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256" r:id="rId2"/>
    <p:sldId id="452" r:id="rId3"/>
    <p:sldId id="699"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700" r:id="rId32"/>
    <p:sldId id="701" r:id="rId33"/>
    <p:sldId id="702" r:id="rId34"/>
    <p:sldId id="703" r:id="rId35"/>
    <p:sldId id="704" r:id="rId36"/>
    <p:sldId id="705" r:id="rId37"/>
    <p:sldId id="706" r:id="rId38"/>
    <p:sldId id="707" r:id="rId39"/>
    <p:sldId id="709" r:id="rId40"/>
    <p:sldId id="710" r:id="rId41"/>
    <p:sldId id="711" r:id="rId42"/>
    <p:sldId id="712" r:id="rId43"/>
    <p:sldId id="713" r:id="rId44"/>
    <p:sldId id="714" r:id="rId45"/>
    <p:sldId id="715" r:id="rId46"/>
    <p:sldId id="716" r:id="rId47"/>
    <p:sldId id="717" r:id="rId48"/>
    <p:sldId id="718" r:id="rId49"/>
    <p:sldId id="719" r:id="rId50"/>
    <p:sldId id="720" r:id="rId51"/>
    <p:sldId id="721" r:id="rId52"/>
    <p:sldId id="727" r:id="rId53"/>
    <p:sldId id="728" r:id="rId54"/>
    <p:sldId id="729" r:id="rId55"/>
    <p:sldId id="779" r:id="rId56"/>
    <p:sldId id="730" r:id="rId57"/>
    <p:sldId id="732" r:id="rId58"/>
    <p:sldId id="731" r:id="rId59"/>
    <p:sldId id="733" r:id="rId60"/>
    <p:sldId id="734" r:id="rId61"/>
    <p:sldId id="735" r:id="rId62"/>
    <p:sldId id="736" r:id="rId63"/>
    <p:sldId id="737" r:id="rId64"/>
    <p:sldId id="738" r:id="rId65"/>
    <p:sldId id="739" r:id="rId66"/>
    <p:sldId id="740" r:id="rId67"/>
    <p:sldId id="741" r:id="rId68"/>
    <p:sldId id="742" r:id="rId69"/>
    <p:sldId id="743" r:id="rId70"/>
    <p:sldId id="744" r:id="rId71"/>
    <p:sldId id="745" r:id="rId72"/>
    <p:sldId id="746" r:id="rId73"/>
    <p:sldId id="747" r:id="rId74"/>
    <p:sldId id="748" r:id="rId75"/>
    <p:sldId id="749" r:id="rId76"/>
    <p:sldId id="750" r:id="rId77"/>
    <p:sldId id="751" r:id="rId78"/>
    <p:sldId id="752" r:id="rId79"/>
    <p:sldId id="753" r:id="rId80"/>
    <p:sldId id="754" r:id="rId81"/>
    <p:sldId id="755" r:id="rId82"/>
    <p:sldId id="756" r:id="rId83"/>
    <p:sldId id="757" r:id="rId84"/>
    <p:sldId id="758" r:id="rId85"/>
    <p:sldId id="759" r:id="rId86"/>
    <p:sldId id="760" r:id="rId87"/>
    <p:sldId id="761" r:id="rId88"/>
    <p:sldId id="762" r:id="rId89"/>
    <p:sldId id="763" r:id="rId90"/>
    <p:sldId id="764" r:id="rId91"/>
    <p:sldId id="765" r:id="rId92"/>
    <p:sldId id="766" r:id="rId93"/>
    <p:sldId id="767" r:id="rId94"/>
    <p:sldId id="768" r:id="rId95"/>
    <p:sldId id="769" r:id="rId96"/>
    <p:sldId id="770" r:id="rId97"/>
    <p:sldId id="771" r:id="rId98"/>
    <p:sldId id="772" r:id="rId99"/>
    <p:sldId id="773" r:id="rId100"/>
    <p:sldId id="774" r:id="rId101"/>
    <p:sldId id="775" r:id="rId102"/>
    <p:sldId id="776" r:id="rId103"/>
    <p:sldId id="777" r:id="rId104"/>
    <p:sldId id="778" r:id="rId105"/>
    <p:sldId id="780" r:id="rId106"/>
    <p:sldId id="279" r:id="rId107"/>
  </p:sldIdLst>
  <p:sldSz cx="12192000" cy="6858000"/>
  <p:notesSz cx="9947275" cy="6858000"/>
  <p:defaultTextStyle>
    <a:defPPr>
      <a:defRPr lang="uk-U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82">
          <p15:clr>
            <a:srgbClr val="A4A3A4"/>
          </p15:clr>
        </p15:guide>
        <p15:guide id="2" orient="horz" pos="2273">
          <p15:clr>
            <a:srgbClr val="A4A3A4"/>
          </p15:clr>
        </p15:guide>
        <p15:guide id="3" pos="2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E6E"/>
    <a:srgbClr val="2C4D88"/>
    <a:srgbClr val="212121"/>
    <a:srgbClr val="F0E8E3"/>
    <a:srgbClr val="2E508E"/>
    <a:srgbClr val="760000"/>
    <a:srgbClr val="A87C00"/>
    <a:srgbClr val="FFF8E5"/>
    <a:srgbClr val="F7F7F7"/>
    <a:srgbClr val="69D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6" autoAdjust="0"/>
    <p:restoredTop sz="93073" autoAdjust="0"/>
  </p:normalViewPr>
  <p:slideViewPr>
    <p:cSldViewPr snapToGrid="0">
      <p:cViewPr varScale="1">
        <p:scale>
          <a:sx n="106" d="100"/>
          <a:sy n="106" d="100"/>
        </p:scale>
        <p:origin x="834" y="114"/>
      </p:cViewPr>
      <p:guideLst>
        <p:guide orient="horz" pos="482"/>
        <p:guide orient="horz" pos="2273"/>
        <p:guide pos="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10063" cy="342900"/>
          </a:xfrm>
          <a:prstGeom prst="rect">
            <a:avLst/>
          </a:prstGeom>
        </p:spPr>
        <p:txBody>
          <a:bodyPr vert="horz" lIns="91430" tIns="45715" rIns="91430" bIns="45715" rtlCol="0"/>
          <a:lstStyle>
            <a:lvl1pPr algn="l" eaLnBrk="0" hangingPunct="0">
              <a:defRPr sz="1200">
                <a:cs typeface="+mn-cs"/>
              </a:defRPr>
            </a:lvl1pPr>
          </a:lstStyle>
          <a:p>
            <a:pPr>
              <a:defRPr/>
            </a:pPr>
            <a:endParaRPr lang="ru-RU" dirty="0">
              <a:latin typeface="Roboto Condensed Light" pitchFamily="2" charset="0"/>
            </a:endParaRPr>
          </a:p>
        </p:txBody>
      </p:sp>
      <p:sp>
        <p:nvSpPr>
          <p:cNvPr id="3" name="Дата 2"/>
          <p:cNvSpPr>
            <a:spLocks noGrp="1"/>
          </p:cNvSpPr>
          <p:nvPr>
            <p:ph type="dt" sz="quarter" idx="1"/>
          </p:nvPr>
        </p:nvSpPr>
        <p:spPr>
          <a:xfrm>
            <a:off x="5634038" y="0"/>
            <a:ext cx="4311650" cy="342900"/>
          </a:xfrm>
          <a:prstGeom prst="rect">
            <a:avLst/>
          </a:prstGeom>
        </p:spPr>
        <p:txBody>
          <a:bodyPr vert="horz" lIns="91430" tIns="45715" rIns="91430" bIns="45715" rtlCol="0"/>
          <a:lstStyle>
            <a:lvl1pPr algn="r" eaLnBrk="0" hangingPunct="0">
              <a:defRPr sz="1200">
                <a:cs typeface="+mn-cs"/>
              </a:defRPr>
            </a:lvl1pPr>
          </a:lstStyle>
          <a:p>
            <a:pPr>
              <a:defRPr/>
            </a:pPr>
            <a:fld id="{A0DA2223-3E77-43C7-82E5-7362365AE11B}" type="datetimeFigureOut">
              <a:rPr lang="ru-RU">
                <a:latin typeface="Roboto Condensed Light" pitchFamily="2" charset="0"/>
              </a:rPr>
              <a:pPr>
                <a:defRPr/>
              </a:pPr>
              <a:t>08.12.2022</a:t>
            </a:fld>
            <a:endParaRPr lang="ru-RU" dirty="0">
              <a:latin typeface="Roboto Condensed Light" pitchFamily="2" charset="0"/>
            </a:endParaRPr>
          </a:p>
        </p:txBody>
      </p:sp>
      <p:sp>
        <p:nvSpPr>
          <p:cNvPr id="4" name="Нижний колонтитул 3"/>
          <p:cNvSpPr>
            <a:spLocks noGrp="1"/>
          </p:cNvSpPr>
          <p:nvPr>
            <p:ph type="ftr" sz="quarter" idx="2"/>
          </p:nvPr>
        </p:nvSpPr>
        <p:spPr>
          <a:xfrm>
            <a:off x="0" y="6515100"/>
            <a:ext cx="4310063" cy="341313"/>
          </a:xfrm>
          <a:prstGeom prst="rect">
            <a:avLst/>
          </a:prstGeom>
        </p:spPr>
        <p:txBody>
          <a:bodyPr vert="horz" lIns="91430" tIns="45715" rIns="91430" bIns="45715" rtlCol="0" anchor="b"/>
          <a:lstStyle>
            <a:lvl1pPr algn="l" eaLnBrk="0" hangingPunct="0">
              <a:defRPr sz="1200">
                <a:cs typeface="+mn-cs"/>
              </a:defRPr>
            </a:lvl1pPr>
          </a:lstStyle>
          <a:p>
            <a:pPr>
              <a:defRPr/>
            </a:pPr>
            <a:endParaRPr lang="ru-RU" dirty="0">
              <a:latin typeface="Roboto Condensed Light" pitchFamily="2" charset="0"/>
            </a:endParaRPr>
          </a:p>
        </p:txBody>
      </p:sp>
      <p:sp>
        <p:nvSpPr>
          <p:cNvPr id="5" name="Номер слайда 4"/>
          <p:cNvSpPr>
            <a:spLocks noGrp="1"/>
          </p:cNvSpPr>
          <p:nvPr>
            <p:ph type="sldNum" sz="quarter" idx="3"/>
          </p:nvPr>
        </p:nvSpPr>
        <p:spPr>
          <a:xfrm>
            <a:off x="5634038" y="6515100"/>
            <a:ext cx="4311650" cy="341313"/>
          </a:xfrm>
          <a:prstGeom prst="rect">
            <a:avLst/>
          </a:prstGeom>
        </p:spPr>
        <p:txBody>
          <a:bodyPr vert="horz" wrap="square" lIns="91430" tIns="45715" rIns="91430" bIns="45715" numCol="1" anchor="b" anchorCtr="0" compatLnSpc="1">
            <a:prstTxWarp prst="textNoShape">
              <a:avLst/>
            </a:prstTxWarp>
          </a:bodyPr>
          <a:lstStyle>
            <a:lvl1pPr algn="r" eaLnBrk="0" hangingPunct="0">
              <a:defRPr sz="1200">
                <a:cs typeface="+mn-cs"/>
              </a:defRPr>
            </a:lvl1pPr>
          </a:lstStyle>
          <a:p>
            <a:pPr>
              <a:defRPr/>
            </a:pPr>
            <a:fld id="{141BAEE3-332C-4040-854A-FF323DE8ED51}" type="slidenum">
              <a:rPr lang="ru-RU" altLang="ru-RU">
                <a:latin typeface="Roboto Condensed Light" pitchFamily="2" charset="0"/>
              </a:rPr>
              <a:pPr>
                <a:defRPr/>
              </a:pPr>
              <a:t>‹№›</a:t>
            </a:fld>
            <a:endParaRPr lang="ru-RU" altLang="ru-RU" dirty="0">
              <a:latin typeface="Roboto Condensed Light" pitchFamily="2" charset="0"/>
            </a:endParaRPr>
          </a:p>
        </p:txBody>
      </p:sp>
    </p:spTree>
    <p:extLst>
      <p:ext uri="{BB962C8B-B14F-4D97-AF65-F5344CB8AC3E}">
        <p14:creationId xmlns:p14="http://schemas.microsoft.com/office/powerpoint/2010/main" val="135135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4310063" cy="342900"/>
          </a:xfrm>
          <a:prstGeom prst="rect">
            <a:avLst/>
          </a:prstGeom>
        </p:spPr>
        <p:txBody>
          <a:bodyPr vert="horz" wrap="square" lIns="91430" tIns="45715" rIns="91430" bIns="45715" numCol="1" anchor="t" anchorCtr="0" compatLnSpc="1">
            <a:prstTxWarp prst="textNoShape">
              <a:avLst/>
            </a:prstTxWarp>
          </a:bodyPr>
          <a:lstStyle>
            <a:lvl1pPr eaLnBrk="1" hangingPunct="1">
              <a:defRPr sz="1200">
                <a:latin typeface="Roboto Condensed"/>
                <a:cs typeface="+mn-cs"/>
              </a:defRPr>
            </a:lvl1pPr>
          </a:lstStyle>
          <a:p>
            <a:pPr>
              <a:defRPr/>
            </a:pPr>
            <a:endParaRPr lang="uk-UA" altLang="uk-UA"/>
          </a:p>
        </p:txBody>
      </p:sp>
      <p:sp>
        <p:nvSpPr>
          <p:cNvPr id="3" name="Місце для дати 2"/>
          <p:cNvSpPr>
            <a:spLocks noGrp="1"/>
          </p:cNvSpPr>
          <p:nvPr>
            <p:ph type="dt" idx="1"/>
          </p:nvPr>
        </p:nvSpPr>
        <p:spPr>
          <a:xfrm>
            <a:off x="5634038" y="0"/>
            <a:ext cx="4311650" cy="342900"/>
          </a:xfrm>
          <a:prstGeom prst="rect">
            <a:avLst/>
          </a:prstGeom>
        </p:spPr>
        <p:txBody>
          <a:bodyPr vert="horz" wrap="square" lIns="91430" tIns="45715" rIns="91430" bIns="45715" numCol="1" anchor="t" anchorCtr="0" compatLnSpc="1">
            <a:prstTxWarp prst="textNoShape">
              <a:avLst/>
            </a:prstTxWarp>
          </a:bodyPr>
          <a:lstStyle>
            <a:lvl1pPr algn="r" eaLnBrk="1" hangingPunct="1">
              <a:defRPr sz="1200">
                <a:latin typeface="Roboto Condensed"/>
                <a:cs typeface="+mn-cs"/>
              </a:defRPr>
            </a:lvl1pPr>
          </a:lstStyle>
          <a:p>
            <a:pPr>
              <a:defRPr/>
            </a:pPr>
            <a:fld id="{8007F42E-3F9A-4BC2-97E5-40A74091EC92}" type="datetimeFigureOut">
              <a:rPr lang="uk-UA" altLang="uk-UA"/>
              <a:pPr>
                <a:defRPr/>
              </a:pPr>
              <a:t>08.12.2022</a:t>
            </a:fld>
            <a:endParaRPr lang="uk-UA" altLang="uk-UA"/>
          </a:p>
        </p:txBody>
      </p:sp>
      <p:sp>
        <p:nvSpPr>
          <p:cNvPr id="4" name="Місце для зображення 3"/>
          <p:cNvSpPr>
            <a:spLocks noGrp="1" noRot="1" noChangeAspect="1"/>
          </p:cNvSpPr>
          <p:nvPr>
            <p:ph type="sldImg" idx="2"/>
          </p:nvPr>
        </p:nvSpPr>
        <p:spPr>
          <a:xfrm>
            <a:off x="2916238" y="857250"/>
            <a:ext cx="4114800" cy="2314575"/>
          </a:xfrm>
          <a:prstGeom prst="rect">
            <a:avLst/>
          </a:prstGeom>
          <a:noFill/>
          <a:ln w="12700">
            <a:solidFill>
              <a:prstClr val="black"/>
            </a:solidFill>
          </a:ln>
        </p:spPr>
        <p:txBody>
          <a:bodyPr vert="horz" lIns="91430" tIns="45715" rIns="91430" bIns="45715" rtlCol="0" anchor="ctr"/>
          <a:lstStyle/>
          <a:p>
            <a:pPr lvl="0"/>
            <a:endParaRPr lang="uk-UA" noProof="0" dirty="0"/>
          </a:p>
        </p:txBody>
      </p:sp>
      <p:sp>
        <p:nvSpPr>
          <p:cNvPr id="5" name="Місце для нотаток 4"/>
          <p:cNvSpPr>
            <a:spLocks noGrp="1"/>
          </p:cNvSpPr>
          <p:nvPr>
            <p:ph type="body" sz="quarter" idx="3"/>
          </p:nvPr>
        </p:nvSpPr>
        <p:spPr>
          <a:xfrm>
            <a:off x="995363" y="3300413"/>
            <a:ext cx="7956550" cy="2700337"/>
          </a:xfrm>
          <a:prstGeom prst="rect">
            <a:avLst/>
          </a:prstGeom>
        </p:spPr>
        <p:txBody>
          <a:bodyPr vert="horz" wrap="square" lIns="91430" tIns="45715" rIns="91430" bIns="45715" numCol="1" anchor="t" anchorCtr="0" compatLnSpc="1">
            <a:prstTxWarp prst="textNoShape">
              <a:avLst/>
            </a:prstTxWarp>
          </a:bodyPr>
          <a:lstStyle/>
          <a:p>
            <a:pPr lvl="0"/>
            <a:r>
              <a:rPr lang="uk-UA" altLang="uk-UA" noProof="0"/>
              <a:t>Відредагуйте стиль зразка тексту</a:t>
            </a:r>
          </a:p>
          <a:p>
            <a:pPr lvl="1"/>
            <a:r>
              <a:rPr lang="uk-UA" altLang="uk-UA" noProof="0"/>
              <a:t>Другий рівень</a:t>
            </a:r>
          </a:p>
          <a:p>
            <a:pPr lvl="2"/>
            <a:r>
              <a:rPr lang="uk-UA" altLang="uk-UA" noProof="0"/>
              <a:t>Третій рівень</a:t>
            </a:r>
          </a:p>
          <a:p>
            <a:pPr lvl="3"/>
            <a:r>
              <a:rPr lang="uk-UA" altLang="uk-UA" noProof="0"/>
              <a:t>Четвертий рівень</a:t>
            </a:r>
          </a:p>
          <a:p>
            <a:pPr lvl="4"/>
            <a:r>
              <a:rPr lang="uk-UA" altLang="uk-UA" noProof="0"/>
              <a:t>П’ятий рівень</a:t>
            </a:r>
          </a:p>
        </p:txBody>
      </p:sp>
      <p:sp>
        <p:nvSpPr>
          <p:cNvPr id="6" name="Місце для нижнього колонтитула 5"/>
          <p:cNvSpPr>
            <a:spLocks noGrp="1"/>
          </p:cNvSpPr>
          <p:nvPr>
            <p:ph type="ftr" sz="quarter" idx="4"/>
          </p:nvPr>
        </p:nvSpPr>
        <p:spPr>
          <a:xfrm>
            <a:off x="0" y="6515100"/>
            <a:ext cx="4310063" cy="342900"/>
          </a:xfrm>
          <a:prstGeom prst="rect">
            <a:avLst/>
          </a:prstGeom>
        </p:spPr>
        <p:txBody>
          <a:bodyPr vert="horz" wrap="square" lIns="91430" tIns="45715" rIns="91430" bIns="45715" numCol="1" anchor="b" anchorCtr="0" compatLnSpc="1">
            <a:prstTxWarp prst="textNoShape">
              <a:avLst/>
            </a:prstTxWarp>
          </a:bodyPr>
          <a:lstStyle>
            <a:lvl1pPr eaLnBrk="1" hangingPunct="1">
              <a:defRPr sz="1200">
                <a:latin typeface="Roboto Condensed"/>
                <a:cs typeface="+mn-cs"/>
              </a:defRPr>
            </a:lvl1pPr>
          </a:lstStyle>
          <a:p>
            <a:pPr>
              <a:defRPr/>
            </a:pPr>
            <a:endParaRPr lang="uk-UA" altLang="uk-UA"/>
          </a:p>
        </p:txBody>
      </p:sp>
      <p:sp>
        <p:nvSpPr>
          <p:cNvPr id="7" name="Місце для номера слайда 6"/>
          <p:cNvSpPr>
            <a:spLocks noGrp="1"/>
          </p:cNvSpPr>
          <p:nvPr>
            <p:ph type="sldNum" sz="quarter" idx="5"/>
          </p:nvPr>
        </p:nvSpPr>
        <p:spPr>
          <a:xfrm>
            <a:off x="5634038" y="6515100"/>
            <a:ext cx="4311650" cy="342900"/>
          </a:xfrm>
          <a:prstGeom prst="rect">
            <a:avLst/>
          </a:prstGeom>
        </p:spPr>
        <p:txBody>
          <a:bodyPr vert="horz" wrap="square" lIns="91430" tIns="45715" rIns="91430" bIns="45715" numCol="1" anchor="b" anchorCtr="0" compatLnSpc="1">
            <a:prstTxWarp prst="textNoShape">
              <a:avLst/>
            </a:prstTxWarp>
          </a:bodyPr>
          <a:lstStyle>
            <a:lvl1pPr algn="r" eaLnBrk="1" hangingPunct="1">
              <a:defRPr sz="1200">
                <a:latin typeface="Roboto Condensed"/>
                <a:cs typeface="+mn-cs"/>
              </a:defRPr>
            </a:lvl1pPr>
          </a:lstStyle>
          <a:p>
            <a:pPr>
              <a:defRPr/>
            </a:pPr>
            <a:fld id="{C4766402-F1BB-4A11-B483-1A3AD581E5F9}" type="slidenum">
              <a:rPr lang="uk-UA" altLang="ru-RU"/>
              <a:pPr>
                <a:defRPr/>
              </a:pPr>
              <a:t>‹№›</a:t>
            </a:fld>
            <a:endParaRPr lang="uk-UA" altLang="ru-RU"/>
          </a:p>
        </p:txBody>
      </p:sp>
    </p:spTree>
    <p:extLst>
      <p:ext uri="{BB962C8B-B14F-4D97-AF65-F5344CB8AC3E}">
        <p14:creationId xmlns:p14="http://schemas.microsoft.com/office/powerpoint/2010/main" val="2668613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Condensed" panose="02000000000000000000"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Condensed" panose="02000000000000000000"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Condensed" panose="02000000000000000000"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Condensed" panose="02000000000000000000"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Condensed"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lvl1pPr>
              <a:defRPr/>
            </a:lvl1pPr>
          </a:lstStyle>
          <a:p>
            <a:pPr>
              <a:defRPr/>
            </a:pPr>
            <a:fld id="{99BDFE92-C80E-49DF-B3C4-CCD261AFAD71}" type="datetimeFigureOut">
              <a:rPr lang="uk-UA" altLang="uk-UA"/>
              <a:pPr>
                <a:defRPr/>
              </a:pPr>
              <a:t>08.12.2022</a:t>
            </a:fld>
            <a:endParaRPr lang="uk-UA" alt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5"/>
          <p:cNvSpPr>
            <a:spLocks noGrp="1"/>
          </p:cNvSpPr>
          <p:nvPr>
            <p:ph type="sldNum" sz="quarter" idx="12"/>
          </p:nvPr>
        </p:nvSpPr>
        <p:spPr/>
        <p:txBody>
          <a:bodyPr/>
          <a:lstStyle>
            <a:lvl1pPr>
              <a:defRPr/>
            </a:lvl1pPr>
          </a:lstStyle>
          <a:p>
            <a:pPr>
              <a:defRPr/>
            </a:pPr>
            <a:fld id="{94ACEDD4-13FC-45E1-B656-A47DC3BC9559}" type="slidenum">
              <a:rPr lang="uk-UA" altLang="ru-RU"/>
              <a:pPr>
                <a:defRPr/>
              </a:pPr>
              <a:t>‹№›</a:t>
            </a:fld>
            <a:endParaRPr lang="uk-UA" altLang="ru-RU"/>
          </a:p>
        </p:txBody>
      </p:sp>
    </p:spTree>
    <p:extLst>
      <p:ext uri="{BB962C8B-B14F-4D97-AF65-F5344CB8AC3E}">
        <p14:creationId xmlns:p14="http://schemas.microsoft.com/office/powerpoint/2010/main" val="34803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48F95FCC-CA2A-401E-B565-E7ACA870A660}" type="datetimeFigureOut">
              <a:rPr lang="uk-UA" altLang="uk-UA"/>
              <a:pPr>
                <a:defRPr/>
              </a:pPr>
              <a:t>08.12.2022</a:t>
            </a:fld>
            <a:endParaRPr lang="uk-UA" alt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5"/>
          <p:cNvSpPr>
            <a:spLocks noGrp="1"/>
          </p:cNvSpPr>
          <p:nvPr>
            <p:ph type="sldNum" sz="quarter" idx="12"/>
          </p:nvPr>
        </p:nvSpPr>
        <p:spPr/>
        <p:txBody>
          <a:bodyPr/>
          <a:lstStyle>
            <a:lvl1pPr>
              <a:defRPr/>
            </a:lvl1pPr>
          </a:lstStyle>
          <a:p>
            <a:pPr>
              <a:defRPr/>
            </a:pPr>
            <a:fld id="{123C0165-D76D-4DE9-B08E-45514AFD47CB}" type="slidenum">
              <a:rPr lang="uk-UA" altLang="ru-RU"/>
              <a:pPr>
                <a:defRPr/>
              </a:pPr>
              <a:t>‹№›</a:t>
            </a:fld>
            <a:endParaRPr lang="uk-UA" altLang="ru-RU"/>
          </a:p>
        </p:txBody>
      </p:sp>
    </p:spTree>
    <p:extLst>
      <p:ext uri="{BB962C8B-B14F-4D97-AF65-F5344CB8AC3E}">
        <p14:creationId xmlns:p14="http://schemas.microsoft.com/office/powerpoint/2010/main" val="276264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1D20F87B-01CC-4C7F-8639-F64033224070}" type="datetimeFigureOut">
              <a:rPr lang="uk-UA" altLang="uk-UA"/>
              <a:pPr>
                <a:defRPr/>
              </a:pPr>
              <a:t>08.12.2022</a:t>
            </a:fld>
            <a:endParaRPr lang="uk-UA" alt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5"/>
          <p:cNvSpPr>
            <a:spLocks noGrp="1"/>
          </p:cNvSpPr>
          <p:nvPr>
            <p:ph type="sldNum" sz="quarter" idx="12"/>
          </p:nvPr>
        </p:nvSpPr>
        <p:spPr/>
        <p:txBody>
          <a:bodyPr/>
          <a:lstStyle>
            <a:lvl1pPr>
              <a:defRPr/>
            </a:lvl1pPr>
          </a:lstStyle>
          <a:p>
            <a:pPr>
              <a:defRPr/>
            </a:pPr>
            <a:fld id="{494534BD-D32C-4430-A6C8-783DC07D2A57}" type="slidenum">
              <a:rPr lang="uk-UA" altLang="ru-RU"/>
              <a:pPr>
                <a:defRPr/>
              </a:pPr>
              <a:t>‹№›</a:t>
            </a:fld>
            <a:endParaRPr lang="uk-UA" altLang="ru-RU"/>
          </a:p>
        </p:txBody>
      </p:sp>
    </p:spTree>
    <p:extLst>
      <p:ext uri="{BB962C8B-B14F-4D97-AF65-F5344CB8AC3E}">
        <p14:creationId xmlns:p14="http://schemas.microsoft.com/office/powerpoint/2010/main" val="202078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802B2C0F-46E3-44AF-9754-27565B9BAAED}" type="datetimeFigureOut">
              <a:rPr lang="uk-UA" altLang="uk-UA"/>
              <a:pPr>
                <a:defRPr/>
              </a:pPr>
              <a:t>08.12.2022</a:t>
            </a:fld>
            <a:endParaRPr lang="uk-UA" alt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5"/>
          <p:cNvSpPr>
            <a:spLocks noGrp="1"/>
          </p:cNvSpPr>
          <p:nvPr>
            <p:ph type="sldNum" sz="quarter" idx="12"/>
          </p:nvPr>
        </p:nvSpPr>
        <p:spPr/>
        <p:txBody>
          <a:bodyPr/>
          <a:lstStyle>
            <a:lvl1pPr>
              <a:defRPr/>
            </a:lvl1pPr>
          </a:lstStyle>
          <a:p>
            <a:pPr>
              <a:defRPr/>
            </a:pPr>
            <a:fld id="{CD1DA157-B11A-4EAB-B293-770B6A30CE04}" type="slidenum">
              <a:rPr lang="uk-UA" altLang="ru-RU"/>
              <a:pPr>
                <a:defRPr/>
              </a:pPr>
              <a:t>‹№›</a:t>
            </a:fld>
            <a:endParaRPr lang="uk-UA" altLang="ru-RU"/>
          </a:p>
        </p:txBody>
      </p:sp>
    </p:spTree>
    <p:extLst>
      <p:ext uri="{BB962C8B-B14F-4D97-AF65-F5344CB8AC3E}">
        <p14:creationId xmlns:p14="http://schemas.microsoft.com/office/powerpoint/2010/main" val="314306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p:cNvSpPr>
            <a:spLocks noGrp="1"/>
          </p:cNvSpPr>
          <p:nvPr>
            <p:ph type="dt" sz="half" idx="10"/>
          </p:nvPr>
        </p:nvSpPr>
        <p:spPr/>
        <p:txBody>
          <a:bodyPr/>
          <a:lstStyle>
            <a:lvl1pPr>
              <a:defRPr/>
            </a:lvl1pPr>
          </a:lstStyle>
          <a:p>
            <a:pPr>
              <a:defRPr/>
            </a:pPr>
            <a:fld id="{2C7446F0-C1E1-4429-AAD1-C815CC7CB791}" type="datetimeFigureOut">
              <a:rPr lang="uk-UA" altLang="uk-UA"/>
              <a:pPr>
                <a:defRPr/>
              </a:pPr>
              <a:t>08.12.2022</a:t>
            </a:fld>
            <a:endParaRPr lang="uk-UA" alt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5"/>
          <p:cNvSpPr>
            <a:spLocks noGrp="1"/>
          </p:cNvSpPr>
          <p:nvPr>
            <p:ph type="sldNum" sz="quarter" idx="12"/>
          </p:nvPr>
        </p:nvSpPr>
        <p:spPr/>
        <p:txBody>
          <a:bodyPr/>
          <a:lstStyle>
            <a:lvl1pPr>
              <a:defRPr/>
            </a:lvl1pPr>
          </a:lstStyle>
          <a:p>
            <a:pPr>
              <a:defRPr/>
            </a:pPr>
            <a:fld id="{DAF5E720-F283-4A3F-992E-7158564CCE1F}" type="slidenum">
              <a:rPr lang="uk-UA" altLang="ru-RU"/>
              <a:pPr>
                <a:defRPr/>
              </a:pPr>
              <a:t>‹№›</a:t>
            </a:fld>
            <a:endParaRPr lang="uk-UA" altLang="ru-RU"/>
          </a:p>
        </p:txBody>
      </p:sp>
    </p:spTree>
    <p:extLst>
      <p:ext uri="{BB962C8B-B14F-4D97-AF65-F5344CB8AC3E}">
        <p14:creationId xmlns:p14="http://schemas.microsoft.com/office/powerpoint/2010/main" val="5386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0308B2E1-FF50-41F2-96CA-06ADE3B6860A}" type="datetimeFigureOut">
              <a:rPr lang="uk-UA" altLang="uk-UA"/>
              <a:pPr>
                <a:defRPr/>
              </a:pPr>
              <a:t>08.12.2022</a:t>
            </a:fld>
            <a:endParaRPr lang="uk-UA" alt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7" name="Місце для номера слайда 5"/>
          <p:cNvSpPr>
            <a:spLocks noGrp="1"/>
          </p:cNvSpPr>
          <p:nvPr>
            <p:ph type="sldNum" sz="quarter" idx="12"/>
          </p:nvPr>
        </p:nvSpPr>
        <p:spPr/>
        <p:txBody>
          <a:bodyPr/>
          <a:lstStyle>
            <a:lvl1pPr>
              <a:defRPr/>
            </a:lvl1pPr>
          </a:lstStyle>
          <a:p>
            <a:pPr>
              <a:defRPr/>
            </a:pPr>
            <a:fld id="{724FEACF-FC3D-4D49-A09E-BB594602CED7}" type="slidenum">
              <a:rPr lang="uk-UA" altLang="ru-RU"/>
              <a:pPr>
                <a:defRPr/>
              </a:pPr>
              <a:t>‹№›</a:t>
            </a:fld>
            <a:endParaRPr lang="uk-UA" altLang="ru-RU"/>
          </a:p>
        </p:txBody>
      </p:sp>
    </p:spTree>
    <p:extLst>
      <p:ext uri="{BB962C8B-B14F-4D97-AF65-F5344CB8AC3E}">
        <p14:creationId xmlns:p14="http://schemas.microsoft.com/office/powerpoint/2010/main" val="35516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584CD39C-1DD1-46D0-BC37-EDD1CD57574D}" type="datetimeFigureOut">
              <a:rPr lang="uk-UA" altLang="uk-UA"/>
              <a:pPr>
                <a:defRPr/>
              </a:pPr>
              <a:t>08.12.2022</a:t>
            </a:fld>
            <a:endParaRPr lang="uk-UA" alt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9" name="Місце для номера слайда 5"/>
          <p:cNvSpPr>
            <a:spLocks noGrp="1"/>
          </p:cNvSpPr>
          <p:nvPr>
            <p:ph type="sldNum" sz="quarter" idx="12"/>
          </p:nvPr>
        </p:nvSpPr>
        <p:spPr/>
        <p:txBody>
          <a:bodyPr/>
          <a:lstStyle>
            <a:lvl1pPr>
              <a:defRPr/>
            </a:lvl1pPr>
          </a:lstStyle>
          <a:p>
            <a:pPr>
              <a:defRPr/>
            </a:pPr>
            <a:fld id="{E5A0B1E5-90E2-4D9B-826D-23B494CA4E5D}" type="slidenum">
              <a:rPr lang="uk-UA" altLang="ru-RU"/>
              <a:pPr>
                <a:defRPr/>
              </a:pPr>
              <a:t>‹№›</a:t>
            </a:fld>
            <a:endParaRPr lang="uk-UA" altLang="ru-RU"/>
          </a:p>
        </p:txBody>
      </p:sp>
    </p:spTree>
    <p:extLst>
      <p:ext uri="{BB962C8B-B14F-4D97-AF65-F5344CB8AC3E}">
        <p14:creationId xmlns:p14="http://schemas.microsoft.com/office/powerpoint/2010/main" val="350609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p:cNvSpPr>
            <a:spLocks noGrp="1"/>
          </p:cNvSpPr>
          <p:nvPr>
            <p:ph type="dt" sz="half" idx="10"/>
          </p:nvPr>
        </p:nvSpPr>
        <p:spPr/>
        <p:txBody>
          <a:bodyPr/>
          <a:lstStyle>
            <a:lvl1pPr>
              <a:defRPr/>
            </a:lvl1pPr>
          </a:lstStyle>
          <a:p>
            <a:pPr>
              <a:defRPr/>
            </a:pPr>
            <a:fld id="{EDDBAC7C-8951-4F50-871D-66A0AE1C860C}" type="datetimeFigureOut">
              <a:rPr lang="uk-UA" altLang="uk-UA"/>
              <a:pPr>
                <a:defRPr/>
              </a:pPr>
              <a:t>08.12.2022</a:t>
            </a:fld>
            <a:endParaRPr lang="uk-UA" alt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5" name="Місце для номера слайда 5"/>
          <p:cNvSpPr>
            <a:spLocks noGrp="1"/>
          </p:cNvSpPr>
          <p:nvPr>
            <p:ph type="sldNum" sz="quarter" idx="12"/>
          </p:nvPr>
        </p:nvSpPr>
        <p:spPr/>
        <p:txBody>
          <a:bodyPr/>
          <a:lstStyle>
            <a:lvl1pPr>
              <a:defRPr/>
            </a:lvl1pPr>
          </a:lstStyle>
          <a:p>
            <a:pPr>
              <a:defRPr/>
            </a:pPr>
            <a:fld id="{74B2B366-2C57-41E3-9726-A756CAE0D41D}" type="slidenum">
              <a:rPr lang="uk-UA" altLang="ru-RU"/>
              <a:pPr>
                <a:defRPr/>
              </a:pPr>
              <a:t>‹№›</a:t>
            </a:fld>
            <a:endParaRPr lang="uk-UA" altLang="ru-RU"/>
          </a:p>
        </p:txBody>
      </p:sp>
    </p:spTree>
    <p:extLst>
      <p:ext uri="{BB962C8B-B14F-4D97-AF65-F5344CB8AC3E}">
        <p14:creationId xmlns:p14="http://schemas.microsoft.com/office/powerpoint/2010/main" val="91042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5BBF763B-60DF-4123-971F-4FCEC42D5EC4}" type="datetimeFigureOut">
              <a:rPr lang="uk-UA" altLang="uk-UA"/>
              <a:pPr>
                <a:defRPr/>
              </a:pPr>
              <a:t>08.12.2022</a:t>
            </a:fld>
            <a:endParaRPr lang="uk-UA" alt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4" name="Місце для номера слайда 5"/>
          <p:cNvSpPr>
            <a:spLocks noGrp="1"/>
          </p:cNvSpPr>
          <p:nvPr>
            <p:ph type="sldNum" sz="quarter" idx="12"/>
          </p:nvPr>
        </p:nvSpPr>
        <p:spPr/>
        <p:txBody>
          <a:bodyPr/>
          <a:lstStyle>
            <a:lvl1pPr>
              <a:defRPr/>
            </a:lvl1pPr>
          </a:lstStyle>
          <a:p>
            <a:pPr>
              <a:defRPr/>
            </a:pPr>
            <a:fld id="{6CFEB9F1-3D83-4261-AC15-51DDF0FDF58A}" type="slidenum">
              <a:rPr lang="uk-UA" altLang="ru-RU"/>
              <a:pPr>
                <a:defRPr/>
              </a:pPr>
              <a:t>‹№›</a:t>
            </a:fld>
            <a:endParaRPr lang="uk-UA" altLang="ru-RU"/>
          </a:p>
        </p:txBody>
      </p:sp>
    </p:spTree>
    <p:extLst>
      <p:ext uri="{BB962C8B-B14F-4D97-AF65-F5344CB8AC3E}">
        <p14:creationId xmlns:p14="http://schemas.microsoft.com/office/powerpoint/2010/main" val="286454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p:cNvSpPr>
            <a:spLocks noGrp="1"/>
          </p:cNvSpPr>
          <p:nvPr>
            <p:ph type="dt" sz="half" idx="10"/>
          </p:nvPr>
        </p:nvSpPr>
        <p:spPr/>
        <p:txBody>
          <a:bodyPr/>
          <a:lstStyle>
            <a:lvl1pPr>
              <a:defRPr/>
            </a:lvl1pPr>
          </a:lstStyle>
          <a:p>
            <a:pPr>
              <a:defRPr/>
            </a:pPr>
            <a:fld id="{967498F1-DEF0-42DC-B54F-8D8B98FED6F7}" type="datetimeFigureOut">
              <a:rPr lang="uk-UA" altLang="uk-UA"/>
              <a:pPr>
                <a:defRPr/>
              </a:pPr>
              <a:t>08.12.2022</a:t>
            </a:fld>
            <a:endParaRPr lang="uk-UA" alt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7" name="Місце для номера слайда 5"/>
          <p:cNvSpPr>
            <a:spLocks noGrp="1"/>
          </p:cNvSpPr>
          <p:nvPr>
            <p:ph type="sldNum" sz="quarter" idx="12"/>
          </p:nvPr>
        </p:nvSpPr>
        <p:spPr/>
        <p:txBody>
          <a:bodyPr/>
          <a:lstStyle>
            <a:lvl1pPr>
              <a:defRPr/>
            </a:lvl1pPr>
          </a:lstStyle>
          <a:p>
            <a:pPr>
              <a:defRPr/>
            </a:pPr>
            <a:fld id="{9CEBECC8-1064-4038-BDBE-C1BBC685F196}" type="slidenum">
              <a:rPr lang="uk-UA" altLang="ru-RU"/>
              <a:pPr>
                <a:defRPr/>
              </a:pPr>
              <a:t>‹№›</a:t>
            </a:fld>
            <a:endParaRPr lang="uk-UA" altLang="ru-RU"/>
          </a:p>
        </p:txBody>
      </p:sp>
    </p:spTree>
    <p:extLst>
      <p:ext uri="{BB962C8B-B14F-4D97-AF65-F5344CB8AC3E}">
        <p14:creationId xmlns:p14="http://schemas.microsoft.com/office/powerpoint/2010/main" val="207508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p:cNvSpPr>
            <a:spLocks noGrp="1"/>
          </p:cNvSpPr>
          <p:nvPr>
            <p:ph type="dt" sz="half" idx="10"/>
          </p:nvPr>
        </p:nvSpPr>
        <p:spPr/>
        <p:txBody>
          <a:bodyPr/>
          <a:lstStyle>
            <a:lvl1pPr>
              <a:defRPr/>
            </a:lvl1pPr>
          </a:lstStyle>
          <a:p>
            <a:pPr>
              <a:defRPr/>
            </a:pPr>
            <a:fld id="{40F909F2-40C7-4D1E-8C00-A1B5F4E6B27D}" type="datetimeFigureOut">
              <a:rPr lang="uk-UA" altLang="uk-UA"/>
              <a:pPr>
                <a:defRPr/>
              </a:pPr>
              <a:t>08.12.2022</a:t>
            </a:fld>
            <a:endParaRPr lang="uk-UA" alt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ltLang="uk-UA"/>
          </a:p>
        </p:txBody>
      </p:sp>
      <p:sp>
        <p:nvSpPr>
          <p:cNvPr id="7" name="Місце для номера слайда 5"/>
          <p:cNvSpPr>
            <a:spLocks noGrp="1"/>
          </p:cNvSpPr>
          <p:nvPr>
            <p:ph type="sldNum" sz="quarter" idx="12"/>
          </p:nvPr>
        </p:nvSpPr>
        <p:spPr/>
        <p:txBody>
          <a:bodyPr/>
          <a:lstStyle>
            <a:lvl1pPr>
              <a:defRPr/>
            </a:lvl1pPr>
          </a:lstStyle>
          <a:p>
            <a:pPr>
              <a:defRPr/>
            </a:pPr>
            <a:fld id="{A619E4A5-55C6-43C5-94AA-F3D405BB0F1F}" type="slidenum">
              <a:rPr lang="uk-UA" altLang="ru-RU"/>
              <a:pPr>
                <a:defRPr/>
              </a:pPr>
              <a:t>‹№›</a:t>
            </a:fld>
            <a:endParaRPr lang="uk-UA" altLang="ru-RU"/>
          </a:p>
        </p:txBody>
      </p:sp>
    </p:spTree>
    <p:extLst>
      <p:ext uri="{BB962C8B-B14F-4D97-AF65-F5344CB8AC3E}">
        <p14:creationId xmlns:p14="http://schemas.microsoft.com/office/powerpoint/2010/main" val="410959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ru-RU"/>
              <a:t>Клацніть, щоб редагувати стиль зразка заголовка</a:t>
            </a:r>
          </a:p>
        </p:txBody>
      </p:sp>
      <p:sp>
        <p:nvSpPr>
          <p:cNvPr id="1027" name="Місце для тексту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ru-RU"/>
              <a:t>Відредагуйте стиль зразка тексту</a:t>
            </a:r>
          </a:p>
          <a:p>
            <a:pPr lvl="1"/>
            <a:r>
              <a:rPr lang="uk-UA" altLang="ru-RU"/>
              <a:t>Другий рівень</a:t>
            </a:r>
          </a:p>
          <a:p>
            <a:pPr lvl="2"/>
            <a:r>
              <a:rPr lang="uk-UA" altLang="ru-RU"/>
              <a:t>Третій рівень</a:t>
            </a:r>
          </a:p>
          <a:p>
            <a:pPr lvl="3"/>
            <a:r>
              <a:rPr lang="uk-UA" altLang="ru-RU"/>
              <a:t>Четвертий рівень</a:t>
            </a:r>
          </a:p>
          <a:p>
            <a:pPr lvl="4"/>
            <a:r>
              <a:rPr lang="uk-UA" altLang="ru-RU"/>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Roboto Condensed"/>
                <a:cs typeface="+mn-cs"/>
              </a:defRPr>
            </a:lvl1pPr>
          </a:lstStyle>
          <a:p>
            <a:pPr>
              <a:defRPr/>
            </a:pPr>
            <a:fld id="{909D7932-690A-485A-9AA9-6139207AE2A5}" type="datetimeFigureOut">
              <a:rPr lang="uk-UA" altLang="uk-UA"/>
              <a:pPr>
                <a:defRPr/>
              </a:pPr>
              <a:t>08.12.2022</a:t>
            </a:fld>
            <a:endParaRPr lang="uk-UA" alt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Roboto Condensed"/>
                <a:cs typeface="+mn-cs"/>
              </a:defRPr>
            </a:lvl1pPr>
          </a:lstStyle>
          <a:p>
            <a:pPr>
              <a:defRPr/>
            </a:pPr>
            <a:endParaRPr lang="uk-UA" alt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Roboto Condensed"/>
                <a:cs typeface="+mn-cs"/>
              </a:defRPr>
            </a:lvl1pPr>
          </a:lstStyle>
          <a:p>
            <a:pPr>
              <a:defRPr/>
            </a:pPr>
            <a:fld id="{4CD612A7-EEE4-438F-9FA8-FE7051C8F613}" type="slidenum">
              <a:rPr lang="uk-UA" altLang="ru-RU"/>
              <a:pPr>
                <a:defRPr/>
              </a:pPr>
              <a:t>‹№›</a:t>
            </a:fld>
            <a:endParaRPr lang="uk-UA"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Roboto Condensed" panose="02000000000000000000"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charset="0"/>
        </a:defRPr>
      </a:lvl2pPr>
      <a:lvl3pPr algn="l" rtl="0" eaLnBrk="0" fontAlgn="base" hangingPunct="0">
        <a:lnSpc>
          <a:spcPct val="90000"/>
        </a:lnSpc>
        <a:spcBef>
          <a:spcPct val="0"/>
        </a:spcBef>
        <a:spcAft>
          <a:spcPct val="0"/>
        </a:spcAft>
        <a:defRPr sz="4400">
          <a:solidFill>
            <a:schemeClr val="tx1"/>
          </a:solidFill>
          <a:latin typeface="Roboto Condensed" charset="0"/>
        </a:defRPr>
      </a:lvl3pPr>
      <a:lvl4pPr algn="l" rtl="0" eaLnBrk="0" fontAlgn="base" hangingPunct="0">
        <a:lnSpc>
          <a:spcPct val="90000"/>
        </a:lnSpc>
        <a:spcBef>
          <a:spcPct val="0"/>
        </a:spcBef>
        <a:spcAft>
          <a:spcPct val="0"/>
        </a:spcAft>
        <a:defRPr sz="4400">
          <a:solidFill>
            <a:schemeClr val="tx1"/>
          </a:solidFill>
          <a:latin typeface="Roboto Condensed" charset="0"/>
        </a:defRPr>
      </a:lvl4pPr>
      <a:lvl5pPr algn="l" rtl="0" eaLnBrk="0" fontAlgn="base" hangingPunct="0">
        <a:lnSpc>
          <a:spcPct val="90000"/>
        </a:lnSpc>
        <a:spcBef>
          <a:spcPct val="0"/>
        </a:spcBef>
        <a:spcAft>
          <a:spcPct val="0"/>
        </a:spcAft>
        <a:defRPr sz="4400">
          <a:solidFill>
            <a:schemeClr val="tx1"/>
          </a:solidFill>
          <a:latin typeface="Roboto Condensed"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Roboto Condensed" panose="02000000000000000000" pitchFamily="2"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Roboto Condensed" panose="02000000000000000000" pitchFamily="2"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Roboto Condensed" panose="02000000000000000000" pitchFamily="2"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Roboto Condensed" panose="02000000000000000000" pitchFamily="2"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Roboto Condensed"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hyperlink" Target="http://pravoisuspilstvo.org.ua/archive/2021/5_2021/44.pdf" TargetMode="External"/><Relationship Id="rId3" Type="http://schemas.openxmlformats.org/officeDocument/2006/relationships/hyperlink" Target="https://supreme.court.gov.ua/supreme/pres-centr/news/1114247" TargetMode="External"/><Relationship Id="rId7" Type="http://schemas.openxmlformats.org/officeDocument/2006/relationships/hyperlink" Target="https://journal-vjhr.sk/wp-content/uploads/2021/11/VJHR_4_2021.pdf" TargetMode="External"/><Relationship Id="rId2" Type="http://schemas.openxmlformats.org/officeDocument/2006/relationships/hyperlink" Target="http://www.nsj.gov.ua/ua/news/zlovjivannya-protsesualnimi-pravami-u-sudoviy-praktitsi" TargetMode="External"/><Relationship Id="rId1" Type="http://schemas.openxmlformats.org/officeDocument/2006/relationships/slideLayout" Target="../slideLayouts/slideLayout2.xml"/><Relationship Id="rId6" Type="http://schemas.openxmlformats.org/officeDocument/2006/relationships/hyperlink" Target="https://maup.com.ua/assets/files/expert/17/2.pdf" TargetMode="External"/><Relationship Id="rId5" Type="http://schemas.openxmlformats.org/officeDocument/2006/relationships/hyperlink" Target="https://visnyk-juris-uzhnu.com/wp-content/uploads/2021/10/NVUzhNU_66.pdf" TargetMode="External"/><Relationship Id="rId4" Type="http://schemas.openxmlformats.org/officeDocument/2006/relationships/hyperlink" Target="https://supreme.court.gov.ua/userfiles/media/new_folder_for_uploads/supreme/Bernazuk_23_04_2021.pdf"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73063"/>
            <a:ext cx="10763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0"/>
          <p:cNvSpPr txBox="1">
            <a:spLocks noChangeArrowheads="1"/>
          </p:cNvSpPr>
          <p:nvPr/>
        </p:nvSpPr>
        <p:spPr bwMode="auto">
          <a:xfrm>
            <a:off x="2096085" y="3389991"/>
            <a:ext cx="97257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uk-UA" sz="4000" b="1" dirty="0">
                <a:solidFill>
                  <a:schemeClr val="bg1"/>
                </a:solidFill>
                <a:latin typeface="Roboto Condensed Light" pitchFamily="2" charset="0"/>
                <a:ea typeface="Roboto Condensed Light" pitchFamily="2" charset="0"/>
              </a:rPr>
              <a:t>ЗАХОДИ ПРОЦЕСУАЛЬНОГО ПРИМУСУ В АДМІНІСТРАТИВНОМУ СУДОЧИНСТВІ </a:t>
            </a:r>
            <a:endParaRPr lang="uk-UA" altLang="uk-UA" sz="4000" b="1" spc="-150" dirty="0">
              <a:solidFill>
                <a:schemeClr val="bg1"/>
              </a:solidFill>
              <a:latin typeface="Roboto Condensed Light" pitchFamily="2" charset="0"/>
              <a:ea typeface="Roboto Condensed Light" pitchFamily="2" charset="0"/>
              <a:cs typeface="Roboto Condensed Light" pitchFamily="2" charset="0"/>
            </a:endParaRPr>
          </a:p>
        </p:txBody>
      </p:sp>
      <p:sp>
        <p:nvSpPr>
          <p:cNvPr id="2052" name="TextBox 14"/>
          <p:cNvSpPr txBox="1">
            <a:spLocks noChangeArrowheads="1"/>
          </p:cNvSpPr>
          <p:nvPr/>
        </p:nvSpPr>
        <p:spPr bwMode="auto">
          <a:xfrm>
            <a:off x="263525" y="5572125"/>
            <a:ext cx="10709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uk-UA" altLang="uk-UA" sz="2800" b="1" dirty="0">
                <a:solidFill>
                  <a:srgbClr val="FFFFFF"/>
                </a:solidFill>
                <a:latin typeface="Roboto Condensed Light" pitchFamily="2" charset="0"/>
                <a:ea typeface="Roboto Condensed Light" pitchFamily="2" charset="0"/>
                <a:cs typeface="Roboto Condensed Light" pitchFamily="2" charset="0"/>
              </a:rPr>
              <a:t>Ян БЕРНАЗЮК,</a:t>
            </a:r>
          </a:p>
          <a:p>
            <a:r>
              <a:rPr lang="uk-UA" altLang="uk-UA" sz="2800" dirty="0">
                <a:solidFill>
                  <a:srgbClr val="FFFFFF"/>
                </a:solidFill>
                <a:latin typeface="Roboto Condensed Light" pitchFamily="2" charset="0"/>
                <a:ea typeface="Roboto Condensed Light" pitchFamily="2" charset="0"/>
                <a:cs typeface="Roboto Condensed Light" pitchFamily="2" charset="0"/>
              </a:rPr>
              <a:t>суддя Верховного Суду, </a:t>
            </a:r>
            <a:r>
              <a:rPr lang="uk-UA" altLang="uk-UA" sz="2800" dirty="0" err="1">
                <a:solidFill>
                  <a:srgbClr val="FFFFFF"/>
                </a:solidFill>
                <a:latin typeface="Roboto Condensed Light" pitchFamily="2" charset="0"/>
                <a:ea typeface="Roboto Condensed Light" pitchFamily="2" charset="0"/>
                <a:cs typeface="Roboto Condensed Light" pitchFamily="2" charset="0"/>
              </a:rPr>
              <a:t>д.ю.н</a:t>
            </a:r>
            <a:r>
              <a:rPr lang="uk-UA" altLang="uk-UA" sz="2800" dirty="0">
                <a:solidFill>
                  <a:srgbClr val="FFFFFF"/>
                </a:solidFill>
                <a:latin typeface="Roboto Condensed Light" pitchFamily="2" charset="0"/>
                <a:ea typeface="Roboto Condensed Light" pitchFamily="2" charset="0"/>
                <a:cs typeface="Roboto Condensed Light" pitchFamily="2" charset="0"/>
              </a:rPr>
              <a:t>., професор</a:t>
            </a:r>
          </a:p>
        </p:txBody>
      </p:sp>
      <p:sp>
        <p:nvSpPr>
          <p:cNvPr id="2" name="Прямоугольник 1"/>
          <p:cNvSpPr/>
          <p:nvPr/>
        </p:nvSpPr>
        <p:spPr>
          <a:xfrm>
            <a:off x="1727200" y="215691"/>
            <a:ext cx="10094685" cy="2600712"/>
          </a:xfrm>
          <a:prstGeom prst="rect">
            <a:avLst/>
          </a:prstGeom>
        </p:spPr>
        <p:txBody>
          <a:bodyPr wrap="square">
            <a:spAutoFit/>
          </a:bodyPr>
          <a:lstStyle/>
          <a:p>
            <a:pPr algn="ctr"/>
            <a:r>
              <a:rPr lang="uk-UA" sz="2800" b="1" dirty="0">
                <a:solidFill>
                  <a:schemeClr val="bg1"/>
                </a:solidFill>
                <a:latin typeface="Roboto Condensed Light" pitchFamily="2" charset="0"/>
                <a:ea typeface="Roboto Condensed Light" pitchFamily="2" charset="0"/>
              </a:rPr>
              <a:t>НАЦІОНАЛЬНА ШКОЛА СУДДІВ УКРАЇНИ</a:t>
            </a:r>
            <a:endParaRPr lang="ru-RU" sz="2800" dirty="0">
              <a:solidFill>
                <a:schemeClr val="bg1"/>
              </a:solidFill>
              <a:latin typeface="Roboto Condensed Light" pitchFamily="2" charset="0"/>
              <a:ea typeface="Roboto Condensed Light" pitchFamily="2" charset="0"/>
            </a:endParaRPr>
          </a:p>
          <a:p>
            <a:pPr algn="ctr">
              <a:spcAft>
                <a:spcPts val="0"/>
              </a:spcAft>
            </a:pPr>
            <a:r>
              <a:rPr lang="uk-UA" sz="2800" b="1" dirty="0">
                <a:solidFill>
                  <a:schemeClr val="bg1"/>
                </a:solidFill>
                <a:latin typeface="Roboto Condensed Light" pitchFamily="2" charset="0"/>
                <a:ea typeface="Roboto Condensed Light" pitchFamily="2" charset="0"/>
              </a:rPr>
              <a:t>ЛЬВІВСЬКЕ РЕГІОНАЛЬНЕ ВІДДІЛЕННЯ</a:t>
            </a:r>
          </a:p>
          <a:p>
            <a:pPr algn="ctr">
              <a:spcAft>
                <a:spcPts val="600"/>
              </a:spcAft>
            </a:pPr>
            <a:endParaRPr lang="uk-UA" sz="2800" b="1" dirty="0">
              <a:solidFill>
                <a:schemeClr val="bg1"/>
              </a:solidFill>
              <a:latin typeface="Roboto Condensed Light" pitchFamily="2" charset="0"/>
              <a:ea typeface="Roboto Condensed Light" pitchFamily="2" charset="0"/>
            </a:endParaRPr>
          </a:p>
          <a:p>
            <a:pPr algn="ctr">
              <a:spcAft>
                <a:spcPts val="600"/>
              </a:spcAft>
            </a:pPr>
            <a:r>
              <a:rPr lang="uk-UA" sz="2800" b="1" dirty="0">
                <a:solidFill>
                  <a:schemeClr val="bg1"/>
                </a:solidFill>
                <a:latin typeface="Roboto Condensed Light" pitchFamily="2" charset="0"/>
                <a:ea typeface="Roboto Condensed Light" pitchFamily="2" charset="0"/>
              </a:rPr>
              <a:t>Програма </a:t>
            </a:r>
            <a:endParaRPr lang="ru-RU" sz="2800" dirty="0">
              <a:solidFill>
                <a:schemeClr val="bg1"/>
              </a:solidFill>
              <a:latin typeface="Roboto Condensed Light" pitchFamily="2" charset="0"/>
              <a:ea typeface="Roboto Condensed Light" pitchFamily="2" charset="0"/>
            </a:endParaRPr>
          </a:p>
          <a:p>
            <a:pPr algn="ctr">
              <a:spcAft>
                <a:spcPts val="600"/>
              </a:spcAft>
            </a:pPr>
            <a:r>
              <a:rPr lang="uk-UA" dirty="0">
                <a:solidFill>
                  <a:schemeClr val="bg1"/>
                </a:solidFill>
                <a:latin typeface="Roboto Condensed Light" pitchFamily="2" charset="0"/>
                <a:ea typeface="Roboto Condensed Light" pitchFamily="2" charset="0"/>
              </a:rPr>
              <a:t>підготовки для підтримання кваліфікації суддів окружних адміністративних  судів</a:t>
            </a:r>
          </a:p>
          <a:p>
            <a:pPr algn="ctr">
              <a:spcAft>
                <a:spcPts val="600"/>
              </a:spcAft>
            </a:pPr>
            <a:r>
              <a:rPr lang="uk-UA" i="1" dirty="0">
                <a:solidFill>
                  <a:schemeClr val="bg1"/>
                </a:solidFill>
                <a:latin typeface="Roboto Condensed Light" pitchFamily="2" charset="0"/>
                <a:ea typeface="Roboto Condensed Light" pitchFamily="2" charset="0"/>
              </a:rPr>
              <a:t>(</a:t>
            </a:r>
            <a:r>
              <a:rPr lang="en-US" i="1" dirty="0">
                <a:solidFill>
                  <a:schemeClr val="bg1"/>
                </a:solidFill>
                <a:latin typeface="Roboto Condensed Light" pitchFamily="2" charset="0"/>
                <a:ea typeface="Roboto Condensed Light" pitchFamily="2" charset="0"/>
              </a:rPr>
              <a:t>23 </a:t>
            </a:r>
            <a:r>
              <a:rPr lang="uk-UA" i="1" dirty="0">
                <a:solidFill>
                  <a:schemeClr val="bg1"/>
                </a:solidFill>
                <a:latin typeface="Roboto Condensed Light" pitchFamily="2" charset="0"/>
                <a:ea typeface="Roboto Condensed Light" pitchFamily="2" charset="0"/>
              </a:rPr>
              <a:t>лютого 2022 року) </a:t>
            </a:r>
          </a:p>
        </p:txBody>
      </p:sp>
      <p:sp>
        <p:nvSpPr>
          <p:cNvPr id="4" name="Прямоугольник 3"/>
          <p:cNvSpPr/>
          <p:nvPr/>
        </p:nvSpPr>
        <p:spPr>
          <a:xfrm>
            <a:off x="151857" y="3389991"/>
            <a:ext cx="1430200" cy="707886"/>
          </a:xfrm>
          <a:prstGeom prst="rect">
            <a:avLst/>
          </a:prstGeom>
        </p:spPr>
        <p:txBody>
          <a:bodyPr wrap="none">
            <a:spAutoFit/>
          </a:bodyPr>
          <a:lstStyle/>
          <a:p>
            <a:r>
              <a:rPr lang="uk-UA" sz="4000" b="1" u="sng" dirty="0">
                <a:solidFill>
                  <a:schemeClr val="bg1"/>
                </a:solidFill>
                <a:latin typeface="Roboto Condensed Light" pitchFamily="2" charset="0"/>
                <a:ea typeface="Roboto Condensed Light" pitchFamily="2" charset="0"/>
              </a:rPr>
              <a:t>ТЕМА:</a:t>
            </a:r>
            <a:endParaRPr lang="ru-RU" sz="4000" dirty="0">
              <a:latin typeface="Roboto Condensed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latin typeface="Roboto Condensed Light" pitchFamily="2" charset="0"/>
                <a:ea typeface="Roboto Condensed Light" pitchFamily="2" charset="0"/>
              </a:rPr>
              <a:t>4. Ознаками  зловживання   процесуальними   правами   є: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27065" y="2024791"/>
            <a:ext cx="9967765" cy="4355038"/>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а) суперечність завданню адміністративного судочинства;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б) спрямованість (мета) на: безпідставне затягування чи перешкоджання розгляду справи або виконання судового рішення, маніпуляцію автоматизованим розподілом справ між суддями, зміну підсудності справи, що спрямоване на шкоду правам третіх осіб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в) посягання на довіру до судової гілки влади та честь і гідність конкретного судді або суддів. </a:t>
            </a:r>
            <a:endParaRPr lang="ru-RU" sz="2800" dirty="0">
              <a:solidFill>
                <a:schemeClr val="bg1"/>
              </a:solidFill>
              <a:latin typeface="Roboto Condensed Light" pitchFamily="2" charset="0"/>
              <a:ea typeface="Roboto Condensed Light" pitchFamily="2" charset="0"/>
              <a:cs typeface="Times New Roman" pitchFamily="18" charset="0"/>
            </a:endParaRPr>
          </a:p>
        </p:txBody>
      </p:sp>
      <p:sp>
        <p:nvSpPr>
          <p:cNvPr id="7" name="Стрелка вниз 6"/>
          <p:cNvSpPr/>
          <p:nvPr/>
        </p:nvSpPr>
        <p:spPr>
          <a:xfrm>
            <a:off x="4360985" y="6464108"/>
            <a:ext cx="3629464" cy="21804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44865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08 січня 2019 року у справі № 826/3515/18</a:t>
            </a:r>
          </a:p>
          <a:p>
            <a:endParaRPr lang="ru-RU" sz="900" dirty="0">
              <a:latin typeface="Roboto Condensed Light" pitchFamily="2" charset="0"/>
            </a:endParaRPr>
          </a:p>
        </p:txBody>
      </p:sp>
      <p:sp>
        <p:nvSpPr>
          <p:cNvPr id="8" name="Прямоугольник 7"/>
          <p:cNvSpPr/>
          <p:nvPr/>
        </p:nvSpPr>
        <p:spPr>
          <a:xfrm>
            <a:off x="906608" y="1668157"/>
            <a:ext cx="10868985" cy="3271665"/>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Касаційна скарга містить неприпустимі нецензурні висловлювання на адресу суддів апеляційного адміністративного суду. Така мова перебуває поза нормальним стилем спілкування, в першу чергу, у діловому мовленні, що використовується в офіційному спілкуванні (між установами, приватною особою і установою, між посадовими особами, тощо).</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З метою уникнення дискредитації суду та суддів учасники процесу повинні утримуватися від дій, які виражають неповагу до суду чи судді.</a:t>
            </a:r>
            <a:endParaRPr lang="ru-RU" sz="2800" dirty="0">
              <a:solidFill>
                <a:schemeClr val="bg1"/>
              </a:solidFill>
              <a:latin typeface="Roboto Condensed Light" pitchFamily="2" charset="0"/>
            </a:endParaRPr>
          </a:p>
        </p:txBody>
      </p:sp>
      <p:sp>
        <p:nvSpPr>
          <p:cNvPr id="2" name="Прямоугольник 1"/>
          <p:cNvSpPr/>
          <p:nvPr/>
        </p:nvSpPr>
        <p:spPr>
          <a:xfrm>
            <a:off x="249637" y="1005991"/>
            <a:ext cx="11769969" cy="400110"/>
          </a:xfrm>
          <a:prstGeom prst="rect">
            <a:avLst/>
          </a:prstGeom>
        </p:spPr>
        <p:txBody>
          <a:bodyPr wrap="square">
            <a:spAutoFit/>
          </a:bodyPr>
          <a:lstStyle/>
          <a:p>
            <a:pPr indent="228600" algn="just">
              <a:spcAft>
                <a:spcPts val="0"/>
              </a:spcAft>
            </a:pPr>
            <a:r>
              <a:rPr lang="uk-UA" sz="2000" dirty="0">
                <a:solidFill>
                  <a:schemeClr val="bg1"/>
                </a:solidFill>
                <a:latin typeface="Roboto Condensed Light" pitchFamily="2" charset="0"/>
                <a:ea typeface="Roboto Condensed Light" pitchFamily="2" charset="0"/>
              </a:rPr>
              <a:t>про стягнення з особи штрафу 3 розміри прожиткового мінімуму для працездатних осіб в сумі 5763 грн.</a:t>
            </a:r>
            <a:endParaRPr lang="ru-RU" sz="2000" dirty="0">
              <a:solidFill>
                <a:schemeClr val="bg1"/>
              </a:solidFill>
              <a:effectLst/>
              <a:latin typeface="Roboto Condensed Light" pitchFamily="2" charset="0"/>
              <a:ea typeface="Roboto Condensed Light" pitchFamily="2" charset="0"/>
            </a:endParaRPr>
          </a:p>
        </p:txBody>
      </p:sp>
    </p:spTree>
    <p:extLst>
      <p:ext uri="{BB962C8B-B14F-4D97-AF65-F5344CB8AC3E}">
        <p14:creationId xmlns:p14="http://schemas.microsoft.com/office/powerpoint/2010/main" val="28023548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08 січня 2019 року у справі № 826/3515/18</a:t>
            </a:r>
          </a:p>
          <a:p>
            <a:endParaRPr lang="ru-RU" sz="900" dirty="0">
              <a:latin typeface="Roboto Condensed Light" pitchFamily="2" charset="0"/>
            </a:endParaRPr>
          </a:p>
        </p:txBody>
      </p:sp>
      <p:sp>
        <p:nvSpPr>
          <p:cNvPr id="8" name="Прямоугольник 7"/>
          <p:cNvSpPr/>
          <p:nvPr/>
        </p:nvSpPr>
        <p:spPr>
          <a:xfrm>
            <a:off x="1024595" y="1437770"/>
            <a:ext cx="10868985" cy="5210657"/>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Суди в своїй діяльності дотримуються національних та міжнародних норм, стандартів та принципів здійснення правосуддя з метою підвищення ступеня довіри суспільства до органів судової влади та суміжних правових інститутів (положення Стратегії реформування судоустрою, судочинства та суміжних правових інститутів на 2015-2020 роки, схваленої Указом Президента України від 20 травня 2015 року № 276/2015).</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Сторони повинні не припускати використання нецензурної лексики як під час оформлення документів для подання до суду всіх інстанцій, так і у публічному житті, оскільки нецензурна лайка не підсилює ефективність і переконливість інформації в документах офіційно-ділового стилю, а свідчить про культурний вакуум та демонструє неповагу до суддів.</a:t>
            </a:r>
            <a:endParaRPr lang="ru-RU" sz="2800" dirty="0">
              <a:solidFill>
                <a:schemeClr val="bg1"/>
              </a:solidFill>
              <a:latin typeface="Roboto Condensed Light" pitchFamily="2" charset="0"/>
            </a:endParaRPr>
          </a:p>
        </p:txBody>
      </p:sp>
      <p:sp>
        <p:nvSpPr>
          <p:cNvPr id="2" name="Прямоугольник 1"/>
          <p:cNvSpPr/>
          <p:nvPr/>
        </p:nvSpPr>
        <p:spPr>
          <a:xfrm>
            <a:off x="249637" y="966802"/>
            <a:ext cx="11769969" cy="400110"/>
          </a:xfrm>
          <a:prstGeom prst="rect">
            <a:avLst/>
          </a:prstGeom>
        </p:spPr>
        <p:txBody>
          <a:bodyPr wrap="square">
            <a:spAutoFit/>
          </a:bodyPr>
          <a:lstStyle/>
          <a:p>
            <a:pPr indent="228600" algn="just">
              <a:spcAft>
                <a:spcPts val="0"/>
              </a:spcAft>
            </a:pPr>
            <a:r>
              <a:rPr lang="uk-UA" sz="2000" dirty="0">
                <a:solidFill>
                  <a:schemeClr val="bg1"/>
                </a:solidFill>
                <a:latin typeface="Roboto Condensed Light" pitchFamily="2" charset="0"/>
                <a:ea typeface="Roboto Condensed Light" pitchFamily="2" charset="0"/>
              </a:rPr>
              <a:t>про стягнення з особи штрафу 3 розміри прожиткового мінімуму для працездатних осіб в сумі 5763 грн.</a:t>
            </a:r>
            <a:endParaRPr lang="ru-RU" sz="2000" dirty="0">
              <a:solidFill>
                <a:schemeClr val="bg1"/>
              </a:solidFill>
              <a:effectLst/>
              <a:latin typeface="Roboto Condensed Light" pitchFamily="2" charset="0"/>
              <a:ea typeface="Roboto Condensed Light" pitchFamily="2" charset="0"/>
            </a:endParaRPr>
          </a:p>
        </p:txBody>
      </p:sp>
    </p:spTree>
    <p:extLst>
      <p:ext uri="{BB962C8B-B14F-4D97-AF65-F5344CB8AC3E}">
        <p14:creationId xmlns:p14="http://schemas.microsoft.com/office/powerpoint/2010/main" val="1781667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22 лютого 2021 року у справі № 640/1028/19</a:t>
            </a:r>
          </a:p>
          <a:p>
            <a:endParaRPr lang="ru-RU" sz="900" dirty="0">
              <a:latin typeface="Roboto Condensed Light" pitchFamily="2" charset="0"/>
            </a:endParaRPr>
          </a:p>
        </p:txBody>
      </p:sp>
      <p:sp>
        <p:nvSpPr>
          <p:cNvPr id="8" name="Прямоугольник 7"/>
          <p:cNvSpPr/>
          <p:nvPr/>
        </p:nvSpPr>
        <p:spPr>
          <a:xfrm>
            <a:off x="891859" y="1142802"/>
            <a:ext cx="10868985" cy="5210657"/>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Апеляційний адміністративний суд ухвалою відкрив апеляційне провадження та зобов`язав Головне управління ДПС в установлений для подачі відзиву на апеляційну скаргу строк надати суду належним чином засвідчену копію податкового повідомлення-рішення. При цьому вимога суду зобов`язального характеру зумовлена тим, що копія спірного індивідуального акту не була надана контролюючим органом і до суду першої інстанції, у той час як його прийняття відповідачем неодноразово підтверджувалося.</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Суд апеляційної інстанції, виходячи з приписів статей 249, 324 КАС України, постановив окрему ухвалу, якою вирішив довести до відома голови Державної податкової служби України інформацію про допущені порушення для вжиття заходів щодо усунення причин та умов, що сприяли порушенню закону.</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2858324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22 лютого 2021 року у справі № 640/1028/19</a:t>
            </a:r>
          </a:p>
          <a:p>
            <a:endParaRPr lang="ru-RU" sz="900" dirty="0">
              <a:latin typeface="Roboto Condensed Light" pitchFamily="2" charset="0"/>
            </a:endParaRPr>
          </a:p>
        </p:txBody>
      </p:sp>
      <p:sp>
        <p:nvSpPr>
          <p:cNvPr id="8" name="Прямоугольник 7"/>
          <p:cNvSpPr/>
          <p:nvPr/>
        </p:nvSpPr>
        <p:spPr>
          <a:xfrm>
            <a:off x="891859" y="1155865"/>
            <a:ext cx="10868985" cy="3659463"/>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Окрема ухвала є способом реагування суду на випадки виявлення порушення законності та правопорядку, які не можуть бути усунені ним самостійно при вирішенні адміністративного спору з використанням представлених адміністративним процесуальним законом засобів</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Постановляючи оскаржувану ухвалу, суд апеляційної інстанції звернув увагу на положення статті 129</a:t>
            </a:r>
            <a:r>
              <a:rPr lang="uk-UA" sz="2800" baseline="30000" dirty="0">
                <a:solidFill>
                  <a:schemeClr val="bg1"/>
                </a:solidFill>
                <a:latin typeface="Roboto Condensed Light" pitchFamily="2" charset="0"/>
              </a:rPr>
              <a:t>1</a:t>
            </a:r>
            <a:r>
              <a:rPr lang="uk-UA" sz="2800" dirty="0">
                <a:solidFill>
                  <a:schemeClr val="bg1"/>
                </a:solidFill>
                <a:latin typeface="Roboto Condensed Light" pitchFamily="2" charset="0"/>
              </a:rPr>
              <a:t> Конституції України та КАС України, відповідно до яких судові рішення, що набрали законної сили, є обов`язковими до виконання, зокрема всіма органами державної влади, їх посадовими та службовими особами, на всій території України.</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2004031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22 лютого 2021 року у справі № 640/1028/19</a:t>
            </a:r>
          </a:p>
          <a:p>
            <a:endParaRPr lang="ru-RU" sz="900" dirty="0">
              <a:latin typeface="Roboto Condensed Light" pitchFamily="2" charset="0"/>
            </a:endParaRPr>
          </a:p>
        </p:txBody>
      </p:sp>
      <p:sp>
        <p:nvSpPr>
          <p:cNvPr id="8" name="Прямоугольник 7"/>
          <p:cNvSpPr/>
          <p:nvPr/>
        </p:nvSpPr>
        <p:spPr>
          <a:xfrm>
            <a:off x="891859" y="1142802"/>
            <a:ext cx="10868985" cy="5210657"/>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Необхідність постановлення судом апеляційної інстанції окремої ухвали виникла у зв`язку з тим, що контролюючий орган не здійснив достатніх та необхідних заходів, спрямованих на належне виконання покладених на нього процесуальних обов`язків, а навпаки допустив протиправну бездіяльність, що виразилася у ненаданні копії спірного індивідуального акту, яка призвела до ускладнення встановлення дійсних обставин справи судами.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Невиконання ж відповідачем своїх процесуальних обов`язків та порушення приписів частини другої статті 77 КАС України обумовило реагування суду на такі порушення шляхом постановленням окремої ухвали, відтак суд касаційної інстанції вважає, що оскаржувана окрема ухвала суду апеляційної інстанції відповідає закріпленій КАС України меті ухвалення такого процесуального судового рішення.</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932927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3698" y="213657"/>
            <a:ext cx="11769969" cy="461665"/>
          </a:xfrm>
          <a:prstGeom prst="rect">
            <a:avLst/>
          </a:prstGeom>
          <a:solidFill>
            <a:schemeClr val="accent1">
              <a:lumMod val="60000"/>
              <a:lumOff val="40000"/>
            </a:schemeClr>
          </a:solidFill>
        </p:spPr>
        <p:txBody>
          <a:bodyPr wrap="square" anchor="ctr">
            <a:spAutoFit/>
          </a:bodyPr>
          <a:lstStyle/>
          <a:p>
            <a:pPr algn="ctr"/>
            <a:r>
              <a:rPr lang="uk-UA" sz="2400" b="1" spc="-90" dirty="0">
                <a:latin typeface="Roboto Condensed Light" pitchFamily="2" charset="0"/>
                <a:ea typeface="Roboto Condensed Light" pitchFamily="2" charset="0"/>
              </a:rPr>
              <a:t>ВИКОРИСТАНІ ДЖЕРЕЛА</a:t>
            </a:r>
            <a:endParaRPr lang="ru-RU" sz="2400" b="1" spc="-90" dirty="0">
              <a:latin typeface="Roboto Condensed Light" pitchFamily="2" charset="0"/>
              <a:ea typeface="Roboto Condensed Light" pitchFamily="2" charset="0"/>
            </a:endParaRPr>
          </a:p>
        </p:txBody>
      </p:sp>
      <p:sp>
        <p:nvSpPr>
          <p:cNvPr id="11" name="Прямоугольник 10"/>
          <p:cNvSpPr/>
          <p:nvPr/>
        </p:nvSpPr>
        <p:spPr>
          <a:xfrm>
            <a:off x="608700" y="675322"/>
            <a:ext cx="11278499" cy="6247864"/>
          </a:xfrm>
          <a:prstGeom prst="rect">
            <a:avLst/>
          </a:prstGeom>
          <a:ln>
            <a:noFill/>
          </a:ln>
        </p:spPr>
        <p:txBody>
          <a:bodyPr wrap="square">
            <a:spAutoFit/>
          </a:bodyPr>
          <a:lstStyle/>
          <a:p>
            <a:pPr marL="457200" lvl="0" indent="-457200">
              <a:buFont typeface="+mj-lt"/>
              <a:buAutoNum type="arabicParenR"/>
            </a:pPr>
            <a:r>
              <a:rPr lang="uk-UA" sz="2000" dirty="0">
                <a:solidFill>
                  <a:schemeClr val="bg1"/>
                </a:solidFill>
                <a:latin typeface="Roboto Condensed Light" pitchFamily="2" charset="0"/>
                <a:ea typeface="Roboto Condensed Light" pitchFamily="2" charset="0"/>
              </a:rPr>
              <a:t>Доповідь (презентація) на тему «Особливості дотримання в адміністративному судочинстві принципу неприпустимості зловживання процесуальними правами» під час Всеукраїнського семінару для суддів апеляційних та місцевих (окружних) судів на, організованого 23 квітня 2021 року Національною школою суддів України Харківським регіональним відділенням. </a:t>
            </a:r>
            <a:r>
              <a:rPr lang="uk-UA" sz="2000" dirty="0">
                <a:solidFill>
                  <a:schemeClr val="accent1">
                    <a:lumMod val="40000"/>
                    <a:lumOff val="60000"/>
                  </a:schemeClr>
                </a:solidFill>
                <a:latin typeface="Roboto Condensed Light" pitchFamily="2" charset="0"/>
                <a:ea typeface="Roboto Condensed Light" pitchFamily="2" charset="0"/>
                <a:hlinkClick r:id="rId2"/>
              </a:rPr>
              <a:t>http://www.nsj.gov.ua/ua/news/zlovjivannya-protsesualnimi-pravami-u-sudoviy-praktitsi</a:t>
            </a:r>
            <a:r>
              <a:rPr lang="uk-UA" sz="2000" dirty="0">
                <a:solidFill>
                  <a:schemeClr val="accent1">
                    <a:lumMod val="40000"/>
                    <a:lumOff val="60000"/>
                  </a:schemeClr>
                </a:solidFill>
                <a:latin typeface="Roboto Condensed Light" pitchFamily="2" charset="0"/>
                <a:ea typeface="Roboto Condensed Light" pitchFamily="2" charset="0"/>
              </a:rPr>
              <a:t> </a:t>
            </a:r>
            <a:r>
              <a:rPr lang="uk-UA" sz="2000" dirty="0">
                <a:solidFill>
                  <a:schemeClr val="accent1">
                    <a:lumMod val="40000"/>
                    <a:lumOff val="60000"/>
                  </a:schemeClr>
                </a:solidFill>
                <a:latin typeface="Roboto Condensed Light" pitchFamily="2" charset="0"/>
                <a:ea typeface="Roboto Condensed Light" pitchFamily="2" charset="0"/>
                <a:hlinkClick r:id="rId3"/>
              </a:rPr>
              <a:t>https://supreme.court.gov.ua/supreme/pres-centr/news/1114247</a:t>
            </a:r>
            <a:r>
              <a:rPr lang="uk-UA" sz="2000" dirty="0">
                <a:solidFill>
                  <a:schemeClr val="accent1">
                    <a:lumMod val="40000"/>
                    <a:lumOff val="60000"/>
                  </a:schemeClr>
                </a:solidFill>
                <a:latin typeface="Roboto Condensed Light" pitchFamily="2" charset="0"/>
                <a:ea typeface="Roboto Condensed Light" pitchFamily="2" charset="0"/>
              </a:rPr>
              <a:t> </a:t>
            </a:r>
            <a:r>
              <a:rPr lang="uk-UA" sz="2000" dirty="0">
                <a:solidFill>
                  <a:schemeClr val="accent1">
                    <a:lumMod val="40000"/>
                    <a:lumOff val="60000"/>
                  </a:schemeClr>
                </a:solidFill>
                <a:latin typeface="Roboto Condensed Light" pitchFamily="2" charset="0"/>
                <a:ea typeface="Roboto Condensed Light" pitchFamily="2" charset="0"/>
                <a:hlinkClick r:id="rId4"/>
              </a:rPr>
              <a:t>https://supreme.court.gov.ua/userfiles/media/new_folder_for_uploads/supreme/Bernazuk_23_04_2021.pdf</a:t>
            </a:r>
            <a:r>
              <a:rPr lang="uk-UA" sz="2000" dirty="0">
                <a:solidFill>
                  <a:schemeClr val="accent1">
                    <a:lumMod val="40000"/>
                    <a:lumOff val="60000"/>
                  </a:schemeClr>
                </a:solidFill>
                <a:latin typeface="Roboto Condensed Light" pitchFamily="2" charset="0"/>
                <a:ea typeface="Roboto Condensed Light" pitchFamily="2" charset="0"/>
              </a:rPr>
              <a:t> </a:t>
            </a:r>
            <a:endParaRPr lang="ru-RU" sz="2000" dirty="0">
              <a:solidFill>
                <a:schemeClr val="accent1">
                  <a:lumMod val="40000"/>
                  <a:lumOff val="60000"/>
                </a:schemeClr>
              </a:solidFill>
              <a:latin typeface="Roboto Condensed Light" pitchFamily="2" charset="0"/>
              <a:ea typeface="Roboto Condensed Light" pitchFamily="2" charset="0"/>
            </a:endParaRPr>
          </a:p>
          <a:p>
            <a:pPr marL="457200" lvl="0" indent="-457200">
              <a:buFont typeface="+mj-lt"/>
              <a:buAutoNum type="arabicParenR"/>
            </a:pPr>
            <a:r>
              <a:rPr lang="uk-UA" sz="2000" dirty="0">
                <a:solidFill>
                  <a:schemeClr val="bg1"/>
                </a:solidFill>
                <a:latin typeface="Roboto Condensed Light" pitchFamily="2" charset="0"/>
                <a:ea typeface="Roboto Condensed Light" pitchFamily="2" charset="0"/>
              </a:rPr>
              <a:t>Берназюк Я.О. Поняття та особливості принципу неприпустимості зловживання процесуальними правами в адміністративному судочинстві // Науковий вісник Ужгородського національного університету. – 2021. – Серія Право. – Випуск 66. – С. 135-141 </a:t>
            </a:r>
            <a:r>
              <a:rPr lang="uk-UA" sz="2000" dirty="0">
                <a:latin typeface="Roboto Condensed Light" pitchFamily="2" charset="0"/>
                <a:ea typeface="Roboto Condensed Light" pitchFamily="2" charset="0"/>
                <a:hlinkClick r:id="rId5"/>
              </a:rPr>
              <a:t>https://visnyk-juris-uzhnu.com/wp-content/uploads/2021/10/NVUzhNU_66.pdf</a:t>
            </a:r>
            <a:r>
              <a:rPr lang="uk-UA" sz="2000" dirty="0">
                <a:latin typeface="Roboto Condensed Light" pitchFamily="2" charset="0"/>
                <a:ea typeface="Roboto Condensed Light" pitchFamily="2" charset="0"/>
              </a:rPr>
              <a:t> .</a:t>
            </a:r>
            <a:endParaRPr lang="ru-RU" sz="2000" dirty="0">
              <a:latin typeface="Roboto Condensed Light" pitchFamily="2" charset="0"/>
              <a:ea typeface="Roboto Condensed Light" pitchFamily="2" charset="0"/>
            </a:endParaRPr>
          </a:p>
          <a:p>
            <a:pPr marL="457200" lvl="0" indent="-457200">
              <a:buFont typeface="+mj-lt"/>
              <a:buAutoNum type="arabicParenR"/>
            </a:pPr>
            <a:r>
              <a:rPr lang="uk-UA" sz="2000" dirty="0">
                <a:solidFill>
                  <a:schemeClr val="bg1"/>
                </a:solidFill>
                <a:latin typeface="Roboto Condensed Light" pitchFamily="2" charset="0"/>
                <a:ea typeface="Roboto Condensed Light" pitchFamily="2" charset="0"/>
              </a:rPr>
              <a:t>Берназюк Ян. Поняття зловживання процесуальними правами в адміністративному судочинстві та його вплив на довіру до судової гілки влади // Експерт: парадигми юридичних наук і державного управління </a:t>
            </a:r>
            <a:r>
              <a:rPr lang="uk-UA" sz="2000" dirty="0" err="1">
                <a:solidFill>
                  <a:schemeClr val="bg1"/>
                </a:solidFill>
                <a:latin typeface="Roboto Condensed Light" pitchFamily="2" charset="0"/>
                <a:ea typeface="Roboto Condensed Light" pitchFamily="2" charset="0"/>
              </a:rPr>
              <a:t>expert</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Paradigm</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of</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law</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and</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public</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administration</a:t>
            </a:r>
            <a:r>
              <a:rPr lang="uk-UA" sz="2000" dirty="0">
                <a:solidFill>
                  <a:schemeClr val="bg1"/>
                </a:solidFill>
                <a:latin typeface="Roboto Condensed Light" pitchFamily="2" charset="0"/>
                <a:ea typeface="Roboto Condensed Light" pitchFamily="2" charset="0"/>
              </a:rPr>
              <a:t> № 5 (17) – жовтень 2021 – С. 23-39</a:t>
            </a:r>
            <a:r>
              <a:rPr lang="uk-UA" sz="2000" dirty="0">
                <a:latin typeface="Roboto Condensed Light" pitchFamily="2" charset="0"/>
                <a:ea typeface="Roboto Condensed Light" pitchFamily="2" charset="0"/>
              </a:rPr>
              <a:t>. </a:t>
            </a:r>
            <a:r>
              <a:rPr lang="uk-UA" sz="2000" dirty="0">
                <a:latin typeface="Roboto Condensed Light" pitchFamily="2" charset="0"/>
                <a:ea typeface="Roboto Condensed Light" pitchFamily="2" charset="0"/>
                <a:hlinkClick r:id="rId6"/>
              </a:rPr>
              <a:t>https://maup.com.ua/assets/files/expert/17/2.pdf</a:t>
            </a:r>
            <a:endParaRPr lang="ru-RU" sz="2000" dirty="0">
              <a:latin typeface="Roboto Condensed Light" pitchFamily="2" charset="0"/>
              <a:ea typeface="Roboto Condensed Light" pitchFamily="2" charset="0"/>
            </a:endParaRPr>
          </a:p>
          <a:p>
            <a:pPr marL="457200" lvl="0" indent="-457200">
              <a:buFont typeface="+mj-lt"/>
              <a:buAutoNum type="arabicParenR"/>
            </a:pPr>
            <a:r>
              <a:rPr lang="uk-UA" sz="2000" dirty="0">
                <a:solidFill>
                  <a:schemeClr val="bg1"/>
                </a:solidFill>
                <a:latin typeface="Roboto Condensed Light" pitchFamily="2" charset="0"/>
                <a:ea typeface="Roboto Condensed Light" pitchFamily="2" charset="0"/>
              </a:rPr>
              <a:t>Берназюк Ян. Види зловживання процесуальними правами в адміністративному судочинстві: практика Верховного суду та Європейського суду з прав людини // </a:t>
            </a:r>
            <a:r>
              <a:rPr lang="uk-UA" sz="2000" dirty="0" err="1">
                <a:solidFill>
                  <a:schemeClr val="bg1"/>
                </a:solidFill>
                <a:latin typeface="Roboto Condensed Light" pitchFamily="2" charset="0"/>
                <a:ea typeface="Roboto Condensed Light" pitchFamily="2" charset="0"/>
              </a:rPr>
              <a:t>Visegrad</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Journal</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on</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Human</a:t>
            </a:r>
            <a:r>
              <a:rPr lang="uk-UA" sz="2000" dirty="0">
                <a:solidFill>
                  <a:schemeClr val="bg1"/>
                </a:solidFill>
                <a:latin typeface="Roboto Condensed Light" pitchFamily="2" charset="0"/>
                <a:ea typeface="Roboto Condensed Light" pitchFamily="2" charset="0"/>
              </a:rPr>
              <a:t> </a:t>
            </a:r>
            <a:r>
              <a:rPr lang="uk-UA" sz="2000" dirty="0" err="1">
                <a:solidFill>
                  <a:schemeClr val="bg1"/>
                </a:solidFill>
                <a:latin typeface="Roboto Condensed Light" pitchFamily="2" charset="0"/>
                <a:ea typeface="Roboto Condensed Light" pitchFamily="2" charset="0"/>
              </a:rPr>
              <a:t>Rights</a:t>
            </a:r>
            <a:r>
              <a:rPr lang="uk-UA" sz="2000" dirty="0">
                <a:solidFill>
                  <a:schemeClr val="bg1"/>
                </a:solidFill>
                <a:latin typeface="Roboto Condensed Light" pitchFamily="2" charset="0"/>
                <a:ea typeface="Roboto Condensed Light" pitchFamily="2" charset="0"/>
              </a:rPr>
              <a:t>. 2021, № 4, С. 31-36</a:t>
            </a:r>
            <a:r>
              <a:rPr lang="uk-UA" sz="2000" dirty="0">
                <a:latin typeface="Roboto Condensed Light" pitchFamily="2" charset="0"/>
                <a:ea typeface="Roboto Condensed Light" pitchFamily="2" charset="0"/>
              </a:rPr>
              <a:t>. </a:t>
            </a:r>
            <a:r>
              <a:rPr lang="uk-UA" sz="2000" dirty="0">
                <a:latin typeface="Roboto Condensed Light" pitchFamily="2" charset="0"/>
                <a:ea typeface="Roboto Condensed Light" pitchFamily="2" charset="0"/>
                <a:hlinkClick r:id="rId7"/>
              </a:rPr>
              <a:t>https://journal-vjhr.sk/wp-content/uploads/2021/11/VJHR_4_2021.pdf</a:t>
            </a:r>
            <a:endParaRPr lang="ru-RU" sz="2000" dirty="0">
              <a:latin typeface="Roboto Condensed Light" pitchFamily="2" charset="0"/>
              <a:ea typeface="Roboto Condensed Light" pitchFamily="2" charset="0"/>
            </a:endParaRPr>
          </a:p>
          <a:p>
            <a:pPr marL="457200" lvl="0" indent="-457200">
              <a:buFont typeface="+mj-lt"/>
              <a:buAutoNum type="arabicParenR"/>
            </a:pPr>
            <a:r>
              <a:rPr lang="uk-UA" sz="2000" dirty="0">
                <a:solidFill>
                  <a:schemeClr val="bg1"/>
                </a:solidFill>
                <a:latin typeface="Roboto Condensed Light" pitchFamily="2" charset="0"/>
                <a:ea typeface="Roboto Condensed Light" pitchFamily="2" charset="0"/>
              </a:rPr>
              <a:t>Берназюк Ян. Національні та міжнародні стандарти протидії зловживанню процесуальними правами під час вирішення публічно-правових спорів // Право і суспільство № 5/2021 С. 301-314 </a:t>
            </a:r>
            <a:r>
              <a:rPr lang="uk-UA" sz="2000" dirty="0">
                <a:latin typeface="Roboto Condensed Light" pitchFamily="2" charset="0"/>
                <a:ea typeface="Roboto Condensed Light" pitchFamily="2" charset="0"/>
                <a:hlinkClick r:id="rId8"/>
              </a:rPr>
              <a:t>http://pravoisuspilstvo.org.ua/archive/2021/5_2021/44.pdf</a:t>
            </a:r>
            <a:endParaRPr lang="ru-RU" sz="2000" dirty="0">
              <a:latin typeface="Roboto Condensed Light" pitchFamily="2" charset="0"/>
              <a:ea typeface="Roboto Condensed Light" pitchFamily="2" charset="0"/>
            </a:endParaRPr>
          </a:p>
        </p:txBody>
      </p:sp>
    </p:spTree>
    <p:extLst>
      <p:ext uri="{BB962C8B-B14F-4D97-AF65-F5344CB8AC3E}">
        <p14:creationId xmlns:p14="http://schemas.microsoft.com/office/powerpoint/2010/main" val="2004973809"/>
      </p:ext>
    </p:extLst>
  </p:cSld>
  <p:clrMapOvr>
    <a:masterClrMapping/>
  </p:clrMapOvr>
  <p:transition spd="slow">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52413" y="5557838"/>
            <a:ext cx="805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uk-UA" altLang="ru-RU" sz="5400" dirty="0">
                <a:solidFill>
                  <a:schemeClr val="bg1"/>
                </a:solidFill>
                <a:latin typeface="Roboto Condensed Light" pitchFamily="2" charset="0"/>
                <a:ea typeface="Roboto Condensed Light" pitchFamily="2" charset="0"/>
                <a:cs typeface="Roboto Condensed Light" pitchFamily="2" charset="0"/>
              </a:rPr>
              <a:t>Дякую за увагу!</a:t>
            </a:r>
          </a:p>
        </p:txBody>
      </p:sp>
      <p:pic>
        <p:nvPicPr>
          <p:cNvPr id="1229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73063"/>
            <a:ext cx="10763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731520" y="1938992"/>
            <a:ext cx="10663309" cy="2631490"/>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У судовій практиці найбільш поширеною метою зловживання процесуальними правами є: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marL="360000" algn="just"/>
            <a:r>
              <a:rPr lang="uk-UA" sz="2800" dirty="0">
                <a:solidFill>
                  <a:schemeClr val="bg1"/>
                </a:solidFill>
                <a:latin typeface="Roboto Condensed Light" pitchFamily="2" charset="0"/>
                <a:ea typeface="Roboto Condensed Light" pitchFamily="2" charset="0"/>
              </a:rPr>
              <a:t>безпідставне затягування чи перешкоджання розгляду справи </a:t>
            </a:r>
            <a:endParaRPr lang="ru-RU" sz="2800" dirty="0">
              <a:solidFill>
                <a:schemeClr val="bg1"/>
              </a:solidFill>
              <a:latin typeface="Roboto Condensed Light" pitchFamily="2" charset="0"/>
              <a:ea typeface="Roboto Condensed Light" pitchFamily="2" charset="0"/>
            </a:endParaRPr>
          </a:p>
          <a:p>
            <a:pPr marL="360000"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marL="360000" algn="just"/>
            <a:r>
              <a:rPr lang="uk-UA" sz="2800" dirty="0">
                <a:solidFill>
                  <a:schemeClr val="bg1"/>
                </a:solidFill>
                <a:latin typeface="Roboto Condensed Light" pitchFamily="2" charset="0"/>
                <a:ea typeface="Roboto Condensed Light" pitchFamily="2" charset="0"/>
              </a:rPr>
              <a:t>виконання судового рішення.</a:t>
            </a:r>
            <a:endParaRPr lang="ru-RU" sz="2800"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294245825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76566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5. Суспільна небезпека зловживання процесуальними правами в адміністративному судочинстві полягає у тому, що дії (бездіяльність), які становлять зміст такого зловживання правом, спричиняють настання негативних наслідків, що можуть проявлятися:</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27065" y="2886565"/>
            <a:ext cx="9967765" cy="2631490"/>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для учасників справи у недосягненні судом завдань адміністративного судочинства, визначених у ч. 1 ст. 2 КАС України,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та для суду та усієї судової системи – у зниженні рівня довіри до судової гілки влади, у поставленні під сумнів професійності та авторитету суддів. </a:t>
            </a:r>
            <a:endParaRPr lang="ru-RU" sz="2800"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66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870585" y="1194797"/>
            <a:ext cx="10327298" cy="4355038"/>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Крім того, зловживання процесуальними правами має безпосередній вплив на збільшення бюджетних витрат на судову систему (додаткові судові засідання та їх тривалість, підготовка та виготовлення зайвих  процесуальних документів, оплата додаткових поштових послуги тощо).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Результатом зловживання учасниками справи своїми  правами є значна частина  винесених судом ухвал про залишення без руху поданих сторонами документів, залишення їх без розгляду, повернення або відмова у прийнятті.</a:t>
            </a:r>
            <a:endParaRPr lang="ru-RU" sz="2800"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396087912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6. Видами форм прояву зловживання процесуальними правами в адміністративному судочинстві є: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33293" y="2584526"/>
            <a:ext cx="9967765" cy="477054"/>
          </a:xfrm>
          <a:prstGeom prst="rect">
            <a:avLst/>
          </a:prstGeom>
          <a:solidFill>
            <a:schemeClr val="accent1">
              <a:lumMod val="50000"/>
            </a:schemeClr>
          </a:solidFill>
          <a:ln>
            <a:noFill/>
          </a:ln>
        </p:spPr>
        <p:txBody>
          <a:bodyPr wrap="square" bIns="0" anchor="ctr">
            <a:spAutoFit/>
          </a:bodyPr>
          <a:lstStyle/>
          <a:p>
            <a:pPr algn="just"/>
            <a:r>
              <a:rPr lang="uk-UA" sz="2800" b="1" dirty="0">
                <a:solidFill>
                  <a:schemeClr val="bg1"/>
                </a:solidFill>
                <a:latin typeface="Roboto Condensed Light" pitchFamily="2" charset="0"/>
                <a:ea typeface="Roboto Condensed Light" pitchFamily="2" charset="0"/>
              </a:rPr>
              <a:t>а) основні форми зловживання, визначені ч. 2 ст. 45 КАС України; </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453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6. Видами форм прояву зловживання процесуальними правами в адміністративному судочинстві є: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33293" y="2473551"/>
            <a:ext cx="9967765" cy="3062377"/>
          </a:xfrm>
          <a:prstGeom prst="rect">
            <a:avLst/>
          </a:prstGeom>
          <a:solidFill>
            <a:schemeClr val="accent1">
              <a:lumMod val="50000"/>
            </a:schemeClr>
          </a:solidFill>
          <a:ln>
            <a:noFill/>
          </a:ln>
        </p:spPr>
        <p:txBody>
          <a:bodyPr wrap="square" bIns="0" anchor="ctr">
            <a:spAutoFit/>
          </a:bodyPr>
          <a:lstStyle/>
          <a:p>
            <a:pPr algn="just"/>
            <a:r>
              <a:rPr lang="uk-UA" sz="2800" b="1" dirty="0">
                <a:solidFill>
                  <a:schemeClr val="bg1"/>
                </a:solidFill>
                <a:latin typeface="Roboto Condensed Light" pitchFamily="2" charset="0"/>
                <a:ea typeface="Roboto Condensed Light" pitchFamily="2" charset="0"/>
              </a:rPr>
              <a:t>б) додаткові форми: </a:t>
            </a:r>
            <a:endParaRPr lang="ru-RU" sz="2800" b="1"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неявка учасника справи у судове засідання без поважних причин та без повідомлення про причини неявки, якщо від нього не надійшла заява про розгляд справи за його відсутності;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умисне неотримання судової кореспонденції; </a:t>
            </a:r>
            <a:endParaRPr lang="ru-RU" sz="2800"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88474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6. Видами форм прояву зловживання процесуальними правами в адміністративному судочинстві є: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59817" y="1865882"/>
            <a:ext cx="9967765" cy="4699748"/>
          </a:xfrm>
          <a:prstGeom prst="rect">
            <a:avLst/>
          </a:prstGeom>
          <a:solidFill>
            <a:schemeClr val="accent1">
              <a:lumMod val="50000"/>
            </a:schemeClr>
          </a:solidFill>
          <a:ln>
            <a:noFill/>
          </a:ln>
        </p:spPr>
        <p:txBody>
          <a:bodyPr wrap="square" bIns="0" anchor="ctr">
            <a:spAutoFit/>
          </a:bodyPr>
          <a:lstStyle/>
          <a:p>
            <a:pPr algn="just">
              <a:lnSpc>
                <a:spcPct val="90000"/>
              </a:lnSpc>
            </a:pPr>
            <a:r>
              <a:rPr lang="uk-UA" sz="2800" b="1" dirty="0">
                <a:solidFill>
                  <a:schemeClr val="bg1"/>
                </a:solidFill>
                <a:latin typeface="Roboto Condensed Light" pitchFamily="2" charset="0"/>
                <a:ea typeface="Roboto Condensed Light" pitchFamily="2" charset="0"/>
              </a:rPr>
              <a:t>б) додаткові форми: </a:t>
            </a:r>
            <a:endParaRPr lang="ru-RU" sz="2800" b="1" dirty="0">
              <a:solidFill>
                <a:schemeClr val="bg1"/>
              </a:solidFill>
              <a:latin typeface="Roboto Condensed Light" pitchFamily="2" charset="0"/>
              <a:ea typeface="Roboto Condensed Light" pitchFamily="2" charset="0"/>
            </a:endParaRPr>
          </a:p>
          <a:p>
            <a:pPr algn="just">
              <a:lnSpc>
                <a:spcPct val="90000"/>
              </a:lnSpc>
            </a:pPr>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lnSpc>
                <a:spcPct val="90000"/>
              </a:lnSpc>
            </a:pPr>
            <a:r>
              <a:rPr lang="uk-UA" sz="2800" dirty="0">
                <a:solidFill>
                  <a:schemeClr val="bg1"/>
                </a:solidFill>
                <a:latin typeface="Roboto Condensed Light" pitchFamily="2" charset="0"/>
                <a:ea typeface="Roboto Condensed Light" pitchFamily="2" charset="0"/>
              </a:rPr>
              <a:t>неякісна підготовка документів, що подаються до суду, а також неякісна підготовка учасників або їх представників до справи, що слухається у відкритому судовому засіданні; </a:t>
            </a:r>
            <a:endParaRPr lang="ru-RU" sz="2800" dirty="0">
              <a:solidFill>
                <a:schemeClr val="bg1"/>
              </a:solidFill>
              <a:latin typeface="Roboto Condensed Light" pitchFamily="2" charset="0"/>
              <a:ea typeface="Roboto Condensed Light" pitchFamily="2" charset="0"/>
            </a:endParaRPr>
          </a:p>
          <a:p>
            <a:pPr algn="just">
              <a:lnSpc>
                <a:spcPct val="90000"/>
              </a:lnSpc>
            </a:pPr>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lnSpc>
                <a:spcPct val="90000"/>
              </a:lnSpc>
            </a:pPr>
            <a:r>
              <a:rPr lang="uk-UA" sz="2800" dirty="0">
                <a:solidFill>
                  <a:schemeClr val="bg1"/>
                </a:solidFill>
                <a:latin typeface="Roboto Condensed Light" pitchFamily="2" charset="0"/>
                <a:ea typeface="Roboto Condensed Light" pitchFamily="2" charset="0"/>
              </a:rPr>
              <a:t>невчасне подання до суду письмових документів та/або направлення їх іншим учасникам справи; відсутність інтересу у формі активної позиції щодо своєчасного та ефективного вирішення спору (зокрема, ознайомлення з матеріалами справи, висловлення мотивованої позиції щодо всіх питань, які виникають у процесі розгляду справи в суді, тощо).</a:t>
            </a:r>
            <a:endParaRPr lang="ru-RU" sz="2800"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86113282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7. Визнаючи певні дії (бездіяльність) учасника судового процесу зловживанням процесуальними правами, суд повинен встановити: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197409"/>
            <a:ext cx="9967765" cy="3924151"/>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які саме дії (бездіяльність) позивача або іншого учасника справи при зверненні до суду чи під час розгляду справи по суті є недобросовісними (необґрунтованими, безпідставним, штучними);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чи були такі дії умисними; якими доказами (фактами) це підтверджується;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чи варто застосовувати заходи процесуального примусу та його виду.</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377403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8. Можна виділити чотири основні види випадків зловживання процесуальними правами: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197410"/>
            <a:ext cx="9967765" cy="3924151"/>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а) затягування строку (оскарження процесуальних документів без явно вираженої мети, неодноразові клопотання з одних і тих самих питань, необґрунтовані відводи, неявка у судове засідання без наявності об’єктивних причин);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б) прояв неповаги до суду, суб’єкта владних повноважень або держави </a:t>
            </a:r>
            <a:r>
              <a:rPr lang="uk-UA" sz="2800" dirty="0" err="1">
                <a:solidFill>
                  <a:schemeClr val="bg1"/>
                </a:solidFill>
                <a:latin typeface="Roboto Condensed Light" pitchFamily="2" charset="0"/>
                <a:ea typeface="Roboto Condensed Light" pitchFamily="2" charset="0"/>
              </a:rPr>
              <a:t>вцілому</a:t>
            </a:r>
            <a:r>
              <a:rPr lang="uk-UA" sz="2800" dirty="0">
                <a:solidFill>
                  <a:schemeClr val="bg1"/>
                </a:solidFill>
                <a:latin typeface="Roboto Condensed Light" pitchFamily="2" charset="0"/>
                <a:ea typeface="Roboto Condensed Light" pitchFamily="2" charset="0"/>
              </a:rPr>
              <a:t> (образливі висловлювання в поданих до суду процесуальних документах, виступах у суді або поширення такої інформації в інший спосіб);</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700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8. Можна виділити чотири основні види випадків зловживання процесуальними правами: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843742"/>
            <a:ext cx="9967765" cy="2631490"/>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в) спроба виправити власні помилки (пропуск процесуального строку, неможливість сплати судового збору, неякісна підготовка позову, апеляційної чи касаційної скарги тощо);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г) вплив на об’єктивний розгляд справи (вивести суд з рівноваги та домогтися процесуальних порушень з боку суду).</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3261124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2810" y="3040354"/>
            <a:ext cx="10602685" cy="2246769"/>
          </a:xfrm>
          <a:prstGeom prst="rect">
            <a:avLst/>
          </a:prstGeom>
        </p:spPr>
        <p:txBody>
          <a:bodyPr wrap="square">
            <a:spAutoFit/>
          </a:bodyPr>
          <a:lstStyle/>
          <a:p>
            <a:endParaRPr lang="uk-UA"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ґрунтується, у першу чергу, на положеннях частини першої статті 68 Конституції України, згідно з якою </a:t>
            </a:r>
            <a:r>
              <a:rPr lang="uk-UA" sz="2800" b="1" dirty="0">
                <a:solidFill>
                  <a:schemeClr val="accent6">
                    <a:lumMod val="20000"/>
                    <a:lumOff val="80000"/>
                  </a:schemeClr>
                </a:solidFill>
                <a:latin typeface="Roboto Condensed Light" pitchFamily="2" charset="0"/>
                <a:ea typeface="Roboto Condensed Light" pitchFamily="2" charset="0"/>
              </a:rPr>
              <a:t>кожен</a:t>
            </a:r>
            <a:r>
              <a:rPr lang="uk-UA" sz="2800" dirty="0">
                <a:solidFill>
                  <a:schemeClr val="accent6">
                    <a:lumMod val="20000"/>
                    <a:lumOff val="80000"/>
                  </a:schemeClr>
                </a:solidFill>
                <a:latin typeface="Roboto Condensed Light" pitchFamily="2" charset="0"/>
                <a:ea typeface="Roboto Condensed Light" pitchFamily="2" charset="0"/>
              </a:rPr>
              <a:t> </a:t>
            </a:r>
            <a:r>
              <a:rPr lang="uk-UA" sz="2800" b="1" dirty="0">
                <a:solidFill>
                  <a:schemeClr val="accent6">
                    <a:lumMod val="20000"/>
                    <a:lumOff val="80000"/>
                  </a:schemeClr>
                </a:solidFill>
                <a:latin typeface="Roboto Condensed Light" pitchFamily="2" charset="0"/>
                <a:ea typeface="Roboto Condensed Light" pitchFamily="2" charset="0"/>
              </a:rPr>
              <a:t>зобов'язаний</a:t>
            </a:r>
            <a:r>
              <a:rPr lang="uk-UA" sz="2800" dirty="0">
                <a:solidFill>
                  <a:srgbClr val="92D050"/>
                </a:solidFill>
                <a:latin typeface="Roboto Condensed Light" pitchFamily="2" charset="0"/>
                <a:ea typeface="Roboto Condensed Light" pitchFamily="2" charset="0"/>
              </a:rPr>
              <a:t> </a:t>
            </a:r>
            <a:r>
              <a:rPr lang="uk-UA" sz="2800" dirty="0">
                <a:solidFill>
                  <a:schemeClr val="bg1"/>
                </a:solidFill>
                <a:latin typeface="Roboto Condensed Light" pitchFamily="2" charset="0"/>
                <a:ea typeface="Roboto Condensed Light" pitchFamily="2" charset="0"/>
              </a:rPr>
              <a:t>неухильно додержуватися Конституції України та законів України, </a:t>
            </a:r>
            <a:r>
              <a:rPr lang="uk-UA" sz="2800" b="1" dirty="0">
                <a:solidFill>
                  <a:schemeClr val="accent6">
                    <a:lumMod val="20000"/>
                    <a:lumOff val="80000"/>
                  </a:schemeClr>
                </a:solidFill>
                <a:latin typeface="Roboto Condensed Light" pitchFamily="2" charset="0"/>
                <a:ea typeface="Roboto Condensed Light" pitchFamily="2" charset="0"/>
              </a:rPr>
              <a:t>не посягати на права</a:t>
            </a:r>
            <a:r>
              <a:rPr lang="uk-UA" sz="2800" dirty="0">
                <a:solidFill>
                  <a:schemeClr val="accent6">
                    <a:lumMod val="20000"/>
                    <a:lumOff val="80000"/>
                  </a:schemeClr>
                </a:solidFill>
                <a:latin typeface="Roboto Condensed Light" pitchFamily="2" charset="0"/>
                <a:ea typeface="Roboto Condensed Light" pitchFamily="2" charset="0"/>
              </a:rPr>
              <a:t> </a:t>
            </a:r>
            <a:r>
              <a:rPr lang="uk-UA" sz="2800" dirty="0">
                <a:solidFill>
                  <a:schemeClr val="bg1"/>
                </a:solidFill>
                <a:latin typeface="Roboto Condensed Light" pitchFamily="2" charset="0"/>
                <a:ea typeface="Roboto Condensed Light" pitchFamily="2" charset="0"/>
              </a:rPr>
              <a:t>і свободи, честь і гідність </a:t>
            </a:r>
            <a:r>
              <a:rPr lang="uk-UA" sz="2800" b="1" dirty="0">
                <a:solidFill>
                  <a:schemeClr val="accent6">
                    <a:lumMod val="20000"/>
                    <a:lumOff val="80000"/>
                  </a:schemeClr>
                </a:solidFill>
                <a:latin typeface="Roboto Condensed Light" pitchFamily="2" charset="0"/>
                <a:ea typeface="Roboto Condensed Light" pitchFamily="2" charset="0"/>
              </a:rPr>
              <a:t>інших людей</a:t>
            </a:r>
            <a:r>
              <a:rPr lang="uk-UA" sz="2800" b="1" dirty="0">
                <a:solidFill>
                  <a:schemeClr val="bg1"/>
                </a:solidFill>
                <a:latin typeface="Roboto Condensed Light" pitchFamily="2" charset="0"/>
                <a:ea typeface="Roboto Condensed Light" pitchFamily="2" charset="0"/>
              </a:rPr>
              <a:t>.</a:t>
            </a:r>
            <a:endParaRPr lang="ru-RU" sz="2800" dirty="0">
              <a:solidFill>
                <a:schemeClr val="bg1"/>
              </a:solidFill>
              <a:latin typeface="Roboto Condensed Light" pitchFamily="2" charset="0"/>
              <a:ea typeface="Roboto Condensed Light" pitchFamily="2" charset="0"/>
            </a:endParaRPr>
          </a:p>
        </p:txBody>
      </p:sp>
      <p:sp>
        <p:nvSpPr>
          <p:cNvPr id="6" name="Блок-схема: процесс 5"/>
          <p:cNvSpPr/>
          <p:nvPr/>
        </p:nvSpPr>
        <p:spPr>
          <a:xfrm>
            <a:off x="722810" y="1149531"/>
            <a:ext cx="10602685" cy="115793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4000" b="1" dirty="0">
                <a:solidFill>
                  <a:schemeClr val="bg1"/>
                </a:solidFill>
                <a:latin typeface="Roboto Condensed Light" pitchFamily="2" charset="0"/>
                <a:ea typeface="Roboto Condensed Light" pitchFamily="2" charset="0"/>
              </a:rPr>
              <a:t>Принцип неприпустимості зловживання процесуальними правами</a:t>
            </a:r>
            <a:r>
              <a:rPr lang="uk-UA" sz="4000" dirty="0">
                <a:solidFill>
                  <a:schemeClr val="bg1"/>
                </a:solidFill>
                <a:latin typeface="Roboto Condensed Light" pitchFamily="2" charset="0"/>
                <a:ea typeface="Roboto Condensed Light" pitchFamily="2" charset="0"/>
              </a:rPr>
              <a:t> </a:t>
            </a:r>
          </a:p>
        </p:txBody>
      </p:sp>
    </p:spTree>
    <p:extLst>
      <p:ext uri="{BB962C8B-B14F-4D97-AF65-F5344CB8AC3E}">
        <p14:creationId xmlns:p14="http://schemas.microsoft.com/office/powerpoint/2010/main" val="293992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9. У судовій практиці при виявленні цих чотирьох видів випадків  зловживання процесуальними правами можуть виникати такі проблеми: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628299"/>
            <a:ext cx="9967765" cy="3062377"/>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а) складно відрізнити зловживання процесуальними правами від добросовісної реалізації права на доступ до правосуддя шляхом використання принципу змагальності та права на ефективний захист;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б) складно відрізнити зловживання процесуальними правами від права на свободу слова; </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2" name="Стрелка вниз 1"/>
          <p:cNvSpPr/>
          <p:nvPr/>
        </p:nvSpPr>
        <p:spPr>
          <a:xfrm>
            <a:off x="4360985" y="6267156"/>
            <a:ext cx="3629464" cy="21804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667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9. У судовій практиці при виявленні цих чотирьох видів випадків  зловживання процесуальними правами можуть виникати такі проблеми: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412856"/>
            <a:ext cx="9967765" cy="3493264"/>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в) складно відрізнити зловживання процесуальними правами від об’єктивних (</a:t>
            </a:r>
            <a:r>
              <a:rPr lang="uk-UA" sz="2800" dirty="0" err="1">
                <a:solidFill>
                  <a:schemeClr val="bg1"/>
                </a:solidFill>
                <a:latin typeface="Roboto Condensed Light" pitchFamily="2" charset="0"/>
                <a:ea typeface="Roboto Condensed Light" pitchFamily="2" charset="0"/>
              </a:rPr>
              <a:t>несуб’єктивних</a:t>
            </a:r>
            <a:r>
              <a:rPr lang="uk-UA" sz="2800" dirty="0">
                <a:solidFill>
                  <a:schemeClr val="bg1"/>
                </a:solidFill>
                <a:latin typeface="Roboto Condensed Light" pitchFamily="2" charset="0"/>
                <a:ea typeface="Roboto Condensed Light" pitchFamily="2" charset="0"/>
              </a:rPr>
              <a:t>) перешкод, які виникли у процесі реалізації особою права  доступу до суду;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г) вміння судді керувати своїми емоціями, які можуть зумовлювати надання неправильної суб’єктивної оцінки судом (суддею) певним діям (бездіяльності) учасника справи та необґрунтовану кваліфікацію їх як зловживання процесуальними правами.</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32362103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latin typeface="Roboto Condensed Light" pitchFamily="2" charset="0"/>
                <a:ea typeface="Roboto Condensed Light" pitchFamily="2" charset="0"/>
              </a:rPr>
              <a:t>10. У разі виявлення зловживання процесуальними правами, суд зобов’язаний вжити заходів, спрямованих на попередження та/або протидію такому зловживанню, що зумовлено необхідністю: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3059187"/>
            <a:ext cx="9967765" cy="2200602"/>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а) захисту процесуальних прав інших сторін, зокрема, щодо розгляду та вирішення справ у «розумні строки»;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б) гарантувати від усіх учасників  справи дотримання обов’язку виявляти повагу до суду та до інших учасників судового процесу;</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485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latin typeface="Roboto Condensed Light" pitchFamily="2" charset="0"/>
                <a:ea typeface="Roboto Condensed Light" pitchFamily="2" charset="0"/>
              </a:rPr>
              <a:t>10. У разі виявлення зловживання процесуальними правами, суд зобов’язаний вжити заходів, спрямованих на попередження та/або протидію такому зловживанню, що зумовлено необхідністю: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1929648"/>
            <a:ext cx="9967765" cy="4459682"/>
          </a:xfrm>
          <a:prstGeom prst="rect">
            <a:avLst/>
          </a:prstGeom>
          <a:solidFill>
            <a:schemeClr val="accent1">
              <a:lumMod val="50000"/>
            </a:schemeClr>
          </a:solidFill>
          <a:ln>
            <a:noFill/>
          </a:ln>
        </p:spPr>
        <p:txBody>
          <a:bodyPr wrap="square" bIns="0" anchor="ctr">
            <a:spAutoFit/>
          </a:bodyPr>
          <a:lstStyle/>
          <a:p>
            <a:pPr algn="just">
              <a:lnSpc>
                <a:spcPct val="90000"/>
              </a:lnSpc>
              <a:spcAft>
                <a:spcPts val="2400"/>
              </a:spcAft>
            </a:pPr>
            <a:r>
              <a:rPr lang="uk-UA" sz="2800" dirty="0">
                <a:solidFill>
                  <a:schemeClr val="bg1"/>
                </a:solidFill>
                <a:latin typeface="Roboto Condensed Light" pitchFamily="2" charset="0"/>
                <a:ea typeface="Roboto Condensed Light" pitchFamily="2" charset="0"/>
              </a:rPr>
              <a:t>в) захисту довіри до суду та професійності і авторитету суддів; </a:t>
            </a:r>
            <a:endParaRPr lang="ru-RU" sz="2800" dirty="0">
              <a:solidFill>
                <a:schemeClr val="bg1"/>
              </a:solidFill>
              <a:latin typeface="Roboto Condensed Light" pitchFamily="2" charset="0"/>
              <a:ea typeface="Roboto Condensed Light" pitchFamily="2" charset="0"/>
            </a:endParaRPr>
          </a:p>
          <a:p>
            <a:pPr algn="just">
              <a:lnSpc>
                <a:spcPct val="90000"/>
              </a:lnSpc>
              <a:spcAft>
                <a:spcPts val="2400"/>
              </a:spcAft>
            </a:pPr>
            <a:r>
              <a:rPr lang="uk-UA" sz="2800" dirty="0">
                <a:solidFill>
                  <a:schemeClr val="bg1"/>
                </a:solidFill>
                <a:latin typeface="Roboto Condensed Light" pitchFamily="2" charset="0"/>
                <a:ea typeface="Roboto Condensed Light" pitchFamily="2" charset="0"/>
              </a:rPr>
              <a:t>г) своєчасного, всебічного, повного та об’єктивного встановлення всіх обставин справи, а також вирішення справи; </a:t>
            </a:r>
            <a:endParaRPr lang="ru-RU" sz="2800" dirty="0">
              <a:solidFill>
                <a:schemeClr val="bg1"/>
              </a:solidFill>
              <a:latin typeface="Roboto Condensed Light" pitchFamily="2" charset="0"/>
              <a:ea typeface="Roboto Condensed Light" pitchFamily="2" charset="0"/>
            </a:endParaRPr>
          </a:p>
          <a:p>
            <a:pPr algn="just">
              <a:lnSpc>
                <a:spcPct val="90000"/>
              </a:lnSpc>
              <a:spcAft>
                <a:spcPts val="2400"/>
              </a:spcAft>
            </a:pPr>
            <a:r>
              <a:rPr lang="uk-UA" sz="2800" dirty="0">
                <a:solidFill>
                  <a:schemeClr val="bg1"/>
                </a:solidFill>
                <a:latin typeface="Roboto Condensed Light" pitchFamily="2" charset="0"/>
                <a:ea typeface="Roboto Condensed Light" pitchFamily="2" charset="0"/>
              </a:rPr>
              <a:t>ґ) гарантувати виконання усіма учасниками судового процесу інших процесуальних обов’язків, визначених законом або судом. </a:t>
            </a:r>
            <a:endParaRPr lang="ru-RU" sz="2800" dirty="0">
              <a:solidFill>
                <a:schemeClr val="bg1"/>
              </a:solidFill>
              <a:latin typeface="Roboto Condensed Light" pitchFamily="2" charset="0"/>
              <a:ea typeface="Roboto Condensed Light" pitchFamily="2" charset="0"/>
            </a:endParaRPr>
          </a:p>
          <a:p>
            <a:pPr algn="just">
              <a:lnSpc>
                <a:spcPct val="90000"/>
              </a:lnSpc>
              <a:spcAft>
                <a:spcPts val="2400"/>
              </a:spcAft>
            </a:pPr>
            <a:r>
              <a:rPr lang="uk-UA" sz="2800" dirty="0">
                <a:solidFill>
                  <a:schemeClr val="bg1"/>
                </a:solidFill>
                <a:latin typeface="Roboto Condensed Light" pitchFamily="2" charset="0"/>
                <a:ea typeface="Roboto Condensed Light" pitchFamily="2" charset="0"/>
              </a:rPr>
              <a:t>При цьому, учасники справи також повинні займати активну позицію щодо інформування суду про виявлені випадки зловживання процесуальними правами іншими учасниками з викладенням відповідних мотивів та наданням доказів.</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77418115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11. Заходи процесуального примусу, які можуть застосовуватися адміністративним судом з метою протидії зловживанню процесуальними правами, можна класифікувати на:</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3705518"/>
            <a:ext cx="9967765" cy="907941"/>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заходи прямої відповідальності (попередження; видалення із зали судових засідань; привід; штраф; винесення окремої ухвали);</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0371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11. Заходи процесуального примусу, які можуть застосовуватися адміністративним судом з метою протидії зловживанню процесуальними правами, можна класифікувати на:</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1822798"/>
            <a:ext cx="9967765" cy="4785926"/>
          </a:xfrm>
          <a:prstGeom prst="rect">
            <a:avLst/>
          </a:prstGeom>
          <a:solidFill>
            <a:schemeClr val="accent1">
              <a:lumMod val="50000"/>
            </a:schemeClr>
          </a:solidFill>
          <a:ln>
            <a:noFill/>
          </a:ln>
        </p:spPr>
        <p:txBody>
          <a:bodyPr wrap="square" bIns="0" anchor="ctr">
            <a:spAutoFit/>
          </a:bodyPr>
          <a:lstStyle/>
          <a:p>
            <a:r>
              <a:rPr lang="uk-UA" sz="2800" dirty="0">
                <a:solidFill>
                  <a:schemeClr val="bg1"/>
                </a:solidFill>
                <a:latin typeface="Roboto Condensed Light" pitchFamily="2" charset="0"/>
                <a:ea typeface="Roboto Condensed Light" pitchFamily="2" charset="0"/>
              </a:rPr>
              <a:t>заходи непрямої (додаткової) відповідальності:</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залишення без розгляду або повернення позову, апеляційної чи касаційної скарги, заяви, клопотання;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покладення на сторону, яка допустила зловживання процесуальними правами, судових витрат повністю або частково, незалежно від результатів вирішення спору;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припинення врегулювання спору за участю судді за ініціативою судді.</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127944804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7656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12. Особливості адміністративного судочинства певним чином впливають на можливість визнання тієї чи іншої дії (бездіяльності) учасника справи зловживанням процесуальними правами, а також обрання судом заходів протидії такому зловживанню, зокрема: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843744"/>
            <a:ext cx="9967765" cy="2631490"/>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а) розмір штрафу, визначений у КАС України, менший від закріпленого у ГПК України та ЦПК України;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б) значна частина позивачів, зокрема у соціальних спорах, звільнена від сплати судового збору, у зв’язку з чим до цих осіб неможна  застосувати такий захід як покладення на позивача судових витрат; </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609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7656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12. Особливості адміністративного судочинства певним чином впливають на можливість визнання тієї чи іншої дії (бездіяльності) учасника справи зловживанням процесуальними правами, а також обрання судом заходів протидії такому зловживанню, зокрема: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221999"/>
            <a:ext cx="9967765" cy="4465838"/>
          </a:xfrm>
          <a:prstGeom prst="rect">
            <a:avLst/>
          </a:prstGeom>
          <a:solidFill>
            <a:schemeClr val="accent1">
              <a:lumMod val="50000"/>
            </a:schemeClr>
          </a:solidFill>
          <a:ln>
            <a:noFill/>
          </a:ln>
        </p:spPr>
        <p:txBody>
          <a:bodyPr wrap="square" bIns="0" anchor="ctr">
            <a:spAutoFit/>
          </a:bodyPr>
          <a:lstStyle/>
          <a:p>
            <a:pPr algn="just">
              <a:lnSpc>
                <a:spcPct val="90000"/>
              </a:lnSpc>
              <a:spcAft>
                <a:spcPts val="1200"/>
              </a:spcAft>
            </a:pPr>
            <a:r>
              <a:rPr lang="uk-UA" sz="2800" dirty="0">
                <a:solidFill>
                  <a:schemeClr val="bg1"/>
                </a:solidFill>
                <a:latin typeface="Roboto Condensed Light" pitchFamily="2" charset="0"/>
                <a:ea typeface="Roboto Condensed Light" pitchFamily="2" charset="0"/>
              </a:rPr>
              <a:t>в) суб’єкт владних повноважень може неправомірно (об’єктивно або суб’єктивно) перешкоджати ефективному розгляду справи (неявка, ненадання відзиву, неякісна підготовка апеляційних та касаційних скарг, пропуск процесуального строку, несплата судового збору тощо), покликаючись на бюрократичні процедури та «колективну» відповідальність; у подальшому такий суб’єкт владних повноважень може вказати на «поганий» суд, який, нібито, не дав можливості захисти суспільні  або державні інтереси; </a:t>
            </a:r>
            <a:endParaRPr lang="ru-RU" sz="2800" dirty="0">
              <a:solidFill>
                <a:schemeClr val="bg1"/>
              </a:solidFill>
              <a:latin typeface="Roboto Condensed Light" pitchFamily="2" charset="0"/>
              <a:ea typeface="Roboto Condensed Light" pitchFamily="2" charset="0"/>
            </a:endParaRPr>
          </a:p>
          <a:p>
            <a:pPr algn="just">
              <a:lnSpc>
                <a:spcPct val="90000"/>
              </a:lnSpc>
            </a:pPr>
            <a:r>
              <a:rPr lang="uk-UA" sz="2800" dirty="0">
                <a:solidFill>
                  <a:schemeClr val="bg1"/>
                </a:solidFill>
                <a:latin typeface="Roboto Condensed Light" pitchFamily="2" charset="0"/>
                <a:ea typeface="Roboto Condensed Light" pitchFamily="2" charset="0"/>
              </a:rPr>
              <a:t>г) наявність у деяких спорах (екологія, благоустрій тощо) третьої «неявної» сторони, а саме суспільства (суспільних інтересів), які </a:t>
            </a:r>
            <a:r>
              <a:rPr lang="uk-UA" sz="2800" dirty="0" err="1">
                <a:solidFill>
                  <a:schemeClr val="bg1"/>
                </a:solidFill>
                <a:latin typeface="Roboto Condensed Light" pitchFamily="2" charset="0"/>
                <a:ea typeface="Roboto Condensed Light" pitchFamily="2" charset="0"/>
              </a:rPr>
              <a:t>непредставлені</a:t>
            </a:r>
            <a:r>
              <a:rPr lang="uk-UA" sz="2800" dirty="0">
                <a:solidFill>
                  <a:schemeClr val="bg1"/>
                </a:solidFill>
                <a:latin typeface="Roboto Condensed Light" pitchFamily="2" charset="0"/>
                <a:ea typeface="Roboto Condensed Light" pitchFamily="2" charset="0"/>
              </a:rPr>
              <a:t> у суді. </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240648076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13. Відповідно до прецедентної практики ЄСПЛ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2197413"/>
            <a:ext cx="9967765" cy="3924151"/>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на судів покладається обов’язок організувати судовий процес таким чином, щоб не допускати надмірної затримки у розгляді та вирішенні справи; якщо причиною такої затримки є дії (бездіяльність) учасника справи, які мають ознаки зловживання процесуальними правами,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суди повинні мати достатні повноваження для застосування заходів попередження та протидії такому зловживанню; невжиття судами відповідних заходів свідчить, за умови недотримання прав учасника справи, як правило,  про порушення ст. 6 Конвенції.</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2062740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14. З метою удосконалення правового регулювання принципу неприпустимості зловживання процесуальними правами та гарантування його реалізації, необхідно: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3490074"/>
            <a:ext cx="9967765" cy="1338828"/>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1) узагальнити судову практику щодо застосування судами заходів процесуального примусу та забезпечити її однакове застосування судами всіх інстанції та юрисдикцій; </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7861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407015"/>
            <a:ext cx="10890070" cy="1077218"/>
          </a:xfrm>
          <a:prstGeom prst="rect">
            <a:avLst/>
          </a:prstGeom>
          <a:solidFill>
            <a:schemeClr val="accent1">
              <a:lumMod val="75000"/>
            </a:schemeClr>
          </a:solidFill>
          <a:ln>
            <a:solidFill>
              <a:srgbClr val="F0E8E3"/>
            </a:solidFill>
          </a:ln>
        </p:spPr>
        <p:txBody>
          <a:bodyPr wrap="square">
            <a:spAutoFit/>
          </a:bodyPr>
          <a:lstStyle/>
          <a:p>
            <a:r>
              <a:rPr lang="uk-UA" sz="3200" b="1" dirty="0">
                <a:solidFill>
                  <a:schemeClr val="bg1"/>
                </a:solidFill>
                <a:latin typeface="Roboto Condensed Light" pitchFamily="2" charset="0"/>
                <a:ea typeface="Roboto Condensed Light" pitchFamily="2" charset="0"/>
              </a:rPr>
              <a:t>Крім того, важливе значення для розкриття цього принципу мають ще деякі норми прямої дії Конституції України:</a:t>
            </a:r>
            <a:endParaRPr lang="ru-RU" sz="3200" dirty="0">
              <a:solidFill>
                <a:schemeClr val="bg1"/>
              </a:solidFill>
              <a:latin typeface="Roboto Condensed Light" pitchFamily="2" charset="0"/>
              <a:ea typeface="Roboto Condensed Light" pitchFamily="2" charset="0"/>
            </a:endParaRPr>
          </a:p>
        </p:txBody>
      </p:sp>
      <p:sp>
        <p:nvSpPr>
          <p:cNvPr id="5" name="Прямоугольник 4"/>
          <p:cNvSpPr/>
          <p:nvPr/>
        </p:nvSpPr>
        <p:spPr>
          <a:xfrm>
            <a:off x="1606731" y="1956137"/>
            <a:ext cx="9958248" cy="4418537"/>
          </a:xfrm>
          <a:prstGeom prst="rect">
            <a:avLst/>
          </a:prstGeom>
        </p:spPr>
        <p:txBody>
          <a:bodyPr/>
          <a:lstStyle/>
          <a:p>
            <a:pPr marL="342900" lvl="0" indent="-342900" rtl="0">
              <a:spcAft>
                <a:spcPts val="1200"/>
              </a:spcAft>
              <a:buFont typeface="Wingdings" pitchFamily="2" charset="2"/>
              <a:buChar char="q"/>
            </a:pPr>
            <a:r>
              <a:rPr lang="uk-UA" sz="2800" dirty="0">
                <a:solidFill>
                  <a:schemeClr val="bg1"/>
                </a:solidFill>
                <a:latin typeface="Roboto Condensed Light" pitchFamily="2" charset="0"/>
                <a:ea typeface="Roboto Condensed Light" pitchFamily="2" charset="0"/>
              </a:rPr>
              <a:t>Права і свободи людини і громадянина захищаються судом </a:t>
            </a:r>
          </a:p>
          <a:p>
            <a:pPr marL="342900" lvl="0" indent="-342900" rtl="0">
              <a:spcAft>
                <a:spcPts val="1200"/>
              </a:spcAft>
              <a:buFont typeface="Wingdings" pitchFamily="2" charset="2"/>
              <a:buChar char="q"/>
            </a:pPr>
            <a:endParaRPr lang="ru-RU" sz="2800" dirty="0">
              <a:solidFill>
                <a:schemeClr val="bg1"/>
              </a:solidFill>
              <a:latin typeface="Roboto Condensed Light" pitchFamily="2" charset="0"/>
              <a:ea typeface="Roboto Condensed Light" pitchFamily="2" charset="0"/>
            </a:endParaRPr>
          </a:p>
          <a:p>
            <a:pPr marL="342900" lvl="0" indent="-342900" rtl="0">
              <a:spcAft>
                <a:spcPts val="1200"/>
              </a:spcAft>
              <a:buFont typeface="Wingdings" pitchFamily="2" charset="2"/>
              <a:buChar char="q"/>
            </a:pPr>
            <a:r>
              <a:rPr lang="uk-UA" sz="2800" dirty="0">
                <a:solidFill>
                  <a:schemeClr val="bg1"/>
                </a:solidFill>
                <a:latin typeface="Roboto Condensed Light" pitchFamily="2" charset="0"/>
                <a:ea typeface="Roboto Condensed Light" pitchFamily="2" charset="0"/>
              </a:rPr>
              <a:t> Кожному гарантується право на оскарження в суді рішень, дій чи бездіяльності органів державної влади, органів місцевого самоврядування, посадових і службових осіб </a:t>
            </a:r>
          </a:p>
          <a:p>
            <a:pPr marL="342900" lvl="0" indent="-342900" rtl="0">
              <a:spcAft>
                <a:spcPts val="1200"/>
              </a:spcAft>
              <a:buFont typeface="Wingdings" pitchFamily="2" charset="2"/>
              <a:buChar char="q"/>
            </a:pPr>
            <a:endParaRPr lang="ru-RU" sz="2800" dirty="0">
              <a:solidFill>
                <a:schemeClr val="bg1"/>
              </a:solidFill>
              <a:latin typeface="Roboto Condensed Light" pitchFamily="2" charset="0"/>
              <a:ea typeface="Roboto Condensed Light" pitchFamily="2" charset="0"/>
            </a:endParaRPr>
          </a:p>
          <a:p>
            <a:pPr marL="342900" lvl="0" indent="-342900" rtl="0">
              <a:spcAft>
                <a:spcPts val="1200"/>
              </a:spcAft>
              <a:buFont typeface="Wingdings" pitchFamily="2" charset="2"/>
              <a:buChar char="q"/>
            </a:pPr>
            <a:r>
              <a:rPr lang="uk-UA" sz="2800" dirty="0">
                <a:solidFill>
                  <a:schemeClr val="bg1"/>
                </a:solidFill>
                <a:latin typeface="Roboto Condensed Light" pitchFamily="2" charset="0"/>
                <a:ea typeface="Roboto Condensed Light" pitchFamily="2" charset="0"/>
              </a:rPr>
              <a:t> Юрисдикція судів поширюється на будь-який юридичний спір</a:t>
            </a:r>
            <a:endParaRPr lang="ru-RU" sz="2800" dirty="0">
              <a:solidFill>
                <a:schemeClr val="bg1"/>
              </a:solidFill>
              <a:latin typeface="Roboto Condensed Light" pitchFamily="2" charset="0"/>
              <a:ea typeface="Roboto Condensed Light" pitchFamily="2" charset="0"/>
            </a:endParaRPr>
          </a:p>
        </p:txBody>
      </p:sp>
      <p:sp>
        <p:nvSpPr>
          <p:cNvPr id="2" name="Стрелка вправо 1"/>
          <p:cNvSpPr/>
          <p:nvPr/>
        </p:nvSpPr>
        <p:spPr>
          <a:xfrm>
            <a:off x="248194" y="1956137"/>
            <a:ext cx="1358537" cy="67926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Roboto Condensed Light" pitchFamily="2" charset="0"/>
                <a:ea typeface="Roboto Condensed Light" pitchFamily="2" charset="0"/>
              </a:rPr>
              <a:t>ч. 1 ст. 55</a:t>
            </a:r>
            <a:endParaRPr lang="ru-RU" b="1" dirty="0"/>
          </a:p>
        </p:txBody>
      </p:sp>
      <p:sp>
        <p:nvSpPr>
          <p:cNvPr id="6" name="Стрелка вправо 5"/>
          <p:cNvSpPr/>
          <p:nvPr/>
        </p:nvSpPr>
        <p:spPr>
          <a:xfrm>
            <a:off x="230774" y="2983749"/>
            <a:ext cx="1358537" cy="67926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Roboto Condensed Light" pitchFamily="2" charset="0"/>
                <a:ea typeface="Roboto Condensed Light" pitchFamily="2" charset="0"/>
              </a:rPr>
              <a:t>ч. 2 ст. 55</a:t>
            </a:r>
            <a:endParaRPr lang="ru-RU" b="1" dirty="0"/>
          </a:p>
        </p:txBody>
      </p:sp>
      <p:sp>
        <p:nvSpPr>
          <p:cNvPr id="7" name="Стрелка вправо 6"/>
          <p:cNvSpPr/>
          <p:nvPr/>
        </p:nvSpPr>
        <p:spPr>
          <a:xfrm>
            <a:off x="230774" y="5017199"/>
            <a:ext cx="1358537" cy="67926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Roboto Condensed Light" pitchFamily="2" charset="0"/>
                <a:ea typeface="Roboto Condensed Light" pitchFamily="2" charset="0"/>
              </a:rPr>
              <a:t>ч. 3 ст. 124</a:t>
            </a:r>
            <a:endParaRPr lang="ru-RU" b="1" dirty="0"/>
          </a:p>
        </p:txBody>
      </p:sp>
    </p:spTree>
    <p:extLst>
      <p:ext uri="{BB962C8B-B14F-4D97-AF65-F5344CB8AC3E}">
        <p14:creationId xmlns:p14="http://schemas.microsoft.com/office/powerpoint/2010/main" val="1354491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14. З метою удосконалення правового регулювання принципу неприпустимості зловживання процесуальними правами та гарантування його реалізації, необхідно: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180074" y="1981969"/>
            <a:ext cx="9967765" cy="4355038"/>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2) запровадити повноцінну роботу Єдиної судової інформаційно-телекомунікаційної системи, що виключить (зведе до мінімуму) можливість використання такого виду зловживання як неотримання кореспонденції, затягування строків розгляду справи через необхідність кожного разу  судом апеляційної чи касаційної інстанцій </a:t>
            </a:r>
            <a:r>
              <a:rPr lang="uk-UA" sz="2800" dirty="0" err="1">
                <a:solidFill>
                  <a:schemeClr val="bg1"/>
                </a:solidFill>
                <a:latin typeface="Roboto Condensed Light" pitchFamily="2" charset="0"/>
                <a:ea typeface="Roboto Condensed Light" pitchFamily="2" charset="0"/>
              </a:rPr>
              <a:t>витребовувати</a:t>
            </a:r>
            <a:r>
              <a:rPr lang="uk-UA" sz="2800" dirty="0">
                <a:solidFill>
                  <a:schemeClr val="bg1"/>
                </a:solidFill>
                <a:latin typeface="Roboto Condensed Light" pitchFamily="2" charset="0"/>
                <a:ea typeface="Roboto Condensed Light" pitchFamily="2" charset="0"/>
              </a:rPr>
              <a:t> справу у паперовій формі із суду першої інстанції;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3) зменшити кількість ситуацій, за яких сторону у суді представляє не адвокат, особливо щодо суб’єктів владних повноважень.</a:t>
            </a:r>
            <a:endParaRPr lang="ru-RU" sz="2800" b="1"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309679031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7016" y="780479"/>
            <a:ext cx="9958248" cy="1100571"/>
          </a:xfrm>
          <a:prstGeom prst="rect">
            <a:avLst/>
          </a:prstGeom>
        </p:spPr>
        <p:txBody>
          <a:bodyPr/>
          <a:lstStyle/>
          <a:p>
            <a:r>
              <a:rPr lang="uk-UA" sz="3200" b="1" dirty="0">
                <a:solidFill>
                  <a:schemeClr val="bg1"/>
                </a:solidFill>
                <a:latin typeface="Roboto Condensed Light" pitchFamily="2" charset="0"/>
                <a:ea typeface="Roboto Condensed Light" pitchFamily="2" charset="0"/>
              </a:rPr>
              <a:t>Розкриття цього принципу також вимагає аналізу положень</a:t>
            </a:r>
            <a:endParaRPr lang="ru-RU" sz="3200"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1920236"/>
            <a:ext cx="10816046" cy="2442754"/>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Конвенції про захист прав людини і основоположних свобод</a:t>
            </a:r>
            <a:endParaRPr lang="ru-RU" sz="3600" dirty="0">
              <a:solidFill>
                <a:schemeClr val="tx1"/>
              </a:solidFill>
              <a:latin typeface="Roboto Condensed Light" pitchFamily="2" charset="0"/>
              <a:ea typeface="Roboto Condensed Light" pitchFamily="2" charset="0"/>
            </a:endParaRPr>
          </a:p>
        </p:txBody>
      </p:sp>
      <p:sp>
        <p:nvSpPr>
          <p:cNvPr id="4" name="Стрелка вниз 3"/>
          <p:cNvSpPr/>
          <p:nvPr/>
        </p:nvSpPr>
        <p:spPr>
          <a:xfrm>
            <a:off x="3762102" y="5662749"/>
            <a:ext cx="4519748" cy="6858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9779" y="106970"/>
            <a:ext cx="983187" cy="80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72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699402"/>
            <a:ext cx="10890070" cy="86177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pPr>
              <a:spcBef>
                <a:spcPts val="0"/>
              </a:spcBef>
              <a:spcAft>
                <a:spcPts val="0"/>
              </a:spcAft>
            </a:pPr>
            <a:r>
              <a:rPr lang="uk-UA" sz="3200" b="1" dirty="0">
                <a:solidFill>
                  <a:schemeClr val="bg1"/>
                </a:solidFill>
                <a:latin typeface="Roboto Condensed Light" pitchFamily="2" charset="0"/>
                <a:ea typeface="Roboto Condensed Light" pitchFamily="2" charset="0"/>
              </a:rPr>
              <a:t>Стаття 6. Право на справедливий суд</a:t>
            </a: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5" name="Прямоугольник 4"/>
          <p:cNvSpPr/>
          <p:nvPr/>
        </p:nvSpPr>
        <p:spPr>
          <a:xfrm>
            <a:off x="1680756" y="2439463"/>
            <a:ext cx="9958248" cy="4418537"/>
          </a:xfrm>
          <a:prstGeom prst="rect">
            <a:avLst/>
          </a:prstGeom>
        </p:spPr>
        <p:txBody>
          <a:bodyPr/>
          <a:lstStyle/>
          <a:p>
            <a:pPr marL="457200" indent="-457200">
              <a:buFont typeface="Wingdings" pitchFamily="2" charset="2"/>
              <a:buChar char="q"/>
            </a:pPr>
            <a:r>
              <a:rPr lang="uk-UA" sz="2800" b="1" dirty="0">
                <a:solidFill>
                  <a:schemeClr val="accent6">
                    <a:lumMod val="20000"/>
                    <a:lumOff val="80000"/>
                  </a:schemeClr>
                </a:solidFill>
                <a:latin typeface="Roboto Condensed Light" pitchFamily="2" charset="0"/>
                <a:ea typeface="Roboto Condensed Light" pitchFamily="2" charset="0"/>
              </a:rPr>
              <a:t>Кожен</a:t>
            </a:r>
            <a:r>
              <a:rPr lang="uk-UA" sz="2800" dirty="0">
                <a:solidFill>
                  <a:schemeClr val="bg1"/>
                </a:solidFill>
                <a:latin typeface="Roboto Condensed Light" pitchFamily="2" charset="0"/>
                <a:ea typeface="Roboto Condensed Light" pitchFamily="2" charset="0"/>
              </a:rPr>
              <a:t> має право на справедливий і публічний розгляд його справи </a:t>
            </a:r>
            <a:r>
              <a:rPr lang="uk-UA" sz="2800" b="1" dirty="0">
                <a:solidFill>
                  <a:schemeClr val="accent6">
                    <a:lumMod val="20000"/>
                    <a:lumOff val="80000"/>
                  </a:schemeClr>
                </a:solidFill>
                <a:latin typeface="Roboto Condensed Light" pitchFamily="2" charset="0"/>
                <a:ea typeface="Roboto Condensed Light" pitchFamily="2" charset="0"/>
              </a:rPr>
              <a:t>упродовж розумного строку</a:t>
            </a:r>
            <a:r>
              <a:rPr lang="uk-UA" sz="2800" dirty="0">
                <a:solidFill>
                  <a:schemeClr val="accent6">
                    <a:lumMod val="20000"/>
                    <a:lumOff val="80000"/>
                  </a:schemeClr>
                </a:solidFill>
                <a:latin typeface="Roboto Condensed Light" pitchFamily="2" charset="0"/>
                <a:ea typeface="Roboto Condensed Light" pitchFamily="2" charset="0"/>
              </a:rPr>
              <a:t> </a:t>
            </a:r>
            <a:r>
              <a:rPr lang="uk-UA" sz="2800" dirty="0">
                <a:solidFill>
                  <a:schemeClr val="bg1"/>
                </a:solidFill>
                <a:latin typeface="Roboto Condensed Light" pitchFamily="2" charset="0"/>
                <a:ea typeface="Roboto Condensed Light" pitchFamily="2" charset="0"/>
              </a:rPr>
              <a:t>незалежним і безстороннім судом, встановленим законом.</a:t>
            </a:r>
            <a:endParaRPr lang="ru-RU" sz="2800" dirty="0">
              <a:solidFill>
                <a:schemeClr val="bg1"/>
              </a:solidFill>
              <a:latin typeface="Roboto Condensed Light" pitchFamily="2" charset="0"/>
              <a:ea typeface="Roboto Condensed Light" pitchFamily="2"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9779" y="106970"/>
            <a:ext cx="983187" cy="80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4138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699402"/>
            <a:ext cx="10890070" cy="86177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3200" b="1" dirty="0">
                <a:solidFill>
                  <a:schemeClr val="bg1"/>
                </a:solidFill>
                <a:latin typeface="Roboto Condensed Light" pitchFamily="2" charset="0"/>
                <a:ea typeface="Roboto Condensed Light" pitchFamily="2" charset="0"/>
              </a:rPr>
              <a:t>Стаття 13. Право на ефективний засіб юридичного захисту</a:t>
            </a:r>
            <a:endParaRPr lang="ru-RU" sz="3200" b="1" dirty="0">
              <a:solidFill>
                <a:schemeClr val="bg1"/>
              </a:solidFill>
              <a:latin typeface="Roboto Condensed Light" pitchFamily="2" charset="0"/>
              <a:ea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5" name="Прямоугольник 4"/>
          <p:cNvSpPr/>
          <p:nvPr/>
        </p:nvSpPr>
        <p:spPr>
          <a:xfrm>
            <a:off x="1680756" y="2439463"/>
            <a:ext cx="9958248" cy="4418537"/>
          </a:xfrm>
          <a:prstGeom prst="rect">
            <a:avLst/>
          </a:prstGeom>
        </p:spPr>
        <p:txBody>
          <a:bodyPr/>
          <a:lstStyle/>
          <a:p>
            <a:pPr marL="457200" indent="-457200">
              <a:buFont typeface="Wingdings" pitchFamily="2" charset="2"/>
              <a:buChar char="q"/>
            </a:pPr>
            <a:r>
              <a:rPr lang="uk-UA" sz="2800" b="1" dirty="0">
                <a:solidFill>
                  <a:schemeClr val="accent6">
                    <a:lumMod val="20000"/>
                    <a:lumOff val="80000"/>
                  </a:schemeClr>
                </a:solidFill>
                <a:latin typeface="Roboto Condensed Light" pitchFamily="2" charset="0"/>
                <a:ea typeface="Roboto Condensed Light" pitchFamily="2" charset="0"/>
              </a:rPr>
              <a:t>Кожен</a:t>
            </a:r>
            <a:r>
              <a:rPr lang="uk-UA" sz="2800" dirty="0">
                <a:solidFill>
                  <a:schemeClr val="bg1"/>
                </a:solidFill>
                <a:latin typeface="Roboto Condensed Light" pitchFamily="2" charset="0"/>
                <a:ea typeface="Roboto Condensed Light" pitchFamily="2" charset="0"/>
              </a:rPr>
              <a:t>, чиї права та свободи, визнані в цій Конвенції, було порушено, має </a:t>
            </a:r>
            <a:r>
              <a:rPr lang="uk-UA" sz="2800" b="1" dirty="0">
                <a:solidFill>
                  <a:schemeClr val="accent6">
                    <a:lumMod val="20000"/>
                    <a:lumOff val="80000"/>
                  </a:schemeClr>
                </a:solidFill>
                <a:latin typeface="Roboto Condensed Light" pitchFamily="2" charset="0"/>
                <a:ea typeface="Roboto Condensed Light" pitchFamily="2" charset="0"/>
              </a:rPr>
              <a:t>право на ефективний засіб юридичного захисту</a:t>
            </a:r>
            <a:r>
              <a:rPr lang="uk-UA" sz="2800" dirty="0">
                <a:solidFill>
                  <a:schemeClr val="accent6">
                    <a:lumMod val="20000"/>
                    <a:lumOff val="80000"/>
                  </a:schemeClr>
                </a:solidFill>
                <a:latin typeface="Roboto Condensed Light" pitchFamily="2" charset="0"/>
                <a:ea typeface="Roboto Condensed Light" pitchFamily="2" charset="0"/>
              </a:rPr>
              <a:t> </a:t>
            </a:r>
            <a:r>
              <a:rPr lang="uk-UA" sz="2800" dirty="0">
                <a:solidFill>
                  <a:schemeClr val="bg1"/>
                </a:solidFill>
                <a:latin typeface="Roboto Condensed Light" pitchFamily="2" charset="0"/>
                <a:ea typeface="Roboto Condensed Light" pitchFamily="2" charset="0"/>
              </a:rPr>
              <a:t>в національному органі, навіть якщо таке порушення було вчинене особами, які здійснювали свої офіційні повноваження.</a:t>
            </a:r>
            <a:endParaRPr lang="ru-RU" sz="2800" dirty="0">
              <a:solidFill>
                <a:schemeClr val="bg1"/>
              </a:solidFill>
              <a:latin typeface="Roboto Condensed Light" pitchFamily="2" charset="0"/>
              <a:ea typeface="Roboto Condensed Light" pitchFamily="2"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9779" y="106970"/>
            <a:ext cx="983187" cy="80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54283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699402"/>
            <a:ext cx="10890070" cy="86177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3200" b="1" dirty="0">
                <a:solidFill>
                  <a:schemeClr val="bg1"/>
                </a:solidFill>
                <a:latin typeface="Roboto Condensed Light" pitchFamily="2" charset="0"/>
                <a:ea typeface="Roboto Condensed Light" pitchFamily="2" charset="0"/>
              </a:rPr>
              <a:t>Стаття 17. Заборона зловживання правами</a:t>
            </a:r>
            <a:endParaRPr lang="ru-RU" sz="3200" b="1" dirty="0">
              <a:solidFill>
                <a:schemeClr val="bg1"/>
              </a:solidFill>
              <a:latin typeface="Roboto Condensed Light" pitchFamily="2" charset="0"/>
              <a:ea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5" name="Прямоугольник 4"/>
          <p:cNvSpPr/>
          <p:nvPr/>
        </p:nvSpPr>
        <p:spPr>
          <a:xfrm>
            <a:off x="1680756" y="2439463"/>
            <a:ext cx="9958248" cy="4418537"/>
          </a:xfrm>
          <a:prstGeom prst="rect">
            <a:avLst/>
          </a:prstGeom>
        </p:spPr>
        <p:txBody>
          <a:bodyPr/>
          <a:lstStyle/>
          <a:p>
            <a:pPr marL="457200" indent="-457200">
              <a:buFont typeface="Wingdings" pitchFamily="2" charset="2"/>
              <a:buChar char="q"/>
            </a:pPr>
            <a:r>
              <a:rPr lang="uk-UA" sz="2800" dirty="0">
                <a:solidFill>
                  <a:schemeClr val="bg1"/>
                </a:solidFill>
                <a:latin typeface="Roboto Condensed Light" pitchFamily="2" charset="0"/>
                <a:ea typeface="Roboto Condensed Light" pitchFamily="2" charset="0"/>
              </a:rPr>
              <a:t>Жодне з положень цієї Конвенції не може тлумачитись як таке, що надає будь-якій державі, групі чи особі </a:t>
            </a:r>
            <a:r>
              <a:rPr lang="uk-UA" sz="2800" b="1" dirty="0">
                <a:solidFill>
                  <a:schemeClr val="accent6">
                    <a:lumMod val="20000"/>
                    <a:lumOff val="80000"/>
                  </a:schemeClr>
                </a:solidFill>
                <a:latin typeface="Roboto Condensed Light" pitchFamily="2" charset="0"/>
                <a:ea typeface="Roboto Condensed Light" pitchFamily="2" charset="0"/>
              </a:rPr>
              <a:t>право займатися будь-якою діяльністю або вчиняти будь-яку дію, спрямовану на скасування будь-яких прав і свобод, визнаних цією Конвенцією, або на їх обмеження в більшому обсязі, ніж це передбачено в Конвенції</a:t>
            </a:r>
            <a:r>
              <a:rPr lang="uk-UA" sz="2800" dirty="0">
                <a:solidFill>
                  <a:schemeClr val="accent6">
                    <a:lumMod val="20000"/>
                    <a:lumOff val="80000"/>
                  </a:schemeClr>
                </a:solidFill>
                <a:latin typeface="Roboto Condensed Light" pitchFamily="2" charset="0"/>
                <a:ea typeface="Roboto Condensed Light" pitchFamily="2" charset="0"/>
              </a:rPr>
              <a:t>.</a:t>
            </a:r>
            <a:endParaRPr lang="ru-RU" sz="2800" dirty="0">
              <a:solidFill>
                <a:schemeClr val="accent6">
                  <a:lumMod val="20000"/>
                  <a:lumOff val="80000"/>
                </a:schemeClr>
              </a:solidFill>
              <a:latin typeface="Roboto Condensed Light" pitchFamily="2" charset="0"/>
              <a:ea typeface="Roboto Condensed Light" pitchFamily="2"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9779" y="106970"/>
            <a:ext cx="983187" cy="80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15164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699402"/>
            <a:ext cx="10890070" cy="86177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3200" b="1" dirty="0">
                <a:solidFill>
                  <a:schemeClr val="bg1"/>
                </a:solidFill>
                <a:latin typeface="Roboto Condensed Light" pitchFamily="2" charset="0"/>
                <a:ea typeface="Roboto Condensed Light" pitchFamily="2" charset="0"/>
              </a:rPr>
              <a:t>Стаття 35. Умови прийнятності</a:t>
            </a:r>
            <a:endParaRPr lang="ru-RU" sz="3200" b="1" dirty="0">
              <a:solidFill>
                <a:schemeClr val="bg1"/>
              </a:solidFill>
              <a:latin typeface="Roboto Condensed Light" pitchFamily="2" charset="0"/>
              <a:ea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5" name="Прямоугольник 4"/>
          <p:cNvSpPr/>
          <p:nvPr/>
        </p:nvSpPr>
        <p:spPr>
          <a:xfrm>
            <a:off x="1641570" y="1995327"/>
            <a:ext cx="9958248" cy="4418537"/>
          </a:xfrm>
          <a:prstGeom prst="rect">
            <a:avLst/>
          </a:prstGeom>
        </p:spPr>
        <p:txBody>
          <a:bodyPr/>
          <a:lstStyle/>
          <a:p>
            <a:pPr marL="457200" indent="-457200">
              <a:lnSpc>
                <a:spcPct val="90000"/>
              </a:lnSpc>
              <a:spcAft>
                <a:spcPts val="1200"/>
              </a:spcAft>
              <a:buFont typeface="Wingdings" pitchFamily="2" charset="2"/>
              <a:buChar char="q"/>
            </a:pPr>
            <a:r>
              <a:rPr lang="uk-UA" sz="2800" b="1" dirty="0">
                <a:solidFill>
                  <a:schemeClr val="accent6">
                    <a:lumMod val="20000"/>
                    <a:lumOff val="80000"/>
                  </a:schemeClr>
                </a:solidFill>
                <a:latin typeface="Roboto Condensed Light" pitchFamily="2" charset="0"/>
                <a:ea typeface="Roboto Condensed Light" pitchFamily="2" charset="0"/>
              </a:rPr>
              <a:t>Суд не розглядає жодної індивідуальної заяви якщо вона, зокрема, за своєю суттю є ідентичною до заяви, що вже була розглянута Судом, і якщо вона не містить нових фактів у справі</a:t>
            </a:r>
            <a:r>
              <a:rPr lang="uk-UA" sz="2800" dirty="0">
                <a:solidFill>
                  <a:schemeClr val="bg1"/>
                </a:solidFill>
                <a:latin typeface="Roboto Condensed Light" pitchFamily="2" charset="0"/>
                <a:ea typeface="Roboto Condensed Light" pitchFamily="2" charset="0"/>
              </a:rPr>
              <a:t>.</a:t>
            </a:r>
            <a:endParaRPr lang="ru-RU" sz="2800" dirty="0">
              <a:solidFill>
                <a:schemeClr val="bg1"/>
              </a:solidFill>
              <a:latin typeface="Roboto Condensed Light" pitchFamily="2" charset="0"/>
              <a:ea typeface="Roboto Condensed Light" pitchFamily="2" charset="0"/>
            </a:endParaRPr>
          </a:p>
          <a:p>
            <a:pPr marL="457200" indent="-457200">
              <a:lnSpc>
                <a:spcPct val="90000"/>
              </a:lnSpc>
              <a:spcAft>
                <a:spcPts val="1200"/>
              </a:spcAft>
              <a:buFont typeface="Wingdings" pitchFamily="2" charset="2"/>
              <a:buChar char="q"/>
            </a:pPr>
            <a:r>
              <a:rPr lang="uk-UA" sz="2800" b="1" dirty="0">
                <a:solidFill>
                  <a:schemeClr val="accent6">
                    <a:lumMod val="20000"/>
                    <a:lumOff val="80000"/>
                  </a:schemeClr>
                </a:solidFill>
                <a:latin typeface="Roboto Condensed Light" pitchFamily="2" charset="0"/>
                <a:ea typeface="Roboto Condensed Light" pitchFamily="2" charset="0"/>
              </a:rPr>
              <a:t>Суд оголошує неприйнятною будь-яку індивідуальну заяву якщо він вважає, зокрема, що ця заява</a:t>
            </a:r>
            <a:r>
              <a:rPr lang="uk-UA" sz="2800" dirty="0">
                <a:solidFill>
                  <a:schemeClr val="accent6">
                    <a:lumMod val="20000"/>
                    <a:lumOff val="80000"/>
                  </a:schemeClr>
                </a:solidFill>
                <a:latin typeface="Roboto Condensed Light" pitchFamily="2" charset="0"/>
                <a:ea typeface="Roboto Condensed Light" pitchFamily="2" charset="0"/>
              </a:rPr>
              <a:t> </a:t>
            </a:r>
            <a:r>
              <a:rPr lang="uk-UA" sz="2800" dirty="0">
                <a:solidFill>
                  <a:schemeClr val="bg1"/>
                </a:solidFill>
                <a:latin typeface="Roboto Condensed Light" pitchFamily="2" charset="0"/>
                <a:ea typeface="Roboto Condensed Light" pitchFamily="2" charset="0"/>
              </a:rPr>
              <a:t>несумісна з положеннями Конвенції або протоколів до неї, явно необґрунтована або </a:t>
            </a:r>
            <a:r>
              <a:rPr lang="uk-UA" sz="2800" b="1" dirty="0">
                <a:solidFill>
                  <a:schemeClr val="accent6">
                    <a:lumMod val="20000"/>
                    <a:lumOff val="80000"/>
                  </a:schemeClr>
                </a:solidFill>
                <a:latin typeface="Roboto Condensed Light" pitchFamily="2" charset="0"/>
                <a:ea typeface="Roboto Condensed Light" pitchFamily="2" charset="0"/>
              </a:rPr>
              <a:t>є зловживанням правом на подання заяви;</a:t>
            </a:r>
            <a:endParaRPr lang="ru-RU" sz="2800" dirty="0">
              <a:solidFill>
                <a:schemeClr val="accent6">
                  <a:lumMod val="20000"/>
                  <a:lumOff val="80000"/>
                </a:schemeClr>
              </a:solidFill>
              <a:latin typeface="Roboto Condensed Light" pitchFamily="2" charset="0"/>
              <a:ea typeface="Roboto Condensed Light" pitchFamily="2" charset="0"/>
            </a:endParaRPr>
          </a:p>
          <a:p>
            <a:pPr marL="457200" indent="-457200">
              <a:lnSpc>
                <a:spcPct val="90000"/>
              </a:lnSpc>
              <a:spcAft>
                <a:spcPts val="1200"/>
              </a:spcAft>
              <a:buFont typeface="Wingdings" pitchFamily="2" charset="2"/>
              <a:buChar char="q"/>
            </a:pPr>
            <a:r>
              <a:rPr lang="uk-UA" sz="2800" dirty="0">
                <a:solidFill>
                  <a:schemeClr val="bg1"/>
                </a:solidFill>
                <a:latin typeface="Roboto Condensed Light" pitchFamily="2" charset="0"/>
                <a:ea typeface="Roboto Condensed Light" pitchFamily="2" charset="0"/>
              </a:rPr>
              <a:t>Суд відхиляє будь-яку заяву, яку він вважає неприйнятною згідно з цією статтею. </a:t>
            </a:r>
            <a:r>
              <a:rPr lang="uk-UA" sz="2800" b="1" dirty="0">
                <a:solidFill>
                  <a:schemeClr val="accent6">
                    <a:lumMod val="20000"/>
                    <a:lumOff val="80000"/>
                  </a:schemeClr>
                </a:solidFill>
                <a:latin typeface="Roboto Condensed Light" pitchFamily="2" charset="0"/>
                <a:ea typeface="Roboto Condensed Light" pitchFamily="2" charset="0"/>
              </a:rPr>
              <a:t>Він може зробити це на будь-якій стадії провадження у справі</a:t>
            </a:r>
            <a:r>
              <a:rPr lang="uk-UA" sz="2800" dirty="0">
                <a:solidFill>
                  <a:schemeClr val="accent6">
                    <a:lumMod val="20000"/>
                    <a:lumOff val="80000"/>
                  </a:schemeClr>
                </a:solidFill>
                <a:latin typeface="Roboto Condensed Light" pitchFamily="2" charset="0"/>
                <a:ea typeface="Roboto Condensed Light" pitchFamily="2" charset="0"/>
              </a:rPr>
              <a:t>.</a:t>
            </a:r>
            <a:endParaRPr lang="ru-RU" sz="2800" dirty="0">
              <a:solidFill>
                <a:schemeClr val="accent6">
                  <a:lumMod val="20000"/>
                  <a:lumOff val="80000"/>
                </a:schemeClr>
              </a:solidFill>
              <a:latin typeface="Roboto Condensed Light" pitchFamily="2" charset="0"/>
              <a:ea typeface="Roboto Condensed Light" pitchFamily="2" charset="0"/>
            </a:endParaRPr>
          </a:p>
        </p:txBody>
      </p:sp>
      <p:sp>
        <p:nvSpPr>
          <p:cNvPr id="2" name="AutoShape 2" descr="https://iran1988.org/wp-content/uploads/2016/09/Logo-European-Convention-on-Human-Right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Roboto Condensed Light" pitchFamily="2"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9779" y="106970"/>
            <a:ext cx="983187" cy="80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Стрелка вправо 6"/>
          <p:cNvSpPr/>
          <p:nvPr/>
        </p:nvSpPr>
        <p:spPr>
          <a:xfrm>
            <a:off x="248194" y="1956137"/>
            <a:ext cx="1358537" cy="67926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Roboto Condensed Light" pitchFamily="2" charset="0"/>
                <a:ea typeface="Roboto Condensed Light" pitchFamily="2" charset="0"/>
              </a:rPr>
              <a:t>ч. 2</a:t>
            </a:r>
            <a:endParaRPr lang="ru-RU" b="1" dirty="0"/>
          </a:p>
        </p:txBody>
      </p:sp>
      <p:sp>
        <p:nvSpPr>
          <p:cNvPr id="8" name="Стрелка вправо 7"/>
          <p:cNvSpPr/>
          <p:nvPr/>
        </p:nvSpPr>
        <p:spPr>
          <a:xfrm>
            <a:off x="243836" y="3218880"/>
            <a:ext cx="1358537" cy="67926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Roboto Condensed Light" pitchFamily="2" charset="0"/>
                <a:ea typeface="Roboto Condensed Light" pitchFamily="2" charset="0"/>
              </a:rPr>
              <a:t>ч. 3</a:t>
            </a:r>
            <a:endParaRPr lang="ru-RU" b="1" dirty="0"/>
          </a:p>
        </p:txBody>
      </p:sp>
      <p:sp>
        <p:nvSpPr>
          <p:cNvPr id="9" name="Стрелка вправо 8"/>
          <p:cNvSpPr/>
          <p:nvPr/>
        </p:nvSpPr>
        <p:spPr>
          <a:xfrm>
            <a:off x="248193" y="4860446"/>
            <a:ext cx="1358537" cy="67926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Roboto Condensed Light" pitchFamily="2" charset="0"/>
                <a:ea typeface="Roboto Condensed Light" pitchFamily="2" charset="0"/>
              </a:rPr>
              <a:t>ч. 4</a:t>
            </a:r>
            <a:endParaRPr lang="ru-RU" b="1" dirty="0"/>
          </a:p>
        </p:txBody>
      </p:sp>
    </p:spTree>
    <p:extLst>
      <p:ext uri="{BB962C8B-B14F-4D97-AF65-F5344CB8AC3E}">
        <p14:creationId xmlns:p14="http://schemas.microsoft.com/office/powerpoint/2010/main" val="421248598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2477601"/>
          </a:xfrm>
          <a:prstGeom prst="rect">
            <a:avLst/>
          </a:prstGeom>
        </p:spPr>
        <p:txBody>
          <a:bodyPr wrap="square">
            <a:spAutoFit/>
          </a:bodyPr>
          <a:lstStyle/>
          <a:p>
            <a:pPr algn="just">
              <a:spcAft>
                <a:spcPts val="600"/>
              </a:spcAft>
            </a:pPr>
            <a:r>
              <a:rPr lang="uk-UA" sz="2800" dirty="0">
                <a:solidFill>
                  <a:schemeClr val="bg1"/>
                </a:solidFill>
                <a:latin typeface="Roboto Condensed Light" pitchFamily="2" charset="0"/>
                <a:ea typeface="Roboto Condensed Light" pitchFamily="2" charset="0"/>
              </a:rPr>
              <a:t>Учасники справи мають право, зокрема,</a:t>
            </a:r>
            <a:endParaRPr lang="ru-RU" sz="2800" dirty="0">
              <a:solidFill>
                <a:schemeClr val="bg1"/>
              </a:solidFill>
              <a:latin typeface="Roboto Condensed Light" pitchFamily="2" charset="0"/>
              <a:ea typeface="Roboto Condensed Light" pitchFamily="2" charset="0"/>
            </a:endParaRPr>
          </a:p>
          <a:p>
            <a:pPr marL="342900" indent="-342900" algn="just">
              <a:spcAft>
                <a:spcPts val="600"/>
              </a:spcAft>
              <a:buFont typeface="Wingdings" panose="05000000000000000000" pitchFamily="2" charset="2"/>
              <a:buChar char="q"/>
            </a:pPr>
            <a:r>
              <a:rPr lang="uk-UA" sz="2800" dirty="0">
                <a:solidFill>
                  <a:schemeClr val="bg1"/>
                </a:solidFill>
                <a:latin typeface="Roboto Condensed Light" pitchFamily="2" charset="0"/>
                <a:ea typeface="Roboto Condensed Light" pitchFamily="2" charset="0"/>
              </a:rPr>
              <a:t>подавати заяви та клопотання, </a:t>
            </a:r>
            <a:endParaRPr lang="ru-RU" sz="2800" dirty="0">
              <a:solidFill>
                <a:schemeClr val="bg1"/>
              </a:solidFill>
              <a:latin typeface="Roboto Condensed Light" pitchFamily="2" charset="0"/>
              <a:ea typeface="Roboto Condensed Light" pitchFamily="2" charset="0"/>
            </a:endParaRPr>
          </a:p>
          <a:p>
            <a:pPr marL="342900" indent="-342900" algn="just">
              <a:spcAft>
                <a:spcPts val="600"/>
              </a:spcAft>
              <a:buFont typeface="Wingdings" panose="05000000000000000000" pitchFamily="2" charset="2"/>
              <a:buChar char="q"/>
            </a:pPr>
            <a:r>
              <a:rPr lang="uk-UA" sz="2800" dirty="0">
                <a:solidFill>
                  <a:schemeClr val="bg1"/>
                </a:solidFill>
                <a:latin typeface="Roboto Condensed Light" pitchFamily="2" charset="0"/>
                <a:ea typeface="Roboto Condensed Light" pitchFamily="2" charset="0"/>
              </a:rPr>
              <a:t>оскаржувати судові рішення у визначених законом випадках;</a:t>
            </a:r>
            <a:endParaRPr lang="ru-RU" sz="2800" dirty="0">
              <a:solidFill>
                <a:schemeClr val="bg1"/>
              </a:solidFill>
              <a:latin typeface="Roboto Condensed Light" pitchFamily="2" charset="0"/>
              <a:ea typeface="Roboto Condensed Light" pitchFamily="2" charset="0"/>
            </a:endParaRPr>
          </a:p>
          <a:p>
            <a:pPr marL="342900" indent="-342900">
              <a:spcAft>
                <a:spcPts val="600"/>
              </a:spcAft>
              <a:buFont typeface="Wingdings" panose="05000000000000000000" pitchFamily="2" charset="2"/>
              <a:buChar char="q"/>
            </a:pPr>
            <a:r>
              <a:rPr lang="uk-UA" sz="2800" dirty="0">
                <a:solidFill>
                  <a:schemeClr val="bg1"/>
                </a:solidFill>
                <a:latin typeface="Roboto Condensed Light" pitchFamily="2" charset="0"/>
                <a:ea typeface="Roboto Condensed Light" pitchFamily="2" charset="0"/>
                <a:cs typeface="Times New Roman" panose="02020603050405020304" pitchFamily="18" charset="0"/>
              </a:rPr>
              <a:t>користуватися іншими визначеними законом процесуальними правами.</a:t>
            </a:r>
            <a:endParaRPr lang="ru-RU" sz="2800" dirty="0">
              <a:solidFill>
                <a:schemeClr val="bg1"/>
              </a:solidFill>
              <a:latin typeface="Roboto Condensed Light" pitchFamily="2" charset="0"/>
              <a:ea typeface="Roboto Condensed Light" pitchFamily="2" charset="0"/>
            </a:endParaRPr>
          </a:p>
        </p:txBody>
      </p:sp>
      <p:sp>
        <p:nvSpPr>
          <p:cNvPr id="7" name="Стрелка вниз 6"/>
          <p:cNvSpPr/>
          <p:nvPr/>
        </p:nvSpPr>
        <p:spPr>
          <a:xfrm>
            <a:off x="368710" y="914400"/>
            <a:ext cx="4689987" cy="42770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bg1"/>
                </a:solidFill>
                <a:latin typeface="Roboto Condensed Light" pitchFamily="2" charset="0"/>
                <a:ea typeface="Roboto Condensed Light" pitchFamily="2" charset="0"/>
              </a:rPr>
              <a:t>ч. 3 ст. 44 </a:t>
            </a:r>
            <a:endParaRPr lang="ru-RU" sz="2000" b="1" dirty="0">
              <a:latin typeface="Roboto Condensed Light" pitchFamily="2" charset="0"/>
              <a:ea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376279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2908489"/>
          </a:xfrm>
          <a:prstGeom prst="rect">
            <a:avLst/>
          </a:prstGeom>
        </p:spPr>
        <p:txBody>
          <a:bodyPr wrap="square">
            <a:spAutoFit/>
          </a:bodyPr>
          <a:lstStyle/>
          <a:p>
            <a:pPr>
              <a:spcAft>
                <a:spcPts val="600"/>
              </a:spcAft>
            </a:pPr>
            <a:r>
              <a:rPr lang="uk-UA" sz="2800" dirty="0">
                <a:solidFill>
                  <a:schemeClr val="bg1"/>
                </a:solidFill>
                <a:latin typeface="Roboto Condensed Light" pitchFamily="2" charset="0"/>
              </a:rPr>
              <a:t>Учасники справи зобов’язані:</a:t>
            </a:r>
            <a:endParaRPr lang="ru-RU" sz="2800" dirty="0">
              <a:solidFill>
                <a:schemeClr val="bg1"/>
              </a:solidFill>
              <a:latin typeface="Roboto Condensed Light" pitchFamily="2" charset="0"/>
            </a:endParaRPr>
          </a:p>
          <a:p>
            <a:pPr marL="457200" indent="-457200">
              <a:spcAft>
                <a:spcPts val="600"/>
              </a:spcAft>
              <a:buFont typeface="Wingdings" panose="05000000000000000000" pitchFamily="2" charset="2"/>
              <a:buChar char="q"/>
            </a:pPr>
            <a:r>
              <a:rPr lang="uk-UA" sz="2800" dirty="0">
                <a:solidFill>
                  <a:schemeClr val="bg1"/>
                </a:solidFill>
                <a:latin typeface="Roboto Condensed Light" pitchFamily="2" charset="0"/>
              </a:rPr>
              <a:t>1) </a:t>
            </a:r>
            <a:r>
              <a:rPr lang="uk-UA" sz="2800" b="1" dirty="0">
                <a:solidFill>
                  <a:schemeClr val="accent6">
                    <a:lumMod val="20000"/>
                    <a:lumOff val="80000"/>
                  </a:schemeClr>
                </a:solidFill>
                <a:latin typeface="Roboto Condensed Light" pitchFamily="2" charset="0"/>
              </a:rPr>
              <a:t>виявляти повагу до суду та до інших учасників судового процесу</a:t>
            </a:r>
            <a:r>
              <a:rPr lang="uk-UA" sz="2800" dirty="0">
                <a:solidFill>
                  <a:schemeClr val="bg1"/>
                </a:solidFill>
                <a:latin typeface="Roboto Condensed Light" pitchFamily="2" charset="0"/>
              </a:rPr>
              <a:t>;</a:t>
            </a:r>
            <a:endParaRPr lang="ru-RU" sz="2800" dirty="0">
              <a:solidFill>
                <a:schemeClr val="bg1"/>
              </a:solidFill>
              <a:latin typeface="Roboto Condensed Light" pitchFamily="2" charset="0"/>
            </a:endParaRPr>
          </a:p>
          <a:p>
            <a:pPr marL="457200" indent="-457200">
              <a:spcAft>
                <a:spcPts val="600"/>
              </a:spcAft>
              <a:buFont typeface="Wingdings" panose="05000000000000000000" pitchFamily="2" charset="2"/>
              <a:buChar char="q"/>
            </a:pPr>
            <a:r>
              <a:rPr lang="uk-UA" sz="2800" dirty="0">
                <a:solidFill>
                  <a:schemeClr val="bg1"/>
                </a:solidFill>
                <a:latin typeface="Roboto Condensed Light" pitchFamily="2" charset="0"/>
              </a:rPr>
              <a:t>2) сприяти </a:t>
            </a:r>
            <a:r>
              <a:rPr lang="uk-UA" sz="2800" b="1" dirty="0">
                <a:solidFill>
                  <a:schemeClr val="accent6">
                    <a:lumMod val="20000"/>
                    <a:lumOff val="80000"/>
                  </a:schemeClr>
                </a:solidFill>
                <a:latin typeface="Roboto Condensed Light" pitchFamily="2" charset="0"/>
              </a:rPr>
              <a:t>своєчасному,</a:t>
            </a:r>
            <a:r>
              <a:rPr lang="uk-UA" sz="2800" dirty="0">
                <a:solidFill>
                  <a:schemeClr val="accent6">
                    <a:lumMod val="20000"/>
                    <a:lumOff val="80000"/>
                  </a:schemeClr>
                </a:solidFill>
                <a:latin typeface="Roboto Condensed Light" pitchFamily="2" charset="0"/>
              </a:rPr>
              <a:t> </a:t>
            </a:r>
            <a:r>
              <a:rPr lang="uk-UA" sz="2800" b="1" dirty="0">
                <a:solidFill>
                  <a:schemeClr val="accent6">
                    <a:lumMod val="20000"/>
                    <a:lumOff val="80000"/>
                  </a:schemeClr>
                </a:solidFill>
                <a:latin typeface="Roboto Condensed Light" pitchFamily="2" charset="0"/>
              </a:rPr>
              <a:t>всебічному, повному та об’єктивному</a:t>
            </a:r>
            <a:r>
              <a:rPr lang="uk-UA" sz="2800" dirty="0">
                <a:solidFill>
                  <a:schemeClr val="accent6">
                    <a:lumMod val="20000"/>
                    <a:lumOff val="80000"/>
                  </a:schemeClr>
                </a:solidFill>
                <a:latin typeface="Roboto Condensed Light" pitchFamily="2" charset="0"/>
              </a:rPr>
              <a:t> </a:t>
            </a:r>
            <a:r>
              <a:rPr lang="uk-UA" sz="2800" dirty="0">
                <a:solidFill>
                  <a:schemeClr val="bg1"/>
                </a:solidFill>
                <a:latin typeface="Roboto Condensed Light" pitchFamily="2" charset="0"/>
              </a:rPr>
              <a:t>встановленню всіх обставин справи;</a:t>
            </a:r>
            <a:endParaRPr lang="ru-RU" sz="2800" dirty="0">
              <a:solidFill>
                <a:schemeClr val="bg1"/>
              </a:solidFill>
              <a:latin typeface="Roboto Condensed Light" pitchFamily="2" charset="0"/>
            </a:endParaRPr>
          </a:p>
          <a:p>
            <a:pPr marL="457200" indent="-457200">
              <a:spcAft>
                <a:spcPts val="600"/>
              </a:spcAft>
              <a:buFont typeface="Wingdings" panose="05000000000000000000" pitchFamily="2" charset="2"/>
              <a:buChar char="q"/>
            </a:pPr>
            <a:r>
              <a:rPr lang="uk-UA" sz="2800" dirty="0">
                <a:solidFill>
                  <a:schemeClr val="bg1"/>
                </a:solidFill>
                <a:latin typeface="Roboto Condensed Light" pitchFamily="2" charset="0"/>
              </a:rPr>
              <a:t>7) виконувати інші процесуальні обов’язки, визначені законом або судом.</a:t>
            </a:r>
            <a:endParaRPr lang="ru-RU" sz="2800" dirty="0">
              <a:solidFill>
                <a:schemeClr val="bg1"/>
              </a:solidFill>
              <a:latin typeface="Roboto Condensed Light" pitchFamily="2" charset="0"/>
            </a:endParaRPr>
          </a:p>
        </p:txBody>
      </p:sp>
      <p:sp>
        <p:nvSpPr>
          <p:cNvPr id="7" name="Стрелка вниз 6"/>
          <p:cNvSpPr/>
          <p:nvPr/>
        </p:nvSpPr>
        <p:spPr>
          <a:xfrm>
            <a:off x="368710" y="914400"/>
            <a:ext cx="4689987" cy="42770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bg1"/>
                </a:solidFill>
                <a:latin typeface="Roboto Condensed Light" pitchFamily="2" charset="0"/>
                <a:ea typeface="Roboto Condensed Light" pitchFamily="2" charset="0"/>
              </a:rPr>
              <a:t>ч. 5 ст. 44 </a:t>
            </a:r>
            <a:endParaRPr lang="ru-RU" sz="2000" b="1" dirty="0">
              <a:latin typeface="Roboto Condensed Light" pitchFamily="2" charset="0"/>
              <a:ea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3714353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1643527"/>
          </a:xfrm>
          <a:prstGeom prst="rect">
            <a:avLst/>
          </a:prstGeom>
        </p:spPr>
        <p:txBody>
          <a:bodyPr wrap="square">
            <a:spAutoFit/>
          </a:bodyPr>
          <a:lstStyle/>
          <a:p>
            <a:pPr marL="457200" indent="-457200">
              <a:lnSpc>
                <a:spcPct val="120000"/>
              </a:lnSpc>
              <a:buFont typeface="Wingdings" panose="05000000000000000000" pitchFamily="2" charset="2"/>
              <a:buChar char="q"/>
            </a:pPr>
            <a:r>
              <a:rPr lang="uk-UA" sz="2800" dirty="0">
                <a:solidFill>
                  <a:schemeClr val="bg1"/>
                </a:solidFill>
                <a:latin typeface="Roboto Condensed Light" pitchFamily="2" charset="0"/>
              </a:rPr>
              <a:t>Частиною третьою статті 2 КАС України визначено </a:t>
            </a:r>
            <a:r>
              <a:rPr lang="uk-UA" sz="2800" b="1" dirty="0">
                <a:solidFill>
                  <a:schemeClr val="accent6">
                    <a:lumMod val="20000"/>
                    <a:lumOff val="80000"/>
                  </a:schemeClr>
                </a:solidFill>
                <a:latin typeface="Roboto Condensed Light" pitchFamily="2" charset="0"/>
              </a:rPr>
              <a:t>неприпустимість зловживання процесуальними правами</a:t>
            </a:r>
            <a:r>
              <a:rPr lang="uk-UA" sz="2800" dirty="0">
                <a:solidFill>
                  <a:schemeClr val="accent6">
                    <a:lumMod val="20000"/>
                    <a:lumOff val="80000"/>
                  </a:schemeClr>
                </a:solidFill>
                <a:latin typeface="Roboto Condensed Light" pitchFamily="2" charset="0"/>
              </a:rPr>
              <a:t> </a:t>
            </a:r>
            <a:r>
              <a:rPr lang="uk-UA" sz="2800" dirty="0">
                <a:solidFill>
                  <a:schemeClr val="bg1"/>
                </a:solidFill>
                <a:latin typeface="Roboto Condensed Light" pitchFamily="2" charset="0"/>
              </a:rPr>
              <a:t>як одну з основних засад (принципів) адміністративного судочинства. </a:t>
            </a:r>
            <a:endParaRPr lang="ru-RU" sz="2800" dirty="0">
              <a:solidFill>
                <a:schemeClr val="bg1"/>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73462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1354217"/>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3200" b="1" dirty="0">
                <a:solidFill>
                  <a:schemeClr val="bg1"/>
                </a:solidFill>
                <a:latin typeface="Roboto Condensed Light" pitchFamily="2" charset="0"/>
              </a:rPr>
              <a:t>Стаття 45. Неприпустимість зловживання процесуальними правами</a:t>
            </a:r>
            <a:endParaRPr lang="ru-RU" sz="32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905937" y="2651971"/>
            <a:ext cx="10286063" cy="1384995"/>
          </a:xfrm>
          <a:prstGeom prst="rect">
            <a:avLst/>
          </a:prstGeom>
        </p:spPr>
        <p:txBody>
          <a:bodyPr wrap="square">
            <a:spAutoFit/>
          </a:bodyPr>
          <a:lstStyle/>
          <a:p>
            <a:pPr marL="457200" indent="-457200">
              <a:buFont typeface="Wingdings" panose="05000000000000000000" pitchFamily="2" charset="2"/>
              <a:buChar char="q"/>
            </a:pPr>
            <a:r>
              <a:rPr lang="uk-UA" sz="2800" dirty="0">
                <a:solidFill>
                  <a:schemeClr val="bg1"/>
                </a:solidFill>
                <a:latin typeface="Roboto Condensed Light" pitchFamily="2" charset="0"/>
              </a:rPr>
              <a:t>1. </a:t>
            </a:r>
            <a:r>
              <a:rPr lang="uk-UA" sz="2800" b="1" dirty="0">
                <a:solidFill>
                  <a:schemeClr val="accent6">
                    <a:lumMod val="20000"/>
                    <a:lumOff val="80000"/>
                  </a:schemeClr>
                </a:solidFill>
                <a:latin typeface="Roboto Condensed Light" pitchFamily="2" charset="0"/>
              </a:rPr>
              <a:t>Учасники судового процесу та їхні представники повинні добросовісно користуватися процесуальними правами. </a:t>
            </a:r>
            <a:endParaRPr lang="ru-RU" sz="2800" dirty="0">
              <a:solidFill>
                <a:schemeClr val="accent6">
                  <a:lumMod val="20000"/>
                  <a:lumOff val="80000"/>
                </a:schemeClr>
              </a:solidFill>
              <a:latin typeface="Roboto Condensed Light" pitchFamily="2" charset="0"/>
            </a:endParaRPr>
          </a:p>
          <a:p>
            <a:pPr marL="457200" indent="-457200">
              <a:buFont typeface="Wingdings" panose="05000000000000000000" pitchFamily="2" charset="2"/>
              <a:buChar char="q"/>
            </a:pPr>
            <a:r>
              <a:rPr lang="uk-UA" sz="2800" b="1" dirty="0">
                <a:solidFill>
                  <a:schemeClr val="accent6">
                    <a:lumMod val="20000"/>
                    <a:lumOff val="80000"/>
                  </a:schemeClr>
                </a:solidFill>
                <a:latin typeface="Roboto Condensed Light" pitchFamily="2" charset="0"/>
              </a:rPr>
              <a:t>Зловживання процесуальними правами не допускається</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1891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uk-UA" sz="2800" b="1" dirty="0">
                <a:solidFill>
                  <a:schemeClr val="accent1">
                    <a:lumMod val="50000"/>
                  </a:schemeClr>
                </a:solidFill>
                <a:latin typeface="Roboto Condensed Light" pitchFamily="2" charset="0"/>
                <a:ea typeface="Roboto Condensed Light" pitchFamily="2" charset="0"/>
              </a:rPr>
              <a:t>1. Дотримання принципу неприпустимості зловживання процесуальними правами безпосередньо пов’язаний  з такими складними питаннями процесуального права як:</a:t>
            </a:r>
            <a:endParaRPr lang="uk-UA" sz="2800" b="1" dirty="0">
              <a:solidFill>
                <a:schemeClr val="accent1">
                  <a:lumMod val="50000"/>
                </a:schemeClr>
              </a:solidFill>
              <a:latin typeface="Roboto Condensed Light" pitchFamily="2" charset="0"/>
              <a:ea typeface="Roboto Condensed Light" pitchFamily="2" charset="0"/>
              <a:cs typeface="Times New Roman" pitchFamily="18" charset="0"/>
            </a:endParaRPr>
          </a:p>
        </p:txBody>
      </p:sp>
      <p:sp>
        <p:nvSpPr>
          <p:cNvPr id="5" name="Rectangle 11"/>
          <p:cNvSpPr>
            <a:spLocks noChangeArrowheads="1"/>
          </p:cNvSpPr>
          <p:nvPr/>
        </p:nvSpPr>
        <p:spPr bwMode="auto">
          <a:xfrm>
            <a:off x="1427065" y="2024790"/>
            <a:ext cx="9967765" cy="4355038"/>
          </a:xfrm>
          <a:prstGeom prst="rect">
            <a:avLst/>
          </a:prstGeom>
          <a:solidFill>
            <a:schemeClr val="accent1">
              <a:lumMod val="50000"/>
            </a:schemeClr>
          </a:solidFill>
          <a:ln>
            <a:noFill/>
          </a:ln>
        </p:spPr>
        <p:txBody>
          <a:bodyPr wrap="square" bIns="0" anchor="ctr">
            <a:spAutoFit/>
          </a:bodyPr>
          <a:lstStyle/>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доступ до правосуддя, </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дотримання строків (тривалість) розгляду юридичного спору в суді</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гарантування конституційних принципів рівності та змагальності учасників справи</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гарантування права не ефективний захист</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обов’язковість виконання судового рішення</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межі судового розсуду (</a:t>
            </a:r>
            <a:r>
              <a:rPr lang="uk-UA" sz="2800" dirty="0" err="1">
                <a:solidFill>
                  <a:schemeClr val="bg1"/>
                </a:solidFill>
                <a:latin typeface="Roboto Condensed Light" pitchFamily="2" charset="0"/>
                <a:ea typeface="Roboto Condensed Light" pitchFamily="2" charset="0"/>
              </a:rPr>
              <a:t>дискреція</a:t>
            </a:r>
            <a:r>
              <a:rPr lang="uk-UA" sz="2800" dirty="0">
                <a:solidFill>
                  <a:schemeClr val="bg1"/>
                </a:solidFill>
                <a:latin typeface="Roboto Condensed Light" pitchFamily="2" charset="0"/>
                <a:ea typeface="Roboto Condensed Light" pitchFamily="2" charset="0"/>
              </a:rPr>
              <a:t>)</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заходи процесуальної економії</a:t>
            </a:r>
            <a:endParaRPr lang="ru-RU" sz="2800" dirty="0">
              <a:solidFill>
                <a:schemeClr val="bg1"/>
              </a:solidFill>
              <a:latin typeface="Roboto Condensed Light" pitchFamily="2" charset="0"/>
              <a:ea typeface="Roboto Condensed Light" pitchFamily="2" charset="0"/>
            </a:endParaRPr>
          </a:p>
          <a:p>
            <a:pPr marL="514350" lvl="0" indent="-514350">
              <a:buFont typeface="+mj-lt"/>
              <a:buAutoNum type="arabicPeriod"/>
            </a:pPr>
            <a:r>
              <a:rPr lang="uk-UA" sz="2800" dirty="0">
                <a:solidFill>
                  <a:schemeClr val="bg1"/>
                </a:solidFill>
                <a:latin typeface="Roboto Condensed Light" pitchFamily="2" charset="0"/>
                <a:ea typeface="Roboto Condensed Light" pitchFamily="2" charset="0"/>
              </a:rPr>
              <a:t>підвищення довіри до судової гілки влади</a:t>
            </a:r>
            <a:endParaRPr lang="ru-RU" sz="2800"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777787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2400" b="1" dirty="0">
                <a:solidFill>
                  <a:schemeClr val="bg1"/>
                </a:solidFill>
                <a:latin typeface="Roboto Condensed Light" pitchFamily="2" charset="0"/>
              </a:rPr>
              <a:t>Стаття 45. Неприпустимість зловживання процесуальними правами</a:t>
            </a:r>
            <a:endParaRPr lang="ru-RU" sz="24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58453" y="1730428"/>
            <a:ext cx="10286063" cy="4358116"/>
          </a:xfrm>
          <a:prstGeom prst="rect">
            <a:avLst/>
          </a:prstGeom>
        </p:spPr>
        <p:txBody>
          <a:bodyPr wrap="square">
            <a:spAutoFit/>
          </a:bodyPr>
          <a:lstStyle/>
          <a:p>
            <a:pPr marL="457200" indent="-457200">
              <a:lnSpc>
                <a:spcPct val="90000"/>
              </a:lnSpc>
              <a:buFont typeface="Wingdings" panose="05000000000000000000" pitchFamily="2" charset="2"/>
              <a:buChar char="q"/>
            </a:pPr>
            <a:r>
              <a:rPr lang="uk-UA" sz="2800" dirty="0">
                <a:solidFill>
                  <a:schemeClr val="bg1"/>
                </a:solidFill>
                <a:latin typeface="Roboto Condensed Light" pitchFamily="2" charset="0"/>
              </a:rPr>
              <a:t>2. З урахуванням конкретних обставин справи суд може визнати зловживанням процесуальними правами дії, що суперечать завданню адміністративного судочинства, зокрема:</a:t>
            </a:r>
            <a:endParaRPr lang="ru-RU" sz="2800" dirty="0">
              <a:solidFill>
                <a:schemeClr val="bg1"/>
              </a:solidFill>
              <a:latin typeface="Roboto Condensed Light" pitchFamily="2" charset="0"/>
            </a:endParaRPr>
          </a:p>
          <a:p>
            <a:pPr marL="457200" indent="-457200">
              <a:lnSpc>
                <a:spcPct val="90000"/>
              </a:lnSpc>
              <a:buFont typeface="Wingdings" panose="05000000000000000000" pitchFamily="2" charset="2"/>
              <a:buChar char="q"/>
            </a:pPr>
            <a:r>
              <a:rPr lang="uk-UA" sz="2800" dirty="0">
                <a:solidFill>
                  <a:schemeClr val="bg1"/>
                </a:solidFill>
                <a:latin typeface="Roboto Condensed Light" pitchFamily="2" charset="0"/>
              </a:rPr>
              <a:t>1) подання скарги на судове рішення, яке не підлягає оскарженню, не є чинним </a:t>
            </a:r>
            <a:r>
              <a:rPr lang="uk-UA" sz="2800" i="1" dirty="0">
                <a:solidFill>
                  <a:schemeClr val="bg1"/>
                </a:solidFill>
                <a:latin typeface="Roboto Condensed Light" pitchFamily="2" charset="0"/>
              </a:rPr>
              <a:t>або дія якого закінчилася (вичерпана),</a:t>
            </a:r>
            <a:r>
              <a:rPr lang="uk-UA" sz="2800" dirty="0">
                <a:solidFill>
                  <a:schemeClr val="bg1"/>
                </a:solidFill>
                <a:latin typeface="Roboto Condensed Light" pitchFamily="2" charset="0"/>
              </a:rPr>
              <a:t> </a:t>
            </a:r>
            <a:endParaRPr lang="ru-RU" sz="2800" dirty="0">
              <a:solidFill>
                <a:schemeClr val="bg1"/>
              </a:solidFill>
              <a:latin typeface="Roboto Condensed Light" pitchFamily="2" charset="0"/>
            </a:endParaRPr>
          </a:p>
          <a:p>
            <a:pPr marL="457200" indent="-457200">
              <a:lnSpc>
                <a:spcPct val="90000"/>
              </a:lnSpc>
              <a:buFont typeface="Wingdings" panose="05000000000000000000" pitchFamily="2" charset="2"/>
              <a:buChar char="q"/>
            </a:pPr>
            <a:r>
              <a:rPr lang="uk-UA" sz="2800" dirty="0">
                <a:solidFill>
                  <a:schemeClr val="bg1"/>
                </a:solidFill>
                <a:latin typeface="Roboto Condensed Light" pitchFamily="2" charset="0"/>
              </a:rPr>
              <a:t>1.2. подання клопотання (заяви) для вирішення питання, яке вже вирішено судом, за відсутності інших підстав або нових обставин, </a:t>
            </a:r>
            <a:endParaRPr lang="ru-RU" sz="2800" dirty="0">
              <a:solidFill>
                <a:schemeClr val="bg1"/>
              </a:solidFill>
              <a:latin typeface="Roboto Condensed Light" pitchFamily="2" charset="0"/>
            </a:endParaRPr>
          </a:p>
          <a:p>
            <a:pPr marL="457200" indent="-457200">
              <a:lnSpc>
                <a:spcPct val="90000"/>
              </a:lnSpc>
              <a:buFont typeface="Wingdings" panose="05000000000000000000" pitchFamily="2" charset="2"/>
              <a:buChar char="q"/>
            </a:pPr>
            <a:r>
              <a:rPr lang="uk-UA" sz="2800" dirty="0">
                <a:solidFill>
                  <a:schemeClr val="bg1"/>
                </a:solidFill>
                <a:latin typeface="Roboto Condensed Light" pitchFamily="2" charset="0"/>
              </a:rPr>
              <a:t>1.3. </a:t>
            </a:r>
            <a:r>
              <a:rPr lang="uk-UA" sz="2800" dirty="0" err="1">
                <a:solidFill>
                  <a:schemeClr val="bg1"/>
                </a:solidFill>
                <a:latin typeface="Roboto Condensed Light" pitchFamily="2" charset="0"/>
              </a:rPr>
              <a:t>заявлення</a:t>
            </a:r>
            <a:r>
              <a:rPr lang="uk-UA" sz="2800" dirty="0">
                <a:solidFill>
                  <a:schemeClr val="bg1"/>
                </a:solidFill>
                <a:latin typeface="Roboto Condensed Light" pitchFamily="2" charset="0"/>
              </a:rPr>
              <a:t> завідомо безпідставного відводу </a:t>
            </a:r>
            <a:r>
              <a:rPr lang="uk-UA" sz="2800" i="1" dirty="0">
                <a:solidFill>
                  <a:schemeClr val="bg1"/>
                </a:solidFill>
                <a:latin typeface="Roboto Condensed Light" pitchFamily="2" charset="0"/>
              </a:rPr>
              <a:t>або вчинення інших аналогічних дій,</a:t>
            </a:r>
            <a:r>
              <a:rPr lang="uk-UA" sz="2800" dirty="0">
                <a:solidFill>
                  <a:schemeClr val="bg1"/>
                </a:solidFill>
                <a:latin typeface="Roboto Condensed Light" pitchFamily="2" charset="0"/>
              </a:rPr>
              <a:t> </a:t>
            </a:r>
            <a:endParaRPr lang="ru-RU" sz="2800" dirty="0">
              <a:solidFill>
                <a:schemeClr val="bg1"/>
              </a:solidFill>
              <a:latin typeface="Roboto Condensed Light" pitchFamily="2" charset="0"/>
            </a:endParaRPr>
          </a:p>
          <a:p>
            <a:pPr marL="457200" indent="-457200">
              <a:lnSpc>
                <a:spcPct val="90000"/>
              </a:lnSpc>
              <a:buFont typeface="Wingdings" panose="05000000000000000000" pitchFamily="2" charset="2"/>
              <a:buChar char="q"/>
            </a:pPr>
            <a:r>
              <a:rPr lang="uk-UA" sz="2800" b="1" dirty="0">
                <a:solidFill>
                  <a:schemeClr val="accent6">
                    <a:lumMod val="20000"/>
                    <a:lumOff val="80000"/>
                  </a:schemeClr>
                </a:solidFill>
                <a:latin typeface="Roboto Condensed Light" pitchFamily="2" charset="0"/>
              </a:rPr>
              <a:t>які спрямовані на безпідставне затягування чи перешкоджання розгляду справи чи виконання судового рішення</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2720095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2400" b="1" dirty="0">
                <a:solidFill>
                  <a:schemeClr val="bg1"/>
                </a:solidFill>
                <a:latin typeface="Roboto Condensed Light" pitchFamily="2" charset="0"/>
              </a:rPr>
              <a:t>Стаття 45. Неприпустимість зловживання процесуальними правами</a:t>
            </a:r>
            <a:endParaRPr lang="ru-RU" sz="24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861693" y="2032533"/>
            <a:ext cx="10286063" cy="2883866"/>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2) подання декількох позовів до одного й того самого відповідача (відповідачів) з тим самим предметом та з тих самих підстав, або подання декількох позовів з аналогічним предметом і з аналогічних підстав, або вчинення інших дій, </a:t>
            </a:r>
            <a:r>
              <a:rPr lang="uk-UA" sz="2800" b="1" dirty="0">
                <a:solidFill>
                  <a:schemeClr val="accent6">
                    <a:lumMod val="20000"/>
                    <a:lumOff val="80000"/>
                  </a:schemeClr>
                </a:solidFill>
                <a:latin typeface="Roboto Condensed Light" pitchFamily="2" charset="0"/>
              </a:rPr>
              <a:t>метою яких є маніпуляція автоматизованим розподілом справ між суддями</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a:p>
            <a:pPr marL="457200" indent="-457200">
              <a:lnSpc>
                <a:spcPct val="90000"/>
              </a:lnSpc>
              <a:spcAft>
                <a:spcPts val="600"/>
              </a:spcAft>
              <a:buFont typeface="Wingdings" panose="05000000000000000000" pitchFamily="2" charset="2"/>
              <a:buChar char="q"/>
            </a:pPr>
            <a:r>
              <a:rPr lang="uk-UA" sz="2800" dirty="0">
                <a:solidFill>
                  <a:schemeClr val="accent6">
                    <a:lumMod val="20000"/>
                    <a:lumOff val="80000"/>
                  </a:schemeClr>
                </a:solidFill>
                <a:latin typeface="Roboto Condensed Light" pitchFamily="2" charset="0"/>
              </a:rPr>
              <a:t>3) </a:t>
            </a:r>
            <a:r>
              <a:rPr lang="uk-UA" sz="2800" b="1" dirty="0">
                <a:solidFill>
                  <a:schemeClr val="accent6">
                    <a:lumMod val="20000"/>
                    <a:lumOff val="80000"/>
                  </a:schemeClr>
                </a:solidFill>
                <a:latin typeface="Roboto Condensed Light" pitchFamily="2" charset="0"/>
              </a:rPr>
              <a:t>подання завідомо безпідставного позову, позову за відсутності предмета спору або у спорі, який має очевидно штучний характер</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1095489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2400" b="1" dirty="0">
                <a:solidFill>
                  <a:schemeClr val="bg1"/>
                </a:solidFill>
                <a:latin typeface="Roboto Condensed Light" pitchFamily="2" charset="0"/>
              </a:rPr>
              <a:t>Стаття 45. Неприпустимість зловживання процесуальними правами</a:t>
            </a:r>
            <a:endParaRPr lang="ru-RU" sz="24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861694" y="2032533"/>
            <a:ext cx="10021600" cy="2883866"/>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4) необґрунтоване або штучне об’єднання позовних вимог </a:t>
            </a:r>
            <a:r>
              <a:rPr lang="uk-UA" sz="2800" b="1" dirty="0">
                <a:solidFill>
                  <a:schemeClr val="bg1"/>
                </a:solidFill>
                <a:latin typeface="Roboto Condensed Light" pitchFamily="2" charset="0"/>
              </a:rPr>
              <a:t>з </a:t>
            </a:r>
            <a:r>
              <a:rPr lang="uk-UA" sz="2800" b="1" dirty="0">
                <a:solidFill>
                  <a:schemeClr val="accent6">
                    <a:lumMod val="20000"/>
                    <a:lumOff val="80000"/>
                  </a:schemeClr>
                </a:solidFill>
                <a:latin typeface="Roboto Condensed Light" pitchFamily="2" charset="0"/>
              </a:rPr>
              <a:t>метою зміни підсудності справи</a:t>
            </a:r>
            <a:r>
              <a:rPr lang="uk-UA" sz="2800" dirty="0">
                <a:solidFill>
                  <a:schemeClr val="bg1"/>
                </a:solidFill>
                <a:latin typeface="Roboto Condensed Light" pitchFamily="2" charset="0"/>
              </a:rPr>
              <a:t>, або завідомо безпідставне залучення особи як відповідача (співвідповідача) з тією самою метою;</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5) узгодження умов примирення, </a:t>
            </a:r>
            <a:r>
              <a:rPr lang="uk-UA" sz="2800" b="1" dirty="0">
                <a:solidFill>
                  <a:schemeClr val="accent6">
                    <a:lumMod val="20000"/>
                    <a:lumOff val="80000"/>
                  </a:schemeClr>
                </a:solidFill>
                <a:latin typeface="Roboto Condensed Light" pitchFamily="2" charset="0"/>
              </a:rPr>
              <a:t>спрямованих на шкоду правам третіх осіб</a:t>
            </a:r>
            <a:r>
              <a:rPr lang="uk-UA" sz="2800" dirty="0">
                <a:solidFill>
                  <a:schemeClr val="bg1"/>
                </a:solidFill>
                <a:latin typeface="Roboto Condensed Light" pitchFamily="2" charset="0"/>
              </a:rPr>
              <a:t>, умисне неповідомлення про осіб, які мають бути залучені до участі у справі.</a:t>
            </a:r>
            <a:endParaRPr lang="ru-RU" sz="2800" dirty="0">
              <a:solidFill>
                <a:schemeClr val="bg1"/>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2019402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2400" b="1" dirty="0">
                <a:solidFill>
                  <a:schemeClr val="bg1"/>
                </a:solidFill>
                <a:latin typeface="Roboto Condensed Light" pitchFamily="2" charset="0"/>
              </a:rPr>
              <a:t>Стаття 45. Неприпустимість зловживання процесуальними правами</a:t>
            </a:r>
            <a:endParaRPr lang="ru-RU" sz="24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861694" y="2032533"/>
            <a:ext cx="10021600" cy="3271665"/>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3. Якщо подання скарги, заяви, клопотання визнається зловживанням процесуальними правами, суд з урахуванням обставин справи має право </a:t>
            </a:r>
            <a:r>
              <a:rPr lang="uk-UA" sz="2800" i="1" dirty="0">
                <a:solidFill>
                  <a:schemeClr val="bg1"/>
                </a:solidFill>
                <a:latin typeface="Roboto Condensed Light" pitchFamily="2" charset="0"/>
              </a:rPr>
              <a:t>залишити без розгляду або повернути скаргу</a:t>
            </a:r>
            <a:r>
              <a:rPr lang="uk-UA" sz="2800" dirty="0">
                <a:solidFill>
                  <a:schemeClr val="bg1"/>
                </a:solidFill>
                <a:latin typeface="Roboto Condensed Light" pitchFamily="2" charset="0"/>
              </a:rPr>
              <a:t>, заяву, клопотання.</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4. </a:t>
            </a:r>
            <a:r>
              <a:rPr lang="uk-UA" sz="2800" b="1" dirty="0">
                <a:solidFill>
                  <a:schemeClr val="accent6">
                    <a:lumMod val="20000"/>
                    <a:lumOff val="80000"/>
                  </a:schemeClr>
                </a:solidFill>
                <a:latin typeface="Roboto Condensed Light" pitchFamily="2" charset="0"/>
              </a:rPr>
              <a:t>Суд зобов’язаний вживати заходів для запобігання зловживанню процесуальними правами.</a:t>
            </a:r>
            <a:r>
              <a:rPr lang="uk-UA" sz="2800" dirty="0">
                <a:solidFill>
                  <a:schemeClr val="accent6">
                    <a:lumMod val="20000"/>
                    <a:lumOff val="80000"/>
                  </a:schemeClr>
                </a:solidFill>
                <a:latin typeface="Roboto Condensed Light" pitchFamily="2" charset="0"/>
              </a:rPr>
              <a:t> </a:t>
            </a:r>
            <a:r>
              <a:rPr lang="uk-UA" sz="2800" dirty="0">
                <a:solidFill>
                  <a:schemeClr val="bg1"/>
                </a:solidFill>
                <a:latin typeface="Roboto Condensed Light" pitchFamily="2" charset="0"/>
              </a:rPr>
              <a:t>У випадку зловживання учасником судового процесу його процесуальними правами, суд застосовує до нього заходи, визначені цим Кодексом.</a:t>
            </a:r>
            <a:endParaRPr lang="ru-RU" sz="2800" dirty="0">
              <a:solidFill>
                <a:schemeClr val="bg1"/>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1531498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2246769"/>
          </a:xfrm>
          <a:prstGeom prst="rect">
            <a:avLst/>
          </a:prstGeom>
        </p:spPr>
        <p:txBody>
          <a:bodyPr wrap="square">
            <a:spAutoFit/>
          </a:bodyPr>
          <a:lstStyle/>
          <a:p>
            <a:pPr marL="457200" indent="-457200">
              <a:buFont typeface="Wingdings" panose="05000000000000000000" pitchFamily="2" charset="2"/>
              <a:buChar char="q"/>
            </a:pPr>
            <a:r>
              <a:rPr lang="uk-UA" sz="2800" dirty="0">
                <a:solidFill>
                  <a:schemeClr val="bg1"/>
                </a:solidFill>
                <a:latin typeface="Roboto Condensed Light" pitchFamily="2" charset="0"/>
              </a:rPr>
              <a:t>У випадку зловживання стороною чи її представником процесуальними правами або якщо спір виник внаслідок неправильних дій сторони суд </a:t>
            </a:r>
            <a:r>
              <a:rPr lang="uk-UA" sz="2800" b="1" dirty="0">
                <a:solidFill>
                  <a:schemeClr val="accent6">
                    <a:lumMod val="20000"/>
                    <a:lumOff val="80000"/>
                  </a:schemeClr>
                </a:solidFill>
                <a:latin typeface="Roboto Condensed Light" pitchFamily="2" charset="0"/>
              </a:rPr>
              <a:t>має право покласти на таку сторону судові витрати повністю або частково незалежно від результатів вирішення спору</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p:txBody>
      </p:sp>
      <p:sp>
        <p:nvSpPr>
          <p:cNvPr id="7" name="Стрелка вниз 6"/>
          <p:cNvSpPr/>
          <p:nvPr/>
        </p:nvSpPr>
        <p:spPr>
          <a:xfrm>
            <a:off x="368710" y="914400"/>
            <a:ext cx="4689987" cy="42770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bg1"/>
                </a:solidFill>
                <a:latin typeface="Roboto Condensed Light" pitchFamily="2" charset="0"/>
                <a:ea typeface="Roboto Condensed Light" pitchFamily="2" charset="0"/>
              </a:rPr>
              <a:t>ч. 8 ст. 139 </a:t>
            </a:r>
            <a:endParaRPr lang="ru-RU" sz="2000" b="1" dirty="0">
              <a:latin typeface="Roboto Condensed Light" pitchFamily="2" charset="0"/>
              <a:ea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1603219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2246769"/>
          </a:xfrm>
          <a:prstGeom prst="rect">
            <a:avLst/>
          </a:prstGeom>
        </p:spPr>
        <p:txBody>
          <a:bodyPr wrap="square">
            <a:spAutoFit/>
          </a:bodyPr>
          <a:lstStyle/>
          <a:p>
            <a:pPr marL="457200" indent="-457200">
              <a:buFont typeface="Wingdings" panose="05000000000000000000" pitchFamily="2" charset="2"/>
              <a:buChar char="q"/>
            </a:pPr>
            <a:r>
              <a:rPr lang="uk-UA" sz="2800" b="1" dirty="0">
                <a:solidFill>
                  <a:schemeClr val="accent6">
                    <a:lumMod val="20000"/>
                    <a:lumOff val="80000"/>
                  </a:schemeClr>
                </a:solidFill>
                <a:latin typeface="Roboto Condensed Light" pitchFamily="2" charset="0"/>
              </a:rPr>
              <a:t>Заходами процесуального примусу є процесуальні дії</a:t>
            </a:r>
            <a:r>
              <a:rPr lang="uk-UA" sz="2800" dirty="0">
                <a:solidFill>
                  <a:schemeClr val="bg1"/>
                </a:solidFill>
                <a:latin typeface="Roboto Condensed Light" pitchFamily="2" charset="0"/>
              </a:rPr>
              <a:t>, що вчиняються судом у визначених цим Кодексом випадках з метою спонукання відповідних осіб, зокрема, </a:t>
            </a:r>
            <a:r>
              <a:rPr lang="uk-UA" sz="2800" b="1" dirty="0">
                <a:solidFill>
                  <a:schemeClr val="accent6">
                    <a:lumMod val="20000"/>
                    <a:lumOff val="80000"/>
                  </a:schemeClr>
                </a:solidFill>
                <a:latin typeface="Roboto Condensed Light" pitchFamily="2" charset="0"/>
              </a:rPr>
              <a:t>до</a:t>
            </a:r>
            <a:r>
              <a:rPr lang="uk-UA" sz="2800" dirty="0">
                <a:solidFill>
                  <a:schemeClr val="accent6">
                    <a:lumMod val="20000"/>
                    <a:lumOff val="80000"/>
                  </a:schemeClr>
                </a:solidFill>
                <a:latin typeface="Roboto Condensed Light" pitchFamily="2" charset="0"/>
              </a:rPr>
              <a:t> </a:t>
            </a:r>
            <a:r>
              <a:rPr lang="uk-UA" sz="2800" b="1" dirty="0">
                <a:solidFill>
                  <a:schemeClr val="accent6">
                    <a:lumMod val="20000"/>
                    <a:lumOff val="80000"/>
                  </a:schemeClr>
                </a:solidFill>
                <a:latin typeface="Roboto Condensed Light" pitchFamily="2" charset="0"/>
              </a:rPr>
              <a:t>припинення зловживання правами</a:t>
            </a:r>
            <a:r>
              <a:rPr lang="uk-UA" sz="2800" dirty="0">
                <a:solidFill>
                  <a:schemeClr val="accent6">
                    <a:lumMod val="20000"/>
                    <a:lumOff val="80000"/>
                  </a:schemeClr>
                </a:solidFill>
                <a:latin typeface="Roboto Condensed Light" pitchFamily="2" charset="0"/>
              </a:rPr>
              <a:t> </a:t>
            </a:r>
            <a:r>
              <a:rPr lang="uk-UA" sz="2800" dirty="0">
                <a:solidFill>
                  <a:schemeClr val="bg1"/>
                </a:solidFill>
                <a:latin typeface="Roboto Condensed Light" pitchFamily="2" charset="0"/>
              </a:rPr>
              <a:t>та запобігання створенню протиправних перешкод у здійсненні судочинства.</a:t>
            </a:r>
            <a:endParaRPr lang="ru-RU" sz="2800" dirty="0">
              <a:solidFill>
                <a:schemeClr val="bg1"/>
              </a:solidFill>
              <a:latin typeface="Roboto Condensed Light" pitchFamily="2" charset="0"/>
            </a:endParaRPr>
          </a:p>
        </p:txBody>
      </p:sp>
      <p:sp>
        <p:nvSpPr>
          <p:cNvPr id="7" name="Стрелка вниз 6"/>
          <p:cNvSpPr/>
          <p:nvPr/>
        </p:nvSpPr>
        <p:spPr>
          <a:xfrm>
            <a:off x="368710" y="914400"/>
            <a:ext cx="4689987" cy="42770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bg1"/>
                </a:solidFill>
                <a:latin typeface="Roboto Condensed Light" pitchFamily="2" charset="0"/>
                <a:ea typeface="Roboto Condensed Light" pitchFamily="2" charset="0"/>
              </a:rPr>
              <a:t>ч. 1 ст. 144 </a:t>
            </a:r>
            <a:endParaRPr lang="ru-RU" sz="2000" b="1" dirty="0">
              <a:latin typeface="Roboto Condensed Light" pitchFamily="2" charset="0"/>
              <a:ea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1377075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954107"/>
          </a:xfrm>
          <a:prstGeom prst="rect">
            <a:avLst/>
          </a:prstGeom>
        </p:spPr>
        <p:txBody>
          <a:bodyPr wrap="square">
            <a:spAutoFit/>
          </a:bodyPr>
          <a:lstStyle/>
          <a:p>
            <a:pPr marL="457200" indent="-457200">
              <a:buFont typeface="Wingdings" pitchFamily="2" charset="2"/>
              <a:buChar char="q"/>
            </a:pPr>
            <a:r>
              <a:rPr lang="uk-UA" sz="2800" dirty="0">
                <a:solidFill>
                  <a:schemeClr val="bg1"/>
                </a:solidFill>
                <a:latin typeface="Roboto Condensed Light" pitchFamily="2" charset="0"/>
                <a:ea typeface="Roboto Condensed Light" pitchFamily="2" charset="0"/>
              </a:rPr>
              <a:t>Заходами процесуального примусу є, зокрема, </a:t>
            </a:r>
            <a:r>
              <a:rPr lang="uk-UA" sz="2800" i="1" dirty="0">
                <a:solidFill>
                  <a:schemeClr val="bg1"/>
                </a:solidFill>
                <a:latin typeface="Roboto Condensed Light" pitchFamily="2" charset="0"/>
                <a:ea typeface="Roboto Condensed Light" pitchFamily="2" charset="0"/>
              </a:rPr>
              <a:t>попередження</a:t>
            </a:r>
            <a:r>
              <a:rPr lang="uk-UA" sz="2800" b="1" dirty="0">
                <a:solidFill>
                  <a:schemeClr val="bg1"/>
                </a:solidFill>
                <a:latin typeface="Roboto Condensed Light" pitchFamily="2" charset="0"/>
                <a:ea typeface="Roboto Condensed Light" pitchFamily="2" charset="0"/>
              </a:rPr>
              <a:t> </a:t>
            </a:r>
            <a:r>
              <a:rPr lang="uk-UA" sz="2800" b="1" dirty="0">
                <a:solidFill>
                  <a:schemeClr val="accent6">
                    <a:lumMod val="20000"/>
                    <a:lumOff val="80000"/>
                  </a:schemeClr>
                </a:solidFill>
                <a:latin typeface="Roboto Condensed Light" pitchFamily="2" charset="0"/>
                <a:ea typeface="Roboto Condensed Light" pitchFamily="2" charset="0"/>
              </a:rPr>
              <a:t>та штраф.</a:t>
            </a:r>
            <a:endParaRPr lang="ru-RU" sz="2800" dirty="0">
              <a:solidFill>
                <a:schemeClr val="accent6">
                  <a:lumMod val="20000"/>
                  <a:lumOff val="80000"/>
                </a:schemeClr>
              </a:solidFill>
              <a:latin typeface="Roboto Condensed Light" pitchFamily="2" charset="0"/>
              <a:ea typeface="Roboto Condensed Light" pitchFamily="2" charset="0"/>
            </a:endParaRPr>
          </a:p>
        </p:txBody>
      </p:sp>
      <p:sp>
        <p:nvSpPr>
          <p:cNvPr id="7" name="Стрелка вниз 6"/>
          <p:cNvSpPr/>
          <p:nvPr/>
        </p:nvSpPr>
        <p:spPr>
          <a:xfrm>
            <a:off x="368710" y="914400"/>
            <a:ext cx="4689987" cy="42770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bg1"/>
                </a:solidFill>
                <a:latin typeface="Roboto Condensed Light" pitchFamily="2" charset="0"/>
                <a:ea typeface="Roboto Condensed Light" pitchFamily="2" charset="0"/>
              </a:rPr>
              <a:t>ч. 1 ст. 145 </a:t>
            </a:r>
            <a:endParaRPr lang="ru-RU" sz="2400" dirty="0">
              <a:latin typeface="Roboto Condensed Light" pitchFamily="2" charset="0"/>
              <a:ea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2917433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794386" y="1870306"/>
            <a:ext cx="10286063" cy="2246769"/>
          </a:xfrm>
          <a:prstGeom prst="rect">
            <a:avLst/>
          </a:prstGeom>
        </p:spPr>
        <p:txBody>
          <a:bodyPr wrap="square">
            <a:spAutoFit/>
          </a:bodyPr>
          <a:lstStyle/>
          <a:p>
            <a:pPr marL="457200" indent="-457200">
              <a:buFont typeface="Wingdings" panose="05000000000000000000" pitchFamily="2" charset="2"/>
              <a:buChar char="q"/>
            </a:pPr>
            <a:r>
              <a:rPr lang="uk-UA" sz="2800" dirty="0">
                <a:solidFill>
                  <a:schemeClr val="bg1"/>
                </a:solidFill>
                <a:latin typeface="Roboto Condensed Light" pitchFamily="2" charset="0"/>
              </a:rPr>
              <a:t>До учасників судового процесу та інших осіб, присутніх у судовому засіданні, </a:t>
            </a:r>
            <a:r>
              <a:rPr lang="uk-UA" sz="2800" i="1" dirty="0">
                <a:solidFill>
                  <a:schemeClr val="bg1"/>
                </a:solidFill>
                <a:latin typeface="Roboto Condensed Light" pitchFamily="2" charset="0"/>
              </a:rPr>
              <a:t>за порушення порядку під час судового засідання або невиконання ними розпоряджень судді (головуючого судді)</a:t>
            </a:r>
            <a:r>
              <a:rPr lang="uk-UA" sz="2800" dirty="0">
                <a:solidFill>
                  <a:schemeClr val="bg1"/>
                </a:solidFill>
                <a:latin typeface="Roboto Condensed Light" pitchFamily="2" charset="0"/>
              </a:rPr>
              <a:t> застосовується </a:t>
            </a:r>
            <a:r>
              <a:rPr lang="uk-UA" sz="2800" b="1" dirty="0">
                <a:solidFill>
                  <a:schemeClr val="accent6">
                    <a:lumMod val="20000"/>
                    <a:lumOff val="80000"/>
                  </a:schemeClr>
                </a:solidFill>
                <a:latin typeface="Roboto Condensed Light" pitchFamily="2" charset="0"/>
              </a:rPr>
              <a:t>попередження</a:t>
            </a:r>
            <a:r>
              <a:rPr lang="uk-UA" sz="2800" dirty="0">
                <a:solidFill>
                  <a:schemeClr val="bg1"/>
                </a:solidFill>
                <a:latin typeface="Roboto Condensed Light" pitchFamily="2" charset="0"/>
              </a:rPr>
              <a:t>, а в разі повторного вчинення таких дій - видалення із залу судового засідання.</a:t>
            </a:r>
            <a:endParaRPr lang="ru-RU" sz="2800" dirty="0">
              <a:solidFill>
                <a:schemeClr val="bg1"/>
              </a:solidFill>
              <a:latin typeface="Roboto Condensed Light" pitchFamily="2" charset="0"/>
            </a:endParaRPr>
          </a:p>
        </p:txBody>
      </p:sp>
      <p:sp>
        <p:nvSpPr>
          <p:cNvPr id="7" name="Стрелка вниз 6"/>
          <p:cNvSpPr/>
          <p:nvPr/>
        </p:nvSpPr>
        <p:spPr>
          <a:xfrm>
            <a:off x="368710" y="914400"/>
            <a:ext cx="4689987" cy="42770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bg1"/>
                </a:solidFill>
                <a:latin typeface="Roboto Condensed Light" pitchFamily="2" charset="0"/>
                <a:ea typeface="Roboto Condensed Light" pitchFamily="2" charset="0"/>
              </a:rPr>
              <a:t>ч. 1 ст. 146 </a:t>
            </a:r>
            <a:endParaRPr lang="ru-RU" sz="2000" b="1" dirty="0">
              <a:latin typeface="Roboto Condensed Light" pitchFamily="2" charset="0"/>
              <a:ea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3656841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86177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3200" b="1" dirty="0">
                <a:solidFill>
                  <a:schemeClr val="bg1"/>
                </a:solidFill>
                <a:latin typeface="Roboto Condensed Light" pitchFamily="2" charset="0"/>
              </a:rPr>
              <a:t>Стаття 149. Штраф</a:t>
            </a:r>
            <a:endParaRPr lang="ru-RU" sz="32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905937" y="2076784"/>
            <a:ext cx="10286063" cy="4182683"/>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1. Суд може постановити ухвалу про стягнення в дохід Державного бюджету України з відповідної особи штрафу </a:t>
            </a:r>
            <a:r>
              <a:rPr lang="uk-UA" sz="2800" b="1" dirty="0">
                <a:solidFill>
                  <a:schemeClr val="bg1"/>
                </a:solidFill>
                <a:latin typeface="Roboto Condensed Light" pitchFamily="2" charset="0"/>
              </a:rPr>
              <a:t>у сумі від 0,3 до трьох розмірів прожиткового мінімуму для працездатних осіб у випадках</a:t>
            </a:r>
            <a:r>
              <a:rPr lang="uk-UA" sz="2800" dirty="0">
                <a:solidFill>
                  <a:schemeClr val="bg1"/>
                </a:solidFill>
                <a:latin typeface="Roboto Condensed Light" pitchFamily="2" charset="0"/>
              </a:rPr>
              <a:t>, зокрема, </a:t>
            </a:r>
            <a:r>
              <a:rPr lang="uk-UA" sz="2800" b="1" dirty="0">
                <a:solidFill>
                  <a:schemeClr val="bg1"/>
                </a:solidFill>
                <a:latin typeface="Roboto Condensed Light" pitchFamily="2" charset="0"/>
              </a:rPr>
              <a:t>зловживання процесуальними правами, вчинення дій.</a:t>
            </a:r>
            <a:endParaRPr lang="ru-RU" sz="2800" dirty="0">
              <a:solidFill>
                <a:schemeClr val="bg1"/>
              </a:solidFill>
              <a:latin typeface="Roboto Condensed Light" pitchFamily="2" charset="0"/>
            </a:endParaRPr>
          </a:p>
          <a:p>
            <a:r>
              <a:rPr lang="uk-UA" sz="2000" b="1" dirty="0">
                <a:solidFill>
                  <a:schemeClr val="bg1"/>
                </a:solidFill>
                <a:latin typeface="Roboto Condensed Light" pitchFamily="2" charset="0"/>
              </a:rPr>
              <a:t>Довідково: 2393 грн (з 01.01.2022 року )</a:t>
            </a:r>
            <a:endParaRPr lang="ru-RU" sz="2000" dirty="0">
              <a:solidFill>
                <a:schemeClr val="bg1"/>
              </a:solidFill>
              <a:latin typeface="Roboto Condensed Light" pitchFamily="2" charset="0"/>
            </a:endParaRPr>
          </a:p>
          <a:p>
            <a:pPr marL="457200" indent="-457200">
              <a:buFont typeface="Wingdings" panose="05000000000000000000" pitchFamily="2" charset="2"/>
              <a:buChar char="q"/>
            </a:pPr>
            <a:r>
              <a:rPr lang="uk-UA" sz="2800" dirty="0">
                <a:solidFill>
                  <a:schemeClr val="bg1"/>
                </a:solidFill>
                <a:latin typeface="Roboto Condensed Light" pitchFamily="2" charset="0"/>
              </a:rPr>
              <a:t>2. Суд може постановити ухвалу про стягнення в дохід Державного бюджету України з відповідної особи штрафу у сумі </a:t>
            </a:r>
            <a:r>
              <a:rPr lang="uk-UA" sz="2800" b="1" dirty="0">
                <a:solidFill>
                  <a:schemeClr val="bg1"/>
                </a:solidFill>
                <a:latin typeface="Roboto Condensed Light" pitchFamily="2" charset="0"/>
              </a:rPr>
              <a:t>від одного до десяти</a:t>
            </a:r>
            <a:r>
              <a:rPr lang="uk-UA" sz="2800" dirty="0">
                <a:solidFill>
                  <a:schemeClr val="bg1"/>
                </a:solidFill>
                <a:latin typeface="Roboto Condensed Light" pitchFamily="2" charset="0"/>
              </a:rPr>
              <a:t> розмірів прожиткового мінімуму для працездатних осіб у випадках, зокрема, </a:t>
            </a:r>
            <a:r>
              <a:rPr lang="uk-UA" sz="2800" b="1" dirty="0">
                <a:solidFill>
                  <a:schemeClr val="bg1"/>
                </a:solidFill>
                <a:latin typeface="Roboto Condensed Light" pitchFamily="2" charset="0"/>
              </a:rPr>
              <a:t>неодноразового зловживання процесуальними правами.</a:t>
            </a:r>
            <a:endParaRPr lang="ru-RU" sz="2800" dirty="0">
              <a:solidFill>
                <a:schemeClr val="bg1"/>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2948460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2400" b="1" dirty="0">
                <a:solidFill>
                  <a:schemeClr val="bg1"/>
                </a:solidFill>
                <a:latin typeface="Roboto Condensed Light" pitchFamily="2" charset="0"/>
              </a:rPr>
              <a:t>Стаття 149. Штраф</a:t>
            </a:r>
            <a:endParaRPr lang="ru-RU" sz="2400" b="1" dirty="0">
              <a:solidFill>
                <a:schemeClr val="bg1"/>
              </a:solidFill>
              <a:latin typeface="Roboto Condensed Light" pitchFamily="2" charset="0"/>
            </a:endParaRP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905937" y="1840816"/>
            <a:ext cx="10286063" cy="4976747"/>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4. Ухвала Верховного Суду про стягнення штрафу оскарженню не підлягає.</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5. </a:t>
            </a:r>
            <a:r>
              <a:rPr lang="uk-UA" sz="2800" b="1" dirty="0">
                <a:solidFill>
                  <a:schemeClr val="accent6">
                    <a:lumMod val="20000"/>
                    <a:lumOff val="80000"/>
                  </a:schemeClr>
                </a:solidFill>
                <a:latin typeface="Roboto Condensed Light" pitchFamily="2" charset="0"/>
              </a:rPr>
              <a:t>Ухвала про стягнення штрафу є виконавчим документом та має відповідати вимогам до виконавчого документа, встановленим законом. </a:t>
            </a:r>
            <a:r>
              <a:rPr lang="uk-UA" sz="2800" b="1" dirty="0" err="1">
                <a:solidFill>
                  <a:schemeClr val="accent6">
                    <a:lumMod val="20000"/>
                    <a:lumOff val="80000"/>
                  </a:schemeClr>
                </a:solidFill>
                <a:latin typeface="Roboto Condensed Light" pitchFamily="2" charset="0"/>
              </a:rPr>
              <a:t>Стягувачем</a:t>
            </a:r>
            <a:r>
              <a:rPr lang="uk-UA" sz="2800" b="1" dirty="0">
                <a:solidFill>
                  <a:schemeClr val="accent6">
                    <a:lumMod val="20000"/>
                    <a:lumOff val="80000"/>
                  </a:schemeClr>
                </a:solidFill>
                <a:latin typeface="Roboto Condensed Light" pitchFamily="2" charset="0"/>
              </a:rPr>
              <a:t> за таким виконавчим документом є Державна судова адміністрація України</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a:p>
            <a:pPr marL="457200" indent="-457200">
              <a:lnSpc>
                <a:spcPct val="90000"/>
              </a:lnSpc>
              <a:spcAft>
                <a:spcPts val="600"/>
              </a:spcAft>
              <a:buFont typeface="Wingdings" panose="05000000000000000000" pitchFamily="2" charset="2"/>
              <a:buChar char="q"/>
            </a:pPr>
            <a:r>
              <a:rPr lang="uk-UA" sz="2800" dirty="0">
                <a:solidFill>
                  <a:schemeClr val="bg1"/>
                </a:solidFill>
                <a:latin typeface="Roboto Condensed Light" pitchFamily="2" charset="0"/>
              </a:rPr>
              <a:t>6. Суд може скасувати постановлену ним ухвалу про стягнення штрафу, якщо особа, щодо якої її постановлено, виправила допущене порушення та (або) надала докази поважності причин невиконання відповідних вимог суду чи своїх процесуальних обов’язків.</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q"/>
            </a:pPr>
            <a:endParaRPr lang="ru-RU" sz="2800" dirty="0">
              <a:solidFill>
                <a:schemeClr val="bg1"/>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6303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uk-UA" sz="2800" b="1" dirty="0">
              <a:solidFill>
                <a:schemeClr val="accent1">
                  <a:lumMod val="50000"/>
                </a:schemeClr>
              </a:solidFill>
              <a:latin typeface="Roboto Condensed Light" pitchFamily="2" charset="0"/>
              <a:ea typeface="Roboto Condensed Light" pitchFamily="2" charset="0"/>
            </a:endParaRPr>
          </a:p>
          <a:p>
            <a:r>
              <a:rPr lang="uk-UA" sz="2800" b="1" dirty="0">
                <a:solidFill>
                  <a:schemeClr val="accent1">
                    <a:lumMod val="50000"/>
                  </a:schemeClr>
                </a:solidFill>
                <a:latin typeface="Roboto Condensed Light" pitchFamily="2" charset="0"/>
                <a:ea typeface="Roboto Condensed Light" pitchFamily="2" charset="0"/>
              </a:rPr>
              <a:t>2. Особливостями принципу неприпустимості зловживання процесуальними правами є: </a:t>
            </a:r>
            <a:endParaRPr lang="ru-RU" sz="2800" b="1" dirty="0">
              <a:solidFill>
                <a:schemeClr val="accent1">
                  <a:lumMod val="50000"/>
                </a:schemeClr>
              </a:solidFill>
              <a:latin typeface="Roboto Condensed Light" pitchFamily="2" charset="0"/>
              <a:ea typeface="Roboto Condensed Light" pitchFamily="2" charset="0"/>
            </a:endParaRPr>
          </a:p>
          <a:p>
            <a:r>
              <a:rPr lang="uk-UA" sz="2800" b="1" dirty="0">
                <a:solidFill>
                  <a:schemeClr val="accent1">
                    <a:lumMod val="50000"/>
                  </a:schemeClr>
                </a:solidFill>
                <a:latin typeface="Roboto Condensed Light" pitchFamily="2" charset="0"/>
                <a:ea typeface="Roboto Condensed Light" pitchFamily="2" charset="0"/>
              </a:rPr>
              <a:t>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27065" y="2240234"/>
            <a:ext cx="9967765" cy="3924151"/>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а) конкурує з принципом доступу до правосуддя (ст. ст. 55 та 124 Конституції України, ст. 6 Конвенції та ін.),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оскільки вжиття судом заходів попередження або протидії зловживанню процесуальними правами може призвести до залишення позову, апеляційної або касаційної скарги, заяви або клопотання без розгляду, тобто фактично до обмеження права на доступ до правосуддя; </a:t>
            </a:r>
            <a:endParaRPr lang="ru-RU" sz="2800" dirty="0">
              <a:solidFill>
                <a:schemeClr val="bg1"/>
              </a:solidFill>
              <a:latin typeface="Roboto Condensed Light" pitchFamily="2" charset="0"/>
              <a:ea typeface="Roboto Condensed Light" pitchFamily="2" charset="0"/>
            </a:endParaRPr>
          </a:p>
          <a:p>
            <a:pPr marL="514350" lvl="0" indent="-514350" algn="just">
              <a:buFont typeface="+mj-lt"/>
              <a:buAutoNum type="arabicPeriod"/>
            </a:pPr>
            <a:endParaRPr lang="ru-RU" sz="2800"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2378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3968" y="991764"/>
            <a:ext cx="10890070" cy="86177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r>
              <a:rPr lang="uk-UA" sz="3200" b="1" dirty="0">
                <a:solidFill>
                  <a:schemeClr val="bg1"/>
                </a:solidFill>
                <a:latin typeface="Roboto Condensed Light" pitchFamily="2" charset="0"/>
              </a:rPr>
              <a:t>Стаття 249. Окремі ухвали суду</a:t>
            </a:r>
          </a:p>
          <a:p>
            <a:endParaRPr lang="ru-RU" sz="900" b="1" dirty="0">
              <a:solidFill>
                <a:schemeClr val="bg1"/>
              </a:solidFill>
              <a:latin typeface="Roboto Condensed Light" pitchFamily="2" charset="0"/>
              <a:ea typeface="Roboto Condensed Light" pitchFamily="2" charset="0"/>
            </a:endParaRPr>
          </a:p>
        </p:txBody>
      </p:sp>
      <p:sp>
        <p:nvSpPr>
          <p:cNvPr id="2" name="Горизонтальный свиток 1"/>
          <p:cNvSpPr/>
          <p:nvPr/>
        </p:nvSpPr>
        <p:spPr>
          <a:xfrm>
            <a:off x="613953" y="-41506"/>
            <a:ext cx="10816046"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Кодекс адміністративного судочинства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905937" y="2651971"/>
            <a:ext cx="10286063" cy="3108543"/>
          </a:xfrm>
          <a:prstGeom prst="rect">
            <a:avLst/>
          </a:prstGeom>
        </p:spPr>
        <p:txBody>
          <a:bodyPr wrap="square">
            <a:spAutoFit/>
          </a:bodyPr>
          <a:lstStyle/>
          <a:p>
            <a:pPr marL="457200" indent="-457200">
              <a:buFont typeface="Wingdings" panose="05000000000000000000" pitchFamily="2" charset="2"/>
              <a:buChar char="q"/>
            </a:pPr>
            <a:r>
              <a:rPr lang="uk-UA" sz="2800" dirty="0">
                <a:solidFill>
                  <a:schemeClr val="bg1"/>
                </a:solidFill>
                <a:latin typeface="Roboto Condensed Light" pitchFamily="2" charset="0"/>
              </a:rPr>
              <a:t>3. </a:t>
            </a:r>
            <a:r>
              <a:rPr lang="uk-UA" sz="2800" b="1" dirty="0">
                <a:solidFill>
                  <a:schemeClr val="accent6">
                    <a:lumMod val="20000"/>
                    <a:lumOff val="80000"/>
                  </a:schemeClr>
                </a:solidFill>
                <a:latin typeface="Roboto Condensed Light" pitchFamily="2" charset="0"/>
              </a:rPr>
              <a:t>Суд може постановити окрему ухвалу у випадку зловживання процесуальними правами</a:t>
            </a:r>
            <a:r>
              <a:rPr lang="uk-UA" sz="2800" dirty="0">
                <a:solidFill>
                  <a:schemeClr val="bg1"/>
                </a:solidFill>
                <a:latin typeface="Roboto Condensed Light" pitchFamily="2" charset="0"/>
              </a:rPr>
              <a:t>.</a:t>
            </a:r>
            <a:endParaRPr lang="ru-RU" sz="2800" dirty="0">
              <a:solidFill>
                <a:schemeClr val="bg1"/>
              </a:solidFill>
              <a:latin typeface="Roboto Condensed Light" pitchFamily="2" charset="0"/>
            </a:endParaRPr>
          </a:p>
          <a:p>
            <a:pPr marL="457200" indent="-457200">
              <a:buFont typeface="Wingdings" panose="05000000000000000000" pitchFamily="2" charset="2"/>
              <a:buChar char="q"/>
            </a:pPr>
            <a:r>
              <a:rPr lang="uk-UA" sz="2800" dirty="0">
                <a:solidFill>
                  <a:schemeClr val="bg1"/>
                </a:solidFill>
                <a:latin typeface="Roboto Condensed Light" pitchFamily="2" charset="0"/>
              </a:rPr>
              <a:t>4. В окремій ухвалі суд має зазначити закон чи інший нормативно-правовий акт (у тому числі його статтю, пункт тощо), вимоги яких порушено, і в чому саме полягає порушення.</a:t>
            </a:r>
            <a:endParaRPr lang="ru-RU" sz="2800" dirty="0">
              <a:solidFill>
                <a:schemeClr val="bg1"/>
              </a:solidFill>
              <a:latin typeface="Roboto Condensed Light" pitchFamily="2" charset="0"/>
            </a:endParaRPr>
          </a:p>
          <a:p>
            <a:pPr marL="457200" indent="-457200">
              <a:buFont typeface="Wingdings" panose="05000000000000000000" pitchFamily="2" charset="2"/>
              <a:buChar char="q"/>
            </a:pPr>
            <a:r>
              <a:rPr lang="uk-UA" sz="2800" dirty="0">
                <a:solidFill>
                  <a:schemeClr val="bg1"/>
                </a:solidFill>
                <a:latin typeface="Roboto Condensed Light" pitchFamily="2" charset="0"/>
              </a:rPr>
              <a:t>7. Окрема ухвала Верховного Суду є остаточною і оскарженню не підлягає.</a:t>
            </a:r>
            <a:endParaRPr lang="ru-RU" sz="2800" dirty="0">
              <a:solidFill>
                <a:schemeClr val="bg1"/>
              </a:solidFill>
              <a:latin typeface="Roboto Condensed Light" pitchFamily="2" charset="0"/>
            </a:endParaRPr>
          </a:p>
        </p:txBody>
      </p:sp>
      <p:pic>
        <p:nvPicPr>
          <p:cNvPr id="8" name="Рисунок 7"/>
          <p:cNvPicPr>
            <a:picLocks noChangeAspect="1"/>
          </p:cNvPicPr>
          <p:nvPr/>
        </p:nvPicPr>
        <p:blipFill>
          <a:blip r:embed="rId2"/>
          <a:stretch>
            <a:fillRect/>
          </a:stretch>
        </p:blipFill>
        <p:spPr>
          <a:xfrm>
            <a:off x="10976705" y="276595"/>
            <a:ext cx="906588" cy="1275609"/>
          </a:xfrm>
          <a:prstGeom prst="rect">
            <a:avLst/>
          </a:prstGeom>
        </p:spPr>
      </p:pic>
    </p:spTree>
    <p:extLst>
      <p:ext uri="{BB962C8B-B14F-4D97-AF65-F5344CB8AC3E}">
        <p14:creationId xmlns:p14="http://schemas.microsoft.com/office/powerpoint/2010/main" val="1031321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167118"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Цивільний процесуальний кодекс України</a:t>
            </a:r>
            <a:endParaRPr lang="ru-RU" sz="3600" dirty="0">
              <a:solidFill>
                <a:schemeClr val="tx1"/>
              </a:solidFill>
              <a:latin typeface="Roboto Condensed Light" pitchFamily="2" charset="0"/>
              <a:ea typeface="Roboto Condensed Light" pitchFamily="2" charset="0"/>
            </a:endParaRPr>
          </a:p>
        </p:txBody>
      </p:sp>
      <p:sp>
        <p:nvSpPr>
          <p:cNvPr id="3" name="Прямоугольник 2"/>
          <p:cNvSpPr/>
          <p:nvPr/>
        </p:nvSpPr>
        <p:spPr>
          <a:xfrm>
            <a:off x="1370558" y="3084900"/>
            <a:ext cx="10286063" cy="1877437"/>
          </a:xfrm>
          <a:prstGeom prst="rect">
            <a:avLst/>
          </a:prstGeom>
        </p:spPr>
        <p:txBody>
          <a:bodyPr wrap="square">
            <a:spAutoFit/>
          </a:bodyPr>
          <a:lstStyle/>
          <a:p>
            <a:pPr>
              <a:spcAft>
                <a:spcPts val="1200"/>
              </a:spcAft>
            </a:pPr>
            <a:r>
              <a:rPr lang="uk-UA" sz="3200" b="1" dirty="0">
                <a:solidFill>
                  <a:schemeClr val="bg1"/>
                </a:solidFill>
                <a:latin typeface="Roboto Condensed Light" pitchFamily="2" charset="0"/>
              </a:rPr>
              <a:t>Аналогічні за суттю положення містять </a:t>
            </a:r>
          </a:p>
          <a:p>
            <a:pPr marL="457200" indent="-457200">
              <a:spcAft>
                <a:spcPts val="1200"/>
              </a:spcAft>
              <a:buFont typeface="Wingdings" panose="05000000000000000000" pitchFamily="2" charset="2"/>
              <a:buChar char="ü"/>
            </a:pPr>
            <a:r>
              <a:rPr lang="uk-UA" sz="3200" b="1" dirty="0">
                <a:solidFill>
                  <a:schemeClr val="bg1"/>
                </a:solidFill>
                <a:latin typeface="Roboto Condensed Light" pitchFamily="2" charset="0"/>
              </a:rPr>
              <a:t>статті 2, 12, 44, 141, 143, 148 та 262 ЦПК та </a:t>
            </a:r>
          </a:p>
          <a:p>
            <a:pPr marL="457200" indent="-457200">
              <a:spcAft>
                <a:spcPts val="1200"/>
              </a:spcAft>
              <a:buFont typeface="Wingdings" panose="05000000000000000000" pitchFamily="2" charset="2"/>
              <a:buChar char="ü"/>
            </a:pPr>
            <a:r>
              <a:rPr lang="uk-UA" sz="3200" b="1" dirty="0">
                <a:solidFill>
                  <a:schemeClr val="bg1"/>
                </a:solidFill>
                <a:latin typeface="Roboto Condensed Light" pitchFamily="2" charset="0"/>
              </a:rPr>
              <a:t>статті 2, 13, 43, 129, 131, 135 та 246 ГПК</a:t>
            </a:r>
            <a:endParaRPr lang="ru-RU" sz="3200" dirty="0">
              <a:solidFill>
                <a:schemeClr val="bg1"/>
              </a:solidFill>
              <a:latin typeface="Roboto Condensed Light" pitchFamily="2" charset="0"/>
            </a:endParaRPr>
          </a:p>
        </p:txBody>
      </p:sp>
      <p:sp>
        <p:nvSpPr>
          <p:cNvPr id="7" name="Горизонтальный свиток 6"/>
          <p:cNvSpPr/>
          <p:nvPr/>
        </p:nvSpPr>
        <p:spPr>
          <a:xfrm>
            <a:off x="1430030" y="1466191"/>
            <a:ext cx="10167118" cy="95590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dirty="0">
                <a:solidFill>
                  <a:schemeClr val="tx1"/>
                </a:solidFill>
                <a:latin typeface="Roboto Condensed Light" pitchFamily="2" charset="0"/>
                <a:ea typeface="Roboto Condensed Light" pitchFamily="2" charset="0"/>
              </a:rPr>
              <a:t>Господарський процесуальний кодекс України</a:t>
            </a:r>
            <a:endParaRPr lang="ru-RU" sz="3600" dirty="0">
              <a:solidFill>
                <a:schemeClr val="tx1"/>
              </a:solidFill>
              <a:latin typeface="Roboto Condensed Light" pitchFamily="2" charset="0"/>
              <a:ea typeface="Roboto Condensed Light" pitchFamily="2" charset="0"/>
            </a:endParaRPr>
          </a:p>
        </p:txBody>
      </p:sp>
      <p:pic>
        <p:nvPicPr>
          <p:cNvPr id="6" name="Рисунок 5"/>
          <p:cNvPicPr>
            <a:picLocks noChangeAspect="1"/>
          </p:cNvPicPr>
          <p:nvPr/>
        </p:nvPicPr>
        <p:blipFill>
          <a:blip r:embed="rId2"/>
          <a:stretch>
            <a:fillRect/>
          </a:stretch>
        </p:blipFill>
        <p:spPr>
          <a:xfrm>
            <a:off x="10989960" y="1741553"/>
            <a:ext cx="872660" cy="1236552"/>
          </a:xfrm>
          <a:prstGeom prst="rect">
            <a:avLst/>
          </a:prstGeom>
        </p:spPr>
      </p:pic>
      <p:pic>
        <p:nvPicPr>
          <p:cNvPr id="4" name="Рисунок 3"/>
          <p:cNvPicPr>
            <a:picLocks noChangeAspect="1"/>
          </p:cNvPicPr>
          <p:nvPr/>
        </p:nvPicPr>
        <p:blipFill>
          <a:blip r:embed="rId3"/>
          <a:stretch>
            <a:fillRect/>
          </a:stretch>
        </p:blipFill>
        <p:spPr>
          <a:xfrm>
            <a:off x="9718063" y="251594"/>
            <a:ext cx="942124" cy="1325609"/>
          </a:xfrm>
          <a:prstGeom prst="rect">
            <a:avLst/>
          </a:prstGeom>
        </p:spPr>
      </p:pic>
    </p:spTree>
    <p:extLst>
      <p:ext uri="{BB962C8B-B14F-4D97-AF65-F5344CB8AC3E}">
        <p14:creationId xmlns:p14="http://schemas.microsoft.com/office/powerpoint/2010/main" val="3011453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7"/>
            <a:ext cx="10816046" cy="191181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3200" b="1" dirty="0">
                <a:solidFill>
                  <a:schemeClr val="accent1">
                    <a:lumMod val="50000"/>
                  </a:schemeClr>
                </a:solidFill>
                <a:latin typeface="Roboto Condensed Light" pitchFamily="2" charset="0"/>
                <a:ea typeface="Roboto Condensed Light" pitchFamily="2" charset="0"/>
              </a:rPr>
              <a:t>Рекомендація R(84)5 Комітету міністрів державам-членам щодо принципів цивільного судочинства, спрямованих на вдосконалення судової системи, від 28 лютого 1984 року </a:t>
            </a:r>
            <a:endParaRPr lang="ru-RU" sz="3200" dirty="0">
              <a:solidFill>
                <a:schemeClr val="accent1">
                  <a:lumMod val="50000"/>
                </a:schemeClr>
              </a:solidFill>
              <a:latin typeface="Roboto Condensed Light" pitchFamily="2" charset="0"/>
              <a:ea typeface="Roboto Condensed Light" pitchFamily="2" charset="0"/>
            </a:endParaRPr>
          </a:p>
        </p:txBody>
      </p:sp>
      <p:sp>
        <p:nvSpPr>
          <p:cNvPr id="3" name="Прямоугольник 2"/>
          <p:cNvSpPr/>
          <p:nvPr/>
        </p:nvSpPr>
        <p:spPr>
          <a:xfrm>
            <a:off x="1143936" y="2253763"/>
            <a:ext cx="10286063" cy="2246769"/>
          </a:xfrm>
          <a:prstGeom prst="rect">
            <a:avLst/>
          </a:prstGeom>
        </p:spPr>
        <p:txBody>
          <a:bodyPr wrap="square">
            <a:spAutoFit/>
          </a:bodyPr>
          <a:lstStyle/>
          <a:p>
            <a:r>
              <a:rPr lang="uk-UA" sz="2800" dirty="0">
                <a:solidFill>
                  <a:schemeClr val="bg1"/>
                </a:solidFill>
                <a:latin typeface="Roboto Condensed Light" pitchFamily="2" charset="0"/>
              </a:rPr>
              <a:t>Прийняття цих Рекомендацій були зумовлені, зокрема, тим, що:</a:t>
            </a:r>
          </a:p>
          <a:p>
            <a:pPr marL="457200" indent="-457200">
              <a:buFont typeface="Wingdings" panose="05000000000000000000" pitchFamily="2" charset="2"/>
              <a:buChar char="ü"/>
            </a:pPr>
            <a:r>
              <a:rPr lang="uk-UA" sz="2800" dirty="0">
                <a:solidFill>
                  <a:schemeClr val="bg1"/>
                </a:solidFill>
                <a:latin typeface="Roboto Condensed Light" pitchFamily="2" charset="0"/>
              </a:rPr>
              <a:t>деякі процесуальні норми, прийняті в державах-членах, можуть стати </a:t>
            </a:r>
            <a:r>
              <a:rPr lang="uk-UA" sz="2800" b="1" dirty="0">
                <a:solidFill>
                  <a:schemeClr val="accent6">
                    <a:lumMod val="20000"/>
                    <a:lumOff val="80000"/>
                  </a:schemeClr>
                </a:solidFill>
                <a:latin typeface="Roboto Condensed Light" pitchFamily="2" charset="0"/>
              </a:rPr>
              <a:t>перешкодою в ефективному здійсненні правосуддя</a:t>
            </a:r>
            <a:r>
              <a:rPr lang="uk-UA" sz="2800" dirty="0">
                <a:solidFill>
                  <a:schemeClr val="accent6">
                    <a:lumMod val="20000"/>
                    <a:lumOff val="80000"/>
                  </a:schemeClr>
                </a:solidFill>
                <a:latin typeface="Roboto Condensed Light" pitchFamily="2" charset="0"/>
              </a:rPr>
              <a:t>, </a:t>
            </a:r>
            <a:r>
              <a:rPr lang="uk-UA" sz="2800" dirty="0">
                <a:solidFill>
                  <a:schemeClr val="bg1"/>
                </a:solidFill>
                <a:latin typeface="Roboto Condensed Light" pitchFamily="2" charset="0"/>
              </a:rPr>
              <a:t>тому що, ними можуть іноді </a:t>
            </a:r>
            <a:r>
              <a:rPr lang="uk-UA" sz="2800" b="1" dirty="0">
                <a:solidFill>
                  <a:schemeClr val="bg1"/>
                </a:solidFill>
                <a:latin typeface="Roboto Condensed Light" pitchFamily="2" charset="0"/>
              </a:rPr>
              <a:t>зловживати </a:t>
            </a:r>
            <a:r>
              <a:rPr lang="uk-UA" sz="2800" b="1" dirty="0">
                <a:solidFill>
                  <a:schemeClr val="accent6">
                    <a:lumMod val="20000"/>
                    <a:lumOff val="80000"/>
                  </a:schemeClr>
                </a:solidFill>
                <a:latin typeface="Roboto Condensed Light" pitchFamily="2" charset="0"/>
              </a:rPr>
              <a:t>або маніпулювати для затягування судового розгляду</a:t>
            </a:r>
            <a:r>
              <a:rPr lang="uk-UA" sz="2800" dirty="0">
                <a:solidFill>
                  <a:schemeClr val="bg1"/>
                </a:solidFill>
                <a:latin typeface="Roboto Condensed Light" pitchFamily="2" charset="0"/>
              </a:rPr>
              <a:t>;</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826886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7"/>
            <a:ext cx="10816046" cy="191181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3200" b="1" dirty="0">
                <a:solidFill>
                  <a:schemeClr val="accent1">
                    <a:lumMod val="50000"/>
                  </a:schemeClr>
                </a:solidFill>
                <a:latin typeface="Roboto Condensed Light" pitchFamily="2" charset="0"/>
                <a:ea typeface="Roboto Condensed Light" pitchFamily="2" charset="0"/>
              </a:rPr>
              <a:t>Рекомендація R(84)5 Комітету міністрів державам-членам щодо принципів цивільного судочинства, спрямованих на вдосконалення судової системи, від 28 лютого 1984 року </a:t>
            </a:r>
            <a:endParaRPr lang="ru-RU" sz="3200" dirty="0">
              <a:solidFill>
                <a:schemeClr val="accent1">
                  <a:lumMod val="50000"/>
                </a:schemeClr>
              </a:solidFill>
              <a:latin typeface="Roboto Condensed Light" pitchFamily="2" charset="0"/>
              <a:ea typeface="Roboto Condensed Light" pitchFamily="2" charset="0"/>
            </a:endParaRPr>
          </a:p>
        </p:txBody>
      </p:sp>
      <p:sp>
        <p:nvSpPr>
          <p:cNvPr id="3" name="Прямоугольник 2"/>
          <p:cNvSpPr/>
          <p:nvPr/>
        </p:nvSpPr>
        <p:spPr>
          <a:xfrm>
            <a:off x="1084942" y="1870304"/>
            <a:ext cx="10610529" cy="3659463"/>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судочинство</a:t>
            </a:r>
            <a:r>
              <a:rPr lang="uk-UA" sz="2800" dirty="0">
                <a:latin typeface="Roboto Condensed Light" pitchFamily="2" charset="0"/>
              </a:rPr>
              <a:t> </a:t>
            </a:r>
            <a:r>
              <a:rPr lang="uk-UA" sz="2800" b="1" dirty="0">
                <a:solidFill>
                  <a:schemeClr val="accent6">
                    <a:lumMod val="20000"/>
                    <a:lumOff val="80000"/>
                  </a:schemeClr>
                </a:solidFill>
                <a:latin typeface="Roboto Condensed Light" pitchFamily="2" charset="0"/>
              </a:rPr>
              <a:t>необхідно спростити і зробити більш гнучким і оперативним, одночасно зберігши гарантії, що надаються учасникам процесу традиційними процесуальними нормами, і зберігши високий якісний рівень правосуддя, що потребується в демократичному суспільстві</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для досягнення цих цілей </a:t>
            </a:r>
            <a:r>
              <a:rPr lang="uk-UA" sz="2800" b="1" dirty="0">
                <a:solidFill>
                  <a:schemeClr val="accent6">
                    <a:lumMod val="20000"/>
                    <a:lumOff val="80000"/>
                  </a:schemeClr>
                </a:solidFill>
                <a:latin typeface="Roboto Condensed Light" pitchFamily="2" charset="0"/>
              </a:rPr>
              <a:t>необхідно забезпечити доступ сторін до спрощених і більш швидким формам </a:t>
            </a:r>
            <a:r>
              <a:rPr lang="uk-UA" sz="2800" dirty="0">
                <a:solidFill>
                  <a:schemeClr val="accent6">
                    <a:lumMod val="20000"/>
                    <a:lumOff val="80000"/>
                  </a:schemeClr>
                </a:solidFill>
                <a:latin typeface="Roboto Condensed Light" pitchFamily="2" charset="0"/>
              </a:rPr>
              <a:t>судочинства </a:t>
            </a:r>
            <a:r>
              <a:rPr lang="uk-UA" sz="2800" b="1" dirty="0">
                <a:solidFill>
                  <a:schemeClr val="accent6">
                    <a:lumMod val="20000"/>
                    <a:lumOff val="80000"/>
                  </a:schemeClr>
                </a:solidFill>
                <a:latin typeface="Roboto Condensed Light" pitchFamily="2" charset="0"/>
              </a:rPr>
              <a:t>і захистити їх від зловживань або затримок, зокрема, наділивши суд повноваженнями вести судочинство більш ефективно</a:t>
            </a:r>
            <a:endParaRPr lang="ru-RU" sz="2800" dirty="0">
              <a:solidFill>
                <a:schemeClr val="accent6">
                  <a:lumMod val="20000"/>
                  <a:lumOff val="80000"/>
                </a:schemeClr>
              </a:solidFill>
              <a:latin typeface="Roboto Condensed Light" pitchFamily="2" charset="0"/>
            </a:endParaRPr>
          </a:p>
        </p:txBody>
      </p:sp>
    </p:spTree>
    <p:extLst>
      <p:ext uri="{BB962C8B-B14F-4D97-AF65-F5344CB8AC3E}">
        <p14:creationId xmlns:p14="http://schemas.microsoft.com/office/powerpoint/2010/main" val="2546415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407015"/>
            <a:ext cx="10890070" cy="1077218"/>
          </a:xfrm>
          <a:prstGeom prst="rect">
            <a:avLst/>
          </a:prstGeom>
          <a:solidFill>
            <a:schemeClr val="accent1">
              <a:lumMod val="75000"/>
            </a:schemeClr>
          </a:solidFill>
          <a:ln>
            <a:solidFill>
              <a:srgbClr val="F0E8E3"/>
            </a:solidFill>
          </a:ln>
        </p:spPr>
        <p:txBody>
          <a:bodyPr wrap="square">
            <a:spAutoFit/>
          </a:bodyPr>
          <a:lstStyle/>
          <a:p>
            <a:r>
              <a:rPr lang="uk-UA" sz="3200" b="1" dirty="0">
                <a:solidFill>
                  <a:schemeClr val="tx2">
                    <a:lumMod val="20000"/>
                    <a:lumOff val="80000"/>
                  </a:schemeClr>
                </a:solidFill>
                <a:latin typeface="Roboto Condensed Light" pitchFamily="2" charset="0"/>
              </a:rPr>
              <a:t>Принципи цивільного судочинства, спрямовані на вдосконалення судової системи</a:t>
            </a:r>
            <a:endParaRPr lang="ru-RU" sz="3200" dirty="0">
              <a:solidFill>
                <a:schemeClr val="tx2">
                  <a:lumMod val="20000"/>
                  <a:lumOff val="80000"/>
                </a:schemeClr>
              </a:solidFill>
              <a:latin typeface="Roboto Condensed Light" pitchFamily="2" charset="0"/>
            </a:endParaRPr>
          </a:p>
        </p:txBody>
      </p:sp>
      <p:sp>
        <p:nvSpPr>
          <p:cNvPr id="5" name="Прямоугольник 4"/>
          <p:cNvSpPr/>
          <p:nvPr/>
        </p:nvSpPr>
        <p:spPr>
          <a:xfrm>
            <a:off x="1672048" y="2424091"/>
            <a:ext cx="9958248" cy="4418537"/>
          </a:xfrm>
          <a:prstGeom prst="rect">
            <a:avLst/>
          </a:prstGeom>
        </p:spPr>
        <p:txBody>
          <a:bodyPr/>
          <a:lstStyle/>
          <a:p>
            <a:pPr>
              <a:lnSpc>
                <a:spcPct val="90000"/>
              </a:lnSpc>
              <a:spcAft>
                <a:spcPts val="600"/>
              </a:spcAft>
            </a:pPr>
            <a:r>
              <a:rPr lang="uk-UA" sz="2800" dirty="0">
                <a:solidFill>
                  <a:schemeClr val="bg1"/>
                </a:solidFill>
                <a:latin typeface="Roboto Condensed Light" pitchFamily="2" charset="0"/>
              </a:rPr>
              <a:t>1. Судочинство зазвичай має складатися не більше ніж з двох судових засідань: перше засідання може бути попередніми слуханням підготовчого характеру, а в ході другого засідання можуть представлятися докази, заслуховувати аргументи сторін і, якщо можливо, прийматися рішення.</a:t>
            </a:r>
            <a:endParaRPr lang="ru-RU" sz="2800" dirty="0">
              <a:solidFill>
                <a:schemeClr val="bg1"/>
              </a:solidFill>
              <a:latin typeface="Roboto Condensed Light" pitchFamily="2" charset="0"/>
            </a:endParaRPr>
          </a:p>
          <a:p>
            <a:pPr>
              <a:lnSpc>
                <a:spcPct val="90000"/>
              </a:lnSpc>
              <a:spcAft>
                <a:spcPts val="600"/>
              </a:spcAft>
            </a:pPr>
            <a:r>
              <a:rPr lang="uk-UA" sz="2800" b="1" dirty="0">
                <a:solidFill>
                  <a:schemeClr val="accent6">
                    <a:lumMod val="20000"/>
                    <a:lumOff val="80000"/>
                  </a:schemeClr>
                </a:solidFill>
                <a:latin typeface="Roboto Condensed Light" pitchFamily="2" charset="0"/>
              </a:rPr>
              <a:t>Суд повинен вживати заходів для того, щоб всі дії, необхідні для проведення другого засідання, приймалися своєчасно і щоб, в принципі, не допускалися затримки.</a:t>
            </a:r>
            <a:endParaRPr lang="ru-RU" sz="2800" dirty="0">
              <a:solidFill>
                <a:schemeClr val="accent6">
                  <a:lumMod val="20000"/>
                  <a:lumOff val="80000"/>
                </a:schemeClr>
              </a:solidFill>
              <a:latin typeface="Roboto Condensed Light" pitchFamily="2" charset="0"/>
            </a:endParaRPr>
          </a:p>
        </p:txBody>
      </p:sp>
      <p:sp>
        <p:nvSpPr>
          <p:cNvPr id="2" name="Скругленный прямоугольник 1"/>
          <p:cNvSpPr/>
          <p:nvPr/>
        </p:nvSpPr>
        <p:spPr>
          <a:xfrm>
            <a:off x="740226" y="1725562"/>
            <a:ext cx="229794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1">
                    <a:lumMod val="20000"/>
                    <a:lumOff val="80000"/>
                  </a:schemeClr>
                </a:solidFill>
                <a:latin typeface="Roboto Condensed Light" pitchFamily="2" charset="0"/>
                <a:ea typeface="Roboto Condensed Light" pitchFamily="2" charset="0"/>
              </a:rPr>
              <a:t>принцип 1 </a:t>
            </a:r>
            <a:endParaRPr lang="ru-RU" dirty="0">
              <a:solidFill>
                <a:schemeClr val="accent1">
                  <a:lumMod val="20000"/>
                  <a:lumOff val="80000"/>
                </a:schemeClr>
              </a:solidFill>
              <a:latin typeface="Roboto Condensed Light" pitchFamily="2" charset="0"/>
              <a:ea typeface="Roboto Condensed Light" pitchFamily="2" charset="0"/>
            </a:endParaRPr>
          </a:p>
        </p:txBody>
      </p:sp>
    </p:spTree>
    <p:extLst>
      <p:ext uri="{BB962C8B-B14F-4D97-AF65-F5344CB8AC3E}">
        <p14:creationId xmlns:p14="http://schemas.microsoft.com/office/powerpoint/2010/main" val="2164840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407015"/>
            <a:ext cx="10890070" cy="1077218"/>
          </a:xfrm>
          <a:prstGeom prst="rect">
            <a:avLst/>
          </a:prstGeom>
          <a:solidFill>
            <a:schemeClr val="accent1">
              <a:lumMod val="75000"/>
            </a:schemeClr>
          </a:solidFill>
          <a:ln>
            <a:solidFill>
              <a:srgbClr val="F0E8E3"/>
            </a:solidFill>
          </a:ln>
        </p:spPr>
        <p:txBody>
          <a:bodyPr wrap="square">
            <a:spAutoFit/>
          </a:bodyPr>
          <a:lstStyle/>
          <a:p>
            <a:r>
              <a:rPr lang="uk-UA" sz="3200" b="1" dirty="0">
                <a:solidFill>
                  <a:schemeClr val="tx2">
                    <a:lumMod val="20000"/>
                    <a:lumOff val="80000"/>
                  </a:schemeClr>
                </a:solidFill>
                <a:latin typeface="Roboto Condensed Light" pitchFamily="2" charset="0"/>
              </a:rPr>
              <a:t>Принципи цивільного судочинства, спрямовані на вдосконалення судової системи</a:t>
            </a:r>
            <a:endParaRPr lang="ru-RU" sz="3200" dirty="0">
              <a:solidFill>
                <a:schemeClr val="tx2">
                  <a:lumMod val="20000"/>
                  <a:lumOff val="80000"/>
                </a:schemeClr>
              </a:solidFill>
              <a:latin typeface="Roboto Condensed Light" pitchFamily="2" charset="0"/>
            </a:endParaRPr>
          </a:p>
        </p:txBody>
      </p:sp>
      <p:sp>
        <p:nvSpPr>
          <p:cNvPr id="5" name="Прямоугольник 4"/>
          <p:cNvSpPr/>
          <p:nvPr/>
        </p:nvSpPr>
        <p:spPr>
          <a:xfrm>
            <a:off x="1672048" y="2424091"/>
            <a:ext cx="9958248" cy="4418537"/>
          </a:xfrm>
          <a:prstGeom prst="rect">
            <a:avLst/>
          </a:prstGeom>
        </p:spPr>
        <p:txBody>
          <a:bodyPr/>
          <a:lstStyle/>
          <a:p>
            <a:pPr>
              <a:lnSpc>
                <a:spcPct val="90000"/>
              </a:lnSpc>
              <a:spcAft>
                <a:spcPts val="600"/>
              </a:spcAft>
            </a:pPr>
            <a:r>
              <a:rPr lang="uk-UA" sz="2800" dirty="0">
                <a:solidFill>
                  <a:schemeClr val="bg1"/>
                </a:solidFill>
                <a:latin typeface="Roboto Condensed Light" pitchFamily="2" charset="0"/>
              </a:rPr>
              <a:t>1. Судочинство зазвичай має складатися не більше ніж з двох судових засідань: перше засідання може бути попередніми слуханням підготовчого характеру, а в ході другого засідання можуть представлятися докази, заслуховувати аргументи сторін і, якщо можливо, прийматися рішення.</a:t>
            </a:r>
            <a:endParaRPr lang="ru-RU" sz="2800" dirty="0">
              <a:solidFill>
                <a:schemeClr val="bg1"/>
              </a:solidFill>
              <a:latin typeface="Roboto Condensed Light" pitchFamily="2" charset="0"/>
            </a:endParaRPr>
          </a:p>
          <a:p>
            <a:pPr>
              <a:lnSpc>
                <a:spcPct val="90000"/>
              </a:lnSpc>
              <a:spcAft>
                <a:spcPts val="600"/>
              </a:spcAft>
            </a:pPr>
            <a:r>
              <a:rPr lang="uk-UA" sz="2800" b="1" dirty="0">
                <a:solidFill>
                  <a:schemeClr val="accent6">
                    <a:lumMod val="20000"/>
                    <a:lumOff val="80000"/>
                  </a:schemeClr>
                </a:solidFill>
                <a:latin typeface="Roboto Condensed Light" pitchFamily="2" charset="0"/>
              </a:rPr>
              <a:t>Суд повинен вживати заходів для того, щоб всі дії, необхідні для проведення другого засідання, приймалися своєчасно і щоб, в принципі, не допускалися затримки.</a:t>
            </a:r>
            <a:endParaRPr lang="ru-RU" sz="2800" dirty="0">
              <a:solidFill>
                <a:schemeClr val="accent6">
                  <a:lumMod val="20000"/>
                  <a:lumOff val="80000"/>
                </a:schemeClr>
              </a:solidFill>
              <a:latin typeface="Roboto Condensed Light" pitchFamily="2" charset="0"/>
            </a:endParaRPr>
          </a:p>
        </p:txBody>
      </p:sp>
      <p:sp>
        <p:nvSpPr>
          <p:cNvPr id="2" name="Скругленный прямоугольник 1"/>
          <p:cNvSpPr/>
          <p:nvPr/>
        </p:nvSpPr>
        <p:spPr>
          <a:xfrm>
            <a:off x="740226" y="1725562"/>
            <a:ext cx="229794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1">
                    <a:lumMod val="20000"/>
                    <a:lumOff val="80000"/>
                  </a:schemeClr>
                </a:solidFill>
                <a:latin typeface="Roboto Condensed Light" pitchFamily="2" charset="0"/>
                <a:ea typeface="Roboto Condensed Light" pitchFamily="2" charset="0"/>
              </a:rPr>
              <a:t>принцип 1 </a:t>
            </a:r>
            <a:endParaRPr lang="ru-RU" dirty="0">
              <a:solidFill>
                <a:schemeClr val="accent1">
                  <a:lumMod val="20000"/>
                  <a:lumOff val="80000"/>
                </a:schemeClr>
              </a:solidFill>
              <a:latin typeface="Roboto Condensed Light" pitchFamily="2" charset="0"/>
              <a:ea typeface="Roboto Condensed Light" pitchFamily="2" charset="0"/>
            </a:endParaRPr>
          </a:p>
        </p:txBody>
      </p:sp>
    </p:spTree>
    <p:extLst>
      <p:ext uri="{BB962C8B-B14F-4D97-AF65-F5344CB8AC3E}">
        <p14:creationId xmlns:p14="http://schemas.microsoft.com/office/powerpoint/2010/main" val="1674122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226" y="407015"/>
            <a:ext cx="10890070" cy="1077218"/>
          </a:xfrm>
          <a:prstGeom prst="rect">
            <a:avLst/>
          </a:prstGeom>
          <a:solidFill>
            <a:schemeClr val="accent1">
              <a:lumMod val="75000"/>
            </a:schemeClr>
          </a:solidFill>
          <a:ln>
            <a:solidFill>
              <a:srgbClr val="F0E8E3"/>
            </a:solidFill>
          </a:ln>
        </p:spPr>
        <p:txBody>
          <a:bodyPr wrap="square">
            <a:spAutoFit/>
          </a:bodyPr>
          <a:lstStyle/>
          <a:p>
            <a:r>
              <a:rPr lang="uk-UA" sz="3200" b="1" dirty="0">
                <a:solidFill>
                  <a:schemeClr val="tx2">
                    <a:lumMod val="20000"/>
                    <a:lumOff val="80000"/>
                  </a:schemeClr>
                </a:solidFill>
                <a:latin typeface="Roboto Condensed Light" pitchFamily="2" charset="0"/>
              </a:rPr>
              <a:t>Принципи цивільного судочинства, спрямовані на вдосконалення судової системи</a:t>
            </a:r>
            <a:endParaRPr lang="ru-RU" sz="3200" dirty="0">
              <a:solidFill>
                <a:schemeClr val="tx2">
                  <a:lumMod val="20000"/>
                  <a:lumOff val="80000"/>
                </a:schemeClr>
              </a:solidFill>
              <a:latin typeface="Roboto Condensed Light" pitchFamily="2" charset="0"/>
            </a:endParaRPr>
          </a:p>
        </p:txBody>
      </p:sp>
      <p:sp>
        <p:nvSpPr>
          <p:cNvPr id="5" name="Прямоугольник 4"/>
          <p:cNvSpPr/>
          <p:nvPr/>
        </p:nvSpPr>
        <p:spPr>
          <a:xfrm>
            <a:off x="1672048" y="2345713"/>
            <a:ext cx="9958248" cy="4418537"/>
          </a:xfrm>
          <a:prstGeom prst="rect">
            <a:avLst/>
          </a:prstGeom>
        </p:spPr>
        <p:txBody>
          <a:bodyPr/>
          <a:lstStyle/>
          <a:p>
            <a:pPr>
              <a:lnSpc>
                <a:spcPct val="90000"/>
              </a:lnSpc>
              <a:spcAft>
                <a:spcPts val="600"/>
              </a:spcAft>
            </a:pPr>
            <a:r>
              <a:rPr lang="uk-UA" sz="2800" dirty="0">
                <a:solidFill>
                  <a:schemeClr val="accent6">
                    <a:lumMod val="20000"/>
                    <a:lumOff val="80000"/>
                  </a:schemeClr>
                </a:solidFill>
                <a:latin typeface="Roboto Condensed Light" pitchFamily="2" charset="0"/>
                <a:ea typeface="Roboto Condensed Light" pitchFamily="2" charset="0"/>
              </a:rPr>
              <a:t>1. </a:t>
            </a:r>
            <a:r>
              <a:rPr lang="uk-UA" sz="2800" b="1" dirty="0">
                <a:solidFill>
                  <a:schemeClr val="accent6">
                    <a:lumMod val="20000"/>
                    <a:lumOff val="80000"/>
                  </a:schemeClr>
                </a:solidFill>
                <a:latin typeface="Roboto Condensed Light" pitchFamily="2" charset="0"/>
                <a:ea typeface="Roboto Condensed Light" pitchFamily="2" charset="0"/>
              </a:rPr>
              <a:t>Коли сторона подає явно необґрунтована позов, суд повинен мати повноваження приймати рішення у справі на основі спрощеної процедури і, якщо це необхідно, накладати на цю сторону штраф або виносити рішення про відшкодування збитків іншій стороні.</a:t>
            </a:r>
            <a:endParaRPr lang="ru-RU" sz="2800" dirty="0">
              <a:solidFill>
                <a:schemeClr val="accent6">
                  <a:lumMod val="20000"/>
                  <a:lumOff val="80000"/>
                </a:schemeClr>
              </a:solidFill>
              <a:latin typeface="Roboto Condensed Light" pitchFamily="2" charset="0"/>
              <a:ea typeface="Roboto Condensed Light" pitchFamily="2" charset="0"/>
            </a:endParaRPr>
          </a:p>
          <a:p>
            <a:pPr>
              <a:lnSpc>
                <a:spcPct val="90000"/>
              </a:lnSpc>
              <a:spcAft>
                <a:spcPts val="600"/>
              </a:spcAft>
            </a:pPr>
            <a:r>
              <a:rPr lang="uk-UA" sz="2800" dirty="0">
                <a:solidFill>
                  <a:schemeClr val="accent6">
                    <a:lumMod val="20000"/>
                    <a:lumOff val="80000"/>
                  </a:schemeClr>
                </a:solidFill>
                <a:latin typeface="Roboto Condensed Light" pitchFamily="2" charset="0"/>
                <a:ea typeface="Roboto Condensed Light" pitchFamily="2" charset="0"/>
              </a:rPr>
              <a:t>2. </a:t>
            </a:r>
            <a:r>
              <a:rPr lang="uk-UA" sz="2800" b="1" dirty="0">
                <a:solidFill>
                  <a:schemeClr val="accent6">
                    <a:lumMod val="20000"/>
                    <a:lumOff val="80000"/>
                  </a:schemeClr>
                </a:solidFill>
                <a:latin typeface="Roboto Condensed Light" pitchFamily="2" charset="0"/>
                <a:ea typeface="Roboto Condensed Light" pitchFamily="2" charset="0"/>
              </a:rPr>
              <a:t>Коли сторона в ході судового розгляду поводиться недобросовісно і явно порушує процедуру з очевидною метою затягнути розгляд, суд повинен мати повноваження або негайно прийняти рішення по суті, або застосувати такі санкції, як, наприклад, накласти штраф, зобов'язати відшкодувати збитки або позбавити права на процесуальні дії; в особливих випадках він повинен стягувати з адвоката судові витрати.</a:t>
            </a:r>
            <a:endParaRPr lang="ru-RU" sz="2800" dirty="0">
              <a:solidFill>
                <a:schemeClr val="accent6">
                  <a:lumMod val="20000"/>
                  <a:lumOff val="80000"/>
                </a:schemeClr>
              </a:solidFill>
              <a:latin typeface="Roboto Condensed Light" pitchFamily="2" charset="0"/>
              <a:ea typeface="Roboto Condensed Light" pitchFamily="2" charset="0"/>
            </a:endParaRPr>
          </a:p>
        </p:txBody>
      </p:sp>
      <p:sp>
        <p:nvSpPr>
          <p:cNvPr id="2" name="Скругленный прямоугольник 1"/>
          <p:cNvSpPr/>
          <p:nvPr/>
        </p:nvSpPr>
        <p:spPr>
          <a:xfrm>
            <a:off x="740226" y="1725562"/>
            <a:ext cx="229794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1">
                    <a:lumMod val="20000"/>
                    <a:lumOff val="80000"/>
                  </a:schemeClr>
                </a:solidFill>
                <a:latin typeface="Roboto Condensed Light" pitchFamily="2" charset="0"/>
                <a:ea typeface="Roboto Condensed Light" pitchFamily="2" charset="0"/>
              </a:rPr>
              <a:t>принцип 2</a:t>
            </a:r>
            <a:endParaRPr lang="ru-RU" dirty="0">
              <a:solidFill>
                <a:schemeClr val="accent1">
                  <a:lumMod val="20000"/>
                  <a:lumOff val="80000"/>
                </a:schemeClr>
              </a:solidFill>
              <a:latin typeface="Roboto Condensed Light" pitchFamily="2" charset="0"/>
              <a:ea typeface="Roboto Condensed Light" pitchFamily="2" charset="0"/>
            </a:endParaRPr>
          </a:p>
        </p:txBody>
      </p:sp>
    </p:spTree>
    <p:extLst>
      <p:ext uri="{BB962C8B-B14F-4D97-AF65-F5344CB8AC3E}">
        <p14:creationId xmlns:p14="http://schemas.microsoft.com/office/powerpoint/2010/main" val="292225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7"/>
            <a:ext cx="10816046" cy="223606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3200" b="1" dirty="0">
                <a:solidFill>
                  <a:schemeClr val="accent1">
                    <a:lumMod val="50000"/>
                  </a:schemeClr>
                </a:solidFill>
                <a:latin typeface="Roboto Condensed Light" pitchFamily="2" charset="0"/>
                <a:ea typeface="Roboto Condensed Light" pitchFamily="2" charset="0"/>
              </a:rPr>
              <a:t>Рекомендація R (95)5 Комітету міністрів державам-членам щодо введення в дію та поліпшення функціонування систем і процедур оскарження у цивільних або комерційних справах від 7 лютого 1995 року</a:t>
            </a:r>
            <a:endParaRPr lang="ru-RU" sz="3200" dirty="0">
              <a:solidFill>
                <a:schemeClr val="accent1">
                  <a:lumMod val="50000"/>
                </a:schemeClr>
              </a:solidFill>
              <a:latin typeface="Roboto Condensed Light" pitchFamily="2" charset="0"/>
              <a:ea typeface="Roboto Condensed Light" pitchFamily="2" charset="0"/>
            </a:endParaRPr>
          </a:p>
        </p:txBody>
      </p:sp>
      <p:sp>
        <p:nvSpPr>
          <p:cNvPr id="3" name="Прямоугольник 2"/>
          <p:cNvSpPr/>
          <p:nvPr/>
        </p:nvSpPr>
        <p:spPr>
          <a:xfrm>
            <a:off x="1306168" y="2607724"/>
            <a:ext cx="10610529" cy="1384995"/>
          </a:xfrm>
          <a:prstGeom prst="rect">
            <a:avLst/>
          </a:prstGeom>
        </p:spPr>
        <p:txBody>
          <a:bodyPr wrap="square">
            <a:spAutoFit/>
          </a:bodyPr>
          <a:lstStyle/>
          <a:p>
            <a:r>
              <a:rPr lang="uk-UA" sz="2800" dirty="0">
                <a:solidFill>
                  <a:schemeClr val="bg1"/>
                </a:solidFill>
                <a:latin typeface="Roboto Condensed Light" pitchFamily="2" charset="0"/>
              </a:rPr>
              <a:t>Прийняття цих Рекомендацій були зумовлені, зокрема, тим, що </a:t>
            </a:r>
            <a:r>
              <a:rPr lang="uk-UA" sz="2800" b="1" dirty="0">
                <a:solidFill>
                  <a:schemeClr val="accent6">
                    <a:lumMod val="20000"/>
                    <a:lumOff val="80000"/>
                  </a:schemeClr>
                </a:solidFill>
                <a:latin typeface="Roboto Condensed Light" pitchFamily="2" charset="0"/>
              </a:rPr>
              <a:t>зловживання сторонами правом на скаргу спричиняють невиправдані затримки і можуть підірвати довіру до системи правосуддя</a:t>
            </a:r>
            <a:r>
              <a:rPr lang="uk-UA" sz="2800" b="1" dirty="0">
                <a:solidFill>
                  <a:schemeClr val="bg1"/>
                </a:solidFill>
                <a:latin typeface="Roboto Condensed Light" pitchFamily="2" charset="0"/>
              </a:rPr>
              <a:t>;</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4201385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120663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2000" b="1" dirty="0">
                <a:solidFill>
                  <a:schemeClr val="accent1">
                    <a:lumMod val="50000"/>
                  </a:schemeClr>
                </a:solidFill>
                <a:latin typeface="Roboto Condensed Light" pitchFamily="2" charset="0"/>
                <a:ea typeface="Roboto Condensed Light" pitchFamily="2" charset="0"/>
              </a:rPr>
              <a:t>Рекомендація R (95)5 Комітету міністрів державам-членам щодо введення в дію та поліпшення функціонування систем і процедур оскарження у цивільних або комерційних справах від 7 лютого 1995 року</a:t>
            </a:r>
            <a:endParaRPr lang="ru-RU" sz="2000" dirty="0">
              <a:solidFill>
                <a:schemeClr val="accent1">
                  <a:lumMod val="50000"/>
                </a:schemeClr>
              </a:solidFill>
              <a:latin typeface="Roboto Condensed Light" pitchFamily="2" charset="0"/>
              <a:ea typeface="Roboto Condensed Light" pitchFamily="2" charset="0"/>
            </a:endParaRPr>
          </a:p>
        </p:txBody>
      </p:sp>
      <p:sp>
        <p:nvSpPr>
          <p:cNvPr id="3" name="Прямоугольник 2"/>
          <p:cNvSpPr/>
          <p:nvPr/>
        </p:nvSpPr>
        <p:spPr>
          <a:xfrm>
            <a:off x="819470" y="2894334"/>
            <a:ext cx="10610529" cy="1255728"/>
          </a:xfrm>
          <a:prstGeom prst="rect">
            <a:avLst/>
          </a:prstGeom>
        </p:spPr>
        <p:txBody>
          <a:bodyPr wrap="square">
            <a:spAutoFit/>
          </a:bodyPr>
          <a:lstStyle/>
          <a:p>
            <a:pPr lvl="0" algn="just" eaLnBrk="0" hangingPunct="0">
              <a:lnSpc>
                <a:spcPct val="90000"/>
              </a:lnSpc>
              <a:spcAft>
                <a:spcPts val="600"/>
              </a:spcAft>
            </a:pPr>
            <a:r>
              <a:rPr lang="uk-UA" altLang="zh-CN" sz="2800" dirty="0">
                <a:solidFill>
                  <a:schemeClr val="bg1"/>
                </a:solidFill>
                <a:latin typeface="Roboto Condensed Light" pitchFamily="2" charset="0"/>
                <a:ea typeface="Roboto Condensed Light" pitchFamily="2" charset="0"/>
                <a:cs typeface="Times New Roman" panose="02020603050405020304" pitchFamily="18" charset="0"/>
              </a:rPr>
              <a:t>Для запобігання будь-яким зловживанням системою або процедурою оскарження державам слід передбачити можливість прийняття деяких або всіх нижчеперелічених заходів:</a:t>
            </a:r>
          </a:p>
        </p:txBody>
      </p:sp>
      <p:sp>
        <p:nvSpPr>
          <p:cNvPr id="12" name="Прямоугольник 11"/>
          <p:cNvSpPr/>
          <p:nvPr/>
        </p:nvSpPr>
        <p:spPr>
          <a:xfrm>
            <a:off x="725500" y="1451569"/>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pPr>
              <a:spcBef>
                <a:spcPts val="0"/>
              </a:spcBef>
              <a:spcAft>
                <a:spcPts val="0"/>
              </a:spcAft>
            </a:pPr>
            <a:r>
              <a:rPr lang="uk-UA" sz="2400" b="1" dirty="0">
                <a:solidFill>
                  <a:schemeClr val="bg1"/>
                </a:solidFill>
                <a:latin typeface="Roboto Condensed Light" pitchFamily="2" charset="0"/>
              </a:rPr>
              <a:t>Стаття 4.</a:t>
            </a:r>
            <a:r>
              <a:rPr lang="uk-UA" sz="2400" dirty="0">
                <a:solidFill>
                  <a:schemeClr val="bg1"/>
                </a:solidFill>
                <a:latin typeface="Roboto Condensed Light" pitchFamily="2" charset="0"/>
              </a:rPr>
              <a:t> </a:t>
            </a:r>
            <a:r>
              <a:rPr lang="uk-UA" sz="2400" b="1" dirty="0">
                <a:solidFill>
                  <a:schemeClr val="bg1"/>
                </a:solidFill>
                <a:latin typeface="Roboto Condensed Light" pitchFamily="2" charset="0"/>
              </a:rPr>
              <a:t>Заходи щодо запобігання будь-яким зловживанням системою оскарження</a:t>
            </a: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13" name="Прямоугольник 12"/>
          <p:cNvSpPr/>
          <p:nvPr/>
        </p:nvSpPr>
        <p:spPr>
          <a:xfrm>
            <a:off x="1327355" y="4150062"/>
            <a:ext cx="10102644" cy="1255728"/>
          </a:xfrm>
          <a:prstGeom prst="rect">
            <a:avLst/>
          </a:prstGeom>
        </p:spPr>
        <p:txBody>
          <a:bodyPr wrap="square">
            <a:spAutoFit/>
          </a:bodyPr>
          <a:lstStyle/>
          <a:p>
            <a:pPr lvl="0" algn="just" eaLnBrk="0" hangingPunct="0">
              <a:lnSpc>
                <a:spcPct val="90000"/>
              </a:lnSpc>
              <a:spcAft>
                <a:spcPts val="600"/>
              </a:spcAft>
            </a:pPr>
            <a:r>
              <a:rPr lang="uk-UA" altLang="zh-CN" sz="2800" b="1" dirty="0">
                <a:solidFill>
                  <a:schemeClr val="accent6">
                    <a:lumMod val="20000"/>
                    <a:lumOff val="80000"/>
                  </a:schemeClr>
                </a:solidFill>
                <a:latin typeface="Roboto Condensed Light" pitchFamily="2" charset="0"/>
                <a:ea typeface="Roboto Condensed Light" pitchFamily="2" charset="0"/>
                <a:cs typeface="Times New Roman" panose="02020603050405020304" pitchFamily="18" charset="0"/>
              </a:rPr>
              <a:t>a) вимагати від осіб, які подають скаргу, на ранньому етапі подання розумних підстав для своїх скарг і вказівки використаних засобів правового захисту;</a:t>
            </a:r>
            <a:r>
              <a:rPr lang="ru-RU" altLang="zh-CN" sz="2800" dirty="0">
                <a:solidFill>
                  <a:schemeClr val="accent6">
                    <a:lumMod val="20000"/>
                    <a:lumOff val="80000"/>
                  </a:schemeClr>
                </a:solidFill>
                <a:latin typeface="Roboto Condensed Light" pitchFamily="2" charset="0"/>
                <a:ea typeface="Roboto Condensed Light" pitchFamily="2" charset="0"/>
              </a:rPr>
              <a:t> </a:t>
            </a:r>
          </a:p>
        </p:txBody>
      </p:sp>
    </p:spTree>
    <p:extLst>
      <p:ext uri="{BB962C8B-B14F-4D97-AF65-F5344CB8AC3E}">
        <p14:creationId xmlns:p14="http://schemas.microsoft.com/office/powerpoint/2010/main" val="3681426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3953" y="-41506"/>
            <a:ext cx="10816046" cy="120663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2000" b="1" dirty="0">
                <a:solidFill>
                  <a:schemeClr val="accent1">
                    <a:lumMod val="50000"/>
                  </a:schemeClr>
                </a:solidFill>
                <a:latin typeface="Roboto Condensed Light" pitchFamily="2" charset="0"/>
                <a:ea typeface="Roboto Condensed Light" pitchFamily="2" charset="0"/>
              </a:rPr>
              <a:t>Рекомендація R (95)5 Комітету міністрів державам-членам щодо введення в дію та поліпшення функціонування систем і процедур оскарження у цивільних або комерційних справах від 7 лютого 1995 року</a:t>
            </a:r>
            <a:endParaRPr lang="ru-RU" sz="2000" dirty="0">
              <a:solidFill>
                <a:schemeClr val="accent1">
                  <a:lumMod val="50000"/>
                </a:schemeClr>
              </a:solidFill>
              <a:latin typeface="Roboto Condensed Light" pitchFamily="2" charset="0"/>
              <a:ea typeface="Roboto Condensed Light" pitchFamily="2" charset="0"/>
            </a:endParaRPr>
          </a:p>
        </p:txBody>
      </p:sp>
      <p:sp>
        <p:nvSpPr>
          <p:cNvPr id="12" name="Прямоугольник 11"/>
          <p:cNvSpPr/>
          <p:nvPr/>
        </p:nvSpPr>
        <p:spPr>
          <a:xfrm>
            <a:off x="725500" y="1451569"/>
            <a:ext cx="10890070" cy="738664"/>
          </a:xfrm>
          <a:prstGeom prst="rect">
            <a:avLst/>
          </a:prstGeom>
          <a:solidFill>
            <a:schemeClr val="accent1">
              <a:lumMod val="75000"/>
            </a:schemeClr>
          </a:solidFill>
          <a:ln>
            <a:solidFill>
              <a:srgbClr val="F0E8E3"/>
            </a:solidFill>
          </a:ln>
        </p:spPr>
        <p:txBody>
          <a:bodyPr wrap="square">
            <a:spAutoFit/>
          </a:bodyPr>
          <a:lstStyle/>
          <a:p>
            <a:pPr>
              <a:spcBef>
                <a:spcPts val="0"/>
              </a:spcBef>
              <a:spcAft>
                <a:spcPts val="0"/>
              </a:spcAft>
            </a:pPr>
            <a:endParaRPr lang="uk-UA" sz="900" b="1" dirty="0">
              <a:solidFill>
                <a:schemeClr val="bg1"/>
              </a:solidFill>
              <a:latin typeface="Roboto Condensed Light" pitchFamily="2" charset="0"/>
              <a:ea typeface="Roboto Condensed Light" pitchFamily="2" charset="0"/>
            </a:endParaRPr>
          </a:p>
          <a:p>
            <a:pPr>
              <a:spcBef>
                <a:spcPts val="0"/>
              </a:spcBef>
              <a:spcAft>
                <a:spcPts val="0"/>
              </a:spcAft>
            </a:pPr>
            <a:r>
              <a:rPr lang="uk-UA" sz="2400" b="1" dirty="0">
                <a:solidFill>
                  <a:schemeClr val="bg1"/>
                </a:solidFill>
                <a:latin typeface="Roboto Condensed Light" pitchFamily="2" charset="0"/>
              </a:rPr>
              <a:t>Стаття 4.</a:t>
            </a:r>
            <a:r>
              <a:rPr lang="uk-UA" sz="2400" dirty="0">
                <a:solidFill>
                  <a:schemeClr val="bg1"/>
                </a:solidFill>
                <a:latin typeface="Roboto Condensed Light" pitchFamily="2" charset="0"/>
              </a:rPr>
              <a:t> </a:t>
            </a:r>
            <a:r>
              <a:rPr lang="uk-UA" sz="2400" b="1" dirty="0">
                <a:solidFill>
                  <a:schemeClr val="bg1"/>
                </a:solidFill>
                <a:latin typeface="Roboto Condensed Light" pitchFamily="2" charset="0"/>
              </a:rPr>
              <a:t>Заходи щодо запобігання будь-яким зловживанням системою оскарження</a:t>
            </a:r>
          </a:p>
          <a:p>
            <a:pPr>
              <a:spcBef>
                <a:spcPts val="0"/>
              </a:spcBef>
              <a:spcAft>
                <a:spcPts val="0"/>
              </a:spcAft>
            </a:pPr>
            <a:endParaRPr lang="ru-RU" sz="900" b="1" dirty="0">
              <a:solidFill>
                <a:schemeClr val="bg1"/>
              </a:solidFill>
              <a:latin typeface="Roboto Condensed Light" pitchFamily="2" charset="0"/>
              <a:ea typeface="Roboto Condensed Light" pitchFamily="2" charset="0"/>
            </a:endParaRPr>
          </a:p>
        </p:txBody>
      </p:sp>
      <p:sp>
        <p:nvSpPr>
          <p:cNvPr id="5" name="Rectangle 2"/>
          <p:cNvSpPr>
            <a:spLocks noChangeArrowheads="1"/>
          </p:cNvSpPr>
          <p:nvPr/>
        </p:nvSpPr>
        <p:spPr bwMode="auto">
          <a:xfrm>
            <a:off x="1386839" y="3063400"/>
            <a:ext cx="10228731" cy="322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90000"/>
              </a:lnSpc>
              <a:spcBef>
                <a:spcPct val="0"/>
              </a:spcBef>
              <a:spcAft>
                <a:spcPts val="600"/>
              </a:spcAft>
              <a:buClrTx/>
              <a:buSzTx/>
              <a:buFontTx/>
              <a:buNone/>
              <a:tabLst/>
            </a:pPr>
            <a:r>
              <a:rPr kumimoji="0" lang="uk-UA" altLang="zh-CN" sz="2800" b="1" i="0" u="none" strike="noStrike" cap="none" normalizeH="0" baseline="0" dirty="0">
                <a:ln>
                  <a:noFill/>
                </a:ln>
                <a:solidFill>
                  <a:schemeClr val="accent6">
                    <a:lumMod val="20000"/>
                    <a:lumOff val="80000"/>
                  </a:schemeClr>
                </a:solidFill>
                <a:effectLst/>
                <a:latin typeface="Roboto Condensed Light" pitchFamily="2" charset="0"/>
                <a:ea typeface="Roboto Condensed Light" pitchFamily="2" charset="0"/>
                <a:cs typeface="Times New Roman" panose="02020603050405020304" pitchFamily="18" charset="0"/>
              </a:rPr>
              <a:t>b) дозволити суду другої інстанції відхиляти відповідно до спрощеної процедурою, наприклад без інформування про це іншої сторони, будь-які скарги, які подаються йому явно необґрунтованими, нерозумними або поданими з наміром дошкулити; в цих випадках можна обмежити здійснення права за допомогою таких санкцій, як накладення штрафу;</a:t>
            </a:r>
          </a:p>
          <a:p>
            <a:pPr marL="0" marR="0" lvl="0" indent="0" algn="just" defTabSz="914400" rtl="0" eaLnBrk="0" fontAlgn="base" latinLnBrk="0" hangingPunct="0">
              <a:lnSpc>
                <a:spcPct val="90000"/>
              </a:lnSpc>
              <a:spcBef>
                <a:spcPct val="0"/>
              </a:spcBef>
              <a:spcAft>
                <a:spcPts val="600"/>
              </a:spcAft>
              <a:buClrTx/>
              <a:buSzTx/>
              <a:buFontTx/>
              <a:buNone/>
              <a:tabLst/>
            </a:pPr>
            <a:r>
              <a:rPr kumimoji="0" lang="uk-UA" altLang="zh-CN" sz="2800" b="1" i="0" u="none" strike="noStrike" cap="none" normalizeH="0" baseline="0" dirty="0">
                <a:ln>
                  <a:noFill/>
                </a:ln>
                <a:solidFill>
                  <a:schemeClr val="accent6">
                    <a:lumMod val="20000"/>
                    <a:lumOff val="80000"/>
                  </a:schemeClr>
                </a:solidFill>
                <a:effectLst/>
                <a:latin typeface="Roboto Condensed Light" pitchFamily="2" charset="0"/>
                <a:ea typeface="Roboto Condensed Light" pitchFamily="2" charset="0"/>
                <a:cs typeface="Times New Roman" panose="02020603050405020304" pitchFamily="18" charset="0"/>
              </a:rPr>
              <a:t>e) коли вимушені затримки виникають з вини однієї зі сторін, вимагати від цієї сторони покриття додаткових витрат, зумовлених затримкою.</a:t>
            </a:r>
            <a:r>
              <a:rPr kumimoji="0" lang="ru-RU" altLang="zh-CN" sz="2800" b="0" i="0" u="none" strike="noStrike" cap="none" normalizeH="0" baseline="0" dirty="0">
                <a:ln>
                  <a:noFill/>
                </a:ln>
                <a:solidFill>
                  <a:schemeClr val="accent6">
                    <a:lumMod val="20000"/>
                    <a:lumOff val="80000"/>
                  </a:schemeClr>
                </a:solidFill>
                <a:effectLst/>
                <a:latin typeface="Roboto Condensed Light" pitchFamily="2" charset="0"/>
                <a:ea typeface="Roboto Condensed Light" pitchFamily="2" charset="0"/>
              </a:rPr>
              <a:t> </a:t>
            </a:r>
          </a:p>
        </p:txBody>
      </p:sp>
    </p:spTree>
    <p:extLst>
      <p:ext uri="{BB962C8B-B14F-4D97-AF65-F5344CB8AC3E}">
        <p14:creationId xmlns:p14="http://schemas.microsoft.com/office/powerpoint/2010/main" val="219797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uk-UA" sz="2800" b="1" dirty="0">
              <a:solidFill>
                <a:schemeClr val="accent1">
                  <a:lumMod val="50000"/>
                </a:schemeClr>
              </a:solidFill>
              <a:latin typeface="Roboto Condensed Light" pitchFamily="2" charset="0"/>
              <a:ea typeface="Roboto Condensed Light" pitchFamily="2" charset="0"/>
            </a:endParaRPr>
          </a:p>
          <a:p>
            <a:r>
              <a:rPr lang="uk-UA" sz="2800" b="1" dirty="0">
                <a:solidFill>
                  <a:schemeClr val="accent1">
                    <a:lumMod val="50000"/>
                  </a:schemeClr>
                </a:solidFill>
                <a:latin typeface="Roboto Condensed Light" pitchFamily="2" charset="0"/>
                <a:ea typeface="Roboto Condensed Light" pitchFamily="2" charset="0"/>
              </a:rPr>
              <a:t>2. Особливостями принципу неприпустимості зловживання процесуальними правами є: </a:t>
            </a:r>
            <a:endParaRPr lang="ru-RU" sz="2800" b="1" dirty="0">
              <a:solidFill>
                <a:schemeClr val="accent1">
                  <a:lumMod val="50000"/>
                </a:schemeClr>
              </a:solidFill>
              <a:latin typeface="Roboto Condensed Light" pitchFamily="2" charset="0"/>
              <a:ea typeface="Roboto Condensed Light" pitchFamily="2" charset="0"/>
            </a:endParaRPr>
          </a:p>
          <a:p>
            <a:r>
              <a:rPr lang="uk-UA" sz="2800" b="1" dirty="0">
                <a:solidFill>
                  <a:schemeClr val="accent1">
                    <a:lumMod val="50000"/>
                  </a:schemeClr>
                </a:solidFill>
                <a:latin typeface="Roboto Condensed Light" pitchFamily="2" charset="0"/>
                <a:ea typeface="Roboto Condensed Light" pitchFamily="2" charset="0"/>
              </a:rPr>
              <a:t>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27065" y="2886564"/>
            <a:ext cx="9967765" cy="2631490"/>
          </a:xfrm>
          <a:prstGeom prst="rect">
            <a:avLst/>
          </a:prstGeom>
          <a:solidFill>
            <a:schemeClr val="accent1">
              <a:lumMod val="50000"/>
            </a:schemeClr>
          </a:solidFill>
          <a:ln>
            <a:noFill/>
          </a:ln>
        </p:spPr>
        <p:txBody>
          <a:bodyPr wrap="square" bIns="0" anchor="ctr">
            <a:spAutoFit/>
          </a:bodyPr>
          <a:lstStyle/>
          <a:p>
            <a:r>
              <a:rPr lang="uk-UA" sz="2800" dirty="0">
                <a:solidFill>
                  <a:schemeClr val="bg1"/>
                </a:solidFill>
                <a:latin typeface="Roboto Condensed Light" pitchFamily="2" charset="0"/>
                <a:ea typeface="Roboto Condensed Light" pitchFamily="2" charset="0"/>
              </a:rPr>
              <a:t>б) спонукає до агресивних дій сторони (скарги до Вищої ради правосуддя, критичні публікації у засобах масової інформації тощо);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в) за умови низької довіри до судової гілки влади не завжди є ефективним механізмом.</a:t>
            </a:r>
            <a:endParaRPr lang="ru-RU" sz="2800" dirty="0">
              <a:solidFill>
                <a:schemeClr val="bg1"/>
              </a:solidFill>
              <a:latin typeface="Roboto Condensed Light" pitchFamily="2" charset="0"/>
              <a:ea typeface="Roboto Condensed Light" pitchFamily="2" charset="0"/>
            </a:endParaRPr>
          </a:p>
          <a:p>
            <a:pPr marL="514350" lvl="0" indent="-514350" algn="just">
              <a:buFont typeface="+mj-lt"/>
              <a:buAutoNum type="arabicPeriod"/>
            </a:pPr>
            <a:endParaRPr lang="ru-RU" sz="2800"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3829263700"/>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4"/>
            <a:ext cx="10816046" cy="191181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3200" b="1" dirty="0">
                <a:solidFill>
                  <a:schemeClr val="accent1">
                    <a:lumMod val="50000"/>
                  </a:schemeClr>
                </a:solidFill>
                <a:latin typeface="Roboto Condensed Light" pitchFamily="2" charset="0"/>
                <a:ea typeface="Roboto Condensed Light" pitchFamily="2" charset="0"/>
              </a:rPr>
              <a:t>15 травня 2020 року Федеральний Конституційний Суд Німеччини прийняв рішення у справі № 1 </a:t>
            </a:r>
            <a:r>
              <a:rPr lang="uk-UA" sz="3200" b="1" dirty="0" err="1">
                <a:solidFill>
                  <a:schemeClr val="accent1">
                    <a:lumMod val="50000"/>
                  </a:schemeClr>
                </a:solidFill>
                <a:latin typeface="Roboto Condensed Light" pitchFamily="2" charset="0"/>
                <a:ea typeface="Roboto Condensed Light" pitchFamily="2" charset="0"/>
              </a:rPr>
              <a:t>BvR</a:t>
            </a:r>
            <a:r>
              <a:rPr lang="uk-UA" sz="3200" b="1" dirty="0">
                <a:solidFill>
                  <a:schemeClr val="accent1">
                    <a:lumMod val="50000"/>
                  </a:schemeClr>
                </a:solidFill>
                <a:latin typeface="Roboto Condensed Light" pitchFamily="2" charset="0"/>
                <a:ea typeface="Roboto Condensed Light" pitchFamily="2" charset="0"/>
              </a:rPr>
              <a:t> 2397/19, </a:t>
            </a:r>
            <a:endParaRPr lang="ru-RU" sz="3200" dirty="0">
              <a:solidFill>
                <a:schemeClr val="accent1">
                  <a:lumMod val="50000"/>
                </a:schemeClr>
              </a:solidFill>
              <a:latin typeface="Roboto Condensed Light" pitchFamily="2" charset="0"/>
              <a:ea typeface="Roboto Condensed Light" pitchFamily="2" charset="0"/>
            </a:endParaRPr>
          </a:p>
        </p:txBody>
      </p:sp>
      <p:sp>
        <p:nvSpPr>
          <p:cNvPr id="3" name="Прямоугольник 2"/>
          <p:cNvSpPr/>
          <p:nvPr/>
        </p:nvSpPr>
        <p:spPr>
          <a:xfrm>
            <a:off x="701483" y="3750724"/>
            <a:ext cx="10610529" cy="1815882"/>
          </a:xfrm>
          <a:prstGeom prst="rect">
            <a:avLst/>
          </a:prstGeom>
        </p:spPr>
        <p:txBody>
          <a:bodyPr wrap="square">
            <a:spAutoFit/>
          </a:bodyPr>
          <a:lstStyle/>
          <a:p>
            <a:pPr marL="457200" indent="-457200">
              <a:buFont typeface="Wingdings" pitchFamily="2" charset="2"/>
              <a:buChar char="ü"/>
            </a:pPr>
            <a:r>
              <a:rPr lang="uk-UA" sz="2800" dirty="0">
                <a:solidFill>
                  <a:schemeClr val="bg1"/>
                </a:solidFill>
                <a:latin typeface="Roboto Condensed Light" pitchFamily="2" charset="0"/>
              </a:rPr>
              <a:t>у випадку офіційних образ, слід зазначити, що застосоване зловживання перевищує абсолютний мінімум людської поваги і, незалежно від обставин, не може бути принципово сумісним зі свободою вираження поглядів</a:t>
            </a:r>
            <a:endParaRPr lang="ru-RU" sz="2800" dirty="0">
              <a:solidFill>
                <a:schemeClr val="bg1"/>
              </a:solidFill>
              <a:latin typeface="Roboto Condensed Light" pitchFamily="2" charset="0"/>
            </a:endParaRPr>
          </a:p>
        </p:txBody>
      </p:sp>
      <p:sp>
        <p:nvSpPr>
          <p:cNvPr id="4" name="Прямоугольник 3"/>
          <p:cNvSpPr/>
          <p:nvPr/>
        </p:nvSpPr>
        <p:spPr>
          <a:xfrm>
            <a:off x="862012" y="1971253"/>
            <a:ext cx="10217468" cy="781752"/>
          </a:xfrm>
          <a:prstGeom prst="rect">
            <a:avLst/>
          </a:prstGeom>
        </p:spPr>
        <p:txBody>
          <a:bodyPr wrap="square">
            <a:spAutoFit/>
          </a:bodyPr>
          <a:lstStyle/>
          <a:p>
            <a:pPr>
              <a:lnSpc>
                <a:spcPct val="80000"/>
              </a:lnSpc>
            </a:pPr>
            <a:r>
              <a:rPr lang="uk-UA" sz="2800" b="1" dirty="0">
                <a:solidFill>
                  <a:schemeClr val="bg1"/>
                </a:solidFill>
                <a:latin typeface="Roboto Condensed Light" pitchFamily="2" charset="0"/>
              </a:rPr>
              <a:t>в якому розкрив конституційні стандарти щодо образливих заяв, зроблених з використанням мережі Інтернет</a:t>
            </a:r>
            <a:endParaRPr lang="ru-RU" sz="2800" dirty="0">
              <a:solidFill>
                <a:schemeClr val="bg1"/>
              </a:solidFill>
              <a:latin typeface="Roboto Condensed Light" pitchFamily="2" charset="0"/>
              <a:ea typeface="Roboto Condensed Light" pitchFamily="2" charset="0"/>
            </a:endParaRPr>
          </a:p>
        </p:txBody>
      </p:sp>
    </p:spTree>
    <p:extLst>
      <p:ext uri="{BB962C8B-B14F-4D97-AF65-F5344CB8AC3E}">
        <p14:creationId xmlns:p14="http://schemas.microsoft.com/office/powerpoint/2010/main" val="3166131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4"/>
            <a:ext cx="10816046" cy="896913"/>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2400" b="1" dirty="0">
                <a:solidFill>
                  <a:schemeClr val="accent1">
                    <a:lumMod val="50000"/>
                  </a:schemeClr>
                </a:solidFill>
              </a:rPr>
              <a:t>Рішення Федерального Конституційного Суду Німеччини у справі № 1 </a:t>
            </a:r>
            <a:r>
              <a:rPr lang="uk-UA" sz="2400" b="1" dirty="0" err="1">
                <a:solidFill>
                  <a:schemeClr val="accent1">
                    <a:lumMod val="50000"/>
                  </a:schemeClr>
                </a:solidFill>
              </a:rPr>
              <a:t>BvR</a:t>
            </a:r>
            <a:r>
              <a:rPr lang="uk-UA" sz="2400" b="1" dirty="0">
                <a:solidFill>
                  <a:schemeClr val="accent1">
                    <a:lumMod val="50000"/>
                  </a:schemeClr>
                </a:solidFill>
              </a:rPr>
              <a:t> 2397/19, 15 травня 2020 року </a:t>
            </a:r>
            <a:endParaRPr lang="ru-RU" sz="2400" dirty="0">
              <a:solidFill>
                <a:schemeClr val="accent1">
                  <a:lumMod val="50000"/>
                </a:schemeClr>
              </a:solidFill>
              <a:latin typeface="Roboto Condensed Light" pitchFamily="2" charset="0"/>
              <a:ea typeface="Roboto Condensed Light" pitchFamily="2" charset="0"/>
            </a:endParaRPr>
          </a:p>
        </p:txBody>
      </p:sp>
      <p:sp>
        <p:nvSpPr>
          <p:cNvPr id="3" name="Прямоугольник 2"/>
          <p:cNvSpPr/>
          <p:nvPr/>
        </p:nvSpPr>
        <p:spPr>
          <a:xfrm>
            <a:off x="1011200" y="1715446"/>
            <a:ext cx="10610529" cy="3744615"/>
          </a:xfrm>
          <a:prstGeom prst="rect">
            <a:avLst/>
          </a:prstGeom>
        </p:spPr>
        <p:txBody>
          <a:bodyPr wrap="square">
            <a:spAutoFit/>
          </a:bodyPr>
          <a:lstStyle/>
          <a:p>
            <a:pPr marL="457200" indent="-457200">
              <a:spcAft>
                <a:spcPts val="800"/>
              </a:spcAft>
              <a:buFont typeface="Wingdings" panose="05000000000000000000" pitchFamily="2" charset="2"/>
              <a:buChar char="ü"/>
            </a:pPr>
            <a:r>
              <a:rPr lang="uk-UA" sz="2800" dirty="0">
                <a:solidFill>
                  <a:schemeClr val="bg1"/>
                </a:solidFill>
                <a:latin typeface="Roboto Condensed Light" pitchFamily="2" charset="0"/>
              </a:rPr>
              <a:t>у даній справі при балансуванні інтересів вага особистих прав суддів значно перевищувала свободу вираження поглядів заявника,</a:t>
            </a:r>
            <a:endParaRPr lang="ru-RU" sz="2800" dirty="0">
              <a:solidFill>
                <a:schemeClr val="bg1"/>
              </a:solidFill>
              <a:latin typeface="Roboto Condensed Light" pitchFamily="2" charset="0"/>
            </a:endParaRPr>
          </a:p>
          <a:p>
            <a:pPr marL="457200" indent="-457200">
              <a:spcAft>
                <a:spcPts val="800"/>
              </a:spcAft>
              <a:buFont typeface="Wingdings" panose="05000000000000000000" pitchFamily="2" charset="2"/>
              <a:buChar char="ü"/>
            </a:pPr>
            <a:r>
              <a:rPr lang="uk-UA" sz="2800" dirty="0">
                <a:solidFill>
                  <a:schemeClr val="bg1"/>
                </a:solidFill>
                <a:latin typeface="Roboto Condensed Light" pitchFamily="2" charset="0"/>
              </a:rPr>
              <a:t>міркування критики владних осіб та “боротьби за свої права” не можуть затьмарити захист особистої честі до надмірної межі,</a:t>
            </a:r>
            <a:endParaRPr lang="ru-RU" sz="2800" dirty="0">
              <a:solidFill>
                <a:schemeClr val="bg1"/>
              </a:solidFill>
              <a:latin typeface="Roboto Condensed Light" pitchFamily="2" charset="0"/>
            </a:endParaRPr>
          </a:p>
          <a:p>
            <a:pPr marL="457200" indent="-457200">
              <a:spcAft>
                <a:spcPts val="800"/>
              </a:spcAft>
              <a:buFont typeface="Wingdings" panose="05000000000000000000" pitchFamily="2" charset="2"/>
              <a:buChar char="ü"/>
            </a:pPr>
            <a:r>
              <a:rPr lang="uk-UA" sz="2800" dirty="0">
                <a:solidFill>
                  <a:schemeClr val="bg1"/>
                </a:solidFill>
                <a:latin typeface="Roboto Condensed Light" pitchFamily="2" charset="0"/>
              </a:rPr>
              <a:t>заяви поставили під сумнів професійну доброчесність постраждалих суддів, оскільки вони були розміщені в інтернет-блозі, доступному для широкої громадськості, і таким чином доводилися до відома невизначеного кола людей</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920118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4"/>
            <a:ext cx="10816046" cy="191181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3200" b="1" dirty="0">
                <a:solidFill>
                  <a:schemeClr val="accent1">
                    <a:lumMod val="50000"/>
                  </a:schemeClr>
                </a:solidFill>
                <a:latin typeface="Roboto Condensed Light" pitchFamily="2" charset="0"/>
                <a:ea typeface="Roboto Condensed Light" pitchFamily="2" charset="0"/>
              </a:rPr>
              <a:t>16 липня 2019 року Європейський суд з прав людини виніс рішення у справі </a:t>
            </a:r>
            <a:r>
              <a:rPr lang="uk-UA" sz="3200" b="1" dirty="0" err="1">
                <a:solidFill>
                  <a:schemeClr val="accent1">
                    <a:lumMod val="50000"/>
                  </a:schemeClr>
                </a:solidFill>
                <a:latin typeface="Roboto Condensed Light" pitchFamily="2" charset="0"/>
                <a:ea typeface="Roboto Condensed Light" pitchFamily="2" charset="0"/>
              </a:rPr>
              <a:t>Жданов</a:t>
            </a:r>
            <a:r>
              <a:rPr lang="uk-UA" sz="3200" b="1" dirty="0">
                <a:solidFill>
                  <a:schemeClr val="accent1">
                    <a:lumMod val="50000"/>
                  </a:schemeClr>
                </a:solidFill>
                <a:latin typeface="Roboto Condensed Light" pitchFamily="2" charset="0"/>
                <a:ea typeface="Roboto Condensed Light" pitchFamily="2" charset="0"/>
              </a:rPr>
              <a:t> та інші проти РФ </a:t>
            </a:r>
            <a:r>
              <a:rPr lang="uk-UA" sz="3200" dirty="0">
                <a:solidFill>
                  <a:schemeClr val="accent1">
                    <a:lumMod val="50000"/>
                  </a:schemeClr>
                </a:solidFill>
                <a:latin typeface="Roboto Condensed Light" pitchFamily="2" charset="0"/>
                <a:ea typeface="Roboto Condensed Light" pitchFamily="2" charset="0"/>
              </a:rPr>
              <a:t>(</a:t>
            </a:r>
            <a:r>
              <a:rPr lang="uk-UA" sz="3200" dirty="0" err="1">
                <a:solidFill>
                  <a:schemeClr val="accent1">
                    <a:lumMod val="50000"/>
                  </a:schemeClr>
                </a:solidFill>
                <a:latin typeface="Roboto Condensed Light" pitchFamily="2" charset="0"/>
                <a:ea typeface="Roboto Condensed Light" pitchFamily="2" charset="0"/>
              </a:rPr>
              <a:t>Zhdanov</a:t>
            </a:r>
            <a:r>
              <a:rPr lang="uk-UA" sz="3200" dirty="0">
                <a:solidFill>
                  <a:schemeClr val="accent1">
                    <a:lumMod val="50000"/>
                  </a:schemeClr>
                </a:solidFill>
                <a:latin typeface="Roboto Condensed Light" pitchFamily="2" charset="0"/>
                <a:ea typeface="Roboto Condensed Light" pitchFamily="2" charset="0"/>
              </a:rPr>
              <a:t> </a:t>
            </a:r>
            <a:r>
              <a:rPr lang="uk-UA" sz="3200" dirty="0" err="1">
                <a:solidFill>
                  <a:schemeClr val="accent1">
                    <a:lumMod val="50000"/>
                  </a:schemeClr>
                </a:solidFill>
                <a:latin typeface="Roboto Condensed Light" pitchFamily="2" charset="0"/>
                <a:ea typeface="Roboto Condensed Light" pitchFamily="2" charset="0"/>
              </a:rPr>
              <a:t>and</a:t>
            </a:r>
            <a:r>
              <a:rPr lang="uk-UA" sz="3200" dirty="0">
                <a:solidFill>
                  <a:schemeClr val="accent1">
                    <a:lumMod val="50000"/>
                  </a:schemeClr>
                </a:solidFill>
                <a:latin typeface="Roboto Condensed Light" pitchFamily="2" charset="0"/>
                <a:ea typeface="Roboto Condensed Light" pitchFamily="2" charset="0"/>
              </a:rPr>
              <a:t> </a:t>
            </a:r>
            <a:r>
              <a:rPr lang="uk-UA" sz="3200" dirty="0" err="1">
                <a:solidFill>
                  <a:schemeClr val="accent1">
                    <a:lumMod val="50000"/>
                  </a:schemeClr>
                </a:solidFill>
                <a:latin typeface="Roboto Condensed Light" pitchFamily="2" charset="0"/>
                <a:ea typeface="Roboto Condensed Light" pitchFamily="2" charset="0"/>
              </a:rPr>
              <a:t>Others</a:t>
            </a:r>
            <a:r>
              <a:rPr lang="uk-UA" sz="3200" dirty="0">
                <a:solidFill>
                  <a:schemeClr val="accent1">
                    <a:lumMod val="50000"/>
                  </a:schemeClr>
                </a:solidFill>
                <a:latin typeface="Roboto Condensed Light" pitchFamily="2" charset="0"/>
                <a:ea typeface="Roboto Condensed Light" pitchFamily="2" charset="0"/>
              </a:rPr>
              <a:t> v. </a:t>
            </a:r>
            <a:r>
              <a:rPr lang="uk-UA" sz="3200" dirty="0" err="1">
                <a:solidFill>
                  <a:schemeClr val="accent1">
                    <a:lumMod val="50000"/>
                  </a:schemeClr>
                </a:solidFill>
                <a:latin typeface="Roboto Condensed Light" pitchFamily="2" charset="0"/>
                <a:ea typeface="Roboto Condensed Light" pitchFamily="2" charset="0"/>
              </a:rPr>
              <a:t>Russia</a:t>
            </a:r>
            <a:r>
              <a:rPr lang="uk-UA" sz="3200" dirty="0">
                <a:solidFill>
                  <a:schemeClr val="accent1">
                    <a:lumMod val="50000"/>
                  </a:schemeClr>
                </a:solidFill>
                <a:latin typeface="Roboto Condensed Light" pitchFamily="2" charset="0"/>
                <a:ea typeface="Roboto Condensed Light" pitchFamily="2" charset="0"/>
              </a:rPr>
              <a:t>, заява № 12200/08, 35949/11 і 58282/12),</a:t>
            </a:r>
            <a:endParaRPr lang="ru-RU" sz="3200" dirty="0">
              <a:solidFill>
                <a:schemeClr val="accent1">
                  <a:lumMod val="50000"/>
                </a:schemeClr>
              </a:solidFill>
              <a:latin typeface="Roboto Condensed Light" pitchFamily="2" charset="0"/>
              <a:ea typeface="Roboto Condensed Light" pitchFamily="2" charset="0"/>
            </a:endParaRPr>
          </a:p>
        </p:txBody>
      </p:sp>
      <p:sp>
        <p:nvSpPr>
          <p:cNvPr id="4" name="Прямоугольник 3"/>
          <p:cNvSpPr/>
          <p:nvPr/>
        </p:nvSpPr>
        <p:spPr>
          <a:xfrm>
            <a:off x="1094544" y="2135775"/>
            <a:ext cx="10217468" cy="1815882"/>
          </a:xfrm>
          <a:prstGeom prst="rect">
            <a:avLst/>
          </a:prstGeom>
        </p:spPr>
        <p:txBody>
          <a:bodyPr wrap="square">
            <a:spAutoFit/>
          </a:bodyPr>
          <a:lstStyle/>
          <a:p>
            <a:r>
              <a:rPr lang="uk-UA" sz="2800" dirty="0">
                <a:solidFill>
                  <a:schemeClr val="bg1"/>
                </a:solidFill>
                <a:latin typeface="Roboto Condensed Light" pitchFamily="2" charset="0"/>
              </a:rPr>
              <a:t>при цьому відмовився розглядати заяву одного з заявників, визнавши її зловживанням правом звернення до суду (образливі висловлювання щодо суддів ЄСПЛ в особистих </a:t>
            </a:r>
            <a:r>
              <a:rPr lang="uk-UA" sz="2800" dirty="0" err="1">
                <a:solidFill>
                  <a:schemeClr val="bg1"/>
                </a:solidFill>
                <a:latin typeface="Roboto Condensed Light" pitchFamily="2" charset="0"/>
              </a:rPr>
              <a:t>аккаунтах</a:t>
            </a:r>
            <a:r>
              <a:rPr lang="uk-UA" sz="2800" dirty="0">
                <a:solidFill>
                  <a:schemeClr val="bg1"/>
                </a:solidFill>
                <a:latin typeface="Roboto Condensed Light" pitchFamily="2" charset="0"/>
              </a:rPr>
              <a:t> в </a:t>
            </a:r>
            <a:r>
              <a:rPr lang="uk-UA" sz="2800" dirty="0" err="1">
                <a:solidFill>
                  <a:schemeClr val="bg1"/>
                </a:solidFill>
                <a:latin typeface="Roboto Condensed Light" pitchFamily="2" charset="0"/>
              </a:rPr>
              <a:t>соцмережах</a:t>
            </a:r>
            <a:r>
              <a:rPr lang="uk-UA" sz="2800" dirty="0">
                <a:solidFill>
                  <a:schemeClr val="bg1"/>
                </a:solidFill>
                <a:latin typeface="Roboto Condensed Light" pitchFamily="2" charset="0"/>
              </a:rPr>
              <a:t>).</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994425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5"/>
            <a:ext cx="10816046" cy="108864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sz="2400" b="1" dirty="0">
                <a:solidFill>
                  <a:schemeClr val="accent1">
                    <a:lumMod val="50000"/>
                  </a:schemeClr>
                </a:solidFill>
                <a:latin typeface="Roboto Condensed Light" pitchFamily="2" charset="0"/>
                <a:ea typeface="Roboto Condensed Light" pitchFamily="2" charset="0"/>
              </a:rPr>
              <a:t>Рішення ЄСПЛ у справі </a:t>
            </a:r>
            <a:r>
              <a:rPr lang="uk-UA" sz="2400" b="1" dirty="0" err="1">
                <a:solidFill>
                  <a:schemeClr val="accent1">
                    <a:lumMod val="50000"/>
                  </a:schemeClr>
                </a:solidFill>
                <a:latin typeface="Roboto Condensed Light" pitchFamily="2" charset="0"/>
                <a:ea typeface="Roboto Condensed Light" pitchFamily="2" charset="0"/>
              </a:rPr>
              <a:t>Жданов</a:t>
            </a:r>
            <a:r>
              <a:rPr lang="uk-UA" sz="2400" b="1" dirty="0">
                <a:solidFill>
                  <a:schemeClr val="accent1">
                    <a:lumMod val="50000"/>
                  </a:schemeClr>
                </a:solidFill>
                <a:latin typeface="Roboto Condensed Light" pitchFamily="2" charset="0"/>
                <a:ea typeface="Roboto Condensed Light" pitchFamily="2" charset="0"/>
              </a:rPr>
              <a:t> та інші проти РФ 16 липня 2019 року </a:t>
            </a:r>
            <a:r>
              <a:rPr lang="uk-UA" sz="2400" dirty="0">
                <a:solidFill>
                  <a:schemeClr val="accent1">
                    <a:lumMod val="50000"/>
                  </a:schemeClr>
                </a:solidFill>
                <a:latin typeface="Roboto Condensed Light" pitchFamily="2" charset="0"/>
                <a:ea typeface="Roboto Condensed Light" pitchFamily="2" charset="0"/>
              </a:rPr>
              <a:t>(</a:t>
            </a:r>
            <a:r>
              <a:rPr lang="uk-UA" sz="2400" dirty="0" err="1">
                <a:solidFill>
                  <a:schemeClr val="accent1">
                    <a:lumMod val="50000"/>
                  </a:schemeClr>
                </a:solidFill>
                <a:latin typeface="Roboto Condensed Light" pitchFamily="2" charset="0"/>
                <a:ea typeface="Roboto Condensed Light" pitchFamily="2" charset="0"/>
              </a:rPr>
              <a:t>Zhdanov</a:t>
            </a:r>
            <a:r>
              <a:rPr lang="uk-UA" sz="2400" dirty="0">
                <a:solidFill>
                  <a:schemeClr val="accent1">
                    <a:lumMod val="50000"/>
                  </a:schemeClr>
                </a:solidFill>
                <a:latin typeface="Roboto Condensed Light" pitchFamily="2" charset="0"/>
                <a:ea typeface="Roboto Condensed Light" pitchFamily="2" charset="0"/>
              </a:rPr>
              <a:t> </a:t>
            </a:r>
            <a:r>
              <a:rPr lang="uk-UA" sz="2400" dirty="0" err="1">
                <a:solidFill>
                  <a:schemeClr val="accent1">
                    <a:lumMod val="50000"/>
                  </a:schemeClr>
                </a:solidFill>
                <a:latin typeface="Roboto Condensed Light" pitchFamily="2" charset="0"/>
                <a:ea typeface="Roboto Condensed Light" pitchFamily="2" charset="0"/>
              </a:rPr>
              <a:t>and</a:t>
            </a:r>
            <a:r>
              <a:rPr lang="uk-UA" sz="2400" dirty="0">
                <a:solidFill>
                  <a:schemeClr val="accent1">
                    <a:lumMod val="50000"/>
                  </a:schemeClr>
                </a:solidFill>
                <a:latin typeface="Roboto Condensed Light" pitchFamily="2" charset="0"/>
                <a:ea typeface="Roboto Condensed Light" pitchFamily="2" charset="0"/>
              </a:rPr>
              <a:t> </a:t>
            </a:r>
            <a:r>
              <a:rPr lang="uk-UA" sz="2400" dirty="0" err="1">
                <a:solidFill>
                  <a:schemeClr val="accent1">
                    <a:lumMod val="50000"/>
                  </a:schemeClr>
                </a:solidFill>
                <a:latin typeface="Roboto Condensed Light" pitchFamily="2" charset="0"/>
                <a:ea typeface="Roboto Condensed Light" pitchFamily="2" charset="0"/>
              </a:rPr>
              <a:t>Others</a:t>
            </a:r>
            <a:r>
              <a:rPr lang="uk-UA" sz="2400" dirty="0">
                <a:solidFill>
                  <a:schemeClr val="accent1">
                    <a:lumMod val="50000"/>
                  </a:schemeClr>
                </a:solidFill>
                <a:latin typeface="Roboto Condensed Light" pitchFamily="2" charset="0"/>
                <a:ea typeface="Roboto Condensed Light" pitchFamily="2" charset="0"/>
              </a:rPr>
              <a:t> v. </a:t>
            </a:r>
            <a:r>
              <a:rPr lang="uk-UA" sz="2400" dirty="0" err="1">
                <a:solidFill>
                  <a:schemeClr val="accent1">
                    <a:lumMod val="50000"/>
                  </a:schemeClr>
                </a:solidFill>
                <a:latin typeface="Roboto Condensed Light" pitchFamily="2" charset="0"/>
                <a:ea typeface="Roboto Condensed Light" pitchFamily="2" charset="0"/>
              </a:rPr>
              <a:t>Russia</a:t>
            </a:r>
            <a:r>
              <a:rPr lang="uk-UA" sz="2400" dirty="0">
                <a:solidFill>
                  <a:schemeClr val="accent1">
                    <a:lumMod val="50000"/>
                  </a:schemeClr>
                </a:solidFill>
                <a:latin typeface="Roboto Condensed Light" pitchFamily="2" charset="0"/>
                <a:ea typeface="Roboto Condensed Light" pitchFamily="2" charset="0"/>
              </a:rPr>
              <a:t>, заява № 12200/08, 35949/11 і 58282/12),</a:t>
            </a:r>
            <a:endParaRPr lang="ru-RU" sz="2400" dirty="0">
              <a:solidFill>
                <a:schemeClr val="accent1">
                  <a:lumMod val="50000"/>
                </a:schemeClr>
              </a:solidFill>
              <a:latin typeface="Roboto Condensed Light" pitchFamily="2" charset="0"/>
              <a:ea typeface="Roboto Condensed Light" pitchFamily="2" charset="0"/>
            </a:endParaRPr>
          </a:p>
        </p:txBody>
      </p:sp>
      <p:sp>
        <p:nvSpPr>
          <p:cNvPr id="4" name="Прямоугольник 3"/>
          <p:cNvSpPr/>
          <p:nvPr/>
        </p:nvSpPr>
        <p:spPr>
          <a:xfrm>
            <a:off x="795255" y="1472097"/>
            <a:ext cx="10217468" cy="4124206"/>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Суд, серед іншого, вказав на те, що </a:t>
            </a:r>
            <a:r>
              <a:rPr lang="uk-UA" sz="2800" dirty="0">
                <a:solidFill>
                  <a:schemeClr val="accent6">
                    <a:lumMod val="20000"/>
                    <a:lumOff val="80000"/>
                  </a:schemeClr>
                </a:solidFill>
                <a:latin typeface="Roboto Condensed Light" pitchFamily="2" charset="0"/>
              </a:rPr>
              <a:t>ж</a:t>
            </a:r>
            <a:r>
              <a:rPr lang="uk-UA" sz="2800" b="1" dirty="0">
                <a:solidFill>
                  <a:schemeClr val="accent6">
                    <a:lumMod val="20000"/>
                    <a:lumOff val="80000"/>
                  </a:schemeClr>
                </a:solidFill>
                <a:latin typeface="Roboto Condensed Light" pitchFamily="2" charset="0"/>
              </a:rPr>
              <a:t>орсткими образами щодо суду та його суддів “заявник виявив неповагу до самої установи, до якої він звернувся з проханням захистити свої права.</a:t>
            </a:r>
            <a:endParaRPr lang="ru-RU" sz="2800" dirty="0">
              <a:solidFill>
                <a:schemeClr val="accent6">
                  <a:lumMod val="20000"/>
                  <a:lumOff val="80000"/>
                </a:schemeClr>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b="1" dirty="0">
                <a:solidFill>
                  <a:schemeClr val="accent6">
                    <a:lumMod val="20000"/>
                    <a:lumOff val="80000"/>
                  </a:schemeClr>
                </a:solidFill>
                <a:latin typeface="Roboto Condensed Light" pitchFamily="2" charset="0"/>
              </a:rPr>
              <a:t>Його поведінка є “образливим проявом безвідповідальності та легковажного ставлення до Суду” … і тому суперечить цілі права на індивідуальне звернення, передбаченого в статтях 34 та 35 Конвенції</a:t>
            </a:r>
            <a:r>
              <a:rPr lang="uk-UA" sz="2800" dirty="0">
                <a:solidFill>
                  <a:schemeClr val="accent6">
                    <a:lumMod val="20000"/>
                    <a:lumOff val="80000"/>
                  </a:schemeClr>
                </a:solidFill>
                <a:latin typeface="Roboto Condensed Light" pitchFamily="2" charset="0"/>
              </a:rPr>
              <a:t>”.</a:t>
            </a:r>
            <a:endParaRPr lang="ru-RU" sz="2800" dirty="0">
              <a:solidFill>
                <a:schemeClr val="accent6">
                  <a:lumMod val="20000"/>
                  <a:lumOff val="80000"/>
                </a:schemeClr>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Незважаючи на те, що Суд надіслав </a:t>
            </a:r>
            <a:r>
              <a:rPr lang="uk-UA" sz="2800" b="1" dirty="0">
                <a:solidFill>
                  <a:schemeClr val="accent6">
                    <a:lumMod val="20000"/>
                    <a:lumOff val="80000"/>
                  </a:schemeClr>
                </a:solidFill>
                <a:latin typeface="Roboto Condensed Light" pitchFamily="2" charset="0"/>
              </a:rPr>
              <a:t>попереджувальний лист</a:t>
            </a:r>
            <a:r>
              <a:rPr lang="uk-UA" sz="2800" dirty="0">
                <a:solidFill>
                  <a:schemeClr val="bg1"/>
                </a:solidFill>
                <a:latin typeface="Roboto Condensed Light" pitchFamily="2" charset="0"/>
              </a:rPr>
              <a:t>, в якому були конкретно зазначено ризики зловживання правом на подання заяви, </a:t>
            </a:r>
            <a:r>
              <a:rPr lang="uk-UA" sz="2800" b="1" dirty="0">
                <a:solidFill>
                  <a:schemeClr val="accent6">
                    <a:lumMod val="20000"/>
                    <a:lumOff val="80000"/>
                  </a:schemeClr>
                </a:solidFill>
                <a:latin typeface="Roboto Condensed Light" pitchFamily="2" charset="0"/>
              </a:rPr>
              <a:t>заявник не відкликав своїх заяв</a:t>
            </a:r>
            <a:r>
              <a:rPr lang="uk-UA" sz="2800" dirty="0">
                <a:solidFill>
                  <a:schemeClr val="accent6">
                    <a:lumMod val="20000"/>
                    <a:lumOff val="80000"/>
                  </a:schemeClr>
                </a:solidFill>
                <a:latin typeface="Roboto Condensed Light" pitchFamily="2" charset="0"/>
              </a:rPr>
              <a:t>. </a:t>
            </a:r>
            <a:endParaRPr lang="ru-RU" sz="2800" dirty="0">
              <a:solidFill>
                <a:schemeClr val="accent6">
                  <a:lumMod val="20000"/>
                  <a:lumOff val="80000"/>
                </a:schemeClr>
              </a:solidFill>
              <a:latin typeface="Roboto Condensed Light" pitchFamily="2" charset="0"/>
            </a:endParaRPr>
          </a:p>
        </p:txBody>
      </p:sp>
    </p:spTree>
    <p:extLst>
      <p:ext uri="{BB962C8B-B14F-4D97-AF65-F5344CB8AC3E}">
        <p14:creationId xmlns:p14="http://schemas.microsoft.com/office/powerpoint/2010/main" val="1789519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22239" y="168460"/>
            <a:ext cx="10890070" cy="1396127"/>
          </a:xfrm>
          <a:prstGeom prst="roundRect">
            <a:avLst/>
          </a:prstGeom>
          <a:solidFill>
            <a:srgbClr val="243E6E"/>
          </a:solidFill>
          <a:ln>
            <a:solidFill>
              <a:srgbClr val="F0E8E3"/>
            </a:solidFill>
          </a:ln>
        </p:spPr>
        <p:txBody>
          <a:bodyPr wrap="square">
            <a:spAutoFit/>
          </a:bodyPr>
          <a:lstStyle/>
          <a:p>
            <a:pPr algn="just">
              <a:spcBef>
                <a:spcPts val="0"/>
              </a:spcBef>
              <a:spcAft>
                <a:spcPts val="0"/>
              </a:spcAft>
            </a:pPr>
            <a:endParaRPr lang="uk-UA" sz="1000" b="1" dirty="0">
              <a:solidFill>
                <a:schemeClr val="bg2"/>
              </a:solidFill>
              <a:latin typeface="Roboto Condensed Light" pitchFamily="2" charset="0"/>
              <a:ea typeface="Roboto Condensed Light" pitchFamily="2" charset="0"/>
            </a:endParaRPr>
          </a:p>
          <a:p>
            <a:pPr algn="just"/>
            <a:r>
              <a:rPr lang="uk-UA" sz="2800" b="1" dirty="0">
                <a:solidFill>
                  <a:schemeClr val="bg2"/>
                </a:solidFill>
                <a:latin typeface="Roboto Condensed Light" pitchFamily="2" charset="0"/>
              </a:rPr>
              <a:t>Додатково стосовно</a:t>
            </a:r>
            <a:r>
              <a:rPr lang="uk-UA" sz="2800" dirty="0">
                <a:solidFill>
                  <a:schemeClr val="bg2"/>
                </a:solidFill>
                <a:latin typeface="Roboto Condensed Light" pitchFamily="2" charset="0"/>
              </a:rPr>
              <a:t> с</a:t>
            </a:r>
            <a:r>
              <a:rPr lang="uk-UA" sz="2800" b="1" dirty="0">
                <a:solidFill>
                  <a:schemeClr val="bg2"/>
                </a:solidFill>
                <a:latin typeface="Roboto Condensed Light" pitchFamily="2" charset="0"/>
              </a:rPr>
              <a:t>татті 17 Конвенції «Заборона зловживання правами»</a:t>
            </a:r>
            <a:endParaRPr lang="ru-RU" sz="2800" dirty="0">
              <a:solidFill>
                <a:schemeClr val="bg2"/>
              </a:solidFill>
              <a:latin typeface="Roboto Condensed Light" pitchFamily="2" charset="0"/>
            </a:endParaRPr>
          </a:p>
          <a:p>
            <a:pPr algn="just">
              <a:spcBef>
                <a:spcPts val="0"/>
              </a:spcBef>
              <a:spcAft>
                <a:spcPts val="0"/>
              </a:spcAft>
            </a:pPr>
            <a:endParaRPr lang="ru-RU" sz="1000" b="1" dirty="0">
              <a:solidFill>
                <a:schemeClr val="bg2"/>
              </a:solidFill>
              <a:latin typeface="Roboto Condensed Light" pitchFamily="2" charset="0"/>
              <a:ea typeface="Roboto Condensed Light" pitchFamily="2" charset="0"/>
            </a:endParaRPr>
          </a:p>
        </p:txBody>
      </p:sp>
      <p:sp>
        <p:nvSpPr>
          <p:cNvPr id="2" name="Прямоугольник 1"/>
          <p:cNvSpPr/>
          <p:nvPr/>
        </p:nvSpPr>
        <p:spPr>
          <a:xfrm>
            <a:off x="622239" y="1977551"/>
            <a:ext cx="10890070" cy="3659463"/>
          </a:xfrm>
          <a:prstGeom prst="rect">
            <a:avLst/>
          </a:prstGeom>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У низці свої рішень ЄСПЛ акцентує увагу на тому, що стаття 17 Конвенції, яка застосовується до держав, груп та окремих осіб, забороняє знищення та надмірне обмеження прав і свобод, викладених у Конвенції. </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Текст статті 17 випливає зі статті 30 Загальної декларації прав людини (1948). Еквівалентні положення містяться також у Міжнародному пакті про громадянські та політичні права (1966), Американській конвенції з прав людини (1969) та Хартії основних прав Європейського Союзу (2000).</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897559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22239" y="168460"/>
            <a:ext cx="10890070" cy="510778"/>
          </a:xfrm>
          <a:prstGeom prst="roundRect">
            <a:avLst/>
          </a:prstGeom>
          <a:solidFill>
            <a:srgbClr val="243E6E"/>
          </a:solidFill>
          <a:ln>
            <a:solidFill>
              <a:srgbClr val="F0E8E3"/>
            </a:solidFill>
          </a:ln>
        </p:spPr>
        <p:txBody>
          <a:bodyPr wrap="square">
            <a:spAutoFit/>
          </a:bodyPr>
          <a:lstStyle/>
          <a:p>
            <a:r>
              <a:rPr lang="uk-UA" sz="2400" b="1" dirty="0">
                <a:solidFill>
                  <a:schemeClr val="bg2"/>
                </a:solidFill>
                <a:latin typeface="Roboto Condensed Light" pitchFamily="2" charset="0"/>
              </a:rPr>
              <a:t>Додатково стосовно</a:t>
            </a:r>
            <a:r>
              <a:rPr lang="uk-UA" sz="2400" dirty="0">
                <a:solidFill>
                  <a:schemeClr val="bg2"/>
                </a:solidFill>
                <a:latin typeface="Roboto Condensed Light" pitchFamily="2" charset="0"/>
              </a:rPr>
              <a:t> с</a:t>
            </a:r>
            <a:r>
              <a:rPr lang="uk-UA" sz="2400" b="1" dirty="0">
                <a:solidFill>
                  <a:schemeClr val="bg2"/>
                </a:solidFill>
                <a:latin typeface="Roboto Condensed Light" pitchFamily="2" charset="0"/>
              </a:rPr>
              <a:t>татті 17 Конвенції «Заборона зловживання правами»</a:t>
            </a:r>
            <a:endParaRPr lang="ru-RU" sz="2400" b="1" dirty="0">
              <a:solidFill>
                <a:schemeClr val="bg2"/>
              </a:solidFill>
              <a:latin typeface="Roboto Condensed Light" pitchFamily="2" charset="0"/>
              <a:ea typeface="Roboto Condensed Light" pitchFamily="2" charset="0"/>
            </a:endParaRPr>
          </a:p>
        </p:txBody>
      </p:sp>
      <p:sp>
        <p:nvSpPr>
          <p:cNvPr id="2" name="Прямоугольник 1"/>
          <p:cNvSpPr/>
          <p:nvPr/>
        </p:nvSpPr>
        <p:spPr>
          <a:xfrm>
            <a:off x="331416" y="1387616"/>
            <a:ext cx="5445035" cy="4154984"/>
          </a:xfrm>
          <a:prstGeom prst="rect">
            <a:avLst/>
          </a:prstGeom>
        </p:spPr>
        <p:txBody>
          <a:bodyPr wrap="square">
            <a:spAutoFit/>
          </a:bodyPr>
          <a:lstStyle/>
          <a:p>
            <a:pPr marL="457200" indent="-457200">
              <a:buFont typeface="Wingdings" panose="05000000000000000000" pitchFamily="2" charset="2"/>
              <a:buChar char="ü"/>
            </a:pPr>
            <a:r>
              <a:rPr lang="uk-UA" sz="2400" dirty="0" err="1">
                <a:solidFill>
                  <a:schemeClr val="bg1"/>
                </a:solidFill>
                <a:latin typeface="Roboto Condensed Light" pitchFamily="2" charset="0"/>
              </a:rPr>
              <a:t>Koch</a:t>
            </a:r>
            <a:r>
              <a:rPr lang="uk-UA" sz="2400" dirty="0">
                <a:solidFill>
                  <a:schemeClr val="bg1"/>
                </a:solidFill>
                <a:latin typeface="Roboto Condensed Light" pitchFamily="2" charset="0"/>
              </a:rPr>
              <a:t> проти Польщі, § 32; </a:t>
            </a:r>
            <a:r>
              <a:rPr lang="uk-UA" sz="2400" dirty="0" err="1">
                <a:solidFill>
                  <a:schemeClr val="bg1"/>
                </a:solidFill>
                <a:latin typeface="Roboto Condensed Light" pitchFamily="2" charset="0"/>
              </a:rPr>
              <a:t>Miroļubovs</a:t>
            </a:r>
            <a:r>
              <a:rPr lang="uk-UA" sz="2400" dirty="0">
                <a:solidFill>
                  <a:schemeClr val="bg1"/>
                </a:solidFill>
                <a:latin typeface="Roboto Condensed Light" pitchFamily="2" charset="0"/>
              </a:rPr>
              <a:t> і інші проти Латвії, §§ 62 та 65;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Molnar</a:t>
            </a:r>
            <a:r>
              <a:rPr lang="uk-UA" sz="2400" dirty="0">
                <a:solidFill>
                  <a:schemeClr val="bg1"/>
                </a:solidFill>
                <a:latin typeface="Roboto Condensed Light" pitchFamily="2" charset="0"/>
              </a:rPr>
              <a:t> проти Румунії (ріш.); S.A.S. проти Франції [ВП], § 66; </a:t>
            </a:r>
          </a:p>
          <a:p>
            <a:pPr marL="457200" indent="-457200">
              <a:buFont typeface="Wingdings" panose="05000000000000000000" pitchFamily="2" charset="2"/>
              <a:buChar char="ü"/>
            </a:pPr>
            <a:r>
              <a:rPr lang="uk-UA" sz="2400" dirty="0">
                <a:solidFill>
                  <a:schemeClr val="bg1"/>
                </a:solidFill>
                <a:latin typeface="Roboto Condensed Light" pitchFamily="2" charset="0"/>
              </a:rPr>
              <a:t>W.P. та інші проти Польщі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Белкасем</a:t>
            </a:r>
            <a:r>
              <a:rPr lang="uk-UA" sz="2400" dirty="0">
                <a:solidFill>
                  <a:schemeClr val="bg1"/>
                </a:solidFill>
                <a:latin typeface="Roboto Condensed Light" pitchFamily="2" charset="0"/>
              </a:rPr>
              <a:t> проти Бельгії § 37;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Вайнай</a:t>
            </a:r>
            <a:r>
              <a:rPr lang="uk-UA" sz="2400" dirty="0">
                <a:solidFill>
                  <a:schemeClr val="bg1"/>
                </a:solidFill>
                <a:latin typeface="Roboto Condensed Light" pitchFamily="2" charset="0"/>
              </a:rPr>
              <a:t> проти Угорщини, § 53;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Варела</a:t>
            </a:r>
            <a:r>
              <a:rPr lang="uk-UA" sz="2400" dirty="0">
                <a:solidFill>
                  <a:schemeClr val="bg1"/>
                </a:solidFill>
                <a:latin typeface="Roboto Condensed Light" pitchFamily="2" charset="0"/>
              </a:rPr>
              <a:t> </a:t>
            </a:r>
            <a:r>
              <a:rPr lang="uk-UA" sz="2400" dirty="0" err="1">
                <a:solidFill>
                  <a:schemeClr val="bg1"/>
                </a:solidFill>
                <a:latin typeface="Roboto Condensed Light" pitchFamily="2" charset="0"/>
              </a:rPr>
              <a:t>Гейс</a:t>
            </a:r>
            <a:r>
              <a:rPr lang="uk-UA" sz="2400" dirty="0">
                <a:solidFill>
                  <a:schemeClr val="bg1"/>
                </a:solidFill>
                <a:latin typeface="Roboto Condensed Light" pitchFamily="2" charset="0"/>
              </a:rPr>
              <a:t> проти Іспанії, § 40;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Віцш</a:t>
            </a:r>
            <a:r>
              <a:rPr lang="uk-UA" sz="2400" dirty="0">
                <a:solidFill>
                  <a:schemeClr val="bg1"/>
                </a:solidFill>
                <a:latin typeface="Roboto Condensed Light" pitchFamily="2" charset="0"/>
              </a:rPr>
              <a:t> проти Німеччини (№ 2) (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Гароді</a:t>
            </a:r>
            <a:r>
              <a:rPr lang="uk-UA" sz="2400" dirty="0">
                <a:solidFill>
                  <a:schemeClr val="bg1"/>
                </a:solidFill>
                <a:latin typeface="Roboto Condensed Light" pitchFamily="2" charset="0"/>
              </a:rPr>
              <a:t> проти Франції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Зданока</a:t>
            </a:r>
            <a:r>
              <a:rPr lang="uk-UA" sz="2400" dirty="0">
                <a:solidFill>
                  <a:schemeClr val="bg1"/>
                </a:solidFill>
                <a:latin typeface="Roboto Condensed Light" pitchFamily="2" charset="0"/>
              </a:rPr>
              <a:t> проти Латвії [ВП], § 99; </a:t>
            </a:r>
          </a:p>
        </p:txBody>
      </p:sp>
      <p:sp>
        <p:nvSpPr>
          <p:cNvPr id="4" name="Прямоугольник 3"/>
          <p:cNvSpPr/>
          <p:nvPr/>
        </p:nvSpPr>
        <p:spPr>
          <a:xfrm>
            <a:off x="6067274" y="1387616"/>
            <a:ext cx="6022258" cy="4154984"/>
          </a:xfrm>
          <a:prstGeom prst="rect">
            <a:avLst/>
          </a:prstGeom>
        </p:spPr>
        <p:txBody>
          <a:bodyPr wrap="square">
            <a:spAutoFit/>
          </a:bodyPr>
          <a:lstStyle/>
          <a:p>
            <a:pPr marL="457200" indent="-457200">
              <a:buFont typeface="Wingdings" panose="05000000000000000000" pitchFamily="2" charset="2"/>
              <a:buChar char="ü"/>
            </a:pPr>
            <a:r>
              <a:rPr lang="uk-UA" sz="2400" dirty="0" err="1">
                <a:solidFill>
                  <a:schemeClr val="bg1"/>
                </a:solidFill>
                <a:latin typeface="Roboto Condensed Light" pitchFamily="2" charset="0"/>
              </a:rPr>
              <a:t>Касимахунов</a:t>
            </a:r>
            <a:r>
              <a:rPr lang="uk-UA" sz="2400" dirty="0">
                <a:solidFill>
                  <a:schemeClr val="bg1"/>
                </a:solidFill>
                <a:latin typeface="Roboto Condensed Light" pitchFamily="2" charset="0"/>
              </a:rPr>
              <a:t> та </a:t>
            </a:r>
            <a:r>
              <a:rPr lang="uk-UA" sz="2400" dirty="0" err="1">
                <a:solidFill>
                  <a:schemeClr val="bg1"/>
                </a:solidFill>
                <a:latin typeface="Roboto Condensed Light" pitchFamily="2" charset="0"/>
              </a:rPr>
              <a:t>Сайбаталов</a:t>
            </a:r>
            <a:r>
              <a:rPr lang="uk-UA" sz="2400" dirty="0">
                <a:solidFill>
                  <a:schemeClr val="bg1"/>
                </a:solidFill>
                <a:latin typeface="Roboto Condensed Light" pitchFamily="2" charset="0"/>
              </a:rPr>
              <a:t> проти Росії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Лоулесс</a:t>
            </a:r>
            <a:r>
              <a:rPr lang="uk-UA" sz="2400" dirty="0">
                <a:solidFill>
                  <a:schemeClr val="bg1"/>
                </a:solidFill>
                <a:latin typeface="Roboto Condensed Light" pitchFamily="2" charset="0"/>
              </a:rPr>
              <a:t> проти Ірландії (№ 3), § 7;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М'Бала</a:t>
            </a:r>
            <a:r>
              <a:rPr lang="uk-UA" sz="2400" dirty="0">
                <a:solidFill>
                  <a:schemeClr val="bg1"/>
                </a:solidFill>
                <a:latin typeface="Roboto Condensed Light" pitchFamily="2" charset="0"/>
              </a:rPr>
              <a:t> </a:t>
            </a:r>
            <a:r>
              <a:rPr lang="uk-UA" sz="2400" dirty="0" err="1">
                <a:solidFill>
                  <a:schemeClr val="bg1"/>
                </a:solidFill>
                <a:latin typeface="Roboto Condensed Light" pitchFamily="2" charset="0"/>
              </a:rPr>
              <a:t>М'Бала</a:t>
            </a:r>
            <a:r>
              <a:rPr lang="uk-UA" sz="2400" dirty="0">
                <a:solidFill>
                  <a:schemeClr val="bg1"/>
                </a:solidFill>
                <a:latin typeface="Roboto Condensed Light" pitchFamily="2" charset="0"/>
              </a:rPr>
              <a:t> проти Франції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Норвуд</a:t>
            </a:r>
            <a:r>
              <a:rPr lang="uk-UA" sz="2400" dirty="0">
                <a:solidFill>
                  <a:schemeClr val="bg1"/>
                </a:solidFill>
                <a:latin typeface="Roboto Condensed Light" pitchFamily="2" charset="0"/>
              </a:rPr>
              <a:t> проти Сполученого Королівства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Павєл</a:t>
            </a:r>
            <a:r>
              <a:rPr lang="uk-UA" sz="2400" dirty="0">
                <a:solidFill>
                  <a:schemeClr val="bg1"/>
                </a:solidFill>
                <a:latin typeface="Roboto Condensed Light" pitchFamily="2" charset="0"/>
              </a:rPr>
              <a:t> Іванов проти Росії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Перінчек</a:t>
            </a:r>
            <a:r>
              <a:rPr lang="uk-UA" sz="2400" dirty="0">
                <a:solidFill>
                  <a:schemeClr val="bg1"/>
                </a:solidFill>
                <a:latin typeface="Roboto Condensed Light" pitchFamily="2" charset="0"/>
              </a:rPr>
              <a:t> проти Швейцарії [ВП], § 113;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Рой</a:t>
            </a:r>
            <a:r>
              <a:rPr lang="uk-UA" sz="2400" dirty="0">
                <a:solidFill>
                  <a:schemeClr val="bg1"/>
                </a:solidFill>
                <a:latin typeface="Roboto Condensed Light" pitchFamily="2" charset="0"/>
              </a:rPr>
              <a:t> ТВ А/С проти Данії, § 48;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Серо</a:t>
            </a:r>
            <a:r>
              <a:rPr lang="uk-UA" sz="2400" dirty="0">
                <a:solidFill>
                  <a:schemeClr val="bg1"/>
                </a:solidFill>
                <a:latin typeface="Roboto Condensed Light" pitchFamily="2" charset="0"/>
              </a:rPr>
              <a:t> проти Франції (ріш.); </a:t>
            </a:r>
          </a:p>
          <a:p>
            <a:pPr marL="457200" indent="-457200">
              <a:buFont typeface="Wingdings" panose="05000000000000000000" pitchFamily="2" charset="2"/>
              <a:buChar char="ü"/>
            </a:pPr>
            <a:r>
              <a:rPr lang="uk-UA" sz="2400" dirty="0" err="1">
                <a:solidFill>
                  <a:schemeClr val="bg1"/>
                </a:solidFill>
                <a:latin typeface="Roboto Condensed Light" pitchFamily="2" charset="0"/>
              </a:rPr>
              <a:t>Фабер</a:t>
            </a:r>
            <a:r>
              <a:rPr lang="uk-UA" sz="2400" dirty="0">
                <a:solidFill>
                  <a:schemeClr val="bg1"/>
                </a:solidFill>
                <a:latin typeface="Roboto Condensed Light" pitchFamily="2" charset="0"/>
              </a:rPr>
              <a:t> проти Угорщини, § 36.</a:t>
            </a:r>
            <a:endParaRPr lang="ru-RU" sz="2400" dirty="0">
              <a:solidFill>
                <a:schemeClr val="bg1"/>
              </a:solidFill>
              <a:latin typeface="Roboto Condensed Light" pitchFamily="2" charset="0"/>
            </a:endParaRPr>
          </a:p>
        </p:txBody>
      </p:sp>
    </p:spTree>
    <p:extLst>
      <p:ext uri="{BB962C8B-B14F-4D97-AF65-F5344CB8AC3E}">
        <p14:creationId xmlns:p14="http://schemas.microsoft.com/office/powerpoint/2010/main" val="2262439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226" y="407003"/>
            <a:ext cx="10890070" cy="5589222"/>
          </a:xfrm>
          <a:prstGeom prst="rect">
            <a:avLst/>
          </a:prstGeom>
        </p:spPr>
        <p:txBody>
          <a:bodyPr wrap="square">
            <a:spAutoFit/>
          </a:bodyPr>
          <a:lstStyle/>
          <a:p>
            <a:pPr algn="just">
              <a:lnSpc>
                <a:spcPct val="90000"/>
              </a:lnSpc>
              <a:spcAft>
                <a:spcPts val="600"/>
              </a:spcAft>
            </a:pPr>
            <a:r>
              <a:rPr lang="uk-UA" sz="2800" b="1" dirty="0">
                <a:solidFill>
                  <a:schemeClr val="accent6">
                    <a:lumMod val="20000"/>
                    <a:lumOff val="80000"/>
                  </a:schemeClr>
                </a:solidFill>
                <a:latin typeface="Roboto Condensed Light" pitchFamily="2" charset="0"/>
              </a:rPr>
              <a:t>Європейський Суд з прав людини неодноразово наголошував, що роль національних судів організовувати судові провадження таким чином, щоб вони були без затримок та ефективними; недотримання цього є порушенням пункту 1 статті  6  Конвенції.</a:t>
            </a:r>
            <a:endParaRPr lang="ru-RU" sz="2800" dirty="0">
              <a:solidFill>
                <a:schemeClr val="accent6">
                  <a:lumMod val="20000"/>
                  <a:lumOff val="80000"/>
                </a:schemeClr>
              </a:solidFill>
              <a:latin typeface="Roboto Condensed Light" pitchFamily="2" charset="0"/>
            </a:endParaRPr>
          </a:p>
          <a:p>
            <a:pPr marL="540000" indent="-540000">
              <a:lnSpc>
                <a:spcPct val="80000"/>
              </a:lnSpc>
              <a:spcAft>
                <a:spcPts val="600"/>
              </a:spcAft>
            </a:pPr>
            <a:r>
              <a:rPr lang="uk-UA" sz="2800" dirty="0">
                <a:solidFill>
                  <a:schemeClr val="bg1"/>
                </a:solidFill>
                <a:latin typeface="Roboto Condensed Light" pitchFamily="2" charset="0"/>
              </a:rPr>
              <a:t>Так, у рішенні від 08 листопада 2005 року по справі «Смірнова проти України» (заява № 36655/02) Європейський суд з прав людини, констатувавши порушення Україною статті 6 параграф 1 Конвенції, зазначив, що обов'язок швидкого здійснення правосуддя покладається, в першу чергу, на відповідні державні судові органи. Розумність тривалості судового провадження оцінюється в залежності від обставин справи та з огляду на складність справи, поведінки сторін, предмету спору. </a:t>
            </a:r>
            <a:r>
              <a:rPr lang="uk-UA" sz="2800" b="1" dirty="0">
                <a:solidFill>
                  <a:schemeClr val="accent6">
                    <a:lumMod val="20000"/>
                    <a:lumOff val="80000"/>
                  </a:schemeClr>
                </a:solidFill>
                <a:latin typeface="Roboto Condensed Light" pitchFamily="2" charset="0"/>
              </a:rPr>
              <a:t>Нездатність суду ефективно протидіяти недобросовісно створюваним учасниками справи перепонам для руху справи є порушенням ч. 1 ст. 6 даної Конвенції.</a:t>
            </a:r>
            <a:endParaRPr lang="ru-RU" sz="2800" dirty="0">
              <a:solidFill>
                <a:schemeClr val="accent6">
                  <a:lumMod val="20000"/>
                  <a:lumOff val="80000"/>
                </a:schemeClr>
              </a:solidFill>
              <a:latin typeface="Roboto Condensed Light" pitchFamily="2" charset="0"/>
            </a:endParaRPr>
          </a:p>
          <a:p>
            <a:pPr marL="457200" indent="-457200">
              <a:lnSpc>
                <a:spcPct val="80000"/>
              </a:lnSpc>
              <a:spcAft>
                <a:spcPts val="600"/>
              </a:spcAft>
              <a:buFont typeface="Wingdings" panose="05000000000000000000" pitchFamily="2" charset="2"/>
              <a:buChar char="ü"/>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032230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4974" y="746216"/>
            <a:ext cx="10890070" cy="5133713"/>
          </a:xfrm>
          <a:prstGeom prst="rect">
            <a:avLst/>
          </a:prstGeom>
        </p:spPr>
        <p:txBody>
          <a:bodyPr wrap="square">
            <a:spAutoFit/>
          </a:bodyPr>
          <a:lstStyle/>
          <a:p>
            <a:pPr marL="540000" indent="-540000">
              <a:lnSpc>
                <a:spcPct val="90000"/>
              </a:lnSpc>
              <a:spcAft>
                <a:spcPts val="0"/>
              </a:spcAft>
            </a:pPr>
            <a:r>
              <a:rPr lang="uk-UA" sz="2800" dirty="0">
                <a:solidFill>
                  <a:schemeClr val="bg1"/>
                </a:solidFill>
                <a:latin typeface="Roboto Condensed Light" pitchFamily="2" charset="0"/>
              </a:rPr>
              <a:t>68. Суд зауважує, що заявниця безсумнівно була відповідальною за ряд затримок. Крім того, протягом розгляду, який ще триває, заявниця п’ять разів просила перенести слухання і щонайменше тридцять разів не з’явилася до суду. </a:t>
            </a:r>
            <a:endParaRPr lang="ru-RU" sz="2800" dirty="0">
              <a:solidFill>
                <a:schemeClr val="bg1"/>
              </a:solidFill>
              <a:latin typeface="Roboto Condensed Light" pitchFamily="2" charset="0"/>
            </a:endParaRPr>
          </a:p>
          <a:p>
            <a:pPr marL="540000" indent="-540000">
              <a:lnSpc>
                <a:spcPct val="90000"/>
              </a:lnSpc>
              <a:spcAft>
                <a:spcPts val="0"/>
              </a:spcAft>
            </a:pPr>
            <a:r>
              <a:rPr lang="uk-UA" sz="2800" dirty="0">
                <a:solidFill>
                  <a:schemeClr val="bg1"/>
                </a:solidFill>
                <a:latin typeface="Roboto Condensed Light" pitchFamily="2" charset="0"/>
              </a:rPr>
              <a:t>69. Проте, Суд вважає, що національні органи теж в значній мірі вплинули на затягування провадження. Це, зокрема, стосується нездатності державних органів ефективно протидіяти перепонам, які умисно створював відповідач для руху справи. </a:t>
            </a:r>
            <a:endParaRPr lang="ru-RU" sz="2800" dirty="0">
              <a:solidFill>
                <a:schemeClr val="bg1"/>
              </a:solidFill>
              <a:latin typeface="Roboto Condensed Light" pitchFamily="2" charset="0"/>
            </a:endParaRPr>
          </a:p>
          <a:p>
            <a:pPr marL="540000" indent="-540000">
              <a:lnSpc>
                <a:spcPct val="90000"/>
              </a:lnSpc>
              <a:spcAft>
                <a:spcPts val="0"/>
              </a:spcAft>
            </a:pPr>
            <a:r>
              <a:rPr lang="uk-UA" sz="2800" dirty="0">
                <a:solidFill>
                  <a:schemeClr val="bg1"/>
                </a:solidFill>
                <a:latin typeface="Roboto Condensed Light" pitchFamily="2" charset="0"/>
              </a:rPr>
              <a:t>У зв’язку з цим Суд, на противагу Уряду, </a:t>
            </a:r>
            <a:r>
              <a:rPr lang="uk-UA" sz="2800" b="1" dirty="0">
                <a:solidFill>
                  <a:schemeClr val="accent6">
                    <a:lumMod val="20000"/>
                    <a:lumOff val="80000"/>
                  </a:schemeClr>
                </a:solidFill>
                <a:latin typeface="Roboto Condensed Light" pitchFamily="2" charset="0"/>
              </a:rPr>
              <a:t>не може віднести на рахунок заявниці затримки, пов’язані з тим, що відповідач чотири рази заявив відвід суду, двічі заявляв клопотання провести додаткову судову експертизу і безліч разів не з’являвся до суду.</a:t>
            </a:r>
            <a:r>
              <a:rPr lang="uk-UA" sz="2800" dirty="0">
                <a:solidFill>
                  <a:schemeClr val="accent6">
                    <a:lumMod val="20000"/>
                    <a:lumOff val="80000"/>
                  </a:schemeClr>
                </a:solidFill>
                <a:latin typeface="Roboto Condensed Light" pitchFamily="2" charset="0"/>
              </a:rPr>
              <a:t> </a:t>
            </a:r>
            <a:endParaRPr lang="ru-RU" sz="2800" dirty="0">
              <a:solidFill>
                <a:schemeClr val="accent6">
                  <a:lumMod val="20000"/>
                  <a:lumOff val="80000"/>
                </a:schemeClr>
              </a:solidFill>
              <a:latin typeface="Roboto Condensed Light" pitchFamily="2" charset="0"/>
            </a:endParaRPr>
          </a:p>
          <a:p>
            <a:pPr marL="540000" indent="-540000">
              <a:lnSpc>
                <a:spcPct val="90000"/>
              </a:lnSpc>
              <a:spcAft>
                <a:spcPts val="0"/>
              </a:spcAft>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554120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9219" y="937945"/>
            <a:ext cx="10890070" cy="4358116"/>
          </a:xfrm>
          <a:prstGeom prst="rect">
            <a:avLst/>
          </a:prstGeom>
        </p:spPr>
        <p:txBody>
          <a:bodyPr wrap="square">
            <a:spAutoFit/>
          </a:bodyPr>
          <a:lstStyle/>
          <a:p>
            <a:pPr marL="540000" indent="-540000">
              <a:lnSpc>
                <a:spcPct val="90000"/>
              </a:lnSpc>
              <a:spcAft>
                <a:spcPts val="0"/>
              </a:spcAft>
            </a:pPr>
            <a:r>
              <a:rPr lang="uk-UA" sz="2800" dirty="0">
                <a:solidFill>
                  <a:schemeClr val="bg1"/>
                </a:solidFill>
                <a:latin typeface="Roboto Condensed Light" pitchFamily="2" charset="0"/>
              </a:rPr>
              <a:t>Суд зауважує, що хоча національне законодавство не передбачає жодних спеціальних засобів проти цих тактик затягувань, суди мали в своєму розпорядженні достатній механізм для забезпечення присутності заявника в суді. Однак, </a:t>
            </a:r>
            <a:r>
              <a:rPr lang="uk-UA" sz="2800" b="1" dirty="0">
                <a:solidFill>
                  <a:schemeClr val="accent6">
                    <a:lumMod val="20000"/>
                    <a:lumOff val="80000"/>
                  </a:schemeClr>
                </a:solidFill>
                <a:latin typeface="Roboto Condensed Light" pitchFamily="2" charset="0"/>
              </a:rPr>
              <a:t>з матеріалів справи не вбачається, що державні органи  хоч  раз  розглядали можливість накласти штраф на п. М. чи провести розгляд справи у його відсутність.</a:t>
            </a:r>
            <a:r>
              <a:rPr lang="uk-UA" sz="2800" dirty="0">
                <a:solidFill>
                  <a:schemeClr val="accent6">
                    <a:lumMod val="20000"/>
                    <a:lumOff val="80000"/>
                  </a:schemeClr>
                </a:solidFill>
                <a:latin typeface="Roboto Condensed Light" pitchFamily="2" charset="0"/>
              </a:rPr>
              <a:t> </a:t>
            </a:r>
            <a:r>
              <a:rPr lang="uk-UA" sz="2800" dirty="0">
                <a:solidFill>
                  <a:schemeClr val="bg1"/>
                </a:solidFill>
                <a:latin typeface="Roboto Condensed Light" pitchFamily="2" charset="0"/>
              </a:rPr>
              <a:t>Так тривало до листопада 1999 року (тільки сказати, два роки та шість місяців після початку провадження), коли суд виніс ухвалу про привід відповідача, яка в результаті залишилась невиконаною, оскільки його місцезнаходження було невідомим.</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q"/>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910997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9219" y="937945"/>
            <a:ext cx="10890070" cy="3065455"/>
          </a:xfrm>
          <a:prstGeom prst="rect">
            <a:avLst/>
          </a:prstGeom>
        </p:spPr>
        <p:txBody>
          <a:bodyPr wrap="square">
            <a:spAutoFit/>
          </a:bodyPr>
          <a:lstStyle/>
          <a:p>
            <a:pPr marL="540000" indent="-540000"/>
            <a:r>
              <a:rPr lang="uk-UA" sz="2800" dirty="0">
                <a:solidFill>
                  <a:schemeClr val="bg1"/>
                </a:solidFill>
                <a:latin typeface="Roboto Condensed Light" pitchFamily="2" charset="0"/>
              </a:rPr>
              <a:t>Суд зазначає, що навіть, якщо це правда, що заявниця ніколи не заперечувала проти продовження чи перенесення, яке було на вимогу відповідача чи ним спричинено, це не звільняло суди від того, щоб дотримуватися вимоги розумного строку відповідно до статті 6 параграфа 1, оскільки обов’язок швидкого здійснення правосуддя покладається в першу чергу на відповідні державні органи. </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q"/>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85296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0838" y="344488"/>
            <a:ext cx="11240940" cy="132956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2800" b="1" dirty="0">
                <a:solidFill>
                  <a:schemeClr val="accent1">
                    <a:lumMod val="50000"/>
                  </a:schemeClr>
                </a:solidFill>
                <a:latin typeface="Roboto Condensed Light" pitchFamily="2" charset="0"/>
                <a:ea typeface="Roboto Condensed Light" pitchFamily="2" charset="0"/>
              </a:rPr>
              <a:t>3. Головною метою принципу неприпустимості зловживання процесуальними правами є </a:t>
            </a:r>
            <a:endParaRPr lang="ru-RU" sz="2800" b="1" dirty="0">
              <a:solidFill>
                <a:schemeClr val="accent1">
                  <a:lumMod val="50000"/>
                </a:schemeClr>
              </a:solidFill>
              <a:latin typeface="Roboto Condensed Light" pitchFamily="2" charset="0"/>
              <a:ea typeface="Roboto Condensed Light" pitchFamily="2" charset="0"/>
            </a:endParaRPr>
          </a:p>
        </p:txBody>
      </p:sp>
      <p:sp>
        <p:nvSpPr>
          <p:cNvPr id="5" name="Rectangle 11"/>
          <p:cNvSpPr>
            <a:spLocks noChangeArrowheads="1"/>
          </p:cNvSpPr>
          <p:nvPr/>
        </p:nvSpPr>
        <p:spPr bwMode="auto">
          <a:xfrm>
            <a:off x="1427065" y="2886564"/>
            <a:ext cx="9967765" cy="2631490"/>
          </a:xfrm>
          <a:prstGeom prst="rect">
            <a:avLst/>
          </a:prstGeom>
          <a:solidFill>
            <a:schemeClr val="accent1">
              <a:lumMod val="50000"/>
            </a:schemeClr>
          </a:solidFill>
          <a:ln>
            <a:noFill/>
          </a:ln>
        </p:spPr>
        <p:txBody>
          <a:bodyPr wrap="square" bIns="0" anchor="ctr">
            <a:spAutoFit/>
          </a:bodyPr>
          <a:lstStyle/>
          <a:p>
            <a:r>
              <a:rPr lang="uk-UA" sz="2800" dirty="0">
                <a:solidFill>
                  <a:schemeClr val="bg1"/>
                </a:solidFill>
                <a:latin typeface="Roboto Condensed Light" pitchFamily="2" charset="0"/>
                <a:ea typeface="Roboto Condensed Light" pitchFamily="2" charset="0"/>
              </a:rPr>
              <a:t>гарантування добросовісного використання учасниками справи своїх процесуальних прав, тобто з метою, для якої ці права надані, та у спосіб, визначений процесуальним законодавством, а також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добросовісного виконання обов’язків, визначених законом або судом. </a:t>
            </a:r>
            <a:endParaRPr lang="ru-RU" sz="2800"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2972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5"/>
            <a:ext cx="10816046" cy="138361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dirty="0">
                <a:solidFill>
                  <a:schemeClr val="accent1">
                    <a:lumMod val="50000"/>
                  </a:schemeClr>
                </a:solidFill>
                <a:latin typeface="Roboto Condensed Light" pitchFamily="2" charset="0"/>
                <a:ea typeface="Roboto Condensed Light" pitchFamily="2" charset="0"/>
              </a:rPr>
              <a:t>Справа «Мусієнко проти України» (заява № 26976/06) </a:t>
            </a:r>
            <a:endParaRPr lang="ru-RU" sz="3200" dirty="0">
              <a:solidFill>
                <a:schemeClr val="accent1">
                  <a:lumMod val="50000"/>
                </a:schemeClr>
              </a:solidFill>
              <a:latin typeface="Roboto Condensed Light" pitchFamily="2" charset="0"/>
              <a:ea typeface="Roboto Condensed Light" pitchFamily="2" charset="0"/>
            </a:endParaRPr>
          </a:p>
        </p:txBody>
      </p:sp>
      <p:sp>
        <p:nvSpPr>
          <p:cNvPr id="4" name="Прямоугольник 3"/>
          <p:cNvSpPr/>
          <p:nvPr/>
        </p:nvSpPr>
        <p:spPr>
          <a:xfrm>
            <a:off x="1094544" y="1885052"/>
            <a:ext cx="10217468" cy="3582519"/>
          </a:xfrm>
          <a:prstGeom prst="rect">
            <a:avLst/>
          </a:prstGeom>
        </p:spPr>
        <p:txBody>
          <a:bodyPr wrap="square">
            <a:spAutoFit/>
          </a:bodyPr>
          <a:lstStyle/>
          <a:p>
            <a:pPr marL="540000" indent="-540000">
              <a:lnSpc>
                <a:spcPct val="90000"/>
              </a:lnSpc>
              <a:spcAft>
                <a:spcPts val="600"/>
              </a:spcAft>
            </a:pPr>
            <a:r>
              <a:rPr lang="uk-UA" sz="2800" dirty="0">
                <a:solidFill>
                  <a:schemeClr val="bg1"/>
                </a:solidFill>
                <a:latin typeface="Roboto Condensed Light" pitchFamily="2" charset="0"/>
              </a:rPr>
              <a:t>23. З огляду на поведінку заявника, Суд погоджується з твердженням Уряду, що певні затримки були спричинені заявником: він вимагав відкладення шести судових засідань, не з'явився в одне судове засідання та подав дві скарги, які не відповідали процесуальним вимогам. Однак, щодо його процесуальних клопотань та належним чином поданих скарг Суд зазначає, що заявник лише використовував свої процесуальні права і не може бути звинувачений за використання засобів, наданих національним законодавством, для захисту своїх  інтересів.</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056478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5"/>
            <a:ext cx="10816046" cy="138361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dirty="0">
                <a:solidFill>
                  <a:schemeClr val="accent1">
                    <a:lumMod val="50000"/>
                  </a:schemeClr>
                </a:solidFill>
                <a:latin typeface="Roboto Condensed Light" pitchFamily="2" charset="0"/>
                <a:ea typeface="Roboto Condensed Light" pitchFamily="2" charset="0"/>
              </a:rPr>
              <a:t>Справа «Мусієнко проти України» (заява № 26976/06) </a:t>
            </a:r>
            <a:endParaRPr lang="ru-RU" sz="3200" dirty="0">
              <a:solidFill>
                <a:schemeClr val="accent1">
                  <a:lumMod val="50000"/>
                </a:schemeClr>
              </a:solidFill>
              <a:latin typeface="Roboto Condensed Light" pitchFamily="2" charset="0"/>
              <a:ea typeface="Roboto Condensed Light" pitchFamily="2" charset="0"/>
            </a:endParaRPr>
          </a:p>
        </p:txBody>
      </p:sp>
      <p:sp>
        <p:nvSpPr>
          <p:cNvPr id="4" name="Прямоугольник 3"/>
          <p:cNvSpPr/>
          <p:nvPr/>
        </p:nvSpPr>
        <p:spPr>
          <a:xfrm>
            <a:off x="1094544" y="1885052"/>
            <a:ext cx="10217468" cy="2246769"/>
          </a:xfrm>
          <a:prstGeom prst="rect">
            <a:avLst/>
          </a:prstGeom>
        </p:spPr>
        <p:txBody>
          <a:bodyPr wrap="square">
            <a:spAutoFit/>
          </a:bodyPr>
          <a:lstStyle/>
          <a:p>
            <a:pPr marL="540000" indent="-540000"/>
            <a:r>
              <a:rPr lang="uk-UA" sz="2800" dirty="0">
                <a:solidFill>
                  <a:schemeClr val="bg1"/>
                </a:solidFill>
                <a:latin typeface="Roboto Condensed Light" pitchFamily="2" charset="0"/>
              </a:rPr>
              <a:t>26. Суд також визнав відсутність сумлінності стосовно розгляду </a:t>
            </a:r>
            <a:r>
              <a:rPr lang="uk-UA" sz="2800" b="1" dirty="0">
                <a:solidFill>
                  <a:schemeClr val="bg1"/>
                </a:solidFill>
                <a:latin typeface="Roboto Condensed Light" pitchFamily="2" charset="0"/>
              </a:rPr>
              <a:t>касаційної скарги заявника, який тривав один рік та вісім місяців</a:t>
            </a:r>
            <a:r>
              <a:rPr lang="uk-UA" sz="2800" dirty="0">
                <a:solidFill>
                  <a:schemeClr val="bg1"/>
                </a:solidFill>
                <a:latin typeface="Roboto Condensed Light" pitchFamily="2" charset="0"/>
              </a:rPr>
              <a:t>, в той час як організація судового провадження таким чином, щоб воно було без затримок та ефективним, є функцією національних судів. </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011134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5"/>
            <a:ext cx="10816046" cy="138361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dirty="0">
                <a:solidFill>
                  <a:schemeClr val="accent1">
                    <a:lumMod val="50000"/>
                  </a:schemeClr>
                </a:solidFill>
                <a:latin typeface="Roboto Condensed Light" pitchFamily="2" charset="0"/>
                <a:ea typeface="Roboto Condensed Light" pitchFamily="2" charset="0"/>
              </a:rPr>
              <a:t>Справа «Шульга проти України» (заява № 16652/04) </a:t>
            </a:r>
            <a:endParaRPr lang="ru-RU" sz="3200" dirty="0">
              <a:solidFill>
                <a:schemeClr val="accent1">
                  <a:lumMod val="50000"/>
                </a:schemeClr>
              </a:solidFill>
              <a:latin typeface="Roboto Condensed Light" pitchFamily="2" charset="0"/>
              <a:ea typeface="Roboto Condensed Light" pitchFamily="2" charset="0"/>
            </a:endParaRPr>
          </a:p>
        </p:txBody>
      </p:sp>
      <p:sp>
        <p:nvSpPr>
          <p:cNvPr id="4" name="Прямоугольник 3"/>
          <p:cNvSpPr/>
          <p:nvPr/>
        </p:nvSpPr>
        <p:spPr>
          <a:xfrm>
            <a:off x="1094544" y="1885052"/>
            <a:ext cx="10217468" cy="2357568"/>
          </a:xfrm>
          <a:prstGeom prst="rect">
            <a:avLst/>
          </a:prstGeom>
        </p:spPr>
        <p:txBody>
          <a:bodyPr wrap="square">
            <a:spAutoFit/>
          </a:bodyPr>
          <a:lstStyle/>
          <a:p>
            <a:pPr marL="540000" indent="-540000">
              <a:spcAft>
                <a:spcPts val="600"/>
              </a:spcAft>
            </a:pPr>
            <a:r>
              <a:rPr lang="uk-UA" sz="2800" dirty="0">
                <a:solidFill>
                  <a:schemeClr val="bg1"/>
                </a:solidFill>
                <a:latin typeface="Roboto Condensed Light" pitchFamily="2" charset="0"/>
              </a:rPr>
              <a:t>24. Уряд зазначив, що причиною тривалого розгляду касаційної скарги заявниці було перенавантаження Верховного Суду України. </a:t>
            </a:r>
            <a:endParaRPr lang="ru-RU" sz="2800" dirty="0">
              <a:solidFill>
                <a:schemeClr val="bg1"/>
              </a:solidFill>
              <a:latin typeface="Roboto Condensed Light" pitchFamily="2" charset="0"/>
            </a:endParaRPr>
          </a:p>
          <a:p>
            <a:pPr marL="540000" indent="-540000">
              <a:spcAft>
                <a:spcPts val="600"/>
              </a:spcAft>
            </a:pPr>
            <a:r>
              <a:rPr lang="uk-UA" sz="2800" dirty="0">
                <a:solidFill>
                  <a:schemeClr val="bg1"/>
                </a:solidFill>
                <a:latin typeface="Roboto Condensed Light" pitchFamily="2" charset="0"/>
              </a:rPr>
              <a:t>27. Тривалість провадження становила майже чотири роки у судах трьох інстанцій. </a:t>
            </a:r>
            <a:endParaRPr lang="ru-RU" sz="2800" dirty="0">
              <a:solidFill>
                <a:schemeClr val="bg1"/>
              </a:solidFill>
              <a:latin typeface="Roboto Condensed Light" pitchFamily="2" charset="0"/>
            </a:endParaRPr>
          </a:p>
          <a:p>
            <a:pPr marL="540000" indent="-540000">
              <a:lnSpc>
                <a:spcPct val="90000"/>
              </a:lnSpc>
              <a:spcAft>
                <a:spcPts val="600"/>
              </a:spcAft>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432396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95966" y="223965"/>
            <a:ext cx="10816046" cy="138361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dirty="0">
                <a:solidFill>
                  <a:schemeClr val="accent1">
                    <a:lumMod val="50000"/>
                  </a:schemeClr>
                </a:solidFill>
                <a:latin typeface="Roboto Condensed Light" pitchFamily="2" charset="0"/>
                <a:ea typeface="Roboto Condensed Light" pitchFamily="2" charset="0"/>
              </a:rPr>
              <a:t>Справа «Шульга проти України» (заява № 16652/04) </a:t>
            </a:r>
            <a:endParaRPr lang="ru-RU" sz="3200" dirty="0">
              <a:solidFill>
                <a:schemeClr val="accent1">
                  <a:lumMod val="50000"/>
                </a:schemeClr>
              </a:solidFill>
              <a:latin typeface="Roboto Condensed Light" pitchFamily="2" charset="0"/>
              <a:ea typeface="Roboto Condensed Light" pitchFamily="2" charset="0"/>
            </a:endParaRPr>
          </a:p>
        </p:txBody>
      </p:sp>
      <p:sp>
        <p:nvSpPr>
          <p:cNvPr id="4" name="Прямоугольник 3"/>
          <p:cNvSpPr/>
          <p:nvPr/>
        </p:nvSpPr>
        <p:spPr>
          <a:xfrm>
            <a:off x="1094544" y="1607575"/>
            <a:ext cx="10217468" cy="4899803"/>
          </a:xfrm>
          <a:prstGeom prst="rect">
            <a:avLst/>
          </a:prstGeom>
        </p:spPr>
        <p:txBody>
          <a:bodyPr wrap="square">
            <a:spAutoFit/>
          </a:bodyPr>
          <a:lstStyle/>
          <a:p>
            <a:pPr marL="540000" indent="-540000">
              <a:lnSpc>
                <a:spcPct val="90000"/>
              </a:lnSpc>
              <a:spcAft>
                <a:spcPts val="600"/>
              </a:spcAft>
            </a:pPr>
            <a:r>
              <a:rPr lang="uk-UA" sz="2800" dirty="0">
                <a:solidFill>
                  <a:schemeClr val="bg1"/>
                </a:solidFill>
                <a:latin typeface="Roboto Condensed Light" pitchFamily="2" charset="0"/>
              </a:rPr>
              <a:t>28. Суд  зазначає,  що основна  затримка  в провадженні мала місце в зв'язку з тим, що касаційна скарга заявниці не була розглянута в належний строк. Суд нагадує, що це роль національних судів організовувати судові провадження таким чином, щоб вони були без затримок та ефективними. Однак, на думку Суду, національні суди не діяли з належною сумлінністю. </a:t>
            </a:r>
            <a:endParaRPr lang="ru-RU" sz="2800" dirty="0">
              <a:solidFill>
                <a:schemeClr val="bg1"/>
              </a:solidFill>
              <a:latin typeface="Roboto Condensed Light" pitchFamily="2" charset="0"/>
            </a:endParaRPr>
          </a:p>
          <a:p>
            <a:pPr marL="540000" indent="-540000">
              <a:lnSpc>
                <a:spcPct val="90000"/>
              </a:lnSpc>
              <a:spcAft>
                <a:spcPts val="600"/>
              </a:spcAft>
            </a:pPr>
            <a:r>
              <a:rPr lang="uk-UA" sz="2800" dirty="0">
                <a:solidFill>
                  <a:schemeClr val="bg1"/>
                </a:solidFill>
                <a:latin typeface="Roboto Condensed Light" pitchFamily="2" charset="0"/>
              </a:rPr>
              <a:t>30. Суд зазначає, що Уряд не надав жодного факту чи аргументу, здатного переконати Суд дійти іншого висновку в даній справі. З огляду на практику Суду з цього питання Суд доходить висновку,  що у даній справі тривалість судового розгляду була надмірною та не відповідала </a:t>
            </a:r>
            <a:r>
              <a:rPr lang="uk-UA" sz="2800" dirty="0" err="1">
                <a:solidFill>
                  <a:schemeClr val="bg1"/>
                </a:solidFill>
                <a:latin typeface="Roboto Condensed Light" pitchFamily="2" charset="0"/>
              </a:rPr>
              <a:t>вимозі</a:t>
            </a:r>
            <a:r>
              <a:rPr lang="uk-UA" sz="2800" dirty="0">
                <a:solidFill>
                  <a:schemeClr val="bg1"/>
                </a:solidFill>
                <a:latin typeface="Roboto Condensed Light" pitchFamily="2" charset="0"/>
              </a:rPr>
              <a:t> «розумного строку».</a:t>
            </a:r>
            <a:endParaRPr lang="ru-RU" sz="2800" dirty="0">
              <a:solidFill>
                <a:schemeClr val="bg1"/>
              </a:solidFill>
              <a:latin typeface="Roboto Condensed Light" pitchFamily="2" charset="0"/>
            </a:endParaRPr>
          </a:p>
          <a:p>
            <a:pPr marL="540000" indent="-540000">
              <a:lnSpc>
                <a:spcPct val="90000"/>
              </a:lnSpc>
              <a:spcAft>
                <a:spcPts val="600"/>
              </a:spcAft>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994679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22 січня 2019 року у справі № 9901/34/19</a:t>
            </a:r>
          </a:p>
          <a:p>
            <a:endParaRPr lang="ru-RU" sz="900" dirty="0">
              <a:latin typeface="Roboto Condensed Light" pitchFamily="2" charset="0"/>
            </a:endParaRPr>
          </a:p>
        </p:txBody>
      </p:sp>
      <p:sp>
        <p:nvSpPr>
          <p:cNvPr id="8" name="Прямоугольник 7"/>
          <p:cNvSpPr/>
          <p:nvPr/>
        </p:nvSpPr>
        <p:spPr>
          <a:xfrm>
            <a:off x="1047711" y="1944341"/>
            <a:ext cx="10868985" cy="954107"/>
          </a:xfrm>
          <a:prstGeom prst="rect">
            <a:avLst/>
          </a:prstGeom>
          <a:ln>
            <a:noFill/>
          </a:ln>
        </p:spPr>
        <p:txBody>
          <a:bodyPr wrap="square">
            <a:spAutoFit/>
          </a:bodyPr>
          <a:lstStyle/>
          <a:p>
            <a:pPr marL="342900" indent="-342900">
              <a:buFont typeface="Wingdings" panose="05000000000000000000" pitchFamily="2" charset="2"/>
              <a:buChar char="ü"/>
            </a:pPr>
            <a:r>
              <a:rPr lang="uk-UA" sz="2800" dirty="0">
                <a:solidFill>
                  <a:schemeClr val="bg1"/>
                </a:solidFill>
                <a:latin typeface="Roboto Condensed Light" pitchFamily="2" charset="0"/>
              </a:rPr>
              <a:t>З метою уникнення дискредитації суду та суддів учасники процесу повинні утримуватися від дій, які виражають неповагу до суду чи судді.</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407727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60167"/>
            <a:ext cx="11769969" cy="954107"/>
          </a:xfrm>
          <a:prstGeom prst="rect">
            <a:avLst/>
          </a:prstGeom>
          <a:solidFill>
            <a:srgbClr val="F0E8E3"/>
          </a:solidFill>
        </p:spPr>
        <p:txBody>
          <a:bodyPr wrap="square" anchor="ctr">
            <a:spAutoFit/>
          </a:bodyPr>
          <a:lstStyle/>
          <a:p>
            <a:r>
              <a:rPr lang="uk-UA" sz="2800" b="1" dirty="0">
                <a:latin typeface="Roboto Condensed Light" pitchFamily="2" charset="0"/>
              </a:rPr>
              <a:t>Постанова ВП ВС від 14 березня 2019 року у справі № 9901/34/19 (провадження № 11-82заі19)</a:t>
            </a:r>
            <a:endParaRPr lang="ru-RU" sz="2800" dirty="0">
              <a:latin typeface="Roboto Condensed Light" pitchFamily="2" charset="0"/>
            </a:endParaRPr>
          </a:p>
        </p:txBody>
      </p:sp>
      <p:sp>
        <p:nvSpPr>
          <p:cNvPr id="8" name="Прямоугольник 7"/>
          <p:cNvSpPr/>
          <p:nvPr/>
        </p:nvSpPr>
        <p:spPr>
          <a:xfrm>
            <a:off x="1047711" y="1944341"/>
            <a:ext cx="10868985" cy="2677656"/>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Нецензурна лексика, образливі та лайливі слова, символи, зокрема для надання особистих характеристик учасникам справи, іншим учасникам судового процесу, їх представникам і суду не можуть використовуватися ні в заявах по суті справи, заявах з процесуальних питань, інших процесуальних документах, ні у виступах учасників судового процесу та їх представників.</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154182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60167"/>
            <a:ext cx="11769969" cy="954107"/>
          </a:xfrm>
          <a:prstGeom prst="rect">
            <a:avLst/>
          </a:prstGeom>
          <a:solidFill>
            <a:srgbClr val="F0E8E3"/>
          </a:solidFill>
        </p:spPr>
        <p:txBody>
          <a:bodyPr wrap="square" anchor="ctr">
            <a:spAutoFit/>
          </a:bodyPr>
          <a:lstStyle/>
          <a:p>
            <a:r>
              <a:rPr lang="uk-UA" sz="2800" b="1" dirty="0">
                <a:latin typeface="Roboto Condensed Light" pitchFamily="2" charset="0"/>
              </a:rPr>
              <a:t>Постанова ВП ВС від 14 березня 2019 року у справі № 9901/34/19 (провадження № 11-82заі19)</a:t>
            </a:r>
            <a:endParaRPr lang="ru-RU" sz="2800" dirty="0">
              <a:latin typeface="Roboto Condensed Light" pitchFamily="2" charset="0"/>
            </a:endParaRPr>
          </a:p>
        </p:txBody>
      </p:sp>
      <p:sp>
        <p:nvSpPr>
          <p:cNvPr id="8" name="Прямоугольник 7"/>
          <p:cNvSpPr/>
          <p:nvPr/>
        </p:nvSpPr>
        <p:spPr>
          <a:xfrm>
            <a:off x="1047711" y="1944341"/>
            <a:ext cx="10868985" cy="3108543"/>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Зазначені дії свідчать про очевидну неповагу до честі, гідності цих осіб з боку  осіб, які такі дії вчиняють. Ці дії також суперечать основним засадам та принципам адміністративного судочинства та його завданню. </a:t>
            </a:r>
            <a:endParaRPr lang="ru-RU" sz="2800" dirty="0">
              <a:solidFill>
                <a:schemeClr val="bg1"/>
              </a:solidFill>
              <a:latin typeface="Roboto Condensed Light" pitchFamily="2" charset="0"/>
            </a:endParaRPr>
          </a:p>
          <a:p>
            <a:pPr marL="457200" indent="-457200">
              <a:buFont typeface="Wingdings" panose="05000000000000000000" pitchFamily="2" charset="2"/>
              <a:buChar char="ü"/>
            </a:pPr>
            <a:r>
              <a:rPr lang="uk-UA" sz="2800" dirty="0">
                <a:solidFill>
                  <a:schemeClr val="bg1"/>
                </a:solidFill>
                <a:latin typeface="Roboto Condensed Light" pitchFamily="2" charset="0"/>
              </a:rPr>
              <a:t>Вчинення таких дій суд може визнати зловживанням процесуальними правами та з урахуванням обставин справи має право залишити без розгляду або повернути скаргу, заяву, клопотання.</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155647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60168"/>
            <a:ext cx="11769969" cy="954107"/>
          </a:xfrm>
          <a:prstGeom prst="rect">
            <a:avLst/>
          </a:prstGeom>
          <a:solidFill>
            <a:srgbClr val="F0E8E3"/>
          </a:solidFill>
        </p:spPr>
        <p:txBody>
          <a:bodyPr wrap="square" anchor="ctr">
            <a:spAutoFit/>
          </a:bodyPr>
          <a:lstStyle/>
          <a:p>
            <a:r>
              <a:rPr lang="uk-UA" sz="2800" b="1" dirty="0">
                <a:latin typeface="Roboto Condensed Light" pitchFamily="2" charset="0"/>
              </a:rPr>
              <a:t>Постанова ВП ВС від 7 листопада 2019 року у справі № 9901/324/19 (провадження № 11-632заі19)</a:t>
            </a:r>
            <a:endParaRPr lang="ru-RU" sz="2800" dirty="0">
              <a:latin typeface="Roboto Condensed Light" pitchFamily="2" charset="0"/>
            </a:endParaRPr>
          </a:p>
        </p:txBody>
      </p:sp>
      <p:sp>
        <p:nvSpPr>
          <p:cNvPr id="8" name="Прямоугольник 7"/>
          <p:cNvSpPr/>
          <p:nvPr/>
        </p:nvSpPr>
        <p:spPr>
          <a:xfrm>
            <a:off x="1018214" y="1280663"/>
            <a:ext cx="10868985" cy="4047262"/>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Використання учасниками судового процесу та їх представниками нецензурної лексики, образливих і лайливих слів, символів у поданих до суду документах і у спілкуванні з судом, з іншими учасниками процесу, їхніми представниками, а також вчинення інших аналогічних дій свідчать про очевидну неповагу до честі, гідності цих осіб з боку осіб, які такі дії вчиняють. </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Обґрунтування позову з використанням наведених висловлювань виходить за межі нормальної, коректної та легітимної критики, що, наприклад, у розумінні Європейського суду з прав людини констатується як зловживання правом на подання заяви. </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961769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60169"/>
            <a:ext cx="11769969" cy="954107"/>
          </a:xfrm>
          <a:prstGeom prst="rect">
            <a:avLst/>
          </a:prstGeom>
          <a:solidFill>
            <a:srgbClr val="F0E8E3"/>
          </a:solidFill>
        </p:spPr>
        <p:txBody>
          <a:bodyPr wrap="square" anchor="ctr">
            <a:spAutoFit/>
          </a:bodyPr>
          <a:lstStyle/>
          <a:p>
            <a:r>
              <a:rPr lang="uk-UA" sz="2800" b="1" dirty="0">
                <a:latin typeface="Roboto Condensed Light" pitchFamily="2" charset="0"/>
              </a:rPr>
              <a:t>Ухвала ВП ВС від 01 жовтня 2020 року у справі № 9901/598/19 (провадження </a:t>
            </a:r>
          </a:p>
          <a:p>
            <a:r>
              <a:rPr lang="uk-UA" sz="2800" b="1" dirty="0">
                <a:latin typeface="Roboto Condensed Light" pitchFamily="2" charset="0"/>
              </a:rPr>
              <a:t>№ 11-123заі20) </a:t>
            </a:r>
            <a:endParaRPr lang="ru-RU" sz="2800" dirty="0">
              <a:latin typeface="Roboto Condensed Light" pitchFamily="2" charset="0"/>
            </a:endParaRPr>
          </a:p>
        </p:txBody>
      </p:sp>
      <p:sp>
        <p:nvSpPr>
          <p:cNvPr id="8" name="Прямоугольник 7"/>
          <p:cNvSpPr/>
          <p:nvPr/>
        </p:nvSpPr>
        <p:spPr>
          <a:xfrm>
            <a:off x="734190" y="1162676"/>
            <a:ext cx="10868985" cy="5210657"/>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600" dirty="0">
                <a:solidFill>
                  <a:schemeClr val="bg1"/>
                </a:solidFill>
                <a:latin typeface="Roboto Condensed Light" pitchFamily="2" charset="0"/>
              </a:rPr>
              <a:t>Стосовно поданого представницею ВРП клопотання, у якому повідомлялося про допущені колегією суддів Касаційного адміністративного суду у складі Верховного Суду порушення під час розгляду справи, які могли стати підставою для постановлення окремої ухвали відповідно до частини восьмої статті 249 КАС, ВП ВС вважає, що повідомлення такої інформації здійснено на реалізацію наданих стороні процесуальних прав та не створило перешкод у здійсненні судочинства в межах розглядуваної справи. Водночас вирішення питання щодо наявності правових підстав для постановлення окремої ухвали здійснюється виключно з ініціативи суду, хоч повідомлена сторонами інформація й може бути прийнята до уваги.</a:t>
            </a:r>
            <a:endParaRPr lang="ru-RU" sz="26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600" dirty="0">
                <a:solidFill>
                  <a:schemeClr val="bg1"/>
                </a:solidFill>
                <a:latin typeface="Roboto Condensed Light" pitchFamily="2" charset="0"/>
              </a:rPr>
              <a:t>Клопотання про застосування заходів процесуального примусу у вигляді накладення штрафу на представницю ВРП, а також особу, яка підписала клопотання про ухвалення окремої ухвали щодо суддів Касаційного адміністративного суду у складі Верховного Суду задоволенню не підлягає.</a:t>
            </a:r>
            <a:endParaRPr lang="ru-RU" sz="2600" dirty="0">
              <a:solidFill>
                <a:schemeClr val="bg1"/>
              </a:solidFill>
              <a:latin typeface="Roboto Condensed Light" pitchFamily="2" charset="0"/>
            </a:endParaRPr>
          </a:p>
        </p:txBody>
      </p:sp>
    </p:spTree>
    <p:extLst>
      <p:ext uri="{BB962C8B-B14F-4D97-AF65-F5344CB8AC3E}">
        <p14:creationId xmlns:p14="http://schemas.microsoft.com/office/powerpoint/2010/main" val="3325327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4"/>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30 листопада 2020 року у справі № 806/1943/18</a:t>
            </a:r>
          </a:p>
          <a:p>
            <a:endParaRPr lang="ru-RU" sz="900" dirty="0">
              <a:latin typeface="Roboto Condensed Light" pitchFamily="2" charset="0"/>
            </a:endParaRPr>
          </a:p>
        </p:txBody>
      </p:sp>
      <p:sp>
        <p:nvSpPr>
          <p:cNvPr id="8" name="Прямоугольник 7"/>
          <p:cNvSpPr/>
          <p:nvPr/>
        </p:nvSpPr>
        <p:spPr>
          <a:xfrm>
            <a:off x="719441" y="1206921"/>
            <a:ext cx="10868985" cy="5106013"/>
          </a:xfrm>
          <a:prstGeom prst="rect">
            <a:avLst/>
          </a:prstGeom>
          <a:ln>
            <a:noFill/>
          </a:ln>
        </p:spPr>
        <p:txBody>
          <a:bodyPr wrap="square">
            <a:spAutoFit/>
          </a:bodyPr>
          <a:lstStyle/>
          <a:p>
            <a:pPr marL="457200" indent="-457200">
              <a:lnSpc>
                <a:spcPct val="90000"/>
              </a:lnSpc>
              <a:buFont typeface="Wingdings" panose="05000000000000000000" pitchFamily="2" charset="2"/>
              <a:buChar char="ü"/>
            </a:pPr>
            <a:r>
              <a:rPr lang="uk-UA" sz="2800" dirty="0">
                <a:solidFill>
                  <a:schemeClr val="bg1"/>
                </a:solidFill>
                <a:latin typeface="Roboto Condensed Light" pitchFamily="2" charset="0"/>
              </a:rPr>
              <a:t>Апеляційним адміністративним судом встановлено факт допущення особою зловживання його процесуальними правами та ухвалено залишити подану ним заяву про відвід без розгляду, стягнуто з особи штраф в сумі 3 розміри прожиткового мінімуму для працездатних осіб в сумі 6 306 (шість тисяч триста шість) грн.</a:t>
            </a:r>
            <a:endParaRPr lang="ru-RU" sz="2800" dirty="0">
              <a:solidFill>
                <a:schemeClr val="bg1"/>
              </a:solidFill>
              <a:latin typeface="Roboto Condensed Light" pitchFamily="2" charset="0"/>
            </a:endParaRPr>
          </a:p>
          <a:p>
            <a:pPr marL="457200" indent="-457200">
              <a:lnSpc>
                <a:spcPct val="90000"/>
              </a:lnSpc>
              <a:buFont typeface="Wingdings" panose="05000000000000000000" pitchFamily="2" charset="2"/>
              <a:buChar char="ü"/>
            </a:pPr>
            <a:r>
              <a:rPr lang="uk-UA" sz="2800" dirty="0">
                <a:solidFill>
                  <a:schemeClr val="bg1"/>
                </a:solidFill>
                <a:latin typeface="Roboto Condensed Light" pitchFamily="2" charset="0"/>
              </a:rPr>
              <a:t>Механізм зловживання процесуальними правами зводиться до того, що особа, яка прагне до досягнення певних правових наслідків, здійснення процесуальних дій (бездіяльності) зовні "схожі" на юридичні факти, з якими закон пов`язує настання певних наслідків. Незважаючи на те, що такі дії мають повністю штучний характер, тобто не підкріплюються фактами об`єктивної дійсності, певні правові наслідки, які вигідні особі, все ж таки можуть існувати.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endParaRPr lang="ru-RU" sz="2600" dirty="0">
              <a:solidFill>
                <a:schemeClr val="bg1"/>
              </a:solidFill>
              <a:latin typeface="Roboto Condensed Light" pitchFamily="2" charset="0"/>
            </a:endParaRPr>
          </a:p>
        </p:txBody>
      </p:sp>
    </p:spTree>
    <p:extLst>
      <p:ext uri="{BB962C8B-B14F-4D97-AF65-F5344CB8AC3E}">
        <p14:creationId xmlns:p14="http://schemas.microsoft.com/office/powerpoint/2010/main" val="267596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870585" y="1194796"/>
            <a:ext cx="10327298" cy="4355038"/>
          </a:xfrm>
          <a:prstGeom prst="rect">
            <a:avLst/>
          </a:prstGeom>
          <a:solidFill>
            <a:schemeClr val="accent1">
              <a:lumMod val="50000"/>
            </a:schemeClr>
          </a:solidFill>
          <a:ln>
            <a:noFill/>
          </a:ln>
        </p:spPr>
        <p:txBody>
          <a:bodyPr wrap="square" bIns="0" anchor="ctr">
            <a:spAutoFit/>
          </a:bodyPr>
          <a:lstStyle/>
          <a:p>
            <a:pPr algn="just"/>
            <a:r>
              <a:rPr lang="uk-UA" sz="2800" dirty="0">
                <a:solidFill>
                  <a:schemeClr val="bg1"/>
                </a:solidFill>
                <a:latin typeface="Roboto Condensed Light" pitchFamily="2" charset="0"/>
                <a:ea typeface="Roboto Condensed Light" pitchFamily="2" charset="0"/>
              </a:rPr>
              <a:t>Противагою добросовісності є зловживання процесуальними правами, яке має різні форми прояву та у кожному конкретному випадку потребує надання оцінки судом.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algn="just"/>
            <a:r>
              <a:rPr lang="uk-UA" sz="2800" dirty="0">
                <a:solidFill>
                  <a:schemeClr val="bg1"/>
                </a:solidFill>
                <a:latin typeface="Roboto Condensed Light" pitchFamily="2" charset="0"/>
                <a:ea typeface="Roboto Condensed Light" pitchFamily="2" charset="0"/>
              </a:rPr>
              <a:t>Зловживанням процесуальними правами можуть бути визнані дії або бездіяльність учасника справи, які характеризуються ознакою видимої юридичної правомірності, однак використовуються з метою, що є протилежною або не відповідає тій, яку має переслідувати реалізація відповідного процесуального права або виконання обов’язку, визначеного законом або судом. </a:t>
            </a:r>
            <a:endParaRPr lang="ru-RU" sz="2800" dirty="0">
              <a:solidFill>
                <a:schemeClr val="bg1"/>
              </a:solidFill>
              <a:latin typeface="Roboto Condensed Light" pitchFamily="2" charset="0"/>
              <a:ea typeface="Roboto Condensed Light" pitchFamily="2" charset="0"/>
              <a:cs typeface="Times New Roman" pitchFamily="18" charset="0"/>
            </a:endParaRPr>
          </a:p>
        </p:txBody>
      </p:sp>
      <p:sp>
        <p:nvSpPr>
          <p:cNvPr id="6" name="Стрелка вниз 5"/>
          <p:cNvSpPr/>
          <p:nvPr/>
        </p:nvSpPr>
        <p:spPr>
          <a:xfrm>
            <a:off x="4360985" y="6267156"/>
            <a:ext cx="3629464" cy="21804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9862159"/>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4"/>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30 листопада 2020 року у справі № 806/1943/18</a:t>
            </a:r>
          </a:p>
          <a:p>
            <a:endParaRPr lang="ru-RU" sz="900" dirty="0">
              <a:latin typeface="Roboto Condensed Light" pitchFamily="2" charset="0"/>
            </a:endParaRPr>
          </a:p>
        </p:txBody>
      </p:sp>
      <p:sp>
        <p:nvSpPr>
          <p:cNvPr id="8" name="Прямоугольник 7"/>
          <p:cNvSpPr/>
          <p:nvPr/>
        </p:nvSpPr>
        <p:spPr>
          <a:xfrm>
            <a:off x="719441" y="1206921"/>
            <a:ext cx="10868985" cy="5287601"/>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600" dirty="0">
                <a:solidFill>
                  <a:schemeClr val="bg1"/>
                </a:solidFill>
                <a:latin typeface="Roboto Condensed Light" pitchFamily="2" charset="0"/>
              </a:rPr>
              <a:t>Позивачем у справі тричі заявлявся відвід, при цьому кожного разу заявник посилався частково на обставини, яким надавалась оцінка трьома колегіями апеляційного адміністративного суду, та які жодного разу не були визнані такими, що дають підстави для сумніву в упередженості чи об`єктивності колегії суддів, а в решті з надуманих підстав.</a:t>
            </a:r>
            <a:endParaRPr lang="ru-RU" sz="26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600" dirty="0">
                <a:solidFill>
                  <a:schemeClr val="bg1"/>
                </a:solidFill>
                <a:latin typeface="Roboto Condensed Light" pitchFamily="2" charset="0"/>
              </a:rPr>
              <a:t>Сторони повинні утримуватись від використання прийомів, які пов`язанні із зволіканням у розгляді справи, та добросовісно і максимально використовувати всі засоби внутрішнього законодавства для прискорення процедури слухання справи.</a:t>
            </a:r>
            <a:endParaRPr lang="ru-RU" sz="26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600" dirty="0">
                <a:solidFill>
                  <a:schemeClr val="bg1"/>
                </a:solidFill>
                <a:latin typeface="Roboto Condensed Light" pitchFamily="2" charset="0"/>
              </a:rPr>
              <a:t>Доводи скаржника про те, що судом апеляційної інстанції не винесено жодного усного або письмового попередження стороні позивача з підстав зловживання процесуальними правами є безпідставними, оскільки попередження не є передумовою застосування штрафу, тоді як штраф, так і попередження, є самостійним заходом процесуального примусу.</a:t>
            </a:r>
            <a:endParaRPr lang="ru-RU" sz="2600" dirty="0">
              <a:solidFill>
                <a:schemeClr val="bg1"/>
              </a:solidFill>
              <a:latin typeface="Roboto Condensed Light" pitchFamily="2" charset="0"/>
            </a:endParaRPr>
          </a:p>
        </p:txBody>
      </p:sp>
    </p:spTree>
    <p:extLst>
      <p:ext uri="{BB962C8B-B14F-4D97-AF65-F5344CB8AC3E}">
        <p14:creationId xmlns:p14="http://schemas.microsoft.com/office/powerpoint/2010/main" val="7158510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50963" y="183939"/>
            <a:ext cx="11769969" cy="1384995"/>
          </a:xfrm>
          <a:prstGeom prst="rect">
            <a:avLst/>
          </a:prstGeom>
          <a:solidFill>
            <a:srgbClr val="F0E8E3"/>
          </a:solidFill>
        </p:spPr>
        <p:txBody>
          <a:bodyPr wrap="square" anchor="ctr">
            <a:spAutoFit/>
          </a:bodyPr>
          <a:lstStyle/>
          <a:p>
            <a:r>
              <a:rPr lang="uk-UA" sz="2800" b="1" dirty="0">
                <a:latin typeface="Roboto Condensed Light" pitchFamily="2" charset="0"/>
              </a:rPr>
              <a:t>Постанови КАС від 14 серпня 2020 року у справі № 314/1526/19(2-адр/214/1/2020), від 22 жовтня 2020 року у справі № 320/7/19 та від 02 листопада 2020 року у справі № 804/6173/17</a:t>
            </a:r>
            <a:endParaRPr lang="ru-RU" sz="2800" dirty="0">
              <a:latin typeface="Roboto Condensed Light" pitchFamily="2" charset="0"/>
            </a:endParaRPr>
          </a:p>
        </p:txBody>
      </p:sp>
      <p:sp>
        <p:nvSpPr>
          <p:cNvPr id="8" name="Прямоугольник 7"/>
          <p:cNvSpPr/>
          <p:nvPr/>
        </p:nvSpPr>
        <p:spPr>
          <a:xfrm>
            <a:off x="876194" y="1660374"/>
            <a:ext cx="10868985" cy="4822859"/>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З урахуванням конкретних обставин справи суд може визнати зловживанням процесуальними правами дії, що суперечать завданню адміністративного судочинства, зокрема, подання клопотання (заяви) для вирішення питання, яке вже вирішено судом, за відсутності інших підстав або нових обставин, </a:t>
            </a:r>
            <a:r>
              <a:rPr lang="uk-UA" sz="2800" dirty="0" err="1">
                <a:solidFill>
                  <a:schemeClr val="bg1"/>
                </a:solidFill>
                <a:latin typeface="Roboto Condensed Light" pitchFamily="2" charset="0"/>
              </a:rPr>
              <a:t>заявлення</a:t>
            </a:r>
            <a:r>
              <a:rPr lang="uk-UA" sz="2800" dirty="0">
                <a:solidFill>
                  <a:schemeClr val="bg1"/>
                </a:solidFill>
                <a:latin typeface="Roboto Condensed Light" pitchFamily="2" charset="0"/>
              </a:rPr>
              <a:t> завідомо безпідставного відводу або вчинення інших аналогічних дій, які спрямовані на безпідставне затягування чи перешкоджання розгляду справи.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Визначати ті чи інші дії учасників справи зловживанням процесуальними правами належить до дискреційних повноважень адміністративного суде, тому судом апеляційної інстанції обґрунтовано залишено без розгляду скаргу позивача про зловживання процесуальними правами.</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779502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09957" y="139693"/>
            <a:ext cx="11769969" cy="1384995"/>
          </a:xfrm>
          <a:prstGeom prst="rect">
            <a:avLst/>
          </a:prstGeom>
          <a:solidFill>
            <a:srgbClr val="F0E8E3"/>
          </a:solidFill>
        </p:spPr>
        <p:txBody>
          <a:bodyPr wrap="square" anchor="ctr">
            <a:spAutoFit/>
          </a:bodyPr>
          <a:lstStyle/>
          <a:p>
            <a:r>
              <a:rPr lang="uk-UA" sz="2800" b="1" dirty="0">
                <a:latin typeface="Roboto Condensed Light" pitchFamily="2" charset="0"/>
              </a:rPr>
              <a:t>Постанови КАС від 14 серпня 2020 року у справі № 314/1526/19(2-адр/214/1/2020), від 22 жовтня 2020 року у справі № 320/7/19 та від 02 листопада 2020 року у справі № 804/6173/17</a:t>
            </a:r>
            <a:endParaRPr lang="ru-RU" sz="2800" dirty="0">
              <a:latin typeface="Roboto Condensed Light" pitchFamily="2" charset="0"/>
            </a:endParaRPr>
          </a:p>
        </p:txBody>
      </p:sp>
      <p:sp>
        <p:nvSpPr>
          <p:cNvPr id="8" name="Прямоугольник 7"/>
          <p:cNvSpPr/>
          <p:nvPr/>
        </p:nvSpPr>
        <p:spPr>
          <a:xfrm>
            <a:off x="925919" y="1896724"/>
            <a:ext cx="10868985" cy="4435060"/>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Під зловживанням процесуальними правами розуміється форма умисних, несумлінних дій учасників процесу, що знаходить своє вираження, зокрема, у вчиненні дій, </a:t>
            </a:r>
            <a:r>
              <a:rPr lang="uk-UA" sz="2800" dirty="0" err="1">
                <a:solidFill>
                  <a:schemeClr val="bg1"/>
                </a:solidFill>
                <a:latin typeface="Roboto Condensed Light" pitchFamily="2" charset="0"/>
              </a:rPr>
              <a:t>неспівмірних</a:t>
            </a:r>
            <a:r>
              <a:rPr lang="uk-UA" sz="2800" dirty="0">
                <a:solidFill>
                  <a:schemeClr val="bg1"/>
                </a:solidFill>
                <a:latin typeface="Roboto Condensed Light" pitchFamily="2" charset="0"/>
              </a:rPr>
              <a:t> із наслідками, до яких вони можуть призвести, використанні наданих прав всупереч їх призначенню з метою обмеження можливості реалізації чи обмеження прав інших учасників провадження, перешкоджання діяльності суду з правильного та своєчасного розгляду і вирішення справ, необґрунтованого перевантаження роботи суду.</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Ознакою зловживання процесуальними правами є не просто конкретні дії, а дії, спрямовані на затягування розгляду справи, створення перешкод іншим учасникам процесу.</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739529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39453" y="110197"/>
            <a:ext cx="11769969" cy="1384995"/>
          </a:xfrm>
          <a:prstGeom prst="rect">
            <a:avLst/>
          </a:prstGeom>
          <a:solidFill>
            <a:srgbClr val="F0E8E3"/>
          </a:solidFill>
        </p:spPr>
        <p:txBody>
          <a:bodyPr wrap="square" anchor="ctr">
            <a:spAutoFit/>
          </a:bodyPr>
          <a:lstStyle/>
          <a:p>
            <a:r>
              <a:rPr lang="uk-UA" sz="2800" b="1" dirty="0">
                <a:latin typeface="Roboto Condensed Light" pitchFamily="2" charset="0"/>
              </a:rPr>
              <a:t>Постанови КАС від 14 серпня 2020 року у справі № 314/1526/19(2-адр/214/1/2020), від 22 жовтня 2020 року у справі № 320/7/19 та від 02 листопада 2020 року у справі № 804/6173/17</a:t>
            </a:r>
            <a:endParaRPr lang="ru-RU" sz="2800" dirty="0">
              <a:latin typeface="Roboto Condensed Light" pitchFamily="2" charset="0"/>
            </a:endParaRPr>
          </a:p>
        </p:txBody>
      </p:sp>
      <p:sp>
        <p:nvSpPr>
          <p:cNvPr id="8" name="Прямоугольник 7"/>
          <p:cNvSpPr/>
          <p:nvPr/>
        </p:nvSpPr>
        <p:spPr>
          <a:xfrm>
            <a:off x="984913" y="1826354"/>
            <a:ext cx="10868985" cy="2677656"/>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Наведений у частині другій статті 45 КАС перелік дій, що можуть бути визнані судом зловживанням процесуальними правами, не є вичерпним, суд може визнати таким зловживанням також інші дії, які мають відповідну спрямованість і характер.</a:t>
            </a:r>
            <a:endParaRPr lang="ru-RU" sz="2800" dirty="0">
              <a:solidFill>
                <a:schemeClr val="bg1"/>
              </a:solidFill>
              <a:latin typeface="Roboto Condensed Light" pitchFamily="2" charset="0"/>
            </a:endParaRPr>
          </a:p>
          <a:p>
            <a:pPr marL="457200" indent="-457200">
              <a:buFont typeface="Wingdings" panose="05000000000000000000" pitchFamily="2" charset="2"/>
              <a:buChar char="ü"/>
            </a:pPr>
            <a:r>
              <a:rPr lang="uk-UA" sz="2800" dirty="0">
                <a:solidFill>
                  <a:schemeClr val="bg1"/>
                </a:solidFill>
                <a:latin typeface="Roboto Condensed Light" pitchFamily="2" charset="0"/>
              </a:rPr>
              <a:t>При цьому вирішення питання про наявність чи відсутність факту зловживання віднесене на розсуд суду, що розглядає справу.</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306946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5"/>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04 серпня 2020 року у справа № 183/6913/16(2-а/183/43/17)</a:t>
            </a:r>
          </a:p>
          <a:p>
            <a:endParaRPr lang="ru-RU" sz="900" dirty="0">
              <a:latin typeface="Roboto Condensed Light" pitchFamily="2" charset="0"/>
            </a:endParaRPr>
          </a:p>
        </p:txBody>
      </p:sp>
      <p:sp>
        <p:nvSpPr>
          <p:cNvPr id="8" name="Прямоугольник 7"/>
          <p:cNvSpPr/>
          <p:nvPr/>
        </p:nvSpPr>
        <p:spPr>
          <a:xfrm>
            <a:off x="896422" y="1339656"/>
            <a:ext cx="10868985" cy="3573286"/>
          </a:xfrm>
          <a:prstGeom prst="rect">
            <a:avLst/>
          </a:prstGeom>
          <a:ln>
            <a:noFill/>
          </a:ln>
        </p:spPr>
        <p:txBody>
          <a:bodyPr wrap="square">
            <a:spAutoFit/>
          </a:bodyPr>
          <a:lstStyle/>
          <a:p>
            <a:pPr marL="457200" indent="-457200">
              <a:spcAft>
                <a:spcPts val="600"/>
              </a:spcAft>
              <a:buFont typeface="Wingdings" panose="05000000000000000000" pitchFamily="2" charset="2"/>
              <a:buChar char="ü"/>
            </a:pPr>
            <a:r>
              <a:rPr lang="uk-UA" sz="2800" dirty="0">
                <a:solidFill>
                  <a:schemeClr val="bg1"/>
                </a:solidFill>
                <a:latin typeface="Roboto Condensed Light" pitchFamily="2" charset="0"/>
              </a:rPr>
              <a:t>Ухвалою апеляційного адміністративного суду визнано, що подання заяви представником позивача про відвід колегії суддів є діями, що суперечать завданню адміністративного судочинства та є зловживанням процесуальними правами; залишено без розгляду заяву про відвід, застосовано до особи заходи процесуального примусу у вигляді штрафу в розмірі одного прожиткового мінімуму 1762 грн., який стягнути з останнього в дохід Державного бюджету України.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489986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5"/>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04 серпня 2020 року у справа № 183/6913/16(2-а/183/43/17)</a:t>
            </a:r>
          </a:p>
          <a:p>
            <a:endParaRPr lang="ru-RU" sz="900" dirty="0">
              <a:latin typeface="Roboto Condensed Light" pitchFamily="2" charset="0"/>
            </a:endParaRPr>
          </a:p>
        </p:txBody>
      </p:sp>
      <p:sp>
        <p:nvSpPr>
          <p:cNvPr id="8" name="Прямоугольник 7"/>
          <p:cNvSpPr/>
          <p:nvPr/>
        </p:nvSpPr>
        <p:spPr>
          <a:xfrm>
            <a:off x="943758" y="1117587"/>
            <a:ext cx="10868985" cy="5339923"/>
          </a:xfrm>
          <a:prstGeom prst="rect">
            <a:avLst/>
          </a:prstGeom>
          <a:ln>
            <a:noFill/>
          </a:ln>
        </p:spPr>
        <p:txBody>
          <a:bodyPr wrap="square">
            <a:spAutoFit/>
          </a:bodyPr>
          <a:lstStyle/>
          <a:p>
            <a:pPr marL="457200" indent="-457200">
              <a:lnSpc>
                <a:spcPct val="80000"/>
              </a:lnSpc>
              <a:spcAft>
                <a:spcPts val="600"/>
              </a:spcAft>
              <a:buFont typeface="Wingdings" panose="05000000000000000000" pitchFamily="2" charset="2"/>
              <a:buChar char="ü"/>
            </a:pPr>
            <a:r>
              <a:rPr lang="uk-UA" sz="2800" dirty="0">
                <a:solidFill>
                  <a:schemeClr val="bg1"/>
                </a:solidFill>
                <a:latin typeface="Roboto Condensed Light" pitchFamily="2" charset="0"/>
              </a:rPr>
              <a:t>В ухвалі суд апеляційної інстанції констатував зловживання представником позивача своїми процесуальними правами, що полягає у тому, що будучи незгідним з процесуальним рішенням суду (ухвалою суду, яка було проголошено у судовому засіданні за його участю), не скориставшись процесуальним правом оскарження цього рішення, в супереч положенням ч. 4 ст. 36 КАС України, повторно заявив відвід складу суду, посилаючись на незаконність судового рішення, без належних підстав, які б свідчили про наявність в діях членів колегії суддів складу злочину, штучно формуючи уяву про наявність таких ознак та упередженості суддів, вчинив дії, направлені на безпідставний відвід складу суду, направлений на незаконне усунення колегії суддів від розгляду справи.</a:t>
            </a:r>
            <a:endParaRPr lang="ru-RU" sz="2800" dirty="0">
              <a:solidFill>
                <a:schemeClr val="bg1"/>
              </a:solidFill>
              <a:latin typeface="Roboto Condensed Light" pitchFamily="2" charset="0"/>
            </a:endParaRPr>
          </a:p>
          <a:p>
            <a:pPr marL="457200" indent="-457200">
              <a:lnSpc>
                <a:spcPct val="80000"/>
              </a:lnSpc>
              <a:spcAft>
                <a:spcPts val="600"/>
              </a:spcAft>
              <a:buFont typeface="Wingdings" panose="05000000000000000000" pitchFamily="2" charset="2"/>
              <a:buChar char="ü"/>
            </a:pPr>
            <a:r>
              <a:rPr lang="uk-UA" sz="2800" dirty="0">
                <a:solidFill>
                  <a:schemeClr val="bg1"/>
                </a:solidFill>
                <a:latin typeface="Roboto Condensed Light" pitchFamily="2" charset="0"/>
              </a:rPr>
              <a:t>Заявляючи відвід, учасник справи повинен був навести причини для відводу, які принаймні беззаперечно свідчать про певні обставини, це одна з ознак обґрунтованості відводу.</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484595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6"/>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07 травня 2020 року у справі № 826/12191/18</a:t>
            </a:r>
          </a:p>
          <a:p>
            <a:endParaRPr lang="ru-RU" sz="900" dirty="0">
              <a:latin typeface="Roboto Condensed Light" pitchFamily="2" charset="0"/>
            </a:endParaRPr>
          </a:p>
        </p:txBody>
      </p:sp>
      <p:sp>
        <p:nvSpPr>
          <p:cNvPr id="8" name="Прямоугольник 7"/>
          <p:cNvSpPr/>
          <p:nvPr/>
        </p:nvSpPr>
        <p:spPr>
          <a:xfrm>
            <a:off x="911171" y="1168574"/>
            <a:ext cx="10868985" cy="4832092"/>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За результатами розгляду заяви про відвід, окремою ухвалою апеляційного адміністративного суду визнано зловживанням процесуальними правами та такими, що суперечать завданню адміністративного судочинства дії представника позивача щодо подачі заяв завідомо безпідставного відводу; заяву залишено без розгляду.</a:t>
            </a:r>
            <a:endParaRPr lang="ru-RU" sz="2800" dirty="0">
              <a:solidFill>
                <a:schemeClr val="bg1"/>
              </a:solidFill>
              <a:latin typeface="Roboto Condensed Light" pitchFamily="2" charset="0"/>
            </a:endParaRPr>
          </a:p>
          <a:p>
            <a:pPr marL="457200" indent="-457200">
              <a:buFont typeface="Wingdings" panose="05000000000000000000" pitchFamily="2" charset="2"/>
              <a:buChar char="ü"/>
            </a:pPr>
            <a:r>
              <a:rPr lang="uk-UA" sz="2800" dirty="0">
                <a:solidFill>
                  <a:schemeClr val="bg1"/>
                </a:solidFill>
                <a:latin typeface="Roboto Condensed Light" pitchFamily="2" charset="0"/>
              </a:rPr>
              <a:t>Ухвалу скеровано до відома Голові Ради адвокатів міста Києва та реагування Кваліфікаційно-дисциплінарній комісії адвокатури міста Києва.</a:t>
            </a:r>
            <a:endParaRPr lang="ru-RU" sz="2800" dirty="0">
              <a:solidFill>
                <a:schemeClr val="bg1"/>
              </a:solidFill>
              <a:latin typeface="Roboto Condensed Light" pitchFamily="2" charset="0"/>
            </a:endParaRPr>
          </a:p>
          <a:p>
            <a:pPr marL="457200" indent="-457200">
              <a:buFont typeface="Wingdings" panose="05000000000000000000" pitchFamily="2" charset="2"/>
              <a:buChar char="ü"/>
            </a:pPr>
            <a:r>
              <a:rPr lang="uk-UA" sz="2800" dirty="0">
                <a:solidFill>
                  <a:schemeClr val="bg1"/>
                </a:solidFill>
                <a:latin typeface="Roboto Condensed Light" pitchFamily="2" charset="0"/>
              </a:rPr>
              <a:t>Зобов`язано Кваліфікаційно-дисциплінарну комісію адвокатури міста Києва в місячний термін з дня отримання даної ухвали повідомити про вжиті заходи реагування відносно адвоката позивача.</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804867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5"/>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04 серпня 2020 року у справа № 183/6913/16(2-а/183/43/17)</a:t>
            </a:r>
          </a:p>
          <a:p>
            <a:endParaRPr lang="ru-RU" sz="900" dirty="0">
              <a:latin typeface="Roboto Condensed Light" pitchFamily="2" charset="0"/>
            </a:endParaRPr>
          </a:p>
        </p:txBody>
      </p:sp>
      <p:sp>
        <p:nvSpPr>
          <p:cNvPr id="8" name="Прямоугольник 7"/>
          <p:cNvSpPr/>
          <p:nvPr/>
        </p:nvSpPr>
        <p:spPr>
          <a:xfrm>
            <a:off x="896422" y="1339656"/>
            <a:ext cx="10868985" cy="5364545"/>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Адвокат не погодилась із вказаним судовим рішеннями і подала касаційну скаргу з вимогами про його скасування.</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Дійсно, право на подання заяви про відвід судді є однією з гарантій законності здійснення правосуддя і об`єктивності та неупередженості розгляду справи, оскільки статтею 6 Конвенції про захист прав і основних свобод людини закріплено основні процесуальні гарантії, якими може скористатися особа при розгляді її позову в національному суді і до яких належить розгляд справи незалежним і безстороннім судом, встановленим законом.</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Не можуть бути підставами для відводу заяви, які містять лише припущення про існування відповідних обставин, не підтверджених належними і допустимими доказами.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586729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3699" y="137116"/>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07 травня 2020 року у справі № 826/12191/18</a:t>
            </a:r>
          </a:p>
          <a:p>
            <a:endParaRPr lang="ru-RU" sz="900" dirty="0">
              <a:latin typeface="Roboto Condensed Light" pitchFamily="2" charset="0"/>
            </a:endParaRPr>
          </a:p>
        </p:txBody>
      </p:sp>
      <p:sp>
        <p:nvSpPr>
          <p:cNvPr id="8" name="Прямоугольник 7"/>
          <p:cNvSpPr/>
          <p:nvPr/>
        </p:nvSpPr>
        <p:spPr>
          <a:xfrm>
            <a:off x="896422" y="1339656"/>
            <a:ext cx="10868985" cy="4401205"/>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Апеляційним судом встановлено, що заява представника позивача про відвід всупереч приписам ч. 3 ст. 39 КАС України була подана більш ніж через десять днів з дня отримання останнім ухвали про відкриття провадження у справі, а також під час проведення першого судового засідання.</a:t>
            </a:r>
            <a:endParaRPr lang="ru-RU" sz="2800" dirty="0">
              <a:solidFill>
                <a:schemeClr val="bg1"/>
              </a:solidFill>
              <a:latin typeface="Roboto Condensed Light" pitchFamily="2" charset="0"/>
            </a:endParaRPr>
          </a:p>
          <a:p>
            <a:pPr marL="457200" indent="-457200">
              <a:buFont typeface="Wingdings" panose="05000000000000000000" pitchFamily="2" charset="2"/>
              <a:buChar char="ü"/>
            </a:pPr>
            <a:r>
              <a:rPr lang="uk-UA" sz="2800" dirty="0">
                <a:solidFill>
                  <a:schemeClr val="bg1"/>
                </a:solidFill>
                <a:latin typeface="Roboto Condensed Light" pitchFamily="2" charset="0"/>
              </a:rPr>
              <a:t>Вказані дії представника позивача апеляційний суд обґрунтовано визнав такими, як зловживання процесуальними правам.</a:t>
            </a:r>
            <a:endParaRPr lang="ru-RU" sz="2800" dirty="0">
              <a:solidFill>
                <a:schemeClr val="bg1"/>
              </a:solidFill>
              <a:latin typeface="Roboto Condensed Light" pitchFamily="2" charset="0"/>
            </a:endParaRPr>
          </a:p>
          <a:p>
            <a:pPr marL="457200" indent="-457200">
              <a:buFont typeface="Wingdings" panose="05000000000000000000" pitchFamily="2" charset="2"/>
              <a:buChar char="ü"/>
            </a:pPr>
            <a:r>
              <a:rPr lang="uk-UA" sz="2800" dirty="0" err="1">
                <a:solidFill>
                  <a:schemeClr val="bg1"/>
                </a:solidFill>
                <a:latin typeface="Roboto Condensed Light" pitchFamily="2" charset="0"/>
              </a:rPr>
              <a:t>Заявлення</a:t>
            </a:r>
            <a:r>
              <a:rPr lang="uk-UA" sz="2800" dirty="0">
                <a:solidFill>
                  <a:schemeClr val="bg1"/>
                </a:solidFill>
                <a:latin typeface="Roboto Condensed Light" pitchFamily="2" charset="0"/>
              </a:rPr>
              <a:t> завідомо безпідставного відводу суперечить основним засадами (принципами) адміністративного судочинства, а також його завданню.</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943571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31653" y="299655"/>
            <a:ext cx="11769969" cy="1384995"/>
          </a:xfrm>
          <a:prstGeom prst="rect">
            <a:avLst/>
          </a:prstGeom>
          <a:solidFill>
            <a:srgbClr val="F0E8E3"/>
          </a:solidFill>
        </p:spPr>
        <p:txBody>
          <a:bodyPr wrap="square" anchor="ctr">
            <a:spAutoFit/>
          </a:bodyPr>
          <a:lstStyle/>
          <a:p>
            <a:r>
              <a:rPr lang="uk-UA" sz="2800" b="1" dirty="0">
                <a:latin typeface="Roboto Condensed Light" pitchFamily="2" charset="0"/>
              </a:rPr>
              <a:t>Постанови КАС від 22 жовтня 2019 року у справі № 640/521/19, від 28 лютого 2020 року у справі № 400/2118/19, від 27 квітня 2020 року у справі № 400/3127/19та від 30 липня 2020 року у справі № 640/2724/19</a:t>
            </a:r>
            <a:endParaRPr lang="ru-RU" sz="2800" dirty="0">
              <a:latin typeface="Roboto Condensed Light" pitchFamily="2" charset="0"/>
            </a:endParaRPr>
          </a:p>
        </p:txBody>
      </p:sp>
      <p:sp>
        <p:nvSpPr>
          <p:cNvPr id="8" name="Прямоугольник 7"/>
          <p:cNvSpPr/>
          <p:nvPr/>
        </p:nvSpPr>
        <p:spPr>
          <a:xfrm>
            <a:off x="1014409" y="1900094"/>
            <a:ext cx="10868985" cy="4382738"/>
          </a:xfrm>
          <a:prstGeom prst="rect">
            <a:avLst/>
          </a:prstGeom>
          <a:ln>
            <a:noFill/>
          </a:ln>
        </p:spPr>
        <p:txBody>
          <a:bodyPr wrap="square">
            <a:spAutoFit/>
          </a:bodyPr>
          <a:lstStyle/>
          <a:p>
            <a:pPr marL="457200" indent="-457200">
              <a:lnSpc>
                <a:spcPct val="80000"/>
              </a:lnSpc>
              <a:spcAft>
                <a:spcPts val="600"/>
              </a:spcAft>
              <a:buFont typeface="Wingdings" panose="05000000000000000000" pitchFamily="2" charset="2"/>
              <a:buChar char="ü"/>
            </a:pPr>
            <a:r>
              <a:rPr lang="uk-UA" sz="2800" dirty="0">
                <a:solidFill>
                  <a:schemeClr val="bg1"/>
                </a:solidFill>
                <a:latin typeface="Roboto Condensed Light" pitchFamily="2" charset="0"/>
              </a:rPr>
              <a:t>Використання образливих висловлювань особи на адресу суду та суддів, інших учасників процесу є недопустимим при оформленні позовної заяви, які до того ж визначені позивачем в якості підстави позову.</a:t>
            </a:r>
            <a:endParaRPr lang="ru-RU" sz="2800" dirty="0">
              <a:solidFill>
                <a:schemeClr val="bg1"/>
              </a:solidFill>
              <a:latin typeface="Roboto Condensed Light" pitchFamily="2" charset="0"/>
            </a:endParaRPr>
          </a:p>
          <a:p>
            <a:pPr marL="457200" indent="-457200">
              <a:lnSpc>
                <a:spcPct val="80000"/>
              </a:lnSpc>
              <a:spcAft>
                <a:spcPts val="600"/>
              </a:spcAft>
              <a:buFont typeface="Wingdings" panose="05000000000000000000" pitchFamily="2" charset="2"/>
              <a:buChar char="ü"/>
            </a:pPr>
            <a:r>
              <a:rPr lang="uk-UA" sz="2800" dirty="0">
                <a:solidFill>
                  <a:schemeClr val="bg1"/>
                </a:solidFill>
                <a:latin typeface="Roboto Condensed Light" pitchFamily="2" charset="0"/>
              </a:rPr>
              <a:t>Застосування позивачем в тексті позовної заяви висловів, які дискредитують судові органи України та їх посадових осіб, учасників справи, суди попередніх інстанцій вірно розцінили як зловживання процесуальними правами. </a:t>
            </a:r>
            <a:endParaRPr lang="ru-RU" sz="2800" dirty="0">
              <a:solidFill>
                <a:schemeClr val="bg1"/>
              </a:solidFill>
              <a:latin typeface="Roboto Condensed Light" pitchFamily="2" charset="0"/>
            </a:endParaRPr>
          </a:p>
          <a:p>
            <a:pPr marL="457200" indent="-457200">
              <a:lnSpc>
                <a:spcPct val="80000"/>
              </a:lnSpc>
              <a:spcAft>
                <a:spcPts val="600"/>
              </a:spcAft>
              <a:buFont typeface="Wingdings" panose="05000000000000000000" pitchFamily="2" charset="2"/>
              <a:buChar char="ü"/>
            </a:pPr>
            <a:r>
              <a:rPr lang="uk-UA" sz="2800" dirty="0">
                <a:solidFill>
                  <a:schemeClr val="bg1"/>
                </a:solidFill>
                <a:latin typeface="Roboto Condensed Light" pitchFamily="2" charset="0"/>
              </a:rPr>
              <a:t>Повернення апеляційної скарги не позбавляє права повторного звернення до суду зі скаргою в порядку, встановленому законом, а тому не є обмеженням доступу скаржника до правосуддя та забезпечує практичну можливість реалізації його права на судовий захист.</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35264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731520" y="587851"/>
            <a:ext cx="10663309" cy="5333768"/>
          </a:xfrm>
          <a:prstGeom prst="rect">
            <a:avLst/>
          </a:prstGeom>
          <a:solidFill>
            <a:schemeClr val="accent1">
              <a:lumMod val="50000"/>
            </a:schemeClr>
          </a:solidFill>
          <a:ln>
            <a:noFill/>
          </a:ln>
        </p:spPr>
        <p:txBody>
          <a:bodyPr wrap="square" bIns="0" anchor="ctr">
            <a:spAutoFit/>
          </a:bodyPr>
          <a:lstStyle/>
          <a:p>
            <a:pPr algn="just"/>
            <a:r>
              <a:rPr lang="uk-UA" sz="2800" b="1" dirty="0">
                <a:solidFill>
                  <a:schemeClr val="bg1"/>
                </a:solidFill>
                <a:latin typeface="Roboto Condensed Light" pitchFamily="2" charset="0"/>
                <a:ea typeface="Roboto Condensed Light" pitchFamily="2" charset="0"/>
              </a:rPr>
              <a:t>Сутність зловживання правом полягає у вчиненні уповноваженою особою дій (бездіяльності), які складають зміст наданого процесуальним законодавством права (покладеного обов’язку):</a:t>
            </a:r>
            <a:endParaRPr lang="ru-RU" sz="2800" b="1" dirty="0">
              <a:solidFill>
                <a:schemeClr val="bg1"/>
              </a:solidFill>
              <a:latin typeface="Roboto Condensed Light" pitchFamily="2" charset="0"/>
              <a:ea typeface="Roboto Condensed Light" pitchFamily="2" charset="0"/>
            </a:endParaRPr>
          </a:p>
          <a:p>
            <a:r>
              <a:rPr lang="uk-UA" sz="2800" dirty="0">
                <a:solidFill>
                  <a:schemeClr val="bg1"/>
                </a:solidFill>
                <a:latin typeface="Roboto Condensed Light" pitchFamily="2" charset="0"/>
                <a:ea typeface="Roboto Condensed Light" pitchFamily="2" charset="0"/>
              </a:rPr>
              <a:t> </a:t>
            </a:r>
            <a:endParaRPr lang="ru-RU" sz="2800" dirty="0">
              <a:solidFill>
                <a:schemeClr val="bg1"/>
              </a:solidFill>
              <a:latin typeface="Roboto Condensed Light" pitchFamily="2" charset="0"/>
              <a:ea typeface="Roboto Condensed Light" pitchFamily="2" charset="0"/>
            </a:endParaRPr>
          </a:p>
          <a:p>
            <a:pPr marL="360000" algn="just">
              <a:lnSpc>
                <a:spcPct val="90000"/>
              </a:lnSpc>
              <a:spcAft>
                <a:spcPts val="1800"/>
              </a:spcAft>
            </a:pPr>
            <a:r>
              <a:rPr lang="uk-UA" sz="2800" dirty="0">
                <a:solidFill>
                  <a:schemeClr val="bg1"/>
                </a:solidFill>
                <a:latin typeface="Roboto Condensed Light" pitchFamily="2" charset="0"/>
                <a:ea typeface="Roboto Condensed Light" pitchFamily="2" charset="0"/>
              </a:rPr>
              <a:t>недобросовісно, в тому числі всупереч меті такого права або умисне використання процесуального права у спосіб, який суперечить завданню адміністративного судочинства, </a:t>
            </a:r>
            <a:endParaRPr lang="ru-RU" sz="2800" dirty="0">
              <a:solidFill>
                <a:schemeClr val="bg1"/>
              </a:solidFill>
              <a:latin typeface="Roboto Condensed Light" pitchFamily="2" charset="0"/>
              <a:ea typeface="Roboto Condensed Light" pitchFamily="2" charset="0"/>
            </a:endParaRPr>
          </a:p>
          <a:p>
            <a:pPr marL="360000" algn="just">
              <a:lnSpc>
                <a:spcPct val="90000"/>
              </a:lnSpc>
              <a:spcAft>
                <a:spcPts val="1800"/>
              </a:spcAft>
            </a:pPr>
            <a:r>
              <a:rPr lang="uk-UA" sz="2800" dirty="0">
                <a:solidFill>
                  <a:schemeClr val="bg1"/>
                </a:solidFill>
                <a:latin typeface="Roboto Condensed Light" pitchFamily="2" charset="0"/>
                <a:ea typeface="Roboto Condensed Light" pitchFamily="2" charset="0"/>
              </a:rPr>
              <a:t>з метою обмеження можливості реалізації прав інших учасників провадження, перешкоджання діяльності суду з правильного та своєчасного розгляду і вирішення справ, </a:t>
            </a:r>
            <a:endParaRPr lang="ru-RU" sz="2800" dirty="0">
              <a:solidFill>
                <a:schemeClr val="bg1"/>
              </a:solidFill>
              <a:latin typeface="Roboto Condensed Light" pitchFamily="2" charset="0"/>
              <a:ea typeface="Roboto Condensed Light" pitchFamily="2" charset="0"/>
            </a:endParaRPr>
          </a:p>
          <a:p>
            <a:pPr marL="360000">
              <a:lnSpc>
                <a:spcPct val="90000"/>
              </a:lnSpc>
            </a:pPr>
            <a:r>
              <a:rPr lang="uk-UA" sz="2800" dirty="0">
                <a:solidFill>
                  <a:schemeClr val="bg1"/>
                </a:solidFill>
                <a:latin typeface="Roboto Condensed Light" pitchFamily="2" charset="0"/>
                <a:ea typeface="Roboto Condensed Light" pitchFamily="2" charset="0"/>
              </a:rPr>
              <a:t> необґрунтованого перевантаження роботи суду або підриву довіри до судової гілки влади.</a:t>
            </a:r>
            <a:endParaRPr lang="ru-RU" sz="2800" dirty="0">
              <a:solidFill>
                <a:schemeClr val="bg1"/>
              </a:solidFill>
              <a:latin typeface="Roboto Condensed Light" pitchFamily="2" charset="0"/>
              <a:ea typeface="Roboto Condensed Light" pitchFamily="2" charset="0"/>
              <a:cs typeface="Times New Roman" pitchFamily="18" charset="0"/>
            </a:endParaRPr>
          </a:p>
        </p:txBody>
      </p:sp>
    </p:spTree>
    <p:extLst>
      <p:ext uri="{BB962C8B-B14F-4D97-AF65-F5344CB8AC3E}">
        <p14:creationId xmlns:p14="http://schemas.microsoft.com/office/powerpoint/2010/main" val="985523816"/>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91864"/>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10 вересня 2019 року у справі №826/14653/17</a:t>
            </a:r>
          </a:p>
          <a:p>
            <a:endParaRPr lang="ru-RU" sz="900" dirty="0">
              <a:latin typeface="Roboto Condensed Light" pitchFamily="2" charset="0"/>
            </a:endParaRPr>
          </a:p>
        </p:txBody>
      </p:sp>
      <p:sp>
        <p:nvSpPr>
          <p:cNvPr id="8" name="Прямоугольник 7"/>
          <p:cNvSpPr/>
          <p:nvPr/>
        </p:nvSpPr>
        <p:spPr>
          <a:xfrm>
            <a:off x="911170" y="1103682"/>
            <a:ext cx="10868985" cy="4047262"/>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Відповідно до частини другої статті 55 Конституції України кожному гарантується право на оскарження в суді рішень, дій чи бездіяльності органів державної влади, органів місцевого самоврядування, посадових і службових осіб.</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Пунктом 3 частини 2 статті 45 КАС передбачено, що з урахуванням конкретних обставин справи суд може визнати зловживанням процесуальними правами дії, що суперечать завданню адміністративного судочинства, зокрема подання завідомо безпідставного позову, позову за відсутності предмета спору або у спорі, який має очевидно штучний характер.</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17929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104927"/>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10 вересня 2019 року у справі №826/14653/17</a:t>
            </a:r>
          </a:p>
          <a:p>
            <a:endParaRPr lang="ru-RU" sz="900" dirty="0">
              <a:latin typeface="Roboto Condensed Light" pitchFamily="2" charset="0"/>
            </a:endParaRPr>
          </a:p>
        </p:txBody>
      </p:sp>
      <p:sp>
        <p:nvSpPr>
          <p:cNvPr id="8" name="Прямоугольник 7"/>
          <p:cNvSpPr/>
          <p:nvPr/>
        </p:nvSpPr>
        <p:spPr>
          <a:xfrm>
            <a:off x="911170" y="1103682"/>
            <a:ext cx="10868985" cy="5829288"/>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Законодавство не містить легітимного визначення «спору, який має очевидно штучний характер».</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Проте, за загальним правилом слово «штучний» означає «надуманий», «вигаданий», «несправжній».</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Штучним належить вважати спір, якого в дійсності не існує, а позов поданий для досягнення іншого результату, має іншу мету, ніж та, що вказана у вимогах позову.</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Наприклад, штучність позову очевидна за наявності спорів між пов`язаними особами (про що достеменно відомо судді й що випливає з матеріалів позову), коли де-факто обидві сторони представлені одними особами або ж у випадку, коли позов подається з метою перешкоджання іншому провадженню (наприклад для зупинення останнього).</a:t>
            </a:r>
            <a:endParaRPr lang="ru-RU" sz="2800" dirty="0">
              <a:solidFill>
                <a:schemeClr val="bg1"/>
              </a:solidFill>
              <a:latin typeface="Roboto Condensed Light" pitchFamily="2" charset="0"/>
            </a:endParaRPr>
          </a:p>
          <a:p>
            <a:pPr>
              <a:lnSpc>
                <a:spcPct val="90000"/>
              </a:lnSpc>
              <a:spcAft>
                <a:spcPts val="600"/>
              </a:spcAft>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34383749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104927"/>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10 вересня 2019 року у справі №826/14653/17</a:t>
            </a:r>
          </a:p>
          <a:p>
            <a:endParaRPr lang="ru-RU" sz="900" dirty="0">
              <a:latin typeface="Roboto Condensed Light" pitchFamily="2" charset="0"/>
            </a:endParaRPr>
          </a:p>
        </p:txBody>
      </p:sp>
      <p:sp>
        <p:nvSpPr>
          <p:cNvPr id="8" name="Прямоугольник 7"/>
          <p:cNvSpPr/>
          <p:nvPr/>
        </p:nvSpPr>
        <p:spPr>
          <a:xfrm>
            <a:off x="911170" y="1103682"/>
            <a:ext cx="10868985" cy="5364545"/>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Висновки апеляційного суду щодо штучного характеру цього спору є передчасними, оскільки такі висновки потребують встановлення фактичних обставин справи та дослідження доказів, що може бути здійснено лише на стадії розгляду справи по суті, а не у підготовчому засіданні.</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Так, перелік дій, які проводить суд у підготовчому засіданні визначений у статті 180 КАС, і серед них відсутнє з`ясування обставин справи та дослідження доказів.</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Таким чином, з`ясування питання, чи мали місце обставини (факти), якими обґрунтовувалися вимоги та заперечення, та якими доказами вони підтверджуються, належить здійснювати на стадії розгляду справи по суті.</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033179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7880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13 березня 2019 року у справі № 814/218/14</a:t>
            </a:r>
          </a:p>
          <a:p>
            <a:endParaRPr lang="ru-RU" sz="900" dirty="0">
              <a:latin typeface="Roboto Condensed Light" pitchFamily="2" charset="0"/>
            </a:endParaRPr>
          </a:p>
        </p:txBody>
      </p:sp>
      <p:sp>
        <p:nvSpPr>
          <p:cNvPr id="8" name="Прямоугольник 7"/>
          <p:cNvSpPr/>
          <p:nvPr/>
        </p:nvSpPr>
        <p:spPr>
          <a:xfrm>
            <a:off x="911170" y="1103682"/>
            <a:ext cx="10868985" cy="4124206"/>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Реалізація права на суд однією зі сторін спору має відбуватись таким чином, щоб не порушувати права іншої сторони».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Подаючи численні апеляційні скарги, особа вчиняє дії, що суперечать завданню адміністративного судочинства, зловживаючи своїми процесуальними правами.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Про обставини зловживання апелянтом своїми процесуальними правами свідчить також і численна кількість клопотань, які подаються нею до суду першої інстанції, та є ідентичними. З огляду на затягування особою розгляду справи, суд першої інстанції з 2014 року позбавлений можливості розглянути справу по суті спору.</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57323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7880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13 березня 2019 року у справі № 814/218/14</a:t>
            </a:r>
          </a:p>
          <a:p>
            <a:endParaRPr lang="ru-RU" sz="900" dirty="0">
              <a:latin typeface="Roboto Condensed Light" pitchFamily="2" charset="0"/>
            </a:endParaRPr>
          </a:p>
        </p:txBody>
      </p:sp>
      <p:sp>
        <p:nvSpPr>
          <p:cNvPr id="8" name="Прямоугольник 7"/>
          <p:cNvSpPr/>
          <p:nvPr/>
        </p:nvSpPr>
        <p:spPr>
          <a:xfrm>
            <a:off x="911170" y="1103682"/>
            <a:ext cx="10868985" cy="3659463"/>
          </a:xfrm>
          <a:prstGeom prst="rect">
            <a:avLst/>
          </a:prstGeom>
          <a:ln>
            <a:noFill/>
          </a:ln>
        </p:spPr>
        <p:txBody>
          <a:bodyPr wrap="square">
            <a:spAutoFit/>
          </a:bodyPr>
          <a:lstStyle/>
          <a:p>
            <a:pPr marL="514350" indent="-51435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За такої невиправданої тяганини нагальні питання, що дійсно потребують судового розгляду, залишаються невирішеними протягом тривалого періоду часу.</a:t>
            </a:r>
            <a:endParaRPr lang="ru-RU" sz="2800" dirty="0">
              <a:solidFill>
                <a:schemeClr val="bg1"/>
              </a:solidFill>
              <a:latin typeface="Roboto Condensed Light" pitchFamily="2" charset="0"/>
            </a:endParaRPr>
          </a:p>
          <a:p>
            <a:pPr marL="514350" indent="-51435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Враховуючи, що особа подає безліч клопотань, апеляційних скарг на рішення суду першої інстанції, що правильно кваліфіковано судом апеляційної інстанції як зловживання учасником справи своїми процесуальними правами задля затягування розгляду справи по суті спору, є  обґрунтованим висновок цього суду про необхідність повернення позивачу її апеляційної скарги.</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28583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7880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25 лютого 2020 року у справі № 260/1378/18</a:t>
            </a:r>
          </a:p>
          <a:p>
            <a:endParaRPr lang="ru-RU" sz="900" dirty="0">
              <a:latin typeface="Roboto Condensed Light" pitchFamily="2" charset="0"/>
            </a:endParaRPr>
          </a:p>
        </p:txBody>
      </p:sp>
      <p:sp>
        <p:nvSpPr>
          <p:cNvPr id="8" name="Прямоугольник 7"/>
          <p:cNvSpPr/>
          <p:nvPr/>
        </p:nvSpPr>
        <p:spPr>
          <a:xfrm>
            <a:off x="837428" y="1028502"/>
            <a:ext cx="10868985" cy="5210657"/>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Частина восьма статті 139 КАС України виступає процесуальною санкцією, яка застосовується адміністративним судом незалежно від того, чи заявлялося відповідне клопотання заінтересованою стороною, між тим процесуальним законом не визначено поняття неправильних дій сторони. При цьому, цією нормою встановлено право, а не обов`язок суду здійснити розподіл судових витрат у вищезазначений спосіб.</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Висновок суду про необхідність покладення судових витрат на сторону, внаслідок неправильних дій якої виник спір, повинен бути належним чином обґрунтованим. Водночас належного обґрунтування судові рішення не містять. Суди лише зазначили, що спір у цій справі виник внаслідок неправомірних дій позивача - пред`явлення до стягнення незаконно нарахованої пені.</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25591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40" y="104927"/>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Постанова КАС від 25 лютого 2020 року у справі № 260/1378/18</a:t>
            </a:r>
          </a:p>
          <a:p>
            <a:endParaRPr lang="ru-RU" sz="900" dirty="0">
              <a:latin typeface="Roboto Condensed Light" pitchFamily="2" charset="0"/>
            </a:endParaRPr>
          </a:p>
        </p:txBody>
      </p:sp>
      <p:sp>
        <p:nvSpPr>
          <p:cNvPr id="8" name="Прямоугольник 7"/>
          <p:cNvSpPr/>
          <p:nvPr/>
        </p:nvSpPr>
        <p:spPr>
          <a:xfrm>
            <a:off x="822680" y="1253098"/>
            <a:ext cx="10868985" cy="3659463"/>
          </a:xfrm>
          <a:prstGeom prst="rect">
            <a:avLst/>
          </a:prstGeom>
          <a:ln>
            <a:noFill/>
          </a:ln>
        </p:spPr>
        <p:txBody>
          <a:bodyPr wrap="square">
            <a:spAutoFit/>
          </a:bodyPr>
          <a:lstStyle/>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Реалізація позивачем свого права на відмову від позову не можна кваліфікувати як «неправильні дії сторони» в контексті частини восьмої статті 139 КАС України, тим більш, якщо відмова від позову пов`язана з його задоволенням відповідачем до початку розгляду справи.</a:t>
            </a:r>
            <a:endParaRPr lang="ru-RU" sz="2800" dirty="0">
              <a:solidFill>
                <a:schemeClr val="bg1"/>
              </a:solidFill>
              <a:latin typeface="Roboto Condensed Light" pitchFamily="2" charset="0"/>
            </a:endParaRPr>
          </a:p>
          <a:p>
            <a:pPr marL="457200" indent="-457200">
              <a:lnSpc>
                <a:spcPct val="90000"/>
              </a:lnSpc>
              <a:spcAft>
                <a:spcPts val="600"/>
              </a:spcAft>
              <a:buFont typeface="Wingdings" panose="05000000000000000000" pitchFamily="2" charset="2"/>
              <a:buChar char="ü"/>
            </a:pPr>
            <a:r>
              <a:rPr lang="uk-UA" sz="2800" dirty="0">
                <a:solidFill>
                  <a:schemeClr val="bg1"/>
                </a:solidFill>
                <a:latin typeface="Roboto Condensed Light" pitchFamily="2" charset="0"/>
              </a:rPr>
              <a:t>Якщо позивач відмовився від позову внаслідок його задоволення відповідачем після подання позовної заяви, то цілком обґрунтованим є покладення на відповідача обов`язку відшкодувати понесені позивачем витрати як міра відповідальності за поведінку, яка змусила позивача вирішувати спір у судовому порядку.</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55009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175886"/>
            <a:ext cx="11769969" cy="954107"/>
          </a:xfrm>
          <a:prstGeom prst="rect">
            <a:avLst/>
          </a:prstGeom>
          <a:solidFill>
            <a:srgbClr val="F0E8E3"/>
          </a:solidFill>
        </p:spPr>
        <p:txBody>
          <a:bodyPr wrap="square" anchor="ctr">
            <a:spAutoFit/>
          </a:bodyPr>
          <a:lstStyle/>
          <a:p>
            <a:r>
              <a:rPr lang="uk-UA" sz="2800" b="1" dirty="0">
                <a:latin typeface="Roboto Condensed Light" pitchFamily="2" charset="0"/>
              </a:rPr>
              <a:t>Ухвала КАС про відмову у відкритті касаційного провадження від 22 листопада 2019 року у справі №815/516/18</a:t>
            </a:r>
            <a:endParaRPr lang="ru-RU" sz="2800" dirty="0">
              <a:latin typeface="Roboto Condensed Light" pitchFamily="2" charset="0"/>
            </a:endParaRPr>
          </a:p>
        </p:txBody>
      </p:sp>
      <p:sp>
        <p:nvSpPr>
          <p:cNvPr id="8" name="Прямоугольник 7"/>
          <p:cNvSpPr/>
          <p:nvPr/>
        </p:nvSpPr>
        <p:spPr>
          <a:xfrm>
            <a:off x="700131" y="2258093"/>
            <a:ext cx="10868985" cy="2677656"/>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У цій справі промова заявника вийшла за межі простої критики рішень суддів і звичайних сумнівів щодо їхньої безсторонності та перетворилася на особисту критику суддів, звинувачення їх у неналежній поведінці всупереч їхнім обов`язкам суддів, що свідчить про явну неповагу до суду.</a:t>
            </a:r>
            <a:endParaRPr lang="ru-RU" sz="2800" dirty="0">
              <a:solidFill>
                <a:schemeClr val="bg1"/>
              </a:solidFill>
              <a:latin typeface="Roboto Condensed Light" pitchFamily="2" charset="0"/>
            </a:endParaRPr>
          </a:p>
          <a:p>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7567459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18 вересня 2020 року у справі № 280/4380/19</a:t>
            </a:r>
          </a:p>
          <a:p>
            <a:endParaRPr lang="ru-RU" sz="900" dirty="0">
              <a:latin typeface="Roboto Condensed Light" pitchFamily="2" charset="0"/>
            </a:endParaRPr>
          </a:p>
        </p:txBody>
      </p:sp>
      <p:sp>
        <p:nvSpPr>
          <p:cNvPr id="8" name="Прямоугольник 7"/>
          <p:cNvSpPr/>
          <p:nvPr/>
        </p:nvSpPr>
        <p:spPr>
          <a:xfrm>
            <a:off x="700131" y="2258093"/>
            <a:ext cx="10868985" cy="2246769"/>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Суд з метою запобігання зловживанням справами активно забезпечує справедливий баланс використання учасниками процесу своїх прав і обов`язків, що не спростовує принцип змагальності сторін. Обмеження чи позбавлення процесуального права повинно застосовуватися судом відповідно до принципу пропорційності.</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27885415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49638" y="252831"/>
            <a:ext cx="11769969" cy="800219"/>
          </a:xfrm>
          <a:prstGeom prst="rect">
            <a:avLst/>
          </a:prstGeom>
          <a:solidFill>
            <a:srgbClr val="F0E8E3"/>
          </a:solidFill>
        </p:spPr>
        <p:txBody>
          <a:bodyPr wrap="square" anchor="ctr">
            <a:spAutoFit/>
          </a:bodyPr>
          <a:lstStyle/>
          <a:p>
            <a:endParaRPr lang="uk-UA" sz="900" b="1" dirty="0">
              <a:latin typeface="Roboto Condensed Light" pitchFamily="2" charset="0"/>
            </a:endParaRPr>
          </a:p>
          <a:p>
            <a:r>
              <a:rPr lang="uk-UA" sz="2800" b="1" dirty="0">
                <a:latin typeface="Roboto Condensed Light" pitchFamily="2" charset="0"/>
              </a:rPr>
              <a:t>Ухвала КАС від 24 листопада 2020 року у справі № 640/5508/20</a:t>
            </a:r>
          </a:p>
          <a:p>
            <a:endParaRPr lang="ru-RU" sz="900" dirty="0">
              <a:latin typeface="Roboto Condensed Light" pitchFamily="2" charset="0"/>
            </a:endParaRPr>
          </a:p>
        </p:txBody>
      </p:sp>
      <p:sp>
        <p:nvSpPr>
          <p:cNvPr id="8" name="Прямоугольник 7"/>
          <p:cNvSpPr/>
          <p:nvPr/>
        </p:nvSpPr>
        <p:spPr>
          <a:xfrm>
            <a:off x="700131" y="2258093"/>
            <a:ext cx="10868985" cy="2677656"/>
          </a:xfrm>
          <a:prstGeom prst="rect">
            <a:avLst/>
          </a:prstGeom>
          <a:ln>
            <a:noFill/>
          </a:ln>
        </p:spPr>
        <p:txBody>
          <a:bodyPr wrap="square">
            <a:spAutoFit/>
          </a:bodyPr>
          <a:lstStyle/>
          <a:p>
            <a:pPr marL="457200" indent="-457200">
              <a:buFont typeface="Wingdings" panose="05000000000000000000" pitchFamily="2" charset="2"/>
              <a:buChar char="ü"/>
            </a:pPr>
            <a:r>
              <a:rPr lang="uk-UA" sz="2800" dirty="0">
                <a:solidFill>
                  <a:schemeClr val="bg1"/>
                </a:solidFill>
                <a:latin typeface="Roboto Condensed Light" pitchFamily="2" charset="0"/>
              </a:rPr>
              <a:t>Враховуючи, що Фондом державного майна України не виконано процесуальний обов`язок (не забезпечено явку представника в судове засідання, при визнанні судом явки обов`язковою), суд апеляційної інстанції, застосовуючи до Фонду державного майна України захід процесуального примусу шляхом накладення штрафу, вірно застосував положення частини першої статті 149 КАС України.</a:t>
            </a:r>
            <a:endParaRPr lang="ru-RU" sz="2800" dirty="0">
              <a:solidFill>
                <a:schemeClr val="bg1"/>
              </a:solidFill>
              <a:latin typeface="Roboto Condensed Light" pitchFamily="2" charset="0"/>
            </a:endParaRPr>
          </a:p>
        </p:txBody>
      </p:sp>
    </p:spTree>
    <p:extLst>
      <p:ext uri="{BB962C8B-B14F-4D97-AF65-F5344CB8AC3E}">
        <p14:creationId xmlns:p14="http://schemas.microsoft.com/office/powerpoint/2010/main" val="1362391514"/>
      </p:ext>
    </p:extLst>
  </p:cSld>
  <p:clrMapOvr>
    <a:masterClrMapping/>
  </p:clrMapOvr>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8024</TotalTime>
  <Words>8918</Words>
  <Application>Microsoft Office PowerPoint</Application>
  <PresentationFormat>Широкий екран</PresentationFormat>
  <Paragraphs>452</Paragraphs>
  <Slides>106</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106</vt:i4>
      </vt:variant>
    </vt:vector>
  </HeadingPairs>
  <TitlesOfParts>
    <vt:vector size="113" baseType="lpstr">
      <vt:lpstr>Arial</vt:lpstr>
      <vt:lpstr>Calibri</vt:lpstr>
      <vt:lpstr>Calibri Light</vt:lpstr>
      <vt:lpstr>Roboto Condensed</vt:lpstr>
      <vt:lpstr>Roboto Condensed Light</vt:lpstr>
      <vt:lpstr>Wingdings</vt:lpstr>
      <vt:lpstr>Верховний Суд</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Тетяна Анцупова</dc:creator>
  <cp:lastModifiedBy>BernazyukYO</cp:lastModifiedBy>
  <cp:revision>510</cp:revision>
  <cp:lastPrinted>2021-03-18T15:46:56Z</cp:lastPrinted>
  <dcterms:created xsi:type="dcterms:W3CDTF">2019-02-14T18:31:29Z</dcterms:created>
  <dcterms:modified xsi:type="dcterms:W3CDTF">2022-12-08T12:19:22Z</dcterms:modified>
</cp:coreProperties>
</file>