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256" r:id="rId2"/>
    <p:sldId id="582" r:id="rId3"/>
    <p:sldId id="762" r:id="rId4"/>
    <p:sldId id="760" r:id="rId5"/>
    <p:sldId id="544" r:id="rId6"/>
    <p:sldId id="545" r:id="rId7"/>
    <p:sldId id="682" r:id="rId8"/>
    <p:sldId id="683" r:id="rId9"/>
    <p:sldId id="684" r:id="rId10"/>
    <p:sldId id="685" r:id="rId11"/>
    <p:sldId id="686" r:id="rId12"/>
    <p:sldId id="687" r:id="rId13"/>
    <p:sldId id="690" r:id="rId14"/>
    <p:sldId id="688" r:id="rId15"/>
    <p:sldId id="689" r:id="rId16"/>
    <p:sldId id="691" r:id="rId17"/>
    <p:sldId id="692" r:id="rId18"/>
    <p:sldId id="693" r:id="rId19"/>
    <p:sldId id="694" r:id="rId20"/>
    <p:sldId id="705" r:id="rId21"/>
    <p:sldId id="706" r:id="rId22"/>
    <p:sldId id="696" r:id="rId23"/>
    <p:sldId id="707" r:id="rId24"/>
    <p:sldId id="697" r:id="rId25"/>
    <p:sldId id="698" r:id="rId26"/>
    <p:sldId id="699" r:id="rId27"/>
    <p:sldId id="704" r:id="rId28"/>
    <p:sldId id="700" r:id="rId29"/>
    <p:sldId id="701" r:id="rId30"/>
    <p:sldId id="708" r:id="rId31"/>
    <p:sldId id="714" r:id="rId32"/>
    <p:sldId id="716" r:id="rId33"/>
    <p:sldId id="717" r:id="rId34"/>
    <p:sldId id="719" r:id="rId35"/>
    <p:sldId id="720" r:id="rId36"/>
    <p:sldId id="723" r:id="rId37"/>
    <p:sldId id="725" r:id="rId38"/>
    <p:sldId id="727" r:id="rId39"/>
    <p:sldId id="728" r:id="rId40"/>
    <p:sldId id="731" r:id="rId41"/>
    <p:sldId id="729" r:id="rId42"/>
    <p:sldId id="730" r:id="rId43"/>
    <p:sldId id="765" r:id="rId44"/>
    <p:sldId id="766" r:id="rId45"/>
    <p:sldId id="767" r:id="rId46"/>
    <p:sldId id="732" r:id="rId47"/>
    <p:sldId id="733" r:id="rId48"/>
    <p:sldId id="737" r:id="rId49"/>
    <p:sldId id="738" r:id="rId50"/>
    <p:sldId id="739" r:id="rId51"/>
    <p:sldId id="740" r:id="rId52"/>
    <p:sldId id="741" r:id="rId53"/>
    <p:sldId id="745" r:id="rId54"/>
    <p:sldId id="742" r:id="rId55"/>
    <p:sldId id="743" r:id="rId56"/>
    <p:sldId id="746" r:id="rId57"/>
    <p:sldId id="735" r:id="rId58"/>
    <p:sldId id="747" r:id="rId59"/>
    <p:sldId id="748" r:id="rId60"/>
    <p:sldId id="749" r:id="rId61"/>
    <p:sldId id="750" r:id="rId62"/>
    <p:sldId id="751" r:id="rId63"/>
    <p:sldId id="752" r:id="rId64"/>
    <p:sldId id="753" r:id="rId65"/>
    <p:sldId id="754" r:id="rId66"/>
    <p:sldId id="755" r:id="rId67"/>
    <p:sldId id="756" r:id="rId68"/>
    <p:sldId id="758" r:id="rId69"/>
    <p:sldId id="757" r:id="rId70"/>
    <p:sldId id="759" r:id="rId71"/>
    <p:sldId id="764" r:id="rId72"/>
    <p:sldId id="726" r:id="rId73"/>
    <p:sldId id="279" r:id="rId74"/>
  </p:sldIdLst>
  <p:sldSz cx="12192000" cy="6858000"/>
  <p:notesSz cx="9929813" cy="6797675"/>
  <p:defaultTextStyle>
    <a:defPPr>
      <a:defRPr lang="uk-U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26">
          <p15:clr>
            <a:srgbClr val="A4A3A4"/>
          </p15:clr>
        </p15:guide>
        <p15:guide id="2" orient="horz" pos="232">
          <p15:clr>
            <a:srgbClr val="A4A3A4"/>
          </p15:clr>
        </p15:guide>
        <p15:guide id="3" pos="279">
          <p15:clr>
            <a:srgbClr val="A4A3A4"/>
          </p15:clr>
        </p15:guide>
        <p15:guide id="4" pos="7378">
          <p15:clr>
            <a:srgbClr val="A4A3A4"/>
          </p15:clr>
        </p15:guide>
        <p15:guide id="5"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9"/>
    <a:srgbClr val="3742D1"/>
    <a:srgbClr val="F0E8E3"/>
    <a:srgbClr val="38B6AB"/>
    <a:srgbClr val="4E9EC4"/>
    <a:srgbClr val="0086CD"/>
    <a:srgbClr val="004E9E"/>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9" autoAdjust="0"/>
    <p:restoredTop sz="94683"/>
  </p:normalViewPr>
  <p:slideViewPr>
    <p:cSldViewPr snapToGrid="0">
      <p:cViewPr varScale="1">
        <p:scale>
          <a:sx n="66" d="100"/>
          <a:sy n="66" d="100"/>
        </p:scale>
        <p:origin x="78" y="1068"/>
      </p:cViewPr>
      <p:guideLst>
        <p:guide orient="horz" pos="1026"/>
        <p:guide orient="horz" pos="232"/>
        <p:guide pos="279"/>
        <p:guide pos="7378"/>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38AE7D6-9F2C-0AF5-4B14-A9F0CD3F6F72}"/>
              </a:ext>
            </a:extLst>
          </p:cNvPr>
          <p:cNvSpPr>
            <a:spLocks noGrp="1"/>
          </p:cNvSpPr>
          <p:nvPr>
            <p:ph type="hdr" sz="quarter"/>
          </p:nvPr>
        </p:nvSpPr>
        <p:spPr>
          <a:xfrm>
            <a:off x="0" y="0"/>
            <a:ext cx="4303713" cy="339725"/>
          </a:xfrm>
          <a:prstGeom prst="rect">
            <a:avLst/>
          </a:prstGeom>
        </p:spPr>
        <p:txBody>
          <a:bodyPr vert="horz" lIns="91010" tIns="45505" rIns="91010" bIns="45505" rtlCol="0"/>
          <a:lstStyle>
            <a:lvl1pPr algn="l">
              <a:defRPr sz="1200">
                <a:latin typeface="Roboto Condensed Light" pitchFamily="2" charset="0"/>
              </a:defRPr>
            </a:lvl1pPr>
          </a:lstStyle>
          <a:p>
            <a:pPr>
              <a:defRPr/>
            </a:pPr>
            <a:endParaRPr lang="ru-RU"/>
          </a:p>
        </p:txBody>
      </p:sp>
      <p:sp>
        <p:nvSpPr>
          <p:cNvPr id="3" name="Дата 2">
            <a:extLst>
              <a:ext uri="{FF2B5EF4-FFF2-40B4-BE49-F238E27FC236}">
                <a16:creationId xmlns:a16="http://schemas.microsoft.com/office/drawing/2014/main" id="{4F2608C5-03C0-CA44-8353-2AE8765BD8E1}"/>
              </a:ext>
            </a:extLst>
          </p:cNvPr>
          <p:cNvSpPr>
            <a:spLocks noGrp="1"/>
          </p:cNvSpPr>
          <p:nvPr>
            <p:ph type="dt" sz="quarter" idx="1"/>
          </p:nvPr>
        </p:nvSpPr>
        <p:spPr>
          <a:xfrm>
            <a:off x="5622925" y="0"/>
            <a:ext cx="4305300" cy="339725"/>
          </a:xfrm>
          <a:prstGeom prst="rect">
            <a:avLst/>
          </a:prstGeom>
        </p:spPr>
        <p:txBody>
          <a:bodyPr vert="horz" lIns="91010" tIns="45505" rIns="91010" bIns="45505" rtlCol="0"/>
          <a:lstStyle>
            <a:lvl1pPr algn="r">
              <a:defRPr sz="1200">
                <a:latin typeface="Roboto Condensed Light" pitchFamily="2" charset="0"/>
              </a:defRPr>
            </a:lvl1pPr>
          </a:lstStyle>
          <a:p>
            <a:pPr>
              <a:defRPr/>
            </a:pPr>
            <a:fld id="{E7EA5089-53EE-4CBB-B62B-B9A651D87BD1}" type="datetimeFigureOut">
              <a:rPr lang="ru-RU"/>
              <a:pPr>
                <a:defRPr/>
              </a:pPr>
              <a:t>23.03.2023</a:t>
            </a:fld>
            <a:endParaRPr lang="ru-RU" dirty="0"/>
          </a:p>
        </p:txBody>
      </p:sp>
      <p:sp>
        <p:nvSpPr>
          <p:cNvPr id="4" name="Нижний колонтитул 3">
            <a:extLst>
              <a:ext uri="{FF2B5EF4-FFF2-40B4-BE49-F238E27FC236}">
                <a16:creationId xmlns:a16="http://schemas.microsoft.com/office/drawing/2014/main" id="{D098E000-D926-439C-33F0-FCEA6E6F7E53}"/>
              </a:ext>
            </a:extLst>
          </p:cNvPr>
          <p:cNvSpPr>
            <a:spLocks noGrp="1"/>
          </p:cNvSpPr>
          <p:nvPr>
            <p:ph type="ftr" sz="quarter" idx="2"/>
          </p:nvPr>
        </p:nvSpPr>
        <p:spPr>
          <a:xfrm>
            <a:off x="0" y="6457950"/>
            <a:ext cx="4303713" cy="338138"/>
          </a:xfrm>
          <a:prstGeom prst="rect">
            <a:avLst/>
          </a:prstGeom>
        </p:spPr>
        <p:txBody>
          <a:bodyPr vert="horz" lIns="91010" tIns="45505" rIns="91010" bIns="45505" rtlCol="0" anchor="b"/>
          <a:lstStyle>
            <a:lvl1pPr algn="l">
              <a:defRPr sz="1200">
                <a:latin typeface="Roboto Condensed Light" pitchFamily="2" charset="0"/>
              </a:defRPr>
            </a:lvl1pPr>
          </a:lstStyle>
          <a:p>
            <a:pPr>
              <a:defRPr/>
            </a:pPr>
            <a:endParaRPr lang="ru-RU"/>
          </a:p>
        </p:txBody>
      </p:sp>
      <p:sp>
        <p:nvSpPr>
          <p:cNvPr id="5" name="Номер слайда 4">
            <a:extLst>
              <a:ext uri="{FF2B5EF4-FFF2-40B4-BE49-F238E27FC236}">
                <a16:creationId xmlns:a16="http://schemas.microsoft.com/office/drawing/2014/main" id="{E9EB6885-EFFA-612F-2359-60114B139771}"/>
              </a:ext>
            </a:extLst>
          </p:cNvPr>
          <p:cNvSpPr>
            <a:spLocks noGrp="1"/>
          </p:cNvSpPr>
          <p:nvPr>
            <p:ph type="sldNum" sz="quarter" idx="3"/>
          </p:nvPr>
        </p:nvSpPr>
        <p:spPr>
          <a:xfrm>
            <a:off x="5622925" y="6457950"/>
            <a:ext cx="4305300" cy="338138"/>
          </a:xfrm>
          <a:prstGeom prst="rect">
            <a:avLst/>
          </a:prstGeom>
        </p:spPr>
        <p:txBody>
          <a:bodyPr vert="horz" wrap="square" lIns="91010" tIns="45505" rIns="91010" bIns="45505" numCol="1" anchor="b" anchorCtr="0" compatLnSpc="1">
            <a:prstTxWarp prst="textNoShape">
              <a:avLst/>
            </a:prstTxWarp>
          </a:bodyPr>
          <a:lstStyle>
            <a:lvl1pPr algn="r">
              <a:defRPr sz="1200" smtClean="0">
                <a:latin typeface="Roboto Condensed Light" panose="02000000000000000000" pitchFamily="2" charset="0"/>
              </a:defRPr>
            </a:lvl1pPr>
          </a:lstStyle>
          <a:p>
            <a:pPr>
              <a:defRPr/>
            </a:pPr>
            <a:fld id="{C1E25D22-76F2-4431-8BE9-1D06623099E0}" type="slidenum">
              <a:rPr lang="ru-RU" altLang="ru-RU"/>
              <a:pPr>
                <a:defRPr/>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25EE5FBB-4E7C-B40F-7763-EAC2A0B1646D}"/>
              </a:ext>
            </a:extLst>
          </p:cNvPr>
          <p:cNvSpPr>
            <a:spLocks noGrp="1"/>
          </p:cNvSpPr>
          <p:nvPr>
            <p:ph type="hdr" sz="quarter"/>
          </p:nvPr>
        </p:nvSpPr>
        <p:spPr>
          <a:xfrm>
            <a:off x="0" y="0"/>
            <a:ext cx="4303713" cy="339725"/>
          </a:xfrm>
          <a:prstGeom prst="rect">
            <a:avLst/>
          </a:prstGeom>
        </p:spPr>
        <p:txBody>
          <a:bodyPr vert="horz" lIns="91010" tIns="45505" rIns="91010" bIns="45505" rtlCol="0"/>
          <a:lstStyle>
            <a:lvl1pPr algn="l" eaLnBrk="1" fontAlgn="auto" hangingPunct="1">
              <a:spcBef>
                <a:spcPts val="0"/>
              </a:spcBef>
              <a:spcAft>
                <a:spcPts val="0"/>
              </a:spcAft>
              <a:defRPr sz="1200">
                <a:latin typeface="Roboto Condensed Light" pitchFamily="2" charset="0"/>
              </a:defRPr>
            </a:lvl1pPr>
          </a:lstStyle>
          <a:p>
            <a:pPr>
              <a:defRPr/>
            </a:pPr>
            <a:endParaRPr lang="uk-UA"/>
          </a:p>
        </p:txBody>
      </p:sp>
      <p:sp>
        <p:nvSpPr>
          <p:cNvPr id="3" name="Місце для дати 2">
            <a:extLst>
              <a:ext uri="{FF2B5EF4-FFF2-40B4-BE49-F238E27FC236}">
                <a16:creationId xmlns:a16="http://schemas.microsoft.com/office/drawing/2014/main" id="{659982A2-DD16-EB8E-955B-55C0C263C437}"/>
              </a:ext>
            </a:extLst>
          </p:cNvPr>
          <p:cNvSpPr>
            <a:spLocks noGrp="1"/>
          </p:cNvSpPr>
          <p:nvPr>
            <p:ph type="dt" idx="1"/>
          </p:nvPr>
        </p:nvSpPr>
        <p:spPr>
          <a:xfrm>
            <a:off x="5622925" y="0"/>
            <a:ext cx="4305300" cy="339725"/>
          </a:xfrm>
          <a:prstGeom prst="rect">
            <a:avLst/>
          </a:prstGeom>
        </p:spPr>
        <p:txBody>
          <a:bodyPr vert="horz" lIns="91010" tIns="45505" rIns="91010" bIns="45505" rtlCol="0"/>
          <a:lstStyle>
            <a:lvl1pPr algn="r" eaLnBrk="1" fontAlgn="auto" hangingPunct="1">
              <a:spcBef>
                <a:spcPts val="0"/>
              </a:spcBef>
              <a:spcAft>
                <a:spcPts val="0"/>
              </a:spcAft>
              <a:defRPr sz="1200">
                <a:latin typeface="Roboto Condensed Light" pitchFamily="2" charset="0"/>
              </a:defRPr>
            </a:lvl1pPr>
          </a:lstStyle>
          <a:p>
            <a:pPr>
              <a:defRPr/>
            </a:pPr>
            <a:fld id="{FDE46209-69DC-44F0-8A9D-9F7686D4781A}" type="datetimeFigureOut">
              <a:rPr lang="uk-UA"/>
              <a:pPr>
                <a:defRPr/>
              </a:pPr>
              <a:t>23.03.2023</a:t>
            </a:fld>
            <a:endParaRPr lang="uk-UA" dirty="0"/>
          </a:p>
        </p:txBody>
      </p:sp>
      <p:sp>
        <p:nvSpPr>
          <p:cNvPr id="4" name="Місце для зображення 3">
            <a:extLst>
              <a:ext uri="{FF2B5EF4-FFF2-40B4-BE49-F238E27FC236}">
                <a16:creationId xmlns:a16="http://schemas.microsoft.com/office/drawing/2014/main" id="{2637A17B-7B88-6B88-DFF2-ACDF19B95B28}"/>
              </a:ext>
            </a:extLst>
          </p:cNvPr>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010" tIns="45505" rIns="91010" bIns="45505" rtlCol="0" anchor="ctr"/>
          <a:lstStyle/>
          <a:p>
            <a:pPr lvl="0"/>
            <a:endParaRPr lang="uk-UA" noProof="0" dirty="0"/>
          </a:p>
        </p:txBody>
      </p:sp>
      <p:sp>
        <p:nvSpPr>
          <p:cNvPr id="5" name="Місце для нотаток 4">
            <a:extLst>
              <a:ext uri="{FF2B5EF4-FFF2-40B4-BE49-F238E27FC236}">
                <a16:creationId xmlns:a16="http://schemas.microsoft.com/office/drawing/2014/main" id="{EA25E2B2-5A23-8B6D-9776-7AA8E07D1FE7}"/>
              </a:ext>
            </a:extLst>
          </p:cNvPr>
          <p:cNvSpPr>
            <a:spLocks noGrp="1"/>
          </p:cNvSpPr>
          <p:nvPr>
            <p:ph type="body" sz="quarter" idx="3"/>
          </p:nvPr>
        </p:nvSpPr>
        <p:spPr>
          <a:xfrm>
            <a:off x="992188" y="3271838"/>
            <a:ext cx="7945437" cy="2676525"/>
          </a:xfrm>
          <a:prstGeom prst="rect">
            <a:avLst/>
          </a:prstGeom>
        </p:spPr>
        <p:txBody>
          <a:bodyPr vert="horz" lIns="91010" tIns="45505" rIns="91010" bIns="45505" rtlCol="0"/>
          <a:lstStyle/>
          <a:p>
            <a:pPr lvl="0"/>
            <a:r>
              <a:rPr lang="uk-UA" noProof="0" dirty="0"/>
              <a:t>Відредагуйте стиль зразка тексту</a:t>
            </a:r>
          </a:p>
          <a:p>
            <a:pPr lvl="1"/>
            <a:r>
              <a:rPr lang="uk-UA" noProof="0" dirty="0"/>
              <a:t>Другий рівень</a:t>
            </a:r>
          </a:p>
          <a:p>
            <a:pPr lvl="2"/>
            <a:r>
              <a:rPr lang="uk-UA" noProof="0" dirty="0"/>
              <a:t>Третій рівень</a:t>
            </a:r>
          </a:p>
          <a:p>
            <a:pPr lvl="3"/>
            <a:r>
              <a:rPr lang="uk-UA" noProof="0" dirty="0"/>
              <a:t>Четвертий рівень</a:t>
            </a:r>
          </a:p>
          <a:p>
            <a:pPr lvl="4"/>
            <a:r>
              <a:rPr lang="uk-UA" noProof="0" dirty="0"/>
              <a:t>П’ятий рівень</a:t>
            </a:r>
          </a:p>
        </p:txBody>
      </p:sp>
      <p:sp>
        <p:nvSpPr>
          <p:cNvPr id="6" name="Місце для нижнього колонтитула 5">
            <a:extLst>
              <a:ext uri="{FF2B5EF4-FFF2-40B4-BE49-F238E27FC236}">
                <a16:creationId xmlns:a16="http://schemas.microsoft.com/office/drawing/2014/main" id="{21E580B6-E2E0-DAA2-1338-EB90582AC7BB}"/>
              </a:ext>
            </a:extLst>
          </p:cNvPr>
          <p:cNvSpPr>
            <a:spLocks noGrp="1"/>
          </p:cNvSpPr>
          <p:nvPr>
            <p:ph type="ftr" sz="quarter" idx="4"/>
          </p:nvPr>
        </p:nvSpPr>
        <p:spPr>
          <a:xfrm>
            <a:off x="0" y="6457950"/>
            <a:ext cx="4303713" cy="339725"/>
          </a:xfrm>
          <a:prstGeom prst="rect">
            <a:avLst/>
          </a:prstGeom>
        </p:spPr>
        <p:txBody>
          <a:bodyPr vert="horz" lIns="91010" tIns="45505" rIns="91010" bIns="45505" rtlCol="0" anchor="b"/>
          <a:lstStyle>
            <a:lvl1pPr algn="l" eaLnBrk="1" fontAlgn="auto" hangingPunct="1">
              <a:spcBef>
                <a:spcPts val="0"/>
              </a:spcBef>
              <a:spcAft>
                <a:spcPts val="0"/>
              </a:spcAft>
              <a:defRPr sz="1200">
                <a:latin typeface="Roboto Condensed Light" pitchFamily="2" charset="0"/>
              </a:defRPr>
            </a:lvl1pPr>
          </a:lstStyle>
          <a:p>
            <a:pPr>
              <a:defRPr/>
            </a:pPr>
            <a:endParaRPr lang="uk-UA"/>
          </a:p>
        </p:txBody>
      </p:sp>
      <p:sp>
        <p:nvSpPr>
          <p:cNvPr id="7" name="Місце для номера слайда 6">
            <a:extLst>
              <a:ext uri="{FF2B5EF4-FFF2-40B4-BE49-F238E27FC236}">
                <a16:creationId xmlns:a16="http://schemas.microsoft.com/office/drawing/2014/main" id="{B305F669-AEA4-BEE1-80ED-F2BC81C07261}"/>
              </a:ext>
            </a:extLst>
          </p:cNvPr>
          <p:cNvSpPr>
            <a:spLocks noGrp="1"/>
          </p:cNvSpPr>
          <p:nvPr>
            <p:ph type="sldNum" sz="quarter" idx="5"/>
          </p:nvPr>
        </p:nvSpPr>
        <p:spPr>
          <a:xfrm>
            <a:off x="5622925" y="6457950"/>
            <a:ext cx="4305300" cy="339725"/>
          </a:xfrm>
          <a:prstGeom prst="rect">
            <a:avLst/>
          </a:prstGeom>
        </p:spPr>
        <p:txBody>
          <a:bodyPr vert="horz" wrap="square" lIns="91010" tIns="45505" rIns="91010" bIns="45505" numCol="1" anchor="b" anchorCtr="0" compatLnSpc="1">
            <a:prstTxWarp prst="textNoShape">
              <a:avLst/>
            </a:prstTxWarp>
          </a:bodyPr>
          <a:lstStyle>
            <a:lvl1pPr algn="r" eaLnBrk="1" hangingPunct="1">
              <a:defRPr sz="1200" smtClean="0">
                <a:latin typeface="Roboto Condensed Light" panose="02000000000000000000" pitchFamily="2" charset="0"/>
              </a:defRPr>
            </a:lvl1pPr>
          </a:lstStyle>
          <a:p>
            <a:pPr>
              <a:defRPr/>
            </a:pPr>
            <a:fld id="{AD5E7DE3-1AE7-4703-B5A5-E3B50F059203}"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EC123180-4134-DF4E-785D-39CBDB5C47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312169F0-1EA8-FC51-7151-606C144D08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5124" name="Номер слайда 3">
            <a:extLst>
              <a:ext uri="{FF2B5EF4-FFF2-40B4-BE49-F238E27FC236}">
                <a16:creationId xmlns:a16="http://schemas.microsoft.com/office/drawing/2014/main" id="{FD25675B-1AFB-8EBE-427A-E8EFEDC75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4163">
              <a:defRPr>
                <a:solidFill>
                  <a:schemeClr val="tx1"/>
                </a:solidFill>
                <a:latin typeface="Arial" panose="020B0604020202020204" pitchFamily="34" charset="0"/>
              </a:defRPr>
            </a:lvl2pPr>
            <a:lvl3pPr marL="1136650" indent="-227013">
              <a:defRPr>
                <a:solidFill>
                  <a:schemeClr val="tx1"/>
                </a:solidFill>
                <a:latin typeface="Arial" panose="020B0604020202020204" pitchFamily="34" charset="0"/>
              </a:defRPr>
            </a:lvl3pPr>
            <a:lvl4pPr marL="1592263" indent="-227013">
              <a:defRPr>
                <a:solidFill>
                  <a:schemeClr val="tx1"/>
                </a:solidFill>
                <a:latin typeface="Arial" panose="020B0604020202020204" pitchFamily="34" charset="0"/>
              </a:defRPr>
            </a:lvl4pPr>
            <a:lvl5pPr marL="2046288" indent="-227013">
              <a:defRPr>
                <a:solidFill>
                  <a:schemeClr val="tx1"/>
                </a:solidFill>
                <a:latin typeface="Arial" panose="020B0604020202020204" pitchFamily="34" charset="0"/>
              </a:defRPr>
            </a:lvl5pPr>
            <a:lvl6pPr marL="2503488" indent="-227013" eaLnBrk="0" fontAlgn="base" hangingPunct="0">
              <a:spcBef>
                <a:spcPct val="0"/>
              </a:spcBef>
              <a:spcAft>
                <a:spcPct val="0"/>
              </a:spcAft>
              <a:defRPr>
                <a:solidFill>
                  <a:schemeClr val="tx1"/>
                </a:solidFill>
                <a:latin typeface="Arial" panose="020B0604020202020204" pitchFamily="34" charset="0"/>
              </a:defRPr>
            </a:lvl6pPr>
            <a:lvl7pPr marL="2960688" indent="-227013" eaLnBrk="0" fontAlgn="base" hangingPunct="0">
              <a:spcBef>
                <a:spcPct val="0"/>
              </a:spcBef>
              <a:spcAft>
                <a:spcPct val="0"/>
              </a:spcAft>
              <a:defRPr>
                <a:solidFill>
                  <a:schemeClr val="tx1"/>
                </a:solidFill>
                <a:latin typeface="Arial" panose="020B0604020202020204" pitchFamily="34" charset="0"/>
              </a:defRPr>
            </a:lvl7pPr>
            <a:lvl8pPr marL="3417888" indent="-227013" eaLnBrk="0" fontAlgn="base" hangingPunct="0">
              <a:spcBef>
                <a:spcPct val="0"/>
              </a:spcBef>
              <a:spcAft>
                <a:spcPct val="0"/>
              </a:spcAft>
              <a:defRPr>
                <a:solidFill>
                  <a:schemeClr val="tx1"/>
                </a:solidFill>
                <a:latin typeface="Arial" panose="020B0604020202020204" pitchFamily="34" charset="0"/>
              </a:defRPr>
            </a:lvl8pPr>
            <a:lvl9pPr marL="3875088" indent="-227013" eaLnBrk="0" fontAlgn="base" hangingPunct="0">
              <a:spcBef>
                <a:spcPct val="0"/>
              </a:spcBef>
              <a:spcAft>
                <a:spcPct val="0"/>
              </a:spcAft>
              <a:defRPr>
                <a:solidFill>
                  <a:schemeClr val="tx1"/>
                </a:solidFill>
                <a:latin typeface="Arial" panose="020B0604020202020204" pitchFamily="34" charset="0"/>
              </a:defRPr>
            </a:lvl9pPr>
          </a:lstStyle>
          <a:p>
            <a:fld id="{444C9BBA-1121-4372-A223-AC5E6F5CC0C9}" type="slidenum">
              <a:rPr lang="uk-UA" altLang="uk-UA">
                <a:latin typeface="Roboto Condensed Light" panose="02000000000000000000" pitchFamily="2" charset="0"/>
              </a:rPr>
              <a:pPr/>
              <a:t>1</a:t>
            </a:fld>
            <a:endParaRPr lang="uk-UA" altLang="uk-UA">
              <a:latin typeface="Roboto Condensed Light" panose="02000000000000000000"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AA8ED688-EA9D-61C5-A44B-F55D15E720F8}"/>
              </a:ext>
            </a:extLst>
          </p:cNvPr>
          <p:cNvSpPr>
            <a:spLocks noGrp="1"/>
          </p:cNvSpPr>
          <p:nvPr>
            <p:ph type="dt" sz="half" idx="10"/>
          </p:nvPr>
        </p:nvSpPr>
        <p:spPr/>
        <p:txBody>
          <a:bodyPr/>
          <a:lstStyle>
            <a:lvl1pPr>
              <a:defRPr/>
            </a:lvl1pPr>
          </a:lstStyle>
          <a:p>
            <a:pPr>
              <a:defRPr/>
            </a:pPr>
            <a:fld id="{36BCB454-1312-4BEE-9D5C-5A7237794DEE}" type="datetimeFigureOut">
              <a:rPr lang="uk-UA"/>
              <a:pPr>
                <a:defRPr/>
              </a:pPr>
              <a:t>23.03.2023</a:t>
            </a:fld>
            <a:endParaRPr lang="uk-UA" dirty="0"/>
          </a:p>
        </p:txBody>
      </p:sp>
      <p:sp>
        <p:nvSpPr>
          <p:cNvPr id="5" name="Місце для нижнього колонтитула 4">
            <a:extLst>
              <a:ext uri="{FF2B5EF4-FFF2-40B4-BE49-F238E27FC236}">
                <a16:creationId xmlns:a16="http://schemas.microsoft.com/office/drawing/2014/main" id="{F12B7512-7EB2-DA19-46B7-56794379F821}"/>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AB66CE9B-243A-B895-DE85-B46D60D6A835}"/>
              </a:ext>
            </a:extLst>
          </p:cNvPr>
          <p:cNvSpPr>
            <a:spLocks noGrp="1"/>
          </p:cNvSpPr>
          <p:nvPr>
            <p:ph type="sldNum" sz="quarter" idx="12"/>
          </p:nvPr>
        </p:nvSpPr>
        <p:spPr/>
        <p:txBody>
          <a:bodyPr/>
          <a:lstStyle>
            <a:lvl1pPr>
              <a:defRPr/>
            </a:lvl1pPr>
          </a:lstStyle>
          <a:p>
            <a:pPr>
              <a:defRPr/>
            </a:pPr>
            <a:fld id="{CEA36708-AE8B-4B85-9B65-228F0635230B}" type="slidenum">
              <a:rPr lang="uk-UA" altLang="uk-UA"/>
              <a:pPr>
                <a:defRPr/>
              </a:pPr>
              <a:t>‹№›</a:t>
            </a:fld>
            <a:endParaRPr lang="uk-UA" altLang="uk-UA"/>
          </a:p>
        </p:txBody>
      </p:sp>
    </p:spTree>
    <p:extLst>
      <p:ext uri="{BB962C8B-B14F-4D97-AF65-F5344CB8AC3E}">
        <p14:creationId xmlns:p14="http://schemas.microsoft.com/office/powerpoint/2010/main" val="403015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FB3C76D-3FFE-763E-4EE5-2A99E753A866}"/>
              </a:ext>
            </a:extLst>
          </p:cNvPr>
          <p:cNvSpPr>
            <a:spLocks noGrp="1"/>
          </p:cNvSpPr>
          <p:nvPr>
            <p:ph type="dt" sz="half" idx="10"/>
          </p:nvPr>
        </p:nvSpPr>
        <p:spPr/>
        <p:txBody>
          <a:bodyPr/>
          <a:lstStyle>
            <a:lvl1pPr>
              <a:defRPr/>
            </a:lvl1pPr>
          </a:lstStyle>
          <a:p>
            <a:pPr>
              <a:defRPr/>
            </a:pPr>
            <a:fld id="{C05514E5-04A1-47FF-9625-64BD075F39FE}" type="datetimeFigureOut">
              <a:rPr lang="uk-UA"/>
              <a:pPr>
                <a:defRPr/>
              </a:pPr>
              <a:t>23.03.2023</a:t>
            </a:fld>
            <a:endParaRPr lang="uk-UA" dirty="0"/>
          </a:p>
        </p:txBody>
      </p:sp>
      <p:sp>
        <p:nvSpPr>
          <p:cNvPr id="5" name="Місце для нижнього колонтитула 4">
            <a:extLst>
              <a:ext uri="{FF2B5EF4-FFF2-40B4-BE49-F238E27FC236}">
                <a16:creationId xmlns:a16="http://schemas.microsoft.com/office/drawing/2014/main" id="{9D0A6F11-8148-EC28-C421-ABF4862C6BB5}"/>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87B56B1A-9CE4-8114-6966-A045B2D002A2}"/>
              </a:ext>
            </a:extLst>
          </p:cNvPr>
          <p:cNvSpPr>
            <a:spLocks noGrp="1"/>
          </p:cNvSpPr>
          <p:nvPr>
            <p:ph type="sldNum" sz="quarter" idx="12"/>
          </p:nvPr>
        </p:nvSpPr>
        <p:spPr/>
        <p:txBody>
          <a:bodyPr/>
          <a:lstStyle>
            <a:lvl1pPr>
              <a:defRPr/>
            </a:lvl1pPr>
          </a:lstStyle>
          <a:p>
            <a:pPr>
              <a:defRPr/>
            </a:pPr>
            <a:fld id="{4E4F0B48-4A94-4504-A6C0-3A970785A124}" type="slidenum">
              <a:rPr lang="uk-UA" altLang="uk-UA"/>
              <a:pPr>
                <a:defRPr/>
              </a:pPr>
              <a:t>‹№›</a:t>
            </a:fld>
            <a:endParaRPr lang="uk-UA" altLang="uk-UA"/>
          </a:p>
        </p:txBody>
      </p:sp>
    </p:spTree>
    <p:extLst>
      <p:ext uri="{BB962C8B-B14F-4D97-AF65-F5344CB8AC3E}">
        <p14:creationId xmlns:p14="http://schemas.microsoft.com/office/powerpoint/2010/main" val="219373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0CB74CD-04BD-591A-4CDD-5926DD78B5DD}"/>
              </a:ext>
            </a:extLst>
          </p:cNvPr>
          <p:cNvSpPr>
            <a:spLocks noGrp="1"/>
          </p:cNvSpPr>
          <p:nvPr>
            <p:ph type="dt" sz="half" idx="10"/>
          </p:nvPr>
        </p:nvSpPr>
        <p:spPr/>
        <p:txBody>
          <a:bodyPr/>
          <a:lstStyle>
            <a:lvl1pPr>
              <a:defRPr/>
            </a:lvl1pPr>
          </a:lstStyle>
          <a:p>
            <a:pPr>
              <a:defRPr/>
            </a:pPr>
            <a:fld id="{D80EF027-D0C3-4E81-80EE-5E725B70EBC2}" type="datetimeFigureOut">
              <a:rPr lang="uk-UA"/>
              <a:pPr>
                <a:defRPr/>
              </a:pPr>
              <a:t>23.03.2023</a:t>
            </a:fld>
            <a:endParaRPr lang="uk-UA" dirty="0"/>
          </a:p>
        </p:txBody>
      </p:sp>
      <p:sp>
        <p:nvSpPr>
          <p:cNvPr id="5" name="Місце для нижнього колонтитула 4">
            <a:extLst>
              <a:ext uri="{FF2B5EF4-FFF2-40B4-BE49-F238E27FC236}">
                <a16:creationId xmlns:a16="http://schemas.microsoft.com/office/drawing/2014/main" id="{D127B8D6-3995-C4DE-DD03-0D84EC35EBC3}"/>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9A58A045-F125-D6D3-71A7-99BD4E10CDF7}"/>
              </a:ext>
            </a:extLst>
          </p:cNvPr>
          <p:cNvSpPr>
            <a:spLocks noGrp="1"/>
          </p:cNvSpPr>
          <p:nvPr>
            <p:ph type="sldNum" sz="quarter" idx="12"/>
          </p:nvPr>
        </p:nvSpPr>
        <p:spPr/>
        <p:txBody>
          <a:bodyPr/>
          <a:lstStyle>
            <a:lvl1pPr>
              <a:defRPr/>
            </a:lvl1pPr>
          </a:lstStyle>
          <a:p>
            <a:pPr>
              <a:defRPr/>
            </a:pPr>
            <a:fld id="{30A6392A-C09C-4467-9777-3DF3F4931805}" type="slidenum">
              <a:rPr lang="uk-UA" altLang="uk-UA"/>
              <a:pPr>
                <a:defRPr/>
              </a:pPr>
              <a:t>‹№›</a:t>
            </a:fld>
            <a:endParaRPr lang="uk-UA" altLang="uk-UA"/>
          </a:p>
        </p:txBody>
      </p:sp>
    </p:spTree>
    <p:extLst>
      <p:ext uri="{BB962C8B-B14F-4D97-AF65-F5344CB8AC3E}">
        <p14:creationId xmlns:p14="http://schemas.microsoft.com/office/powerpoint/2010/main" val="17268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9C0276E-6541-BA52-E161-CE331C0B1A1E}"/>
              </a:ext>
            </a:extLst>
          </p:cNvPr>
          <p:cNvSpPr>
            <a:spLocks noGrp="1"/>
          </p:cNvSpPr>
          <p:nvPr>
            <p:ph type="dt" sz="half" idx="10"/>
          </p:nvPr>
        </p:nvSpPr>
        <p:spPr/>
        <p:txBody>
          <a:bodyPr/>
          <a:lstStyle>
            <a:lvl1pPr>
              <a:defRPr/>
            </a:lvl1pPr>
          </a:lstStyle>
          <a:p>
            <a:pPr>
              <a:defRPr/>
            </a:pPr>
            <a:fld id="{97DA9C5A-6FAE-4F09-97E6-A66468F45125}" type="datetimeFigureOut">
              <a:rPr lang="uk-UA"/>
              <a:pPr>
                <a:defRPr/>
              </a:pPr>
              <a:t>23.03.2023</a:t>
            </a:fld>
            <a:endParaRPr lang="uk-UA" dirty="0"/>
          </a:p>
        </p:txBody>
      </p:sp>
      <p:sp>
        <p:nvSpPr>
          <p:cNvPr id="5" name="Місце для нижнього колонтитула 4">
            <a:extLst>
              <a:ext uri="{FF2B5EF4-FFF2-40B4-BE49-F238E27FC236}">
                <a16:creationId xmlns:a16="http://schemas.microsoft.com/office/drawing/2014/main" id="{C7DDD959-5CE9-DE4E-E0DB-D16F2C6243EF}"/>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CBAD9C21-6A07-273E-32EB-90B9801FB94A}"/>
              </a:ext>
            </a:extLst>
          </p:cNvPr>
          <p:cNvSpPr>
            <a:spLocks noGrp="1"/>
          </p:cNvSpPr>
          <p:nvPr>
            <p:ph type="sldNum" sz="quarter" idx="12"/>
          </p:nvPr>
        </p:nvSpPr>
        <p:spPr/>
        <p:txBody>
          <a:bodyPr/>
          <a:lstStyle>
            <a:lvl1pPr>
              <a:defRPr/>
            </a:lvl1pPr>
          </a:lstStyle>
          <a:p>
            <a:pPr>
              <a:defRPr/>
            </a:pPr>
            <a:fld id="{C3457EC5-9B54-49ED-9CA6-C2B51A92FA73}" type="slidenum">
              <a:rPr lang="uk-UA" altLang="uk-UA"/>
              <a:pPr>
                <a:defRPr/>
              </a:pPr>
              <a:t>‹№›</a:t>
            </a:fld>
            <a:endParaRPr lang="uk-UA" altLang="uk-UA"/>
          </a:p>
        </p:txBody>
      </p:sp>
    </p:spTree>
    <p:extLst>
      <p:ext uri="{BB962C8B-B14F-4D97-AF65-F5344CB8AC3E}">
        <p14:creationId xmlns:p14="http://schemas.microsoft.com/office/powerpoint/2010/main" val="260522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5F4B40DE-7744-E223-33EE-0FC832A8CB42}"/>
              </a:ext>
            </a:extLst>
          </p:cNvPr>
          <p:cNvSpPr>
            <a:spLocks noGrp="1"/>
          </p:cNvSpPr>
          <p:nvPr>
            <p:ph type="dt" sz="half" idx="10"/>
          </p:nvPr>
        </p:nvSpPr>
        <p:spPr/>
        <p:txBody>
          <a:bodyPr/>
          <a:lstStyle>
            <a:lvl1pPr>
              <a:defRPr/>
            </a:lvl1pPr>
          </a:lstStyle>
          <a:p>
            <a:pPr>
              <a:defRPr/>
            </a:pPr>
            <a:fld id="{3FA30970-A6D3-4A1E-885A-BB17D93DB940}" type="datetimeFigureOut">
              <a:rPr lang="uk-UA"/>
              <a:pPr>
                <a:defRPr/>
              </a:pPr>
              <a:t>23.03.2023</a:t>
            </a:fld>
            <a:endParaRPr lang="uk-UA" dirty="0"/>
          </a:p>
        </p:txBody>
      </p:sp>
      <p:sp>
        <p:nvSpPr>
          <p:cNvPr id="5" name="Місце для нижнього колонтитула 4">
            <a:extLst>
              <a:ext uri="{FF2B5EF4-FFF2-40B4-BE49-F238E27FC236}">
                <a16:creationId xmlns:a16="http://schemas.microsoft.com/office/drawing/2014/main" id="{67955B39-CD41-967F-D3C9-49E2F0DC0B83}"/>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AC395E2B-5CDE-5E43-970C-EF311F5EDB18}"/>
              </a:ext>
            </a:extLst>
          </p:cNvPr>
          <p:cNvSpPr>
            <a:spLocks noGrp="1"/>
          </p:cNvSpPr>
          <p:nvPr>
            <p:ph type="sldNum" sz="quarter" idx="12"/>
          </p:nvPr>
        </p:nvSpPr>
        <p:spPr/>
        <p:txBody>
          <a:bodyPr/>
          <a:lstStyle>
            <a:lvl1pPr>
              <a:defRPr/>
            </a:lvl1pPr>
          </a:lstStyle>
          <a:p>
            <a:pPr>
              <a:defRPr/>
            </a:pPr>
            <a:fld id="{57516EA7-C336-4E60-ADB4-B52A6B1073E8}" type="slidenum">
              <a:rPr lang="uk-UA" altLang="uk-UA"/>
              <a:pPr>
                <a:defRPr/>
              </a:pPr>
              <a:t>‹№›</a:t>
            </a:fld>
            <a:endParaRPr lang="uk-UA" altLang="uk-UA"/>
          </a:p>
        </p:txBody>
      </p:sp>
    </p:spTree>
    <p:extLst>
      <p:ext uri="{BB962C8B-B14F-4D97-AF65-F5344CB8AC3E}">
        <p14:creationId xmlns:p14="http://schemas.microsoft.com/office/powerpoint/2010/main" val="212784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a:extLst>
              <a:ext uri="{FF2B5EF4-FFF2-40B4-BE49-F238E27FC236}">
                <a16:creationId xmlns:a16="http://schemas.microsoft.com/office/drawing/2014/main" id="{A3C90BE2-957C-03F8-1F9F-8F0443FFFAE6}"/>
              </a:ext>
            </a:extLst>
          </p:cNvPr>
          <p:cNvSpPr>
            <a:spLocks noGrp="1"/>
          </p:cNvSpPr>
          <p:nvPr>
            <p:ph type="dt" sz="half" idx="10"/>
          </p:nvPr>
        </p:nvSpPr>
        <p:spPr/>
        <p:txBody>
          <a:bodyPr/>
          <a:lstStyle>
            <a:lvl1pPr>
              <a:defRPr/>
            </a:lvl1pPr>
          </a:lstStyle>
          <a:p>
            <a:pPr>
              <a:defRPr/>
            </a:pPr>
            <a:fld id="{6AD53D1B-CA24-4733-B78C-2EC79419F67F}" type="datetimeFigureOut">
              <a:rPr lang="uk-UA"/>
              <a:pPr>
                <a:defRPr/>
              </a:pPr>
              <a:t>23.03.2023</a:t>
            </a:fld>
            <a:endParaRPr lang="uk-UA" dirty="0"/>
          </a:p>
        </p:txBody>
      </p:sp>
      <p:sp>
        <p:nvSpPr>
          <p:cNvPr id="6" name="Місце для нижнього колонтитула 4">
            <a:extLst>
              <a:ext uri="{FF2B5EF4-FFF2-40B4-BE49-F238E27FC236}">
                <a16:creationId xmlns:a16="http://schemas.microsoft.com/office/drawing/2014/main" id="{7F0EFF87-884A-FDE7-CC72-F0E8FB07FB1C}"/>
              </a:ext>
            </a:extLst>
          </p:cNvPr>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a:extLst>
              <a:ext uri="{FF2B5EF4-FFF2-40B4-BE49-F238E27FC236}">
                <a16:creationId xmlns:a16="http://schemas.microsoft.com/office/drawing/2014/main" id="{8CC73E7E-C44D-D440-5AEA-931F69F3201B}"/>
              </a:ext>
            </a:extLst>
          </p:cNvPr>
          <p:cNvSpPr>
            <a:spLocks noGrp="1"/>
          </p:cNvSpPr>
          <p:nvPr>
            <p:ph type="sldNum" sz="quarter" idx="12"/>
          </p:nvPr>
        </p:nvSpPr>
        <p:spPr/>
        <p:txBody>
          <a:bodyPr/>
          <a:lstStyle>
            <a:lvl1pPr>
              <a:defRPr/>
            </a:lvl1pPr>
          </a:lstStyle>
          <a:p>
            <a:pPr>
              <a:defRPr/>
            </a:pPr>
            <a:fld id="{4FB77D72-FDE4-4F0D-B779-DE79087AB794}" type="slidenum">
              <a:rPr lang="uk-UA" altLang="uk-UA"/>
              <a:pPr>
                <a:defRPr/>
              </a:pPr>
              <a:t>‹№›</a:t>
            </a:fld>
            <a:endParaRPr lang="uk-UA" altLang="uk-UA"/>
          </a:p>
        </p:txBody>
      </p:sp>
    </p:spTree>
    <p:extLst>
      <p:ext uri="{BB962C8B-B14F-4D97-AF65-F5344CB8AC3E}">
        <p14:creationId xmlns:p14="http://schemas.microsoft.com/office/powerpoint/2010/main" val="194734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a:extLst>
              <a:ext uri="{FF2B5EF4-FFF2-40B4-BE49-F238E27FC236}">
                <a16:creationId xmlns:a16="http://schemas.microsoft.com/office/drawing/2014/main" id="{EA0DD99F-8DA5-F2B0-254A-B8A1308B5080}"/>
              </a:ext>
            </a:extLst>
          </p:cNvPr>
          <p:cNvSpPr>
            <a:spLocks noGrp="1"/>
          </p:cNvSpPr>
          <p:nvPr>
            <p:ph type="dt" sz="half" idx="10"/>
          </p:nvPr>
        </p:nvSpPr>
        <p:spPr/>
        <p:txBody>
          <a:bodyPr/>
          <a:lstStyle>
            <a:lvl1pPr>
              <a:defRPr/>
            </a:lvl1pPr>
          </a:lstStyle>
          <a:p>
            <a:pPr>
              <a:defRPr/>
            </a:pPr>
            <a:fld id="{A5CE5686-671C-40A5-85F9-48A89854A9D6}" type="datetimeFigureOut">
              <a:rPr lang="uk-UA"/>
              <a:pPr>
                <a:defRPr/>
              </a:pPr>
              <a:t>23.03.2023</a:t>
            </a:fld>
            <a:endParaRPr lang="uk-UA" dirty="0"/>
          </a:p>
        </p:txBody>
      </p:sp>
      <p:sp>
        <p:nvSpPr>
          <p:cNvPr id="8" name="Місце для нижнього колонтитула 4">
            <a:extLst>
              <a:ext uri="{FF2B5EF4-FFF2-40B4-BE49-F238E27FC236}">
                <a16:creationId xmlns:a16="http://schemas.microsoft.com/office/drawing/2014/main" id="{16D392BE-E061-7D98-F1D5-C1C8D3872360}"/>
              </a:ext>
            </a:extLst>
          </p:cNvPr>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a:extLst>
              <a:ext uri="{FF2B5EF4-FFF2-40B4-BE49-F238E27FC236}">
                <a16:creationId xmlns:a16="http://schemas.microsoft.com/office/drawing/2014/main" id="{FC71E889-4BED-A140-925A-AC31DDF437E8}"/>
              </a:ext>
            </a:extLst>
          </p:cNvPr>
          <p:cNvSpPr>
            <a:spLocks noGrp="1"/>
          </p:cNvSpPr>
          <p:nvPr>
            <p:ph type="sldNum" sz="quarter" idx="12"/>
          </p:nvPr>
        </p:nvSpPr>
        <p:spPr/>
        <p:txBody>
          <a:bodyPr/>
          <a:lstStyle>
            <a:lvl1pPr>
              <a:defRPr/>
            </a:lvl1pPr>
          </a:lstStyle>
          <a:p>
            <a:pPr>
              <a:defRPr/>
            </a:pPr>
            <a:fld id="{D3CAA662-D07E-4DEE-9289-2C855F9547C6}" type="slidenum">
              <a:rPr lang="uk-UA" altLang="uk-UA"/>
              <a:pPr>
                <a:defRPr/>
              </a:pPr>
              <a:t>‹№›</a:t>
            </a:fld>
            <a:endParaRPr lang="uk-UA" altLang="uk-UA"/>
          </a:p>
        </p:txBody>
      </p:sp>
    </p:spTree>
    <p:extLst>
      <p:ext uri="{BB962C8B-B14F-4D97-AF65-F5344CB8AC3E}">
        <p14:creationId xmlns:p14="http://schemas.microsoft.com/office/powerpoint/2010/main" val="411220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3">
            <a:extLst>
              <a:ext uri="{FF2B5EF4-FFF2-40B4-BE49-F238E27FC236}">
                <a16:creationId xmlns:a16="http://schemas.microsoft.com/office/drawing/2014/main" id="{AA7AD9E1-47C8-9944-ABD5-45EADE34C17D}"/>
              </a:ext>
            </a:extLst>
          </p:cNvPr>
          <p:cNvSpPr>
            <a:spLocks noGrp="1"/>
          </p:cNvSpPr>
          <p:nvPr>
            <p:ph type="dt" sz="half" idx="10"/>
          </p:nvPr>
        </p:nvSpPr>
        <p:spPr/>
        <p:txBody>
          <a:bodyPr/>
          <a:lstStyle>
            <a:lvl1pPr>
              <a:defRPr/>
            </a:lvl1pPr>
          </a:lstStyle>
          <a:p>
            <a:pPr>
              <a:defRPr/>
            </a:pPr>
            <a:fld id="{AB1F09C3-029D-4DB5-B503-BB91DABFA2F6}" type="datetimeFigureOut">
              <a:rPr lang="uk-UA"/>
              <a:pPr>
                <a:defRPr/>
              </a:pPr>
              <a:t>23.03.2023</a:t>
            </a:fld>
            <a:endParaRPr lang="uk-UA" dirty="0"/>
          </a:p>
        </p:txBody>
      </p:sp>
      <p:sp>
        <p:nvSpPr>
          <p:cNvPr id="4" name="Місце для нижнього колонтитула 4">
            <a:extLst>
              <a:ext uri="{FF2B5EF4-FFF2-40B4-BE49-F238E27FC236}">
                <a16:creationId xmlns:a16="http://schemas.microsoft.com/office/drawing/2014/main" id="{5EC659C4-05E1-EB28-C2DF-96D8CC00C357}"/>
              </a:ext>
            </a:extLst>
          </p:cNvPr>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a:extLst>
              <a:ext uri="{FF2B5EF4-FFF2-40B4-BE49-F238E27FC236}">
                <a16:creationId xmlns:a16="http://schemas.microsoft.com/office/drawing/2014/main" id="{D4237CF1-DE7F-FE35-5BF4-A6A97EF5AFF0}"/>
              </a:ext>
            </a:extLst>
          </p:cNvPr>
          <p:cNvSpPr>
            <a:spLocks noGrp="1"/>
          </p:cNvSpPr>
          <p:nvPr>
            <p:ph type="sldNum" sz="quarter" idx="12"/>
          </p:nvPr>
        </p:nvSpPr>
        <p:spPr/>
        <p:txBody>
          <a:bodyPr/>
          <a:lstStyle>
            <a:lvl1pPr>
              <a:defRPr/>
            </a:lvl1pPr>
          </a:lstStyle>
          <a:p>
            <a:pPr>
              <a:defRPr/>
            </a:pPr>
            <a:fld id="{432905D2-CC1C-4F8C-8D9C-4837BFB0BAA3}" type="slidenum">
              <a:rPr lang="uk-UA" altLang="uk-UA"/>
              <a:pPr>
                <a:defRPr/>
              </a:pPr>
              <a:t>‹№›</a:t>
            </a:fld>
            <a:endParaRPr lang="uk-UA" altLang="uk-UA"/>
          </a:p>
        </p:txBody>
      </p:sp>
    </p:spTree>
    <p:extLst>
      <p:ext uri="{BB962C8B-B14F-4D97-AF65-F5344CB8AC3E}">
        <p14:creationId xmlns:p14="http://schemas.microsoft.com/office/powerpoint/2010/main" val="15974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a:extLst>
              <a:ext uri="{FF2B5EF4-FFF2-40B4-BE49-F238E27FC236}">
                <a16:creationId xmlns:a16="http://schemas.microsoft.com/office/drawing/2014/main" id="{FF345E8C-B5CC-DBD2-49BF-3F8E11BF2CEC}"/>
              </a:ext>
            </a:extLst>
          </p:cNvPr>
          <p:cNvSpPr>
            <a:spLocks noGrp="1"/>
          </p:cNvSpPr>
          <p:nvPr>
            <p:ph type="dt" sz="half" idx="10"/>
          </p:nvPr>
        </p:nvSpPr>
        <p:spPr/>
        <p:txBody>
          <a:bodyPr/>
          <a:lstStyle>
            <a:lvl1pPr>
              <a:defRPr/>
            </a:lvl1pPr>
          </a:lstStyle>
          <a:p>
            <a:pPr>
              <a:defRPr/>
            </a:pPr>
            <a:fld id="{51780C20-9577-4137-A12F-F3EE18DACBC0}" type="datetimeFigureOut">
              <a:rPr lang="uk-UA"/>
              <a:pPr>
                <a:defRPr/>
              </a:pPr>
              <a:t>23.03.2023</a:t>
            </a:fld>
            <a:endParaRPr lang="uk-UA" dirty="0"/>
          </a:p>
        </p:txBody>
      </p:sp>
      <p:sp>
        <p:nvSpPr>
          <p:cNvPr id="3" name="Місце для нижнього колонтитула 4">
            <a:extLst>
              <a:ext uri="{FF2B5EF4-FFF2-40B4-BE49-F238E27FC236}">
                <a16:creationId xmlns:a16="http://schemas.microsoft.com/office/drawing/2014/main" id="{8E0F689E-CF76-E819-6A24-BCC65EDCA976}"/>
              </a:ext>
            </a:extLst>
          </p:cNvPr>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a:extLst>
              <a:ext uri="{FF2B5EF4-FFF2-40B4-BE49-F238E27FC236}">
                <a16:creationId xmlns:a16="http://schemas.microsoft.com/office/drawing/2014/main" id="{0D0CB2BC-E645-6849-7A8D-828A4AB5BBBC}"/>
              </a:ext>
            </a:extLst>
          </p:cNvPr>
          <p:cNvSpPr>
            <a:spLocks noGrp="1"/>
          </p:cNvSpPr>
          <p:nvPr>
            <p:ph type="sldNum" sz="quarter" idx="12"/>
          </p:nvPr>
        </p:nvSpPr>
        <p:spPr/>
        <p:txBody>
          <a:bodyPr/>
          <a:lstStyle>
            <a:lvl1pPr>
              <a:defRPr/>
            </a:lvl1pPr>
          </a:lstStyle>
          <a:p>
            <a:pPr>
              <a:defRPr/>
            </a:pPr>
            <a:fld id="{AF12A4B8-FBE2-42FD-8F7C-E331D756A450}" type="slidenum">
              <a:rPr lang="uk-UA" altLang="uk-UA"/>
              <a:pPr>
                <a:defRPr/>
              </a:pPr>
              <a:t>‹№›</a:t>
            </a:fld>
            <a:endParaRPr lang="uk-UA" altLang="uk-UA"/>
          </a:p>
        </p:txBody>
      </p:sp>
    </p:spTree>
    <p:extLst>
      <p:ext uri="{BB962C8B-B14F-4D97-AF65-F5344CB8AC3E}">
        <p14:creationId xmlns:p14="http://schemas.microsoft.com/office/powerpoint/2010/main" val="18785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a:extLst>
              <a:ext uri="{FF2B5EF4-FFF2-40B4-BE49-F238E27FC236}">
                <a16:creationId xmlns:a16="http://schemas.microsoft.com/office/drawing/2014/main" id="{C7262A28-1D71-BC9C-361E-8193A841A140}"/>
              </a:ext>
            </a:extLst>
          </p:cNvPr>
          <p:cNvSpPr>
            <a:spLocks noGrp="1"/>
          </p:cNvSpPr>
          <p:nvPr>
            <p:ph type="dt" sz="half" idx="10"/>
          </p:nvPr>
        </p:nvSpPr>
        <p:spPr/>
        <p:txBody>
          <a:bodyPr/>
          <a:lstStyle>
            <a:lvl1pPr>
              <a:defRPr/>
            </a:lvl1pPr>
          </a:lstStyle>
          <a:p>
            <a:pPr>
              <a:defRPr/>
            </a:pPr>
            <a:fld id="{CB2D0A81-51F2-4DB9-8815-A66D6DEAB60A}" type="datetimeFigureOut">
              <a:rPr lang="uk-UA"/>
              <a:pPr>
                <a:defRPr/>
              </a:pPr>
              <a:t>23.03.2023</a:t>
            </a:fld>
            <a:endParaRPr lang="uk-UA" dirty="0"/>
          </a:p>
        </p:txBody>
      </p:sp>
      <p:sp>
        <p:nvSpPr>
          <p:cNvPr id="6" name="Місце для нижнього колонтитула 4">
            <a:extLst>
              <a:ext uri="{FF2B5EF4-FFF2-40B4-BE49-F238E27FC236}">
                <a16:creationId xmlns:a16="http://schemas.microsoft.com/office/drawing/2014/main" id="{A521B7DB-A673-7716-B38E-B2B440DEAEEE}"/>
              </a:ext>
            </a:extLst>
          </p:cNvPr>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a:extLst>
              <a:ext uri="{FF2B5EF4-FFF2-40B4-BE49-F238E27FC236}">
                <a16:creationId xmlns:a16="http://schemas.microsoft.com/office/drawing/2014/main" id="{C430E745-9939-F461-9FF4-ACDFCDE1D2A8}"/>
              </a:ext>
            </a:extLst>
          </p:cNvPr>
          <p:cNvSpPr>
            <a:spLocks noGrp="1"/>
          </p:cNvSpPr>
          <p:nvPr>
            <p:ph type="sldNum" sz="quarter" idx="12"/>
          </p:nvPr>
        </p:nvSpPr>
        <p:spPr/>
        <p:txBody>
          <a:bodyPr/>
          <a:lstStyle>
            <a:lvl1pPr>
              <a:defRPr/>
            </a:lvl1pPr>
          </a:lstStyle>
          <a:p>
            <a:pPr>
              <a:defRPr/>
            </a:pPr>
            <a:fld id="{677728BF-03AA-4335-BB35-CA4255D550D5}" type="slidenum">
              <a:rPr lang="uk-UA" altLang="uk-UA"/>
              <a:pPr>
                <a:defRPr/>
              </a:pPr>
              <a:t>‹№›</a:t>
            </a:fld>
            <a:endParaRPr lang="uk-UA" altLang="uk-UA"/>
          </a:p>
        </p:txBody>
      </p:sp>
    </p:spTree>
    <p:extLst>
      <p:ext uri="{BB962C8B-B14F-4D97-AF65-F5344CB8AC3E}">
        <p14:creationId xmlns:p14="http://schemas.microsoft.com/office/powerpoint/2010/main" val="280992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a:t>Клацніть піктограму, щоб додати зображення</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a:extLst>
              <a:ext uri="{FF2B5EF4-FFF2-40B4-BE49-F238E27FC236}">
                <a16:creationId xmlns:a16="http://schemas.microsoft.com/office/drawing/2014/main" id="{EAD98881-2ACD-B166-5782-7741EE21F2BF}"/>
              </a:ext>
            </a:extLst>
          </p:cNvPr>
          <p:cNvSpPr>
            <a:spLocks noGrp="1"/>
          </p:cNvSpPr>
          <p:nvPr>
            <p:ph type="dt" sz="half" idx="10"/>
          </p:nvPr>
        </p:nvSpPr>
        <p:spPr/>
        <p:txBody>
          <a:bodyPr/>
          <a:lstStyle>
            <a:lvl1pPr>
              <a:defRPr/>
            </a:lvl1pPr>
          </a:lstStyle>
          <a:p>
            <a:pPr>
              <a:defRPr/>
            </a:pPr>
            <a:fld id="{945B2FBF-323E-4E83-AF65-F1D9DBDC8C05}" type="datetimeFigureOut">
              <a:rPr lang="uk-UA"/>
              <a:pPr>
                <a:defRPr/>
              </a:pPr>
              <a:t>23.03.2023</a:t>
            </a:fld>
            <a:endParaRPr lang="uk-UA" dirty="0"/>
          </a:p>
        </p:txBody>
      </p:sp>
      <p:sp>
        <p:nvSpPr>
          <p:cNvPr id="6" name="Місце для нижнього колонтитула 4">
            <a:extLst>
              <a:ext uri="{FF2B5EF4-FFF2-40B4-BE49-F238E27FC236}">
                <a16:creationId xmlns:a16="http://schemas.microsoft.com/office/drawing/2014/main" id="{A20CC5D9-3E6C-7EE8-9D04-C4BDBC52A2BA}"/>
              </a:ext>
            </a:extLst>
          </p:cNvPr>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a:extLst>
              <a:ext uri="{FF2B5EF4-FFF2-40B4-BE49-F238E27FC236}">
                <a16:creationId xmlns:a16="http://schemas.microsoft.com/office/drawing/2014/main" id="{9185126F-D584-C2C3-AFD8-CF584FC064DD}"/>
              </a:ext>
            </a:extLst>
          </p:cNvPr>
          <p:cNvSpPr>
            <a:spLocks noGrp="1"/>
          </p:cNvSpPr>
          <p:nvPr>
            <p:ph type="sldNum" sz="quarter" idx="12"/>
          </p:nvPr>
        </p:nvSpPr>
        <p:spPr/>
        <p:txBody>
          <a:bodyPr/>
          <a:lstStyle>
            <a:lvl1pPr>
              <a:defRPr/>
            </a:lvl1pPr>
          </a:lstStyle>
          <a:p>
            <a:pPr>
              <a:defRPr/>
            </a:pPr>
            <a:fld id="{3291BF11-B2ED-427F-8A4E-915E4DE31228}" type="slidenum">
              <a:rPr lang="uk-UA" altLang="uk-UA"/>
              <a:pPr>
                <a:defRPr/>
              </a:pPr>
              <a:t>‹№›</a:t>
            </a:fld>
            <a:endParaRPr lang="uk-UA" altLang="uk-UA"/>
          </a:p>
        </p:txBody>
      </p:sp>
    </p:spTree>
    <p:extLst>
      <p:ext uri="{BB962C8B-B14F-4D97-AF65-F5344CB8AC3E}">
        <p14:creationId xmlns:p14="http://schemas.microsoft.com/office/powerpoint/2010/main" val="212905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8E3"/>
        </a:solidFill>
        <a:effectLst/>
      </p:bgPr>
    </p:bg>
    <p:spTree>
      <p:nvGrpSpPr>
        <p:cNvPr id="1" name=""/>
        <p:cNvGrpSpPr/>
        <p:nvPr/>
      </p:nvGrpSpPr>
      <p:grpSpPr>
        <a:xfrm>
          <a:off x="0" y="0"/>
          <a:ext cx="0" cy="0"/>
          <a:chOff x="0" y="0"/>
          <a:chExt cx="0" cy="0"/>
        </a:xfrm>
      </p:grpSpPr>
      <p:sp>
        <p:nvSpPr>
          <p:cNvPr id="1026" name="Місце для заголовка 1">
            <a:extLst>
              <a:ext uri="{FF2B5EF4-FFF2-40B4-BE49-F238E27FC236}">
                <a16:creationId xmlns:a16="http://schemas.microsoft.com/office/drawing/2014/main" id="{145B3D2B-C7D7-7980-44A7-F0F89E85FA3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uk-UA"/>
              <a:t>Клацніть, щоб редагувати стиль зразка заголовка</a:t>
            </a:r>
          </a:p>
        </p:txBody>
      </p:sp>
      <p:sp>
        <p:nvSpPr>
          <p:cNvPr id="1027" name="Місце для тексту 2">
            <a:extLst>
              <a:ext uri="{FF2B5EF4-FFF2-40B4-BE49-F238E27FC236}">
                <a16:creationId xmlns:a16="http://schemas.microsoft.com/office/drawing/2014/main" id="{6564B427-26C4-01D2-D649-C81805085E9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uk-UA"/>
              <a:t>Відредагуйте стиль зразка тексту</a:t>
            </a:r>
          </a:p>
          <a:p>
            <a:pPr lvl="1"/>
            <a:r>
              <a:rPr lang="uk-UA" altLang="uk-UA"/>
              <a:t>Другий рівень</a:t>
            </a:r>
          </a:p>
          <a:p>
            <a:pPr lvl="2"/>
            <a:r>
              <a:rPr lang="uk-UA" altLang="uk-UA"/>
              <a:t>Третій рівень</a:t>
            </a:r>
          </a:p>
          <a:p>
            <a:pPr lvl="3"/>
            <a:r>
              <a:rPr lang="uk-UA" altLang="uk-UA"/>
              <a:t>Четвертий рівень</a:t>
            </a:r>
          </a:p>
          <a:p>
            <a:pPr lvl="4"/>
            <a:r>
              <a:rPr lang="uk-UA" altLang="uk-UA"/>
              <a:t>П’ятий рівень</a:t>
            </a:r>
          </a:p>
        </p:txBody>
      </p:sp>
      <p:sp>
        <p:nvSpPr>
          <p:cNvPr id="4" name="Місце для дати 3">
            <a:extLst>
              <a:ext uri="{FF2B5EF4-FFF2-40B4-BE49-F238E27FC236}">
                <a16:creationId xmlns:a16="http://schemas.microsoft.com/office/drawing/2014/main" id="{81D6CE43-1EAA-523D-DAB2-2987A26D3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Roboto Condensed Light" pitchFamily="2" charset="0"/>
              </a:defRPr>
            </a:lvl1pPr>
          </a:lstStyle>
          <a:p>
            <a:pPr>
              <a:defRPr/>
            </a:pPr>
            <a:fld id="{0105CD0E-F4F6-4FB2-ADAB-6DFE106BCF9C}" type="datetimeFigureOut">
              <a:rPr lang="uk-UA"/>
              <a:pPr>
                <a:defRPr/>
              </a:pPr>
              <a:t>23.03.2023</a:t>
            </a:fld>
            <a:endParaRPr lang="uk-UA" dirty="0"/>
          </a:p>
        </p:txBody>
      </p:sp>
      <p:sp>
        <p:nvSpPr>
          <p:cNvPr id="5" name="Місце для нижнього колонтитула 4">
            <a:extLst>
              <a:ext uri="{FF2B5EF4-FFF2-40B4-BE49-F238E27FC236}">
                <a16:creationId xmlns:a16="http://schemas.microsoft.com/office/drawing/2014/main" id="{7EACE517-7161-2385-5C82-22A501162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Roboto Condensed Light" pitchFamily="2" charset="0"/>
              </a:defRPr>
            </a:lvl1pPr>
          </a:lstStyle>
          <a:p>
            <a:pPr>
              <a:defRPr/>
            </a:pPr>
            <a:endParaRPr lang="uk-UA"/>
          </a:p>
        </p:txBody>
      </p:sp>
      <p:sp>
        <p:nvSpPr>
          <p:cNvPr id="6" name="Місце для номера слайда 5">
            <a:extLst>
              <a:ext uri="{FF2B5EF4-FFF2-40B4-BE49-F238E27FC236}">
                <a16:creationId xmlns:a16="http://schemas.microsoft.com/office/drawing/2014/main" id="{6AD0EEA3-846C-8CE7-CBB8-FCE48699ADA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Roboto Condensed Light" panose="02000000000000000000" pitchFamily="2" charset="0"/>
              </a:defRPr>
            </a:lvl1pPr>
          </a:lstStyle>
          <a:p>
            <a:pPr>
              <a:defRPr/>
            </a:pPr>
            <a:fld id="{5BCFE2EF-88FD-44AD-B231-08CC0BF5B23B}"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Roboto Condensed Light"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2pPr>
      <a:lvl3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3pPr>
      <a:lvl4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4pPr>
      <a:lvl5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ud.ua/ru/news/blog/110591-mantiya-yak-nevidyemniy-atribut-sudovoyi-vlad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ukrainepravo.com/scientific-thought/legal_analyst/mantii-dlya-advokativ-ta-prokuroriv-nedorechniy-tseremonial-chi-neobkhidniy-element-sudovogo-prots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sud.ua/ru/news/blog/151824-chi-potribni-vidkriti-sudovi-zasidannya-ta-naradcha-kimnata-v-sudi-kasatsiynoyi-instantsiy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nsj.gov.ua/ua/training/programi-pidgotovki-kiiv/25-listopada-2021-r-programa-treningu-na-temu-pravo-na-informatsiuta-informatsiya-z-obmejenim-dostupom1/" TargetMode="External"/><Relationship Id="rId2" Type="http://schemas.openxmlformats.org/officeDocument/2006/relationships/hyperlink" Target="http://afl.org.ua/2020/06/10/voronovski-chitannya-2019-zbirnik-tez/"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Court_dres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pic>
        <p:nvPicPr>
          <p:cNvPr id="4098" name="Рисунок 9">
            <a:extLst>
              <a:ext uri="{FF2B5EF4-FFF2-40B4-BE49-F238E27FC236}">
                <a16:creationId xmlns:a16="http://schemas.microsoft.com/office/drawing/2014/main" id="{DDB5F571-2533-BCF7-634C-3B0118BD14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888" y="450850"/>
            <a:ext cx="10763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Прямоугольник 4">
            <a:extLst>
              <a:ext uri="{FF2B5EF4-FFF2-40B4-BE49-F238E27FC236}">
                <a16:creationId xmlns:a16="http://schemas.microsoft.com/office/drawing/2014/main" id="{713D9962-6A76-0B3F-B541-F5A67F76EF47}"/>
              </a:ext>
            </a:extLst>
          </p:cNvPr>
          <p:cNvSpPr>
            <a:spLocks noChangeArrowheads="1"/>
          </p:cNvSpPr>
          <p:nvPr/>
        </p:nvSpPr>
        <p:spPr bwMode="auto">
          <a:xfrm>
            <a:off x="1079293" y="420687"/>
            <a:ext cx="103366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ctr">
              <a:lnSpc>
                <a:spcPct val="100000"/>
              </a:lnSpc>
              <a:spcBef>
                <a:spcPct val="0"/>
              </a:spcBef>
              <a:buFontTx/>
              <a:buNone/>
            </a:pPr>
            <a:r>
              <a:rPr lang="uk-UA" altLang="uk-UA" sz="1600" dirty="0">
                <a:solidFill>
                  <a:schemeClr val="bg1"/>
                </a:solidFill>
              </a:rPr>
              <a:t>НАЦІОНАЛЬНА ШКОЛА СУДДІВ</a:t>
            </a:r>
          </a:p>
          <a:p>
            <a:pPr algn="ctr">
              <a:lnSpc>
                <a:spcPct val="100000"/>
              </a:lnSpc>
              <a:spcBef>
                <a:spcPct val="0"/>
              </a:spcBef>
              <a:buFontTx/>
              <a:buNone/>
            </a:pPr>
            <a:r>
              <a:rPr lang="uk-UA" altLang="uk-UA" sz="1600" dirty="0">
                <a:solidFill>
                  <a:schemeClr val="bg1"/>
                </a:solidFill>
              </a:rPr>
              <a:t>ХАРКІВСЬКЕ РЕГІОНАЛЬНЕ ВІДДІЛЕННЯ</a:t>
            </a:r>
          </a:p>
          <a:p>
            <a:pPr algn="ctr">
              <a:lnSpc>
                <a:spcPct val="100000"/>
              </a:lnSpc>
              <a:spcBef>
                <a:spcPct val="0"/>
              </a:spcBef>
              <a:buFontTx/>
              <a:buNone/>
            </a:pPr>
            <a:r>
              <a:rPr lang="uk-UA" altLang="uk-UA" sz="1600" dirty="0">
                <a:solidFill>
                  <a:schemeClr val="bg1"/>
                </a:solidFill>
              </a:rPr>
              <a:t>ВІННИЦЬКИЙ НАВЧАЛЬНИЙ ЦЕНТР</a:t>
            </a:r>
          </a:p>
          <a:p>
            <a:pPr algn="ctr">
              <a:lnSpc>
                <a:spcPct val="100000"/>
              </a:lnSpc>
              <a:spcBef>
                <a:spcPct val="0"/>
              </a:spcBef>
              <a:buFontTx/>
              <a:buNone/>
            </a:pPr>
            <a:endParaRPr lang="uk-UA" altLang="uk-UA" sz="1600" dirty="0">
              <a:solidFill>
                <a:schemeClr val="bg1"/>
              </a:solidFill>
            </a:endParaRPr>
          </a:p>
          <a:p>
            <a:pPr algn="ctr">
              <a:lnSpc>
                <a:spcPct val="100000"/>
              </a:lnSpc>
              <a:spcBef>
                <a:spcPct val="0"/>
              </a:spcBef>
              <a:buFontTx/>
              <a:buNone/>
            </a:pPr>
            <a:r>
              <a:rPr lang="uk-UA" altLang="uk-UA" sz="1600" dirty="0">
                <a:solidFill>
                  <a:schemeClr val="bg1"/>
                </a:solidFill>
              </a:rPr>
              <a:t>Програма підготовки та підвищення рівня кваліфікації за стандартизованою програмою секретарів судового засідання окружних та апеляційних адміністративних судів</a:t>
            </a:r>
          </a:p>
          <a:p>
            <a:pPr algn="ctr">
              <a:lnSpc>
                <a:spcPct val="100000"/>
              </a:lnSpc>
              <a:spcBef>
                <a:spcPct val="0"/>
              </a:spcBef>
              <a:buFontTx/>
              <a:buNone/>
            </a:pPr>
            <a:r>
              <a:rPr lang="uk-UA" altLang="uk-UA" sz="1600" dirty="0">
                <a:solidFill>
                  <a:schemeClr val="bg1"/>
                </a:solidFill>
              </a:rPr>
              <a:t>23 березня 2023 року</a:t>
            </a:r>
          </a:p>
        </p:txBody>
      </p:sp>
      <p:sp>
        <p:nvSpPr>
          <p:cNvPr id="4100" name="TextBox 10">
            <a:extLst>
              <a:ext uri="{FF2B5EF4-FFF2-40B4-BE49-F238E27FC236}">
                <a16:creationId xmlns:a16="http://schemas.microsoft.com/office/drawing/2014/main" id="{1A77238E-A3A5-371E-E67F-93A7CB4BB124}"/>
              </a:ext>
            </a:extLst>
          </p:cNvPr>
          <p:cNvSpPr txBox="1">
            <a:spLocks noChangeArrowheads="1"/>
          </p:cNvSpPr>
          <p:nvPr/>
        </p:nvSpPr>
        <p:spPr bwMode="auto">
          <a:xfrm>
            <a:off x="509587" y="2812941"/>
            <a:ext cx="111728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nSpc>
                <a:spcPct val="100000"/>
              </a:lnSpc>
              <a:spcBef>
                <a:spcPct val="0"/>
              </a:spcBef>
              <a:buFontTx/>
              <a:buNone/>
            </a:pPr>
            <a:r>
              <a:rPr lang="ru-RU" altLang="uk-UA" sz="3200" b="1" dirty="0" err="1">
                <a:solidFill>
                  <a:schemeClr val="bg1"/>
                </a:solidFill>
              </a:rPr>
              <a:t>Мантія</a:t>
            </a:r>
            <a:r>
              <a:rPr lang="ru-RU" altLang="uk-UA" sz="3200" b="1" dirty="0">
                <a:solidFill>
                  <a:schemeClr val="bg1"/>
                </a:solidFill>
              </a:rPr>
              <a:t>, </a:t>
            </a:r>
            <a:r>
              <a:rPr lang="ru-RU" altLang="uk-UA" sz="3200" b="1" dirty="0" err="1">
                <a:solidFill>
                  <a:schemeClr val="bg1"/>
                </a:solidFill>
              </a:rPr>
              <a:t>нарадча</a:t>
            </a:r>
            <a:r>
              <a:rPr lang="ru-RU" altLang="uk-UA" sz="3200" b="1" dirty="0">
                <a:solidFill>
                  <a:schemeClr val="bg1"/>
                </a:solidFill>
              </a:rPr>
              <a:t> </a:t>
            </a:r>
            <a:r>
              <a:rPr lang="ru-RU" altLang="uk-UA" sz="3200" b="1" dirty="0" err="1">
                <a:solidFill>
                  <a:schemeClr val="bg1"/>
                </a:solidFill>
              </a:rPr>
              <a:t>кімната</a:t>
            </a:r>
            <a:r>
              <a:rPr lang="ru-RU" altLang="uk-UA" sz="3200" b="1" dirty="0">
                <a:solidFill>
                  <a:schemeClr val="bg1"/>
                </a:solidFill>
              </a:rPr>
              <a:t>, </a:t>
            </a:r>
            <a:r>
              <a:rPr lang="ru-RU" altLang="uk-UA" sz="3200" b="1" dirty="0" err="1">
                <a:solidFill>
                  <a:schemeClr val="bg1"/>
                </a:solidFill>
              </a:rPr>
              <a:t>інші</a:t>
            </a:r>
            <a:r>
              <a:rPr lang="ru-RU" altLang="uk-UA" sz="3200" b="1" dirty="0">
                <a:solidFill>
                  <a:schemeClr val="bg1"/>
                </a:solidFill>
              </a:rPr>
              <a:t> </a:t>
            </a:r>
            <a:r>
              <a:rPr lang="ru-RU" altLang="uk-UA" sz="3200" b="1" dirty="0" err="1">
                <a:solidFill>
                  <a:schemeClr val="bg1"/>
                </a:solidFill>
              </a:rPr>
              <a:t>історичні</a:t>
            </a:r>
            <a:r>
              <a:rPr lang="ru-RU" altLang="uk-UA" sz="3200" b="1" dirty="0">
                <a:solidFill>
                  <a:schemeClr val="bg1"/>
                </a:solidFill>
              </a:rPr>
              <a:t> </a:t>
            </a:r>
            <a:r>
              <a:rPr lang="ru-RU" altLang="uk-UA" sz="3200" b="1" dirty="0" err="1">
                <a:solidFill>
                  <a:schemeClr val="bg1"/>
                </a:solidFill>
              </a:rPr>
              <a:t>атрибути</a:t>
            </a:r>
            <a:r>
              <a:rPr lang="ru-RU" altLang="uk-UA" sz="3200" b="1" dirty="0">
                <a:solidFill>
                  <a:schemeClr val="bg1"/>
                </a:solidFill>
              </a:rPr>
              <a:t> </a:t>
            </a:r>
            <a:r>
              <a:rPr lang="ru-RU" altLang="uk-UA" sz="3200" b="1" dirty="0" err="1">
                <a:solidFill>
                  <a:schemeClr val="bg1"/>
                </a:solidFill>
              </a:rPr>
              <a:t>судочинства</a:t>
            </a:r>
            <a:r>
              <a:rPr lang="ru-RU" altLang="uk-UA" sz="3200" b="1" dirty="0">
                <a:solidFill>
                  <a:schemeClr val="bg1"/>
                </a:solidFill>
              </a:rPr>
              <a:t>: </a:t>
            </a:r>
            <a:r>
              <a:rPr lang="ru-RU" altLang="uk-UA" sz="3200" b="1" dirty="0" err="1">
                <a:solidFill>
                  <a:schemeClr val="bg1"/>
                </a:solidFill>
              </a:rPr>
              <a:t>сьогодення</a:t>
            </a:r>
            <a:r>
              <a:rPr lang="ru-RU" altLang="uk-UA" sz="3200" b="1" dirty="0">
                <a:solidFill>
                  <a:schemeClr val="bg1"/>
                </a:solidFill>
              </a:rPr>
              <a:t> та </a:t>
            </a:r>
            <a:r>
              <a:rPr lang="ru-RU" altLang="uk-UA" sz="3200" b="1" dirty="0" err="1">
                <a:solidFill>
                  <a:schemeClr val="bg1"/>
                </a:solidFill>
              </a:rPr>
              <a:t>майбутнє</a:t>
            </a:r>
            <a:endParaRPr lang="uk-UA" altLang="uk-UA" sz="3200" b="1" dirty="0">
              <a:solidFill>
                <a:schemeClr val="bg1"/>
              </a:solidFill>
              <a:ea typeface="Roboto Condensed Light" panose="02000000000000000000" pitchFamily="2" charset="0"/>
              <a:cs typeface="Roboto Condensed Light" panose="02000000000000000000" pitchFamily="2" charset="0"/>
            </a:endParaRPr>
          </a:p>
        </p:txBody>
      </p:sp>
      <p:sp>
        <p:nvSpPr>
          <p:cNvPr id="4101" name="TextBox 14">
            <a:extLst>
              <a:ext uri="{FF2B5EF4-FFF2-40B4-BE49-F238E27FC236}">
                <a16:creationId xmlns:a16="http://schemas.microsoft.com/office/drawing/2014/main" id="{46C864FC-A28B-EC07-B9A8-2430B01469D4}"/>
              </a:ext>
            </a:extLst>
          </p:cNvPr>
          <p:cNvSpPr txBox="1">
            <a:spLocks noChangeArrowheads="1"/>
          </p:cNvSpPr>
          <p:nvPr/>
        </p:nvSpPr>
        <p:spPr bwMode="auto">
          <a:xfrm>
            <a:off x="355600" y="5545138"/>
            <a:ext cx="10709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nSpc>
                <a:spcPct val="100000"/>
              </a:lnSpc>
              <a:spcBef>
                <a:spcPct val="0"/>
              </a:spcBef>
              <a:buFontTx/>
              <a:buNone/>
            </a:pPr>
            <a:r>
              <a:rPr lang="uk-UA" altLang="uk-UA" sz="2000" b="1">
                <a:solidFill>
                  <a:srgbClr val="FFFFFF"/>
                </a:solidFill>
                <a:ea typeface="Roboto Condensed Light" panose="02000000000000000000" pitchFamily="2" charset="0"/>
                <a:cs typeface="Roboto Condensed Light" panose="02000000000000000000" pitchFamily="2" charset="0"/>
              </a:rPr>
              <a:t>Ян БЕРНАЗЮК,</a:t>
            </a:r>
          </a:p>
          <a:p>
            <a:pPr>
              <a:lnSpc>
                <a:spcPct val="100000"/>
              </a:lnSpc>
              <a:spcBef>
                <a:spcPct val="0"/>
              </a:spcBef>
              <a:buFontTx/>
              <a:buNone/>
            </a:pPr>
            <a:r>
              <a:rPr lang="uk-UA" altLang="uk-UA" sz="1600">
                <a:solidFill>
                  <a:srgbClr val="FFFFFF"/>
                </a:solidFill>
                <a:ea typeface="Roboto Condensed Light" panose="02000000000000000000" pitchFamily="2" charset="0"/>
                <a:cs typeface="Roboto Condensed Light" panose="02000000000000000000" pitchFamily="2" charset="0"/>
              </a:rPr>
              <a:t>суддя Касаційного адміністративного суду у складі Верховного Суду, </a:t>
            </a:r>
          </a:p>
          <a:p>
            <a:pPr>
              <a:lnSpc>
                <a:spcPct val="100000"/>
              </a:lnSpc>
              <a:spcBef>
                <a:spcPct val="0"/>
              </a:spcBef>
              <a:buFontTx/>
              <a:buNone/>
            </a:pPr>
            <a:r>
              <a:rPr lang="uk-UA" altLang="uk-UA" sz="1600">
                <a:solidFill>
                  <a:srgbClr val="FFFFFF"/>
                </a:solidFill>
                <a:ea typeface="Roboto Condensed Light" panose="02000000000000000000" pitchFamily="2" charset="0"/>
                <a:cs typeface="Roboto Condensed Light" panose="02000000000000000000" pitchFamily="2" charset="0"/>
              </a:rPr>
              <a:t>доктор юридичних наук, професор</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259973"/>
            <a:ext cx="11268075" cy="144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t>Стаття</a:t>
            </a:r>
            <a:r>
              <a:rPr lang="ru-RU" altLang="uk-UA" sz="2200" dirty="0"/>
              <a:t> 16. </a:t>
            </a:r>
            <a:r>
              <a:rPr lang="ru-RU" altLang="uk-UA" sz="2200" dirty="0" err="1"/>
              <a:t>Суддя</a:t>
            </a:r>
            <a:r>
              <a:rPr lang="ru-RU" altLang="uk-UA" sz="2200" dirty="0"/>
              <a:t> не </a:t>
            </a:r>
            <a:r>
              <a:rPr lang="ru-RU" altLang="uk-UA" sz="2200" dirty="0" err="1"/>
              <a:t>може</a:t>
            </a:r>
            <a:r>
              <a:rPr lang="ru-RU" altLang="uk-UA" sz="2200" dirty="0"/>
              <a:t> </a:t>
            </a:r>
            <a:r>
              <a:rPr lang="ru-RU" altLang="uk-UA" sz="2200" dirty="0" err="1"/>
              <a:t>належати</a:t>
            </a:r>
            <a:r>
              <a:rPr lang="ru-RU" altLang="uk-UA" sz="2200" dirty="0"/>
              <a:t> до </a:t>
            </a:r>
            <a:r>
              <a:rPr lang="ru-RU" altLang="uk-UA" sz="2200" dirty="0" err="1"/>
              <a:t>політичних</a:t>
            </a:r>
            <a:r>
              <a:rPr lang="ru-RU" altLang="uk-UA" sz="2200" dirty="0"/>
              <a:t> </a:t>
            </a:r>
            <a:r>
              <a:rPr lang="ru-RU" altLang="uk-UA" sz="2200" dirty="0" err="1"/>
              <a:t>партій</a:t>
            </a:r>
            <a:r>
              <a:rPr lang="ru-RU" altLang="uk-UA" sz="2200" dirty="0"/>
              <a:t> і </a:t>
            </a:r>
            <a:r>
              <a:rPr lang="ru-RU" altLang="uk-UA" sz="2200" dirty="0" err="1"/>
              <a:t>професійних</a:t>
            </a:r>
            <a:r>
              <a:rPr lang="ru-RU" altLang="uk-UA" sz="2200" dirty="0"/>
              <a:t> </a:t>
            </a:r>
            <a:r>
              <a:rPr lang="ru-RU" altLang="uk-UA" sz="2200" dirty="0" err="1"/>
              <a:t>спілок</a:t>
            </a:r>
            <a:r>
              <a:rPr lang="ru-RU" altLang="uk-UA" sz="2200" dirty="0"/>
              <a:t>, </a:t>
            </a:r>
            <a:r>
              <a:rPr lang="ru-RU" altLang="uk-UA" sz="2200" dirty="0" err="1"/>
              <a:t>брати</a:t>
            </a:r>
            <a:r>
              <a:rPr lang="ru-RU" altLang="uk-UA" sz="2200" dirty="0"/>
              <a:t> участь у будь-</a:t>
            </a:r>
            <a:r>
              <a:rPr lang="ru-RU" altLang="uk-UA" sz="2200" dirty="0" err="1"/>
              <a:t>якій</a:t>
            </a:r>
            <a:r>
              <a:rPr lang="ru-RU" altLang="uk-UA" sz="2200" dirty="0"/>
              <a:t> </a:t>
            </a:r>
            <a:r>
              <a:rPr lang="ru-RU" altLang="uk-UA" sz="2200" dirty="0" err="1"/>
              <a:t>політичній</a:t>
            </a:r>
            <a:r>
              <a:rPr lang="ru-RU" altLang="uk-UA" sz="2200" dirty="0"/>
              <a:t> </a:t>
            </a:r>
            <a:r>
              <a:rPr lang="ru-RU" altLang="uk-UA" sz="2200" dirty="0" err="1"/>
              <a:t>діяльності</a:t>
            </a:r>
            <a:r>
              <a:rPr lang="ru-RU" altLang="uk-UA" sz="2200" dirty="0"/>
              <a:t>, </a:t>
            </a:r>
            <a:r>
              <a:rPr lang="ru-RU" altLang="uk-UA" sz="2200" dirty="0" err="1"/>
              <a:t>мати</a:t>
            </a:r>
            <a:r>
              <a:rPr lang="ru-RU" altLang="uk-UA" sz="2200" dirty="0"/>
              <a:t> </a:t>
            </a:r>
            <a:r>
              <a:rPr lang="ru-RU" altLang="uk-UA" sz="2200" dirty="0" err="1"/>
              <a:t>представницький</a:t>
            </a:r>
            <a:r>
              <a:rPr lang="ru-RU" altLang="uk-UA" sz="2200" dirty="0"/>
              <a:t> мандат, </a:t>
            </a:r>
            <a:r>
              <a:rPr lang="ru-RU" altLang="uk-UA" sz="2200" dirty="0" err="1"/>
              <a:t>обіймати</a:t>
            </a:r>
            <a:r>
              <a:rPr lang="ru-RU" altLang="uk-UA" sz="2200" dirty="0"/>
              <a:t> будь-</a:t>
            </a:r>
            <a:r>
              <a:rPr lang="ru-RU" altLang="uk-UA" sz="2200" dirty="0" err="1"/>
              <a:t>які</a:t>
            </a:r>
            <a:r>
              <a:rPr lang="ru-RU" altLang="uk-UA" sz="2200" dirty="0"/>
              <a:t> </a:t>
            </a:r>
            <a:r>
              <a:rPr lang="ru-RU" altLang="uk-UA" sz="2200" dirty="0" err="1"/>
              <a:t>інші</a:t>
            </a:r>
            <a:r>
              <a:rPr lang="ru-RU" altLang="uk-UA" sz="2200" dirty="0"/>
              <a:t> </a:t>
            </a:r>
            <a:r>
              <a:rPr lang="ru-RU" altLang="uk-UA" sz="2200" dirty="0" err="1"/>
              <a:t>оплачувані</a:t>
            </a:r>
            <a:r>
              <a:rPr lang="ru-RU" altLang="uk-UA" sz="2200" dirty="0"/>
              <a:t> посади, </a:t>
            </a:r>
            <a:r>
              <a:rPr lang="ru-RU" altLang="uk-UA" sz="2200" dirty="0" err="1"/>
              <a:t>виконувати</a:t>
            </a:r>
            <a:r>
              <a:rPr lang="ru-RU" altLang="uk-UA" sz="2200" dirty="0"/>
              <a:t> </a:t>
            </a:r>
            <a:r>
              <a:rPr lang="ru-RU" altLang="uk-UA" sz="2200" dirty="0" err="1"/>
              <a:t>іншу</a:t>
            </a:r>
            <a:r>
              <a:rPr lang="ru-RU" altLang="uk-UA" sz="2200" dirty="0"/>
              <a:t> </a:t>
            </a:r>
            <a:r>
              <a:rPr lang="ru-RU" altLang="uk-UA" sz="2200" dirty="0" err="1"/>
              <a:t>оплачувану</a:t>
            </a:r>
            <a:r>
              <a:rPr lang="ru-RU" altLang="uk-UA" sz="2200" dirty="0"/>
              <a:t> роботу, </a:t>
            </a:r>
            <a:r>
              <a:rPr lang="ru-RU" altLang="uk-UA" sz="2200" dirty="0" err="1"/>
              <a:t>крім</a:t>
            </a:r>
            <a:r>
              <a:rPr lang="ru-RU" altLang="uk-UA" sz="2200" dirty="0"/>
              <a:t> </a:t>
            </a:r>
            <a:r>
              <a:rPr lang="ru-RU" altLang="uk-UA" sz="2200" dirty="0" err="1"/>
              <a:t>наукової</a:t>
            </a:r>
            <a:r>
              <a:rPr lang="ru-RU" altLang="uk-UA" sz="2200" dirty="0"/>
              <a:t>, </a:t>
            </a:r>
            <a:r>
              <a:rPr lang="ru-RU" altLang="uk-UA" sz="2200" dirty="0" err="1"/>
              <a:t>викладацької</a:t>
            </a:r>
            <a:r>
              <a:rPr lang="ru-RU" altLang="uk-UA" sz="2200" dirty="0"/>
              <a:t> та </a:t>
            </a:r>
            <a:r>
              <a:rPr lang="ru-RU" altLang="uk-UA" sz="2200" dirty="0" err="1"/>
              <a:t>творчої</a:t>
            </a:r>
            <a:r>
              <a:rPr lang="ru-RU" altLang="uk-UA" sz="2200" dirty="0"/>
              <a:t>. </a:t>
            </a:r>
            <a:r>
              <a:rPr lang="ru-RU" altLang="uk-UA" sz="2200" dirty="0" err="1"/>
              <a:t>Суддя</a:t>
            </a:r>
            <a:r>
              <a:rPr lang="ru-RU" altLang="uk-UA" sz="2200" dirty="0"/>
              <a:t> повинен </a:t>
            </a:r>
            <a:r>
              <a:rPr lang="ru-RU" altLang="uk-UA" sz="2200" dirty="0" err="1"/>
              <a:t>надавати</a:t>
            </a:r>
            <a:r>
              <a:rPr lang="ru-RU" altLang="uk-UA" sz="2200" dirty="0"/>
              <a:t> </a:t>
            </a:r>
            <a:r>
              <a:rPr lang="ru-RU" altLang="uk-UA" sz="2200" dirty="0" err="1"/>
              <a:t>пріоритет</a:t>
            </a:r>
            <a:r>
              <a:rPr lang="ru-RU" altLang="uk-UA" sz="2200" dirty="0"/>
              <a:t> </a:t>
            </a:r>
            <a:r>
              <a:rPr lang="ru-RU" altLang="uk-UA" sz="2200" dirty="0" err="1"/>
              <a:t>здійсненню</a:t>
            </a:r>
            <a:r>
              <a:rPr lang="ru-RU" altLang="uk-UA" sz="2200" dirty="0"/>
              <a:t> </a:t>
            </a:r>
            <a:r>
              <a:rPr lang="ru-RU" altLang="uk-UA" sz="2200" dirty="0" err="1"/>
              <a:t>правосуддя</a:t>
            </a:r>
            <a:r>
              <a:rPr lang="ru-RU" altLang="uk-UA" sz="2200" dirty="0"/>
              <a:t> над </a:t>
            </a:r>
            <a:r>
              <a:rPr lang="ru-RU" altLang="uk-UA" sz="2200" dirty="0" err="1"/>
              <a:t>усіма</a:t>
            </a:r>
            <a:r>
              <a:rPr lang="ru-RU" altLang="uk-UA" sz="2200" dirty="0"/>
              <a:t> </a:t>
            </a:r>
            <a:r>
              <a:rPr lang="ru-RU" altLang="uk-UA" sz="2200" dirty="0" err="1"/>
              <a:t>іншими</a:t>
            </a:r>
            <a:r>
              <a:rPr lang="ru-RU" altLang="uk-UA" sz="2200" dirty="0"/>
              <a:t> видами </a:t>
            </a:r>
            <a:r>
              <a:rPr lang="ru-RU" altLang="uk-UA" sz="2200" dirty="0" err="1"/>
              <a:t>діяльності</a:t>
            </a:r>
            <a:r>
              <a:rPr lang="ru-RU" altLang="uk-UA" sz="2200" dirty="0"/>
              <a:t>.</a:t>
            </a:r>
            <a:endParaRPr lang="en-US" altLang="uk-UA" sz="2200" dirty="0"/>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Коментар</a:t>
            </a:r>
            <a:r>
              <a:rPr lang="ru-RU" altLang="uk-UA" sz="2200" b="1" dirty="0"/>
              <a:t> до Кодексу </a:t>
            </a:r>
            <a:r>
              <a:rPr lang="ru-RU" altLang="uk-UA" sz="2200" b="1" dirty="0" err="1"/>
              <a:t>суддівської</a:t>
            </a:r>
            <a:r>
              <a:rPr lang="ru-RU" altLang="uk-UA" sz="2200" b="1" dirty="0"/>
              <a:t> </a:t>
            </a:r>
            <a:r>
              <a:rPr lang="ru-RU" altLang="uk-UA" sz="2200" b="1" dirty="0" err="1"/>
              <a:t>етики</a:t>
            </a:r>
            <a:r>
              <a:rPr lang="ru-RU" altLang="uk-UA" sz="2200" b="1" dirty="0"/>
              <a:t>, </a:t>
            </a:r>
            <a:r>
              <a:rPr lang="ru-RU" altLang="uk-UA" sz="2200" b="1" dirty="0" err="1"/>
              <a:t>затверджений</a:t>
            </a:r>
            <a:r>
              <a:rPr lang="ru-RU" altLang="uk-UA" sz="2200" b="1" dirty="0"/>
              <a:t> </a:t>
            </a:r>
            <a:r>
              <a:rPr lang="ru-RU" altLang="uk-UA" sz="2200" b="1" dirty="0" err="1"/>
              <a:t>рішенням</a:t>
            </a:r>
            <a:r>
              <a:rPr lang="ru-RU" altLang="uk-UA" sz="2200" b="1" dirty="0"/>
              <a:t> Ради </a:t>
            </a:r>
            <a:r>
              <a:rPr lang="ru-RU" altLang="uk-UA" sz="2200" b="1" dirty="0" err="1"/>
              <a:t>суддів</a:t>
            </a:r>
            <a:r>
              <a:rPr lang="ru-RU" altLang="uk-UA" sz="2200" b="1" dirty="0"/>
              <a:t> </a:t>
            </a:r>
            <a:r>
              <a:rPr lang="ru-RU" altLang="uk-UA" sz="2200" b="1" dirty="0" err="1"/>
              <a:t>України</a:t>
            </a:r>
            <a:r>
              <a:rPr lang="ru-RU" altLang="uk-UA" sz="2200" b="1" dirty="0"/>
              <a:t> </a:t>
            </a:r>
            <a:r>
              <a:rPr lang="ru-RU" altLang="uk-UA" sz="2200" b="1" dirty="0" err="1"/>
              <a:t>від</a:t>
            </a:r>
            <a:r>
              <a:rPr lang="ru-RU" altLang="uk-UA" sz="2200" b="1" dirty="0"/>
              <a:t> 04 лютого 2016 року № 1</a:t>
            </a:r>
          </a:p>
        </p:txBody>
      </p:sp>
      <p:sp>
        <p:nvSpPr>
          <p:cNvPr id="3" name="Прямоугольник 4">
            <a:extLst>
              <a:ext uri="{FF2B5EF4-FFF2-40B4-BE49-F238E27FC236}">
                <a16:creationId xmlns:a16="http://schemas.microsoft.com/office/drawing/2014/main" id="{FA0F1D50-1372-9937-0B5F-440C4B2E1192}"/>
              </a:ext>
            </a:extLst>
          </p:cNvPr>
          <p:cNvSpPr>
            <a:spLocks noChangeArrowheads="1"/>
          </p:cNvSpPr>
          <p:nvPr/>
        </p:nvSpPr>
        <p:spPr bwMode="auto">
          <a:xfrm>
            <a:off x="312059" y="3320480"/>
            <a:ext cx="11268075" cy="22775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t>Суспільство</a:t>
            </a:r>
            <a:r>
              <a:rPr lang="ru-RU" altLang="uk-UA" sz="2200" dirty="0"/>
              <a:t> та держава </a:t>
            </a:r>
            <a:r>
              <a:rPr lang="ru-RU" altLang="uk-UA" sz="2200" dirty="0" err="1"/>
              <a:t>покладають</a:t>
            </a:r>
            <a:r>
              <a:rPr lang="ru-RU" altLang="uk-UA" sz="2200" dirty="0"/>
              <a:t> на </a:t>
            </a:r>
            <a:r>
              <a:rPr lang="ru-RU" altLang="uk-UA" sz="2200" dirty="0" err="1"/>
              <a:t>суддів</a:t>
            </a:r>
            <a:r>
              <a:rPr lang="ru-RU" altLang="uk-UA" sz="2200" dirty="0"/>
              <a:t> </a:t>
            </a:r>
            <a:r>
              <a:rPr lang="ru-RU" altLang="uk-UA" sz="2200" dirty="0" err="1"/>
              <a:t>особливі</a:t>
            </a:r>
            <a:r>
              <a:rPr lang="ru-RU" altLang="uk-UA" sz="2200" dirty="0"/>
              <a:t> </a:t>
            </a:r>
            <a:r>
              <a:rPr lang="ru-RU" altLang="uk-UA" sz="2200" dirty="0" err="1"/>
              <a:t>надії</a:t>
            </a:r>
            <a:r>
              <a:rPr lang="ru-RU" altLang="uk-UA" sz="2200" dirty="0"/>
              <a:t>, </a:t>
            </a:r>
            <a:r>
              <a:rPr lang="ru-RU" altLang="uk-UA" sz="2200" dirty="0" err="1"/>
              <a:t>сподіваючись</a:t>
            </a:r>
            <a:r>
              <a:rPr lang="ru-RU" altLang="uk-UA" sz="2200" dirty="0"/>
              <a:t> на </a:t>
            </a:r>
            <a:r>
              <a:rPr lang="ru-RU" altLang="uk-UA" sz="2200" dirty="0" err="1"/>
              <a:t>наявність</a:t>
            </a:r>
            <a:r>
              <a:rPr lang="ru-RU" altLang="uk-UA" sz="2200" dirty="0"/>
              <a:t> у них </a:t>
            </a:r>
            <a:r>
              <a:rPr lang="ru-RU" altLang="uk-UA" sz="2200" dirty="0" err="1"/>
              <a:t>цілого</a:t>
            </a:r>
            <a:r>
              <a:rPr lang="ru-RU" altLang="uk-UA" sz="2200" dirty="0"/>
              <a:t> ряду </a:t>
            </a:r>
            <a:r>
              <a:rPr lang="ru-RU" altLang="uk-UA" sz="2200" dirty="0" err="1"/>
              <a:t>якостей</a:t>
            </a:r>
            <a:r>
              <a:rPr lang="ru-RU" altLang="uk-UA" sz="2200" dirty="0"/>
              <a:t>. </a:t>
            </a:r>
            <a:r>
              <a:rPr lang="ru-RU" altLang="uk-UA" sz="2200" dirty="0" err="1"/>
              <a:t>Більш</a:t>
            </a:r>
            <a:r>
              <a:rPr lang="ru-RU" altLang="uk-UA" sz="2200" dirty="0"/>
              <a:t> того, особа в </a:t>
            </a:r>
            <a:r>
              <a:rPr lang="ru-RU" altLang="uk-UA" sz="2200" dirty="0" err="1"/>
              <a:t>мантії</a:t>
            </a:r>
            <a:r>
              <a:rPr lang="ru-RU" altLang="uk-UA" sz="2200" dirty="0"/>
              <a:t> та з </a:t>
            </a:r>
            <a:r>
              <a:rPr lang="ru-RU" altLang="uk-UA" sz="2200" dirty="0" err="1"/>
              <a:t>нагрудним</a:t>
            </a:r>
            <a:r>
              <a:rPr lang="ru-RU" altLang="uk-UA" sz="2200" dirty="0"/>
              <a:t> знаком </a:t>
            </a:r>
            <a:r>
              <a:rPr lang="ru-RU" altLang="uk-UA" sz="2200" dirty="0" err="1"/>
              <a:t>судді</a:t>
            </a:r>
            <a:r>
              <a:rPr lang="ru-RU" altLang="uk-UA" sz="2200" dirty="0"/>
              <a:t> </a:t>
            </a:r>
            <a:r>
              <a:rPr lang="ru-RU" altLang="uk-UA" sz="2200" dirty="0" err="1"/>
              <a:t>ідентифікується</a:t>
            </a:r>
            <a:r>
              <a:rPr lang="ru-RU" altLang="uk-UA" sz="2200" dirty="0"/>
              <a:t> </a:t>
            </a:r>
            <a:r>
              <a:rPr lang="ru-RU" altLang="uk-UA" sz="2200" dirty="0" err="1"/>
              <a:t>громадськістю</a:t>
            </a:r>
            <a:r>
              <a:rPr lang="ru-RU" altLang="uk-UA" sz="2200" dirty="0"/>
              <a:t> не як </a:t>
            </a:r>
            <a:r>
              <a:rPr lang="ru-RU" altLang="uk-UA" sz="2200" dirty="0" err="1"/>
              <a:t>конкретний</a:t>
            </a:r>
            <a:r>
              <a:rPr lang="ru-RU" altLang="uk-UA" sz="2200" dirty="0"/>
              <a:t> </a:t>
            </a:r>
            <a:r>
              <a:rPr lang="ru-RU" altLang="uk-UA" sz="2200" dirty="0" err="1"/>
              <a:t>представник</a:t>
            </a:r>
            <a:r>
              <a:rPr lang="ru-RU" altLang="uk-UA" sz="2200" dirty="0"/>
              <a:t> </a:t>
            </a:r>
            <a:r>
              <a:rPr lang="ru-RU" altLang="uk-UA" sz="2200" dirty="0" err="1"/>
              <a:t>юридичної</a:t>
            </a:r>
            <a:r>
              <a:rPr lang="ru-RU" altLang="uk-UA" sz="2200" dirty="0"/>
              <a:t> </a:t>
            </a:r>
            <a:r>
              <a:rPr lang="ru-RU" altLang="uk-UA" sz="2200" dirty="0" err="1"/>
              <a:t>професії</a:t>
            </a:r>
            <a:r>
              <a:rPr lang="ru-RU" altLang="uk-UA" sz="2200" dirty="0"/>
              <a:t>, а як </a:t>
            </a:r>
            <a:r>
              <a:rPr lang="ru-RU" altLang="uk-UA" sz="2200" dirty="0" err="1"/>
              <a:t>частина</a:t>
            </a:r>
            <a:r>
              <a:rPr lang="ru-RU" altLang="uk-UA" sz="2200" dirty="0"/>
              <a:t> </a:t>
            </a:r>
            <a:r>
              <a:rPr lang="ru-RU" altLang="uk-UA" sz="2200" dirty="0" err="1"/>
              <a:t>судової</a:t>
            </a:r>
            <a:r>
              <a:rPr lang="ru-RU" altLang="uk-UA" sz="2200" dirty="0"/>
              <a:t> </a:t>
            </a:r>
            <a:r>
              <a:rPr lang="ru-RU" altLang="uk-UA" sz="2200" dirty="0" err="1"/>
              <a:t>системи</a:t>
            </a:r>
            <a:r>
              <a:rPr lang="ru-RU" altLang="uk-UA" sz="2200" dirty="0"/>
              <a:t>, </a:t>
            </a:r>
            <a:r>
              <a:rPr lang="ru-RU" altLang="uk-UA" sz="2200" dirty="0" err="1"/>
              <a:t>покликаної</a:t>
            </a:r>
            <a:r>
              <a:rPr lang="ru-RU" altLang="uk-UA" sz="2200" dirty="0"/>
              <a:t> </a:t>
            </a:r>
            <a:r>
              <a:rPr lang="ru-RU" altLang="uk-UA" sz="2200" dirty="0" err="1"/>
              <a:t>відновлювати</a:t>
            </a:r>
            <a:r>
              <a:rPr lang="ru-RU" altLang="uk-UA" sz="2200" dirty="0"/>
              <a:t> права та адекватно </a:t>
            </a:r>
            <a:r>
              <a:rPr lang="ru-RU" altLang="uk-UA" sz="2200" dirty="0" err="1"/>
              <a:t>здійснювати</a:t>
            </a:r>
            <a:r>
              <a:rPr lang="ru-RU" altLang="uk-UA" sz="2200" dirty="0"/>
              <a:t> </a:t>
            </a:r>
            <a:r>
              <a:rPr lang="ru-RU" altLang="uk-UA" sz="2200" dirty="0" err="1"/>
              <a:t>правосуддя</a:t>
            </a:r>
            <a:r>
              <a:rPr lang="ru-RU" altLang="uk-UA" sz="2200" dirty="0"/>
              <a:t> </a:t>
            </a:r>
          </a:p>
          <a:p>
            <a:pPr algn="just">
              <a:lnSpc>
                <a:spcPct val="100000"/>
              </a:lnSpc>
              <a:spcBef>
                <a:spcPct val="0"/>
              </a:spcBef>
              <a:spcAft>
                <a:spcPts val="1200"/>
              </a:spcAft>
              <a:buFont typeface="Arial" panose="020B0604020202020204" pitchFamily="34" charset="0"/>
              <a:buNone/>
            </a:pPr>
            <a:r>
              <a:rPr lang="ru-RU" altLang="uk-UA" sz="2200" dirty="0" err="1"/>
              <a:t>Неписаним</a:t>
            </a:r>
            <a:r>
              <a:rPr lang="ru-RU" altLang="uk-UA" sz="2200" dirty="0"/>
              <a:t> законом для </a:t>
            </a:r>
            <a:r>
              <a:rPr lang="ru-RU" altLang="uk-UA" sz="2200" dirty="0" err="1"/>
              <a:t>судді</a:t>
            </a:r>
            <a:r>
              <a:rPr lang="ru-RU" altLang="uk-UA" sz="2200" dirty="0"/>
              <a:t> повинна бути </a:t>
            </a:r>
            <a:r>
              <a:rPr lang="ru-RU" altLang="uk-UA" sz="2200" dirty="0" err="1"/>
              <a:t>стриманість</a:t>
            </a:r>
            <a:r>
              <a:rPr lang="ru-RU" altLang="uk-UA" sz="2200" dirty="0"/>
              <a:t> не </a:t>
            </a:r>
            <a:r>
              <a:rPr lang="ru-RU" altLang="uk-UA" sz="2200" dirty="0" err="1"/>
              <a:t>тільки</a:t>
            </a:r>
            <a:r>
              <a:rPr lang="ru-RU" altLang="uk-UA" sz="2200" dirty="0"/>
              <a:t> у </a:t>
            </a:r>
            <a:r>
              <a:rPr lang="ru-RU" altLang="uk-UA" sz="2200" dirty="0" err="1"/>
              <a:t>громадському</a:t>
            </a:r>
            <a:r>
              <a:rPr lang="ru-RU" altLang="uk-UA" sz="2200" dirty="0"/>
              <a:t>, а й у </a:t>
            </a:r>
            <a:r>
              <a:rPr lang="ru-RU" altLang="uk-UA" sz="2200" dirty="0" err="1"/>
              <a:t>політичному</a:t>
            </a:r>
            <a:r>
              <a:rPr lang="ru-RU" altLang="uk-UA" sz="2200" dirty="0"/>
              <a:t> </a:t>
            </a:r>
            <a:r>
              <a:rPr lang="ru-RU" altLang="uk-UA" sz="2200" dirty="0" err="1"/>
              <a:t>житті</a:t>
            </a:r>
            <a:r>
              <a:rPr lang="ru-RU" altLang="uk-UA" sz="2200" dirty="0"/>
              <a:t>.</a:t>
            </a:r>
          </a:p>
        </p:txBody>
      </p:sp>
    </p:spTree>
    <p:extLst>
      <p:ext uri="{BB962C8B-B14F-4D97-AF65-F5344CB8AC3E}">
        <p14:creationId xmlns:p14="http://schemas.microsoft.com/office/powerpoint/2010/main" val="4511722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2054451"/>
            <a:ext cx="11268075" cy="24314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t>Стаття</a:t>
            </a:r>
            <a:r>
              <a:rPr lang="ru-RU" altLang="uk-UA" sz="2200" dirty="0"/>
              <a:t> 20. Участь </a:t>
            </a:r>
            <a:r>
              <a:rPr lang="ru-RU" altLang="uk-UA" sz="2200" dirty="0" err="1"/>
              <a:t>судді</a:t>
            </a:r>
            <a:r>
              <a:rPr lang="ru-RU" altLang="uk-UA" sz="2200" dirty="0"/>
              <a:t> у </a:t>
            </a:r>
            <a:r>
              <a:rPr lang="ru-RU" altLang="uk-UA" sz="2200" dirty="0" err="1"/>
              <a:t>соціальних</a:t>
            </a:r>
            <a:r>
              <a:rPr lang="ru-RU" altLang="uk-UA" sz="2200" dirty="0"/>
              <a:t> мережах, </a:t>
            </a:r>
            <a:r>
              <a:rPr lang="ru-RU" altLang="uk-UA" sz="2200" dirty="0" err="1"/>
              <a:t>Інтернет</a:t>
            </a:r>
            <a:r>
              <a:rPr lang="ru-RU" altLang="uk-UA" sz="2200" dirty="0"/>
              <a:t>-форумах та </a:t>
            </a:r>
            <a:r>
              <a:rPr lang="ru-RU" altLang="uk-UA" sz="2200" dirty="0" err="1"/>
              <a:t>застосування</a:t>
            </a:r>
            <a:r>
              <a:rPr lang="ru-RU" altLang="uk-UA" sz="2200" dirty="0"/>
              <a:t> ним </a:t>
            </a:r>
            <a:r>
              <a:rPr lang="ru-RU" altLang="uk-UA" sz="2200" dirty="0" err="1"/>
              <a:t>інших</a:t>
            </a:r>
            <a:r>
              <a:rPr lang="ru-RU" altLang="uk-UA" sz="2200" dirty="0"/>
              <a:t> форм </a:t>
            </a:r>
            <a:r>
              <a:rPr lang="ru-RU" altLang="uk-UA" sz="2200" dirty="0" err="1"/>
              <a:t>спілкування</a:t>
            </a:r>
            <a:r>
              <a:rPr lang="ru-RU" altLang="uk-UA" sz="2200" dirty="0"/>
              <a:t> в </a:t>
            </a:r>
            <a:r>
              <a:rPr lang="ru-RU" altLang="uk-UA" sz="2200" dirty="0" err="1"/>
              <a:t>мережі</a:t>
            </a:r>
            <a:r>
              <a:rPr lang="ru-RU" altLang="uk-UA" sz="2200" dirty="0"/>
              <a:t> </a:t>
            </a:r>
            <a:r>
              <a:rPr lang="ru-RU" altLang="uk-UA" sz="2200" dirty="0" err="1"/>
              <a:t>Інтернет</a:t>
            </a:r>
            <a:r>
              <a:rPr lang="ru-RU" altLang="uk-UA" sz="2200" dirty="0"/>
              <a:t> є </a:t>
            </a:r>
            <a:r>
              <a:rPr lang="ru-RU" altLang="uk-UA" sz="2200" dirty="0" err="1"/>
              <a:t>допустимими</a:t>
            </a:r>
            <a:r>
              <a:rPr lang="ru-RU" altLang="uk-UA" sz="2200" dirty="0"/>
              <a:t>, </a:t>
            </a:r>
            <a:r>
              <a:rPr lang="ru-RU" altLang="uk-UA" sz="2200" dirty="0" err="1"/>
              <a:t>проте</a:t>
            </a:r>
            <a:r>
              <a:rPr lang="ru-RU" altLang="uk-UA" sz="2200" dirty="0"/>
              <a:t> </a:t>
            </a:r>
            <a:r>
              <a:rPr lang="ru-RU" altLang="uk-UA" sz="2200" dirty="0" err="1"/>
              <a:t>суддя</a:t>
            </a:r>
            <a:r>
              <a:rPr lang="ru-RU" altLang="uk-UA" sz="2200" dirty="0"/>
              <a:t> </a:t>
            </a:r>
            <a:r>
              <a:rPr lang="ru-RU" altLang="uk-UA" sz="2200" dirty="0" err="1"/>
              <a:t>може</a:t>
            </a:r>
            <a:r>
              <a:rPr lang="ru-RU" altLang="uk-UA" sz="2200" dirty="0"/>
              <a:t> </a:t>
            </a:r>
            <a:r>
              <a:rPr lang="ru-RU" altLang="uk-UA" sz="2200" dirty="0" err="1"/>
              <a:t>розміщувати</a:t>
            </a:r>
            <a:r>
              <a:rPr lang="ru-RU" altLang="uk-UA" sz="2200" dirty="0"/>
              <a:t>, </a:t>
            </a:r>
            <a:r>
              <a:rPr lang="ru-RU" altLang="uk-UA" sz="2200" dirty="0" err="1"/>
              <a:t>коментувати</a:t>
            </a:r>
            <a:r>
              <a:rPr lang="ru-RU" altLang="uk-UA" sz="2200" dirty="0"/>
              <a:t> </a:t>
            </a:r>
            <a:r>
              <a:rPr lang="ru-RU" altLang="uk-UA" sz="2200" dirty="0" err="1"/>
              <a:t>лише</a:t>
            </a:r>
            <a:r>
              <a:rPr lang="ru-RU" altLang="uk-UA" sz="2200" dirty="0"/>
              <a:t> ту </a:t>
            </a:r>
            <a:r>
              <a:rPr lang="ru-RU" altLang="uk-UA" sz="2200" dirty="0" err="1"/>
              <a:t>інформацію</a:t>
            </a:r>
            <a:r>
              <a:rPr lang="ru-RU" altLang="uk-UA" sz="2200" dirty="0"/>
              <a:t>, </a:t>
            </a:r>
            <a:r>
              <a:rPr lang="ru-RU" altLang="uk-UA" sz="2200" dirty="0" err="1"/>
              <a:t>використання</a:t>
            </a:r>
            <a:r>
              <a:rPr lang="ru-RU" altLang="uk-UA" sz="2200" dirty="0"/>
              <a:t> </a:t>
            </a:r>
            <a:r>
              <a:rPr lang="ru-RU" altLang="uk-UA" sz="2200" dirty="0" err="1"/>
              <a:t>якої</a:t>
            </a:r>
            <a:r>
              <a:rPr lang="ru-RU" altLang="uk-UA" sz="2200" dirty="0"/>
              <a:t> не </a:t>
            </a:r>
            <a:r>
              <a:rPr lang="ru-RU" altLang="uk-UA" sz="2200" dirty="0" err="1"/>
              <a:t>завдає</a:t>
            </a:r>
            <a:r>
              <a:rPr lang="ru-RU" altLang="uk-UA" sz="2200" dirty="0"/>
              <a:t> </a:t>
            </a:r>
            <a:r>
              <a:rPr lang="ru-RU" altLang="uk-UA" sz="2200" dirty="0" err="1"/>
              <a:t>шкоди</a:t>
            </a:r>
            <a:r>
              <a:rPr lang="ru-RU" altLang="uk-UA" sz="2200" dirty="0"/>
              <a:t> авторитету </a:t>
            </a:r>
            <a:r>
              <a:rPr lang="ru-RU" altLang="uk-UA" sz="2200" dirty="0" err="1"/>
              <a:t>судді</a:t>
            </a:r>
            <a:r>
              <a:rPr lang="ru-RU" altLang="uk-UA" sz="2200" dirty="0"/>
              <a:t> та </a:t>
            </a:r>
            <a:r>
              <a:rPr lang="ru-RU" altLang="uk-UA" sz="2200" dirty="0" err="1"/>
              <a:t>судової</a:t>
            </a:r>
            <a:r>
              <a:rPr lang="ru-RU" altLang="uk-UA" sz="2200" dirty="0"/>
              <a:t> </a:t>
            </a:r>
            <a:r>
              <a:rPr lang="ru-RU" altLang="uk-UA" sz="2200" dirty="0" err="1"/>
              <a:t>влади</a:t>
            </a:r>
            <a:r>
              <a:rPr lang="ru-RU" altLang="uk-UA" sz="2200" dirty="0"/>
              <a:t>.</a:t>
            </a:r>
          </a:p>
          <a:p>
            <a:pPr algn="just">
              <a:lnSpc>
                <a:spcPct val="100000"/>
              </a:lnSpc>
              <a:spcBef>
                <a:spcPct val="0"/>
              </a:spcBef>
              <a:spcAft>
                <a:spcPts val="1200"/>
              </a:spcAft>
              <a:buFont typeface="Arial" panose="020B0604020202020204" pitchFamily="34" charset="0"/>
              <a:buNone/>
            </a:pPr>
            <a:endParaRPr lang="ru-RU" altLang="uk-UA" sz="2200" dirty="0"/>
          </a:p>
          <a:p>
            <a:pPr algn="just">
              <a:lnSpc>
                <a:spcPct val="100000"/>
              </a:lnSpc>
              <a:spcBef>
                <a:spcPct val="0"/>
              </a:spcBef>
              <a:spcAft>
                <a:spcPts val="1200"/>
              </a:spcAft>
              <a:buFont typeface="Arial" panose="020B0604020202020204" pitchFamily="34" charset="0"/>
              <a:buNone/>
            </a:pPr>
            <a:r>
              <a:rPr lang="ru-RU" altLang="uk-UA" sz="2200" dirty="0" err="1"/>
              <a:t>Неприпустимими</a:t>
            </a:r>
            <a:r>
              <a:rPr lang="ru-RU" altLang="uk-UA" sz="2200" dirty="0"/>
              <a:t> </a:t>
            </a:r>
            <a:r>
              <a:rPr lang="ru-RU" altLang="uk-UA" sz="2200" dirty="0" err="1"/>
              <a:t>також</a:t>
            </a:r>
            <a:r>
              <a:rPr lang="ru-RU" altLang="uk-UA" sz="2200" dirty="0"/>
              <a:t> є </a:t>
            </a:r>
            <a:r>
              <a:rPr lang="ru-RU" altLang="uk-UA" sz="2200" dirty="0" err="1"/>
              <a:t>розміщення</a:t>
            </a:r>
            <a:r>
              <a:rPr lang="ru-RU" altLang="uk-UA" sz="2200" dirty="0"/>
              <a:t> </a:t>
            </a:r>
            <a:r>
              <a:rPr lang="ru-RU" altLang="uk-UA" sz="2200" dirty="0" err="1"/>
              <a:t>фотографій</a:t>
            </a:r>
            <a:r>
              <a:rPr lang="ru-RU" altLang="uk-UA" sz="2200" dirty="0"/>
              <a:t> </a:t>
            </a:r>
            <a:r>
              <a:rPr lang="ru-RU" altLang="uk-UA" sz="2200" dirty="0" err="1"/>
              <a:t>судді</a:t>
            </a:r>
            <a:r>
              <a:rPr lang="ru-RU" altLang="uk-UA" sz="2200" dirty="0"/>
              <a:t> в </a:t>
            </a:r>
            <a:r>
              <a:rPr lang="ru-RU" altLang="uk-UA" sz="2200" dirty="0" err="1"/>
              <a:t>мантії</a:t>
            </a:r>
            <a:r>
              <a:rPr lang="ru-RU" altLang="uk-UA" sz="2200" dirty="0"/>
              <a:t> та з </a:t>
            </a:r>
            <a:r>
              <a:rPr lang="ru-RU" altLang="uk-UA" sz="2200" dirty="0" err="1"/>
              <a:t>нагрудним</a:t>
            </a:r>
            <a:r>
              <a:rPr lang="ru-RU" altLang="uk-UA" sz="2200" dirty="0"/>
              <a:t> знаком в </a:t>
            </a:r>
            <a:r>
              <a:rPr lang="ru-RU" altLang="uk-UA" sz="2200" dirty="0" err="1"/>
              <a:t>інших</a:t>
            </a:r>
            <a:r>
              <a:rPr lang="ru-RU" altLang="uk-UA" sz="2200" dirty="0"/>
              <a:t>, </a:t>
            </a:r>
            <a:r>
              <a:rPr lang="ru-RU" altLang="uk-UA" sz="2200" dirty="0" err="1"/>
              <a:t>ніж</a:t>
            </a:r>
            <a:r>
              <a:rPr lang="ru-RU" altLang="uk-UA" sz="2200" dirty="0"/>
              <a:t> </a:t>
            </a:r>
            <a:r>
              <a:rPr lang="ru-RU" altLang="uk-UA" sz="2200" dirty="0" err="1"/>
              <a:t>офіційно-ділових</a:t>
            </a:r>
            <a:r>
              <a:rPr lang="ru-RU" altLang="uk-UA" sz="2200" dirty="0"/>
              <a:t> </a:t>
            </a:r>
            <a:r>
              <a:rPr lang="ru-RU" altLang="uk-UA" sz="2200" dirty="0" err="1"/>
              <a:t>ситуаціях</a:t>
            </a:r>
            <a:endParaRPr lang="ru-RU" altLang="uk-UA" sz="2200" dirty="0"/>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Коментар</a:t>
            </a:r>
            <a:r>
              <a:rPr lang="ru-RU" altLang="uk-UA" sz="2200" b="1" dirty="0"/>
              <a:t> до Кодексу </a:t>
            </a:r>
            <a:r>
              <a:rPr lang="ru-RU" altLang="uk-UA" sz="2200" b="1" dirty="0" err="1"/>
              <a:t>суддівської</a:t>
            </a:r>
            <a:r>
              <a:rPr lang="ru-RU" altLang="uk-UA" sz="2200" b="1" dirty="0"/>
              <a:t> </a:t>
            </a:r>
            <a:r>
              <a:rPr lang="ru-RU" altLang="uk-UA" sz="2200" b="1" dirty="0" err="1"/>
              <a:t>етики</a:t>
            </a:r>
            <a:r>
              <a:rPr lang="ru-RU" altLang="uk-UA" sz="2200" b="1" dirty="0"/>
              <a:t>, </a:t>
            </a:r>
            <a:r>
              <a:rPr lang="ru-RU" altLang="uk-UA" sz="2200" b="1" dirty="0" err="1"/>
              <a:t>затверджений</a:t>
            </a:r>
            <a:r>
              <a:rPr lang="ru-RU" altLang="uk-UA" sz="2200" b="1" dirty="0"/>
              <a:t> </a:t>
            </a:r>
            <a:r>
              <a:rPr lang="ru-RU" altLang="uk-UA" sz="2200" b="1" dirty="0" err="1"/>
              <a:t>рішенням</a:t>
            </a:r>
            <a:r>
              <a:rPr lang="ru-RU" altLang="uk-UA" sz="2200" b="1" dirty="0"/>
              <a:t> Ради </a:t>
            </a:r>
            <a:r>
              <a:rPr lang="ru-RU" altLang="uk-UA" sz="2200" b="1" dirty="0" err="1"/>
              <a:t>суддів</a:t>
            </a:r>
            <a:r>
              <a:rPr lang="ru-RU" altLang="uk-UA" sz="2200" b="1" dirty="0"/>
              <a:t> </a:t>
            </a:r>
            <a:r>
              <a:rPr lang="ru-RU" altLang="uk-UA" sz="2200" b="1" dirty="0" err="1"/>
              <a:t>України</a:t>
            </a:r>
            <a:r>
              <a:rPr lang="ru-RU" altLang="uk-UA" sz="2200" b="1" dirty="0"/>
              <a:t> </a:t>
            </a:r>
            <a:r>
              <a:rPr lang="ru-RU" altLang="uk-UA" sz="2200" b="1" dirty="0" err="1"/>
              <a:t>від</a:t>
            </a:r>
            <a:r>
              <a:rPr lang="ru-RU" altLang="uk-UA" sz="2200" b="1" dirty="0"/>
              <a:t> 04 лютого 2016 року № 1</a:t>
            </a:r>
          </a:p>
        </p:txBody>
      </p:sp>
    </p:spTree>
    <p:extLst>
      <p:ext uri="{BB962C8B-B14F-4D97-AF65-F5344CB8AC3E}">
        <p14:creationId xmlns:p14="http://schemas.microsoft.com/office/powerpoint/2010/main" val="40725022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177149" y="855954"/>
            <a:ext cx="11268075" cy="37548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t>3.2. </a:t>
            </a:r>
            <a:r>
              <a:rPr lang="ru-RU" altLang="uk-UA" sz="2200" dirty="0" err="1"/>
              <a:t>Державні</a:t>
            </a:r>
            <a:r>
              <a:rPr lang="ru-RU" altLang="uk-UA" sz="2200" dirty="0"/>
              <a:t> </a:t>
            </a:r>
            <a:r>
              <a:rPr lang="ru-RU" altLang="uk-UA" sz="2200" dirty="0" err="1"/>
              <a:t>символи</a:t>
            </a:r>
            <a:r>
              <a:rPr lang="ru-RU" altLang="uk-UA" sz="2200" dirty="0"/>
              <a:t> України </a:t>
            </a:r>
            <a:r>
              <a:rPr lang="ru-RU" altLang="uk-UA" sz="2200" dirty="0" err="1"/>
              <a:t>нерозривно</a:t>
            </a:r>
            <a:r>
              <a:rPr lang="ru-RU" altLang="uk-UA" sz="2200" dirty="0"/>
              <a:t> </a:t>
            </a:r>
            <a:r>
              <a:rPr lang="ru-RU" altLang="uk-UA" sz="2200" dirty="0" err="1"/>
              <a:t>пов'язані</a:t>
            </a:r>
            <a:r>
              <a:rPr lang="ru-RU" altLang="uk-UA" sz="2200" dirty="0"/>
              <a:t> за </a:t>
            </a:r>
            <a:r>
              <a:rPr lang="ru-RU" altLang="uk-UA" sz="2200" dirty="0" err="1"/>
              <a:t>своїм</a:t>
            </a:r>
            <a:r>
              <a:rPr lang="ru-RU" altLang="uk-UA" sz="2200" dirty="0"/>
              <a:t> </a:t>
            </a:r>
            <a:r>
              <a:rPr lang="ru-RU" altLang="uk-UA" sz="2200" dirty="0" err="1"/>
              <a:t>змістом</a:t>
            </a:r>
            <a:r>
              <a:rPr lang="ru-RU" altLang="uk-UA" sz="2200" dirty="0"/>
              <a:t> з </a:t>
            </a:r>
            <a:r>
              <a:rPr lang="ru-RU" altLang="uk-UA" sz="2200" dirty="0" err="1"/>
              <a:t>її</a:t>
            </a:r>
            <a:r>
              <a:rPr lang="ru-RU" altLang="uk-UA" sz="2200" dirty="0"/>
              <a:t> </a:t>
            </a:r>
            <a:r>
              <a:rPr lang="ru-RU" altLang="uk-UA" sz="2200" dirty="0" err="1"/>
              <a:t>державним</a:t>
            </a:r>
            <a:r>
              <a:rPr lang="ru-RU" altLang="uk-UA" sz="2200" dirty="0"/>
              <a:t> </a:t>
            </a:r>
            <a:r>
              <a:rPr lang="ru-RU" altLang="uk-UA" sz="2200" dirty="0" err="1"/>
              <a:t>суверенітетом</a:t>
            </a:r>
            <a:r>
              <a:rPr lang="ru-RU" altLang="uk-UA" sz="2200" dirty="0"/>
              <a:t> (пункт 3 </a:t>
            </a:r>
            <a:r>
              <a:rPr lang="ru-RU" altLang="uk-UA" sz="2200" dirty="0" err="1"/>
              <a:t>мотивувальної</a:t>
            </a:r>
            <a:r>
              <a:rPr lang="ru-RU" altLang="uk-UA" sz="2200" dirty="0"/>
              <a:t> </a:t>
            </a:r>
            <a:r>
              <a:rPr lang="ru-RU" altLang="uk-UA" sz="2200" dirty="0" err="1"/>
              <a:t>частини</a:t>
            </a:r>
            <a:r>
              <a:rPr lang="ru-RU" altLang="uk-UA" sz="2200" dirty="0"/>
              <a:t> </a:t>
            </a:r>
            <a:r>
              <a:rPr lang="ru-RU" altLang="uk-UA" sz="2200" dirty="0" err="1"/>
              <a:t>Рішення</a:t>
            </a:r>
            <a:r>
              <a:rPr lang="ru-RU" altLang="uk-UA" sz="2200" dirty="0"/>
              <a:t> </a:t>
            </a:r>
            <a:r>
              <a:rPr lang="ru-RU" altLang="uk-UA" sz="2200" dirty="0" err="1"/>
              <a:t>Конституційного</a:t>
            </a:r>
            <a:r>
              <a:rPr lang="ru-RU" altLang="uk-UA" sz="2200" dirty="0"/>
              <a:t> Суду України від 16 </a:t>
            </a:r>
            <a:r>
              <a:rPr lang="ru-RU" altLang="uk-UA" sz="2200" dirty="0" err="1"/>
              <a:t>січня</a:t>
            </a:r>
            <a:r>
              <a:rPr lang="ru-RU" altLang="uk-UA" sz="2200" dirty="0"/>
              <a:t> 2003 року № 1-рп/2003) </a:t>
            </a:r>
          </a:p>
          <a:p>
            <a:pPr algn="just">
              <a:lnSpc>
                <a:spcPct val="100000"/>
              </a:lnSpc>
              <a:spcBef>
                <a:spcPct val="0"/>
              </a:spcBef>
              <a:spcAft>
                <a:spcPts val="1200"/>
              </a:spcAft>
              <a:buFont typeface="Arial" panose="020B0604020202020204" pitchFamily="34" charset="0"/>
              <a:buNone/>
            </a:pPr>
            <a:r>
              <a:rPr lang="ru-RU" altLang="uk-UA" sz="2200" dirty="0" err="1"/>
              <a:t>Державні</a:t>
            </a:r>
            <a:r>
              <a:rPr lang="ru-RU" altLang="uk-UA" sz="2200" dirty="0"/>
              <a:t> </a:t>
            </a:r>
            <a:r>
              <a:rPr lang="ru-RU" altLang="uk-UA" sz="2200" dirty="0" err="1"/>
              <a:t>символи</a:t>
            </a:r>
            <a:r>
              <a:rPr lang="ru-RU" altLang="uk-UA" sz="2200" dirty="0"/>
              <a:t> є </a:t>
            </a:r>
            <a:r>
              <a:rPr lang="ru-RU" altLang="uk-UA" sz="2200" dirty="0" err="1"/>
              <a:t>підтвердженням</a:t>
            </a:r>
            <a:r>
              <a:rPr lang="ru-RU" altLang="uk-UA" sz="2200" dirty="0"/>
              <a:t> факту </a:t>
            </a:r>
            <a:r>
              <a:rPr lang="ru-RU" altLang="uk-UA" sz="2200" dirty="0" err="1"/>
              <a:t>існування</a:t>
            </a:r>
            <a:r>
              <a:rPr lang="ru-RU" altLang="uk-UA" sz="2200" dirty="0"/>
              <a:t> </a:t>
            </a:r>
            <a:r>
              <a:rPr lang="ru-RU" altLang="uk-UA" sz="2200" dirty="0" err="1"/>
              <a:t>держави</a:t>
            </a:r>
            <a:r>
              <a:rPr lang="ru-RU" altLang="uk-UA" sz="2200" dirty="0"/>
              <a:t>, </a:t>
            </a:r>
            <a:r>
              <a:rPr lang="ru-RU" altLang="uk-UA" sz="2200" dirty="0" err="1"/>
              <a:t>її</a:t>
            </a:r>
            <a:r>
              <a:rPr lang="ru-RU" altLang="uk-UA" sz="2200" dirty="0"/>
              <a:t> </a:t>
            </a:r>
            <a:r>
              <a:rPr lang="ru-RU" altLang="uk-UA" sz="2200" dirty="0" err="1"/>
              <a:t>суверенітету</a:t>
            </a:r>
            <a:r>
              <a:rPr lang="ru-RU" altLang="uk-UA" sz="2200" dirty="0"/>
              <a:t> та </a:t>
            </a:r>
            <a:r>
              <a:rPr lang="ru-RU" altLang="uk-UA" sz="2200" dirty="0" err="1"/>
              <a:t>спрямовані</a:t>
            </a:r>
            <a:r>
              <a:rPr lang="ru-RU" altLang="uk-UA" sz="2200" dirty="0"/>
              <a:t> на </a:t>
            </a:r>
            <a:r>
              <a:rPr lang="ru-RU" altLang="uk-UA" sz="2200" dirty="0" err="1"/>
              <a:t>зміцнення</a:t>
            </a:r>
            <a:r>
              <a:rPr lang="ru-RU" altLang="uk-UA" sz="2200" dirty="0"/>
              <a:t> </a:t>
            </a:r>
            <a:r>
              <a:rPr lang="ru-RU" altLang="uk-UA" sz="2200" dirty="0" err="1"/>
              <a:t>її</a:t>
            </a:r>
            <a:r>
              <a:rPr lang="ru-RU" altLang="uk-UA" sz="2200" dirty="0"/>
              <a:t> авторитету, </a:t>
            </a:r>
            <a:r>
              <a:rPr lang="ru-RU" altLang="uk-UA" sz="2200" dirty="0" err="1"/>
              <a:t>зокрема</a:t>
            </a:r>
            <a:r>
              <a:rPr lang="ru-RU" altLang="uk-UA" sz="2200" dirty="0"/>
              <a:t> </a:t>
            </a:r>
            <a:r>
              <a:rPr lang="ru-RU" altLang="uk-UA" sz="2200" dirty="0" err="1"/>
              <a:t>під</a:t>
            </a:r>
            <a:r>
              <a:rPr lang="ru-RU" altLang="uk-UA" sz="2200" dirty="0"/>
              <a:t> час </a:t>
            </a:r>
            <a:r>
              <a:rPr lang="ru-RU" altLang="uk-UA" sz="2200" dirty="0" err="1"/>
              <a:t>проведення</a:t>
            </a:r>
            <a:r>
              <a:rPr lang="ru-RU" altLang="uk-UA" sz="2200" dirty="0"/>
              <a:t> </a:t>
            </a:r>
            <a:r>
              <a:rPr lang="ru-RU" altLang="uk-UA" sz="2200" dirty="0" err="1"/>
              <a:t>урочистих</a:t>
            </a:r>
            <a:r>
              <a:rPr lang="ru-RU" altLang="uk-UA" sz="2200" dirty="0"/>
              <a:t> </a:t>
            </a:r>
            <a:r>
              <a:rPr lang="ru-RU" altLang="uk-UA" sz="2200" dirty="0" err="1"/>
              <a:t>заходів</a:t>
            </a:r>
            <a:r>
              <a:rPr lang="ru-RU" altLang="uk-UA" sz="2200" dirty="0"/>
              <a:t> та </a:t>
            </a:r>
            <a:r>
              <a:rPr lang="ru-RU" altLang="uk-UA" sz="2200" dirty="0" err="1"/>
              <a:t>офіційних</a:t>
            </a:r>
            <a:r>
              <a:rPr lang="ru-RU" altLang="uk-UA" sz="2200" dirty="0"/>
              <a:t>  </a:t>
            </a:r>
            <a:r>
              <a:rPr lang="ru-RU" altLang="uk-UA" sz="2200" dirty="0" err="1"/>
              <a:t>церемоній</a:t>
            </a:r>
            <a:r>
              <a:rPr lang="ru-RU" altLang="uk-UA" sz="2200" dirty="0"/>
              <a:t>.  </a:t>
            </a:r>
          </a:p>
          <a:p>
            <a:pPr algn="just">
              <a:lnSpc>
                <a:spcPct val="100000"/>
              </a:lnSpc>
              <a:spcBef>
                <a:spcPct val="0"/>
              </a:spcBef>
              <a:spcAft>
                <a:spcPts val="1200"/>
              </a:spcAft>
              <a:buFont typeface="Arial" panose="020B0604020202020204" pitchFamily="34" charset="0"/>
              <a:buNone/>
            </a:pPr>
            <a:r>
              <a:rPr lang="ru-RU" altLang="uk-UA" sz="2200" dirty="0"/>
              <a:t>Держава </a:t>
            </a:r>
            <a:r>
              <a:rPr lang="ru-RU" altLang="uk-UA" sz="2200" dirty="0" err="1"/>
              <a:t>встановлює</a:t>
            </a:r>
            <a:r>
              <a:rPr lang="ru-RU" altLang="uk-UA" sz="2200" dirty="0"/>
              <a:t> порядок </a:t>
            </a:r>
            <a:r>
              <a:rPr lang="ru-RU" altLang="uk-UA" sz="2200" dirty="0" err="1"/>
              <a:t>використання</a:t>
            </a:r>
            <a:r>
              <a:rPr lang="ru-RU" altLang="uk-UA" sz="2200" dirty="0"/>
              <a:t> </a:t>
            </a:r>
            <a:r>
              <a:rPr lang="ru-RU" altLang="uk-UA" sz="2200" dirty="0" err="1"/>
              <a:t>державних</a:t>
            </a:r>
            <a:r>
              <a:rPr lang="ru-RU" altLang="uk-UA" sz="2200" dirty="0"/>
              <a:t> </a:t>
            </a:r>
            <a:r>
              <a:rPr lang="ru-RU" altLang="uk-UA" sz="2200" dirty="0" err="1"/>
              <a:t>символів</a:t>
            </a:r>
            <a:r>
              <a:rPr lang="ru-RU" altLang="uk-UA" sz="2200" dirty="0"/>
              <a:t> та </a:t>
            </a:r>
            <a:r>
              <a:rPr lang="ru-RU" altLang="uk-UA" sz="2200" dirty="0" err="1"/>
              <a:t>належну</a:t>
            </a:r>
            <a:r>
              <a:rPr lang="ru-RU" altLang="uk-UA" sz="2200" dirty="0"/>
              <a:t> систему </a:t>
            </a:r>
            <a:r>
              <a:rPr lang="ru-RU" altLang="uk-UA" sz="2200" dirty="0" err="1"/>
              <a:t>їх</a:t>
            </a:r>
            <a:r>
              <a:rPr lang="ru-RU" altLang="uk-UA" sz="2200" dirty="0"/>
              <a:t> правового </a:t>
            </a:r>
            <a:r>
              <a:rPr lang="ru-RU" altLang="uk-UA" sz="2200" dirty="0" err="1"/>
              <a:t>захисту</a:t>
            </a:r>
            <a:r>
              <a:rPr lang="ru-RU" altLang="uk-UA" sz="2200" dirty="0"/>
              <a:t>, за </a:t>
            </a:r>
            <a:r>
              <a:rPr lang="ru-RU" altLang="uk-UA" sz="2200" dirty="0" err="1"/>
              <a:t>яких</a:t>
            </a:r>
            <a:r>
              <a:rPr lang="ru-RU" altLang="uk-UA" sz="2200" dirty="0"/>
              <a:t> </a:t>
            </a:r>
            <a:r>
              <a:rPr lang="ru-RU" altLang="uk-UA" sz="2200" dirty="0" err="1"/>
              <a:t>забезпечується</a:t>
            </a:r>
            <a:r>
              <a:rPr lang="ru-RU" altLang="uk-UA" sz="2200" dirty="0"/>
              <a:t> </a:t>
            </a:r>
            <a:r>
              <a:rPr lang="ru-RU" altLang="uk-UA" sz="2200" dirty="0" err="1"/>
              <a:t>повага</a:t>
            </a:r>
            <a:r>
              <a:rPr lang="ru-RU" altLang="uk-UA" sz="2200" dirty="0"/>
              <a:t> та </a:t>
            </a:r>
            <a:r>
              <a:rPr lang="ru-RU" altLang="uk-UA" sz="2200" dirty="0" err="1"/>
              <a:t>гідне</a:t>
            </a:r>
            <a:r>
              <a:rPr lang="ru-RU" altLang="uk-UA" sz="2200" dirty="0"/>
              <a:t> </a:t>
            </a:r>
            <a:r>
              <a:rPr lang="ru-RU" altLang="uk-UA" sz="2200" dirty="0" err="1"/>
              <a:t>ставлення</a:t>
            </a:r>
            <a:r>
              <a:rPr lang="ru-RU" altLang="uk-UA" sz="2200" dirty="0"/>
              <a:t> до </a:t>
            </a:r>
            <a:r>
              <a:rPr lang="ru-RU" altLang="uk-UA" sz="2200" dirty="0" err="1"/>
              <a:t>державних</a:t>
            </a:r>
            <a:r>
              <a:rPr lang="ru-RU" altLang="uk-UA" sz="2200" dirty="0"/>
              <a:t> </a:t>
            </a:r>
            <a:r>
              <a:rPr lang="ru-RU" altLang="uk-UA" sz="2200" dirty="0" err="1"/>
              <a:t>символів</a:t>
            </a:r>
            <a:r>
              <a:rPr lang="ru-RU" altLang="uk-UA" sz="2200" dirty="0"/>
              <a:t>. </a:t>
            </a:r>
          </a:p>
          <a:p>
            <a:pPr algn="just">
              <a:lnSpc>
                <a:spcPct val="100000"/>
              </a:lnSpc>
              <a:spcBef>
                <a:spcPct val="0"/>
              </a:spcBef>
              <a:spcAft>
                <a:spcPts val="1200"/>
              </a:spcAft>
              <a:buFont typeface="Arial" panose="020B0604020202020204" pitchFamily="34" charset="0"/>
              <a:buNone/>
            </a:pPr>
            <a:r>
              <a:rPr lang="ru-RU" altLang="uk-UA" sz="2200" dirty="0"/>
              <a:t>У </a:t>
            </a:r>
            <a:r>
              <a:rPr lang="ru-RU" altLang="uk-UA" sz="2200" dirty="0" err="1"/>
              <a:t>частині</a:t>
            </a:r>
            <a:r>
              <a:rPr lang="ru-RU" altLang="uk-UA" sz="2200" dirty="0"/>
              <a:t> </a:t>
            </a:r>
            <a:r>
              <a:rPr lang="ru-RU" altLang="uk-UA" sz="2200" dirty="0" err="1"/>
              <a:t>першій</a:t>
            </a:r>
            <a:r>
              <a:rPr lang="ru-RU" altLang="uk-UA" sz="2200" dirty="0"/>
              <a:t> </a:t>
            </a:r>
            <a:r>
              <a:rPr lang="ru-RU" altLang="uk-UA" sz="2200" dirty="0" err="1"/>
              <a:t>статті</a:t>
            </a:r>
            <a:r>
              <a:rPr lang="ru-RU" altLang="uk-UA" sz="2200" dirty="0"/>
              <a:t> 20 </a:t>
            </a:r>
            <a:r>
              <a:rPr lang="ru-RU" altLang="uk-UA" sz="2200" dirty="0" err="1"/>
              <a:t>Конституції</a:t>
            </a:r>
            <a:r>
              <a:rPr lang="ru-RU" altLang="uk-UA" sz="2200" dirty="0"/>
              <a:t> </a:t>
            </a:r>
            <a:r>
              <a:rPr lang="ru-RU" altLang="uk-UA" sz="2200" dirty="0" err="1"/>
              <a:t>України</a:t>
            </a:r>
            <a:r>
              <a:rPr lang="ru-RU" altLang="uk-UA" sz="2200" dirty="0"/>
              <a:t> </a:t>
            </a:r>
            <a:r>
              <a:rPr lang="ru-RU" altLang="uk-UA" sz="2200" dirty="0" err="1"/>
              <a:t>визначено</a:t>
            </a:r>
            <a:r>
              <a:rPr lang="ru-RU" altLang="uk-UA" sz="2200" dirty="0"/>
              <a:t> </a:t>
            </a:r>
            <a:r>
              <a:rPr lang="ru-RU" altLang="uk-UA" sz="2200" dirty="0" err="1"/>
              <a:t>перелік</a:t>
            </a:r>
            <a:r>
              <a:rPr lang="ru-RU" altLang="uk-UA" sz="2200" dirty="0"/>
              <a:t> </a:t>
            </a:r>
            <a:r>
              <a:rPr lang="ru-RU" altLang="uk-UA" sz="2200" dirty="0" err="1"/>
              <a:t>державних</a:t>
            </a:r>
            <a:r>
              <a:rPr lang="ru-RU" altLang="uk-UA" sz="2200" dirty="0"/>
              <a:t> </a:t>
            </a:r>
            <a:r>
              <a:rPr lang="ru-RU" altLang="uk-UA" sz="2200" dirty="0" err="1"/>
              <a:t>символів</a:t>
            </a:r>
            <a:r>
              <a:rPr lang="ru-RU" altLang="uk-UA" sz="2200" dirty="0"/>
              <a:t>  </a:t>
            </a:r>
            <a:r>
              <a:rPr lang="ru-RU" altLang="uk-UA" sz="2200" dirty="0" err="1"/>
              <a:t>України</a:t>
            </a:r>
            <a:r>
              <a:rPr lang="ru-RU" altLang="uk-UA" sz="2200" dirty="0"/>
              <a:t>.  </a:t>
            </a:r>
          </a:p>
          <a:p>
            <a:pPr algn="just">
              <a:lnSpc>
                <a:spcPct val="100000"/>
              </a:lnSpc>
              <a:spcBef>
                <a:spcPct val="0"/>
              </a:spcBef>
              <a:spcAft>
                <a:spcPts val="1200"/>
              </a:spcAft>
              <a:buFont typeface="Arial" panose="020B0604020202020204" pitchFamily="34" charset="0"/>
              <a:buNone/>
            </a:pPr>
            <a:r>
              <a:rPr lang="ru-RU" altLang="uk-UA" sz="2200" dirty="0"/>
              <a:t>Ними є </a:t>
            </a:r>
            <a:r>
              <a:rPr lang="ru-RU" altLang="uk-UA" sz="2200" dirty="0" err="1"/>
              <a:t>Державний</a:t>
            </a:r>
            <a:r>
              <a:rPr lang="ru-RU" altLang="uk-UA" sz="2200" dirty="0"/>
              <a:t> Прапор </a:t>
            </a:r>
            <a:r>
              <a:rPr lang="ru-RU" altLang="uk-UA" sz="2200" dirty="0" err="1"/>
              <a:t>України</a:t>
            </a:r>
            <a:r>
              <a:rPr lang="ru-RU" altLang="uk-UA" sz="2200" dirty="0"/>
              <a:t>, </a:t>
            </a:r>
            <a:r>
              <a:rPr lang="ru-RU" altLang="uk-UA" sz="2200" dirty="0" err="1"/>
              <a:t>Державний</a:t>
            </a:r>
            <a:r>
              <a:rPr lang="ru-RU" altLang="uk-UA" sz="2200" dirty="0"/>
              <a:t> Герб </a:t>
            </a:r>
            <a:r>
              <a:rPr lang="ru-RU" altLang="uk-UA" sz="2200" dirty="0" err="1"/>
              <a:t>України</a:t>
            </a:r>
            <a:r>
              <a:rPr lang="ru-RU" altLang="uk-UA" sz="2200" dirty="0"/>
              <a:t> і </a:t>
            </a:r>
            <a:r>
              <a:rPr lang="ru-RU" altLang="uk-UA" sz="2200" dirty="0" err="1"/>
              <a:t>Державний</a:t>
            </a:r>
            <a:r>
              <a:rPr lang="ru-RU" altLang="uk-UA" sz="2200" dirty="0"/>
              <a:t> </a:t>
            </a:r>
            <a:r>
              <a:rPr lang="ru-RU" altLang="uk-UA" sz="2200" dirty="0" err="1"/>
              <a:t>Гімн</a:t>
            </a:r>
            <a:r>
              <a:rPr lang="ru-RU" altLang="uk-UA" sz="2200" dirty="0"/>
              <a:t> </a:t>
            </a:r>
            <a:r>
              <a:rPr lang="ru-RU" altLang="uk-UA" sz="2200" dirty="0" err="1"/>
              <a:t>України</a:t>
            </a:r>
            <a:r>
              <a:rPr lang="ru-RU" altLang="uk-UA" sz="2200" dirty="0"/>
              <a:t>.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Рішення</a:t>
            </a:r>
            <a:r>
              <a:rPr lang="ru-RU" altLang="uk-UA" sz="2200" b="1" dirty="0"/>
              <a:t> </a:t>
            </a:r>
            <a:r>
              <a:rPr lang="ru-RU" altLang="uk-UA" sz="2200" b="1" dirty="0" err="1"/>
              <a:t>Конституційного</a:t>
            </a:r>
            <a:r>
              <a:rPr lang="ru-RU" altLang="uk-UA" sz="2200" b="1" dirty="0"/>
              <a:t> Суду </a:t>
            </a:r>
            <a:r>
              <a:rPr lang="ru-RU" altLang="uk-UA" sz="2200" b="1" dirty="0" err="1"/>
              <a:t>України</a:t>
            </a:r>
            <a:r>
              <a:rPr lang="ru-RU" altLang="uk-UA" sz="2200" b="1" dirty="0"/>
              <a:t> 16 червня 2011 року № 6-рп/2011 </a:t>
            </a:r>
          </a:p>
        </p:txBody>
      </p:sp>
      <p:pic>
        <p:nvPicPr>
          <p:cNvPr id="6" name="Рисунок 5">
            <a:extLst>
              <a:ext uri="{FF2B5EF4-FFF2-40B4-BE49-F238E27FC236}">
                <a16:creationId xmlns:a16="http://schemas.microsoft.com/office/drawing/2014/main" id="{5ACC28C8-0465-BD8E-3A05-6B5ACE2311F9}"/>
              </a:ext>
            </a:extLst>
          </p:cNvPr>
          <p:cNvPicPr>
            <a:picLocks noChangeAspect="1"/>
          </p:cNvPicPr>
          <p:nvPr/>
        </p:nvPicPr>
        <p:blipFill rotWithShape="1">
          <a:blip r:embed="rId2">
            <a:extLst>
              <a:ext uri="{28A0092B-C50C-407E-A947-70E740481C1C}">
                <a14:useLocalDpi xmlns:a14="http://schemas.microsoft.com/office/drawing/2010/main" val="0"/>
              </a:ext>
            </a:extLst>
          </a:blip>
          <a:srcRect t="34099" r="-346" b="35082"/>
          <a:stretch/>
        </p:blipFill>
        <p:spPr>
          <a:xfrm>
            <a:off x="2505230" y="4610828"/>
            <a:ext cx="6881734" cy="2113613"/>
          </a:xfrm>
          <a:prstGeom prst="rect">
            <a:avLst/>
          </a:prstGeom>
          <a:ln>
            <a:noFill/>
          </a:ln>
          <a:effectLst>
            <a:softEdge rad="112500"/>
          </a:effectLst>
        </p:spPr>
      </p:pic>
    </p:spTree>
    <p:extLst>
      <p:ext uri="{BB962C8B-B14F-4D97-AF65-F5344CB8AC3E}">
        <p14:creationId xmlns:p14="http://schemas.microsoft.com/office/powerpoint/2010/main" val="26179520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162157" y="971654"/>
            <a:ext cx="11268075" cy="5601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t>Державний Прапор України - стяг із двох рівновеликих горизонтальних смуг синього і жовтого кольорів. </a:t>
            </a:r>
          </a:p>
          <a:p>
            <a:pPr algn="just">
              <a:lnSpc>
                <a:spcPct val="100000"/>
              </a:lnSpc>
              <a:spcBef>
                <a:spcPct val="0"/>
              </a:spcBef>
              <a:spcAft>
                <a:spcPts val="1200"/>
              </a:spcAft>
              <a:buFont typeface="Arial" panose="020B0604020202020204" pitchFamily="34" charset="0"/>
              <a:buNone/>
            </a:pPr>
            <a:r>
              <a:rPr lang="uk-UA" altLang="uk-UA" sz="2200" dirty="0"/>
              <a:t>Великий Державний Герб України встановлюється з урахуванням малого Державного Герба України та герба Війська Запорізького законом, що приймається не менш як двома третинами від конституційного складу Верховної  Ради України.  </a:t>
            </a:r>
          </a:p>
          <a:p>
            <a:pPr algn="just">
              <a:lnSpc>
                <a:spcPct val="100000"/>
              </a:lnSpc>
              <a:spcBef>
                <a:spcPct val="0"/>
              </a:spcBef>
              <a:spcAft>
                <a:spcPts val="1200"/>
              </a:spcAft>
              <a:buFont typeface="Arial" panose="020B0604020202020204" pitchFamily="34" charset="0"/>
              <a:buNone/>
            </a:pPr>
            <a:r>
              <a:rPr lang="uk-UA" altLang="uk-UA" sz="2200" dirty="0"/>
              <a:t>Головним елементом великого Державного Герба України є Знак Княжої Держави Володимира Великого (малий Державний Герб України). </a:t>
            </a:r>
          </a:p>
          <a:p>
            <a:pPr algn="just">
              <a:lnSpc>
                <a:spcPct val="100000"/>
              </a:lnSpc>
              <a:spcBef>
                <a:spcPct val="0"/>
              </a:spcBef>
              <a:spcAft>
                <a:spcPts val="1200"/>
              </a:spcAft>
              <a:buFont typeface="Arial" panose="020B0604020202020204" pitchFamily="34" charset="0"/>
              <a:buNone/>
            </a:pPr>
            <a:r>
              <a:rPr lang="uk-UA" altLang="uk-UA" sz="2200" dirty="0"/>
              <a:t>Державний Гімн України - національний гімн на музику М. Вербицького із словами, затвердженими законом, що приймається не менш як двома третинами від конституційного складу Верховної Ради України (стаття 20 Конституції України) </a:t>
            </a:r>
          </a:p>
          <a:p>
            <a:pPr algn="just">
              <a:lnSpc>
                <a:spcPct val="100000"/>
              </a:lnSpc>
              <a:spcBef>
                <a:spcPct val="0"/>
              </a:spcBef>
              <a:spcAft>
                <a:spcPts val="1200"/>
              </a:spcAft>
              <a:buFont typeface="Arial" panose="020B0604020202020204" pitchFamily="34" charset="0"/>
              <a:buNone/>
            </a:pPr>
            <a:r>
              <a:rPr lang="uk-UA" altLang="uk-UA" sz="2200" dirty="0"/>
              <a:t>Відповідно до пункту 4 частини другої статті 92 Конституції України виключно законами України встановлюється порядок використання і захисту державних символів.  </a:t>
            </a:r>
          </a:p>
          <a:p>
            <a:pPr algn="just">
              <a:lnSpc>
                <a:spcPct val="100000"/>
              </a:lnSpc>
              <a:spcBef>
                <a:spcPct val="0"/>
              </a:spcBef>
              <a:spcAft>
                <a:spcPts val="1200"/>
              </a:spcAft>
              <a:buFont typeface="Arial" panose="020B0604020202020204" pitchFamily="34" charset="0"/>
              <a:buNone/>
            </a:pPr>
            <a:r>
              <a:rPr lang="uk-UA" altLang="uk-UA" sz="2200" dirty="0"/>
              <a:t>Шанування державних символів України є обов'язком усіх її громадян (частина перша статті 65 Основного Закону України).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b="1" dirty="0"/>
              <a:t>Рішення Конституційного Суду України 16 червня 2011 року № 6-рп/2011 </a:t>
            </a:r>
          </a:p>
        </p:txBody>
      </p:sp>
    </p:spTree>
    <p:extLst>
      <p:ext uri="{BB962C8B-B14F-4D97-AF65-F5344CB8AC3E}">
        <p14:creationId xmlns:p14="http://schemas.microsoft.com/office/powerpoint/2010/main" val="5072882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2054451"/>
            <a:ext cx="11268075"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defTabSz="269875">
              <a:lnSpc>
                <a:spcPct val="100000"/>
              </a:lnSpc>
              <a:spcBef>
                <a:spcPct val="0"/>
              </a:spcBef>
              <a:spcAft>
                <a:spcPts val="1200"/>
              </a:spcAft>
              <a:buFont typeface="Arial" panose="020B0604020202020204" pitchFamily="34" charset="0"/>
              <a:buNone/>
            </a:pPr>
            <a:r>
              <a:rPr lang="ru-RU" altLang="uk-UA" sz="2200" dirty="0"/>
              <a:t>•	символами </a:t>
            </a:r>
            <a:r>
              <a:rPr lang="ru-RU" altLang="uk-UA" sz="2200" dirty="0" err="1"/>
              <a:t>судової</a:t>
            </a:r>
            <a:r>
              <a:rPr lang="ru-RU" altLang="uk-UA" sz="2200" dirty="0"/>
              <a:t> </a:t>
            </a:r>
            <a:r>
              <a:rPr lang="ru-RU" altLang="uk-UA" sz="2200" dirty="0" err="1"/>
              <a:t>влади</a:t>
            </a:r>
            <a:r>
              <a:rPr lang="ru-RU" altLang="uk-UA" sz="2200" dirty="0"/>
              <a:t> є </a:t>
            </a:r>
            <a:r>
              <a:rPr lang="ru-RU" altLang="uk-UA" sz="2200" dirty="0" err="1"/>
              <a:t>державні</a:t>
            </a:r>
            <a:r>
              <a:rPr lang="ru-RU" altLang="uk-UA" sz="2200" dirty="0"/>
              <a:t> </a:t>
            </a:r>
            <a:r>
              <a:rPr lang="ru-RU" altLang="uk-UA" sz="2200" dirty="0" err="1"/>
              <a:t>символи</a:t>
            </a:r>
            <a:r>
              <a:rPr lang="ru-RU" altLang="uk-UA" sz="2200" dirty="0"/>
              <a:t> </a:t>
            </a:r>
            <a:r>
              <a:rPr lang="ru-RU" altLang="uk-UA" sz="2200" dirty="0" err="1"/>
              <a:t>України</a:t>
            </a:r>
            <a:r>
              <a:rPr lang="ru-RU" altLang="uk-UA" sz="2200" dirty="0"/>
              <a:t> - </a:t>
            </a:r>
            <a:r>
              <a:rPr lang="ru-RU" altLang="uk-UA" sz="2200" dirty="0" err="1"/>
              <a:t>Державний</a:t>
            </a:r>
            <a:r>
              <a:rPr lang="ru-RU" altLang="uk-UA" sz="2200" dirty="0"/>
              <a:t> Герб </a:t>
            </a:r>
            <a:r>
              <a:rPr lang="ru-RU" altLang="uk-UA" sz="2200" dirty="0" err="1"/>
              <a:t>України</a:t>
            </a:r>
            <a:r>
              <a:rPr lang="ru-RU" altLang="uk-UA" sz="2200" dirty="0"/>
              <a:t> і </a:t>
            </a:r>
            <a:r>
              <a:rPr lang="ru-RU" altLang="uk-UA" sz="2200" dirty="0" err="1"/>
              <a:t>Державний</a:t>
            </a:r>
            <a:r>
              <a:rPr lang="ru-RU" altLang="uk-UA" sz="2200" dirty="0"/>
              <a:t> Прапор </a:t>
            </a:r>
            <a:r>
              <a:rPr lang="ru-RU" altLang="uk-UA" sz="2200" dirty="0" err="1"/>
              <a:t>України</a:t>
            </a:r>
            <a:r>
              <a:rPr lang="ru-RU" altLang="uk-UA" sz="2200" dirty="0"/>
              <a:t>.</a:t>
            </a:r>
          </a:p>
          <a:p>
            <a:pPr algn="just" defTabSz="269875">
              <a:lnSpc>
                <a:spcPct val="100000"/>
              </a:lnSpc>
              <a:spcBef>
                <a:spcPct val="0"/>
              </a:spcBef>
              <a:spcAft>
                <a:spcPts val="1200"/>
              </a:spcAft>
              <a:buFont typeface="Arial" panose="020B0604020202020204" pitchFamily="34" charset="0"/>
              <a:buNone/>
            </a:pPr>
            <a:r>
              <a:rPr lang="ru-RU" altLang="uk-UA" sz="2200" dirty="0"/>
              <a:t>•	</a:t>
            </a:r>
            <a:r>
              <a:rPr lang="ru-RU" altLang="uk-UA" sz="2200" dirty="0" err="1"/>
              <a:t>суддя</a:t>
            </a:r>
            <a:r>
              <a:rPr lang="ru-RU" altLang="uk-UA" sz="2200" dirty="0"/>
              <a:t> </a:t>
            </a:r>
            <a:r>
              <a:rPr lang="ru-RU" altLang="uk-UA" sz="2200" dirty="0" err="1"/>
              <a:t>здійснює</a:t>
            </a:r>
            <a:r>
              <a:rPr lang="ru-RU" altLang="uk-UA" sz="2200" dirty="0"/>
              <a:t> </a:t>
            </a:r>
            <a:r>
              <a:rPr lang="ru-RU" altLang="uk-UA" sz="2200" dirty="0" err="1"/>
              <a:t>правосуддя</a:t>
            </a:r>
            <a:r>
              <a:rPr lang="ru-RU" altLang="uk-UA" sz="2200" dirty="0"/>
              <a:t> в </a:t>
            </a:r>
            <a:r>
              <a:rPr lang="ru-RU" altLang="uk-UA" sz="2200" dirty="0" err="1"/>
              <a:t>мантії</a:t>
            </a:r>
            <a:r>
              <a:rPr lang="ru-RU" altLang="uk-UA" sz="2200" dirty="0"/>
              <a:t> та з </a:t>
            </a:r>
            <a:r>
              <a:rPr lang="ru-RU" altLang="uk-UA" sz="2200" dirty="0" err="1"/>
              <a:t>нагрудним</a:t>
            </a:r>
            <a:r>
              <a:rPr lang="ru-RU" altLang="uk-UA" sz="2200" dirty="0"/>
              <a:t> знаком. </a:t>
            </a:r>
          </a:p>
          <a:p>
            <a:pPr algn="just" defTabSz="269875">
              <a:lnSpc>
                <a:spcPct val="100000"/>
              </a:lnSpc>
              <a:spcBef>
                <a:spcPct val="0"/>
              </a:spcBef>
              <a:spcAft>
                <a:spcPts val="1200"/>
              </a:spcAft>
              <a:buFont typeface="Arial" panose="020B0604020202020204" pitchFamily="34" charset="0"/>
              <a:buNone/>
            </a:pPr>
            <a:r>
              <a:rPr lang="ru-RU" altLang="uk-UA" sz="2200" dirty="0"/>
              <a:t>•	</a:t>
            </a:r>
            <a:r>
              <a:rPr lang="ru-RU" altLang="uk-UA" sz="2200" dirty="0" err="1"/>
              <a:t>зразки</a:t>
            </a:r>
            <a:r>
              <a:rPr lang="ru-RU" altLang="uk-UA" sz="2200" dirty="0"/>
              <a:t> </a:t>
            </a:r>
            <a:r>
              <a:rPr lang="ru-RU" altLang="uk-UA" sz="2200" dirty="0" err="1"/>
              <a:t>мантії</a:t>
            </a:r>
            <a:r>
              <a:rPr lang="ru-RU" altLang="uk-UA" sz="2200" dirty="0"/>
              <a:t> та нагрудного знака </a:t>
            </a:r>
            <a:r>
              <a:rPr lang="ru-RU" altLang="uk-UA" sz="2200" dirty="0" err="1"/>
              <a:t>затверджуються</a:t>
            </a:r>
            <a:r>
              <a:rPr lang="ru-RU" altLang="uk-UA" sz="2200" dirty="0"/>
              <a:t> Радою </a:t>
            </a:r>
            <a:r>
              <a:rPr lang="ru-RU" altLang="uk-UA" sz="2200" dirty="0" err="1"/>
              <a:t>суддів</a:t>
            </a:r>
            <a:r>
              <a:rPr lang="ru-RU" altLang="uk-UA" sz="2200" dirty="0"/>
              <a:t> </a:t>
            </a:r>
            <a:r>
              <a:rPr lang="ru-RU" altLang="uk-UA" sz="2200" dirty="0" err="1"/>
              <a:t>України</a:t>
            </a:r>
            <a:r>
              <a:rPr lang="ru-RU" altLang="uk-UA" sz="2200" dirty="0"/>
              <a:t>.</a:t>
            </a:r>
          </a:p>
          <a:p>
            <a:pPr algn="just">
              <a:lnSpc>
                <a:spcPct val="100000"/>
              </a:lnSpc>
              <a:spcBef>
                <a:spcPct val="0"/>
              </a:spcBef>
              <a:spcAft>
                <a:spcPts val="1200"/>
              </a:spcAft>
              <a:buFont typeface="Arial" panose="020B0604020202020204" pitchFamily="34" charset="0"/>
              <a:buNone/>
            </a:pPr>
            <a:r>
              <a:rPr lang="ru-RU" altLang="uk-UA" sz="2200" dirty="0" err="1"/>
              <a:t>Статтею</a:t>
            </a:r>
            <a:r>
              <a:rPr lang="ru-RU" altLang="uk-UA" sz="2200" dirty="0"/>
              <a:t> 139 </a:t>
            </a:r>
            <a:r>
              <a:rPr lang="ru-RU" altLang="uk-UA" sz="2200" dirty="0" err="1"/>
              <a:t>цього</a:t>
            </a:r>
            <a:r>
              <a:rPr lang="ru-RU" altLang="uk-UA" sz="2200" dirty="0"/>
              <a:t> ж Закону </a:t>
            </a:r>
            <a:r>
              <a:rPr lang="ru-RU" altLang="uk-UA" sz="2200" dirty="0" err="1"/>
              <a:t>передбачено</a:t>
            </a:r>
            <a:r>
              <a:rPr lang="ru-RU" altLang="uk-UA" sz="2200" dirty="0"/>
              <a:t>, </a:t>
            </a:r>
            <a:r>
              <a:rPr lang="ru-RU" altLang="uk-UA" sz="2200" dirty="0" err="1"/>
              <a:t>що</a:t>
            </a:r>
            <a:r>
              <a:rPr lang="ru-RU" altLang="uk-UA" sz="2200" dirty="0"/>
              <a:t> </a:t>
            </a:r>
            <a:r>
              <a:rPr lang="ru-RU" altLang="uk-UA" sz="2200" dirty="0" err="1"/>
              <a:t>суддя</a:t>
            </a:r>
            <a:r>
              <a:rPr lang="ru-RU" altLang="uk-UA" sz="2200" dirty="0"/>
              <a:t> </a:t>
            </a:r>
            <a:r>
              <a:rPr lang="ru-RU" altLang="uk-UA" sz="2200" dirty="0" err="1"/>
              <a:t>забезпечується</a:t>
            </a:r>
            <a:r>
              <a:rPr lang="ru-RU" altLang="uk-UA" sz="2200" dirty="0"/>
              <a:t> за </a:t>
            </a:r>
            <a:r>
              <a:rPr lang="ru-RU" altLang="uk-UA" sz="2200" dirty="0" err="1"/>
              <a:t>рахунок</a:t>
            </a:r>
            <a:r>
              <a:rPr lang="ru-RU" altLang="uk-UA" sz="2200" dirty="0"/>
              <a:t> </a:t>
            </a:r>
            <a:r>
              <a:rPr lang="ru-RU" altLang="uk-UA" sz="2200" dirty="0" err="1"/>
              <a:t>коштів</a:t>
            </a:r>
            <a:r>
              <a:rPr lang="ru-RU" altLang="uk-UA" sz="2200" dirty="0"/>
              <a:t> Державного бюджету </a:t>
            </a:r>
            <a:r>
              <a:rPr lang="ru-RU" altLang="uk-UA" sz="2200" dirty="0" err="1"/>
              <a:t>України</a:t>
            </a:r>
            <a:r>
              <a:rPr lang="ru-RU" altLang="uk-UA" sz="2200" dirty="0"/>
              <a:t> </a:t>
            </a:r>
            <a:r>
              <a:rPr lang="ru-RU" altLang="uk-UA" sz="2200" dirty="0" err="1"/>
              <a:t>мантією</a:t>
            </a:r>
            <a:r>
              <a:rPr lang="ru-RU" altLang="uk-UA" sz="2200" dirty="0"/>
              <a:t> та </a:t>
            </a:r>
            <a:r>
              <a:rPr lang="ru-RU" altLang="uk-UA" sz="2200" dirty="0" err="1"/>
              <a:t>нагрудним</a:t>
            </a:r>
            <a:r>
              <a:rPr lang="ru-RU" altLang="uk-UA" sz="2200" dirty="0"/>
              <a:t> знаком.</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Згідно</a:t>
            </a:r>
            <a:r>
              <a:rPr lang="ru-RU" altLang="uk-UA" sz="2200" b="1" dirty="0"/>
              <a:t> з </a:t>
            </a:r>
            <a:r>
              <a:rPr lang="ru-RU" altLang="uk-UA" sz="2200" b="1" dirty="0" err="1"/>
              <a:t>положеннями</a:t>
            </a:r>
            <a:r>
              <a:rPr lang="ru-RU" altLang="uk-UA" sz="2200" b="1" dirty="0"/>
              <a:t> </a:t>
            </a:r>
            <a:r>
              <a:rPr lang="ru-RU" altLang="uk-UA" sz="2200" b="1" dirty="0" err="1"/>
              <a:t>статті</a:t>
            </a:r>
            <a:r>
              <a:rPr lang="ru-RU" altLang="uk-UA" sz="2200" b="1" dirty="0"/>
              <a:t> 16 Закону </a:t>
            </a:r>
            <a:r>
              <a:rPr lang="ru-RU" altLang="uk-UA" sz="2200" b="1" dirty="0" err="1"/>
              <a:t>України</a:t>
            </a:r>
            <a:r>
              <a:rPr lang="ru-RU" altLang="uk-UA" sz="2200" b="1" dirty="0"/>
              <a:t> «Про </a:t>
            </a:r>
            <a:r>
              <a:rPr lang="ru-RU" altLang="uk-UA" sz="2200" b="1" dirty="0" err="1"/>
              <a:t>судоустрій</a:t>
            </a:r>
            <a:r>
              <a:rPr lang="ru-RU" altLang="uk-UA" sz="2200" b="1" dirty="0"/>
              <a:t> і статус </a:t>
            </a:r>
            <a:r>
              <a:rPr lang="ru-RU" altLang="uk-UA" sz="2200" b="1" dirty="0" err="1"/>
              <a:t>суддів</a:t>
            </a:r>
            <a:r>
              <a:rPr lang="ru-RU" altLang="uk-UA" sz="2200" b="1" dirty="0"/>
              <a:t>»:</a:t>
            </a:r>
          </a:p>
        </p:txBody>
      </p:sp>
    </p:spTree>
    <p:extLst>
      <p:ext uri="{BB962C8B-B14F-4D97-AF65-F5344CB8AC3E}">
        <p14:creationId xmlns:p14="http://schemas.microsoft.com/office/powerpoint/2010/main" val="790134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364904"/>
            <a:ext cx="11268075" cy="24314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t>Рішенням</a:t>
            </a:r>
            <a:r>
              <a:rPr lang="ru-RU" altLang="uk-UA" sz="2200" dirty="0"/>
              <a:t> Ради </a:t>
            </a:r>
            <a:r>
              <a:rPr lang="ru-RU" altLang="uk-UA" sz="2200" dirty="0" err="1"/>
              <a:t>суддів</a:t>
            </a:r>
            <a:r>
              <a:rPr lang="ru-RU" altLang="uk-UA" sz="2200" dirty="0"/>
              <a:t> </a:t>
            </a:r>
            <a:r>
              <a:rPr lang="ru-RU" altLang="uk-UA" sz="2200" dirty="0" err="1"/>
              <a:t>України</a:t>
            </a:r>
            <a:r>
              <a:rPr lang="ru-RU" altLang="uk-UA" sz="2200" dirty="0"/>
              <a:t> </a:t>
            </a:r>
            <a:r>
              <a:rPr lang="ru-RU" altLang="uk-UA" sz="2200" dirty="0" err="1"/>
              <a:t>від</a:t>
            </a:r>
            <a:r>
              <a:rPr lang="ru-RU" altLang="uk-UA" sz="2200" dirty="0"/>
              <a:t> 02 </a:t>
            </a:r>
            <a:r>
              <a:rPr lang="ru-RU" altLang="uk-UA" sz="2200" dirty="0" err="1"/>
              <a:t>березня</a:t>
            </a:r>
            <a:r>
              <a:rPr lang="ru-RU" altLang="uk-UA" sz="2200" dirty="0"/>
              <a:t> 2018 року № 13 внесено </a:t>
            </a:r>
            <a:r>
              <a:rPr lang="ru-RU" altLang="uk-UA" sz="2200" dirty="0" err="1"/>
              <a:t>зміни</a:t>
            </a:r>
            <a:r>
              <a:rPr lang="ru-RU" altLang="uk-UA" sz="2200" dirty="0"/>
              <a:t> до </a:t>
            </a:r>
            <a:r>
              <a:rPr lang="ru-RU" altLang="uk-UA" sz="2200" dirty="0" err="1"/>
              <a:t>опису</a:t>
            </a:r>
            <a:r>
              <a:rPr lang="ru-RU" altLang="uk-UA" sz="2200" dirty="0"/>
              <a:t> та </a:t>
            </a:r>
            <a:r>
              <a:rPr lang="ru-RU" altLang="uk-UA" sz="2200" dirty="0" err="1"/>
              <a:t>ескізу</a:t>
            </a:r>
            <a:r>
              <a:rPr lang="ru-RU" altLang="uk-UA" sz="2200" dirty="0"/>
              <a:t> </a:t>
            </a:r>
            <a:r>
              <a:rPr lang="ru-RU" altLang="uk-UA" sz="2200" dirty="0" err="1"/>
              <a:t>мантії</a:t>
            </a:r>
            <a:r>
              <a:rPr lang="ru-RU" altLang="uk-UA" sz="2200" dirty="0"/>
              <a:t> </a:t>
            </a:r>
            <a:r>
              <a:rPr lang="ru-RU" altLang="uk-UA" sz="2200" dirty="0" err="1"/>
              <a:t>судді</a:t>
            </a:r>
            <a:r>
              <a:rPr lang="ru-RU" altLang="uk-UA" sz="2200" dirty="0"/>
              <a:t> Верховного Суду, </a:t>
            </a:r>
            <a:r>
              <a:rPr lang="ru-RU" altLang="uk-UA" sz="2200" dirty="0" err="1"/>
              <a:t>зразок</a:t>
            </a:r>
            <a:r>
              <a:rPr lang="ru-RU" altLang="uk-UA" sz="2200" dirty="0"/>
              <a:t> </a:t>
            </a:r>
            <a:r>
              <a:rPr lang="ru-RU" altLang="uk-UA" sz="2200" dirty="0" err="1"/>
              <a:t>якої</a:t>
            </a:r>
            <a:r>
              <a:rPr lang="ru-RU" altLang="uk-UA" sz="2200" dirty="0"/>
              <a:t> </a:t>
            </a:r>
            <a:r>
              <a:rPr lang="ru-RU" altLang="uk-UA" sz="2200" dirty="0" err="1"/>
              <a:t>затверджено</a:t>
            </a:r>
            <a:r>
              <a:rPr lang="ru-RU" altLang="uk-UA" sz="2200" dirty="0"/>
              <a:t> </a:t>
            </a:r>
            <a:r>
              <a:rPr lang="ru-RU" altLang="uk-UA" sz="2200" dirty="0" err="1"/>
              <a:t>рішенням</a:t>
            </a:r>
            <a:r>
              <a:rPr lang="ru-RU" altLang="uk-UA" sz="2200" dirty="0"/>
              <a:t> Ради </a:t>
            </a:r>
            <a:r>
              <a:rPr lang="ru-RU" altLang="uk-UA" sz="2200" dirty="0" err="1"/>
              <a:t>суддів</a:t>
            </a:r>
            <a:r>
              <a:rPr lang="ru-RU" altLang="uk-UA" sz="2200" dirty="0"/>
              <a:t> </a:t>
            </a:r>
            <a:r>
              <a:rPr lang="ru-RU" altLang="uk-UA" sz="2200" dirty="0" err="1"/>
              <a:t>України</a:t>
            </a:r>
            <a:r>
              <a:rPr lang="ru-RU" altLang="uk-UA" sz="2200" dirty="0"/>
              <a:t> </a:t>
            </a:r>
            <a:r>
              <a:rPr lang="ru-RU" altLang="uk-UA" sz="2200" dirty="0" err="1"/>
              <a:t>від</a:t>
            </a:r>
            <a:r>
              <a:rPr lang="ru-RU" altLang="uk-UA" sz="2200" dirty="0"/>
              <a:t> 14 </a:t>
            </a:r>
            <a:r>
              <a:rPr lang="ru-RU" altLang="uk-UA" sz="2200" dirty="0" err="1"/>
              <a:t>грудня</a:t>
            </a:r>
            <a:r>
              <a:rPr lang="ru-RU" altLang="uk-UA" sz="2200" dirty="0"/>
              <a:t> 2017 року № 83.</a:t>
            </a:r>
          </a:p>
          <a:p>
            <a:pPr algn="just">
              <a:lnSpc>
                <a:spcPct val="100000"/>
              </a:lnSpc>
              <a:spcBef>
                <a:spcPct val="0"/>
              </a:spcBef>
              <a:spcAft>
                <a:spcPts val="1200"/>
              </a:spcAft>
              <a:buFont typeface="Arial" panose="020B0604020202020204" pitchFamily="34" charset="0"/>
              <a:buNone/>
            </a:pPr>
            <a:r>
              <a:rPr lang="ru-RU" altLang="uk-UA" sz="2200" dirty="0" err="1"/>
              <a:t>Мантія</a:t>
            </a:r>
            <a:r>
              <a:rPr lang="ru-RU" altLang="uk-UA" sz="2200" dirty="0"/>
              <a:t> </a:t>
            </a:r>
            <a:r>
              <a:rPr lang="ru-RU" altLang="uk-UA" sz="2200" dirty="0" err="1"/>
              <a:t>судді</a:t>
            </a:r>
            <a:r>
              <a:rPr lang="ru-RU" altLang="uk-UA" sz="2200" dirty="0"/>
              <a:t> Верховного суду </a:t>
            </a:r>
            <a:r>
              <a:rPr lang="ru-RU" altLang="uk-UA" sz="2200" dirty="0" err="1"/>
              <a:t>виготовляється</a:t>
            </a:r>
            <a:r>
              <a:rPr lang="ru-RU" altLang="uk-UA" sz="2200" dirty="0"/>
              <a:t> з </a:t>
            </a:r>
            <a:r>
              <a:rPr lang="ru-RU" altLang="uk-UA" sz="2200" dirty="0" err="1"/>
              <a:t>тонкої</a:t>
            </a:r>
            <a:r>
              <a:rPr lang="ru-RU" altLang="uk-UA" sz="2200" dirty="0"/>
              <a:t> </a:t>
            </a:r>
            <a:r>
              <a:rPr lang="ru-RU" altLang="uk-UA" sz="2200" dirty="0" err="1"/>
              <a:t>костюмної</a:t>
            </a:r>
            <a:r>
              <a:rPr lang="ru-RU" altLang="uk-UA" sz="2200" dirty="0"/>
              <a:t> </a:t>
            </a:r>
            <a:r>
              <a:rPr lang="ru-RU" altLang="uk-UA" sz="2200" dirty="0" err="1"/>
              <a:t>тканини</a:t>
            </a:r>
            <a:r>
              <a:rPr lang="ru-RU" altLang="uk-UA" sz="2200" dirty="0"/>
              <a:t> </a:t>
            </a:r>
            <a:r>
              <a:rPr lang="ru-RU" altLang="uk-UA" sz="2200" dirty="0" err="1"/>
              <a:t>середньої</a:t>
            </a:r>
            <a:r>
              <a:rPr lang="ru-RU" altLang="uk-UA" sz="2200" dirty="0"/>
              <a:t> </a:t>
            </a:r>
            <a:r>
              <a:rPr lang="ru-RU" altLang="uk-UA" sz="2200" dirty="0" err="1"/>
              <a:t>щільності</a:t>
            </a:r>
            <a:r>
              <a:rPr lang="ru-RU" altLang="uk-UA" sz="2200" dirty="0"/>
              <a:t> темно-</a:t>
            </a:r>
            <a:r>
              <a:rPr lang="ru-RU" altLang="uk-UA" sz="2200" dirty="0" err="1"/>
              <a:t>синього</a:t>
            </a:r>
            <a:r>
              <a:rPr lang="ru-RU" altLang="uk-UA" sz="2200" dirty="0"/>
              <a:t> </a:t>
            </a:r>
            <a:r>
              <a:rPr lang="ru-RU" altLang="uk-UA" sz="2200" dirty="0" err="1"/>
              <a:t>кольору</a:t>
            </a:r>
            <a:r>
              <a:rPr lang="ru-RU" altLang="uk-UA" sz="2200" dirty="0"/>
              <a:t>;</a:t>
            </a:r>
          </a:p>
          <a:p>
            <a:pPr algn="just">
              <a:lnSpc>
                <a:spcPct val="100000"/>
              </a:lnSpc>
              <a:spcBef>
                <a:spcPct val="0"/>
              </a:spcBef>
              <a:spcAft>
                <a:spcPts val="1200"/>
              </a:spcAft>
              <a:buFont typeface="Arial" panose="020B0604020202020204" pitchFamily="34" charset="0"/>
              <a:buNone/>
            </a:pPr>
            <a:r>
              <a:rPr lang="ru-RU" altLang="uk-UA" sz="2200" dirty="0" err="1"/>
              <a:t>Довжина</a:t>
            </a:r>
            <a:r>
              <a:rPr lang="ru-RU" altLang="uk-UA" sz="2200" dirty="0"/>
              <a:t> </a:t>
            </a:r>
            <a:r>
              <a:rPr lang="ru-RU" altLang="uk-UA" sz="2200" dirty="0" err="1"/>
              <a:t>мантії</a:t>
            </a:r>
            <a:r>
              <a:rPr lang="ru-RU" altLang="uk-UA" sz="2200" dirty="0"/>
              <a:t> </a:t>
            </a:r>
            <a:r>
              <a:rPr lang="ru-RU" altLang="uk-UA" sz="2200" dirty="0" err="1"/>
              <a:t>така</a:t>
            </a:r>
            <a:r>
              <a:rPr lang="ru-RU" altLang="uk-UA" sz="2200" dirty="0"/>
              <a:t>, при </a:t>
            </a:r>
            <a:r>
              <a:rPr lang="ru-RU" altLang="uk-UA" sz="2200" dirty="0" err="1"/>
              <a:t>якій</a:t>
            </a:r>
            <a:r>
              <a:rPr lang="ru-RU" altLang="uk-UA" sz="2200" dirty="0"/>
              <a:t> </a:t>
            </a:r>
            <a:r>
              <a:rPr lang="ru-RU" altLang="uk-UA" sz="2200" dirty="0" err="1"/>
              <a:t>відстань</a:t>
            </a:r>
            <a:r>
              <a:rPr lang="ru-RU" altLang="uk-UA" sz="2200" dirty="0"/>
              <a:t> </a:t>
            </a:r>
            <a:r>
              <a:rPr lang="ru-RU" altLang="uk-UA" sz="2200" dirty="0" err="1"/>
              <a:t>від</a:t>
            </a:r>
            <a:r>
              <a:rPr lang="ru-RU" altLang="uk-UA" sz="2200" dirty="0"/>
              <a:t> </a:t>
            </a:r>
            <a:r>
              <a:rPr lang="ru-RU" altLang="uk-UA" sz="2200" dirty="0" err="1"/>
              <a:t>підлоги</a:t>
            </a:r>
            <a:r>
              <a:rPr lang="ru-RU" altLang="uk-UA" sz="2200" dirty="0"/>
              <a:t> до </a:t>
            </a:r>
            <a:r>
              <a:rPr lang="ru-RU" altLang="uk-UA" sz="2200" dirty="0" err="1"/>
              <a:t>нижнього</a:t>
            </a:r>
            <a:r>
              <a:rPr lang="ru-RU" altLang="uk-UA" sz="2200" dirty="0"/>
              <a:t> краю </a:t>
            </a:r>
            <a:r>
              <a:rPr lang="ru-RU" altLang="uk-UA" sz="2200" dirty="0" err="1"/>
              <a:t>мантії</a:t>
            </a:r>
            <a:r>
              <a:rPr lang="ru-RU" altLang="uk-UA" sz="2200" dirty="0"/>
              <a:t> </a:t>
            </a:r>
            <a:r>
              <a:rPr lang="ru-RU" altLang="uk-UA" sz="2200" dirty="0" err="1"/>
              <a:t>складає</a:t>
            </a:r>
            <a:r>
              <a:rPr lang="ru-RU" altLang="uk-UA" sz="2200" dirty="0"/>
              <a:t> 15 см.</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Рішення</a:t>
            </a:r>
            <a:r>
              <a:rPr lang="ru-RU" altLang="uk-UA" sz="2200" b="1" dirty="0"/>
              <a:t> Ради </a:t>
            </a:r>
            <a:r>
              <a:rPr lang="ru-RU" altLang="uk-UA" sz="2200" b="1" dirty="0" err="1"/>
              <a:t>суддів</a:t>
            </a:r>
            <a:r>
              <a:rPr lang="ru-RU" altLang="uk-UA" sz="2200" b="1" dirty="0"/>
              <a:t> </a:t>
            </a:r>
            <a:r>
              <a:rPr lang="ru-RU" altLang="uk-UA" sz="2200" b="1" dirty="0" err="1"/>
              <a:t>України</a:t>
            </a:r>
            <a:r>
              <a:rPr lang="ru-RU" altLang="uk-UA" sz="2200" b="1" dirty="0"/>
              <a:t> </a:t>
            </a:r>
            <a:r>
              <a:rPr lang="ru-RU" altLang="uk-UA" sz="2200" b="1" dirty="0" err="1"/>
              <a:t>від</a:t>
            </a:r>
            <a:r>
              <a:rPr lang="ru-RU" altLang="uk-UA" sz="2200" b="1" dirty="0"/>
              <a:t> 02 </a:t>
            </a:r>
            <a:r>
              <a:rPr lang="ru-RU" altLang="uk-UA" sz="2200" b="1" dirty="0" err="1"/>
              <a:t>березня</a:t>
            </a:r>
            <a:r>
              <a:rPr lang="ru-RU" altLang="uk-UA" sz="2200" b="1" dirty="0"/>
              <a:t> 2018 року № 13 </a:t>
            </a:r>
          </a:p>
        </p:txBody>
      </p:sp>
    </p:spTree>
    <p:extLst>
      <p:ext uri="{BB962C8B-B14F-4D97-AF65-F5344CB8AC3E}">
        <p14:creationId xmlns:p14="http://schemas.microsoft.com/office/powerpoint/2010/main" val="18008868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364904"/>
            <a:ext cx="11268075" cy="4431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t>Рішенням</a:t>
            </a:r>
            <a:r>
              <a:rPr lang="ru-RU" altLang="uk-UA" sz="2200" dirty="0"/>
              <a:t> Ради </a:t>
            </a:r>
            <a:r>
              <a:rPr lang="ru-RU" altLang="uk-UA" sz="2200" dirty="0" err="1"/>
              <a:t>суддів</a:t>
            </a:r>
            <a:r>
              <a:rPr lang="ru-RU" altLang="uk-UA" sz="2200" dirty="0"/>
              <a:t> </a:t>
            </a:r>
            <a:r>
              <a:rPr lang="ru-RU" altLang="uk-UA" sz="2200" dirty="0" err="1"/>
              <a:t>України</a:t>
            </a:r>
            <a:r>
              <a:rPr lang="ru-RU" altLang="uk-UA" sz="2200" dirty="0"/>
              <a:t> </a:t>
            </a:r>
            <a:r>
              <a:rPr lang="ru-RU" altLang="uk-UA" sz="2200" dirty="0" err="1"/>
              <a:t>від</a:t>
            </a:r>
            <a:r>
              <a:rPr lang="ru-RU" altLang="uk-UA" sz="2200" dirty="0"/>
              <a:t> 31 </a:t>
            </a:r>
            <a:r>
              <a:rPr lang="ru-RU" altLang="uk-UA" sz="2200" dirty="0" err="1"/>
              <a:t>січня</a:t>
            </a:r>
            <a:r>
              <a:rPr lang="ru-RU" altLang="uk-UA" sz="2200" dirty="0"/>
              <a:t> 2020 року № 7 </a:t>
            </a:r>
            <a:r>
              <a:rPr lang="ru-RU" altLang="uk-UA" sz="2200" dirty="0" err="1"/>
              <a:t>затверджено</a:t>
            </a:r>
            <a:r>
              <a:rPr lang="ru-RU" altLang="uk-UA" sz="2200" dirty="0"/>
              <a:t> </a:t>
            </a:r>
            <a:r>
              <a:rPr lang="ru-RU" altLang="uk-UA" sz="2200" dirty="0" err="1"/>
              <a:t>технічний</a:t>
            </a:r>
            <a:r>
              <a:rPr lang="ru-RU" altLang="uk-UA" sz="2200" dirty="0"/>
              <a:t> </a:t>
            </a:r>
            <a:r>
              <a:rPr lang="ru-RU" altLang="uk-UA" sz="2200" dirty="0" err="1"/>
              <a:t>опис</a:t>
            </a:r>
            <a:r>
              <a:rPr lang="ru-RU" altLang="uk-UA" sz="2200" dirty="0"/>
              <a:t> нагрудного знака "СУДДЯ </a:t>
            </a:r>
            <a:r>
              <a:rPr lang="ru-RU" altLang="uk-UA" sz="2200" dirty="0" err="1"/>
              <a:t>Україна</a:t>
            </a:r>
            <a:r>
              <a:rPr lang="ru-RU" altLang="uk-UA" sz="2200" dirty="0"/>
              <a:t>"</a:t>
            </a:r>
          </a:p>
          <a:p>
            <a:pPr algn="just">
              <a:lnSpc>
                <a:spcPct val="100000"/>
              </a:lnSpc>
              <a:spcBef>
                <a:spcPct val="0"/>
              </a:spcBef>
              <a:spcAft>
                <a:spcPts val="1200"/>
              </a:spcAft>
              <a:buFont typeface="Arial" panose="020B0604020202020204" pitchFamily="34" charset="0"/>
              <a:buNone/>
            </a:pPr>
            <a:r>
              <a:rPr lang="ru-RU" altLang="uk-UA" sz="2200" dirty="0" err="1"/>
              <a:t>Нагрудний</a:t>
            </a:r>
            <a:r>
              <a:rPr lang="ru-RU" altLang="uk-UA" sz="2200" dirty="0"/>
              <a:t> знак "СУДДЯ </a:t>
            </a:r>
            <a:r>
              <a:rPr lang="ru-RU" altLang="uk-UA" sz="2200" dirty="0" err="1"/>
              <a:t>Україна</a:t>
            </a:r>
            <a:r>
              <a:rPr lang="ru-RU" altLang="uk-UA" sz="2200" dirty="0"/>
              <a:t>" </a:t>
            </a:r>
            <a:r>
              <a:rPr lang="ru-RU" altLang="uk-UA" sz="2200" dirty="0" err="1"/>
              <a:t>має</a:t>
            </a:r>
            <a:r>
              <a:rPr lang="ru-RU" altLang="uk-UA" sz="2200" dirty="0"/>
              <a:t> </a:t>
            </a:r>
            <a:r>
              <a:rPr lang="ru-RU" altLang="uk-UA" sz="2200" dirty="0" err="1"/>
              <a:t>круглу</a:t>
            </a:r>
            <a:r>
              <a:rPr lang="ru-RU" altLang="uk-UA" sz="2200" dirty="0"/>
              <a:t> форму.</a:t>
            </a:r>
          </a:p>
          <a:p>
            <a:pPr algn="just">
              <a:lnSpc>
                <a:spcPct val="100000"/>
              </a:lnSpc>
              <a:spcBef>
                <a:spcPct val="0"/>
              </a:spcBef>
              <a:spcAft>
                <a:spcPts val="1200"/>
              </a:spcAft>
              <a:buFont typeface="Arial" panose="020B0604020202020204" pitchFamily="34" charset="0"/>
              <a:buNone/>
            </a:pPr>
            <a:r>
              <a:rPr lang="ru-RU" altLang="uk-UA" sz="2200" dirty="0"/>
              <a:t>Основою нагрудного знака є коло, </a:t>
            </a:r>
            <a:r>
              <a:rPr lang="ru-RU" altLang="uk-UA" sz="2200" dirty="0" err="1"/>
              <a:t>обрамлене</a:t>
            </a:r>
            <a:r>
              <a:rPr lang="ru-RU" altLang="uk-UA" sz="2200" dirty="0"/>
              <a:t> </a:t>
            </a:r>
            <a:r>
              <a:rPr lang="ru-RU" altLang="uk-UA" sz="2200" dirty="0" err="1"/>
              <a:t>двома</a:t>
            </a:r>
            <a:r>
              <a:rPr lang="ru-RU" altLang="uk-UA" sz="2200" dirty="0"/>
              <a:t> пружками, </a:t>
            </a:r>
            <a:r>
              <a:rPr lang="ru-RU" altLang="uk-UA" sz="2200" dirty="0" err="1"/>
              <a:t>загальною</a:t>
            </a:r>
            <a:r>
              <a:rPr lang="ru-RU" altLang="uk-UA" sz="2200" dirty="0"/>
              <a:t> шириною 6,25 мм, та </a:t>
            </a:r>
            <a:r>
              <a:rPr lang="ru-RU" altLang="uk-UA" sz="2200" dirty="0" err="1"/>
              <a:t>висотою</a:t>
            </a:r>
            <a:r>
              <a:rPr lang="ru-RU" altLang="uk-UA" sz="2200" dirty="0"/>
              <a:t> кожного борту 2,0 мм. </a:t>
            </a:r>
            <a:r>
              <a:rPr lang="ru-RU" altLang="uk-UA" sz="2200" dirty="0" err="1"/>
              <a:t>Між</a:t>
            </a:r>
            <a:r>
              <a:rPr lang="ru-RU" altLang="uk-UA" sz="2200" dirty="0"/>
              <a:t> пружками </a:t>
            </a:r>
            <a:r>
              <a:rPr lang="ru-RU" altLang="uk-UA" sz="2200" dirty="0" err="1"/>
              <a:t>розміщено</a:t>
            </a:r>
            <a:r>
              <a:rPr lang="ru-RU" altLang="uk-UA" sz="2200" dirty="0"/>
              <a:t> </a:t>
            </a:r>
            <a:r>
              <a:rPr lang="ru-RU" altLang="uk-UA" sz="2200" dirty="0" err="1"/>
              <a:t>написи</a:t>
            </a:r>
            <a:r>
              <a:rPr lang="ru-RU" altLang="uk-UA" sz="2200" dirty="0"/>
              <a:t>: </a:t>
            </a:r>
            <a:r>
              <a:rPr lang="ru-RU" altLang="uk-UA" sz="2200" dirty="0" err="1"/>
              <a:t>зверху</a:t>
            </a:r>
            <a:r>
              <a:rPr lang="ru-RU" altLang="uk-UA" sz="2200" dirty="0"/>
              <a:t> УКРАЇНА, </a:t>
            </a:r>
            <a:r>
              <a:rPr lang="ru-RU" altLang="uk-UA" sz="2200" dirty="0" err="1"/>
              <a:t>знизу</a:t>
            </a:r>
            <a:r>
              <a:rPr lang="ru-RU" altLang="uk-UA" sz="2200" dirty="0"/>
              <a:t> СУДДЯ. </a:t>
            </a:r>
            <a:r>
              <a:rPr lang="ru-RU" altLang="uk-UA" sz="2200" dirty="0" err="1"/>
              <a:t>Написи</a:t>
            </a:r>
            <a:r>
              <a:rPr lang="ru-RU" altLang="uk-UA" sz="2200" dirty="0"/>
              <a:t> </a:t>
            </a:r>
            <a:r>
              <a:rPr lang="ru-RU" altLang="uk-UA" sz="2200" dirty="0" err="1"/>
              <a:t>розміщено</a:t>
            </a:r>
            <a:r>
              <a:rPr lang="ru-RU" altLang="uk-UA" sz="2200" dirty="0"/>
              <a:t> по </a:t>
            </a:r>
            <a:r>
              <a:rPr lang="ru-RU" altLang="uk-UA" sz="2200" dirty="0" err="1"/>
              <a:t>всій</a:t>
            </a:r>
            <a:r>
              <a:rPr lang="ru-RU" altLang="uk-UA" sz="2200" dirty="0"/>
              <a:t> </a:t>
            </a:r>
            <a:r>
              <a:rPr lang="ru-RU" altLang="uk-UA" sz="2200" dirty="0" err="1"/>
              <a:t>ширині</a:t>
            </a:r>
            <a:r>
              <a:rPr lang="ru-RU" altLang="uk-UA" sz="2200" dirty="0"/>
              <a:t> пружки. </a:t>
            </a:r>
            <a:r>
              <a:rPr lang="ru-RU" altLang="uk-UA" sz="2200" dirty="0" err="1"/>
              <a:t>Букви</a:t>
            </a:r>
            <a:r>
              <a:rPr lang="ru-RU" altLang="uk-UA" sz="2200" dirty="0"/>
              <a:t> в </a:t>
            </a:r>
            <a:r>
              <a:rPr lang="ru-RU" altLang="uk-UA" sz="2200" dirty="0" err="1"/>
              <a:t>написах</a:t>
            </a:r>
            <a:r>
              <a:rPr lang="ru-RU" altLang="uk-UA" sz="2200" dirty="0"/>
              <a:t> </a:t>
            </a:r>
            <a:r>
              <a:rPr lang="ru-RU" altLang="uk-UA" sz="2200" dirty="0" err="1"/>
              <a:t>розміщено</a:t>
            </a:r>
            <a:r>
              <a:rPr lang="ru-RU" altLang="uk-UA" sz="2200" dirty="0"/>
              <a:t> </a:t>
            </a:r>
            <a:r>
              <a:rPr lang="ru-RU" altLang="uk-UA" sz="2200" dirty="0" err="1"/>
              <a:t>окремо</a:t>
            </a:r>
            <a:r>
              <a:rPr lang="ru-RU" altLang="uk-UA" sz="2200" dirty="0"/>
              <a:t> одна </a:t>
            </a:r>
            <a:r>
              <a:rPr lang="ru-RU" altLang="uk-UA" sz="2200" dirty="0" err="1"/>
              <a:t>від</a:t>
            </a:r>
            <a:r>
              <a:rPr lang="ru-RU" altLang="uk-UA" sz="2200" dirty="0"/>
              <a:t> </a:t>
            </a:r>
            <a:r>
              <a:rPr lang="ru-RU" altLang="uk-UA" sz="2200" dirty="0" err="1"/>
              <a:t>одної</a:t>
            </a:r>
            <a:r>
              <a:rPr lang="ru-RU" altLang="uk-UA" sz="2200" dirty="0"/>
              <a:t>. </a:t>
            </a:r>
            <a:r>
              <a:rPr lang="ru-RU" altLang="uk-UA" sz="2200" dirty="0" err="1"/>
              <a:t>Висота</a:t>
            </a:r>
            <a:r>
              <a:rPr lang="ru-RU" altLang="uk-UA" sz="2200" dirty="0"/>
              <a:t> </a:t>
            </a:r>
            <a:r>
              <a:rPr lang="ru-RU" altLang="uk-UA" sz="2200" dirty="0" err="1"/>
              <a:t>кожної</a:t>
            </a:r>
            <a:r>
              <a:rPr lang="ru-RU" altLang="uk-UA" sz="2200" dirty="0"/>
              <a:t> </a:t>
            </a:r>
            <a:r>
              <a:rPr lang="ru-RU" altLang="uk-UA" sz="2200" dirty="0" err="1"/>
              <a:t>букви</a:t>
            </a:r>
            <a:r>
              <a:rPr lang="ru-RU" altLang="uk-UA" sz="2200" dirty="0"/>
              <a:t> шрифту не </a:t>
            </a:r>
            <a:r>
              <a:rPr lang="ru-RU" altLang="uk-UA" sz="2200" dirty="0" err="1"/>
              <a:t>менше</a:t>
            </a:r>
            <a:r>
              <a:rPr lang="ru-RU" altLang="uk-UA" sz="2200" dirty="0"/>
              <a:t> 0,4 мм над </a:t>
            </a:r>
            <a:r>
              <a:rPr lang="ru-RU" altLang="uk-UA" sz="2200" dirty="0" err="1"/>
              <a:t>рівнем</a:t>
            </a:r>
            <a:r>
              <a:rPr lang="ru-RU" altLang="uk-UA" sz="2200" dirty="0"/>
              <a:t> </a:t>
            </a:r>
            <a:r>
              <a:rPr lang="ru-RU" altLang="uk-UA" sz="2200" dirty="0" err="1"/>
              <a:t>основи</a:t>
            </a:r>
            <a:r>
              <a:rPr lang="ru-RU" altLang="uk-UA" sz="2200" dirty="0"/>
              <a:t>. </a:t>
            </a:r>
            <a:r>
              <a:rPr lang="ru-RU" altLang="uk-UA" sz="2200" dirty="0" err="1"/>
              <a:t>Між</a:t>
            </a:r>
            <a:r>
              <a:rPr lang="ru-RU" altLang="uk-UA" sz="2200" dirty="0"/>
              <a:t> </a:t>
            </a:r>
            <a:r>
              <a:rPr lang="ru-RU" altLang="uk-UA" sz="2200" dirty="0" err="1"/>
              <a:t>написами</a:t>
            </a:r>
            <a:r>
              <a:rPr lang="ru-RU" altLang="uk-UA" sz="2200" dirty="0"/>
              <a:t>, з кожного боку </a:t>
            </a:r>
            <a:r>
              <a:rPr lang="ru-RU" altLang="uk-UA" sz="2200" dirty="0" err="1"/>
              <a:t>розміщено</a:t>
            </a:r>
            <a:r>
              <a:rPr lang="ru-RU" altLang="uk-UA" sz="2200" dirty="0"/>
              <a:t> </a:t>
            </a:r>
            <a:r>
              <a:rPr lang="ru-RU" altLang="uk-UA" sz="2200" dirty="0" err="1"/>
              <a:t>рослинний</a:t>
            </a:r>
            <a:r>
              <a:rPr lang="ru-RU" altLang="uk-UA" sz="2200" dirty="0"/>
              <a:t> орнамент та </a:t>
            </a:r>
            <a:r>
              <a:rPr lang="ru-RU" altLang="uk-UA" sz="2200" dirty="0" err="1"/>
              <a:t>зображення</a:t>
            </a:r>
            <a:r>
              <a:rPr lang="ru-RU" altLang="uk-UA" sz="2200" dirty="0"/>
              <a:t> прапору </a:t>
            </a:r>
            <a:r>
              <a:rPr lang="ru-RU" altLang="uk-UA" sz="2200" dirty="0" err="1"/>
              <a:t>України</a:t>
            </a:r>
            <a:r>
              <a:rPr lang="ru-RU" altLang="uk-UA" sz="2200" dirty="0"/>
              <a:t> з </a:t>
            </a:r>
            <a:r>
              <a:rPr lang="ru-RU" altLang="uk-UA" sz="2200" dirty="0" err="1"/>
              <a:t>обох</a:t>
            </a:r>
            <a:r>
              <a:rPr lang="ru-RU" altLang="uk-UA" sz="2200" dirty="0"/>
              <a:t> </a:t>
            </a:r>
            <a:r>
              <a:rPr lang="ru-RU" altLang="uk-UA" sz="2200" dirty="0" err="1"/>
              <a:t>боків</a:t>
            </a:r>
            <a:r>
              <a:rPr lang="ru-RU" altLang="uk-UA" sz="2200" dirty="0"/>
              <a:t>.</a:t>
            </a:r>
          </a:p>
          <a:p>
            <a:pPr algn="just">
              <a:lnSpc>
                <a:spcPct val="100000"/>
              </a:lnSpc>
              <a:spcBef>
                <a:spcPct val="0"/>
              </a:spcBef>
              <a:spcAft>
                <a:spcPts val="1200"/>
              </a:spcAft>
              <a:buFont typeface="Arial" panose="020B0604020202020204" pitchFamily="34" charset="0"/>
              <a:buNone/>
            </a:pPr>
            <a:r>
              <a:rPr lang="ru-RU" altLang="uk-UA" sz="2200" dirty="0"/>
              <a:t>В </a:t>
            </a:r>
            <a:r>
              <a:rPr lang="ru-RU" altLang="uk-UA" sz="2200" dirty="0" err="1"/>
              <a:t>центральній</a:t>
            </a:r>
            <a:r>
              <a:rPr lang="ru-RU" altLang="uk-UA" sz="2200" dirty="0"/>
              <a:t> </a:t>
            </a:r>
            <a:r>
              <a:rPr lang="ru-RU" altLang="uk-UA" sz="2200" dirty="0" err="1"/>
              <a:t>частині</a:t>
            </a:r>
            <a:r>
              <a:rPr lang="ru-RU" altLang="uk-UA" sz="2200" dirty="0"/>
              <a:t> нагрудного знака </a:t>
            </a:r>
            <a:r>
              <a:rPr lang="ru-RU" altLang="uk-UA" sz="2200" dirty="0" err="1"/>
              <a:t>розташовано</a:t>
            </a:r>
            <a:r>
              <a:rPr lang="ru-RU" altLang="uk-UA" sz="2200" dirty="0"/>
              <a:t> </a:t>
            </a:r>
            <a:r>
              <a:rPr lang="ru-RU" altLang="uk-UA" sz="2200" dirty="0" err="1"/>
              <a:t>композицію</a:t>
            </a:r>
            <a:r>
              <a:rPr lang="ru-RU" altLang="uk-UA" sz="2200" dirty="0"/>
              <a:t>, яка </a:t>
            </a:r>
            <a:r>
              <a:rPr lang="ru-RU" altLang="uk-UA" sz="2200" dirty="0" err="1"/>
              <a:t>складається</a:t>
            </a:r>
            <a:r>
              <a:rPr lang="ru-RU" altLang="uk-UA" sz="2200" dirty="0"/>
              <a:t> з </a:t>
            </a:r>
            <a:r>
              <a:rPr lang="ru-RU" altLang="uk-UA" sz="2200" dirty="0" err="1"/>
              <a:t>карти</a:t>
            </a:r>
            <a:r>
              <a:rPr lang="ru-RU" altLang="uk-UA" sz="2200" dirty="0"/>
              <a:t> </a:t>
            </a:r>
            <a:r>
              <a:rPr lang="ru-RU" altLang="uk-UA" sz="2200" dirty="0" err="1"/>
              <a:t>України</a:t>
            </a:r>
            <a:r>
              <a:rPr lang="ru-RU" altLang="uk-UA" sz="2200" dirty="0"/>
              <a:t>, поверх </a:t>
            </a:r>
            <a:r>
              <a:rPr lang="ru-RU" altLang="uk-UA" sz="2200" dirty="0" err="1"/>
              <a:t>якої</a:t>
            </a:r>
            <a:r>
              <a:rPr lang="ru-RU" altLang="uk-UA" sz="2200" dirty="0"/>
              <a:t> </a:t>
            </a:r>
            <a:r>
              <a:rPr lang="ru-RU" altLang="uk-UA" sz="2200" dirty="0" err="1"/>
              <a:t>розміщено</a:t>
            </a:r>
            <a:r>
              <a:rPr lang="ru-RU" altLang="uk-UA" sz="2200" dirty="0"/>
              <a:t> </a:t>
            </a:r>
            <a:r>
              <a:rPr lang="ru-RU" altLang="uk-UA" sz="2200" dirty="0" err="1"/>
              <a:t>Римську</a:t>
            </a:r>
            <a:r>
              <a:rPr lang="ru-RU" altLang="uk-UA" sz="2200" dirty="0"/>
              <a:t> колону з вагами.</a:t>
            </a:r>
          </a:p>
          <a:p>
            <a:pPr algn="just">
              <a:lnSpc>
                <a:spcPct val="100000"/>
              </a:lnSpc>
              <a:spcBef>
                <a:spcPct val="0"/>
              </a:spcBef>
              <a:spcAft>
                <a:spcPts val="1200"/>
              </a:spcAft>
              <a:buFont typeface="Arial" panose="020B0604020202020204" pitchFamily="34" charset="0"/>
              <a:buNone/>
            </a:pPr>
            <a:r>
              <a:rPr lang="ru-RU" altLang="uk-UA" sz="2200" dirty="0" err="1"/>
              <a:t>Гальванічне</a:t>
            </a:r>
            <a:r>
              <a:rPr lang="ru-RU" altLang="uk-UA" sz="2200" dirty="0"/>
              <a:t> </a:t>
            </a:r>
            <a:r>
              <a:rPr lang="ru-RU" altLang="uk-UA" sz="2200" dirty="0" err="1"/>
              <a:t>покриття</a:t>
            </a:r>
            <a:r>
              <a:rPr lang="ru-RU" altLang="uk-UA" sz="2200" dirty="0"/>
              <a:t> </a:t>
            </a:r>
            <a:r>
              <a:rPr lang="ru-RU" altLang="uk-UA" sz="2200" dirty="0" err="1"/>
              <a:t>виробу</a:t>
            </a:r>
            <a:r>
              <a:rPr lang="ru-RU" altLang="uk-UA" sz="2200" dirty="0"/>
              <a:t>: </a:t>
            </a:r>
            <a:r>
              <a:rPr lang="ru-RU" altLang="uk-UA" sz="2200" dirty="0" err="1"/>
              <a:t>нагрудний</a:t>
            </a:r>
            <a:r>
              <a:rPr lang="ru-RU" altLang="uk-UA" sz="2200" dirty="0"/>
              <a:t> знак </a:t>
            </a:r>
            <a:r>
              <a:rPr lang="ru-RU" altLang="uk-UA" sz="2200" dirty="0" err="1"/>
              <a:t>покрито</a:t>
            </a:r>
            <a:r>
              <a:rPr lang="ru-RU" altLang="uk-UA" sz="2200" dirty="0"/>
              <a:t> </a:t>
            </a:r>
            <a:r>
              <a:rPr lang="ru-RU" altLang="uk-UA" sz="2200" dirty="0" err="1"/>
              <a:t>нікелем</a:t>
            </a:r>
            <a:r>
              <a:rPr lang="ru-RU" altLang="uk-UA" sz="22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Рішення</a:t>
            </a:r>
            <a:r>
              <a:rPr lang="ru-RU" altLang="uk-UA" sz="2200" b="1" dirty="0"/>
              <a:t> Ради </a:t>
            </a:r>
            <a:r>
              <a:rPr lang="ru-RU" altLang="uk-UA" sz="2200" b="1" dirty="0" err="1"/>
              <a:t>суддів</a:t>
            </a:r>
            <a:r>
              <a:rPr lang="ru-RU" altLang="uk-UA" sz="2200" b="1" dirty="0"/>
              <a:t> </a:t>
            </a:r>
            <a:r>
              <a:rPr lang="ru-RU" altLang="uk-UA" sz="2200" b="1" dirty="0" err="1"/>
              <a:t>України</a:t>
            </a:r>
            <a:r>
              <a:rPr lang="ru-RU" altLang="uk-UA" sz="2200" b="1" dirty="0"/>
              <a:t> </a:t>
            </a:r>
            <a:r>
              <a:rPr lang="ru-RU" altLang="uk-UA" sz="2200" b="1" dirty="0" err="1"/>
              <a:t>від</a:t>
            </a:r>
            <a:r>
              <a:rPr lang="ru-RU" altLang="uk-UA" sz="2200" b="1" dirty="0"/>
              <a:t> 31 </a:t>
            </a:r>
            <a:r>
              <a:rPr lang="ru-RU" altLang="uk-UA" sz="2200" b="1" dirty="0" err="1"/>
              <a:t>січня</a:t>
            </a:r>
            <a:r>
              <a:rPr lang="ru-RU" altLang="uk-UA" sz="2200" b="1" dirty="0"/>
              <a:t> 2020 року № 7 </a:t>
            </a:r>
          </a:p>
        </p:txBody>
      </p:sp>
    </p:spTree>
    <p:extLst>
      <p:ext uri="{BB962C8B-B14F-4D97-AF65-F5344CB8AC3E}">
        <p14:creationId xmlns:p14="http://schemas.microsoft.com/office/powerpoint/2010/main" val="500501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814609"/>
            <a:ext cx="11268075" cy="209288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t>1. Суддя Конституційного Суду на засіданнях у відкритій частині пленарного засідання Суду здійснює свої повноваження у мантії та з нагрудним знаком.</a:t>
            </a:r>
          </a:p>
          <a:p>
            <a:pPr algn="just">
              <a:lnSpc>
                <a:spcPct val="100000"/>
              </a:lnSpc>
              <a:spcBef>
                <a:spcPct val="0"/>
              </a:spcBef>
              <a:spcAft>
                <a:spcPts val="1200"/>
              </a:spcAft>
              <a:buFont typeface="Arial" panose="020B0604020202020204" pitchFamily="34" charset="0"/>
              <a:buNone/>
            </a:pPr>
            <a:r>
              <a:rPr lang="uk-UA" altLang="uk-UA" sz="2200" dirty="0"/>
              <a:t>2. Суддя Конституційного Суду має бути забезпечений мантією та нагрудним знаком за рахунок коштів Державного бюджету України.</a:t>
            </a:r>
          </a:p>
          <a:p>
            <a:pPr algn="just">
              <a:lnSpc>
                <a:spcPct val="100000"/>
              </a:lnSpc>
              <a:spcBef>
                <a:spcPct val="0"/>
              </a:spcBef>
              <a:spcAft>
                <a:spcPts val="1200"/>
              </a:spcAft>
              <a:buFont typeface="Arial" panose="020B0604020202020204" pitchFamily="34" charset="0"/>
              <a:buNone/>
            </a:pPr>
            <a:r>
              <a:rPr lang="uk-UA" altLang="uk-UA" sz="2200" dirty="0"/>
              <a:t>3. Опис мантії та нагрудного знака судді Конституційного Суду встановлюється Регламентом.</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Відповідно</a:t>
            </a:r>
            <a:r>
              <a:rPr lang="ru-RU" altLang="uk-UA" sz="2200" b="1" dirty="0"/>
              <a:t> до ст. 19 Закону </a:t>
            </a:r>
            <a:r>
              <a:rPr lang="ru-RU" altLang="uk-UA" sz="2200" b="1" dirty="0" err="1"/>
              <a:t>України</a:t>
            </a:r>
            <a:r>
              <a:rPr lang="ru-RU" altLang="uk-UA" sz="2200" b="1" dirty="0"/>
              <a:t> «Про </a:t>
            </a:r>
            <a:r>
              <a:rPr lang="ru-RU" altLang="uk-UA" sz="2200" b="1" dirty="0" err="1"/>
              <a:t>Конституційний</a:t>
            </a:r>
            <a:r>
              <a:rPr lang="ru-RU" altLang="uk-UA" sz="2200" b="1" dirty="0"/>
              <a:t> Суд </a:t>
            </a:r>
            <a:r>
              <a:rPr lang="ru-RU" altLang="uk-UA" sz="2200" b="1" dirty="0" err="1"/>
              <a:t>України</a:t>
            </a:r>
            <a:r>
              <a:rPr lang="ru-RU" altLang="uk-UA" sz="2200" b="1" dirty="0"/>
              <a:t>»</a:t>
            </a:r>
          </a:p>
        </p:txBody>
      </p:sp>
      <p:sp>
        <p:nvSpPr>
          <p:cNvPr id="3" name="Стрілка: униз 2">
            <a:extLst>
              <a:ext uri="{FF2B5EF4-FFF2-40B4-BE49-F238E27FC236}">
                <a16:creationId xmlns:a16="http://schemas.microsoft.com/office/drawing/2014/main" id="{1512C80D-66AA-C95E-653D-2B222784E23A}"/>
              </a:ext>
            </a:extLst>
          </p:cNvPr>
          <p:cNvSpPr/>
          <p:nvPr/>
        </p:nvSpPr>
        <p:spPr>
          <a:xfrm>
            <a:off x="3162924" y="792565"/>
            <a:ext cx="1049311" cy="91631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9585066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126323" y="1250604"/>
            <a:ext cx="7988978" cy="53245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000" dirty="0"/>
              <a:t>1. </a:t>
            </a:r>
            <a:r>
              <a:rPr lang="ru-RU" altLang="uk-UA" sz="2000" dirty="0" err="1"/>
              <a:t>Мантія</a:t>
            </a:r>
            <a:r>
              <a:rPr lang="ru-RU" altLang="uk-UA" sz="2000" dirty="0"/>
              <a:t> </a:t>
            </a:r>
            <a:r>
              <a:rPr lang="ru-RU" altLang="uk-UA" sz="2000" dirty="0" err="1"/>
              <a:t>Судді</a:t>
            </a:r>
            <a:r>
              <a:rPr lang="ru-RU" altLang="uk-UA" sz="2000" dirty="0"/>
              <a:t> </a:t>
            </a:r>
            <a:r>
              <a:rPr lang="ru-RU" altLang="uk-UA" sz="2000" dirty="0" err="1"/>
              <a:t>виготовляється</a:t>
            </a:r>
            <a:r>
              <a:rPr lang="ru-RU" altLang="uk-UA" sz="2000" dirty="0"/>
              <a:t> з </a:t>
            </a:r>
            <a:r>
              <a:rPr lang="ru-RU" altLang="uk-UA" sz="2000" dirty="0" err="1"/>
              <a:t>тканини</a:t>
            </a:r>
            <a:r>
              <a:rPr lang="ru-RU" altLang="uk-UA" sz="2000" dirty="0"/>
              <a:t> вишневого </a:t>
            </a:r>
            <a:r>
              <a:rPr lang="ru-RU" altLang="uk-UA" sz="2000" dirty="0" err="1"/>
              <a:t>кольору</a:t>
            </a:r>
            <a:r>
              <a:rPr lang="ru-RU" altLang="uk-UA" sz="2000" dirty="0"/>
              <a:t>.</a:t>
            </a:r>
          </a:p>
          <a:p>
            <a:pPr algn="just">
              <a:lnSpc>
                <a:spcPct val="100000"/>
              </a:lnSpc>
              <a:spcBef>
                <a:spcPct val="0"/>
              </a:spcBef>
              <a:spcAft>
                <a:spcPts val="1200"/>
              </a:spcAft>
              <a:buFont typeface="Arial" panose="020B0604020202020204" pitchFamily="34" charset="0"/>
              <a:buNone/>
            </a:pPr>
            <a:r>
              <a:rPr lang="ru-RU" altLang="uk-UA" sz="2000" dirty="0" err="1"/>
              <a:t>Довжина</a:t>
            </a:r>
            <a:r>
              <a:rPr lang="ru-RU" altLang="uk-UA" sz="2000" dirty="0"/>
              <a:t> </a:t>
            </a:r>
            <a:r>
              <a:rPr lang="ru-RU" altLang="uk-UA" sz="2000" dirty="0" err="1"/>
              <a:t>мантії</a:t>
            </a:r>
            <a:r>
              <a:rPr lang="ru-RU" altLang="uk-UA" sz="2000" dirty="0"/>
              <a:t> </a:t>
            </a:r>
            <a:r>
              <a:rPr lang="ru-RU" altLang="uk-UA" sz="2000" dirty="0" err="1"/>
              <a:t>має</a:t>
            </a:r>
            <a:r>
              <a:rPr lang="ru-RU" altLang="uk-UA" sz="2000" dirty="0"/>
              <a:t> бути такою, </a:t>
            </a:r>
            <a:r>
              <a:rPr lang="ru-RU" altLang="uk-UA" sz="2000" dirty="0" err="1"/>
              <a:t>щоб</a:t>
            </a:r>
            <a:r>
              <a:rPr lang="ru-RU" altLang="uk-UA" sz="2000" dirty="0"/>
              <a:t> </a:t>
            </a:r>
            <a:r>
              <a:rPr lang="ru-RU" altLang="uk-UA" sz="2000" dirty="0" err="1"/>
              <a:t>відстань</a:t>
            </a:r>
            <a:r>
              <a:rPr lang="ru-RU" altLang="uk-UA" sz="2000" dirty="0"/>
              <a:t> </a:t>
            </a:r>
            <a:r>
              <a:rPr lang="ru-RU" altLang="uk-UA" sz="2000" dirty="0" err="1"/>
              <a:t>від</a:t>
            </a:r>
            <a:r>
              <a:rPr lang="ru-RU" altLang="uk-UA" sz="2000" dirty="0"/>
              <a:t> </a:t>
            </a:r>
            <a:r>
              <a:rPr lang="ru-RU" altLang="uk-UA" sz="2000" dirty="0" err="1"/>
              <a:t>підлоги</a:t>
            </a:r>
            <a:r>
              <a:rPr lang="ru-RU" altLang="uk-UA" sz="2000" dirty="0"/>
              <a:t> до </a:t>
            </a:r>
            <a:r>
              <a:rPr lang="ru-RU" altLang="uk-UA" sz="2000" dirty="0" err="1"/>
              <a:t>нижнього</a:t>
            </a:r>
            <a:r>
              <a:rPr lang="ru-RU" altLang="uk-UA" sz="2000" dirty="0"/>
              <a:t> краю </a:t>
            </a:r>
            <a:r>
              <a:rPr lang="ru-RU" altLang="uk-UA" sz="2000" dirty="0" err="1"/>
              <a:t>мантії</a:t>
            </a:r>
            <a:r>
              <a:rPr lang="ru-RU" altLang="uk-UA" sz="2000" dirty="0"/>
              <a:t> становила 19 </a:t>
            </a:r>
            <a:r>
              <a:rPr lang="ru-RU" altLang="uk-UA" sz="2000" dirty="0" err="1"/>
              <a:t>сантиметрів</a:t>
            </a:r>
            <a:r>
              <a:rPr lang="ru-RU" altLang="uk-UA" sz="2000" dirty="0"/>
              <a:t>.</a:t>
            </a:r>
          </a:p>
          <a:p>
            <a:pPr algn="just">
              <a:lnSpc>
                <a:spcPct val="100000"/>
              </a:lnSpc>
              <a:spcBef>
                <a:spcPct val="0"/>
              </a:spcBef>
              <a:spcAft>
                <a:spcPts val="1200"/>
              </a:spcAft>
              <a:buFont typeface="Arial" panose="020B0604020202020204" pitchFamily="34" charset="0"/>
              <a:buNone/>
            </a:pPr>
            <a:r>
              <a:rPr lang="ru-RU" altLang="uk-UA" sz="2000" dirty="0"/>
              <a:t>2. </a:t>
            </a:r>
            <a:r>
              <a:rPr lang="ru-RU" altLang="uk-UA" sz="2000" dirty="0" err="1"/>
              <a:t>Нагрудний</a:t>
            </a:r>
            <a:r>
              <a:rPr lang="ru-RU" altLang="uk-UA" sz="2000" dirty="0"/>
              <a:t> знак </a:t>
            </a:r>
            <a:r>
              <a:rPr lang="ru-RU" altLang="uk-UA" sz="2000" dirty="0" err="1"/>
              <a:t>Судді</a:t>
            </a:r>
            <a:r>
              <a:rPr lang="ru-RU" altLang="uk-UA" sz="2000" dirty="0"/>
              <a:t> </a:t>
            </a:r>
            <a:r>
              <a:rPr lang="ru-RU" altLang="uk-UA" sz="2000" dirty="0" err="1"/>
              <a:t>має</a:t>
            </a:r>
            <a:r>
              <a:rPr lang="ru-RU" altLang="uk-UA" sz="2000" dirty="0"/>
              <a:t> форму круга </a:t>
            </a:r>
            <a:r>
              <a:rPr lang="ru-RU" altLang="uk-UA" sz="2000" dirty="0" err="1"/>
              <a:t>діаметром</a:t>
            </a:r>
            <a:r>
              <a:rPr lang="ru-RU" altLang="uk-UA" sz="2000" dirty="0"/>
              <a:t> 70 мм, у </a:t>
            </a:r>
            <a:r>
              <a:rPr lang="ru-RU" altLang="uk-UA" sz="2000" dirty="0" err="1"/>
              <a:t>центрі</a:t>
            </a:r>
            <a:r>
              <a:rPr lang="ru-RU" altLang="uk-UA" sz="2000" dirty="0"/>
              <a:t> </a:t>
            </a:r>
            <a:r>
              <a:rPr lang="ru-RU" altLang="uk-UA" sz="2000" dirty="0" err="1"/>
              <a:t>якого</a:t>
            </a:r>
            <a:r>
              <a:rPr lang="ru-RU" altLang="uk-UA" sz="2000" dirty="0"/>
              <a:t> </a:t>
            </a:r>
            <a:r>
              <a:rPr lang="ru-RU" altLang="uk-UA" sz="2000" dirty="0" err="1"/>
              <a:t>зображено</a:t>
            </a:r>
            <a:r>
              <a:rPr lang="ru-RU" altLang="uk-UA" sz="2000" dirty="0"/>
              <a:t> </a:t>
            </a:r>
            <a:r>
              <a:rPr lang="ru-RU" altLang="uk-UA" sz="2000" dirty="0" err="1"/>
              <a:t>давньогрецьку</a:t>
            </a:r>
            <a:r>
              <a:rPr lang="ru-RU" altLang="uk-UA" sz="2000" dirty="0"/>
              <a:t> богиню </a:t>
            </a:r>
            <a:r>
              <a:rPr lang="ru-RU" altLang="uk-UA" sz="2000" dirty="0" err="1"/>
              <a:t>справедливості</a:t>
            </a:r>
            <a:r>
              <a:rPr lang="ru-RU" altLang="uk-UA" sz="2000" dirty="0"/>
              <a:t> і </a:t>
            </a:r>
            <a:r>
              <a:rPr lang="ru-RU" altLang="uk-UA" sz="2000" dirty="0" err="1"/>
              <a:t>правосуддя</a:t>
            </a:r>
            <a:r>
              <a:rPr lang="ru-RU" altLang="uk-UA" sz="2000" dirty="0"/>
              <a:t> </a:t>
            </a:r>
            <a:r>
              <a:rPr lang="ru-RU" altLang="uk-UA" sz="2000" dirty="0" err="1"/>
              <a:t>Феміду</a:t>
            </a:r>
            <a:r>
              <a:rPr lang="ru-RU" altLang="uk-UA" sz="2000" dirty="0"/>
              <a:t> </a:t>
            </a:r>
            <a:r>
              <a:rPr lang="ru-RU" altLang="uk-UA" sz="2000" dirty="0" err="1"/>
              <a:t>із</a:t>
            </a:r>
            <a:r>
              <a:rPr lang="ru-RU" altLang="uk-UA" sz="2000" dirty="0"/>
              <a:t> </a:t>
            </a:r>
            <a:r>
              <a:rPr lang="ru-RU" altLang="uk-UA" sz="2000" dirty="0" err="1"/>
              <a:t>зав'язаними</a:t>
            </a:r>
            <a:r>
              <a:rPr lang="ru-RU" altLang="uk-UA" sz="2000" dirty="0"/>
              <a:t> </a:t>
            </a:r>
            <a:r>
              <a:rPr lang="ru-RU" altLang="uk-UA" sz="2000" dirty="0" err="1"/>
              <a:t>стрічкою</a:t>
            </a:r>
            <a:r>
              <a:rPr lang="ru-RU" altLang="uk-UA" sz="2000" dirty="0"/>
              <a:t> </a:t>
            </a:r>
            <a:r>
              <a:rPr lang="ru-RU" altLang="uk-UA" sz="2000" dirty="0" err="1"/>
              <a:t>очима</a:t>
            </a:r>
            <a:r>
              <a:rPr lang="ru-RU" altLang="uk-UA" sz="2000" dirty="0"/>
              <a:t> як символ </a:t>
            </a:r>
            <a:r>
              <a:rPr lang="ru-RU" altLang="uk-UA" sz="2000" dirty="0" err="1"/>
              <a:t>безсторонності</a:t>
            </a:r>
            <a:r>
              <a:rPr lang="ru-RU" altLang="uk-UA" sz="2000" dirty="0"/>
              <a:t> Суду з </a:t>
            </a:r>
            <a:r>
              <a:rPr lang="ru-RU" altLang="uk-UA" sz="2000" dirty="0" err="1"/>
              <a:t>терезами</a:t>
            </a:r>
            <a:r>
              <a:rPr lang="ru-RU" altLang="uk-UA" sz="2000" dirty="0"/>
              <a:t> в руках.</a:t>
            </a:r>
          </a:p>
          <a:p>
            <a:pPr algn="just">
              <a:lnSpc>
                <a:spcPct val="100000"/>
              </a:lnSpc>
              <a:spcBef>
                <a:spcPct val="0"/>
              </a:spcBef>
              <a:spcAft>
                <a:spcPts val="1200"/>
              </a:spcAft>
              <a:buFont typeface="Arial" panose="020B0604020202020204" pitchFamily="34" charset="0"/>
              <a:buNone/>
            </a:pPr>
            <a:r>
              <a:rPr lang="ru-RU" altLang="uk-UA" sz="2000" dirty="0"/>
              <a:t>По колу нагрудного знака </a:t>
            </a:r>
            <a:r>
              <a:rPr lang="ru-RU" altLang="uk-UA" sz="2000" dirty="0" err="1"/>
              <a:t>Судді</a:t>
            </a:r>
            <a:r>
              <a:rPr lang="ru-RU" altLang="uk-UA" sz="2000" dirty="0"/>
              <a:t> </a:t>
            </a:r>
            <a:r>
              <a:rPr lang="ru-RU" altLang="uk-UA" sz="2000" dirty="0" err="1"/>
              <a:t>розміщено</a:t>
            </a:r>
            <a:r>
              <a:rPr lang="ru-RU" altLang="uk-UA" sz="2000" dirty="0"/>
              <a:t> </a:t>
            </a:r>
            <a:r>
              <a:rPr lang="ru-RU" altLang="uk-UA" sz="2000" dirty="0" err="1"/>
              <a:t>листя</a:t>
            </a:r>
            <a:r>
              <a:rPr lang="ru-RU" altLang="uk-UA" sz="2000" dirty="0"/>
              <a:t> дуба - </a:t>
            </a:r>
            <a:r>
              <a:rPr lang="ru-RU" altLang="uk-UA" sz="2000" dirty="0" err="1"/>
              <a:t>давньоукраїнського</a:t>
            </a:r>
            <a:r>
              <a:rPr lang="ru-RU" altLang="uk-UA" sz="2000" dirty="0"/>
              <a:t> символу </a:t>
            </a:r>
            <a:r>
              <a:rPr lang="ru-RU" altLang="uk-UA" sz="2000" dirty="0" err="1"/>
              <a:t>сили</a:t>
            </a:r>
            <a:r>
              <a:rPr lang="ru-RU" altLang="uk-UA" sz="2000" dirty="0"/>
              <a:t> </a:t>
            </a:r>
            <a:r>
              <a:rPr lang="ru-RU" altLang="uk-UA" sz="2000" dirty="0" err="1"/>
              <a:t>Українського</a:t>
            </a:r>
            <a:r>
              <a:rPr lang="ru-RU" altLang="uk-UA" sz="2000" dirty="0"/>
              <a:t> народу. У </a:t>
            </a:r>
            <a:r>
              <a:rPr lang="ru-RU" altLang="uk-UA" sz="2000" dirty="0" err="1"/>
              <a:t>верхній</a:t>
            </a:r>
            <a:r>
              <a:rPr lang="ru-RU" altLang="uk-UA" sz="2000" dirty="0"/>
              <a:t> </a:t>
            </a:r>
            <a:r>
              <a:rPr lang="ru-RU" altLang="uk-UA" sz="2000" dirty="0" err="1"/>
              <a:t>частині</a:t>
            </a:r>
            <a:r>
              <a:rPr lang="ru-RU" altLang="uk-UA" sz="2000" dirty="0"/>
              <a:t> нагрудного знака </a:t>
            </a:r>
            <a:r>
              <a:rPr lang="ru-RU" altLang="uk-UA" sz="2000" dirty="0" err="1"/>
              <a:t>Судді</a:t>
            </a:r>
            <a:r>
              <a:rPr lang="ru-RU" altLang="uk-UA" sz="2000" dirty="0"/>
              <a:t> - </a:t>
            </a:r>
            <a:r>
              <a:rPr lang="ru-RU" altLang="uk-UA" sz="2000" dirty="0" err="1"/>
              <a:t>малий</a:t>
            </a:r>
            <a:r>
              <a:rPr lang="ru-RU" altLang="uk-UA" sz="2000" dirty="0"/>
              <a:t> </a:t>
            </a:r>
            <a:r>
              <a:rPr lang="ru-RU" altLang="uk-UA" sz="2000" dirty="0" err="1"/>
              <a:t>Державний</a:t>
            </a:r>
            <a:r>
              <a:rPr lang="ru-RU" altLang="uk-UA" sz="2000" dirty="0"/>
              <a:t> Герб </a:t>
            </a:r>
            <a:r>
              <a:rPr lang="ru-RU" altLang="uk-UA" sz="2000" dirty="0" err="1"/>
              <a:t>України</a:t>
            </a:r>
            <a:r>
              <a:rPr lang="ru-RU" altLang="uk-UA" sz="2000" dirty="0"/>
              <a:t>. У </a:t>
            </a:r>
            <a:r>
              <a:rPr lang="ru-RU" altLang="uk-UA" sz="2000" dirty="0" err="1"/>
              <a:t>нижній</a:t>
            </a:r>
            <a:r>
              <a:rPr lang="ru-RU" altLang="uk-UA" sz="2000" dirty="0"/>
              <a:t> </a:t>
            </a:r>
            <a:r>
              <a:rPr lang="ru-RU" altLang="uk-UA" sz="2000" dirty="0" err="1"/>
              <a:t>частині</a:t>
            </a:r>
            <a:r>
              <a:rPr lang="ru-RU" altLang="uk-UA" sz="2000" dirty="0"/>
              <a:t> нагрудного знака </a:t>
            </a:r>
            <a:r>
              <a:rPr lang="ru-RU" altLang="uk-UA" sz="2000" dirty="0" err="1"/>
              <a:t>Судді</a:t>
            </a:r>
            <a:r>
              <a:rPr lang="ru-RU" altLang="uk-UA" sz="2000" dirty="0"/>
              <a:t> на </a:t>
            </a:r>
            <a:r>
              <a:rPr lang="ru-RU" altLang="uk-UA" sz="2000" dirty="0" err="1"/>
              <a:t>розгорнутій</a:t>
            </a:r>
            <a:r>
              <a:rPr lang="ru-RU" altLang="uk-UA" sz="2000" dirty="0"/>
              <a:t> </a:t>
            </a:r>
            <a:r>
              <a:rPr lang="ru-RU" altLang="uk-UA" sz="2000" dirty="0" err="1"/>
              <a:t>стрічці</a:t>
            </a:r>
            <a:r>
              <a:rPr lang="ru-RU" altLang="uk-UA" sz="2000" dirty="0"/>
              <a:t> - слова "</a:t>
            </a:r>
            <a:r>
              <a:rPr lang="ru-RU" altLang="uk-UA" sz="2000" dirty="0" err="1"/>
              <a:t>Конституційний</a:t>
            </a:r>
            <a:r>
              <a:rPr lang="ru-RU" altLang="uk-UA" sz="2000" dirty="0"/>
              <a:t> Суд </a:t>
            </a:r>
            <a:r>
              <a:rPr lang="ru-RU" altLang="uk-UA" sz="2000" dirty="0" err="1"/>
              <a:t>України</a:t>
            </a:r>
            <a:r>
              <a:rPr lang="ru-RU" altLang="uk-UA" sz="2000" dirty="0"/>
              <a:t>" та </a:t>
            </a:r>
            <a:r>
              <a:rPr lang="ru-RU" altLang="uk-UA" sz="2000" dirty="0" err="1"/>
              <a:t>рік</a:t>
            </a:r>
            <a:r>
              <a:rPr lang="ru-RU" altLang="uk-UA" sz="2000" dirty="0"/>
              <a:t> </a:t>
            </a:r>
            <a:r>
              <a:rPr lang="ru-RU" altLang="uk-UA" sz="2000" dirty="0" err="1"/>
              <a:t>його</a:t>
            </a:r>
            <a:r>
              <a:rPr lang="ru-RU" altLang="uk-UA" sz="2000" dirty="0"/>
              <a:t> </a:t>
            </a:r>
            <a:r>
              <a:rPr lang="ru-RU" altLang="uk-UA" sz="2000" dirty="0" err="1"/>
              <a:t>створення</a:t>
            </a:r>
            <a:r>
              <a:rPr lang="ru-RU" altLang="uk-UA" sz="2000" dirty="0"/>
              <a:t>. На </a:t>
            </a:r>
            <a:r>
              <a:rPr lang="ru-RU" altLang="uk-UA" sz="2000" dirty="0" err="1"/>
              <a:t>зворотній</a:t>
            </a:r>
            <a:r>
              <a:rPr lang="ru-RU" altLang="uk-UA" sz="2000" dirty="0"/>
              <a:t> </a:t>
            </a:r>
            <a:r>
              <a:rPr lang="ru-RU" altLang="uk-UA" sz="2000" dirty="0" err="1"/>
              <a:t>стороні</a:t>
            </a:r>
            <a:r>
              <a:rPr lang="ru-RU" altLang="uk-UA" sz="2000" dirty="0"/>
              <a:t> нагрудного знака </a:t>
            </a:r>
            <a:r>
              <a:rPr lang="ru-RU" altLang="uk-UA" sz="2000" dirty="0" err="1"/>
              <a:t>Судді</a:t>
            </a:r>
            <a:r>
              <a:rPr lang="ru-RU" altLang="uk-UA" sz="2000" dirty="0"/>
              <a:t> </a:t>
            </a:r>
            <a:r>
              <a:rPr lang="ru-RU" altLang="uk-UA" sz="2000" dirty="0" err="1"/>
              <a:t>вигравіровуються</a:t>
            </a:r>
            <a:r>
              <a:rPr lang="ru-RU" altLang="uk-UA" sz="2000" dirty="0"/>
              <a:t> </a:t>
            </a:r>
            <a:r>
              <a:rPr lang="ru-RU" altLang="uk-UA" sz="2000" dirty="0" err="1"/>
              <a:t>прізвище</a:t>
            </a:r>
            <a:r>
              <a:rPr lang="ru-RU" altLang="uk-UA" sz="2000" dirty="0"/>
              <a:t> та </a:t>
            </a:r>
            <a:r>
              <a:rPr lang="ru-RU" altLang="uk-UA" sz="2000" dirty="0" err="1"/>
              <a:t>ініціали</a:t>
            </a:r>
            <a:r>
              <a:rPr lang="ru-RU" altLang="uk-UA" sz="2000" dirty="0"/>
              <a:t> </a:t>
            </a:r>
            <a:r>
              <a:rPr lang="ru-RU" altLang="uk-UA" sz="2000" dirty="0" err="1"/>
              <a:t>Судді</a:t>
            </a:r>
            <a:r>
              <a:rPr lang="ru-RU" altLang="uk-UA" sz="2000" dirty="0"/>
              <a:t> і дата </a:t>
            </a:r>
            <a:r>
              <a:rPr lang="ru-RU" altLang="uk-UA" sz="2000" dirty="0" err="1"/>
              <a:t>вступу</a:t>
            </a:r>
            <a:r>
              <a:rPr lang="ru-RU" altLang="uk-UA" sz="2000" dirty="0"/>
              <a:t> </a:t>
            </a:r>
            <a:r>
              <a:rPr lang="ru-RU" altLang="uk-UA" sz="2000" dirty="0" err="1"/>
              <a:t>його</a:t>
            </a:r>
            <a:r>
              <a:rPr lang="ru-RU" altLang="uk-UA" sz="2000" dirty="0"/>
              <a:t> на посаду.</a:t>
            </a:r>
          </a:p>
          <a:p>
            <a:pPr algn="just">
              <a:lnSpc>
                <a:spcPct val="100000"/>
              </a:lnSpc>
              <a:spcBef>
                <a:spcPct val="0"/>
              </a:spcBef>
              <a:spcAft>
                <a:spcPts val="1200"/>
              </a:spcAft>
              <a:buFont typeface="Arial" panose="020B0604020202020204" pitchFamily="34" charset="0"/>
              <a:buNone/>
            </a:pPr>
            <a:r>
              <a:rPr lang="ru-RU" altLang="uk-UA" sz="2000" dirty="0" err="1"/>
              <a:t>Нагрудний</a:t>
            </a:r>
            <a:r>
              <a:rPr lang="ru-RU" altLang="uk-UA" sz="2000" dirty="0"/>
              <a:t> знак </a:t>
            </a:r>
            <a:r>
              <a:rPr lang="ru-RU" altLang="uk-UA" sz="2000" dirty="0" err="1"/>
              <a:t>Судді</a:t>
            </a:r>
            <a:r>
              <a:rPr lang="ru-RU" altLang="uk-UA" sz="2000" dirty="0"/>
              <a:t> </a:t>
            </a:r>
            <a:r>
              <a:rPr lang="ru-RU" altLang="uk-UA" sz="2000" dirty="0" err="1"/>
              <a:t>виготовляється</a:t>
            </a:r>
            <a:r>
              <a:rPr lang="ru-RU" altLang="uk-UA" sz="2000" dirty="0"/>
              <a:t> </a:t>
            </a:r>
            <a:r>
              <a:rPr lang="ru-RU" altLang="uk-UA" sz="2000" dirty="0" err="1"/>
              <a:t>зі</a:t>
            </a:r>
            <a:r>
              <a:rPr lang="ru-RU" altLang="uk-UA" sz="2000" dirty="0"/>
              <a:t> </a:t>
            </a:r>
            <a:r>
              <a:rPr lang="ru-RU" altLang="uk-UA" sz="2000" dirty="0" err="1"/>
              <a:t>срібла</a:t>
            </a:r>
            <a:r>
              <a:rPr lang="ru-RU" altLang="uk-UA" sz="2000" dirty="0"/>
              <a:t> з </a:t>
            </a:r>
            <a:r>
              <a:rPr lang="ru-RU" altLang="uk-UA" sz="2000" dirty="0" err="1"/>
              <a:t>використанням</a:t>
            </a:r>
            <a:r>
              <a:rPr lang="ru-RU" altLang="uk-UA" sz="2000" dirty="0"/>
              <a:t> </a:t>
            </a:r>
            <a:r>
              <a:rPr lang="ru-RU" altLang="uk-UA" sz="2000" dirty="0" err="1"/>
              <a:t>блакитної</a:t>
            </a:r>
            <a:r>
              <a:rPr lang="ru-RU" altLang="uk-UA" sz="2000" dirty="0"/>
              <a:t> </a:t>
            </a:r>
            <a:r>
              <a:rPr lang="ru-RU" altLang="uk-UA" sz="2000" dirty="0" err="1"/>
              <a:t>гарячої</a:t>
            </a:r>
            <a:r>
              <a:rPr lang="ru-RU" altLang="uk-UA" sz="2000" dirty="0"/>
              <a:t> </a:t>
            </a:r>
            <a:r>
              <a:rPr lang="ru-RU" altLang="uk-UA" sz="2000" dirty="0" err="1"/>
              <a:t>емалі</a:t>
            </a:r>
            <a:r>
              <a:rPr lang="ru-RU" altLang="uk-UA" sz="2000" dirty="0"/>
              <a:t> та позолоти.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a:t>
            </a:r>
            <a:r>
              <a:rPr lang="ru-RU" altLang="uk-UA" sz="2200" b="1" dirty="0" err="1"/>
              <a:t>Конституційного</a:t>
            </a:r>
            <a:r>
              <a:rPr lang="ru-RU" altLang="uk-UA" sz="2200" b="1" dirty="0"/>
              <a:t> Суду </a:t>
            </a:r>
            <a:r>
              <a:rPr lang="ru-RU" altLang="uk-UA" sz="2200" b="1" dirty="0" err="1"/>
              <a:t>України</a:t>
            </a:r>
            <a:r>
              <a:rPr lang="ru-RU" altLang="uk-UA" sz="2200" b="1" dirty="0"/>
              <a:t> «Про Регламент </a:t>
            </a:r>
            <a:r>
              <a:rPr lang="ru-RU" altLang="uk-UA" sz="2200" b="1" dirty="0" err="1"/>
              <a:t>Конституційного</a:t>
            </a:r>
            <a:r>
              <a:rPr lang="ru-RU" altLang="uk-UA" sz="2200" b="1" dirty="0"/>
              <a:t> Суду </a:t>
            </a:r>
            <a:r>
              <a:rPr lang="ru-RU" altLang="uk-UA" sz="2200" b="1" dirty="0" err="1"/>
              <a:t>України</a:t>
            </a:r>
            <a:r>
              <a:rPr lang="ru-RU" altLang="uk-UA" sz="2200" b="1" dirty="0"/>
              <a:t>» </a:t>
            </a:r>
            <a:r>
              <a:rPr lang="ru-RU" altLang="uk-UA" sz="2200" b="1" dirty="0" err="1"/>
              <a:t>від</a:t>
            </a:r>
            <a:r>
              <a:rPr lang="ru-RU" altLang="uk-UA" sz="2200" b="1" dirty="0"/>
              <a:t> 22 лютого 2018 року № 1-пс/2018</a:t>
            </a:r>
          </a:p>
        </p:txBody>
      </p:sp>
      <p:pic>
        <p:nvPicPr>
          <p:cNvPr id="4" name="Рисунок 3">
            <a:extLst>
              <a:ext uri="{FF2B5EF4-FFF2-40B4-BE49-F238E27FC236}">
                <a16:creationId xmlns:a16="http://schemas.microsoft.com/office/drawing/2014/main" id="{7547F667-7F0C-88B8-BA3A-BE4229869FCD}"/>
              </a:ext>
            </a:extLst>
          </p:cNvPr>
          <p:cNvPicPr>
            <a:picLocks noChangeAspect="1"/>
          </p:cNvPicPr>
          <p:nvPr/>
        </p:nvPicPr>
        <p:blipFill rotWithShape="1">
          <a:blip r:embed="rId2">
            <a:extLst>
              <a:ext uri="{28A0092B-C50C-407E-A947-70E740481C1C}">
                <a14:useLocalDpi xmlns:a14="http://schemas.microsoft.com/office/drawing/2010/main" val="0"/>
              </a:ext>
            </a:extLst>
          </a:blip>
          <a:srcRect l="27000"/>
          <a:stretch/>
        </p:blipFill>
        <p:spPr>
          <a:xfrm>
            <a:off x="8184423" y="3100387"/>
            <a:ext cx="4007577" cy="3657600"/>
          </a:xfrm>
          <a:prstGeom prst="rect">
            <a:avLst/>
          </a:prstGeom>
          <a:ln>
            <a:noFill/>
          </a:ln>
          <a:effectLst>
            <a:softEdge rad="112500"/>
          </a:effectLst>
        </p:spPr>
      </p:pic>
    </p:spTree>
    <p:extLst>
      <p:ext uri="{BB962C8B-B14F-4D97-AF65-F5344CB8AC3E}">
        <p14:creationId xmlns:p14="http://schemas.microsoft.com/office/powerpoint/2010/main" val="12932212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289953"/>
            <a:ext cx="11268075" cy="51090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t>До Вищої ради правосуддя надходять повідомлення суддів про такі заяви учасників судових справ з вимогами до суддів підтвердити свої повноваження (пред’явити службові посвідчення). </a:t>
            </a:r>
          </a:p>
          <a:p>
            <a:pPr algn="just">
              <a:lnSpc>
                <a:spcPct val="100000"/>
              </a:lnSpc>
              <a:spcBef>
                <a:spcPct val="0"/>
              </a:spcBef>
              <a:spcAft>
                <a:spcPts val="1200"/>
              </a:spcAft>
              <a:buFont typeface="Arial" panose="020B0604020202020204" pitchFamily="34" charset="0"/>
              <a:buNone/>
            </a:pPr>
            <a:r>
              <a:rPr lang="uk-UA" altLang="uk-UA" sz="2200" dirty="0"/>
              <a:t>Подібні дії призводять до порушення порядку в судових засіданнях, зривів судових засідань.</a:t>
            </a:r>
          </a:p>
          <a:p>
            <a:pPr algn="just">
              <a:lnSpc>
                <a:spcPct val="100000"/>
              </a:lnSpc>
              <a:spcBef>
                <a:spcPct val="0"/>
              </a:spcBef>
              <a:spcAft>
                <a:spcPts val="1200"/>
              </a:spcAft>
              <a:buFont typeface="Arial" panose="020B0604020202020204" pitchFamily="34" charset="0"/>
              <a:buNone/>
            </a:pPr>
            <a:r>
              <a:rPr lang="uk-UA" altLang="uk-UA" sz="2200" dirty="0"/>
              <a:t>Вища рада правосуддя наголошує на неприпустимості таких дій та необхідності забезпечення належного реагування на них працівників Національної поліції.</a:t>
            </a:r>
          </a:p>
          <a:p>
            <a:pPr algn="just">
              <a:lnSpc>
                <a:spcPct val="100000"/>
              </a:lnSpc>
              <a:spcBef>
                <a:spcPct val="0"/>
              </a:spcBef>
              <a:spcAft>
                <a:spcPts val="1200"/>
              </a:spcAft>
              <a:buFont typeface="Arial" panose="020B0604020202020204" pitchFamily="34" charset="0"/>
              <a:buNone/>
            </a:pPr>
            <a:r>
              <a:rPr lang="uk-UA" altLang="uk-UA" sz="2200" dirty="0"/>
              <a:t>Частиною першою статті 51 цього Закону передбачено, що судді, голови судів та їх заступники, судді у відставці мають посвідчення, зразки яких затверджуються Радою суддів України.</a:t>
            </a:r>
          </a:p>
          <a:p>
            <a:pPr algn="just">
              <a:lnSpc>
                <a:spcPct val="100000"/>
              </a:lnSpc>
              <a:spcBef>
                <a:spcPct val="0"/>
              </a:spcBef>
              <a:spcAft>
                <a:spcPts val="1200"/>
              </a:spcAft>
              <a:buFont typeface="Arial" panose="020B0604020202020204" pitchFamily="34" charset="0"/>
              <a:buNone/>
            </a:pPr>
            <a:r>
              <a:rPr lang="uk-UA" altLang="uk-UA" sz="2200" dirty="0"/>
              <a:t>Відповідно до пункту 1.2 Положення про порядок виготовлення, обліку, видачі, заміни та знищення посвідчень суддів, суддів, яких призначено на адміністративні посади, суддів у відставці та присяжних, затвердженого рішенням Ради суддів України від 25 квітня 2014 року № 23, посвідчення є офіційним документом, який засвідчує займану посаду особи, якій його видано, та підтверджує повноваження власника посвідчення, встановлені Законом України «Про судоустрій і статус суддів».</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Щорічна</a:t>
            </a:r>
            <a:r>
              <a:rPr lang="ru-RU" altLang="uk-UA" sz="2200" b="1" dirty="0"/>
              <a:t> </a:t>
            </a:r>
            <a:r>
              <a:rPr lang="ru-RU" altLang="uk-UA" sz="2200" b="1" dirty="0" err="1"/>
              <a:t>доповідь</a:t>
            </a:r>
            <a:r>
              <a:rPr lang="ru-RU" altLang="uk-UA" sz="2200" b="1" dirty="0"/>
              <a:t> «Про стан </a:t>
            </a:r>
            <a:r>
              <a:rPr lang="ru-RU" altLang="uk-UA" sz="2200" b="1" dirty="0" err="1"/>
              <a:t>забезпечення</a:t>
            </a:r>
            <a:r>
              <a:rPr lang="ru-RU" altLang="uk-UA" sz="2200" b="1" dirty="0"/>
              <a:t> </a:t>
            </a:r>
            <a:r>
              <a:rPr lang="ru-RU" altLang="uk-UA" sz="2200" b="1" dirty="0" err="1"/>
              <a:t>незалежності</a:t>
            </a:r>
            <a:r>
              <a:rPr lang="ru-RU" altLang="uk-UA" sz="2200" b="1" dirty="0"/>
              <a:t> </a:t>
            </a:r>
            <a:r>
              <a:rPr lang="ru-RU" altLang="uk-UA" sz="2200" b="1" dirty="0" err="1"/>
              <a:t>суддів</a:t>
            </a:r>
            <a:r>
              <a:rPr lang="ru-RU" altLang="uk-UA" sz="2200" b="1" dirty="0"/>
              <a:t> в </a:t>
            </a:r>
            <a:r>
              <a:rPr lang="ru-RU" altLang="uk-UA" sz="2200" b="1" dirty="0" err="1"/>
              <a:t>Україні</a:t>
            </a:r>
            <a:r>
              <a:rPr lang="ru-RU" altLang="uk-UA" sz="2200" b="1" dirty="0"/>
              <a:t> за 2019 </a:t>
            </a:r>
            <a:r>
              <a:rPr lang="ru-RU" altLang="uk-UA" sz="2200" b="1" dirty="0" err="1"/>
              <a:t>рік</a:t>
            </a:r>
            <a:r>
              <a:rPr lang="ru-RU" altLang="uk-UA" sz="2200" b="1" dirty="0"/>
              <a:t>», </a:t>
            </a:r>
            <a:r>
              <a:rPr lang="ru-RU" altLang="uk-UA" sz="2200" b="1" dirty="0" err="1"/>
              <a:t>затверджена</a:t>
            </a:r>
            <a:r>
              <a:rPr lang="ru-RU" altLang="uk-UA" sz="2200" b="1" dirty="0"/>
              <a:t> </a:t>
            </a:r>
            <a:r>
              <a:rPr lang="ru-RU" altLang="uk-UA" sz="2200" b="1" dirty="0" err="1"/>
              <a:t>рішенням</a:t>
            </a:r>
            <a:r>
              <a:rPr lang="ru-RU" altLang="uk-UA" sz="2200" b="1" dirty="0"/>
              <a:t> </a:t>
            </a:r>
            <a:r>
              <a:rPr lang="ru-RU" altLang="uk-UA" sz="2200" b="1" dirty="0" err="1"/>
              <a:t>Вищої</a:t>
            </a:r>
            <a:r>
              <a:rPr lang="ru-RU" altLang="uk-UA" sz="2200" b="1" dirty="0"/>
              <a:t> ради </a:t>
            </a:r>
            <a:r>
              <a:rPr lang="ru-RU" altLang="uk-UA" sz="2200" b="1" dirty="0" err="1"/>
              <a:t>правосуддя</a:t>
            </a:r>
            <a:r>
              <a:rPr lang="ru-RU" altLang="uk-UA" sz="2200" b="1" dirty="0"/>
              <a:t> </a:t>
            </a:r>
            <a:r>
              <a:rPr lang="ru-RU" altLang="uk-UA" sz="2200" b="1" dirty="0" err="1"/>
              <a:t>від</a:t>
            </a:r>
            <a:r>
              <a:rPr lang="ru-RU" altLang="uk-UA" sz="2200" b="1" dirty="0"/>
              <a:t> 9 </a:t>
            </a:r>
            <a:r>
              <a:rPr lang="ru-RU" altLang="uk-UA" sz="2200" b="1" dirty="0" err="1"/>
              <a:t>квітня</a:t>
            </a:r>
            <a:r>
              <a:rPr lang="ru-RU" altLang="uk-UA" sz="2200" b="1" dirty="0"/>
              <a:t> 2020 року № 933/0/15-20 (</a:t>
            </a:r>
            <a:r>
              <a:rPr lang="ru-RU" altLang="uk-UA" sz="2200" b="1" dirty="0" err="1"/>
              <a:t>п.п</a:t>
            </a:r>
            <a:r>
              <a:rPr lang="ru-RU" altLang="uk-UA" sz="2200" b="1" dirty="0"/>
              <a:t>. 3.1.5.)</a:t>
            </a:r>
          </a:p>
        </p:txBody>
      </p:sp>
    </p:spTree>
    <p:extLst>
      <p:ext uri="{BB962C8B-B14F-4D97-AF65-F5344CB8AC3E}">
        <p14:creationId xmlns:p14="http://schemas.microsoft.com/office/powerpoint/2010/main" val="26655481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6">
            <a:extLst>
              <a:ext uri="{FF2B5EF4-FFF2-40B4-BE49-F238E27FC236}">
                <a16:creationId xmlns:a16="http://schemas.microsoft.com/office/drawing/2014/main" id="{031C73CD-C72C-9CEA-6FF9-7184FD5E12A9}"/>
              </a:ext>
            </a:extLst>
          </p:cNvPr>
          <p:cNvSpPr/>
          <p:nvPr/>
        </p:nvSpPr>
        <p:spPr>
          <a:xfrm>
            <a:off x="143020" y="1425509"/>
            <a:ext cx="3484600" cy="649207"/>
          </a:xfrm>
          <a:prstGeom prst="roundRect">
            <a:avLst/>
          </a:prstGeom>
          <a:solidFill>
            <a:srgbClr val="38B3A0"/>
          </a:solidFill>
          <a:ln>
            <a:solidFill>
              <a:srgbClr val="38B3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buFontTx/>
              <a:buNone/>
              <a:defRPr/>
            </a:pPr>
            <a:r>
              <a:rPr lang="uk-UA" dirty="0" err="1">
                <a:solidFill>
                  <a:srgbClr val="002949"/>
                </a:solidFill>
              </a:rPr>
              <a:t>Повʼязані</a:t>
            </a:r>
            <a:r>
              <a:rPr lang="uk-UA" dirty="0">
                <a:solidFill>
                  <a:srgbClr val="002949"/>
                </a:solidFill>
              </a:rPr>
              <a:t> поняття:</a:t>
            </a:r>
            <a:endParaRPr lang="uk-UA" altLang="ru-RU" dirty="0">
              <a:solidFill>
                <a:srgbClr val="002949"/>
              </a:solidFill>
              <a:ea typeface="Roboto Condensed Light" panose="02000000000000000000" pitchFamily="2" charset="0"/>
              <a:cs typeface="Times New Roman" panose="02020603050405020304" pitchFamily="18" charset="0"/>
            </a:endParaRPr>
          </a:p>
        </p:txBody>
      </p:sp>
      <p:sp>
        <p:nvSpPr>
          <p:cNvPr id="6147" name="Rectangle 11">
            <a:extLst>
              <a:ext uri="{FF2B5EF4-FFF2-40B4-BE49-F238E27FC236}">
                <a16:creationId xmlns:a16="http://schemas.microsoft.com/office/drawing/2014/main" id="{0FFB6F64-B700-DF02-F247-4D2A8298DF29}"/>
              </a:ext>
            </a:extLst>
          </p:cNvPr>
          <p:cNvSpPr>
            <a:spLocks noChangeArrowheads="1"/>
          </p:cNvSpPr>
          <p:nvPr/>
        </p:nvSpPr>
        <p:spPr bwMode="auto">
          <a:xfrm>
            <a:off x="143020" y="2940094"/>
            <a:ext cx="5268430" cy="25637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defTabSz="269875">
              <a:buFont typeface="Arial" panose="020B0604020202020204" pitchFamily="34" charset="0"/>
              <a:buNone/>
            </a:pPr>
            <a:r>
              <a:rPr lang="ru-RU" altLang="uk-UA" sz="2200" dirty="0">
                <a:solidFill>
                  <a:srgbClr val="002949"/>
                </a:solidFill>
              </a:rPr>
              <a:t>1.	</a:t>
            </a:r>
            <a:r>
              <a:rPr lang="ru-RU" altLang="uk-UA" sz="2200" dirty="0" err="1">
                <a:solidFill>
                  <a:srgbClr val="002949"/>
                </a:solidFill>
              </a:rPr>
              <a:t>Незалежність</a:t>
            </a:r>
            <a:r>
              <a:rPr lang="ru-RU" altLang="uk-UA" sz="2200" dirty="0">
                <a:solidFill>
                  <a:srgbClr val="002949"/>
                </a:solidFill>
              </a:rPr>
              <a:t> суду (ст. 126, 129 та 131 </a:t>
            </a:r>
            <a:r>
              <a:rPr lang="ru-RU" altLang="uk-UA" sz="2200" dirty="0" err="1">
                <a:solidFill>
                  <a:srgbClr val="002949"/>
                </a:solidFill>
              </a:rPr>
              <a:t>Конституції</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a:t>
            </a:r>
          </a:p>
          <a:p>
            <a:pPr defTabSz="269875">
              <a:buFont typeface="Arial" panose="020B0604020202020204" pitchFamily="34" charset="0"/>
              <a:buNone/>
            </a:pPr>
            <a:r>
              <a:rPr lang="ru-RU" altLang="uk-UA" sz="2200" dirty="0">
                <a:solidFill>
                  <a:srgbClr val="002949"/>
                </a:solidFill>
              </a:rPr>
              <a:t>2.	</a:t>
            </a:r>
            <a:r>
              <a:rPr lang="ru-RU" altLang="uk-UA" sz="2200" dirty="0" err="1">
                <a:solidFill>
                  <a:srgbClr val="002949"/>
                </a:solidFill>
              </a:rPr>
              <a:t>Неупередженість</a:t>
            </a:r>
            <a:r>
              <a:rPr lang="ru-RU" altLang="uk-UA" sz="2200" dirty="0">
                <a:solidFill>
                  <a:srgbClr val="002949"/>
                </a:solidFill>
              </a:rPr>
              <a:t> суду (ст. 34 </a:t>
            </a:r>
            <a:r>
              <a:rPr lang="ru-RU" altLang="uk-UA" sz="2200" dirty="0" err="1">
                <a:solidFill>
                  <a:srgbClr val="002949"/>
                </a:solidFill>
              </a:rPr>
              <a:t>Конституції</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a:t>
            </a:r>
          </a:p>
          <a:p>
            <a:pPr defTabSz="269875">
              <a:buFont typeface="Arial" panose="020B0604020202020204" pitchFamily="34" charset="0"/>
              <a:buNone/>
            </a:pPr>
            <a:r>
              <a:rPr lang="ru-RU" altLang="uk-UA" sz="2200" dirty="0">
                <a:solidFill>
                  <a:srgbClr val="002949"/>
                </a:solidFill>
              </a:rPr>
              <a:t>3.	Авторитет суду (ст. 34 </a:t>
            </a:r>
            <a:r>
              <a:rPr lang="ru-RU" altLang="uk-UA" sz="2200" dirty="0" err="1">
                <a:solidFill>
                  <a:srgbClr val="002949"/>
                </a:solidFill>
              </a:rPr>
              <a:t>Конституції</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a:t>
            </a:r>
          </a:p>
          <a:p>
            <a:pPr defTabSz="269875">
              <a:buFont typeface="Arial" panose="020B0604020202020204" pitchFamily="34" charset="0"/>
              <a:buNone/>
            </a:pPr>
            <a:r>
              <a:rPr lang="ru-RU" altLang="uk-UA" sz="2200" dirty="0">
                <a:solidFill>
                  <a:srgbClr val="002949"/>
                </a:solidFill>
              </a:rPr>
              <a:t>4.	Заборона </a:t>
            </a:r>
            <a:r>
              <a:rPr lang="ru-RU" altLang="uk-UA" sz="2200" dirty="0" err="1">
                <a:solidFill>
                  <a:srgbClr val="002949"/>
                </a:solidFill>
              </a:rPr>
              <a:t>зловживання</a:t>
            </a:r>
            <a:r>
              <a:rPr lang="ru-RU" altLang="uk-UA" sz="2200" dirty="0">
                <a:solidFill>
                  <a:srgbClr val="002949"/>
                </a:solidFill>
              </a:rPr>
              <a:t> </a:t>
            </a:r>
            <a:r>
              <a:rPr lang="ru-RU" altLang="uk-UA" sz="2200" dirty="0" err="1">
                <a:solidFill>
                  <a:srgbClr val="002949"/>
                </a:solidFill>
              </a:rPr>
              <a:t>процесуальними</a:t>
            </a:r>
            <a:r>
              <a:rPr lang="ru-RU" altLang="uk-UA" sz="2200" dirty="0">
                <a:solidFill>
                  <a:srgbClr val="002949"/>
                </a:solidFill>
              </a:rPr>
              <a:t> правами</a:t>
            </a:r>
          </a:p>
        </p:txBody>
      </p:sp>
      <p:sp>
        <p:nvSpPr>
          <p:cNvPr id="6" name="Стрелка вниз 1">
            <a:extLst>
              <a:ext uri="{FF2B5EF4-FFF2-40B4-BE49-F238E27FC236}">
                <a16:creationId xmlns:a16="http://schemas.microsoft.com/office/drawing/2014/main" id="{9D049191-4102-6F33-86FE-5F3AD0D98C45}"/>
              </a:ext>
            </a:extLst>
          </p:cNvPr>
          <p:cNvSpPr/>
          <p:nvPr/>
        </p:nvSpPr>
        <p:spPr>
          <a:xfrm>
            <a:off x="365736" y="2108196"/>
            <a:ext cx="787529" cy="757195"/>
          </a:xfrm>
          <a:prstGeom prst="downArrow">
            <a:avLst>
              <a:gd name="adj1" fmla="val 33667"/>
              <a:gd name="adj2" fmla="val 61071"/>
            </a:avLst>
          </a:prstGeom>
          <a:solidFill>
            <a:schemeClr val="bg2">
              <a:lumMod val="25000"/>
            </a:schemeClr>
          </a:solidFill>
          <a:ln>
            <a:solidFill>
              <a:srgbClr val="002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solidFill>
                <a:srgbClr val="002949"/>
              </a:solidFill>
            </a:endParaRPr>
          </a:p>
        </p:txBody>
      </p:sp>
      <p:sp>
        <p:nvSpPr>
          <p:cNvPr id="2" name="Сувій: горизонтальний 1">
            <a:extLst>
              <a:ext uri="{FF2B5EF4-FFF2-40B4-BE49-F238E27FC236}">
                <a16:creationId xmlns:a16="http://schemas.microsoft.com/office/drawing/2014/main" id="{FF3591F4-5A4D-1F6F-8040-D1C32655409B}"/>
              </a:ext>
            </a:extLst>
          </p:cNvPr>
          <p:cNvSpPr/>
          <p:nvPr/>
        </p:nvSpPr>
        <p:spPr>
          <a:xfrm>
            <a:off x="759501" y="0"/>
            <a:ext cx="10672997" cy="1169205"/>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107000"/>
              </a:lnSpc>
              <a:spcAft>
                <a:spcPts val="800"/>
              </a:spcAft>
            </a:pPr>
            <a:r>
              <a:rPr lang="uk-UA" sz="2800" b="1" dirty="0">
                <a:effectLst/>
                <a:latin typeface="Roboto Condensed Light" panose="02000000000000000000" pitchFamily="2" charset="0"/>
                <a:ea typeface="Roboto Condensed Light" panose="02000000000000000000" pitchFamily="2" charset="0"/>
                <a:cs typeface="Times New Roman" panose="02020603050405020304" pitchFamily="18" charset="0"/>
              </a:rPr>
              <a:t>МАНТІЯ</a:t>
            </a:r>
            <a:r>
              <a:rPr lang="uk-UA" sz="2800" b="1" dirty="0">
                <a:latin typeface="Roboto Condensed Light" panose="02000000000000000000" pitchFamily="2" charset="0"/>
                <a:ea typeface="Roboto Condensed Light" panose="02000000000000000000" pitchFamily="2" charset="0"/>
                <a:cs typeface="Times New Roman" panose="02020603050405020304" pitchFamily="18" charset="0"/>
              </a:rPr>
              <a:t> </a:t>
            </a:r>
            <a:r>
              <a:rPr lang="ru-RU" sz="2800" dirty="0">
                <a:effectLst/>
                <a:latin typeface="Roboto Condensed Light" panose="02000000000000000000" pitchFamily="2" charset="0"/>
                <a:ea typeface="Roboto Condensed Light" panose="02000000000000000000" pitchFamily="2" charset="0"/>
                <a:cs typeface="Times New Roman" panose="02020603050405020304" pitchFamily="18" charset="0"/>
              </a:rPr>
              <a:t>(</a:t>
            </a:r>
            <a:r>
              <a:rPr lang="en-US" sz="2800" dirty="0">
                <a:effectLst/>
                <a:latin typeface="Roboto Condensed Light" panose="02000000000000000000" pitchFamily="2" charset="0"/>
                <a:ea typeface="Roboto Condensed Light" panose="02000000000000000000" pitchFamily="2" charset="0"/>
                <a:cs typeface="Times New Roman" panose="02020603050405020304" pitchFamily="18" charset="0"/>
              </a:rPr>
              <a:t>court dress</a:t>
            </a:r>
            <a:r>
              <a:rPr lang="uk-UA" sz="28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effectLst/>
                <a:latin typeface="Roboto Condensed Light" panose="02000000000000000000" pitchFamily="2" charset="0"/>
                <a:ea typeface="Roboto Condensed Light" panose="02000000000000000000" pitchFamily="2" charset="0"/>
                <a:cs typeface="Times New Roman" panose="02020603050405020304" pitchFamily="18" charset="0"/>
              </a:rPr>
              <a:t>judge</a:t>
            </a:r>
            <a:r>
              <a:rPr lang="uk-UA" sz="28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effectLst/>
                <a:latin typeface="Roboto Condensed Light" panose="02000000000000000000" pitchFamily="2" charset="0"/>
                <a:ea typeface="Roboto Condensed Light" panose="02000000000000000000" pitchFamily="2" charset="0"/>
                <a:cs typeface="Times New Roman" panose="02020603050405020304" pitchFamily="18" charset="0"/>
              </a:rPr>
              <a:t>robe</a:t>
            </a:r>
            <a:r>
              <a:rPr lang="ru-RU" sz="2800" dirty="0">
                <a:effectLst/>
                <a:latin typeface="Roboto Condensed Light" panose="02000000000000000000" pitchFamily="2" charset="0"/>
                <a:ea typeface="Roboto Condensed Light" panose="02000000000000000000" pitchFamily="2" charset="0"/>
                <a:cs typeface="Times New Roman" panose="02020603050405020304" pitchFamily="18" charset="0"/>
              </a:rPr>
              <a:t>,</a:t>
            </a:r>
            <a:r>
              <a:rPr lang="uk-UA" sz="28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effectLst/>
                <a:latin typeface="Roboto Condensed Light" panose="02000000000000000000" pitchFamily="2" charset="0"/>
                <a:ea typeface="Roboto Condensed Light" panose="02000000000000000000" pitchFamily="2" charset="0"/>
                <a:cs typeface="Times New Roman" panose="02020603050405020304" pitchFamily="18" charset="0"/>
              </a:rPr>
              <a:t>judge</a:t>
            </a:r>
            <a:r>
              <a:rPr lang="uk-UA" sz="28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effectLst/>
                <a:latin typeface="Roboto Condensed Light" panose="02000000000000000000" pitchFamily="2" charset="0"/>
                <a:ea typeface="Roboto Condensed Light" panose="02000000000000000000" pitchFamily="2" charset="0"/>
                <a:cs typeface="Times New Roman" panose="02020603050405020304" pitchFamily="18" charset="0"/>
              </a:rPr>
              <a:t>mantle</a:t>
            </a:r>
            <a:r>
              <a:rPr lang="ru-RU" sz="2800" dirty="0">
                <a:effectLst/>
                <a:latin typeface="Roboto Condensed Light" panose="02000000000000000000" pitchFamily="2" charset="0"/>
                <a:ea typeface="Roboto Condensed Light" panose="02000000000000000000" pitchFamily="2" charset="0"/>
                <a:cs typeface="Times New Roman" panose="02020603050405020304" pitchFamily="18" charset="0"/>
              </a:rPr>
              <a:t>)</a:t>
            </a:r>
            <a:endParaRPr lang="uk-UA" sz="28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5" name="Стрелка вниз 1">
            <a:extLst>
              <a:ext uri="{FF2B5EF4-FFF2-40B4-BE49-F238E27FC236}">
                <a16:creationId xmlns:a16="http://schemas.microsoft.com/office/drawing/2014/main" id="{4709546C-8FAF-CBF2-979F-9A0A23FFD8EE}"/>
              </a:ext>
            </a:extLst>
          </p:cNvPr>
          <p:cNvSpPr/>
          <p:nvPr/>
        </p:nvSpPr>
        <p:spPr>
          <a:xfrm>
            <a:off x="6817479" y="1986106"/>
            <a:ext cx="787529" cy="757195"/>
          </a:xfrm>
          <a:prstGeom prst="downArrow">
            <a:avLst>
              <a:gd name="adj1" fmla="val 33667"/>
              <a:gd name="adj2" fmla="val 61071"/>
            </a:avLst>
          </a:prstGeom>
          <a:solidFill>
            <a:schemeClr val="bg2">
              <a:lumMod val="25000"/>
            </a:schemeClr>
          </a:solidFill>
          <a:ln>
            <a:solidFill>
              <a:srgbClr val="002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solidFill>
                <a:srgbClr val="002949"/>
              </a:solidFill>
            </a:endParaRPr>
          </a:p>
        </p:txBody>
      </p:sp>
      <p:pic>
        <p:nvPicPr>
          <p:cNvPr id="9" name="Рисунок 8">
            <a:extLst>
              <a:ext uri="{FF2B5EF4-FFF2-40B4-BE49-F238E27FC236}">
                <a16:creationId xmlns:a16="http://schemas.microsoft.com/office/drawing/2014/main" id="{3590619D-F36F-7FF6-4D58-58DD2BF85789}"/>
              </a:ext>
            </a:extLst>
          </p:cNvPr>
          <p:cNvPicPr>
            <a:picLocks noChangeAspect="1"/>
          </p:cNvPicPr>
          <p:nvPr/>
        </p:nvPicPr>
        <p:blipFill rotWithShape="1">
          <a:blip r:embed="rId2">
            <a:extLst>
              <a:ext uri="{28A0092B-C50C-407E-A947-70E740481C1C}">
                <a14:useLocalDpi xmlns:a14="http://schemas.microsoft.com/office/drawing/2010/main" val="0"/>
              </a:ext>
            </a:extLst>
          </a:blip>
          <a:srcRect l="23765" r="23028"/>
          <a:stretch/>
        </p:blipFill>
        <p:spPr>
          <a:xfrm>
            <a:off x="8915400" y="3482952"/>
            <a:ext cx="3006464" cy="3176794"/>
          </a:xfrm>
          <a:prstGeom prst="rect">
            <a:avLst/>
          </a:prstGeom>
          <a:ln>
            <a:noFill/>
          </a:ln>
          <a:effectLst>
            <a:softEdge rad="112500"/>
          </a:effectLst>
        </p:spPr>
        <p:style>
          <a:lnRef idx="1">
            <a:schemeClr val="accent1"/>
          </a:lnRef>
          <a:fillRef idx="2">
            <a:schemeClr val="accent1"/>
          </a:fillRef>
          <a:effectRef idx="1">
            <a:schemeClr val="accent1"/>
          </a:effectRef>
          <a:fontRef idx="minor">
            <a:schemeClr val="dk1"/>
          </a:fontRef>
        </p:style>
      </p:pic>
      <p:sp>
        <p:nvSpPr>
          <p:cNvPr id="3" name="Скругленный прямоугольник 6">
            <a:extLst>
              <a:ext uri="{FF2B5EF4-FFF2-40B4-BE49-F238E27FC236}">
                <a16:creationId xmlns:a16="http://schemas.microsoft.com/office/drawing/2014/main" id="{6FB5B394-7E31-8DFC-9803-3D11962F7C44}"/>
              </a:ext>
            </a:extLst>
          </p:cNvPr>
          <p:cNvSpPr/>
          <p:nvPr/>
        </p:nvSpPr>
        <p:spPr>
          <a:xfrm>
            <a:off x="5638057" y="1287210"/>
            <a:ext cx="3933902" cy="649207"/>
          </a:xfrm>
          <a:prstGeom prst="roundRect">
            <a:avLst/>
          </a:prstGeom>
          <a:solidFill>
            <a:srgbClr val="38B3A0"/>
          </a:solidFill>
          <a:ln>
            <a:solidFill>
              <a:srgbClr val="38B3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buFontTx/>
              <a:buNone/>
              <a:defRPr/>
            </a:pPr>
            <a:r>
              <a:rPr lang="uk-UA" dirty="0">
                <a:solidFill>
                  <a:srgbClr val="002949"/>
                </a:solidFill>
              </a:rPr>
              <a:t>Конкурують з поняттями:</a:t>
            </a:r>
            <a:endParaRPr lang="uk-UA" altLang="ru-RU" dirty="0">
              <a:solidFill>
                <a:srgbClr val="002949"/>
              </a:solidFill>
              <a:ea typeface="Roboto Condensed Light" panose="02000000000000000000" pitchFamily="2" charset="0"/>
              <a:cs typeface="Times New Roman" panose="02020603050405020304" pitchFamily="18" charset="0"/>
            </a:endParaRPr>
          </a:p>
        </p:txBody>
      </p:sp>
      <p:sp>
        <p:nvSpPr>
          <p:cNvPr id="7" name="Rectangle 11">
            <a:extLst>
              <a:ext uri="{FF2B5EF4-FFF2-40B4-BE49-F238E27FC236}">
                <a16:creationId xmlns:a16="http://schemas.microsoft.com/office/drawing/2014/main" id="{76D1820F-A2FF-9AA7-A503-82481EC7A851}"/>
              </a:ext>
            </a:extLst>
          </p:cNvPr>
          <p:cNvSpPr>
            <a:spLocks noChangeArrowheads="1"/>
          </p:cNvSpPr>
          <p:nvPr/>
        </p:nvSpPr>
        <p:spPr bwMode="auto">
          <a:xfrm>
            <a:off x="5638056" y="2811866"/>
            <a:ext cx="3524175" cy="10885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bIns="0" anchor="ct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marL="457200" indent="-457200" defTabSz="269875">
              <a:buFont typeface="Arial" panose="020B0604020202020204" pitchFamily="34" charset="0"/>
              <a:buAutoNum type="arabicPeriod"/>
            </a:pPr>
            <a:r>
              <a:rPr lang="ru-RU" altLang="uk-UA" sz="2200" dirty="0">
                <a:solidFill>
                  <a:srgbClr val="002949"/>
                </a:solidFill>
              </a:rPr>
              <a:t>Принцип </a:t>
            </a:r>
            <a:r>
              <a:rPr lang="ru-RU" altLang="uk-UA" sz="2200" dirty="0" err="1">
                <a:solidFill>
                  <a:srgbClr val="002949"/>
                </a:solidFill>
              </a:rPr>
              <a:t>рівності</a:t>
            </a:r>
            <a:r>
              <a:rPr lang="ru-RU" altLang="uk-UA" sz="2200" dirty="0">
                <a:solidFill>
                  <a:srgbClr val="002949"/>
                </a:solidFill>
              </a:rPr>
              <a:t> (ст. 24 </a:t>
            </a:r>
            <a:r>
              <a:rPr lang="ru-RU" altLang="uk-UA" sz="2200" dirty="0" err="1">
                <a:solidFill>
                  <a:srgbClr val="002949"/>
                </a:solidFill>
              </a:rPr>
              <a:t>Конституції</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a:t>
            </a:r>
          </a:p>
          <a:p>
            <a:pPr defTabSz="269875">
              <a:buFont typeface="Arial" panose="020B0604020202020204" pitchFamily="34" charset="0"/>
              <a:buNone/>
            </a:pPr>
            <a:r>
              <a:rPr lang="ru-RU" altLang="uk-UA" sz="2200" dirty="0">
                <a:solidFill>
                  <a:srgbClr val="002949"/>
                </a:solidFill>
              </a:rPr>
              <a:t>2.	   </a:t>
            </a:r>
            <a:r>
              <a:rPr lang="ru-RU" altLang="uk-UA" sz="2200" dirty="0" err="1">
                <a:solidFill>
                  <a:srgbClr val="002949"/>
                </a:solidFill>
              </a:rPr>
              <a:t>Діджиталізація</a:t>
            </a:r>
            <a:r>
              <a:rPr lang="ru-RU" altLang="uk-UA" sz="2200" dirty="0">
                <a:solidFill>
                  <a:srgbClr val="002949"/>
                </a:solidFill>
              </a:rPr>
              <a:t> суду</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289953"/>
            <a:ext cx="11268075" cy="52322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t>Таким чином, посвідченням судді за необхідності підтверджуються повноваження його власника в ситуаціях, не пов’язаних зі здійсненням правосуддя, коли суддя не перебуває в мантії та з нагрудним знаком.</a:t>
            </a:r>
          </a:p>
          <a:p>
            <a:pPr algn="just">
              <a:lnSpc>
                <a:spcPct val="100000"/>
              </a:lnSpc>
              <a:spcBef>
                <a:spcPct val="0"/>
              </a:spcBef>
              <a:spcAft>
                <a:spcPts val="1200"/>
              </a:spcAft>
              <a:buFont typeface="Arial" panose="020B0604020202020204" pitchFamily="34" charset="0"/>
              <a:buNone/>
            </a:pPr>
            <a:r>
              <a:rPr lang="uk-UA" altLang="uk-UA" sz="2100" dirty="0"/>
              <a:t>Повноваження судді в судовому засіданні з розгляду справи підтверджуються мантією та нагрудним знаком. </a:t>
            </a:r>
          </a:p>
          <a:p>
            <a:pPr algn="just">
              <a:lnSpc>
                <a:spcPct val="100000"/>
              </a:lnSpc>
              <a:spcBef>
                <a:spcPct val="0"/>
              </a:spcBef>
              <a:spcAft>
                <a:spcPts val="1200"/>
              </a:spcAft>
              <a:buFont typeface="Arial" panose="020B0604020202020204" pitchFamily="34" charset="0"/>
              <a:buNone/>
            </a:pPr>
            <a:r>
              <a:rPr lang="uk-UA" altLang="uk-UA" sz="2100" dirty="0"/>
              <a:t>При цьому наявність або відсутність у судді посвідчення під час розгляду судової справи жодним чином не впливає на обсяг його повноважень щодо здійснення правосуддя у певному суді.</a:t>
            </a:r>
          </a:p>
          <a:p>
            <a:pPr algn="just">
              <a:lnSpc>
                <a:spcPct val="100000"/>
              </a:lnSpc>
              <a:spcBef>
                <a:spcPct val="0"/>
              </a:spcBef>
              <a:spcAft>
                <a:spcPts val="1200"/>
              </a:spcAft>
              <a:buFont typeface="Arial" panose="020B0604020202020204" pitchFamily="34" charset="0"/>
              <a:buNone/>
            </a:pPr>
            <a:r>
              <a:rPr lang="uk-UA" altLang="uk-UA" sz="2100" dirty="0"/>
              <a:t>Поведінка осіб, які під час судового засідання вимагають від головуючого у справі, який здійснює правосуддя в мантії та з нагрудним знаком, пред’явлення посвідчення судді, не узгоджується з положеннями частини шостої статті 48 Закону України «Про судоустрій і статус суддів» щодо обов’язку фізичних і юридичних осіб поважати незалежність судді і не посягати на неї.</a:t>
            </a:r>
          </a:p>
          <a:p>
            <a:pPr algn="just">
              <a:lnSpc>
                <a:spcPct val="100000"/>
              </a:lnSpc>
              <a:spcBef>
                <a:spcPct val="0"/>
              </a:spcBef>
              <a:spcAft>
                <a:spcPts val="1200"/>
              </a:spcAft>
              <a:buFont typeface="Arial" panose="020B0604020202020204" pitchFamily="34" charset="0"/>
              <a:buNone/>
            </a:pPr>
            <a:r>
              <a:rPr lang="uk-UA" altLang="uk-UA" sz="2100" dirty="0"/>
              <a:t>Процесуальне законодавство не передбачає можливості заявлення учасниками справи вимог щодо перевірки посвідчення головуючого в судовому засіданні. Зазначені дії можуть мати ознаки зловживання процесуальними правами, порушення порядку в судовому засіданні та неповаги до суду.</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Щорічна</a:t>
            </a:r>
            <a:r>
              <a:rPr lang="ru-RU" altLang="uk-UA" sz="2200" b="1" dirty="0"/>
              <a:t> </a:t>
            </a:r>
            <a:r>
              <a:rPr lang="ru-RU" altLang="uk-UA" sz="2200" b="1" dirty="0" err="1"/>
              <a:t>доповідь</a:t>
            </a:r>
            <a:r>
              <a:rPr lang="ru-RU" altLang="uk-UA" sz="2200" b="1" dirty="0"/>
              <a:t> «Про стан </a:t>
            </a:r>
            <a:r>
              <a:rPr lang="ru-RU" altLang="uk-UA" sz="2200" b="1" dirty="0" err="1"/>
              <a:t>забезпечення</a:t>
            </a:r>
            <a:r>
              <a:rPr lang="ru-RU" altLang="uk-UA" sz="2200" b="1" dirty="0"/>
              <a:t> </a:t>
            </a:r>
            <a:r>
              <a:rPr lang="ru-RU" altLang="uk-UA" sz="2200" b="1" dirty="0" err="1"/>
              <a:t>незалежності</a:t>
            </a:r>
            <a:r>
              <a:rPr lang="ru-RU" altLang="uk-UA" sz="2200" b="1" dirty="0"/>
              <a:t> </a:t>
            </a:r>
            <a:r>
              <a:rPr lang="ru-RU" altLang="uk-UA" sz="2200" b="1" dirty="0" err="1"/>
              <a:t>суддів</a:t>
            </a:r>
            <a:r>
              <a:rPr lang="ru-RU" altLang="uk-UA" sz="2200" b="1" dirty="0"/>
              <a:t> в </a:t>
            </a:r>
            <a:r>
              <a:rPr lang="ru-RU" altLang="uk-UA" sz="2200" b="1" dirty="0" err="1"/>
              <a:t>Україні</a:t>
            </a:r>
            <a:r>
              <a:rPr lang="ru-RU" altLang="uk-UA" sz="2200" b="1" dirty="0"/>
              <a:t> за 2019 </a:t>
            </a:r>
            <a:r>
              <a:rPr lang="ru-RU" altLang="uk-UA" sz="2200" b="1" dirty="0" err="1"/>
              <a:t>рік</a:t>
            </a:r>
            <a:r>
              <a:rPr lang="ru-RU" altLang="uk-UA" sz="2200" b="1" dirty="0"/>
              <a:t>», </a:t>
            </a:r>
            <a:r>
              <a:rPr lang="ru-RU" altLang="uk-UA" sz="2200" b="1" dirty="0" err="1"/>
              <a:t>затверджена</a:t>
            </a:r>
            <a:r>
              <a:rPr lang="ru-RU" altLang="uk-UA" sz="2200" b="1" dirty="0"/>
              <a:t> </a:t>
            </a:r>
            <a:r>
              <a:rPr lang="ru-RU" altLang="uk-UA" sz="2200" b="1" dirty="0" err="1"/>
              <a:t>рішенням</a:t>
            </a:r>
            <a:r>
              <a:rPr lang="ru-RU" altLang="uk-UA" sz="2200" b="1" dirty="0"/>
              <a:t> </a:t>
            </a:r>
            <a:r>
              <a:rPr lang="ru-RU" altLang="uk-UA" sz="2200" b="1" dirty="0" err="1"/>
              <a:t>Вищої</a:t>
            </a:r>
            <a:r>
              <a:rPr lang="ru-RU" altLang="uk-UA" sz="2200" b="1" dirty="0"/>
              <a:t> ради </a:t>
            </a:r>
            <a:r>
              <a:rPr lang="ru-RU" altLang="uk-UA" sz="2200" b="1" dirty="0" err="1"/>
              <a:t>правосуддя</a:t>
            </a:r>
            <a:r>
              <a:rPr lang="ru-RU" altLang="uk-UA" sz="2200" b="1" dirty="0"/>
              <a:t> </a:t>
            </a:r>
            <a:r>
              <a:rPr lang="ru-RU" altLang="uk-UA" sz="2200" b="1" dirty="0" err="1"/>
              <a:t>від</a:t>
            </a:r>
            <a:r>
              <a:rPr lang="ru-RU" altLang="uk-UA" sz="2200" b="1" dirty="0"/>
              <a:t> 9 </a:t>
            </a:r>
            <a:r>
              <a:rPr lang="ru-RU" altLang="uk-UA" sz="2200" b="1" dirty="0" err="1"/>
              <a:t>квітня</a:t>
            </a:r>
            <a:r>
              <a:rPr lang="ru-RU" altLang="uk-UA" sz="2200" b="1" dirty="0"/>
              <a:t> 2020 року № 933/0/15-20 (</a:t>
            </a:r>
            <a:r>
              <a:rPr lang="ru-RU" altLang="uk-UA" sz="2200" b="1" dirty="0" err="1"/>
              <a:t>п.п</a:t>
            </a:r>
            <a:r>
              <a:rPr lang="ru-RU" altLang="uk-UA" sz="2200" b="1" dirty="0"/>
              <a:t>. 3.1.5.)</a:t>
            </a:r>
          </a:p>
        </p:txBody>
      </p:sp>
    </p:spTree>
    <p:extLst>
      <p:ext uri="{BB962C8B-B14F-4D97-AF65-F5344CB8AC3E}">
        <p14:creationId xmlns:p14="http://schemas.microsoft.com/office/powerpoint/2010/main" val="1166410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207128" y="1071801"/>
            <a:ext cx="11545161" cy="54784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t>Особа звернулася до Вищого адміністративного суду України із позовом до Вищої кваліфікаційної комісії суддів України (далі - Комісія) про скасування рішення від 17 червня 2015 року №1790/дн-15, яким позивача притягнено до дисциплінарної відповідальності у виді попередження.</a:t>
            </a:r>
          </a:p>
          <a:p>
            <a:pPr algn="just">
              <a:lnSpc>
                <a:spcPct val="100000"/>
              </a:lnSpc>
              <a:spcBef>
                <a:spcPct val="0"/>
              </a:spcBef>
              <a:spcAft>
                <a:spcPts val="1200"/>
              </a:spcAft>
              <a:buFont typeface="Arial" panose="020B0604020202020204" pitchFamily="34" charset="0"/>
              <a:buNone/>
            </a:pPr>
            <a:r>
              <a:rPr lang="uk-UA" altLang="uk-UA" sz="2000" dirty="0"/>
              <a:t>У судовому засіданні особа підтримала позовні вимоги та просила їх задовольнити, обґрунтовуючи тим, що її вихід до нарадчої кімнати без мантії та нагрудного знака під час розгляду судової справи 25 липня 2014 року викликаний спекою та поганим самопочуттям, однак Комісією не взято це до уваги. При цьому вона не вважає, що такий вчинок є грубим одноразовим порушенням правил суддівської етики, що підриває авторитет правосуддя.</a:t>
            </a:r>
          </a:p>
          <a:p>
            <a:pPr algn="just">
              <a:lnSpc>
                <a:spcPct val="100000"/>
              </a:lnSpc>
              <a:spcBef>
                <a:spcPct val="0"/>
              </a:spcBef>
              <a:spcAft>
                <a:spcPts val="1200"/>
              </a:spcAft>
              <a:buFont typeface="Arial" panose="020B0604020202020204" pitchFamily="34" charset="0"/>
              <a:buNone/>
            </a:pPr>
            <a:r>
              <a:rPr lang="uk-UA" altLang="uk-UA" sz="2000" dirty="0"/>
              <a:t>До Вищої кваліфікаційної комісії суддів України надійшла скарга щодо неналежної поведінки судді Дарницького районного суду міста Києва, у якій скаржник просив притягнути її до дисциплінарної відповідальності за порушення принципу гласності і відкритості судового процесу, здійснення правосуддя без мантії та нагрудного знака та допущення порушення норм процесуального права при здійсненні правосуддя, пов'язані, зокрема, з відмовою у доступі особи до правосуддя з підстав, не передбачених законом.</a:t>
            </a:r>
          </a:p>
          <a:p>
            <a:pPr algn="just">
              <a:lnSpc>
                <a:spcPct val="100000"/>
              </a:lnSpc>
              <a:spcBef>
                <a:spcPct val="0"/>
              </a:spcBef>
              <a:spcAft>
                <a:spcPts val="1200"/>
              </a:spcAft>
              <a:buFont typeface="Arial" panose="020B0604020202020204" pitchFamily="34" charset="0"/>
              <a:buNone/>
            </a:pPr>
            <a:r>
              <a:rPr lang="uk-UA" altLang="uk-UA" sz="2000" dirty="0"/>
              <a:t>Окрім іншого скаржник у скарзі зазначає: «Судове засідання проводилось з порушенням статті 16 Закону України «Про судоустрій і статус суддів», а саме суддя здійснювала правосуддя без мантії з нагрудним знаком, тому і не хотіла, щоб її знімали».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a:t>
            </a:r>
            <a:r>
              <a:rPr lang="ru-RU" altLang="uk-UA" sz="2200" b="1" dirty="0" err="1"/>
              <a:t>Вищий</a:t>
            </a:r>
            <a:r>
              <a:rPr lang="ru-RU" altLang="uk-UA" sz="2200" b="1" dirty="0"/>
              <a:t> </a:t>
            </a:r>
            <a:r>
              <a:rPr lang="ru-RU" altLang="uk-UA" sz="2200" b="1" dirty="0" err="1"/>
              <a:t>адміністративний</a:t>
            </a:r>
            <a:r>
              <a:rPr lang="ru-RU" altLang="uk-UA" sz="2200" b="1" dirty="0"/>
              <a:t> суд </a:t>
            </a:r>
            <a:r>
              <a:rPr lang="ru-RU" altLang="uk-UA" sz="2200" b="1" dirty="0" err="1"/>
              <a:t>України</a:t>
            </a:r>
            <a:r>
              <a:rPr lang="ru-RU" altLang="uk-UA" sz="2200" b="1" dirty="0"/>
              <a:t> </a:t>
            </a:r>
            <a:r>
              <a:rPr lang="ru-RU" altLang="uk-UA" sz="2200" b="1" dirty="0" err="1"/>
              <a:t>від</a:t>
            </a:r>
            <a:r>
              <a:rPr lang="ru-RU" altLang="uk-UA" sz="2200" b="1" dirty="0"/>
              <a:t> 23 </a:t>
            </a:r>
            <a:r>
              <a:rPr lang="ru-RU" altLang="uk-UA" sz="2200" b="1" dirty="0" err="1"/>
              <a:t>жовтня</a:t>
            </a:r>
            <a:r>
              <a:rPr lang="ru-RU" altLang="uk-UA" sz="2200" b="1" dirty="0"/>
              <a:t> 2015 року № П/800/252/15</a:t>
            </a:r>
          </a:p>
        </p:txBody>
      </p:sp>
    </p:spTree>
    <p:extLst>
      <p:ext uri="{BB962C8B-B14F-4D97-AF65-F5344CB8AC3E}">
        <p14:creationId xmlns:p14="http://schemas.microsoft.com/office/powerpoint/2010/main" val="31908236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207128" y="1259896"/>
            <a:ext cx="11268075" cy="45550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000" dirty="0" err="1"/>
              <a:t>Рішенням</a:t>
            </a:r>
            <a:r>
              <a:rPr lang="ru-RU" altLang="uk-UA" sz="2000" dirty="0"/>
              <a:t> від 17 червня 2015 року №1790/дп-15 </a:t>
            </a:r>
            <a:r>
              <a:rPr lang="ru-RU" altLang="uk-UA" sz="2000" dirty="0" err="1"/>
              <a:t>Комісія</a:t>
            </a:r>
            <a:r>
              <a:rPr lang="ru-RU" altLang="uk-UA" sz="2000" dirty="0"/>
              <a:t> </a:t>
            </a:r>
            <a:r>
              <a:rPr lang="ru-RU" altLang="uk-UA" sz="2000" dirty="0" err="1"/>
              <a:t>вирішила</a:t>
            </a:r>
            <a:r>
              <a:rPr lang="ru-RU" altLang="uk-UA" sz="2000" dirty="0"/>
              <a:t> </a:t>
            </a:r>
            <a:r>
              <a:rPr lang="ru-RU" altLang="uk-UA" sz="2000" dirty="0" err="1"/>
              <a:t>притягнути</a:t>
            </a:r>
            <a:r>
              <a:rPr lang="ru-RU" altLang="uk-UA" sz="2000" dirty="0"/>
              <a:t> </a:t>
            </a:r>
            <a:r>
              <a:rPr lang="ru-RU" altLang="uk-UA" sz="2000" dirty="0" err="1"/>
              <a:t>суддю</a:t>
            </a:r>
            <a:r>
              <a:rPr lang="ru-RU" altLang="uk-UA" sz="2000" dirty="0"/>
              <a:t> </a:t>
            </a:r>
            <a:r>
              <a:rPr lang="ru-RU" altLang="uk-UA" sz="2000" dirty="0" err="1"/>
              <a:t>Дарницького</a:t>
            </a:r>
            <a:r>
              <a:rPr lang="ru-RU" altLang="uk-UA" sz="2000" dirty="0"/>
              <a:t> районного суду </a:t>
            </a:r>
            <a:r>
              <a:rPr lang="ru-RU" altLang="uk-UA" sz="2000" dirty="0" err="1"/>
              <a:t>міста</a:t>
            </a:r>
            <a:r>
              <a:rPr lang="ru-RU" altLang="uk-UA" sz="2000" dirty="0"/>
              <a:t> </a:t>
            </a:r>
            <a:r>
              <a:rPr lang="ru-RU" altLang="uk-UA" sz="2000" dirty="0" err="1"/>
              <a:t>Києва</a:t>
            </a:r>
            <a:r>
              <a:rPr lang="ru-RU" altLang="uk-UA" sz="2000" dirty="0"/>
              <a:t> до </a:t>
            </a:r>
            <a:r>
              <a:rPr lang="ru-RU" altLang="uk-UA" sz="2000" dirty="0" err="1"/>
              <a:t>дисциплінарної</a:t>
            </a:r>
            <a:r>
              <a:rPr lang="ru-RU" altLang="uk-UA" sz="2000" dirty="0"/>
              <a:t> </a:t>
            </a:r>
            <a:r>
              <a:rPr lang="ru-RU" altLang="uk-UA" sz="2000" dirty="0" err="1"/>
              <a:t>відповідальності</a:t>
            </a:r>
            <a:r>
              <a:rPr lang="ru-RU" altLang="uk-UA" sz="2000" dirty="0"/>
              <a:t> та </a:t>
            </a:r>
            <a:r>
              <a:rPr lang="ru-RU" altLang="uk-UA" sz="2000" dirty="0" err="1"/>
              <a:t>застосувати</a:t>
            </a:r>
            <a:r>
              <a:rPr lang="ru-RU" altLang="uk-UA" sz="2000" dirty="0"/>
              <a:t> до </a:t>
            </a:r>
            <a:r>
              <a:rPr lang="ru-RU" altLang="uk-UA" sz="2000" dirty="0" err="1"/>
              <a:t>неї</a:t>
            </a:r>
            <a:r>
              <a:rPr lang="ru-RU" altLang="uk-UA" sz="2000" dirty="0"/>
              <a:t> </a:t>
            </a:r>
            <a:r>
              <a:rPr lang="ru-RU" altLang="uk-UA" sz="2000" dirty="0" err="1"/>
              <a:t>дисциплінарне</a:t>
            </a:r>
            <a:r>
              <a:rPr lang="ru-RU" altLang="uk-UA" sz="2000" dirty="0"/>
              <a:t> </a:t>
            </a:r>
            <a:r>
              <a:rPr lang="ru-RU" altLang="uk-UA" sz="2000" dirty="0" err="1"/>
              <a:t>стягнення</a:t>
            </a:r>
            <a:r>
              <a:rPr lang="ru-RU" altLang="uk-UA" sz="2000" dirty="0"/>
              <a:t> у </a:t>
            </a:r>
            <a:r>
              <a:rPr lang="ru-RU" altLang="uk-UA" sz="2000" dirty="0" err="1"/>
              <a:t>виді</a:t>
            </a:r>
            <a:r>
              <a:rPr lang="ru-RU" altLang="uk-UA" sz="2000" dirty="0"/>
              <a:t> </a:t>
            </a:r>
            <a:r>
              <a:rPr lang="ru-RU" altLang="uk-UA" sz="2000" dirty="0" err="1"/>
              <a:t>попередження</a:t>
            </a:r>
            <a:r>
              <a:rPr lang="ru-RU" altLang="uk-UA" sz="2000" dirty="0"/>
              <a:t>.</a:t>
            </a:r>
          </a:p>
          <a:p>
            <a:pPr algn="just">
              <a:lnSpc>
                <a:spcPct val="100000"/>
              </a:lnSpc>
              <a:spcBef>
                <a:spcPct val="0"/>
              </a:spcBef>
              <a:spcAft>
                <a:spcPts val="1200"/>
              </a:spcAft>
              <a:buFont typeface="Arial" panose="020B0604020202020204" pitchFamily="34" charset="0"/>
              <a:buNone/>
            </a:pPr>
            <a:r>
              <a:rPr lang="ru-RU" altLang="uk-UA" sz="2000" dirty="0" err="1"/>
              <a:t>Розцінивши</a:t>
            </a:r>
            <a:r>
              <a:rPr lang="ru-RU" altLang="uk-UA" sz="2000" dirty="0"/>
              <a:t> проступок </a:t>
            </a:r>
            <a:r>
              <a:rPr lang="ru-RU" altLang="uk-UA" sz="2000" dirty="0" err="1"/>
              <a:t>судді</a:t>
            </a:r>
            <a:r>
              <a:rPr lang="ru-RU" altLang="uk-UA" sz="2000" dirty="0"/>
              <a:t> як </a:t>
            </a:r>
            <a:r>
              <a:rPr lang="ru-RU" altLang="uk-UA" sz="2000" dirty="0" err="1"/>
              <a:t>грубе</a:t>
            </a:r>
            <a:r>
              <a:rPr lang="ru-RU" altLang="uk-UA" sz="2000" dirty="0"/>
              <a:t> </a:t>
            </a:r>
            <a:r>
              <a:rPr lang="ru-RU" altLang="uk-UA" sz="2000" dirty="0" err="1"/>
              <a:t>одноразове</a:t>
            </a:r>
            <a:r>
              <a:rPr lang="ru-RU" altLang="uk-UA" sz="2000" dirty="0"/>
              <a:t> </a:t>
            </a:r>
            <a:r>
              <a:rPr lang="ru-RU" altLang="uk-UA" sz="2000" dirty="0" err="1"/>
              <a:t>порушення</a:t>
            </a:r>
            <a:r>
              <a:rPr lang="ru-RU" altLang="uk-UA" sz="2000" dirty="0"/>
              <a:t> правил </a:t>
            </a:r>
            <a:r>
              <a:rPr lang="ru-RU" altLang="uk-UA" sz="2000" dirty="0" err="1"/>
              <a:t>суддівської</a:t>
            </a:r>
            <a:r>
              <a:rPr lang="ru-RU" altLang="uk-UA" sz="2000" dirty="0"/>
              <a:t> </a:t>
            </a:r>
            <a:r>
              <a:rPr lang="ru-RU" altLang="uk-UA" sz="2000" dirty="0" err="1"/>
              <a:t>етики</a:t>
            </a:r>
            <a:r>
              <a:rPr lang="ru-RU" altLang="uk-UA" sz="2000" dirty="0"/>
              <a:t>, </a:t>
            </a:r>
            <a:r>
              <a:rPr lang="ru-RU" altLang="uk-UA" sz="2000" dirty="0" err="1"/>
              <a:t>що</a:t>
            </a:r>
            <a:r>
              <a:rPr lang="ru-RU" altLang="uk-UA" sz="2000" dirty="0"/>
              <a:t> </a:t>
            </a:r>
            <a:r>
              <a:rPr lang="ru-RU" altLang="uk-UA" sz="2000" dirty="0" err="1"/>
              <a:t>підриває</a:t>
            </a:r>
            <a:r>
              <a:rPr lang="ru-RU" altLang="uk-UA" sz="2000" dirty="0"/>
              <a:t> авторитет </a:t>
            </a:r>
            <a:r>
              <a:rPr lang="ru-RU" altLang="uk-UA" sz="2000" dirty="0" err="1"/>
              <a:t>правосуддя</a:t>
            </a:r>
            <a:r>
              <a:rPr lang="ru-RU" altLang="uk-UA" sz="2000" dirty="0"/>
              <a:t>, </a:t>
            </a:r>
            <a:r>
              <a:rPr lang="ru-RU" altLang="uk-UA" sz="2000" dirty="0" err="1"/>
              <a:t>Комісія</a:t>
            </a:r>
            <a:r>
              <a:rPr lang="ru-RU" altLang="uk-UA" sz="2000" dirty="0"/>
              <a:t> </a:t>
            </a:r>
            <a:r>
              <a:rPr lang="ru-RU" altLang="uk-UA" sz="2000" dirty="0" err="1"/>
              <a:t>дійшла</a:t>
            </a:r>
            <a:r>
              <a:rPr lang="ru-RU" altLang="uk-UA" sz="2000" dirty="0"/>
              <a:t> </a:t>
            </a:r>
            <a:r>
              <a:rPr lang="ru-RU" altLang="uk-UA" sz="2000" dirty="0" err="1"/>
              <a:t>висновку</a:t>
            </a:r>
            <a:r>
              <a:rPr lang="ru-RU" altLang="uk-UA" sz="2000" dirty="0"/>
              <a:t> про </a:t>
            </a:r>
            <a:r>
              <a:rPr lang="ru-RU" altLang="uk-UA" sz="2000" dirty="0" err="1"/>
              <a:t>притягнення</a:t>
            </a:r>
            <a:r>
              <a:rPr lang="ru-RU" altLang="uk-UA" sz="2000" dirty="0"/>
              <a:t> </a:t>
            </a:r>
            <a:r>
              <a:rPr lang="ru-RU" altLang="uk-UA" sz="2000" dirty="0" err="1"/>
              <a:t>її</a:t>
            </a:r>
            <a:r>
              <a:rPr lang="ru-RU" altLang="uk-UA" sz="2000" dirty="0"/>
              <a:t> до </a:t>
            </a:r>
            <a:r>
              <a:rPr lang="ru-RU" altLang="uk-UA" sz="2000" dirty="0" err="1"/>
              <a:t>дисциплінарної</a:t>
            </a:r>
            <a:r>
              <a:rPr lang="ru-RU" altLang="uk-UA" sz="2000" dirty="0"/>
              <a:t> </a:t>
            </a:r>
            <a:r>
              <a:rPr lang="ru-RU" altLang="uk-UA" sz="2000" dirty="0" err="1"/>
              <a:t>відповідальності</a:t>
            </a:r>
            <a:r>
              <a:rPr lang="ru-RU" altLang="uk-UA" sz="2000" dirty="0"/>
              <a:t>.</a:t>
            </a:r>
          </a:p>
          <a:p>
            <a:pPr algn="just">
              <a:lnSpc>
                <a:spcPct val="100000"/>
              </a:lnSpc>
              <a:spcBef>
                <a:spcPct val="0"/>
              </a:spcBef>
              <a:spcAft>
                <a:spcPts val="1200"/>
              </a:spcAft>
              <a:buFont typeface="Arial" panose="020B0604020202020204" pitchFamily="34" charset="0"/>
              <a:buNone/>
            </a:pPr>
            <a:r>
              <a:rPr lang="ru-RU" altLang="uk-UA" sz="2000" dirty="0"/>
              <a:t>Як пояснила в судовому </a:t>
            </a:r>
            <a:r>
              <a:rPr lang="ru-RU" altLang="uk-UA" sz="2000" dirty="0" err="1"/>
              <a:t>засіданні</a:t>
            </a:r>
            <a:r>
              <a:rPr lang="ru-RU" altLang="uk-UA" sz="2000" dirty="0"/>
              <a:t> </a:t>
            </a:r>
            <a:r>
              <a:rPr lang="ru-RU" altLang="uk-UA" sz="2000" dirty="0" err="1"/>
              <a:t>позивач</a:t>
            </a:r>
            <a:r>
              <a:rPr lang="ru-RU" altLang="uk-UA" sz="2000" dirty="0"/>
              <a:t>, </a:t>
            </a:r>
            <a:r>
              <a:rPr lang="ru-RU" altLang="uk-UA" sz="2000" dirty="0" err="1"/>
              <a:t>під</a:t>
            </a:r>
            <a:r>
              <a:rPr lang="ru-RU" altLang="uk-UA" sz="2000" dirty="0"/>
              <a:t> час </a:t>
            </a:r>
            <a:r>
              <a:rPr lang="ru-RU" altLang="uk-UA" sz="2000" dirty="0" err="1"/>
              <a:t>розгляду</a:t>
            </a:r>
            <a:r>
              <a:rPr lang="ru-RU" altLang="uk-UA" sz="2000" dirty="0"/>
              <a:t> </a:t>
            </a:r>
            <a:r>
              <a:rPr lang="ru-RU" altLang="uk-UA" sz="2000" dirty="0" err="1"/>
              <a:t>адміністративної</a:t>
            </a:r>
            <a:r>
              <a:rPr lang="ru-RU" altLang="uk-UA" sz="2000" dirty="0"/>
              <a:t> </a:t>
            </a:r>
            <a:r>
              <a:rPr lang="ru-RU" altLang="uk-UA" sz="2000" dirty="0" err="1"/>
              <a:t>справи</a:t>
            </a:r>
            <a:r>
              <a:rPr lang="ru-RU" altLang="uk-UA" sz="2000" dirty="0"/>
              <a:t> №753/10876/14-а, вона </a:t>
            </a:r>
            <a:r>
              <a:rPr lang="ru-RU" altLang="uk-UA" sz="2000" dirty="0" err="1"/>
              <a:t>видалилась</a:t>
            </a:r>
            <a:r>
              <a:rPr lang="ru-RU" altLang="uk-UA" sz="2000" dirty="0"/>
              <a:t> до нарадчої </a:t>
            </a:r>
            <a:r>
              <a:rPr lang="ru-RU" altLang="uk-UA" sz="2000" dirty="0" err="1"/>
              <a:t>кімнати</a:t>
            </a:r>
            <a:r>
              <a:rPr lang="ru-RU" altLang="uk-UA" sz="2000" dirty="0"/>
              <a:t> для </a:t>
            </a:r>
            <a:r>
              <a:rPr lang="ru-RU" altLang="uk-UA" sz="2000" dirty="0" err="1"/>
              <a:t>ухвалення</a:t>
            </a:r>
            <a:r>
              <a:rPr lang="ru-RU" altLang="uk-UA" sz="2000" dirty="0"/>
              <a:t> </a:t>
            </a:r>
            <a:r>
              <a:rPr lang="ru-RU" altLang="uk-UA" sz="2000" dirty="0" err="1"/>
              <a:t>рішення</a:t>
            </a:r>
            <a:r>
              <a:rPr lang="ru-RU" altLang="uk-UA" sz="2000" dirty="0"/>
              <a:t> без </a:t>
            </a:r>
            <a:r>
              <a:rPr lang="ru-RU" altLang="uk-UA" sz="2000" dirty="0" err="1"/>
              <a:t>мантії</a:t>
            </a:r>
            <a:r>
              <a:rPr lang="ru-RU" altLang="uk-UA" sz="2000" dirty="0"/>
              <a:t> та нагрудного знака, </a:t>
            </a:r>
            <a:r>
              <a:rPr lang="ru-RU" altLang="uk-UA" sz="2000" dirty="0" err="1"/>
              <a:t>оскільки</a:t>
            </a:r>
            <a:r>
              <a:rPr lang="ru-RU" altLang="uk-UA" sz="2000" dirty="0"/>
              <a:t> мала </a:t>
            </a:r>
            <a:r>
              <a:rPr lang="ru-RU" altLang="uk-UA" sz="2000" dirty="0" err="1"/>
              <a:t>погане</a:t>
            </a:r>
            <a:r>
              <a:rPr lang="ru-RU" altLang="uk-UA" sz="2000" dirty="0"/>
              <a:t> </a:t>
            </a:r>
            <a:r>
              <a:rPr lang="ru-RU" altLang="uk-UA" sz="2000" dirty="0" err="1"/>
              <a:t>самопочуття</a:t>
            </a:r>
            <a:r>
              <a:rPr lang="ru-RU" altLang="uk-UA" sz="2000" dirty="0"/>
              <a:t> через спеку. </a:t>
            </a:r>
            <a:r>
              <a:rPr lang="ru-RU" altLang="uk-UA" sz="2000" dirty="0" err="1"/>
              <a:t>Мантію</a:t>
            </a:r>
            <a:r>
              <a:rPr lang="ru-RU" altLang="uk-UA" sz="2000" dirty="0"/>
              <a:t> і </a:t>
            </a:r>
            <a:r>
              <a:rPr lang="ru-RU" altLang="uk-UA" sz="2000" dirty="0" err="1"/>
              <a:t>нагрудний</a:t>
            </a:r>
            <a:r>
              <a:rPr lang="ru-RU" altLang="uk-UA" sz="2000" dirty="0"/>
              <a:t> знак вона </a:t>
            </a:r>
            <a:r>
              <a:rPr lang="ru-RU" altLang="uk-UA" sz="2000" dirty="0" err="1"/>
              <a:t>знімала</a:t>
            </a:r>
            <a:r>
              <a:rPr lang="ru-RU" altLang="uk-UA" sz="2000" dirty="0"/>
              <a:t> та </a:t>
            </a:r>
            <a:r>
              <a:rPr lang="ru-RU" altLang="uk-UA" sz="2000" dirty="0" err="1"/>
              <a:t>одягала</a:t>
            </a:r>
            <a:r>
              <a:rPr lang="ru-RU" altLang="uk-UA" sz="2000" dirty="0"/>
              <a:t> </a:t>
            </a:r>
            <a:r>
              <a:rPr lang="ru-RU" altLang="uk-UA" sz="2000" dirty="0" err="1"/>
              <a:t>після</a:t>
            </a:r>
            <a:r>
              <a:rPr lang="ru-RU" altLang="uk-UA" sz="2000" dirty="0"/>
              <a:t> </a:t>
            </a:r>
            <a:r>
              <a:rPr lang="ru-RU" altLang="uk-UA" sz="2000" dirty="0" err="1"/>
              <a:t>виходу</a:t>
            </a:r>
            <a:r>
              <a:rPr lang="ru-RU" altLang="uk-UA" sz="2000" dirty="0"/>
              <a:t> </a:t>
            </a:r>
            <a:r>
              <a:rPr lang="ru-RU" altLang="uk-UA" sz="2000" dirty="0" err="1"/>
              <a:t>із</a:t>
            </a:r>
            <a:r>
              <a:rPr lang="ru-RU" altLang="uk-UA" sz="2000" dirty="0"/>
              <a:t> </a:t>
            </a:r>
            <a:r>
              <a:rPr lang="ru-RU" altLang="uk-UA" sz="2000" dirty="0" err="1"/>
              <a:t>нарадчої</a:t>
            </a:r>
            <a:r>
              <a:rPr lang="ru-RU" altLang="uk-UA" sz="2000" dirty="0"/>
              <a:t> </a:t>
            </a:r>
            <a:r>
              <a:rPr lang="ru-RU" altLang="uk-UA" sz="2000" dirty="0" err="1"/>
              <a:t>кімнати</a:t>
            </a:r>
            <a:r>
              <a:rPr lang="ru-RU" altLang="uk-UA" sz="2000" dirty="0"/>
              <a:t> у </a:t>
            </a:r>
            <a:r>
              <a:rPr lang="ru-RU" altLang="uk-UA" sz="2000" dirty="0" err="1"/>
              <a:t>залі</a:t>
            </a:r>
            <a:r>
              <a:rPr lang="ru-RU" altLang="uk-UA" sz="2000" dirty="0"/>
              <a:t> судового </a:t>
            </a:r>
            <a:r>
              <a:rPr lang="ru-RU" altLang="uk-UA" sz="2000" dirty="0" err="1"/>
              <a:t>засідання</a:t>
            </a:r>
            <a:r>
              <a:rPr lang="ru-RU" altLang="uk-UA" sz="2000" dirty="0"/>
              <a:t> при особах, </a:t>
            </a:r>
            <a:r>
              <a:rPr lang="ru-RU" altLang="uk-UA" sz="2000" dirty="0" err="1"/>
              <a:t>які</a:t>
            </a:r>
            <a:r>
              <a:rPr lang="ru-RU" altLang="uk-UA" sz="2000" dirty="0"/>
              <a:t> </a:t>
            </a:r>
            <a:r>
              <a:rPr lang="ru-RU" altLang="uk-UA" sz="2000" dirty="0" err="1"/>
              <a:t>беруть</a:t>
            </a:r>
            <a:r>
              <a:rPr lang="ru-RU" altLang="uk-UA" sz="2000" dirty="0"/>
              <a:t> участь у </a:t>
            </a:r>
            <a:r>
              <a:rPr lang="ru-RU" altLang="uk-UA" sz="2000" dirty="0" err="1"/>
              <a:t>справі</a:t>
            </a:r>
            <a:r>
              <a:rPr lang="ru-RU" altLang="uk-UA" sz="2000" dirty="0"/>
              <a:t>, та </a:t>
            </a:r>
            <a:r>
              <a:rPr lang="ru-RU" altLang="uk-UA" sz="2000" dirty="0" err="1"/>
              <a:t>секретарі</a:t>
            </a:r>
            <a:r>
              <a:rPr lang="ru-RU" altLang="uk-UA" sz="2000" dirty="0"/>
              <a:t>.</a:t>
            </a:r>
          </a:p>
          <a:p>
            <a:pPr algn="just">
              <a:lnSpc>
                <a:spcPct val="100000"/>
              </a:lnSpc>
              <a:spcBef>
                <a:spcPct val="0"/>
              </a:spcBef>
              <a:spcAft>
                <a:spcPts val="1200"/>
              </a:spcAft>
              <a:buFont typeface="Arial" panose="020B0604020202020204" pitchFamily="34" charset="0"/>
              <a:buNone/>
            </a:pPr>
            <a:r>
              <a:rPr lang="ru-RU" altLang="uk-UA" sz="2000" dirty="0"/>
              <a:t>ВАСУ </a:t>
            </a:r>
            <a:r>
              <a:rPr lang="ru-RU" altLang="uk-UA" sz="2000" dirty="0" err="1"/>
              <a:t>погодився</a:t>
            </a:r>
            <a:r>
              <a:rPr lang="ru-RU" altLang="uk-UA" sz="2000" dirty="0"/>
              <a:t> з </a:t>
            </a:r>
            <a:r>
              <a:rPr lang="ru-RU" altLang="uk-UA" sz="2000" dirty="0" err="1"/>
              <a:t>висновками</a:t>
            </a:r>
            <a:r>
              <a:rPr lang="ru-RU" altLang="uk-UA" sz="2000" dirty="0"/>
              <a:t> </a:t>
            </a:r>
            <a:r>
              <a:rPr lang="ru-RU" altLang="uk-UA" sz="2000" dirty="0" err="1"/>
              <a:t>Комісії</a:t>
            </a:r>
            <a:r>
              <a:rPr lang="ru-RU" altLang="uk-UA" sz="2000" dirty="0"/>
              <a:t> про </a:t>
            </a:r>
            <a:r>
              <a:rPr lang="ru-RU" altLang="uk-UA" sz="2000" dirty="0" err="1"/>
              <a:t>притягнення</a:t>
            </a:r>
            <a:r>
              <a:rPr lang="ru-RU" altLang="uk-UA" sz="2000" dirty="0"/>
              <a:t> </a:t>
            </a:r>
            <a:r>
              <a:rPr lang="ru-RU" altLang="uk-UA" sz="2000" dirty="0" err="1"/>
              <a:t>судді</a:t>
            </a:r>
            <a:r>
              <a:rPr lang="ru-RU" altLang="uk-UA" sz="2000" dirty="0"/>
              <a:t> до </a:t>
            </a:r>
            <a:r>
              <a:rPr lang="ru-RU" altLang="uk-UA" sz="2000" dirty="0" err="1"/>
              <a:t>дисциплінарної</a:t>
            </a:r>
            <a:r>
              <a:rPr lang="ru-RU" altLang="uk-UA" sz="2000" dirty="0"/>
              <a:t> </a:t>
            </a:r>
            <a:r>
              <a:rPr lang="ru-RU" altLang="uk-UA" sz="2000" dirty="0" err="1"/>
              <a:t>відповідальності</a:t>
            </a:r>
            <a:r>
              <a:rPr lang="ru-RU" altLang="uk-UA" sz="2000" dirty="0"/>
              <a:t> з </a:t>
            </a:r>
            <a:r>
              <a:rPr lang="ru-RU" altLang="uk-UA" sz="2000" dirty="0" err="1"/>
              <a:t>підстав</a:t>
            </a:r>
            <a:r>
              <a:rPr lang="ru-RU" altLang="uk-UA" sz="2000" dirty="0"/>
              <a:t>, </a:t>
            </a:r>
            <a:r>
              <a:rPr lang="ru-RU" altLang="uk-UA" sz="2000" dirty="0" err="1"/>
              <a:t>передбачених</a:t>
            </a:r>
            <a:r>
              <a:rPr lang="ru-RU" altLang="uk-UA" sz="2000" dirty="0"/>
              <a:t> пунктом 4 </a:t>
            </a:r>
            <a:r>
              <a:rPr lang="ru-RU" altLang="uk-UA" sz="2000" dirty="0" err="1"/>
              <a:t>частини</a:t>
            </a:r>
            <a:r>
              <a:rPr lang="ru-RU" altLang="uk-UA" sz="2000" dirty="0"/>
              <a:t> </a:t>
            </a:r>
            <a:r>
              <a:rPr lang="ru-RU" altLang="uk-UA" sz="2000" dirty="0" err="1"/>
              <a:t>першої</a:t>
            </a:r>
            <a:r>
              <a:rPr lang="ru-RU" altLang="uk-UA" sz="2000" dirty="0"/>
              <a:t> </a:t>
            </a:r>
            <a:r>
              <a:rPr lang="ru-RU" altLang="uk-UA" sz="2000" dirty="0" err="1"/>
              <a:t>статті</a:t>
            </a:r>
            <a:r>
              <a:rPr lang="ru-RU" altLang="uk-UA" sz="2000" dirty="0"/>
              <a:t> 83 Закону </a:t>
            </a:r>
            <a:r>
              <a:rPr lang="ru-RU" altLang="uk-UA" sz="2000" dirty="0" err="1"/>
              <a:t>України</a:t>
            </a:r>
            <a:r>
              <a:rPr lang="ru-RU" altLang="uk-UA" sz="2000" dirty="0"/>
              <a:t> «Про </a:t>
            </a:r>
            <a:r>
              <a:rPr lang="ru-RU" altLang="uk-UA" sz="2000" dirty="0" err="1"/>
              <a:t>судоустрій</a:t>
            </a:r>
            <a:r>
              <a:rPr lang="ru-RU" altLang="uk-UA" sz="2000" dirty="0"/>
              <a:t> і статус </a:t>
            </a:r>
            <a:r>
              <a:rPr lang="ru-RU" altLang="uk-UA" sz="2000" dirty="0" err="1"/>
              <a:t>суддів</a:t>
            </a:r>
            <a:r>
              <a:rPr lang="ru-RU" altLang="uk-UA" sz="2000" dirty="0"/>
              <a:t>», та </a:t>
            </a:r>
            <a:r>
              <a:rPr lang="ru-RU" altLang="uk-UA" sz="2000" dirty="0" err="1"/>
              <a:t>застосування</a:t>
            </a:r>
            <a:r>
              <a:rPr lang="ru-RU" altLang="uk-UA" sz="2000" dirty="0"/>
              <a:t> до </a:t>
            </a:r>
            <a:r>
              <a:rPr lang="ru-RU" altLang="uk-UA" sz="2000" dirty="0" err="1"/>
              <a:t>неї</a:t>
            </a:r>
            <a:r>
              <a:rPr lang="ru-RU" altLang="uk-UA" sz="2000" dirty="0"/>
              <a:t> </a:t>
            </a:r>
            <a:r>
              <a:rPr lang="ru-RU" altLang="uk-UA" sz="2000" dirty="0" err="1"/>
              <a:t>дисциплінарного</a:t>
            </a:r>
            <a:r>
              <a:rPr lang="ru-RU" altLang="uk-UA" sz="2000" dirty="0"/>
              <a:t> </a:t>
            </a:r>
            <a:r>
              <a:rPr lang="ru-RU" altLang="uk-UA" sz="2000" dirty="0" err="1"/>
              <a:t>стягнення</a:t>
            </a:r>
            <a:r>
              <a:rPr lang="ru-RU" altLang="uk-UA" sz="2000" dirty="0"/>
              <a:t> </a:t>
            </a:r>
            <a:r>
              <a:rPr lang="ru-RU" altLang="uk-UA" sz="2000" dirty="0" err="1"/>
              <a:t>згідно</a:t>
            </a:r>
            <a:r>
              <a:rPr lang="ru-RU" altLang="uk-UA" sz="2000" dirty="0"/>
              <a:t> </a:t>
            </a:r>
            <a:r>
              <a:rPr lang="ru-RU" altLang="uk-UA" sz="2000" dirty="0" err="1"/>
              <a:t>із</a:t>
            </a:r>
            <a:r>
              <a:rPr lang="ru-RU" altLang="uk-UA" sz="2000" dirty="0"/>
              <a:t> новою </a:t>
            </a:r>
            <a:r>
              <a:rPr lang="ru-RU" altLang="uk-UA" sz="2000" dirty="0" err="1"/>
              <a:t>редакцією</a:t>
            </a:r>
            <a:r>
              <a:rPr lang="ru-RU" altLang="uk-UA" sz="2000" dirty="0"/>
              <a:t> </a:t>
            </a:r>
            <a:r>
              <a:rPr lang="ru-RU" altLang="uk-UA" sz="2000" dirty="0" err="1"/>
              <a:t>цього</a:t>
            </a:r>
            <a:r>
              <a:rPr lang="ru-RU" altLang="uk-UA" sz="2000" dirty="0"/>
              <a:t> Закону у </a:t>
            </a:r>
            <a:r>
              <a:rPr lang="ru-RU" altLang="uk-UA" sz="2000" dirty="0" err="1"/>
              <a:t>виді</a:t>
            </a:r>
            <a:r>
              <a:rPr lang="ru-RU" altLang="uk-UA" sz="2000" dirty="0"/>
              <a:t> </a:t>
            </a:r>
            <a:r>
              <a:rPr lang="ru-RU" altLang="uk-UA" sz="2000" dirty="0" err="1"/>
              <a:t>попередження</a:t>
            </a:r>
            <a:r>
              <a:rPr lang="ru-RU" altLang="uk-UA" sz="20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a:t>
            </a:r>
            <a:r>
              <a:rPr lang="ru-RU" altLang="uk-UA" sz="2200" b="1" dirty="0" err="1"/>
              <a:t>Вищий</a:t>
            </a:r>
            <a:r>
              <a:rPr lang="ru-RU" altLang="uk-UA" sz="2200" b="1" dirty="0"/>
              <a:t> </a:t>
            </a:r>
            <a:r>
              <a:rPr lang="ru-RU" altLang="uk-UA" sz="2200" b="1" dirty="0" err="1"/>
              <a:t>адміністративний</a:t>
            </a:r>
            <a:r>
              <a:rPr lang="ru-RU" altLang="uk-UA" sz="2200" b="1" dirty="0"/>
              <a:t> суд </a:t>
            </a:r>
            <a:r>
              <a:rPr lang="ru-RU" altLang="uk-UA" sz="2200" b="1" dirty="0" err="1"/>
              <a:t>України</a:t>
            </a:r>
            <a:r>
              <a:rPr lang="ru-RU" altLang="uk-UA" sz="2200" b="1" dirty="0"/>
              <a:t> </a:t>
            </a:r>
            <a:r>
              <a:rPr lang="ru-RU" altLang="uk-UA" sz="2200" b="1" dirty="0" err="1"/>
              <a:t>від</a:t>
            </a:r>
            <a:r>
              <a:rPr lang="ru-RU" altLang="uk-UA" sz="2200" b="1" dirty="0"/>
              <a:t> 23 </a:t>
            </a:r>
            <a:r>
              <a:rPr lang="ru-RU" altLang="uk-UA" sz="2200" b="1" dirty="0" err="1"/>
              <a:t>жовтня</a:t>
            </a:r>
            <a:r>
              <a:rPr lang="ru-RU" altLang="uk-UA" sz="2200" b="1" dirty="0"/>
              <a:t> 2015 року № П/800/252/15</a:t>
            </a:r>
          </a:p>
        </p:txBody>
      </p:sp>
    </p:spTree>
    <p:extLst>
      <p:ext uri="{BB962C8B-B14F-4D97-AF65-F5344CB8AC3E}">
        <p14:creationId xmlns:p14="http://schemas.microsoft.com/office/powerpoint/2010/main" val="9850804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207128" y="1259896"/>
            <a:ext cx="11268075" cy="50167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000" dirty="0" err="1"/>
              <a:t>Відповідно</a:t>
            </a:r>
            <a:r>
              <a:rPr lang="ru-RU" altLang="uk-UA" sz="2000" dirty="0"/>
              <a:t> до </a:t>
            </a:r>
            <a:r>
              <a:rPr lang="ru-RU" altLang="uk-UA" sz="2000" dirty="0" err="1"/>
              <a:t>частини</a:t>
            </a:r>
            <a:r>
              <a:rPr lang="ru-RU" altLang="uk-UA" sz="2000" dirty="0"/>
              <a:t> </a:t>
            </a:r>
            <a:r>
              <a:rPr lang="ru-RU" altLang="uk-UA" sz="2000" dirty="0" err="1"/>
              <a:t>другої</a:t>
            </a:r>
            <a:r>
              <a:rPr lang="ru-RU" altLang="uk-UA" sz="2000" dirty="0"/>
              <a:t> </a:t>
            </a:r>
            <a:r>
              <a:rPr lang="ru-RU" altLang="uk-UA" sz="2000" dirty="0" err="1"/>
              <a:t>статті</a:t>
            </a:r>
            <a:r>
              <a:rPr lang="ru-RU" altLang="uk-UA" sz="2000" dirty="0"/>
              <a:t> 19 </a:t>
            </a:r>
            <a:r>
              <a:rPr lang="ru-RU" altLang="uk-UA" sz="2000" dirty="0" err="1"/>
              <a:t>Конституції</a:t>
            </a:r>
            <a:r>
              <a:rPr lang="ru-RU" altLang="uk-UA" sz="2000" dirty="0"/>
              <a:t> </a:t>
            </a:r>
            <a:r>
              <a:rPr lang="ru-RU" altLang="uk-UA" sz="2000" dirty="0" err="1"/>
              <a:t>України</a:t>
            </a:r>
            <a:r>
              <a:rPr lang="ru-RU" altLang="uk-UA" sz="2000" dirty="0"/>
              <a:t> </a:t>
            </a:r>
            <a:r>
              <a:rPr lang="ru-RU" altLang="uk-UA" sz="2000" dirty="0" err="1"/>
              <a:t>органи</a:t>
            </a:r>
            <a:r>
              <a:rPr lang="ru-RU" altLang="uk-UA" sz="2000" dirty="0"/>
              <a:t> </a:t>
            </a:r>
            <a:r>
              <a:rPr lang="ru-RU" altLang="uk-UA" sz="2000" dirty="0" err="1"/>
              <a:t>державної</a:t>
            </a:r>
            <a:r>
              <a:rPr lang="ru-RU" altLang="uk-UA" sz="2000" dirty="0"/>
              <a:t> </a:t>
            </a:r>
            <a:r>
              <a:rPr lang="ru-RU" altLang="uk-UA" sz="2000" dirty="0" err="1"/>
              <a:t>влади</a:t>
            </a:r>
            <a:r>
              <a:rPr lang="ru-RU" altLang="uk-UA" sz="2000" dirty="0"/>
              <a:t> та </a:t>
            </a:r>
            <a:r>
              <a:rPr lang="ru-RU" altLang="uk-UA" sz="2000" dirty="0" err="1"/>
              <a:t>органи</a:t>
            </a:r>
            <a:r>
              <a:rPr lang="ru-RU" altLang="uk-UA" sz="2000" dirty="0"/>
              <a:t> </a:t>
            </a:r>
            <a:r>
              <a:rPr lang="ru-RU" altLang="uk-UA" sz="2000" dirty="0" err="1"/>
              <a:t>місцевого</a:t>
            </a:r>
            <a:r>
              <a:rPr lang="ru-RU" altLang="uk-UA" sz="2000" dirty="0"/>
              <a:t> </a:t>
            </a:r>
            <a:r>
              <a:rPr lang="ru-RU" altLang="uk-UA" sz="2000" dirty="0" err="1"/>
              <a:t>самоврядування</a:t>
            </a:r>
            <a:r>
              <a:rPr lang="ru-RU" altLang="uk-UA" sz="2000" dirty="0"/>
              <a:t>, </a:t>
            </a:r>
            <a:r>
              <a:rPr lang="ru-RU" altLang="uk-UA" sz="2000" dirty="0" err="1"/>
              <a:t>їх</a:t>
            </a:r>
            <a:r>
              <a:rPr lang="ru-RU" altLang="uk-UA" sz="2000" dirty="0"/>
              <a:t> </a:t>
            </a:r>
            <a:r>
              <a:rPr lang="ru-RU" altLang="uk-UA" sz="2000" dirty="0" err="1"/>
              <a:t>посадові</a:t>
            </a:r>
            <a:r>
              <a:rPr lang="ru-RU" altLang="uk-UA" sz="2000" dirty="0"/>
              <a:t> особи </a:t>
            </a:r>
            <a:r>
              <a:rPr lang="ru-RU" altLang="uk-UA" sz="2000" dirty="0" err="1"/>
              <a:t>зобов'язані</a:t>
            </a:r>
            <a:r>
              <a:rPr lang="ru-RU" altLang="uk-UA" sz="2000" dirty="0"/>
              <a:t> </a:t>
            </a:r>
            <a:r>
              <a:rPr lang="ru-RU" altLang="uk-UA" sz="2000" dirty="0" err="1"/>
              <a:t>діяти</a:t>
            </a:r>
            <a:r>
              <a:rPr lang="ru-RU" altLang="uk-UA" sz="2000" dirty="0"/>
              <a:t> </a:t>
            </a:r>
            <a:r>
              <a:rPr lang="ru-RU" altLang="uk-UA" sz="2000" dirty="0" err="1"/>
              <a:t>лише</a:t>
            </a:r>
            <a:r>
              <a:rPr lang="ru-RU" altLang="uk-UA" sz="2000" dirty="0"/>
              <a:t> на </a:t>
            </a:r>
            <a:r>
              <a:rPr lang="ru-RU" altLang="uk-UA" sz="2000" dirty="0" err="1"/>
              <a:t>підставі</a:t>
            </a:r>
            <a:r>
              <a:rPr lang="ru-RU" altLang="uk-UA" sz="2000" dirty="0"/>
              <a:t>, в межах </a:t>
            </a:r>
            <a:r>
              <a:rPr lang="ru-RU" altLang="uk-UA" sz="2000" dirty="0" err="1"/>
              <a:t>повноважень</a:t>
            </a:r>
            <a:r>
              <a:rPr lang="ru-RU" altLang="uk-UA" sz="2000" dirty="0"/>
              <a:t> та у </a:t>
            </a:r>
            <a:r>
              <a:rPr lang="ru-RU" altLang="uk-UA" sz="2000" dirty="0" err="1"/>
              <a:t>спосіб</a:t>
            </a:r>
            <a:r>
              <a:rPr lang="ru-RU" altLang="uk-UA" sz="2000" dirty="0"/>
              <a:t>, </a:t>
            </a:r>
            <a:r>
              <a:rPr lang="ru-RU" altLang="uk-UA" sz="2000" dirty="0" err="1"/>
              <a:t>що</a:t>
            </a:r>
            <a:r>
              <a:rPr lang="ru-RU" altLang="uk-UA" sz="2000" dirty="0"/>
              <a:t> </a:t>
            </a:r>
            <a:r>
              <a:rPr lang="ru-RU" altLang="uk-UA" sz="2000" dirty="0" err="1"/>
              <a:t>передбачені</a:t>
            </a:r>
            <a:r>
              <a:rPr lang="ru-RU" altLang="uk-UA" sz="2000" dirty="0"/>
              <a:t> </a:t>
            </a:r>
            <a:r>
              <a:rPr lang="ru-RU" altLang="uk-UA" sz="2000" dirty="0" err="1"/>
              <a:t>Конституцією</a:t>
            </a:r>
            <a:r>
              <a:rPr lang="ru-RU" altLang="uk-UA" sz="2000" dirty="0"/>
              <a:t> та законами </a:t>
            </a:r>
            <a:r>
              <a:rPr lang="ru-RU" altLang="uk-UA" sz="2000" dirty="0" err="1"/>
              <a:t>України</a:t>
            </a:r>
            <a:r>
              <a:rPr lang="ru-RU" altLang="uk-UA" sz="2000" dirty="0"/>
              <a:t>.</a:t>
            </a:r>
          </a:p>
          <a:p>
            <a:pPr algn="just">
              <a:lnSpc>
                <a:spcPct val="100000"/>
              </a:lnSpc>
              <a:spcBef>
                <a:spcPct val="0"/>
              </a:spcBef>
              <a:spcAft>
                <a:spcPts val="1200"/>
              </a:spcAft>
              <a:buFont typeface="Arial" panose="020B0604020202020204" pitchFamily="34" charset="0"/>
              <a:buNone/>
            </a:pPr>
            <a:r>
              <a:rPr lang="ru-RU" altLang="uk-UA" sz="2000" dirty="0" err="1"/>
              <a:t>Частина</a:t>
            </a:r>
            <a:r>
              <a:rPr lang="ru-RU" altLang="uk-UA" sz="2000" dirty="0"/>
              <a:t> друга </a:t>
            </a:r>
            <a:r>
              <a:rPr lang="ru-RU" altLang="uk-UA" sz="2000" dirty="0" err="1"/>
              <a:t>статті</a:t>
            </a:r>
            <a:r>
              <a:rPr lang="ru-RU" altLang="uk-UA" sz="2000" dirty="0"/>
              <a:t> 16 Закону </a:t>
            </a:r>
            <a:r>
              <a:rPr lang="ru-RU" altLang="uk-UA" sz="2000" dirty="0" err="1"/>
              <a:t>України</a:t>
            </a:r>
            <a:r>
              <a:rPr lang="ru-RU" altLang="uk-UA" sz="2000" dirty="0"/>
              <a:t> «Про </a:t>
            </a:r>
            <a:r>
              <a:rPr lang="ru-RU" altLang="uk-UA" sz="2000" dirty="0" err="1"/>
              <a:t>судоустрій</a:t>
            </a:r>
            <a:r>
              <a:rPr lang="ru-RU" altLang="uk-UA" sz="2000" dirty="0"/>
              <a:t> і статус </a:t>
            </a:r>
            <a:r>
              <a:rPr lang="ru-RU" altLang="uk-UA" sz="2000" dirty="0" err="1"/>
              <a:t>суддів</a:t>
            </a:r>
            <a:r>
              <a:rPr lang="ru-RU" altLang="uk-UA" sz="2000" dirty="0"/>
              <a:t>» </a:t>
            </a:r>
            <a:r>
              <a:rPr lang="ru-RU" altLang="uk-UA" sz="2000" dirty="0" err="1"/>
              <a:t>встановлює</a:t>
            </a:r>
            <a:r>
              <a:rPr lang="ru-RU" altLang="uk-UA" sz="2000" dirty="0"/>
              <a:t>, </a:t>
            </a:r>
            <a:r>
              <a:rPr lang="ru-RU" altLang="uk-UA" sz="2000" dirty="0" err="1"/>
              <a:t>що</a:t>
            </a:r>
            <a:r>
              <a:rPr lang="ru-RU" altLang="uk-UA" sz="2000" dirty="0"/>
              <a:t> </a:t>
            </a:r>
            <a:r>
              <a:rPr lang="ru-RU" altLang="uk-UA" sz="2000" dirty="0" err="1"/>
              <a:t>суддя</a:t>
            </a:r>
            <a:r>
              <a:rPr lang="ru-RU" altLang="uk-UA" sz="2000" dirty="0"/>
              <a:t> </a:t>
            </a:r>
            <a:r>
              <a:rPr lang="ru-RU" altLang="uk-UA" sz="2000" dirty="0" err="1"/>
              <a:t>здійснює</a:t>
            </a:r>
            <a:r>
              <a:rPr lang="ru-RU" altLang="uk-UA" sz="2000" dirty="0"/>
              <a:t> </a:t>
            </a:r>
            <a:r>
              <a:rPr lang="ru-RU" altLang="uk-UA" sz="2000" dirty="0" err="1"/>
              <a:t>правосуддя</a:t>
            </a:r>
            <a:r>
              <a:rPr lang="ru-RU" altLang="uk-UA" sz="2000" dirty="0"/>
              <a:t> в </a:t>
            </a:r>
            <a:r>
              <a:rPr lang="ru-RU" altLang="uk-UA" sz="2000" dirty="0" err="1"/>
              <a:t>мантії</a:t>
            </a:r>
            <a:r>
              <a:rPr lang="ru-RU" altLang="uk-UA" sz="2000" dirty="0"/>
              <a:t> та з </a:t>
            </a:r>
            <a:r>
              <a:rPr lang="ru-RU" altLang="uk-UA" sz="2000" dirty="0" err="1"/>
              <a:t>нагрудним</a:t>
            </a:r>
            <a:r>
              <a:rPr lang="ru-RU" altLang="uk-UA" sz="2000" dirty="0"/>
              <a:t> знаком.</a:t>
            </a:r>
          </a:p>
          <a:p>
            <a:pPr algn="just">
              <a:lnSpc>
                <a:spcPct val="100000"/>
              </a:lnSpc>
              <a:spcBef>
                <a:spcPct val="0"/>
              </a:spcBef>
              <a:spcAft>
                <a:spcPts val="1200"/>
              </a:spcAft>
              <a:buFont typeface="Arial" panose="020B0604020202020204" pitchFamily="34" charset="0"/>
              <a:buNone/>
            </a:pPr>
            <a:r>
              <a:rPr lang="ru-RU" altLang="uk-UA" sz="2000" dirty="0" err="1"/>
              <a:t>Вихід</a:t>
            </a:r>
            <a:r>
              <a:rPr lang="ru-RU" altLang="uk-UA" sz="2000" dirty="0"/>
              <a:t> суду для </a:t>
            </a:r>
            <a:r>
              <a:rPr lang="ru-RU" altLang="uk-UA" sz="2000" dirty="0" err="1"/>
              <a:t>ухвалення</a:t>
            </a:r>
            <a:r>
              <a:rPr lang="ru-RU" altLang="uk-UA" sz="2000" dirty="0"/>
              <a:t> </a:t>
            </a:r>
            <a:r>
              <a:rPr lang="ru-RU" altLang="uk-UA" sz="2000" dirty="0" err="1"/>
              <a:t>рішення</a:t>
            </a:r>
            <a:r>
              <a:rPr lang="ru-RU" altLang="uk-UA" sz="2000" dirty="0"/>
              <a:t> до </a:t>
            </a:r>
            <a:r>
              <a:rPr lang="ru-RU" altLang="uk-UA" sz="2000" dirty="0" err="1"/>
              <a:t>нарадчої</a:t>
            </a:r>
            <a:r>
              <a:rPr lang="ru-RU" altLang="uk-UA" sz="2000" dirty="0"/>
              <a:t> </a:t>
            </a:r>
            <a:r>
              <a:rPr lang="ru-RU" altLang="uk-UA" sz="2000" dirty="0" err="1"/>
              <a:t>кімнати</a:t>
            </a:r>
            <a:r>
              <a:rPr lang="ru-RU" altLang="uk-UA" sz="2000" dirty="0"/>
              <a:t> - </a:t>
            </a:r>
            <a:r>
              <a:rPr lang="ru-RU" altLang="uk-UA" sz="2000" dirty="0" err="1"/>
              <a:t>приміщення</a:t>
            </a:r>
            <a:r>
              <a:rPr lang="ru-RU" altLang="uk-UA" sz="2000" dirty="0"/>
              <a:t>, </a:t>
            </a:r>
            <a:r>
              <a:rPr lang="ru-RU" altLang="uk-UA" sz="2000" dirty="0" err="1"/>
              <a:t>спеціально</a:t>
            </a:r>
            <a:r>
              <a:rPr lang="ru-RU" altLang="uk-UA" sz="2000" dirty="0"/>
              <a:t> </a:t>
            </a:r>
            <a:r>
              <a:rPr lang="ru-RU" altLang="uk-UA" sz="2000" dirty="0" err="1"/>
              <a:t>призначеного</a:t>
            </a:r>
            <a:r>
              <a:rPr lang="ru-RU" altLang="uk-UA" sz="2000" dirty="0"/>
              <a:t> для </a:t>
            </a:r>
            <a:r>
              <a:rPr lang="ru-RU" altLang="uk-UA" sz="2000" dirty="0" err="1"/>
              <a:t>ухвалення</a:t>
            </a:r>
            <a:r>
              <a:rPr lang="ru-RU" altLang="uk-UA" sz="2000" dirty="0"/>
              <a:t> </a:t>
            </a:r>
            <a:r>
              <a:rPr lang="ru-RU" altLang="uk-UA" sz="2000" dirty="0" err="1"/>
              <a:t>судових</a:t>
            </a:r>
            <a:r>
              <a:rPr lang="ru-RU" altLang="uk-UA" sz="2000" dirty="0"/>
              <a:t> </a:t>
            </a:r>
            <a:r>
              <a:rPr lang="ru-RU" altLang="uk-UA" sz="2000" dirty="0" err="1"/>
              <a:t>рішень</a:t>
            </a:r>
            <a:r>
              <a:rPr lang="ru-RU" altLang="uk-UA" sz="2000" dirty="0"/>
              <a:t>, </a:t>
            </a:r>
            <a:r>
              <a:rPr lang="ru-RU" altLang="uk-UA" sz="2000" dirty="0" err="1"/>
              <a:t>регламентується</a:t>
            </a:r>
            <a:r>
              <a:rPr lang="ru-RU" altLang="uk-UA" sz="2000" dirty="0"/>
              <a:t> </a:t>
            </a:r>
            <a:r>
              <a:rPr lang="ru-RU" altLang="uk-UA" sz="2000" dirty="0" err="1"/>
              <a:t>статтями</a:t>
            </a:r>
            <a:r>
              <a:rPr lang="ru-RU" altLang="uk-UA" sz="2000" dirty="0"/>
              <a:t> 153-154 Кодексу </a:t>
            </a:r>
            <a:r>
              <a:rPr lang="ru-RU" altLang="uk-UA" sz="2000" dirty="0" err="1"/>
              <a:t>адміністративного</a:t>
            </a:r>
            <a:r>
              <a:rPr lang="ru-RU" altLang="uk-UA" sz="2000" dirty="0"/>
              <a:t> </a:t>
            </a:r>
            <a:r>
              <a:rPr lang="ru-RU" altLang="uk-UA" sz="2000" dirty="0" err="1"/>
              <a:t>судочинства</a:t>
            </a:r>
            <a:r>
              <a:rPr lang="ru-RU" altLang="uk-UA" sz="2000" dirty="0"/>
              <a:t> </a:t>
            </a:r>
            <a:r>
              <a:rPr lang="ru-RU" altLang="uk-UA" sz="2000" dirty="0" err="1"/>
              <a:t>України</a:t>
            </a:r>
            <a:r>
              <a:rPr lang="ru-RU" altLang="uk-UA" sz="2000" dirty="0"/>
              <a:t>. Порядок </a:t>
            </a:r>
            <a:r>
              <a:rPr lang="ru-RU" altLang="uk-UA" sz="2000" dirty="0" err="1"/>
              <a:t>ухвалення</a:t>
            </a:r>
            <a:r>
              <a:rPr lang="ru-RU" altLang="uk-UA" sz="2000" dirty="0"/>
              <a:t> </a:t>
            </a:r>
            <a:r>
              <a:rPr lang="ru-RU" altLang="uk-UA" sz="2000" dirty="0" err="1"/>
              <a:t>судових</a:t>
            </a:r>
            <a:r>
              <a:rPr lang="ru-RU" altLang="uk-UA" sz="2000" dirty="0"/>
              <a:t> </a:t>
            </a:r>
            <a:r>
              <a:rPr lang="ru-RU" altLang="uk-UA" sz="2000" dirty="0" err="1"/>
              <a:t>рішень</a:t>
            </a:r>
            <a:r>
              <a:rPr lang="ru-RU" altLang="uk-UA" sz="2000" dirty="0"/>
              <a:t> - </a:t>
            </a:r>
            <a:r>
              <a:rPr lang="ru-RU" altLang="uk-UA" sz="2000" dirty="0" err="1"/>
              <a:t>прийняття</a:t>
            </a:r>
            <a:r>
              <a:rPr lang="ru-RU" altLang="uk-UA" sz="2000" dirty="0"/>
              <a:t>, </a:t>
            </a:r>
            <a:r>
              <a:rPr lang="ru-RU" altLang="uk-UA" sz="2000" dirty="0" err="1"/>
              <a:t>складання</a:t>
            </a:r>
            <a:r>
              <a:rPr lang="ru-RU" altLang="uk-UA" sz="2000" dirty="0"/>
              <a:t> і </a:t>
            </a:r>
            <a:r>
              <a:rPr lang="ru-RU" altLang="uk-UA" sz="2000" dirty="0" err="1"/>
              <a:t>підписання</a:t>
            </a:r>
            <a:r>
              <a:rPr lang="ru-RU" altLang="uk-UA" sz="2000" dirty="0"/>
              <a:t> - </a:t>
            </a:r>
            <a:r>
              <a:rPr lang="ru-RU" altLang="uk-UA" sz="2000" dirty="0" err="1"/>
              <a:t>регламентується</a:t>
            </a:r>
            <a:r>
              <a:rPr lang="ru-RU" altLang="uk-UA" sz="2000" dirty="0"/>
              <a:t> </a:t>
            </a:r>
            <a:r>
              <a:rPr lang="ru-RU" altLang="uk-UA" sz="2000" dirty="0" err="1"/>
              <a:t>статтями</a:t>
            </a:r>
            <a:r>
              <a:rPr lang="ru-RU" altLang="uk-UA" sz="2000" dirty="0"/>
              <a:t> 160-161 </a:t>
            </a:r>
            <a:r>
              <a:rPr lang="ru-RU" altLang="uk-UA" sz="2000" dirty="0" err="1"/>
              <a:t>даного</a:t>
            </a:r>
            <a:r>
              <a:rPr lang="ru-RU" altLang="uk-UA" sz="2000" dirty="0"/>
              <a:t> Кодексу.</a:t>
            </a:r>
          </a:p>
          <a:p>
            <a:pPr algn="just">
              <a:lnSpc>
                <a:spcPct val="100000"/>
              </a:lnSpc>
              <a:spcBef>
                <a:spcPct val="0"/>
              </a:spcBef>
              <a:spcAft>
                <a:spcPts val="1200"/>
              </a:spcAft>
              <a:buFont typeface="Arial" panose="020B0604020202020204" pitchFamily="34" charset="0"/>
              <a:buNone/>
            </a:pPr>
            <a:r>
              <a:rPr lang="ru-RU" altLang="uk-UA" sz="2000" dirty="0" err="1"/>
              <a:t>Тобто</a:t>
            </a:r>
            <a:r>
              <a:rPr lang="ru-RU" altLang="uk-UA" sz="2000" dirty="0"/>
              <a:t> </a:t>
            </a:r>
            <a:r>
              <a:rPr lang="ru-RU" altLang="uk-UA" sz="2000" dirty="0" err="1"/>
              <a:t>вихід</a:t>
            </a:r>
            <a:r>
              <a:rPr lang="ru-RU" altLang="uk-UA" sz="2000" dirty="0"/>
              <a:t> суду для </a:t>
            </a:r>
            <a:r>
              <a:rPr lang="ru-RU" altLang="uk-UA" sz="2000" dirty="0" err="1"/>
              <a:t>ухвалення</a:t>
            </a:r>
            <a:r>
              <a:rPr lang="ru-RU" altLang="uk-UA" sz="2000" dirty="0"/>
              <a:t> </a:t>
            </a:r>
            <a:r>
              <a:rPr lang="ru-RU" altLang="uk-UA" sz="2000" dirty="0" err="1"/>
              <a:t>рішення</a:t>
            </a:r>
            <a:r>
              <a:rPr lang="ru-RU" altLang="uk-UA" sz="2000" dirty="0"/>
              <a:t> та </a:t>
            </a:r>
            <a:r>
              <a:rPr lang="ru-RU" altLang="uk-UA" sz="2000" dirty="0" err="1"/>
              <a:t>ухвалення</a:t>
            </a:r>
            <a:r>
              <a:rPr lang="ru-RU" altLang="uk-UA" sz="2000" dirty="0"/>
              <a:t> </a:t>
            </a:r>
            <a:r>
              <a:rPr lang="ru-RU" altLang="uk-UA" sz="2000" dirty="0" err="1"/>
              <a:t>рішення</a:t>
            </a:r>
            <a:r>
              <a:rPr lang="ru-RU" altLang="uk-UA" sz="2000" dirty="0"/>
              <a:t> є </a:t>
            </a:r>
            <a:r>
              <a:rPr lang="ru-RU" altLang="uk-UA" sz="2000" dirty="0" err="1"/>
              <a:t>етапами</a:t>
            </a:r>
            <a:r>
              <a:rPr lang="ru-RU" altLang="uk-UA" sz="2000" dirty="0"/>
              <a:t> </a:t>
            </a:r>
            <a:r>
              <a:rPr lang="ru-RU" altLang="uk-UA" sz="2000" dirty="0" err="1"/>
              <a:t>такої</a:t>
            </a:r>
            <a:r>
              <a:rPr lang="ru-RU" altLang="uk-UA" sz="2000" dirty="0"/>
              <a:t> </a:t>
            </a:r>
            <a:r>
              <a:rPr lang="ru-RU" altLang="uk-UA" sz="2000" dirty="0" err="1"/>
              <a:t>стадії</a:t>
            </a:r>
            <a:r>
              <a:rPr lang="ru-RU" altLang="uk-UA" sz="2000" dirty="0"/>
              <a:t> </a:t>
            </a:r>
            <a:r>
              <a:rPr lang="ru-RU" altLang="uk-UA" sz="2000" dirty="0" err="1"/>
              <a:t>адміністративного</a:t>
            </a:r>
            <a:r>
              <a:rPr lang="ru-RU" altLang="uk-UA" sz="2000" dirty="0"/>
              <a:t> </a:t>
            </a:r>
            <a:r>
              <a:rPr lang="ru-RU" altLang="uk-UA" sz="2000" dirty="0" err="1"/>
              <a:t>процесу</a:t>
            </a:r>
            <a:r>
              <a:rPr lang="ru-RU" altLang="uk-UA" sz="2000" dirty="0"/>
              <a:t> як </a:t>
            </a:r>
            <a:r>
              <a:rPr lang="ru-RU" altLang="uk-UA" sz="2000" dirty="0" err="1"/>
              <a:t>судовий</a:t>
            </a:r>
            <a:r>
              <a:rPr lang="ru-RU" altLang="uk-UA" sz="2000" dirty="0"/>
              <a:t> </a:t>
            </a:r>
            <a:r>
              <a:rPr lang="ru-RU" altLang="uk-UA" sz="2000" dirty="0" err="1"/>
              <a:t>розгляд</a:t>
            </a:r>
            <a:r>
              <a:rPr lang="ru-RU" altLang="uk-UA" sz="2000" dirty="0"/>
              <a:t> та </a:t>
            </a:r>
            <a:r>
              <a:rPr lang="ru-RU" altLang="uk-UA" sz="2000" dirty="0" err="1"/>
              <a:t>ухвалення</a:t>
            </a:r>
            <a:r>
              <a:rPr lang="ru-RU" altLang="uk-UA" sz="2000" dirty="0"/>
              <a:t> судового </a:t>
            </a:r>
            <a:r>
              <a:rPr lang="ru-RU" altLang="uk-UA" sz="2000" dirty="0" err="1"/>
              <a:t>рішення</a:t>
            </a:r>
            <a:r>
              <a:rPr lang="ru-RU" altLang="uk-UA" sz="2000" dirty="0"/>
              <a:t>.</a:t>
            </a:r>
          </a:p>
          <a:p>
            <a:pPr algn="just">
              <a:lnSpc>
                <a:spcPct val="100000"/>
              </a:lnSpc>
              <a:spcBef>
                <a:spcPct val="0"/>
              </a:spcBef>
              <a:spcAft>
                <a:spcPts val="1200"/>
              </a:spcAft>
              <a:buFont typeface="Arial" panose="020B0604020202020204" pitchFamily="34" charset="0"/>
              <a:buNone/>
            </a:pPr>
            <a:r>
              <a:rPr lang="ru-RU" altLang="uk-UA" sz="2000" dirty="0" err="1"/>
              <a:t>Аналіз</a:t>
            </a:r>
            <a:r>
              <a:rPr lang="ru-RU" altLang="uk-UA" sz="2000" dirty="0"/>
              <a:t> </a:t>
            </a:r>
            <a:r>
              <a:rPr lang="ru-RU" altLang="uk-UA" sz="2000" dirty="0" err="1"/>
              <a:t>відповідних</a:t>
            </a:r>
            <a:r>
              <a:rPr lang="ru-RU" altLang="uk-UA" sz="2000" dirty="0"/>
              <a:t> </a:t>
            </a:r>
            <a:r>
              <a:rPr lang="ru-RU" altLang="uk-UA" sz="2000" dirty="0" err="1"/>
              <a:t>правових</a:t>
            </a:r>
            <a:r>
              <a:rPr lang="ru-RU" altLang="uk-UA" sz="2000" dirty="0"/>
              <a:t> норм </a:t>
            </a:r>
            <a:r>
              <a:rPr lang="ru-RU" altLang="uk-UA" sz="2000" dirty="0" err="1"/>
              <a:t>дає</a:t>
            </a:r>
            <a:r>
              <a:rPr lang="ru-RU" altLang="uk-UA" sz="2000" dirty="0"/>
              <a:t> </a:t>
            </a:r>
            <a:r>
              <a:rPr lang="ru-RU" altLang="uk-UA" sz="2000" dirty="0" err="1"/>
              <a:t>підстави</a:t>
            </a:r>
            <a:r>
              <a:rPr lang="ru-RU" altLang="uk-UA" sz="2000" dirty="0"/>
              <a:t> </a:t>
            </a:r>
            <a:r>
              <a:rPr lang="ru-RU" altLang="uk-UA" sz="2000" dirty="0" err="1"/>
              <a:t>вважати</a:t>
            </a:r>
            <a:r>
              <a:rPr lang="ru-RU" altLang="uk-UA" sz="2000" dirty="0"/>
              <a:t>, </a:t>
            </a:r>
            <a:r>
              <a:rPr lang="ru-RU" altLang="uk-UA" sz="2000" dirty="0" err="1"/>
              <a:t>що</a:t>
            </a:r>
            <a:r>
              <a:rPr lang="ru-RU" altLang="uk-UA" sz="2000" dirty="0"/>
              <a:t> </a:t>
            </a:r>
            <a:r>
              <a:rPr lang="ru-RU" altLang="uk-UA" sz="2000" dirty="0" err="1"/>
              <a:t>мантія</a:t>
            </a:r>
            <a:r>
              <a:rPr lang="ru-RU" altLang="uk-UA" sz="2000" dirty="0"/>
              <a:t> та </a:t>
            </a:r>
            <a:r>
              <a:rPr lang="ru-RU" altLang="uk-UA" sz="2000" dirty="0" err="1"/>
              <a:t>нагрудний</a:t>
            </a:r>
            <a:r>
              <a:rPr lang="ru-RU" altLang="uk-UA" sz="2000" dirty="0"/>
              <a:t> знак є атрибутами </a:t>
            </a:r>
            <a:r>
              <a:rPr lang="ru-RU" altLang="uk-UA" sz="2000" dirty="0" err="1"/>
              <a:t>правосуддя</a:t>
            </a:r>
            <a:r>
              <a:rPr lang="ru-RU" altLang="uk-UA" sz="2000" dirty="0"/>
              <a:t>, </a:t>
            </a:r>
            <a:r>
              <a:rPr lang="ru-RU" altLang="uk-UA" sz="2000" dirty="0" err="1"/>
              <a:t>які</a:t>
            </a:r>
            <a:r>
              <a:rPr lang="ru-RU" altLang="uk-UA" sz="2000" dirty="0"/>
              <a:t> </a:t>
            </a:r>
            <a:r>
              <a:rPr lang="ru-RU" altLang="uk-UA" sz="2000" dirty="0" err="1"/>
              <a:t>підтверджують</a:t>
            </a:r>
            <a:r>
              <a:rPr lang="ru-RU" altLang="uk-UA" sz="2000" dirty="0"/>
              <a:t> </a:t>
            </a:r>
            <a:r>
              <a:rPr lang="ru-RU" altLang="uk-UA" sz="2000" dirty="0" err="1"/>
              <a:t>наявність</a:t>
            </a:r>
            <a:r>
              <a:rPr lang="ru-RU" altLang="uk-UA" sz="2000" dirty="0"/>
              <a:t> у особи </a:t>
            </a:r>
            <a:r>
              <a:rPr lang="ru-RU" altLang="uk-UA" sz="2000" dirty="0" err="1"/>
              <a:t>повноважень</a:t>
            </a:r>
            <a:r>
              <a:rPr lang="ru-RU" altLang="uk-UA" sz="2000" dirty="0"/>
              <a:t>, </a:t>
            </a:r>
            <a:r>
              <a:rPr lang="ru-RU" altLang="uk-UA" sz="2000" dirty="0" err="1"/>
              <a:t>наданих</a:t>
            </a:r>
            <a:r>
              <a:rPr lang="ru-RU" altLang="uk-UA" sz="2000" dirty="0"/>
              <a:t> законом, </a:t>
            </a:r>
            <a:r>
              <a:rPr lang="ru-RU" altLang="uk-UA" sz="2000" dirty="0" err="1"/>
              <a:t>здійснювати</a:t>
            </a:r>
            <a:r>
              <a:rPr lang="ru-RU" altLang="uk-UA" sz="2000" dirty="0"/>
              <a:t> </a:t>
            </a:r>
            <a:r>
              <a:rPr lang="ru-RU" altLang="uk-UA" sz="2000" dirty="0" err="1"/>
              <a:t>судочинство</a:t>
            </a:r>
            <a:r>
              <a:rPr lang="ru-RU" altLang="uk-UA" sz="2000" dirty="0"/>
              <a:t> - </a:t>
            </a:r>
            <a:r>
              <a:rPr lang="ru-RU" altLang="uk-UA" sz="2000" dirty="0" err="1"/>
              <a:t>діяльність</a:t>
            </a:r>
            <a:r>
              <a:rPr lang="ru-RU" altLang="uk-UA" sz="2000" dirty="0"/>
              <a:t> </a:t>
            </a:r>
            <a:r>
              <a:rPr lang="ru-RU" altLang="uk-UA" sz="2000" dirty="0" err="1"/>
              <a:t>щодо</a:t>
            </a:r>
            <a:r>
              <a:rPr lang="ru-RU" altLang="uk-UA" sz="2000" dirty="0"/>
              <a:t> </a:t>
            </a:r>
            <a:r>
              <a:rPr lang="ru-RU" altLang="uk-UA" sz="2000" dirty="0" err="1"/>
              <a:t>розгляду</a:t>
            </a:r>
            <a:r>
              <a:rPr lang="ru-RU" altLang="uk-UA" sz="2000" dirty="0"/>
              <a:t> і </a:t>
            </a:r>
            <a:r>
              <a:rPr lang="ru-RU" altLang="uk-UA" sz="2000" dirty="0" err="1"/>
              <a:t>вирішення</a:t>
            </a:r>
            <a:r>
              <a:rPr lang="ru-RU" altLang="uk-UA" sz="2000" dirty="0"/>
              <a:t> </a:t>
            </a:r>
            <a:r>
              <a:rPr lang="ru-RU" altLang="uk-UA" sz="2000" dirty="0" err="1"/>
              <a:t>судових</a:t>
            </a:r>
            <a:r>
              <a:rPr lang="ru-RU" altLang="uk-UA" sz="2000" dirty="0"/>
              <a:t> справ.</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a:t>
            </a:r>
            <a:r>
              <a:rPr lang="ru-RU" altLang="uk-UA" sz="2200" b="1" dirty="0" err="1"/>
              <a:t>Вищий</a:t>
            </a:r>
            <a:r>
              <a:rPr lang="ru-RU" altLang="uk-UA" sz="2200" b="1" dirty="0"/>
              <a:t> </a:t>
            </a:r>
            <a:r>
              <a:rPr lang="ru-RU" altLang="uk-UA" sz="2200" b="1" dirty="0" err="1"/>
              <a:t>адміністративний</a:t>
            </a:r>
            <a:r>
              <a:rPr lang="ru-RU" altLang="uk-UA" sz="2200" b="1" dirty="0"/>
              <a:t> суд </a:t>
            </a:r>
            <a:r>
              <a:rPr lang="ru-RU" altLang="uk-UA" sz="2200" b="1" dirty="0" err="1"/>
              <a:t>України</a:t>
            </a:r>
            <a:r>
              <a:rPr lang="ru-RU" altLang="uk-UA" sz="2200" b="1" dirty="0"/>
              <a:t> </a:t>
            </a:r>
            <a:r>
              <a:rPr lang="ru-RU" altLang="uk-UA" sz="2200" b="1" dirty="0" err="1"/>
              <a:t>від</a:t>
            </a:r>
            <a:r>
              <a:rPr lang="ru-RU" altLang="uk-UA" sz="2200" b="1" dirty="0"/>
              <a:t> 23 </a:t>
            </a:r>
            <a:r>
              <a:rPr lang="ru-RU" altLang="uk-UA" sz="2200" b="1" dirty="0" err="1"/>
              <a:t>жовтня</a:t>
            </a:r>
            <a:r>
              <a:rPr lang="ru-RU" altLang="uk-UA" sz="2200" b="1" dirty="0"/>
              <a:t> 2015 року № П/800/252/15</a:t>
            </a:r>
          </a:p>
        </p:txBody>
      </p:sp>
    </p:spTree>
    <p:extLst>
      <p:ext uri="{BB962C8B-B14F-4D97-AF65-F5344CB8AC3E}">
        <p14:creationId xmlns:p14="http://schemas.microsoft.com/office/powerpoint/2010/main" val="8936553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125062"/>
            <a:ext cx="11470210" cy="52937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t>У статті 54 Закону України «Про судоустрій і статус суддів», зокрема, передбачено, що суддя зобов'язаний своєчасно, справедливо та безсторонньо розглядати і вирішувати судові справи відповідно до закону з дотриманням засад і правил судочинства; дотримуватися правил суддівської етики.</a:t>
            </a:r>
          </a:p>
          <a:p>
            <a:pPr algn="just">
              <a:lnSpc>
                <a:spcPct val="100000"/>
              </a:lnSpc>
              <a:spcBef>
                <a:spcPct val="0"/>
              </a:spcBef>
              <a:spcAft>
                <a:spcPts val="1200"/>
              </a:spcAft>
              <a:buFont typeface="Arial" panose="020B0604020202020204" pitchFamily="34" charset="0"/>
              <a:buNone/>
            </a:pPr>
            <a:r>
              <a:rPr lang="uk-UA" altLang="uk-UA" sz="2200" dirty="0"/>
              <a:t>Згідно із частиною першою статті 56 цього Закону питання етики суддів визначається Кодексом суддівської етики, що затверджується з'їздом суддів України.</a:t>
            </a:r>
          </a:p>
          <a:p>
            <a:pPr algn="just">
              <a:lnSpc>
                <a:spcPct val="100000"/>
              </a:lnSpc>
              <a:spcBef>
                <a:spcPct val="0"/>
              </a:spcBef>
              <a:spcAft>
                <a:spcPts val="1200"/>
              </a:spcAft>
              <a:buFont typeface="Arial" panose="020B0604020202020204" pitchFamily="34" charset="0"/>
              <a:buNone/>
            </a:pPr>
            <a:r>
              <a:rPr lang="uk-UA" altLang="uk-UA" sz="2200" dirty="0"/>
              <a:t>Стаття 1 Кодексу суддівської етики, затвердженого ХІ з'їздом суддів України 22 лютого 2013 року, закріплює, що суддя повинен бути прикладом неухильного додержання вимог закону і принципу верховенства права, присяги судді, а також дотримання високих стандартів поведінки з метою зміцнення довіри громадян у чесність, незалежність, неупередженість та справедливість суду.</a:t>
            </a:r>
          </a:p>
          <a:p>
            <a:pPr algn="just">
              <a:lnSpc>
                <a:spcPct val="100000"/>
              </a:lnSpc>
              <a:spcBef>
                <a:spcPct val="0"/>
              </a:spcBef>
              <a:spcAft>
                <a:spcPts val="1200"/>
              </a:spcAft>
              <a:buFont typeface="Arial" panose="020B0604020202020204" pitchFamily="34" charset="0"/>
              <a:buNone/>
            </a:pPr>
            <a:r>
              <a:rPr lang="uk-UA" altLang="uk-UA" sz="2200" dirty="0"/>
              <a:t>Відповідно до пункту 4 частини першої статті 83 зазначеного Закону України «Про судоустрій і статус суддів» суддю може бути притягнуто до дисциплінарної відповідальності у порядку дисциплінарного провадження з підстав систематичного або грубого одноразового порушення правил суддівської етики, що підриває авторитет правосуддя.</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b="1" dirty="0"/>
              <a:t>Постанова Вищий адміністративний суд України від 23 жовтня 2015 року № П/800/252/15</a:t>
            </a:r>
          </a:p>
        </p:txBody>
      </p:sp>
    </p:spTree>
    <p:extLst>
      <p:ext uri="{BB962C8B-B14F-4D97-AF65-F5344CB8AC3E}">
        <p14:creationId xmlns:p14="http://schemas.microsoft.com/office/powerpoint/2010/main" val="24826875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874569"/>
            <a:ext cx="11268075" cy="2831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400" dirty="0"/>
              <a:t>Таким чином, суддя допустила порушення статті 16 Закону України «Про судоустрій і статус суддів», що об'єктивно розцінено Комісією, як грубе одноразове порушення правил суддівської етики, що підриває авторитет правосуддя.</a:t>
            </a:r>
          </a:p>
          <a:p>
            <a:pPr algn="just">
              <a:lnSpc>
                <a:spcPct val="100000"/>
              </a:lnSpc>
              <a:spcBef>
                <a:spcPct val="0"/>
              </a:spcBef>
              <a:spcAft>
                <a:spcPts val="1200"/>
              </a:spcAft>
              <a:buFont typeface="Arial" panose="020B0604020202020204" pitchFamily="34" charset="0"/>
              <a:buNone/>
            </a:pPr>
            <a:r>
              <a:rPr lang="uk-UA" altLang="uk-UA" sz="2400" dirty="0"/>
              <a:t>Натомість доводи позивача критично оцінюються колегією суддів, оскільки вони не спростовують позицію відповідача. Так, позивачем не надано переконливих доказів неможливості перебування в мантії та з нагрудним знаком у відповідний відрізок часу. При цьому закон зобов'язував її бути в них.</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a:t>
            </a:r>
            <a:r>
              <a:rPr lang="ru-RU" altLang="uk-UA" sz="2200" b="1" dirty="0" err="1"/>
              <a:t>Вищий</a:t>
            </a:r>
            <a:r>
              <a:rPr lang="ru-RU" altLang="uk-UA" sz="2200" b="1" dirty="0"/>
              <a:t> </a:t>
            </a:r>
            <a:r>
              <a:rPr lang="ru-RU" altLang="uk-UA" sz="2200" b="1" dirty="0" err="1"/>
              <a:t>адміністративний</a:t>
            </a:r>
            <a:r>
              <a:rPr lang="ru-RU" altLang="uk-UA" sz="2200" b="1" dirty="0"/>
              <a:t> суд </a:t>
            </a:r>
            <a:r>
              <a:rPr lang="ru-RU" altLang="uk-UA" sz="2200" b="1" dirty="0" err="1"/>
              <a:t>України</a:t>
            </a:r>
            <a:r>
              <a:rPr lang="ru-RU" altLang="uk-UA" sz="2200" b="1" dirty="0"/>
              <a:t> </a:t>
            </a:r>
            <a:r>
              <a:rPr lang="ru-RU" altLang="uk-UA" sz="2200" b="1" dirty="0" err="1"/>
              <a:t>від</a:t>
            </a:r>
            <a:r>
              <a:rPr lang="ru-RU" altLang="uk-UA" sz="2200" b="1" dirty="0"/>
              <a:t> 23 </a:t>
            </a:r>
            <a:r>
              <a:rPr lang="ru-RU" altLang="uk-UA" sz="2200" b="1" dirty="0" err="1"/>
              <a:t>жовтня</a:t>
            </a:r>
            <a:r>
              <a:rPr lang="ru-RU" altLang="uk-UA" sz="2200" b="1" dirty="0"/>
              <a:t> 2015 року № П/800/252/15</a:t>
            </a:r>
          </a:p>
        </p:txBody>
      </p:sp>
    </p:spTree>
    <p:extLst>
      <p:ext uri="{BB962C8B-B14F-4D97-AF65-F5344CB8AC3E}">
        <p14:creationId xmlns:p14="http://schemas.microsoft.com/office/powerpoint/2010/main" val="42124922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233479" y="1407827"/>
            <a:ext cx="11725042" cy="48936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err="1"/>
              <a:t>Норми</a:t>
            </a:r>
            <a:r>
              <a:rPr lang="ru-RU" altLang="uk-UA" sz="2100" dirty="0"/>
              <a:t>, </a:t>
            </a:r>
            <a:r>
              <a:rPr lang="ru-RU" altLang="uk-UA" sz="2100" dirty="0" err="1"/>
              <a:t>що</a:t>
            </a:r>
            <a:r>
              <a:rPr lang="ru-RU" altLang="uk-UA" sz="2100" dirty="0"/>
              <a:t> </a:t>
            </a:r>
            <a:r>
              <a:rPr lang="ru-RU" altLang="uk-UA" sz="2100" dirty="0" err="1"/>
              <a:t>регламентують</a:t>
            </a:r>
            <a:r>
              <a:rPr lang="ru-RU" altLang="uk-UA" sz="2100" dirty="0"/>
              <a:t> </a:t>
            </a:r>
            <a:r>
              <a:rPr lang="ru-RU" altLang="uk-UA" sz="2100" dirty="0" err="1"/>
              <a:t>вбрання</a:t>
            </a:r>
            <a:r>
              <a:rPr lang="ru-RU" altLang="uk-UA" sz="2100" dirty="0"/>
              <a:t> </a:t>
            </a:r>
            <a:r>
              <a:rPr lang="ru-RU" altLang="uk-UA" sz="2100" dirty="0" err="1"/>
              <a:t>суддів</a:t>
            </a:r>
            <a:r>
              <a:rPr lang="ru-RU" altLang="uk-UA" sz="2100" dirty="0"/>
              <a:t> </a:t>
            </a:r>
            <a:r>
              <a:rPr lang="ru-RU" altLang="uk-UA" sz="2100" dirty="0" err="1"/>
              <a:t>під</a:t>
            </a:r>
            <a:r>
              <a:rPr lang="ru-RU" altLang="uk-UA" sz="2100" dirty="0"/>
              <a:t> час </a:t>
            </a:r>
            <a:r>
              <a:rPr lang="ru-RU" altLang="uk-UA" sz="2100" dirty="0" err="1"/>
              <a:t>здійснення</a:t>
            </a:r>
            <a:r>
              <a:rPr lang="ru-RU" altLang="uk-UA" sz="2100" dirty="0"/>
              <a:t> ними </a:t>
            </a:r>
            <a:r>
              <a:rPr lang="ru-RU" altLang="uk-UA" sz="2100" dirty="0" err="1"/>
              <a:t>правосуддя</a:t>
            </a:r>
            <a:r>
              <a:rPr lang="ru-RU" altLang="uk-UA" sz="2100" dirty="0"/>
              <a:t>, є не просто </a:t>
            </a:r>
            <a:r>
              <a:rPr lang="ru-RU" altLang="uk-UA" sz="2100" dirty="0" err="1"/>
              <a:t>традиційно-звичаєвими</a:t>
            </a:r>
            <a:r>
              <a:rPr lang="ru-RU" altLang="uk-UA" sz="2100" dirty="0"/>
              <a:t> правилами, а </a:t>
            </a:r>
            <a:r>
              <a:rPr lang="ru-RU" altLang="uk-UA" sz="2100" dirty="0" err="1"/>
              <a:t>мають</a:t>
            </a:r>
            <a:r>
              <a:rPr lang="ru-RU" altLang="uk-UA" sz="2100" dirty="0"/>
              <a:t> характер </a:t>
            </a:r>
            <a:r>
              <a:rPr lang="ru-RU" altLang="uk-UA" sz="2100" dirty="0" err="1"/>
              <a:t>нормативної</a:t>
            </a:r>
            <a:r>
              <a:rPr lang="ru-RU" altLang="uk-UA" sz="2100" dirty="0"/>
              <a:t> та </a:t>
            </a:r>
            <a:r>
              <a:rPr lang="ru-RU" altLang="uk-UA" sz="2100" dirty="0" err="1"/>
              <a:t>імперативної</a:t>
            </a:r>
            <a:r>
              <a:rPr lang="ru-RU" altLang="uk-UA" sz="2100" dirty="0"/>
              <a:t> </a:t>
            </a:r>
            <a:r>
              <a:rPr lang="ru-RU" altLang="uk-UA" sz="2100" dirty="0" err="1"/>
              <a:t>регламентації</a:t>
            </a:r>
            <a:r>
              <a:rPr lang="ru-RU" altLang="uk-UA" sz="2100" dirty="0"/>
              <a:t> правил </a:t>
            </a:r>
            <a:r>
              <a:rPr lang="ru-RU" altLang="uk-UA" sz="2100" dirty="0" err="1"/>
              <a:t>поведінки</a:t>
            </a:r>
            <a:r>
              <a:rPr lang="ru-RU" altLang="uk-UA" sz="2100" dirty="0"/>
              <a:t>. </a:t>
            </a:r>
          </a:p>
          <a:p>
            <a:pPr algn="just">
              <a:lnSpc>
                <a:spcPct val="100000"/>
              </a:lnSpc>
              <a:spcBef>
                <a:spcPct val="0"/>
              </a:spcBef>
              <a:spcAft>
                <a:spcPts val="1200"/>
              </a:spcAft>
              <a:buFont typeface="Arial" panose="020B0604020202020204" pitchFamily="34" charset="0"/>
              <a:buNone/>
            </a:pPr>
            <a:r>
              <a:rPr lang="ru-RU" altLang="uk-UA" sz="2100" dirty="0" err="1"/>
              <a:t>Процесуальне</a:t>
            </a:r>
            <a:r>
              <a:rPr lang="ru-RU" altLang="uk-UA" sz="2100" dirty="0"/>
              <a:t> </a:t>
            </a:r>
            <a:r>
              <a:rPr lang="ru-RU" altLang="uk-UA" sz="2100" dirty="0" err="1"/>
              <a:t>законодавство</a:t>
            </a:r>
            <a:r>
              <a:rPr lang="ru-RU" altLang="uk-UA" sz="2100" dirty="0"/>
              <a:t> </a:t>
            </a:r>
            <a:r>
              <a:rPr lang="ru-RU" altLang="uk-UA" sz="2100" dirty="0" err="1"/>
              <a:t>України</a:t>
            </a:r>
            <a:r>
              <a:rPr lang="ru-RU" altLang="uk-UA" sz="2100" dirty="0"/>
              <a:t> та </a:t>
            </a:r>
            <a:r>
              <a:rPr lang="ru-RU" altLang="uk-UA" sz="2100" dirty="0" err="1"/>
              <a:t>законодавство</a:t>
            </a:r>
            <a:r>
              <a:rPr lang="ru-RU" altLang="uk-UA" sz="2100" dirty="0"/>
              <a:t> </a:t>
            </a:r>
            <a:r>
              <a:rPr lang="ru-RU" altLang="uk-UA" sz="2100" dirty="0" err="1"/>
              <a:t>України</a:t>
            </a:r>
            <a:r>
              <a:rPr lang="ru-RU" altLang="uk-UA" sz="2100" dirty="0"/>
              <a:t> про </a:t>
            </a:r>
            <a:r>
              <a:rPr lang="ru-RU" altLang="uk-UA" sz="2100" dirty="0" err="1"/>
              <a:t>судоустрій</a:t>
            </a:r>
            <a:r>
              <a:rPr lang="ru-RU" altLang="uk-UA" sz="2100" dirty="0"/>
              <a:t> </a:t>
            </a:r>
            <a:r>
              <a:rPr lang="ru-RU" altLang="uk-UA" sz="2100" dirty="0" err="1"/>
              <a:t>передбачають</a:t>
            </a:r>
            <a:r>
              <a:rPr lang="ru-RU" altLang="uk-UA" sz="2100" dirty="0"/>
              <a:t> </a:t>
            </a:r>
            <a:r>
              <a:rPr lang="ru-RU" altLang="uk-UA" sz="2100" dirty="0" err="1"/>
              <a:t>наявність</a:t>
            </a:r>
            <a:r>
              <a:rPr lang="ru-RU" altLang="uk-UA" sz="2100" dirty="0"/>
              <a:t> </a:t>
            </a:r>
            <a:r>
              <a:rPr lang="ru-RU" altLang="uk-UA" sz="2100" dirty="0" err="1"/>
              <a:t>певних</a:t>
            </a:r>
            <a:r>
              <a:rPr lang="ru-RU" altLang="uk-UA" sz="2100" dirty="0"/>
              <a:t> </a:t>
            </a:r>
            <a:r>
              <a:rPr lang="ru-RU" altLang="uk-UA" sz="2100" dirty="0" err="1"/>
              <a:t>судових</a:t>
            </a:r>
            <a:r>
              <a:rPr lang="ru-RU" altLang="uk-UA" sz="2100" dirty="0"/>
              <a:t> </a:t>
            </a:r>
            <a:r>
              <a:rPr lang="ru-RU" altLang="uk-UA" sz="2100" dirty="0" err="1"/>
              <a:t>ритуалів</a:t>
            </a:r>
            <a:r>
              <a:rPr lang="ru-RU" altLang="uk-UA" sz="2100" dirty="0"/>
              <a:t>, </a:t>
            </a:r>
            <a:r>
              <a:rPr lang="ru-RU" altLang="uk-UA" sz="2100" dirty="0" err="1"/>
              <a:t>що</a:t>
            </a:r>
            <a:r>
              <a:rPr lang="ru-RU" altLang="uk-UA" sz="2100" dirty="0"/>
              <a:t> </a:t>
            </a:r>
            <a:r>
              <a:rPr lang="ru-RU" altLang="uk-UA" sz="2100" dirty="0" err="1"/>
              <a:t>мають</a:t>
            </a:r>
            <a:r>
              <a:rPr lang="ru-RU" altLang="uk-UA" sz="2100" dirty="0"/>
              <a:t> на </a:t>
            </a:r>
            <a:r>
              <a:rPr lang="ru-RU" altLang="uk-UA" sz="2100" dirty="0" err="1"/>
              <a:t>меті</a:t>
            </a:r>
            <a:r>
              <a:rPr lang="ru-RU" altLang="uk-UA" sz="2100" dirty="0"/>
              <a:t>:</a:t>
            </a:r>
          </a:p>
          <a:p>
            <a:pPr algn="just" defTabSz="269875">
              <a:lnSpc>
                <a:spcPct val="100000"/>
              </a:lnSpc>
              <a:spcBef>
                <a:spcPct val="0"/>
              </a:spcBef>
              <a:spcAft>
                <a:spcPts val="1200"/>
              </a:spcAft>
              <a:buFont typeface="Arial" panose="020B0604020202020204" pitchFamily="34" charset="0"/>
              <a:buNone/>
            </a:pPr>
            <a:r>
              <a:rPr lang="ru-RU" altLang="uk-UA" sz="2100" dirty="0"/>
              <a:t>1.	</a:t>
            </a:r>
            <a:r>
              <a:rPr lang="ru-RU" altLang="uk-UA" sz="2100" dirty="0" err="1"/>
              <a:t>забезпечити</a:t>
            </a:r>
            <a:r>
              <a:rPr lang="ru-RU" altLang="uk-UA" sz="2100" dirty="0"/>
              <a:t> </a:t>
            </a:r>
            <a:r>
              <a:rPr lang="ru-RU" altLang="uk-UA" sz="2100" dirty="0" err="1"/>
              <a:t>повагу</a:t>
            </a:r>
            <a:r>
              <a:rPr lang="ru-RU" altLang="uk-UA" sz="2100" dirty="0"/>
              <a:t> до суду, </a:t>
            </a:r>
          </a:p>
          <a:p>
            <a:pPr algn="just" defTabSz="269875">
              <a:lnSpc>
                <a:spcPct val="100000"/>
              </a:lnSpc>
              <a:spcBef>
                <a:spcPct val="0"/>
              </a:spcBef>
              <a:spcAft>
                <a:spcPts val="1200"/>
              </a:spcAft>
              <a:buFont typeface="Arial" panose="020B0604020202020204" pitchFamily="34" charset="0"/>
              <a:buNone/>
            </a:pPr>
            <a:r>
              <a:rPr lang="ru-RU" altLang="uk-UA" sz="2100" dirty="0"/>
              <a:t>2.	</a:t>
            </a:r>
            <a:r>
              <a:rPr lang="ru-RU" altLang="uk-UA" sz="2100" dirty="0" err="1"/>
              <a:t>вплинути</a:t>
            </a:r>
            <a:r>
              <a:rPr lang="ru-RU" altLang="uk-UA" sz="2100" dirty="0"/>
              <a:t> на </a:t>
            </a:r>
            <a:r>
              <a:rPr lang="ru-RU" altLang="uk-UA" sz="2100" dirty="0" err="1"/>
              <a:t>правосвідомість</a:t>
            </a:r>
            <a:r>
              <a:rPr lang="ru-RU" altLang="uk-UA" sz="2100" dirty="0"/>
              <a:t> </a:t>
            </a:r>
            <a:r>
              <a:rPr lang="ru-RU" altLang="uk-UA" sz="2100" dirty="0" err="1"/>
              <a:t>сторін</a:t>
            </a:r>
            <a:r>
              <a:rPr lang="ru-RU" altLang="uk-UA" sz="2100" dirty="0"/>
              <a:t> і </a:t>
            </a:r>
            <a:r>
              <a:rPr lang="ru-RU" altLang="uk-UA" sz="2100" dirty="0" err="1"/>
              <a:t>учасників</a:t>
            </a:r>
            <a:r>
              <a:rPr lang="ru-RU" altLang="uk-UA" sz="2100" dirty="0"/>
              <a:t> </a:t>
            </a:r>
            <a:r>
              <a:rPr lang="ru-RU" altLang="uk-UA" sz="2100" dirty="0" err="1"/>
              <a:t>процесу</a:t>
            </a:r>
            <a:r>
              <a:rPr lang="ru-RU" altLang="uk-UA" sz="2100" dirty="0"/>
              <a:t> та</a:t>
            </a:r>
          </a:p>
          <a:p>
            <a:pPr algn="just" defTabSz="269875">
              <a:lnSpc>
                <a:spcPct val="100000"/>
              </a:lnSpc>
              <a:spcBef>
                <a:spcPct val="0"/>
              </a:spcBef>
              <a:spcAft>
                <a:spcPts val="1200"/>
              </a:spcAft>
              <a:buFont typeface="Arial" panose="020B0604020202020204" pitchFamily="34" charset="0"/>
              <a:buNone/>
            </a:pPr>
            <a:r>
              <a:rPr lang="ru-RU" altLang="uk-UA" sz="2100" dirty="0"/>
              <a:t>3.	</a:t>
            </a:r>
            <a:r>
              <a:rPr lang="ru-RU" altLang="uk-UA" sz="2100" dirty="0" err="1"/>
              <a:t>створити</a:t>
            </a:r>
            <a:r>
              <a:rPr lang="ru-RU" altLang="uk-UA" sz="2100" dirty="0"/>
              <a:t> </a:t>
            </a:r>
            <a:r>
              <a:rPr lang="ru-RU" altLang="uk-UA" sz="2100" dirty="0" err="1"/>
              <a:t>сприятливі</a:t>
            </a:r>
            <a:r>
              <a:rPr lang="ru-RU" altLang="uk-UA" sz="2100" dirty="0"/>
              <a:t> </a:t>
            </a:r>
            <a:r>
              <a:rPr lang="ru-RU" altLang="uk-UA" sz="2100" dirty="0" err="1"/>
              <a:t>умови</a:t>
            </a:r>
            <a:r>
              <a:rPr lang="ru-RU" altLang="uk-UA" sz="2100" dirty="0"/>
              <a:t> для </a:t>
            </a:r>
            <a:r>
              <a:rPr lang="ru-RU" altLang="uk-UA" sz="2100" dirty="0" err="1"/>
              <a:t>здійснення</a:t>
            </a:r>
            <a:r>
              <a:rPr lang="ru-RU" altLang="uk-UA" sz="2100" dirty="0"/>
              <a:t> </a:t>
            </a:r>
            <a:r>
              <a:rPr lang="ru-RU" altLang="uk-UA" sz="2100" dirty="0" err="1"/>
              <a:t>правосуддя</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err="1"/>
              <a:t>Навіть</a:t>
            </a:r>
            <a:r>
              <a:rPr lang="ru-RU" altLang="uk-UA" sz="2100" dirty="0"/>
              <a:t> </a:t>
            </a:r>
            <a:r>
              <a:rPr lang="ru-RU" altLang="uk-UA" sz="2100" dirty="0" err="1"/>
              <a:t>якщо</a:t>
            </a:r>
            <a:r>
              <a:rPr lang="ru-RU" altLang="uk-UA" sz="2100" dirty="0"/>
              <a:t> справа </a:t>
            </a:r>
            <a:r>
              <a:rPr lang="ru-RU" altLang="uk-UA" sz="2100" dirty="0" err="1"/>
              <a:t>розглядається</a:t>
            </a:r>
            <a:r>
              <a:rPr lang="ru-RU" altLang="uk-UA" sz="2100" dirty="0"/>
              <a:t> </a:t>
            </a:r>
            <a:r>
              <a:rPr lang="ru-RU" altLang="uk-UA" sz="2100" dirty="0" err="1"/>
              <a:t>суддею</a:t>
            </a:r>
            <a:r>
              <a:rPr lang="ru-RU" altLang="uk-UA" sz="2100" dirty="0"/>
              <a:t> </a:t>
            </a:r>
            <a:r>
              <a:rPr lang="ru-RU" altLang="uk-UA" sz="2100" dirty="0" err="1"/>
              <a:t>одноособово</a:t>
            </a:r>
            <a:r>
              <a:rPr lang="ru-RU" altLang="uk-UA" sz="2100" dirty="0"/>
              <a:t>, то </a:t>
            </a:r>
            <a:r>
              <a:rPr lang="ru-RU" altLang="uk-UA" sz="2100" dirty="0" err="1"/>
              <a:t>досліджує</a:t>
            </a:r>
            <a:r>
              <a:rPr lang="ru-RU" altLang="uk-UA" sz="2100" dirty="0"/>
              <a:t> </a:t>
            </a:r>
            <a:r>
              <a:rPr lang="ru-RU" altLang="uk-UA" sz="2100" dirty="0" err="1"/>
              <a:t>докази</a:t>
            </a:r>
            <a:r>
              <a:rPr lang="ru-RU" altLang="uk-UA" sz="2100" dirty="0"/>
              <a:t>, </a:t>
            </a:r>
            <a:r>
              <a:rPr lang="ru-RU" altLang="uk-UA" sz="2100" dirty="0" err="1"/>
              <a:t>оцінює</a:t>
            </a:r>
            <a:r>
              <a:rPr lang="ru-RU" altLang="uk-UA" sz="2100" dirty="0"/>
              <a:t> </a:t>
            </a:r>
            <a:r>
              <a:rPr lang="ru-RU" altLang="uk-UA" sz="2100" dirty="0" err="1"/>
              <a:t>їх</a:t>
            </a:r>
            <a:r>
              <a:rPr lang="ru-RU" altLang="uk-UA" sz="2100" dirty="0"/>
              <a:t>, </a:t>
            </a:r>
            <a:r>
              <a:rPr lang="ru-RU" altLang="uk-UA" sz="2100" dirty="0" err="1"/>
              <a:t>ухвалює</a:t>
            </a:r>
            <a:r>
              <a:rPr lang="ru-RU" altLang="uk-UA" sz="2100" dirty="0"/>
              <a:t> й </a:t>
            </a:r>
            <a:r>
              <a:rPr lang="ru-RU" altLang="uk-UA" sz="2100" dirty="0" err="1"/>
              <a:t>проголошує</a:t>
            </a:r>
            <a:r>
              <a:rPr lang="ru-RU" altLang="uk-UA" sz="2100" dirty="0"/>
              <a:t> </a:t>
            </a:r>
            <a:r>
              <a:rPr lang="ru-RU" altLang="uk-UA" sz="2100" dirty="0" err="1"/>
              <a:t>рішення</a:t>
            </a:r>
            <a:r>
              <a:rPr lang="ru-RU" altLang="uk-UA" sz="2100" dirty="0"/>
              <a:t> </a:t>
            </a:r>
            <a:r>
              <a:rPr lang="ru-RU" altLang="uk-UA" sz="2100" dirty="0" err="1"/>
              <a:t>саме</a:t>
            </a:r>
            <a:r>
              <a:rPr lang="ru-RU" altLang="uk-UA" sz="2100" dirty="0"/>
              <a:t> </a:t>
            </a:r>
            <a:r>
              <a:rPr lang="ru-RU" altLang="uk-UA" sz="2100" dirty="0" err="1"/>
              <a:t>знеособлений</a:t>
            </a:r>
            <a:r>
              <a:rPr lang="ru-RU" altLang="uk-UA" sz="2100" dirty="0"/>
              <a:t> «суд», а не </a:t>
            </a:r>
            <a:r>
              <a:rPr lang="ru-RU" altLang="uk-UA" sz="2100" dirty="0" err="1"/>
              <a:t>конкретний</a:t>
            </a:r>
            <a:r>
              <a:rPr lang="ru-RU" altLang="uk-UA" sz="2100" dirty="0"/>
              <a:t> </a:t>
            </a:r>
            <a:r>
              <a:rPr lang="ru-RU" altLang="uk-UA" sz="2100" dirty="0" err="1"/>
              <a:t>суддя</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err="1"/>
              <a:t>Суддівська</a:t>
            </a:r>
            <a:r>
              <a:rPr lang="ru-RU" altLang="uk-UA" sz="2100" dirty="0"/>
              <a:t> </a:t>
            </a:r>
            <a:r>
              <a:rPr lang="ru-RU" altLang="uk-UA" sz="2100" dirty="0" err="1"/>
              <a:t>мантія</a:t>
            </a:r>
            <a:r>
              <a:rPr lang="ru-RU" altLang="uk-UA" sz="2100" dirty="0"/>
              <a:t> є одним </a:t>
            </a:r>
            <a:r>
              <a:rPr lang="ru-RU" altLang="uk-UA" sz="2100" dirty="0" err="1"/>
              <a:t>із</a:t>
            </a:r>
            <a:r>
              <a:rPr lang="ru-RU" altLang="uk-UA" sz="2100" dirty="0"/>
              <a:t> </a:t>
            </a:r>
            <a:r>
              <a:rPr lang="ru-RU" altLang="uk-UA" sz="2100" dirty="0" err="1"/>
              <a:t>символічних</a:t>
            </a:r>
            <a:r>
              <a:rPr lang="ru-RU" altLang="uk-UA" sz="2100" dirty="0"/>
              <a:t> </a:t>
            </a:r>
            <a:r>
              <a:rPr lang="ru-RU" altLang="uk-UA" sz="2100" dirty="0" err="1"/>
              <a:t>атрибутів</a:t>
            </a:r>
            <a:r>
              <a:rPr lang="ru-RU" altLang="uk-UA" sz="2100" dirty="0"/>
              <a:t> </a:t>
            </a:r>
            <a:r>
              <a:rPr lang="ru-RU" altLang="uk-UA" sz="2100" dirty="0" err="1"/>
              <a:t>правосуддя</a:t>
            </a:r>
            <a:r>
              <a:rPr lang="ru-RU" altLang="uk-UA" sz="2100" dirty="0"/>
              <a:t> </a:t>
            </a:r>
            <a:r>
              <a:rPr lang="ru-RU" altLang="uk-UA" sz="2100" dirty="0" err="1"/>
              <a:t>поряд</a:t>
            </a:r>
            <a:r>
              <a:rPr lang="ru-RU" altLang="uk-UA" sz="2100" dirty="0"/>
              <a:t> з такими </a:t>
            </a:r>
            <a:r>
              <a:rPr lang="ru-RU" altLang="uk-UA" sz="2100" dirty="0" err="1"/>
              <a:t>відомими</a:t>
            </a:r>
            <a:r>
              <a:rPr lang="ru-RU" altLang="uk-UA" sz="2100" dirty="0"/>
              <a:t> символами, як </a:t>
            </a:r>
            <a:r>
              <a:rPr lang="ru-RU" altLang="uk-UA" sz="2100" dirty="0" err="1"/>
              <a:t>терези</a:t>
            </a:r>
            <a:r>
              <a:rPr lang="ru-RU" altLang="uk-UA" sz="2100" dirty="0"/>
              <a:t>, </a:t>
            </a:r>
            <a:r>
              <a:rPr lang="ru-RU" altLang="uk-UA" sz="2100" dirty="0" err="1"/>
              <a:t>статуетка</a:t>
            </a:r>
            <a:r>
              <a:rPr lang="ru-RU" altLang="uk-UA" sz="2100" dirty="0"/>
              <a:t> </a:t>
            </a:r>
            <a:r>
              <a:rPr lang="ru-RU" altLang="uk-UA" sz="2100" dirty="0" err="1"/>
              <a:t>Феміди</a:t>
            </a:r>
            <a:r>
              <a:rPr lang="ru-RU" altLang="uk-UA" sz="2100" dirty="0"/>
              <a:t>, а в </a:t>
            </a:r>
            <a:r>
              <a:rPr lang="ru-RU" altLang="uk-UA" sz="2100" dirty="0" err="1"/>
              <a:t>деяких</a:t>
            </a:r>
            <a:r>
              <a:rPr lang="ru-RU" altLang="uk-UA" sz="2100" dirty="0"/>
              <a:t> </a:t>
            </a:r>
            <a:r>
              <a:rPr lang="ru-RU" altLang="uk-UA" sz="2100" dirty="0" err="1"/>
              <a:t>країнах</a:t>
            </a:r>
            <a:r>
              <a:rPr lang="ru-RU" altLang="uk-UA" sz="2100" dirty="0"/>
              <a:t> – </a:t>
            </a:r>
            <a:r>
              <a:rPr lang="ru-RU" altLang="uk-UA" sz="2100" dirty="0" err="1"/>
              <a:t>суддівський</a:t>
            </a:r>
            <a:r>
              <a:rPr lang="ru-RU" altLang="uk-UA" sz="2100" dirty="0"/>
              <a:t> молоток, </a:t>
            </a:r>
            <a:r>
              <a:rPr lang="ru-RU" altLang="uk-UA" sz="2100" dirty="0" err="1"/>
              <a:t>суддівські</a:t>
            </a:r>
            <a:r>
              <a:rPr lang="ru-RU" altLang="uk-UA" sz="2100" dirty="0"/>
              <a:t> </a:t>
            </a:r>
            <a:r>
              <a:rPr lang="ru-RU" altLang="uk-UA" sz="2100" dirty="0" err="1"/>
              <a:t>перуки</a:t>
            </a:r>
            <a:r>
              <a:rPr lang="ru-RU" altLang="uk-UA" sz="2100" dirty="0"/>
              <a:t> та </a:t>
            </a:r>
            <a:r>
              <a:rPr lang="ru-RU" altLang="uk-UA" sz="2100" dirty="0" err="1"/>
              <a:t>суддівські</a:t>
            </a:r>
            <a:r>
              <a:rPr lang="ru-RU" altLang="uk-UA" sz="2100" dirty="0"/>
              <a:t> </a:t>
            </a:r>
            <a:r>
              <a:rPr lang="ru-RU" altLang="uk-UA" sz="2100" dirty="0" err="1"/>
              <a:t>головні</a:t>
            </a:r>
            <a:r>
              <a:rPr lang="ru-RU" altLang="uk-UA" sz="2100" dirty="0"/>
              <a:t> </a:t>
            </a:r>
            <a:r>
              <a:rPr lang="ru-RU" altLang="uk-UA" sz="2100" dirty="0" err="1"/>
              <a:t>убори</a:t>
            </a:r>
            <a:r>
              <a:rPr lang="ru-RU" altLang="uk-UA" sz="21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755009" y="196169"/>
            <a:ext cx="10956022" cy="954107"/>
          </a:xfrm>
          <a:prstGeom prst="rect">
            <a:avLst/>
          </a:prstGeom>
          <a:solidFill>
            <a:schemeClr val="accent1">
              <a:lumMod val="40000"/>
              <a:lumOff val="6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a:t>Гаврилюк Світлана. </a:t>
            </a:r>
            <a:r>
              <a:rPr lang="ru-RU" altLang="uk-UA" sz="2200" b="1" dirty="0" err="1"/>
              <a:t>Мантія</a:t>
            </a:r>
            <a:r>
              <a:rPr lang="ru-RU" altLang="uk-UA" sz="2200" b="1" dirty="0"/>
              <a:t> як </a:t>
            </a:r>
            <a:r>
              <a:rPr lang="ru-RU" altLang="uk-UA" sz="2200" b="1" dirty="0" err="1"/>
              <a:t>невід’ємний</a:t>
            </a:r>
            <a:r>
              <a:rPr lang="ru-RU" altLang="uk-UA" sz="2200" b="1" dirty="0"/>
              <a:t> атрибут </a:t>
            </a:r>
            <a:r>
              <a:rPr lang="ru-RU" altLang="uk-UA" sz="2200" b="1" dirty="0" err="1"/>
              <a:t>судової</a:t>
            </a:r>
            <a:r>
              <a:rPr lang="ru-RU" altLang="uk-UA" sz="2200" b="1" dirty="0"/>
              <a:t> </a:t>
            </a:r>
            <a:r>
              <a:rPr lang="ru-RU" altLang="uk-UA" sz="2200" b="1" dirty="0" err="1"/>
              <a:t>влади</a:t>
            </a:r>
            <a:endParaRPr lang="ru-RU" altLang="uk-UA" sz="2200" b="1" dirty="0"/>
          </a:p>
          <a:p>
            <a:pPr algn="just">
              <a:lnSpc>
                <a:spcPct val="100000"/>
              </a:lnSpc>
              <a:spcBef>
                <a:spcPct val="0"/>
              </a:spcBef>
              <a:spcAft>
                <a:spcPts val="1200"/>
              </a:spcAft>
              <a:buNone/>
            </a:pPr>
            <a:r>
              <a:rPr lang="en-US" altLang="uk-UA" sz="2400" dirty="0">
                <a:hlinkClick r:id="rId2"/>
              </a:rPr>
              <a:t>https://sud.ua/ru/news/blog/110591-mantiya-yak-nevidyemniy-atribut-sudovoyi-vladi</a:t>
            </a:r>
            <a:r>
              <a:rPr lang="uk-UA" altLang="uk-UA" sz="2400" dirty="0"/>
              <a:t> </a:t>
            </a:r>
            <a:endParaRPr lang="ru-RU" altLang="uk-UA" sz="2400" dirty="0"/>
          </a:p>
        </p:txBody>
      </p:sp>
    </p:spTree>
    <p:extLst>
      <p:ext uri="{BB962C8B-B14F-4D97-AF65-F5344CB8AC3E}">
        <p14:creationId xmlns:p14="http://schemas.microsoft.com/office/powerpoint/2010/main" val="12677717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643819"/>
            <a:ext cx="11268075" cy="33085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t>Проблематика </a:t>
            </a:r>
            <a:r>
              <a:rPr lang="ru-RU" altLang="uk-UA" sz="2100" dirty="0" err="1"/>
              <a:t>суддівської</a:t>
            </a:r>
            <a:r>
              <a:rPr lang="ru-RU" altLang="uk-UA" sz="2100" dirty="0"/>
              <a:t> </a:t>
            </a:r>
            <a:r>
              <a:rPr lang="ru-RU" altLang="uk-UA" sz="2100" dirty="0" err="1"/>
              <a:t>символіки</a:t>
            </a:r>
            <a:r>
              <a:rPr lang="ru-RU" altLang="uk-UA" sz="2100" dirty="0"/>
              <a:t> й атрибутики є </a:t>
            </a:r>
            <a:r>
              <a:rPr lang="ru-RU" altLang="uk-UA" sz="2100" dirty="0" err="1"/>
              <a:t>спеціальним</a:t>
            </a:r>
            <a:r>
              <a:rPr lang="ru-RU" altLang="uk-UA" sz="2100" dirty="0"/>
              <a:t> </a:t>
            </a:r>
            <a:r>
              <a:rPr lang="ru-RU" altLang="uk-UA" sz="2100" dirty="0" err="1"/>
              <a:t>напрямом</a:t>
            </a:r>
            <a:r>
              <a:rPr lang="ru-RU" altLang="uk-UA" sz="2100" dirty="0"/>
              <a:t> </a:t>
            </a:r>
            <a:r>
              <a:rPr lang="ru-RU" altLang="uk-UA" sz="2100" dirty="0" err="1"/>
              <a:t>наукових</a:t>
            </a:r>
            <a:r>
              <a:rPr lang="ru-RU" altLang="uk-UA" sz="2100" dirty="0"/>
              <a:t> </a:t>
            </a:r>
            <a:r>
              <a:rPr lang="ru-RU" altLang="uk-UA" sz="2100" dirty="0" err="1"/>
              <a:t>досліджень</a:t>
            </a:r>
            <a:r>
              <a:rPr lang="ru-RU" altLang="uk-UA" sz="2100" dirty="0"/>
              <a:t> у </a:t>
            </a:r>
            <a:r>
              <a:rPr lang="ru-RU" altLang="uk-UA" sz="2100" dirty="0" err="1"/>
              <a:t>галузі</a:t>
            </a:r>
            <a:r>
              <a:rPr lang="ru-RU" altLang="uk-UA" sz="2100" dirty="0"/>
              <a:t> </a:t>
            </a:r>
            <a:r>
              <a:rPr lang="ru-RU" altLang="uk-UA" sz="2100" dirty="0" err="1"/>
              <a:t>судоустрою</a:t>
            </a:r>
            <a:r>
              <a:rPr lang="ru-RU" altLang="uk-UA" sz="2100" dirty="0"/>
              <a:t>, </a:t>
            </a:r>
            <a:r>
              <a:rPr lang="ru-RU" altLang="uk-UA" sz="2100" dirty="0" err="1"/>
              <a:t>що</a:t>
            </a:r>
            <a:r>
              <a:rPr lang="ru-RU" altLang="uk-UA" sz="2100" dirty="0"/>
              <a:t> в </a:t>
            </a:r>
            <a:r>
              <a:rPr lang="ru-RU" altLang="uk-UA" sz="2100" dirty="0" err="1"/>
              <a:t>теоретичній</a:t>
            </a:r>
            <a:r>
              <a:rPr lang="ru-RU" altLang="uk-UA" sz="2100" dirty="0"/>
              <a:t> </a:t>
            </a:r>
            <a:r>
              <a:rPr lang="ru-RU" altLang="uk-UA" sz="2100" dirty="0" err="1"/>
              <a:t>юриспруденції</a:t>
            </a:r>
            <a:r>
              <a:rPr lang="ru-RU" altLang="uk-UA" sz="2100" dirty="0"/>
              <a:t> </a:t>
            </a:r>
            <a:r>
              <a:rPr lang="ru-RU" altLang="uk-UA" sz="2100" dirty="0" err="1"/>
              <a:t>отримав</a:t>
            </a:r>
            <a:r>
              <a:rPr lang="ru-RU" altLang="uk-UA" sz="2100" dirty="0"/>
              <a:t> </a:t>
            </a:r>
            <a:r>
              <a:rPr lang="ru-RU" altLang="uk-UA" sz="2100" dirty="0" err="1"/>
              <a:t>різні</a:t>
            </a:r>
            <a:r>
              <a:rPr lang="ru-RU" altLang="uk-UA" sz="2100" dirty="0"/>
              <a:t> </a:t>
            </a:r>
            <a:r>
              <a:rPr lang="ru-RU" altLang="uk-UA" sz="2100" dirty="0" err="1"/>
              <a:t>назви</a:t>
            </a:r>
            <a:r>
              <a:rPr lang="ru-RU" altLang="uk-UA" sz="2100" dirty="0"/>
              <a:t> в </a:t>
            </a:r>
            <a:r>
              <a:rPr lang="ru-RU" altLang="uk-UA" sz="2100" dirty="0" err="1"/>
              <a:t>численних</a:t>
            </a:r>
            <a:r>
              <a:rPr lang="ru-RU" altLang="uk-UA" sz="2100" dirty="0"/>
              <a:t> </a:t>
            </a:r>
            <a:r>
              <a:rPr lang="ru-RU" altLang="uk-UA" sz="2100" dirty="0" err="1"/>
              <a:t>джерелах</a:t>
            </a:r>
            <a:r>
              <a:rPr lang="ru-RU" altLang="uk-UA" sz="2100" dirty="0"/>
              <a:t>: </a:t>
            </a:r>
            <a:r>
              <a:rPr lang="ru-RU" altLang="uk-UA" sz="2100" dirty="0" err="1"/>
              <a:t>судові</a:t>
            </a:r>
            <a:r>
              <a:rPr lang="ru-RU" altLang="uk-UA" sz="2100" dirty="0"/>
              <a:t> </a:t>
            </a:r>
            <a:r>
              <a:rPr lang="ru-RU" altLang="uk-UA" sz="2100" dirty="0" err="1"/>
              <a:t>ритуали</a:t>
            </a:r>
            <a:r>
              <a:rPr lang="ru-RU" altLang="uk-UA" sz="2100" dirty="0"/>
              <a:t> </a:t>
            </a:r>
            <a:r>
              <a:rPr lang="ru-RU" altLang="uk-UA" sz="2100" dirty="0" err="1"/>
              <a:t>або</a:t>
            </a:r>
            <a:r>
              <a:rPr lang="ru-RU" altLang="uk-UA" sz="2100" dirty="0"/>
              <a:t> </a:t>
            </a:r>
            <a:r>
              <a:rPr lang="ru-RU" altLang="uk-UA" sz="2100" dirty="0" err="1"/>
              <a:t>судовий</a:t>
            </a:r>
            <a:r>
              <a:rPr lang="ru-RU" altLang="uk-UA" sz="2100" dirty="0"/>
              <a:t> </a:t>
            </a:r>
            <a:r>
              <a:rPr lang="ru-RU" altLang="uk-UA" sz="2100" dirty="0" err="1"/>
              <a:t>етикет</a:t>
            </a:r>
            <a:r>
              <a:rPr lang="ru-RU" altLang="uk-UA" sz="2100" dirty="0"/>
              <a:t>, </a:t>
            </a:r>
            <a:r>
              <a:rPr lang="ru-RU" altLang="uk-UA" sz="2100" dirty="0" err="1"/>
              <a:t>судовий</a:t>
            </a:r>
            <a:r>
              <a:rPr lang="ru-RU" altLang="uk-UA" sz="2100" dirty="0"/>
              <a:t> </a:t>
            </a:r>
            <a:r>
              <a:rPr lang="ru-RU" altLang="uk-UA" sz="2100" dirty="0" err="1"/>
              <a:t>церемоніал</a:t>
            </a:r>
            <a:r>
              <a:rPr lang="ru-RU" altLang="uk-UA" sz="2100" dirty="0"/>
              <a:t> </a:t>
            </a:r>
            <a:r>
              <a:rPr lang="ru-RU" altLang="uk-UA" sz="2100" dirty="0" err="1"/>
              <a:t>чи</a:t>
            </a:r>
            <a:r>
              <a:rPr lang="ru-RU" altLang="uk-UA" sz="2100" dirty="0"/>
              <a:t> </a:t>
            </a:r>
            <a:r>
              <a:rPr lang="ru-RU" altLang="uk-UA" sz="2100" dirty="0" err="1"/>
              <a:t>судові</a:t>
            </a:r>
            <a:r>
              <a:rPr lang="ru-RU" altLang="uk-UA" sz="2100" dirty="0"/>
              <a:t> обряди, </a:t>
            </a:r>
            <a:r>
              <a:rPr lang="ru-RU" altLang="uk-UA" sz="2100" dirty="0" err="1"/>
              <a:t>семіотика</a:t>
            </a:r>
            <a:r>
              <a:rPr lang="ru-RU" altLang="uk-UA" sz="2100" dirty="0"/>
              <a:t> </a:t>
            </a:r>
            <a:r>
              <a:rPr lang="ru-RU" altLang="uk-UA" sz="2100" dirty="0" err="1"/>
              <a:t>правосуддя</a:t>
            </a:r>
            <a:r>
              <a:rPr lang="ru-RU" altLang="uk-UA" sz="2100" dirty="0"/>
              <a:t>, </a:t>
            </a:r>
            <a:r>
              <a:rPr lang="ru-RU" altLang="uk-UA" sz="2100" dirty="0" err="1"/>
              <a:t>атрибутивна</a:t>
            </a:r>
            <a:r>
              <a:rPr lang="ru-RU" altLang="uk-UA" sz="2100" dirty="0"/>
              <a:t> </a:t>
            </a:r>
            <a:r>
              <a:rPr lang="ru-RU" altLang="uk-UA" sz="2100" dirty="0" err="1"/>
              <a:t>функція</a:t>
            </a:r>
            <a:r>
              <a:rPr lang="ru-RU" altLang="uk-UA" sz="2100" dirty="0"/>
              <a:t> </a:t>
            </a:r>
            <a:r>
              <a:rPr lang="ru-RU" altLang="uk-UA" sz="2100" dirty="0" err="1"/>
              <a:t>правосуддя</a:t>
            </a:r>
            <a:r>
              <a:rPr lang="ru-RU" altLang="uk-UA" sz="2100" dirty="0"/>
              <a:t> </a:t>
            </a:r>
            <a:r>
              <a:rPr lang="ru-RU" altLang="uk-UA" sz="2100" dirty="0" err="1"/>
              <a:t>тощо</a:t>
            </a:r>
            <a:r>
              <a:rPr lang="ru-RU" altLang="uk-UA" sz="2100" dirty="0"/>
              <a:t>.</a:t>
            </a:r>
          </a:p>
          <a:p>
            <a:pPr algn="just">
              <a:lnSpc>
                <a:spcPct val="100000"/>
              </a:lnSpc>
              <a:spcBef>
                <a:spcPct val="0"/>
              </a:spcBef>
              <a:spcAft>
                <a:spcPts val="1200"/>
              </a:spcAft>
              <a:buFont typeface="Arial" panose="020B0604020202020204" pitchFamily="34" charset="0"/>
              <a:buNone/>
            </a:pPr>
            <a:endParaRPr lang="ru-RU" altLang="uk-UA" sz="2100" dirty="0"/>
          </a:p>
          <a:p>
            <a:pPr algn="just">
              <a:lnSpc>
                <a:spcPct val="100000"/>
              </a:lnSpc>
              <a:spcBef>
                <a:spcPct val="0"/>
              </a:spcBef>
              <a:spcAft>
                <a:spcPts val="1200"/>
              </a:spcAft>
              <a:buFont typeface="Arial" panose="020B0604020202020204" pitchFamily="34" charset="0"/>
              <a:buNone/>
            </a:pPr>
            <a:r>
              <a:rPr lang="ru-RU" altLang="uk-UA" sz="2100" dirty="0" err="1"/>
              <a:t>Звичайно</a:t>
            </a:r>
            <a:r>
              <a:rPr lang="ru-RU" altLang="uk-UA" sz="2100" dirty="0"/>
              <a:t>, </a:t>
            </a:r>
            <a:r>
              <a:rPr lang="ru-RU" altLang="uk-UA" sz="2100" dirty="0" err="1"/>
              <a:t>безпосередній</a:t>
            </a:r>
            <a:r>
              <a:rPr lang="ru-RU" altLang="uk-UA" sz="2100" dirty="0"/>
              <a:t> результат судового </a:t>
            </a:r>
            <a:r>
              <a:rPr lang="ru-RU" altLang="uk-UA" sz="2100" dirty="0" err="1"/>
              <a:t>розгляду</a:t>
            </a:r>
            <a:r>
              <a:rPr lang="ru-RU" altLang="uk-UA" sz="2100" dirty="0"/>
              <a:t> та </a:t>
            </a:r>
            <a:r>
              <a:rPr lang="ru-RU" altLang="uk-UA" sz="2100" dirty="0" err="1"/>
              <a:t>постановлення</a:t>
            </a:r>
            <a:r>
              <a:rPr lang="ru-RU" altLang="uk-UA" sz="2100" dirty="0"/>
              <a:t> </a:t>
            </a:r>
            <a:r>
              <a:rPr lang="ru-RU" altLang="uk-UA" sz="2100" dirty="0" err="1"/>
              <a:t>суддею</a:t>
            </a:r>
            <a:r>
              <a:rPr lang="ru-RU" altLang="uk-UA" sz="2100" dirty="0"/>
              <a:t> справедливого судового </a:t>
            </a:r>
            <a:r>
              <a:rPr lang="ru-RU" altLang="uk-UA" sz="2100" dirty="0" err="1"/>
              <a:t>рішення</a:t>
            </a:r>
            <a:r>
              <a:rPr lang="ru-RU" altLang="uk-UA" sz="2100" dirty="0"/>
              <a:t> у </a:t>
            </a:r>
            <a:r>
              <a:rPr lang="ru-RU" altLang="uk-UA" sz="2100" dirty="0" err="1"/>
              <a:t>справі</a:t>
            </a:r>
            <a:r>
              <a:rPr lang="ru-RU" altLang="uk-UA" sz="2100" dirty="0"/>
              <a:t> </a:t>
            </a:r>
            <a:r>
              <a:rPr lang="ru-RU" altLang="uk-UA" sz="2100" dirty="0" err="1"/>
              <a:t>напряму</a:t>
            </a:r>
            <a:r>
              <a:rPr lang="ru-RU" altLang="uk-UA" sz="2100" dirty="0"/>
              <a:t> не </a:t>
            </a:r>
            <a:r>
              <a:rPr lang="ru-RU" altLang="uk-UA" sz="2100" dirty="0" err="1"/>
              <a:t>залежить</a:t>
            </a:r>
            <a:r>
              <a:rPr lang="ru-RU" altLang="uk-UA" sz="2100" dirty="0"/>
              <a:t> </a:t>
            </a:r>
            <a:r>
              <a:rPr lang="ru-RU" altLang="uk-UA" sz="2100" dirty="0" err="1"/>
              <a:t>від</a:t>
            </a:r>
            <a:r>
              <a:rPr lang="ru-RU" altLang="uk-UA" sz="2100" dirty="0"/>
              <a:t> </a:t>
            </a:r>
            <a:r>
              <a:rPr lang="ru-RU" altLang="uk-UA" sz="2100" dirty="0" err="1"/>
              <a:t>форми</a:t>
            </a:r>
            <a:r>
              <a:rPr lang="ru-RU" altLang="uk-UA" sz="2100" dirty="0"/>
              <a:t> </a:t>
            </a:r>
            <a:r>
              <a:rPr lang="ru-RU" altLang="uk-UA" sz="2100" dirty="0" err="1"/>
              <a:t>його</a:t>
            </a:r>
            <a:r>
              <a:rPr lang="ru-RU" altLang="uk-UA" sz="2100" dirty="0"/>
              <a:t> </a:t>
            </a:r>
            <a:r>
              <a:rPr lang="ru-RU" altLang="uk-UA" sz="2100" dirty="0" err="1"/>
              <a:t>одягу</a:t>
            </a:r>
            <a:r>
              <a:rPr lang="ru-RU" altLang="uk-UA" sz="2100" dirty="0"/>
              <a:t>, </a:t>
            </a:r>
            <a:r>
              <a:rPr lang="ru-RU" altLang="uk-UA" sz="2100" dirty="0" err="1"/>
              <a:t>проте</a:t>
            </a:r>
            <a:r>
              <a:rPr lang="ru-RU" altLang="uk-UA" sz="2100" dirty="0"/>
              <a:t> </a:t>
            </a:r>
            <a:r>
              <a:rPr lang="ru-RU" altLang="uk-UA" sz="2100" dirty="0" err="1"/>
              <a:t>саме</a:t>
            </a:r>
            <a:r>
              <a:rPr lang="ru-RU" altLang="uk-UA" sz="2100" dirty="0"/>
              <a:t> </a:t>
            </a:r>
            <a:r>
              <a:rPr lang="ru-RU" altLang="uk-UA" sz="2100" dirty="0" err="1"/>
              <a:t>ритуальні</a:t>
            </a:r>
            <a:r>
              <a:rPr lang="ru-RU" altLang="uk-UA" sz="2100" dirty="0"/>
              <a:t> </a:t>
            </a:r>
            <a:r>
              <a:rPr lang="ru-RU" altLang="uk-UA" sz="2100" dirty="0" err="1"/>
              <a:t>аспекти</a:t>
            </a:r>
            <a:r>
              <a:rPr lang="ru-RU" altLang="uk-UA" sz="2100" dirty="0"/>
              <a:t> </a:t>
            </a:r>
            <a:r>
              <a:rPr lang="ru-RU" altLang="uk-UA" sz="2100" dirty="0" err="1"/>
              <a:t>правосуддя</a:t>
            </a:r>
            <a:r>
              <a:rPr lang="ru-RU" altLang="uk-UA" sz="2100" dirty="0"/>
              <a:t> </a:t>
            </a:r>
            <a:r>
              <a:rPr lang="ru-RU" altLang="uk-UA" sz="2100" dirty="0" err="1"/>
              <a:t>створюють</a:t>
            </a:r>
            <a:r>
              <a:rPr lang="ru-RU" altLang="uk-UA" sz="2100" dirty="0"/>
              <a:t> </a:t>
            </a:r>
            <a:r>
              <a:rPr lang="ru-RU" altLang="uk-UA" sz="2100" dirty="0" err="1"/>
              <a:t>відповідну</a:t>
            </a:r>
            <a:r>
              <a:rPr lang="ru-RU" altLang="uk-UA" sz="2100" dirty="0"/>
              <a:t> </a:t>
            </a:r>
            <a:r>
              <a:rPr lang="ru-RU" altLang="uk-UA" sz="2100" dirty="0" err="1"/>
              <a:t>виховну</a:t>
            </a:r>
            <a:r>
              <a:rPr lang="ru-RU" altLang="uk-UA" sz="2100" dirty="0"/>
              <a:t> атмосферу, </a:t>
            </a:r>
            <a:r>
              <a:rPr lang="ru-RU" altLang="uk-UA" sz="2100" dirty="0" err="1"/>
              <a:t>налаштовують</a:t>
            </a:r>
            <a:r>
              <a:rPr lang="ru-RU" altLang="uk-UA" sz="2100" dirty="0"/>
              <a:t> </a:t>
            </a:r>
            <a:r>
              <a:rPr lang="ru-RU" altLang="uk-UA" sz="2100" dirty="0" err="1"/>
              <a:t>учасників</a:t>
            </a:r>
            <a:r>
              <a:rPr lang="ru-RU" altLang="uk-UA" sz="2100" dirty="0"/>
              <a:t> </a:t>
            </a:r>
            <a:r>
              <a:rPr lang="ru-RU" altLang="uk-UA" sz="2100" dirty="0" err="1"/>
              <a:t>процесу</a:t>
            </a:r>
            <a:r>
              <a:rPr lang="ru-RU" altLang="uk-UA" sz="2100" dirty="0"/>
              <a:t> на </a:t>
            </a:r>
            <a:r>
              <a:rPr lang="ru-RU" altLang="uk-UA" sz="2100" dirty="0" err="1"/>
              <a:t>офіційний</a:t>
            </a:r>
            <a:r>
              <a:rPr lang="ru-RU" altLang="uk-UA" sz="2100" dirty="0"/>
              <a:t> лад, </a:t>
            </a:r>
            <a:r>
              <a:rPr lang="ru-RU" altLang="uk-UA" sz="2100" dirty="0" err="1"/>
              <a:t>що</a:t>
            </a:r>
            <a:r>
              <a:rPr lang="ru-RU" altLang="uk-UA" sz="2100" dirty="0"/>
              <a:t> </a:t>
            </a:r>
            <a:r>
              <a:rPr lang="ru-RU" altLang="uk-UA" sz="2100" dirty="0" err="1"/>
              <a:t>значно</a:t>
            </a:r>
            <a:r>
              <a:rPr lang="ru-RU" altLang="uk-UA" sz="2100" dirty="0"/>
              <a:t> </a:t>
            </a:r>
            <a:r>
              <a:rPr lang="ru-RU" altLang="uk-UA" sz="2100" dirty="0" err="1"/>
              <a:t>впливає</a:t>
            </a:r>
            <a:r>
              <a:rPr lang="ru-RU" altLang="uk-UA" sz="2100" dirty="0"/>
              <a:t> на </a:t>
            </a:r>
            <a:r>
              <a:rPr lang="ru-RU" altLang="uk-UA" sz="2100" dirty="0" err="1"/>
              <a:t>перебіг</a:t>
            </a:r>
            <a:r>
              <a:rPr lang="ru-RU" altLang="uk-UA" sz="2100" dirty="0"/>
              <a:t> судового </a:t>
            </a:r>
            <a:r>
              <a:rPr lang="ru-RU" altLang="uk-UA" sz="2100" dirty="0" err="1"/>
              <a:t>засідання</a:t>
            </a:r>
            <a:r>
              <a:rPr lang="ru-RU" altLang="uk-UA" sz="2100" dirty="0"/>
              <a:t>, </a:t>
            </a:r>
            <a:r>
              <a:rPr lang="ru-RU" altLang="uk-UA" sz="2100" dirty="0" err="1"/>
              <a:t>мають</a:t>
            </a:r>
            <a:r>
              <a:rPr lang="ru-RU" altLang="uk-UA" sz="2100" dirty="0"/>
              <a:t> </a:t>
            </a:r>
            <a:r>
              <a:rPr lang="ru-RU" altLang="uk-UA" sz="2100" dirty="0" err="1"/>
              <a:t>аксіологічне</a:t>
            </a:r>
            <a:r>
              <a:rPr lang="ru-RU" altLang="uk-UA" sz="2100" dirty="0"/>
              <a:t> та </a:t>
            </a:r>
            <a:r>
              <a:rPr lang="ru-RU" altLang="uk-UA" sz="2100" dirty="0" err="1"/>
              <a:t>виховне</a:t>
            </a:r>
            <a:r>
              <a:rPr lang="ru-RU" altLang="uk-UA" sz="2100" dirty="0"/>
              <a:t> </a:t>
            </a:r>
            <a:r>
              <a:rPr lang="ru-RU" altLang="uk-UA" sz="2100" dirty="0" err="1"/>
              <a:t>значення</a:t>
            </a:r>
            <a:r>
              <a:rPr lang="ru-RU" altLang="uk-UA" sz="21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Гаврилюк Світлана. </a:t>
            </a:r>
            <a:r>
              <a:rPr lang="ru-RU" altLang="uk-UA" sz="2200" b="1" dirty="0" err="1"/>
              <a:t>Мантія</a:t>
            </a:r>
            <a:r>
              <a:rPr lang="ru-RU" altLang="uk-UA" sz="2200" b="1" dirty="0"/>
              <a:t> як </a:t>
            </a:r>
            <a:r>
              <a:rPr lang="ru-RU" altLang="uk-UA" sz="2200" b="1" dirty="0" err="1"/>
              <a:t>невід’ємний</a:t>
            </a:r>
            <a:r>
              <a:rPr lang="ru-RU" altLang="uk-UA" sz="2200" b="1" dirty="0"/>
              <a:t> атрибут </a:t>
            </a:r>
            <a:r>
              <a:rPr lang="ru-RU" altLang="uk-UA" sz="2200" b="1" dirty="0" err="1"/>
              <a:t>судової</a:t>
            </a:r>
            <a:r>
              <a:rPr lang="ru-RU" altLang="uk-UA" sz="2200" b="1" dirty="0"/>
              <a:t> </a:t>
            </a:r>
            <a:r>
              <a:rPr lang="ru-RU" altLang="uk-UA" sz="2200" b="1" dirty="0" err="1"/>
              <a:t>влади</a:t>
            </a:r>
            <a:r>
              <a:rPr lang="ru-RU" altLang="uk-UA" sz="2200" b="1" dirty="0"/>
              <a:t> </a:t>
            </a:r>
          </a:p>
        </p:txBody>
      </p:sp>
    </p:spTree>
    <p:extLst>
      <p:ext uri="{BB962C8B-B14F-4D97-AF65-F5344CB8AC3E}">
        <p14:creationId xmlns:p14="http://schemas.microsoft.com/office/powerpoint/2010/main" val="11468085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579829"/>
            <a:ext cx="11268075" cy="39549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t>З </a:t>
            </a:r>
            <a:r>
              <a:rPr lang="ru-RU" altLang="uk-UA" sz="2100" dirty="0" err="1"/>
              <a:t>давніх</a:t>
            </a:r>
            <a:r>
              <a:rPr lang="ru-RU" altLang="uk-UA" sz="2100" dirty="0"/>
              <a:t> </a:t>
            </a:r>
            <a:r>
              <a:rPr lang="ru-RU" altLang="uk-UA" sz="2100" dirty="0" err="1"/>
              <a:t>часів</a:t>
            </a:r>
            <a:r>
              <a:rPr lang="ru-RU" altLang="uk-UA" sz="2100" dirty="0"/>
              <a:t> </a:t>
            </a:r>
            <a:r>
              <a:rPr lang="ru-RU" altLang="uk-UA" sz="2100" dirty="0" err="1"/>
              <a:t>відправляння</a:t>
            </a:r>
            <a:r>
              <a:rPr lang="ru-RU" altLang="uk-UA" sz="2100" dirty="0"/>
              <a:t> </a:t>
            </a:r>
            <a:r>
              <a:rPr lang="ru-RU" altLang="uk-UA" sz="2100" dirty="0" err="1"/>
              <a:t>правосуддя</a:t>
            </a:r>
            <a:r>
              <a:rPr lang="ru-RU" altLang="uk-UA" sz="2100" dirty="0"/>
              <a:t> в </a:t>
            </a:r>
            <a:r>
              <a:rPr lang="ru-RU" altLang="uk-UA" sz="2100" dirty="0" err="1"/>
              <a:t>масовій</a:t>
            </a:r>
            <a:r>
              <a:rPr lang="ru-RU" altLang="uk-UA" sz="2100" dirty="0"/>
              <a:t> </a:t>
            </a:r>
            <a:r>
              <a:rPr lang="ru-RU" altLang="uk-UA" sz="2100" dirty="0" err="1"/>
              <a:t>свідомості</a:t>
            </a:r>
            <a:r>
              <a:rPr lang="ru-RU" altLang="uk-UA" sz="2100" dirty="0"/>
              <a:t> </a:t>
            </a:r>
            <a:r>
              <a:rPr lang="ru-RU" altLang="uk-UA" sz="2100" dirty="0" err="1"/>
              <a:t>асоціювалося</a:t>
            </a:r>
            <a:r>
              <a:rPr lang="ru-RU" altLang="uk-UA" sz="2100" dirty="0"/>
              <a:t> з </a:t>
            </a:r>
            <a:r>
              <a:rPr lang="ru-RU" altLang="uk-UA" sz="2100" dirty="0" err="1"/>
              <a:t>учиненням</a:t>
            </a:r>
            <a:r>
              <a:rPr lang="ru-RU" altLang="uk-UA" sz="2100" dirty="0"/>
              <a:t> </a:t>
            </a:r>
            <a:r>
              <a:rPr lang="ru-RU" altLang="uk-UA" sz="2100" dirty="0" err="1"/>
              <a:t>певних</a:t>
            </a:r>
            <a:r>
              <a:rPr lang="ru-RU" altLang="uk-UA" sz="2100" dirty="0"/>
              <a:t> </a:t>
            </a:r>
            <a:r>
              <a:rPr lang="ru-RU" altLang="uk-UA" sz="2100" dirty="0" err="1"/>
              <a:t>сакральних</a:t>
            </a:r>
            <a:r>
              <a:rPr lang="ru-RU" altLang="uk-UA" sz="2100" dirty="0"/>
              <a:t> </a:t>
            </a:r>
            <a:r>
              <a:rPr lang="ru-RU" altLang="uk-UA" sz="2100" dirty="0" err="1"/>
              <a:t>дій</a:t>
            </a:r>
            <a:r>
              <a:rPr lang="ru-RU" altLang="uk-UA" sz="2100" dirty="0"/>
              <a:t>. У </a:t>
            </a:r>
            <a:r>
              <a:rPr lang="ru-RU" altLang="uk-UA" sz="2100" dirty="0" err="1"/>
              <a:t>більшості</a:t>
            </a:r>
            <a:r>
              <a:rPr lang="ru-RU" altLang="uk-UA" sz="2100" dirty="0"/>
              <a:t> </a:t>
            </a:r>
            <a:r>
              <a:rPr lang="ru-RU" altLang="uk-UA" sz="2100" dirty="0" err="1"/>
              <a:t>стародавніх</a:t>
            </a:r>
            <a:r>
              <a:rPr lang="ru-RU" altLang="uk-UA" sz="2100" dirty="0"/>
              <a:t> </a:t>
            </a:r>
            <a:r>
              <a:rPr lang="ru-RU" altLang="uk-UA" sz="2100" dirty="0" err="1"/>
              <a:t>народів</a:t>
            </a:r>
            <a:r>
              <a:rPr lang="ru-RU" altLang="uk-UA" sz="2100" dirty="0"/>
              <a:t> </a:t>
            </a:r>
            <a:r>
              <a:rPr lang="ru-RU" altLang="uk-UA" sz="2100" dirty="0" err="1"/>
              <a:t>правосуддя</a:t>
            </a:r>
            <a:r>
              <a:rPr lang="ru-RU" altLang="uk-UA" sz="2100" dirty="0"/>
              <a:t> </a:t>
            </a:r>
            <a:r>
              <a:rPr lang="ru-RU" altLang="uk-UA" sz="2100" dirty="0" err="1"/>
              <a:t>досить</a:t>
            </a:r>
            <a:r>
              <a:rPr lang="ru-RU" altLang="uk-UA" sz="2100" dirty="0"/>
              <a:t> часто </a:t>
            </a:r>
            <a:r>
              <a:rPr lang="ru-RU" altLang="uk-UA" sz="2100" dirty="0" err="1"/>
              <a:t>здійснювали</a:t>
            </a:r>
            <a:r>
              <a:rPr lang="ru-RU" altLang="uk-UA" sz="2100" dirty="0"/>
              <a:t> </a:t>
            </a:r>
            <a:r>
              <a:rPr lang="ru-RU" altLang="uk-UA" sz="2100" dirty="0" err="1"/>
              <a:t>жерці</a:t>
            </a:r>
            <a:r>
              <a:rPr lang="ru-RU" altLang="uk-UA" sz="2100" dirty="0"/>
              <a:t>, </a:t>
            </a:r>
            <a:r>
              <a:rPr lang="ru-RU" altLang="uk-UA" sz="2100" dirty="0" err="1"/>
              <a:t>священики</a:t>
            </a:r>
            <a:r>
              <a:rPr lang="ru-RU" altLang="uk-UA" sz="2100" dirty="0"/>
              <a:t> </a:t>
            </a:r>
            <a:r>
              <a:rPr lang="ru-RU" altLang="uk-UA" sz="2100" dirty="0" err="1"/>
              <a:t>або</a:t>
            </a:r>
            <a:r>
              <a:rPr lang="ru-RU" altLang="uk-UA" sz="2100" dirty="0"/>
              <a:t> </a:t>
            </a:r>
            <a:r>
              <a:rPr lang="ru-RU" altLang="uk-UA" sz="2100" dirty="0" err="1"/>
              <a:t>інші</a:t>
            </a:r>
            <a:r>
              <a:rPr lang="ru-RU" altLang="uk-UA" sz="2100" dirty="0"/>
              <a:t> </a:t>
            </a:r>
            <a:r>
              <a:rPr lang="ru-RU" altLang="uk-UA" sz="2100" dirty="0" err="1"/>
              <a:t>служителі</a:t>
            </a:r>
            <a:r>
              <a:rPr lang="ru-RU" altLang="uk-UA" sz="2100" dirty="0"/>
              <a:t> </a:t>
            </a:r>
            <a:r>
              <a:rPr lang="ru-RU" altLang="uk-UA" sz="2100" dirty="0" err="1"/>
              <a:t>релігійних</a:t>
            </a:r>
            <a:r>
              <a:rPr lang="ru-RU" altLang="uk-UA" sz="2100" dirty="0"/>
              <a:t> </a:t>
            </a:r>
            <a:r>
              <a:rPr lang="ru-RU" altLang="uk-UA" sz="2100" dirty="0" err="1"/>
              <a:t>культів</a:t>
            </a:r>
            <a:r>
              <a:rPr lang="ru-RU" altLang="uk-UA" sz="2100" dirty="0"/>
              <a:t>, для </a:t>
            </a:r>
            <a:r>
              <a:rPr lang="ru-RU" altLang="uk-UA" sz="2100" dirty="0" err="1"/>
              <a:t>яких</a:t>
            </a:r>
            <a:r>
              <a:rPr lang="ru-RU" altLang="uk-UA" sz="2100" dirty="0"/>
              <a:t> </a:t>
            </a:r>
            <a:r>
              <a:rPr lang="ru-RU" altLang="uk-UA" sz="2100" dirty="0" err="1"/>
              <a:t>правосуддя</a:t>
            </a:r>
            <a:r>
              <a:rPr lang="ru-RU" altLang="uk-UA" sz="2100" dirty="0"/>
              <a:t> </a:t>
            </a:r>
            <a:r>
              <a:rPr lang="ru-RU" altLang="uk-UA" sz="2100" dirty="0" err="1"/>
              <a:t>було</a:t>
            </a:r>
            <a:r>
              <a:rPr lang="ru-RU" altLang="uk-UA" sz="2100" dirty="0"/>
              <a:t> </a:t>
            </a:r>
            <a:r>
              <a:rPr lang="ru-RU" altLang="uk-UA" sz="2100" dirty="0" err="1"/>
              <a:t>однією</a:t>
            </a:r>
            <a:r>
              <a:rPr lang="ru-RU" altLang="uk-UA" sz="2100" dirty="0"/>
              <a:t> </a:t>
            </a:r>
            <a:r>
              <a:rPr lang="ru-RU" altLang="uk-UA" sz="2100" dirty="0" err="1"/>
              <a:t>із</a:t>
            </a:r>
            <a:r>
              <a:rPr lang="ru-RU" altLang="uk-UA" sz="2100" dirty="0"/>
              <a:t> форм </a:t>
            </a:r>
            <a:r>
              <a:rPr lang="ru-RU" altLang="uk-UA" sz="2100" dirty="0" err="1"/>
              <a:t>духовної</a:t>
            </a:r>
            <a:r>
              <a:rPr lang="ru-RU" altLang="uk-UA" sz="2100" dirty="0"/>
              <a:t> практики. У </a:t>
            </a:r>
            <a:r>
              <a:rPr lang="ru-RU" altLang="uk-UA" sz="2100" dirty="0" err="1"/>
              <a:t>деяких</a:t>
            </a:r>
            <a:r>
              <a:rPr lang="ru-RU" altLang="uk-UA" sz="2100" dirty="0"/>
              <a:t> </a:t>
            </a:r>
            <a:r>
              <a:rPr lang="ru-RU" altLang="uk-UA" sz="2100" dirty="0" err="1"/>
              <a:t>народів</a:t>
            </a:r>
            <a:r>
              <a:rPr lang="ru-RU" altLang="uk-UA" sz="2100" dirty="0"/>
              <a:t>, </a:t>
            </a:r>
            <a:r>
              <a:rPr lang="ru-RU" altLang="uk-UA" sz="2100" dirty="0" err="1"/>
              <a:t>зокрема</a:t>
            </a:r>
            <a:r>
              <a:rPr lang="ru-RU" altLang="uk-UA" sz="2100" dirty="0"/>
              <a:t> римлян, </a:t>
            </a:r>
            <a:r>
              <a:rPr lang="ru-RU" altLang="uk-UA" sz="2100" dirty="0" err="1"/>
              <a:t>ідея</a:t>
            </a:r>
            <a:r>
              <a:rPr lang="ru-RU" altLang="uk-UA" sz="2100" dirty="0"/>
              <a:t> </a:t>
            </a:r>
            <a:r>
              <a:rPr lang="ru-RU" altLang="uk-UA" sz="2100" dirty="0" err="1"/>
              <a:t>сакральних</a:t>
            </a:r>
            <a:r>
              <a:rPr lang="ru-RU" altLang="uk-UA" sz="2100" dirty="0"/>
              <a:t> </a:t>
            </a:r>
            <a:r>
              <a:rPr lang="ru-RU" altLang="uk-UA" sz="2100" dirty="0" err="1"/>
              <a:t>функцій</a:t>
            </a:r>
            <a:r>
              <a:rPr lang="ru-RU" altLang="uk-UA" sz="2100" dirty="0"/>
              <a:t> </a:t>
            </a:r>
            <a:r>
              <a:rPr lang="ru-RU" altLang="uk-UA" sz="2100" dirty="0" err="1"/>
              <a:t>правосуддя</a:t>
            </a:r>
            <a:r>
              <a:rPr lang="ru-RU" altLang="uk-UA" sz="2100" dirty="0"/>
              <a:t> </a:t>
            </a:r>
            <a:r>
              <a:rPr lang="ru-RU" altLang="uk-UA" sz="2100" dirty="0" err="1"/>
              <a:t>була</a:t>
            </a:r>
            <a:r>
              <a:rPr lang="ru-RU" altLang="uk-UA" sz="2100" dirty="0"/>
              <a:t> </a:t>
            </a:r>
            <a:r>
              <a:rPr lang="ru-RU" altLang="uk-UA" sz="2100" dirty="0" err="1"/>
              <a:t>настільки</a:t>
            </a:r>
            <a:r>
              <a:rPr lang="ru-RU" altLang="uk-UA" sz="2100" dirty="0"/>
              <a:t> </a:t>
            </a:r>
            <a:r>
              <a:rPr lang="ru-RU" altLang="uk-UA" sz="2100" dirty="0" err="1"/>
              <a:t>гіпертрофована</a:t>
            </a:r>
            <a:r>
              <a:rPr lang="ru-RU" altLang="uk-UA" sz="2100" dirty="0"/>
              <a:t>, </a:t>
            </a:r>
            <a:r>
              <a:rPr lang="ru-RU" altLang="uk-UA" sz="2100" dirty="0" err="1"/>
              <a:t>що</a:t>
            </a:r>
            <a:r>
              <a:rPr lang="ru-RU" altLang="uk-UA" sz="2100" dirty="0"/>
              <a:t> </a:t>
            </a:r>
            <a:r>
              <a:rPr lang="ru-RU" altLang="uk-UA" sz="2100" dirty="0" err="1"/>
              <a:t>навіть</a:t>
            </a:r>
            <a:r>
              <a:rPr lang="ru-RU" altLang="uk-UA" sz="2100" dirty="0"/>
              <a:t> </a:t>
            </a:r>
            <a:r>
              <a:rPr lang="ru-RU" altLang="uk-UA" sz="2100" dirty="0" err="1"/>
              <a:t>з’явився</a:t>
            </a:r>
            <a:r>
              <a:rPr lang="ru-RU" altLang="uk-UA" sz="2100" dirty="0"/>
              <a:t> </a:t>
            </a:r>
            <a:r>
              <a:rPr lang="ru-RU" altLang="uk-UA" sz="2100" dirty="0" err="1"/>
              <a:t>окремий</a:t>
            </a:r>
            <a:r>
              <a:rPr lang="ru-RU" altLang="uk-UA" sz="2100" dirty="0"/>
              <a:t> культ </a:t>
            </a:r>
            <a:r>
              <a:rPr lang="ru-RU" altLang="uk-UA" sz="2100" dirty="0" err="1"/>
              <a:t>богів</a:t>
            </a:r>
            <a:r>
              <a:rPr lang="ru-RU" altLang="uk-UA" sz="2100" dirty="0"/>
              <a:t> </a:t>
            </a:r>
            <a:r>
              <a:rPr lang="ru-RU" altLang="uk-UA" sz="2100" dirty="0" err="1"/>
              <a:t>правосуддя</a:t>
            </a:r>
            <a:r>
              <a:rPr lang="ru-RU" altLang="uk-UA" sz="2100" dirty="0"/>
              <a:t> (</a:t>
            </a:r>
            <a:r>
              <a:rPr lang="ru-RU" altLang="uk-UA" sz="2100" dirty="0" err="1"/>
              <a:t>приміром</a:t>
            </a:r>
            <a:r>
              <a:rPr lang="ru-RU" altLang="uk-UA" sz="2100" dirty="0"/>
              <a:t>, культ </a:t>
            </a:r>
            <a:r>
              <a:rPr lang="ru-RU" altLang="uk-UA" sz="2100" dirty="0" err="1"/>
              <a:t>Феміди</a:t>
            </a:r>
            <a:r>
              <a:rPr lang="ru-RU" altLang="uk-UA" sz="2100" dirty="0"/>
              <a:t>). </a:t>
            </a:r>
          </a:p>
          <a:p>
            <a:pPr algn="just">
              <a:lnSpc>
                <a:spcPct val="100000"/>
              </a:lnSpc>
              <a:spcBef>
                <a:spcPct val="0"/>
              </a:spcBef>
              <a:spcAft>
                <a:spcPts val="1200"/>
              </a:spcAft>
              <a:buFont typeface="Arial" panose="020B0604020202020204" pitchFamily="34" charset="0"/>
              <a:buNone/>
            </a:pPr>
            <a:endParaRPr lang="ru-RU" altLang="uk-UA" sz="2100" dirty="0"/>
          </a:p>
          <a:p>
            <a:pPr algn="just">
              <a:lnSpc>
                <a:spcPct val="100000"/>
              </a:lnSpc>
              <a:spcBef>
                <a:spcPct val="0"/>
              </a:spcBef>
              <a:spcAft>
                <a:spcPts val="1200"/>
              </a:spcAft>
              <a:buFont typeface="Arial" panose="020B0604020202020204" pitchFamily="34" charset="0"/>
              <a:buNone/>
            </a:pPr>
            <a:r>
              <a:rPr lang="ru-RU" altLang="uk-UA" sz="2100" dirty="0" err="1"/>
              <a:t>Радянська</a:t>
            </a:r>
            <a:r>
              <a:rPr lang="ru-RU" altLang="uk-UA" sz="2100" dirty="0"/>
              <a:t> </a:t>
            </a:r>
            <a:r>
              <a:rPr lang="ru-RU" altLang="uk-UA" sz="2100" dirty="0" err="1"/>
              <a:t>судова</a:t>
            </a:r>
            <a:r>
              <a:rPr lang="ru-RU" altLang="uk-UA" sz="2100" dirty="0"/>
              <a:t> система (</a:t>
            </a:r>
            <a:r>
              <a:rPr lang="ru-RU" altLang="uk-UA" sz="2100" dirty="0" err="1"/>
              <a:t>радянське</a:t>
            </a:r>
            <a:r>
              <a:rPr lang="ru-RU" altLang="uk-UA" sz="2100" dirty="0"/>
              <a:t> </a:t>
            </a:r>
            <a:r>
              <a:rPr lang="ru-RU" altLang="uk-UA" sz="2100" dirty="0" err="1"/>
              <a:t>правосуддя</a:t>
            </a:r>
            <a:r>
              <a:rPr lang="ru-RU" altLang="uk-UA" sz="2100" dirty="0"/>
              <a:t>) </a:t>
            </a:r>
            <a:r>
              <a:rPr lang="ru-RU" altLang="uk-UA" sz="2100" dirty="0" err="1"/>
              <a:t>взагалі</a:t>
            </a:r>
            <a:r>
              <a:rPr lang="ru-RU" altLang="uk-UA" sz="2100" dirty="0"/>
              <a:t> </a:t>
            </a:r>
            <a:r>
              <a:rPr lang="ru-RU" altLang="uk-UA" sz="2100" dirty="0" err="1"/>
              <a:t>відкидала</a:t>
            </a:r>
            <a:r>
              <a:rPr lang="ru-RU" altLang="uk-UA" sz="2100" dirty="0"/>
              <a:t> </a:t>
            </a:r>
            <a:r>
              <a:rPr lang="ru-RU" altLang="uk-UA" sz="2100" dirty="0" err="1"/>
              <a:t>ідею</a:t>
            </a:r>
            <a:r>
              <a:rPr lang="ru-RU" altLang="uk-UA" sz="2100" dirty="0"/>
              <a:t> </a:t>
            </a:r>
            <a:r>
              <a:rPr lang="ru-RU" altLang="uk-UA" sz="2100" dirty="0" err="1"/>
              <a:t>суддівських</a:t>
            </a:r>
            <a:r>
              <a:rPr lang="ru-RU" altLang="uk-UA" sz="2100" dirty="0"/>
              <a:t> </a:t>
            </a:r>
            <a:r>
              <a:rPr lang="ru-RU" altLang="uk-UA" sz="2100" dirty="0" err="1"/>
              <a:t>мантій</a:t>
            </a:r>
            <a:r>
              <a:rPr lang="ru-RU" altLang="uk-UA" sz="2100" dirty="0"/>
              <a:t> як «</a:t>
            </a:r>
            <a:r>
              <a:rPr lang="ru-RU" altLang="uk-UA" sz="2100" dirty="0" err="1"/>
              <a:t>буржуазну</a:t>
            </a:r>
            <a:r>
              <a:rPr lang="ru-RU" altLang="uk-UA" sz="2100" dirty="0"/>
              <a:t>». На те </a:t>
            </a:r>
            <a:r>
              <a:rPr lang="ru-RU" altLang="uk-UA" sz="2100" dirty="0" err="1"/>
              <a:t>були</a:t>
            </a:r>
            <a:r>
              <a:rPr lang="ru-RU" altLang="uk-UA" sz="2100" dirty="0"/>
              <a:t> </a:t>
            </a:r>
            <a:r>
              <a:rPr lang="ru-RU" altLang="uk-UA" sz="2100" dirty="0" err="1"/>
              <a:t>свої</a:t>
            </a:r>
            <a:r>
              <a:rPr lang="ru-RU" altLang="uk-UA" sz="2100" dirty="0"/>
              <a:t> </a:t>
            </a:r>
            <a:r>
              <a:rPr lang="ru-RU" altLang="uk-UA" sz="2100" dirty="0" err="1"/>
              <a:t>ідеологічні</a:t>
            </a:r>
            <a:r>
              <a:rPr lang="ru-RU" altLang="uk-UA" sz="2100" dirty="0"/>
              <a:t> </a:t>
            </a:r>
            <a:r>
              <a:rPr lang="ru-RU" altLang="uk-UA" sz="2100" dirty="0" err="1"/>
              <a:t>вимоги</a:t>
            </a:r>
            <a:r>
              <a:rPr lang="ru-RU" altLang="uk-UA" sz="2100" dirty="0"/>
              <a:t>. </a:t>
            </a:r>
            <a:r>
              <a:rPr lang="ru-RU" altLang="uk-UA" sz="2100" dirty="0" err="1"/>
              <a:t>Радянський</a:t>
            </a:r>
            <a:r>
              <a:rPr lang="ru-RU" altLang="uk-UA" sz="2100" dirty="0"/>
              <a:t> суд </a:t>
            </a:r>
            <a:r>
              <a:rPr lang="ru-RU" altLang="uk-UA" sz="2100" dirty="0" err="1"/>
              <a:t>відповідно</a:t>
            </a:r>
            <a:r>
              <a:rPr lang="ru-RU" altLang="uk-UA" sz="2100" dirty="0"/>
              <a:t> до </a:t>
            </a:r>
            <a:r>
              <a:rPr lang="ru-RU" altLang="uk-UA" sz="2100" dirty="0" err="1"/>
              <a:t>панівної</a:t>
            </a:r>
            <a:r>
              <a:rPr lang="ru-RU" altLang="uk-UA" sz="2100" dirty="0"/>
              <a:t> </a:t>
            </a:r>
            <a:r>
              <a:rPr lang="ru-RU" altLang="uk-UA" sz="2100" dirty="0" err="1"/>
              <a:t>ідеології</a:t>
            </a:r>
            <a:r>
              <a:rPr lang="ru-RU" altLang="uk-UA" sz="2100" dirty="0"/>
              <a:t> </a:t>
            </a:r>
            <a:r>
              <a:rPr lang="ru-RU" altLang="uk-UA" sz="2100" dirty="0" err="1"/>
              <a:t>був</a:t>
            </a:r>
            <a:r>
              <a:rPr lang="ru-RU" altLang="uk-UA" sz="2100" dirty="0"/>
              <a:t> </a:t>
            </a:r>
            <a:r>
              <a:rPr lang="ru-RU" altLang="uk-UA" sz="2100" dirty="0" err="1"/>
              <a:t>народним</a:t>
            </a:r>
            <a:r>
              <a:rPr lang="ru-RU" altLang="uk-UA" sz="2100" dirty="0"/>
              <a:t> судом, </a:t>
            </a:r>
            <a:r>
              <a:rPr lang="ru-RU" altLang="uk-UA" sz="2100" dirty="0" err="1"/>
              <a:t>що</a:t>
            </a:r>
            <a:r>
              <a:rPr lang="ru-RU" altLang="uk-UA" sz="2100" dirty="0"/>
              <a:t> </a:t>
            </a:r>
            <a:r>
              <a:rPr lang="ru-RU" altLang="uk-UA" sz="2100" dirty="0" err="1"/>
              <a:t>відображалося</a:t>
            </a:r>
            <a:r>
              <a:rPr lang="ru-RU" altLang="uk-UA" sz="2100" dirty="0"/>
              <a:t> у </a:t>
            </a:r>
            <a:r>
              <a:rPr lang="ru-RU" altLang="uk-UA" sz="2100" dirty="0" err="1"/>
              <a:t>відповідних</a:t>
            </a:r>
            <a:r>
              <a:rPr lang="ru-RU" altLang="uk-UA" sz="2100" dirty="0"/>
              <a:t> </a:t>
            </a:r>
            <a:r>
              <a:rPr lang="ru-RU" altLang="uk-UA" sz="2100" dirty="0" err="1"/>
              <a:t>назвах</a:t>
            </a:r>
            <a:r>
              <a:rPr lang="ru-RU" altLang="uk-UA" sz="2100" dirty="0"/>
              <a:t> </a:t>
            </a:r>
            <a:r>
              <a:rPr lang="ru-RU" altLang="uk-UA" sz="2100" dirty="0" err="1"/>
              <a:t>судових</a:t>
            </a:r>
            <a:r>
              <a:rPr lang="ru-RU" altLang="uk-UA" sz="2100" dirty="0"/>
              <a:t> </a:t>
            </a:r>
            <a:r>
              <a:rPr lang="ru-RU" altLang="uk-UA" sz="2100" dirty="0" err="1"/>
              <a:t>установ</a:t>
            </a:r>
            <a:r>
              <a:rPr lang="ru-RU" altLang="uk-UA" sz="2100" dirty="0"/>
              <a:t> (</a:t>
            </a:r>
            <a:r>
              <a:rPr lang="ru-RU" altLang="uk-UA" sz="2100" dirty="0" err="1"/>
              <a:t>народний</a:t>
            </a:r>
            <a:r>
              <a:rPr lang="ru-RU" altLang="uk-UA" sz="2100" dirty="0"/>
              <a:t> суд </a:t>
            </a:r>
            <a:r>
              <a:rPr lang="ru-RU" altLang="uk-UA" sz="2100" dirty="0" err="1"/>
              <a:t>певного</a:t>
            </a:r>
            <a:r>
              <a:rPr lang="ru-RU" altLang="uk-UA" sz="2100" dirty="0"/>
              <a:t> району </a:t>
            </a:r>
            <a:r>
              <a:rPr lang="ru-RU" altLang="uk-UA" sz="2100" dirty="0" err="1"/>
              <a:t>чи</a:t>
            </a:r>
            <a:r>
              <a:rPr lang="ru-RU" altLang="uk-UA" sz="2100" dirty="0"/>
              <a:t> </a:t>
            </a:r>
            <a:r>
              <a:rPr lang="ru-RU" altLang="uk-UA" sz="2100" dirty="0" err="1"/>
              <a:t>міста</a:t>
            </a:r>
            <a:r>
              <a:rPr lang="ru-RU" altLang="uk-UA" sz="2100" dirty="0"/>
              <a:t>). Тому </a:t>
            </a:r>
            <a:r>
              <a:rPr lang="ru-RU" altLang="uk-UA" sz="2100" dirty="0" err="1"/>
              <a:t>представники</a:t>
            </a:r>
            <a:r>
              <a:rPr lang="ru-RU" altLang="uk-UA" sz="2100" dirty="0"/>
              <a:t> </a:t>
            </a:r>
            <a:r>
              <a:rPr lang="ru-RU" altLang="uk-UA" sz="2100" dirty="0" err="1"/>
              <a:t>правосуддя</a:t>
            </a:r>
            <a:r>
              <a:rPr lang="ru-RU" altLang="uk-UA" sz="2100" dirty="0"/>
              <a:t> </a:t>
            </a:r>
            <a:r>
              <a:rPr lang="ru-RU" altLang="uk-UA" sz="2100" dirty="0" err="1"/>
              <a:t>своєю</a:t>
            </a:r>
            <a:r>
              <a:rPr lang="ru-RU" altLang="uk-UA" sz="2100" dirty="0"/>
              <a:t> </a:t>
            </a:r>
            <a:r>
              <a:rPr lang="ru-RU" altLang="uk-UA" sz="2100" dirty="0" err="1"/>
              <a:t>постаттю</a:t>
            </a:r>
            <a:r>
              <a:rPr lang="ru-RU" altLang="uk-UA" sz="2100" dirty="0"/>
              <a:t> та </a:t>
            </a:r>
            <a:r>
              <a:rPr lang="ru-RU" altLang="uk-UA" sz="2100" dirty="0" err="1"/>
              <a:t>зовнішнім</a:t>
            </a:r>
            <a:r>
              <a:rPr lang="ru-RU" altLang="uk-UA" sz="2100" dirty="0"/>
              <a:t> </a:t>
            </a:r>
            <a:r>
              <a:rPr lang="ru-RU" altLang="uk-UA" sz="2100" dirty="0" err="1"/>
              <a:t>вбранням</a:t>
            </a:r>
            <a:r>
              <a:rPr lang="ru-RU" altLang="uk-UA" sz="2100" dirty="0"/>
              <a:t> не могли </a:t>
            </a:r>
            <a:r>
              <a:rPr lang="ru-RU" altLang="uk-UA" sz="2100" dirty="0" err="1"/>
              <a:t>істотно</a:t>
            </a:r>
            <a:r>
              <a:rPr lang="ru-RU" altLang="uk-UA" sz="2100" dirty="0"/>
              <a:t> </a:t>
            </a:r>
            <a:r>
              <a:rPr lang="ru-RU" altLang="uk-UA" sz="2100" dirty="0" err="1"/>
              <a:t>відрізнятися</a:t>
            </a:r>
            <a:r>
              <a:rPr lang="ru-RU" altLang="uk-UA" sz="2100" dirty="0"/>
              <a:t> </a:t>
            </a:r>
            <a:r>
              <a:rPr lang="ru-RU" altLang="uk-UA" sz="2100" dirty="0" err="1"/>
              <a:t>від</a:t>
            </a:r>
            <a:r>
              <a:rPr lang="ru-RU" altLang="uk-UA" sz="2100" dirty="0"/>
              <a:t> </a:t>
            </a:r>
            <a:r>
              <a:rPr lang="ru-RU" altLang="uk-UA" sz="2100" dirty="0" err="1"/>
              <a:t>пересічного</a:t>
            </a:r>
            <a:r>
              <a:rPr lang="ru-RU" altLang="uk-UA" sz="2100" dirty="0"/>
              <a:t> </a:t>
            </a:r>
            <a:r>
              <a:rPr lang="ru-RU" altLang="uk-UA" sz="2100" dirty="0" err="1"/>
              <a:t>радянського</a:t>
            </a:r>
            <a:r>
              <a:rPr lang="ru-RU" altLang="uk-UA" sz="2100" dirty="0"/>
              <a:t> </a:t>
            </a:r>
            <a:r>
              <a:rPr lang="ru-RU" altLang="uk-UA" sz="2100" dirty="0" err="1"/>
              <a:t>громадянина</a:t>
            </a:r>
            <a:r>
              <a:rPr lang="ru-RU" altLang="uk-UA" sz="2100" dirty="0"/>
              <a:t>.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Гаврилюк Світлана. </a:t>
            </a:r>
            <a:r>
              <a:rPr lang="ru-RU" altLang="uk-UA" sz="2200" b="1" dirty="0" err="1"/>
              <a:t>Мантія</a:t>
            </a:r>
            <a:r>
              <a:rPr lang="ru-RU" altLang="uk-UA" sz="2200" b="1" dirty="0"/>
              <a:t> як </a:t>
            </a:r>
            <a:r>
              <a:rPr lang="ru-RU" altLang="uk-UA" sz="2200" b="1" dirty="0" err="1"/>
              <a:t>невід’ємний</a:t>
            </a:r>
            <a:r>
              <a:rPr lang="ru-RU" altLang="uk-UA" sz="2200" b="1" dirty="0"/>
              <a:t> атрибут </a:t>
            </a:r>
            <a:r>
              <a:rPr lang="ru-RU" altLang="uk-UA" sz="2200" b="1" dirty="0" err="1"/>
              <a:t>судової</a:t>
            </a:r>
            <a:r>
              <a:rPr lang="ru-RU" altLang="uk-UA" sz="2200" b="1" dirty="0"/>
              <a:t> </a:t>
            </a:r>
            <a:r>
              <a:rPr lang="ru-RU" altLang="uk-UA" sz="2200" b="1" dirty="0" err="1"/>
              <a:t>влади</a:t>
            </a:r>
            <a:r>
              <a:rPr lang="ru-RU" altLang="uk-UA" sz="2200" b="1" dirty="0"/>
              <a:t> </a:t>
            </a:r>
          </a:p>
        </p:txBody>
      </p:sp>
    </p:spTree>
    <p:extLst>
      <p:ext uri="{BB962C8B-B14F-4D97-AF65-F5344CB8AC3E}">
        <p14:creationId xmlns:p14="http://schemas.microsoft.com/office/powerpoint/2010/main" val="374470131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177148" y="879321"/>
            <a:ext cx="11725042" cy="52475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t>Як у </a:t>
            </a:r>
            <a:r>
              <a:rPr lang="ru-RU" altLang="uk-UA" sz="2100" dirty="0" err="1"/>
              <a:t>стародавні</a:t>
            </a:r>
            <a:r>
              <a:rPr lang="ru-RU" altLang="uk-UA" sz="2100" dirty="0"/>
              <a:t> </a:t>
            </a:r>
            <a:r>
              <a:rPr lang="ru-RU" altLang="uk-UA" sz="2100" dirty="0" err="1"/>
              <a:t>часи</a:t>
            </a:r>
            <a:r>
              <a:rPr lang="ru-RU" altLang="uk-UA" sz="2100" dirty="0"/>
              <a:t>, так і </a:t>
            </a:r>
            <a:r>
              <a:rPr lang="ru-RU" altLang="uk-UA" sz="2100" dirty="0" err="1"/>
              <a:t>нині</a:t>
            </a:r>
            <a:r>
              <a:rPr lang="ru-RU" altLang="uk-UA" sz="2100" dirty="0"/>
              <a:t> </a:t>
            </a:r>
            <a:r>
              <a:rPr lang="ru-RU" altLang="uk-UA" sz="2100" dirty="0" err="1"/>
              <a:t>мантія</a:t>
            </a:r>
            <a:r>
              <a:rPr lang="ru-RU" altLang="uk-UA" sz="2100" dirty="0"/>
              <a:t> є </a:t>
            </a:r>
            <a:r>
              <a:rPr lang="ru-RU" altLang="uk-UA" sz="2100" dirty="0" err="1"/>
              <a:t>одягом</a:t>
            </a:r>
            <a:r>
              <a:rPr lang="ru-RU" altLang="uk-UA" sz="2100" dirty="0"/>
              <a:t>, </a:t>
            </a:r>
            <a:r>
              <a:rPr lang="ru-RU" altLang="uk-UA" sz="2100" dirty="0" err="1"/>
              <a:t>який</a:t>
            </a:r>
            <a:r>
              <a:rPr lang="ru-RU" altLang="uk-UA" sz="2100" dirty="0"/>
              <a:t> </a:t>
            </a:r>
            <a:r>
              <a:rPr lang="ru-RU" altLang="uk-UA" sz="2100" dirty="0" err="1"/>
              <a:t>закриває</a:t>
            </a:r>
            <a:r>
              <a:rPr lang="ru-RU" altLang="uk-UA" sz="2100" dirty="0"/>
              <a:t> все </a:t>
            </a:r>
            <a:r>
              <a:rPr lang="ru-RU" altLang="uk-UA" sz="2100" dirty="0" err="1"/>
              <a:t>тіло</a:t>
            </a:r>
            <a:r>
              <a:rPr lang="ru-RU" altLang="uk-UA" sz="2100" dirty="0"/>
              <a:t>, </a:t>
            </a:r>
            <a:r>
              <a:rPr lang="ru-RU" altLang="uk-UA" sz="2100" dirty="0" err="1"/>
              <a:t>що</a:t>
            </a:r>
            <a:r>
              <a:rPr lang="ru-RU" altLang="uk-UA" sz="2100" dirty="0"/>
              <a:t> </a:t>
            </a:r>
            <a:r>
              <a:rPr lang="ru-RU" altLang="uk-UA" sz="2100" dirty="0" err="1"/>
              <a:t>також</a:t>
            </a:r>
            <a:r>
              <a:rPr lang="ru-RU" altLang="uk-UA" sz="2100" dirty="0"/>
              <a:t> є </a:t>
            </a:r>
            <a:r>
              <a:rPr lang="ru-RU" altLang="uk-UA" sz="2100" dirty="0" err="1"/>
              <a:t>досить</a:t>
            </a:r>
            <a:r>
              <a:rPr lang="ru-RU" altLang="uk-UA" sz="2100" dirty="0"/>
              <a:t> </a:t>
            </a:r>
            <a:r>
              <a:rPr lang="ru-RU" altLang="uk-UA" sz="2100" dirty="0" err="1"/>
              <a:t>символічним</a:t>
            </a:r>
            <a:r>
              <a:rPr lang="ru-RU" altLang="uk-UA" sz="2100" dirty="0"/>
              <a:t>, </a:t>
            </a:r>
            <a:r>
              <a:rPr lang="ru-RU" altLang="uk-UA" sz="2100" dirty="0" err="1"/>
              <a:t>оскільки</a:t>
            </a:r>
            <a:r>
              <a:rPr lang="ru-RU" altLang="uk-UA" sz="2100" dirty="0"/>
              <a:t> </a:t>
            </a:r>
            <a:r>
              <a:rPr lang="ru-RU" altLang="uk-UA" sz="2100" dirty="0" err="1"/>
              <a:t>підкреслює</a:t>
            </a:r>
            <a:r>
              <a:rPr lang="ru-RU" altLang="uk-UA" sz="2100" dirty="0"/>
              <a:t> </a:t>
            </a:r>
            <a:r>
              <a:rPr lang="ru-RU" altLang="uk-UA" sz="2100" dirty="0" err="1"/>
              <a:t>закритість</a:t>
            </a:r>
            <a:r>
              <a:rPr lang="ru-RU" altLang="uk-UA" sz="2100" dirty="0"/>
              <a:t> </a:t>
            </a:r>
            <a:r>
              <a:rPr lang="ru-RU" altLang="uk-UA" sz="2100" dirty="0" err="1"/>
              <a:t>від</a:t>
            </a:r>
            <a:r>
              <a:rPr lang="ru-RU" altLang="uk-UA" sz="2100" dirty="0"/>
              <a:t> будь-</a:t>
            </a:r>
            <a:r>
              <a:rPr lang="ru-RU" altLang="uk-UA" sz="2100" dirty="0" err="1"/>
              <a:t>яких</a:t>
            </a:r>
            <a:r>
              <a:rPr lang="ru-RU" altLang="uk-UA" sz="2100" dirty="0"/>
              <a:t> </a:t>
            </a:r>
            <a:r>
              <a:rPr lang="ru-RU" altLang="uk-UA" sz="2100" dirty="0" err="1"/>
              <a:t>зовнішніх</a:t>
            </a:r>
            <a:r>
              <a:rPr lang="ru-RU" altLang="uk-UA" sz="2100" dirty="0"/>
              <a:t> </a:t>
            </a:r>
            <a:r>
              <a:rPr lang="ru-RU" altLang="uk-UA" sz="2100" dirty="0" err="1"/>
              <a:t>утручань</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a:t>У </a:t>
            </a:r>
            <a:r>
              <a:rPr lang="ru-RU" altLang="uk-UA" sz="2100" dirty="0" err="1"/>
              <a:t>європейсько-християнській</a:t>
            </a:r>
            <a:r>
              <a:rPr lang="ru-RU" altLang="uk-UA" sz="2100" dirty="0"/>
              <a:t> </a:t>
            </a:r>
            <a:r>
              <a:rPr lang="ru-RU" altLang="uk-UA" sz="2100" dirty="0" err="1"/>
              <a:t>суспільній</a:t>
            </a:r>
            <a:r>
              <a:rPr lang="ru-RU" altLang="uk-UA" sz="2100" dirty="0"/>
              <a:t> </a:t>
            </a:r>
            <a:r>
              <a:rPr lang="ru-RU" altLang="uk-UA" sz="2100" dirty="0" err="1"/>
              <a:t>свідомості</a:t>
            </a:r>
            <a:r>
              <a:rPr lang="ru-RU" altLang="uk-UA" sz="2100" dirty="0"/>
              <a:t> </a:t>
            </a:r>
            <a:r>
              <a:rPr lang="ru-RU" altLang="uk-UA" sz="2100" dirty="0" err="1"/>
              <a:t>чорний</a:t>
            </a:r>
            <a:r>
              <a:rPr lang="ru-RU" altLang="uk-UA" sz="2100" dirty="0"/>
              <a:t> </a:t>
            </a:r>
            <a:r>
              <a:rPr lang="ru-RU" altLang="uk-UA" sz="2100" dirty="0" err="1"/>
              <a:t>колір</a:t>
            </a:r>
            <a:r>
              <a:rPr lang="ru-RU" altLang="uk-UA" sz="2100" dirty="0"/>
              <a:t> у </a:t>
            </a:r>
            <a:r>
              <a:rPr lang="ru-RU" altLang="uk-UA" sz="2100" dirty="0" err="1"/>
              <a:t>контексті</a:t>
            </a:r>
            <a:r>
              <a:rPr lang="ru-RU" altLang="uk-UA" sz="2100" dirty="0"/>
              <a:t> </a:t>
            </a:r>
            <a:r>
              <a:rPr lang="ru-RU" altLang="uk-UA" sz="2100" dirty="0" err="1"/>
              <a:t>мантії</a:t>
            </a:r>
            <a:r>
              <a:rPr lang="ru-RU" altLang="uk-UA" sz="2100" dirty="0"/>
              <a:t> </a:t>
            </a:r>
            <a:r>
              <a:rPr lang="ru-RU" altLang="uk-UA" sz="2100" dirty="0" err="1"/>
              <a:t>символізує</a:t>
            </a:r>
            <a:r>
              <a:rPr lang="ru-RU" altLang="uk-UA" sz="2100" dirty="0"/>
              <a:t> </a:t>
            </a:r>
            <a:r>
              <a:rPr lang="ru-RU" altLang="uk-UA" sz="2100" dirty="0" err="1"/>
              <a:t>відстороненість</a:t>
            </a:r>
            <a:r>
              <a:rPr lang="ru-RU" altLang="uk-UA" sz="2100" dirty="0"/>
              <a:t> </a:t>
            </a:r>
            <a:r>
              <a:rPr lang="ru-RU" altLang="uk-UA" sz="2100" dirty="0" err="1"/>
              <a:t>від</a:t>
            </a:r>
            <a:r>
              <a:rPr lang="ru-RU" altLang="uk-UA" sz="2100" dirty="0"/>
              <a:t> </a:t>
            </a:r>
            <a:r>
              <a:rPr lang="ru-RU" altLang="uk-UA" sz="2100" dirty="0" err="1"/>
              <a:t>усього</a:t>
            </a:r>
            <a:r>
              <a:rPr lang="ru-RU" altLang="uk-UA" sz="2100" dirty="0"/>
              <a:t> </a:t>
            </a:r>
            <a:r>
              <a:rPr lang="ru-RU" altLang="uk-UA" sz="2100" dirty="0" err="1"/>
              <a:t>буденного</a:t>
            </a:r>
            <a:r>
              <a:rPr lang="ru-RU" altLang="uk-UA" sz="2100" dirty="0"/>
              <a:t>, </a:t>
            </a:r>
            <a:r>
              <a:rPr lang="ru-RU" altLang="uk-UA" sz="2100" dirty="0" err="1"/>
              <a:t>скороминущого</a:t>
            </a:r>
            <a:r>
              <a:rPr lang="ru-RU" altLang="uk-UA" sz="2100" dirty="0"/>
              <a:t>, </a:t>
            </a:r>
            <a:r>
              <a:rPr lang="ru-RU" altLang="uk-UA" sz="2100" dirty="0" err="1"/>
              <a:t>відмову</a:t>
            </a:r>
            <a:r>
              <a:rPr lang="ru-RU" altLang="uk-UA" sz="2100" dirty="0"/>
              <a:t> </a:t>
            </a:r>
            <a:r>
              <a:rPr lang="ru-RU" altLang="uk-UA" sz="2100" dirty="0" err="1"/>
              <a:t>від</a:t>
            </a:r>
            <a:r>
              <a:rPr lang="ru-RU" altLang="uk-UA" sz="2100" dirty="0"/>
              <a:t> </a:t>
            </a:r>
            <a:r>
              <a:rPr lang="ru-RU" altLang="uk-UA" sz="2100" dirty="0" err="1"/>
              <a:t>зайвих</a:t>
            </a:r>
            <a:r>
              <a:rPr lang="ru-RU" altLang="uk-UA" sz="2100" dirty="0"/>
              <a:t> </a:t>
            </a:r>
            <a:r>
              <a:rPr lang="ru-RU" altLang="uk-UA" sz="2100" dirty="0" err="1"/>
              <a:t>прикрашань</a:t>
            </a:r>
            <a:r>
              <a:rPr lang="ru-RU" altLang="uk-UA" sz="2100" dirty="0"/>
              <a:t> </a:t>
            </a:r>
            <a:r>
              <a:rPr lang="ru-RU" altLang="uk-UA" sz="2100" dirty="0" err="1"/>
              <a:t>одягу</a:t>
            </a:r>
            <a:r>
              <a:rPr lang="ru-RU" altLang="uk-UA" sz="2100" dirty="0"/>
              <a:t>. </a:t>
            </a:r>
            <a:r>
              <a:rPr lang="ru-RU" altLang="uk-UA" sz="2100" dirty="0" err="1"/>
              <a:t>Чорний</a:t>
            </a:r>
            <a:r>
              <a:rPr lang="ru-RU" altLang="uk-UA" sz="2100" dirty="0"/>
              <a:t> </a:t>
            </a:r>
            <a:r>
              <a:rPr lang="ru-RU" altLang="uk-UA" sz="2100" dirty="0" err="1"/>
              <a:t>колір</a:t>
            </a:r>
            <a:r>
              <a:rPr lang="ru-RU" altLang="uk-UA" sz="2100" dirty="0"/>
              <a:t> </a:t>
            </a:r>
            <a:r>
              <a:rPr lang="ru-RU" altLang="uk-UA" sz="2100" dirty="0" err="1"/>
              <a:t>мантії</a:t>
            </a:r>
            <a:r>
              <a:rPr lang="ru-RU" altLang="uk-UA" sz="2100" dirty="0"/>
              <a:t> </a:t>
            </a:r>
            <a:r>
              <a:rPr lang="ru-RU" altLang="uk-UA" sz="2100" dirty="0" err="1"/>
              <a:t>судді</a:t>
            </a:r>
            <a:r>
              <a:rPr lang="ru-RU" altLang="uk-UA" sz="2100" dirty="0"/>
              <a:t> </a:t>
            </a:r>
            <a:r>
              <a:rPr lang="ru-RU" altLang="uk-UA" sz="2100" dirty="0" err="1"/>
              <a:t>підкреслює</a:t>
            </a:r>
            <a:r>
              <a:rPr lang="ru-RU" altLang="uk-UA" sz="2100" dirty="0"/>
              <a:t> </a:t>
            </a:r>
            <a:r>
              <a:rPr lang="ru-RU" altLang="uk-UA" sz="2100" dirty="0" err="1"/>
              <a:t>його</a:t>
            </a:r>
            <a:r>
              <a:rPr lang="ru-RU" altLang="uk-UA" sz="2100" dirty="0"/>
              <a:t> </a:t>
            </a:r>
            <a:r>
              <a:rPr lang="ru-RU" altLang="uk-UA" sz="2100" dirty="0" err="1"/>
              <a:t>офіційний</a:t>
            </a:r>
            <a:r>
              <a:rPr lang="ru-RU" altLang="uk-UA" sz="2100" dirty="0"/>
              <a:t> статус та </a:t>
            </a:r>
            <a:r>
              <a:rPr lang="ru-RU" altLang="uk-UA" sz="2100" dirty="0" err="1"/>
              <a:t>самоусунення</a:t>
            </a:r>
            <a:r>
              <a:rPr lang="ru-RU" altLang="uk-UA" sz="2100" dirty="0"/>
              <a:t> </a:t>
            </a:r>
            <a:r>
              <a:rPr lang="ru-RU" altLang="uk-UA" sz="2100" dirty="0" err="1"/>
              <a:t>від</a:t>
            </a:r>
            <a:r>
              <a:rPr lang="ru-RU" altLang="uk-UA" sz="2100" dirty="0"/>
              <a:t> </a:t>
            </a:r>
            <a:r>
              <a:rPr lang="ru-RU" altLang="uk-UA" sz="2100" dirty="0" err="1"/>
              <a:t>жартівливих</a:t>
            </a:r>
            <a:r>
              <a:rPr lang="ru-RU" altLang="uk-UA" sz="2100" dirty="0"/>
              <a:t> </a:t>
            </a:r>
            <a:r>
              <a:rPr lang="ru-RU" altLang="uk-UA" sz="2100" dirty="0" err="1"/>
              <a:t>натяків</a:t>
            </a:r>
            <a:r>
              <a:rPr lang="ru-RU" altLang="uk-UA" sz="2100" dirty="0"/>
              <a:t>, </a:t>
            </a:r>
            <a:r>
              <a:rPr lang="ru-RU" altLang="uk-UA" sz="2100" dirty="0" err="1"/>
              <a:t>адже</a:t>
            </a:r>
            <a:r>
              <a:rPr lang="ru-RU" altLang="uk-UA" sz="2100" dirty="0"/>
              <a:t> </a:t>
            </a:r>
            <a:r>
              <a:rPr lang="ru-RU" altLang="uk-UA" sz="2100" dirty="0" err="1"/>
              <a:t>чорний</a:t>
            </a:r>
            <a:r>
              <a:rPr lang="ru-RU" altLang="uk-UA" sz="2100" dirty="0"/>
              <a:t> </a:t>
            </a:r>
            <a:r>
              <a:rPr lang="ru-RU" altLang="uk-UA" sz="2100" dirty="0" err="1"/>
              <a:t>колір</a:t>
            </a:r>
            <a:r>
              <a:rPr lang="ru-RU" altLang="uk-UA" sz="2100" dirty="0"/>
              <a:t> </a:t>
            </a:r>
            <a:r>
              <a:rPr lang="ru-RU" altLang="uk-UA" sz="2100" dirty="0" err="1"/>
              <a:t>поглинає</a:t>
            </a:r>
            <a:r>
              <a:rPr lang="ru-RU" altLang="uk-UA" sz="2100" dirty="0"/>
              <a:t> </a:t>
            </a:r>
            <a:r>
              <a:rPr lang="ru-RU" altLang="uk-UA" sz="2100" dirty="0" err="1"/>
              <a:t>всі</a:t>
            </a:r>
            <a:r>
              <a:rPr lang="ru-RU" altLang="uk-UA" sz="2100" dirty="0"/>
              <a:t> </a:t>
            </a:r>
            <a:r>
              <a:rPr lang="ru-RU" altLang="uk-UA" sz="2100" dirty="0" err="1"/>
              <a:t>інші</a:t>
            </a:r>
            <a:r>
              <a:rPr lang="ru-RU" altLang="uk-UA" sz="2100" dirty="0"/>
              <a:t> </a:t>
            </a:r>
            <a:r>
              <a:rPr lang="ru-RU" altLang="uk-UA" sz="2100" dirty="0" err="1"/>
              <a:t>кольори</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err="1"/>
              <a:t>Особливим</a:t>
            </a:r>
            <a:r>
              <a:rPr lang="ru-RU" altLang="uk-UA" sz="2100" dirty="0"/>
              <a:t> у </a:t>
            </a:r>
            <a:r>
              <a:rPr lang="ru-RU" altLang="uk-UA" sz="2100" dirty="0" err="1"/>
              <a:t>дискусії</a:t>
            </a:r>
            <a:r>
              <a:rPr lang="ru-RU" altLang="uk-UA" sz="2100" dirty="0"/>
              <a:t> </a:t>
            </a:r>
            <a:r>
              <a:rPr lang="ru-RU" altLang="uk-UA" sz="2100" dirty="0" err="1"/>
              <a:t>залишається</a:t>
            </a:r>
            <a:r>
              <a:rPr lang="ru-RU" altLang="uk-UA" sz="2100" dirty="0"/>
              <a:t> </a:t>
            </a:r>
            <a:r>
              <a:rPr lang="ru-RU" altLang="uk-UA" sz="2100" dirty="0" err="1"/>
              <a:t>питання</a:t>
            </a:r>
            <a:r>
              <a:rPr lang="ru-RU" altLang="uk-UA" sz="2100" dirty="0"/>
              <a:t> </a:t>
            </a:r>
            <a:r>
              <a:rPr lang="ru-RU" altLang="uk-UA" sz="2100" dirty="0" err="1"/>
              <a:t>запровадження</a:t>
            </a:r>
            <a:r>
              <a:rPr lang="ru-RU" altLang="uk-UA" sz="2100" dirty="0"/>
              <a:t> </a:t>
            </a:r>
            <a:r>
              <a:rPr lang="ru-RU" altLang="uk-UA" sz="2100" dirty="0" err="1"/>
              <a:t>мантій</a:t>
            </a:r>
            <a:r>
              <a:rPr lang="ru-RU" altLang="uk-UA" sz="2100" dirty="0"/>
              <a:t> для </a:t>
            </a:r>
            <a:r>
              <a:rPr lang="ru-RU" altLang="uk-UA" sz="2100" dirty="0" err="1"/>
              <a:t>інших</a:t>
            </a:r>
            <a:r>
              <a:rPr lang="ru-RU" altLang="uk-UA" sz="2100" dirty="0"/>
              <a:t> </a:t>
            </a:r>
            <a:r>
              <a:rPr lang="ru-RU" altLang="uk-UA" sz="2100" dirty="0" err="1"/>
              <a:t>учасників</a:t>
            </a:r>
            <a:r>
              <a:rPr lang="ru-RU" altLang="uk-UA" sz="2100" dirty="0"/>
              <a:t> судового </a:t>
            </a:r>
            <a:r>
              <a:rPr lang="ru-RU" altLang="uk-UA" sz="2100" dirty="0" err="1"/>
              <a:t>процесу</a:t>
            </a:r>
            <a:r>
              <a:rPr lang="ru-RU" altLang="uk-UA" sz="2100" dirty="0"/>
              <a:t> – </a:t>
            </a:r>
            <a:r>
              <a:rPr lang="ru-RU" altLang="uk-UA" sz="2100" dirty="0" err="1"/>
              <a:t>прокурорів</a:t>
            </a:r>
            <a:r>
              <a:rPr lang="ru-RU" altLang="uk-UA" sz="2100" dirty="0"/>
              <a:t> та </a:t>
            </a:r>
            <a:r>
              <a:rPr lang="ru-RU" altLang="uk-UA" sz="2100" dirty="0" err="1"/>
              <a:t>адвокатів</a:t>
            </a:r>
            <a:r>
              <a:rPr lang="ru-RU" altLang="uk-UA" sz="2100" dirty="0"/>
              <a:t>. </a:t>
            </a:r>
            <a:r>
              <a:rPr lang="ru-RU" altLang="uk-UA" sz="2100" dirty="0" err="1"/>
              <a:t>Незважаючи</a:t>
            </a:r>
            <a:r>
              <a:rPr lang="ru-RU" altLang="uk-UA" sz="2100" dirty="0"/>
              <a:t> на те, </a:t>
            </a:r>
            <a:r>
              <a:rPr lang="ru-RU" altLang="uk-UA" sz="2100" dirty="0" err="1"/>
              <a:t>що</a:t>
            </a:r>
            <a:r>
              <a:rPr lang="ru-RU" altLang="uk-UA" sz="2100" dirty="0"/>
              <a:t> в </a:t>
            </a:r>
            <a:r>
              <a:rPr lang="ru-RU" altLang="uk-UA" sz="2100" dirty="0" err="1"/>
              <a:t>більшості</a:t>
            </a:r>
            <a:r>
              <a:rPr lang="ru-RU" altLang="uk-UA" sz="2100" dirty="0"/>
              <a:t> </a:t>
            </a:r>
            <a:r>
              <a:rPr lang="ru-RU" altLang="uk-UA" sz="2100" dirty="0" err="1"/>
              <a:t>країн</a:t>
            </a:r>
            <a:r>
              <a:rPr lang="ru-RU" altLang="uk-UA" sz="2100" dirty="0"/>
              <a:t> </a:t>
            </a:r>
            <a:r>
              <a:rPr lang="ru-RU" altLang="uk-UA" sz="2100" dirty="0" err="1"/>
              <a:t>Західної</a:t>
            </a:r>
            <a:r>
              <a:rPr lang="ru-RU" altLang="uk-UA" sz="2100" dirty="0"/>
              <a:t> </a:t>
            </a:r>
            <a:r>
              <a:rPr lang="ru-RU" altLang="uk-UA" sz="2100" dirty="0" err="1"/>
              <a:t>Європи</a:t>
            </a:r>
            <a:r>
              <a:rPr lang="ru-RU" altLang="uk-UA" sz="2100" dirty="0"/>
              <a:t> </a:t>
            </a:r>
            <a:r>
              <a:rPr lang="ru-RU" altLang="uk-UA" sz="2100" dirty="0" err="1"/>
              <a:t>запроваджено</a:t>
            </a:r>
            <a:r>
              <a:rPr lang="ru-RU" altLang="uk-UA" sz="2100" dirty="0"/>
              <a:t> </a:t>
            </a:r>
            <a:r>
              <a:rPr lang="ru-RU" altLang="uk-UA" sz="2100" dirty="0" err="1"/>
              <a:t>використання</a:t>
            </a:r>
            <a:r>
              <a:rPr lang="ru-RU" altLang="uk-UA" sz="2100" dirty="0"/>
              <a:t> адвокатами (</a:t>
            </a:r>
            <a:r>
              <a:rPr lang="ru-RU" altLang="uk-UA" sz="2100" dirty="0" err="1"/>
              <a:t>захисниками</a:t>
            </a:r>
            <a:r>
              <a:rPr lang="ru-RU" altLang="uk-UA" sz="2100" dirty="0"/>
              <a:t>) </a:t>
            </a:r>
            <a:r>
              <a:rPr lang="ru-RU" altLang="uk-UA" sz="2100" dirty="0" err="1"/>
              <a:t>мантій</a:t>
            </a:r>
            <a:r>
              <a:rPr lang="ru-RU" altLang="uk-UA" sz="2100" dirty="0"/>
              <a:t> у судовому </a:t>
            </a:r>
            <a:r>
              <a:rPr lang="ru-RU" altLang="uk-UA" sz="2100" dirty="0" err="1"/>
              <a:t>процесі</a:t>
            </a:r>
            <a:r>
              <a:rPr lang="ru-RU" altLang="uk-UA" sz="2100" dirty="0"/>
              <a:t>, на </a:t>
            </a:r>
            <a:r>
              <a:rPr lang="ru-RU" altLang="uk-UA" sz="2100" dirty="0" err="1"/>
              <a:t>теренах</a:t>
            </a:r>
            <a:r>
              <a:rPr lang="ru-RU" altLang="uk-UA" sz="2100" dirty="0"/>
              <a:t> </a:t>
            </a:r>
            <a:r>
              <a:rPr lang="ru-RU" altLang="uk-UA" sz="2100" dirty="0" err="1"/>
              <a:t>пострадянської</a:t>
            </a:r>
            <a:r>
              <a:rPr lang="ru-RU" altLang="uk-UA" sz="2100" dirty="0"/>
              <a:t> </a:t>
            </a:r>
            <a:r>
              <a:rPr lang="ru-RU" altLang="uk-UA" sz="2100" dirty="0" err="1"/>
              <a:t>правової</a:t>
            </a:r>
            <a:r>
              <a:rPr lang="ru-RU" altLang="uk-UA" sz="2100" dirty="0"/>
              <a:t> </a:t>
            </a:r>
            <a:r>
              <a:rPr lang="ru-RU" altLang="uk-UA" sz="2100" dirty="0" err="1"/>
              <a:t>системи</a:t>
            </a:r>
            <a:r>
              <a:rPr lang="ru-RU" altLang="uk-UA" sz="2100" dirty="0"/>
              <a:t> </a:t>
            </a:r>
            <a:r>
              <a:rPr lang="ru-RU" altLang="uk-UA" sz="2100" dirty="0" err="1"/>
              <a:t>існують</a:t>
            </a:r>
            <a:r>
              <a:rPr lang="ru-RU" altLang="uk-UA" sz="2100" dirty="0"/>
              <a:t> </a:t>
            </a:r>
            <a:r>
              <a:rPr lang="ru-RU" altLang="uk-UA" sz="2100" dirty="0" err="1"/>
              <a:t>позиції</a:t>
            </a:r>
            <a:r>
              <a:rPr lang="ru-RU" altLang="uk-UA" sz="2100" dirty="0"/>
              <a:t> </a:t>
            </a:r>
            <a:r>
              <a:rPr lang="ru-RU" altLang="uk-UA" sz="2100" dirty="0" err="1"/>
              <a:t>стосовно</a:t>
            </a:r>
            <a:r>
              <a:rPr lang="ru-RU" altLang="uk-UA" sz="2100" dirty="0"/>
              <a:t> </a:t>
            </a:r>
            <a:r>
              <a:rPr lang="ru-RU" altLang="uk-UA" sz="2100" dirty="0" err="1"/>
              <a:t>недоцільності</a:t>
            </a:r>
            <a:r>
              <a:rPr lang="ru-RU" altLang="uk-UA" sz="2100" dirty="0"/>
              <a:t> </a:t>
            </a:r>
            <a:r>
              <a:rPr lang="ru-RU" altLang="uk-UA" sz="2100" dirty="0" err="1"/>
              <a:t>мантій</a:t>
            </a:r>
            <a:r>
              <a:rPr lang="ru-RU" altLang="uk-UA" sz="2100" dirty="0"/>
              <a:t> для </a:t>
            </a:r>
            <a:r>
              <a:rPr lang="ru-RU" altLang="uk-UA" sz="2100" dirty="0" err="1"/>
              <a:t>інших</a:t>
            </a:r>
            <a:r>
              <a:rPr lang="ru-RU" altLang="uk-UA" sz="2100" dirty="0"/>
              <a:t> </a:t>
            </a:r>
            <a:r>
              <a:rPr lang="ru-RU" altLang="uk-UA" sz="2100" dirty="0" err="1"/>
              <a:t>учасників</a:t>
            </a:r>
            <a:r>
              <a:rPr lang="ru-RU" altLang="uk-UA" sz="2100" dirty="0"/>
              <a:t> судового </a:t>
            </a:r>
            <a:r>
              <a:rPr lang="ru-RU" altLang="uk-UA" sz="2100" dirty="0" err="1"/>
              <a:t>процесу</a:t>
            </a:r>
            <a:r>
              <a:rPr lang="ru-RU" altLang="uk-UA" sz="2100" dirty="0"/>
              <a:t>, </a:t>
            </a:r>
            <a:r>
              <a:rPr lang="ru-RU" altLang="uk-UA" sz="2100" dirty="0" err="1"/>
              <a:t>окрім</a:t>
            </a:r>
            <a:r>
              <a:rPr lang="ru-RU" altLang="uk-UA" sz="2100" dirty="0"/>
              <a:t> </a:t>
            </a:r>
            <a:r>
              <a:rPr lang="ru-RU" altLang="uk-UA" sz="2100" dirty="0" err="1"/>
              <a:t>суддів</a:t>
            </a:r>
            <a:r>
              <a:rPr lang="ru-RU" altLang="uk-UA" sz="2100" dirty="0"/>
              <a:t>. </a:t>
            </a:r>
            <a:r>
              <a:rPr lang="ru-RU" altLang="uk-UA" sz="2100" dirty="0" err="1"/>
              <a:t>Основні</a:t>
            </a:r>
            <a:r>
              <a:rPr lang="ru-RU" altLang="uk-UA" sz="2100" dirty="0"/>
              <a:t> доводи при </a:t>
            </a:r>
            <a:r>
              <a:rPr lang="ru-RU" altLang="uk-UA" sz="2100" dirty="0" err="1"/>
              <a:t>цьому</a:t>
            </a:r>
            <a:r>
              <a:rPr lang="ru-RU" altLang="uk-UA" sz="2100" dirty="0"/>
              <a:t>: </a:t>
            </a:r>
            <a:r>
              <a:rPr lang="ru-RU" altLang="uk-UA" sz="2100" dirty="0" err="1"/>
              <a:t>середньовічний</a:t>
            </a:r>
            <a:r>
              <a:rPr lang="ru-RU" altLang="uk-UA" sz="2100" dirty="0"/>
              <a:t> </a:t>
            </a:r>
            <a:r>
              <a:rPr lang="ru-RU" altLang="uk-UA" sz="2100" dirty="0" err="1"/>
              <a:t>атавізм</a:t>
            </a:r>
            <a:r>
              <a:rPr lang="ru-RU" altLang="uk-UA" sz="2100" dirty="0"/>
              <a:t>, </a:t>
            </a:r>
            <a:r>
              <a:rPr lang="ru-RU" altLang="uk-UA" sz="2100" dirty="0" err="1"/>
              <a:t>незручності</a:t>
            </a:r>
            <a:r>
              <a:rPr lang="ru-RU" altLang="uk-UA" sz="2100" dirty="0"/>
              <a:t> в </a:t>
            </a:r>
            <a:r>
              <a:rPr lang="ru-RU" altLang="uk-UA" sz="2100" dirty="0" err="1"/>
              <a:t>переодяганні</a:t>
            </a:r>
            <a:r>
              <a:rPr lang="ru-RU" altLang="uk-UA" sz="2100" dirty="0"/>
              <a:t> поза межами </a:t>
            </a:r>
            <a:r>
              <a:rPr lang="ru-RU" altLang="uk-UA" sz="2100" dirty="0" err="1"/>
              <a:t>власного</a:t>
            </a:r>
            <a:r>
              <a:rPr lang="ru-RU" altLang="uk-UA" sz="2100" dirty="0"/>
              <a:t> </a:t>
            </a:r>
            <a:r>
              <a:rPr lang="ru-RU" altLang="uk-UA" sz="2100" dirty="0" err="1"/>
              <a:t>офісу</a:t>
            </a:r>
            <a:r>
              <a:rPr lang="ru-RU" altLang="uk-UA" sz="2100" dirty="0"/>
              <a:t>, </a:t>
            </a:r>
            <a:r>
              <a:rPr lang="ru-RU" altLang="uk-UA" sz="2100" dirty="0" err="1"/>
              <a:t>необхідність</a:t>
            </a:r>
            <a:r>
              <a:rPr lang="ru-RU" altLang="uk-UA" sz="2100" dirty="0"/>
              <a:t> </a:t>
            </a:r>
            <a:r>
              <a:rPr lang="ru-RU" altLang="uk-UA" sz="2100" dirty="0" err="1"/>
              <a:t>носіння</a:t>
            </a:r>
            <a:r>
              <a:rPr lang="ru-RU" altLang="uk-UA" sz="2100" dirty="0"/>
              <a:t> </a:t>
            </a:r>
            <a:r>
              <a:rPr lang="ru-RU" altLang="uk-UA" sz="2100" dirty="0" err="1"/>
              <a:t>спеціального</a:t>
            </a:r>
            <a:r>
              <a:rPr lang="ru-RU" altLang="uk-UA" sz="2100" dirty="0"/>
              <a:t> кофра для </a:t>
            </a:r>
            <a:r>
              <a:rPr lang="ru-RU" altLang="uk-UA" sz="2100" dirty="0" err="1"/>
              <a:t>мантії</a:t>
            </a:r>
            <a:r>
              <a:rPr lang="ru-RU" altLang="uk-UA" sz="2100" dirty="0"/>
              <a:t>, </a:t>
            </a:r>
            <a:r>
              <a:rPr lang="ru-RU" altLang="uk-UA" sz="2100" dirty="0" err="1"/>
              <a:t>особливості</a:t>
            </a:r>
            <a:r>
              <a:rPr lang="ru-RU" altLang="uk-UA" sz="2100" dirty="0"/>
              <a:t> </a:t>
            </a:r>
            <a:r>
              <a:rPr lang="ru-RU" altLang="uk-UA" sz="2100" dirty="0" err="1"/>
              <a:t>кліматичних</a:t>
            </a:r>
            <a:r>
              <a:rPr lang="ru-RU" altLang="uk-UA" sz="2100" dirty="0"/>
              <a:t> умов </a:t>
            </a:r>
            <a:r>
              <a:rPr lang="ru-RU" altLang="uk-UA" sz="2100" dirty="0" err="1"/>
              <a:t>тощо</a:t>
            </a:r>
            <a:r>
              <a:rPr lang="ru-RU" altLang="uk-UA" sz="2100" dirty="0"/>
              <a:t>. </a:t>
            </a:r>
            <a:r>
              <a:rPr lang="ru-RU" altLang="uk-UA" sz="2100" dirty="0" err="1"/>
              <a:t>Основний</a:t>
            </a:r>
            <a:r>
              <a:rPr lang="ru-RU" altLang="uk-UA" sz="2100" dirty="0"/>
              <a:t> аргумент </a:t>
            </a:r>
            <a:r>
              <a:rPr lang="ru-RU" altLang="uk-UA" sz="2100" dirty="0" err="1"/>
              <a:t>прибічників</a:t>
            </a:r>
            <a:r>
              <a:rPr lang="ru-RU" altLang="uk-UA" sz="2100" dirty="0"/>
              <a:t> </a:t>
            </a:r>
            <a:r>
              <a:rPr lang="ru-RU" altLang="uk-UA" sz="2100" dirty="0" err="1"/>
              <a:t>запровадження</a:t>
            </a:r>
            <a:r>
              <a:rPr lang="ru-RU" altLang="uk-UA" sz="2100" dirty="0"/>
              <a:t> </a:t>
            </a:r>
            <a:r>
              <a:rPr lang="ru-RU" altLang="uk-UA" sz="2100" dirty="0" err="1"/>
              <a:t>адвокатських</a:t>
            </a:r>
            <a:r>
              <a:rPr lang="ru-RU" altLang="uk-UA" sz="2100" dirty="0"/>
              <a:t> </a:t>
            </a:r>
            <a:r>
              <a:rPr lang="ru-RU" altLang="uk-UA" sz="2100" dirty="0" err="1"/>
              <a:t>мантій</a:t>
            </a:r>
            <a:r>
              <a:rPr lang="ru-RU" altLang="uk-UA" sz="2100" dirty="0"/>
              <a:t>: </a:t>
            </a:r>
            <a:r>
              <a:rPr lang="ru-RU" altLang="uk-UA" sz="2100" dirty="0" err="1"/>
              <a:t>наявність</a:t>
            </a:r>
            <a:r>
              <a:rPr lang="ru-RU" altLang="uk-UA" sz="2100" dirty="0"/>
              <a:t> </a:t>
            </a:r>
            <a:r>
              <a:rPr lang="ru-RU" altLang="uk-UA" sz="2100" dirty="0" err="1"/>
              <a:t>мантій</a:t>
            </a:r>
            <a:r>
              <a:rPr lang="ru-RU" altLang="uk-UA" sz="2100" dirty="0"/>
              <a:t> у </a:t>
            </a:r>
            <a:r>
              <a:rPr lang="ru-RU" altLang="uk-UA" sz="2100" dirty="0" err="1"/>
              <a:t>інших</a:t>
            </a:r>
            <a:r>
              <a:rPr lang="ru-RU" altLang="uk-UA" sz="2100" dirty="0"/>
              <a:t> </a:t>
            </a:r>
            <a:r>
              <a:rPr lang="ru-RU" altLang="uk-UA" sz="2100" dirty="0" err="1"/>
              <a:t>учасників</a:t>
            </a:r>
            <a:r>
              <a:rPr lang="ru-RU" altLang="uk-UA" sz="2100" dirty="0"/>
              <a:t> судового </a:t>
            </a:r>
            <a:r>
              <a:rPr lang="ru-RU" altLang="uk-UA" sz="2100" dirty="0" err="1"/>
              <a:t>процесу</a:t>
            </a:r>
            <a:r>
              <a:rPr lang="ru-RU" altLang="uk-UA" sz="2100" dirty="0"/>
              <a:t> </a:t>
            </a:r>
            <a:r>
              <a:rPr lang="ru-RU" altLang="uk-UA" sz="2100" dirty="0" err="1"/>
              <a:t>підкреслюватиме</a:t>
            </a:r>
            <a:r>
              <a:rPr lang="ru-RU" altLang="uk-UA" sz="2100" dirty="0"/>
              <a:t> </a:t>
            </a:r>
            <a:r>
              <a:rPr lang="ru-RU" altLang="uk-UA" sz="2100" dirty="0" err="1"/>
              <a:t>рівність</a:t>
            </a:r>
            <a:r>
              <a:rPr lang="ru-RU" altLang="uk-UA" sz="2100" dirty="0"/>
              <a:t> </a:t>
            </a:r>
            <a:r>
              <a:rPr lang="ru-RU" altLang="uk-UA" sz="2100" dirty="0" err="1"/>
              <a:t>усіх</a:t>
            </a:r>
            <a:r>
              <a:rPr lang="ru-RU" altLang="uk-UA" sz="2100" dirty="0"/>
              <a:t> </a:t>
            </a:r>
            <a:r>
              <a:rPr lang="ru-RU" altLang="uk-UA" sz="2100" dirty="0" err="1"/>
              <a:t>учасників</a:t>
            </a:r>
            <a:r>
              <a:rPr lang="ru-RU" altLang="uk-UA" sz="2100" dirty="0"/>
              <a:t> судового </a:t>
            </a:r>
            <a:r>
              <a:rPr lang="ru-RU" altLang="uk-UA" sz="2100" dirty="0" err="1"/>
              <a:t>засідання</a:t>
            </a:r>
            <a:r>
              <a:rPr lang="ru-RU" altLang="uk-UA" sz="2100" dirty="0"/>
              <a:t> перед законом та </a:t>
            </a:r>
            <a:r>
              <a:rPr lang="ru-RU" altLang="uk-UA" sz="2100" dirty="0" err="1"/>
              <a:t>створюватиме</a:t>
            </a:r>
            <a:r>
              <a:rPr lang="ru-RU" altLang="uk-UA" sz="2100" dirty="0"/>
              <a:t> атмосферу </a:t>
            </a:r>
            <a:r>
              <a:rPr lang="ru-RU" altLang="uk-UA" sz="2100" dirty="0" err="1"/>
              <a:t>урочистості</a:t>
            </a:r>
            <a:r>
              <a:rPr lang="ru-RU" altLang="uk-UA" sz="2100" dirty="0"/>
              <a:t> </a:t>
            </a:r>
            <a:r>
              <a:rPr lang="ru-RU" altLang="uk-UA" sz="2100" dirty="0" err="1"/>
              <a:t>під</a:t>
            </a:r>
            <a:r>
              <a:rPr lang="ru-RU" altLang="uk-UA" sz="2100" dirty="0"/>
              <a:t> час </a:t>
            </a:r>
            <a:r>
              <a:rPr lang="ru-RU" altLang="uk-UA" sz="2100" dirty="0" err="1"/>
              <a:t>здійснення</a:t>
            </a:r>
            <a:r>
              <a:rPr lang="ru-RU" altLang="uk-UA" sz="2100" dirty="0"/>
              <a:t> </a:t>
            </a:r>
            <a:r>
              <a:rPr lang="ru-RU" altLang="uk-UA" sz="2100" dirty="0" err="1"/>
              <a:t>правосуддя</a:t>
            </a:r>
            <a:r>
              <a:rPr lang="ru-RU" altLang="uk-UA" sz="2100" dirty="0"/>
              <a:t>.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Гаврилюк Світлана. </a:t>
            </a:r>
            <a:r>
              <a:rPr lang="ru-RU" altLang="uk-UA" sz="2200" b="1" dirty="0" err="1"/>
              <a:t>Мантія</a:t>
            </a:r>
            <a:r>
              <a:rPr lang="ru-RU" altLang="uk-UA" sz="2200" b="1" dirty="0"/>
              <a:t> як </a:t>
            </a:r>
            <a:r>
              <a:rPr lang="ru-RU" altLang="uk-UA" sz="2200" b="1" dirty="0" err="1"/>
              <a:t>невід’ємний</a:t>
            </a:r>
            <a:r>
              <a:rPr lang="ru-RU" altLang="uk-UA" sz="2200" b="1" dirty="0"/>
              <a:t> атрибут </a:t>
            </a:r>
            <a:r>
              <a:rPr lang="ru-RU" altLang="uk-UA" sz="2200" b="1" dirty="0" err="1"/>
              <a:t>судової</a:t>
            </a:r>
            <a:r>
              <a:rPr lang="ru-RU" altLang="uk-UA" sz="2200" b="1" dirty="0"/>
              <a:t> </a:t>
            </a:r>
            <a:r>
              <a:rPr lang="ru-RU" altLang="uk-UA" sz="2200" b="1" dirty="0" err="1"/>
              <a:t>влади</a:t>
            </a:r>
            <a:r>
              <a:rPr lang="ru-RU" altLang="uk-UA" sz="2200" b="1" dirty="0"/>
              <a:t> </a:t>
            </a:r>
          </a:p>
        </p:txBody>
      </p:sp>
    </p:spTree>
    <p:extLst>
      <p:ext uri="{BB962C8B-B14F-4D97-AF65-F5344CB8AC3E}">
        <p14:creationId xmlns:p14="http://schemas.microsoft.com/office/powerpoint/2010/main" val="35241689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428359C0-0E1B-4C05-BDA8-BF5FBC64187D}"/>
              </a:ext>
            </a:extLst>
          </p:cNvPr>
          <p:cNvPicPr>
            <a:picLocks noGrp="1" noChangeAspect="1"/>
          </p:cNvPicPr>
          <p:nvPr>
            <p:ph idx="1"/>
          </p:nvPr>
        </p:nvPicPr>
        <p:blipFill>
          <a:blip r:embed="rId2"/>
          <a:stretch>
            <a:fillRect/>
          </a:stretch>
        </p:blipFill>
        <p:spPr>
          <a:xfrm>
            <a:off x="2306972" y="780176"/>
            <a:ext cx="7139032" cy="5553512"/>
          </a:xfrm>
          <a:prstGeom prst="rect">
            <a:avLst/>
          </a:prstGeom>
        </p:spPr>
      </p:pic>
    </p:spTree>
    <p:extLst>
      <p:ext uri="{BB962C8B-B14F-4D97-AF65-F5344CB8AC3E}">
        <p14:creationId xmlns:p14="http://schemas.microsoft.com/office/powerpoint/2010/main" val="399158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359007"/>
            <a:ext cx="10750682"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ru-RU" altLang="uk-UA" sz="2100" dirty="0"/>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1" y="284813"/>
            <a:ext cx="11189246" cy="1661993"/>
          </a:xfrm>
          <a:prstGeom prst="rect">
            <a:avLst/>
          </a:prstGeom>
          <a:solidFill>
            <a:schemeClr val="accent1">
              <a:lumMod val="40000"/>
              <a:lumOff val="6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a:t>Зозуля </a:t>
            </a:r>
            <a:r>
              <a:rPr lang="ru-RU" altLang="uk-UA" sz="2200" b="1" dirty="0" err="1"/>
              <a:t>Наталія</a:t>
            </a:r>
            <a:r>
              <a:rPr lang="ru-RU" altLang="uk-UA" sz="2200" b="1" dirty="0"/>
              <a:t>. </a:t>
            </a:r>
            <a:r>
              <a:rPr lang="ru-RU" altLang="uk-UA" sz="2200" b="1" dirty="0" err="1"/>
              <a:t>Мантії</a:t>
            </a:r>
            <a:r>
              <a:rPr lang="ru-RU" altLang="uk-UA" sz="2200" b="1" dirty="0"/>
              <a:t> для </a:t>
            </a:r>
            <a:r>
              <a:rPr lang="ru-RU" altLang="uk-UA" sz="2200" b="1" dirty="0" err="1"/>
              <a:t>адвокатів</a:t>
            </a:r>
            <a:r>
              <a:rPr lang="ru-RU" altLang="uk-UA" sz="2200" b="1" dirty="0"/>
              <a:t> та </a:t>
            </a:r>
            <a:r>
              <a:rPr lang="ru-RU" altLang="uk-UA" sz="2200" b="1" dirty="0" err="1"/>
              <a:t>прокурорів</a:t>
            </a:r>
            <a:r>
              <a:rPr lang="ru-RU" altLang="uk-UA" sz="2200" b="1" dirty="0"/>
              <a:t>: </a:t>
            </a:r>
            <a:r>
              <a:rPr lang="ru-RU" altLang="uk-UA" sz="2200" b="1" dirty="0" err="1"/>
              <a:t>недоречний</a:t>
            </a:r>
            <a:r>
              <a:rPr lang="ru-RU" altLang="uk-UA" sz="2200" b="1" dirty="0"/>
              <a:t> </a:t>
            </a:r>
            <a:r>
              <a:rPr lang="ru-RU" altLang="uk-UA" sz="2200" b="1" dirty="0" err="1"/>
              <a:t>церемоніал</a:t>
            </a:r>
            <a:r>
              <a:rPr lang="ru-RU" altLang="uk-UA" sz="2200" b="1" dirty="0"/>
              <a:t> </a:t>
            </a:r>
            <a:r>
              <a:rPr lang="ru-RU" altLang="uk-UA" sz="2200" b="1" dirty="0" err="1"/>
              <a:t>чи</a:t>
            </a:r>
            <a:r>
              <a:rPr lang="ru-RU" altLang="uk-UA" sz="2200" b="1" dirty="0"/>
              <a:t> </a:t>
            </a:r>
            <a:r>
              <a:rPr lang="ru-RU" altLang="uk-UA" sz="2200" b="1" dirty="0" err="1"/>
              <a:t>необхідний</a:t>
            </a:r>
            <a:r>
              <a:rPr lang="ru-RU" altLang="uk-UA" sz="2200" b="1" dirty="0"/>
              <a:t> </a:t>
            </a:r>
            <a:r>
              <a:rPr lang="ru-RU" altLang="uk-UA" sz="2200" b="1" dirty="0" err="1"/>
              <a:t>елемент</a:t>
            </a:r>
            <a:r>
              <a:rPr lang="ru-RU" altLang="uk-UA" sz="2200" b="1" dirty="0"/>
              <a:t> судового </a:t>
            </a:r>
            <a:r>
              <a:rPr lang="ru-RU" altLang="uk-UA" sz="2200" b="1" dirty="0" err="1"/>
              <a:t>процесу</a:t>
            </a:r>
            <a:r>
              <a:rPr lang="ru-RU" altLang="uk-UA" sz="2200" b="1" dirty="0"/>
              <a:t> </a:t>
            </a:r>
          </a:p>
          <a:p>
            <a:pPr algn="just">
              <a:lnSpc>
                <a:spcPct val="100000"/>
              </a:lnSpc>
              <a:spcBef>
                <a:spcPct val="0"/>
              </a:spcBef>
              <a:spcAft>
                <a:spcPts val="1200"/>
              </a:spcAft>
              <a:buNone/>
            </a:pPr>
            <a:r>
              <a:rPr lang="en-US" altLang="uk-UA" sz="2400" dirty="0">
                <a:hlinkClick r:id="rId2"/>
              </a:rPr>
              <a:t>https://ukrainepravo.com/scientific-thought/legal_analyst/mantii-dlya-advokativ-ta-prokuroriv-nedorechniy-tseremonial-chi-neobkhidniy-element-sudovogo-protses/</a:t>
            </a:r>
            <a:r>
              <a:rPr lang="uk-UA" altLang="uk-UA" sz="2400" dirty="0"/>
              <a:t> </a:t>
            </a:r>
            <a:r>
              <a:rPr lang="en-US" altLang="uk-UA" sz="2400" dirty="0"/>
              <a:t> </a:t>
            </a:r>
            <a:endParaRPr lang="ru-RU" altLang="uk-UA" sz="2400" dirty="0"/>
          </a:p>
        </p:txBody>
      </p:sp>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312060" y="2376441"/>
            <a:ext cx="10750682" cy="28161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t>Суддівська мантія - не примха і не просто спецодяг. Вона є одним з символів державної влади. Виникнення мантії походить в глиб століть. </a:t>
            </a:r>
          </a:p>
          <a:p>
            <a:pPr algn="just">
              <a:lnSpc>
                <a:spcPct val="100000"/>
              </a:lnSpc>
              <a:spcBef>
                <a:spcPct val="0"/>
              </a:spcBef>
              <a:spcAft>
                <a:spcPts val="1200"/>
              </a:spcAft>
              <a:buFont typeface="Arial" panose="020B0604020202020204" pitchFamily="34" charset="0"/>
              <a:buNone/>
            </a:pPr>
            <a:r>
              <a:rPr lang="uk-UA" altLang="uk-UA" sz="2100" dirty="0"/>
              <a:t>Мантія дисциплінує не тільки учасників процесу, а й самих суддів, тому що нагадує їм про те, що під час відправлення правосуддя вони перестають бути звичайними людьми з притаманними їм пристрастями та емоціями. </a:t>
            </a:r>
          </a:p>
          <a:p>
            <a:pPr algn="just">
              <a:lnSpc>
                <a:spcPct val="100000"/>
              </a:lnSpc>
              <a:spcBef>
                <a:spcPct val="0"/>
              </a:spcBef>
              <a:spcAft>
                <a:spcPts val="1200"/>
              </a:spcAft>
              <a:buFont typeface="Arial" panose="020B0604020202020204" pitchFamily="34" charset="0"/>
              <a:buNone/>
            </a:pPr>
            <a:r>
              <a:rPr lang="uk-UA" altLang="uk-UA" sz="2100" dirty="0"/>
              <a:t>Мантія нібито закликає забути про все, крім закону та справедливості, не керуватись почуттями. </a:t>
            </a:r>
          </a:p>
          <a:p>
            <a:pPr algn="just">
              <a:lnSpc>
                <a:spcPct val="100000"/>
              </a:lnSpc>
              <a:spcBef>
                <a:spcPct val="0"/>
              </a:spcBef>
              <a:spcAft>
                <a:spcPts val="1200"/>
              </a:spcAft>
              <a:buFont typeface="Arial" panose="020B0604020202020204" pitchFamily="34" charset="0"/>
              <a:buNone/>
            </a:pPr>
            <a:r>
              <a:rPr lang="uk-UA" altLang="uk-UA" sz="2100" dirty="0"/>
              <a:t>Мантію одягає не жінка чи чоловік. Мантію одягає суддя! </a:t>
            </a:r>
          </a:p>
        </p:txBody>
      </p:sp>
    </p:spTree>
    <p:extLst>
      <p:ext uri="{BB962C8B-B14F-4D97-AF65-F5344CB8AC3E}">
        <p14:creationId xmlns:p14="http://schemas.microsoft.com/office/powerpoint/2010/main" val="13056142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Зозуля </a:t>
            </a:r>
            <a:r>
              <a:rPr lang="ru-RU" altLang="uk-UA" sz="2200" b="1" dirty="0" err="1"/>
              <a:t>Наталія</a:t>
            </a:r>
            <a:r>
              <a:rPr lang="ru-RU" altLang="uk-UA" sz="2200" b="1" dirty="0"/>
              <a:t>. </a:t>
            </a:r>
            <a:r>
              <a:rPr lang="ru-RU" altLang="uk-UA" sz="2200" b="1" dirty="0" err="1"/>
              <a:t>Мантії</a:t>
            </a:r>
            <a:r>
              <a:rPr lang="ru-RU" altLang="uk-UA" sz="2200" b="1" dirty="0"/>
              <a:t> для </a:t>
            </a:r>
            <a:r>
              <a:rPr lang="ru-RU" altLang="uk-UA" sz="2200" b="1" dirty="0" err="1"/>
              <a:t>адвокатів</a:t>
            </a:r>
            <a:r>
              <a:rPr lang="ru-RU" altLang="uk-UA" sz="2200" b="1" dirty="0"/>
              <a:t> та </a:t>
            </a:r>
            <a:r>
              <a:rPr lang="ru-RU" altLang="uk-UA" sz="2200" b="1" dirty="0" err="1"/>
              <a:t>прокурорів</a:t>
            </a:r>
            <a:r>
              <a:rPr lang="ru-RU" altLang="uk-UA" sz="2200" b="1" dirty="0"/>
              <a:t>: </a:t>
            </a:r>
            <a:r>
              <a:rPr lang="ru-RU" altLang="uk-UA" sz="2200" b="1" dirty="0" err="1"/>
              <a:t>недоречний</a:t>
            </a:r>
            <a:r>
              <a:rPr lang="ru-RU" altLang="uk-UA" sz="2200" b="1" dirty="0"/>
              <a:t> </a:t>
            </a:r>
            <a:r>
              <a:rPr lang="ru-RU" altLang="uk-UA" sz="2200" b="1" dirty="0" err="1"/>
              <a:t>церемоніал</a:t>
            </a:r>
            <a:r>
              <a:rPr lang="ru-RU" altLang="uk-UA" sz="2200" b="1" dirty="0"/>
              <a:t> </a:t>
            </a:r>
            <a:r>
              <a:rPr lang="ru-RU" altLang="uk-UA" sz="2200" b="1" dirty="0" err="1"/>
              <a:t>чи</a:t>
            </a:r>
            <a:r>
              <a:rPr lang="ru-RU" altLang="uk-UA" sz="2200" b="1" dirty="0"/>
              <a:t> </a:t>
            </a:r>
            <a:r>
              <a:rPr lang="ru-RU" altLang="uk-UA" sz="2200" b="1" dirty="0" err="1"/>
              <a:t>необхідний</a:t>
            </a:r>
            <a:r>
              <a:rPr lang="ru-RU" altLang="uk-UA" sz="2200" b="1" dirty="0"/>
              <a:t> </a:t>
            </a:r>
            <a:r>
              <a:rPr lang="ru-RU" altLang="uk-UA" sz="2200" b="1" dirty="0" err="1"/>
              <a:t>елемент</a:t>
            </a:r>
            <a:r>
              <a:rPr lang="ru-RU" altLang="uk-UA" sz="2200" b="1" dirty="0"/>
              <a:t> судового </a:t>
            </a:r>
            <a:r>
              <a:rPr lang="ru-RU" altLang="uk-UA" sz="2200" b="1" dirty="0" err="1"/>
              <a:t>процесу</a:t>
            </a:r>
            <a:r>
              <a:rPr lang="ru-RU" altLang="uk-UA" sz="2200" b="1" dirty="0"/>
              <a:t> </a:t>
            </a:r>
          </a:p>
        </p:txBody>
      </p:sp>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312060" y="1492022"/>
            <a:ext cx="11268074" cy="41242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t>Для </a:t>
            </a:r>
            <a:r>
              <a:rPr lang="ru-RU" altLang="uk-UA" sz="2100" dirty="0" err="1"/>
              <a:t>справедливості</a:t>
            </a:r>
            <a:r>
              <a:rPr lang="ru-RU" altLang="uk-UA" sz="2100" dirty="0"/>
              <a:t> </a:t>
            </a:r>
            <a:r>
              <a:rPr lang="ru-RU" altLang="uk-UA" sz="2100" dirty="0" err="1"/>
              <a:t>зауважимо</a:t>
            </a:r>
            <a:r>
              <a:rPr lang="ru-RU" altLang="uk-UA" sz="2100" dirty="0"/>
              <a:t>, </a:t>
            </a:r>
            <a:r>
              <a:rPr lang="ru-RU" altLang="uk-UA" sz="2100" dirty="0" err="1"/>
              <a:t>що</a:t>
            </a:r>
            <a:r>
              <a:rPr lang="ru-RU" altLang="uk-UA" sz="2100" dirty="0"/>
              <a:t> до </a:t>
            </a:r>
            <a:r>
              <a:rPr lang="ru-RU" altLang="uk-UA" sz="2100" dirty="0" err="1"/>
              <a:t>прийняття</a:t>
            </a:r>
            <a:r>
              <a:rPr lang="ru-RU" altLang="uk-UA" sz="2100" dirty="0"/>
              <a:t> Закону "Про прокуратуру" </a:t>
            </a:r>
            <a:r>
              <a:rPr lang="ru-RU" altLang="uk-UA" sz="2100" dirty="0" err="1"/>
              <a:t>від</a:t>
            </a:r>
            <a:r>
              <a:rPr lang="ru-RU" altLang="uk-UA" sz="2100" dirty="0"/>
              <a:t> 14.10.2014 у </a:t>
            </a:r>
            <a:r>
              <a:rPr lang="ru-RU" altLang="uk-UA" sz="2100" dirty="0" err="1"/>
              <a:t>статті</a:t>
            </a:r>
            <a:r>
              <a:rPr lang="ru-RU" altLang="uk-UA" sz="2100" dirty="0"/>
              <a:t> 53 </a:t>
            </a:r>
            <a:r>
              <a:rPr lang="ru-RU" altLang="uk-UA" sz="2100" dirty="0" err="1"/>
              <a:t>раніше</a:t>
            </a:r>
            <a:r>
              <a:rPr lang="ru-RU" altLang="uk-UA" sz="2100" dirty="0"/>
              <a:t> чинного </a:t>
            </a:r>
            <a:r>
              <a:rPr lang="ru-RU" altLang="uk-UA" sz="2100" dirty="0" err="1"/>
              <a:t>профільного</a:t>
            </a:r>
            <a:r>
              <a:rPr lang="ru-RU" altLang="uk-UA" sz="2100" dirty="0"/>
              <a:t> закону </a:t>
            </a:r>
            <a:r>
              <a:rPr lang="ru-RU" altLang="uk-UA" sz="2100" dirty="0" err="1"/>
              <a:t>передбачалось</a:t>
            </a:r>
            <a:r>
              <a:rPr lang="ru-RU" altLang="uk-UA" sz="2100" dirty="0"/>
              <a:t> </a:t>
            </a:r>
            <a:r>
              <a:rPr lang="ru-RU" altLang="uk-UA" sz="2100" dirty="0" err="1"/>
              <a:t>наступне</a:t>
            </a:r>
            <a:r>
              <a:rPr lang="ru-RU" altLang="uk-UA" sz="2100" dirty="0"/>
              <a:t>: </a:t>
            </a:r>
            <a:r>
              <a:rPr lang="ru-RU" altLang="uk-UA" sz="2100" dirty="0" err="1"/>
              <a:t>працівники</a:t>
            </a:r>
            <a:r>
              <a:rPr lang="ru-RU" altLang="uk-UA" sz="2100" dirty="0"/>
              <a:t> </a:t>
            </a:r>
            <a:r>
              <a:rPr lang="ru-RU" altLang="uk-UA" sz="2100" dirty="0" err="1"/>
              <a:t>прокуратури</a:t>
            </a:r>
            <a:r>
              <a:rPr lang="ru-RU" altLang="uk-UA" sz="2100" dirty="0"/>
              <a:t>, </a:t>
            </a:r>
            <a:r>
              <a:rPr lang="ru-RU" altLang="uk-UA" sz="2100" dirty="0" err="1"/>
              <a:t>яким</a:t>
            </a:r>
            <a:r>
              <a:rPr lang="ru-RU" altLang="uk-UA" sz="2100" dirty="0"/>
              <a:t> </a:t>
            </a:r>
            <a:r>
              <a:rPr lang="ru-RU" altLang="uk-UA" sz="2100" dirty="0" err="1"/>
              <a:t>присвоєно</a:t>
            </a:r>
            <a:r>
              <a:rPr lang="ru-RU" altLang="uk-UA" sz="2100" dirty="0"/>
              <a:t> </a:t>
            </a:r>
            <a:r>
              <a:rPr lang="ru-RU" altLang="uk-UA" sz="2100" dirty="0" err="1"/>
              <a:t>класні</a:t>
            </a:r>
            <a:r>
              <a:rPr lang="ru-RU" altLang="uk-UA" sz="2100" dirty="0"/>
              <a:t> чини (</a:t>
            </a:r>
            <a:r>
              <a:rPr lang="ru-RU" altLang="uk-UA" sz="2100" dirty="0" err="1"/>
              <a:t>військові</a:t>
            </a:r>
            <a:r>
              <a:rPr lang="ru-RU" altLang="uk-UA" sz="2100" dirty="0"/>
              <a:t> </a:t>
            </a:r>
            <a:r>
              <a:rPr lang="ru-RU" altLang="uk-UA" sz="2100" dirty="0" err="1"/>
              <a:t>звання</a:t>
            </a:r>
            <a:r>
              <a:rPr lang="ru-RU" altLang="uk-UA" sz="2100" dirty="0"/>
              <a:t>), </a:t>
            </a:r>
            <a:r>
              <a:rPr lang="ru-RU" altLang="uk-UA" sz="2100" dirty="0" err="1"/>
              <a:t>мають</a:t>
            </a:r>
            <a:r>
              <a:rPr lang="ru-RU" altLang="uk-UA" sz="2100" dirty="0"/>
              <a:t> </a:t>
            </a:r>
            <a:r>
              <a:rPr lang="ru-RU" altLang="uk-UA" sz="2100" dirty="0" err="1"/>
              <a:t>єдиний</a:t>
            </a:r>
            <a:r>
              <a:rPr lang="ru-RU" altLang="uk-UA" sz="2100" dirty="0"/>
              <a:t> </a:t>
            </a:r>
            <a:r>
              <a:rPr lang="ru-RU" altLang="uk-UA" sz="2100" dirty="0" err="1"/>
              <a:t>формений</a:t>
            </a:r>
            <a:r>
              <a:rPr lang="ru-RU" altLang="uk-UA" sz="2100" dirty="0"/>
              <a:t> </a:t>
            </a:r>
            <a:r>
              <a:rPr lang="ru-RU" altLang="uk-UA" sz="2100" dirty="0" err="1"/>
              <a:t>одяг</a:t>
            </a:r>
            <a:r>
              <a:rPr lang="ru-RU" altLang="uk-UA" sz="2100" dirty="0"/>
              <a:t> з </a:t>
            </a:r>
            <a:r>
              <a:rPr lang="ru-RU" altLang="uk-UA" sz="2100" dirty="0" err="1"/>
              <a:t>відповідними</a:t>
            </a:r>
            <a:r>
              <a:rPr lang="ru-RU" altLang="uk-UA" sz="2100" dirty="0"/>
              <a:t> </a:t>
            </a:r>
            <a:r>
              <a:rPr lang="ru-RU" altLang="uk-UA" sz="2100" dirty="0" err="1"/>
              <a:t>відзнаками</a:t>
            </a:r>
            <a:r>
              <a:rPr lang="ru-RU" altLang="uk-UA" sz="2100" dirty="0"/>
              <a:t>, </a:t>
            </a:r>
            <a:r>
              <a:rPr lang="ru-RU" altLang="uk-UA" sz="2100" dirty="0" err="1"/>
              <a:t>що</a:t>
            </a:r>
            <a:r>
              <a:rPr lang="ru-RU" altLang="uk-UA" sz="2100" dirty="0"/>
              <a:t> </a:t>
            </a:r>
            <a:r>
              <a:rPr lang="ru-RU" altLang="uk-UA" sz="2100" dirty="0" err="1"/>
              <a:t>видається</a:t>
            </a:r>
            <a:r>
              <a:rPr lang="ru-RU" altLang="uk-UA" sz="2100" dirty="0"/>
              <a:t> </a:t>
            </a:r>
            <a:r>
              <a:rPr lang="ru-RU" altLang="uk-UA" sz="2100" dirty="0" err="1"/>
              <a:t>безкоштовно</a:t>
            </a:r>
            <a:r>
              <a:rPr lang="ru-RU" altLang="uk-UA" sz="2100" dirty="0"/>
              <a:t>. До того ж в п. 14.2 наказу </a:t>
            </a:r>
            <a:r>
              <a:rPr lang="ru-RU" altLang="uk-UA" sz="2100" dirty="0" err="1"/>
              <a:t>Генеральної</a:t>
            </a:r>
            <a:r>
              <a:rPr lang="ru-RU" altLang="uk-UA" sz="2100" dirty="0"/>
              <a:t> </a:t>
            </a:r>
            <a:r>
              <a:rPr lang="ru-RU" altLang="uk-UA" sz="2100" dirty="0" err="1"/>
              <a:t>прокуратури</a:t>
            </a:r>
            <a:r>
              <a:rPr lang="ru-RU" altLang="uk-UA" sz="2100" dirty="0"/>
              <a:t> </a:t>
            </a:r>
            <a:r>
              <a:rPr lang="ru-RU" altLang="uk-UA" sz="2100" dirty="0" err="1"/>
              <a:t>України</a:t>
            </a:r>
            <a:r>
              <a:rPr lang="ru-RU" altLang="uk-UA" sz="2100" dirty="0"/>
              <a:t> №4гн </a:t>
            </a:r>
            <a:r>
              <a:rPr lang="ru-RU" altLang="uk-UA" sz="2100" dirty="0" err="1"/>
              <a:t>від</a:t>
            </a:r>
            <a:r>
              <a:rPr lang="ru-RU" altLang="uk-UA" sz="2100" dirty="0"/>
              <a:t> 19.12.2012 </a:t>
            </a:r>
            <a:r>
              <a:rPr lang="ru-RU" altLang="uk-UA" sz="2100" dirty="0" err="1"/>
              <a:t>було</a:t>
            </a:r>
            <a:r>
              <a:rPr lang="ru-RU" altLang="uk-UA" sz="2100" dirty="0"/>
              <a:t> </a:t>
            </a:r>
            <a:r>
              <a:rPr lang="ru-RU" altLang="uk-UA" sz="2100" dirty="0" err="1"/>
              <a:t>зазначено</a:t>
            </a:r>
            <a:r>
              <a:rPr lang="ru-RU" altLang="uk-UA" sz="2100" dirty="0"/>
              <a:t> </a:t>
            </a:r>
            <a:r>
              <a:rPr lang="ru-RU" altLang="uk-UA" sz="2100" dirty="0" err="1"/>
              <a:t>обов’язок</a:t>
            </a:r>
            <a:r>
              <a:rPr lang="ru-RU" altLang="uk-UA" sz="2100" dirty="0"/>
              <a:t> </a:t>
            </a:r>
            <a:r>
              <a:rPr lang="ru-RU" altLang="uk-UA" sz="2100" dirty="0" err="1"/>
              <a:t>прокурорів</a:t>
            </a:r>
            <a:r>
              <a:rPr lang="ru-RU" altLang="uk-UA" sz="2100" dirty="0"/>
              <a:t> </a:t>
            </a:r>
            <a:r>
              <a:rPr lang="ru-RU" altLang="uk-UA" sz="2100" dirty="0" err="1"/>
              <a:t>брати</a:t>
            </a:r>
            <a:r>
              <a:rPr lang="ru-RU" altLang="uk-UA" sz="2100" dirty="0"/>
              <a:t> участь у </a:t>
            </a:r>
            <a:r>
              <a:rPr lang="ru-RU" altLang="uk-UA" sz="2100" dirty="0" err="1"/>
              <a:t>судових</a:t>
            </a:r>
            <a:r>
              <a:rPr lang="ru-RU" altLang="uk-UA" sz="2100" dirty="0"/>
              <a:t> </a:t>
            </a:r>
            <a:r>
              <a:rPr lang="ru-RU" altLang="uk-UA" sz="2100" dirty="0" err="1"/>
              <a:t>засіданнях</a:t>
            </a:r>
            <a:r>
              <a:rPr lang="ru-RU" altLang="uk-UA" sz="2100" dirty="0"/>
              <a:t> у </a:t>
            </a:r>
            <a:r>
              <a:rPr lang="ru-RU" altLang="uk-UA" sz="2100" dirty="0" err="1"/>
              <a:t>форменому</a:t>
            </a:r>
            <a:r>
              <a:rPr lang="ru-RU" altLang="uk-UA" sz="2100" dirty="0"/>
              <a:t> </a:t>
            </a:r>
            <a:r>
              <a:rPr lang="ru-RU" altLang="uk-UA" sz="2100" dirty="0" err="1"/>
              <a:t>одязі</a:t>
            </a:r>
            <a:r>
              <a:rPr lang="ru-RU" altLang="uk-UA" sz="2100" dirty="0"/>
              <a:t>. </a:t>
            </a:r>
            <a:r>
              <a:rPr lang="ru-RU" altLang="uk-UA" sz="2100" dirty="0" err="1"/>
              <a:t>Однак</a:t>
            </a:r>
            <a:r>
              <a:rPr lang="ru-RU" altLang="uk-UA" sz="2100" dirty="0"/>
              <a:t> в новому </a:t>
            </a:r>
            <a:r>
              <a:rPr lang="ru-RU" altLang="uk-UA" sz="2100" dirty="0" err="1"/>
              <a:t>законі</a:t>
            </a:r>
            <a:r>
              <a:rPr lang="ru-RU" altLang="uk-UA" sz="2100" dirty="0"/>
              <a:t> </a:t>
            </a:r>
            <a:r>
              <a:rPr lang="ru-RU" altLang="uk-UA" sz="2100" dirty="0" err="1"/>
              <a:t>положення</a:t>
            </a:r>
            <a:r>
              <a:rPr lang="ru-RU" altLang="uk-UA" sz="2100" dirty="0"/>
              <a:t> про </a:t>
            </a:r>
            <a:r>
              <a:rPr lang="ru-RU" altLang="uk-UA" sz="2100" dirty="0" err="1"/>
              <a:t>формений</a:t>
            </a:r>
            <a:r>
              <a:rPr lang="ru-RU" altLang="uk-UA" sz="2100" dirty="0"/>
              <a:t> </a:t>
            </a:r>
            <a:r>
              <a:rPr lang="ru-RU" altLang="uk-UA" sz="2100" dirty="0" err="1"/>
              <a:t>одяг</a:t>
            </a:r>
            <a:r>
              <a:rPr lang="ru-RU" altLang="uk-UA" sz="2100" dirty="0"/>
              <a:t> та </a:t>
            </a:r>
            <a:r>
              <a:rPr lang="ru-RU" altLang="uk-UA" sz="2100" dirty="0" err="1"/>
              <a:t>класні</a:t>
            </a:r>
            <a:r>
              <a:rPr lang="ru-RU" altLang="uk-UA" sz="2100" dirty="0"/>
              <a:t> чини </a:t>
            </a:r>
            <a:r>
              <a:rPr lang="ru-RU" altLang="uk-UA" sz="2100" dirty="0" err="1"/>
              <a:t>відсутнє</a:t>
            </a:r>
            <a:r>
              <a:rPr lang="ru-RU" altLang="uk-UA" sz="2100" dirty="0"/>
              <a:t>, а тому, </a:t>
            </a:r>
            <a:r>
              <a:rPr lang="ru-RU" altLang="uk-UA" sz="2100" dirty="0" err="1"/>
              <a:t>можна</a:t>
            </a:r>
            <a:r>
              <a:rPr lang="ru-RU" altLang="uk-UA" sz="2100" dirty="0"/>
              <a:t> </a:t>
            </a:r>
            <a:r>
              <a:rPr lang="ru-RU" altLang="uk-UA" sz="2100" dirty="0" err="1"/>
              <a:t>вважати</a:t>
            </a:r>
            <a:r>
              <a:rPr lang="ru-RU" altLang="uk-UA" sz="2100" dirty="0"/>
              <a:t>, </a:t>
            </a:r>
            <a:r>
              <a:rPr lang="ru-RU" altLang="uk-UA" sz="2100" dirty="0" err="1"/>
              <a:t>що</a:t>
            </a:r>
            <a:r>
              <a:rPr lang="ru-RU" altLang="uk-UA" sz="2100" dirty="0"/>
              <a:t>, </a:t>
            </a:r>
            <a:r>
              <a:rPr lang="ru-RU" altLang="uk-UA" sz="2100" dirty="0" err="1"/>
              <a:t>починаючи</a:t>
            </a:r>
            <a:r>
              <a:rPr lang="ru-RU" altLang="uk-UA" sz="2100" dirty="0"/>
              <a:t> з 2014 року, для </a:t>
            </a:r>
            <a:r>
              <a:rPr lang="ru-RU" altLang="uk-UA" sz="2100" dirty="0" err="1"/>
              <a:t>нових</a:t>
            </a:r>
            <a:r>
              <a:rPr lang="ru-RU" altLang="uk-UA" sz="2100" dirty="0"/>
              <a:t> </a:t>
            </a:r>
            <a:r>
              <a:rPr lang="ru-RU" altLang="uk-UA" sz="2100" dirty="0" err="1"/>
              <a:t>прокурорів</a:t>
            </a:r>
            <a:r>
              <a:rPr lang="ru-RU" altLang="uk-UA" sz="2100" dirty="0"/>
              <a:t> </a:t>
            </a:r>
            <a:r>
              <a:rPr lang="ru-RU" altLang="uk-UA" sz="2100" dirty="0" err="1"/>
              <a:t>формений</a:t>
            </a:r>
            <a:r>
              <a:rPr lang="ru-RU" altLang="uk-UA" sz="2100" dirty="0"/>
              <a:t> </a:t>
            </a:r>
            <a:r>
              <a:rPr lang="ru-RU" altLang="uk-UA" sz="2100" dirty="0" err="1"/>
              <a:t>одяг</a:t>
            </a:r>
            <a:r>
              <a:rPr lang="ru-RU" altLang="uk-UA" sz="2100" dirty="0"/>
              <a:t> </a:t>
            </a:r>
            <a:r>
              <a:rPr lang="ru-RU" altLang="uk-UA" sz="2100" dirty="0" err="1"/>
              <a:t>скасований</a:t>
            </a:r>
            <a:r>
              <a:rPr lang="ru-RU" altLang="uk-UA" sz="2100" dirty="0"/>
              <a:t>. </a:t>
            </a:r>
          </a:p>
          <a:p>
            <a:pPr algn="just">
              <a:lnSpc>
                <a:spcPct val="100000"/>
              </a:lnSpc>
              <a:spcBef>
                <a:spcPct val="0"/>
              </a:spcBef>
              <a:spcAft>
                <a:spcPts val="1200"/>
              </a:spcAft>
              <a:buFont typeface="Arial" panose="020B0604020202020204" pitchFamily="34" charset="0"/>
              <a:buNone/>
            </a:pPr>
            <a:r>
              <a:rPr lang="ru-RU" altLang="uk-UA" sz="2100" dirty="0" err="1"/>
              <a:t>Що</a:t>
            </a:r>
            <a:r>
              <a:rPr lang="ru-RU" altLang="uk-UA" sz="2100" dirty="0"/>
              <a:t> </a:t>
            </a:r>
            <a:r>
              <a:rPr lang="ru-RU" altLang="uk-UA" sz="2100" dirty="0" err="1"/>
              <a:t>стосується</a:t>
            </a:r>
            <a:r>
              <a:rPr lang="ru-RU" altLang="uk-UA" sz="2100" dirty="0"/>
              <a:t> </a:t>
            </a:r>
            <a:r>
              <a:rPr lang="ru-RU" altLang="uk-UA" sz="2100" dirty="0" err="1"/>
              <a:t>адвокатів</a:t>
            </a:r>
            <a:r>
              <a:rPr lang="ru-RU" altLang="uk-UA" sz="2100" dirty="0"/>
              <a:t>, то </a:t>
            </a:r>
            <a:r>
              <a:rPr lang="ru-RU" altLang="uk-UA" sz="2100" dirty="0" err="1"/>
              <a:t>питання</a:t>
            </a:r>
            <a:r>
              <a:rPr lang="ru-RU" altLang="uk-UA" sz="2100" dirty="0"/>
              <a:t> </a:t>
            </a:r>
            <a:r>
              <a:rPr lang="ru-RU" altLang="uk-UA" sz="2100" dirty="0" err="1"/>
              <a:t>запровадження</a:t>
            </a:r>
            <a:r>
              <a:rPr lang="ru-RU" altLang="uk-UA" sz="2100" dirty="0"/>
              <a:t> для них </a:t>
            </a:r>
            <a:r>
              <a:rPr lang="ru-RU" altLang="uk-UA" sz="2100" dirty="0" err="1"/>
              <a:t>спеціального</a:t>
            </a:r>
            <a:r>
              <a:rPr lang="ru-RU" altLang="uk-UA" sz="2100" dirty="0"/>
              <a:t> </a:t>
            </a:r>
            <a:r>
              <a:rPr lang="ru-RU" altLang="uk-UA" sz="2100" dirty="0" err="1"/>
              <a:t>дрес</a:t>
            </a:r>
            <a:r>
              <a:rPr lang="ru-RU" altLang="uk-UA" sz="2100" dirty="0"/>
              <a:t>-коду </a:t>
            </a:r>
            <a:r>
              <a:rPr lang="ru-RU" altLang="uk-UA" sz="2100" dirty="0" err="1"/>
              <a:t>піднімалось</a:t>
            </a:r>
            <a:r>
              <a:rPr lang="ru-RU" altLang="uk-UA" sz="2100" dirty="0"/>
              <a:t> уже давно. Так, </a:t>
            </a:r>
            <a:r>
              <a:rPr lang="ru-RU" altLang="uk-UA" sz="2100" dirty="0" err="1"/>
              <a:t>ще</a:t>
            </a:r>
            <a:r>
              <a:rPr lang="ru-RU" altLang="uk-UA" sz="2100" dirty="0"/>
              <a:t> у 2012 </a:t>
            </a:r>
            <a:r>
              <a:rPr lang="ru-RU" altLang="uk-UA" sz="2100" dirty="0" err="1"/>
              <a:t>році</a:t>
            </a:r>
            <a:r>
              <a:rPr lang="ru-RU" altLang="uk-UA" sz="2100" dirty="0"/>
              <a:t> до </a:t>
            </a:r>
            <a:r>
              <a:rPr lang="ru-RU" altLang="uk-UA" sz="2100" dirty="0" err="1"/>
              <a:t>Верховної</a:t>
            </a:r>
            <a:r>
              <a:rPr lang="ru-RU" altLang="uk-UA" sz="2100" dirty="0"/>
              <a:t> Ради </a:t>
            </a:r>
            <a:r>
              <a:rPr lang="ru-RU" altLang="uk-UA" sz="2100" dirty="0" err="1"/>
              <a:t>було</a:t>
            </a:r>
            <a:r>
              <a:rPr lang="ru-RU" altLang="uk-UA" sz="2100" dirty="0"/>
              <a:t> подано законопроект №1115 </a:t>
            </a:r>
            <a:r>
              <a:rPr lang="ru-RU" altLang="uk-UA" sz="2100" dirty="0" err="1"/>
              <a:t>щодо</a:t>
            </a:r>
            <a:r>
              <a:rPr lang="ru-RU" altLang="uk-UA" sz="2100" dirty="0"/>
              <a:t> </a:t>
            </a:r>
            <a:r>
              <a:rPr lang="ru-RU" altLang="uk-UA" sz="2100" dirty="0" err="1"/>
              <a:t>адвокатської</a:t>
            </a:r>
            <a:r>
              <a:rPr lang="ru-RU" altLang="uk-UA" sz="2100" dirty="0"/>
              <a:t> </a:t>
            </a:r>
            <a:r>
              <a:rPr lang="ru-RU" altLang="uk-UA" sz="2100" dirty="0" err="1"/>
              <a:t>мантії</a:t>
            </a:r>
            <a:r>
              <a:rPr lang="ru-RU" altLang="uk-UA" sz="2100" dirty="0"/>
              <a:t>, </a:t>
            </a:r>
            <a:r>
              <a:rPr lang="ru-RU" altLang="uk-UA" sz="2100" dirty="0" err="1"/>
              <a:t>однак</a:t>
            </a:r>
            <a:r>
              <a:rPr lang="ru-RU" altLang="uk-UA" sz="2100" dirty="0"/>
              <a:t> </a:t>
            </a:r>
            <a:r>
              <a:rPr lang="ru-RU" altLang="uk-UA" sz="2100" dirty="0" err="1"/>
              <a:t>пізніше</a:t>
            </a:r>
            <a:r>
              <a:rPr lang="ru-RU" altLang="uk-UA" sz="2100" dirty="0"/>
              <a:t> </a:t>
            </a:r>
            <a:r>
              <a:rPr lang="ru-RU" altLang="uk-UA" sz="2100" dirty="0" err="1"/>
              <a:t>його</a:t>
            </a:r>
            <a:r>
              <a:rPr lang="ru-RU" altLang="uk-UA" sz="2100" dirty="0"/>
              <a:t> </a:t>
            </a:r>
            <a:r>
              <a:rPr lang="ru-RU" altLang="uk-UA" sz="2100" dirty="0" err="1"/>
              <a:t>було</a:t>
            </a:r>
            <a:r>
              <a:rPr lang="ru-RU" altLang="uk-UA" sz="2100" dirty="0"/>
              <a:t> </a:t>
            </a:r>
            <a:r>
              <a:rPr lang="ru-RU" altLang="uk-UA" sz="2100" dirty="0" err="1"/>
              <a:t>відкликано</a:t>
            </a:r>
            <a:r>
              <a:rPr lang="ru-RU" altLang="uk-UA" sz="2100" dirty="0"/>
              <a:t>. </a:t>
            </a:r>
            <a:r>
              <a:rPr lang="ru-RU" altLang="uk-UA" sz="2100" dirty="0" err="1"/>
              <a:t>Спочатку</a:t>
            </a:r>
            <a:r>
              <a:rPr lang="ru-RU" altLang="uk-UA" sz="2100" dirty="0"/>
              <a:t> </a:t>
            </a:r>
            <a:r>
              <a:rPr lang="ru-RU" altLang="uk-UA" sz="2100" dirty="0" err="1"/>
              <a:t>цим</a:t>
            </a:r>
            <a:r>
              <a:rPr lang="ru-RU" altLang="uk-UA" sz="2100" dirty="0"/>
              <a:t> законопроектом </a:t>
            </a:r>
            <a:r>
              <a:rPr lang="ru-RU" altLang="uk-UA" sz="2100" dirty="0" err="1"/>
              <a:t>встановлювався</a:t>
            </a:r>
            <a:r>
              <a:rPr lang="ru-RU" altLang="uk-UA" sz="2100" dirty="0"/>
              <a:t> </a:t>
            </a:r>
            <a:r>
              <a:rPr lang="ru-RU" altLang="uk-UA" sz="2100" dirty="0" err="1"/>
              <a:t>обов'язок</a:t>
            </a:r>
            <a:r>
              <a:rPr lang="ru-RU" altLang="uk-UA" sz="2100" dirty="0"/>
              <a:t> адвоката </a:t>
            </a:r>
            <a:r>
              <a:rPr lang="ru-RU" altLang="uk-UA" sz="2100" dirty="0" err="1"/>
              <a:t>брати</a:t>
            </a:r>
            <a:r>
              <a:rPr lang="ru-RU" altLang="uk-UA" sz="2100" dirty="0"/>
              <a:t> участь у </a:t>
            </a:r>
            <a:r>
              <a:rPr lang="ru-RU" altLang="uk-UA" sz="2100" dirty="0" err="1"/>
              <a:t>судових</a:t>
            </a:r>
            <a:r>
              <a:rPr lang="ru-RU" altLang="uk-UA" sz="2100" dirty="0"/>
              <a:t> </a:t>
            </a:r>
            <a:r>
              <a:rPr lang="ru-RU" altLang="uk-UA" sz="2100" dirty="0" err="1"/>
              <a:t>засіданнях</a:t>
            </a:r>
            <a:r>
              <a:rPr lang="ru-RU" altLang="uk-UA" sz="2100" dirty="0"/>
              <a:t> </a:t>
            </a:r>
            <a:r>
              <a:rPr lang="ru-RU" altLang="uk-UA" sz="2100" dirty="0" err="1"/>
              <a:t>виключно</a:t>
            </a:r>
            <a:r>
              <a:rPr lang="ru-RU" altLang="uk-UA" sz="2100" dirty="0"/>
              <a:t> у </a:t>
            </a:r>
            <a:r>
              <a:rPr lang="ru-RU" altLang="uk-UA" sz="2100" dirty="0" err="1"/>
              <a:t>адвокатській</a:t>
            </a:r>
            <a:r>
              <a:rPr lang="ru-RU" altLang="uk-UA" sz="2100" dirty="0"/>
              <a:t> </a:t>
            </a:r>
            <a:r>
              <a:rPr lang="ru-RU" altLang="uk-UA" sz="2100" dirty="0" err="1"/>
              <a:t>мантії</a:t>
            </a:r>
            <a:r>
              <a:rPr lang="ru-RU" altLang="uk-UA" sz="2100" dirty="0"/>
              <a:t>, але </a:t>
            </a:r>
            <a:r>
              <a:rPr lang="ru-RU" altLang="uk-UA" sz="2100" dirty="0" err="1"/>
              <a:t>пізніше</a:t>
            </a:r>
            <a:r>
              <a:rPr lang="ru-RU" altLang="uk-UA" sz="2100" dirty="0"/>
              <a:t> у </a:t>
            </a:r>
            <a:r>
              <a:rPr lang="ru-RU" altLang="uk-UA" sz="2100" dirty="0" err="1"/>
              <a:t>доопрацьованих</a:t>
            </a:r>
            <a:r>
              <a:rPr lang="ru-RU" altLang="uk-UA" sz="2100" dirty="0"/>
              <a:t> проектах </a:t>
            </a:r>
            <a:r>
              <a:rPr lang="ru-RU" altLang="uk-UA" sz="2100" dirty="0" err="1"/>
              <a:t>закріплювався</a:t>
            </a:r>
            <a:r>
              <a:rPr lang="ru-RU" altLang="uk-UA" sz="2100" dirty="0"/>
              <a:t> уже </a:t>
            </a:r>
            <a:r>
              <a:rPr lang="ru-RU" altLang="uk-UA" sz="2100" dirty="0" err="1"/>
              <a:t>добровільний</a:t>
            </a:r>
            <a:r>
              <a:rPr lang="ru-RU" altLang="uk-UA" sz="2100" dirty="0"/>
              <a:t> характер </a:t>
            </a:r>
            <a:r>
              <a:rPr lang="ru-RU" altLang="uk-UA" sz="2100" dirty="0" err="1"/>
              <a:t>носіння</a:t>
            </a:r>
            <a:r>
              <a:rPr lang="ru-RU" altLang="uk-UA" sz="2100" dirty="0"/>
              <a:t> </a:t>
            </a:r>
            <a:r>
              <a:rPr lang="ru-RU" altLang="uk-UA" sz="2100" dirty="0" err="1"/>
              <a:t>такої</a:t>
            </a:r>
            <a:r>
              <a:rPr lang="ru-RU" altLang="uk-UA" sz="2100" dirty="0"/>
              <a:t> </a:t>
            </a:r>
            <a:r>
              <a:rPr lang="ru-RU" altLang="uk-UA" sz="2100" dirty="0" err="1"/>
              <a:t>мантії</a:t>
            </a:r>
            <a:r>
              <a:rPr lang="ru-RU" altLang="uk-UA" sz="2100" dirty="0"/>
              <a:t>. </a:t>
            </a:r>
          </a:p>
        </p:txBody>
      </p:sp>
    </p:spTree>
    <p:extLst>
      <p:ext uri="{BB962C8B-B14F-4D97-AF65-F5344CB8AC3E}">
        <p14:creationId xmlns:p14="http://schemas.microsoft.com/office/powerpoint/2010/main" val="28701982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922823"/>
            <a:ext cx="10750682"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en-US" altLang="uk-UA" sz="2100" dirty="0"/>
              <a:t>https://loyer.com.ua/uk/suddivski-mantiyi-ta-peruky-vid-serednovichchya-do-nashyh-chasiv/</a:t>
            </a:r>
            <a:endParaRPr lang="ru-RU" altLang="uk-UA" sz="2100" dirty="0"/>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Суддівські</a:t>
            </a:r>
            <a:r>
              <a:rPr lang="ru-RU" altLang="uk-UA" sz="2200" b="1" dirty="0"/>
              <a:t> </a:t>
            </a:r>
            <a:r>
              <a:rPr lang="ru-RU" altLang="uk-UA" sz="2200" b="1" dirty="0" err="1"/>
              <a:t>мантії</a:t>
            </a:r>
            <a:r>
              <a:rPr lang="ru-RU" altLang="uk-UA" sz="2200" b="1" dirty="0"/>
              <a:t> та </a:t>
            </a:r>
            <a:r>
              <a:rPr lang="ru-RU" altLang="uk-UA" sz="2200" b="1" dirty="0" err="1"/>
              <a:t>перуки</a:t>
            </a:r>
            <a:r>
              <a:rPr lang="ru-RU" altLang="uk-UA" sz="2200" b="1" dirty="0"/>
              <a:t>: </a:t>
            </a:r>
            <a:r>
              <a:rPr lang="ru-RU" altLang="uk-UA" sz="2200" b="1" dirty="0" err="1"/>
              <a:t>від</a:t>
            </a:r>
            <a:r>
              <a:rPr lang="ru-RU" altLang="uk-UA" sz="2200" b="1" dirty="0"/>
              <a:t> </a:t>
            </a:r>
            <a:r>
              <a:rPr lang="ru-RU" altLang="uk-UA" sz="2200" b="1" dirty="0" err="1"/>
              <a:t>Середньовіччя</a:t>
            </a:r>
            <a:r>
              <a:rPr lang="ru-RU" altLang="uk-UA" sz="2200" b="1" dirty="0"/>
              <a:t> до наших </a:t>
            </a:r>
            <a:r>
              <a:rPr lang="ru-RU" altLang="uk-UA" sz="2200" b="1" dirty="0" err="1"/>
              <a:t>часів</a:t>
            </a:r>
            <a:endParaRPr lang="ru-RU" altLang="uk-UA" sz="2200" b="1" dirty="0"/>
          </a:p>
        </p:txBody>
      </p:sp>
      <p:sp>
        <p:nvSpPr>
          <p:cNvPr id="6" name="Прямоугольник 4">
            <a:extLst>
              <a:ext uri="{FF2B5EF4-FFF2-40B4-BE49-F238E27FC236}">
                <a16:creationId xmlns:a16="http://schemas.microsoft.com/office/drawing/2014/main" id="{ECE768BD-29CE-B5E4-99DF-EE7F59276116}"/>
              </a:ext>
            </a:extLst>
          </p:cNvPr>
          <p:cNvSpPr>
            <a:spLocks noChangeArrowheads="1"/>
          </p:cNvSpPr>
          <p:nvPr/>
        </p:nvSpPr>
        <p:spPr bwMode="auto">
          <a:xfrm>
            <a:off x="312060" y="1671904"/>
            <a:ext cx="11268074" cy="4416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err="1"/>
              <a:t>Спочатку</a:t>
            </a:r>
            <a:r>
              <a:rPr lang="ru-RU" altLang="uk-UA" sz="2100" dirty="0"/>
              <a:t> </a:t>
            </a:r>
            <a:r>
              <a:rPr lang="ru-RU" altLang="uk-UA" sz="2100" dirty="0" err="1"/>
              <a:t>мантія</a:t>
            </a:r>
            <a:r>
              <a:rPr lang="ru-RU" altLang="uk-UA" sz="2100" dirty="0"/>
              <a:t> </a:t>
            </a:r>
            <a:r>
              <a:rPr lang="ru-RU" altLang="uk-UA" sz="2100" dirty="0" err="1"/>
              <a:t>була</a:t>
            </a:r>
            <a:r>
              <a:rPr lang="ru-RU" altLang="uk-UA" sz="2100" dirty="0"/>
              <a:t> </a:t>
            </a:r>
            <a:r>
              <a:rPr lang="ru-RU" altLang="uk-UA" sz="2100" dirty="0" err="1"/>
              <a:t>частиною</a:t>
            </a:r>
            <a:r>
              <a:rPr lang="ru-RU" altLang="uk-UA" sz="2100" dirty="0"/>
              <a:t> </a:t>
            </a:r>
            <a:r>
              <a:rPr lang="ru-RU" altLang="uk-UA" sz="2100" dirty="0" err="1"/>
              <a:t>урочистого</a:t>
            </a:r>
            <a:r>
              <a:rPr lang="ru-RU" altLang="uk-UA" sz="2100" dirty="0"/>
              <a:t> </a:t>
            </a:r>
            <a:r>
              <a:rPr lang="ru-RU" altLang="uk-UA" sz="2100" dirty="0" err="1"/>
              <a:t>одягу</a:t>
            </a:r>
            <a:r>
              <a:rPr lang="ru-RU" altLang="uk-UA" sz="2100" dirty="0"/>
              <a:t> </a:t>
            </a:r>
            <a:r>
              <a:rPr lang="ru-RU" altLang="uk-UA" sz="2100" dirty="0" err="1"/>
              <a:t>монархів</a:t>
            </a:r>
            <a:r>
              <a:rPr lang="ru-RU" altLang="uk-UA" sz="2100" dirty="0"/>
              <a:t> та </a:t>
            </a:r>
            <a:r>
              <a:rPr lang="ru-RU" altLang="uk-UA" sz="2100" dirty="0" err="1"/>
              <a:t>служителів</a:t>
            </a:r>
            <a:r>
              <a:rPr lang="ru-RU" altLang="uk-UA" sz="2100" dirty="0"/>
              <a:t> церкви. За </a:t>
            </a:r>
            <a:r>
              <a:rPr lang="ru-RU" altLang="uk-UA" sz="2100" dirty="0" err="1"/>
              <a:t>однією</a:t>
            </a:r>
            <a:r>
              <a:rPr lang="ru-RU" altLang="uk-UA" sz="2100" dirty="0"/>
              <a:t> з </a:t>
            </a:r>
            <a:r>
              <a:rPr lang="ru-RU" altLang="uk-UA" sz="2100" dirty="0" err="1"/>
              <a:t>версій</a:t>
            </a:r>
            <a:r>
              <a:rPr lang="ru-RU" altLang="uk-UA" sz="2100" dirty="0"/>
              <a:t>, вона </a:t>
            </a:r>
            <a:r>
              <a:rPr lang="ru-RU" altLang="uk-UA" sz="2100" dirty="0" err="1"/>
              <a:t>символізувала</a:t>
            </a:r>
            <a:r>
              <a:rPr lang="ru-RU" altLang="uk-UA" sz="2100" dirty="0"/>
              <a:t> </a:t>
            </a:r>
            <a:r>
              <a:rPr lang="ru-RU" altLang="uk-UA" sz="2100" dirty="0" err="1"/>
              <a:t>охоронну</a:t>
            </a:r>
            <a:r>
              <a:rPr lang="ru-RU" altLang="uk-UA" sz="2100" dirty="0"/>
              <a:t> силу </a:t>
            </a:r>
            <a:r>
              <a:rPr lang="ru-RU" altLang="uk-UA" sz="2100" dirty="0" err="1"/>
              <a:t>Божу</a:t>
            </a:r>
            <a:r>
              <a:rPr lang="ru-RU" altLang="uk-UA" sz="2100" dirty="0"/>
              <a:t>, за </a:t>
            </a:r>
            <a:r>
              <a:rPr lang="ru-RU" altLang="uk-UA" sz="2100" dirty="0" err="1"/>
              <a:t>іншою</a:t>
            </a:r>
            <a:r>
              <a:rPr lang="ru-RU" altLang="uk-UA" sz="2100" dirty="0"/>
              <a:t> — </a:t>
            </a:r>
            <a:r>
              <a:rPr lang="ru-RU" altLang="uk-UA" sz="2100" dirty="0" err="1"/>
              <a:t>нагадувала</a:t>
            </a:r>
            <a:r>
              <a:rPr lang="ru-RU" altLang="uk-UA" sz="2100" dirty="0"/>
              <a:t> </a:t>
            </a:r>
            <a:r>
              <a:rPr lang="ru-RU" altLang="uk-UA" sz="2100" dirty="0" err="1"/>
              <a:t>складені</a:t>
            </a:r>
            <a:r>
              <a:rPr lang="ru-RU" altLang="uk-UA" sz="2100" dirty="0"/>
              <a:t> </a:t>
            </a:r>
            <a:r>
              <a:rPr lang="ru-RU" altLang="uk-UA" sz="2100" dirty="0" err="1"/>
              <a:t>ангельські</a:t>
            </a:r>
            <a:r>
              <a:rPr lang="ru-RU" altLang="uk-UA" sz="2100" dirty="0"/>
              <a:t> </a:t>
            </a:r>
            <a:r>
              <a:rPr lang="ru-RU" altLang="uk-UA" sz="2100" dirty="0" err="1"/>
              <a:t>крила</a:t>
            </a:r>
            <a:r>
              <a:rPr lang="ru-RU" altLang="uk-UA" sz="2100" dirty="0"/>
              <a:t>. </a:t>
            </a:r>
          </a:p>
          <a:p>
            <a:pPr algn="just">
              <a:lnSpc>
                <a:spcPct val="100000"/>
              </a:lnSpc>
              <a:spcBef>
                <a:spcPct val="0"/>
              </a:spcBef>
              <a:spcAft>
                <a:spcPts val="1200"/>
              </a:spcAft>
              <a:buFont typeface="Arial" panose="020B0604020202020204" pitchFamily="34" charset="0"/>
              <a:buNone/>
            </a:pPr>
            <a:endParaRPr lang="ru-RU" altLang="uk-UA" sz="2100" dirty="0"/>
          </a:p>
          <a:p>
            <a:pPr algn="just">
              <a:lnSpc>
                <a:spcPct val="100000"/>
              </a:lnSpc>
              <a:spcBef>
                <a:spcPct val="0"/>
              </a:spcBef>
              <a:spcAft>
                <a:spcPts val="1200"/>
              </a:spcAft>
              <a:buFont typeface="Arial" panose="020B0604020202020204" pitchFamily="34" charset="0"/>
              <a:buNone/>
            </a:pPr>
            <a:r>
              <a:rPr lang="ru-RU" altLang="uk-UA" sz="2100" dirty="0" err="1"/>
              <a:t>Згадка</a:t>
            </a:r>
            <a:r>
              <a:rPr lang="ru-RU" altLang="uk-UA" sz="2100" dirty="0"/>
              <a:t> про </a:t>
            </a:r>
            <a:r>
              <a:rPr lang="ru-RU" altLang="uk-UA" sz="2100" dirty="0" err="1"/>
              <a:t>мантії</a:t>
            </a:r>
            <a:r>
              <a:rPr lang="ru-RU" altLang="uk-UA" sz="2100" dirty="0"/>
              <a:t> </a:t>
            </a:r>
            <a:r>
              <a:rPr lang="ru-RU" altLang="uk-UA" sz="2100" dirty="0" err="1"/>
              <a:t>вперше</a:t>
            </a:r>
            <a:r>
              <a:rPr lang="ru-RU" altLang="uk-UA" sz="2100" dirty="0"/>
              <a:t> </a:t>
            </a:r>
            <a:r>
              <a:rPr lang="ru-RU" altLang="uk-UA" sz="2100" dirty="0" err="1"/>
              <a:t>зустрічається</a:t>
            </a:r>
            <a:r>
              <a:rPr lang="ru-RU" altLang="uk-UA" sz="2100" dirty="0"/>
              <a:t> в </a:t>
            </a:r>
            <a:r>
              <a:rPr lang="ru-RU" altLang="uk-UA" sz="2100" dirty="0" err="1"/>
              <a:t>суддівських</a:t>
            </a:r>
            <a:r>
              <a:rPr lang="ru-RU" altLang="uk-UA" sz="2100" dirty="0"/>
              <a:t> правилах </a:t>
            </a:r>
            <a:r>
              <a:rPr lang="ru-RU" altLang="uk-UA" sz="2100" dirty="0" err="1"/>
              <a:t>Англії</a:t>
            </a:r>
            <a:r>
              <a:rPr lang="ru-RU" altLang="uk-UA" sz="2100" dirty="0"/>
              <a:t> 1635 року. </a:t>
            </a:r>
            <a:r>
              <a:rPr lang="ru-RU" altLang="uk-UA" sz="2100" dirty="0" err="1"/>
              <a:t>Взимку</a:t>
            </a:r>
            <a:r>
              <a:rPr lang="ru-RU" altLang="uk-UA" sz="2100" dirty="0"/>
              <a:t> </a:t>
            </a:r>
            <a:r>
              <a:rPr lang="ru-RU" altLang="uk-UA" sz="2100" dirty="0" err="1"/>
              <a:t>суддя</a:t>
            </a:r>
            <a:r>
              <a:rPr lang="ru-RU" altLang="uk-UA" sz="2100" dirty="0"/>
              <a:t> </a:t>
            </a:r>
            <a:r>
              <a:rPr lang="ru-RU" altLang="uk-UA" sz="2100" dirty="0" err="1"/>
              <a:t>зобов’язаний</a:t>
            </a:r>
            <a:r>
              <a:rPr lang="ru-RU" altLang="uk-UA" sz="2100" dirty="0"/>
              <a:t> </a:t>
            </a:r>
            <a:r>
              <a:rPr lang="ru-RU" altLang="uk-UA" sz="2100" dirty="0" err="1"/>
              <a:t>одягати</a:t>
            </a:r>
            <a:r>
              <a:rPr lang="ru-RU" altLang="uk-UA" sz="2100" dirty="0"/>
              <a:t> </a:t>
            </a:r>
            <a:r>
              <a:rPr lang="ru-RU" altLang="uk-UA" sz="2100" dirty="0" err="1"/>
              <a:t>чорну</a:t>
            </a:r>
            <a:r>
              <a:rPr lang="ru-RU" altLang="uk-UA" sz="2100" dirty="0"/>
              <a:t> </a:t>
            </a:r>
            <a:r>
              <a:rPr lang="ru-RU" altLang="uk-UA" sz="2100" dirty="0" err="1"/>
              <a:t>мантію</a:t>
            </a:r>
            <a:r>
              <a:rPr lang="ru-RU" altLang="uk-UA" sz="2100" dirty="0"/>
              <a:t> з </a:t>
            </a:r>
            <a:r>
              <a:rPr lang="ru-RU" altLang="uk-UA" sz="2100" dirty="0" err="1"/>
              <a:t>білим</a:t>
            </a:r>
            <a:r>
              <a:rPr lang="ru-RU" altLang="uk-UA" sz="2100" dirty="0"/>
              <a:t> </a:t>
            </a:r>
            <a:r>
              <a:rPr lang="ru-RU" altLang="uk-UA" sz="2100" dirty="0" err="1"/>
              <a:t>хутром</a:t>
            </a:r>
            <a:r>
              <a:rPr lang="ru-RU" altLang="uk-UA" sz="2100" dirty="0"/>
              <a:t>, а </a:t>
            </a:r>
            <a:r>
              <a:rPr lang="ru-RU" altLang="uk-UA" sz="2100" dirty="0" err="1"/>
              <a:t>влітку</a:t>
            </a:r>
            <a:r>
              <a:rPr lang="ru-RU" altLang="uk-UA" sz="2100" dirty="0"/>
              <a:t> — </a:t>
            </a:r>
            <a:r>
              <a:rPr lang="ru-RU" altLang="uk-UA" sz="2100" dirty="0" err="1"/>
              <a:t>пурпурову</a:t>
            </a:r>
            <a:r>
              <a:rPr lang="ru-RU" altLang="uk-UA" sz="2100" dirty="0"/>
              <a:t> </a:t>
            </a:r>
            <a:r>
              <a:rPr lang="ru-RU" altLang="uk-UA" sz="2100" dirty="0" err="1"/>
              <a:t>або</a:t>
            </a:r>
            <a:r>
              <a:rPr lang="ru-RU" altLang="uk-UA" sz="2100" dirty="0"/>
              <a:t> </a:t>
            </a:r>
            <a:r>
              <a:rPr lang="ru-RU" altLang="uk-UA" sz="2100" dirty="0" err="1"/>
              <a:t>фіолетову</a:t>
            </a:r>
            <a:r>
              <a:rPr lang="ru-RU" altLang="uk-UA" sz="2100" dirty="0"/>
              <a:t>. Такими </a:t>
            </a:r>
            <a:r>
              <a:rPr lang="ru-RU" altLang="uk-UA" sz="2100" dirty="0" err="1"/>
              <a:t>мантії</a:t>
            </a:r>
            <a:r>
              <a:rPr lang="ru-RU" altLang="uk-UA" sz="2100" dirty="0"/>
              <a:t> </a:t>
            </a:r>
            <a:r>
              <a:rPr lang="ru-RU" altLang="uk-UA" sz="2100" dirty="0" err="1"/>
              <a:t>залишалися</a:t>
            </a:r>
            <a:r>
              <a:rPr lang="ru-RU" altLang="uk-UA" sz="2100" dirty="0"/>
              <a:t> до 1694 року, коли </a:t>
            </a:r>
            <a:r>
              <a:rPr lang="ru-RU" altLang="uk-UA" sz="2100" dirty="0" err="1"/>
              <a:t>британські</a:t>
            </a:r>
            <a:r>
              <a:rPr lang="ru-RU" altLang="uk-UA" sz="2100" dirty="0"/>
              <a:t> </a:t>
            </a:r>
            <a:r>
              <a:rPr lang="ru-RU" altLang="uk-UA" sz="2100" dirty="0" err="1"/>
              <a:t>служителі</a:t>
            </a:r>
            <a:r>
              <a:rPr lang="ru-RU" altLang="uk-UA" sz="2100" dirty="0"/>
              <a:t> </a:t>
            </a:r>
            <a:r>
              <a:rPr lang="ru-RU" altLang="uk-UA" sz="2100" dirty="0" err="1"/>
              <a:t>Феміди</a:t>
            </a:r>
            <a:r>
              <a:rPr lang="ru-RU" altLang="uk-UA" sz="2100" dirty="0"/>
              <a:t> в знак </a:t>
            </a:r>
            <a:r>
              <a:rPr lang="ru-RU" altLang="uk-UA" sz="2100" dirty="0" err="1"/>
              <a:t>жалоби</a:t>
            </a:r>
            <a:r>
              <a:rPr lang="ru-RU" altLang="uk-UA" sz="2100" dirty="0"/>
              <a:t> за королевою </a:t>
            </a:r>
            <a:r>
              <a:rPr lang="ru-RU" altLang="uk-UA" sz="2100" dirty="0" err="1"/>
              <a:t>Марією</a:t>
            </a:r>
            <a:r>
              <a:rPr lang="ru-RU" altLang="uk-UA" sz="2100" dirty="0"/>
              <a:t> почали </a:t>
            </a:r>
            <a:r>
              <a:rPr lang="ru-RU" altLang="uk-UA" sz="2100" dirty="0" err="1"/>
              <a:t>одягатися</a:t>
            </a:r>
            <a:r>
              <a:rPr lang="ru-RU" altLang="uk-UA" sz="2100" dirty="0"/>
              <a:t> в </a:t>
            </a:r>
            <a:r>
              <a:rPr lang="ru-RU" altLang="uk-UA" sz="2100" dirty="0" err="1"/>
              <a:t>чорний</a:t>
            </a:r>
            <a:r>
              <a:rPr lang="ru-RU" altLang="uk-UA" sz="2100" dirty="0"/>
              <a:t> </a:t>
            </a:r>
            <a:r>
              <a:rPr lang="ru-RU" altLang="uk-UA" sz="2100" dirty="0" err="1"/>
              <a:t>одяг</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err="1"/>
              <a:t>Нині</a:t>
            </a:r>
            <a:r>
              <a:rPr lang="ru-RU" altLang="uk-UA" sz="2100" dirty="0"/>
              <a:t> </a:t>
            </a:r>
            <a:r>
              <a:rPr lang="ru-RU" altLang="uk-UA" sz="2100" dirty="0" err="1"/>
              <a:t>мантія</a:t>
            </a:r>
            <a:r>
              <a:rPr lang="ru-RU" altLang="uk-UA" sz="2100" dirty="0"/>
              <a:t> — </a:t>
            </a:r>
            <a:r>
              <a:rPr lang="ru-RU" altLang="uk-UA" sz="2100" dirty="0" err="1"/>
              <a:t>формений</a:t>
            </a:r>
            <a:r>
              <a:rPr lang="ru-RU" altLang="uk-UA" sz="2100" dirty="0"/>
              <a:t> </a:t>
            </a:r>
            <a:r>
              <a:rPr lang="ru-RU" altLang="uk-UA" sz="2100" dirty="0" err="1"/>
              <a:t>одяг</a:t>
            </a:r>
            <a:r>
              <a:rPr lang="ru-RU" altLang="uk-UA" sz="2100" dirty="0"/>
              <a:t> </a:t>
            </a:r>
            <a:r>
              <a:rPr lang="ru-RU" altLang="uk-UA" sz="2100" dirty="0" err="1"/>
              <a:t>суддів</a:t>
            </a:r>
            <a:r>
              <a:rPr lang="ru-RU" altLang="uk-UA" sz="2100" dirty="0"/>
              <a:t> </a:t>
            </a:r>
            <a:r>
              <a:rPr lang="ru-RU" altLang="uk-UA" sz="2100" dirty="0" err="1"/>
              <a:t>майже</a:t>
            </a:r>
            <a:r>
              <a:rPr lang="ru-RU" altLang="uk-UA" sz="2100" dirty="0"/>
              <a:t> в </a:t>
            </a:r>
            <a:r>
              <a:rPr lang="ru-RU" altLang="uk-UA" sz="2100" dirty="0" err="1"/>
              <a:t>усіх</a:t>
            </a:r>
            <a:r>
              <a:rPr lang="ru-RU" altLang="uk-UA" sz="2100" dirty="0"/>
              <a:t> </a:t>
            </a:r>
            <a:r>
              <a:rPr lang="ru-RU" altLang="uk-UA" sz="2100" dirty="0" err="1"/>
              <a:t>країнах</a:t>
            </a:r>
            <a:r>
              <a:rPr lang="ru-RU" altLang="uk-UA" sz="2100" dirty="0"/>
              <a:t> </a:t>
            </a:r>
            <a:r>
              <a:rPr lang="ru-RU" altLang="uk-UA" sz="2100" dirty="0" err="1"/>
              <a:t>світу</a:t>
            </a:r>
            <a:r>
              <a:rPr lang="ru-RU" altLang="uk-UA" sz="2100" dirty="0"/>
              <a:t>. </a:t>
            </a:r>
            <a:r>
              <a:rPr lang="ru-RU" altLang="uk-UA" sz="2100" dirty="0" err="1"/>
              <a:t>Вважається</a:t>
            </a:r>
            <a:r>
              <a:rPr lang="ru-RU" altLang="uk-UA" sz="2100" dirty="0"/>
              <a:t>, </a:t>
            </a:r>
            <a:r>
              <a:rPr lang="ru-RU" altLang="uk-UA" sz="2100" dirty="0" err="1"/>
              <a:t>що</a:t>
            </a:r>
            <a:r>
              <a:rPr lang="ru-RU" altLang="uk-UA" sz="2100" dirty="0"/>
              <a:t> вона </a:t>
            </a:r>
            <a:r>
              <a:rPr lang="ru-RU" altLang="uk-UA" sz="2100" dirty="0" err="1"/>
              <a:t>приховує</a:t>
            </a:r>
            <a:r>
              <a:rPr lang="ru-RU" altLang="uk-UA" sz="2100" dirty="0"/>
              <a:t> все </a:t>
            </a:r>
            <a:r>
              <a:rPr lang="ru-RU" altLang="uk-UA" sz="2100" dirty="0" err="1"/>
              <a:t>людське</a:t>
            </a:r>
            <a:r>
              <a:rPr lang="ru-RU" altLang="uk-UA" sz="2100" dirty="0"/>
              <a:t> та </a:t>
            </a:r>
            <a:r>
              <a:rPr lang="ru-RU" altLang="uk-UA" sz="2100" dirty="0" err="1"/>
              <a:t>символізує</a:t>
            </a:r>
            <a:r>
              <a:rPr lang="ru-RU" altLang="uk-UA" sz="2100" dirty="0"/>
              <a:t>, </a:t>
            </a:r>
            <a:r>
              <a:rPr lang="ru-RU" altLang="uk-UA" sz="2100" dirty="0" err="1"/>
              <a:t>що</a:t>
            </a:r>
            <a:r>
              <a:rPr lang="ru-RU" altLang="uk-UA" sz="2100" dirty="0"/>
              <a:t> </a:t>
            </a:r>
            <a:r>
              <a:rPr lang="ru-RU" altLang="uk-UA" sz="2100" dirty="0" err="1"/>
              <a:t>суддя</a:t>
            </a:r>
            <a:r>
              <a:rPr lang="ru-RU" altLang="uk-UA" sz="2100" dirty="0"/>
              <a:t> не повинен </a:t>
            </a:r>
            <a:r>
              <a:rPr lang="ru-RU" altLang="uk-UA" sz="2100" dirty="0" err="1"/>
              <a:t>відчувати</a:t>
            </a:r>
            <a:r>
              <a:rPr lang="ru-RU" altLang="uk-UA" sz="2100" dirty="0"/>
              <a:t> </a:t>
            </a:r>
            <a:r>
              <a:rPr lang="ru-RU" altLang="uk-UA" sz="2100" dirty="0" err="1"/>
              <a:t>пристрасті</a:t>
            </a:r>
            <a:r>
              <a:rPr lang="ru-RU" altLang="uk-UA" sz="2100" dirty="0"/>
              <a:t> й </a:t>
            </a:r>
            <a:r>
              <a:rPr lang="ru-RU" altLang="uk-UA" sz="2100" dirty="0" err="1"/>
              <a:t>емоції</a:t>
            </a:r>
            <a:r>
              <a:rPr lang="ru-RU" altLang="uk-UA" sz="2100" dirty="0"/>
              <a:t> </a:t>
            </a:r>
            <a:r>
              <a:rPr lang="ru-RU" altLang="uk-UA" sz="2100" dirty="0" err="1"/>
              <a:t>під</a:t>
            </a:r>
            <a:r>
              <a:rPr lang="ru-RU" altLang="uk-UA" sz="2100" dirty="0"/>
              <a:t> час судового </a:t>
            </a:r>
            <a:r>
              <a:rPr lang="ru-RU" altLang="uk-UA" sz="2100" dirty="0" err="1"/>
              <a:t>процесу</a:t>
            </a:r>
            <a:r>
              <a:rPr lang="ru-RU" altLang="uk-UA" sz="2100" dirty="0"/>
              <a:t>.</a:t>
            </a:r>
          </a:p>
          <a:p>
            <a:pPr algn="just">
              <a:lnSpc>
                <a:spcPct val="100000"/>
              </a:lnSpc>
              <a:spcBef>
                <a:spcPct val="0"/>
              </a:spcBef>
              <a:spcAft>
                <a:spcPts val="1200"/>
              </a:spcAft>
              <a:buFont typeface="Arial" panose="020B0604020202020204" pitchFamily="34" charset="0"/>
              <a:buNone/>
            </a:pPr>
            <a:endParaRPr lang="ru-RU" altLang="uk-UA" sz="2100" dirty="0"/>
          </a:p>
          <a:p>
            <a:pPr algn="just">
              <a:lnSpc>
                <a:spcPct val="100000"/>
              </a:lnSpc>
              <a:spcBef>
                <a:spcPct val="0"/>
              </a:spcBef>
              <a:spcAft>
                <a:spcPts val="1200"/>
              </a:spcAft>
              <a:buFont typeface="Arial" panose="020B0604020202020204" pitchFamily="34" charset="0"/>
              <a:buNone/>
            </a:pPr>
            <a:r>
              <a:rPr lang="ru-RU" altLang="uk-UA" sz="2100" dirty="0" err="1"/>
              <a:t>Наприклад</a:t>
            </a:r>
            <a:r>
              <a:rPr lang="ru-RU" altLang="uk-UA" sz="2100" dirty="0"/>
              <a:t>, судді </a:t>
            </a:r>
            <a:r>
              <a:rPr lang="ru-RU" altLang="uk-UA" sz="2100" dirty="0" err="1"/>
              <a:t>деяких</a:t>
            </a:r>
            <a:r>
              <a:rPr lang="ru-RU" altLang="uk-UA" sz="2100" dirty="0"/>
              <a:t> </a:t>
            </a:r>
            <a:r>
              <a:rPr lang="ru-RU" altLang="uk-UA" sz="2100" dirty="0" err="1"/>
              <a:t>країн</a:t>
            </a:r>
            <a:r>
              <a:rPr lang="ru-RU" altLang="uk-UA" sz="2100" dirty="0"/>
              <a:t> </a:t>
            </a:r>
            <a:r>
              <a:rPr lang="ru-RU" altLang="uk-UA" sz="2100" dirty="0" err="1"/>
              <a:t>Латинської</a:t>
            </a:r>
            <a:r>
              <a:rPr lang="ru-RU" altLang="uk-UA" sz="2100" dirty="0"/>
              <a:t> Америки та </a:t>
            </a:r>
            <a:r>
              <a:rPr lang="ru-RU" altLang="uk-UA" sz="2100" dirty="0" err="1"/>
              <a:t>Швеції</a:t>
            </a:r>
            <a:r>
              <a:rPr lang="ru-RU" altLang="uk-UA" sz="2100" dirty="0"/>
              <a:t> </a:t>
            </a:r>
            <a:r>
              <a:rPr lang="ru-RU" altLang="uk-UA" sz="2100" dirty="0" err="1"/>
              <a:t>носять</a:t>
            </a:r>
            <a:r>
              <a:rPr lang="ru-RU" altLang="uk-UA" sz="2100" dirty="0"/>
              <a:t> </a:t>
            </a:r>
            <a:r>
              <a:rPr lang="ru-RU" altLang="uk-UA" sz="2100" dirty="0" err="1"/>
              <a:t>звичайний</a:t>
            </a:r>
            <a:r>
              <a:rPr lang="ru-RU" altLang="uk-UA" sz="2100" dirty="0"/>
              <a:t> костюм.</a:t>
            </a:r>
          </a:p>
        </p:txBody>
      </p:sp>
    </p:spTree>
    <p:extLst>
      <p:ext uri="{BB962C8B-B14F-4D97-AF65-F5344CB8AC3E}">
        <p14:creationId xmlns:p14="http://schemas.microsoft.com/office/powerpoint/2010/main" val="42828454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Суддівські</a:t>
            </a:r>
            <a:r>
              <a:rPr lang="ru-RU" altLang="uk-UA" sz="2200" b="1" dirty="0"/>
              <a:t> </a:t>
            </a:r>
            <a:r>
              <a:rPr lang="ru-RU" altLang="uk-UA" sz="2200" b="1" dirty="0" err="1"/>
              <a:t>мантії</a:t>
            </a:r>
            <a:r>
              <a:rPr lang="ru-RU" altLang="uk-UA" sz="2200" b="1" dirty="0"/>
              <a:t> та </a:t>
            </a:r>
            <a:r>
              <a:rPr lang="ru-RU" altLang="uk-UA" sz="2200" b="1" dirty="0" err="1"/>
              <a:t>перуки</a:t>
            </a:r>
            <a:r>
              <a:rPr lang="ru-RU" altLang="uk-UA" sz="2200" b="1" dirty="0"/>
              <a:t>: </a:t>
            </a:r>
            <a:r>
              <a:rPr lang="ru-RU" altLang="uk-UA" sz="2200" b="1" dirty="0" err="1"/>
              <a:t>від</a:t>
            </a:r>
            <a:r>
              <a:rPr lang="ru-RU" altLang="uk-UA" sz="2200" b="1" dirty="0"/>
              <a:t> </a:t>
            </a:r>
            <a:r>
              <a:rPr lang="ru-RU" altLang="uk-UA" sz="2200" b="1" dirty="0" err="1"/>
              <a:t>Середньовіччя</a:t>
            </a:r>
            <a:r>
              <a:rPr lang="ru-RU" altLang="uk-UA" sz="2200" b="1" dirty="0"/>
              <a:t> до наших </a:t>
            </a:r>
            <a:r>
              <a:rPr lang="ru-RU" altLang="uk-UA" sz="2200" b="1" dirty="0" err="1"/>
              <a:t>часів</a:t>
            </a:r>
            <a:endParaRPr lang="ru-RU" altLang="uk-UA" sz="2200" b="1" dirty="0"/>
          </a:p>
        </p:txBody>
      </p:sp>
      <p:sp>
        <p:nvSpPr>
          <p:cNvPr id="6" name="Прямоугольник 4">
            <a:extLst>
              <a:ext uri="{FF2B5EF4-FFF2-40B4-BE49-F238E27FC236}">
                <a16:creationId xmlns:a16="http://schemas.microsoft.com/office/drawing/2014/main" id="{ECE768BD-29CE-B5E4-99DF-EE7F59276116}"/>
              </a:ext>
            </a:extLst>
          </p:cNvPr>
          <p:cNvSpPr>
            <a:spLocks noChangeArrowheads="1"/>
          </p:cNvSpPr>
          <p:nvPr/>
        </p:nvSpPr>
        <p:spPr bwMode="auto">
          <a:xfrm>
            <a:off x="312060" y="1220703"/>
            <a:ext cx="11268074" cy="4416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t>У </a:t>
            </a:r>
            <a:r>
              <a:rPr lang="ru-RU" altLang="uk-UA" sz="2100" dirty="0" err="1"/>
              <a:t>ряді</a:t>
            </a:r>
            <a:r>
              <a:rPr lang="ru-RU" altLang="uk-UA" sz="2100" dirty="0"/>
              <a:t> </a:t>
            </a:r>
            <a:r>
              <a:rPr lang="ru-RU" altLang="uk-UA" sz="2100" dirty="0" err="1"/>
              <a:t>країн</a:t>
            </a:r>
            <a:r>
              <a:rPr lang="ru-RU" altLang="uk-UA" sz="2100" dirty="0"/>
              <a:t>, особливо </a:t>
            </a:r>
            <a:r>
              <a:rPr lang="ru-RU" altLang="uk-UA" sz="2100" dirty="0" err="1"/>
              <a:t>англіканського</a:t>
            </a:r>
            <a:r>
              <a:rPr lang="ru-RU" altLang="uk-UA" sz="2100" dirty="0"/>
              <a:t> права, </a:t>
            </a:r>
            <a:r>
              <a:rPr lang="ru-RU" altLang="uk-UA" sz="2100" dirty="0" err="1"/>
              <a:t>поруч</a:t>
            </a:r>
            <a:r>
              <a:rPr lang="ru-RU" altLang="uk-UA" sz="2100" dirty="0"/>
              <a:t> з </a:t>
            </a:r>
            <a:r>
              <a:rPr lang="ru-RU" altLang="uk-UA" sz="2100" dirty="0" err="1"/>
              <a:t>мантією</a:t>
            </a:r>
            <a:r>
              <a:rPr lang="ru-RU" altLang="uk-UA" sz="2100" dirty="0"/>
              <a:t> </a:t>
            </a:r>
            <a:r>
              <a:rPr lang="ru-RU" altLang="uk-UA" sz="2100" dirty="0" err="1"/>
              <a:t>обов’язковим</a:t>
            </a:r>
            <a:r>
              <a:rPr lang="ru-RU" altLang="uk-UA" sz="2100" dirty="0"/>
              <a:t> </a:t>
            </a:r>
            <a:r>
              <a:rPr lang="ru-RU" altLang="uk-UA" sz="2100" dirty="0" err="1"/>
              <a:t>елементом</a:t>
            </a:r>
            <a:r>
              <a:rPr lang="ru-RU" altLang="uk-UA" sz="2100" dirty="0"/>
              <a:t> гардеробу є </a:t>
            </a:r>
            <a:r>
              <a:rPr lang="ru-RU" altLang="uk-UA" sz="2100" dirty="0" err="1"/>
              <a:t>суддівська</a:t>
            </a:r>
            <a:r>
              <a:rPr lang="ru-RU" altLang="uk-UA" sz="2100" dirty="0"/>
              <a:t> </a:t>
            </a:r>
            <a:r>
              <a:rPr lang="ru-RU" altLang="uk-UA" sz="2100" dirty="0" err="1"/>
              <a:t>перука</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err="1"/>
              <a:t>Власне</a:t>
            </a:r>
            <a:r>
              <a:rPr lang="ru-RU" altLang="uk-UA" sz="2100" dirty="0"/>
              <a:t>, </a:t>
            </a:r>
            <a:r>
              <a:rPr lang="ru-RU" altLang="uk-UA" sz="2100" dirty="0" err="1"/>
              <a:t>перуки</a:t>
            </a:r>
            <a:r>
              <a:rPr lang="ru-RU" altLang="uk-UA" sz="2100" dirty="0"/>
              <a:t> стали </a:t>
            </a:r>
            <a:r>
              <a:rPr lang="ru-RU" altLang="uk-UA" sz="2100" dirty="0" err="1"/>
              <a:t>популярні</a:t>
            </a:r>
            <a:r>
              <a:rPr lang="ru-RU" altLang="uk-UA" sz="2100" dirty="0"/>
              <a:t> в XVI-XVII </a:t>
            </a:r>
            <a:r>
              <a:rPr lang="ru-RU" altLang="uk-UA" sz="2100" dirty="0" err="1"/>
              <a:t>століттях</a:t>
            </a:r>
            <a:r>
              <a:rPr lang="ru-RU" altLang="uk-UA" sz="2100" dirty="0"/>
              <a:t> </a:t>
            </a:r>
            <a:r>
              <a:rPr lang="ru-RU" altLang="uk-UA" sz="2100" dirty="0" err="1"/>
              <a:t>завдяки</a:t>
            </a:r>
            <a:r>
              <a:rPr lang="ru-RU" altLang="uk-UA" sz="2100" dirty="0"/>
              <a:t> </a:t>
            </a:r>
            <a:r>
              <a:rPr lang="ru-RU" altLang="uk-UA" sz="2100" dirty="0" err="1"/>
              <a:t>англійській</a:t>
            </a:r>
            <a:r>
              <a:rPr lang="ru-RU" altLang="uk-UA" sz="2100" dirty="0"/>
              <a:t> </a:t>
            </a:r>
            <a:r>
              <a:rPr lang="ru-RU" altLang="uk-UA" sz="2100" dirty="0" err="1"/>
              <a:t>королеві</a:t>
            </a:r>
            <a:r>
              <a:rPr lang="ru-RU" altLang="uk-UA" sz="2100" dirty="0"/>
              <a:t> </a:t>
            </a:r>
            <a:r>
              <a:rPr lang="ru-RU" altLang="uk-UA" sz="2100" dirty="0" err="1"/>
              <a:t>Єлизаветі</a:t>
            </a:r>
            <a:r>
              <a:rPr lang="ru-RU" altLang="uk-UA" sz="2100" dirty="0"/>
              <a:t> I. </a:t>
            </a:r>
            <a:r>
              <a:rPr lang="ru-RU" altLang="uk-UA" sz="2100" dirty="0" err="1"/>
              <a:t>Перехворівши</a:t>
            </a:r>
            <a:r>
              <a:rPr lang="ru-RU" altLang="uk-UA" sz="2100" dirty="0"/>
              <a:t> </a:t>
            </a:r>
            <a:r>
              <a:rPr lang="ru-RU" altLang="uk-UA" sz="2100" dirty="0" err="1"/>
              <a:t>віспою</a:t>
            </a:r>
            <a:r>
              <a:rPr lang="ru-RU" altLang="uk-UA" sz="2100" dirty="0"/>
              <a:t>, вона практично </a:t>
            </a:r>
            <a:r>
              <a:rPr lang="ru-RU" altLang="uk-UA" sz="2100" dirty="0" err="1"/>
              <a:t>повністю</a:t>
            </a:r>
            <a:r>
              <a:rPr lang="ru-RU" altLang="uk-UA" sz="2100" dirty="0"/>
              <a:t> </a:t>
            </a:r>
            <a:r>
              <a:rPr lang="ru-RU" altLang="uk-UA" sz="2100" dirty="0" err="1"/>
              <a:t>втратила</a:t>
            </a:r>
            <a:r>
              <a:rPr lang="ru-RU" altLang="uk-UA" sz="2100" dirty="0"/>
              <a:t> </a:t>
            </a:r>
            <a:r>
              <a:rPr lang="ru-RU" altLang="uk-UA" sz="2100" dirty="0" err="1"/>
              <a:t>своє</a:t>
            </a:r>
            <a:r>
              <a:rPr lang="ru-RU" altLang="uk-UA" sz="2100" dirty="0"/>
              <a:t> руде </a:t>
            </a:r>
            <a:r>
              <a:rPr lang="ru-RU" altLang="uk-UA" sz="2100" dirty="0" err="1"/>
              <a:t>волосся</a:t>
            </a:r>
            <a:r>
              <a:rPr lang="ru-RU" altLang="uk-UA" sz="2100" dirty="0"/>
              <a:t>. </a:t>
            </a:r>
            <a:r>
              <a:rPr lang="ru-RU" altLang="uk-UA" sz="2100" dirty="0" err="1"/>
              <a:t>Єдиним</a:t>
            </a:r>
            <a:r>
              <a:rPr lang="ru-RU" altLang="uk-UA" sz="2100" dirty="0"/>
              <a:t> способом </a:t>
            </a:r>
            <a:r>
              <a:rPr lang="ru-RU" altLang="uk-UA" sz="2100" dirty="0" err="1"/>
              <a:t>врятувати</a:t>
            </a:r>
            <a:r>
              <a:rPr lang="ru-RU" altLang="uk-UA" sz="2100" dirty="0"/>
              <a:t> </a:t>
            </a:r>
            <a:r>
              <a:rPr lang="ru-RU" altLang="uk-UA" sz="2100" dirty="0" err="1"/>
              <a:t>ситуацію</a:t>
            </a:r>
            <a:r>
              <a:rPr lang="ru-RU" altLang="uk-UA" sz="2100" dirty="0"/>
              <a:t> </a:t>
            </a:r>
            <a:r>
              <a:rPr lang="ru-RU" altLang="uk-UA" sz="2100" dirty="0" err="1"/>
              <a:t>виявилася</a:t>
            </a:r>
            <a:r>
              <a:rPr lang="ru-RU" altLang="uk-UA" sz="2100" dirty="0"/>
              <a:t> </a:t>
            </a:r>
            <a:r>
              <a:rPr lang="ru-RU" altLang="uk-UA" sz="2100" dirty="0" err="1"/>
              <a:t>перука</a:t>
            </a:r>
            <a:r>
              <a:rPr lang="ru-RU" altLang="uk-UA" sz="2100" dirty="0"/>
              <a:t>. </a:t>
            </a:r>
            <a:r>
              <a:rPr lang="ru-RU" altLang="uk-UA" sz="2100" dirty="0" err="1"/>
              <a:t>Придворні</a:t>
            </a:r>
            <a:r>
              <a:rPr lang="ru-RU" altLang="uk-UA" sz="2100" dirty="0"/>
              <a:t> тут же </a:t>
            </a:r>
            <a:r>
              <a:rPr lang="ru-RU" altLang="uk-UA" sz="2100" dirty="0" err="1"/>
              <a:t>підхопили</a:t>
            </a:r>
            <a:r>
              <a:rPr lang="ru-RU" altLang="uk-UA" sz="2100" dirty="0"/>
              <a:t> </a:t>
            </a:r>
            <a:r>
              <a:rPr lang="ru-RU" altLang="uk-UA" sz="2100" dirty="0" err="1"/>
              <a:t>ідею</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a:t>Про </a:t>
            </a:r>
            <a:r>
              <a:rPr lang="ru-RU" altLang="uk-UA" sz="2100" dirty="0" err="1"/>
              <a:t>модний</a:t>
            </a:r>
            <a:r>
              <a:rPr lang="ru-RU" altLang="uk-UA" sz="2100" dirty="0"/>
              <a:t> </a:t>
            </a:r>
            <a:r>
              <a:rPr lang="ru-RU" altLang="uk-UA" sz="2100" dirty="0" err="1"/>
              <a:t>тріумф</a:t>
            </a:r>
            <a:r>
              <a:rPr lang="ru-RU" altLang="uk-UA" sz="2100" dirty="0"/>
              <a:t> </a:t>
            </a:r>
            <a:r>
              <a:rPr lang="ru-RU" altLang="uk-UA" sz="2100" dirty="0" err="1"/>
              <a:t>королеви</a:t>
            </a:r>
            <a:r>
              <a:rPr lang="ru-RU" altLang="uk-UA" sz="2100" dirty="0"/>
              <a:t> </a:t>
            </a:r>
            <a:r>
              <a:rPr lang="ru-RU" altLang="uk-UA" sz="2100" dirty="0" err="1"/>
              <a:t>дізнався</a:t>
            </a:r>
            <a:r>
              <a:rPr lang="ru-RU" altLang="uk-UA" sz="2100" dirty="0"/>
              <a:t> </a:t>
            </a:r>
            <a:r>
              <a:rPr lang="ru-RU" altLang="uk-UA" sz="2100" dirty="0" err="1"/>
              <a:t>французький</a:t>
            </a:r>
            <a:r>
              <a:rPr lang="ru-RU" altLang="uk-UA" sz="2100" dirty="0"/>
              <a:t> король Людовик XIV. </a:t>
            </a:r>
            <a:r>
              <a:rPr lang="ru-RU" altLang="uk-UA" sz="2100" dirty="0" err="1"/>
              <a:t>Він</a:t>
            </a:r>
            <a:r>
              <a:rPr lang="ru-RU" altLang="uk-UA" sz="2100" dirty="0"/>
              <a:t> </a:t>
            </a:r>
            <a:r>
              <a:rPr lang="ru-RU" altLang="uk-UA" sz="2100" dirty="0" err="1"/>
              <a:t>теж</a:t>
            </a:r>
            <a:r>
              <a:rPr lang="ru-RU" altLang="uk-UA" sz="2100" dirty="0"/>
              <a:t> почав </a:t>
            </a:r>
            <a:r>
              <a:rPr lang="ru-RU" altLang="uk-UA" sz="2100" dirty="0" err="1"/>
              <a:t>ховати</a:t>
            </a:r>
            <a:r>
              <a:rPr lang="ru-RU" altLang="uk-UA" sz="2100" dirty="0"/>
              <a:t> </a:t>
            </a:r>
            <a:r>
              <a:rPr lang="ru-RU" altLang="uk-UA" sz="2100" dirty="0" err="1"/>
              <a:t>під</a:t>
            </a:r>
            <a:r>
              <a:rPr lang="ru-RU" altLang="uk-UA" sz="2100" dirty="0"/>
              <a:t> </a:t>
            </a:r>
            <a:r>
              <a:rPr lang="ru-RU" altLang="uk-UA" sz="2100" dirty="0" err="1"/>
              <a:t>перукою</a:t>
            </a:r>
            <a:r>
              <a:rPr lang="ru-RU" altLang="uk-UA" sz="2100" dirty="0"/>
              <a:t> </a:t>
            </a:r>
            <a:r>
              <a:rPr lang="ru-RU" altLang="uk-UA" sz="2100" dirty="0" err="1"/>
              <a:t>передчасну</a:t>
            </a:r>
            <a:r>
              <a:rPr lang="ru-RU" altLang="uk-UA" sz="2100" dirty="0"/>
              <a:t> </a:t>
            </a:r>
            <a:r>
              <a:rPr lang="ru-RU" altLang="uk-UA" sz="2100" dirty="0" err="1"/>
              <a:t>лисину</a:t>
            </a:r>
            <a:r>
              <a:rPr lang="ru-RU" altLang="uk-UA" sz="2100" dirty="0"/>
              <a:t>. При </a:t>
            </a:r>
            <a:r>
              <a:rPr lang="ru-RU" altLang="uk-UA" sz="2100" dirty="0" err="1"/>
              <a:t>дворі</a:t>
            </a:r>
            <a:r>
              <a:rPr lang="ru-RU" altLang="uk-UA" sz="2100" dirty="0"/>
              <a:t> </a:t>
            </a:r>
            <a:r>
              <a:rPr lang="ru-RU" altLang="uk-UA" sz="2100" dirty="0" err="1"/>
              <a:t>швидко</a:t>
            </a:r>
            <a:r>
              <a:rPr lang="ru-RU" altLang="uk-UA" sz="2100" dirty="0"/>
              <a:t> став </a:t>
            </a:r>
            <a:r>
              <a:rPr lang="ru-RU" altLang="uk-UA" sz="2100" dirty="0" err="1"/>
              <a:t>популярний</a:t>
            </a:r>
            <a:r>
              <a:rPr lang="ru-RU" altLang="uk-UA" sz="2100" dirty="0"/>
              <a:t> </a:t>
            </a:r>
            <a:r>
              <a:rPr lang="ru-RU" altLang="uk-UA" sz="2100" dirty="0" err="1"/>
              <a:t>алонж</a:t>
            </a:r>
            <a:r>
              <a:rPr lang="ru-RU" altLang="uk-UA" sz="2100" dirty="0"/>
              <a:t> – </a:t>
            </a:r>
            <a:r>
              <a:rPr lang="ru-RU" altLang="uk-UA" sz="2100" dirty="0" err="1"/>
              <a:t>пишний</a:t>
            </a:r>
            <a:r>
              <a:rPr lang="ru-RU" altLang="uk-UA" sz="2100" dirty="0"/>
              <a:t> </a:t>
            </a:r>
            <a:r>
              <a:rPr lang="ru-RU" altLang="uk-UA" sz="2100" dirty="0" err="1"/>
              <a:t>різновид</a:t>
            </a:r>
            <a:r>
              <a:rPr lang="ru-RU" altLang="uk-UA" sz="2100" dirty="0"/>
              <a:t> </a:t>
            </a:r>
            <a:r>
              <a:rPr lang="ru-RU" altLang="uk-UA" sz="2100" dirty="0" err="1"/>
              <a:t>перуки</a:t>
            </a:r>
            <a:r>
              <a:rPr lang="ru-RU" altLang="uk-UA" sz="2100" dirty="0"/>
              <a:t> з </a:t>
            </a:r>
            <a:r>
              <a:rPr lang="ru-RU" altLang="uk-UA" sz="2100" dirty="0" err="1"/>
              <a:t>довгими</a:t>
            </a:r>
            <a:r>
              <a:rPr lang="ru-RU" altLang="uk-UA" sz="2100" dirty="0"/>
              <a:t> локонами. Робили </a:t>
            </a:r>
            <a:r>
              <a:rPr lang="ru-RU" altLang="uk-UA" sz="2100" dirty="0" err="1"/>
              <a:t>алонж</a:t>
            </a:r>
            <a:r>
              <a:rPr lang="ru-RU" altLang="uk-UA" sz="2100" dirty="0"/>
              <a:t> з натурального </a:t>
            </a:r>
            <a:r>
              <a:rPr lang="ru-RU" altLang="uk-UA" sz="2100" dirty="0" err="1"/>
              <a:t>жіночого</a:t>
            </a:r>
            <a:r>
              <a:rPr lang="ru-RU" altLang="uk-UA" sz="2100" dirty="0"/>
              <a:t> </a:t>
            </a:r>
            <a:r>
              <a:rPr lang="ru-RU" altLang="uk-UA" sz="2100" dirty="0" err="1"/>
              <a:t>волосся</a:t>
            </a:r>
            <a:r>
              <a:rPr lang="ru-RU" altLang="uk-UA" sz="2100" dirty="0"/>
              <a:t>. А </a:t>
            </a:r>
            <a:r>
              <a:rPr lang="ru-RU" altLang="uk-UA" sz="2100" dirty="0" err="1"/>
              <a:t>менш</a:t>
            </a:r>
            <a:r>
              <a:rPr lang="ru-RU" altLang="uk-UA" sz="2100" dirty="0"/>
              <a:t> </a:t>
            </a:r>
            <a:r>
              <a:rPr lang="ru-RU" altLang="uk-UA" sz="2100" dirty="0" err="1"/>
              <a:t>забезпечені</a:t>
            </a:r>
            <a:r>
              <a:rPr lang="ru-RU" altLang="uk-UA" sz="2100" dirty="0"/>
              <a:t> </a:t>
            </a:r>
            <a:r>
              <a:rPr lang="ru-RU" altLang="uk-UA" sz="2100" dirty="0" err="1"/>
              <a:t>верстви</a:t>
            </a:r>
            <a:r>
              <a:rPr lang="ru-RU" altLang="uk-UA" sz="2100" dirty="0"/>
              <a:t> </a:t>
            </a:r>
            <a:r>
              <a:rPr lang="ru-RU" altLang="uk-UA" sz="2100" dirty="0" err="1"/>
              <a:t>населення</a:t>
            </a:r>
            <a:r>
              <a:rPr lang="ru-RU" altLang="uk-UA" sz="2100" dirty="0"/>
              <a:t> </a:t>
            </a:r>
            <a:r>
              <a:rPr lang="ru-RU" altLang="uk-UA" sz="2100" dirty="0" err="1"/>
              <a:t>користувалися</a:t>
            </a:r>
            <a:r>
              <a:rPr lang="ru-RU" altLang="uk-UA" sz="2100" dirty="0"/>
              <a:t> накладками з </a:t>
            </a:r>
            <a:r>
              <a:rPr lang="ru-RU" altLang="uk-UA" sz="2100" dirty="0" err="1"/>
              <a:t>вовни</a:t>
            </a:r>
            <a:r>
              <a:rPr lang="ru-RU" altLang="uk-UA" sz="2100" dirty="0"/>
              <a:t> </a:t>
            </a:r>
            <a:r>
              <a:rPr lang="ru-RU" altLang="uk-UA" sz="2100" dirty="0" err="1"/>
              <a:t>або</a:t>
            </a:r>
            <a:r>
              <a:rPr lang="ru-RU" altLang="uk-UA" sz="2100" dirty="0"/>
              <a:t> </a:t>
            </a:r>
            <a:r>
              <a:rPr lang="ru-RU" altLang="uk-UA" sz="2100" dirty="0" err="1"/>
              <a:t>рослинних</a:t>
            </a:r>
            <a:r>
              <a:rPr lang="ru-RU" altLang="uk-UA" sz="2100" dirty="0"/>
              <a:t> волокон. </a:t>
            </a:r>
            <a:r>
              <a:rPr lang="ru-RU" altLang="uk-UA" sz="2100" dirty="0" err="1"/>
              <a:t>З’явитися</a:t>
            </a:r>
            <a:r>
              <a:rPr lang="ru-RU" altLang="uk-UA" sz="2100" dirty="0"/>
              <a:t> в </a:t>
            </a:r>
            <a:r>
              <a:rPr lang="ru-RU" altLang="uk-UA" sz="2100" dirty="0" err="1"/>
              <a:t>суспільстві</a:t>
            </a:r>
            <a:r>
              <a:rPr lang="ru-RU" altLang="uk-UA" sz="2100" dirty="0"/>
              <a:t> без </a:t>
            </a:r>
            <a:r>
              <a:rPr lang="ru-RU" altLang="uk-UA" sz="2100" dirty="0" err="1"/>
              <a:t>перуки</a:t>
            </a:r>
            <a:r>
              <a:rPr lang="ru-RU" altLang="uk-UA" sz="2100" dirty="0"/>
              <a:t> </a:t>
            </a:r>
            <a:r>
              <a:rPr lang="ru-RU" altLang="uk-UA" sz="2100" dirty="0" err="1"/>
              <a:t>вважалося</a:t>
            </a:r>
            <a:r>
              <a:rPr lang="ru-RU" altLang="uk-UA" sz="2100" dirty="0"/>
              <a:t> поганим тоном.</a:t>
            </a:r>
          </a:p>
          <a:p>
            <a:pPr algn="just">
              <a:lnSpc>
                <a:spcPct val="100000"/>
              </a:lnSpc>
              <a:spcBef>
                <a:spcPct val="0"/>
              </a:spcBef>
              <a:spcAft>
                <a:spcPts val="1200"/>
              </a:spcAft>
              <a:buFont typeface="Arial" panose="020B0604020202020204" pitchFamily="34" charset="0"/>
              <a:buNone/>
            </a:pPr>
            <a:r>
              <a:rPr lang="ru-RU" altLang="uk-UA" sz="2100" dirty="0"/>
              <a:t>У </a:t>
            </a:r>
            <a:r>
              <a:rPr lang="ru-RU" altLang="uk-UA" sz="2100" dirty="0" err="1"/>
              <a:t>Великобританії</a:t>
            </a:r>
            <a:r>
              <a:rPr lang="ru-RU" altLang="uk-UA" sz="2100" dirty="0"/>
              <a:t> </a:t>
            </a:r>
            <a:r>
              <a:rPr lang="ru-RU" altLang="uk-UA" sz="2100" dirty="0" err="1"/>
              <a:t>від</a:t>
            </a:r>
            <a:r>
              <a:rPr lang="ru-RU" altLang="uk-UA" sz="2100" dirty="0"/>
              <a:t> </a:t>
            </a:r>
            <a:r>
              <a:rPr lang="ru-RU" altLang="uk-UA" sz="2100" dirty="0" err="1"/>
              <a:t>перук</a:t>
            </a:r>
            <a:r>
              <a:rPr lang="ru-RU" altLang="uk-UA" sz="2100" dirty="0"/>
              <a:t> </a:t>
            </a:r>
            <a:r>
              <a:rPr lang="ru-RU" altLang="uk-UA" sz="2100" dirty="0" err="1"/>
              <a:t>частково</a:t>
            </a:r>
            <a:r>
              <a:rPr lang="ru-RU" altLang="uk-UA" sz="2100" dirty="0"/>
              <a:t> </a:t>
            </a:r>
            <a:r>
              <a:rPr lang="ru-RU" altLang="uk-UA" sz="2100" dirty="0" err="1"/>
              <a:t>відмовилися</a:t>
            </a:r>
            <a:r>
              <a:rPr lang="ru-RU" altLang="uk-UA" sz="2100" dirty="0"/>
              <a:t> не так </a:t>
            </a:r>
            <a:r>
              <a:rPr lang="ru-RU" altLang="uk-UA" sz="2100" dirty="0" err="1"/>
              <a:t>вже</a:t>
            </a:r>
            <a:r>
              <a:rPr lang="ru-RU" altLang="uk-UA" sz="2100" dirty="0"/>
              <a:t> й давно: </a:t>
            </a:r>
            <a:r>
              <a:rPr lang="ru-RU" altLang="uk-UA" sz="2100" dirty="0" err="1"/>
              <a:t>спікер</a:t>
            </a:r>
            <a:r>
              <a:rPr lang="ru-RU" altLang="uk-UA" sz="2100" dirty="0"/>
              <a:t> </a:t>
            </a:r>
            <a:r>
              <a:rPr lang="ru-RU" altLang="uk-UA" sz="2100" dirty="0" err="1"/>
              <a:t>палати</a:t>
            </a:r>
            <a:r>
              <a:rPr lang="ru-RU" altLang="uk-UA" sz="2100" dirty="0"/>
              <a:t> громад — в 1992 </a:t>
            </a:r>
            <a:r>
              <a:rPr lang="ru-RU" altLang="uk-UA" sz="2100" dirty="0" err="1"/>
              <a:t>році</a:t>
            </a:r>
            <a:r>
              <a:rPr lang="ru-RU" altLang="uk-UA" sz="2100" dirty="0"/>
              <a:t>, лорд-канцлер — в 1998-му.</a:t>
            </a:r>
          </a:p>
        </p:txBody>
      </p:sp>
    </p:spTree>
    <p:extLst>
      <p:ext uri="{BB962C8B-B14F-4D97-AF65-F5344CB8AC3E}">
        <p14:creationId xmlns:p14="http://schemas.microsoft.com/office/powerpoint/2010/main" val="41094322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984253"/>
            <a:ext cx="10750682" cy="892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en-US" altLang="uk-UA" sz="2100" dirty="0"/>
              <a:t>https://zib.com.ua/ua/132707.html</a:t>
            </a:r>
          </a:p>
          <a:p>
            <a:pPr algn="just">
              <a:lnSpc>
                <a:spcPct val="100000"/>
              </a:lnSpc>
              <a:spcBef>
                <a:spcPct val="0"/>
              </a:spcBef>
              <a:spcAft>
                <a:spcPts val="1200"/>
              </a:spcAft>
              <a:buFont typeface="Arial" panose="020B0604020202020204" pitchFamily="34" charset="0"/>
              <a:buNone/>
            </a:pPr>
            <a:r>
              <a:rPr lang="en-US" altLang="uk-UA" sz="2100" dirty="0"/>
              <a:t>https://newjustice.org.ua/wp-content/uploads/2018/04/Session-5-Oleg-Tkachuk-Judicial-Robes-Ukr.pptx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Ткачук Олег. У РСУ </a:t>
            </a:r>
            <a:r>
              <a:rPr lang="ru-RU" altLang="uk-UA" sz="2200" b="1" dirty="0" err="1"/>
              <a:t>реформуватимуть</a:t>
            </a:r>
            <a:r>
              <a:rPr lang="ru-RU" altLang="uk-UA" sz="2200" b="1" dirty="0"/>
              <a:t> </a:t>
            </a:r>
            <a:r>
              <a:rPr lang="ru-RU" altLang="uk-UA" sz="2200" b="1" dirty="0" err="1"/>
              <a:t>суддівську</a:t>
            </a:r>
            <a:r>
              <a:rPr lang="ru-RU" altLang="uk-UA" sz="2200" b="1" dirty="0"/>
              <a:t> </a:t>
            </a:r>
            <a:r>
              <a:rPr lang="ru-RU" altLang="uk-UA" sz="2200" b="1" dirty="0" err="1"/>
              <a:t>мантію</a:t>
            </a:r>
            <a:r>
              <a:rPr lang="ru-RU" altLang="uk-UA" sz="2200" b="1" dirty="0"/>
              <a:t> </a:t>
            </a:r>
          </a:p>
        </p:txBody>
      </p:sp>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312060" y="2145358"/>
            <a:ext cx="10750682" cy="41088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t>Одним з прикладів взаємодії таких двох філософських категорій, як форма та зміст є судді та їх мантії.</a:t>
            </a:r>
          </a:p>
          <a:p>
            <a:pPr algn="just">
              <a:lnSpc>
                <a:spcPct val="100000"/>
              </a:lnSpc>
              <a:spcBef>
                <a:spcPct val="0"/>
              </a:spcBef>
              <a:spcAft>
                <a:spcPts val="1200"/>
              </a:spcAft>
              <a:buFont typeface="Arial" panose="020B0604020202020204" pitchFamily="34" charset="0"/>
              <a:buNone/>
            </a:pPr>
            <a:r>
              <a:rPr lang="uk-UA" altLang="uk-UA" sz="2100" dirty="0"/>
              <a:t>Із введенням суддівської мантії чітко став підкреслюватися той факт, що рішення судді є безсторонніми і виходять не з особистих пристрастей, симпатій чи антипатій, а із закону.</a:t>
            </a:r>
          </a:p>
          <a:p>
            <a:pPr algn="just">
              <a:lnSpc>
                <a:spcPct val="100000"/>
              </a:lnSpc>
              <a:spcBef>
                <a:spcPct val="0"/>
              </a:spcBef>
              <a:spcAft>
                <a:spcPts val="1200"/>
              </a:spcAft>
              <a:buFont typeface="Arial" panose="020B0604020202020204" pitchFamily="34" charset="0"/>
              <a:buNone/>
            </a:pPr>
            <a:r>
              <a:rPr lang="uk-UA" altLang="uk-UA" sz="2100" dirty="0"/>
              <a:t>Є випадки, коли одягати мантію судді не обов'язково. Це стосується вирішення справ у порядку досудового провадження, коли врегулювання спору відбувається за участю судді. </a:t>
            </a:r>
          </a:p>
          <a:p>
            <a:pPr algn="just">
              <a:lnSpc>
                <a:spcPct val="100000"/>
              </a:lnSpc>
              <a:spcBef>
                <a:spcPct val="0"/>
              </a:spcBef>
              <a:spcAft>
                <a:spcPts val="1200"/>
              </a:spcAft>
              <a:buFont typeface="Arial" panose="020B0604020202020204" pitchFamily="34" charset="0"/>
              <a:buNone/>
            </a:pPr>
            <a:r>
              <a:rPr lang="uk-UA" altLang="uk-UA" sz="2100" dirty="0"/>
              <a:t>Доречно визначитися із зимовим і літнім варіантом суддівського атрибуту, обговорити чи варто змінювати колір в залежності від </a:t>
            </a:r>
            <a:r>
              <a:rPr lang="uk-UA" altLang="uk-UA" sz="2100" dirty="0" err="1"/>
              <a:t>інстанційності</a:t>
            </a:r>
            <a:r>
              <a:rPr lang="uk-UA" altLang="uk-UA" sz="2100" dirty="0"/>
              <a:t> чи юрисдикції, чи слід додавати до мантії атрибути, які засвідчують національну ідентичність представників українського правосуддя - все це питання майбутнього. Зараз же, реальність залишається незмінною, суддя зобов'язаний здійснювати правосуддя у мантії.</a:t>
            </a:r>
          </a:p>
        </p:txBody>
      </p:sp>
    </p:spTree>
    <p:extLst>
      <p:ext uri="{BB962C8B-B14F-4D97-AF65-F5344CB8AC3E}">
        <p14:creationId xmlns:p14="http://schemas.microsoft.com/office/powerpoint/2010/main" val="221495718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659567" y="1918992"/>
            <a:ext cx="10750682"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t>Відповідно до статті 197 КАСУ учасники судового процесу та інші присутні у судовому засіданні особи звертаються до суду словами "Ваша честь".</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659567" y="-1"/>
            <a:ext cx="10598047" cy="989351"/>
          </a:xfrm>
          <a:prstGeom prst="horizontalScroll">
            <a:avLst>
              <a:gd name="adj" fmla="val 25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r>
              <a:rPr lang="uk-UA" sz="2400" b="1" dirty="0">
                <a:solidFill>
                  <a:schemeClr val="tx1"/>
                </a:solidFill>
                <a:effectLst/>
                <a:latin typeface="Roboto Condensed Light" panose="02000000000000000000" pitchFamily="2" charset="0"/>
                <a:ea typeface="Roboto Condensed Light" panose="02000000000000000000" pitchFamily="2" charset="0"/>
              </a:rPr>
              <a:t>ІНШІ ІСТОРИЧНІ АТРИБУТИ СУДОЧИНСТВА:</a:t>
            </a:r>
            <a:endParaRPr lang="uk-UA" sz="2400" dirty="0">
              <a:solidFill>
                <a:schemeClr val="tx1"/>
              </a:solidFill>
              <a:effectLst/>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2750511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212361" y="1139504"/>
            <a:ext cx="11767278" cy="54784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t>Стаття 198 цього ж Кодексу «Обов’язки осіб, присутніх у залі судового засідання»:</a:t>
            </a:r>
          </a:p>
          <a:p>
            <a:pPr algn="just">
              <a:lnSpc>
                <a:spcPct val="100000"/>
              </a:lnSpc>
              <a:spcBef>
                <a:spcPct val="0"/>
              </a:spcBef>
              <a:spcAft>
                <a:spcPts val="1200"/>
              </a:spcAft>
              <a:buFont typeface="Arial" panose="020B0604020202020204" pitchFamily="34" charset="0"/>
              <a:buNone/>
            </a:pPr>
            <a:r>
              <a:rPr lang="uk-UA" altLang="uk-UA" sz="2000" dirty="0"/>
              <a:t>1. Особи, присутні в залі судового засідання, повинні встати, коли входить і виходить суд. </a:t>
            </a:r>
          </a:p>
          <a:p>
            <a:pPr algn="just">
              <a:lnSpc>
                <a:spcPct val="100000"/>
              </a:lnSpc>
              <a:spcBef>
                <a:spcPct val="0"/>
              </a:spcBef>
              <a:spcAft>
                <a:spcPts val="1200"/>
              </a:spcAft>
              <a:buFont typeface="Arial" panose="020B0604020202020204" pitchFamily="34" charset="0"/>
              <a:buNone/>
            </a:pPr>
            <a:r>
              <a:rPr lang="uk-UA" altLang="uk-UA" sz="2000" dirty="0"/>
              <a:t>Рішення суду особи, присутні в залі, заслуховують стоячи. </a:t>
            </a:r>
          </a:p>
          <a:p>
            <a:pPr algn="just">
              <a:lnSpc>
                <a:spcPct val="100000"/>
              </a:lnSpc>
              <a:spcBef>
                <a:spcPct val="0"/>
              </a:spcBef>
              <a:spcAft>
                <a:spcPts val="1200"/>
              </a:spcAft>
              <a:buFont typeface="Arial" panose="020B0604020202020204" pitchFamily="34" charset="0"/>
              <a:buNone/>
            </a:pPr>
            <a:r>
              <a:rPr lang="uk-UA" altLang="uk-UA" sz="2000" dirty="0"/>
              <a:t>Учасники судового процесу, інші особи, присутні в залі судового засідання, звертаються до суду та один до одного, дають пояснення, показання, висновки, консультації тощо стоячи.</a:t>
            </a:r>
          </a:p>
          <a:p>
            <a:pPr algn="just">
              <a:lnSpc>
                <a:spcPct val="100000"/>
              </a:lnSpc>
              <a:spcBef>
                <a:spcPct val="0"/>
              </a:spcBef>
              <a:spcAft>
                <a:spcPts val="1200"/>
              </a:spcAft>
              <a:buFont typeface="Arial" panose="020B0604020202020204" pitchFamily="34" charset="0"/>
              <a:buNone/>
            </a:pPr>
            <a:r>
              <a:rPr lang="uk-UA" altLang="uk-UA" sz="2000" dirty="0"/>
              <a:t>2. Відступ від вимог, встановлених частиною першою цієї статті, допускається з дозволу головуючого.</a:t>
            </a:r>
          </a:p>
          <a:p>
            <a:pPr algn="just">
              <a:lnSpc>
                <a:spcPct val="100000"/>
              </a:lnSpc>
              <a:spcBef>
                <a:spcPct val="0"/>
              </a:spcBef>
              <a:spcAft>
                <a:spcPts val="1200"/>
              </a:spcAft>
              <a:buFont typeface="Arial" panose="020B0604020202020204" pitchFamily="34" charset="0"/>
              <a:buNone/>
            </a:pPr>
            <a:r>
              <a:rPr lang="uk-UA" altLang="uk-UA" sz="2000" dirty="0"/>
              <a:t>3. Учасники судового процесу, а також інші особи, присутні в залі судового засідання, зобов’язані беззаперечно виконувати розпорядження головуючого, додержуватися в судовому засіданні встановленого порядку та утримуватися від будь-яких дій, що свідчать про явну зневагу до суду або встановлених у суді правил.</a:t>
            </a:r>
          </a:p>
          <a:p>
            <a:pPr algn="just">
              <a:lnSpc>
                <a:spcPct val="100000"/>
              </a:lnSpc>
              <a:spcBef>
                <a:spcPct val="0"/>
              </a:spcBef>
              <a:spcAft>
                <a:spcPts val="1200"/>
              </a:spcAft>
              <a:buFont typeface="Arial" panose="020B0604020202020204" pitchFamily="34" charset="0"/>
              <a:buNone/>
            </a:pPr>
            <a:r>
              <a:rPr lang="uk-UA" altLang="uk-UA" sz="2000" dirty="0"/>
              <a:t>4. За прояв неповаги до суду винні особи притягуються до відповідальності, встановленої законом. Питання про притягнення учасника справи або іншої особи, присутньої в залі судового засідання, до відповідальності за прояв неповаги до суду вирішується судом негайно після вчинення правопорушення, для чого у судовому засіданні із розгляду справи оголошується перерва, або після закінчення судового засідання.</a:t>
            </a:r>
          </a:p>
          <a:p>
            <a:pPr algn="just">
              <a:lnSpc>
                <a:spcPct val="100000"/>
              </a:lnSpc>
              <a:spcBef>
                <a:spcPct val="0"/>
              </a:spcBef>
              <a:spcAft>
                <a:spcPts val="1200"/>
              </a:spcAft>
              <a:buFont typeface="Arial" panose="020B0604020202020204" pitchFamily="34" charset="0"/>
              <a:buNone/>
            </a:pPr>
            <a:r>
              <a:rPr lang="uk-UA" altLang="uk-UA" sz="2000" dirty="0"/>
              <a:t>5. Учасники справи передають документи та інші матеріали головуючому через судового розпорядника.</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659567" y="-1"/>
            <a:ext cx="10598047" cy="989351"/>
          </a:xfrm>
          <a:prstGeom prst="horizontalScroll">
            <a:avLst>
              <a:gd name="adj" fmla="val 25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r>
              <a:rPr lang="uk-UA" sz="2400" b="1" dirty="0">
                <a:solidFill>
                  <a:schemeClr val="tx1"/>
                </a:solidFill>
                <a:effectLst/>
                <a:latin typeface="Roboto Condensed Light" panose="02000000000000000000" pitchFamily="2" charset="0"/>
                <a:ea typeface="Roboto Condensed Light" panose="02000000000000000000" pitchFamily="2" charset="0"/>
              </a:rPr>
              <a:t>ІНШІ ІСТОРИЧНІ АТРИБУТИ СУДОЧИНСТВА:</a:t>
            </a:r>
            <a:endParaRPr lang="uk-UA" sz="2400" dirty="0">
              <a:solidFill>
                <a:schemeClr val="tx1"/>
              </a:solidFill>
              <a:effectLst/>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5379650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91953CB-DE99-914F-22BF-0F199593115D}"/>
              </a:ext>
            </a:extLst>
          </p:cNvPr>
          <p:cNvSpPr>
            <a:spLocks noGrp="1"/>
          </p:cNvSpPr>
          <p:nvPr>
            <p:ph type="title"/>
          </p:nvPr>
        </p:nvSpPr>
        <p:spPr>
          <a:xfrm>
            <a:off x="714375" y="-21432"/>
            <a:ext cx="10639425" cy="1050132"/>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107000"/>
              </a:lnSpc>
              <a:spcAft>
                <a:spcPts val="800"/>
              </a:spcAft>
            </a:pPr>
            <a:r>
              <a:rPr lang="uk-UA" sz="2800" b="1" dirty="0">
                <a:effectLst/>
                <a:latin typeface="Roboto Condensed Light" panose="02000000000000000000" pitchFamily="2" charset="0"/>
                <a:ea typeface="Roboto Condensed Light" panose="02000000000000000000" pitchFamily="2" charset="0"/>
                <a:cs typeface="Times New Roman" panose="02020603050405020304" pitchFamily="18" charset="0"/>
              </a:rPr>
              <a:t>НАРАДЧА КІМНАТА</a:t>
            </a:r>
            <a:endParaRPr lang="uk-UA" sz="28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pic>
        <p:nvPicPr>
          <p:cNvPr id="6" name="Рисунок 5">
            <a:extLst>
              <a:ext uri="{FF2B5EF4-FFF2-40B4-BE49-F238E27FC236}">
                <a16:creationId xmlns:a16="http://schemas.microsoft.com/office/drawing/2014/main" id="{B8838694-0180-D1D7-3A6F-0EE42605837D}"/>
              </a:ext>
            </a:extLst>
          </p:cNvPr>
          <p:cNvPicPr>
            <a:picLocks noChangeAspect="1"/>
          </p:cNvPicPr>
          <p:nvPr/>
        </p:nvPicPr>
        <p:blipFill rotWithShape="1">
          <a:blip r:embed="rId2">
            <a:extLst>
              <a:ext uri="{28A0092B-C50C-407E-A947-70E740481C1C}">
                <a14:useLocalDpi xmlns:a14="http://schemas.microsoft.com/office/drawing/2010/main" val="0"/>
              </a:ext>
            </a:extLst>
          </a:blip>
          <a:srcRect l="13977" t="28541" r="11073" b="19584"/>
          <a:stretch/>
        </p:blipFill>
        <p:spPr>
          <a:xfrm>
            <a:off x="7186613" y="3300411"/>
            <a:ext cx="5005387" cy="3557589"/>
          </a:xfrm>
          <a:prstGeom prst="rect">
            <a:avLst/>
          </a:prstGeom>
        </p:spPr>
      </p:pic>
      <p:sp>
        <p:nvSpPr>
          <p:cNvPr id="3" name="Місце для вмісту 2">
            <a:extLst>
              <a:ext uri="{FF2B5EF4-FFF2-40B4-BE49-F238E27FC236}">
                <a16:creationId xmlns:a16="http://schemas.microsoft.com/office/drawing/2014/main" id="{5FF7D4BF-5360-A0BF-D78D-FF638B64F679}"/>
              </a:ext>
            </a:extLst>
          </p:cNvPr>
          <p:cNvSpPr>
            <a:spLocks noGrp="1"/>
          </p:cNvSpPr>
          <p:nvPr>
            <p:ph idx="1"/>
          </p:nvPr>
        </p:nvSpPr>
        <p:spPr>
          <a:xfrm>
            <a:off x="500064" y="1214439"/>
            <a:ext cx="8058150" cy="5457824"/>
          </a:xfrm>
        </p:spPr>
        <p:txBody>
          <a:bodyPr/>
          <a:lstStyle/>
          <a:p>
            <a:pPr marL="0" indent="0">
              <a:buNone/>
            </a:pPr>
            <a:r>
              <a:rPr lang="uk-UA" sz="2200" b="1" dirty="0"/>
              <a:t>Згідно з частиною </a:t>
            </a:r>
            <a:r>
              <a:rPr lang="uk-UA" sz="2200" b="1" dirty="0" err="1"/>
              <a:t>пʼятою</a:t>
            </a:r>
            <a:r>
              <a:rPr lang="uk-UA" sz="2200" b="1" dirty="0"/>
              <a:t> статті 48 Закону України «Про судоустрій і статус судді»:</a:t>
            </a:r>
          </a:p>
          <a:p>
            <a:pPr marL="0" indent="0">
              <a:buNone/>
            </a:pPr>
            <a:r>
              <a:rPr lang="uk-UA" sz="2200" dirty="0"/>
              <a:t>незалежність судді забезпечується, зокрема, порядком здійснення правосуддя, визначеним процесуальним законом, таємницею ухвалення судового рішення.</a:t>
            </a:r>
          </a:p>
          <a:p>
            <a:pPr marL="0" indent="0">
              <a:buNone/>
            </a:pPr>
            <a:r>
              <a:rPr lang="uk-UA" sz="2200" b="1" dirty="0"/>
              <a:t>Відповідно до частини сьомої статті 56 Закону України «Про судоустрій і статус судді»:</a:t>
            </a:r>
          </a:p>
          <a:p>
            <a:pPr marL="0" indent="0">
              <a:buNone/>
            </a:pPr>
            <a:r>
              <a:rPr lang="uk-UA" sz="2200" dirty="0"/>
              <a:t>суддя зобов’язаний, зокрема, не розголошувати відомості, які становлять таємницю, що охороняється законом, у тому числі таємницю </a:t>
            </a:r>
            <a:r>
              <a:rPr lang="uk-UA" sz="2200" dirty="0" err="1"/>
              <a:t>нарадчої</a:t>
            </a:r>
            <a:r>
              <a:rPr lang="uk-UA" sz="2200" dirty="0"/>
              <a:t> кімнати і закритого судового засідання.</a:t>
            </a:r>
          </a:p>
          <a:p>
            <a:pPr marL="0" indent="0">
              <a:buNone/>
            </a:pPr>
            <a:r>
              <a:rPr lang="uk-UA" sz="2200" b="1" dirty="0"/>
              <a:t>Статтею 106 цього ж Закону передбачено, що</a:t>
            </a:r>
          </a:p>
          <a:p>
            <a:pPr marL="0" indent="0">
              <a:buNone/>
            </a:pPr>
            <a:r>
              <a:rPr lang="uk-UA" sz="2200" dirty="0"/>
              <a:t>суддю може бути притягнуто до дисциплінарної відповідальності в порядку дисциплінарного провадження з таких підстав як умисне або внаслідок недбалості, зокрема, розголошення суддею таємниці, що охороняється законом, у тому числі таємниці </a:t>
            </a:r>
            <a:r>
              <a:rPr lang="uk-UA" sz="2200" dirty="0" err="1"/>
              <a:t>нарадчої</a:t>
            </a:r>
            <a:r>
              <a:rPr lang="uk-UA" sz="2200" dirty="0"/>
              <a:t> кімнати.</a:t>
            </a:r>
          </a:p>
          <a:p>
            <a:endParaRPr lang="uk-UA" sz="2200" dirty="0"/>
          </a:p>
        </p:txBody>
      </p:sp>
    </p:spTree>
    <p:extLst>
      <p:ext uri="{BB962C8B-B14F-4D97-AF65-F5344CB8AC3E}">
        <p14:creationId xmlns:p14="http://schemas.microsoft.com/office/powerpoint/2010/main" val="3674286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774701"/>
            <a:ext cx="11268075" cy="33085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t>ПРОФЕСІЙНА ТАЄМНИЦЯ ТА ІМУНІТЕТ</a:t>
            </a:r>
          </a:p>
          <a:p>
            <a:pPr algn="just">
              <a:lnSpc>
                <a:spcPct val="100000"/>
              </a:lnSpc>
              <a:spcBef>
                <a:spcPct val="0"/>
              </a:spcBef>
              <a:spcAft>
                <a:spcPts val="1200"/>
              </a:spcAft>
              <a:buFont typeface="Arial" panose="020B0604020202020204" pitchFamily="34" charset="0"/>
              <a:buNone/>
            </a:pPr>
            <a:r>
              <a:rPr lang="ru-RU" altLang="uk-UA" sz="2100" dirty="0"/>
              <a:t>15. </a:t>
            </a:r>
            <a:r>
              <a:rPr lang="ru-RU" altLang="uk-UA" sz="2100" dirty="0" err="1"/>
              <a:t>Судді</a:t>
            </a:r>
            <a:r>
              <a:rPr lang="ru-RU" altLang="uk-UA" sz="2100" dirty="0"/>
              <a:t> </a:t>
            </a:r>
            <a:r>
              <a:rPr lang="ru-RU" altLang="uk-UA" sz="2100" dirty="0" err="1"/>
              <a:t>зобов’язані</a:t>
            </a:r>
            <a:r>
              <a:rPr lang="ru-RU" altLang="uk-UA" sz="2100" dirty="0"/>
              <a:t> </a:t>
            </a:r>
            <a:r>
              <a:rPr lang="ru-RU" altLang="uk-UA" sz="2100" dirty="0" err="1"/>
              <a:t>зберігати</a:t>
            </a:r>
            <a:r>
              <a:rPr lang="ru-RU" altLang="uk-UA" sz="2100" dirty="0"/>
              <a:t> </a:t>
            </a:r>
            <a:r>
              <a:rPr lang="ru-RU" altLang="uk-UA" sz="2100" dirty="0" err="1"/>
              <a:t>професійну</a:t>
            </a:r>
            <a:r>
              <a:rPr lang="ru-RU" altLang="uk-UA" sz="2100" dirty="0"/>
              <a:t> </a:t>
            </a:r>
            <a:r>
              <a:rPr lang="ru-RU" altLang="uk-UA" sz="2100" dirty="0" err="1"/>
              <a:t>таємницю</a:t>
            </a:r>
            <a:r>
              <a:rPr lang="ru-RU" altLang="uk-UA" sz="2100" dirty="0"/>
              <a:t> </a:t>
            </a:r>
            <a:r>
              <a:rPr lang="ru-RU" altLang="uk-UA" sz="2100" dirty="0" err="1"/>
              <a:t>щодо</a:t>
            </a:r>
            <a:r>
              <a:rPr lang="ru-RU" altLang="uk-UA" sz="2100" dirty="0"/>
              <a:t> </a:t>
            </a:r>
            <a:r>
              <a:rPr lang="ru-RU" altLang="uk-UA" sz="2100" dirty="0" err="1"/>
              <a:t>своїх</a:t>
            </a:r>
            <a:r>
              <a:rPr lang="ru-RU" altLang="uk-UA" sz="2100" dirty="0"/>
              <a:t> </a:t>
            </a:r>
            <a:r>
              <a:rPr lang="ru-RU" altLang="uk-UA" sz="2100" dirty="0" err="1"/>
              <a:t>засідань</a:t>
            </a:r>
            <a:r>
              <a:rPr lang="ru-RU" altLang="uk-UA" sz="2100" dirty="0"/>
              <a:t> і </a:t>
            </a:r>
            <a:r>
              <a:rPr lang="ru-RU" altLang="uk-UA" sz="2100" dirty="0" err="1"/>
              <a:t>конфіденційної</a:t>
            </a:r>
            <a:r>
              <a:rPr lang="ru-RU" altLang="uk-UA" sz="2100" dirty="0"/>
              <a:t> </a:t>
            </a:r>
            <a:r>
              <a:rPr lang="ru-RU" altLang="uk-UA" sz="2100" dirty="0" err="1"/>
              <a:t>інформації</a:t>
            </a:r>
            <a:r>
              <a:rPr lang="ru-RU" altLang="uk-UA" sz="2100" dirty="0"/>
              <a:t>, </a:t>
            </a:r>
            <a:r>
              <a:rPr lang="ru-RU" altLang="uk-UA" sz="2100" dirty="0" err="1"/>
              <a:t>отриманої</a:t>
            </a:r>
            <a:r>
              <a:rPr lang="ru-RU" altLang="uk-UA" sz="2100" dirty="0"/>
              <a:t> в </a:t>
            </a:r>
            <a:r>
              <a:rPr lang="ru-RU" altLang="uk-UA" sz="2100" dirty="0" err="1"/>
              <a:t>ході</a:t>
            </a:r>
            <a:r>
              <a:rPr lang="ru-RU" altLang="uk-UA" sz="2100" dirty="0"/>
              <a:t> </a:t>
            </a:r>
            <a:r>
              <a:rPr lang="ru-RU" altLang="uk-UA" sz="2100" dirty="0" err="1"/>
              <a:t>виконання</a:t>
            </a:r>
            <a:r>
              <a:rPr lang="ru-RU" altLang="uk-UA" sz="2100" dirty="0"/>
              <a:t> </a:t>
            </a:r>
            <a:r>
              <a:rPr lang="ru-RU" altLang="uk-UA" sz="2100" dirty="0" err="1"/>
              <a:t>їхніх</a:t>
            </a:r>
            <a:r>
              <a:rPr lang="ru-RU" altLang="uk-UA" sz="2100" dirty="0"/>
              <a:t> </a:t>
            </a:r>
            <a:r>
              <a:rPr lang="ru-RU" altLang="uk-UA" sz="2100" dirty="0" err="1"/>
              <a:t>обов’язків</a:t>
            </a:r>
            <a:r>
              <a:rPr lang="ru-RU" altLang="uk-UA" sz="2100" dirty="0"/>
              <a:t>, </a:t>
            </a:r>
            <a:r>
              <a:rPr lang="ru-RU" altLang="uk-UA" sz="2100" dirty="0" err="1"/>
              <a:t>окрім</a:t>
            </a:r>
            <a:r>
              <a:rPr lang="ru-RU" altLang="uk-UA" sz="2100" dirty="0"/>
              <a:t> як у </a:t>
            </a:r>
            <a:r>
              <a:rPr lang="ru-RU" altLang="uk-UA" sz="2100" dirty="0" err="1"/>
              <a:t>випадку</a:t>
            </a:r>
            <a:r>
              <a:rPr lang="ru-RU" altLang="uk-UA" sz="2100" dirty="0"/>
              <a:t> </a:t>
            </a:r>
            <a:r>
              <a:rPr lang="ru-RU" altLang="uk-UA" sz="2100" dirty="0" err="1"/>
              <a:t>відкритого</a:t>
            </a:r>
            <a:r>
              <a:rPr lang="ru-RU" altLang="uk-UA" sz="2100" dirty="0"/>
              <a:t> судового </a:t>
            </a:r>
            <a:r>
              <a:rPr lang="ru-RU" altLang="uk-UA" sz="2100" dirty="0" err="1"/>
              <a:t>процесу</a:t>
            </a:r>
            <a:r>
              <a:rPr lang="ru-RU" altLang="uk-UA" sz="2100" dirty="0"/>
              <a:t>. Заборонено </a:t>
            </a:r>
            <a:r>
              <a:rPr lang="ru-RU" altLang="uk-UA" sz="2100" dirty="0" err="1"/>
              <a:t>змушувати</a:t>
            </a:r>
            <a:r>
              <a:rPr lang="ru-RU" altLang="uk-UA" sz="2100" dirty="0"/>
              <a:t> </a:t>
            </a:r>
            <a:r>
              <a:rPr lang="ru-RU" altLang="uk-UA" sz="2100" dirty="0" err="1"/>
              <a:t>їх</a:t>
            </a:r>
            <a:r>
              <a:rPr lang="ru-RU" altLang="uk-UA" sz="2100" dirty="0"/>
              <a:t> </a:t>
            </a:r>
            <a:r>
              <a:rPr lang="ru-RU" altLang="uk-UA" sz="2100" dirty="0" err="1"/>
              <a:t>давати</a:t>
            </a:r>
            <a:r>
              <a:rPr lang="ru-RU" altLang="uk-UA" sz="2100" dirty="0"/>
              <a:t> </a:t>
            </a:r>
            <a:r>
              <a:rPr lang="ru-RU" altLang="uk-UA" sz="2100" dirty="0" err="1"/>
              <a:t>свідчення</a:t>
            </a:r>
            <a:r>
              <a:rPr lang="ru-RU" altLang="uk-UA" sz="2100" dirty="0"/>
              <a:t> з таких </a:t>
            </a:r>
            <a:r>
              <a:rPr lang="ru-RU" altLang="uk-UA" sz="2100" dirty="0" err="1"/>
              <a:t>питань</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a:t>16. Без </a:t>
            </a:r>
            <a:r>
              <a:rPr lang="ru-RU" altLang="uk-UA" sz="2100" dirty="0" err="1"/>
              <a:t>обмежень</a:t>
            </a:r>
            <a:r>
              <a:rPr lang="ru-RU" altLang="uk-UA" sz="2100" dirty="0"/>
              <a:t> </a:t>
            </a:r>
            <a:r>
              <a:rPr lang="ru-RU" altLang="uk-UA" sz="2100" dirty="0" err="1"/>
              <a:t>щодо</a:t>
            </a:r>
            <a:r>
              <a:rPr lang="ru-RU" altLang="uk-UA" sz="2100" dirty="0"/>
              <a:t> будь-</a:t>
            </a:r>
            <a:r>
              <a:rPr lang="ru-RU" altLang="uk-UA" sz="2100" dirty="0" err="1"/>
              <a:t>яких</a:t>
            </a:r>
            <a:r>
              <a:rPr lang="ru-RU" altLang="uk-UA" sz="2100" dirty="0"/>
              <a:t> </a:t>
            </a:r>
            <a:r>
              <a:rPr lang="ru-RU" altLang="uk-UA" sz="2100" dirty="0" err="1"/>
              <a:t>дисциплінарних</a:t>
            </a:r>
            <a:r>
              <a:rPr lang="ru-RU" altLang="uk-UA" sz="2100" dirty="0"/>
              <a:t> процедур, права на </a:t>
            </a:r>
            <a:r>
              <a:rPr lang="ru-RU" altLang="uk-UA" sz="2100" dirty="0" err="1"/>
              <a:t>апеляцію</a:t>
            </a:r>
            <a:r>
              <a:rPr lang="ru-RU" altLang="uk-UA" sz="2100" dirty="0"/>
              <a:t> </a:t>
            </a:r>
            <a:r>
              <a:rPr lang="ru-RU" altLang="uk-UA" sz="2100" dirty="0" err="1"/>
              <a:t>чи</a:t>
            </a:r>
            <a:r>
              <a:rPr lang="ru-RU" altLang="uk-UA" sz="2100" dirty="0"/>
              <a:t> </a:t>
            </a:r>
            <a:r>
              <a:rPr lang="ru-RU" altLang="uk-UA" sz="2100" dirty="0" err="1"/>
              <a:t>компенсацію</a:t>
            </a:r>
            <a:r>
              <a:rPr lang="ru-RU" altLang="uk-UA" sz="2100" dirty="0"/>
              <a:t> з боку </a:t>
            </a:r>
            <a:r>
              <a:rPr lang="ru-RU" altLang="uk-UA" sz="2100" dirty="0" err="1"/>
              <a:t>держави</a:t>
            </a:r>
            <a:r>
              <a:rPr lang="ru-RU" altLang="uk-UA" sz="2100" dirty="0"/>
              <a:t> </a:t>
            </a:r>
            <a:r>
              <a:rPr lang="ru-RU" altLang="uk-UA" sz="2100" dirty="0" err="1"/>
              <a:t>згідно</a:t>
            </a:r>
            <a:r>
              <a:rPr lang="ru-RU" altLang="uk-UA" sz="2100" dirty="0"/>
              <a:t> з </a:t>
            </a:r>
            <a:r>
              <a:rPr lang="ru-RU" altLang="uk-UA" sz="2100" dirty="0" err="1"/>
              <a:t>національним</a:t>
            </a:r>
            <a:r>
              <a:rPr lang="ru-RU" altLang="uk-UA" sz="2100" dirty="0"/>
              <a:t> </a:t>
            </a:r>
            <a:r>
              <a:rPr lang="ru-RU" altLang="uk-UA" sz="2100" dirty="0" err="1"/>
              <a:t>законодавством</a:t>
            </a:r>
            <a:r>
              <a:rPr lang="ru-RU" altLang="uk-UA" sz="2100" dirty="0"/>
              <a:t> </a:t>
            </a:r>
            <a:r>
              <a:rPr lang="ru-RU" altLang="uk-UA" sz="2100" dirty="0" err="1"/>
              <a:t>судді</a:t>
            </a:r>
            <a:r>
              <a:rPr lang="ru-RU" altLang="uk-UA" sz="2100" dirty="0"/>
              <a:t> </a:t>
            </a:r>
            <a:r>
              <a:rPr lang="ru-RU" altLang="uk-UA" sz="2100" dirty="0" err="1"/>
              <a:t>повинні</a:t>
            </a:r>
            <a:r>
              <a:rPr lang="ru-RU" altLang="uk-UA" sz="2100" dirty="0"/>
              <a:t> </a:t>
            </a:r>
            <a:r>
              <a:rPr lang="ru-RU" altLang="uk-UA" sz="2100" dirty="0" err="1"/>
              <a:t>користуватися</a:t>
            </a:r>
            <a:r>
              <a:rPr lang="ru-RU" altLang="uk-UA" sz="2100" dirty="0"/>
              <a:t> </a:t>
            </a:r>
            <a:r>
              <a:rPr lang="ru-RU" altLang="uk-UA" sz="2100" dirty="0" err="1"/>
              <a:t>особистим</a:t>
            </a:r>
            <a:r>
              <a:rPr lang="ru-RU" altLang="uk-UA" sz="2100" dirty="0"/>
              <a:t> </a:t>
            </a:r>
            <a:r>
              <a:rPr lang="ru-RU" altLang="uk-UA" sz="2100" dirty="0" err="1"/>
              <a:t>імунітетом</a:t>
            </a:r>
            <a:r>
              <a:rPr lang="ru-RU" altLang="uk-UA" sz="2100" dirty="0"/>
              <a:t> </a:t>
            </a:r>
            <a:r>
              <a:rPr lang="ru-RU" altLang="uk-UA" sz="2100" dirty="0" err="1"/>
              <a:t>від</a:t>
            </a:r>
            <a:r>
              <a:rPr lang="ru-RU" altLang="uk-UA" sz="2100" dirty="0"/>
              <a:t> судового </a:t>
            </a:r>
            <a:r>
              <a:rPr lang="ru-RU" altLang="uk-UA" sz="2100" dirty="0" err="1"/>
              <a:t>переслідування</a:t>
            </a:r>
            <a:r>
              <a:rPr lang="ru-RU" altLang="uk-UA" sz="2100" dirty="0"/>
              <a:t> в порядку </a:t>
            </a:r>
            <a:r>
              <a:rPr lang="ru-RU" altLang="uk-UA" sz="2100" dirty="0" err="1"/>
              <a:t>цивільного</a:t>
            </a:r>
            <a:r>
              <a:rPr lang="ru-RU" altLang="uk-UA" sz="2100" dirty="0"/>
              <a:t> </a:t>
            </a:r>
            <a:r>
              <a:rPr lang="ru-RU" altLang="uk-UA" sz="2100" dirty="0" err="1"/>
              <a:t>судочинства</a:t>
            </a:r>
            <a:r>
              <a:rPr lang="ru-RU" altLang="uk-UA" sz="2100" dirty="0"/>
              <a:t> за </a:t>
            </a:r>
            <a:r>
              <a:rPr lang="ru-RU" altLang="uk-UA" sz="2100" dirty="0" err="1"/>
              <a:t>спричинення</a:t>
            </a:r>
            <a:r>
              <a:rPr lang="ru-RU" altLang="uk-UA" sz="2100" dirty="0"/>
              <a:t> </a:t>
            </a:r>
            <a:r>
              <a:rPr lang="ru-RU" altLang="uk-UA" sz="2100" dirty="0" err="1"/>
              <a:t>фінансових</a:t>
            </a:r>
            <a:r>
              <a:rPr lang="ru-RU" altLang="uk-UA" sz="2100" dirty="0"/>
              <a:t> </a:t>
            </a:r>
            <a:r>
              <a:rPr lang="ru-RU" altLang="uk-UA" sz="2100" dirty="0" err="1"/>
              <a:t>збитків</a:t>
            </a:r>
            <a:r>
              <a:rPr lang="ru-RU" altLang="uk-UA" sz="2100" dirty="0"/>
              <a:t>, </a:t>
            </a:r>
            <a:r>
              <a:rPr lang="ru-RU" altLang="uk-UA" sz="2100" dirty="0" err="1"/>
              <a:t>завданих</a:t>
            </a:r>
            <a:r>
              <a:rPr lang="ru-RU" altLang="uk-UA" sz="2100" dirty="0"/>
              <a:t> в </a:t>
            </a:r>
            <a:r>
              <a:rPr lang="ru-RU" altLang="uk-UA" sz="2100" dirty="0" err="1"/>
              <a:t>результаті</a:t>
            </a:r>
            <a:r>
              <a:rPr lang="ru-RU" altLang="uk-UA" sz="2100" dirty="0"/>
              <a:t> </a:t>
            </a:r>
            <a:r>
              <a:rPr lang="ru-RU" altLang="uk-UA" sz="2100" dirty="0" err="1"/>
              <a:t>неналежних</a:t>
            </a:r>
            <a:r>
              <a:rPr lang="ru-RU" altLang="uk-UA" sz="2100" dirty="0"/>
              <a:t> </a:t>
            </a:r>
            <a:r>
              <a:rPr lang="ru-RU" altLang="uk-UA" sz="2100" dirty="0" err="1"/>
              <a:t>дій</a:t>
            </a:r>
            <a:r>
              <a:rPr lang="ru-RU" altLang="uk-UA" sz="2100" dirty="0"/>
              <a:t> </a:t>
            </a:r>
            <a:r>
              <a:rPr lang="ru-RU" altLang="uk-UA" sz="2100" dirty="0" err="1"/>
              <a:t>чи</a:t>
            </a:r>
            <a:r>
              <a:rPr lang="ru-RU" altLang="uk-UA" sz="2100" dirty="0"/>
              <a:t> </a:t>
            </a:r>
            <a:r>
              <a:rPr lang="ru-RU" altLang="uk-UA" sz="2100" dirty="0" err="1"/>
              <a:t>бездіяльності</a:t>
            </a:r>
            <a:r>
              <a:rPr lang="ru-RU" altLang="uk-UA" sz="2100" dirty="0"/>
              <a:t> </a:t>
            </a:r>
            <a:r>
              <a:rPr lang="ru-RU" altLang="uk-UA" sz="2100" dirty="0" err="1"/>
              <a:t>суддів</a:t>
            </a:r>
            <a:r>
              <a:rPr lang="ru-RU" altLang="uk-UA" sz="2100" dirty="0"/>
              <a:t> </a:t>
            </a:r>
            <a:r>
              <a:rPr lang="ru-RU" altLang="uk-UA" sz="2100" dirty="0" err="1"/>
              <a:t>під</a:t>
            </a:r>
            <a:r>
              <a:rPr lang="ru-RU" altLang="uk-UA" sz="2100" dirty="0"/>
              <a:t> час </a:t>
            </a:r>
            <a:r>
              <a:rPr lang="ru-RU" altLang="uk-UA" sz="2100" dirty="0" err="1"/>
              <a:t>виконання</a:t>
            </a:r>
            <a:r>
              <a:rPr lang="ru-RU" altLang="uk-UA" sz="2100" dirty="0"/>
              <a:t> ними </a:t>
            </a:r>
            <a:r>
              <a:rPr lang="ru-RU" altLang="uk-UA" sz="2100" dirty="0" err="1"/>
              <a:t>своїх</a:t>
            </a:r>
            <a:r>
              <a:rPr lang="ru-RU" altLang="uk-UA" sz="2100" dirty="0"/>
              <a:t> </a:t>
            </a:r>
            <a:r>
              <a:rPr lang="ru-RU" altLang="uk-UA" sz="2100" dirty="0" err="1"/>
              <a:t>судових</a:t>
            </a:r>
            <a:r>
              <a:rPr lang="ru-RU" altLang="uk-UA" sz="2100" dirty="0"/>
              <a:t> </a:t>
            </a:r>
            <a:r>
              <a:rPr lang="ru-RU" altLang="uk-UA" sz="2100" dirty="0" err="1"/>
              <a:t>функцій</a:t>
            </a:r>
            <a:r>
              <a:rPr lang="ru-RU" altLang="uk-UA" sz="21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370538"/>
            <a:ext cx="11268075" cy="1261884"/>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Коментарі</a:t>
            </a:r>
            <a:r>
              <a:rPr lang="ru-RU" altLang="uk-UA" sz="2200" b="1" dirty="0"/>
              <a:t> </a:t>
            </a:r>
            <a:r>
              <a:rPr lang="ru-RU" altLang="uk-UA" sz="2200" b="1" dirty="0" err="1"/>
              <a:t>щодо</a:t>
            </a:r>
            <a:r>
              <a:rPr lang="ru-RU" altLang="uk-UA" sz="2200" b="1" dirty="0"/>
              <a:t> </a:t>
            </a:r>
            <a:r>
              <a:rPr lang="ru-RU" altLang="uk-UA" sz="2200" b="1" dirty="0" err="1"/>
              <a:t>Бангалорських</a:t>
            </a:r>
            <a:r>
              <a:rPr lang="ru-RU" altLang="uk-UA" sz="2200" b="1" dirty="0"/>
              <a:t> </a:t>
            </a:r>
            <a:r>
              <a:rPr lang="ru-RU" altLang="uk-UA" sz="2200" b="1" dirty="0" err="1"/>
              <a:t>принципів</a:t>
            </a:r>
            <a:r>
              <a:rPr lang="ru-RU" altLang="uk-UA" sz="2200" b="1" dirty="0"/>
              <a:t> </a:t>
            </a:r>
            <a:r>
              <a:rPr lang="ru-RU" altLang="uk-UA" sz="2200" b="1" dirty="0" err="1"/>
              <a:t>поведінки</a:t>
            </a:r>
            <a:r>
              <a:rPr lang="ru-RU" altLang="uk-UA" sz="2200" b="1" dirty="0"/>
              <a:t> </a:t>
            </a:r>
            <a:r>
              <a:rPr lang="ru-RU" altLang="uk-UA" sz="2200" b="1" dirty="0" err="1"/>
              <a:t>суддів</a:t>
            </a:r>
            <a:r>
              <a:rPr lang="ru-RU" altLang="uk-UA" sz="2200" b="1" dirty="0"/>
              <a:t> </a:t>
            </a:r>
            <a:r>
              <a:rPr lang="ru-RU" altLang="uk-UA" sz="2200" b="1" dirty="0" err="1"/>
              <a:t>Управління</a:t>
            </a:r>
            <a:r>
              <a:rPr lang="ru-RU" altLang="uk-UA" sz="2200" b="1" dirty="0"/>
              <a:t> ООН з </a:t>
            </a:r>
            <a:r>
              <a:rPr lang="ru-RU" altLang="uk-UA" sz="2200" b="1" dirty="0" err="1"/>
              <a:t>наркотиків</a:t>
            </a:r>
            <a:r>
              <a:rPr lang="ru-RU" altLang="uk-UA" sz="2200" b="1" dirty="0"/>
              <a:t> та </a:t>
            </a:r>
            <a:r>
              <a:rPr lang="ru-RU" altLang="uk-UA" sz="2200" b="1" dirty="0" err="1"/>
              <a:t>злочинності</a:t>
            </a:r>
            <a:r>
              <a:rPr lang="ru-RU" altLang="uk-UA" sz="2200" b="1" dirty="0"/>
              <a:t> вересень 2007 р. </a:t>
            </a:r>
          </a:p>
          <a:p>
            <a:pPr algn="just">
              <a:lnSpc>
                <a:spcPct val="100000"/>
              </a:lnSpc>
              <a:spcBef>
                <a:spcPct val="0"/>
              </a:spcBef>
              <a:spcAft>
                <a:spcPts val="1200"/>
              </a:spcAft>
              <a:buFont typeface="Arial" panose="020B0604020202020204" pitchFamily="34" charset="0"/>
              <a:buNone/>
            </a:pPr>
            <a:r>
              <a:rPr lang="ru-RU" altLang="uk-UA" sz="2200" b="1" dirty="0"/>
              <a:t>https://rsu.gov.ua/uploads/article/komentari-bangalorski-9818bfbb11.pdf </a:t>
            </a:r>
          </a:p>
        </p:txBody>
      </p:sp>
    </p:spTree>
    <p:extLst>
      <p:ext uri="{BB962C8B-B14F-4D97-AF65-F5344CB8AC3E}">
        <p14:creationId xmlns:p14="http://schemas.microsoft.com/office/powerpoint/2010/main" val="50873739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116798" y="976105"/>
            <a:ext cx="3640816" cy="347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t>Стаття</a:t>
            </a:r>
            <a:r>
              <a:rPr lang="ru-RU" altLang="uk-UA" sz="2100" b="1" dirty="0"/>
              <a:t> 6</a:t>
            </a:r>
          </a:p>
          <a:p>
            <a:pPr algn="just">
              <a:lnSpc>
                <a:spcPct val="100000"/>
              </a:lnSpc>
              <a:spcBef>
                <a:spcPct val="0"/>
              </a:spcBef>
              <a:spcAft>
                <a:spcPts val="1200"/>
              </a:spcAft>
              <a:buFont typeface="Arial" panose="020B0604020202020204" pitchFamily="34" charset="0"/>
              <a:buNone/>
            </a:pPr>
            <a:r>
              <a:rPr lang="ru-RU" altLang="uk-UA" sz="2100" dirty="0"/>
              <a:t>1. </a:t>
            </a:r>
            <a:r>
              <a:rPr lang="ru-RU" altLang="uk-UA" sz="2100" dirty="0" err="1"/>
              <a:t>Розгляд</a:t>
            </a:r>
            <a:r>
              <a:rPr lang="ru-RU" altLang="uk-UA" sz="2100" dirty="0"/>
              <a:t> справ на </a:t>
            </a:r>
            <a:r>
              <a:rPr lang="ru-RU" altLang="uk-UA" sz="2100" dirty="0" err="1"/>
              <a:t>пленарних</a:t>
            </a:r>
            <a:r>
              <a:rPr lang="ru-RU" altLang="uk-UA" sz="2100" dirty="0"/>
              <a:t> </a:t>
            </a:r>
            <a:r>
              <a:rPr lang="ru-RU" altLang="uk-UA" sz="2100" dirty="0" err="1"/>
              <a:t>засіданнях</a:t>
            </a:r>
            <a:r>
              <a:rPr lang="ru-RU" altLang="uk-UA" sz="2100" dirty="0"/>
              <a:t> </a:t>
            </a:r>
            <a:r>
              <a:rPr lang="ru-RU" altLang="uk-UA" sz="2100" dirty="0" err="1"/>
              <a:t>Великої</a:t>
            </a:r>
            <a:r>
              <a:rPr lang="ru-RU" altLang="uk-UA" sz="2100" dirty="0"/>
              <a:t> </a:t>
            </a:r>
            <a:r>
              <a:rPr lang="ru-RU" altLang="uk-UA" sz="2100" dirty="0" err="1"/>
              <a:t>палати</a:t>
            </a:r>
            <a:r>
              <a:rPr lang="ru-RU" altLang="uk-UA" sz="2100" dirty="0"/>
              <a:t> </a:t>
            </a:r>
            <a:r>
              <a:rPr lang="ru-RU" altLang="uk-UA" sz="2100" dirty="0" err="1"/>
              <a:t>Конституційного</a:t>
            </a:r>
            <a:r>
              <a:rPr lang="ru-RU" altLang="uk-UA" sz="2100" dirty="0"/>
              <a:t> Суду, Сенату </a:t>
            </a:r>
            <a:r>
              <a:rPr lang="ru-RU" altLang="uk-UA" sz="2100" dirty="0" err="1"/>
              <a:t>Конституційного</a:t>
            </a:r>
            <a:r>
              <a:rPr lang="ru-RU" altLang="uk-UA" sz="2100" dirty="0"/>
              <a:t> Суду </a:t>
            </a:r>
            <a:r>
              <a:rPr lang="ru-RU" altLang="uk-UA" sz="2100" dirty="0" err="1"/>
              <a:t>здійснюється</a:t>
            </a:r>
            <a:r>
              <a:rPr lang="ru-RU" altLang="uk-UA" sz="2100" dirty="0"/>
              <a:t> </a:t>
            </a:r>
            <a:r>
              <a:rPr lang="ru-RU" altLang="uk-UA" sz="2100" dirty="0" err="1"/>
              <a:t>відкрито</a:t>
            </a:r>
            <a:r>
              <a:rPr lang="ru-RU" altLang="uk-UA" sz="2100" dirty="0"/>
              <a:t>, за </a:t>
            </a:r>
            <a:r>
              <a:rPr lang="ru-RU" altLang="uk-UA" sz="2100" dirty="0" err="1"/>
              <a:t>винятком</a:t>
            </a:r>
            <a:r>
              <a:rPr lang="ru-RU" altLang="uk-UA" sz="2100" dirty="0"/>
              <a:t> </a:t>
            </a:r>
            <a:r>
              <a:rPr lang="ru-RU" altLang="uk-UA" sz="2100" dirty="0" err="1"/>
              <a:t>закритої</a:t>
            </a:r>
            <a:r>
              <a:rPr lang="ru-RU" altLang="uk-UA" sz="2100" dirty="0"/>
              <a:t> </a:t>
            </a:r>
            <a:r>
              <a:rPr lang="ru-RU" altLang="uk-UA" sz="2100" dirty="0" err="1"/>
              <a:t>частини</a:t>
            </a:r>
            <a:r>
              <a:rPr lang="ru-RU" altLang="uk-UA" sz="2100" dirty="0"/>
              <a:t> </a:t>
            </a:r>
            <a:r>
              <a:rPr lang="ru-RU" altLang="uk-UA" sz="2100" dirty="0" err="1"/>
              <a:t>цих</a:t>
            </a:r>
            <a:r>
              <a:rPr lang="ru-RU" altLang="uk-UA" sz="2100" dirty="0"/>
              <a:t> </a:t>
            </a:r>
            <a:r>
              <a:rPr lang="ru-RU" altLang="uk-UA" sz="2100" dirty="0" err="1"/>
              <a:t>засідань</a:t>
            </a:r>
            <a:r>
              <a:rPr lang="ru-RU" altLang="uk-UA" sz="2100" dirty="0"/>
              <a:t>, коли </a:t>
            </a:r>
            <a:r>
              <a:rPr lang="ru-RU" altLang="uk-UA" sz="2100" dirty="0" err="1"/>
              <a:t>ухвалюється</a:t>
            </a:r>
            <a:r>
              <a:rPr lang="ru-RU" altLang="uk-UA" sz="2100" dirty="0"/>
              <a:t> </a:t>
            </a:r>
            <a:r>
              <a:rPr lang="ru-RU" altLang="uk-UA" sz="2100" dirty="0" err="1"/>
              <a:t>рішення</a:t>
            </a:r>
            <a:r>
              <a:rPr lang="ru-RU" altLang="uk-UA" sz="2100" dirty="0"/>
              <a:t>, </a:t>
            </a:r>
            <a:r>
              <a:rPr lang="ru-RU" altLang="uk-UA" sz="2100" dirty="0" err="1"/>
              <a:t>надається</a:t>
            </a:r>
            <a:r>
              <a:rPr lang="ru-RU" altLang="uk-UA" sz="2100" dirty="0"/>
              <a:t> </a:t>
            </a:r>
            <a:r>
              <a:rPr lang="ru-RU" altLang="uk-UA" sz="2100" dirty="0" err="1"/>
              <a:t>висновок</a:t>
            </a:r>
            <a:r>
              <a:rPr lang="ru-RU" altLang="uk-UA" sz="2100" dirty="0"/>
              <a:t>, </a:t>
            </a:r>
            <a:r>
              <a:rPr lang="ru-RU" altLang="uk-UA" sz="2100" dirty="0" err="1"/>
              <a:t>постановляється</a:t>
            </a:r>
            <a:r>
              <a:rPr lang="ru-RU" altLang="uk-UA" sz="2100" dirty="0"/>
              <a:t> </a:t>
            </a:r>
            <a:r>
              <a:rPr lang="ru-RU" altLang="uk-UA" sz="2100" dirty="0" err="1"/>
              <a:t>ухвала</a:t>
            </a:r>
            <a:r>
              <a:rPr lang="ru-RU" altLang="uk-UA" sz="2100" dirty="0"/>
              <a:t> Суду.</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Закон </a:t>
            </a:r>
            <a:r>
              <a:rPr lang="ru-RU" altLang="uk-UA" sz="2200" b="1" dirty="0" err="1"/>
              <a:t>України</a:t>
            </a:r>
            <a:r>
              <a:rPr lang="ru-RU" altLang="uk-UA" sz="2200" b="1" dirty="0"/>
              <a:t> «Про </a:t>
            </a:r>
            <a:r>
              <a:rPr lang="ru-RU" altLang="uk-UA" sz="2200" b="1" dirty="0" err="1"/>
              <a:t>конституційний</a:t>
            </a:r>
            <a:r>
              <a:rPr lang="ru-RU" altLang="uk-UA" sz="2200" b="1" dirty="0"/>
              <a:t> Суд </a:t>
            </a:r>
            <a:r>
              <a:rPr lang="ru-RU" altLang="uk-UA" sz="2200" b="1" dirty="0" err="1"/>
              <a:t>України</a:t>
            </a:r>
            <a:r>
              <a:rPr lang="ru-RU" altLang="uk-UA" sz="2200" b="1" dirty="0"/>
              <a:t>»</a:t>
            </a:r>
          </a:p>
        </p:txBody>
      </p:sp>
      <p:sp>
        <p:nvSpPr>
          <p:cNvPr id="3" name="Прямоугольник 4">
            <a:extLst>
              <a:ext uri="{FF2B5EF4-FFF2-40B4-BE49-F238E27FC236}">
                <a16:creationId xmlns:a16="http://schemas.microsoft.com/office/drawing/2014/main" id="{29063138-58BB-0344-0C7D-AB94DCD4FAE9}"/>
              </a:ext>
            </a:extLst>
          </p:cNvPr>
          <p:cNvSpPr>
            <a:spLocks noChangeArrowheads="1"/>
          </p:cNvSpPr>
          <p:nvPr/>
        </p:nvSpPr>
        <p:spPr bwMode="auto">
          <a:xfrm>
            <a:off x="7994675" y="2743199"/>
            <a:ext cx="4080527" cy="39549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100" b="1" dirty="0" err="1"/>
              <a:t>Стаття</a:t>
            </a:r>
            <a:r>
              <a:rPr lang="ru-RU" altLang="uk-UA" sz="2100" b="1" dirty="0"/>
              <a:t> 66</a:t>
            </a:r>
          </a:p>
          <a:p>
            <a:pPr algn="just">
              <a:lnSpc>
                <a:spcPct val="100000"/>
              </a:lnSpc>
              <a:spcBef>
                <a:spcPct val="0"/>
              </a:spcBef>
              <a:spcAft>
                <a:spcPts val="1200"/>
              </a:spcAft>
              <a:buNone/>
            </a:pPr>
            <a:r>
              <a:rPr lang="ru-RU" altLang="uk-UA" sz="2100" dirty="0"/>
              <a:t>9. </a:t>
            </a:r>
            <a:r>
              <a:rPr lang="ru-RU" altLang="uk-UA" sz="2100" dirty="0" err="1"/>
              <a:t>Виступи</a:t>
            </a:r>
            <a:r>
              <a:rPr lang="ru-RU" altLang="uk-UA" sz="2100" dirty="0"/>
              <a:t> </a:t>
            </a:r>
            <a:r>
              <a:rPr lang="ru-RU" altLang="uk-UA" sz="2100" dirty="0" err="1"/>
              <a:t>суддів</a:t>
            </a:r>
            <a:r>
              <a:rPr lang="ru-RU" altLang="uk-UA" sz="2100" dirty="0"/>
              <a:t> </a:t>
            </a:r>
            <a:r>
              <a:rPr lang="ru-RU" altLang="uk-UA" sz="2100" dirty="0" err="1"/>
              <a:t>Конституційного</a:t>
            </a:r>
            <a:r>
              <a:rPr lang="ru-RU" altLang="uk-UA" sz="2100" dirty="0"/>
              <a:t> Суду у </a:t>
            </a:r>
            <a:r>
              <a:rPr lang="ru-RU" altLang="uk-UA" sz="2100" dirty="0" err="1"/>
              <a:t>закритій</a:t>
            </a:r>
            <a:r>
              <a:rPr lang="ru-RU" altLang="uk-UA" sz="2100" dirty="0"/>
              <a:t> </a:t>
            </a:r>
            <a:r>
              <a:rPr lang="ru-RU" altLang="uk-UA" sz="2100" dirty="0" err="1"/>
              <a:t>частині</a:t>
            </a:r>
            <a:r>
              <a:rPr lang="ru-RU" altLang="uk-UA" sz="2100" dirty="0"/>
              <a:t> пленарного </a:t>
            </a:r>
            <a:r>
              <a:rPr lang="ru-RU" altLang="uk-UA" sz="2100" dirty="0" err="1"/>
              <a:t>засідання</a:t>
            </a:r>
            <a:r>
              <a:rPr lang="ru-RU" altLang="uk-UA" sz="2100" dirty="0"/>
              <a:t> </a:t>
            </a:r>
            <a:r>
              <a:rPr lang="ru-RU" altLang="uk-UA" sz="2100" dirty="0" err="1"/>
              <a:t>Великої</a:t>
            </a:r>
            <a:r>
              <a:rPr lang="ru-RU" altLang="uk-UA" sz="2100" dirty="0"/>
              <a:t> </a:t>
            </a:r>
            <a:r>
              <a:rPr lang="ru-RU" altLang="uk-UA" sz="2100" dirty="0" err="1"/>
              <a:t>палати</a:t>
            </a:r>
            <a:r>
              <a:rPr lang="ru-RU" altLang="uk-UA" sz="2100" dirty="0"/>
              <a:t> є </a:t>
            </a:r>
            <a:r>
              <a:rPr lang="ru-RU" altLang="uk-UA" sz="2100" dirty="0" err="1"/>
              <a:t>службовою</a:t>
            </a:r>
            <a:r>
              <a:rPr lang="ru-RU" altLang="uk-UA" sz="2100" dirty="0"/>
              <a:t> </a:t>
            </a:r>
            <a:r>
              <a:rPr lang="ru-RU" altLang="uk-UA" sz="2100" dirty="0" err="1"/>
              <a:t>інформацією</a:t>
            </a:r>
            <a:r>
              <a:rPr lang="ru-RU" altLang="uk-UA" sz="2100" dirty="0"/>
              <a:t> і не </a:t>
            </a:r>
            <a:r>
              <a:rPr lang="ru-RU" altLang="uk-UA" sz="2100" dirty="0" err="1"/>
              <a:t>можуть</a:t>
            </a:r>
            <a:r>
              <a:rPr lang="ru-RU" altLang="uk-UA" sz="2100" dirty="0"/>
              <a:t> бути </a:t>
            </a:r>
            <a:r>
              <a:rPr lang="ru-RU" altLang="uk-UA" sz="2100" dirty="0" err="1"/>
              <a:t>розголошені</a:t>
            </a:r>
            <a:r>
              <a:rPr lang="ru-RU" altLang="uk-UA" sz="2100" dirty="0"/>
              <a:t>.</a:t>
            </a:r>
          </a:p>
          <a:p>
            <a:pPr algn="just">
              <a:lnSpc>
                <a:spcPct val="100000"/>
              </a:lnSpc>
              <a:spcBef>
                <a:spcPct val="0"/>
              </a:spcBef>
              <a:spcAft>
                <a:spcPts val="1200"/>
              </a:spcAft>
              <a:buNone/>
            </a:pPr>
            <a:r>
              <a:rPr lang="ru-RU" altLang="uk-UA" sz="2100" dirty="0"/>
              <a:t>10. Протокол </a:t>
            </a:r>
            <a:r>
              <a:rPr lang="ru-RU" altLang="uk-UA" sz="2100" dirty="0" err="1"/>
              <a:t>закритої</a:t>
            </a:r>
            <a:r>
              <a:rPr lang="ru-RU" altLang="uk-UA" sz="2100" dirty="0"/>
              <a:t> </a:t>
            </a:r>
            <a:r>
              <a:rPr lang="ru-RU" altLang="uk-UA" sz="2100" dirty="0" err="1"/>
              <a:t>частини</a:t>
            </a:r>
            <a:r>
              <a:rPr lang="ru-RU" altLang="uk-UA" sz="2100" dirty="0"/>
              <a:t> пленарного </a:t>
            </a:r>
            <a:r>
              <a:rPr lang="ru-RU" altLang="uk-UA" sz="2100" dirty="0" err="1"/>
              <a:t>засідання</a:t>
            </a:r>
            <a:r>
              <a:rPr lang="ru-RU" altLang="uk-UA" sz="2100" dirty="0"/>
              <a:t> </a:t>
            </a:r>
            <a:r>
              <a:rPr lang="ru-RU" altLang="uk-UA" sz="2100" dirty="0" err="1"/>
              <a:t>Великої</a:t>
            </a:r>
            <a:r>
              <a:rPr lang="ru-RU" altLang="uk-UA" sz="2100" dirty="0"/>
              <a:t> </a:t>
            </a:r>
            <a:r>
              <a:rPr lang="ru-RU" altLang="uk-UA" sz="2100" dirty="0" err="1"/>
              <a:t>палати</a:t>
            </a:r>
            <a:r>
              <a:rPr lang="ru-RU" altLang="uk-UA" sz="2100" dirty="0"/>
              <a:t> не </a:t>
            </a:r>
            <a:r>
              <a:rPr lang="ru-RU" altLang="uk-UA" sz="2100" dirty="0" err="1"/>
              <a:t>може</a:t>
            </a:r>
            <a:r>
              <a:rPr lang="ru-RU" altLang="uk-UA" sz="2100" dirty="0"/>
              <a:t> бути </a:t>
            </a:r>
            <a:r>
              <a:rPr lang="ru-RU" altLang="uk-UA" sz="2100" dirty="0" err="1"/>
              <a:t>розголошений</a:t>
            </a:r>
            <a:r>
              <a:rPr lang="ru-RU" altLang="uk-UA" sz="2100" dirty="0"/>
              <a:t> і </a:t>
            </a:r>
            <a:r>
              <a:rPr lang="ru-RU" altLang="uk-UA" sz="2100" dirty="0" err="1"/>
              <a:t>зберігається</a:t>
            </a:r>
            <a:r>
              <a:rPr lang="ru-RU" altLang="uk-UA" sz="2100" dirty="0"/>
              <a:t> </a:t>
            </a:r>
            <a:r>
              <a:rPr lang="ru-RU" altLang="uk-UA" sz="2100" dirty="0" err="1"/>
              <a:t>окремо</a:t>
            </a:r>
            <a:r>
              <a:rPr lang="ru-RU" altLang="uk-UA" sz="2100" dirty="0"/>
              <a:t> </a:t>
            </a:r>
            <a:r>
              <a:rPr lang="ru-RU" altLang="uk-UA" sz="2100" dirty="0" err="1"/>
              <a:t>від</a:t>
            </a:r>
            <a:r>
              <a:rPr lang="ru-RU" altLang="uk-UA" sz="2100" dirty="0"/>
              <a:t> </a:t>
            </a:r>
            <a:r>
              <a:rPr lang="ru-RU" altLang="uk-UA" sz="2100" dirty="0" err="1"/>
              <a:t>матеріалів</a:t>
            </a:r>
            <a:r>
              <a:rPr lang="ru-RU" altLang="uk-UA" sz="2100" dirty="0"/>
              <a:t> </a:t>
            </a:r>
            <a:r>
              <a:rPr lang="ru-RU" altLang="uk-UA" sz="2100" dirty="0" err="1"/>
              <a:t>справи</a:t>
            </a:r>
            <a:r>
              <a:rPr lang="ru-RU" altLang="uk-UA" sz="2100" dirty="0"/>
              <a:t>.</a:t>
            </a:r>
          </a:p>
        </p:txBody>
      </p:sp>
      <p:sp>
        <p:nvSpPr>
          <p:cNvPr id="4" name="Прямоугольник 4">
            <a:extLst>
              <a:ext uri="{FF2B5EF4-FFF2-40B4-BE49-F238E27FC236}">
                <a16:creationId xmlns:a16="http://schemas.microsoft.com/office/drawing/2014/main" id="{3F582315-B833-4F4C-EF95-BF457831DB93}"/>
              </a:ext>
            </a:extLst>
          </p:cNvPr>
          <p:cNvSpPr>
            <a:spLocks noChangeArrowheads="1"/>
          </p:cNvSpPr>
          <p:nvPr/>
        </p:nvSpPr>
        <p:spPr bwMode="auto">
          <a:xfrm>
            <a:off x="3835881" y="1936596"/>
            <a:ext cx="4080527" cy="38010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100" b="1" dirty="0" err="1"/>
              <a:t>Стаття</a:t>
            </a:r>
            <a:r>
              <a:rPr lang="ru-RU" altLang="uk-UA" sz="2100" b="1" dirty="0"/>
              <a:t> 63</a:t>
            </a:r>
          </a:p>
          <a:p>
            <a:pPr algn="just">
              <a:lnSpc>
                <a:spcPct val="100000"/>
              </a:lnSpc>
              <a:spcBef>
                <a:spcPct val="0"/>
              </a:spcBef>
              <a:spcAft>
                <a:spcPts val="1200"/>
              </a:spcAft>
              <a:buNone/>
            </a:pPr>
            <a:r>
              <a:rPr lang="ru-RU" altLang="uk-UA" sz="2100" dirty="0"/>
              <a:t>1. </a:t>
            </a:r>
            <a:r>
              <a:rPr lang="ru-RU" altLang="uk-UA" sz="2100" dirty="0" err="1"/>
              <a:t>Звернення</a:t>
            </a:r>
            <a:r>
              <a:rPr lang="ru-RU" altLang="uk-UA" sz="2100" dirty="0"/>
              <a:t> до Суду </a:t>
            </a:r>
            <a:r>
              <a:rPr lang="ru-RU" altLang="uk-UA" sz="2100" dirty="0" err="1"/>
              <a:t>безвідносно</a:t>
            </a:r>
            <a:r>
              <a:rPr lang="ru-RU" altLang="uk-UA" sz="2100" dirty="0"/>
              <a:t> до </a:t>
            </a:r>
            <a:r>
              <a:rPr lang="ru-RU" altLang="uk-UA" sz="2100" dirty="0" err="1"/>
              <a:t>його</a:t>
            </a:r>
            <a:r>
              <a:rPr lang="ru-RU" altLang="uk-UA" sz="2100" dirty="0"/>
              <a:t> </a:t>
            </a:r>
            <a:r>
              <a:rPr lang="ru-RU" altLang="uk-UA" sz="2100" dirty="0" err="1"/>
              <a:t>форми</a:t>
            </a:r>
            <a:r>
              <a:rPr lang="ru-RU" altLang="uk-UA" sz="2100" dirty="0"/>
              <a:t> </a:t>
            </a:r>
            <a:r>
              <a:rPr lang="ru-RU" altLang="uk-UA" sz="2100" dirty="0" err="1"/>
              <a:t>може</a:t>
            </a:r>
            <a:r>
              <a:rPr lang="ru-RU" altLang="uk-UA" sz="2100" dirty="0"/>
              <a:t> бути </a:t>
            </a:r>
            <a:r>
              <a:rPr lang="ru-RU" altLang="uk-UA" sz="2100" dirty="0" err="1"/>
              <a:t>відкликане</a:t>
            </a:r>
            <a:r>
              <a:rPr lang="ru-RU" altLang="uk-UA" sz="2100" dirty="0"/>
              <a:t> за </a:t>
            </a:r>
            <a:r>
              <a:rPr lang="ru-RU" altLang="uk-UA" sz="2100" dirty="0" err="1"/>
              <a:t>письмовою</a:t>
            </a:r>
            <a:r>
              <a:rPr lang="ru-RU" altLang="uk-UA" sz="2100" dirty="0"/>
              <a:t> </a:t>
            </a:r>
            <a:r>
              <a:rPr lang="ru-RU" altLang="uk-UA" sz="2100" dirty="0" err="1"/>
              <a:t>заявою</a:t>
            </a:r>
            <a:r>
              <a:rPr lang="ru-RU" altLang="uk-UA" sz="2100" dirty="0"/>
              <a:t> </a:t>
            </a:r>
            <a:r>
              <a:rPr lang="ru-RU" altLang="uk-UA" sz="2100" dirty="0" err="1"/>
              <a:t>суб’єкта</a:t>
            </a:r>
            <a:r>
              <a:rPr lang="ru-RU" altLang="uk-UA" sz="2100" dirty="0"/>
              <a:t> </a:t>
            </a:r>
            <a:r>
              <a:rPr lang="ru-RU" altLang="uk-UA" sz="2100" dirty="0" err="1"/>
              <a:t>звернення</a:t>
            </a:r>
            <a:r>
              <a:rPr lang="ru-RU" altLang="uk-UA" sz="2100" dirty="0"/>
              <a:t>, </a:t>
            </a:r>
            <a:r>
              <a:rPr lang="ru-RU" altLang="uk-UA" sz="2100" dirty="0" err="1"/>
              <a:t>який</a:t>
            </a:r>
            <a:r>
              <a:rPr lang="ru-RU" altLang="uk-UA" sz="2100" dirty="0"/>
              <a:t> </a:t>
            </a:r>
            <a:r>
              <a:rPr lang="ru-RU" altLang="uk-UA" sz="2100" dirty="0" err="1"/>
              <a:t>його</a:t>
            </a:r>
            <a:r>
              <a:rPr lang="ru-RU" altLang="uk-UA" sz="2100" dirty="0"/>
              <a:t> подав до Суду, в будь-</a:t>
            </a:r>
            <a:r>
              <a:rPr lang="ru-RU" altLang="uk-UA" sz="2100" dirty="0" err="1"/>
              <a:t>який</a:t>
            </a:r>
            <a:r>
              <a:rPr lang="ru-RU" altLang="uk-UA" sz="2100" dirty="0"/>
              <a:t> час </a:t>
            </a:r>
            <a:r>
              <a:rPr lang="ru-RU" altLang="uk-UA" sz="2100" dirty="0" err="1"/>
              <a:t>після</a:t>
            </a:r>
            <a:r>
              <a:rPr lang="ru-RU" altLang="uk-UA" sz="2100" dirty="0"/>
              <a:t> </a:t>
            </a:r>
            <a:r>
              <a:rPr lang="ru-RU" altLang="uk-UA" sz="2100" dirty="0" err="1"/>
              <a:t>відкриття</a:t>
            </a:r>
            <a:r>
              <a:rPr lang="ru-RU" altLang="uk-UA" sz="2100" dirty="0"/>
              <a:t> </a:t>
            </a:r>
            <a:r>
              <a:rPr lang="ru-RU" altLang="uk-UA" sz="2100" dirty="0" err="1"/>
              <a:t>конституційного</a:t>
            </a:r>
            <a:r>
              <a:rPr lang="ru-RU" altLang="uk-UA" sz="2100" dirty="0"/>
              <a:t> </a:t>
            </a:r>
            <a:r>
              <a:rPr lang="ru-RU" altLang="uk-UA" sz="2100" dirty="0" err="1"/>
              <a:t>провадження</a:t>
            </a:r>
            <a:r>
              <a:rPr lang="ru-RU" altLang="uk-UA" sz="2100" dirty="0"/>
              <a:t>, але до переходу Суду в </a:t>
            </a:r>
            <a:r>
              <a:rPr lang="ru-RU" altLang="uk-UA" sz="2100" dirty="0" err="1"/>
              <a:t>закриту</a:t>
            </a:r>
            <a:r>
              <a:rPr lang="ru-RU" altLang="uk-UA" sz="2100" dirty="0"/>
              <a:t> </a:t>
            </a:r>
            <a:r>
              <a:rPr lang="ru-RU" altLang="uk-UA" sz="2100" dirty="0" err="1"/>
              <a:t>частину</a:t>
            </a:r>
            <a:r>
              <a:rPr lang="ru-RU" altLang="uk-UA" sz="2100" dirty="0"/>
              <a:t> пленарного </a:t>
            </a:r>
            <a:r>
              <a:rPr lang="ru-RU" altLang="uk-UA" sz="2100" dirty="0" err="1"/>
              <a:t>засідання</a:t>
            </a:r>
            <a:r>
              <a:rPr lang="ru-RU" altLang="uk-UA" sz="2100" dirty="0"/>
              <a:t> для </a:t>
            </a:r>
            <a:r>
              <a:rPr lang="ru-RU" altLang="uk-UA" sz="2100" dirty="0" err="1"/>
              <a:t>ухвалення</a:t>
            </a:r>
            <a:r>
              <a:rPr lang="ru-RU" altLang="uk-UA" sz="2100" dirty="0"/>
              <a:t> </a:t>
            </a:r>
            <a:r>
              <a:rPr lang="ru-RU" altLang="uk-UA" sz="2100" dirty="0" err="1"/>
              <a:t>рішення</a:t>
            </a:r>
            <a:r>
              <a:rPr lang="ru-RU" altLang="uk-UA" sz="2100" dirty="0"/>
              <a:t> </a:t>
            </a:r>
            <a:r>
              <a:rPr lang="ru-RU" altLang="uk-UA" sz="2100" dirty="0" err="1"/>
              <a:t>чи</a:t>
            </a:r>
            <a:r>
              <a:rPr lang="ru-RU" altLang="uk-UA" sz="2100" dirty="0"/>
              <a:t> </a:t>
            </a:r>
            <a:r>
              <a:rPr lang="ru-RU" altLang="uk-UA" sz="2100" dirty="0" err="1"/>
              <a:t>надання</a:t>
            </a:r>
            <a:r>
              <a:rPr lang="ru-RU" altLang="uk-UA" sz="2100" dirty="0"/>
              <a:t> </a:t>
            </a:r>
            <a:r>
              <a:rPr lang="ru-RU" altLang="uk-UA" sz="2100" dirty="0" err="1"/>
              <a:t>висновку</a:t>
            </a:r>
            <a:r>
              <a:rPr lang="ru-RU" altLang="uk-UA" sz="2100" dirty="0"/>
              <a:t>.</a:t>
            </a:r>
          </a:p>
        </p:txBody>
      </p:sp>
    </p:spTree>
    <p:extLst>
      <p:ext uri="{BB962C8B-B14F-4D97-AF65-F5344CB8AC3E}">
        <p14:creationId xmlns:p14="http://schemas.microsoft.com/office/powerpoint/2010/main" val="14924120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34F6D7EE-2D24-445C-9162-FF844E3027E0}"/>
              </a:ext>
            </a:extLst>
          </p:cNvPr>
          <p:cNvPicPr>
            <a:picLocks noGrp="1" noChangeAspect="1"/>
          </p:cNvPicPr>
          <p:nvPr>
            <p:ph idx="1"/>
          </p:nvPr>
        </p:nvPicPr>
        <p:blipFill>
          <a:blip r:embed="rId2"/>
          <a:stretch>
            <a:fillRect/>
          </a:stretch>
        </p:blipFill>
        <p:spPr>
          <a:xfrm>
            <a:off x="2323750" y="654341"/>
            <a:ext cx="8162489" cy="5603846"/>
          </a:xfrm>
          <a:prstGeom prst="rect">
            <a:avLst/>
          </a:prstGeom>
        </p:spPr>
      </p:pic>
    </p:spTree>
    <p:extLst>
      <p:ext uri="{BB962C8B-B14F-4D97-AF65-F5344CB8AC3E}">
        <p14:creationId xmlns:p14="http://schemas.microsoft.com/office/powerpoint/2010/main" val="4030136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116798" y="976105"/>
            <a:ext cx="4080526" cy="4755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t>Стаття</a:t>
            </a:r>
            <a:r>
              <a:rPr lang="ru-RU" altLang="uk-UA" sz="2100" b="1" dirty="0"/>
              <a:t> 67</a:t>
            </a:r>
          </a:p>
          <a:p>
            <a:pPr algn="just">
              <a:lnSpc>
                <a:spcPct val="100000"/>
              </a:lnSpc>
              <a:spcBef>
                <a:spcPct val="0"/>
              </a:spcBef>
              <a:spcAft>
                <a:spcPts val="1200"/>
              </a:spcAft>
              <a:buFont typeface="Arial" panose="020B0604020202020204" pitchFamily="34" charset="0"/>
              <a:buNone/>
            </a:pPr>
            <a:r>
              <a:rPr lang="ru-RU" altLang="uk-UA" sz="2100" dirty="0"/>
              <a:t>8. Сенат </a:t>
            </a:r>
            <a:r>
              <a:rPr lang="ru-RU" altLang="uk-UA" sz="2100" dirty="0" err="1"/>
              <a:t>ухвалює</a:t>
            </a:r>
            <a:r>
              <a:rPr lang="ru-RU" altLang="uk-UA" sz="2100" dirty="0"/>
              <a:t> </a:t>
            </a:r>
            <a:r>
              <a:rPr lang="ru-RU" altLang="uk-UA" sz="2100" dirty="0" err="1"/>
              <a:t>рішення</a:t>
            </a:r>
            <a:r>
              <a:rPr lang="ru-RU" altLang="uk-UA" sz="2100" dirty="0"/>
              <a:t> на </a:t>
            </a:r>
            <a:r>
              <a:rPr lang="ru-RU" altLang="uk-UA" sz="2100" dirty="0" err="1"/>
              <a:t>закритій</a:t>
            </a:r>
            <a:r>
              <a:rPr lang="ru-RU" altLang="uk-UA" sz="2100" dirty="0"/>
              <a:t> </a:t>
            </a:r>
            <a:r>
              <a:rPr lang="ru-RU" altLang="uk-UA" sz="2100" dirty="0" err="1"/>
              <a:t>частині</a:t>
            </a:r>
            <a:r>
              <a:rPr lang="ru-RU" altLang="uk-UA" sz="2100" dirty="0"/>
              <a:t> пленарного </a:t>
            </a:r>
            <a:r>
              <a:rPr lang="ru-RU" altLang="uk-UA" sz="2100" dirty="0" err="1"/>
              <a:t>засідання</a:t>
            </a:r>
            <a:r>
              <a:rPr lang="ru-RU" altLang="uk-UA" sz="2100" dirty="0"/>
              <a:t>.</a:t>
            </a:r>
          </a:p>
          <a:p>
            <a:pPr algn="just" defTabSz="271463">
              <a:lnSpc>
                <a:spcPct val="100000"/>
              </a:lnSpc>
              <a:spcBef>
                <a:spcPct val="0"/>
              </a:spcBef>
              <a:spcAft>
                <a:spcPts val="1200"/>
              </a:spcAft>
              <a:buFont typeface="Arial" panose="020B0604020202020204" pitchFamily="34" charset="0"/>
              <a:buNone/>
            </a:pPr>
            <a:r>
              <a:rPr lang="ru-RU" altLang="uk-UA" sz="2100" dirty="0"/>
              <a:t>9. </a:t>
            </a:r>
            <a:r>
              <a:rPr lang="ru-RU" altLang="uk-UA" sz="2100" dirty="0" err="1"/>
              <a:t>Виступи</a:t>
            </a:r>
            <a:r>
              <a:rPr lang="ru-RU" altLang="uk-UA" sz="2100" dirty="0"/>
              <a:t> </a:t>
            </a:r>
            <a:r>
              <a:rPr lang="ru-RU" altLang="uk-UA" sz="2100" dirty="0" err="1"/>
              <a:t>суддів</a:t>
            </a:r>
            <a:r>
              <a:rPr lang="ru-RU" altLang="uk-UA" sz="2100" dirty="0"/>
              <a:t> </a:t>
            </a:r>
            <a:r>
              <a:rPr lang="ru-RU" altLang="uk-UA" sz="2100" dirty="0" err="1"/>
              <a:t>Конституційного</a:t>
            </a:r>
            <a:r>
              <a:rPr lang="ru-RU" altLang="uk-UA" sz="2100" dirty="0"/>
              <a:t> Суду на </a:t>
            </a:r>
            <a:r>
              <a:rPr lang="ru-RU" altLang="uk-UA" sz="2100" dirty="0" err="1"/>
              <a:t>закритій</a:t>
            </a:r>
            <a:r>
              <a:rPr lang="ru-RU" altLang="uk-UA" sz="2100" dirty="0"/>
              <a:t> </a:t>
            </a:r>
            <a:r>
              <a:rPr lang="ru-RU" altLang="uk-UA" sz="2100" dirty="0" err="1"/>
              <a:t>частині</a:t>
            </a:r>
            <a:r>
              <a:rPr lang="ru-RU" altLang="uk-UA" sz="2100" dirty="0"/>
              <a:t> пленарного </a:t>
            </a:r>
            <a:r>
              <a:rPr lang="ru-RU" altLang="uk-UA" sz="2100" dirty="0" err="1"/>
              <a:t>засідання</a:t>
            </a:r>
            <a:r>
              <a:rPr lang="ru-RU" altLang="uk-UA" sz="2100" dirty="0"/>
              <a:t> Сенату є </a:t>
            </a:r>
            <a:r>
              <a:rPr lang="ru-RU" altLang="uk-UA" sz="2100" dirty="0" err="1"/>
              <a:t>службовою</a:t>
            </a:r>
            <a:r>
              <a:rPr lang="ru-RU" altLang="uk-UA" sz="2100" dirty="0"/>
              <a:t> </a:t>
            </a:r>
            <a:r>
              <a:rPr lang="ru-RU" altLang="uk-UA" sz="2100" dirty="0" err="1"/>
              <a:t>інформацією</a:t>
            </a:r>
            <a:r>
              <a:rPr lang="ru-RU" altLang="uk-UA" sz="2100" dirty="0"/>
              <a:t> і не </a:t>
            </a:r>
            <a:r>
              <a:rPr lang="ru-RU" altLang="uk-UA" sz="2100" dirty="0" err="1"/>
              <a:t>можуть</a:t>
            </a:r>
            <a:r>
              <a:rPr lang="ru-RU" altLang="uk-UA" sz="2100" dirty="0"/>
              <a:t> бути </a:t>
            </a:r>
            <a:r>
              <a:rPr lang="ru-RU" altLang="uk-UA" sz="2100" dirty="0" err="1"/>
              <a:t>розголошені</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a:t>10. Протокол </a:t>
            </a:r>
            <a:r>
              <a:rPr lang="ru-RU" altLang="uk-UA" sz="2100" dirty="0" err="1"/>
              <a:t>закритої</a:t>
            </a:r>
            <a:r>
              <a:rPr lang="ru-RU" altLang="uk-UA" sz="2100" dirty="0"/>
              <a:t> </a:t>
            </a:r>
            <a:r>
              <a:rPr lang="ru-RU" altLang="uk-UA" sz="2100" dirty="0" err="1"/>
              <a:t>частини</a:t>
            </a:r>
            <a:r>
              <a:rPr lang="ru-RU" altLang="uk-UA" sz="2100" dirty="0"/>
              <a:t> пленарного </a:t>
            </a:r>
            <a:r>
              <a:rPr lang="ru-RU" altLang="uk-UA" sz="2100" dirty="0" err="1"/>
              <a:t>засідання</a:t>
            </a:r>
            <a:r>
              <a:rPr lang="ru-RU" altLang="uk-UA" sz="2100" dirty="0"/>
              <a:t> Сенату не </a:t>
            </a:r>
            <a:r>
              <a:rPr lang="ru-RU" altLang="uk-UA" sz="2100" dirty="0" err="1"/>
              <a:t>розголошується</a:t>
            </a:r>
            <a:r>
              <a:rPr lang="ru-RU" altLang="uk-UA" sz="2100" dirty="0"/>
              <a:t> і </a:t>
            </a:r>
            <a:r>
              <a:rPr lang="ru-RU" altLang="uk-UA" sz="2100" dirty="0" err="1"/>
              <a:t>зберігається</a:t>
            </a:r>
            <a:r>
              <a:rPr lang="ru-RU" altLang="uk-UA" sz="2100" dirty="0"/>
              <a:t> </a:t>
            </a:r>
            <a:r>
              <a:rPr lang="ru-RU" altLang="uk-UA" sz="2100" dirty="0" err="1"/>
              <a:t>окремо</a:t>
            </a:r>
            <a:r>
              <a:rPr lang="ru-RU" altLang="uk-UA" sz="2100" dirty="0"/>
              <a:t> </a:t>
            </a:r>
            <a:r>
              <a:rPr lang="ru-RU" altLang="uk-UA" sz="2100" dirty="0" err="1"/>
              <a:t>від</a:t>
            </a:r>
            <a:r>
              <a:rPr lang="ru-RU" altLang="uk-UA" sz="2100" dirty="0"/>
              <a:t> </a:t>
            </a:r>
            <a:r>
              <a:rPr lang="ru-RU" altLang="uk-UA" sz="2100" dirty="0" err="1"/>
              <a:t>матеріалів</a:t>
            </a:r>
            <a:r>
              <a:rPr lang="ru-RU" altLang="uk-UA" sz="2100" dirty="0"/>
              <a:t> </a:t>
            </a:r>
            <a:r>
              <a:rPr lang="ru-RU" altLang="uk-UA" sz="2100" dirty="0" err="1"/>
              <a:t>справи</a:t>
            </a:r>
            <a:r>
              <a:rPr lang="ru-RU" altLang="uk-UA" sz="21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Закон </a:t>
            </a:r>
            <a:r>
              <a:rPr lang="ru-RU" altLang="uk-UA" sz="2200" b="1" dirty="0" err="1"/>
              <a:t>України</a:t>
            </a:r>
            <a:r>
              <a:rPr lang="ru-RU" altLang="uk-UA" sz="2200" b="1" dirty="0"/>
              <a:t> «Про </a:t>
            </a:r>
            <a:r>
              <a:rPr lang="ru-RU" altLang="uk-UA" sz="2200" b="1" dirty="0" err="1"/>
              <a:t>конституційний</a:t>
            </a:r>
            <a:r>
              <a:rPr lang="ru-RU" altLang="uk-UA" sz="2200" b="1" dirty="0"/>
              <a:t> Суд </a:t>
            </a:r>
            <a:r>
              <a:rPr lang="ru-RU" altLang="uk-UA" sz="2200" b="1" dirty="0" err="1"/>
              <a:t>України</a:t>
            </a:r>
            <a:r>
              <a:rPr lang="ru-RU" altLang="uk-UA" sz="2200" b="1" dirty="0"/>
              <a:t>»</a:t>
            </a:r>
          </a:p>
        </p:txBody>
      </p:sp>
      <p:sp>
        <p:nvSpPr>
          <p:cNvPr id="3" name="Прямоугольник 4">
            <a:extLst>
              <a:ext uri="{FF2B5EF4-FFF2-40B4-BE49-F238E27FC236}">
                <a16:creationId xmlns:a16="http://schemas.microsoft.com/office/drawing/2014/main" id="{29063138-58BB-0344-0C7D-AB94DCD4FAE9}"/>
              </a:ext>
            </a:extLst>
          </p:cNvPr>
          <p:cNvSpPr>
            <a:spLocks noChangeArrowheads="1"/>
          </p:cNvSpPr>
          <p:nvPr/>
        </p:nvSpPr>
        <p:spPr bwMode="auto">
          <a:xfrm>
            <a:off x="7994678" y="2941424"/>
            <a:ext cx="4080527" cy="3631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100" b="1" dirty="0" err="1"/>
              <a:t>Стаття</a:t>
            </a:r>
            <a:r>
              <a:rPr lang="ru-RU" altLang="uk-UA" sz="2100" b="1" dirty="0"/>
              <a:t> 88</a:t>
            </a:r>
          </a:p>
          <a:p>
            <a:pPr algn="just">
              <a:lnSpc>
                <a:spcPct val="100000"/>
              </a:lnSpc>
              <a:spcBef>
                <a:spcPct val="0"/>
              </a:spcBef>
              <a:spcAft>
                <a:spcPts val="1200"/>
              </a:spcAft>
              <a:buNone/>
            </a:pPr>
            <a:r>
              <a:rPr lang="ru-RU" altLang="uk-UA" sz="2100" dirty="0"/>
              <a:t>1. Суд </a:t>
            </a:r>
            <a:r>
              <a:rPr lang="ru-RU" altLang="uk-UA" sz="2100" dirty="0" err="1"/>
              <a:t>ухвалює</a:t>
            </a:r>
            <a:r>
              <a:rPr lang="ru-RU" altLang="uk-UA" sz="2100" dirty="0"/>
              <a:t> </a:t>
            </a:r>
            <a:r>
              <a:rPr lang="ru-RU" altLang="uk-UA" sz="2100" dirty="0" err="1"/>
              <a:t>рішення</a:t>
            </a:r>
            <a:r>
              <a:rPr lang="ru-RU" altLang="uk-UA" sz="2100" dirty="0"/>
              <a:t> і </a:t>
            </a:r>
            <a:r>
              <a:rPr lang="ru-RU" altLang="uk-UA" sz="2100" dirty="0" err="1"/>
              <a:t>надає</a:t>
            </a:r>
            <a:r>
              <a:rPr lang="ru-RU" altLang="uk-UA" sz="2100" dirty="0"/>
              <a:t> </a:t>
            </a:r>
            <a:r>
              <a:rPr lang="ru-RU" altLang="uk-UA" sz="2100" dirty="0" err="1"/>
              <a:t>висновок</a:t>
            </a:r>
            <a:r>
              <a:rPr lang="ru-RU" altLang="uk-UA" sz="2100" dirty="0"/>
              <a:t> </a:t>
            </a:r>
            <a:r>
              <a:rPr lang="ru-RU" altLang="uk-UA" sz="2100" dirty="0" err="1"/>
              <a:t>іменем</a:t>
            </a:r>
            <a:r>
              <a:rPr lang="ru-RU" altLang="uk-UA" sz="2100" dirty="0"/>
              <a:t> </a:t>
            </a:r>
            <a:r>
              <a:rPr lang="ru-RU" altLang="uk-UA" sz="2100" dirty="0" err="1"/>
              <a:t>України</a:t>
            </a:r>
            <a:r>
              <a:rPr lang="ru-RU" altLang="uk-UA" sz="2100" dirty="0"/>
              <a:t>.</a:t>
            </a:r>
          </a:p>
          <a:p>
            <a:pPr algn="just">
              <a:lnSpc>
                <a:spcPct val="100000"/>
              </a:lnSpc>
              <a:spcBef>
                <a:spcPct val="0"/>
              </a:spcBef>
              <a:spcAft>
                <a:spcPts val="1200"/>
              </a:spcAft>
              <a:buNone/>
            </a:pPr>
            <a:r>
              <a:rPr lang="ru-RU" altLang="uk-UA" sz="2100" dirty="0"/>
              <a:t>2. Суд </a:t>
            </a:r>
            <a:r>
              <a:rPr lang="ru-RU" altLang="uk-UA" sz="2100" dirty="0" err="1"/>
              <a:t>ухвалює</a:t>
            </a:r>
            <a:r>
              <a:rPr lang="ru-RU" altLang="uk-UA" sz="2100" dirty="0"/>
              <a:t> </a:t>
            </a:r>
            <a:r>
              <a:rPr lang="ru-RU" altLang="uk-UA" sz="2100" dirty="0" err="1"/>
              <a:t>рішення</a:t>
            </a:r>
            <a:r>
              <a:rPr lang="ru-RU" altLang="uk-UA" sz="2100" dirty="0"/>
              <a:t>, </a:t>
            </a:r>
            <a:r>
              <a:rPr lang="ru-RU" altLang="uk-UA" sz="2100" dirty="0" err="1"/>
              <a:t>надає</a:t>
            </a:r>
            <a:r>
              <a:rPr lang="ru-RU" altLang="uk-UA" sz="2100" dirty="0"/>
              <a:t> </a:t>
            </a:r>
            <a:r>
              <a:rPr lang="ru-RU" altLang="uk-UA" sz="2100" dirty="0" err="1"/>
              <a:t>висновок</a:t>
            </a:r>
            <a:r>
              <a:rPr lang="ru-RU" altLang="uk-UA" sz="2100" dirty="0"/>
              <a:t> на </a:t>
            </a:r>
            <a:r>
              <a:rPr lang="ru-RU" altLang="uk-UA" sz="2100" dirty="0" err="1"/>
              <a:t>закритій</a:t>
            </a:r>
            <a:r>
              <a:rPr lang="ru-RU" altLang="uk-UA" sz="2100" dirty="0"/>
              <a:t> </a:t>
            </a:r>
            <a:r>
              <a:rPr lang="ru-RU" altLang="uk-UA" sz="2100" dirty="0" err="1"/>
              <a:t>частині</a:t>
            </a:r>
            <a:r>
              <a:rPr lang="ru-RU" altLang="uk-UA" sz="2100" dirty="0"/>
              <a:t> пленарного </a:t>
            </a:r>
            <a:r>
              <a:rPr lang="ru-RU" altLang="uk-UA" sz="2100" dirty="0" err="1"/>
              <a:t>засідання</a:t>
            </a:r>
            <a:r>
              <a:rPr lang="ru-RU" altLang="uk-UA" sz="2100" dirty="0"/>
              <a:t> Сенату, </a:t>
            </a:r>
            <a:r>
              <a:rPr lang="ru-RU" altLang="uk-UA" sz="2100" dirty="0" err="1"/>
              <a:t>Великої</a:t>
            </a:r>
            <a:r>
              <a:rPr lang="ru-RU" altLang="uk-UA" sz="2100" dirty="0"/>
              <a:t> </a:t>
            </a:r>
            <a:r>
              <a:rPr lang="ru-RU" altLang="uk-UA" sz="2100" dirty="0" err="1"/>
              <a:t>палати</a:t>
            </a:r>
            <a:r>
              <a:rPr lang="ru-RU" altLang="uk-UA" sz="2100" dirty="0"/>
              <a:t> </a:t>
            </a:r>
            <a:r>
              <a:rPr lang="ru-RU" altLang="uk-UA" sz="2100" dirty="0" err="1"/>
              <a:t>поіменним</a:t>
            </a:r>
            <a:r>
              <a:rPr lang="ru-RU" altLang="uk-UA" sz="2100" dirty="0"/>
              <a:t> </a:t>
            </a:r>
            <a:r>
              <a:rPr lang="ru-RU" altLang="uk-UA" sz="2100" dirty="0" err="1"/>
              <a:t>голосуванням</a:t>
            </a:r>
            <a:r>
              <a:rPr lang="ru-RU" altLang="uk-UA" sz="2100" dirty="0"/>
              <a:t> </a:t>
            </a:r>
            <a:r>
              <a:rPr lang="ru-RU" altLang="uk-UA" sz="2100" dirty="0" err="1"/>
              <a:t>суддів</a:t>
            </a:r>
            <a:r>
              <a:rPr lang="ru-RU" altLang="uk-UA" sz="2100" dirty="0"/>
              <a:t> </a:t>
            </a:r>
            <a:r>
              <a:rPr lang="ru-RU" altLang="uk-UA" sz="2100" dirty="0" err="1"/>
              <a:t>Конституційного</a:t>
            </a:r>
            <a:r>
              <a:rPr lang="ru-RU" altLang="uk-UA" sz="2100" dirty="0"/>
              <a:t> Суду, </a:t>
            </a:r>
            <a:r>
              <a:rPr lang="ru-RU" altLang="uk-UA" sz="2100" dirty="0" err="1"/>
              <a:t>які</a:t>
            </a:r>
            <a:r>
              <a:rPr lang="ru-RU" altLang="uk-UA" sz="2100" dirty="0"/>
              <a:t> </a:t>
            </a:r>
            <a:r>
              <a:rPr lang="ru-RU" altLang="uk-UA" sz="2100" dirty="0" err="1"/>
              <a:t>розглядали</a:t>
            </a:r>
            <a:r>
              <a:rPr lang="ru-RU" altLang="uk-UA" sz="2100" dirty="0"/>
              <a:t> справу.</a:t>
            </a:r>
          </a:p>
        </p:txBody>
      </p:sp>
      <p:sp>
        <p:nvSpPr>
          <p:cNvPr id="4" name="Прямоугольник 4">
            <a:extLst>
              <a:ext uri="{FF2B5EF4-FFF2-40B4-BE49-F238E27FC236}">
                <a16:creationId xmlns:a16="http://schemas.microsoft.com/office/drawing/2014/main" id="{3F582315-B833-4F4C-EF95-BF457831DB93}"/>
              </a:ext>
            </a:extLst>
          </p:cNvPr>
          <p:cNvSpPr>
            <a:spLocks noChangeArrowheads="1"/>
          </p:cNvSpPr>
          <p:nvPr/>
        </p:nvSpPr>
        <p:spPr bwMode="auto">
          <a:xfrm>
            <a:off x="4365613" y="1925761"/>
            <a:ext cx="3460776" cy="2831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100" b="1" dirty="0" err="1"/>
              <a:t>Стаття</a:t>
            </a:r>
            <a:r>
              <a:rPr lang="ru-RU" altLang="uk-UA" sz="2100" b="1" dirty="0"/>
              <a:t> 71</a:t>
            </a:r>
          </a:p>
          <a:p>
            <a:pPr algn="just">
              <a:lnSpc>
                <a:spcPct val="100000"/>
              </a:lnSpc>
              <a:spcBef>
                <a:spcPct val="0"/>
              </a:spcBef>
              <a:spcAft>
                <a:spcPts val="1200"/>
              </a:spcAft>
              <a:buNone/>
            </a:pPr>
            <a:r>
              <a:rPr lang="ru-RU" altLang="uk-UA" sz="2100" dirty="0"/>
              <a:t>2. </a:t>
            </a:r>
            <a:r>
              <a:rPr lang="ru-RU" altLang="uk-UA" sz="2100" dirty="0" err="1"/>
              <a:t>Клопотання</a:t>
            </a:r>
            <a:r>
              <a:rPr lang="ru-RU" altLang="uk-UA" sz="2100" dirty="0"/>
              <a:t> </a:t>
            </a:r>
            <a:r>
              <a:rPr lang="ru-RU" altLang="uk-UA" sz="2100" dirty="0" err="1"/>
              <a:t>учасника</a:t>
            </a:r>
            <a:r>
              <a:rPr lang="ru-RU" altLang="uk-UA" sz="2100" dirty="0"/>
              <a:t> </a:t>
            </a:r>
            <a:r>
              <a:rPr lang="ru-RU" altLang="uk-UA" sz="2100" dirty="0" err="1"/>
              <a:t>конституційного</a:t>
            </a:r>
            <a:r>
              <a:rPr lang="ru-RU" altLang="uk-UA" sz="2100" dirty="0"/>
              <a:t> </a:t>
            </a:r>
            <a:r>
              <a:rPr lang="ru-RU" altLang="uk-UA" sz="2100" dirty="0" err="1"/>
              <a:t>провадження</a:t>
            </a:r>
            <a:r>
              <a:rPr lang="ru-RU" altLang="uk-UA" sz="2100" dirty="0"/>
              <a:t>, </a:t>
            </a:r>
            <a:r>
              <a:rPr lang="ru-RU" altLang="uk-UA" sz="2100" dirty="0" err="1"/>
              <a:t>подані</a:t>
            </a:r>
            <a:r>
              <a:rPr lang="ru-RU" altLang="uk-UA" sz="2100" dirty="0"/>
              <a:t> </a:t>
            </a:r>
            <a:r>
              <a:rPr lang="ru-RU" altLang="uk-UA" sz="2100" dirty="0" err="1"/>
              <a:t>під</a:t>
            </a:r>
            <a:r>
              <a:rPr lang="ru-RU" altLang="uk-UA" sz="2100" dirty="0"/>
              <a:t> час </a:t>
            </a:r>
            <a:r>
              <a:rPr lang="ru-RU" altLang="uk-UA" sz="2100" dirty="0" err="1"/>
              <a:t>засідання</a:t>
            </a:r>
            <a:r>
              <a:rPr lang="ru-RU" altLang="uk-UA" sz="2100" dirty="0"/>
              <a:t>, пленарного </a:t>
            </a:r>
            <a:r>
              <a:rPr lang="ru-RU" altLang="uk-UA" sz="2100" dirty="0" err="1"/>
              <a:t>засідання</a:t>
            </a:r>
            <a:r>
              <a:rPr lang="ru-RU" altLang="uk-UA" sz="2100" dirty="0"/>
              <a:t>, Сенат </a:t>
            </a:r>
            <a:r>
              <a:rPr lang="ru-RU" altLang="uk-UA" sz="2100" dirty="0" err="1"/>
              <a:t>чи</a:t>
            </a:r>
            <a:r>
              <a:rPr lang="ru-RU" altLang="uk-UA" sz="2100" dirty="0"/>
              <a:t> Велика палата </a:t>
            </a:r>
            <a:r>
              <a:rPr lang="ru-RU" altLang="uk-UA" sz="2100" dirty="0" err="1"/>
              <a:t>розглядає</a:t>
            </a:r>
            <a:r>
              <a:rPr lang="ru-RU" altLang="uk-UA" sz="2100" dirty="0"/>
              <a:t> в </a:t>
            </a:r>
            <a:r>
              <a:rPr lang="ru-RU" altLang="uk-UA" sz="2100" dirty="0" err="1"/>
              <a:t>Залі</a:t>
            </a:r>
            <a:r>
              <a:rPr lang="ru-RU" altLang="uk-UA" sz="2100" dirty="0"/>
              <a:t> </a:t>
            </a:r>
            <a:r>
              <a:rPr lang="ru-RU" altLang="uk-UA" sz="2100" dirty="0" err="1"/>
              <a:t>засідань</a:t>
            </a:r>
            <a:r>
              <a:rPr lang="ru-RU" altLang="uk-UA" sz="2100" dirty="0"/>
              <a:t> </a:t>
            </a:r>
            <a:r>
              <a:rPr lang="ru-RU" altLang="uk-UA" sz="2100" u="sng" dirty="0" err="1"/>
              <a:t>або</a:t>
            </a:r>
            <a:r>
              <a:rPr lang="ru-RU" altLang="uk-UA" sz="2100" u="sng" dirty="0"/>
              <a:t> в </a:t>
            </a:r>
            <a:r>
              <a:rPr lang="ru-RU" altLang="uk-UA" sz="2100" u="sng" dirty="0" err="1"/>
              <a:t>окремій</a:t>
            </a:r>
            <a:r>
              <a:rPr lang="ru-RU" altLang="uk-UA" sz="2100" u="sng" dirty="0"/>
              <a:t> </a:t>
            </a:r>
            <a:r>
              <a:rPr lang="ru-RU" altLang="uk-UA" sz="2100" u="sng" dirty="0" err="1"/>
              <a:t>кімнаті</a:t>
            </a:r>
            <a:r>
              <a:rPr lang="ru-RU" altLang="uk-UA" sz="2100" u="sng" dirty="0"/>
              <a:t> для </a:t>
            </a:r>
            <a:r>
              <a:rPr lang="ru-RU" altLang="uk-UA" sz="2100" u="sng" dirty="0" err="1"/>
              <a:t>обговорення</a:t>
            </a:r>
            <a:r>
              <a:rPr lang="ru-RU" altLang="uk-UA" sz="2100" u="sng" dirty="0"/>
              <a:t>.</a:t>
            </a:r>
          </a:p>
        </p:txBody>
      </p:sp>
    </p:spTree>
    <p:extLst>
      <p:ext uri="{BB962C8B-B14F-4D97-AF65-F5344CB8AC3E}">
        <p14:creationId xmlns:p14="http://schemas.microsoft.com/office/powerpoint/2010/main" val="40096796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177148" y="1007909"/>
            <a:ext cx="11268075" cy="15388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t>Стаття</a:t>
            </a:r>
            <a:r>
              <a:rPr lang="ru-RU" altLang="uk-UA" sz="2100" b="1" dirty="0"/>
              <a:t> 33</a:t>
            </a:r>
          </a:p>
          <a:p>
            <a:pPr algn="just">
              <a:lnSpc>
                <a:spcPct val="100000"/>
              </a:lnSpc>
              <a:spcBef>
                <a:spcPct val="0"/>
              </a:spcBef>
              <a:spcAft>
                <a:spcPts val="1200"/>
              </a:spcAft>
              <a:buFont typeface="Arial" panose="020B0604020202020204" pitchFamily="34" charset="0"/>
              <a:buNone/>
            </a:pPr>
            <a:r>
              <a:rPr lang="ru-RU" altLang="uk-UA" sz="2100" dirty="0"/>
              <a:t>5. </a:t>
            </a:r>
            <a:r>
              <a:rPr lang="ru-RU" altLang="uk-UA" sz="2100" dirty="0" err="1"/>
              <a:t>Рішення</a:t>
            </a:r>
            <a:r>
              <a:rPr lang="ru-RU" altLang="uk-UA" sz="2100" dirty="0"/>
              <a:t> про </a:t>
            </a:r>
            <a:r>
              <a:rPr lang="ru-RU" altLang="uk-UA" sz="2100" dirty="0" err="1"/>
              <a:t>відвід</a:t>
            </a:r>
            <a:r>
              <a:rPr lang="ru-RU" altLang="uk-UA" sz="2100" dirty="0"/>
              <a:t> (</a:t>
            </a:r>
            <a:r>
              <a:rPr lang="ru-RU" altLang="uk-UA" sz="2100" dirty="0" err="1"/>
              <a:t>самовідвід</a:t>
            </a:r>
            <a:r>
              <a:rPr lang="ru-RU" altLang="uk-UA" sz="2100" dirty="0"/>
              <a:t>) </a:t>
            </a:r>
            <a:r>
              <a:rPr lang="ru-RU" altLang="uk-UA" sz="2100" dirty="0" err="1"/>
              <a:t>ухвалюється</a:t>
            </a:r>
            <a:r>
              <a:rPr lang="ru-RU" altLang="uk-UA" sz="2100" dirty="0"/>
              <a:t> </a:t>
            </a:r>
            <a:r>
              <a:rPr lang="ru-RU" altLang="uk-UA" sz="2100" dirty="0" err="1"/>
              <a:t>більшістю</a:t>
            </a:r>
            <a:r>
              <a:rPr lang="ru-RU" altLang="uk-UA" sz="2100" dirty="0"/>
              <a:t> </a:t>
            </a:r>
            <a:r>
              <a:rPr lang="ru-RU" altLang="uk-UA" sz="2100" dirty="0" err="1"/>
              <a:t>членів</a:t>
            </a:r>
            <a:r>
              <a:rPr lang="ru-RU" altLang="uk-UA" sz="2100" dirty="0"/>
              <a:t> </a:t>
            </a:r>
            <a:r>
              <a:rPr lang="ru-RU" altLang="uk-UA" sz="2100" dirty="0" err="1"/>
              <a:t>Вищої</a:t>
            </a:r>
            <a:r>
              <a:rPr lang="ru-RU" altLang="uk-UA" sz="2100" dirty="0"/>
              <a:t> ради </a:t>
            </a:r>
            <a:r>
              <a:rPr lang="ru-RU" altLang="uk-UA" sz="2100" dirty="0" err="1"/>
              <a:t>правосуддя</a:t>
            </a:r>
            <a:r>
              <a:rPr lang="ru-RU" altLang="uk-UA" sz="2100" dirty="0"/>
              <a:t>, </a:t>
            </a:r>
            <a:r>
              <a:rPr lang="ru-RU" altLang="uk-UA" sz="2100" dirty="0" err="1"/>
              <a:t>які</a:t>
            </a:r>
            <a:r>
              <a:rPr lang="ru-RU" altLang="uk-UA" sz="2100" dirty="0"/>
              <a:t> </a:t>
            </a:r>
            <a:r>
              <a:rPr lang="ru-RU" altLang="uk-UA" sz="2100" dirty="0" err="1"/>
              <a:t>беруть</a:t>
            </a:r>
            <a:r>
              <a:rPr lang="ru-RU" altLang="uk-UA" sz="2100" dirty="0"/>
              <a:t> участь у </a:t>
            </a:r>
            <a:r>
              <a:rPr lang="ru-RU" altLang="uk-UA" sz="2100" dirty="0" err="1"/>
              <a:t>засіданні</a:t>
            </a:r>
            <a:r>
              <a:rPr lang="ru-RU" altLang="uk-UA" sz="2100" dirty="0"/>
              <a:t> </a:t>
            </a:r>
            <a:r>
              <a:rPr lang="ru-RU" altLang="uk-UA" sz="2100" dirty="0" err="1"/>
              <a:t>Вищої</a:t>
            </a:r>
            <a:r>
              <a:rPr lang="ru-RU" altLang="uk-UA" sz="2100" dirty="0"/>
              <a:t> ради </a:t>
            </a:r>
            <a:r>
              <a:rPr lang="ru-RU" altLang="uk-UA" sz="2100" dirty="0" err="1"/>
              <a:t>правосуддя</a:t>
            </a:r>
            <a:r>
              <a:rPr lang="ru-RU" altLang="uk-UA" sz="2100" dirty="0"/>
              <a:t> </a:t>
            </a:r>
            <a:r>
              <a:rPr lang="ru-RU" altLang="uk-UA" sz="2100" dirty="0" err="1"/>
              <a:t>чи</a:t>
            </a:r>
            <a:r>
              <a:rPr lang="ru-RU" altLang="uk-UA" sz="2100" dirty="0"/>
              <a:t> </a:t>
            </a:r>
            <a:r>
              <a:rPr lang="ru-RU" altLang="uk-UA" sz="2100" dirty="0" err="1"/>
              <a:t>її</a:t>
            </a:r>
            <a:r>
              <a:rPr lang="ru-RU" altLang="uk-UA" sz="2100" dirty="0"/>
              <a:t> органу, шляхом </a:t>
            </a:r>
            <a:r>
              <a:rPr lang="ru-RU" altLang="uk-UA" sz="2100" dirty="0" err="1"/>
              <a:t>голосування</a:t>
            </a:r>
            <a:r>
              <a:rPr lang="ru-RU" altLang="uk-UA" sz="2100" dirty="0"/>
              <a:t> в </a:t>
            </a:r>
            <a:r>
              <a:rPr lang="ru-RU" altLang="uk-UA" sz="2100" dirty="0" err="1"/>
              <a:t>нарадчій</a:t>
            </a:r>
            <a:r>
              <a:rPr lang="ru-RU" altLang="uk-UA" sz="2100" dirty="0"/>
              <a:t> </a:t>
            </a:r>
            <a:r>
              <a:rPr lang="ru-RU" altLang="uk-UA" sz="2100" dirty="0" err="1"/>
              <a:t>кімнаті</a:t>
            </a:r>
            <a:r>
              <a:rPr lang="ru-RU" altLang="uk-UA" sz="2100" dirty="0"/>
              <a:t>, за </a:t>
            </a:r>
            <a:r>
              <a:rPr lang="ru-RU" altLang="uk-UA" sz="2100" dirty="0" err="1"/>
              <a:t>відсутності</a:t>
            </a:r>
            <a:r>
              <a:rPr lang="ru-RU" altLang="uk-UA" sz="2100" dirty="0"/>
              <a:t> члена </a:t>
            </a:r>
            <a:r>
              <a:rPr lang="ru-RU" altLang="uk-UA" sz="2100" dirty="0" err="1"/>
              <a:t>Вищої</a:t>
            </a:r>
            <a:r>
              <a:rPr lang="ru-RU" altLang="uk-UA" sz="2100" dirty="0"/>
              <a:t> ради </a:t>
            </a:r>
            <a:r>
              <a:rPr lang="ru-RU" altLang="uk-UA" sz="2100" dirty="0" err="1"/>
              <a:t>правосуддя</a:t>
            </a:r>
            <a:r>
              <a:rPr lang="ru-RU" altLang="uk-UA" sz="2100" dirty="0"/>
              <a:t>, </a:t>
            </a:r>
            <a:r>
              <a:rPr lang="ru-RU" altLang="uk-UA" sz="2100" dirty="0" err="1"/>
              <a:t>питання</a:t>
            </a:r>
            <a:r>
              <a:rPr lang="ru-RU" altLang="uk-UA" sz="2100" dirty="0"/>
              <a:t> про </a:t>
            </a:r>
            <a:r>
              <a:rPr lang="ru-RU" altLang="uk-UA" sz="2100" dirty="0" err="1"/>
              <a:t>відвід</a:t>
            </a:r>
            <a:r>
              <a:rPr lang="ru-RU" altLang="uk-UA" sz="2100" dirty="0"/>
              <a:t> (</a:t>
            </a:r>
            <a:r>
              <a:rPr lang="ru-RU" altLang="uk-UA" sz="2100" dirty="0" err="1"/>
              <a:t>самовідвід</a:t>
            </a:r>
            <a:r>
              <a:rPr lang="ru-RU" altLang="uk-UA" sz="2100" dirty="0"/>
              <a:t>) </a:t>
            </a:r>
            <a:r>
              <a:rPr lang="ru-RU" altLang="uk-UA" sz="2100" dirty="0" err="1"/>
              <a:t>якого</a:t>
            </a:r>
            <a:r>
              <a:rPr lang="ru-RU" altLang="uk-UA" sz="2100" dirty="0"/>
              <a:t> </a:t>
            </a:r>
            <a:r>
              <a:rPr lang="ru-RU" altLang="uk-UA" sz="2100" dirty="0" err="1"/>
              <a:t>вирішується</a:t>
            </a:r>
            <a:r>
              <a:rPr lang="ru-RU" altLang="uk-UA" sz="21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177148" y="300202"/>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Закон </a:t>
            </a:r>
            <a:r>
              <a:rPr lang="ru-RU" altLang="uk-UA" sz="2200" b="1" dirty="0" err="1"/>
              <a:t>України</a:t>
            </a:r>
            <a:r>
              <a:rPr lang="ru-RU" altLang="uk-UA" sz="2200" b="1" dirty="0"/>
              <a:t> «Про </a:t>
            </a:r>
            <a:r>
              <a:rPr lang="ru-RU" altLang="uk-UA" sz="2200" b="1" dirty="0" err="1"/>
              <a:t>Вищу</a:t>
            </a:r>
            <a:r>
              <a:rPr lang="ru-RU" altLang="uk-UA" sz="2200" b="1" dirty="0"/>
              <a:t> раду </a:t>
            </a:r>
            <a:r>
              <a:rPr lang="ru-RU" altLang="uk-UA" sz="2200" b="1" dirty="0" err="1"/>
              <a:t>правосуддя</a:t>
            </a:r>
            <a:r>
              <a:rPr lang="ru-RU" altLang="uk-UA" sz="2200" b="1" dirty="0"/>
              <a:t>»</a:t>
            </a:r>
          </a:p>
        </p:txBody>
      </p:sp>
      <p:sp>
        <p:nvSpPr>
          <p:cNvPr id="5" name="Прямоугольник 4">
            <a:extLst>
              <a:ext uri="{FF2B5EF4-FFF2-40B4-BE49-F238E27FC236}">
                <a16:creationId xmlns:a16="http://schemas.microsoft.com/office/drawing/2014/main" id="{04815C98-21F0-2DE1-8D04-386DCE272429}"/>
              </a:ext>
            </a:extLst>
          </p:cNvPr>
          <p:cNvSpPr>
            <a:spLocks noChangeArrowheads="1"/>
          </p:cNvSpPr>
          <p:nvPr/>
        </p:nvSpPr>
        <p:spPr bwMode="auto">
          <a:xfrm>
            <a:off x="177148" y="2772326"/>
            <a:ext cx="11268075" cy="361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t>Стаття</a:t>
            </a:r>
            <a:r>
              <a:rPr lang="ru-RU" altLang="uk-UA" sz="2100" b="1" dirty="0"/>
              <a:t> 34</a:t>
            </a:r>
          </a:p>
          <a:p>
            <a:pPr algn="just">
              <a:lnSpc>
                <a:spcPct val="100000"/>
              </a:lnSpc>
              <a:spcBef>
                <a:spcPct val="0"/>
              </a:spcBef>
              <a:spcAft>
                <a:spcPts val="1200"/>
              </a:spcAft>
              <a:buFont typeface="Arial" panose="020B0604020202020204" pitchFamily="34" charset="0"/>
              <a:buNone/>
            </a:pPr>
            <a:r>
              <a:rPr lang="ru-RU" altLang="uk-UA" sz="2100" dirty="0"/>
              <a:t>3. У </a:t>
            </a:r>
            <a:r>
              <a:rPr lang="ru-RU" altLang="uk-UA" sz="2100" dirty="0" err="1"/>
              <a:t>спеціальному</a:t>
            </a:r>
            <a:r>
              <a:rPr lang="ru-RU" altLang="uk-UA" sz="2100" dirty="0"/>
              <a:t> </a:t>
            </a:r>
            <a:r>
              <a:rPr lang="ru-RU" altLang="uk-UA" sz="2100" dirty="0" err="1"/>
              <a:t>приміщенні</a:t>
            </a:r>
            <a:r>
              <a:rPr lang="ru-RU" altLang="uk-UA" sz="2100" dirty="0"/>
              <a:t> (</a:t>
            </a:r>
            <a:r>
              <a:rPr lang="ru-RU" altLang="uk-UA" sz="2100" dirty="0" err="1"/>
              <a:t>нарадчій</a:t>
            </a:r>
            <a:r>
              <a:rPr lang="ru-RU" altLang="uk-UA" sz="2100" dirty="0"/>
              <a:t> </a:t>
            </a:r>
            <a:r>
              <a:rPr lang="ru-RU" altLang="uk-UA" sz="2100" dirty="0" err="1"/>
              <a:t>кімнаті</a:t>
            </a:r>
            <a:r>
              <a:rPr lang="ru-RU" altLang="uk-UA" sz="2100" dirty="0"/>
              <a:t>) </a:t>
            </a:r>
            <a:r>
              <a:rPr lang="ru-RU" altLang="uk-UA" sz="2100" dirty="0" err="1"/>
              <a:t>рішення</a:t>
            </a:r>
            <a:r>
              <a:rPr lang="ru-RU" altLang="uk-UA" sz="2100" dirty="0"/>
              <a:t> </a:t>
            </a:r>
            <a:r>
              <a:rPr lang="ru-RU" altLang="uk-UA" sz="2100" dirty="0" err="1"/>
              <a:t>Вищої</a:t>
            </a:r>
            <a:r>
              <a:rPr lang="ru-RU" altLang="uk-UA" sz="2100" dirty="0"/>
              <a:t> ради </a:t>
            </a:r>
            <a:r>
              <a:rPr lang="ru-RU" altLang="uk-UA" sz="2100" dirty="0" err="1"/>
              <a:t>правосуддя</a:t>
            </a:r>
            <a:r>
              <a:rPr lang="ru-RU" altLang="uk-UA" sz="2100" dirty="0"/>
              <a:t>, </a:t>
            </a:r>
            <a:r>
              <a:rPr lang="ru-RU" altLang="uk-UA" sz="2100" dirty="0" err="1"/>
              <a:t>її</a:t>
            </a:r>
            <a:r>
              <a:rPr lang="ru-RU" altLang="uk-UA" sz="2100" dirty="0"/>
              <a:t> </a:t>
            </a:r>
            <a:r>
              <a:rPr lang="ru-RU" altLang="uk-UA" sz="2100" dirty="0" err="1"/>
              <a:t>органів</a:t>
            </a:r>
            <a:r>
              <a:rPr lang="ru-RU" altLang="uk-UA" sz="2100" dirty="0"/>
              <a:t> </a:t>
            </a:r>
            <a:r>
              <a:rPr lang="ru-RU" altLang="uk-UA" sz="2100" dirty="0" err="1"/>
              <a:t>ухвалюється</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err="1"/>
              <a:t>якщо</a:t>
            </a:r>
            <a:r>
              <a:rPr lang="ru-RU" altLang="uk-UA" sz="2100" dirty="0"/>
              <a:t> </a:t>
            </a:r>
            <a:r>
              <a:rPr lang="ru-RU" altLang="uk-UA" sz="2100" dirty="0" err="1"/>
              <a:t>здійснення</a:t>
            </a:r>
            <a:r>
              <a:rPr lang="ru-RU" altLang="uk-UA" sz="2100" dirty="0"/>
              <a:t> </a:t>
            </a:r>
            <a:r>
              <a:rPr lang="ru-RU" altLang="uk-UA" sz="2100" dirty="0" err="1"/>
              <a:t>розгляду</a:t>
            </a:r>
            <a:r>
              <a:rPr lang="ru-RU" altLang="uk-UA" sz="2100" dirty="0"/>
              <a:t> у </a:t>
            </a:r>
            <a:r>
              <a:rPr lang="ru-RU" altLang="uk-UA" sz="2100" dirty="0" err="1"/>
              <a:t>відкритому</a:t>
            </a:r>
            <a:r>
              <a:rPr lang="ru-RU" altLang="uk-UA" sz="2100" dirty="0"/>
              <a:t> </a:t>
            </a:r>
            <a:r>
              <a:rPr lang="ru-RU" altLang="uk-UA" sz="2100" dirty="0" err="1"/>
              <a:t>засіданні</a:t>
            </a:r>
            <a:r>
              <a:rPr lang="ru-RU" altLang="uk-UA" sz="2100" dirty="0"/>
              <a:t> </a:t>
            </a:r>
            <a:r>
              <a:rPr lang="ru-RU" altLang="uk-UA" sz="2100" dirty="0" err="1"/>
              <a:t>може</a:t>
            </a:r>
            <a:r>
              <a:rPr lang="ru-RU" altLang="uk-UA" sz="2100" dirty="0"/>
              <a:t> </a:t>
            </a:r>
            <a:r>
              <a:rPr lang="ru-RU" altLang="uk-UA" sz="2100" dirty="0" err="1"/>
              <a:t>призвести</a:t>
            </a:r>
            <a:r>
              <a:rPr lang="ru-RU" altLang="uk-UA" sz="2100" dirty="0"/>
              <a:t> до </a:t>
            </a:r>
            <a:r>
              <a:rPr lang="ru-RU" altLang="uk-UA" sz="2100" dirty="0" err="1"/>
              <a:t>розголошення</a:t>
            </a:r>
            <a:r>
              <a:rPr lang="ru-RU" altLang="uk-UA" sz="2100" dirty="0"/>
              <a:t> </a:t>
            </a:r>
            <a:r>
              <a:rPr lang="ru-RU" altLang="uk-UA" sz="2100" dirty="0" err="1"/>
              <a:t>таємниці</a:t>
            </a:r>
            <a:r>
              <a:rPr lang="ru-RU" altLang="uk-UA" sz="2100" dirty="0"/>
              <a:t>, </a:t>
            </a:r>
            <a:r>
              <a:rPr lang="ru-RU" altLang="uk-UA" sz="2100" dirty="0" err="1"/>
              <a:t>що</a:t>
            </a:r>
            <a:r>
              <a:rPr lang="ru-RU" altLang="uk-UA" sz="2100" dirty="0"/>
              <a:t> </a:t>
            </a:r>
            <a:r>
              <a:rPr lang="ru-RU" altLang="uk-UA" sz="2100" dirty="0" err="1"/>
              <a:t>охороняється</a:t>
            </a:r>
            <a:r>
              <a:rPr lang="ru-RU" altLang="uk-UA" sz="2100" dirty="0"/>
              <a:t> законом;</a:t>
            </a:r>
          </a:p>
          <a:p>
            <a:pPr algn="just">
              <a:lnSpc>
                <a:spcPct val="100000"/>
              </a:lnSpc>
              <a:spcBef>
                <a:spcPct val="0"/>
              </a:spcBef>
              <a:spcAft>
                <a:spcPts val="1200"/>
              </a:spcAft>
              <a:buFont typeface="Arial" panose="020B0604020202020204" pitchFamily="34" charset="0"/>
              <a:buNone/>
            </a:pPr>
            <a:r>
              <a:rPr lang="ru-RU" altLang="uk-UA" sz="2100" dirty="0"/>
              <a:t>для </a:t>
            </a:r>
            <a:r>
              <a:rPr lang="ru-RU" altLang="uk-UA" sz="2100" dirty="0" err="1"/>
              <a:t>запобігання</a:t>
            </a:r>
            <a:r>
              <a:rPr lang="ru-RU" altLang="uk-UA" sz="2100" dirty="0"/>
              <a:t> </a:t>
            </a:r>
            <a:r>
              <a:rPr lang="ru-RU" altLang="uk-UA" sz="2100" dirty="0" err="1"/>
              <a:t>розголошенню</a:t>
            </a:r>
            <a:r>
              <a:rPr lang="ru-RU" altLang="uk-UA" sz="2100" dirty="0"/>
              <a:t> </a:t>
            </a:r>
            <a:r>
              <a:rPr lang="ru-RU" altLang="uk-UA" sz="2100" dirty="0" err="1"/>
              <a:t>відомостей</a:t>
            </a:r>
            <a:r>
              <a:rPr lang="ru-RU" altLang="uk-UA" sz="2100" dirty="0"/>
              <a:t> про </a:t>
            </a:r>
            <a:r>
              <a:rPr lang="ru-RU" altLang="uk-UA" sz="2100" dirty="0" err="1"/>
              <a:t>інтимні</a:t>
            </a:r>
            <a:r>
              <a:rPr lang="ru-RU" altLang="uk-UA" sz="2100" dirty="0"/>
              <a:t> </a:t>
            </a:r>
            <a:r>
              <a:rPr lang="ru-RU" altLang="uk-UA" sz="2100" dirty="0" err="1"/>
              <a:t>чи</a:t>
            </a:r>
            <a:r>
              <a:rPr lang="ru-RU" altLang="uk-UA" sz="2100" dirty="0"/>
              <a:t> </a:t>
            </a:r>
            <a:r>
              <a:rPr lang="ru-RU" altLang="uk-UA" sz="2100" dirty="0" err="1"/>
              <a:t>інші</a:t>
            </a:r>
            <a:r>
              <a:rPr lang="ru-RU" altLang="uk-UA" sz="2100" dirty="0"/>
              <a:t> </a:t>
            </a:r>
            <a:r>
              <a:rPr lang="ru-RU" altLang="uk-UA" sz="2100" dirty="0" err="1"/>
              <a:t>особисті</a:t>
            </a:r>
            <a:r>
              <a:rPr lang="ru-RU" altLang="uk-UA" sz="2100" dirty="0"/>
              <a:t> </a:t>
            </a:r>
            <a:r>
              <a:rPr lang="ru-RU" altLang="uk-UA" sz="2100" dirty="0" err="1"/>
              <a:t>сторони</a:t>
            </a:r>
            <a:r>
              <a:rPr lang="ru-RU" altLang="uk-UA" sz="2100" dirty="0"/>
              <a:t> </a:t>
            </a:r>
            <a:r>
              <a:rPr lang="ru-RU" altLang="uk-UA" sz="2100" dirty="0" err="1"/>
              <a:t>життя</a:t>
            </a:r>
            <a:r>
              <a:rPr lang="ru-RU" altLang="uk-UA" sz="2100" dirty="0"/>
              <a:t> </a:t>
            </a:r>
            <a:r>
              <a:rPr lang="ru-RU" altLang="uk-UA" sz="2100" dirty="0" err="1"/>
              <a:t>осіб</a:t>
            </a:r>
            <a:r>
              <a:rPr lang="ru-RU" altLang="uk-UA" sz="2100" dirty="0"/>
              <a:t>, </a:t>
            </a:r>
            <a:r>
              <a:rPr lang="ru-RU" altLang="uk-UA" sz="2100" dirty="0" err="1"/>
              <a:t>які</a:t>
            </a:r>
            <a:r>
              <a:rPr lang="ru-RU" altLang="uk-UA" sz="2100" dirty="0"/>
              <a:t> </a:t>
            </a:r>
            <a:r>
              <a:rPr lang="ru-RU" altLang="uk-UA" sz="2100" dirty="0" err="1"/>
              <a:t>беруть</a:t>
            </a:r>
            <a:r>
              <a:rPr lang="ru-RU" altLang="uk-UA" sz="2100" dirty="0"/>
              <a:t> участь у </a:t>
            </a:r>
            <a:r>
              <a:rPr lang="ru-RU" altLang="uk-UA" sz="2100" dirty="0" err="1"/>
              <a:t>розгляді</a:t>
            </a:r>
            <a:r>
              <a:rPr lang="ru-RU" altLang="uk-UA" sz="2100" dirty="0"/>
              <a:t> </a:t>
            </a:r>
            <a:r>
              <a:rPr lang="ru-RU" altLang="uk-UA" sz="2100" dirty="0" err="1"/>
              <a:t>дисциплінарної</a:t>
            </a:r>
            <a:r>
              <a:rPr lang="ru-RU" altLang="uk-UA" sz="2100" dirty="0"/>
              <a:t> </a:t>
            </a:r>
            <a:r>
              <a:rPr lang="ru-RU" altLang="uk-UA" sz="2100" dirty="0" err="1"/>
              <a:t>справи</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a:t>У </a:t>
            </a:r>
            <a:r>
              <a:rPr lang="ru-RU" altLang="uk-UA" sz="2100" dirty="0" err="1"/>
              <a:t>спеціальному</a:t>
            </a:r>
            <a:r>
              <a:rPr lang="ru-RU" altLang="uk-UA" sz="2100" dirty="0"/>
              <a:t> </a:t>
            </a:r>
            <a:r>
              <a:rPr lang="ru-RU" altLang="uk-UA" sz="2100" dirty="0" err="1"/>
              <a:t>приміщенні</a:t>
            </a:r>
            <a:r>
              <a:rPr lang="ru-RU" altLang="uk-UA" sz="2100" dirty="0"/>
              <a:t> (</a:t>
            </a:r>
            <a:r>
              <a:rPr lang="ru-RU" altLang="uk-UA" sz="2100" dirty="0" err="1"/>
              <a:t>нарадчій</a:t>
            </a:r>
            <a:r>
              <a:rPr lang="ru-RU" altLang="uk-UA" sz="2100" dirty="0"/>
              <a:t> </a:t>
            </a:r>
            <a:r>
              <a:rPr lang="ru-RU" altLang="uk-UA" sz="2100" dirty="0" err="1"/>
              <a:t>кімнаті</a:t>
            </a:r>
            <a:r>
              <a:rPr lang="ru-RU" altLang="uk-UA" sz="2100" dirty="0"/>
              <a:t>) не </a:t>
            </a:r>
            <a:r>
              <a:rPr lang="ru-RU" altLang="uk-UA" sz="2100" dirty="0" err="1"/>
              <a:t>можуть</a:t>
            </a:r>
            <a:r>
              <a:rPr lang="ru-RU" altLang="uk-UA" sz="2100" dirty="0"/>
              <a:t> бути </a:t>
            </a:r>
            <a:r>
              <a:rPr lang="ru-RU" altLang="uk-UA" sz="2100" dirty="0" err="1"/>
              <a:t>присутніми</a:t>
            </a:r>
            <a:r>
              <a:rPr lang="ru-RU" altLang="uk-UA" sz="2100" dirty="0"/>
              <a:t> </a:t>
            </a:r>
            <a:r>
              <a:rPr lang="ru-RU" altLang="uk-UA" sz="2100" dirty="0" err="1"/>
              <a:t>інші</a:t>
            </a:r>
            <a:r>
              <a:rPr lang="ru-RU" altLang="uk-UA" sz="2100" dirty="0"/>
              <a:t> особи, </a:t>
            </a:r>
            <a:r>
              <a:rPr lang="ru-RU" altLang="uk-UA" sz="2100" dirty="0" err="1"/>
              <a:t>крім</a:t>
            </a:r>
            <a:r>
              <a:rPr lang="ru-RU" altLang="uk-UA" sz="2100" dirty="0"/>
              <a:t> </a:t>
            </a:r>
            <a:r>
              <a:rPr lang="ru-RU" altLang="uk-UA" sz="2100" dirty="0" err="1"/>
              <a:t>членів</a:t>
            </a:r>
            <a:r>
              <a:rPr lang="ru-RU" altLang="uk-UA" sz="2100" dirty="0"/>
              <a:t> </a:t>
            </a:r>
            <a:r>
              <a:rPr lang="ru-RU" altLang="uk-UA" sz="2100" dirty="0" err="1"/>
              <a:t>Вищої</a:t>
            </a:r>
            <a:r>
              <a:rPr lang="ru-RU" altLang="uk-UA" sz="2100" dirty="0"/>
              <a:t> ради </a:t>
            </a:r>
            <a:r>
              <a:rPr lang="ru-RU" altLang="uk-UA" sz="2100" dirty="0" err="1"/>
              <a:t>правосуддя</a:t>
            </a:r>
            <a:r>
              <a:rPr lang="ru-RU" altLang="uk-UA" sz="2100" dirty="0"/>
              <a:t>, </a:t>
            </a:r>
            <a:r>
              <a:rPr lang="ru-RU" altLang="uk-UA" sz="2100" dirty="0" err="1"/>
              <a:t>які</a:t>
            </a:r>
            <a:r>
              <a:rPr lang="ru-RU" altLang="uk-UA" sz="2100" dirty="0"/>
              <a:t> </a:t>
            </a:r>
            <a:r>
              <a:rPr lang="ru-RU" altLang="uk-UA" sz="2100" dirty="0" err="1"/>
              <a:t>мають</a:t>
            </a:r>
            <a:r>
              <a:rPr lang="ru-RU" altLang="uk-UA" sz="2100" dirty="0"/>
              <a:t> право голосу при </a:t>
            </a:r>
            <a:r>
              <a:rPr lang="ru-RU" altLang="uk-UA" sz="2100" dirty="0" err="1"/>
              <a:t>ухваленні</a:t>
            </a:r>
            <a:r>
              <a:rPr lang="ru-RU" altLang="uk-UA" sz="2100" dirty="0"/>
              <a:t> </a:t>
            </a:r>
            <a:r>
              <a:rPr lang="ru-RU" altLang="uk-UA" sz="2100" dirty="0" err="1"/>
              <a:t>рішення</a:t>
            </a:r>
            <a:r>
              <a:rPr lang="ru-RU" altLang="uk-UA" sz="2100" dirty="0"/>
              <a:t>.</a:t>
            </a:r>
          </a:p>
        </p:txBody>
      </p:sp>
    </p:spTree>
    <p:extLst>
      <p:ext uri="{BB962C8B-B14F-4D97-AF65-F5344CB8AC3E}">
        <p14:creationId xmlns:p14="http://schemas.microsoft.com/office/powerpoint/2010/main" val="363653548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054254"/>
            <a:ext cx="11268076" cy="55399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t>5.20. До </a:t>
            </a:r>
            <a:r>
              <a:rPr lang="ru-RU" altLang="uk-UA" sz="2100" dirty="0" err="1"/>
              <a:t>закінчення</a:t>
            </a:r>
            <a:r>
              <a:rPr lang="ru-RU" altLang="uk-UA" sz="2100" dirty="0"/>
              <a:t> </a:t>
            </a:r>
            <a:r>
              <a:rPr lang="ru-RU" altLang="uk-UA" sz="2100" dirty="0" err="1"/>
              <a:t>розгляду</a:t>
            </a:r>
            <a:r>
              <a:rPr lang="ru-RU" altLang="uk-UA" sz="2100" dirty="0"/>
              <a:t> </a:t>
            </a:r>
            <a:r>
              <a:rPr lang="ru-RU" altLang="uk-UA" sz="2100" dirty="0" err="1"/>
              <a:t>справи</a:t>
            </a:r>
            <a:r>
              <a:rPr lang="ru-RU" altLang="uk-UA" sz="2100" dirty="0"/>
              <a:t> (</a:t>
            </a:r>
            <a:r>
              <a:rPr lang="ru-RU" altLang="uk-UA" sz="2100" dirty="0" err="1"/>
              <a:t>питання</a:t>
            </a:r>
            <a:r>
              <a:rPr lang="ru-RU" altLang="uk-UA" sz="2100" dirty="0"/>
              <a:t> порядку денного) </a:t>
            </a:r>
            <a:r>
              <a:rPr lang="ru-RU" altLang="uk-UA" sz="2100" dirty="0" err="1"/>
              <a:t>головуючий</a:t>
            </a:r>
            <a:r>
              <a:rPr lang="ru-RU" altLang="uk-UA" sz="2100" dirty="0"/>
              <a:t> на </a:t>
            </a:r>
            <a:r>
              <a:rPr lang="ru-RU" altLang="uk-UA" sz="2100" dirty="0" err="1"/>
              <a:t>засіданні</a:t>
            </a:r>
            <a:r>
              <a:rPr lang="ru-RU" altLang="uk-UA" sz="2100" dirty="0"/>
              <a:t> </a:t>
            </a:r>
            <a:r>
              <a:rPr lang="ru-RU" altLang="uk-UA" sz="2100" dirty="0" err="1"/>
              <a:t>пропонує</a:t>
            </a:r>
            <a:r>
              <a:rPr lang="ru-RU" altLang="uk-UA" sz="2100" dirty="0"/>
              <a:t> </a:t>
            </a:r>
            <a:r>
              <a:rPr lang="ru-RU" altLang="uk-UA" sz="2100" dirty="0" err="1"/>
              <a:t>обговорити</a:t>
            </a:r>
            <a:r>
              <a:rPr lang="ru-RU" altLang="uk-UA" sz="2100" dirty="0"/>
              <a:t> справу (</a:t>
            </a:r>
            <a:r>
              <a:rPr lang="ru-RU" altLang="uk-UA" sz="2100" dirty="0" err="1"/>
              <a:t>питання</a:t>
            </a:r>
            <a:r>
              <a:rPr lang="ru-RU" altLang="uk-UA" sz="2100" dirty="0"/>
              <a:t> порядку денного) на </a:t>
            </a:r>
            <a:r>
              <a:rPr lang="ru-RU" altLang="uk-UA" sz="2100" dirty="0" err="1"/>
              <a:t>місці</a:t>
            </a:r>
            <a:r>
              <a:rPr lang="ru-RU" altLang="uk-UA" sz="2100" dirty="0"/>
              <a:t> </a:t>
            </a:r>
            <a:r>
              <a:rPr lang="ru-RU" altLang="uk-UA" sz="2100" dirty="0" err="1"/>
              <a:t>або</a:t>
            </a:r>
            <a:r>
              <a:rPr lang="ru-RU" altLang="uk-UA" sz="2100" dirty="0"/>
              <a:t> у </a:t>
            </a:r>
            <a:r>
              <a:rPr lang="ru-RU" altLang="uk-UA" sz="2100" dirty="0" err="1"/>
              <a:t>нарадчій</a:t>
            </a:r>
            <a:r>
              <a:rPr lang="ru-RU" altLang="uk-UA" sz="2100" dirty="0"/>
              <a:t> </a:t>
            </a:r>
            <a:r>
              <a:rPr lang="ru-RU" altLang="uk-UA" sz="2100" dirty="0" err="1"/>
              <a:t>кімнаті</a:t>
            </a:r>
            <a:r>
              <a:rPr lang="ru-RU" altLang="uk-UA" sz="2100" dirty="0"/>
              <a:t>, а за </a:t>
            </a:r>
            <a:r>
              <a:rPr lang="ru-RU" altLang="uk-UA" sz="2100" dirty="0" err="1"/>
              <a:t>наполяганням</a:t>
            </a:r>
            <a:r>
              <a:rPr lang="ru-RU" altLang="uk-UA" sz="2100" dirty="0"/>
              <a:t> </a:t>
            </a:r>
            <a:r>
              <a:rPr lang="ru-RU" altLang="uk-UA" sz="2100" dirty="0" err="1"/>
              <a:t>хоча</a:t>
            </a:r>
            <a:r>
              <a:rPr lang="ru-RU" altLang="uk-UA" sz="2100" dirty="0"/>
              <a:t> б одного </a:t>
            </a:r>
            <a:r>
              <a:rPr lang="ru-RU" altLang="uk-UA" sz="2100" dirty="0" err="1"/>
              <a:t>із</a:t>
            </a:r>
            <a:r>
              <a:rPr lang="ru-RU" altLang="uk-UA" sz="2100" dirty="0"/>
              <a:t> </a:t>
            </a:r>
            <a:r>
              <a:rPr lang="ru-RU" altLang="uk-UA" sz="2100" dirty="0" err="1"/>
              <a:t>членів</a:t>
            </a:r>
            <a:r>
              <a:rPr lang="ru-RU" altLang="uk-UA" sz="2100" dirty="0"/>
              <a:t> Ради - у </a:t>
            </a:r>
            <a:r>
              <a:rPr lang="ru-RU" altLang="uk-UA" sz="2100" dirty="0" err="1"/>
              <a:t>нарадчій</a:t>
            </a:r>
            <a:r>
              <a:rPr lang="ru-RU" altLang="uk-UA" sz="2100" dirty="0"/>
              <a:t> </a:t>
            </a:r>
            <a:r>
              <a:rPr lang="ru-RU" altLang="uk-UA" sz="2100" dirty="0" err="1"/>
              <a:t>кімнаті</a:t>
            </a:r>
            <a:r>
              <a:rPr lang="ru-RU" altLang="uk-UA" sz="2100" dirty="0"/>
              <a:t>.</a:t>
            </a:r>
          </a:p>
          <a:p>
            <a:pPr algn="just">
              <a:lnSpc>
                <a:spcPct val="100000"/>
              </a:lnSpc>
              <a:spcBef>
                <a:spcPct val="0"/>
              </a:spcBef>
              <a:spcAft>
                <a:spcPts val="1200"/>
              </a:spcAft>
              <a:buFont typeface="Arial" panose="020B0604020202020204" pitchFamily="34" charset="0"/>
              <a:buNone/>
            </a:pPr>
            <a:endParaRPr lang="ru-RU" altLang="uk-UA" sz="2100" dirty="0"/>
          </a:p>
          <a:p>
            <a:pPr algn="just">
              <a:lnSpc>
                <a:spcPct val="100000"/>
              </a:lnSpc>
              <a:spcBef>
                <a:spcPct val="0"/>
              </a:spcBef>
              <a:spcAft>
                <a:spcPts val="1200"/>
              </a:spcAft>
              <a:buFont typeface="Arial" panose="020B0604020202020204" pitchFamily="34" charset="0"/>
              <a:buNone/>
            </a:pPr>
            <a:r>
              <a:rPr lang="ru-RU" altLang="uk-UA" sz="2100" dirty="0"/>
              <a:t>6.1. На </a:t>
            </a:r>
            <a:r>
              <a:rPr lang="ru-RU" altLang="uk-UA" sz="2100" dirty="0" err="1"/>
              <a:t>засіданнях</a:t>
            </a:r>
            <a:r>
              <a:rPr lang="ru-RU" altLang="uk-UA" sz="2100" dirty="0"/>
              <a:t> Ради, </a:t>
            </a:r>
            <a:r>
              <a:rPr lang="ru-RU" altLang="uk-UA" sz="2100" dirty="0" err="1"/>
              <a:t>Дисциплінарних</a:t>
            </a:r>
            <a:r>
              <a:rPr lang="ru-RU" altLang="uk-UA" sz="2100" dirty="0"/>
              <a:t> палат </a:t>
            </a:r>
            <a:r>
              <a:rPr lang="ru-RU" altLang="uk-UA" sz="2100" dirty="0" err="1"/>
              <a:t>ведуться</a:t>
            </a:r>
            <a:r>
              <a:rPr lang="ru-RU" altLang="uk-UA" sz="2100" dirty="0"/>
              <a:t> </a:t>
            </a:r>
            <a:r>
              <a:rPr lang="ru-RU" altLang="uk-UA" sz="2100" dirty="0" err="1"/>
              <a:t>протоколи</a:t>
            </a:r>
            <a:r>
              <a:rPr lang="ru-RU" altLang="uk-UA" sz="2100" dirty="0"/>
              <a:t> та </a:t>
            </a:r>
            <a:r>
              <a:rPr lang="ru-RU" altLang="uk-UA" sz="2100" dirty="0" err="1"/>
              <a:t>здійснюється</a:t>
            </a:r>
            <a:r>
              <a:rPr lang="ru-RU" altLang="uk-UA" sz="2100" dirty="0"/>
              <a:t> </a:t>
            </a:r>
            <a:r>
              <a:rPr lang="ru-RU" altLang="uk-UA" sz="2100" dirty="0" err="1"/>
              <a:t>повне</a:t>
            </a:r>
            <a:r>
              <a:rPr lang="ru-RU" altLang="uk-UA" sz="2100" dirty="0"/>
              <a:t> </a:t>
            </a:r>
            <a:r>
              <a:rPr lang="ru-RU" altLang="uk-UA" sz="2100" dirty="0" err="1"/>
              <a:t>фіксування</a:t>
            </a:r>
            <a:r>
              <a:rPr lang="ru-RU" altLang="uk-UA" sz="2100" dirty="0"/>
              <a:t> </a:t>
            </a:r>
            <a:r>
              <a:rPr lang="ru-RU" altLang="uk-UA" sz="2100" dirty="0" err="1"/>
              <a:t>технічними</a:t>
            </a:r>
            <a:r>
              <a:rPr lang="ru-RU" altLang="uk-UA" sz="2100" dirty="0"/>
              <a:t> </a:t>
            </a:r>
            <a:r>
              <a:rPr lang="ru-RU" altLang="uk-UA" sz="2100" dirty="0" err="1"/>
              <a:t>засобами</a:t>
            </a:r>
            <a:r>
              <a:rPr lang="ru-RU" altLang="uk-UA" sz="2100" dirty="0"/>
              <a:t>, за </a:t>
            </a:r>
            <a:r>
              <a:rPr lang="ru-RU" altLang="uk-UA" sz="2100" dirty="0" err="1"/>
              <a:t>винятком</a:t>
            </a:r>
            <a:r>
              <a:rPr lang="ru-RU" altLang="uk-UA" sz="2100" dirty="0"/>
              <a:t> </a:t>
            </a:r>
            <a:r>
              <a:rPr lang="ru-RU" altLang="uk-UA" sz="2100" dirty="0" err="1"/>
              <a:t>тієї</a:t>
            </a:r>
            <a:r>
              <a:rPr lang="ru-RU" altLang="uk-UA" sz="2100" dirty="0"/>
              <a:t> </a:t>
            </a:r>
            <a:r>
              <a:rPr lang="ru-RU" altLang="uk-UA" sz="2100" dirty="0" err="1"/>
              <a:t>частини</a:t>
            </a:r>
            <a:r>
              <a:rPr lang="ru-RU" altLang="uk-UA" sz="2100" dirty="0"/>
              <a:t> </a:t>
            </a:r>
            <a:r>
              <a:rPr lang="ru-RU" altLang="uk-UA" sz="2100" dirty="0" err="1"/>
              <a:t>засідання</a:t>
            </a:r>
            <a:r>
              <a:rPr lang="ru-RU" altLang="uk-UA" sz="2100" dirty="0"/>
              <a:t>, </a:t>
            </a:r>
            <a:r>
              <a:rPr lang="ru-RU" altLang="uk-UA" sz="2100" dirty="0" err="1"/>
              <a:t>що</a:t>
            </a:r>
            <a:r>
              <a:rPr lang="ru-RU" altLang="uk-UA" sz="2100" dirty="0"/>
              <a:t> проводиться у </a:t>
            </a:r>
            <a:r>
              <a:rPr lang="ru-RU" altLang="uk-UA" sz="2100" dirty="0" err="1"/>
              <a:t>нарадчій</a:t>
            </a:r>
            <a:r>
              <a:rPr lang="ru-RU" altLang="uk-UA" sz="2100" dirty="0"/>
              <a:t> </a:t>
            </a:r>
            <a:r>
              <a:rPr lang="ru-RU" altLang="uk-UA" sz="2100" dirty="0" err="1"/>
              <a:t>кімнаті</a:t>
            </a:r>
            <a:r>
              <a:rPr lang="ru-RU" altLang="uk-UA" sz="2100" dirty="0"/>
              <a:t>.</a:t>
            </a:r>
          </a:p>
          <a:p>
            <a:pPr algn="just">
              <a:lnSpc>
                <a:spcPct val="100000"/>
              </a:lnSpc>
              <a:spcBef>
                <a:spcPct val="0"/>
              </a:spcBef>
              <a:spcAft>
                <a:spcPts val="1200"/>
              </a:spcAft>
              <a:buFont typeface="Arial" panose="020B0604020202020204" pitchFamily="34" charset="0"/>
              <a:buNone/>
            </a:pPr>
            <a:endParaRPr lang="ru-RU" altLang="uk-UA" sz="2100" dirty="0"/>
          </a:p>
          <a:p>
            <a:pPr algn="just">
              <a:lnSpc>
                <a:spcPct val="100000"/>
              </a:lnSpc>
              <a:spcBef>
                <a:spcPct val="0"/>
              </a:spcBef>
              <a:spcAft>
                <a:spcPts val="1200"/>
              </a:spcAft>
              <a:buFont typeface="Arial" panose="020B0604020202020204" pitchFamily="34" charset="0"/>
              <a:buNone/>
            </a:pPr>
            <a:r>
              <a:rPr lang="ru-RU" altLang="uk-UA" sz="2100" dirty="0"/>
              <a:t>6.3. Заступник </a:t>
            </a:r>
            <a:r>
              <a:rPr lang="ru-RU" altLang="uk-UA" sz="2100" dirty="0" err="1"/>
              <a:t>Голови</a:t>
            </a:r>
            <a:r>
              <a:rPr lang="ru-RU" altLang="uk-UA" sz="2100" dirty="0"/>
              <a:t> Ради </a:t>
            </a:r>
            <a:r>
              <a:rPr lang="ru-RU" altLang="uk-UA" sz="2100" dirty="0" err="1"/>
              <a:t>або</a:t>
            </a:r>
            <a:r>
              <a:rPr lang="ru-RU" altLang="uk-UA" sz="2100" dirty="0"/>
              <a:t> </a:t>
            </a:r>
            <a:r>
              <a:rPr lang="ru-RU" altLang="uk-UA" sz="2100" dirty="0" err="1"/>
              <a:t>інший</a:t>
            </a:r>
            <a:r>
              <a:rPr lang="ru-RU" altLang="uk-UA" sz="2100" dirty="0"/>
              <a:t> член Ради за </a:t>
            </a:r>
            <a:r>
              <a:rPr lang="ru-RU" altLang="uk-UA" sz="2100" dirty="0" err="1"/>
              <a:t>дорученням</a:t>
            </a:r>
            <a:r>
              <a:rPr lang="ru-RU" altLang="uk-UA" sz="2100" dirty="0"/>
              <a:t> </a:t>
            </a:r>
            <a:r>
              <a:rPr lang="ru-RU" altLang="uk-UA" sz="2100" dirty="0" err="1"/>
              <a:t>головуючого</a:t>
            </a:r>
            <a:r>
              <a:rPr lang="ru-RU" altLang="uk-UA" sz="2100" dirty="0"/>
              <a:t> на </a:t>
            </a:r>
            <a:r>
              <a:rPr lang="ru-RU" altLang="uk-UA" sz="2100" dirty="0" err="1"/>
              <a:t>засіданні</a:t>
            </a:r>
            <a:r>
              <a:rPr lang="ru-RU" altLang="uk-UA" sz="2100" dirty="0"/>
              <a:t> </a:t>
            </a:r>
            <a:r>
              <a:rPr lang="ru-RU" altLang="uk-UA" sz="2100" dirty="0" err="1"/>
              <a:t>письмово</a:t>
            </a:r>
            <a:r>
              <a:rPr lang="ru-RU" altLang="uk-UA" sz="2100" dirty="0"/>
              <a:t> </a:t>
            </a:r>
            <a:r>
              <a:rPr lang="ru-RU" altLang="uk-UA" sz="2100" dirty="0" err="1"/>
              <a:t>фіксує</a:t>
            </a:r>
            <a:r>
              <a:rPr lang="ru-RU" altLang="uk-UA" sz="2100" dirty="0"/>
              <a:t> </a:t>
            </a:r>
            <a:r>
              <a:rPr lang="ru-RU" altLang="uk-UA" sz="2100" dirty="0" err="1"/>
              <a:t>результати</a:t>
            </a:r>
            <a:r>
              <a:rPr lang="ru-RU" altLang="uk-UA" sz="2100" dirty="0"/>
              <a:t> </a:t>
            </a:r>
            <a:r>
              <a:rPr lang="ru-RU" altLang="uk-UA" sz="2100" dirty="0" err="1"/>
              <a:t>голосування</a:t>
            </a:r>
            <a:r>
              <a:rPr lang="ru-RU" altLang="uk-UA" sz="2100" dirty="0"/>
              <a:t> </a:t>
            </a:r>
            <a:r>
              <a:rPr lang="ru-RU" altLang="uk-UA" sz="2100" dirty="0" err="1"/>
              <a:t>під</a:t>
            </a:r>
            <a:r>
              <a:rPr lang="ru-RU" altLang="uk-UA" sz="2100" dirty="0"/>
              <a:t> час </a:t>
            </a:r>
            <a:r>
              <a:rPr lang="ru-RU" altLang="uk-UA" sz="2100" dirty="0" err="1"/>
              <a:t>прийняття</a:t>
            </a:r>
            <a:r>
              <a:rPr lang="ru-RU" altLang="uk-UA" sz="2100" dirty="0"/>
              <a:t> </a:t>
            </a:r>
            <a:r>
              <a:rPr lang="ru-RU" altLang="uk-UA" sz="2100" dirty="0" err="1"/>
              <a:t>рішень</a:t>
            </a:r>
            <a:r>
              <a:rPr lang="ru-RU" altLang="uk-UA" sz="2100" dirty="0"/>
              <a:t> Радою у </a:t>
            </a:r>
            <a:r>
              <a:rPr lang="ru-RU" altLang="uk-UA" sz="2100" dirty="0" err="1"/>
              <a:t>нарадчій</a:t>
            </a:r>
            <a:r>
              <a:rPr lang="ru-RU" altLang="uk-UA" sz="2100" dirty="0"/>
              <a:t> </a:t>
            </a:r>
            <a:r>
              <a:rPr lang="ru-RU" altLang="uk-UA" sz="2100" dirty="0" err="1"/>
              <a:t>кімнаті</a:t>
            </a:r>
            <a:r>
              <a:rPr lang="ru-RU" altLang="uk-UA" sz="2100" dirty="0"/>
              <a:t> у </a:t>
            </a:r>
            <a:r>
              <a:rPr lang="ru-RU" altLang="uk-UA" sz="2100" dirty="0" err="1"/>
              <a:t>випадках</a:t>
            </a:r>
            <a:r>
              <a:rPr lang="ru-RU" altLang="uk-UA" sz="2100" dirty="0"/>
              <a:t>, </a:t>
            </a:r>
            <a:r>
              <a:rPr lang="ru-RU" altLang="uk-UA" sz="2100" dirty="0" err="1"/>
              <a:t>визначених</a:t>
            </a:r>
            <a:r>
              <a:rPr lang="ru-RU" altLang="uk-UA" sz="2100" dirty="0"/>
              <a:t> Законом та </a:t>
            </a:r>
            <a:r>
              <a:rPr lang="ru-RU" altLang="uk-UA" sz="2100" dirty="0" err="1"/>
              <a:t>цим</a:t>
            </a:r>
            <a:r>
              <a:rPr lang="ru-RU" altLang="uk-UA" sz="2100" dirty="0"/>
              <a:t> Регламентом, та </a:t>
            </a:r>
            <a:r>
              <a:rPr lang="ru-RU" altLang="uk-UA" sz="2100" dirty="0" err="1"/>
              <a:t>надає</a:t>
            </a:r>
            <a:r>
              <a:rPr lang="ru-RU" altLang="uk-UA" sz="2100" dirty="0"/>
              <a:t> </a:t>
            </a:r>
            <a:r>
              <a:rPr lang="ru-RU" altLang="uk-UA" sz="2100" dirty="0" err="1"/>
              <a:t>їх</a:t>
            </a:r>
            <a:r>
              <a:rPr lang="ru-RU" altLang="uk-UA" sz="2100" dirty="0"/>
              <a:t> за </a:t>
            </a:r>
            <a:r>
              <a:rPr lang="ru-RU" altLang="uk-UA" sz="2100" dirty="0" err="1"/>
              <a:t>своїм</a:t>
            </a:r>
            <a:r>
              <a:rPr lang="ru-RU" altLang="uk-UA" sz="2100" dirty="0"/>
              <a:t> </a:t>
            </a:r>
            <a:r>
              <a:rPr lang="ru-RU" altLang="uk-UA" sz="2100" dirty="0" err="1"/>
              <a:t>підписом</a:t>
            </a:r>
            <a:r>
              <a:rPr lang="ru-RU" altLang="uk-UA" sz="2100" dirty="0"/>
              <a:t> секретарю </a:t>
            </a:r>
            <a:r>
              <a:rPr lang="ru-RU" altLang="uk-UA" sz="2100" dirty="0" err="1"/>
              <a:t>засідання</a:t>
            </a:r>
            <a:r>
              <a:rPr lang="ru-RU" altLang="uk-UA" sz="2100" dirty="0"/>
              <a:t> для </a:t>
            </a:r>
            <a:r>
              <a:rPr lang="ru-RU" altLang="uk-UA" sz="2100" dirty="0" err="1"/>
              <a:t>занесення</a:t>
            </a:r>
            <a:r>
              <a:rPr lang="ru-RU" altLang="uk-UA" sz="2100" dirty="0"/>
              <a:t> до протоколу </a:t>
            </a:r>
            <a:r>
              <a:rPr lang="ru-RU" altLang="uk-UA" sz="2100" dirty="0" err="1"/>
              <a:t>засідання</a:t>
            </a:r>
            <a:r>
              <a:rPr lang="ru-RU" altLang="uk-UA" sz="2100" dirty="0"/>
              <a:t>.</a:t>
            </a:r>
          </a:p>
          <a:p>
            <a:pPr algn="just">
              <a:lnSpc>
                <a:spcPct val="100000"/>
              </a:lnSpc>
              <a:spcBef>
                <a:spcPct val="0"/>
              </a:spcBef>
              <a:spcAft>
                <a:spcPts val="1200"/>
              </a:spcAft>
              <a:buFont typeface="Arial" panose="020B0604020202020204" pitchFamily="34" charset="0"/>
              <a:buNone/>
            </a:pPr>
            <a:endParaRPr lang="ru-RU" altLang="uk-UA" sz="2100" dirty="0"/>
          </a:p>
          <a:p>
            <a:pPr algn="just">
              <a:lnSpc>
                <a:spcPct val="100000"/>
              </a:lnSpc>
              <a:spcBef>
                <a:spcPct val="0"/>
              </a:spcBef>
              <a:spcAft>
                <a:spcPts val="1200"/>
              </a:spcAft>
              <a:buFont typeface="Arial" panose="020B0604020202020204" pitchFamily="34" charset="0"/>
              <a:buNone/>
            </a:pPr>
            <a:r>
              <a:rPr lang="ru-RU" altLang="uk-UA" sz="2100" dirty="0"/>
              <a:t>12.36. </a:t>
            </a:r>
            <a:r>
              <a:rPr lang="ru-RU" altLang="uk-UA" sz="2100" dirty="0" err="1"/>
              <a:t>Доповідач</a:t>
            </a:r>
            <a:r>
              <a:rPr lang="ru-RU" altLang="uk-UA" sz="2100" dirty="0"/>
              <a:t> не </a:t>
            </a:r>
            <a:r>
              <a:rPr lang="ru-RU" altLang="uk-UA" sz="2100" dirty="0" err="1"/>
              <a:t>бере</a:t>
            </a:r>
            <a:r>
              <a:rPr lang="ru-RU" altLang="uk-UA" sz="2100" dirty="0"/>
              <a:t> </a:t>
            </a:r>
            <a:r>
              <a:rPr lang="ru-RU" altLang="uk-UA" sz="2100" dirty="0" err="1"/>
              <a:t>участі</a:t>
            </a:r>
            <a:r>
              <a:rPr lang="ru-RU" altLang="uk-UA" sz="2100" dirty="0"/>
              <a:t> в </a:t>
            </a:r>
            <a:r>
              <a:rPr lang="ru-RU" altLang="uk-UA" sz="2100" dirty="0" err="1"/>
              <a:t>ухваленні</a:t>
            </a:r>
            <a:r>
              <a:rPr lang="ru-RU" altLang="uk-UA" sz="2100" dirty="0"/>
              <a:t> </a:t>
            </a:r>
            <a:r>
              <a:rPr lang="ru-RU" altLang="uk-UA" sz="2100" dirty="0" err="1"/>
              <a:t>рішення</a:t>
            </a:r>
            <a:r>
              <a:rPr lang="ru-RU" altLang="uk-UA" sz="2100" dirty="0"/>
              <a:t> </a:t>
            </a:r>
            <a:r>
              <a:rPr lang="ru-RU" altLang="uk-UA" sz="2100" dirty="0" err="1"/>
              <a:t>Дисциплінарної</a:t>
            </a:r>
            <a:r>
              <a:rPr lang="ru-RU" altLang="uk-UA" sz="2100" dirty="0"/>
              <a:t> </a:t>
            </a:r>
            <a:r>
              <a:rPr lang="ru-RU" altLang="uk-UA" sz="2100" dirty="0" err="1"/>
              <a:t>палати</a:t>
            </a:r>
            <a:r>
              <a:rPr lang="ru-RU" altLang="uk-UA" sz="2100" dirty="0"/>
              <a:t> та в </a:t>
            </a:r>
            <a:r>
              <a:rPr lang="ru-RU" altLang="uk-UA" sz="2100" dirty="0" err="1"/>
              <a:t>обговоренні</a:t>
            </a:r>
            <a:r>
              <a:rPr lang="ru-RU" altLang="uk-UA" sz="2100" dirty="0"/>
              <a:t> в </a:t>
            </a:r>
            <a:r>
              <a:rPr lang="ru-RU" altLang="uk-UA" sz="2100" dirty="0" err="1"/>
              <a:t>нарадчій</a:t>
            </a:r>
            <a:r>
              <a:rPr lang="ru-RU" altLang="uk-UA" sz="2100" dirty="0"/>
              <a:t> </a:t>
            </a:r>
            <a:r>
              <a:rPr lang="ru-RU" altLang="uk-UA" sz="2100" dirty="0" err="1"/>
              <a:t>кімнаті</a:t>
            </a:r>
            <a:r>
              <a:rPr lang="ru-RU" altLang="uk-UA" sz="21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Регламент </a:t>
            </a:r>
            <a:r>
              <a:rPr lang="ru-RU" altLang="uk-UA" sz="2200" b="1" dirty="0" err="1"/>
              <a:t>Вищої</a:t>
            </a:r>
            <a:r>
              <a:rPr lang="ru-RU" altLang="uk-UA" sz="2200" b="1" dirty="0"/>
              <a:t> ради </a:t>
            </a:r>
            <a:r>
              <a:rPr lang="ru-RU" altLang="uk-UA" sz="2200" b="1" dirty="0" err="1"/>
              <a:t>правосуддя</a:t>
            </a:r>
            <a:r>
              <a:rPr lang="ru-RU" altLang="uk-UA" sz="2200" b="1" dirty="0"/>
              <a:t>, </a:t>
            </a:r>
            <a:r>
              <a:rPr lang="ru-RU" altLang="uk-UA" sz="2200" b="1" dirty="0" err="1"/>
              <a:t>затверджений</a:t>
            </a:r>
            <a:r>
              <a:rPr lang="ru-RU" altLang="uk-UA" sz="2200" b="1" dirty="0"/>
              <a:t> </a:t>
            </a:r>
            <a:r>
              <a:rPr lang="ru-RU" altLang="uk-UA" sz="2200" b="1" dirty="0" err="1"/>
              <a:t>рішенням</a:t>
            </a:r>
            <a:r>
              <a:rPr lang="ru-RU" altLang="uk-UA" sz="2200" b="1" dirty="0"/>
              <a:t> </a:t>
            </a:r>
            <a:r>
              <a:rPr lang="ru-RU" altLang="uk-UA" sz="2200" b="1" dirty="0" err="1"/>
              <a:t>Вищої</a:t>
            </a:r>
            <a:r>
              <a:rPr lang="ru-RU" altLang="uk-UA" sz="2200" b="1" dirty="0"/>
              <a:t> ради </a:t>
            </a:r>
            <a:r>
              <a:rPr lang="ru-RU" altLang="uk-UA" sz="2200" b="1" dirty="0" err="1"/>
              <a:t>правосуддя</a:t>
            </a:r>
            <a:r>
              <a:rPr lang="ru-RU" altLang="uk-UA" sz="2200" b="1" dirty="0"/>
              <a:t> </a:t>
            </a:r>
            <a:r>
              <a:rPr lang="ru-RU" altLang="uk-UA" sz="2200" b="1" dirty="0" err="1"/>
              <a:t>від</a:t>
            </a:r>
            <a:r>
              <a:rPr lang="ru-RU" altLang="uk-UA" sz="2200" b="1" dirty="0"/>
              <a:t> 24.01.2017 № 52/0/15-17</a:t>
            </a:r>
          </a:p>
        </p:txBody>
      </p:sp>
    </p:spTree>
    <p:extLst>
      <p:ext uri="{BB962C8B-B14F-4D97-AF65-F5344CB8AC3E}">
        <p14:creationId xmlns:p14="http://schemas.microsoft.com/office/powerpoint/2010/main" val="382875353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CE3E744-BAB7-41F3-B5E7-0DEFA03A3498}"/>
              </a:ext>
            </a:extLst>
          </p:cNvPr>
          <p:cNvSpPr>
            <a:spLocks noGrp="1"/>
          </p:cNvSpPr>
          <p:nvPr>
            <p:ph idx="1"/>
          </p:nvPr>
        </p:nvSpPr>
        <p:spPr>
          <a:xfrm>
            <a:off x="838200" y="746620"/>
            <a:ext cx="10486938" cy="5430343"/>
          </a:xfrm>
        </p:spPr>
        <p:txBody>
          <a:bodyPr/>
          <a:lstStyle/>
          <a:p>
            <a:pPr marL="0" indent="0" algn="just">
              <a:lnSpc>
                <a:spcPct val="107000"/>
              </a:lnSpc>
              <a:spcAft>
                <a:spcPts val="800"/>
              </a:spcAft>
              <a:buNone/>
            </a:pP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Стаття 40. </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Порядок вирішення заявленого відводу та самовідводу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eriod"/>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Питання про самовідвід судді може бути вирішено як до, так і після відкриття провадження у справі.</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eriod"/>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2. Питання про самовідвід вирішується в нарадчій кімнаті ухвалою суду, що розглядає справу.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6. Якщо на час подання заяви про відвід судді у суді здійснюють правосуддя менше трьох суддів, вирішення питання про відвід здійснюється в нарадчій кімнаті суддею, який розглядає справу чи вчиняє іншу процесуальну дію, про що виноситься ухвала. У такому разі положення частин четвертої та п’ятої цієї статті не застосовуються.</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Стаття 39</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3. Суд ухвалою, без виходу до нарадчої кімнати, залишає заяву про відвід, яка повторно подана з тих самих підстав, без розгляду.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Стаття 59</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2. У разі задоволення заявленого клопотання щодо посвідчення довіреності фізичної особи на ведення справи, що розглядається, суд без виходу до нарадчої кімнати постановляє ухвалу, яка заноситься секретарем судового засідання до протоколу судового засідання, а сама довіреність або засвідчена підписом судді копія з неї приєднується до справи.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992731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05357D9-2134-451C-8580-F3EBC724D0E9}"/>
              </a:ext>
            </a:extLst>
          </p:cNvPr>
          <p:cNvSpPr>
            <a:spLocks noGrp="1"/>
          </p:cNvSpPr>
          <p:nvPr>
            <p:ph idx="1"/>
          </p:nvPr>
        </p:nvSpPr>
        <p:spPr>
          <a:xfrm>
            <a:off x="838200" y="872455"/>
            <a:ext cx="10520494" cy="5304508"/>
          </a:xfrm>
        </p:spPr>
        <p:txBody>
          <a:bodyPr/>
          <a:lstStyle/>
          <a:p>
            <a:pPr marL="0" indent="0" algn="just">
              <a:lnSpc>
                <a:spcPct val="100000"/>
              </a:lnSpc>
              <a:spcBef>
                <a:spcPts val="0"/>
              </a:spcBef>
              <a:spcAft>
                <a:spcPts val="0"/>
              </a:spcAft>
              <a:buNone/>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Стаття 66. </a:t>
            </a:r>
            <a:endParaRPr lang="uk-UA" sz="1800" b="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 Не можуть бути допитані як свідки: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4) судді та присяжні - про обставини обговорення в нарадчій кімнаті питань, що виникли під час ухвалення судового рішення, або про інформацію, яка стала відома судді під час врегулювання спору за його участю.</a:t>
            </a:r>
          </a:p>
          <a:p>
            <a:pPr marL="0" indent="0" algn="just">
              <a:lnSpc>
                <a:spcPct val="100000"/>
              </a:lnSpc>
              <a:spcBef>
                <a:spcPts val="0"/>
              </a:spcBef>
              <a:spcAft>
                <a:spcPts val="0"/>
              </a:spcAft>
              <a:buNone/>
            </a:pP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Стаття 230</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 У протоколі судового засідання зазначаються такі відомості:</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7) ухвали суду, постановлені в судовому засіданні, не виходячи до нарадчої кімнати.</a:t>
            </a:r>
          </a:p>
          <a:p>
            <a:pPr marL="0" indent="0" algn="just">
              <a:lnSpc>
                <a:spcPct val="100000"/>
              </a:lnSpc>
              <a:spcBef>
                <a:spcPts val="0"/>
              </a:spcBef>
              <a:spcAft>
                <a:spcPts val="0"/>
              </a:spcAft>
              <a:buNone/>
            </a:pP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Стаття 243</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 Суди ухвалюють рішення іменем України негайно після закінчення судового розгляду.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 Рішення та постанови приймаються, складаються і підписуються в нарадчій кімнаті складом суду, який розглянув справу.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6. Ухвали, які під час судового засідання викладаються окремим документом, постановляються в нарадчій кімнаті та підписуються складом суду, який розглядає справу.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7. Ухвали, постановлені без виходу до нарадчої кімнати, заносяться секретарем судового засідання до протоколу судового засідання.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2900484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08E7A71-50C9-4248-BB69-0A44C1394D16}"/>
              </a:ext>
            </a:extLst>
          </p:cNvPr>
          <p:cNvSpPr>
            <a:spLocks noGrp="1"/>
          </p:cNvSpPr>
          <p:nvPr>
            <p:ph idx="1"/>
          </p:nvPr>
        </p:nvSpPr>
        <p:spPr>
          <a:xfrm>
            <a:off x="838200" y="662730"/>
            <a:ext cx="11353800" cy="5514233"/>
          </a:xfrm>
        </p:spPr>
        <p:txBody>
          <a:bodyPr/>
          <a:lstStyle/>
          <a:p>
            <a:pPr marL="0" indent="0" algn="just">
              <a:lnSpc>
                <a:spcPct val="107000"/>
              </a:lnSpc>
              <a:spcAft>
                <a:spcPts val="800"/>
              </a:spcAft>
              <a:buNone/>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Стаття 248</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 В ухвалі, яку суд постановляє без виходу до нарадчої кімнати, оголошуються висновок суду та мотиви, з яких суд дійшов такого висновку.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Стаття 250</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 Судове рішення (повне або скорочене) проголошується у судовому засіданні, яким завершується розгляд справи, негайно після виходу суду з нарадчої кімнати публічно, крім випадків, встановлених цим Кодексом.</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Стаття 280</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6. Суд залишає позовну заяву без розгляду у таких випадках:</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3) залишення позивачем зали судових засідань до моменту виходу суду до нарадчої кімнати.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Стаття 344</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8. Вислухавши пояснення учасників справи, суд виходить до нарадчої кімнати.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994745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674688"/>
            <a:ext cx="11268075" cy="15388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t>Стаття</a:t>
            </a:r>
            <a:r>
              <a:rPr lang="ru-RU" altLang="uk-UA" sz="2100" b="1" dirty="0"/>
              <a:t> 227</a:t>
            </a:r>
          </a:p>
          <a:p>
            <a:pPr algn="just">
              <a:lnSpc>
                <a:spcPct val="100000"/>
              </a:lnSpc>
              <a:spcBef>
                <a:spcPct val="0"/>
              </a:spcBef>
              <a:spcAft>
                <a:spcPts val="1200"/>
              </a:spcAft>
              <a:buFont typeface="Arial" panose="020B0604020202020204" pitchFamily="34" charset="0"/>
              <a:buNone/>
            </a:pPr>
            <a:r>
              <a:rPr lang="ru-RU" altLang="uk-UA" sz="2100" dirty="0"/>
              <a:t>1. </a:t>
            </a:r>
            <a:r>
              <a:rPr lang="ru-RU" altLang="uk-UA" sz="2100" dirty="0" err="1"/>
              <a:t>Після</a:t>
            </a:r>
            <a:r>
              <a:rPr lang="ru-RU" altLang="uk-UA" sz="2100" dirty="0"/>
              <a:t> </a:t>
            </a:r>
            <a:r>
              <a:rPr lang="ru-RU" altLang="uk-UA" sz="2100" dirty="0" err="1"/>
              <a:t>судових</a:t>
            </a:r>
            <a:r>
              <a:rPr lang="ru-RU" altLang="uk-UA" sz="2100" dirty="0"/>
              <a:t> </a:t>
            </a:r>
            <a:r>
              <a:rPr lang="ru-RU" altLang="uk-UA" sz="2100" dirty="0" err="1"/>
              <a:t>дебатів</a:t>
            </a:r>
            <a:r>
              <a:rPr lang="ru-RU" altLang="uk-UA" sz="2100" dirty="0"/>
              <a:t> суд </a:t>
            </a:r>
            <a:r>
              <a:rPr lang="ru-RU" altLang="uk-UA" sz="2100" dirty="0" err="1"/>
              <a:t>виходить</a:t>
            </a:r>
            <a:r>
              <a:rPr lang="ru-RU" altLang="uk-UA" sz="2100" dirty="0"/>
              <a:t> до </a:t>
            </a:r>
            <a:r>
              <a:rPr lang="ru-RU" altLang="uk-UA" sz="2100" dirty="0" err="1"/>
              <a:t>нарадчої</a:t>
            </a:r>
            <a:r>
              <a:rPr lang="ru-RU" altLang="uk-UA" sz="2100" dirty="0"/>
              <a:t> </a:t>
            </a:r>
            <a:r>
              <a:rPr lang="ru-RU" altLang="uk-UA" sz="2100" dirty="0" err="1"/>
              <a:t>кімнати</a:t>
            </a:r>
            <a:r>
              <a:rPr lang="ru-RU" altLang="uk-UA" sz="2100" dirty="0"/>
              <a:t> (</a:t>
            </a:r>
            <a:r>
              <a:rPr lang="ru-RU" altLang="uk-UA" sz="2100" dirty="0" err="1"/>
              <a:t>приміщення</a:t>
            </a:r>
            <a:r>
              <a:rPr lang="ru-RU" altLang="uk-UA" sz="2100" dirty="0"/>
              <a:t>, </a:t>
            </a:r>
            <a:r>
              <a:rPr lang="ru-RU" altLang="uk-UA" sz="2100" dirty="0" err="1"/>
              <a:t>спеціально</a:t>
            </a:r>
            <a:r>
              <a:rPr lang="ru-RU" altLang="uk-UA" sz="2100" dirty="0"/>
              <a:t> </a:t>
            </a:r>
            <a:r>
              <a:rPr lang="ru-RU" altLang="uk-UA" sz="2100" dirty="0" err="1"/>
              <a:t>призначеного</a:t>
            </a:r>
            <a:r>
              <a:rPr lang="ru-RU" altLang="uk-UA" sz="2100" dirty="0"/>
              <a:t> для </a:t>
            </a:r>
            <a:r>
              <a:rPr lang="ru-RU" altLang="uk-UA" sz="2100" dirty="0" err="1"/>
              <a:t>ухвалення</a:t>
            </a:r>
            <a:r>
              <a:rPr lang="ru-RU" altLang="uk-UA" sz="2100" dirty="0"/>
              <a:t> </a:t>
            </a:r>
            <a:r>
              <a:rPr lang="ru-RU" altLang="uk-UA" sz="2100" dirty="0" err="1"/>
              <a:t>судових</a:t>
            </a:r>
            <a:r>
              <a:rPr lang="ru-RU" altLang="uk-UA" sz="2100" dirty="0"/>
              <a:t> </a:t>
            </a:r>
            <a:r>
              <a:rPr lang="ru-RU" altLang="uk-UA" sz="2100" dirty="0" err="1"/>
              <a:t>рішень</a:t>
            </a:r>
            <a:r>
              <a:rPr lang="ru-RU" altLang="uk-UA" sz="2100" dirty="0"/>
              <a:t>) для </a:t>
            </a:r>
            <a:r>
              <a:rPr lang="ru-RU" altLang="uk-UA" sz="2100" dirty="0" err="1"/>
              <a:t>ухвалення</a:t>
            </a:r>
            <a:r>
              <a:rPr lang="ru-RU" altLang="uk-UA" sz="2100" dirty="0"/>
              <a:t> </a:t>
            </a:r>
            <a:r>
              <a:rPr lang="ru-RU" altLang="uk-UA" sz="2100" dirty="0" err="1"/>
              <a:t>рішення</a:t>
            </a:r>
            <a:r>
              <a:rPr lang="ru-RU" altLang="uk-UA" sz="2100" dirty="0"/>
              <a:t> у </a:t>
            </a:r>
            <a:r>
              <a:rPr lang="ru-RU" altLang="uk-UA" sz="2100" dirty="0" err="1"/>
              <a:t>справі</a:t>
            </a:r>
            <a:r>
              <a:rPr lang="ru-RU" altLang="uk-UA" sz="2100" dirty="0"/>
              <a:t>, </a:t>
            </a:r>
            <a:r>
              <a:rPr lang="ru-RU" altLang="uk-UA" sz="2100" dirty="0" err="1"/>
              <a:t>оголосивши</a:t>
            </a:r>
            <a:r>
              <a:rPr lang="ru-RU" altLang="uk-UA" sz="2100" dirty="0"/>
              <a:t> </a:t>
            </a:r>
            <a:r>
              <a:rPr lang="ru-RU" altLang="uk-UA" sz="2100" dirty="0" err="1"/>
              <a:t>орієнтовний</a:t>
            </a:r>
            <a:r>
              <a:rPr lang="ru-RU" altLang="uk-UA" sz="2100" dirty="0"/>
              <a:t> час </a:t>
            </a:r>
            <a:r>
              <a:rPr lang="ru-RU" altLang="uk-UA" sz="2100" dirty="0" err="1"/>
              <a:t>його</a:t>
            </a:r>
            <a:r>
              <a:rPr lang="ru-RU" altLang="uk-UA" sz="2100" dirty="0"/>
              <a:t> </a:t>
            </a:r>
            <a:r>
              <a:rPr lang="ru-RU" altLang="uk-UA" sz="2100" dirty="0" err="1"/>
              <a:t>проголошення</a:t>
            </a:r>
            <a:r>
              <a:rPr lang="ru-RU" altLang="uk-UA" sz="21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КОДЕКС АДМІНІСТРАТИВНОГО СУДОЧИНСТВА УКРАЇНИ </a:t>
            </a:r>
          </a:p>
        </p:txBody>
      </p:sp>
    </p:spTree>
    <p:extLst>
      <p:ext uri="{BB962C8B-B14F-4D97-AF65-F5344CB8AC3E}">
        <p14:creationId xmlns:p14="http://schemas.microsoft.com/office/powerpoint/2010/main" val="170900615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203200"/>
            <a:ext cx="11268075" cy="4924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t>У </a:t>
            </a:r>
            <a:r>
              <a:rPr lang="ru-RU" altLang="uk-UA" sz="2100" dirty="0" err="1"/>
              <a:t>цій</a:t>
            </a:r>
            <a:r>
              <a:rPr lang="ru-RU" altLang="uk-UA" sz="2100" dirty="0"/>
              <a:t> </a:t>
            </a:r>
            <a:r>
              <a:rPr lang="ru-RU" altLang="uk-UA" sz="2100" dirty="0" err="1"/>
              <a:t>справі</a:t>
            </a:r>
            <a:r>
              <a:rPr lang="ru-RU" altLang="uk-UA" sz="2100" dirty="0"/>
              <a:t> предметом спору </a:t>
            </a:r>
            <a:r>
              <a:rPr lang="ru-RU" altLang="uk-UA" sz="2100" dirty="0" err="1"/>
              <a:t>був</a:t>
            </a:r>
            <a:r>
              <a:rPr lang="ru-RU" altLang="uk-UA" sz="2100" dirty="0"/>
              <a:t> наказ </a:t>
            </a:r>
            <a:r>
              <a:rPr lang="ru-RU" altLang="uk-UA" sz="2100" dirty="0" err="1"/>
              <a:t>військового</a:t>
            </a:r>
            <a:r>
              <a:rPr lang="ru-RU" altLang="uk-UA" sz="2100" dirty="0"/>
              <a:t> </a:t>
            </a:r>
            <a:r>
              <a:rPr lang="ru-RU" altLang="uk-UA" sz="2100" dirty="0" err="1"/>
              <a:t>комісару</a:t>
            </a:r>
            <a:r>
              <a:rPr lang="ru-RU" altLang="uk-UA" sz="2100" dirty="0"/>
              <a:t> «Про </a:t>
            </a:r>
            <a:r>
              <a:rPr lang="ru-RU" altLang="uk-UA" sz="2100" dirty="0" err="1"/>
              <a:t>результати</a:t>
            </a:r>
            <a:r>
              <a:rPr lang="ru-RU" altLang="uk-UA" sz="2100" dirty="0"/>
              <a:t> </a:t>
            </a:r>
            <a:r>
              <a:rPr lang="ru-RU" altLang="uk-UA" sz="2100" dirty="0" err="1"/>
              <a:t>проведення</a:t>
            </a:r>
            <a:r>
              <a:rPr lang="ru-RU" altLang="uk-UA" sz="2100" dirty="0"/>
              <a:t> </a:t>
            </a:r>
            <a:r>
              <a:rPr lang="ru-RU" altLang="uk-UA" sz="2100" dirty="0" err="1"/>
              <a:t>розслідування</a:t>
            </a:r>
            <a:r>
              <a:rPr lang="ru-RU" altLang="uk-UA" sz="2100" dirty="0"/>
              <a:t> по факту </a:t>
            </a:r>
            <a:r>
              <a:rPr lang="ru-RU" altLang="uk-UA" sz="2100" dirty="0" err="1"/>
              <a:t>невиконання</a:t>
            </a:r>
            <a:r>
              <a:rPr lang="ru-RU" altLang="uk-UA" sz="2100" dirty="0"/>
              <a:t> </a:t>
            </a:r>
            <a:r>
              <a:rPr lang="ru-RU" altLang="uk-UA" sz="2100" dirty="0" err="1"/>
              <a:t>службових</a:t>
            </a:r>
            <a:r>
              <a:rPr lang="ru-RU" altLang="uk-UA" sz="2100" dirty="0"/>
              <a:t> </a:t>
            </a:r>
            <a:r>
              <a:rPr lang="ru-RU" altLang="uk-UA" sz="2100" dirty="0" err="1"/>
              <a:t>обов`язків</a:t>
            </a:r>
            <a:r>
              <a:rPr lang="ru-RU" altLang="uk-UA" sz="2100" dirty="0"/>
              <a:t> начальником </a:t>
            </a:r>
            <a:r>
              <a:rPr lang="ru-RU" altLang="uk-UA" sz="2100" dirty="0" err="1"/>
              <a:t>служби</a:t>
            </a:r>
            <a:r>
              <a:rPr lang="ru-RU" altLang="uk-UA" sz="2100" dirty="0"/>
              <a:t> </a:t>
            </a:r>
            <a:r>
              <a:rPr lang="ru-RU" altLang="uk-UA" sz="2100" dirty="0" err="1"/>
              <a:t>захисту</a:t>
            </a:r>
            <a:r>
              <a:rPr lang="ru-RU" altLang="uk-UA" sz="2100" dirty="0"/>
              <a:t> </a:t>
            </a:r>
            <a:r>
              <a:rPr lang="ru-RU" altLang="uk-UA" sz="2100" dirty="0" err="1"/>
              <a:t>інформації</a:t>
            </a:r>
            <a:r>
              <a:rPr lang="ru-RU" altLang="uk-UA" sz="2100" dirty="0"/>
              <a:t> старшиною», </a:t>
            </a:r>
            <a:r>
              <a:rPr lang="ru-RU" altLang="uk-UA" sz="2100" dirty="0" err="1"/>
              <a:t>який</a:t>
            </a:r>
            <a:r>
              <a:rPr lang="ru-RU" altLang="uk-UA" sz="2100" dirty="0"/>
              <a:t> </a:t>
            </a:r>
            <a:r>
              <a:rPr lang="ru-RU" altLang="uk-UA" sz="2100" dirty="0" err="1"/>
              <a:t>позивач</a:t>
            </a:r>
            <a:r>
              <a:rPr lang="ru-RU" altLang="uk-UA" sz="2100" dirty="0"/>
              <a:t> просив </a:t>
            </a:r>
            <a:r>
              <a:rPr lang="ru-RU" altLang="uk-UA" sz="2100" dirty="0" err="1"/>
              <a:t>визнати</a:t>
            </a:r>
            <a:r>
              <a:rPr lang="ru-RU" altLang="uk-UA" sz="2100" dirty="0"/>
              <a:t> </a:t>
            </a:r>
            <a:r>
              <a:rPr lang="ru-RU" altLang="uk-UA" sz="2100" dirty="0" err="1"/>
              <a:t>протиправним</a:t>
            </a:r>
            <a:r>
              <a:rPr lang="ru-RU" altLang="uk-UA" sz="2100" dirty="0"/>
              <a:t> та </a:t>
            </a:r>
            <a:r>
              <a:rPr lang="ru-RU" altLang="uk-UA" sz="2100" dirty="0" err="1"/>
              <a:t>скасувати</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a:t>Суди </a:t>
            </a:r>
            <a:r>
              <a:rPr lang="ru-RU" altLang="uk-UA" sz="2100" dirty="0" err="1"/>
              <a:t>першої</a:t>
            </a:r>
            <a:r>
              <a:rPr lang="ru-RU" altLang="uk-UA" sz="2100" dirty="0"/>
              <a:t> та </a:t>
            </a:r>
            <a:r>
              <a:rPr lang="ru-RU" altLang="uk-UA" sz="2100" dirty="0" err="1"/>
              <a:t>апеляційної</a:t>
            </a:r>
            <a:r>
              <a:rPr lang="ru-RU" altLang="uk-UA" sz="2100" dirty="0"/>
              <a:t> </a:t>
            </a:r>
            <a:r>
              <a:rPr lang="ru-RU" altLang="uk-UA" sz="2100" dirty="0" err="1"/>
              <a:t>інстанцій</a:t>
            </a:r>
            <a:r>
              <a:rPr lang="ru-RU" altLang="uk-UA" sz="2100" dirty="0"/>
              <a:t> у </a:t>
            </a:r>
            <a:r>
              <a:rPr lang="ru-RU" altLang="uk-UA" sz="2100" dirty="0" err="1"/>
              <a:t>задоволені</a:t>
            </a:r>
            <a:r>
              <a:rPr lang="ru-RU" altLang="uk-UA" sz="2100" dirty="0"/>
              <a:t> позову </a:t>
            </a:r>
            <a:r>
              <a:rPr lang="ru-RU" altLang="uk-UA" sz="2100" dirty="0" err="1"/>
              <a:t>відмовили</a:t>
            </a:r>
            <a:r>
              <a:rPr lang="ru-RU" altLang="uk-UA" sz="2100" dirty="0"/>
              <a:t>. </a:t>
            </a:r>
          </a:p>
          <a:p>
            <a:pPr algn="just">
              <a:lnSpc>
                <a:spcPct val="100000"/>
              </a:lnSpc>
              <a:spcBef>
                <a:spcPct val="0"/>
              </a:spcBef>
              <a:spcAft>
                <a:spcPts val="1200"/>
              </a:spcAft>
              <a:buFont typeface="Arial" panose="020B0604020202020204" pitchFamily="34" charset="0"/>
              <a:buNone/>
            </a:pPr>
            <a:r>
              <a:rPr lang="ru-RU" altLang="uk-UA" sz="2100" dirty="0"/>
              <a:t>Не </a:t>
            </a:r>
            <a:r>
              <a:rPr lang="ru-RU" altLang="uk-UA" sz="2100" dirty="0" err="1"/>
              <a:t>погоджуючись</a:t>
            </a:r>
            <a:r>
              <a:rPr lang="ru-RU" altLang="uk-UA" sz="2100" dirty="0"/>
              <a:t> з </a:t>
            </a:r>
            <a:r>
              <a:rPr lang="ru-RU" altLang="uk-UA" sz="2100" dirty="0" err="1"/>
              <a:t>цими</a:t>
            </a:r>
            <a:r>
              <a:rPr lang="ru-RU" altLang="uk-UA" sz="2100" dirty="0"/>
              <a:t> </a:t>
            </a:r>
            <a:r>
              <a:rPr lang="ru-RU" altLang="uk-UA" sz="2100" dirty="0" err="1"/>
              <a:t>судовими</a:t>
            </a:r>
            <a:r>
              <a:rPr lang="ru-RU" altLang="uk-UA" sz="2100" dirty="0"/>
              <a:t> </a:t>
            </a:r>
            <a:r>
              <a:rPr lang="ru-RU" altLang="uk-UA" sz="2100" dirty="0" err="1"/>
              <a:t>рішення</a:t>
            </a:r>
            <a:r>
              <a:rPr lang="ru-RU" altLang="uk-UA" sz="2100" dirty="0"/>
              <a:t> </a:t>
            </a:r>
            <a:r>
              <a:rPr lang="ru-RU" altLang="uk-UA" sz="2100" dirty="0" err="1"/>
              <a:t>позивач</a:t>
            </a:r>
            <a:r>
              <a:rPr lang="ru-RU" altLang="uk-UA" sz="2100" dirty="0"/>
              <a:t> </a:t>
            </a:r>
            <a:r>
              <a:rPr lang="ru-RU" altLang="uk-UA" sz="2100" dirty="0" err="1"/>
              <a:t>звернувся</a:t>
            </a:r>
            <a:r>
              <a:rPr lang="ru-RU" altLang="uk-UA" sz="2100" dirty="0"/>
              <a:t> до ВС </a:t>
            </a:r>
            <a:r>
              <a:rPr lang="ru-RU" altLang="uk-UA" sz="2100" dirty="0" err="1"/>
              <a:t>із</a:t>
            </a:r>
            <a:r>
              <a:rPr lang="ru-RU" altLang="uk-UA" sz="2100" dirty="0"/>
              <a:t> </a:t>
            </a:r>
            <a:r>
              <a:rPr lang="ru-RU" altLang="uk-UA" sz="2100" dirty="0" err="1"/>
              <a:t>касаційною</a:t>
            </a:r>
            <a:r>
              <a:rPr lang="ru-RU" altLang="uk-UA" sz="2100" dirty="0"/>
              <a:t> </a:t>
            </a:r>
            <a:r>
              <a:rPr lang="ru-RU" altLang="uk-UA" sz="2100" dirty="0" err="1"/>
              <a:t>скаргою</a:t>
            </a:r>
            <a:r>
              <a:rPr lang="ru-RU" altLang="uk-UA" sz="2100" dirty="0"/>
              <a:t>, яка, </a:t>
            </a:r>
            <a:r>
              <a:rPr lang="ru-RU" altLang="uk-UA" sz="2100" dirty="0" err="1"/>
              <a:t>крім</a:t>
            </a:r>
            <a:r>
              <a:rPr lang="ru-RU" altLang="uk-UA" sz="2100" dirty="0"/>
              <a:t> </a:t>
            </a:r>
            <a:r>
              <a:rPr lang="ru-RU" altLang="uk-UA" sz="2100" dirty="0" err="1"/>
              <a:t>іншого</a:t>
            </a:r>
            <a:r>
              <a:rPr lang="ru-RU" altLang="uk-UA" sz="2100" dirty="0"/>
              <a:t>, </a:t>
            </a:r>
            <a:r>
              <a:rPr lang="ru-RU" altLang="uk-UA" sz="2100" b="1" dirty="0" err="1"/>
              <a:t>обґрунтована</a:t>
            </a:r>
            <a:r>
              <a:rPr lang="ru-RU" altLang="uk-UA" sz="2100" b="1" dirty="0"/>
              <a:t> </a:t>
            </a:r>
            <a:r>
              <a:rPr lang="ru-RU" altLang="uk-UA" sz="2100" b="1" dirty="0" err="1"/>
              <a:t>порушенням</a:t>
            </a:r>
            <a:r>
              <a:rPr lang="ru-RU" altLang="uk-UA" sz="2100" b="1" dirty="0"/>
              <a:t> судом </a:t>
            </a:r>
            <a:r>
              <a:rPr lang="ru-RU" altLang="uk-UA" sz="2100" b="1" dirty="0" err="1"/>
              <a:t>апеляційної</a:t>
            </a:r>
            <a:r>
              <a:rPr lang="ru-RU" altLang="uk-UA" sz="2100" b="1" dirty="0"/>
              <a:t> </a:t>
            </a:r>
            <a:r>
              <a:rPr lang="ru-RU" altLang="uk-UA" sz="2100" b="1" dirty="0" err="1"/>
              <a:t>інстанції</a:t>
            </a:r>
            <a:r>
              <a:rPr lang="ru-RU" altLang="uk-UA" sz="2100" b="1" dirty="0"/>
              <a:t> </a:t>
            </a:r>
            <a:r>
              <a:rPr lang="ru-RU" altLang="uk-UA" sz="2100" b="1" dirty="0" err="1"/>
              <a:t>таємниці</a:t>
            </a:r>
            <a:r>
              <a:rPr lang="ru-RU" altLang="uk-UA" sz="2100" b="1" dirty="0"/>
              <a:t> </a:t>
            </a:r>
            <a:r>
              <a:rPr lang="ru-RU" altLang="uk-UA" sz="2100" b="1" dirty="0" err="1"/>
              <a:t>нарадчої</a:t>
            </a:r>
            <a:r>
              <a:rPr lang="ru-RU" altLang="uk-UA" sz="2100" b="1" dirty="0"/>
              <a:t> </a:t>
            </a:r>
            <a:r>
              <a:rPr lang="ru-RU" altLang="uk-UA" sz="2100" b="1" dirty="0" err="1"/>
              <a:t>кімнати</a:t>
            </a:r>
            <a:r>
              <a:rPr lang="ru-RU" altLang="uk-UA" sz="2100" b="1" dirty="0"/>
              <a:t>, яка </a:t>
            </a:r>
            <a:r>
              <a:rPr lang="ru-RU" altLang="uk-UA" sz="2100" b="1" dirty="0" err="1"/>
              <a:t>полягала</a:t>
            </a:r>
            <a:r>
              <a:rPr lang="ru-RU" altLang="uk-UA" sz="2100" b="1" dirty="0"/>
              <a:t> у тому, </a:t>
            </a:r>
            <a:r>
              <a:rPr lang="ru-RU" altLang="uk-UA" sz="2100" b="1" dirty="0" err="1"/>
              <a:t>що</a:t>
            </a:r>
            <a:r>
              <a:rPr lang="ru-RU" altLang="uk-UA" sz="2100" b="1" dirty="0"/>
              <a:t> </a:t>
            </a:r>
            <a:r>
              <a:rPr lang="ru-RU" altLang="uk-UA" sz="2100" b="1" dirty="0" err="1"/>
              <a:t>після</a:t>
            </a:r>
            <a:r>
              <a:rPr lang="ru-RU" altLang="uk-UA" sz="2100" b="1" dirty="0"/>
              <a:t> </a:t>
            </a:r>
            <a:r>
              <a:rPr lang="ru-RU" altLang="uk-UA" sz="2100" b="1" dirty="0" err="1"/>
              <a:t>закінчення</a:t>
            </a:r>
            <a:r>
              <a:rPr lang="ru-RU" altLang="uk-UA" sz="2100" b="1" dirty="0"/>
              <a:t> </a:t>
            </a:r>
            <a:r>
              <a:rPr lang="ru-RU" altLang="uk-UA" sz="2100" b="1" dirty="0" err="1"/>
              <a:t>судових</a:t>
            </a:r>
            <a:r>
              <a:rPr lang="ru-RU" altLang="uk-UA" sz="2100" b="1" dirty="0"/>
              <a:t> </a:t>
            </a:r>
            <a:r>
              <a:rPr lang="ru-RU" altLang="uk-UA" sz="2100" b="1" dirty="0" err="1"/>
              <a:t>дебатів</a:t>
            </a:r>
            <a:r>
              <a:rPr lang="ru-RU" altLang="uk-UA" sz="2100" b="1" dirty="0"/>
              <a:t> у судовому </a:t>
            </a:r>
            <a:r>
              <a:rPr lang="ru-RU" altLang="uk-UA" sz="2100" b="1" dirty="0" err="1"/>
              <a:t>засіданні</a:t>
            </a:r>
            <a:r>
              <a:rPr lang="ru-RU" altLang="uk-UA" sz="2100" b="1" dirty="0"/>
              <a:t>, яке </a:t>
            </a:r>
            <a:r>
              <a:rPr lang="ru-RU" altLang="uk-UA" sz="2100" b="1" dirty="0" err="1"/>
              <a:t>відбувалося</a:t>
            </a:r>
            <a:r>
              <a:rPr lang="ru-RU" altLang="uk-UA" sz="2100" b="1" dirty="0"/>
              <a:t> в </a:t>
            </a:r>
            <a:r>
              <a:rPr lang="ru-RU" altLang="uk-UA" sz="2100" b="1" dirty="0" err="1"/>
              <a:t>режимі</a:t>
            </a:r>
            <a:r>
              <a:rPr lang="ru-RU" altLang="uk-UA" sz="2100" b="1" dirty="0"/>
              <a:t> </a:t>
            </a:r>
            <a:r>
              <a:rPr lang="ru-RU" altLang="uk-UA" sz="2100" b="1" dirty="0" err="1"/>
              <a:t>відеоконференції</a:t>
            </a:r>
            <a:r>
              <a:rPr lang="ru-RU" altLang="uk-UA" sz="2100" b="1" dirty="0"/>
              <a:t> за </a:t>
            </a:r>
            <a:r>
              <a:rPr lang="ru-RU" altLang="uk-UA" sz="2100" b="1" dirty="0" err="1"/>
              <a:t>участю</a:t>
            </a:r>
            <a:r>
              <a:rPr lang="ru-RU" altLang="uk-UA" sz="2100" b="1" dirty="0"/>
              <a:t> </a:t>
            </a:r>
            <a:r>
              <a:rPr lang="ru-RU" altLang="uk-UA" sz="2100" b="1" dirty="0" err="1"/>
              <a:t>позивача</a:t>
            </a:r>
            <a:r>
              <a:rPr lang="ru-RU" altLang="uk-UA" sz="2100" b="1" dirty="0"/>
              <a:t> та </a:t>
            </a:r>
            <a:r>
              <a:rPr lang="ru-RU" altLang="uk-UA" sz="2100" b="1" dirty="0" err="1"/>
              <a:t>його</a:t>
            </a:r>
            <a:r>
              <a:rPr lang="ru-RU" altLang="uk-UA" sz="2100" b="1" dirty="0"/>
              <a:t> </a:t>
            </a:r>
            <a:r>
              <a:rPr lang="ru-RU" altLang="uk-UA" sz="2100" b="1" dirty="0" err="1"/>
              <a:t>представника</a:t>
            </a:r>
            <a:r>
              <a:rPr lang="ru-RU" altLang="uk-UA" sz="2100" b="1" dirty="0"/>
              <a:t> з </a:t>
            </a:r>
            <a:r>
              <a:rPr lang="ru-RU" altLang="uk-UA" sz="2100" b="1" dirty="0" err="1"/>
              <a:t>власних</a:t>
            </a:r>
            <a:r>
              <a:rPr lang="ru-RU" altLang="uk-UA" sz="2100" b="1" dirty="0"/>
              <a:t> </a:t>
            </a:r>
            <a:r>
              <a:rPr lang="ru-RU" altLang="uk-UA" sz="2100" b="1" dirty="0" err="1"/>
              <a:t>технічних</a:t>
            </a:r>
            <a:r>
              <a:rPr lang="ru-RU" altLang="uk-UA" sz="2100" b="1" dirty="0"/>
              <a:t> </a:t>
            </a:r>
            <a:r>
              <a:rPr lang="ru-RU" altLang="uk-UA" sz="2100" b="1" dirty="0" err="1"/>
              <a:t>засобів</a:t>
            </a:r>
            <a:r>
              <a:rPr lang="ru-RU" altLang="uk-UA" sz="2100" b="1" dirty="0"/>
              <a:t> через </a:t>
            </a:r>
            <a:r>
              <a:rPr lang="ru-RU" altLang="uk-UA" sz="2100" b="1" dirty="0" err="1"/>
              <a:t>програму</a:t>
            </a:r>
            <a:r>
              <a:rPr lang="ru-RU" altLang="uk-UA" sz="2100" b="1" dirty="0"/>
              <a:t> </a:t>
            </a:r>
            <a:r>
              <a:rPr lang="ru-RU" altLang="uk-UA" sz="2100" b="1" dirty="0" err="1"/>
              <a:t>Еа</a:t>
            </a:r>
            <a:r>
              <a:rPr lang="en-US" altLang="uk-UA" sz="2100" b="1" dirty="0"/>
              <a:t>z</a:t>
            </a:r>
            <a:r>
              <a:rPr lang="ru-RU" altLang="uk-UA" sz="2100" b="1" dirty="0" err="1"/>
              <a:t>уСо</a:t>
            </a:r>
            <a:r>
              <a:rPr lang="en-US" altLang="uk-UA" sz="2100" b="1" dirty="0"/>
              <a:t>n, </a:t>
            </a:r>
            <a:r>
              <a:rPr lang="ru-RU" altLang="uk-UA" sz="2100" b="1" dirty="0"/>
              <a:t>склад суду не </a:t>
            </a:r>
            <a:r>
              <a:rPr lang="ru-RU" altLang="uk-UA" sz="2100" b="1" dirty="0" err="1"/>
              <a:t>залишив</a:t>
            </a:r>
            <a:r>
              <a:rPr lang="ru-RU" altLang="uk-UA" sz="2100" b="1" dirty="0"/>
              <a:t> </a:t>
            </a:r>
            <a:r>
              <a:rPr lang="ru-RU" altLang="uk-UA" sz="2100" b="1" dirty="0" err="1"/>
              <a:t>приміщення</a:t>
            </a:r>
            <a:r>
              <a:rPr lang="ru-RU" altLang="uk-UA" sz="2100" b="1" dirty="0"/>
              <a:t> </a:t>
            </a:r>
            <a:r>
              <a:rPr lang="ru-RU" altLang="uk-UA" sz="2100" b="1" dirty="0" err="1"/>
              <a:t>зали</a:t>
            </a:r>
            <a:r>
              <a:rPr lang="ru-RU" altLang="uk-UA" sz="2100" b="1" dirty="0"/>
              <a:t> судового </a:t>
            </a:r>
            <a:r>
              <a:rPr lang="ru-RU" altLang="uk-UA" sz="2100" b="1" dirty="0" err="1"/>
              <a:t>засідання</a:t>
            </a:r>
            <a:r>
              <a:rPr lang="ru-RU" altLang="uk-UA" sz="2100" b="1" dirty="0"/>
              <a:t>, а почав </a:t>
            </a:r>
            <a:r>
              <a:rPr lang="ru-RU" altLang="uk-UA" sz="2100" b="1" dirty="0" err="1"/>
              <a:t>надавати</a:t>
            </a:r>
            <a:r>
              <a:rPr lang="ru-RU" altLang="uk-UA" sz="2100" b="1" dirty="0"/>
              <a:t> </a:t>
            </a:r>
            <a:r>
              <a:rPr lang="ru-RU" altLang="uk-UA" sz="2100" b="1" dirty="0" err="1"/>
              <a:t>оцінку</a:t>
            </a:r>
            <a:r>
              <a:rPr lang="ru-RU" altLang="uk-UA" sz="2100" b="1" dirty="0"/>
              <a:t> </a:t>
            </a:r>
            <a:r>
              <a:rPr lang="ru-RU" altLang="uk-UA" sz="2100" b="1" dirty="0" err="1"/>
              <a:t>позиції</a:t>
            </a:r>
            <a:r>
              <a:rPr lang="ru-RU" altLang="uk-UA" sz="2100" b="1" dirty="0"/>
              <a:t> </a:t>
            </a:r>
            <a:r>
              <a:rPr lang="ru-RU" altLang="uk-UA" sz="2100" b="1" dirty="0" err="1"/>
              <a:t>сторони</a:t>
            </a:r>
            <a:r>
              <a:rPr lang="ru-RU" altLang="uk-UA" sz="2100" b="1" dirty="0"/>
              <a:t> </a:t>
            </a:r>
            <a:r>
              <a:rPr lang="ru-RU" altLang="uk-UA" sz="2100" b="1" dirty="0" err="1"/>
              <a:t>позивача</a:t>
            </a:r>
            <a:r>
              <a:rPr lang="ru-RU" altLang="uk-UA" sz="2100" b="1" dirty="0"/>
              <a:t> без </a:t>
            </a:r>
            <a:r>
              <a:rPr lang="ru-RU" altLang="uk-UA" sz="2100" b="1" dirty="0" err="1"/>
              <a:t>виходу</a:t>
            </a:r>
            <a:r>
              <a:rPr lang="ru-RU" altLang="uk-UA" sz="2100" b="1" dirty="0"/>
              <a:t> до </a:t>
            </a:r>
            <a:r>
              <a:rPr lang="ru-RU" altLang="uk-UA" sz="2100" b="1" dirty="0" err="1"/>
              <a:t>нарадчої</a:t>
            </a:r>
            <a:r>
              <a:rPr lang="ru-RU" altLang="uk-UA" sz="2100" b="1" dirty="0"/>
              <a:t> </a:t>
            </a:r>
            <a:r>
              <a:rPr lang="ru-RU" altLang="uk-UA" sz="2100" b="1" dirty="0" err="1"/>
              <a:t>кімнати</a:t>
            </a:r>
            <a:r>
              <a:rPr lang="ru-RU" altLang="uk-UA" sz="2100" b="1" dirty="0"/>
              <a:t>, а все </a:t>
            </a:r>
            <a:r>
              <a:rPr lang="ru-RU" altLang="uk-UA" sz="2100" b="1" dirty="0" err="1"/>
              <a:t>обговорення</a:t>
            </a:r>
            <a:r>
              <a:rPr lang="ru-RU" altLang="uk-UA" sz="2100" b="1" dirty="0"/>
              <a:t> </a:t>
            </a:r>
            <a:r>
              <a:rPr lang="ru-RU" altLang="uk-UA" sz="2100" b="1" dirty="0" err="1"/>
              <a:t>між</a:t>
            </a:r>
            <a:r>
              <a:rPr lang="ru-RU" altLang="uk-UA" sz="2100" b="1" dirty="0"/>
              <a:t> складом суду </a:t>
            </a:r>
            <a:r>
              <a:rPr lang="ru-RU" altLang="uk-UA" sz="2100" b="1" dirty="0" err="1"/>
              <a:t>транслювалося</a:t>
            </a:r>
            <a:r>
              <a:rPr lang="ru-RU" altLang="uk-UA" sz="2100" b="1" dirty="0"/>
              <a:t> у </a:t>
            </a:r>
            <a:r>
              <a:rPr lang="ru-RU" altLang="uk-UA" sz="2100" b="1" dirty="0" err="1"/>
              <a:t>режимі</a:t>
            </a:r>
            <a:r>
              <a:rPr lang="ru-RU" altLang="uk-UA" sz="2100" b="1" dirty="0"/>
              <a:t> </a:t>
            </a:r>
            <a:r>
              <a:rPr lang="ru-RU" altLang="uk-UA" sz="2100" b="1" dirty="0" err="1"/>
              <a:t>відеоконференції</a:t>
            </a:r>
            <a:r>
              <a:rPr lang="ru-RU" altLang="uk-UA" sz="2100" b="1" dirty="0"/>
              <a:t> через </a:t>
            </a:r>
            <a:r>
              <a:rPr lang="ru-RU" altLang="uk-UA" sz="2100" b="1" dirty="0" err="1"/>
              <a:t>програму</a:t>
            </a:r>
            <a:r>
              <a:rPr lang="ru-RU" altLang="uk-UA" sz="2100" b="1" dirty="0"/>
              <a:t> «</a:t>
            </a:r>
            <a:r>
              <a:rPr lang="ru-RU" altLang="uk-UA" sz="2100" b="1" dirty="0" err="1"/>
              <a:t>Еа</a:t>
            </a:r>
            <a:r>
              <a:rPr lang="en-US" altLang="uk-UA" sz="2100" b="1" dirty="0"/>
              <a:t>z</a:t>
            </a:r>
            <a:r>
              <a:rPr lang="ru-RU" altLang="uk-UA" sz="2100" b="1" dirty="0" err="1"/>
              <a:t>уСо</a:t>
            </a:r>
            <a:r>
              <a:rPr lang="en-US" altLang="uk-UA" sz="2100" b="1" dirty="0"/>
              <a:t>n», </a:t>
            </a:r>
            <a:r>
              <a:rPr lang="ru-RU" altLang="uk-UA" sz="2100" b="1" dirty="0" err="1"/>
              <a:t>що</a:t>
            </a:r>
            <a:r>
              <a:rPr lang="ru-RU" altLang="uk-UA" sz="2100" b="1" dirty="0"/>
              <a:t>, на думку </a:t>
            </a:r>
            <a:r>
              <a:rPr lang="ru-RU" altLang="uk-UA" sz="2100" b="1" dirty="0" err="1"/>
              <a:t>скаржниці</a:t>
            </a:r>
            <a:r>
              <a:rPr lang="ru-RU" altLang="uk-UA" sz="2100" b="1" dirty="0"/>
              <a:t>, є </a:t>
            </a:r>
            <a:r>
              <a:rPr lang="ru-RU" altLang="uk-UA" sz="2100" b="1" dirty="0" err="1"/>
              <a:t>самостійним</a:t>
            </a:r>
            <a:r>
              <a:rPr lang="ru-RU" altLang="uk-UA" sz="2100" b="1" dirty="0"/>
              <a:t> </a:t>
            </a:r>
            <a:r>
              <a:rPr lang="ru-RU" altLang="uk-UA" sz="2100" b="1" dirty="0" err="1"/>
              <a:t>порушенням</a:t>
            </a:r>
            <a:r>
              <a:rPr lang="ru-RU" altLang="uk-UA" sz="2100" b="1" dirty="0"/>
              <a:t> норм </a:t>
            </a:r>
            <a:r>
              <a:rPr lang="ru-RU" altLang="uk-UA" sz="2100" b="1" dirty="0" err="1"/>
              <a:t>процесуального</a:t>
            </a:r>
            <a:r>
              <a:rPr lang="ru-RU" altLang="uk-UA" sz="2100" b="1" dirty="0"/>
              <a:t> права, </a:t>
            </a:r>
            <a:r>
              <a:rPr lang="ru-RU" altLang="uk-UA" sz="2100" b="1" dirty="0" err="1"/>
              <a:t>зокрема</a:t>
            </a:r>
            <a:r>
              <a:rPr lang="ru-RU" altLang="uk-UA" sz="2100" b="1" dirty="0"/>
              <a:t> статей 227, 228, 243 КАС </a:t>
            </a:r>
            <a:r>
              <a:rPr lang="ru-RU" altLang="uk-UA" sz="2100" b="1" dirty="0" err="1"/>
              <a:t>України</a:t>
            </a:r>
            <a:r>
              <a:rPr lang="ru-RU" altLang="uk-UA" sz="2100" b="1" dirty="0"/>
              <a:t>. </a:t>
            </a:r>
            <a:r>
              <a:rPr lang="ru-RU" altLang="uk-UA" sz="2100" b="1" dirty="0" err="1"/>
              <a:t>Цей</a:t>
            </a:r>
            <a:r>
              <a:rPr lang="ru-RU" altLang="uk-UA" sz="2100" b="1" dirty="0"/>
              <a:t> факт </a:t>
            </a:r>
            <a:r>
              <a:rPr lang="ru-RU" altLang="uk-UA" sz="2100" b="1" dirty="0" err="1"/>
              <a:t>зафіксовано</a:t>
            </a:r>
            <a:r>
              <a:rPr lang="ru-RU" altLang="uk-UA" sz="2100" b="1" dirty="0"/>
              <a:t> </a:t>
            </a:r>
            <a:r>
              <a:rPr lang="ru-RU" altLang="uk-UA" sz="2100" b="1" dirty="0" err="1"/>
              <a:t>скаржницею</a:t>
            </a:r>
            <a:r>
              <a:rPr lang="ru-RU" altLang="uk-UA" sz="2100" b="1" dirty="0"/>
              <a:t> шляхом </a:t>
            </a:r>
            <a:r>
              <a:rPr lang="ru-RU" altLang="uk-UA" sz="2100" b="1" dirty="0" err="1"/>
              <a:t>здійснення</a:t>
            </a:r>
            <a:r>
              <a:rPr lang="ru-RU" altLang="uk-UA" sz="2100" b="1" dirty="0"/>
              <a:t> </a:t>
            </a:r>
            <a:r>
              <a:rPr lang="ru-RU" altLang="uk-UA" sz="2100" b="1" dirty="0" err="1"/>
              <a:t>відеозапису</a:t>
            </a:r>
            <a:r>
              <a:rPr lang="ru-RU" altLang="uk-UA" sz="2100" b="1" dirty="0"/>
              <a:t>, компакт-диск з </a:t>
            </a:r>
            <a:r>
              <a:rPr lang="ru-RU" altLang="uk-UA" sz="2100" b="1" dirty="0" err="1"/>
              <a:t>яким</a:t>
            </a:r>
            <a:r>
              <a:rPr lang="ru-RU" altLang="uk-UA" sz="2100" b="1" dirty="0"/>
              <a:t> </a:t>
            </a:r>
            <a:r>
              <a:rPr lang="ru-RU" altLang="uk-UA" sz="2100" b="1" dirty="0" err="1"/>
              <a:t>долучено</a:t>
            </a:r>
            <a:r>
              <a:rPr lang="ru-RU" altLang="uk-UA" sz="2100" b="1" dirty="0"/>
              <a:t> до </a:t>
            </a:r>
            <a:r>
              <a:rPr lang="ru-RU" altLang="uk-UA" sz="2100" b="1" dirty="0" err="1"/>
              <a:t>касаційної</a:t>
            </a:r>
            <a:r>
              <a:rPr lang="ru-RU" altLang="uk-UA" sz="2100" b="1" dirty="0"/>
              <a:t> </a:t>
            </a:r>
            <a:r>
              <a:rPr lang="ru-RU" altLang="uk-UA" sz="2100" b="1" dirty="0" err="1"/>
              <a:t>скарги</a:t>
            </a:r>
            <a:r>
              <a:rPr lang="ru-RU" altLang="uk-UA" sz="2100" b="1"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ВС </a:t>
            </a:r>
            <a:r>
              <a:rPr lang="ru-RU" altLang="uk-UA" sz="2200" b="1" dirty="0" err="1"/>
              <a:t>від</a:t>
            </a:r>
            <a:r>
              <a:rPr lang="ru-RU" altLang="uk-UA" sz="2200" b="1" dirty="0"/>
              <a:t> 22 </a:t>
            </a:r>
            <a:r>
              <a:rPr lang="ru-RU" altLang="uk-UA" sz="2200" b="1" dirty="0" err="1"/>
              <a:t>жовтня</a:t>
            </a:r>
            <a:r>
              <a:rPr lang="ru-RU" altLang="uk-UA" sz="2200" b="1" dirty="0"/>
              <a:t> 2021 р. у </a:t>
            </a:r>
            <a:r>
              <a:rPr lang="ru-RU" altLang="uk-UA" sz="2200" b="1" dirty="0" err="1"/>
              <a:t>справі</a:t>
            </a:r>
            <a:r>
              <a:rPr lang="ru-RU" altLang="uk-UA" sz="2200" b="1" dirty="0"/>
              <a:t> № № 460/2869/18 </a:t>
            </a:r>
          </a:p>
        </p:txBody>
      </p:sp>
    </p:spTree>
    <p:extLst>
      <p:ext uri="{BB962C8B-B14F-4D97-AF65-F5344CB8AC3E}">
        <p14:creationId xmlns:p14="http://schemas.microsoft.com/office/powerpoint/2010/main" val="238158494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203200"/>
            <a:ext cx="11268075" cy="3631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err="1"/>
              <a:t>Надаючи</a:t>
            </a:r>
            <a:r>
              <a:rPr lang="ru-RU" altLang="uk-UA" sz="2100" dirty="0"/>
              <a:t> </a:t>
            </a:r>
            <a:r>
              <a:rPr lang="ru-RU" altLang="uk-UA" sz="2100" dirty="0" err="1"/>
              <a:t>оцінку</a:t>
            </a:r>
            <a:r>
              <a:rPr lang="ru-RU" altLang="uk-UA" sz="2100" dirty="0"/>
              <a:t> </a:t>
            </a:r>
            <a:r>
              <a:rPr lang="ru-RU" altLang="uk-UA" sz="2100" dirty="0" err="1"/>
              <a:t>цьому</a:t>
            </a:r>
            <a:r>
              <a:rPr lang="ru-RU" altLang="uk-UA" sz="2100" dirty="0"/>
              <a:t> доводу </a:t>
            </a:r>
            <a:r>
              <a:rPr lang="ru-RU" altLang="uk-UA" sz="2100" dirty="0" err="1"/>
              <a:t>касаційної</a:t>
            </a:r>
            <a:r>
              <a:rPr lang="ru-RU" altLang="uk-UA" sz="2100" dirty="0"/>
              <a:t> </a:t>
            </a:r>
            <a:r>
              <a:rPr lang="ru-RU" altLang="uk-UA" sz="2100" dirty="0" err="1"/>
              <a:t>скарги</a:t>
            </a:r>
            <a:r>
              <a:rPr lang="ru-RU" altLang="uk-UA" sz="2100" dirty="0"/>
              <a:t>, ВС </a:t>
            </a:r>
            <a:r>
              <a:rPr lang="ru-RU" altLang="uk-UA" sz="2100" dirty="0" err="1"/>
              <a:t>зауважив</a:t>
            </a:r>
            <a:r>
              <a:rPr lang="ru-RU" altLang="uk-UA" sz="2100" dirty="0"/>
              <a:t>, </a:t>
            </a:r>
            <a:r>
              <a:rPr lang="ru-RU" altLang="uk-UA" sz="2100" dirty="0" err="1"/>
              <a:t>що</a:t>
            </a:r>
            <a:r>
              <a:rPr lang="ru-RU" altLang="uk-UA" sz="2100" dirty="0"/>
              <a:t> </a:t>
            </a:r>
            <a:r>
              <a:rPr lang="ru-RU" altLang="uk-UA" sz="2100" dirty="0" err="1"/>
              <a:t>відповідно</a:t>
            </a:r>
            <a:r>
              <a:rPr lang="ru-RU" altLang="uk-UA" sz="2100" dirty="0"/>
              <a:t> до </a:t>
            </a:r>
            <a:r>
              <a:rPr lang="ru-RU" altLang="uk-UA" sz="2100" dirty="0" err="1"/>
              <a:t>частини</a:t>
            </a:r>
            <a:r>
              <a:rPr lang="ru-RU" altLang="uk-UA" sz="2100" dirty="0"/>
              <a:t> </a:t>
            </a:r>
            <a:r>
              <a:rPr lang="ru-RU" altLang="uk-UA" sz="2100" dirty="0" err="1"/>
              <a:t>першої</a:t>
            </a:r>
            <a:r>
              <a:rPr lang="ru-RU" altLang="uk-UA" sz="2100" dirty="0"/>
              <a:t> </a:t>
            </a:r>
            <a:r>
              <a:rPr lang="ru-RU" altLang="uk-UA" sz="2100" dirty="0" err="1"/>
              <a:t>статті</a:t>
            </a:r>
            <a:r>
              <a:rPr lang="ru-RU" altLang="uk-UA" sz="2100" dirty="0"/>
              <a:t> 227 КАС </a:t>
            </a:r>
            <a:r>
              <a:rPr lang="ru-RU" altLang="uk-UA" sz="2100" dirty="0" err="1"/>
              <a:t>України</a:t>
            </a:r>
            <a:r>
              <a:rPr lang="ru-RU" altLang="uk-UA" sz="2100" dirty="0"/>
              <a:t> </a:t>
            </a:r>
            <a:r>
              <a:rPr lang="ru-RU" altLang="uk-UA" sz="2100" dirty="0" err="1"/>
              <a:t>після</a:t>
            </a:r>
            <a:r>
              <a:rPr lang="ru-RU" altLang="uk-UA" sz="2100" dirty="0"/>
              <a:t> </a:t>
            </a:r>
            <a:r>
              <a:rPr lang="ru-RU" altLang="uk-UA" sz="2100" dirty="0" err="1"/>
              <a:t>судових</a:t>
            </a:r>
            <a:r>
              <a:rPr lang="ru-RU" altLang="uk-UA" sz="2100" dirty="0"/>
              <a:t> </a:t>
            </a:r>
            <a:r>
              <a:rPr lang="ru-RU" altLang="uk-UA" sz="2100" dirty="0" err="1"/>
              <a:t>дебатів</a:t>
            </a:r>
            <a:r>
              <a:rPr lang="ru-RU" altLang="uk-UA" sz="2100" dirty="0"/>
              <a:t> суд </a:t>
            </a:r>
            <a:r>
              <a:rPr lang="ru-RU" altLang="uk-UA" sz="2100" dirty="0" err="1"/>
              <a:t>виходить</a:t>
            </a:r>
            <a:r>
              <a:rPr lang="ru-RU" altLang="uk-UA" sz="2100" dirty="0"/>
              <a:t> до </a:t>
            </a:r>
            <a:r>
              <a:rPr lang="ru-RU" altLang="uk-UA" sz="2100" dirty="0" err="1"/>
              <a:t>нарадчої</a:t>
            </a:r>
            <a:r>
              <a:rPr lang="ru-RU" altLang="uk-UA" sz="2100" dirty="0"/>
              <a:t> </a:t>
            </a:r>
            <a:r>
              <a:rPr lang="ru-RU" altLang="uk-UA" sz="2100" dirty="0" err="1"/>
              <a:t>кімнати</a:t>
            </a:r>
            <a:r>
              <a:rPr lang="ru-RU" altLang="uk-UA" sz="2100" dirty="0"/>
              <a:t> (</a:t>
            </a:r>
            <a:r>
              <a:rPr lang="ru-RU" altLang="uk-UA" sz="2100" dirty="0" err="1"/>
              <a:t>приміщення</a:t>
            </a:r>
            <a:r>
              <a:rPr lang="ru-RU" altLang="uk-UA" sz="2100" dirty="0"/>
              <a:t>, </a:t>
            </a:r>
            <a:r>
              <a:rPr lang="ru-RU" altLang="uk-UA" sz="2100" dirty="0" err="1"/>
              <a:t>спеціально</a:t>
            </a:r>
            <a:r>
              <a:rPr lang="ru-RU" altLang="uk-UA" sz="2100" dirty="0"/>
              <a:t> </a:t>
            </a:r>
            <a:r>
              <a:rPr lang="ru-RU" altLang="uk-UA" sz="2100" dirty="0" err="1"/>
              <a:t>призначеного</a:t>
            </a:r>
            <a:r>
              <a:rPr lang="ru-RU" altLang="uk-UA" sz="2100" dirty="0"/>
              <a:t> для </a:t>
            </a:r>
            <a:r>
              <a:rPr lang="ru-RU" altLang="uk-UA" sz="2100" dirty="0" err="1"/>
              <a:t>ухвалення</a:t>
            </a:r>
            <a:r>
              <a:rPr lang="ru-RU" altLang="uk-UA" sz="2100" dirty="0"/>
              <a:t> </a:t>
            </a:r>
            <a:r>
              <a:rPr lang="ru-RU" altLang="uk-UA" sz="2100" dirty="0" err="1"/>
              <a:t>судових</a:t>
            </a:r>
            <a:r>
              <a:rPr lang="ru-RU" altLang="uk-UA" sz="2100" dirty="0"/>
              <a:t> </a:t>
            </a:r>
            <a:r>
              <a:rPr lang="ru-RU" altLang="uk-UA" sz="2100" dirty="0" err="1"/>
              <a:t>рішень</a:t>
            </a:r>
            <a:r>
              <a:rPr lang="ru-RU" altLang="uk-UA" sz="2100" dirty="0"/>
              <a:t>) для </a:t>
            </a:r>
            <a:r>
              <a:rPr lang="ru-RU" altLang="uk-UA" sz="2100" dirty="0" err="1"/>
              <a:t>ухвалення</a:t>
            </a:r>
            <a:r>
              <a:rPr lang="ru-RU" altLang="uk-UA" sz="2100" dirty="0"/>
              <a:t> </a:t>
            </a:r>
            <a:r>
              <a:rPr lang="ru-RU" altLang="uk-UA" sz="2100" dirty="0" err="1"/>
              <a:t>рішення</a:t>
            </a:r>
            <a:r>
              <a:rPr lang="ru-RU" altLang="uk-UA" sz="2100" dirty="0"/>
              <a:t> у </a:t>
            </a:r>
            <a:r>
              <a:rPr lang="ru-RU" altLang="uk-UA" sz="2100" dirty="0" err="1"/>
              <a:t>справі</a:t>
            </a:r>
            <a:r>
              <a:rPr lang="ru-RU" altLang="uk-UA" sz="2100" dirty="0"/>
              <a:t>, </a:t>
            </a:r>
            <a:r>
              <a:rPr lang="ru-RU" altLang="uk-UA" sz="2100" dirty="0" err="1"/>
              <a:t>оголосивши</a:t>
            </a:r>
            <a:r>
              <a:rPr lang="ru-RU" altLang="uk-UA" sz="2100" dirty="0"/>
              <a:t> </a:t>
            </a:r>
            <a:r>
              <a:rPr lang="ru-RU" altLang="uk-UA" sz="2100" dirty="0" err="1"/>
              <a:t>орієнтовний</a:t>
            </a:r>
            <a:r>
              <a:rPr lang="ru-RU" altLang="uk-UA" sz="2100" dirty="0"/>
              <a:t> час </a:t>
            </a:r>
            <a:r>
              <a:rPr lang="ru-RU" altLang="uk-UA" sz="2100" dirty="0" err="1"/>
              <a:t>його</a:t>
            </a:r>
            <a:r>
              <a:rPr lang="ru-RU" altLang="uk-UA" sz="2100" dirty="0"/>
              <a:t> </a:t>
            </a:r>
            <a:r>
              <a:rPr lang="ru-RU" altLang="uk-UA" sz="2100" dirty="0" err="1"/>
              <a:t>проголошення</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a:t>За </a:t>
            </a:r>
            <a:r>
              <a:rPr lang="ru-RU" altLang="uk-UA" sz="2100" dirty="0" err="1"/>
              <a:t>приписами</a:t>
            </a:r>
            <a:r>
              <a:rPr lang="ru-RU" altLang="uk-UA" sz="2100" dirty="0"/>
              <a:t> </a:t>
            </a:r>
            <a:r>
              <a:rPr lang="ru-RU" altLang="uk-UA" sz="2100" dirty="0" err="1"/>
              <a:t>статті</a:t>
            </a:r>
            <a:r>
              <a:rPr lang="ru-RU" altLang="uk-UA" sz="2100" dirty="0"/>
              <a:t> 228 КАС </a:t>
            </a:r>
            <a:r>
              <a:rPr lang="ru-RU" altLang="uk-UA" sz="2100" dirty="0" err="1"/>
              <a:t>України</a:t>
            </a:r>
            <a:r>
              <a:rPr lang="ru-RU" altLang="uk-UA" sz="2100" dirty="0"/>
              <a:t> </a:t>
            </a:r>
            <a:r>
              <a:rPr lang="ru-RU" altLang="uk-UA" sz="2100" dirty="0" err="1"/>
              <a:t>під</a:t>
            </a:r>
            <a:r>
              <a:rPr lang="ru-RU" altLang="uk-UA" sz="2100" dirty="0"/>
              <a:t> час </a:t>
            </a:r>
            <a:r>
              <a:rPr lang="ru-RU" altLang="uk-UA" sz="2100" dirty="0" err="1"/>
              <a:t>ухвалення</a:t>
            </a:r>
            <a:r>
              <a:rPr lang="ru-RU" altLang="uk-UA" sz="2100" dirty="0"/>
              <a:t> судового </a:t>
            </a:r>
            <a:r>
              <a:rPr lang="ru-RU" altLang="uk-UA" sz="2100" dirty="0" err="1"/>
              <a:t>рішення</a:t>
            </a:r>
            <a:r>
              <a:rPr lang="ru-RU" altLang="uk-UA" sz="2100" dirty="0"/>
              <a:t> </a:t>
            </a:r>
            <a:r>
              <a:rPr lang="ru-RU" altLang="uk-UA" sz="2100" dirty="0" err="1"/>
              <a:t>ніхто</a:t>
            </a:r>
            <a:r>
              <a:rPr lang="ru-RU" altLang="uk-UA" sz="2100" dirty="0"/>
              <a:t> не </a:t>
            </a:r>
            <a:r>
              <a:rPr lang="ru-RU" altLang="uk-UA" sz="2100" dirty="0" err="1"/>
              <a:t>має</a:t>
            </a:r>
            <a:r>
              <a:rPr lang="ru-RU" altLang="uk-UA" sz="2100" dirty="0"/>
              <a:t> права </a:t>
            </a:r>
            <a:r>
              <a:rPr lang="ru-RU" altLang="uk-UA" sz="2100" dirty="0" err="1"/>
              <a:t>перебувати</a:t>
            </a:r>
            <a:r>
              <a:rPr lang="ru-RU" altLang="uk-UA" sz="2100" dirty="0"/>
              <a:t> в </a:t>
            </a:r>
            <a:r>
              <a:rPr lang="ru-RU" altLang="uk-UA" sz="2100" dirty="0" err="1"/>
              <a:t>нарадчій</a:t>
            </a:r>
            <a:r>
              <a:rPr lang="ru-RU" altLang="uk-UA" sz="2100" dirty="0"/>
              <a:t> </a:t>
            </a:r>
            <a:r>
              <a:rPr lang="ru-RU" altLang="uk-UA" sz="2100" dirty="0" err="1"/>
              <a:t>кімнаті</a:t>
            </a:r>
            <a:r>
              <a:rPr lang="ru-RU" altLang="uk-UA" sz="2100" dirty="0"/>
              <a:t>, </a:t>
            </a:r>
            <a:r>
              <a:rPr lang="ru-RU" altLang="uk-UA" sz="2100" dirty="0" err="1"/>
              <a:t>крім</a:t>
            </a:r>
            <a:r>
              <a:rPr lang="ru-RU" altLang="uk-UA" sz="2100" dirty="0"/>
              <a:t> складу суду, </a:t>
            </a:r>
            <a:r>
              <a:rPr lang="ru-RU" altLang="uk-UA" sz="2100" dirty="0" err="1"/>
              <a:t>який</a:t>
            </a:r>
            <a:r>
              <a:rPr lang="ru-RU" altLang="uk-UA" sz="2100" dirty="0"/>
              <a:t> </a:t>
            </a:r>
            <a:r>
              <a:rPr lang="ru-RU" altLang="uk-UA" sz="2100" dirty="0" err="1"/>
              <a:t>розглядає</a:t>
            </a:r>
            <a:r>
              <a:rPr lang="ru-RU" altLang="uk-UA" sz="2100" dirty="0"/>
              <a:t> справу. </a:t>
            </a:r>
            <a:r>
              <a:rPr lang="ru-RU" altLang="uk-UA" sz="2100" dirty="0" err="1"/>
              <a:t>Під</a:t>
            </a:r>
            <a:r>
              <a:rPr lang="ru-RU" altLang="uk-UA" sz="2100" dirty="0"/>
              <a:t> час </a:t>
            </a:r>
            <a:r>
              <a:rPr lang="ru-RU" altLang="uk-UA" sz="2100" dirty="0" err="1"/>
              <a:t>перебування</a:t>
            </a:r>
            <a:r>
              <a:rPr lang="ru-RU" altLang="uk-UA" sz="2100" dirty="0"/>
              <a:t> в </a:t>
            </a:r>
            <a:r>
              <a:rPr lang="ru-RU" altLang="uk-UA" sz="2100" dirty="0" err="1"/>
              <a:t>нарадчій</a:t>
            </a:r>
            <a:r>
              <a:rPr lang="ru-RU" altLang="uk-UA" sz="2100" dirty="0"/>
              <a:t> </a:t>
            </a:r>
            <a:r>
              <a:rPr lang="ru-RU" altLang="uk-UA" sz="2100" dirty="0" err="1"/>
              <a:t>кімнаті</a:t>
            </a:r>
            <a:r>
              <a:rPr lang="ru-RU" altLang="uk-UA" sz="2100" dirty="0"/>
              <a:t> </a:t>
            </a:r>
            <a:r>
              <a:rPr lang="ru-RU" altLang="uk-UA" sz="2100" dirty="0" err="1"/>
              <a:t>суддя</a:t>
            </a:r>
            <a:r>
              <a:rPr lang="ru-RU" altLang="uk-UA" sz="2100" dirty="0"/>
              <a:t> не </a:t>
            </a:r>
            <a:r>
              <a:rPr lang="ru-RU" altLang="uk-UA" sz="2100" dirty="0" err="1"/>
              <a:t>має</a:t>
            </a:r>
            <a:r>
              <a:rPr lang="ru-RU" altLang="uk-UA" sz="2100" dirty="0"/>
              <a:t> права </a:t>
            </a:r>
            <a:r>
              <a:rPr lang="ru-RU" altLang="uk-UA" sz="2100" dirty="0" err="1"/>
              <a:t>розглядати</a:t>
            </a:r>
            <a:r>
              <a:rPr lang="ru-RU" altLang="uk-UA" sz="2100" dirty="0"/>
              <a:t> </a:t>
            </a:r>
            <a:r>
              <a:rPr lang="ru-RU" altLang="uk-UA" sz="2100" dirty="0" err="1"/>
              <a:t>інші</a:t>
            </a:r>
            <a:r>
              <a:rPr lang="ru-RU" altLang="uk-UA" sz="2100" dirty="0"/>
              <a:t> </a:t>
            </a:r>
            <a:r>
              <a:rPr lang="ru-RU" altLang="uk-UA" sz="2100" dirty="0" err="1"/>
              <a:t>судові</a:t>
            </a:r>
            <a:r>
              <a:rPr lang="ru-RU" altLang="uk-UA" sz="2100" dirty="0"/>
              <a:t> </a:t>
            </a:r>
            <a:r>
              <a:rPr lang="ru-RU" altLang="uk-UA" sz="2100" dirty="0" err="1"/>
              <a:t>справи</a:t>
            </a:r>
            <a:r>
              <a:rPr lang="ru-RU" altLang="uk-UA" sz="2100" dirty="0"/>
              <a:t>. </a:t>
            </a:r>
            <a:r>
              <a:rPr lang="ru-RU" altLang="uk-UA" sz="2100" dirty="0" err="1"/>
              <a:t>Судді</a:t>
            </a:r>
            <a:r>
              <a:rPr lang="ru-RU" altLang="uk-UA" sz="2100" dirty="0"/>
              <a:t> не </a:t>
            </a:r>
            <a:r>
              <a:rPr lang="ru-RU" altLang="uk-UA" sz="2100" dirty="0" err="1"/>
              <a:t>мають</a:t>
            </a:r>
            <a:r>
              <a:rPr lang="ru-RU" altLang="uk-UA" sz="2100" dirty="0"/>
              <a:t> права </a:t>
            </a:r>
            <a:r>
              <a:rPr lang="ru-RU" altLang="uk-UA" sz="2100" dirty="0" err="1"/>
              <a:t>розголошувати</a:t>
            </a:r>
            <a:r>
              <a:rPr lang="ru-RU" altLang="uk-UA" sz="2100" dirty="0"/>
              <a:t> </a:t>
            </a:r>
            <a:r>
              <a:rPr lang="ru-RU" altLang="uk-UA" sz="2100" dirty="0" err="1"/>
              <a:t>хід</a:t>
            </a:r>
            <a:r>
              <a:rPr lang="ru-RU" altLang="uk-UA" sz="2100" dirty="0"/>
              <a:t> </a:t>
            </a:r>
            <a:r>
              <a:rPr lang="ru-RU" altLang="uk-UA" sz="2100" dirty="0" err="1"/>
              <a:t>обговорення</a:t>
            </a:r>
            <a:r>
              <a:rPr lang="ru-RU" altLang="uk-UA" sz="2100" dirty="0"/>
              <a:t> та </a:t>
            </a:r>
            <a:r>
              <a:rPr lang="ru-RU" altLang="uk-UA" sz="2100" dirty="0" err="1"/>
              <a:t>ухвалення</a:t>
            </a:r>
            <a:r>
              <a:rPr lang="ru-RU" altLang="uk-UA" sz="2100" dirty="0"/>
              <a:t> </a:t>
            </a:r>
            <a:r>
              <a:rPr lang="ru-RU" altLang="uk-UA" sz="2100" dirty="0" err="1"/>
              <a:t>рішення</a:t>
            </a:r>
            <a:r>
              <a:rPr lang="ru-RU" altLang="uk-UA" sz="2100" dirty="0"/>
              <a:t> в </a:t>
            </a:r>
            <a:r>
              <a:rPr lang="ru-RU" altLang="uk-UA" sz="2100" dirty="0" err="1"/>
              <a:t>нарадчій</a:t>
            </a:r>
            <a:r>
              <a:rPr lang="ru-RU" altLang="uk-UA" sz="2100" dirty="0"/>
              <a:t> </a:t>
            </a:r>
            <a:r>
              <a:rPr lang="ru-RU" altLang="uk-UA" sz="2100" dirty="0" err="1"/>
              <a:t>кімнаті</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b="1" dirty="0" err="1"/>
              <a:t>Таємниця</a:t>
            </a:r>
            <a:r>
              <a:rPr lang="ru-RU" altLang="uk-UA" sz="2100" b="1" dirty="0"/>
              <a:t> </a:t>
            </a:r>
            <a:r>
              <a:rPr lang="ru-RU" altLang="uk-UA" sz="2100" b="1" dirty="0" err="1"/>
              <a:t>нарадчої</a:t>
            </a:r>
            <a:r>
              <a:rPr lang="ru-RU" altLang="uk-UA" sz="2100" b="1" dirty="0"/>
              <a:t> </a:t>
            </a:r>
            <a:r>
              <a:rPr lang="ru-RU" altLang="uk-UA" sz="2100" b="1" dirty="0" err="1"/>
              <a:t>кімнати</a:t>
            </a:r>
            <a:r>
              <a:rPr lang="ru-RU" altLang="uk-UA" sz="2100" b="1" dirty="0"/>
              <a:t> є </a:t>
            </a:r>
            <a:r>
              <a:rPr lang="ru-RU" altLang="uk-UA" sz="2100" b="1" dirty="0" err="1"/>
              <a:t>охоронюваною</a:t>
            </a:r>
            <a:r>
              <a:rPr lang="ru-RU" altLang="uk-UA" sz="2100" b="1" dirty="0"/>
              <a:t> законом і </a:t>
            </a:r>
            <a:r>
              <a:rPr lang="ru-RU" altLang="uk-UA" sz="2100" b="1" dirty="0" err="1"/>
              <a:t>наведене</a:t>
            </a:r>
            <a:r>
              <a:rPr lang="ru-RU" altLang="uk-UA" sz="2100" b="1" dirty="0"/>
              <a:t> </a:t>
            </a:r>
            <a:r>
              <a:rPr lang="ru-RU" altLang="uk-UA" sz="2100" b="1" dirty="0" err="1"/>
              <a:t>положення</a:t>
            </a:r>
            <a:r>
              <a:rPr lang="ru-RU" altLang="uk-UA" sz="2100" b="1" dirty="0"/>
              <a:t> </a:t>
            </a:r>
            <a:r>
              <a:rPr lang="ru-RU" altLang="uk-UA" sz="2100" b="1" dirty="0" err="1"/>
              <a:t>стосується</a:t>
            </a:r>
            <a:r>
              <a:rPr lang="ru-RU" altLang="uk-UA" sz="2100" b="1" dirty="0"/>
              <a:t> не </a:t>
            </a:r>
            <a:r>
              <a:rPr lang="ru-RU" altLang="uk-UA" sz="2100" b="1" dirty="0" err="1"/>
              <a:t>лише</a:t>
            </a:r>
            <a:r>
              <a:rPr lang="ru-RU" altLang="uk-UA" sz="2100" b="1" dirty="0"/>
              <a:t> </a:t>
            </a:r>
            <a:r>
              <a:rPr lang="ru-RU" altLang="uk-UA" sz="2100" b="1" dirty="0" err="1"/>
              <a:t>дотримання</a:t>
            </a:r>
            <a:r>
              <a:rPr lang="ru-RU" altLang="uk-UA" sz="2100" b="1" dirty="0"/>
              <a:t> </a:t>
            </a:r>
            <a:r>
              <a:rPr lang="ru-RU" altLang="uk-UA" sz="2100" b="1" dirty="0" err="1"/>
              <a:t>таємниці</a:t>
            </a:r>
            <a:r>
              <a:rPr lang="ru-RU" altLang="uk-UA" sz="2100" b="1" dirty="0"/>
              <a:t> </a:t>
            </a:r>
            <a:r>
              <a:rPr lang="ru-RU" altLang="uk-UA" sz="2100" b="1" dirty="0" err="1"/>
              <a:t>наради</a:t>
            </a:r>
            <a:r>
              <a:rPr lang="ru-RU" altLang="uk-UA" sz="2100" b="1" dirty="0"/>
              <a:t> </a:t>
            </a:r>
            <a:r>
              <a:rPr lang="ru-RU" altLang="uk-UA" sz="2100" b="1" dirty="0" err="1"/>
              <a:t>суддів</a:t>
            </a:r>
            <a:r>
              <a:rPr lang="ru-RU" altLang="uk-UA" sz="2100" b="1" dirty="0"/>
              <a:t> у </a:t>
            </a:r>
            <a:r>
              <a:rPr lang="ru-RU" altLang="uk-UA" sz="2100" b="1" dirty="0" err="1"/>
              <a:t>адміністративному</a:t>
            </a:r>
            <a:r>
              <a:rPr lang="ru-RU" altLang="uk-UA" sz="2100" b="1" dirty="0"/>
              <a:t> </a:t>
            </a:r>
            <a:r>
              <a:rPr lang="ru-RU" altLang="uk-UA" sz="2100" b="1" dirty="0" err="1"/>
              <a:t>судочинстві</a:t>
            </a:r>
            <a:r>
              <a:rPr lang="ru-RU" altLang="uk-UA" sz="2100" b="1"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ВС </a:t>
            </a:r>
            <a:r>
              <a:rPr lang="ru-RU" altLang="uk-UA" sz="2200" b="1" dirty="0" err="1"/>
              <a:t>від</a:t>
            </a:r>
            <a:r>
              <a:rPr lang="ru-RU" altLang="uk-UA" sz="2200" b="1" dirty="0"/>
              <a:t> 22 </a:t>
            </a:r>
            <a:r>
              <a:rPr lang="ru-RU" altLang="uk-UA" sz="2200" b="1" dirty="0" err="1"/>
              <a:t>жовтня</a:t>
            </a:r>
            <a:r>
              <a:rPr lang="ru-RU" altLang="uk-UA" sz="2200" b="1" dirty="0"/>
              <a:t> 2021 р. у </a:t>
            </a:r>
            <a:r>
              <a:rPr lang="ru-RU" altLang="uk-UA" sz="2200" b="1" dirty="0" err="1"/>
              <a:t>справі</a:t>
            </a:r>
            <a:r>
              <a:rPr lang="ru-RU" altLang="uk-UA" sz="2200" b="1" dirty="0"/>
              <a:t> № № 460/2869/18 </a:t>
            </a:r>
          </a:p>
        </p:txBody>
      </p:sp>
    </p:spTree>
    <p:extLst>
      <p:ext uri="{BB962C8B-B14F-4D97-AF65-F5344CB8AC3E}">
        <p14:creationId xmlns:p14="http://schemas.microsoft.com/office/powerpoint/2010/main" val="288424458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203200"/>
            <a:ext cx="11268075" cy="4456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З урахуванням наведених положень КАС України, </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нарада суду відбувається у </a:t>
            </a:r>
            <a:r>
              <a:rPr lang="uk-UA"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 кімнаті, тобто ізольованому приміщенні, доступ до якої інших осіб, крім суддів, які входять до складу колегії у справі, відсутній; судді зобов`язані приймати рішення виключно на підставі внутрішнього переконання, що сформувалося у ході судового розгляду, і власних правових знань; під час ухвалення судового рішення ніхто не має права перебувати в </a:t>
            </a:r>
            <a:r>
              <a:rPr lang="uk-UA"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 кімнаті крім складу суду (судді), який здійснює судовий розгляд; заборонено розголошувати відомості про те, що відбувається в </a:t>
            </a:r>
            <a:r>
              <a:rPr lang="uk-UA"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 кімнаті, включаючи обговорення фактичних обставин справи, хід обговорення, судження суддів, їх позиції, результат голосування; неприпустимий будь-який вплив ззовні на процес прийняття судового рішення; судді (суддя) зобов`язані бути зосередженими на обставинах тієї справи, для вирішення якої і ухвалення судового рішення видалилися до </a:t>
            </a:r>
            <a:r>
              <a:rPr lang="uk-UA"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 кімнати.</a:t>
            </a:r>
            <a:endParaRPr lang="uk-UA"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Разом з тим порушення таємниці </a:t>
            </a:r>
            <a:r>
              <a:rPr lang="uk-UA"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 кімнати не є обов`язковою підставою для скасування судового рішення відповідно до частини третьої статті 353 КАС України.</a:t>
            </a:r>
            <a:endParaRPr lang="uk-U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ВС </a:t>
            </a:r>
            <a:r>
              <a:rPr lang="ru-RU" altLang="uk-UA" sz="2200" b="1" dirty="0" err="1"/>
              <a:t>від</a:t>
            </a:r>
            <a:r>
              <a:rPr lang="ru-RU" altLang="uk-UA" sz="2200" b="1" dirty="0"/>
              <a:t> 22 </a:t>
            </a:r>
            <a:r>
              <a:rPr lang="ru-RU" altLang="uk-UA" sz="2200" b="1" dirty="0" err="1"/>
              <a:t>жовтня</a:t>
            </a:r>
            <a:r>
              <a:rPr lang="ru-RU" altLang="uk-UA" sz="2200" b="1" dirty="0"/>
              <a:t> 2021 р. у </a:t>
            </a:r>
            <a:r>
              <a:rPr lang="ru-RU" altLang="uk-UA" sz="2200" b="1" dirty="0" err="1"/>
              <a:t>справі</a:t>
            </a:r>
            <a:r>
              <a:rPr lang="ru-RU" altLang="uk-UA" sz="2200" b="1" dirty="0"/>
              <a:t> № № 460/2869/18 </a:t>
            </a:r>
          </a:p>
        </p:txBody>
      </p:sp>
    </p:spTree>
    <p:extLst>
      <p:ext uri="{BB962C8B-B14F-4D97-AF65-F5344CB8AC3E}">
        <p14:creationId xmlns:p14="http://schemas.microsoft.com/office/powerpoint/2010/main" val="8427075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0D4"/>
        </a:solidFill>
        <a:effectLst/>
      </p:bgPr>
    </p:bg>
    <p:spTree>
      <p:nvGrpSpPr>
        <p:cNvPr id="1" name=""/>
        <p:cNvGrpSpPr/>
        <p:nvPr/>
      </p:nvGrpSpPr>
      <p:grpSpPr>
        <a:xfrm>
          <a:off x="0" y="0"/>
          <a:ext cx="0" cy="0"/>
          <a:chOff x="0" y="0"/>
          <a:chExt cx="0" cy="0"/>
        </a:xfrm>
      </p:grpSpPr>
      <p:sp>
        <p:nvSpPr>
          <p:cNvPr id="7170" name="Прямоугольник 4">
            <a:extLst>
              <a:ext uri="{FF2B5EF4-FFF2-40B4-BE49-F238E27FC236}">
                <a16:creationId xmlns:a16="http://schemas.microsoft.com/office/drawing/2014/main" id="{4D2F8F78-4121-B22D-4811-AB53F6A1F552}"/>
              </a:ext>
            </a:extLst>
          </p:cNvPr>
          <p:cNvSpPr>
            <a:spLocks noChangeArrowheads="1"/>
          </p:cNvSpPr>
          <p:nvPr/>
        </p:nvSpPr>
        <p:spPr bwMode="auto">
          <a:xfrm>
            <a:off x="209472" y="551600"/>
            <a:ext cx="7360562" cy="16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nSpc>
                <a:spcPct val="100000"/>
              </a:lnSpc>
              <a:spcBef>
                <a:spcPct val="0"/>
              </a:spcBef>
              <a:spcAft>
                <a:spcPts val="1200"/>
              </a:spcAft>
              <a:buFont typeface="Arial" panose="020B0604020202020204" pitchFamily="34" charset="0"/>
              <a:buNone/>
            </a:pPr>
            <a:r>
              <a:rPr lang="ru-RU" altLang="uk-UA" sz="2200" dirty="0" err="1">
                <a:solidFill>
                  <a:srgbClr val="002949"/>
                </a:solidFill>
              </a:rPr>
              <a:t>Коментарі</a:t>
            </a:r>
            <a:r>
              <a:rPr lang="ru-RU" altLang="uk-UA" sz="2200" dirty="0">
                <a:solidFill>
                  <a:srgbClr val="002949"/>
                </a:solidFill>
              </a:rPr>
              <a:t> </a:t>
            </a:r>
            <a:r>
              <a:rPr lang="ru-RU" altLang="uk-UA" sz="2200" dirty="0" err="1">
                <a:solidFill>
                  <a:srgbClr val="002949"/>
                </a:solidFill>
              </a:rPr>
              <a:t>щодо</a:t>
            </a:r>
            <a:r>
              <a:rPr lang="ru-RU" altLang="uk-UA" sz="2200" dirty="0">
                <a:solidFill>
                  <a:srgbClr val="002949"/>
                </a:solidFill>
              </a:rPr>
              <a:t> </a:t>
            </a:r>
            <a:r>
              <a:rPr lang="ru-RU" altLang="uk-UA" sz="2200" dirty="0" err="1">
                <a:solidFill>
                  <a:srgbClr val="002949"/>
                </a:solidFill>
              </a:rPr>
              <a:t>Бангалорських</a:t>
            </a:r>
            <a:r>
              <a:rPr lang="ru-RU" altLang="uk-UA" sz="2200" dirty="0">
                <a:solidFill>
                  <a:srgbClr val="002949"/>
                </a:solidFill>
              </a:rPr>
              <a:t> </a:t>
            </a:r>
            <a:r>
              <a:rPr lang="ru-RU" altLang="uk-UA" sz="2200" dirty="0" err="1">
                <a:solidFill>
                  <a:srgbClr val="002949"/>
                </a:solidFill>
              </a:rPr>
              <a:t>принципів</a:t>
            </a:r>
            <a:r>
              <a:rPr lang="ru-RU" altLang="uk-UA" sz="2200" dirty="0">
                <a:solidFill>
                  <a:srgbClr val="002949"/>
                </a:solidFill>
              </a:rPr>
              <a:t> </a:t>
            </a:r>
            <a:r>
              <a:rPr lang="ru-RU" altLang="uk-UA" sz="2200" dirty="0" err="1">
                <a:solidFill>
                  <a:srgbClr val="002949"/>
                </a:solidFill>
              </a:rPr>
              <a:t>поведінки</a:t>
            </a:r>
            <a:r>
              <a:rPr lang="ru-RU" altLang="uk-UA" sz="2200" dirty="0">
                <a:solidFill>
                  <a:srgbClr val="002949"/>
                </a:solidFill>
              </a:rPr>
              <a:t> </a:t>
            </a:r>
            <a:r>
              <a:rPr lang="ru-RU" altLang="uk-UA" sz="2200" dirty="0" err="1">
                <a:solidFill>
                  <a:srgbClr val="002949"/>
                </a:solidFill>
              </a:rPr>
              <a:t>суддів</a:t>
            </a:r>
            <a:r>
              <a:rPr lang="ru-RU" altLang="uk-UA" sz="2200" dirty="0">
                <a:solidFill>
                  <a:srgbClr val="002949"/>
                </a:solidFill>
              </a:rPr>
              <a:t> </a:t>
            </a:r>
            <a:r>
              <a:rPr lang="ru-RU" altLang="uk-UA" sz="2200" dirty="0" err="1">
                <a:solidFill>
                  <a:srgbClr val="002949"/>
                </a:solidFill>
              </a:rPr>
              <a:t>Управління</a:t>
            </a:r>
            <a:r>
              <a:rPr lang="ru-RU" altLang="uk-UA" sz="2200" dirty="0">
                <a:solidFill>
                  <a:srgbClr val="002949"/>
                </a:solidFill>
              </a:rPr>
              <a:t> ООН з </a:t>
            </a:r>
            <a:r>
              <a:rPr lang="ru-RU" altLang="uk-UA" sz="2200" dirty="0" err="1">
                <a:solidFill>
                  <a:srgbClr val="002949"/>
                </a:solidFill>
              </a:rPr>
              <a:t>наркотиків</a:t>
            </a:r>
            <a:r>
              <a:rPr lang="ru-RU" altLang="uk-UA" sz="2200" dirty="0">
                <a:solidFill>
                  <a:srgbClr val="002949"/>
                </a:solidFill>
              </a:rPr>
              <a:t> та </a:t>
            </a:r>
            <a:r>
              <a:rPr lang="ru-RU" altLang="uk-UA" sz="2200" dirty="0" err="1">
                <a:solidFill>
                  <a:srgbClr val="002949"/>
                </a:solidFill>
              </a:rPr>
              <a:t>злочинності</a:t>
            </a:r>
            <a:r>
              <a:rPr lang="ru-RU" altLang="uk-UA" sz="2200" dirty="0">
                <a:solidFill>
                  <a:srgbClr val="002949"/>
                </a:solidFill>
              </a:rPr>
              <a:t> вересень 2007 р. </a:t>
            </a:r>
          </a:p>
          <a:p>
            <a:pPr>
              <a:lnSpc>
                <a:spcPct val="100000"/>
              </a:lnSpc>
              <a:spcBef>
                <a:spcPct val="0"/>
              </a:spcBef>
              <a:spcAft>
                <a:spcPts val="1200"/>
              </a:spcAft>
              <a:buFont typeface="Arial" panose="020B0604020202020204" pitchFamily="34" charset="0"/>
              <a:buNone/>
            </a:pPr>
            <a:r>
              <a:rPr lang="ru-RU" altLang="uk-UA" sz="2200" dirty="0">
                <a:solidFill>
                  <a:srgbClr val="002949"/>
                </a:solidFill>
              </a:rPr>
              <a:t>https://rsu.gov.ua/uploads/article/komentari-bangalorski-9818bfbb11.pdf </a:t>
            </a:r>
          </a:p>
        </p:txBody>
      </p:sp>
      <p:sp>
        <p:nvSpPr>
          <p:cNvPr id="2" name="Прямоугольник 4">
            <a:extLst>
              <a:ext uri="{FF2B5EF4-FFF2-40B4-BE49-F238E27FC236}">
                <a16:creationId xmlns:a16="http://schemas.microsoft.com/office/drawing/2014/main" id="{C432BCFE-C41F-95DC-ED62-C8C8DBF1608D}"/>
              </a:ext>
            </a:extLst>
          </p:cNvPr>
          <p:cNvSpPr>
            <a:spLocks noChangeArrowheads="1"/>
          </p:cNvSpPr>
          <p:nvPr/>
        </p:nvSpPr>
        <p:spPr bwMode="auto">
          <a:xfrm>
            <a:off x="719136" y="3911322"/>
            <a:ext cx="10753725" cy="24314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nSpc>
                <a:spcPct val="100000"/>
              </a:lnSpc>
              <a:spcBef>
                <a:spcPct val="0"/>
              </a:spcBef>
              <a:spcAft>
                <a:spcPts val="1200"/>
              </a:spcAft>
              <a:buFont typeface="Arial" panose="020B0604020202020204" pitchFamily="34" charset="0"/>
              <a:buNone/>
            </a:pPr>
            <a:r>
              <a:rPr lang="ru-RU" altLang="uk-UA" sz="2200" dirty="0" err="1">
                <a:solidFill>
                  <a:srgbClr val="002949"/>
                </a:solidFill>
              </a:rPr>
              <a:t>Витяг</a:t>
            </a:r>
            <a:r>
              <a:rPr lang="ru-RU" altLang="uk-UA" sz="2200" dirty="0">
                <a:solidFill>
                  <a:srgbClr val="002949"/>
                </a:solidFill>
              </a:rPr>
              <a:t> з </a:t>
            </a:r>
            <a:r>
              <a:rPr lang="ru-RU" altLang="uk-UA" sz="2200" dirty="0" err="1">
                <a:solidFill>
                  <a:srgbClr val="002949"/>
                </a:solidFill>
              </a:rPr>
              <a:t>праці</a:t>
            </a:r>
            <a:r>
              <a:rPr lang="ru-RU" altLang="uk-UA" sz="2200" dirty="0">
                <a:solidFill>
                  <a:srgbClr val="002949"/>
                </a:solidFill>
              </a:rPr>
              <a:t> «</a:t>
            </a:r>
            <a:r>
              <a:rPr lang="ru-RU" altLang="uk-UA" sz="2200" dirty="0" err="1">
                <a:solidFill>
                  <a:srgbClr val="002949"/>
                </a:solidFill>
              </a:rPr>
              <a:t>Мішне</a:t>
            </a:r>
            <a:r>
              <a:rPr lang="ru-RU" altLang="uk-UA" sz="2200" dirty="0">
                <a:solidFill>
                  <a:srgbClr val="002949"/>
                </a:solidFill>
              </a:rPr>
              <a:t> Тора»,72 </a:t>
            </a:r>
            <a:r>
              <a:rPr lang="ru-RU" altLang="uk-UA" sz="2200" dirty="0" err="1">
                <a:solidFill>
                  <a:srgbClr val="002949"/>
                </a:solidFill>
              </a:rPr>
              <a:t>написаної</a:t>
            </a:r>
            <a:r>
              <a:rPr lang="ru-RU" altLang="uk-UA" sz="2200" dirty="0">
                <a:solidFill>
                  <a:srgbClr val="002949"/>
                </a:solidFill>
              </a:rPr>
              <a:t> </a:t>
            </a:r>
            <a:r>
              <a:rPr lang="ru-RU" altLang="uk-UA" sz="2200" dirty="0" err="1">
                <a:solidFill>
                  <a:srgbClr val="002949"/>
                </a:solidFill>
              </a:rPr>
              <a:t>видатним</a:t>
            </a:r>
            <a:r>
              <a:rPr lang="ru-RU" altLang="uk-UA" sz="2200" dirty="0">
                <a:solidFill>
                  <a:srgbClr val="002949"/>
                </a:solidFill>
              </a:rPr>
              <a:t> </a:t>
            </a:r>
            <a:r>
              <a:rPr lang="ru-RU" altLang="uk-UA" sz="2200" dirty="0" err="1">
                <a:solidFill>
                  <a:srgbClr val="002949"/>
                </a:solidFill>
              </a:rPr>
              <a:t>єврейським</a:t>
            </a:r>
            <a:r>
              <a:rPr lang="ru-RU" altLang="uk-UA" sz="2200" dirty="0">
                <a:solidFill>
                  <a:srgbClr val="002949"/>
                </a:solidFill>
              </a:rPr>
              <a:t> </a:t>
            </a:r>
            <a:r>
              <a:rPr lang="ru-RU" altLang="uk-UA" sz="2200" dirty="0" err="1">
                <a:solidFill>
                  <a:srgbClr val="002949"/>
                </a:solidFill>
              </a:rPr>
              <a:t>правознавцем</a:t>
            </a:r>
            <a:r>
              <a:rPr lang="ru-RU" altLang="uk-UA" sz="2200" dirty="0">
                <a:solidFill>
                  <a:srgbClr val="002949"/>
                </a:solidFill>
              </a:rPr>
              <a:t> Моше </a:t>
            </a:r>
            <a:r>
              <a:rPr lang="ru-RU" altLang="uk-UA" sz="2200" dirty="0" err="1">
                <a:solidFill>
                  <a:srgbClr val="002949"/>
                </a:solidFill>
              </a:rPr>
              <a:t>Маймонідом</a:t>
            </a:r>
            <a:r>
              <a:rPr lang="ru-RU" altLang="uk-UA" sz="2200" dirty="0">
                <a:solidFill>
                  <a:srgbClr val="002949"/>
                </a:solidFill>
              </a:rPr>
              <a:t> (1135-1205 </a:t>
            </a:r>
            <a:r>
              <a:rPr lang="ru-RU" altLang="uk-UA" sz="2200" dirty="0" err="1">
                <a:solidFill>
                  <a:srgbClr val="002949"/>
                </a:solidFill>
              </a:rPr>
              <a:t>рр</a:t>
            </a:r>
            <a:r>
              <a:rPr lang="ru-RU" altLang="uk-UA" sz="2200" dirty="0">
                <a:solidFill>
                  <a:srgbClr val="002949"/>
                </a:solidFill>
              </a:rPr>
              <a:t>.):</a:t>
            </a:r>
          </a:p>
          <a:p>
            <a:pPr>
              <a:lnSpc>
                <a:spcPct val="100000"/>
              </a:lnSpc>
              <a:spcBef>
                <a:spcPct val="0"/>
              </a:spcBef>
              <a:spcAft>
                <a:spcPts val="1200"/>
              </a:spcAft>
              <a:buFont typeface="Arial" panose="020B0604020202020204" pitchFamily="34" charset="0"/>
              <a:buNone/>
            </a:pPr>
            <a:r>
              <a:rPr lang="ru-RU" altLang="uk-UA" sz="2200" dirty="0">
                <a:solidFill>
                  <a:srgbClr val="002949"/>
                </a:solidFill>
              </a:rPr>
              <a:t>… Тому </a:t>
            </a:r>
            <a:r>
              <a:rPr lang="ru-RU" altLang="uk-UA" sz="2200" dirty="0" err="1">
                <a:solidFill>
                  <a:srgbClr val="002949"/>
                </a:solidFill>
              </a:rPr>
              <a:t>суддям</a:t>
            </a:r>
            <a:r>
              <a:rPr lang="ru-RU" altLang="uk-UA" sz="2200" dirty="0">
                <a:solidFill>
                  <a:srgbClr val="002949"/>
                </a:solidFill>
              </a:rPr>
              <a:t> </a:t>
            </a:r>
            <a:r>
              <a:rPr lang="ru-RU" altLang="uk-UA" sz="2200" dirty="0" err="1">
                <a:solidFill>
                  <a:srgbClr val="002949"/>
                </a:solidFill>
              </a:rPr>
              <a:t>належить</a:t>
            </a:r>
            <a:r>
              <a:rPr lang="ru-RU" altLang="uk-UA" sz="2200" dirty="0">
                <a:solidFill>
                  <a:srgbClr val="002949"/>
                </a:solidFill>
              </a:rPr>
              <a:t> </a:t>
            </a:r>
            <a:r>
              <a:rPr lang="ru-RU" altLang="uk-UA" sz="2200" dirty="0" err="1">
                <a:solidFill>
                  <a:srgbClr val="002949"/>
                </a:solidFill>
              </a:rPr>
              <a:t>засідати</a:t>
            </a:r>
            <a:r>
              <a:rPr lang="ru-RU" altLang="uk-UA" sz="2200" dirty="0">
                <a:solidFill>
                  <a:srgbClr val="002949"/>
                </a:solidFill>
              </a:rPr>
              <a:t> в </a:t>
            </a:r>
            <a:r>
              <a:rPr lang="ru-RU" altLang="uk-UA" sz="2200" dirty="0" err="1">
                <a:solidFill>
                  <a:srgbClr val="002949"/>
                </a:solidFill>
              </a:rPr>
              <a:t>суді</a:t>
            </a:r>
            <a:r>
              <a:rPr lang="ru-RU" altLang="uk-UA" sz="2200" dirty="0">
                <a:solidFill>
                  <a:srgbClr val="002949"/>
                </a:solidFill>
              </a:rPr>
              <a:t> в </a:t>
            </a:r>
            <a:r>
              <a:rPr lang="ru-RU" altLang="uk-UA" sz="2200" dirty="0" err="1">
                <a:solidFill>
                  <a:srgbClr val="002949"/>
                </a:solidFill>
              </a:rPr>
              <a:t>мантіях</a:t>
            </a:r>
            <a:r>
              <a:rPr lang="ru-RU" altLang="uk-UA" sz="2200" dirty="0">
                <a:solidFill>
                  <a:srgbClr val="002949"/>
                </a:solidFill>
              </a:rPr>
              <a:t>, </a:t>
            </a:r>
            <a:r>
              <a:rPr lang="ru-RU" altLang="uk-UA" sz="2200" dirty="0" err="1">
                <a:solidFill>
                  <a:srgbClr val="002949"/>
                </a:solidFill>
              </a:rPr>
              <a:t>прикрашених</a:t>
            </a:r>
            <a:r>
              <a:rPr lang="ru-RU" altLang="uk-UA" sz="2200" dirty="0">
                <a:solidFill>
                  <a:srgbClr val="002949"/>
                </a:solidFill>
              </a:rPr>
              <a:t> по краю бахромою, та бути </a:t>
            </a:r>
            <a:r>
              <a:rPr lang="ru-RU" altLang="uk-UA" sz="2200" dirty="0" err="1">
                <a:solidFill>
                  <a:srgbClr val="002949"/>
                </a:solidFill>
              </a:rPr>
              <a:t>сповненими</a:t>
            </a:r>
            <a:r>
              <a:rPr lang="ru-RU" altLang="uk-UA" sz="2200" dirty="0">
                <a:solidFill>
                  <a:srgbClr val="002949"/>
                </a:solidFill>
              </a:rPr>
              <a:t> страху й </a:t>
            </a:r>
            <a:r>
              <a:rPr lang="ru-RU" altLang="uk-UA" sz="2200" dirty="0" err="1">
                <a:solidFill>
                  <a:srgbClr val="002949"/>
                </a:solidFill>
              </a:rPr>
              <a:t>благоговіння</a:t>
            </a:r>
            <a:r>
              <a:rPr lang="ru-RU" altLang="uk-UA" sz="2200" dirty="0">
                <a:solidFill>
                  <a:srgbClr val="002949"/>
                </a:solidFill>
              </a:rPr>
              <a:t>, у </a:t>
            </a:r>
            <a:r>
              <a:rPr lang="ru-RU" altLang="uk-UA" sz="2200" dirty="0" err="1">
                <a:solidFill>
                  <a:srgbClr val="002949"/>
                </a:solidFill>
              </a:rPr>
              <a:t>найбільш</a:t>
            </a:r>
            <a:r>
              <a:rPr lang="ru-RU" altLang="uk-UA" sz="2200" dirty="0">
                <a:solidFill>
                  <a:srgbClr val="002949"/>
                </a:solidFill>
              </a:rPr>
              <a:t> </a:t>
            </a:r>
            <a:r>
              <a:rPr lang="ru-RU" altLang="uk-UA" sz="2200" dirty="0" err="1">
                <a:solidFill>
                  <a:srgbClr val="002949"/>
                </a:solidFill>
              </a:rPr>
              <a:t>серйозному</a:t>
            </a:r>
            <a:r>
              <a:rPr lang="ru-RU" altLang="uk-UA" sz="2200" dirty="0">
                <a:solidFill>
                  <a:srgbClr val="002949"/>
                </a:solidFill>
              </a:rPr>
              <a:t> </a:t>
            </a:r>
            <a:r>
              <a:rPr lang="ru-RU" altLang="uk-UA" sz="2200" dirty="0" err="1">
                <a:solidFill>
                  <a:srgbClr val="002949"/>
                </a:solidFill>
              </a:rPr>
              <a:t>стані</a:t>
            </a:r>
            <a:r>
              <a:rPr lang="ru-RU" altLang="uk-UA" sz="2200" dirty="0">
                <a:solidFill>
                  <a:srgbClr val="002949"/>
                </a:solidFill>
              </a:rPr>
              <a:t> духу. </a:t>
            </a:r>
            <a:r>
              <a:rPr lang="ru-RU" altLang="uk-UA" sz="2200" dirty="0" err="1">
                <a:solidFill>
                  <a:srgbClr val="002949"/>
                </a:solidFill>
              </a:rPr>
              <a:t>Їм</a:t>
            </a:r>
            <a:r>
              <a:rPr lang="ru-RU" altLang="uk-UA" sz="2200" dirty="0">
                <a:solidFill>
                  <a:srgbClr val="002949"/>
                </a:solidFill>
              </a:rPr>
              <a:t> заборонено </a:t>
            </a:r>
            <a:r>
              <a:rPr lang="ru-RU" altLang="uk-UA" sz="2200" dirty="0" err="1">
                <a:solidFill>
                  <a:srgbClr val="002949"/>
                </a:solidFill>
              </a:rPr>
              <a:t>поводити</a:t>
            </a:r>
            <a:r>
              <a:rPr lang="ru-RU" altLang="uk-UA" sz="2200" dirty="0">
                <a:solidFill>
                  <a:srgbClr val="002949"/>
                </a:solidFill>
              </a:rPr>
              <a:t> себе </a:t>
            </a:r>
            <a:r>
              <a:rPr lang="ru-RU" altLang="uk-UA" sz="2200" dirty="0" err="1">
                <a:solidFill>
                  <a:srgbClr val="002949"/>
                </a:solidFill>
              </a:rPr>
              <a:t>легковажно</a:t>
            </a:r>
            <a:r>
              <a:rPr lang="ru-RU" altLang="uk-UA" sz="2200" dirty="0">
                <a:solidFill>
                  <a:srgbClr val="002949"/>
                </a:solidFill>
              </a:rPr>
              <a:t>, </a:t>
            </a:r>
            <a:r>
              <a:rPr lang="ru-RU" altLang="uk-UA" sz="2200" dirty="0" err="1">
                <a:solidFill>
                  <a:srgbClr val="002949"/>
                </a:solidFill>
              </a:rPr>
              <a:t>жартувати</a:t>
            </a:r>
            <a:r>
              <a:rPr lang="ru-RU" altLang="uk-UA" sz="2200" dirty="0">
                <a:solidFill>
                  <a:srgbClr val="002949"/>
                </a:solidFill>
              </a:rPr>
              <a:t> </a:t>
            </a:r>
            <a:r>
              <a:rPr lang="ru-RU" altLang="uk-UA" sz="2200" dirty="0" err="1">
                <a:solidFill>
                  <a:srgbClr val="002949"/>
                </a:solidFill>
              </a:rPr>
              <a:t>чи</a:t>
            </a:r>
            <a:r>
              <a:rPr lang="ru-RU" altLang="uk-UA" sz="2200" dirty="0">
                <a:solidFill>
                  <a:srgbClr val="002949"/>
                </a:solidFill>
              </a:rPr>
              <a:t> </a:t>
            </a:r>
            <a:r>
              <a:rPr lang="ru-RU" altLang="uk-UA" sz="2200" dirty="0" err="1">
                <a:solidFill>
                  <a:srgbClr val="002949"/>
                </a:solidFill>
              </a:rPr>
              <a:t>розмовляти</a:t>
            </a:r>
            <a:r>
              <a:rPr lang="ru-RU" altLang="uk-UA" sz="2200" dirty="0">
                <a:solidFill>
                  <a:srgbClr val="002949"/>
                </a:solidFill>
              </a:rPr>
              <a:t> про </a:t>
            </a:r>
            <a:r>
              <a:rPr lang="ru-RU" altLang="uk-UA" sz="2200" dirty="0" err="1">
                <a:solidFill>
                  <a:srgbClr val="002949"/>
                </a:solidFill>
              </a:rPr>
              <a:t>неважливе</a:t>
            </a:r>
            <a:r>
              <a:rPr lang="ru-RU" altLang="uk-UA" sz="2200" dirty="0">
                <a:solidFill>
                  <a:srgbClr val="002949"/>
                </a:solidFill>
              </a:rPr>
              <a:t>..</a:t>
            </a:r>
          </a:p>
          <a:p>
            <a:pPr>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183774"/>
            <a:ext cx="11268075" cy="53751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Отже </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законодавець уважав недоцільним відносити порушення таємниці </a:t>
            </a:r>
            <a:r>
              <a:rPr lang="uk-UA"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 кімнати до безумовних підстав для скасування судового рішення, залишивши тим самим суду касаційної інстанцій можливість оцінювати істотність виявлених порушень порядку ухвалення рішення в </a:t>
            </a:r>
            <a:r>
              <a:rPr lang="uk-UA"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 кімнаті шляхом з`ясування чи призвели вони до неможливості ухвалити законне й справедливе рішення.</a:t>
            </a:r>
          </a:p>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Таким чином порушенням таємниці </a:t>
            </a:r>
            <a:r>
              <a:rPr lang="uk-UA"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 кімнати може бути визнано порушення норм процесуального права у разі коли воно за своїм характером та з огляду на обставини конкретної справи перешкодило або могло перешкодити суду ухвалити законне та обґрунтоване судове рішення, тобто в тих випадках, коли вказане порушення обґрунтовано ставить під сумнів незалежність і неупередженість суддів (судді) при обговорені та ухвалені відповідного судового рішення.</a:t>
            </a:r>
          </a:p>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Транслювання у режимі відеоконференції через програму «</a:t>
            </a:r>
            <a:r>
              <a:rPr lang="uk-UA" sz="2100" dirty="0" err="1">
                <a:effectLst/>
                <a:latin typeface="Roboto Condensed Light" panose="02000000000000000000" pitchFamily="2" charset="0"/>
                <a:ea typeface="Calibri" panose="020F0502020204030204" pitchFamily="34" charset="0"/>
                <a:cs typeface="Times New Roman" panose="02020603050405020304" pitchFamily="18" charset="0"/>
              </a:rPr>
              <a:t>Еа</a:t>
            </a:r>
            <a:r>
              <a:rPr lang="en-US" sz="2100" dirty="0">
                <a:effectLst/>
                <a:latin typeface="Roboto Condensed Light" panose="02000000000000000000" pitchFamily="2" charset="0"/>
                <a:ea typeface="Calibri" panose="020F0502020204030204" pitchFamily="34" charset="0"/>
                <a:cs typeface="Times New Roman" panose="02020603050405020304" pitchFamily="18" charset="0"/>
              </a:rPr>
              <a:t>z</a:t>
            </a:r>
            <a:r>
              <a:rPr lang="uk-UA" sz="2100" dirty="0" err="1">
                <a:effectLst/>
                <a:latin typeface="Roboto Condensed Light" panose="02000000000000000000" pitchFamily="2" charset="0"/>
                <a:ea typeface="Calibri" panose="020F0502020204030204" pitchFamily="34" charset="0"/>
                <a:cs typeface="Times New Roman" panose="02020603050405020304" pitchFamily="18" charset="0"/>
              </a:rPr>
              <a:t>уСо</a:t>
            </a:r>
            <a:r>
              <a:rPr lang="en-US" sz="2100" dirty="0">
                <a:effectLst/>
                <a:latin typeface="Roboto Condensed Light" panose="02000000000000000000" pitchFamily="2" charset="0"/>
                <a:ea typeface="Calibri" panose="020F0502020204030204" pitchFamily="34" charset="0"/>
                <a:cs typeface="Times New Roman" panose="02020603050405020304" pitchFamily="18" charset="0"/>
              </a:rPr>
              <a:t>n» </a:t>
            </a: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обговорення між складом суду апеляційної інстанції під час ухвалення оскаржуваного судового рішення є технічною помилкою, яка не вплинула на правильність вирішення справи судом апеляційної інстанції та не призвела до ухвалення незаконного рішення а тому відповідно до частини другої статті 351 КАС України не є підставою для скасування чи зміни оскаржуваних судових рішень.</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ВС </a:t>
            </a:r>
            <a:r>
              <a:rPr lang="ru-RU" altLang="uk-UA" sz="2200" b="1" dirty="0" err="1"/>
              <a:t>від</a:t>
            </a:r>
            <a:r>
              <a:rPr lang="ru-RU" altLang="uk-UA" sz="2200" b="1" dirty="0"/>
              <a:t> 22 </a:t>
            </a:r>
            <a:r>
              <a:rPr lang="ru-RU" altLang="uk-UA" sz="2200" b="1" dirty="0" err="1"/>
              <a:t>жовтня</a:t>
            </a:r>
            <a:r>
              <a:rPr lang="ru-RU" altLang="uk-UA" sz="2200" b="1" dirty="0"/>
              <a:t> 2021 р. у </a:t>
            </a:r>
            <a:r>
              <a:rPr lang="ru-RU" altLang="uk-UA" sz="2200" b="1" dirty="0" err="1"/>
              <a:t>справі</a:t>
            </a:r>
            <a:r>
              <a:rPr lang="ru-RU" altLang="uk-UA" sz="2200" b="1" dirty="0"/>
              <a:t> № № 460/2869/18 </a:t>
            </a:r>
          </a:p>
        </p:txBody>
      </p:sp>
    </p:spTree>
    <p:extLst>
      <p:ext uri="{BB962C8B-B14F-4D97-AF65-F5344CB8AC3E}">
        <p14:creationId xmlns:p14="http://schemas.microsoft.com/office/powerpoint/2010/main" val="413325537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674688"/>
            <a:ext cx="11268075" cy="18620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t>Стаття</a:t>
            </a:r>
            <a:r>
              <a:rPr lang="ru-RU" altLang="uk-UA" sz="2100" b="1" dirty="0"/>
              <a:t> 227</a:t>
            </a:r>
          </a:p>
          <a:p>
            <a:pPr algn="just">
              <a:lnSpc>
                <a:spcPct val="100000"/>
              </a:lnSpc>
              <a:spcBef>
                <a:spcPct val="0"/>
              </a:spcBef>
              <a:spcAft>
                <a:spcPts val="1200"/>
              </a:spcAft>
              <a:buFont typeface="Arial" panose="020B0604020202020204" pitchFamily="34" charset="0"/>
              <a:buNone/>
            </a:pPr>
            <a:r>
              <a:rPr lang="ru-RU" altLang="uk-UA" sz="2100" dirty="0"/>
              <a:t>2. </a:t>
            </a:r>
            <a:r>
              <a:rPr lang="ru-RU" altLang="uk-UA" sz="2100" dirty="0" err="1"/>
              <a:t>Якщо</a:t>
            </a:r>
            <a:r>
              <a:rPr lang="ru-RU" altLang="uk-UA" sz="2100" dirty="0"/>
              <a:t> </a:t>
            </a:r>
            <a:r>
              <a:rPr lang="ru-RU" altLang="uk-UA" sz="2100" dirty="0" err="1"/>
              <a:t>під</a:t>
            </a:r>
            <a:r>
              <a:rPr lang="ru-RU" altLang="uk-UA" sz="2100" dirty="0"/>
              <a:t> час </a:t>
            </a:r>
            <a:r>
              <a:rPr lang="ru-RU" altLang="uk-UA" sz="2100" dirty="0" err="1"/>
              <a:t>ухвалення</a:t>
            </a:r>
            <a:r>
              <a:rPr lang="ru-RU" altLang="uk-UA" sz="2100" dirty="0"/>
              <a:t> </a:t>
            </a:r>
            <a:r>
              <a:rPr lang="ru-RU" altLang="uk-UA" sz="2100" dirty="0" err="1"/>
              <a:t>рішення</a:t>
            </a:r>
            <a:r>
              <a:rPr lang="ru-RU" altLang="uk-UA" sz="2100" dirty="0"/>
              <a:t> </a:t>
            </a:r>
            <a:r>
              <a:rPr lang="ru-RU" altLang="uk-UA" sz="2100" dirty="0" err="1"/>
              <a:t>виявиться</a:t>
            </a:r>
            <a:r>
              <a:rPr lang="ru-RU" altLang="uk-UA" sz="2100" dirty="0"/>
              <a:t> потреба </a:t>
            </a:r>
            <a:r>
              <a:rPr lang="ru-RU" altLang="uk-UA" sz="2100" dirty="0" err="1"/>
              <a:t>з’ясувати</a:t>
            </a:r>
            <a:r>
              <a:rPr lang="ru-RU" altLang="uk-UA" sz="2100" dirty="0"/>
              <a:t> будь-яку </a:t>
            </a:r>
            <a:r>
              <a:rPr lang="ru-RU" altLang="uk-UA" sz="2100" dirty="0" err="1"/>
              <a:t>обставину</a:t>
            </a:r>
            <a:r>
              <a:rPr lang="ru-RU" altLang="uk-UA" sz="2100" dirty="0"/>
              <a:t> через </a:t>
            </a:r>
            <a:r>
              <a:rPr lang="ru-RU" altLang="uk-UA" sz="2100" dirty="0" err="1"/>
              <a:t>повторний</a:t>
            </a:r>
            <a:r>
              <a:rPr lang="ru-RU" altLang="uk-UA" sz="2100" dirty="0"/>
              <a:t> допит </a:t>
            </a:r>
            <a:r>
              <a:rPr lang="ru-RU" altLang="uk-UA" sz="2100" dirty="0" err="1"/>
              <a:t>свідків</a:t>
            </a:r>
            <a:r>
              <a:rPr lang="ru-RU" altLang="uk-UA" sz="2100" dirty="0"/>
              <a:t> </a:t>
            </a:r>
            <a:r>
              <a:rPr lang="ru-RU" altLang="uk-UA" sz="2100" dirty="0" err="1"/>
              <a:t>або</a:t>
            </a:r>
            <a:r>
              <a:rPr lang="ru-RU" altLang="uk-UA" sz="2100" dirty="0"/>
              <a:t> через </a:t>
            </a:r>
            <a:r>
              <a:rPr lang="ru-RU" altLang="uk-UA" sz="2100" dirty="0" err="1"/>
              <a:t>іншу</a:t>
            </a:r>
            <a:r>
              <a:rPr lang="ru-RU" altLang="uk-UA" sz="2100" dirty="0"/>
              <a:t> </a:t>
            </a:r>
            <a:r>
              <a:rPr lang="ru-RU" altLang="uk-UA" sz="2100" dirty="0" err="1"/>
              <a:t>процесуальну</a:t>
            </a:r>
            <a:r>
              <a:rPr lang="ru-RU" altLang="uk-UA" sz="2100" dirty="0"/>
              <a:t> </a:t>
            </a:r>
            <a:r>
              <a:rPr lang="ru-RU" altLang="uk-UA" sz="2100" dirty="0" err="1"/>
              <a:t>дію</a:t>
            </a:r>
            <a:r>
              <a:rPr lang="ru-RU" altLang="uk-UA" sz="2100" dirty="0"/>
              <a:t>, суд </a:t>
            </a:r>
            <a:r>
              <a:rPr lang="ru-RU" altLang="uk-UA" sz="2100" dirty="0" err="1"/>
              <a:t>постановляє</a:t>
            </a:r>
            <a:r>
              <a:rPr lang="ru-RU" altLang="uk-UA" sz="2100" dirty="0"/>
              <a:t> </a:t>
            </a:r>
            <a:r>
              <a:rPr lang="ru-RU" altLang="uk-UA" sz="2100" dirty="0" err="1"/>
              <a:t>ухвалу</a:t>
            </a:r>
            <a:r>
              <a:rPr lang="ru-RU" altLang="uk-UA" sz="2100" dirty="0"/>
              <a:t> про </a:t>
            </a:r>
            <a:r>
              <a:rPr lang="ru-RU" altLang="uk-UA" sz="2100" dirty="0" err="1"/>
              <a:t>поновлення</a:t>
            </a:r>
            <a:r>
              <a:rPr lang="ru-RU" altLang="uk-UA" sz="2100" dirty="0"/>
              <a:t> судового </a:t>
            </a:r>
            <a:r>
              <a:rPr lang="ru-RU" altLang="uk-UA" sz="2100" dirty="0" err="1"/>
              <a:t>розгляду</a:t>
            </a:r>
            <a:r>
              <a:rPr lang="ru-RU" altLang="uk-UA" sz="2100" dirty="0"/>
              <a:t>. </a:t>
            </a:r>
            <a:r>
              <a:rPr lang="ru-RU" altLang="uk-UA" sz="2100" dirty="0" err="1"/>
              <a:t>Розгляд</a:t>
            </a:r>
            <a:r>
              <a:rPr lang="ru-RU" altLang="uk-UA" sz="2100" dirty="0"/>
              <a:t> </a:t>
            </a:r>
            <a:r>
              <a:rPr lang="ru-RU" altLang="uk-UA" sz="2100" dirty="0" err="1"/>
              <a:t>справи</a:t>
            </a:r>
            <a:r>
              <a:rPr lang="ru-RU" altLang="uk-UA" sz="2100" dirty="0"/>
              <a:t> у </a:t>
            </a:r>
            <a:r>
              <a:rPr lang="ru-RU" altLang="uk-UA" sz="2100" dirty="0" err="1"/>
              <a:t>цьому</a:t>
            </a:r>
            <a:r>
              <a:rPr lang="ru-RU" altLang="uk-UA" sz="2100" dirty="0"/>
              <a:t> </a:t>
            </a:r>
            <a:r>
              <a:rPr lang="ru-RU" altLang="uk-UA" sz="2100" dirty="0" err="1"/>
              <a:t>разі</a:t>
            </a:r>
            <a:r>
              <a:rPr lang="ru-RU" altLang="uk-UA" sz="2100" dirty="0"/>
              <a:t> проводиться в межах, </a:t>
            </a:r>
            <a:r>
              <a:rPr lang="ru-RU" altLang="uk-UA" sz="2100" dirty="0" err="1"/>
              <a:t>необхідних</a:t>
            </a:r>
            <a:r>
              <a:rPr lang="ru-RU" altLang="uk-UA" sz="2100" dirty="0"/>
              <a:t> для </a:t>
            </a:r>
            <a:r>
              <a:rPr lang="ru-RU" altLang="uk-UA" sz="2100" dirty="0" err="1"/>
              <a:t>з’ясування</a:t>
            </a:r>
            <a:r>
              <a:rPr lang="ru-RU" altLang="uk-UA" sz="2100" dirty="0"/>
              <a:t> </a:t>
            </a:r>
            <a:r>
              <a:rPr lang="ru-RU" altLang="uk-UA" sz="2100" dirty="0" err="1"/>
              <a:t>обставин</a:t>
            </a:r>
            <a:r>
              <a:rPr lang="ru-RU" altLang="uk-UA" sz="2100" dirty="0"/>
              <a:t>, </a:t>
            </a:r>
            <a:r>
              <a:rPr lang="ru-RU" altLang="uk-UA" sz="2100" dirty="0" err="1"/>
              <a:t>що</a:t>
            </a:r>
            <a:r>
              <a:rPr lang="ru-RU" altLang="uk-UA" sz="2100" dirty="0"/>
              <a:t> </a:t>
            </a:r>
            <a:r>
              <a:rPr lang="ru-RU" altLang="uk-UA" sz="2100" dirty="0" err="1"/>
              <a:t>потребують</a:t>
            </a:r>
            <a:r>
              <a:rPr lang="ru-RU" altLang="uk-UA" sz="2100" dirty="0"/>
              <a:t> </a:t>
            </a:r>
            <a:r>
              <a:rPr lang="ru-RU" altLang="uk-UA" sz="2100" dirty="0" err="1"/>
              <a:t>додаткової</a:t>
            </a:r>
            <a:r>
              <a:rPr lang="ru-RU" altLang="uk-UA" sz="2100" dirty="0"/>
              <a:t> </a:t>
            </a:r>
            <a:r>
              <a:rPr lang="ru-RU" altLang="uk-UA" sz="2100" dirty="0" err="1"/>
              <a:t>перевірки</a:t>
            </a:r>
            <a:r>
              <a:rPr lang="ru-RU" altLang="uk-UA" sz="21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КОДЕКС АДМІНІСТРАТИВНОГО СУДОЧИНСТВА УКРАЇНИ </a:t>
            </a:r>
          </a:p>
        </p:txBody>
      </p:sp>
    </p:spTree>
    <p:extLst>
      <p:ext uri="{BB962C8B-B14F-4D97-AF65-F5344CB8AC3E}">
        <p14:creationId xmlns:p14="http://schemas.microsoft.com/office/powerpoint/2010/main" val="81097173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183471" y="1469524"/>
            <a:ext cx="11268075" cy="36498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У цій справі позивач просив визнати нечинним, протиправним та скасувати рішення Вищої ради правосуддя (далі - ВРП) про скасування рішення Кваліфікаційно-дисциплінарної комісії прокурорів про закриття дисциплінарного провадження стосовно прокурора першого відділу процесуального керівництва управління наглядової діяльності Генеральної інспекції Генеральної прокуратури України.</a:t>
            </a:r>
            <a:endParaRPr lang="uk-UA"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Касаційний адміністративний суд у складі Верховного Суду у задоволенні позову відмовив.</a:t>
            </a:r>
            <a:endParaRPr lang="uk-UA"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Позивач оскаржив вказане судове рішення до ВП ВС. Порушення норм процесуального права скаржник убачав</a:t>
            </a:r>
            <a:r>
              <a:rPr lang="uk-UA" sz="2100" dirty="0">
                <a:solidFill>
                  <a:srgbClr val="333333"/>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у тому, що </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після виходу з </a:t>
            </a:r>
            <a:r>
              <a:rPr lang="uk-UA"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 кімнати головуючий оголосив про поновлення судового розгляду без постановлення відповідної ухвали. До того ж від дня поновлення судового розгляду до дня ухвалення судового рішення суд не допитав свідків і не вчинив інших процесуальних дій.</a:t>
            </a:r>
            <a:endParaRPr lang="uk-UA"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ВП ВС </a:t>
            </a:r>
            <a:r>
              <a:rPr lang="ru-RU" altLang="uk-UA" sz="2200" b="1" dirty="0" err="1"/>
              <a:t>від</a:t>
            </a:r>
            <a:r>
              <a:rPr lang="ru-RU" altLang="uk-UA" sz="2200" b="1" dirty="0"/>
              <a:t> 12 вересня 2019 р. у </a:t>
            </a:r>
            <a:r>
              <a:rPr lang="ru-RU" altLang="uk-UA" sz="2200" b="1" dirty="0" err="1"/>
              <a:t>справі</a:t>
            </a:r>
            <a:r>
              <a:rPr lang="ru-RU" altLang="uk-UA" sz="2200" b="1" dirty="0"/>
              <a:t>  № 9901/797/18</a:t>
            </a:r>
          </a:p>
        </p:txBody>
      </p:sp>
    </p:spTree>
    <p:extLst>
      <p:ext uri="{BB962C8B-B14F-4D97-AF65-F5344CB8AC3E}">
        <p14:creationId xmlns:p14="http://schemas.microsoft.com/office/powerpoint/2010/main" val="313352333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183471" y="1369511"/>
            <a:ext cx="11268075" cy="37296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Відповідно</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частини</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другої</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227 КАС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якщо</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виявиться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потреба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з`ясувати</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будь-яку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обставину</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через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повторний</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допит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свідків</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або</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через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іншу</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процесуальну</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дію</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постановляє</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цьому</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разі</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проводиться в межах,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необхідних</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з`ясування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обставин</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потребують</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додаткової</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перевірки</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частині</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п`ятій</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243 КАС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визначено</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перелік</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питань</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вирішення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яких</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викладаються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окремим</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документом.</a:t>
            </a:r>
          </a:p>
          <a:p>
            <a:pPr algn="just">
              <a:lnSpc>
                <a:spcPct val="107000"/>
              </a:lnSpc>
              <a:spcAft>
                <a:spcPts val="800"/>
              </a:spcAft>
              <a:buNone/>
            </a:pP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За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змістом</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цієї</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правової</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норми</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ухвала</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до таких не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віднесена</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Згідно</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частиною</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сьомою</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243 КАС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постановлені</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без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заносяться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секретарем судового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 до протоколу судового </a:t>
            </a:r>
            <a:r>
              <a:rPr lang="ru-RU" sz="2000"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000"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ВП ВС </a:t>
            </a:r>
            <a:r>
              <a:rPr lang="ru-RU" altLang="uk-UA" sz="2200" b="1" dirty="0" err="1"/>
              <a:t>від</a:t>
            </a:r>
            <a:r>
              <a:rPr lang="ru-RU" altLang="uk-UA" sz="2200" b="1" dirty="0"/>
              <a:t> 12 вересня 2019 р. у </a:t>
            </a:r>
            <a:r>
              <a:rPr lang="ru-RU" altLang="uk-UA" sz="2200" b="1" dirty="0" err="1"/>
              <a:t>справі</a:t>
            </a:r>
            <a:r>
              <a:rPr lang="ru-RU" altLang="uk-UA" sz="2200" b="1" dirty="0"/>
              <a:t>  № 9901/797/18</a:t>
            </a:r>
          </a:p>
        </p:txBody>
      </p:sp>
    </p:spTree>
    <p:extLst>
      <p:ext uri="{BB962C8B-B14F-4D97-AF65-F5344CB8AC3E}">
        <p14:creationId xmlns:p14="http://schemas.microsoft.com/office/powerpoint/2010/main" val="237654371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61961" y="1455236"/>
            <a:ext cx="11268076" cy="30694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матеріалів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убачається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в судовому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постановив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оголосив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перерву в судовому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зв`язку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з потребою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додаткового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вивчення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доказів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наявних</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справі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матеріалів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Цю</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було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постановлено без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окремого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та занесено секретарем судового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до протоколу судового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самостійно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визначає</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які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процесуальні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дії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потрібно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вчинити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з`ясування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обставин</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потребують</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додаткової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перевірки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Беручи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уваги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наведене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Велика Палата Верховного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вважає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не допустив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права при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вирішенні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питання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D8053C14-216C-BD10-436C-3F4EE5BD8AA0}"/>
              </a:ext>
            </a:extLst>
          </p:cNvPr>
          <p:cNvSpPr>
            <a:spLocks noChangeArrowheads="1"/>
          </p:cNvSpPr>
          <p:nvPr/>
        </p:nvSpPr>
        <p:spPr bwMode="auto">
          <a:xfrm>
            <a:off x="461962" y="3229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ВП ВС </a:t>
            </a:r>
            <a:r>
              <a:rPr lang="ru-RU" altLang="uk-UA" sz="2200" b="1" dirty="0" err="1"/>
              <a:t>від</a:t>
            </a:r>
            <a:r>
              <a:rPr lang="ru-RU" altLang="uk-UA" sz="2200" b="1" dirty="0"/>
              <a:t> 12 вересня 2019 р. у </a:t>
            </a:r>
            <a:r>
              <a:rPr lang="ru-RU" altLang="uk-UA" sz="2200" b="1" dirty="0" err="1"/>
              <a:t>справі</a:t>
            </a:r>
            <a:r>
              <a:rPr lang="ru-RU" altLang="uk-UA" sz="2200" b="1" dirty="0"/>
              <a:t>  № 9901/797/18</a:t>
            </a:r>
          </a:p>
        </p:txBody>
      </p:sp>
    </p:spTree>
    <p:extLst>
      <p:ext uri="{BB962C8B-B14F-4D97-AF65-F5344CB8AC3E}">
        <p14:creationId xmlns:p14="http://schemas.microsoft.com/office/powerpoint/2010/main" val="185862549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183774"/>
            <a:ext cx="11268075" cy="39919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У цій справі позивач – товариство з обмеженою відповідальністю оскаржував рішення міської ради про погодження надання дозволів на розробку проектів землеустрою щодо відведення у власність земельних ділянок.</a:t>
            </a:r>
          </a:p>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Судами першої та апеляційної інстанцій у задоволені позову відмовлено.</a:t>
            </a:r>
          </a:p>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Позивач звернувся до ВС з касаційною скаргою, в якій, крім іншого, звернув увагу на те, що </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після перебування в </a:t>
            </a:r>
            <a:r>
              <a:rPr lang="uk-UA"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 кімнаті суд першої інстанції ухвалив рішення про повернення до з`ясування обставин, а саме обговорення наявності підстав для залучення до участі у розгляді справи в якості третіх осіб - фізичних осіб, що вказані в оскаржуваному рішенні органу місцевого самоврядування. Однак, як зазначає, позивач, вказана обставина вже досліджувалася, тому суд не мав правових підстав повторно повертатись до обговорення вказаного питання.</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ВС </a:t>
            </a:r>
            <a:r>
              <a:rPr lang="ru-RU" altLang="uk-UA" sz="2200" b="1" dirty="0" err="1"/>
              <a:t>від</a:t>
            </a:r>
            <a:r>
              <a:rPr lang="ru-RU" altLang="uk-UA" sz="2200" b="1" dirty="0"/>
              <a:t> 15 </a:t>
            </a:r>
            <a:r>
              <a:rPr lang="ru-RU" altLang="uk-UA" sz="2200" b="1" dirty="0" err="1"/>
              <a:t>березня</a:t>
            </a:r>
            <a:r>
              <a:rPr lang="ru-RU" altLang="uk-UA" sz="2200" b="1" dirty="0"/>
              <a:t> 2021 р. у </a:t>
            </a:r>
            <a:r>
              <a:rPr lang="ru-RU" altLang="uk-UA" sz="2200" b="1" dirty="0" err="1"/>
              <a:t>справі</a:t>
            </a:r>
            <a:r>
              <a:rPr lang="ru-RU" altLang="uk-UA" sz="2200" b="1" dirty="0"/>
              <a:t> № 441/701/17</a:t>
            </a:r>
          </a:p>
        </p:txBody>
      </p:sp>
    </p:spTree>
    <p:extLst>
      <p:ext uri="{BB962C8B-B14F-4D97-AF65-F5344CB8AC3E}">
        <p14:creationId xmlns:p14="http://schemas.microsoft.com/office/powerpoint/2010/main" val="60935838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183774"/>
            <a:ext cx="11268075" cy="34152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Висновки ВС: </a:t>
            </a: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з протоколу судового засідання суду першої інстанції встановлено, що після виходу до </a:t>
            </a:r>
            <a:r>
              <a:rPr lang="uk-UA"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 кімнати суд відновив з`ясування обставин справи та поставив на обговорення питання про можливість залучення до участі у справі третіх осіб. З`ясувавши думку представника позивача, суд першої інстанції ухвалив залучити до участі у справу третіх осіб, оскільки рішення, яке просив скасувати позивач щодо надання третім особам дозволу на розробку проектів землеустрою на відведення земельних ділянок у власність, стосується прав та інтересів цих осіб.</a:t>
            </a:r>
          </a:p>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Отже, </a:t>
            </a:r>
            <a:r>
              <a:rPr lang="uk-UA" sz="2100" b="1" dirty="0">
                <a:effectLst/>
                <a:latin typeface="Roboto Condensed Light" panose="02000000000000000000" pitchFamily="2" charset="0"/>
                <a:ea typeface="Calibri" panose="020F0502020204030204" pitchFamily="34" charset="0"/>
                <a:cs typeface="Times New Roman" panose="02020603050405020304" pitchFamily="18" charset="0"/>
              </a:rPr>
              <a:t>в порядку, передбаченому статтею 227 КАС України, суд, виявивши потребу під час ухвалення рішення з`ясувати питання про наявність підстав для залучення до участі у розгляді справи третіх осіб, мав право поновити судовий розгляд.</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ВС </a:t>
            </a:r>
            <a:r>
              <a:rPr lang="ru-RU" altLang="uk-UA" sz="2200" b="1" dirty="0" err="1"/>
              <a:t>від</a:t>
            </a:r>
            <a:r>
              <a:rPr lang="ru-RU" altLang="uk-UA" sz="2200" b="1" dirty="0"/>
              <a:t> 15 </a:t>
            </a:r>
            <a:r>
              <a:rPr lang="ru-RU" altLang="uk-UA" sz="2200" b="1" dirty="0" err="1"/>
              <a:t>березня</a:t>
            </a:r>
            <a:r>
              <a:rPr lang="ru-RU" altLang="uk-UA" sz="2200" b="1" dirty="0"/>
              <a:t> 2021 р. у </a:t>
            </a:r>
            <a:r>
              <a:rPr lang="ru-RU" altLang="uk-UA" sz="2200" b="1" dirty="0" err="1"/>
              <a:t>справі</a:t>
            </a:r>
            <a:r>
              <a:rPr lang="ru-RU" altLang="uk-UA" sz="2200" b="1" dirty="0"/>
              <a:t> № 441/701/17</a:t>
            </a:r>
          </a:p>
        </p:txBody>
      </p:sp>
    </p:spTree>
    <p:extLst>
      <p:ext uri="{BB962C8B-B14F-4D97-AF65-F5344CB8AC3E}">
        <p14:creationId xmlns:p14="http://schemas.microsoft.com/office/powerpoint/2010/main" val="18933200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674688"/>
            <a:ext cx="11268075" cy="2169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t>Стаття</a:t>
            </a:r>
            <a:r>
              <a:rPr lang="ru-RU" altLang="uk-UA" sz="2100" b="1" dirty="0"/>
              <a:t> 228</a:t>
            </a:r>
          </a:p>
          <a:p>
            <a:pPr algn="just">
              <a:lnSpc>
                <a:spcPct val="100000"/>
              </a:lnSpc>
              <a:spcBef>
                <a:spcPct val="0"/>
              </a:spcBef>
              <a:spcAft>
                <a:spcPts val="1200"/>
              </a:spcAft>
              <a:buFont typeface="Arial" panose="020B0604020202020204" pitchFamily="34" charset="0"/>
              <a:buNone/>
            </a:pPr>
            <a:r>
              <a:rPr lang="ru-RU" altLang="uk-UA" sz="2100" dirty="0"/>
              <a:t>1. </a:t>
            </a:r>
            <a:r>
              <a:rPr lang="ru-RU" altLang="uk-UA" sz="2100" dirty="0" err="1"/>
              <a:t>Під</a:t>
            </a:r>
            <a:r>
              <a:rPr lang="ru-RU" altLang="uk-UA" sz="2100" dirty="0"/>
              <a:t> час </a:t>
            </a:r>
            <a:r>
              <a:rPr lang="ru-RU" altLang="uk-UA" sz="2100" dirty="0" err="1"/>
              <a:t>ухвалення</a:t>
            </a:r>
            <a:r>
              <a:rPr lang="ru-RU" altLang="uk-UA" sz="2100" dirty="0"/>
              <a:t> судового </a:t>
            </a:r>
            <a:r>
              <a:rPr lang="ru-RU" altLang="uk-UA" sz="2100" dirty="0" err="1"/>
              <a:t>рішення</a:t>
            </a:r>
            <a:r>
              <a:rPr lang="ru-RU" altLang="uk-UA" sz="2100" dirty="0"/>
              <a:t> </a:t>
            </a:r>
            <a:r>
              <a:rPr lang="ru-RU" altLang="uk-UA" sz="2100" dirty="0" err="1"/>
              <a:t>ніхто</a:t>
            </a:r>
            <a:r>
              <a:rPr lang="ru-RU" altLang="uk-UA" sz="2100" dirty="0"/>
              <a:t> не </a:t>
            </a:r>
            <a:r>
              <a:rPr lang="ru-RU" altLang="uk-UA" sz="2100" dirty="0" err="1"/>
              <a:t>має</a:t>
            </a:r>
            <a:r>
              <a:rPr lang="ru-RU" altLang="uk-UA" sz="2100" dirty="0"/>
              <a:t> права </a:t>
            </a:r>
            <a:r>
              <a:rPr lang="ru-RU" altLang="uk-UA" sz="2100" dirty="0" err="1"/>
              <a:t>перебувати</a:t>
            </a:r>
            <a:r>
              <a:rPr lang="ru-RU" altLang="uk-UA" sz="2100" dirty="0"/>
              <a:t> в </a:t>
            </a:r>
            <a:r>
              <a:rPr lang="ru-RU" altLang="uk-UA" sz="2100" dirty="0" err="1"/>
              <a:t>нарадчій</a:t>
            </a:r>
            <a:r>
              <a:rPr lang="ru-RU" altLang="uk-UA" sz="2100" dirty="0"/>
              <a:t> </a:t>
            </a:r>
            <a:r>
              <a:rPr lang="ru-RU" altLang="uk-UA" sz="2100" dirty="0" err="1"/>
              <a:t>кімнаті</a:t>
            </a:r>
            <a:r>
              <a:rPr lang="ru-RU" altLang="uk-UA" sz="2100" dirty="0"/>
              <a:t>, </a:t>
            </a:r>
            <a:r>
              <a:rPr lang="ru-RU" altLang="uk-UA" sz="2100" dirty="0" err="1"/>
              <a:t>крім</a:t>
            </a:r>
            <a:r>
              <a:rPr lang="ru-RU" altLang="uk-UA" sz="2100" dirty="0"/>
              <a:t> складу суду, </a:t>
            </a:r>
            <a:r>
              <a:rPr lang="ru-RU" altLang="uk-UA" sz="2100" dirty="0" err="1"/>
              <a:t>який</a:t>
            </a:r>
            <a:r>
              <a:rPr lang="ru-RU" altLang="uk-UA" sz="2100" dirty="0"/>
              <a:t> </a:t>
            </a:r>
            <a:r>
              <a:rPr lang="ru-RU" altLang="uk-UA" sz="2100" dirty="0" err="1"/>
              <a:t>розглядає</a:t>
            </a:r>
            <a:r>
              <a:rPr lang="ru-RU" altLang="uk-UA" sz="2100" dirty="0"/>
              <a:t> справу.</a:t>
            </a:r>
          </a:p>
          <a:p>
            <a:pPr algn="just">
              <a:lnSpc>
                <a:spcPct val="100000"/>
              </a:lnSpc>
              <a:spcBef>
                <a:spcPct val="0"/>
              </a:spcBef>
              <a:spcAft>
                <a:spcPts val="1200"/>
              </a:spcAft>
              <a:buFont typeface="Arial" panose="020B0604020202020204" pitchFamily="34" charset="0"/>
              <a:buNone/>
            </a:pPr>
            <a:r>
              <a:rPr lang="ru-RU" altLang="uk-UA" sz="2100" dirty="0"/>
              <a:t>2. </a:t>
            </a:r>
            <a:r>
              <a:rPr lang="ru-RU" altLang="uk-UA" sz="2100" dirty="0" err="1"/>
              <a:t>Під</a:t>
            </a:r>
            <a:r>
              <a:rPr lang="ru-RU" altLang="uk-UA" sz="2100" dirty="0"/>
              <a:t> час </a:t>
            </a:r>
            <a:r>
              <a:rPr lang="ru-RU" altLang="uk-UA" sz="2100" dirty="0" err="1"/>
              <a:t>перебування</a:t>
            </a:r>
            <a:r>
              <a:rPr lang="ru-RU" altLang="uk-UA" sz="2100" dirty="0"/>
              <a:t> в </a:t>
            </a:r>
            <a:r>
              <a:rPr lang="ru-RU" altLang="uk-UA" sz="2100" dirty="0" err="1"/>
              <a:t>нарадчій</a:t>
            </a:r>
            <a:r>
              <a:rPr lang="ru-RU" altLang="uk-UA" sz="2100" dirty="0"/>
              <a:t> </a:t>
            </a:r>
            <a:r>
              <a:rPr lang="ru-RU" altLang="uk-UA" sz="2100" dirty="0" err="1"/>
              <a:t>кімнаті</a:t>
            </a:r>
            <a:r>
              <a:rPr lang="ru-RU" altLang="uk-UA" sz="2100" dirty="0"/>
              <a:t> </a:t>
            </a:r>
            <a:r>
              <a:rPr lang="ru-RU" altLang="uk-UA" sz="2100" dirty="0" err="1"/>
              <a:t>суддя</a:t>
            </a:r>
            <a:r>
              <a:rPr lang="ru-RU" altLang="uk-UA" sz="2100" dirty="0"/>
              <a:t> не </a:t>
            </a:r>
            <a:r>
              <a:rPr lang="ru-RU" altLang="uk-UA" sz="2100" dirty="0" err="1"/>
              <a:t>має</a:t>
            </a:r>
            <a:r>
              <a:rPr lang="ru-RU" altLang="uk-UA" sz="2100" dirty="0"/>
              <a:t> права </a:t>
            </a:r>
            <a:r>
              <a:rPr lang="ru-RU" altLang="uk-UA" sz="2100" dirty="0" err="1"/>
              <a:t>розглядати</a:t>
            </a:r>
            <a:r>
              <a:rPr lang="ru-RU" altLang="uk-UA" sz="2100" dirty="0"/>
              <a:t> </a:t>
            </a:r>
            <a:r>
              <a:rPr lang="ru-RU" altLang="uk-UA" sz="2100" dirty="0" err="1"/>
              <a:t>інші</a:t>
            </a:r>
            <a:r>
              <a:rPr lang="ru-RU" altLang="uk-UA" sz="2100" dirty="0"/>
              <a:t> </a:t>
            </a:r>
            <a:r>
              <a:rPr lang="ru-RU" altLang="uk-UA" sz="2100" dirty="0" err="1"/>
              <a:t>судові</a:t>
            </a:r>
            <a:r>
              <a:rPr lang="ru-RU" altLang="uk-UA" sz="2100" dirty="0"/>
              <a:t> </a:t>
            </a:r>
            <a:r>
              <a:rPr lang="ru-RU" altLang="uk-UA" sz="2100" dirty="0" err="1"/>
              <a:t>справи</a:t>
            </a:r>
            <a:r>
              <a:rPr lang="ru-RU" altLang="uk-UA" sz="2100" dirty="0"/>
              <a:t>.</a:t>
            </a:r>
          </a:p>
          <a:p>
            <a:pPr algn="just">
              <a:lnSpc>
                <a:spcPct val="100000"/>
              </a:lnSpc>
              <a:spcBef>
                <a:spcPct val="0"/>
              </a:spcBef>
              <a:spcAft>
                <a:spcPts val="1200"/>
              </a:spcAft>
              <a:buFont typeface="Arial" panose="020B0604020202020204" pitchFamily="34" charset="0"/>
              <a:buNone/>
            </a:pPr>
            <a:r>
              <a:rPr lang="ru-RU" altLang="uk-UA" sz="2100" dirty="0"/>
              <a:t>3. </a:t>
            </a:r>
            <a:r>
              <a:rPr lang="ru-RU" altLang="uk-UA" sz="2100" dirty="0" err="1"/>
              <a:t>Судді</a:t>
            </a:r>
            <a:r>
              <a:rPr lang="ru-RU" altLang="uk-UA" sz="2100" dirty="0"/>
              <a:t> не </a:t>
            </a:r>
            <a:r>
              <a:rPr lang="ru-RU" altLang="uk-UA" sz="2100" dirty="0" err="1"/>
              <a:t>мають</a:t>
            </a:r>
            <a:r>
              <a:rPr lang="ru-RU" altLang="uk-UA" sz="2100" dirty="0"/>
              <a:t> права </a:t>
            </a:r>
            <a:r>
              <a:rPr lang="ru-RU" altLang="uk-UA" sz="2100" dirty="0" err="1"/>
              <a:t>розголошувати</a:t>
            </a:r>
            <a:r>
              <a:rPr lang="ru-RU" altLang="uk-UA" sz="2100" dirty="0"/>
              <a:t> </a:t>
            </a:r>
            <a:r>
              <a:rPr lang="ru-RU" altLang="uk-UA" sz="2100" dirty="0" err="1"/>
              <a:t>хід</a:t>
            </a:r>
            <a:r>
              <a:rPr lang="ru-RU" altLang="uk-UA" sz="2100" dirty="0"/>
              <a:t> </a:t>
            </a:r>
            <a:r>
              <a:rPr lang="ru-RU" altLang="uk-UA" sz="2100" dirty="0" err="1"/>
              <a:t>обговорення</a:t>
            </a:r>
            <a:r>
              <a:rPr lang="ru-RU" altLang="uk-UA" sz="2100" dirty="0"/>
              <a:t> та </a:t>
            </a:r>
            <a:r>
              <a:rPr lang="ru-RU" altLang="uk-UA" sz="2100" dirty="0" err="1"/>
              <a:t>ухвалення</a:t>
            </a:r>
            <a:r>
              <a:rPr lang="ru-RU" altLang="uk-UA" sz="2100" dirty="0"/>
              <a:t> </a:t>
            </a:r>
            <a:r>
              <a:rPr lang="ru-RU" altLang="uk-UA" sz="2100" dirty="0" err="1"/>
              <a:t>рішення</a:t>
            </a:r>
            <a:r>
              <a:rPr lang="ru-RU" altLang="uk-UA" sz="2100" dirty="0"/>
              <a:t> в </a:t>
            </a:r>
            <a:r>
              <a:rPr lang="ru-RU" altLang="uk-UA" sz="2100" dirty="0" err="1"/>
              <a:t>нарадчій</a:t>
            </a:r>
            <a:r>
              <a:rPr lang="ru-RU" altLang="uk-UA" sz="2100" dirty="0"/>
              <a:t> </a:t>
            </a:r>
            <a:r>
              <a:rPr lang="ru-RU" altLang="uk-UA" sz="2100" dirty="0" err="1"/>
              <a:t>кімнаті</a:t>
            </a:r>
            <a:r>
              <a:rPr lang="ru-RU" altLang="uk-UA" sz="21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КОДЕКС АДМІНІСТРАТИВНОГО СУДОЧИНСТВА УКРАЇНИ </a:t>
            </a:r>
          </a:p>
        </p:txBody>
      </p:sp>
    </p:spTree>
    <p:extLst>
      <p:ext uri="{BB962C8B-B14F-4D97-AF65-F5344CB8AC3E}">
        <p14:creationId xmlns:p14="http://schemas.microsoft.com/office/powerpoint/2010/main" val="62620724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183774"/>
            <a:ext cx="11268075" cy="36461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У цій справі позивач – Головне управління Пенсійного фонду України звернувся до суду з позовом до Управління державної виконавчої служби, в якому просив суд визнати неправомірною та скасувати постанову державного виконавця про накладення штрафів на Головне управління Пенсійного фонду України.</a:t>
            </a:r>
          </a:p>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Суд першої інстанції позов задовольнив.</a:t>
            </a:r>
          </a:p>
          <a:p>
            <a:pPr algn="just">
              <a:lnSpc>
                <a:spcPct val="107000"/>
              </a:lnSpc>
              <a:spcAft>
                <a:spcPts val="800"/>
              </a:spcAft>
              <a:buNone/>
            </a:pPr>
            <a:r>
              <a:rPr lang="uk-UA" sz="2100" dirty="0">
                <a:effectLst/>
                <a:latin typeface="Roboto Condensed Light" panose="02000000000000000000" pitchFamily="2" charset="0"/>
                <a:ea typeface="Calibri" panose="020F0502020204030204" pitchFamily="34" charset="0"/>
                <a:cs typeface="Times New Roman" panose="02020603050405020304" pitchFamily="18" charset="0"/>
              </a:rPr>
              <a:t>Апеляційний адміністративний суд відкрив апеляційне провадження за апеляційною скаргою особи, що не була учасником справи, але вважала, що судовим рішенням вирішено питання про її права та обов’язки (далі – скаржник); у подальшому апеляційне провадження закрито ухвалою цього ж суду на підставі п. 3 ч. 1 ст. 305 КАС України.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ВС </a:t>
            </a:r>
            <a:r>
              <a:rPr lang="ru-RU" altLang="uk-UA" sz="2200" b="1" dirty="0" err="1"/>
              <a:t>від</a:t>
            </a:r>
            <a:r>
              <a:rPr lang="ru-RU" altLang="uk-UA" sz="2200" b="1" dirty="0"/>
              <a:t> 12 </a:t>
            </a:r>
            <a:r>
              <a:rPr lang="ru-RU" altLang="uk-UA" sz="2200" b="1" dirty="0" err="1"/>
              <a:t>квітня</a:t>
            </a:r>
            <a:r>
              <a:rPr lang="ru-RU" altLang="uk-UA" sz="2200" b="1" dirty="0"/>
              <a:t> 2021 р. у </a:t>
            </a:r>
            <a:r>
              <a:rPr lang="ru-RU" altLang="uk-UA" sz="2200" b="1" dirty="0" err="1"/>
              <a:t>справі</a:t>
            </a:r>
            <a:r>
              <a:rPr lang="ru-RU" altLang="uk-UA" sz="2200" b="1" dirty="0"/>
              <a:t> № 761/42275/17</a:t>
            </a:r>
          </a:p>
        </p:txBody>
      </p:sp>
    </p:spTree>
    <p:extLst>
      <p:ext uri="{BB962C8B-B14F-4D97-AF65-F5344CB8AC3E}">
        <p14:creationId xmlns:p14="http://schemas.microsoft.com/office/powerpoint/2010/main" val="178440511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183774"/>
            <a:ext cx="11268075" cy="46835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Скаржник</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звернувся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касаційною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скаргою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ВС, яка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мотивована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тим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апеляційний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суд порушив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оскаржувала</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ухвала</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була</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постановлена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видалення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та секретаря судового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залі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повний</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текст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було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виготовлено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поза межами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Висновки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ВС: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Зважаючи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приписи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ст. 228 КАС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виготовлення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повного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тексту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оскаржуваної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поза межами залу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той факт,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зал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видалення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нього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та секретаря судового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використовується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як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нарадча</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кімната</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становлять</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а тому в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цій</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частині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доводи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касаційної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скарги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відхиляються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Враховуючи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зазначене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Верховний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дійшов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висновку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відсутність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боку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права.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Отже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Верховним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Судом не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встановлено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підстав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окремої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58" y="1848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ВС </a:t>
            </a:r>
            <a:r>
              <a:rPr lang="ru-RU" altLang="uk-UA" sz="2200" b="1" dirty="0" err="1"/>
              <a:t>від</a:t>
            </a:r>
            <a:r>
              <a:rPr lang="ru-RU" altLang="uk-UA" sz="2200" b="1" dirty="0"/>
              <a:t> 12 </a:t>
            </a:r>
            <a:r>
              <a:rPr lang="ru-RU" altLang="uk-UA" sz="2200" b="1" dirty="0" err="1"/>
              <a:t>квітня</a:t>
            </a:r>
            <a:r>
              <a:rPr lang="ru-RU" altLang="uk-UA" sz="2200" b="1" dirty="0"/>
              <a:t> 2021 р. у </a:t>
            </a:r>
            <a:r>
              <a:rPr lang="ru-RU" altLang="uk-UA" sz="2200" b="1" dirty="0" err="1"/>
              <a:t>справі</a:t>
            </a:r>
            <a:r>
              <a:rPr lang="ru-RU" altLang="uk-UA" sz="2200" b="1" dirty="0"/>
              <a:t> № 761/42275/17</a:t>
            </a:r>
          </a:p>
        </p:txBody>
      </p:sp>
    </p:spTree>
    <p:extLst>
      <p:ext uri="{BB962C8B-B14F-4D97-AF65-F5344CB8AC3E}">
        <p14:creationId xmlns:p14="http://schemas.microsoft.com/office/powerpoint/2010/main" val="28443472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0D4"/>
        </a:solidFill>
        <a:effectLst/>
      </p:bgPr>
    </p:bg>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589757"/>
            <a:ext cx="11268075" cy="3939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t>Правники завжди становили об’єднання, доступ до якого для сторонніх був обмеженим. Звідси і використання латинської мови середньовічними юристами, вже мертвої мови на той час, без знання якої не можна було не вчитися праву, не вчити йому, не практикувати його. Відлуння цієї традиції можна побачити в юриспруденції і сьогодні – у латинських виразах, що їх вживають європейські суди і навіть окремі юристи, у класах з латини у правничих школах тощо. </a:t>
            </a:r>
          </a:p>
          <a:p>
            <a:pPr algn="just">
              <a:lnSpc>
                <a:spcPct val="100000"/>
              </a:lnSpc>
              <a:spcBef>
                <a:spcPct val="0"/>
              </a:spcBef>
              <a:spcAft>
                <a:spcPts val="1200"/>
              </a:spcAft>
              <a:buFont typeface="Arial" panose="020B0604020202020204" pitchFamily="34" charset="0"/>
              <a:buNone/>
            </a:pPr>
            <a:r>
              <a:rPr lang="uk-UA" altLang="uk-UA" sz="2200" dirty="0"/>
              <a:t>Звідси також й атрибути професії, що мали на меті підкреслити урочистість, важливість, незалежність, але й окремість юридичної діяльності: мантія, перука тощо.</a:t>
            </a:r>
          </a:p>
          <a:p>
            <a:pPr algn="just">
              <a:lnSpc>
                <a:spcPct val="100000"/>
              </a:lnSpc>
              <a:spcBef>
                <a:spcPct val="0"/>
              </a:spcBef>
              <a:spcAft>
                <a:spcPts val="1200"/>
              </a:spcAft>
              <a:buFont typeface="Arial" panose="020B0604020202020204" pitchFamily="34" charset="0"/>
              <a:buNone/>
            </a:pPr>
            <a:endParaRPr lang="ru-RU" altLang="uk-UA" sz="2200" dirty="0"/>
          </a:p>
          <a:p>
            <a:pPr algn="just">
              <a:lnSpc>
                <a:spcPct val="100000"/>
              </a:lnSpc>
              <a:spcBef>
                <a:spcPct val="0"/>
              </a:spcBef>
              <a:spcAft>
                <a:spcPts val="1200"/>
              </a:spcAft>
              <a:buNone/>
            </a:pPr>
            <a:r>
              <a:rPr lang="en-US" altLang="uk-UA" sz="2200" dirty="0"/>
              <a:t>https://newjustice.org.ua/wp-content/uploads/2018/04/Session-3-Study-on-Public-Perception-of-the-Judiciary-in-Ukrainian-Culture-Ukr.docx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11268075" cy="1107996"/>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t>Вовк Дмитро. </a:t>
            </a:r>
            <a:r>
              <a:rPr lang="ru-RU" altLang="uk-UA" sz="2200" dirty="0" err="1"/>
              <a:t>Звіт</a:t>
            </a:r>
            <a:r>
              <a:rPr lang="ru-RU" altLang="uk-UA" sz="2200" dirty="0"/>
              <a:t> за результатами </a:t>
            </a:r>
            <a:r>
              <a:rPr lang="ru-RU" altLang="uk-UA" sz="2200" dirty="0" err="1"/>
              <a:t>дослідження</a:t>
            </a:r>
            <a:r>
              <a:rPr lang="ru-RU" altLang="uk-UA" sz="2200" dirty="0"/>
              <a:t> образу </a:t>
            </a:r>
            <a:r>
              <a:rPr lang="ru-RU" altLang="uk-UA" sz="2200" dirty="0" err="1"/>
              <a:t>судді</a:t>
            </a:r>
            <a:r>
              <a:rPr lang="ru-RU" altLang="uk-UA" sz="2200" dirty="0"/>
              <a:t> в </a:t>
            </a:r>
            <a:r>
              <a:rPr lang="ru-RU" altLang="uk-UA" sz="2200" dirty="0" err="1"/>
              <a:t>контексті</a:t>
            </a:r>
            <a:r>
              <a:rPr lang="ru-RU" altLang="uk-UA" sz="2200" dirty="0"/>
              <a:t> образу </a:t>
            </a:r>
            <a:r>
              <a:rPr lang="ru-RU" altLang="uk-UA" sz="2200" dirty="0" err="1"/>
              <a:t>правника</a:t>
            </a:r>
            <a:r>
              <a:rPr lang="ru-RU" altLang="uk-UA" sz="2200" dirty="0"/>
              <a:t> в </a:t>
            </a:r>
            <a:r>
              <a:rPr lang="ru-RU" altLang="uk-UA" sz="2200" dirty="0" err="1"/>
              <a:t>українському</a:t>
            </a:r>
            <a:r>
              <a:rPr lang="ru-RU" altLang="uk-UA" sz="2200" dirty="0"/>
              <a:t> </a:t>
            </a:r>
            <a:r>
              <a:rPr lang="ru-RU" altLang="uk-UA" sz="2200" dirty="0" err="1"/>
              <a:t>суспільстві</a:t>
            </a:r>
            <a:r>
              <a:rPr lang="ru-RU" altLang="uk-UA" sz="2200" dirty="0"/>
              <a:t> (</a:t>
            </a:r>
            <a:r>
              <a:rPr lang="ru-RU" altLang="uk-UA" sz="2200" dirty="0" err="1"/>
              <a:t>Програма</a:t>
            </a:r>
            <a:r>
              <a:rPr lang="ru-RU" altLang="uk-UA" sz="2200" dirty="0"/>
              <a:t> </a:t>
            </a:r>
            <a:r>
              <a:rPr lang="en-US" altLang="uk-UA" sz="2200" dirty="0"/>
              <a:t>USAID </a:t>
            </a:r>
            <a:r>
              <a:rPr lang="uk-UA" altLang="uk-UA" sz="2200" dirty="0"/>
              <a:t>щодо</a:t>
            </a:r>
            <a:r>
              <a:rPr lang="en-US" altLang="uk-UA" sz="2200" dirty="0"/>
              <a:t> </a:t>
            </a:r>
            <a:r>
              <a:rPr lang="ru-RU" altLang="uk-UA" sz="2200" dirty="0" err="1"/>
              <a:t>реформування</a:t>
            </a:r>
            <a:r>
              <a:rPr lang="ru-RU" altLang="uk-UA" sz="2200" dirty="0"/>
              <a:t> сектору </a:t>
            </a:r>
            <a:r>
              <a:rPr lang="ru-RU" altLang="uk-UA" sz="2200" dirty="0" err="1"/>
              <a:t>юстиції</a:t>
            </a:r>
            <a:r>
              <a:rPr lang="ru-RU" altLang="uk-UA" sz="2200" dirty="0"/>
              <a:t> «</a:t>
            </a:r>
            <a:r>
              <a:rPr lang="ru-RU" altLang="uk-UA" sz="2200" dirty="0" err="1"/>
              <a:t>Нове</a:t>
            </a:r>
            <a:r>
              <a:rPr lang="ru-RU" altLang="uk-UA" sz="2200" dirty="0"/>
              <a:t> </a:t>
            </a:r>
            <a:r>
              <a:rPr lang="ru-RU" altLang="uk-UA" sz="2200" dirty="0" err="1"/>
              <a:t>правосуддя</a:t>
            </a:r>
            <a:r>
              <a:rPr lang="ru-RU" altLang="uk-UA" sz="2200" dirty="0"/>
              <a:t>»)</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2617663"/>
            <a:ext cx="11268075" cy="12157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t>Стаття</a:t>
            </a:r>
            <a:r>
              <a:rPr lang="ru-RU" altLang="uk-UA" sz="2100" b="1" dirty="0"/>
              <a:t> 310</a:t>
            </a:r>
            <a:endParaRPr lang="ru-RU" altLang="uk-UA" sz="2100" dirty="0"/>
          </a:p>
          <a:p>
            <a:pPr algn="just">
              <a:lnSpc>
                <a:spcPct val="100000"/>
              </a:lnSpc>
              <a:spcBef>
                <a:spcPct val="0"/>
              </a:spcBef>
              <a:spcAft>
                <a:spcPts val="1200"/>
              </a:spcAft>
              <a:buFont typeface="Arial" panose="020B0604020202020204" pitchFamily="34" charset="0"/>
              <a:buNone/>
            </a:pPr>
            <a:r>
              <a:rPr lang="ru-RU" altLang="uk-UA" sz="2100" dirty="0"/>
              <a:t>4. </a:t>
            </a:r>
            <a:r>
              <a:rPr lang="ru-RU" altLang="uk-UA" sz="2100" dirty="0" err="1"/>
              <a:t>Після</a:t>
            </a:r>
            <a:r>
              <a:rPr lang="ru-RU" altLang="uk-UA" sz="2100" dirty="0"/>
              <a:t> </a:t>
            </a:r>
            <a:r>
              <a:rPr lang="ru-RU" altLang="uk-UA" sz="2100" dirty="0" err="1"/>
              <a:t>закінчення</a:t>
            </a:r>
            <a:r>
              <a:rPr lang="ru-RU" altLang="uk-UA" sz="2100" dirty="0"/>
              <a:t> </a:t>
            </a:r>
            <a:r>
              <a:rPr lang="ru-RU" altLang="uk-UA" sz="2100" dirty="0" err="1"/>
              <a:t>перевірки</a:t>
            </a:r>
            <a:r>
              <a:rPr lang="ru-RU" altLang="uk-UA" sz="2100" dirty="0"/>
              <a:t> </a:t>
            </a:r>
            <a:r>
              <a:rPr lang="ru-RU" altLang="uk-UA" sz="2100" dirty="0" err="1"/>
              <a:t>підстав</a:t>
            </a:r>
            <a:r>
              <a:rPr lang="ru-RU" altLang="uk-UA" sz="2100" dirty="0"/>
              <a:t> для </a:t>
            </a:r>
            <a:r>
              <a:rPr lang="ru-RU" altLang="uk-UA" sz="2100" dirty="0" err="1"/>
              <a:t>апеляційного</a:t>
            </a:r>
            <a:r>
              <a:rPr lang="ru-RU" altLang="uk-UA" sz="2100" dirty="0"/>
              <a:t> перегляду </a:t>
            </a:r>
            <a:r>
              <a:rPr lang="ru-RU" altLang="uk-UA" sz="2100" dirty="0" err="1"/>
              <a:t>колегія</a:t>
            </a:r>
            <a:r>
              <a:rPr lang="ru-RU" altLang="uk-UA" sz="2100" dirty="0"/>
              <a:t> </a:t>
            </a:r>
            <a:r>
              <a:rPr lang="ru-RU" altLang="uk-UA" sz="2100" dirty="0" err="1"/>
              <a:t>суддів</a:t>
            </a:r>
            <a:r>
              <a:rPr lang="ru-RU" altLang="uk-UA" sz="2100" dirty="0"/>
              <a:t> </a:t>
            </a:r>
            <a:r>
              <a:rPr lang="ru-RU" altLang="uk-UA" sz="2100" dirty="0" err="1"/>
              <a:t>виходить</a:t>
            </a:r>
            <a:r>
              <a:rPr lang="ru-RU" altLang="uk-UA" sz="2100" dirty="0"/>
              <a:t> до </a:t>
            </a:r>
            <a:r>
              <a:rPr lang="ru-RU" altLang="uk-UA" sz="2100" dirty="0" err="1"/>
              <a:t>нарадчої</a:t>
            </a:r>
            <a:r>
              <a:rPr lang="ru-RU" altLang="uk-UA" sz="2100" dirty="0"/>
              <a:t> </a:t>
            </a:r>
            <a:r>
              <a:rPr lang="ru-RU" altLang="uk-UA" sz="2100" dirty="0" err="1"/>
              <a:t>кімнати</a:t>
            </a:r>
            <a:r>
              <a:rPr lang="ru-RU" altLang="uk-UA" sz="2100" dirty="0"/>
              <a:t> для </a:t>
            </a:r>
            <a:r>
              <a:rPr lang="ru-RU" altLang="uk-UA" sz="2100" dirty="0" err="1"/>
              <a:t>ухвалення</a:t>
            </a:r>
            <a:r>
              <a:rPr lang="ru-RU" altLang="uk-UA" sz="2100" dirty="0"/>
              <a:t> судового </a:t>
            </a:r>
            <a:r>
              <a:rPr lang="ru-RU" altLang="uk-UA" sz="2100" dirty="0" err="1"/>
              <a:t>рішення</a:t>
            </a:r>
            <a:r>
              <a:rPr lang="ru-RU" altLang="uk-UA" sz="2100" dirty="0"/>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991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КОДЕКС АДМІНІСТРАТИВНОГО СУДОЧИНСТВА УКРАЇНИ </a:t>
            </a:r>
          </a:p>
        </p:txBody>
      </p:sp>
    </p:spTree>
    <p:extLst>
      <p:ext uri="{BB962C8B-B14F-4D97-AF65-F5344CB8AC3E}">
        <p14:creationId xmlns:p14="http://schemas.microsoft.com/office/powerpoint/2010/main" val="402094032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8" y="971820"/>
            <a:ext cx="11268075" cy="49143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ВС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направлення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ВСУ на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новий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розглянув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справу як суд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позовом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Вищої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ради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визнання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незаконним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скасування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Вищої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ради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внесення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подання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Верховної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Ради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звільнення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декількох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посади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Києва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зв'язку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присяги.</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Підставою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такого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Вищої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ради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стало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позивачкою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присяги,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виразилось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невиконанні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покладених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професійних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обов'язків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гострого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соціального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конфлікту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Україні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21.11.2013 по 22.02.2014,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завдали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істотної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шкоди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демократичному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конституційному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ладу, правам і свободам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громадян</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інтересам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суспільства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держави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ВС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відмовив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задоволені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заяви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позивача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аргументів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Вищою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радою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принципу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індивідуальної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юридичної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відповідальності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застосування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непропорційного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виду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дисциплінарного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стягнення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виходив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такого.</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58" y="184800"/>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Рішення</a:t>
            </a:r>
            <a:r>
              <a:rPr lang="ru-RU" altLang="uk-UA" sz="2200" b="1" dirty="0"/>
              <a:t> ВС </a:t>
            </a:r>
            <a:r>
              <a:rPr lang="ru-RU" altLang="uk-UA" sz="2200" b="1" dirty="0" err="1"/>
              <a:t>від</a:t>
            </a:r>
            <a:r>
              <a:rPr lang="ru-RU" altLang="uk-UA" sz="2200" b="1" dirty="0"/>
              <a:t> 14 </a:t>
            </a:r>
            <a:r>
              <a:rPr lang="ru-RU" altLang="uk-UA" sz="2200" b="1" dirty="0" err="1"/>
              <a:t>травня</a:t>
            </a:r>
            <a:r>
              <a:rPr lang="ru-RU" altLang="uk-UA" sz="2200" b="1" dirty="0"/>
              <a:t> 2018 р. у </a:t>
            </a:r>
            <a:r>
              <a:rPr lang="ru-RU" altLang="uk-UA" sz="2200" b="1" dirty="0" err="1"/>
              <a:t>справі</a:t>
            </a:r>
            <a:r>
              <a:rPr lang="ru-RU" altLang="uk-UA" sz="2200" b="1" dirty="0"/>
              <a:t> №800/17/17 (800/268/16)</a:t>
            </a:r>
          </a:p>
        </p:txBody>
      </p:sp>
    </p:spTree>
    <p:extLst>
      <p:ext uri="{BB962C8B-B14F-4D97-AF65-F5344CB8AC3E}">
        <p14:creationId xmlns:p14="http://schemas.microsoft.com/office/powerpoint/2010/main" val="312803862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183774"/>
            <a:ext cx="11268075" cy="4798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Кримінальне</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апеляційному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порядку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здійснюється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колегіально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судом 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складі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менше</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трьох</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професійних</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Судове</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ухвалюється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простою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більшістю</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голосів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входять</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до складу суду, в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Відповідні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питання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вирішуються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за результатами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шляхом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голосування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якого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права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утримуватися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ніхто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Судове</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підписують</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усі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разі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якщо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суддя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складу суду не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погоджується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судовим</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рішенням</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він</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право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викласти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письмово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окрему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думку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Враховуючи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те,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зазначені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висновку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Тимчасової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спеціальної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комісії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розглядався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Вищою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радою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вчинені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прийняття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складу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якого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входила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позивачка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інші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яких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Тимчасова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спеціальна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комісія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ухвалила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висновки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визнання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їх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діях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присяги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Вища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рада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обґрунтовано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надала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оцінку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діям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усіх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тому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числі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які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входили до складу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колегії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зважаючи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факти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установлені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кожної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кримінальних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справ.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Це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призвело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принципу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індивідуальної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юридичної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відповідальності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312059" y="208613"/>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Рішення</a:t>
            </a:r>
            <a:r>
              <a:rPr lang="ru-RU" altLang="uk-UA" sz="2200" b="1" dirty="0"/>
              <a:t> ВС </a:t>
            </a:r>
            <a:r>
              <a:rPr lang="ru-RU" altLang="uk-UA" sz="2200" b="1" dirty="0" err="1"/>
              <a:t>від</a:t>
            </a:r>
            <a:r>
              <a:rPr lang="ru-RU" altLang="uk-UA" sz="2200" b="1" dirty="0"/>
              <a:t> 14 </a:t>
            </a:r>
            <a:r>
              <a:rPr lang="ru-RU" altLang="uk-UA" sz="2200" b="1" dirty="0" err="1"/>
              <a:t>травня</a:t>
            </a:r>
            <a:r>
              <a:rPr lang="ru-RU" altLang="uk-UA" sz="2200" b="1" dirty="0"/>
              <a:t> 2018 р. у </a:t>
            </a:r>
            <a:r>
              <a:rPr lang="ru-RU" altLang="uk-UA" sz="2200" b="1" dirty="0" err="1"/>
              <a:t>справі</a:t>
            </a:r>
            <a:r>
              <a:rPr lang="ru-RU" altLang="uk-UA" sz="2200" b="1" dirty="0"/>
              <a:t> №800/17/17 (800/268/16)</a:t>
            </a:r>
          </a:p>
        </p:txBody>
      </p:sp>
    </p:spTree>
    <p:extLst>
      <p:ext uri="{BB962C8B-B14F-4D97-AF65-F5344CB8AC3E}">
        <p14:creationId xmlns:p14="http://schemas.microsoft.com/office/powerpoint/2010/main" val="38723972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183774"/>
            <a:ext cx="11268075" cy="39919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цій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справі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підприємство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оскаржувало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постанову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Управління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Державної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архітектурно-будівельної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інспекції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накладення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штрафу за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правопорушення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сфері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містобудівної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діяльності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позов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задоволено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адміністративного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скаргу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Управління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ДАБІ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задоволено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скасовано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прийнято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нове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яким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задоволенні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позовних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відмовлено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Звертаючись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касаційною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скаргою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ВС,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позивач</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вказав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права -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частини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2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227 КАС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переконання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позивача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суд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не постановляв та не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оголошував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повернення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продовження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перед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повторними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виходами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відкривав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судові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дебати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312059" y="251476"/>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ВС </a:t>
            </a:r>
            <a:r>
              <a:rPr lang="ru-RU" altLang="uk-UA" sz="2200" b="1" dirty="0" err="1"/>
              <a:t>від</a:t>
            </a:r>
            <a:r>
              <a:rPr lang="ru-RU" altLang="uk-UA" sz="2200" b="1" dirty="0"/>
              <a:t> 1 лютого 2022 р. у </a:t>
            </a:r>
            <a:r>
              <a:rPr lang="ru-RU" altLang="uk-UA" sz="2200" b="1" dirty="0" err="1"/>
              <a:t>справі</a:t>
            </a:r>
            <a:r>
              <a:rPr lang="ru-RU" altLang="uk-UA" sz="2200" b="1" dirty="0"/>
              <a:t> №826/5283/16</a:t>
            </a:r>
          </a:p>
        </p:txBody>
      </p:sp>
    </p:spTree>
    <p:extLst>
      <p:ext uri="{BB962C8B-B14F-4D97-AF65-F5344CB8AC3E}">
        <p14:creationId xmlns:p14="http://schemas.microsoft.com/office/powerpoint/2010/main" val="264926395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183774"/>
            <a:ext cx="11268075" cy="39919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Висновки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норми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права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дозволяють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поновити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судовий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це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відповідної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частина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2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227 КАС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протоколів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вбачається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видалявся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чого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поновлював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без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відповідної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подальшому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видалився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ухвалив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оскаржену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постанову.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Проте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касаційної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вважає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зазначене</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227 КАС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призвело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незаконної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постанови судом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спричинило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Такі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дії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суду не порушили прав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на участь у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Зазначене</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права не є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обов`язковою</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підставою</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скасування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оскарженого</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передбачене</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частиною</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3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 353 КАС </a:t>
            </a:r>
            <a:r>
              <a:rPr lang="ru-RU" sz="2100" b="1" dirty="0" err="1">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b="1"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312059" y="251476"/>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a:t>Постанова ВС </a:t>
            </a:r>
            <a:r>
              <a:rPr lang="ru-RU" altLang="uk-UA" sz="2200" b="1" dirty="0" err="1"/>
              <a:t>від</a:t>
            </a:r>
            <a:r>
              <a:rPr lang="ru-RU" altLang="uk-UA" sz="2200" b="1" dirty="0"/>
              <a:t> 1 лютого 2022 р. у </a:t>
            </a:r>
            <a:r>
              <a:rPr lang="ru-RU" altLang="uk-UA" sz="2200" b="1" dirty="0" err="1"/>
              <a:t>справі</a:t>
            </a:r>
            <a:r>
              <a:rPr lang="ru-RU" altLang="uk-UA" sz="2200" b="1" dirty="0"/>
              <a:t> №826/5283/16</a:t>
            </a:r>
          </a:p>
        </p:txBody>
      </p:sp>
    </p:spTree>
    <p:extLst>
      <p:ext uri="{BB962C8B-B14F-4D97-AF65-F5344CB8AC3E}">
        <p14:creationId xmlns:p14="http://schemas.microsoft.com/office/powerpoint/2010/main" val="120592110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183774"/>
            <a:ext cx="11268075" cy="5029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перебування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оголошення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 не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права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здійснювати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справ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проваджень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обов'язковому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порядку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забезпечити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однією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найважливіших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гарантій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незалежності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неупередженості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забезпечення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необхідних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умов для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повного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і правильного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всіх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питань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обов'язкових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законного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обґрунтованого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цій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касаційній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скарзі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прокурор,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посилаючись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істотне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закону, просив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скасувати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судові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призначити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новий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На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обґрунтування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своїх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доводів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прокурор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зазначав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 допустив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істотні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закону, 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саме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 порушено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колегії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районного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перебуваючи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здійснювала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справ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проваджень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постановивши 18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них 4 -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судочинства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2 -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адміністративного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12 -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цивільного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312059" y="251476"/>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a:t>Постанова </a:t>
            </a:r>
            <a:r>
              <a:rPr lang="uk-UA" sz="2200" b="1" dirty="0">
                <a:solidFill>
                  <a:srgbClr val="1B1B1B"/>
                </a:solidFill>
                <a:effectLst/>
                <a:latin typeface="Roboto Condensed Light" panose="02000000000000000000" pitchFamily="2" charset="0"/>
                <a:ea typeface="Calibri" panose="020F0502020204030204" pitchFamily="34" charset="0"/>
                <a:cs typeface="Times New Roman" panose="02020603050405020304" pitchFamily="18" charset="0"/>
              </a:rPr>
              <a:t>Першої судової палати Касаційного кримінального суду Верховного Суду від 24 квітня 2019 року у справі № 265/7387/15-к</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293952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912437"/>
            <a:ext cx="11268075" cy="34152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ККС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своїй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зазначив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невиконання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імперативних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367 КПК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стосовно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порушує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засаду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u="sng" dirty="0">
                <a:effectLst/>
                <a:latin typeface="Roboto Condensed Light" panose="02000000000000000000" pitchFamily="2" charset="0"/>
                <a:ea typeface="Calibri" panose="020F0502020204030204" pitchFamily="34" charset="0"/>
                <a:cs typeface="Times New Roman" panose="02020603050405020304" pitchFamily="18" charset="0"/>
              </a:rPr>
              <a:t>як </a:t>
            </a:r>
            <a:r>
              <a:rPr lang="ru-RU" sz="2100" u="sng" dirty="0" err="1">
                <a:effectLst/>
                <a:latin typeface="Roboto Condensed Light" panose="02000000000000000000" pitchFamily="2" charset="0"/>
                <a:ea typeface="Calibri" panose="020F0502020204030204" pitchFamily="34" charset="0"/>
                <a:cs typeface="Times New Roman" panose="02020603050405020304" pitchFamily="18" charset="0"/>
              </a:rPr>
              <a:t>законність</a:t>
            </a:r>
            <a:r>
              <a:rPr lang="ru-RU" sz="2100" u="sng"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яка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вимагає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неухильно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додержуватися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Конституції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КПК,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міжнародних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договорів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актів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законодавства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Зазначене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допущене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відповідно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ч. 1 ст. 412 КПК є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істотним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порушенням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закону,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могло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перешкодити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ухвалити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законне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обґрунтоване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зв'язку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чим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касаційна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скарга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цій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частині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підлягає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задоволенню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судові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відповідно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п. 1 ч. 1 ст. 438 КПК —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скасуванню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призначенням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нового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312059" y="394351"/>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a:t>Постанова </a:t>
            </a:r>
            <a:r>
              <a:rPr lang="uk-UA" sz="2200" b="1" dirty="0">
                <a:solidFill>
                  <a:srgbClr val="1B1B1B"/>
                </a:solidFill>
                <a:effectLst/>
                <a:latin typeface="Roboto Condensed Light" panose="02000000000000000000" pitchFamily="2" charset="0"/>
                <a:ea typeface="Calibri" panose="020F0502020204030204" pitchFamily="34" charset="0"/>
                <a:cs typeface="Times New Roman" panose="02020603050405020304" pitchFamily="18" charset="0"/>
              </a:rPr>
              <a:t>Першої судової палати Касаційного кримінального суду Верховного Суду від 24 квітня 2019 року у справі № 265/7387/15-к</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29684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8" y="1440950"/>
            <a:ext cx="11268075" cy="45685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є одним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найважливіших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принципів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правосуддя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служить гарантом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об'єктивності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незалежності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безсторонності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неупередженості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справедливості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a:t>
            </a:r>
          </a:p>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справі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вирок</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міського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апеляційного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захисником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подано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касаційну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скаргу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яку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вмотивовано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й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тим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складання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справі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було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порушено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яку суд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використовував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майже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тиждень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однак</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за час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перебування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яка входила до складу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колегії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провадженні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постановила 8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різних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справах. </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є одним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найважливіших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принципів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правосуддя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служить гарантом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об'єктивності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незалежності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безсторонності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неупередженості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справедливості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Отже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охоронюваною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законом і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наведене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положення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стосується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лише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дотримання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кримінальному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провадженні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312059" y="394351"/>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a:t>Постанова </a:t>
            </a:r>
            <a:r>
              <a:rPr lang="ru-RU" altLang="uk-UA" sz="2200" b="1" dirty="0" err="1"/>
              <a:t>Об`єднаної</a:t>
            </a:r>
            <a:r>
              <a:rPr lang="ru-RU" altLang="uk-UA" sz="2200" b="1" dirty="0"/>
              <a:t> </a:t>
            </a:r>
            <a:r>
              <a:rPr lang="ru-RU" altLang="uk-UA" sz="2200" b="1" dirty="0" err="1"/>
              <a:t>палати</a:t>
            </a:r>
            <a:r>
              <a:rPr lang="ru-RU" altLang="uk-UA" sz="2200" b="1" dirty="0"/>
              <a:t> </a:t>
            </a:r>
            <a:r>
              <a:rPr lang="ru-RU" altLang="uk-UA" sz="2200" b="1" dirty="0" err="1"/>
              <a:t>Касаційного</a:t>
            </a:r>
            <a:r>
              <a:rPr lang="ru-RU" altLang="uk-UA" sz="2200" b="1" dirty="0"/>
              <a:t> </a:t>
            </a:r>
            <a:r>
              <a:rPr lang="ru-RU" altLang="uk-UA" sz="2200" b="1" dirty="0" err="1"/>
              <a:t>кримінального</a:t>
            </a:r>
            <a:r>
              <a:rPr lang="ru-RU" altLang="uk-UA" sz="2200" b="1" dirty="0"/>
              <a:t> суду Верховного Суду </a:t>
            </a:r>
            <a:r>
              <a:rPr lang="ru-RU" altLang="uk-UA" sz="2200" b="1" dirty="0" err="1"/>
              <a:t>від</a:t>
            </a:r>
            <a:r>
              <a:rPr lang="ru-RU" altLang="uk-UA" sz="2200" b="1" dirty="0"/>
              <a:t>  24 лютого 2020 року у </a:t>
            </a:r>
            <a:r>
              <a:rPr lang="ru-RU" altLang="uk-UA" sz="2200" b="1" dirty="0" err="1"/>
              <a:t>справі</a:t>
            </a:r>
            <a:r>
              <a:rPr lang="ru-RU" altLang="uk-UA" sz="2200" b="1" dirty="0"/>
              <a:t> № 128/2455/15-к</a:t>
            </a:r>
          </a:p>
        </p:txBody>
      </p:sp>
    </p:spTree>
    <p:extLst>
      <p:ext uri="{BB962C8B-B14F-4D97-AF65-F5344CB8AC3E}">
        <p14:creationId xmlns:p14="http://schemas.microsoft.com/office/powerpoint/2010/main" val="344946071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8" y="1778836"/>
            <a:ext cx="11268075" cy="27236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Згідно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ст. 366 КПК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останнього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слова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обвинуваченого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негайно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виходить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головуючий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оголошує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присутнім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залі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При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цьому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недарма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законодавцем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цьому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випадку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вживано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термін</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негайно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до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заслуховування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останнього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слова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обвинуваченого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значення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u="sng" dirty="0">
                <a:effectLst/>
                <a:latin typeface="Roboto Condensed Light" panose="02000000000000000000" pitchFamily="2" charset="0"/>
                <a:ea typeface="Calibri" panose="020F0502020204030204" pitchFamily="34" charset="0"/>
                <a:cs typeface="Times New Roman" panose="02020603050405020304" pitchFamily="18" charset="0"/>
              </a:rPr>
              <a:t>не </a:t>
            </a:r>
            <a:r>
              <a:rPr lang="ru-RU" sz="2100" u="sng" dirty="0" err="1">
                <a:effectLst/>
                <a:latin typeface="Roboto Condensed Light" panose="02000000000000000000" pitchFamily="2" charset="0"/>
                <a:ea typeface="Calibri" panose="020F0502020204030204" pitchFamily="34" charset="0"/>
                <a:cs typeface="Times New Roman" panose="02020603050405020304" pitchFamily="18" charset="0"/>
              </a:rPr>
              <a:t>лише</a:t>
            </a:r>
            <a:r>
              <a:rPr lang="ru-RU" sz="2100" u="sng"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u="sng" dirty="0" err="1">
                <a:effectLst/>
                <a:latin typeface="Roboto Condensed Light" panose="02000000000000000000" pitchFamily="2" charset="0"/>
                <a:ea typeface="Calibri" panose="020F0502020204030204" pitchFamily="34" charset="0"/>
                <a:cs typeface="Times New Roman" panose="02020603050405020304" pitchFamily="18" charset="0"/>
              </a:rPr>
              <a:t>нерозголошення</a:t>
            </a:r>
            <a:r>
              <a:rPr lang="ru-RU" sz="2100" u="sng"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u="sng" dirty="0" err="1">
                <a:effectLst/>
                <a:latin typeface="Roboto Condensed Light" panose="02000000000000000000" pitchFamily="2" charset="0"/>
                <a:ea typeface="Calibri" panose="020F0502020204030204" pitchFamily="34" charset="0"/>
                <a:cs typeface="Times New Roman" panose="02020603050405020304" pitchFamily="18" charset="0"/>
              </a:rPr>
              <a:t>інформації</a:t>
            </a:r>
            <a:r>
              <a:rPr lang="ru-RU" sz="2100" u="sng"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u="sng" dirty="0" err="1">
                <a:effectLst/>
                <a:latin typeface="Roboto Condensed Light" panose="02000000000000000000" pitchFamily="2" charset="0"/>
                <a:ea typeface="Calibri" panose="020F0502020204030204" pitchFamily="34" charset="0"/>
                <a:cs typeface="Times New Roman" panose="02020603050405020304" pitchFamily="18" charset="0"/>
              </a:rPr>
              <a:t>обговорюваної</a:t>
            </a:r>
            <a:r>
              <a:rPr lang="ru-RU" sz="2100" u="sng"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u="sng"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u="sng"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u="sng" dirty="0" err="1">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u="sng" dirty="0">
                <a:effectLst/>
                <a:latin typeface="Roboto Condensed Light" panose="02000000000000000000" pitchFamily="2" charset="0"/>
                <a:ea typeface="Calibri" panose="020F0502020204030204" pitchFamily="34" charset="0"/>
                <a:cs typeface="Times New Roman" panose="02020603050405020304" pitchFamily="18" charset="0"/>
              </a:rPr>
              <a:t>, але й </a:t>
            </a:r>
            <a:r>
              <a:rPr lang="ru-RU" sz="2100" u="sng" dirty="0" err="1">
                <a:effectLst/>
                <a:latin typeface="Roboto Condensed Light" panose="02000000000000000000" pitchFamily="2" charset="0"/>
                <a:ea typeface="Calibri" panose="020F0502020204030204" pitchFamily="34" charset="0"/>
                <a:cs typeface="Times New Roman" panose="02020603050405020304" pitchFamily="18" charset="0"/>
              </a:rPr>
              <a:t>зосередження</a:t>
            </a:r>
            <a:r>
              <a:rPr lang="ru-RU" sz="2100" u="sng" dirty="0">
                <a:effectLst/>
                <a:latin typeface="Roboto Condensed Light" panose="02000000000000000000" pitchFamily="2" charset="0"/>
                <a:ea typeface="Calibri" panose="020F0502020204030204" pitchFamily="34" charset="0"/>
                <a:cs typeface="Times New Roman" panose="02020603050405020304" pitchFamily="18" charset="0"/>
              </a:rPr>
              <a:t> суду на </a:t>
            </a:r>
            <a:r>
              <a:rPr lang="ru-RU" sz="2100" u="sng" dirty="0" err="1">
                <a:effectLst/>
                <a:latin typeface="Roboto Condensed Light" panose="02000000000000000000" pitchFamily="2" charset="0"/>
                <a:ea typeface="Calibri" panose="020F0502020204030204" pitchFamily="34" charset="0"/>
                <a:cs typeface="Times New Roman" panose="02020603050405020304" pitchFamily="18" charset="0"/>
              </a:rPr>
              <a:t>обставинах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того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яке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він</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завершити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ухваленням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312059" y="394351"/>
            <a:ext cx="11268075" cy="769441"/>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a:t>Постанова </a:t>
            </a:r>
            <a:r>
              <a:rPr lang="ru-RU" altLang="uk-UA" sz="2200" b="1" dirty="0" err="1"/>
              <a:t>Об`єднаної</a:t>
            </a:r>
            <a:r>
              <a:rPr lang="ru-RU" altLang="uk-UA" sz="2200" b="1" dirty="0"/>
              <a:t> </a:t>
            </a:r>
            <a:r>
              <a:rPr lang="ru-RU" altLang="uk-UA" sz="2200" b="1" dirty="0" err="1"/>
              <a:t>палати</a:t>
            </a:r>
            <a:r>
              <a:rPr lang="ru-RU" altLang="uk-UA" sz="2200" b="1" dirty="0"/>
              <a:t> </a:t>
            </a:r>
            <a:r>
              <a:rPr lang="ru-RU" altLang="uk-UA" sz="2200" b="1" dirty="0" err="1"/>
              <a:t>Касаційного</a:t>
            </a:r>
            <a:r>
              <a:rPr lang="ru-RU" altLang="uk-UA" sz="2200" b="1" dirty="0"/>
              <a:t> </a:t>
            </a:r>
            <a:r>
              <a:rPr lang="ru-RU" altLang="uk-UA" sz="2200" b="1" dirty="0" err="1"/>
              <a:t>кримінального</a:t>
            </a:r>
            <a:r>
              <a:rPr lang="ru-RU" altLang="uk-UA" sz="2200" b="1" dirty="0"/>
              <a:t> суду Верховного Суду </a:t>
            </a:r>
            <a:r>
              <a:rPr lang="ru-RU" altLang="uk-UA" sz="2200" b="1" dirty="0" err="1"/>
              <a:t>від</a:t>
            </a:r>
            <a:r>
              <a:rPr lang="ru-RU" altLang="uk-UA" sz="2200" b="1" dirty="0"/>
              <a:t>  24 лютого 2020 року у </a:t>
            </a:r>
            <a:r>
              <a:rPr lang="ru-RU" altLang="uk-UA" sz="2200" b="1" dirty="0" err="1"/>
              <a:t>справі</a:t>
            </a:r>
            <a:r>
              <a:rPr lang="ru-RU" altLang="uk-UA" sz="2200" b="1" dirty="0"/>
              <a:t> № 128/2455/15-к</a:t>
            </a:r>
          </a:p>
        </p:txBody>
      </p:sp>
    </p:spTree>
    <p:extLst>
      <p:ext uri="{BB962C8B-B14F-4D97-AF65-F5344CB8AC3E}">
        <p14:creationId xmlns:p14="http://schemas.microsoft.com/office/powerpoint/2010/main" val="356862634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7" y="2037737"/>
            <a:ext cx="11268075" cy="36461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marL="342900" indent="-342900" algn="just">
              <a:lnSpc>
                <a:spcPct val="107000"/>
              </a:lnSpc>
              <a:spcAft>
                <a:spcPts val="800"/>
              </a:spcAft>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просто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з’їдає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час і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сторін</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їх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представників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Тому часто,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якщо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починається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активна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дискусія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то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мають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переривати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виходити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відновлювати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оголошувати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перерву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чи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відкладати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такому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разі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справа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відкладається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тривалий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термін</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і все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починається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спочатку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marL="342900" indent="-342900" algn="just">
              <a:lnSpc>
                <a:spcPct val="107000"/>
              </a:lnSpc>
              <a:spcAft>
                <a:spcPts val="800"/>
              </a:spcAft>
            </a:pPr>
            <a:endParaRPr lang="ru-RU" sz="2100" b="1" dirty="0">
              <a:effectLst/>
              <a:latin typeface="Roboto Condensed Light" panose="02000000000000000000" pitchFamily="2" charset="0"/>
              <a:ea typeface="Calibri" panose="020F0502020204030204" pitchFamily="34" charset="0"/>
              <a:cs typeface="Times New Roman" panose="02020603050405020304" pitchFamily="18" charset="0"/>
            </a:endParaRPr>
          </a:p>
          <a:p>
            <a:pPr marL="342900" indent="-342900" algn="just">
              <a:lnSpc>
                <a:spcPct val="107000"/>
              </a:lnSpc>
              <a:spcAft>
                <a:spcPts val="800"/>
              </a:spcAft>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Вимога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ухвалювати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одразу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заслуховування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пояснень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сторін</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очевидним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атавізмом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який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піддається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активній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критиці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серед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касаційної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повинен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достатньо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часу для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виваженого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й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аргументованого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а не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писати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його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поспіхом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незручних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умовах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тиском</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істотних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часових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обмежень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312059" y="394351"/>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err="1"/>
              <a:t>Кібенко</a:t>
            </a:r>
            <a:r>
              <a:rPr lang="ru-RU" altLang="uk-UA" sz="2200" b="1" dirty="0"/>
              <a:t> Олена. </a:t>
            </a:r>
            <a:r>
              <a:rPr lang="ru-RU" altLang="uk-UA" sz="2200" b="1" dirty="0" err="1"/>
              <a:t>Чи</a:t>
            </a:r>
            <a:r>
              <a:rPr lang="ru-RU" altLang="uk-UA" sz="2200" b="1" dirty="0"/>
              <a:t> </a:t>
            </a:r>
            <a:r>
              <a:rPr lang="ru-RU" altLang="uk-UA" sz="2200" b="1" dirty="0" err="1"/>
              <a:t>потрібні</a:t>
            </a:r>
            <a:r>
              <a:rPr lang="ru-RU" altLang="uk-UA" sz="2200" b="1" dirty="0"/>
              <a:t> </a:t>
            </a:r>
            <a:r>
              <a:rPr lang="ru-RU" altLang="uk-UA" sz="2200" b="1" dirty="0" err="1"/>
              <a:t>відкриті</a:t>
            </a:r>
            <a:r>
              <a:rPr lang="ru-RU" altLang="uk-UA" sz="2200" b="1" dirty="0"/>
              <a:t> </a:t>
            </a:r>
            <a:r>
              <a:rPr lang="ru-RU" altLang="uk-UA" sz="2200" b="1" dirty="0" err="1"/>
              <a:t>судові</a:t>
            </a:r>
            <a:r>
              <a:rPr lang="ru-RU" altLang="uk-UA" sz="2200" b="1" dirty="0"/>
              <a:t> </a:t>
            </a:r>
            <a:r>
              <a:rPr lang="ru-RU" altLang="uk-UA" sz="2200" b="1" dirty="0" err="1"/>
              <a:t>засідання</a:t>
            </a:r>
            <a:r>
              <a:rPr lang="ru-RU" altLang="uk-UA" sz="2200" b="1" dirty="0"/>
              <a:t> та </a:t>
            </a:r>
            <a:r>
              <a:rPr lang="ru-RU" altLang="uk-UA" sz="2200" b="1" dirty="0" err="1"/>
              <a:t>нарадча</a:t>
            </a:r>
            <a:r>
              <a:rPr lang="ru-RU" altLang="uk-UA" sz="2200" b="1" dirty="0"/>
              <a:t> </a:t>
            </a:r>
            <a:r>
              <a:rPr lang="ru-RU" altLang="uk-UA" sz="2200" b="1" dirty="0" err="1"/>
              <a:t>кімната</a:t>
            </a:r>
            <a:r>
              <a:rPr lang="ru-RU" altLang="uk-UA" sz="2200" b="1" dirty="0"/>
              <a:t> в </a:t>
            </a:r>
            <a:r>
              <a:rPr lang="ru-RU" altLang="uk-UA" sz="2200" b="1" dirty="0" err="1"/>
              <a:t>суді</a:t>
            </a:r>
            <a:r>
              <a:rPr lang="ru-RU" altLang="uk-UA" sz="2200" b="1" dirty="0"/>
              <a:t> </a:t>
            </a:r>
            <a:r>
              <a:rPr lang="ru-RU" altLang="uk-UA" sz="2200" b="1" dirty="0" err="1"/>
              <a:t>касаційної</a:t>
            </a:r>
            <a:r>
              <a:rPr lang="ru-RU" altLang="uk-UA" sz="2200" b="1" dirty="0"/>
              <a:t> </a:t>
            </a:r>
            <a:r>
              <a:rPr lang="ru-RU" altLang="uk-UA" sz="2200" b="1" dirty="0" err="1"/>
              <a:t>інстанції</a:t>
            </a:r>
            <a:r>
              <a:rPr lang="ru-RU" altLang="uk-UA" sz="2200" b="1" dirty="0"/>
              <a:t>?</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4">
            <a:extLst>
              <a:ext uri="{FF2B5EF4-FFF2-40B4-BE49-F238E27FC236}">
                <a16:creationId xmlns:a16="http://schemas.microsoft.com/office/drawing/2014/main" id="{B1DFB672-E05A-98F7-BD85-048C64CEAC3D}"/>
              </a:ext>
            </a:extLst>
          </p:cNvPr>
          <p:cNvSpPr>
            <a:spLocks noChangeArrowheads="1"/>
          </p:cNvSpPr>
          <p:nvPr/>
        </p:nvSpPr>
        <p:spPr bwMode="auto">
          <a:xfrm>
            <a:off x="312058" y="986906"/>
            <a:ext cx="11268075" cy="763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en-US" sz="2100" dirty="0">
                <a:ea typeface="Calibri" panose="020F0502020204030204" pitchFamily="34" charset="0"/>
                <a:cs typeface="Times New Roman" panose="02020603050405020304" pitchFamily="18" charset="0"/>
                <a:hlinkClick r:id="rId2"/>
              </a:rPr>
              <a:t>https://sud.ua/ru/news/blog/151824-chi-potribni-vidkriti-sudovi-zasidannya-ta-naradcha-kimnata-v-sudi-kasatsiynoyi-instantsiyi</a:t>
            </a:r>
            <a:endParaRPr lang="ru-RU" sz="2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1484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203499" y="435515"/>
            <a:ext cx="11785002" cy="5632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000" dirty="0" err="1"/>
              <a:t>Суддівська</a:t>
            </a:r>
            <a:r>
              <a:rPr lang="ru-RU" altLang="uk-UA" sz="2000" dirty="0"/>
              <a:t> </a:t>
            </a:r>
            <a:r>
              <a:rPr lang="ru-RU" altLang="uk-UA" sz="2000" dirty="0" err="1"/>
              <a:t>мантія</a:t>
            </a:r>
            <a:r>
              <a:rPr lang="ru-RU" altLang="uk-UA" sz="2000" dirty="0"/>
              <a:t> є символом </a:t>
            </a:r>
            <a:r>
              <a:rPr lang="ru-RU" altLang="uk-UA" sz="2000" dirty="0" err="1"/>
              <a:t>відмінності</a:t>
            </a:r>
            <a:r>
              <a:rPr lang="ru-RU" altLang="uk-UA" sz="2000" dirty="0"/>
              <a:t> </a:t>
            </a:r>
            <a:r>
              <a:rPr lang="ru-RU" altLang="uk-UA" sz="2000" dirty="0" err="1"/>
              <a:t>судді</a:t>
            </a:r>
            <a:r>
              <a:rPr lang="ru-RU" altLang="uk-UA" sz="2000" dirty="0"/>
              <a:t> й </a:t>
            </a:r>
            <a:r>
              <a:rPr lang="ru-RU" altLang="uk-UA" sz="2000" dirty="0" err="1"/>
              <a:t>водночас</a:t>
            </a:r>
            <a:r>
              <a:rPr lang="ru-RU" altLang="uk-UA" sz="2000" dirty="0"/>
              <a:t> </a:t>
            </a:r>
            <a:r>
              <a:rPr lang="ru-RU" altLang="uk-UA" sz="2000" dirty="0" err="1"/>
              <a:t>рівності</a:t>
            </a:r>
            <a:r>
              <a:rPr lang="ru-RU" altLang="uk-UA" sz="2000" dirty="0"/>
              <a:t>, </a:t>
            </a:r>
            <a:r>
              <a:rPr lang="ru-RU" altLang="uk-UA" sz="2000" dirty="0" err="1"/>
              <a:t>показуючи</a:t>
            </a:r>
            <a:r>
              <a:rPr lang="ru-RU" altLang="uk-UA" sz="2000" dirty="0"/>
              <a:t>, </a:t>
            </a:r>
            <a:r>
              <a:rPr lang="ru-RU" altLang="uk-UA" sz="2000" dirty="0" err="1"/>
              <a:t>що</a:t>
            </a:r>
            <a:r>
              <a:rPr lang="ru-RU" altLang="uk-UA" sz="2000" dirty="0"/>
              <a:t> юрист, </a:t>
            </a:r>
            <a:r>
              <a:rPr lang="ru-RU" altLang="uk-UA" sz="2000" dirty="0" err="1"/>
              <a:t>який</a:t>
            </a:r>
            <a:r>
              <a:rPr lang="ru-RU" altLang="uk-UA" sz="2000" dirty="0"/>
              <a:t> </a:t>
            </a:r>
            <a:r>
              <a:rPr lang="ru-RU" altLang="uk-UA" sz="2000" dirty="0" err="1"/>
              <a:t>займає</a:t>
            </a:r>
            <a:r>
              <a:rPr lang="ru-RU" altLang="uk-UA" sz="2000" dirty="0"/>
              <a:t> посаду </a:t>
            </a:r>
            <a:r>
              <a:rPr lang="ru-RU" altLang="uk-UA" sz="2000" dirty="0" err="1"/>
              <a:t>судді</a:t>
            </a:r>
            <a:r>
              <a:rPr lang="ru-RU" altLang="uk-UA" sz="2000" dirty="0"/>
              <a:t>, не повинен </a:t>
            </a:r>
            <a:r>
              <a:rPr lang="ru-RU" altLang="uk-UA" sz="2000" dirty="0" err="1"/>
              <a:t>підкреслювати</a:t>
            </a:r>
            <a:r>
              <a:rPr lang="ru-RU" altLang="uk-UA" sz="2000" dirty="0"/>
              <a:t> свою </a:t>
            </a:r>
            <a:r>
              <a:rPr lang="ru-RU" altLang="uk-UA" sz="2000" dirty="0" err="1"/>
              <a:t>індивідуальність</a:t>
            </a:r>
            <a:r>
              <a:rPr lang="ru-RU" altLang="uk-UA" sz="2000" dirty="0"/>
              <a:t> </a:t>
            </a:r>
            <a:r>
              <a:rPr lang="ru-RU" altLang="uk-UA" sz="2000" dirty="0" err="1"/>
              <a:t>елегантним</a:t>
            </a:r>
            <a:r>
              <a:rPr lang="ru-RU" altLang="uk-UA" sz="2000" dirty="0"/>
              <a:t> </a:t>
            </a:r>
            <a:r>
              <a:rPr lang="ru-RU" altLang="uk-UA" sz="2000" dirty="0" err="1"/>
              <a:t>одягом</a:t>
            </a:r>
            <a:r>
              <a:rPr lang="ru-RU" altLang="uk-UA" sz="2000" dirty="0"/>
              <a:t>. </a:t>
            </a:r>
            <a:r>
              <a:rPr lang="ru-RU" altLang="uk-UA" sz="2000" dirty="0" err="1"/>
              <a:t>Суддівська</a:t>
            </a:r>
            <a:r>
              <a:rPr lang="ru-RU" altLang="uk-UA" sz="2000" dirty="0"/>
              <a:t> </a:t>
            </a:r>
            <a:r>
              <a:rPr lang="ru-RU" altLang="uk-UA" sz="2000" dirty="0" err="1"/>
              <a:t>мантія</a:t>
            </a:r>
            <a:r>
              <a:rPr lang="ru-RU" altLang="uk-UA" sz="2000" dirty="0"/>
              <a:t> </a:t>
            </a:r>
            <a:r>
              <a:rPr lang="ru-RU" altLang="uk-UA" sz="2000" dirty="0" err="1"/>
              <a:t>була</a:t>
            </a:r>
            <a:r>
              <a:rPr lang="ru-RU" altLang="uk-UA" sz="2000" dirty="0"/>
              <a:t> </a:t>
            </a:r>
            <a:r>
              <a:rPr lang="ru-RU" altLang="uk-UA" sz="2000" dirty="0" err="1"/>
              <a:t>запроваджена</a:t>
            </a:r>
            <a:r>
              <a:rPr lang="ru-RU" altLang="uk-UA" sz="2000" dirty="0"/>
              <a:t> для того, </a:t>
            </a:r>
            <a:r>
              <a:rPr lang="ru-RU" altLang="uk-UA" sz="2000" dirty="0" err="1"/>
              <a:t>щоб</a:t>
            </a:r>
            <a:r>
              <a:rPr lang="ru-RU" altLang="uk-UA" sz="2000" dirty="0"/>
              <a:t> </a:t>
            </a:r>
            <a:r>
              <a:rPr lang="ru-RU" altLang="uk-UA" sz="2000" dirty="0" err="1"/>
              <a:t>символізувати</a:t>
            </a:r>
            <a:r>
              <a:rPr lang="ru-RU" altLang="uk-UA" sz="2000" dirty="0"/>
              <a:t> </a:t>
            </a:r>
            <a:r>
              <a:rPr lang="ru-RU" altLang="uk-UA" sz="2000" dirty="0" err="1"/>
              <a:t>незалежність</a:t>
            </a:r>
            <a:r>
              <a:rPr lang="ru-RU" altLang="uk-UA" sz="2000" dirty="0"/>
              <a:t> та </a:t>
            </a:r>
            <a:r>
              <a:rPr lang="ru-RU" altLang="uk-UA" sz="2000" dirty="0" err="1"/>
              <a:t>неупередженість</a:t>
            </a:r>
            <a:r>
              <a:rPr lang="ru-RU" altLang="uk-UA" sz="2000" dirty="0"/>
              <a:t> суду й </a:t>
            </a:r>
            <a:r>
              <a:rPr lang="ru-RU" altLang="uk-UA" sz="2000" dirty="0" err="1"/>
              <a:t>відмову</a:t>
            </a:r>
            <a:r>
              <a:rPr lang="ru-RU" altLang="uk-UA" sz="2000" dirty="0"/>
              <a:t> </a:t>
            </a:r>
            <a:r>
              <a:rPr lang="ru-RU" altLang="uk-UA" sz="2000" dirty="0" err="1"/>
              <a:t>судді</a:t>
            </a:r>
            <a:r>
              <a:rPr lang="ru-RU" altLang="uk-UA" sz="2000" dirty="0"/>
              <a:t> </a:t>
            </a:r>
            <a:r>
              <a:rPr lang="ru-RU" altLang="uk-UA" sz="2000" dirty="0" err="1"/>
              <a:t>від</a:t>
            </a:r>
            <a:r>
              <a:rPr lang="ru-RU" altLang="uk-UA" sz="2000" dirty="0"/>
              <a:t> </a:t>
            </a:r>
            <a:r>
              <a:rPr lang="ru-RU" altLang="uk-UA" sz="2000" dirty="0" err="1"/>
              <a:t>особистих</a:t>
            </a:r>
            <a:r>
              <a:rPr lang="ru-RU" altLang="uk-UA" sz="2000" dirty="0"/>
              <a:t> </a:t>
            </a:r>
            <a:r>
              <a:rPr lang="ru-RU" altLang="uk-UA" sz="2000" dirty="0" err="1"/>
              <a:t>стосунків</a:t>
            </a:r>
            <a:r>
              <a:rPr lang="ru-RU" altLang="uk-UA" sz="2000" dirty="0"/>
              <a:t> </a:t>
            </a:r>
            <a:r>
              <a:rPr lang="ru-RU" altLang="uk-UA" sz="2000" dirty="0" err="1"/>
              <a:t>зі</a:t>
            </a:r>
            <a:r>
              <a:rPr lang="ru-RU" altLang="uk-UA" sz="2000" dirty="0"/>
              <a:t> сторонами спору, а </a:t>
            </a:r>
            <a:r>
              <a:rPr lang="ru-RU" altLang="uk-UA" sz="2000" dirty="0" err="1"/>
              <a:t>також</a:t>
            </a:r>
            <a:r>
              <a:rPr lang="ru-RU" altLang="uk-UA" sz="2000" dirty="0"/>
              <a:t> </a:t>
            </a:r>
            <a:r>
              <a:rPr lang="ru-RU" altLang="uk-UA" sz="2000" dirty="0" err="1"/>
              <a:t>підкреслити</a:t>
            </a:r>
            <a:r>
              <a:rPr lang="ru-RU" altLang="uk-UA" sz="2000" dirty="0"/>
              <a:t> </a:t>
            </a:r>
            <a:r>
              <a:rPr lang="ru-RU" altLang="uk-UA" sz="2000" dirty="0" err="1"/>
              <a:t>неупередженість</a:t>
            </a:r>
            <a:r>
              <a:rPr lang="ru-RU" altLang="uk-UA" sz="2000" dirty="0"/>
              <a:t> і </a:t>
            </a:r>
            <a:r>
              <a:rPr lang="ru-RU" altLang="uk-UA" sz="2000" dirty="0" err="1"/>
              <a:t>усвідомлення</a:t>
            </a:r>
            <a:r>
              <a:rPr lang="ru-RU" altLang="uk-UA" sz="2000" dirty="0"/>
              <a:t> </a:t>
            </a:r>
            <a:r>
              <a:rPr lang="ru-RU" altLang="uk-UA" sz="2000" dirty="0" err="1"/>
              <a:t>відповідальності</a:t>
            </a:r>
            <a:r>
              <a:rPr lang="ru-RU" altLang="uk-UA" sz="2000" dirty="0"/>
              <a:t> за </a:t>
            </a:r>
            <a:r>
              <a:rPr lang="ru-RU" altLang="uk-UA" sz="2000" dirty="0" err="1"/>
              <a:t>обов’язок</a:t>
            </a:r>
            <a:r>
              <a:rPr lang="ru-RU" altLang="uk-UA" sz="2000" dirty="0"/>
              <a:t> </a:t>
            </a:r>
            <a:r>
              <a:rPr lang="ru-RU" altLang="uk-UA" sz="2000" dirty="0" err="1"/>
              <a:t>здійснення</a:t>
            </a:r>
            <a:r>
              <a:rPr lang="ru-RU" altLang="uk-UA" sz="2000" dirty="0"/>
              <a:t> справедливого </a:t>
            </a:r>
            <a:r>
              <a:rPr lang="ru-RU" altLang="uk-UA" sz="2000" dirty="0" err="1"/>
              <a:t>правосуддя</a:t>
            </a:r>
            <a:r>
              <a:rPr lang="ru-RU" altLang="uk-UA" sz="2000" dirty="0"/>
              <a:t>. </a:t>
            </a:r>
          </a:p>
          <a:p>
            <a:pPr algn="just">
              <a:lnSpc>
                <a:spcPct val="100000"/>
              </a:lnSpc>
              <a:spcBef>
                <a:spcPct val="0"/>
              </a:spcBef>
              <a:spcAft>
                <a:spcPts val="1200"/>
              </a:spcAft>
              <a:buFont typeface="Arial" panose="020B0604020202020204" pitchFamily="34" charset="0"/>
              <a:buNone/>
            </a:pPr>
            <a:r>
              <a:rPr lang="ru-RU" altLang="uk-UA" sz="2000" dirty="0" err="1"/>
              <a:t>Це</a:t>
            </a:r>
            <a:r>
              <a:rPr lang="ru-RU" altLang="uk-UA" sz="2000" dirty="0"/>
              <a:t> </a:t>
            </a:r>
            <a:r>
              <a:rPr lang="ru-RU" altLang="uk-UA" sz="2000" dirty="0" err="1"/>
              <a:t>також</a:t>
            </a:r>
            <a:r>
              <a:rPr lang="ru-RU" altLang="uk-UA" sz="2000" dirty="0"/>
              <a:t> </a:t>
            </a:r>
            <a:r>
              <a:rPr lang="ru-RU" altLang="uk-UA" sz="2000" dirty="0" err="1"/>
              <a:t>важливий</a:t>
            </a:r>
            <a:r>
              <a:rPr lang="ru-RU" altLang="uk-UA" sz="2000" dirty="0"/>
              <a:t> символ, </a:t>
            </a:r>
            <a:r>
              <a:rPr lang="ru-RU" altLang="uk-UA" sz="2000" dirty="0" err="1"/>
              <a:t>зокрема</a:t>
            </a:r>
            <a:r>
              <a:rPr lang="ru-RU" altLang="uk-UA" sz="2000" dirty="0"/>
              <a:t>, </a:t>
            </a:r>
            <a:r>
              <a:rPr lang="ru-RU" altLang="uk-UA" sz="2000" dirty="0" err="1"/>
              <a:t>гідності</a:t>
            </a:r>
            <a:r>
              <a:rPr lang="ru-RU" altLang="uk-UA" sz="2000" dirty="0"/>
              <a:t>, </a:t>
            </a:r>
            <a:r>
              <a:rPr lang="ru-RU" altLang="uk-UA" sz="2000" dirty="0" err="1"/>
              <a:t>праведності</a:t>
            </a:r>
            <a:r>
              <a:rPr lang="ru-RU" altLang="uk-UA" sz="2000" dirty="0"/>
              <a:t>, </a:t>
            </a:r>
            <a:r>
              <a:rPr lang="ru-RU" altLang="uk-UA" sz="2000" dirty="0" err="1"/>
              <a:t>справедливості</a:t>
            </a:r>
            <a:r>
              <a:rPr lang="ru-RU" altLang="uk-UA" sz="2000" dirty="0"/>
              <a:t> й права </a:t>
            </a:r>
            <a:r>
              <a:rPr lang="ru-RU" altLang="uk-UA" sz="2000" dirty="0" err="1"/>
              <a:t>здійснювати</a:t>
            </a:r>
            <a:r>
              <a:rPr lang="ru-RU" altLang="uk-UA" sz="2000" dirty="0"/>
              <a:t> </a:t>
            </a:r>
            <a:r>
              <a:rPr lang="ru-RU" altLang="uk-UA" sz="2000" dirty="0" err="1"/>
              <a:t>правосуддя</a:t>
            </a:r>
            <a:r>
              <a:rPr lang="ru-RU" altLang="uk-UA" sz="2000" dirty="0"/>
              <a:t>. </a:t>
            </a:r>
          </a:p>
          <a:p>
            <a:pPr algn="just">
              <a:lnSpc>
                <a:spcPct val="100000"/>
              </a:lnSpc>
              <a:spcBef>
                <a:spcPct val="0"/>
              </a:spcBef>
              <a:spcAft>
                <a:spcPts val="1200"/>
              </a:spcAft>
              <a:buFont typeface="Arial" panose="020B0604020202020204" pitchFamily="34" charset="0"/>
              <a:buNone/>
            </a:pPr>
            <a:r>
              <a:rPr lang="ru-RU" altLang="uk-UA" sz="2000" dirty="0" err="1"/>
              <a:t>Використання</a:t>
            </a:r>
            <a:r>
              <a:rPr lang="ru-RU" altLang="uk-UA" sz="2000" dirty="0"/>
              <a:t> </a:t>
            </a:r>
            <a:r>
              <a:rPr lang="ru-RU" altLang="uk-UA" sz="2000" dirty="0" err="1"/>
              <a:t>традиційного</a:t>
            </a:r>
            <a:r>
              <a:rPr lang="ru-RU" altLang="uk-UA" sz="2000" dirty="0"/>
              <a:t> </a:t>
            </a:r>
            <a:r>
              <a:rPr lang="ru-RU" altLang="uk-UA" sz="2000" dirty="0" err="1"/>
              <a:t>одягу</a:t>
            </a:r>
            <a:r>
              <a:rPr lang="ru-RU" altLang="uk-UA" sz="2000" dirty="0"/>
              <a:t>, </a:t>
            </a:r>
            <a:r>
              <a:rPr lang="ru-RU" altLang="uk-UA" sz="2000" dirty="0" err="1"/>
              <a:t>що</a:t>
            </a:r>
            <a:r>
              <a:rPr lang="ru-RU" altLang="uk-UA" sz="2000" dirty="0"/>
              <a:t> </a:t>
            </a:r>
            <a:r>
              <a:rPr lang="ru-RU" altLang="uk-UA" sz="2000" dirty="0" err="1"/>
              <a:t>передає</a:t>
            </a:r>
            <a:r>
              <a:rPr lang="ru-RU" altLang="uk-UA" sz="2000" dirty="0"/>
              <a:t> </a:t>
            </a:r>
            <a:r>
              <a:rPr lang="ru-RU" altLang="uk-UA" sz="2000" dirty="0" err="1"/>
              <a:t>певні</a:t>
            </a:r>
            <a:r>
              <a:rPr lang="ru-RU" altLang="uk-UA" sz="2000" dirty="0"/>
              <a:t> </a:t>
            </a:r>
            <a:r>
              <a:rPr lang="ru-RU" altLang="uk-UA" sz="2000" dirty="0" err="1"/>
              <a:t>значення</a:t>
            </a:r>
            <a:r>
              <a:rPr lang="ru-RU" altLang="uk-UA" sz="2000" dirty="0"/>
              <a:t>, </a:t>
            </a:r>
            <a:r>
              <a:rPr lang="ru-RU" altLang="uk-UA" sz="2000" dirty="0" err="1"/>
              <a:t>простежується</a:t>
            </a:r>
            <a:r>
              <a:rPr lang="ru-RU" altLang="uk-UA" sz="2000" dirty="0"/>
              <a:t> не </a:t>
            </a:r>
            <a:r>
              <a:rPr lang="ru-RU" altLang="uk-UA" sz="2000" dirty="0" err="1"/>
              <a:t>лише</a:t>
            </a:r>
            <a:r>
              <a:rPr lang="ru-RU" altLang="uk-UA" sz="2000" dirty="0"/>
              <a:t> в судах, а й </a:t>
            </a:r>
            <a:r>
              <a:rPr lang="ru-RU" altLang="uk-UA" sz="2000" dirty="0" err="1"/>
              <a:t>під</a:t>
            </a:r>
            <a:r>
              <a:rPr lang="ru-RU" altLang="uk-UA" sz="2000" dirty="0"/>
              <a:t> час </a:t>
            </a:r>
            <a:r>
              <a:rPr lang="ru-RU" altLang="uk-UA" sz="2000" dirty="0" err="1"/>
              <a:t>колоритних</a:t>
            </a:r>
            <a:r>
              <a:rPr lang="ru-RU" altLang="uk-UA" sz="2000" dirty="0"/>
              <a:t> </a:t>
            </a:r>
            <a:r>
              <a:rPr lang="ru-RU" altLang="uk-UA" sz="2000" dirty="0" err="1"/>
              <a:t>монархічних</a:t>
            </a:r>
            <a:r>
              <a:rPr lang="ru-RU" altLang="uk-UA" sz="2000" dirty="0"/>
              <a:t> та </a:t>
            </a:r>
            <a:r>
              <a:rPr lang="ru-RU" altLang="uk-UA" sz="2000" dirty="0" err="1"/>
              <a:t>аристократичних</a:t>
            </a:r>
            <a:r>
              <a:rPr lang="ru-RU" altLang="uk-UA" sz="2000" dirty="0"/>
              <a:t> </a:t>
            </a:r>
            <a:r>
              <a:rPr lang="ru-RU" altLang="uk-UA" sz="2000" dirty="0" err="1"/>
              <a:t>церемоній</a:t>
            </a:r>
            <a:r>
              <a:rPr lang="ru-RU" altLang="uk-UA" sz="2000" dirty="0"/>
              <a:t>, а </a:t>
            </a:r>
            <a:r>
              <a:rPr lang="ru-RU" altLang="uk-UA" sz="2000" dirty="0" err="1"/>
              <a:t>також</a:t>
            </a:r>
            <a:r>
              <a:rPr lang="ru-RU" altLang="uk-UA" sz="2000" dirty="0"/>
              <a:t> у </a:t>
            </a:r>
            <a:r>
              <a:rPr lang="ru-RU" altLang="uk-UA" sz="2000" dirty="0" err="1"/>
              <a:t>важливих</a:t>
            </a:r>
            <a:r>
              <a:rPr lang="ru-RU" altLang="uk-UA" sz="2000" dirty="0"/>
              <a:t> </a:t>
            </a:r>
            <a:r>
              <a:rPr lang="ru-RU" altLang="uk-UA" sz="2000" dirty="0" err="1"/>
              <a:t>наукових</a:t>
            </a:r>
            <a:r>
              <a:rPr lang="ru-RU" altLang="uk-UA" sz="2000" dirty="0"/>
              <a:t>, </a:t>
            </a:r>
            <a:r>
              <a:rPr lang="ru-RU" altLang="uk-UA" sz="2000" dirty="0" err="1"/>
              <a:t>академічних</a:t>
            </a:r>
            <a:r>
              <a:rPr lang="ru-RU" altLang="uk-UA" sz="2000" dirty="0"/>
              <a:t> та </a:t>
            </a:r>
            <a:r>
              <a:rPr lang="ru-RU" altLang="uk-UA" sz="2000" dirty="0" err="1"/>
              <a:t>університетських</a:t>
            </a:r>
            <a:r>
              <a:rPr lang="ru-RU" altLang="uk-UA" sz="2000" dirty="0"/>
              <a:t> </a:t>
            </a:r>
            <a:r>
              <a:rPr lang="ru-RU" altLang="uk-UA" sz="2000" dirty="0" err="1"/>
              <a:t>урочистостях</a:t>
            </a:r>
            <a:r>
              <a:rPr lang="ru-RU" altLang="uk-UA" sz="2000" dirty="0"/>
              <a:t>. </a:t>
            </a:r>
            <a:r>
              <a:rPr lang="ru-RU" altLang="uk-UA" sz="2000" dirty="0" err="1"/>
              <a:t>Еволюція</a:t>
            </a:r>
            <a:r>
              <a:rPr lang="ru-RU" altLang="uk-UA" sz="2000" dirty="0"/>
              <a:t> </a:t>
            </a:r>
            <a:r>
              <a:rPr lang="ru-RU" altLang="uk-UA" sz="2000" dirty="0" err="1"/>
              <a:t>мантій</a:t>
            </a:r>
            <a:r>
              <a:rPr lang="ru-RU" altLang="uk-UA" sz="2000" dirty="0"/>
              <a:t> </a:t>
            </a:r>
            <a:r>
              <a:rPr lang="ru-RU" altLang="uk-UA" sz="2000" dirty="0" err="1"/>
              <a:t>професорів</a:t>
            </a:r>
            <a:r>
              <a:rPr lang="ru-RU" altLang="uk-UA" sz="2000" dirty="0"/>
              <a:t> і </a:t>
            </a:r>
            <a:r>
              <a:rPr lang="ru-RU" altLang="uk-UA" sz="2000" dirty="0" err="1"/>
              <a:t>суддів</a:t>
            </a:r>
            <a:r>
              <a:rPr lang="ru-RU" altLang="uk-UA" sz="2000" dirty="0"/>
              <a:t> практично синхронна в </a:t>
            </a:r>
            <a:r>
              <a:rPr lang="ru-RU" altLang="uk-UA" sz="2000" dirty="0" err="1"/>
              <a:t>європейській</a:t>
            </a:r>
            <a:r>
              <a:rPr lang="ru-RU" altLang="uk-UA" sz="2000" dirty="0"/>
              <a:t> </a:t>
            </a:r>
            <a:r>
              <a:rPr lang="ru-RU" altLang="uk-UA" sz="2000" dirty="0" err="1"/>
              <a:t>культурі</a:t>
            </a:r>
            <a:r>
              <a:rPr lang="ru-RU" altLang="uk-UA" sz="2000" dirty="0"/>
              <a:t>. </a:t>
            </a:r>
          </a:p>
          <a:p>
            <a:pPr algn="just">
              <a:lnSpc>
                <a:spcPct val="100000"/>
              </a:lnSpc>
              <a:spcBef>
                <a:spcPct val="0"/>
              </a:spcBef>
              <a:spcAft>
                <a:spcPts val="1200"/>
              </a:spcAft>
              <a:buFont typeface="Arial" panose="020B0604020202020204" pitchFamily="34" charset="0"/>
              <a:buNone/>
            </a:pPr>
            <a:r>
              <a:rPr lang="ru-RU" altLang="uk-UA" sz="2000" dirty="0" err="1"/>
              <a:t>Кольори</a:t>
            </a:r>
            <a:r>
              <a:rPr lang="ru-RU" altLang="uk-UA" sz="2000" dirty="0"/>
              <a:t>, </a:t>
            </a:r>
            <a:r>
              <a:rPr lang="ru-RU" altLang="uk-UA" sz="2000" dirty="0" err="1"/>
              <a:t>використані</a:t>
            </a:r>
            <a:r>
              <a:rPr lang="ru-RU" altLang="uk-UA" sz="2000" dirty="0"/>
              <a:t> в </a:t>
            </a:r>
            <a:r>
              <a:rPr lang="ru-RU" altLang="uk-UA" sz="2000" dirty="0" err="1"/>
              <a:t>мантіях</a:t>
            </a:r>
            <a:r>
              <a:rPr lang="ru-RU" altLang="uk-UA" sz="2000" dirty="0"/>
              <a:t> </a:t>
            </a:r>
            <a:r>
              <a:rPr lang="ru-RU" altLang="uk-UA" sz="2000" dirty="0" err="1"/>
              <a:t>суддів</a:t>
            </a:r>
            <a:r>
              <a:rPr lang="ru-RU" altLang="uk-UA" sz="2000" dirty="0"/>
              <a:t>, </a:t>
            </a:r>
            <a:r>
              <a:rPr lang="ru-RU" altLang="uk-UA" sz="2000" dirty="0" err="1"/>
              <a:t>мають</a:t>
            </a:r>
            <a:r>
              <a:rPr lang="ru-RU" altLang="uk-UA" sz="2000" dirty="0"/>
              <a:t> </a:t>
            </a:r>
            <a:r>
              <a:rPr lang="ru-RU" altLang="uk-UA" sz="2000" dirty="0" err="1"/>
              <a:t>окреме</a:t>
            </a:r>
            <a:r>
              <a:rPr lang="ru-RU" altLang="uk-UA" sz="2000" dirty="0"/>
              <a:t> </a:t>
            </a:r>
            <a:r>
              <a:rPr lang="ru-RU" altLang="uk-UA" sz="2000" dirty="0" err="1"/>
              <a:t>символічне</a:t>
            </a:r>
            <a:r>
              <a:rPr lang="ru-RU" altLang="uk-UA" sz="2000" dirty="0"/>
              <a:t> </a:t>
            </a:r>
            <a:r>
              <a:rPr lang="ru-RU" altLang="uk-UA" sz="2000" dirty="0" err="1"/>
              <a:t>значення</a:t>
            </a:r>
            <a:r>
              <a:rPr lang="ru-RU" altLang="uk-UA" sz="2000" dirty="0"/>
              <a:t>. </a:t>
            </a:r>
            <a:r>
              <a:rPr lang="ru-RU" altLang="uk-UA" sz="2000" dirty="0" err="1"/>
              <a:t>Зокрема</a:t>
            </a:r>
            <a:r>
              <a:rPr lang="ru-RU" altLang="uk-UA" sz="2000" dirty="0"/>
              <a:t>, часто </a:t>
            </a:r>
            <a:r>
              <a:rPr lang="ru-RU" altLang="uk-UA" sz="2000" dirty="0" err="1"/>
              <a:t>використовується</a:t>
            </a:r>
            <a:r>
              <a:rPr lang="ru-RU" altLang="uk-UA" sz="2000" dirty="0"/>
              <a:t> </a:t>
            </a:r>
            <a:r>
              <a:rPr lang="ru-RU" altLang="uk-UA" sz="2000" dirty="0" err="1"/>
              <a:t>чорний</a:t>
            </a:r>
            <a:r>
              <a:rPr lang="ru-RU" altLang="uk-UA" sz="2000" dirty="0"/>
              <a:t> </a:t>
            </a:r>
            <a:r>
              <a:rPr lang="ru-RU" altLang="uk-UA" sz="2000" dirty="0" err="1"/>
              <a:t>колір</a:t>
            </a:r>
            <a:r>
              <a:rPr lang="ru-RU" altLang="uk-UA" sz="2000" dirty="0"/>
              <a:t>, </a:t>
            </a:r>
            <a:r>
              <a:rPr lang="ru-RU" altLang="uk-UA" sz="2000" dirty="0" err="1"/>
              <a:t>що</a:t>
            </a:r>
            <a:r>
              <a:rPr lang="ru-RU" altLang="uk-UA" sz="2000" dirty="0"/>
              <a:t> </a:t>
            </a:r>
            <a:r>
              <a:rPr lang="ru-RU" altLang="uk-UA" sz="2000" dirty="0" err="1"/>
              <a:t>означає</a:t>
            </a:r>
            <a:r>
              <a:rPr lang="ru-RU" altLang="uk-UA" sz="2000" dirty="0"/>
              <a:t> </a:t>
            </a:r>
            <a:r>
              <a:rPr lang="ru-RU" altLang="uk-UA" sz="2000" dirty="0" err="1"/>
              <a:t>неупередженість</a:t>
            </a:r>
            <a:r>
              <a:rPr lang="ru-RU" altLang="uk-UA" sz="2000" dirty="0"/>
              <a:t>, </a:t>
            </a:r>
            <a:r>
              <a:rPr lang="ru-RU" altLang="uk-UA" sz="2000" dirty="0" err="1"/>
              <a:t>стриманість</a:t>
            </a:r>
            <a:r>
              <a:rPr lang="ru-RU" altLang="uk-UA" sz="2000" dirty="0"/>
              <a:t> і </a:t>
            </a:r>
            <a:r>
              <a:rPr lang="ru-RU" altLang="uk-UA" sz="2000" dirty="0" err="1"/>
              <a:t>нейтральність</a:t>
            </a:r>
            <a:r>
              <a:rPr lang="ru-RU" altLang="uk-UA" sz="2000" dirty="0"/>
              <a:t>. </a:t>
            </a:r>
            <a:r>
              <a:rPr lang="ru-RU" altLang="uk-UA" sz="2000" dirty="0" err="1"/>
              <a:t>Фіолетовий</a:t>
            </a:r>
            <a:r>
              <a:rPr lang="ru-RU" altLang="uk-UA" sz="2000" dirty="0"/>
              <a:t> </a:t>
            </a:r>
            <a:r>
              <a:rPr lang="ru-RU" altLang="uk-UA" sz="2000" dirty="0" err="1"/>
              <a:t>символізує</a:t>
            </a:r>
            <a:r>
              <a:rPr lang="ru-RU" altLang="uk-UA" sz="2000" dirty="0"/>
              <a:t> </a:t>
            </a:r>
            <a:r>
              <a:rPr lang="ru-RU" altLang="uk-UA" sz="2000" dirty="0" err="1"/>
              <a:t>гідність</a:t>
            </a:r>
            <a:r>
              <a:rPr lang="ru-RU" altLang="uk-UA" sz="2000" dirty="0"/>
              <a:t> </a:t>
            </a:r>
            <a:r>
              <a:rPr lang="ru-RU" altLang="uk-UA" sz="2000" dirty="0" err="1"/>
              <a:t>важливої</a:t>
            </a:r>
            <a:r>
              <a:rPr lang="ru-RU" altLang="uk-UA" sz="2000" dirty="0"/>
              <a:t> </a:t>
            </a:r>
            <a:r>
              <a:rPr lang="ru-RU" altLang="uk-UA" sz="2000" dirty="0" err="1"/>
              <a:t>соціальної</a:t>
            </a:r>
            <a:r>
              <a:rPr lang="ru-RU" altLang="uk-UA" sz="2000" dirty="0"/>
              <a:t> </a:t>
            </a:r>
            <a:r>
              <a:rPr lang="ru-RU" altLang="uk-UA" sz="2000" dirty="0" err="1"/>
              <a:t>ролі</a:t>
            </a:r>
            <a:r>
              <a:rPr lang="ru-RU" altLang="uk-UA" sz="2000" dirty="0"/>
              <a:t> </a:t>
            </a:r>
            <a:r>
              <a:rPr lang="ru-RU" altLang="uk-UA" sz="2000" dirty="0" err="1"/>
              <a:t>судді</a:t>
            </a:r>
            <a:r>
              <a:rPr lang="ru-RU" altLang="uk-UA" sz="2000" dirty="0"/>
              <a:t>. </a:t>
            </a:r>
            <a:r>
              <a:rPr lang="ru-RU" altLang="uk-UA" sz="2000" dirty="0" err="1"/>
              <a:t>Синій</a:t>
            </a:r>
            <a:r>
              <a:rPr lang="ru-RU" altLang="uk-UA" sz="2000" dirty="0"/>
              <a:t> </a:t>
            </a:r>
            <a:r>
              <a:rPr lang="ru-RU" altLang="uk-UA" sz="2000" dirty="0" err="1"/>
              <a:t>асоціюється</a:t>
            </a:r>
            <a:r>
              <a:rPr lang="ru-RU" altLang="uk-UA" sz="2000" dirty="0"/>
              <a:t> з небом і </a:t>
            </a:r>
            <a:r>
              <a:rPr lang="ru-RU" altLang="uk-UA" sz="2000" dirty="0" err="1"/>
              <a:t>всім</a:t>
            </a:r>
            <a:r>
              <a:rPr lang="ru-RU" altLang="uk-UA" sz="2000" dirty="0"/>
              <a:t> </a:t>
            </a:r>
            <a:r>
              <a:rPr lang="ru-RU" altLang="uk-UA" sz="2000" dirty="0" err="1"/>
              <a:t>високим</a:t>
            </a:r>
            <a:r>
              <a:rPr lang="ru-RU" altLang="uk-UA" sz="2000" dirty="0"/>
              <a:t> і </a:t>
            </a:r>
            <a:r>
              <a:rPr lang="ru-RU" altLang="uk-UA" sz="2000" dirty="0" err="1"/>
              <a:t>піднесеним</a:t>
            </a:r>
            <a:r>
              <a:rPr lang="ru-RU" altLang="uk-UA" sz="2000" dirty="0"/>
              <a:t>. </a:t>
            </a:r>
            <a:r>
              <a:rPr lang="ru-RU" altLang="uk-UA" sz="2000" dirty="0" err="1"/>
              <a:t>Загалом</a:t>
            </a:r>
            <a:r>
              <a:rPr lang="ru-RU" altLang="uk-UA" sz="2000" dirty="0"/>
              <a:t>, </a:t>
            </a:r>
            <a:r>
              <a:rPr lang="ru-RU" altLang="uk-UA" sz="2000" dirty="0" err="1"/>
              <a:t>чорний</a:t>
            </a:r>
            <a:r>
              <a:rPr lang="ru-RU" altLang="uk-UA" sz="2000" dirty="0"/>
              <a:t>, </a:t>
            </a:r>
            <a:r>
              <a:rPr lang="ru-RU" altLang="uk-UA" sz="2000" dirty="0" err="1"/>
              <a:t>фіолетовий</a:t>
            </a:r>
            <a:r>
              <a:rPr lang="ru-RU" altLang="uk-UA" sz="2000" dirty="0"/>
              <a:t> та </a:t>
            </a:r>
            <a:r>
              <a:rPr lang="ru-RU" altLang="uk-UA" sz="2000" dirty="0" err="1"/>
              <a:t>синій</a:t>
            </a:r>
            <a:r>
              <a:rPr lang="ru-RU" altLang="uk-UA" sz="2000" dirty="0"/>
              <a:t> </a:t>
            </a:r>
            <a:r>
              <a:rPr lang="ru-RU" altLang="uk-UA" sz="2000" dirty="0" err="1"/>
              <a:t>кольори</a:t>
            </a:r>
            <a:r>
              <a:rPr lang="ru-RU" altLang="uk-UA" sz="2000" dirty="0"/>
              <a:t> в </a:t>
            </a:r>
            <a:r>
              <a:rPr lang="ru-RU" altLang="uk-UA" sz="2000" dirty="0" err="1"/>
              <a:t>суддівському</a:t>
            </a:r>
            <a:r>
              <a:rPr lang="ru-RU" altLang="uk-UA" sz="2000" dirty="0"/>
              <a:t> </a:t>
            </a:r>
            <a:r>
              <a:rPr lang="ru-RU" altLang="uk-UA" sz="2000" dirty="0" err="1"/>
              <a:t>вбранні</a:t>
            </a:r>
            <a:r>
              <a:rPr lang="ru-RU" altLang="uk-UA" sz="2000" dirty="0"/>
              <a:t> </a:t>
            </a:r>
            <a:r>
              <a:rPr lang="ru-RU" altLang="uk-UA" sz="2000" dirty="0" err="1"/>
              <a:t>слід</a:t>
            </a:r>
            <a:r>
              <a:rPr lang="ru-RU" altLang="uk-UA" sz="2000" dirty="0"/>
              <a:t> </a:t>
            </a:r>
            <a:r>
              <a:rPr lang="ru-RU" altLang="uk-UA" sz="2000" dirty="0" err="1"/>
              <a:t>тлумачити</a:t>
            </a:r>
            <a:r>
              <a:rPr lang="ru-RU" altLang="uk-UA" sz="2000" dirty="0"/>
              <a:t> як </a:t>
            </a:r>
            <a:r>
              <a:rPr lang="ru-RU" altLang="uk-UA" sz="2000" dirty="0" err="1"/>
              <a:t>вираження</a:t>
            </a:r>
            <a:r>
              <a:rPr lang="ru-RU" altLang="uk-UA" sz="2000" dirty="0"/>
              <a:t> </a:t>
            </a:r>
            <a:r>
              <a:rPr lang="ru-RU" altLang="uk-UA" sz="2000" dirty="0" err="1"/>
              <a:t>високої</a:t>
            </a:r>
            <a:r>
              <a:rPr lang="ru-RU" altLang="uk-UA" sz="2000" dirty="0"/>
              <a:t> </a:t>
            </a:r>
            <a:r>
              <a:rPr lang="ru-RU" altLang="uk-UA" sz="2000" dirty="0" err="1"/>
              <a:t>гідності</a:t>
            </a:r>
            <a:r>
              <a:rPr lang="ru-RU" altLang="uk-UA" sz="2000" dirty="0"/>
              <a:t> та </a:t>
            </a:r>
            <a:r>
              <a:rPr lang="ru-RU" altLang="uk-UA" sz="2000" dirty="0" err="1"/>
              <a:t>відповідальної</a:t>
            </a:r>
            <a:r>
              <a:rPr lang="ru-RU" altLang="uk-UA" sz="2000" dirty="0"/>
              <a:t> </a:t>
            </a:r>
            <a:r>
              <a:rPr lang="ru-RU" altLang="uk-UA" sz="2000" dirty="0" err="1"/>
              <a:t>функції</a:t>
            </a:r>
            <a:r>
              <a:rPr lang="ru-RU" altLang="uk-UA" sz="2000" dirty="0"/>
              <a:t> в </a:t>
            </a:r>
            <a:r>
              <a:rPr lang="ru-RU" altLang="uk-UA" sz="2000" dirty="0" err="1"/>
              <a:t>суді</a:t>
            </a:r>
            <a:r>
              <a:rPr lang="ru-RU" altLang="uk-UA" sz="2000" dirty="0"/>
              <a:t>«</a:t>
            </a:r>
          </a:p>
          <a:p>
            <a:pPr algn="just">
              <a:lnSpc>
                <a:spcPct val="100000"/>
              </a:lnSpc>
              <a:spcBef>
                <a:spcPct val="0"/>
              </a:spcBef>
              <a:spcAft>
                <a:spcPts val="1200"/>
              </a:spcAft>
              <a:buNone/>
            </a:pPr>
            <a:r>
              <a:rPr lang="en-US" altLang="uk-UA" sz="2000" dirty="0"/>
              <a:t>https://uk.wikipedia.org/wiki/</a:t>
            </a:r>
            <a:r>
              <a:rPr lang="ru-RU" altLang="uk-UA" sz="2000" dirty="0" err="1"/>
              <a:t>Суддівська</a:t>
            </a:r>
            <a:r>
              <a:rPr lang="ru-RU" altLang="uk-UA" sz="2000" dirty="0"/>
              <a:t> </a:t>
            </a:r>
            <a:r>
              <a:rPr lang="ru-RU" altLang="uk-UA" sz="2000" dirty="0" err="1"/>
              <a:t>мантія</a:t>
            </a:r>
            <a:endParaRPr lang="ru-RU" altLang="uk-UA" sz="2000" dirty="0"/>
          </a:p>
        </p:txBody>
      </p:sp>
    </p:spTree>
    <p:extLst>
      <p:ext uri="{BB962C8B-B14F-4D97-AF65-F5344CB8AC3E}">
        <p14:creationId xmlns:p14="http://schemas.microsoft.com/office/powerpoint/2010/main" val="287296972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8" y="1551962"/>
            <a:ext cx="11268075" cy="47993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постанові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касаційної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іноді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мотивація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більш</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важливою</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аніж</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резолютивна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частина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бо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саме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мотивації</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міститься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правова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позиція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Верховного Суду, яка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набуває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значення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прецеденту.</a:t>
            </a:r>
          </a:p>
          <a:p>
            <a:pPr algn="just">
              <a:lnSpc>
                <a:spcPct val="107000"/>
              </a:lnSpc>
              <a:spcAft>
                <a:spcPts val="800"/>
              </a:spcAft>
              <a:buNone/>
            </a:pP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Треба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відмовлятися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його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проголошення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одразу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усних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слухань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p>
          <a:p>
            <a:pPr algn="just">
              <a:lnSpc>
                <a:spcPct val="107000"/>
              </a:lnSpc>
              <a:spcAft>
                <a:spcPts val="800"/>
              </a:spcAft>
              <a:buNone/>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Це</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дозволить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вирішити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одразу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декілька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нагальних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проблем,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a:t>
            </a:r>
          </a:p>
          <a:p>
            <a:pPr marL="342900" indent="-342900" algn="just">
              <a:lnSpc>
                <a:spcPct val="107000"/>
              </a:lnSpc>
              <a:spcAft>
                <a:spcPts val="800"/>
              </a:spcAft>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впорядкує</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роботу суду,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зекономить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всіх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процесу</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сторони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будуть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змушені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годинами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чекати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дверима</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залу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бо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в основному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затримки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початку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відбуваються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через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неможливість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спрогнозувати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скільки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часу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проведуть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попередніх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справах.</a:t>
            </a:r>
          </a:p>
          <a:p>
            <a:pPr marL="342900" indent="-342900" algn="just">
              <a:lnSpc>
                <a:spcPct val="107000"/>
              </a:lnSpc>
              <a:spcAft>
                <a:spcPts val="800"/>
              </a:spcAft>
            </a:pP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підвищить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якість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матимуть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достатньо</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часу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щоб</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слухань</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виписати</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проект </a:t>
            </a:r>
            <a:r>
              <a:rPr lang="ru-RU" sz="2100" dirty="0" err="1">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effectLst/>
                <a:latin typeface="Roboto Condensed Light" panose="02000000000000000000" pitchFamily="2" charset="0"/>
                <a:ea typeface="Calibri" panose="020F0502020204030204" pitchFamily="34" charset="0"/>
                <a:cs typeface="Times New Roman" panose="02020603050405020304" pitchFamily="18" charset="0"/>
              </a:rPr>
              <a:t>. </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312059" y="394351"/>
            <a:ext cx="11268075" cy="430887"/>
          </a:xfrm>
          <a:prstGeom prst="rect">
            <a:avLst/>
          </a:prstGeom>
          <a:solidFill>
            <a:schemeClr val="accent1">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b="1" dirty="0" err="1"/>
              <a:t>Кібенко</a:t>
            </a:r>
            <a:r>
              <a:rPr lang="ru-RU" altLang="uk-UA" sz="2200" b="1" dirty="0"/>
              <a:t> Олена. </a:t>
            </a:r>
            <a:r>
              <a:rPr lang="ru-RU" altLang="uk-UA" sz="2200" b="1" dirty="0" err="1"/>
              <a:t>Чи</a:t>
            </a:r>
            <a:r>
              <a:rPr lang="ru-RU" altLang="uk-UA" sz="2200" b="1" dirty="0"/>
              <a:t> </a:t>
            </a:r>
            <a:r>
              <a:rPr lang="ru-RU" altLang="uk-UA" sz="2200" b="1" dirty="0" err="1"/>
              <a:t>потрібні</a:t>
            </a:r>
            <a:r>
              <a:rPr lang="ru-RU" altLang="uk-UA" sz="2200" b="1" dirty="0"/>
              <a:t> </a:t>
            </a:r>
            <a:r>
              <a:rPr lang="ru-RU" altLang="uk-UA" sz="2200" b="1" dirty="0" err="1"/>
              <a:t>відкриті</a:t>
            </a:r>
            <a:r>
              <a:rPr lang="ru-RU" altLang="uk-UA" sz="2200" b="1" dirty="0"/>
              <a:t> </a:t>
            </a:r>
            <a:r>
              <a:rPr lang="ru-RU" altLang="uk-UA" sz="2200" b="1" dirty="0" err="1"/>
              <a:t>судові</a:t>
            </a:r>
            <a:r>
              <a:rPr lang="ru-RU" altLang="uk-UA" sz="2200" b="1" dirty="0"/>
              <a:t> </a:t>
            </a:r>
            <a:r>
              <a:rPr lang="ru-RU" altLang="uk-UA" sz="2200" b="1" dirty="0" err="1"/>
              <a:t>засідання</a:t>
            </a:r>
            <a:r>
              <a:rPr lang="ru-RU" altLang="uk-UA" sz="2200" b="1" dirty="0"/>
              <a:t> та </a:t>
            </a:r>
            <a:r>
              <a:rPr lang="ru-RU" altLang="uk-UA" sz="2200" b="1" dirty="0" err="1"/>
              <a:t>нарадча</a:t>
            </a:r>
            <a:r>
              <a:rPr lang="ru-RU" altLang="uk-UA" sz="2200" b="1" dirty="0"/>
              <a:t> </a:t>
            </a:r>
            <a:r>
              <a:rPr lang="ru-RU" altLang="uk-UA" sz="2200" b="1" dirty="0" err="1"/>
              <a:t>кімната</a:t>
            </a:r>
            <a:r>
              <a:rPr lang="ru-RU" altLang="uk-UA" sz="2200" b="1" dirty="0"/>
              <a:t> в </a:t>
            </a:r>
            <a:r>
              <a:rPr lang="ru-RU" altLang="uk-UA" sz="2200" b="1" dirty="0" err="1"/>
              <a:t>суді</a:t>
            </a:r>
            <a:r>
              <a:rPr lang="ru-RU" altLang="uk-UA" sz="2200" b="1" dirty="0"/>
              <a:t> </a:t>
            </a:r>
            <a:r>
              <a:rPr lang="ru-RU" altLang="uk-UA" sz="2200" b="1" dirty="0" err="1"/>
              <a:t>касаційної</a:t>
            </a:r>
            <a:r>
              <a:rPr lang="ru-RU" altLang="uk-UA" sz="2200" b="1" dirty="0"/>
              <a:t> </a:t>
            </a:r>
            <a:r>
              <a:rPr lang="ru-RU" altLang="uk-UA" sz="2200" b="1" dirty="0" err="1"/>
              <a:t>інстанції</a:t>
            </a:r>
            <a:r>
              <a:rPr lang="ru-RU" altLang="uk-UA" sz="2200" b="1" dirty="0"/>
              <a:t>?</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575918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212361" y="1139504"/>
            <a:ext cx="11767278" cy="56938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dirty="0"/>
              <a:t>1.	Берназюк Ян. </a:t>
            </a:r>
            <a:r>
              <a:rPr lang="ru-RU" altLang="uk-UA" sz="1800" dirty="0" err="1"/>
              <a:t>Поняття</a:t>
            </a:r>
            <a:r>
              <a:rPr lang="ru-RU" altLang="uk-UA" sz="1800" dirty="0"/>
              <a:t> та </a:t>
            </a:r>
            <a:r>
              <a:rPr lang="ru-RU" altLang="uk-UA" sz="1800" dirty="0" err="1"/>
              <a:t>особливості</a:t>
            </a:r>
            <a:r>
              <a:rPr lang="ru-RU" altLang="uk-UA" sz="1800" dirty="0"/>
              <a:t> принципу </a:t>
            </a:r>
            <a:r>
              <a:rPr lang="ru-RU" altLang="uk-UA" sz="1800" dirty="0" err="1"/>
              <a:t>неприпустимості</a:t>
            </a:r>
            <a:r>
              <a:rPr lang="ru-RU" altLang="uk-UA" sz="1800" dirty="0"/>
              <a:t> </a:t>
            </a:r>
            <a:r>
              <a:rPr lang="ru-RU" altLang="uk-UA" sz="1800" dirty="0" err="1"/>
              <a:t>зловживання</a:t>
            </a:r>
            <a:r>
              <a:rPr lang="ru-RU" altLang="uk-UA" sz="1800" dirty="0"/>
              <a:t> </a:t>
            </a:r>
            <a:r>
              <a:rPr lang="ru-RU" altLang="uk-UA" sz="1800" dirty="0" err="1"/>
              <a:t>процесуальними</a:t>
            </a:r>
            <a:r>
              <a:rPr lang="ru-RU" altLang="uk-UA" sz="1800" dirty="0"/>
              <a:t> правами в </a:t>
            </a:r>
            <a:r>
              <a:rPr lang="ru-RU" altLang="uk-UA" sz="1800" dirty="0" err="1"/>
              <a:t>адміністративному</a:t>
            </a:r>
            <a:r>
              <a:rPr lang="ru-RU" altLang="uk-UA" sz="1800" dirty="0"/>
              <a:t> </a:t>
            </a:r>
            <a:r>
              <a:rPr lang="ru-RU" altLang="uk-UA" sz="1800" dirty="0" err="1"/>
              <a:t>судочинстві</a:t>
            </a:r>
            <a:r>
              <a:rPr lang="ru-RU" altLang="uk-UA" sz="1800" dirty="0"/>
              <a:t> </a:t>
            </a:r>
            <a:r>
              <a:rPr lang="ru-RU" altLang="uk-UA" sz="1800" dirty="0" err="1"/>
              <a:t>Науковий</a:t>
            </a:r>
            <a:r>
              <a:rPr lang="ru-RU" altLang="uk-UA" sz="1800" dirty="0"/>
              <a:t> </a:t>
            </a:r>
            <a:r>
              <a:rPr lang="ru-RU" altLang="uk-UA" sz="1800" dirty="0" err="1"/>
              <a:t>вісник</a:t>
            </a:r>
            <a:r>
              <a:rPr lang="ru-RU" altLang="uk-UA" sz="1800" dirty="0"/>
              <a:t> </a:t>
            </a:r>
            <a:r>
              <a:rPr lang="ru-RU" altLang="uk-UA" sz="1800" dirty="0" err="1"/>
              <a:t>Ужгородського</a:t>
            </a:r>
            <a:r>
              <a:rPr lang="ru-RU" altLang="uk-UA" sz="1800" dirty="0"/>
              <a:t> </a:t>
            </a:r>
            <a:r>
              <a:rPr lang="ru-RU" altLang="uk-UA" sz="1800" dirty="0" err="1"/>
              <a:t>національного</a:t>
            </a:r>
            <a:r>
              <a:rPr lang="ru-RU" altLang="uk-UA" sz="1800" dirty="0"/>
              <a:t> </a:t>
            </a:r>
            <a:r>
              <a:rPr lang="ru-RU" altLang="uk-UA" sz="1800" dirty="0" err="1"/>
              <a:t>університету</a:t>
            </a:r>
            <a:r>
              <a:rPr lang="ru-RU" altLang="uk-UA" sz="1800" dirty="0"/>
              <a:t>. – 2021. – </a:t>
            </a:r>
            <a:r>
              <a:rPr lang="ru-RU" altLang="uk-UA" sz="1800" dirty="0" err="1"/>
              <a:t>Серія</a:t>
            </a:r>
            <a:r>
              <a:rPr lang="ru-RU" altLang="uk-UA" sz="1800" dirty="0"/>
              <a:t> Право. – </a:t>
            </a:r>
            <a:r>
              <a:rPr lang="ru-RU" altLang="uk-UA" sz="1800" dirty="0" err="1"/>
              <a:t>Випуск</a:t>
            </a:r>
            <a:r>
              <a:rPr lang="ru-RU" altLang="uk-UA" sz="1800" dirty="0"/>
              <a:t> 66. – С. 135-141 </a:t>
            </a:r>
            <a:r>
              <a:rPr lang="en-US" altLang="uk-UA" sz="1800" dirty="0"/>
              <a:t>https://visnyk-juris-uzhnu.com/wp-content/uploads/2021/10/NVUzhNU_66.pdf .</a:t>
            </a:r>
          </a:p>
          <a:p>
            <a:pPr algn="just">
              <a:lnSpc>
                <a:spcPct val="100000"/>
              </a:lnSpc>
              <a:spcBef>
                <a:spcPct val="0"/>
              </a:spcBef>
              <a:spcAft>
                <a:spcPts val="1200"/>
              </a:spcAft>
              <a:buFont typeface="Arial" panose="020B0604020202020204" pitchFamily="34" charset="0"/>
              <a:buNone/>
            </a:pPr>
            <a:r>
              <a:rPr lang="en-US" altLang="uk-UA" sz="1800" dirty="0"/>
              <a:t>2.	</a:t>
            </a:r>
            <a:r>
              <a:rPr lang="ru-RU" altLang="uk-UA" sz="1800" dirty="0"/>
              <a:t>Берназюк Ян. </a:t>
            </a:r>
            <a:r>
              <a:rPr lang="ru-RU" altLang="uk-UA" sz="1800" dirty="0" err="1"/>
              <a:t>Поняття</a:t>
            </a:r>
            <a:r>
              <a:rPr lang="ru-RU" altLang="uk-UA" sz="1800" dirty="0"/>
              <a:t> </a:t>
            </a:r>
            <a:r>
              <a:rPr lang="ru-RU" altLang="uk-UA" sz="1800" dirty="0" err="1"/>
              <a:t>зловживання</a:t>
            </a:r>
            <a:r>
              <a:rPr lang="ru-RU" altLang="uk-UA" sz="1800" dirty="0"/>
              <a:t> </a:t>
            </a:r>
            <a:r>
              <a:rPr lang="ru-RU" altLang="uk-UA" sz="1800" dirty="0" err="1"/>
              <a:t>процесуальними</a:t>
            </a:r>
            <a:r>
              <a:rPr lang="ru-RU" altLang="uk-UA" sz="1800" dirty="0"/>
              <a:t> правами в </a:t>
            </a:r>
            <a:r>
              <a:rPr lang="ru-RU" altLang="uk-UA" sz="1800" dirty="0" err="1"/>
              <a:t>адміністративному</a:t>
            </a:r>
            <a:r>
              <a:rPr lang="ru-RU" altLang="uk-UA" sz="1800" dirty="0"/>
              <a:t> </a:t>
            </a:r>
            <a:r>
              <a:rPr lang="ru-RU" altLang="uk-UA" sz="1800" dirty="0" err="1"/>
              <a:t>судочинстві</a:t>
            </a:r>
            <a:r>
              <a:rPr lang="ru-RU" altLang="uk-UA" sz="1800" dirty="0"/>
              <a:t> та </a:t>
            </a:r>
            <a:r>
              <a:rPr lang="ru-RU" altLang="uk-UA" sz="1800" dirty="0" err="1"/>
              <a:t>його</a:t>
            </a:r>
            <a:r>
              <a:rPr lang="ru-RU" altLang="uk-UA" sz="1800" dirty="0"/>
              <a:t> </a:t>
            </a:r>
            <a:r>
              <a:rPr lang="ru-RU" altLang="uk-UA" sz="1800" dirty="0" err="1"/>
              <a:t>вплив</a:t>
            </a:r>
            <a:r>
              <a:rPr lang="ru-RU" altLang="uk-UA" sz="1800" dirty="0"/>
              <a:t> на </a:t>
            </a:r>
            <a:r>
              <a:rPr lang="ru-RU" altLang="uk-UA" sz="1800" dirty="0" err="1"/>
              <a:t>довіру</a:t>
            </a:r>
            <a:r>
              <a:rPr lang="ru-RU" altLang="uk-UA" sz="1800" dirty="0"/>
              <a:t> до </a:t>
            </a:r>
            <a:r>
              <a:rPr lang="ru-RU" altLang="uk-UA" sz="1800" dirty="0" err="1"/>
              <a:t>судової</a:t>
            </a:r>
            <a:r>
              <a:rPr lang="ru-RU" altLang="uk-UA" sz="1800" dirty="0"/>
              <a:t> </a:t>
            </a:r>
            <a:r>
              <a:rPr lang="ru-RU" altLang="uk-UA" sz="1800" dirty="0" err="1"/>
              <a:t>гілки</a:t>
            </a:r>
            <a:r>
              <a:rPr lang="ru-RU" altLang="uk-UA" sz="1800" dirty="0"/>
              <a:t> </a:t>
            </a:r>
            <a:r>
              <a:rPr lang="ru-RU" altLang="uk-UA" sz="1800" dirty="0" err="1"/>
              <a:t>влади</a:t>
            </a:r>
            <a:r>
              <a:rPr lang="ru-RU" altLang="uk-UA" sz="1800" dirty="0"/>
              <a:t> // </a:t>
            </a:r>
            <a:r>
              <a:rPr lang="ru-RU" altLang="uk-UA" sz="1800" dirty="0" err="1"/>
              <a:t>Експерт</a:t>
            </a:r>
            <a:r>
              <a:rPr lang="ru-RU" altLang="uk-UA" sz="1800" dirty="0"/>
              <a:t>: </a:t>
            </a:r>
            <a:r>
              <a:rPr lang="ru-RU" altLang="uk-UA" sz="1800" dirty="0" err="1"/>
              <a:t>парадигми</a:t>
            </a:r>
            <a:r>
              <a:rPr lang="ru-RU" altLang="uk-UA" sz="1800" dirty="0"/>
              <a:t> </a:t>
            </a:r>
            <a:r>
              <a:rPr lang="ru-RU" altLang="uk-UA" sz="1800" dirty="0" err="1"/>
              <a:t>юридичних</a:t>
            </a:r>
            <a:r>
              <a:rPr lang="ru-RU" altLang="uk-UA" sz="1800" dirty="0"/>
              <a:t> наук і державного </a:t>
            </a:r>
            <a:r>
              <a:rPr lang="ru-RU" altLang="uk-UA" sz="1800" dirty="0" err="1"/>
              <a:t>управління</a:t>
            </a:r>
            <a:r>
              <a:rPr lang="ru-RU" altLang="uk-UA" sz="1800" dirty="0"/>
              <a:t> </a:t>
            </a:r>
            <a:r>
              <a:rPr lang="en-US" altLang="uk-UA" sz="1800" dirty="0"/>
              <a:t>expert: Paradigm of law and public administration № 5 (17) – </a:t>
            </a:r>
            <a:r>
              <a:rPr lang="ru-RU" altLang="uk-UA" sz="1800" dirty="0" err="1"/>
              <a:t>жовтень</a:t>
            </a:r>
            <a:r>
              <a:rPr lang="ru-RU" altLang="uk-UA" sz="1800" dirty="0"/>
              <a:t> 2021 – С. 23-39. </a:t>
            </a:r>
            <a:r>
              <a:rPr lang="en-US" altLang="uk-UA" sz="1800" dirty="0"/>
              <a:t>https://maup.com.ua/assets/files/expert/17/2.pdf</a:t>
            </a:r>
          </a:p>
          <a:p>
            <a:pPr algn="just">
              <a:lnSpc>
                <a:spcPct val="100000"/>
              </a:lnSpc>
              <a:spcBef>
                <a:spcPct val="0"/>
              </a:spcBef>
              <a:spcAft>
                <a:spcPts val="1200"/>
              </a:spcAft>
              <a:buFont typeface="Arial" panose="020B0604020202020204" pitchFamily="34" charset="0"/>
              <a:buNone/>
            </a:pPr>
            <a:r>
              <a:rPr lang="en-US" altLang="uk-UA" sz="1800" dirty="0"/>
              <a:t>3.	</a:t>
            </a:r>
            <a:r>
              <a:rPr lang="en-US" altLang="uk-UA" sz="1800" dirty="0" err="1"/>
              <a:t>Bernazyuk</a:t>
            </a:r>
            <a:r>
              <a:rPr lang="en-US" altLang="uk-UA" sz="1800" dirty="0"/>
              <a:t> Yan. The types of abuse of procedural rights in administrative judicature: practice of the Supreme court and the European court of human rights (</a:t>
            </a:r>
            <a:r>
              <a:rPr lang="ru-RU" altLang="uk-UA" sz="1800" dirty="0" err="1"/>
              <a:t>Види</a:t>
            </a:r>
            <a:r>
              <a:rPr lang="ru-RU" altLang="uk-UA" sz="1800" dirty="0"/>
              <a:t> </a:t>
            </a:r>
            <a:r>
              <a:rPr lang="ru-RU" altLang="uk-UA" sz="1800" dirty="0" err="1"/>
              <a:t>зловживання</a:t>
            </a:r>
            <a:r>
              <a:rPr lang="ru-RU" altLang="uk-UA" sz="1800" dirty="0"/>
              <a:t> </a:t>
            </a:r>
            <a:r>
              <a:rPr lang="ru-RU" altLang="uk-UA" sz="1800" dirty="0" err="1"/>
              <a:t>процесуальними</a:t>
            </a:r>
            <a:r>
              <a:rPr lang="ru-RU" altLang="uk-UA" sz="1800" dirty="0"/>
              <a:t> правами в </a:t>
            </a:r>
            <a:r>
              <a:rPr lang="ru-RU" altLang="uk-UA" sz="1800" dirty="0" err="1"/>
              <a:t>адміністративному</a:t>
            </a:r>
            <a:r>
              <a:rPr lang="ru-RU" altLang="uk-UA" sz="1800" dirty="0"/>
              <a:t> </a:t>
            </a:r>
            <a:r>
              <a:rPr lang="ru-RU" altLang="uk-UA" sz="1800" dirty="0" err="1"/>
              <a:t>судочинстві</a:t>
            </a:r>
            <a:r>
              <a:rPr lang="ru-RU" altLang="uk-UA" sz="1800" dirty="0"/>
              <a:t>: практика Верховного суду та </a:t>
            </a:r>
            <a:r>
              <a:rPr lang="ru-RU" altLang="uk-UA" sz="1800" dirty="0" err="1"/>
              <a:t>Європейського</a:t>
            </a:r>
            <a:r>
              <a:rPr lang="ru-RU" altLang="uk-UA" sz="1800" dirty="0"/>
              <a:t> суду з прав </a:t>
            </a:r>
            <a:r>
              <a:rPr lang="ru-RU" altLang="uk-UA" sz="1800" dirty="0" err="1"/>
              <a:t>людини</a:t>
            </a:r>
            <a:r>
              <a:rPr lang="ru-RU" altLang="uk-UA" sz="1800" dirty="0"/>
              <a:t> // </a:t>
            </a:r>
            <a:r>
              <a:rPr lang="en-US" altLang="uk-UA" sz="1800" dirty="0" err="1"/>
              <a:t>Visegrad</a:t>
            </a:r>
            <a:r>
              <a:rPr lang="en-US" altLang="uk-UA" sz="1800" dirty="0"/>
              <a:t> Journal on Human Rights. 2021, № 4, </a:t>
            </a:r>
            <a:r>
              <a:rPr lang="ru-RU" altLang="uk-UA" sz="1800" dirty="0"/>
              <a:t>С. 31-36. </a:t>
            </a:r>
            <a:r>
              <a:rPr lang="en-US" altLang="uk-UA" sz="1800" dirty="0"/>
              <a:t>https://journal-vjhr.sk/wp-content/uploads/2021/11/VJHR_4_2021.pdf</a:t>
            </a:r>
          </a:p>
          <a:p>
            <a:pPr algn="just">
              <a:lnSpc>
                <a:spcPct val="100000"/>
              </a:lnSpc>
              <a:spcBef>
                <a:spcPct val="0"/>
              </a:spcBef>
              <a:spcAft>
                <a:spcPts val="1200"/>
              </a:spcAft>
              <a:buFont typeface="Arial" panose="020B0604020202020204" pitchFamily="34" charset="0"/>
              <a:buNone/>
            </a:pPr>
            <a:r>
              <a:rPr lang="en-US" altLang="uk-UA" sz="1800" dirty="0"/>
              <a:t>4.	</a:t>
            </a:r>
            <a:r>
              <a:rPr lang="ru-RU" altLang="uk-UA" sz="1800" dirty="0"/>
              <a:t>Берназюк Ян. </a:t>
            </a:r>
            <a:r>
              <a:rPr lang="ru-RU" altLang="uk-UA" sz="1800" dirty="0" err="1"/>
              <a:t>Національні</a:t>
            </a:r>
            <a:r>
              <a:rPr lang="ru-RU" altLang="uk-UA" sz="1800" dirty="0"/>
              <a:t> та </a:t>
            </a:r>
            <a:r>
              <a:rPr lang="ru-RU" altLang="uk-UA" sz="1800" dirty="0" err="1"/>
              <a:t>міжнародні</a:t>
            </a:r>
            <a:r>
              <a:rPr lang="ru-RU" altLang="uk-UA" sz="1800" dirty="0"/>
              <a:t> </a:t>
            </a:r>
            <a:r>
              <a:rPr lang="ru-RU" altLang="uk-UA" sz="1800" dirty="0" err="1"/>
              <a:t>стандарти</a:t>
            </a:r>
            <a:r>
              <a:rPr lang="ru-RU" altLang="uk-UA" sz="1800" dirty="0"/>
              <a:t> </a:t>
            </a:r>
            <a:r>
              <a:rPr lang="ru-RU" altLang="uk-UA" sz="1800" dirty="0" err="1"/>
              <a:t>протидії</a:t>
            </a:r>
            <a:r>
              <a:rPr lang="ru-RU" altLang="uk-UA" sz="1800" dirty="0"/>
              <a:t> </a:t>
            </a:r>
            <a:r>
              <a:rPr lang="ru-RU" altLang="uk-UA" sz="1800" dirty="0" err="1"/>
              <a:t>зловживанню</a:t>
            </a:r>
            <a:r>
              <a:rPr lang="ru-RU" altLang="uk-UA" sz="1800" dirty="0"/>
              <a:t> </a:t>
            </a:r>
            <a:r>
              <a:rPr lang="ru-RU" altLang="uk-UA" sz="1800" dirty="0" err="1"/>
              <a:t>процесуальними</a:t>
            </a:r>
            <a:r>
              <a:rPr lang="ru-RU" altLang="uk-UA" sz="1800" dirty="0"/>
              <a:t> правами </a:t>
            </a:r>
            <a:r>
              <a:rPr lang="ru-RU" altLang="uk-UA" sz="1800" dirty="0" err="1"/>
              <a:t>під</a:t>
            </a:r>
            <a:r>
              <a:rPr lang="ru-RU" altLang="uk-UA" sz="1800" dirty="0"/>
              <a:t> час </a:t>
            </a:r>
            <a:r>
              <a:rPr lang="ru-RU" altLang="uk-UA" sz="1800" dirty="0" err="1"/>
              <a:t>вирішення</a:t>
            </a:r>
            <a:r>
              <a:rPr lang="ru-RU" altLang="uk-UA" sz="1800" dirty="0"/>
              <a:t> </a:t>
            </a:r>
            <a:r>
              <a:rPr lang="ru-RU" altLang="uk-UA" sz="1800" dirty="0" err="1"/>
              <a:t>публічно-правових</a:t>
            </a:r>
            <a:r>
              <a:rPr lang="ru-RU" altLang="uk-UA" sz="1800" dirty="0"/>
              <a:t> </a:t>
            </a:r>
            <a:r>
              <a:rPr lang="ru-RU" altLang="uk-UA" sz="1800" dirty="0" err="1"/>
              <a:t>спорів</a:t>
            </a:r>
            <a:r>
              <a:rPr lang="ru-RU" altLang="uk-UA" sz="1800" dirty="0"/>
              <a:t> // Право і </a:t>
            </a:r>
            <a:r>
              <a:rPr lang="ru-RU" altLang="uk-UA" sz="1800" dirty="0" err="1"/>
              <a:t>суспільство</a:t>
            </a:r>
            <a:r>
              <a:rPr lang="ru-RU" altLang="uk-UA" sz="1800" dirty="0"/>
              <a:t> № 5/2021 С. 301-314 </a:t>
            </a:r>
            <a:r>
              <a:rPr lang="en-US" altLang="uk-UA" sz="1800" dirty="0"/>
              <a:t>http://pravoisuspilstvo.org.ua/archive/2021/5_2021/44.pdf  </a:t>
            </a:r>
          </a:p>
          <a:p>
            <a:pPr algn="just">
              <a:lnSpc>
                <a:spcPct val="100000"/>
              </a:lnSpc>
              <a:spcBef>
                <a:spcPct val="0"/>
              </a:spcBef>
              <a:spcAft>
                <a:spcPts val="1200"/>
              </a:spcAft>
              <a:buFont typeface="Arial" panose="020B0604020202020204" pitchFamily="34" charset="0"/>
              <a:buNone/>
            </a:pPr>
            <a:r>
              <a:rPr lang="en-US" altLang="uk-UA" sz="1800" dirty="0"/>
              <a:t>5.	</a:t>
            </a:r>
            <a:r>
              <a:rPr lang="ru-RU" altLang="uk-UA" sz="1800" dirty="0"/>
              <a:t>Берназюк Ян. </a:t>
            </a:r>
            <a:r>
              <a:rPr lang="ru-RU" altLang="uk-UA" sz="1800" dirty="0" err="1"/>
              <a:t>Доповідь</a:t>
            </a:r>
            <a:r>
              <a:rPr lang="ru-RU" altLang="uk-UA" sz="1800" dirty="0"/>
              <a:t> (</a:t>
            </a:r>
            <a:r>
              <a:rPr lang="ru-RU" altLang="uk-UA" sz="1800" dirty="0" err="1"/>
              <a:t>презентація</a:t>
            </a:r>
            <a:r>
              <a:rPr lang="ru-RU" altLang="uk-UA" sz="1800" dirty="0"/>
              <a:t>) на тему «</a:t>
            </a:r>
            <a:r>
              <a:rPr lang="ru-RU" altLang="uk-UA" sz="1800" dirty="0" err="1"/>
              <a:t>Особливості</a:t>
            </a:r>
            <a:r>
              <a:rPr lang="ru-RU" altLang="uk-UA" sz="1800" dirty="0"/>
              <a:t> </a:t>
            </a:r>
            <a:r>
              <a:rPr lang="ru-RU" altLang="uk-UA" sz="1800" dirty="0" err="1"/>
              <a:t>дотримання</a:t>
            </a:r>
            <a:r>
              <a:rPr lang="ru-RU" altLang="uk-UA" sz="1800" dirty="0"/>
              <a:t> в </a:t>
            </a:r>
            <a:r>
              <a:rPr lang="ru-RU" altLang="uk-UA" sz="1800" dirty="0" err="1"/>
              <a:t>адміністративному</a:t>
            </a:r>
            <a:r>
              <a:rPr lang="ru-RU" altLang="uk-UA" sz="1800" dirty="0"/>
              <a:t> </a:t>
            </a:r>
            <a:r>
              <a:rPr lang="ru-RU" altLang="uk-UA" sz="1800" dirty="0" err="1"/>
              <a:t>судочинстві</a:t>
            </a:r>
            <a:r>
              <a:rPr lang="ru-RU" altLang="uk-UA" sz="1800" dirty="0"/>
              <a:t> принципу </a:t>
            </a:r>
            <a:r>
              <a:rPr lang="ru-RU" altLang="uk-UA" sz="1800" dirty="0" err="1"/>
              <a:t>неприпустимості</a:t>
            </a:r>
            <a:r>
              <a:rPr lang="ru-RU" altLang="uk-UA" sz="1800" dirty="0"/>
              <a:t> </a:t>
            </a:r>
            <a:r>
              <a:rPr lang="ru-RU" altLang="uk-UA" sz="1800" dirty="0" err="1"/>
              <a:t>зловживання</a:t>
            </a:r>
            <a:r>
              <a:rPr lang="ru-RU" altLang="uk-UA" sz="1800" dirty="0"/>
              <a:t> </a:t>
            </a:r>
            <a:r>
              <a:rPr lang="ru-RU" altLang="uk-UA" sz="1800" dirty="0" err="1"/>
              <a:t>процесуальними</a:t>
            </a:r>
            <a:r>
              <a:rPr lang="ru-RU" altLang="uk-UA" sz="1800" dirty="0"/>
              <a:t> правами» (</a:t>
            </a:r>
            <a:r>
              <a:rPr lang="ru-RU" altLang="uk-UA" sz="1800" dirty="0" err="1"/>
              <a:t>Національна</a:t>
            </a:r>
            <a:r>
              <a:rPr lang="ru-RU" altLang="uk-UA" sz="1800" dirty="0"/>
              <a:t> школа </a:t>
            </a:r>
            <a:r>
              <a:rPr lang="ru-RU" altLang="uk-UA" sz="1800" dirty="0" err="1"/>
              <a:t>суддів</a:t>
            </a:r>
            <a:r>
              <a:rPr lang="ru-RU" altLang="uk-UA" sz="1800" dirty="0"/>
              <a:t> </a:t>
            </a:r>
            <a:r>
              <a:rPr lang="ru-RU" altLang="uk-UA" sz="1800" dirty="0" err="1"/>
              <a:t>України</a:t>
            </a:r>
            <a:r>
              <a:rPr lang="ru-RU" altLang="uk-UA" sz="1800" dirty="0"/>
              <a:t>. </a:t>
            </a:r>
            <a:r>
              <a:rPr lang="ru-RU" altLang="uk-UA" sz="1800" dirty="0" err="1"/>
              <a:t>Харківське</a:t>
            </a:r>
            <a:r>
              <a:rPr lang="ru-RU" altLang="uk-UA" sz="1800" dirty="0"/>
              <a:t> </a:t>
            </a:r>
            <a:r>
              <a:rPr lang="ru-RU" altLang="uk-UA" sz="1800" dirty="0" err="1"/>
              <a:t>регіональне</a:t>
            </a:r>
            <a:r>
              <a:rPr lang="ru-RU" altLang="uk-UA" sz="1800" dirty="0"/>
              <a:t> </a:t>
            </a:r>
            <a:r>
              <a:rPr lang="ru-RU" altLang="uk-UA" sz="1800" dirty="0" err="1"/>
              <a:t>відділення</a:t>
            </a:r>
            <a:r>
              <a:rPr lang="ru-RU" altLang="uk-UA" sz="1800" dirty="0"/>
              <a:t>. </a:t>
            </a:r>
            <a:r>
              <a:rPr lang="ru-RU" altLang="uk-UA" sz="1800" dirty="0" err="1"/>
              <a:t>Всеукраїнський</a:t>
            </a:r>
            <a:r>
              <a:rPr lang="ru-RU" altLang="uk-UA" sz="1800" dirty="0"/>
              <a:t> </a:t>
            </a:r>
            <a:r>
              <a:rPr lang="ru-RU" altLang="uk-UA" sz="1800" dirty="0" err="1"/>
              <a:t>семінар</a:t>
            </a:r>
            <a:r>
              <a:rPr lang="ru-RU" altLang="uk-UA" sz="1800" dirty="0"/>
              <a:t> для </a:t>
            </a:r>
            <a:r>
              <a:rPr lang="ru-RU" altLang="uk-UA" sz="1800" dirty="0" err="1"/>
              <a:t>суддів</a:t>
            </a:r>
            <a:r>
              <a:rPr lang="ru-RU" altLang="uk-UA" sz="1800" dirty="0"/>
              <a:t> </a:t>
            </a:r>
            <a:r>
              <a:rPr lang="ru-RU" altLang="uk-UA" sz="1800" dirty="0" err="1"/>
              <a:t>апеляційних</a:t>
            </a:r>
            <a:r>
              <a:rPr lang="ru-RU" altLang="uk-UA" sz="1800" dirty="0"/>
              <a:t> та </a:t>
            </a:r>
            <a:r>
              <a:rPr lang="ru-RU" altLang="uk-UA" sz="1800" dirty="0" err="1"/>
              <a:t>місцевих</a:t>
            </a:r>
            <a:r>
              <a:rPr lang="ru-RU" altLang="uk-UA" sz="1800" dirty="0"/>
              <a:t> (</a:t>
            </a:r>
            <a:r>
              <a:rPr lang="ru-RU" altLang="uk-UA" sz="1800" dirty="0" err="1"/>
              <a:t>окружних</a:t>
            </a:r>
            <a:r>
              <a:rPr lang="ru-RU" altLang="uk-UA" sz="1800" dirty="0"/>
              <a:t>) </a:t>
            </a:r>
            <a:r>
              <a:rPr lang="ru-RU" altLang="uk-UA" sz="1800" dirty="0" err="1"/>
              <a:t>судів</a:t>
            </a:r>
            <a:r>
              <a:rPr lang="ru-RU" altLang="uk-UA" sz="1800" dirty="0"/>
              <a:t> на тему: “</a:t>
            </a:r>
            <a:r>
              <a:rPr lang="ru-RU" altLang="uk-UA" sz="1800" dirty="0" err="1"/>
              <a:t>Зловживання</a:t>
            </a:r>
            <a:r>
              <a:rPr lang="ru-RU" altLang="uk-UA" sz="1800" dirty="0"/>
              <a:t> </a:t>
            </a:r>
            <a:r>
              <a:rPr lang="ru-RU" altLang="uk-UA" sz="1800" dirty="0" err="1"/>
              <a:t>процесуальними</a:t>
            </a:r>
            <a:r>
              <a:rPr lang="ru-RU" altLang="uk-UA" sz="1800" dirty="0"/>
              <a:t> і </a:t>
            </a:r>
            <a:r>
              <a:rPr lang="ru-RU" altLang="uk-UA" sz="1800" dirty="0" err="1"/>
              <a:t>матеріальними</a:t>
            </a:r>
            <a:r>
              <a:rPr lang="ru-RU" altLang="uk-UA" sz="1800" dirty="0"/>
              <a:t> правами: </a:t>
            </a:r>
            <a:r>
              <a:rPr lang="ru-RU" altLang="uk-UA" sz="1800" dirty="0" err="1"/>
              <a:t>правові</a:t>
            </a:r>
            <a:r>
              <a:rPr lang="ru-RU" altLang="uk-UA" sz="1800" dirty="0"/>
              <a:t> </a:t>
            </a:r>
            <a:r>
              <a:rPr lang="ru-RU" altLang="uk-UA" sz="1800" dirty="0" err="1"/>
              <a:t>наслідки</a:t>
            </a:r>
            <a:r>
              <a:rPr lang="ru-RU" altLang="uk-UA" sz="1800" dirty="0"/>
              <a:t>” (23 </a:t>
            </a:r>
            <a:r>
              <a:rPr lang="ru-RU" altLang="uk-UA" sz="1800" dirty="0" err="1"/>
              <a:t>квітня</a:t>
            </a:r>
            <a:r>
              <a:rPr lang="ru-RU" altLang="uk-UA" sz="1800" dirty="0"/>
              <a:t> 2021 року)). </a:t>
            </a:r>
            <a:r>
              <a:rPr lang="en-US" altLang="uk-UA" sz="1800" dirty="0"/>
              <a:t>https://supreme.court.gov.ua/userfiles/media/new_folder_for_uploads/supreme/Bernazuk_23_04_2021.pdf</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659567" y="-1"/>
            <a:ext cx="10598047" cy="989351"/>
          </a:xfrm>
          <a:prstGeom prst="horizontalScroll">
            <a:avLst>
              <a:gd name="adj" fmla="val 25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r>
              <a:rPr lang="uk-UA" sz="2400" b="1" dirty="0">
                <a:solidFill>
                  <a:schemeClr val="tx1"/>
                </a:solidFill>
                <a:effectLst/>
                <a:latin typeface="Roboto Condensed Light" panose="02000000000000000000" pitchFamily="2" charset="0"/>
                <a:ea typeface="Roboto Condensed Light" panose="02000000000000000000" pitchFamily="2" charset="0"/>
              </a:rPr>
              <a:t>ВИКОРИСТАНІ ДЖЕРЕЛА</a:t>
            </a:r>
            <a:endParaRPr lang="uk-UA" sz="2400" dirty="0">
              <a:solidFill>
                <a:schemeClr val="tx1"/>
              </a:solidFill>
              <a:effectLst/>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69147096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FE3A500-376C-BF4A-D9E3-5869C30047C5}"/>
              </a:ext>
            </a:extLst>
          </p:cNvPr>
          <p:cNvSpPr>
            <a:spLocks noGrp="1"/>
          </p:cNvSpPr>
          <p:nvPr>
            <p:ph idx="1"/>
          </p:nvPr>
        </p:nvSpPr>
        <p:spPr>
          <a:xfrm>
            <a:off x="223837" y="1267618"/>
            <a:ext cx="11744325" cy="4861719"/>
          </a:xfrm>
        </p:spPr>
        <p:txBody>
          <a:bodyPr/>
          <a:lstStyle/>
          <a:p>
            <a:pPr marL="0" indent="0" algn="just">
              <a:buNone/>
            </a:pPr>
            <a:r>
              <a:rPr lang="ru-RU" sz="2100" dirty="0"/>
              <a:t>6. Берназюк Ян. </a:t>
            </a:r>
            <a:r>
              <a:rPr lang="ru-RU" sz="2100" dirty="0" err="1"/>
              <a:t>Інформація</a:t>
            </a:r>
            <a:r>
              <a:rPr lang="ru-RU" sz="2100" dirty="0"/>
              <a:t> з </a:t>
            </a:r>
            <a:r>
              <a:rPr lang="ru-RU" sz="2100" dirty="0" err="1"/>
              <a:t>обмеженим</a:t>
            </a:r>
            <a:r>
              <a:rPr lang="ru-RU" sz="2100" dirty="0"/>
              <a:t> доступом та </a:t>
            </a:r>
            <a:r>
              <a:rPr lang="ru-RU" sz="2100" dirty="0" err="1"/>
              <a:t>дотримання</a:t>
            </a:r>
            <a:r>
              <a:rPr lang="ru-RU" sz="2100" dirty="0"/>
              <a:t> принципу </a:t>
            </a:r>
            <a:r>
              <a:rPr lang="ru-RU" sz="2100" dirty="0" err="1"/>
              <a:t>змагальності</a:t>
            </a:r>
            <a:r>
              <a:rPr lang="ru-RU" sz="2100" dirty="0"/>
              <a:t> у судовому </a:t>
            </a:r>
            <a:r>
              <a:rPr lang="ru-RU" sz="2100" dirty="0" err="1"/>
              <a:t>процесі</a:t>
            </a:r>
            <a:r>
              <a:rPr lang="ru-RU" sz="2100" dirty="0"/>
              <a:t> / </a:t>
            </a:r>
            <a:r>
              <a:rPr lang="ru-RU" sz="2100" dirty="0" err="1"/>
              <a:t>Вороновські</a:t>
            </a:r>
            <a:r>
              <a:rPr lang="ru-RU" sz="2100" dirty="0"/>
              <a:t> </a:t>
            </a:r>
            <a:r>
              <a:rPr lang="ru-RU" sz="2100" dirty="0" err="1"/>
              <a:t>читання</a:t>
            </a:r>
            <a:r>
              <a:rPr lang="ru-RU" sz="2100" dirty="0"/>
              <a:t> (</a:t>
            </a:r>
            <a:r>
              <a:rPr lang="ru-RU" sz="2100" dirty="0" err="1"/>
              <a:t>Судовий</a:t>
            </a:r>
            <a:r>
              <a:rPr lang="ru-RU" sz="2100" dirty="0"/>
              <a:t> прецедент – </a:t>
            </a:r>
            <a:r>
              <a:rPr lang="ru-RU" sz="2100" dirty="0" err="1"/>
              <a:t>джерело</a:t>
            </a:r>
            <a:r>
              <a:rPr lang="ru-RU" sz="2100" dirty="0"/>
              <a:t> права </a:t>
            </a:r>
            <a:r>
              <a:rPr lang="ru-RU" sz="2100" dirty="0" err="1"/>
              <a:t>або</a:t>
            </a:r>
            <a:r>
              <a:rPr lang="ru-RU" sz="2100" dirty="0"/>
              <a:t> приклад </a:t>
            </a:r>
            <a:r>
              <a:rPr lang="ru-RU" sz="2100" dirty="0" err="1"/>
              <a:t>правозастосування</a:t>
            </a:r>
            <a:r>
              <a:rPr lang="ru-RU" sz="2100" dirty="0"/>
              <a:t>): </a:t>
            </a:r>
            <a:r>
              <a:rPr lang="ru-RU" sz="2100" dirty="0" err="1"/>
              <a:t>збірник</a:t>
            </a:r>
            <a:r>
              <a:rPr lang="ru-RU" sz="2100" dirty="0"/>
              <a:t> статей, </a:t>
            </a:r>
            <a:r>
              <a:rPr lang="ru-RU" sz="2100" dirty="0" err="1"/>
              <a:t>доповідей</a:t>
            </a:r>
            <a:r>
              <a:rPr lang="ru-RU" sz="2100" dirty="0"/>
              <a:t> та тез </a:t>
            </a:r>
            <a:r>
              <a:rPr lang="ru-RU" sz="2100" dirty="0" err="1"/>
              <a:t>учасників</a:t>
            </a:r>
            <a:r>
              <a:rPr lang="ru-RU" sz="2100" dirty="0"/>
              <a:t> </a:t>
            </a:r>
            <a:r>
              <a:rPr lang="ru-RU" sz="2100" dirty="0" err="1"/>
              <a:t>міжнар</a:t>
            </a:r>
            <a:r>
              <a:rPr lang="ru-RU" sz="2100" dirty="0"/>
              <a:t>. наук.-</a:t>
            </a:r>
            <a:r>
              <a:rPr lang="ru-RU" sz="2100" dirty="0" err="1"/>
              <a:t>практ</a:t>
            </a:r>
            <a:r>
              <a:rPr lang="ru-RU" sz="2100" dirty="0"/>
              <a:t>.  </a:t>
            </a:r>
            <a:r>
              <a:rPr lang="ru-RU" sz="2100" dirty="0" err="1"/>
              <a:t>конф</a:t>
            </a:r>
            <a:r>
              <a:rPr lang="ru-RU" sz="2100" dirty="0"/>
              <a:t>,  м. </a:t>
            </a:r>
            <a:r>
              <a:rPr lang="ru-RU" sz="2100" dirty="0" err="1"/>
              <a:t>Ірпінь</a:t>
            </a:r>
            <a:r>
              <a:rPr lang="ru-RU" sz="2100" dirty="0"/>
              <a:t>, 4-5 </a:t>
            </a:r>
            <a:r>
              <a:rPr lang="ru-RU" sz="2100" dirty="0" err="1"/>
              <a:t>жовтня</a:t>
            </a:r>
            <a:r>
              <a:rPr lang="ru-RU" sz="2100" dirty="0"/>
              <a:t> 2019 р. / </a:t>
            </a:r>
            <a:r>
              <a:rPr lang="ru-RU" sz="2100" dirty="0" err="1"/>
              <a:t>Редкол</a:t>
            </a:r>
            <a:r>
              <a:rPr lang="ru-RU" sz="2100" dirty="0"/>
              <a:t>.: М. Кучерявенко, О. </a:t>
            </a:r>
            <a:r>
              <a:rPr lang="ru-RU" sz="2100" dirty="0" err="1"/>
              <a:t>Головашевич</a:t>
            </a:r>
            <a:r>
              <a:rPr lang="ru-RU" sz="2100" dirty="0"/>
              <a:t>. – </a:t>
            </a:r>
            <a:r>
              <a:rPr lang="ru-RU" sz="2100" dirty="0" err="1"/>
              <a:t>Харків</a:t>
            </a:r>
            <a:r>
              <a:rPr lang="ru-RU" sz="2100" dirty="0"/>
              <a:t>: </a:t>
            </a:r>
            <a:r>
              <a:rPr lang="ru-RU" sz="2100" dirty="0" err="1"/>
              <a:t>Асоціація</a:t>
            </a:r>
            <a:r>
              <a:rPr lang="ru-RU" sz="2100" dirty="0"/>
              <a:t> </a:t>
            </a:r>
            <a:r>
              <a:rPr lang="ru-RU" sz="2100" dirty="0" err="1"/>
              <a:t>фінансового</a:t>
            </a:r>
            <a:r>
              <a:rPr lang="ru-RU" sz="2100" dirty="0"/>
              <a:t> права </a:t>
            </a:r>
            <a:r>
              <a:rPr lang="ru-RU" sz="2100" dirty="0" err="1"/>
              <a:t>України</a:t>
            </a:r>
            <a:r>
              <a:rPr lang="ru-RU" sz="2100" dirty="0"/>
              <a:t>, 2019. – 446 с. – С. 9-16 . </a:t>
            </a:r>
          </a:p>
          <a:p>
            <a:pPr marL="0" indent="0" algn="just">
              <a:buNone/>
            </a:pPr>
            <a:r>
              <a:rPr lang="ru-RU" sz="2100" dirty="0">
                <a:hlinkClick r:id="rId2"/>
              </a:rPr>
              <a:t>http://afl.org.ua/2020/06/10/voronovski-chitannya-2019-zbirnik-tez/</a:t>
            </a:r>
            <a:endParaRPr lang="ru-RU" sz="2100" dirty="0"/>
          </a:p>
          <a:p>
            <a:pPr marL="0" indent="0" algn="just">
              <a:buNone/>
            </a:pPr>
            <a:endParaRPr lang="ru-RU" sz="2100" dirty="0"/>
          </a:p>
          <a:p>
            <a:pPr marL="0" indent="0" algn="just">
              <a:buNone/>
            </a:pPr>
            <a:r>
              <a:rPr lang="ru-RU" sz="2100" dirty="0"/>
              <a:t>7. Берназюк Ян. </a:t>
            </a:r>
            <a:r>
              <a:rPr lang="ru-RU" sz="2100" dirty="0" err="1"/>
              <a:t>Презентація</a:t>
            </a:r>
            <a:r>
              <a:rPr lang="ru-RU" sz="2100" dirty="0"/>
              <a:t> (</a:t>
            </a:r>
            <a:r>
              <a:rPr lang="ru-RU" sz="2100" dirty="0" err="1"/>
              <a:t>доповідь</a:t>
            </a:r>
            <a:r>
              <a:rPr lang="ru-RU" sz="2100" dirty="0"/>
              <a:t>) на тему «</a:t>
            </a:r>
            <a:r>
              <a:rPr lang="ru-RU" sz="2100" dirty="0" err="1"/>
              <a:t>Інформація</a:t>
            </a:r>
            <a:r>
              <a:rPr lang="ru-RU" sz="2100" dirty="0"/>
              <a:t> з </a:t>
            </a:r>
            <a:r>
              <a:rPr lang="ru-RU" sz="2100" dirty="0" err="1"/>
              <a:t>обмеженим</a:t>
            </a:r>
            <a:r>
              <a:rPr lang="ru-RU" sz="2100" dirty="0"/>
              <a:t> доступом та </a:t>
            </a:r>
            <a:r>
              <a:rPr lang="ru-RU" sz="2100" dirty="0" err="1"/>
              <a:t>дотримання</a:t>
            </a:r>
            <a:r>
              <a:rPr lang="ru-RU" sz="2100" dirty="0"/>
              <a:t> принципу </a:t>
            </a:r>
            <a:r>
              <a:rPr lang="ru-RU" sz="2100" dirty="0" err="1"/>
              <a:t>змагальності</a:t>
            </a:r>
            <a:r>
              <a:rPr lang="ru-RU" sz="2100" dirty="0"/>
              <a:t> у судовому </a:t>
            </a:r>
            <a:r>
              <a:rPr lang="ru-RU" sz="2100" dirty="0" err="1"/>
              <a:t>процесі</a:t>
            </a:r>
            <a:r>
              <a:rPr lang="ru-RU" sz="2100" dirty="0"/>
              <a:t>»: </a:t>
            </a:r>
            <a:r>
              <a:rPr lang="ru-RU" sz="2100" dirty="0" err="1"/>
              <a:t>Національна</a:t>
            </a:r>
            <a:r>
              <a:rPr lang="ru-RU" sz="2100" dirty="0"/>
              <a:t> школа </a:t>
            </a:r>
            <a:r>
              <a:rPr lang="ru-RU" sz="2100" dirty="0" err="1"/>
              <a:t>суддів</a:t>
            </a:r>
            <a:r>
              <a:rPr lang="ru-RU" sz="2100" dirty="0"/>
              <a:t> </a:t>
            </a:r>
            <a:r>
              <a:rPr lang="ru-RU" sz="2100" dirty="0" err="1"/>
              <a:t>України</a:t>
            </a:r>
            <a:r>
              <a:rPr lang="ru-RU" sz="2100" dirty="0"/>
              <a:t>, </a:t>
            </a:r>
            <a:r>
              <a:rPr lang="ru-RU" sz="2100" dirty="0" err="1"/>
              <a:t>Тренінг</a:t>
            </a:r>
            <a:r>
              <a:rPr lang="ru-RU" sz="2100" dirty="0"/>
              <a:t>: “Право на </a:t>
            </a:r>
            <a:r>
              <a:rPr lang="ru-RU" sz="2100" dirty="0" err="1"/>
              <a:t>інформацію</a:t>
            </a:r>
            <a:r>
              <a:rPr lang="ru-RU" sz="2100" dirty="0"/>
              <a:t> та </a:t>
            </a:r>
            <a:r>
              <a:rPr lang="ru-RU" sz="2100" dirty="0" err="1"/>
              <a:t>інформація</a:t>
            </a:r>
            <a:r>
              <a:rPr lang="ru-RU" sz="2100" dirty="0"/>
              <a:t> з </a:t>
            </a:r>
            <a:r>
              <a:rPr lang="ru-RU" sz="2100" dirty="0" err="1"/>
              <a:t>обмеженим</a:t>
            </a:r>
            <a:r>
              <a:rPr lang="ru-RU" sz="2100" dirty="0"/>
              <a:t> доступом (</a:t>
            </a:r>
            <a:r>
              <a:rPr lang="ru-RU" sz="2100" dirty="0" err="1"/>
              <a:t>судова</a:t>
            </a:r>
            <a:r>
              <a:rPr lang="ru-RU" sz="2100" dirty="0"/>
              <a:t> практика)” (25 листопада 2021 року) </a:t>
            </a:r>
          </a:p>
          <a:p>
            <a:pPr marL="0" indent="0" algn="just">
              <a:buNone/>
            </a:pPr>
            <a:r>
              <a:rPr lang="ru-RU" sz="2100" dirty="0">
                <a:hlinkClick r:id="rId3"/>
              </a:rPr>
              <a:t>http://nsj.gov.ua/ua/training/programi-pidgotovki-kiiv/25-listopada-2021-r-programa-treningu-na-temu-pravo-na-informatsiuta-informatsiya-z-obmejenim-dostupom1/</a:t>
            </a:r>
            <a:endParaRPr lang="ru-RU" sz="2100" dirty="0"/>
          </a:p>
          <a:p>
            <a:pPr marL="0" indent="0" algn="just">
              <a:buNone/>
            </a:pPr>
            <a:r>
              <a:rPr lang="ru-RU" sz="2100" dirty="0"/>
              <a:t> </a:t>
            </a:r>
          </a:p>
          <a:p>
            <a:pPr marL="0" indent="0" algn="just">
              <a:buNone/>
            </a:pPr>
            <a:endParaRPr lang="ru-RU" sz="2100" dirty="0"/>
          </a:p>
          <a:p>
            <a:pPr marL="0" indent="0" algn="just">
              <a:buNone/>
            </a:pPr>
            <a:endParaRPr lang="ru-RU" sz="2100" dirty="0"/>
          </a:p>
          <a:p>
            <a:pPr marL="0" indent="0" algn="just">
              <a:buNone/>
            </a:pPr>
            <a:endParaRPr lang="ru-RU" sz="2100" dirty="0"/>
          </a:p>
          <a:p>
            <a:pPr marL="0" indent="0" algn="just">
              <a:buNone/>
            </a:pPr>
            <a:endParaRPr lang="ru-RU" sz="2100" dirty="0"/>
          </a:p>
          <a:p>
            <a:pPr algn="just"/>
            <a:endParaRPr lang="ru-RU" sz="2100" dirty="0"/>
          </a:p>
          <a:p>
            <a:pPr algn="just"/>
            <a:endParaRPr lang="uk-UA" sz="2100" dirty="0"/>
          </a:p>
        </p:txBody>
      </p:sp>
    </p:spTree>
    <p:extLst>
      <p:ext uri="{BB962C8B-B14F-4D97-AF65-F5344CB8AC3E}">
        <p14:creationId xmlns:p14="http://schemas.microsoft.com/office/powerpoint/2010/main" val="40366154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107522" name="TextBox 1">
            <a:extLst>
              <a:ext uri="{FF2B5EF4-FFF2-40B4-BE49-F238E27FC236}">
                <a16:creationId xmlns:a16="http://schemas.microsoft.com/office/drawing/2014/main" id="{1CCE5875-B5A0-EBE8-A669-36643AB770E8}"/>
              </a:ext>
            </a:extLst>
          </p:cNvPr>
          <p:cNvSpPr txBox="1">
            <a:spLocks noChangeArrowheads="1"/>
          </p:cNvSpPr>
          <p:nvPr/>
        </p:nvSpPr>
        <p:spPr bwMode="auto">
          <a:xfrm>
            <a:off x="338138" y="5557838"/>
            <a:ext cx="8051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eaLnBrk="1" hangingPunct="1">
              <a:lnSpc>
                <a:spcPct val="100000"/>
              </a:lnSpc>
              <a:spcBef>
                <a:spcPct val="0"/>
              </a:spcBef>
              <a:buFontTx/>
              <a:buNone/>
            </a:pPr>
            <a:r>
              <a:rPr lang="uk-UA" altLang="uk-UA" sz="4800">
                <a:solidFill>
                  <a:schemeClr val="bg1"/>
                </a:solidFill>
                <a:ea typeface="Roboto Condensed Light" panose="02000000000000000000" pitchFamily="2" charset="0"/>
                <a:cs typeface="Roboto Condensed Light" panose="02000000000000000000" pitchFamily="2" charset="0"/>
              </a:rPr>
              <a:t>Дякую за увагу!</a:t>
            </a:r>
          </a:p>
        </p:txBody>
      </p:sp>
      <p:pic>
        <p:nvPicPr>
          <p:cNvPr id="107523" name="Рисунок 9">
            <a:extLst>
              <a:ext uri="{FF2B5EF4-FFF2-40B4-BE49-F238E27FC236}">
                <a16:creationId xmlns:a16="http://schemas.microsoft.com/office/drawing/2014/main" id="{A4CEEB1F-D7A3-0BAA-E4CA-F31607440E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88" y="450850"/>
            <a:ext cx="10763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Прямая соединительная линия 2">
            <a:extLst>
              <a:ext uri="{FF2B5EF4-FFF2-40B4-BE49-F238E27FC236}">
                <a16:creationId xmlns:a16="http://schemas.microsoft.com/office/drawing/2014/main" id="{512C61EB-0BD8-9319-587C-CD3B1E6D0FCB}"/>
              </a:ext>
            </a:extLst>
          </p:cNvPr>
          <p:cNvCxnSpPr/>
          <p:nvPr/>
        </p:nvCxnSpPr>
        <p:spPr>
          <a:xfrm>
            <a:off x="442913" y="5557838"/>
            <a:ext cx="1003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61962" y="315593"/>
            <a:ext cx="11268075" cy="37856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t>Судове вбрання включає в себе стиль одягу та інший одяг, встановлений для членів судів . Залежно від країни та традицій юрисдикції, члени суду (судді, магістрати тощо) можуть носити офіційні мантії, мантії, коміри або перуки. У певній країні та в певній судовій установі може бути багато випадків, коли повний офіційний одяг не використовується. Прикладами у Великобританії є багато судів і трибуналів, включаючи Верховний Суд Сполученого Королівства, а іноді й судові процеси за участю дітей.</a:t>
            </a:r>
          </a:p>
          <a:p>
            <a:pPr algn="just">
              <a:lnSpc>
                <a:spcPct val="100000"/>
              </a:lnSpc>
              <a:spcBef>
                <a:spcPct val="0"/>
              </a:spcBef>
              <a:spcAft>
                <a:spcPts val="1200"/>
              </a:spcAft>
              <a:buFont typeface="Arial" panose="020B0604020202020204" pitchFamily="34" charset="0"/>
              <a:buNone/>
            </a:pPr>
            <a:r>
              <a:rPr lang="uk-UA" altLang="uk-UA" sz="2200" dirty="0"/>
              <a:t>Крім того, у будь-якому суді офіційний одяг може бути скасований за вибором судді, наприклад, у дуже спекотну погоду, і незмінно там, де це може залякати дітей, наприклад, у сімейній палаті та судах над неповнолітніми.</a:t>
            </a:r>
          </a:p>
          <a:p>
            <a:pPr algn="just">
              <a:lnSpc>
                <a:spcPct val="100000"/>
              </a:lnSpc>
              <a:spcBef>
                <a:spcPct val="0"/>
              </a:spcBef>
              <a:spcAft>
                <a:spcPts val="1200"/>
              </a:spcAft>
              <a:buFont typeface="Arial" panose="020B0604020202020204" pitchFamily="34" charset="0"/>
              <a:buNone/>
            </a:pPr>
            <a:r>
              <a:rPr lang="en-US" altLang="uk-UA" sz="2200" dirty="0">
                <a:hlinkClick r:id="rId2"/>
              </a:rPr>
              <a:t>https://en.wikipedia.org/wiki/Court_dress</a:t>
            </a:r>
            <a:endParaRPr lang="ru-RU" altLang="uk-UA" sz="2200" dirty="0"/>
          </a:p>
        </p:txBody>
      </p:sp>
    </p:spTree>
    <p:extLst>
      <p:ext uri="{BB962C8B-B14F-4D97-AF65-F5344CB8AC3E}">
        <p14:creationId xmlns:p14="http://schemas.microsoft.com/office/powerpoint/2010/main" val="23960937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60" y="1439856"/>
            <a:ext cx="11268075" cy="24314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t>Рішення</a:t>
            </a:r>
            <a:r>
              <a:rPr lang="ru-RU" altLang="uk-UA" sz="2200" dirty="0"/>
              <a:t> Рада </a:t>
            </a:r>
            <a:r>
              <a:rPr lang="ru-RU" altLang="uk-UA" sz="2200" dirty="0" err="1"/>
              <a:t>суддів</a:t>
            </a:r>
            <a:r>
              <a:rPr lang="ru-RU" altLang="uk-UA" sz="2200" dirty="0"/>
              <a:t> </a:t>
            </a:r>
            <a:r>
              <a:rPr lang="ru-RU" altLang="uk-UA" sz="2200" dirty="0" err="1"/>
              <a:t>України</a:t>
            </a:r>
            <a:r>
              <a:rPr lang="ru-RU" altLang="uk-UA" sz="2200" dirty="0"/>
              <a:t> </a:t>
            </a:r>
            <a:r>
              <a:rPr lang="ru-RU" altLang="uk-UA" sz="2200" dirty="0" err="1"/>
              <a:t>від</a:t>
            </a:r>
            <a:r>
              <a:rPr lang="ru-RU" altLang="uk-UA" sz="2200" dirty="0"/>
              <a:t> 17 вересня 2018 року № 52</a:t>
            </a:r>
          </a:p>
          <a:p>
            <a:pPr algn="just">
              <a:lnSpc>
                <a:spcPct val="100000"/>
              </a:lnSpc>
              <a:spcBef>
                <a:spcPct val="0"/>
              </a:spcBef>
              <a:spcAft>
                <a:spcPts val="1200"/>
              </a:spcAft>
              <a:buFont typeface="Arial" panose="020B0604020202020204" pitchFamily="34" charset="0"/>
              <a:buNone/>
            </a:pPr>
            <a:r>
              <a:rPr lang="ru-RU" altLang="uk-UA" sz="2200" dirty="0" err="1"/>
              <a:t>Суддівська</a:t>
            </a:r>
            <a:r>
              <a:rPr lang="ru-RU" altLang="uk-UA" sz="2200" dirty="0"/>
              <a:t> </a:t>
            </a:r>
            <a:r>
              <a:rPr lang="ru-RU" altLang="uk-UA" sz="2200" dirty="0" err="1"/>
              <a:t>мантія</a:t>
            </a:r>
            <a:r>
              <a:rPr lang="ru-RU" altLang="uk-UA" sz="2200" dirty="0"/>
              <a:t> є одним </a:t>
            </a:r>
            <a:r>
              <a:rPr lang="ru-RU" altLang="uk-UA" sz="2200" dirty="0" err="1"/>
              <a:t>із</a:t>
            </a:r>
            <a:r>
              <a:rPr lang="ru-RU" altLang="uk-UA" sz="2200" dirty="0"/>
              <a:t> </a:t>
            </a:r>
            <a:r>
              <a:rPr lang="ru-RU" altLang="uk-UA" sz="2200" dirty="0" err="1"/>
              <a:t>символічних</a:t>
            </a:r>
            <a:r>
              <a:rPr lang="ru-RU" altLang="uk-UA" sz="2200" dirty="0"/>
              <a:t> </a:t>
            </a:r>
            <a:r>
              <a:rPr lang="ru-RU" altLang="uk-UA" sz="2200" dirty="0" err="1"/>
              <a:t>атрибутів</a:t>
            </a:r>
            <a:r>
              <a:rPr lang="ru-RU" altLang="uk-UA" sz="2200" dirty="0"/>
              <a:t> </a:t>
            </a:r>
            <a:r>
              <a:rPr lang="ru-RU" altLang="uk-UA" sz="2200" dirty="0" err="1"/>
              <a:t>судової</a:t>
            </a:r>
            <a:r>
              <a:rPr lang="ru-RU" altLang="uk-UA" sz="2200" dirty="0"/>
              <a:t> </a:t>
            </a:r>
            <a:r>
              <a:rPr lang="ru-RU" altLang="uk-UA" sz="2200" dirty="0" err="1"/>
              <a:t>влади</a:t>
            </a:r>
            <a:r>
              <a:rPr lang="ru-RU" altLang="uk-UA" sz="2200" dirty="0"/>
              <a:t> і повинна </a:t>
            </a:r>
            <a:r>
              <a:rPr lang="ru-RU" altLang="uk-UA" sz="2200" dirty="0" err="1"/>
              <a:t>символізувати</a:t>
            </a:r>
            <a:r>
              <a:rPr lang="ru-RU" altLang="uk-UA" sz="2200" dirty="0"/>
              <a:t> у </a:t>
            </a:r>
            <a:r>
              <a:rPr lang="ru-RU" altLang="uk-UA" sz="2200" dirty="0" err="1"/>
              <a:t>даному</a:t>
            </a:r>
            <a:r>
              <a:rPr lang="ru-RU" altLang="uk-UA" sz="2200" dirty="0"/>
              <a:t> </a:t>
            </a:r>
            <a:r>
              <a:rPr lang="ru-RU" altLang="uk-UA" sz="2200" dirty="0" err="1"/>
              <a:t>випадку</a:t>
            </a:r>
            <a:r>
              <a:rPr lang="ru-RU" altLang="uk-UA" sz="2200" dirty="0"/>
              <a:t> </a:t>
            </a:r>
            <a:r>
              <a:rPr lang="ru-RU" altLang="uk-UA" sz="2200" dirty="0" err="1"/>
              <a:t>перехід</a:t>
            </a:r>
            <a:r>
              <a:rPr lang="ru-RU" altLang="uk-UA" sz="2200" dirty="0"/>
              <a:t> до </a:t>
            </a:r>
            <a:r>
              <a:rPr lang="ru-RU" altLang="uk-UA" sz="2200" dirty="0" err="1"/>
              <a:t>вищих</a:t>
            </a:r>
            <a:r>
              <a:rPr lang="ru-RU" altLang="uk-UA" sz="2200" dirty="0"/>
              <a:t> і </a:t>
            </a:r>
            <a:r>
              <a:rPr lang="ru-RU" altLang="uk-UA" sz="2200" dirty="0" err="1"/>
              <a:t>більш</a:t>
            </a:r>
            <a:r>
              <a:rPr lang="ru-RU" altLang="uk-UA" sz="2200" dirty="0"/>
              <a:t> </a:t>
            </a:r>
            <a:r>
              <a:rPr lang="ru-RU" altLang="uk-UA" sz="2200" dirty="0" err="1"/>
              <a:t>ефективних</a:t>
            </a:r>
            <a:r>
              <a:rPr lang="ru-RU" altLang="uk-UA" sz="2200" dirty="0"/>
              <a:t> </a:t>
            </a:r>
            <a:r>
              <a:rPr lang="ru-RU" altLang="uk-UA" sz="2200" dirty="0" err="1"/>
              <a:t>судових</a:t>
            </a:r>
            <a:r>
              <a:rPr lang="ru-RU" altLang="uk-UA" sz="2200" dirty="0"/>
              <a:t> процедур.</a:t>
            </a:r>
          </a:p>
          <a:p>
            <a:pPr algn="just">
              <a:lnSpc>
                <a:spcPct val="100000"/>
              </a:lnSpc>
              <a:spcBef>
                <a:spcPct val="0"/>
              </a:spcBef>
              <a:spcAft>
                <a:spcPts val="1200"/>
              </a:spcAft>
              <a:buFont typeface="Arial" panose="020B0604020202020204" pitchFamily="34" charset="0"/>
              <a:buNone/>
            </a:pPr>
            <a:r>
              <a:rPr lang="ru-RU" altLang="uk-UA" sz="2200" dirty="0"/>
              <a:t>У той же час </a:t>
            </a:r>
            <a:r>
              <a:rPr lang="ru-RU" altLang="uk-UA" sz="2200" dirty="0" err="1"/>
              <a:t>суддівська</a:t>
            </a:r>
            <a:r>
              <a:rPr lang="ru-RU" altLang="uk-UA" sz="2200" dirty="0"/>
              <a:t> </a:t>
            </a:r>
            <a:r>
              <a:rPr lang="ru-RU" altLang="uk-UA" sz="2200" dirty="0" err="1"/>
              <a:t>мантія</a:t>
            </a:r>
            <a:r>
              <a:rPr lang="ru-RU" altLang="uk-UA" sz="2200" dirty="0"/>
              <a:t> – є </a:t>
            </a:r>
            <a:r>
              <a:rPr lang="ru-RU" altLang="uk-UA" sz="2200" dirty="0" err="1"/>
              <a:t>елементом</a:t>
            </a:r>
            <a:r>
              <a:rPr lang="ru-RU" altLang="uk-UA" sz="2200" dirty="0"/>
              <a:t> </a:t>
            </a:r>
            <a:r>
              <a:rPr lang="ru-RU" altLang="uk-UA" sz="2200" dirty="0" err="1"/>
              <a:t>службового</a:t>
            </a:r>
            <a:r>
              <a:rPr lang="ru-RU" altLang="uk-UA" sz="2200" dirty="0"/>
              <a:t> </a:t>
            </a:r>
            <a:r>
              <a:rPr lang="ru-RU" altLang="uk-UA" sz="2200" dirty="0" err="1"/>
              <a:t>одягу</a:t>
            </a:r>
            <a:r>
              <a:rPr lang="ru-RU" altLang="uk-UA" sz="2200" dirty="0"/>
              <a:t>. </a:t>
            </a:r>
            <a:r>
              <a:rPr lang="ru-RU" altLang="uk-UA" sz="2200" dirty="0" err="1"/>
              <a:t>Він</a:t>
            </a:r>
            <a:r>
              <a:rPr lang="ru-RU" altLang="uk-UA" sz="2200" dirty="0"/>
              <a:t> повинен бути </a:t>
            </a:r>
            <a:r>
              <a:rPr lang="ru-RU" altLang="uk-UA" sz="2200" dirty="0" err="1"/>
              <a:t>зручним</a:t>
            </a:r>
            <a:r>
              <a:rPr lang="ru-RU" altLang="uk-UA" sz="2200" dirty="0"/>
              <a:t>, </a:t>
            </a:r>
            <a:r>
              <a:rPr lang="ru-RU" altLang="uk-UA" sz="2200" dirty="0" err="1"/>
              <a:t>придатним</a:t>
            </a:r>
            <a:r>
              <a:rPr lang="ru-RU" altLang="uk-UA" sz="2200" dirty="0"/>
              <a:t> для </a:t>
            </a:r>
            <a:r>
              <a:rPr lang="ru-RU" altLang="uk-UA" sz="2200" dirty="0" err="1"/>
              <a:t>тривалого</a:t>
            </a:r>
            <a:r>
              <a:rPr lang="ru-RU" altLang="uk-UA" sz="2200" dirty="0"/>
              <a:t> </a:t>
            </a:r>
            <a:r>
              <a:rPr lang="ru-RU" altLang="uk-UA" sz="2200" dirty="0" err="1"/>
              <a:t>використання</a:t>
            </a:r>
            <a:r>
              <a:rPr lang="ru-RU" altLang="uk-UA" sz="2200" dirty="0"/>
              <a:t> і </a:t>
            </a:r>
            <a:r>
              <a:rPr lang="ru-RU" altLang="uk-UA" sz="2200" dirty="0" err="1"/>
              <a:t>відповідати</a:t>
            </a:r>
            <a:r>
              <a:rPr lang="ru-RU" altLang="uk-UA" sz="2200" dirty="0"/>
              <a:t> </a:t>
            </a:r>
            <a:r>
              <a:rPr lang="ru-RU" altLang="uk-UA" sz="2200" dirty="0" err="1"/>
              <a:t>умовам</a:t>
            </a:r>
            <a:r>
              <a:rPr lang="ru-RU" altLang="uk-UA" sz="2200" dirty="0"/>
              <a:t> </a:t>
            </a:r>
            <a:r>
              <a:rPr lang="ru-RU" altLang="uk-UA" sz="2200" dirty="0" err="1"/>
              <a:t>роботи</a:t>
            </a:r>
            <a:r>
              <a:rPr lang="ru-RU" altLang="uk-UA" sz="2200" dirty="0"/>
              <a:t> у тих </a:t>
            </a:r>
            <a:r>
              <a:rPr lang="ru-RU" altLang="uk-UA" sz="2200" dirty="0" err="1"/>
              <a:t>судових</a:t>
            </a:r>
            <a:r>
              <a:rPr lang="ru-RU" altLang="uk-UA" sz="2200" dirty="0"/>
              <a:t> залах, </a:t>
            </a:r>
            <a:r>
              <a:rPr lang="ru-RU" altLang="uk-UA" sz="2200" dirty="0" err="1"/>
              <a:t>котрі</a:t>
            </a:r>
            <a:r>
              <a:rPr lang="ru-RU" altLang="uk-UA" sz="2200" dirty="0"/>
              <a:t> </a:t>
            </a:r>
            <a:r>
              <a:rPr lang="ru-RU" altLang="uk-UA" sz="2200" dirty="0" err="1"/>
              <a:t>обладнані</a:t>
            </a:r>
            <a:r>
              <a:rPr lang="ru-RU" altLang="uk-UA" sz="2200" dirty="0"/>
              <a:t> в судах.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312060" y="284813"/>
            <a:ext cx="7452845" cy="430887"/>
          </a:xfrm>
          <a:prstGeom prst="rect">
            <a:avLst/>
          </a:prstGeom>
          <a:solidFill>
            <a:schemeClr val="accent1">
              <a:lumMod val="40000"/>
              <a:lumOff val="6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b="1" dirty="0" err="1"/>
              <a:t>Рішення</a:t>
            </a:r>
            <a:r>
              <a:rPr lang="ru-RU" altLang="uk-UA" sz="2200" b="1" dirty="0"/>
              <a:t> Ради </a:t>
            </a:r>
            <a:r>
              <a:rPr lang="ru-RU" altLang="uk-UA" sz="2200" b="1" dirty="0" err="1"/>
              <a:t>суддів</a:t>
            </a:r>
            <a:r>
              <a:rPr lang="ru-RU" altLang="uk-UA" sz="2200" b="1" dirty="0"/>
              <a:t> </a:t>
            </a:r>
            <a:r>
              <a:rPr lang="ru-RU" altLang="uk-UA" sz="2200" b="1" dirty="0" err="1"/>
              <a:t>України</a:t>
            </a:r>
            <a:r>
              <a:rPr lang="ru-RU" altLang="uk-UA" sz="2200" b="1" dirty="0"/>
              <a:t> </a:t>
            </a:r>
            <a:r>
              <a:rPr lang="ru-RU" altLang="uk-UA" sz="2200" b="1" dirty="0" err="1"/>
              <a:t>від</a:t>
            </a:r>
            <a:r>
              <a:rPr lang="ru-RU" altLang="uk-UA" sz="2200" b="1" dirty="0"/>
              <a:t> 17 вересня 2018 року № 52</a:t>
            </a:r>
          </a:p>
        </p:txBody>
      </p:sp>
    </p:spTree>
    <p:extLst>
      <p:ext uri="{BB962C8B-B14F-4D97-AF65-F5344CB8AC3E}">
        <p14:creationId xmlns:p14="http://schemas.microsoft.com/office/powerpoint/2010/main" val="1591662643"/>
      </p:ext>
    </p:extLst>
  </p:cSld>
  <p:clrMapOvr>
    <a:masterClrMapping/>
  </p:clrMapOvr>
  <p:transition/>
</p:sld>
</file>

<file path=ppt/theme/theme1.xml><?xml version="1.0" encoding="utf-8"?>
<a:theme xmlns:a="http://schemas.openxmlformats.org/drawingml/2006/main" name="Верховний Суд">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Верховний Суд" id="{85927FFF-16E0-4779-9E9F-FDB9FC60E28B}" vid="{1C97956D-EB6D-4D66-A40D-6F9E3D9A6E3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Верховний Суд</Template>
  <TotalTime>2737</TotalTime>
  <Words>9933</Words>
  <Application>Microsoft Office PowerPoint</Application>
  <PresentationFormat>Широкий екран</PresentationFormat>
  <Paragraphs>373</Paragraphs>
  <Slides>73</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73</vt:i4>
      </vt:variant>
    </vt:vector>
  </HeadingPairs>
  <TitlesOfParts>
    <vt:vector size="79" baseType="lpstr">
      <vt:lpstr>Arial</vt:lpstr>
      <vt:lpstr>Calibri</vt:lpstr>
      <vt:lpstr>Calibri Light</vt:lpstr>
      <vt:lpstr>Roboto Condensed Light</vt:lpstr>
      <vt:lpstr>Times New Roman</vt:lpstr>
      <vt:lpstr>Верховний Суд</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НАРАДЧА КІМНАТА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Роман Палюх</dc:creator>
  <cp:lastModifiedBy>BernazyukYO</cp:lastModifiedBy>
  <cp:revision>325</cp:revision>
  <cp:lastPrinted>2023-03-23T08:03:30Z</cp:lastPrinted>
  <dcterms:created xsi:type="dcterms:W3CDTF">2018-11-30T10:25:38Z</dcterms:created>
  <dcterms:modified xsi:type="dcterms:W3CDTF">2023-03-23T11:39:19Z</dcterms:modified>
</cp:coreProperties>
</file>