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02"/>
  </p:notesMasterIdLst>
  <p:handoutMasterIdLst>
    <p:handoutMasterId r:id="rId103"/>
  </p:handoutMasterIdLst>
  <p:sldIdLst>
    <p:sldId id="256" r:id="rId2"/>
    <p:sldId id="775" r:id="rId3"/>
    <p:sldId id="781" r:id="rId4"/>
    <p:sldId id="782" r:id="rId5"/>
    <p:sldId id="783" r:id="rId6"/>
    <p:sldId id="784" r:id="rId7"/>
    <p:sldId id="785" r:id="rId8"/>
    <p:sldId id="786" r:id="rId9"/>
    <p:sldId id="787" r:id="rId10"/>
    <p:sldId id="788" r:id="rId11"/>
    <p:sldId id="789" r:id="rId12"/>
    <p:sldId id="790" r:id="rId13"/>
    <p:sldId id="791" r:id="rId14"/>
    <p:sldId id="792" r:id="rId15"/>
    <p:sldId id="793" r:id="rId16"/>
    <p:sldId id="794" r:id="rId17"/>
    <p:sldId id="780" r:id="rId18"/>
    <p:sldId id="776" r:id="rId19"/>
    <p:sldId id="777" r:id="rId20"/>
    <p:sldId id="779" r:id="rId21"/>
    <p:sldId id="582" r:id="rId22"/>
    <p:sldId id="762" r:id="rId23"/>
    <p:sldId id="760" r:id="rId24"/>
    <p:sldId id="768" r:id="rId25"/>
    <p:sldId id="544" r:id="rId26"/>
    <p:sldId id="545" r:id="rId27"/>
    <p:sldId id="682" r:id="rId28"/>
    <p:sldId id="683" r:id="rId29"/>
    <p:sldId id="684" r:id="rId30"/>
    <p:sldId id="685" r:id="rId31"/>
    <p:sldId id="686" r:id="rId32"/>
    <p:sldId id="687" r:id="rId33"/>
    <p:sldId id="690" r:id="rId34"/>
    <p:sldId id="688" r:id="rId35"/>
    <p:sldId id="689" r:id="rId36"/>
    <p:sldId id="770" r:id="rId37"/>
    <p:sldId id="691" r:id="rId38"/>
    <p:sldId id="692" r:id="rId39"/>
    <p:sldId id="693" r:id="rId40"/>
    <p:sldId id="694" r:id="rId41"/>
    <p:sldId id="705" r:id="rId42"/>
    <p:sldId id="706" r:id="rId43"/>
    <p:sldId id="696" r:id="rId44"/>
    <p:sldId id="707" r:id="rId45"/>
    <p:sldId id="697" r:id="rId46"/>
    <p:sldId id="698" r:id="rId47"/>
    <p:sldId id="699" r:id="rId48"/>
    <p:sldId id="704" r:id="rId49"/>
    <p:sldId id="700" r:id="rId50"/>
    <p:sldId id="701" r:id="rId51"/>
    <p:sldId id="708" r:id="rId52"/>
    <p:sldId id="714" r:id="rId53"/>
    <p:sldId id="716" r:id="rId54"/>
    <p:sldId id="717" r:id="rId55"/>
    <p:sldId id="719" r:id="rId56"/>
    <p:sldId id="720" r:id="rId57"/>
    <p:sldId id="723" r:id="rId58"/>
    <p:sldId id="773" r:id="rId59"/>
    <p:sldId id="772" r:id="rId60"/>
    <p:sldId id="725" r:id="rId61"/>
    <p:sldId id="727" r:id="rId62"/>
    <p:sldId id="728" r:id="rId63"/>
    <p:sldId id="731" r:id="rId64"/>
    <p:sldId id="729" r:id="rId65"/>
    <p:sldId id="730" r:id="rId66"/>
    <p:sldId id="765" r:id="rId67"/>
    <p:sldId id="766" r:id="rId68"/>
    <p:sldId id="767" r:id="rId69"/>
    <p:sldId id="732" r:id="rId70"/>
    <p:sldId id="733" r:id="rId71"/>
    <p:sldId id="737" r:id="rId72"/>
    <p:sldId id="738" r:id="rId73"/>
    <p:sldId id="739" r:id="rId74"/>
    <p:sldId id="740" r:id="rId75"/>
    <p:sldId id="741" r:id="rId76"/>
    <p:sldId id="745" r:id="rId77"/>
    <p:sldId id="742" r:id="rId78"/>
    <p:sldId id="743" r:id="rId79"/>
    <p:sldId id="746" r:id="rId80"/>
    <p:sldId id="735" r:id="rId81"/>
    <p:sldId id="747" r:id="rId82"/>
    <p:sldId id="748" r:id="rId83"/>
    <p:sldId id="749" r:id="rId84"/>
    <p:sldId id="750" r:id="rId85"/>
    <p:sldId id="751" r:id="rId86"/>
    <p:sldId id="754" r:id="rId87"/>
    <p:sldId id="755" r:id="rId88"/>
    <p:sldId id="756" r:id="rId89"/>
    <p:sldId id="758" r:id="rId90"/>
    <p:sldId id="804" r:id="rId91"/>
    <p:sldId id="805" r:id="rId92"/>
    <p:sldId id="806" r:id="rId93"/>
    <p:sldId id="807" r:id="rId94"/>
    <p:sldId id="757" r:id="rId95"/>
    <p:sldId id="759" r:id="rId96"/>
    <p:sldId id="795" r:id="rId97"/>
    <p:sldId id="796" r:id="rId98"/>
    <p:sldId id="764" r:id="rId99"/>
    <p:sldId id="726" r:id="rId100"/>
    <p:sldId id="279" r:id="rId101"/>
  </p:sldIdLst>
  <p:sldSz cx="12192000" cy="6858000"/>
  <p:notesSz cx="9929813" cy="6797675"/>
  <p:defaultTextStyle>
    <a:defPPr>
      <a:defRPr lang="uk-U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026">
          <p15:clr>
            <a:srgbClr val="A4A3A4"/>
          </p15:clr>
        </p15:guide>
        <p15:guide id="2" orient="horz" pos="368" userDrawn="1">
          <p15:clr>
            <a:srgbClr val="A4A3A4"/>
          </p15:clr>
        </p15:guide>
        <p15:guide id="3" pos="370" userDrawn="1">
          <p15:clr>
            <a:srgbClr val="A4A3A4"/>
          </p15:clr>
        </p15:guide>
        <p15:guide id="4" pos="7310" userDrawn="1">
          <p15:clr>
            <a:srgbClr val="A4A3A4"/>
          </p15:clr>
        </p15:guide>
        <p15:guide id="5" orient="horz" pos="2160">
          <p15:clr>
            <a:srgbClr val="A4A3A4"/>
          </p15:clr>
        </p15:guide>
        <p15:guide id="6" orient="horz" pos="3952" userDrawn="1">
          <p15:clr>
            <a:srgbClr val="A4A3A4"/>
          </p15:clr>
        </p15:guide>
        <p15:guide id="7" orient="horz" pos="38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9E"/>
    <a:srgbClr val="002949"/>
    <a:srgbClr val="38B6AB"/>
    <a:srgbClr val="F0E8E3"/>
    <a:srgbClr val="3742D1"/>
    <a:srgbClr val="4E9EC4"/>
    <a:srgbClr val="0086CD"/>
    <a:srgbClr val="FFD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39" autoAdjust="0"/>
    <p:restoredTop sz="94683"/>
  </p:normalViewPr>
  <p:slideViewPr>
    <p:cSldViewPr snapToGrid="0">
      <p:cViewPr varScale="1">
        <p:scale>
          <a:sx n="66" d="100"/>
          <a:sy n="66" d="100"/>
        </p:scale>
        <p:origin x="78" y="1068"/>
      </p:cViewPr>
      <p:guideLst>
        <p:guide orient="horz" pos="1026"/>
        <p:guide orient="horz" pos="368"/>
        <p:guide pos="370"/>
        <p:guide pos="7310"/>
        <p:guide orient="horz" pos="2160"/>
        <p:guide orient="horz" pos="3952"/>
        <p:guide orient="horz" pos="38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738AE7D6-9F2C-0AF5-4B14-A9F0CD3F6F72}"/>
              </a:ext>
            </a:extLst>
          </p:cNvPr>
          <p:cNvSpPr>
            <a:spLocks noGrp="1"/>
          </p:cNvSpPr>
          <p:nvPr>
            <p:ph type="hdr" sz="quarter"/>
          </p:nvPr>
        </p:nvSpPr>
        <p:spPr>
          <a:xfrm>
            <a:off x="0" y="0"/>
            <a:ext cx="4303713" cy="339725"/>
          </a:xfrm>
          <a:prstGeom prst="rect">
            <a:avLst/>
          </a:prstGeom>
        </p:spPr>
        <p:txBody>
          <a:bodyPr vert="horz" lIns="91010" tIns="45505" rIns="91010" bIns="45505" rtlCol="0"/>
          <a:lstStyle>
            <a:lvl1pPr algn="l">
              <a:defRPr sz="1200">
                <a:latin typeface="Roboto Condensed Light" pitchFamily="2" charset="0"/>
              </a:defRPr>
            </a:lvl1pPr>
          </a:lstStyle>
          <a:p>
            <a:pPr>
              <a:defRPr/>
            </a:pPr>
            <a:endParaRPr lang="ru-RU"/>
          </a:p>
        </p:txBody>
      </p:sp>
      <p:sp>
        <p:nvSpPr>
          <p:cNvPr id="3" name="Дата 2">
            <a:extLst>
              <a:ext uri="{FF2B5EF4-FFF2-40B4-BE49-F238E27FC236}">
                <a16:creationId xmlns:a16="http://schemas.microsoft.com/office/drawing/2014/main" id="{4F2608C5-03C0-CA44-8353-2AE8765BD8E1}"/>
              </a:ext>
            </a:extLst>
          </p:cNvPr>
          <p:cNvSpPr>
            <a:spLocks noGrp="1"/>
          </p:cNvSpPr>
          <p:nvPr>
            <p:ph type="dt" sz="quarter" idx="1"/>
          </p:nvPr>
        </p:nvSpPr>
        <p:spPr>
          <a:xfrm>
            <a:off x="5622925" y="0"/>
            <a:ext cx="4305300" cy="339725"/>
          </a:xfrm>
          <a:prstGeom prst="rect">
            <a:avLst/>
          </a:prstGeom>
        </p:spPr>
        <p:txBody>
          <a:bodyPr vert="horz" lIns="91010" tIns="45505" rIns="91010" bIns="45505" rtlCol="0"/>
          <a:lstStyle>
            <a:lvl1pPr algn="r">
              <a:defRPr sz="1200">
                <a:latin typeface="Roboto Condensed Light" pitchFamily="2" charset="0"/>
              </a:defRPr>
            </a:lvl1pPr>
          </a:lstStyle>
          <a:p>
            <a:pPr>
              <a:defRPr/>
            </a:pPr>
            <a:fld id="{E7EA5089-53EE-4CBB-B62B-B9A651D87BD1}" type="datetimeFigureOut">
              <a:rPr lang="ru-RU"/>
              <a:pPr>
                <a:defRPr/>
              </a:pPr>
              <a:t>05.06.2023</a:t>
            </a:fld>
            <a:endParaRPr lang="ru-RU" dirty="0"/>
          </a:p>
        </p:txBody>
      </p:sp>
      <p:sp>
        <p:nvSpPr>
          <p:cNvPr id="4" name="Нижний колонтитул 3">
            <a:extLst>
              <a:ext uri="{FF2B5EF4-FFF2-40B4-BE49-F238E27FC236}">
                <a16:creationId xmlns:a16="http://schemas.microsoft.com/office/drawing/2014/main" id="{D098E000-D926-439C-33F0-FCEA6E6F7E53}"/>
              </a:ext>
            </a:extLst>
          </p:cNvPr>
          <p:cNvSpPr>
            <a:spLocks noGrp="1"/>
          </p:cNvSpPr>
          <p:nvPr>
            <p:ph type="ftr" sz="quarter" idx="2"/>
          </p:nvPr>
        </p:nvSpPr>
        <p:spPr>
          <a:xfrm>
            <a:off x="0" y="6457950"/>
            <a:ext cx="4303713" cy="338138"/>
          </a:xfrm>
          <a:prstGeom prst="rect">
            <a:avLst/>
          </a:prstGeom>
        </p:spPr>
        <p:txBody>
          <a:bodyPr vert="horz" lIns="91010" tIns="45505" rIns="91010" bIns="45505" rtlCol="0" anchor="b"/>
          <a:lstStyle>
            <a:lvl1pPr algn="l">
              <a:defRPr sz="1200">
                <a:latin typeface="Roboto Condensed Light" pitchFamily="2" charset="0"/>
              </a:defRPr>
            </a:lvl1pPr>
          </a:lstStyle>
          <a:p>
            <a:pPr>
              <a:defRPr/>
            </a:pPr>
            <a:endParaRPr lang="ru-RU"/>
          </a:p>
        </p:txBody>
      </p:sp>
      <p:sp>
        <p:nvSpPr>
          <p:cNvPr id="5" name="Номер слайда 4">
            <a:extLst>
              <a:ext uri="{FF2B5EF4-FFF2-40B4-BE49-F238E27FC236}">
                <a16:creationId xmlns:a16="http://schemas.microsoft.com/office/drawing/2014/main" id="{E9EB6885-EFFA-612F-2359-60114B139771}"/>
              </a:ext>
            </a:extLst>
          </p:cNvPr>
          <p:cNvSpPr>
            <a:spLocks noGrp="1"/>
          </p:cNvSpPr>
          <p:nvPr>
            <p:ph type="sldNum" sz="quarter" idx="3"/>
          </p:nvPr>
        </p:nvSpPr>
        <p:spPr>
          <a:xfrm>
            <a:off x="5622925" y="6457950"/>
            <a:ext cx="4305300" cy="338138"/>
          </a:xfrm>
          <a:prstGeom prst="rect">
            <a:avLst/>
          </a:prstGeom>
        </p:spPr>
        <p:txBody>
          <a:bodyPr vert="horz" wrap="square" lIns="91010" tIns="45505" rIns="91010" bIns="45505" numCol="1" anchor="b" anchorCtr="0" compatLnSpc="1">
            <a:prstTxWarp prst="textNoShape">
              <a:avLst/>
            </a:prstTxWarp>
          </a:bodyPr>
          <a:lstStyle>
            <a:lvl1pPr algn="r">
              <a:defRPr sz="1200" smtClean="0">
                <a:latin typeface="Roboto Condensed Light" panose="02000000000000000000" pitchFamily="2" charset="0"/>
              </a:defRPr>
            </a:lvl1pPr>
          </a:lstStyle>
          <a:p>
            <a:pPr>
              <a:defRPr/>
            </a:pPr>
            <a:fld id="{C1E25D22-76F2-4431-8BE9-1D06623099E0}" type="slidenum">
              <a:rPr lang="ru-RU" altLang="ru-RU"/>
              <a:pPr>
                <a:defRPr/>
              </a:pPr>
              <a:t>‹№›</a:t>
            </a:fld>
            <a:endParaRPr lang="ru-RU" altLang="ru-R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Місце для верхнього колонтитула 1">
            <a:extLst>
              <a:ext uri="{FF2B5EF4-FFF2-40B4-BE49-F238E27FC236}">
                <a16:creationId xmlns:a16="http://schemas.microsoft.com/office/drawing/2014/main" id="{25EE5FBB-4E7C-B40F-7763-EAC2A0B1646D}"/>
              </a:ext>
            </a:extLst>
          </p:cNvPr>
          <p:cNvSpPr>
            <a:spLocks noGrp="1"/>
          </p:cNvSpPr>
          <p:nvPr>
            <p:ph type="hdr" sz="quarter"/>
          </p:nvPr>
        </p:nvSpPr>
        <p:spPr>
          <a:xfrm>
            <a:off x="0" y="0"/>
            <a:ext cx="4303713" cy="339725"/>
          </a:xfrm>
          <a:prstGeom prst="rect">
            <a:avLst/>
          </a:prstGeom>
        </p:spPr>
        <p:txBody>
          <a:bodyPr vert="horz" lIns="91010" tIns="45505" rIns="91010" bIns="45505" rtlCol="0"/>
          <a:lstStyle>
            <a:lvl1pPr algn="l" eaLnBrk="1" fontAlgn="auto" hangingPunct="1">
              <a:spcBef>
                <a:spcPts val="0"/>
              </a:spcBef>
              <a:spcAft>
                <a:spcPts val="0"/>
              </a:spcAft>
              <a:defRPr sz="1200">
                <a:latin typeface="Roboto Condensed Light" pitchFamily="2" charset="0"/>
              </a:defRPr>
            </a:lvl1pPr>
          </a:lstStyle>
          <a:p>
            <a:pPr>
              <a:defRPr/>
            </a:pPr>
            <a:endParaRPr lang="uk-UA"/>
          </a:p>
        </p:txBody>
      </p:sp>
      <p:sp>
        <p:nvSpPr>
          <p:cNvPr id="3" name="Місце для дати 2">
            <a:extLst>
              <a:ext uri="{FF2B5EF4-FFF2-40B4-BE49-F238E27FC236}">
                <a16:creationId xmlns:a16="http://schemas.microsoft.com/office/drawing/2014/main" id="{659982A2-DD16-EB8E-955B-55C0C263C437}"/>
              </a:ext>
            </a:extLst>
          </p:cNvPr>
          <p:cNvSpPr>
            <a:spLocks noGrp="1"/>
          </p:cNvSpPr>
          <p:nvPr>
            <p:ph type="dt" idx="1"/>
          </p:nvPr>
        </p:nvSpPr>
        <p:spPr>
          <a:xfrm>
            <a:off x="5622925" y="0"/>
            <a:ext cx="4305300" cy="339725"/>
          </a:xfrm>
          <a:prstGeom prst="rect">
            <a:avLst/>
          </a:prstGeom>
        </p:spPr>
        <p:txBody>
          <a:bodyPr vert="horz" lIns="91010" tIns="45505" rIns="91010" bIns="45505" rtlCol="0"/>
          <a:lstStyle>
            <a:lvl1pPr algn="r" eaLnBrk="1" fontAlgn="auto" hangingPunct="1">
              <a:spcBef>
                <a:spcPts val="0"/>
              </a:spcBef>
              <a:spcAft>
                <a:spcPts val="0"/>
              </a:spcAft>
              <a:defRPr sz="1200">
                <a:latin typeface="Roboto Condensed Light" pitchFamily="2" charset="0"/>
              </a:defRPr>
            </a:lvl1pPr>
          </a:lstStyle>
          <a:p>
            <a:pPr>
              <a:defRPr/>
            </a:pPr>
            <a:fld id="{FDE46209-69DC-44F0-8A9D-9F7686D4781A}" type="datetimeFigureOut">
              <a:rPr lang="uk-UA"/>
              <a:pPr>
                <a:defRPr/>
              </a:pPr>
              <a:t>05.06.2023</a:t>
            </a:fld>
            <a:endParaRPr lang="uk-UA" dirty="0"/>
          </a:p>
        </p:txBody>
      </p:sp>
      <p:sp>
        <p:nvSpPr>
          <p:cNvPr id="4" name="Місце для зображення 3">
            <a:extLst>
              <a:ext uri="{FF2B5EF4-FFF2-40B4-BE49-F238E27FC236}">
                <a16:creationId xmlns:a16="http://schemas.microsoft.com/office/drawing/2014/main" id="{2637A17B-7B88-6B88-DFF2-ACDF19B95B28}"/>
              </a:ext>
            </a:extLst>
          </p:cNvPr>
          <p:cNvSpPr>
            <a:spLocks noGrp="1" noRot="1" noChangeAspect="1"/>
          </p:cNvSpPr>
          <p:nvPr>
            <p:ph type="sldImg" idx="2"/>
          </p:nvPr>
        </p:nvSpPr>
        <p:spPr>
          <a:xfrm>
            <a:off x="2925763" y="849313"/>
            <a:ext cx="4078287" cy="2293937"/>
          </a:xfrm>
          <a:prstGeom prst="rect">
            <a:avLst/>
          </a:prstGeom>
          <a:noFill/>
          <a:ln w="12700">
            <a:solidFill>
              <a:prstClr val="black"/>
            </a:solidFill>
          </a:ln>
        </p:spPr>
        <p:txBody>
          <a:bodyPr vert="horz" lIns="91010" tIns="45505" rIns="91010" bIns="45505" rtlCol="0" anchor="ctr"/>
          <a:lstStyle/>
          <a:p>
            <a:pPr lvl="0"/>
            <a:endParaRPr lang="uk-UA" noProof="0" dirty="0"/>
          </a:p>
        </p:txBody>
      </p:sp>
      <p:sp>
        <p:nvSpPr>
          <p:cNvPr id="5" name="Місце для нотаток 4">
            <a:extLst>
              <a:ext uri="{FF2B5EF4-FFF2-40B4-BE49-F238E27FC236}">
                <a16:creationId xmlns:a16="http://schemas.microsoft.com/office/drawing/2014/main" id="{EA25E2B2-5A23-8B6D-9776-7AA8E07D1FE7}"/>
              </a:ext>
            </a:extLst>
          </p:cNvPr>
          <p:cNvSpPr>
            <a:spLocks noGrp="1"/>
          </p:cNvSpPr>
          <p:nvPr>
            <p:ph type="body" sz="quarter" idx="3"/>
          </p:nvPr>
        </p:nvSpPr>
        <p:spPr>
          <a:xfrm>
            <a:off x="992188" y="3271838"/>
            <a:ext cx="7945437" cy="2676525"/>
          </a:xfrm>
          <a:prstGeom prst="rect">
            <a:avLst/>
          </a:prstGeom>
        </p:spPr>
        <p:txBody>
          <a:bodyPr vert="horz" lIns="91010" tIns="45505" rIns="91010" bIns="45505" rtlCol="0"/>
          <a:lstStyle/>
          <a:p>
            <a:pPr lvl="0"/>
            <a:r>
              <a:rPr lang="uk-UA" noProof="0" dirty="0"/>
              <a:t>Відредагуйте стиль зразка тексту</a:t>
            </a:r>
          </a:p>
          <a:p>
            <a:pPr lvl="1"/>
            <a:r>
              <a:rPr lang="uk-UA" noProof="0" dirty="0"/>
              <a:t>Другий рівень</a:t>
            </a:r>
          </a:p>
          <a:p>
            <a:pPr lvl="2"/>
            <a:r>
              <a:rPr lang="uk-UA" noProof="0" dirty="0"/>
              <a:t>Третій рівень</a:t>
            </a:r>
          </a:p>
          <a:p>
            <a:pPr lvl="3"/>
            <a:r>
              <a:rPr lang="uk-UA" noProof="0" dirty="0"/>
              <a:t>Четвертий рівень</a:t>
            </a:r>
          </a:p>
          <a:p>
            <a:pPr lvl="4"/>
            <a:r>
              <a:rPr lang="uk-UA" noProof="0" dirty="0"/>
              <a:t>П’ятий рівень</a:t>
            </a:r>
          </a:p>
        </p:txBody>
      </p:sp>
      <p:sp>
        <p:nvSpPr>
          <p:cNvPr id="6" name="Місце для нижнього колонтитула 5">
            <a:extLst>
              <a:ext uri="{FF2B5EF4-FFF2-40B4-BE49-F238E27FC236}">
                <a16:creationId xmlns:a16="http://schemas.microsoft.com/office/drawing/2014/main" id="{21E580B6-E2E0-DAA2-1338-EB90582AC7BB}"/>
              </a:ext>
            </a:extLst>
          </p:cNvPr>
          <p:cNvSpPr>
            <a:spLocks noGrp="1"/>
          </p:cNvSpPr>
          <p:nvPr>
            <p:ph type="ftr" sz="quarter" idx="4"/>
          </p:nvPr>
        </p:nvSpPr>
        <p:spPr>
          <a:xfrm>
            <a:off x="0" y="6457950"/>
            <a:ext cx="4303713" cy="339725"/>
          </a:xfrm>
          <a:prstGeom prst="rect">
            <a:avLst/>
          </a:prstGeom>
        </p:spPr>
        <p:txBody>
          <a:bodyPr vert="horz" lIns="91010" tIns="45505" rIns="91010" bIns="45505" rtlCol="0" anchor="b"/>
          <a:lstStyle>
            <a:lvl1pPr algn="l" eaLnBrk="1" fontAlgn="auto" hangingPunct="1">
              <a:spcBef>
                <a:spcPts val="0"/>
              </a:spcBef>
              <a:spcAft>
                <a:spcPts val="0"/>
              </a:spcAft>
              <a:defRPr sz="1200">
                <a:latin typeface="Roboto Condensed Light" pitchFamily="2" charset="0"/>
              </a:defRPr>
            </a:lvl1pPr>
          </a:lstStyle>
          <a:p>
            <a:pPr>
              <a:defRPr/>
            </a:pPr>
            <a:endParaRPr lang="uk-UA"/>
          </a:p>
        </p:txBody>
      </p:sp>
      <p:sp>
        <p:nvSpPr>
          <p:cNvPr id="7" name="Місце для номера слайда 6">
            <a:extLst>
              <a:ext uri="{FF2B5EF4-FFF2-40B4-BE49-F238E27FC236}">
                <a16:creationId xmlns:a16="http://schemas.microsoft.com/office/drawing/2014/main" id="{B305F669-AEA4-BEE1-80ED-F2BC81C07261}"/>
              </a:ext>
            </a:extLst>
          </p:cNvPr>
          <p:cNvSpPr>
            <a:spLocks noGrp="1"/>
          </p:cNvSpPr>
          <p:nvPr>
            <p:ph type="sldNum" sz="quarter" idx="5"/>
          </p:nvPr>
        </p:nvSpPr>
        <p:spPr>
          <a:xfrm>
            <a:off x="5622925" y="6457950"/>
            <a:ext cx="4305300" cy="339725"/>
          </a:xfrm>
          <a:prstGeom prst="rect">
            <a:avLst/>
          </a:prstGeom>
        </p:spPr>
        <p:txBody>
          <a:bodyPr vert="horz" wrap="square" lIns="91010" tIns="45505" rIns="91010" bIns="45505" numCol="1" anchor="b" anchorCtr="0" compatLnSpc="1">
            <a:prstTxWarp prst="textNoShape">
              <a:avLst/>
            </a:prstTxWarp>
          </a:bodyPr>
          <a:lstStyle>
            <a:lvl1pPr algn="r" eaLnBrk="1" hangingPunct="1">
              <a:defRPr sz="1200" smtClean="0">
                <a:latin typeface="Roboto Condensed Light" panose="02000000000000000000" pitchFamily="2" charset="0"/>
              </a:defRPr>
            </a:lvl1pPr>
          </a:lstStyle>
          <a:p>
            <a:pPr>
              <a:defRPr/>
            </a:pPr>
            <a:fld id="{AD5E7DE3-1AE7-4703-B5A5-E3B50F059203}" type="slidenum">
              <a:rPr lang="uk-UA" altLang="uk-UA"/>
              <a:pPr>
                <a:defRPr/>
              </a:pPr>
              <a:t>‹№›</a:t>
            </a:fld>
            <a:endParaRPr lang="uk-UA" altLang="uk-U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Roboto Condensed Light"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Roboto Condensed Light"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Roboto Condensed Light"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Roboto Condensed Light"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Roboto Condensed Light"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id="{EC123180-4134-DF4E-785D-39CBDB5C47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a:extLst>
              <a:ext uri="{FF2B5EF4-FFF2-40B4-BE49-F238E27FC236}">
                <a16:creationId xmlns:a16="http://schemas.microsoft.com/office/drawing/2014/main" id="{312169F0-1EA8-FC51-7151-606C144D08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a:p>
        </p:txBody>
      </p:sp>
      <p:sp>
        <p:nvSpPr>
          <p:cNvPr id="5124" name="Номер слайда 3">
            <a:extLst>
              <a:ext uri="{FF2B5EF4-FFF2-40B4-BE49-F238E27FC236}">
                <a16:creationId xmlns:a16="http://schemas.microsoft.com/office/drawing/2014/main" id="{FD25675B-1AFB-8EBE-427A-E8EFEDC759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8188" indent="-284163">
              <a:defRPr>
                <a:solidFill>
                  <a:schemeClr val="tx1"/>
                </a:solidFill>
                <a:latin typeface="Arial" panose="020B0604020202020204" pitchFamily="34" charset="0"/>
              </a:defRPr>
            </a:lvl2pPr>
            <a:lvl3pPr marL="1136650" indent="-227013">
              <a:defRPr>
                <a:solidFill>
                  <a:schemeClr val="tx1"/>
                </a:solidFill>
                <a:latin typeface="Arial" panose="020B0604020202020204" pitchFamily="34" charset="0"/>
              </a:defRPr>
            </a:lvl3pPr>
            <a:lvl4pPr marL="1592263" indent="-227013">
              <a:defRPr>
                <a:solidFill>
                  <a:schemeClr val="tx1"/>
                </a:solidFill>
                <a:latin typeface="Arial" panose="020B0604020202020204" pitchFamily="34" charset="0"/>
              </a:defRPr>
            </a:lvl4pPr>
            <a:lvl5pPr marL="2046288" indent="-227013">
              <a:defRPr>
                <a:solidFill>
                  <a:schemeClr val="tx1"/>
                </a:solidFill>
                <a:latin typeface="Arial" panose="020B0604020202020204" pitchFamily="34" charset="0"/>
              </a:defRPr>
            </a:lvl5pPr>
            <a:lvl6pPr marL="2503488" indent="-227013" eaLnBrk="0" fontAlgn="base" hangingPunct="0">
              <a:spcBef>
                <a:spcPct val="0"/>
              </a:spcBef>
              <a:spcAft>
                <a:spcPct val="0"/>
              </a:spcAft>
              <a:defRPr>
                <a:solidFill>
                  <a:schemeClr val="tx1"/>
                </a:solidFill>
                <a:latin typeface="Arial" panose="020B0604020202020204" pitchFamily="34" charset="0"/>
              </a:defRPr>
            </a:lvl6pPr>
            <a:lvl7pPr marL="2960688" indent="-227013" eaLnBrk="0" fontAlgn="base" hangingPunct="0">
              <a:spcBef>
                <a:spcPct val="0"/>
              </a:spcBef>
              <a:spcAft>
                <a:spcPct val="0"/>
              </a:spcAft>
              <a:defRPr>
                <a:solidFill>
                  <a:schemeClr val="tx1"/>
                </a:solidFill>
                <a:latin typeface="Arial" panose="020B0604020202020204" pitchFamily="34" charset="0"/>
              </a:defRPr>
            </a:lvl7pPr>
            <a:lvl8pPr marL="3417888" indent="-227013" eaLnBrk="0" fontAlgn="base" hangingPunct="0">
              <a:spcBef>
                <a:spcPct val="0"/>
              </a:spcBef>
              <a:spcAft>
                <a:spcPct val="0"/>
              </a:spcAft>
              <a:defRPr>
                <a:solidFill>
                  <a:schemeClr val="tx1"/>
                </a:solidFill>
                <a:latin typeface="Arial" panose="020B0604020202020204" pitchFamily="34" charset="0"/>
              </a:defRPr>
            </a:lvl8pPr>
            <a:lvl9pPr marL="3875088" indent="-227013" eaLnBrk="0" fontAlgn="base" hangingPunct="0">
              <a:spcBef>
                <a:spcPct val="0"/>
              </a:spcBef>
              <a:spcAft>
                <a:spcPct val="0"/>
              </a:spcAft>
              <a:defRPr>
                <a:solidFill>
                  <a:schemeClr val="tx1"/>
                </a:solidFill>
                <a:latin typeface="Arial" panose="020B0604020202020204" pitchFamily="34" charset="0"/>
              </a:defRPr>
            </a:lvl9pPr>
          </a:lstStyle>
          <a:p>
            <a:fld id="{444C9BBA-1121-4372-A223-AC5E6F5CC0C9}" type="slidenum">
              <a:rPr lang="uk-UA" altLang="uk-UA">
                <a:latin typeface="Roboto Condensed Light" panose="02000000000000000000" pitchFamily="2" charset="0"/>
              </a:rPr>
              <a:pPr/>
              <a:t>1</a:t>
            </a:fld>
            <a:endParaRPr lang="uk-UA" altLang="uk-UA" dirty="0">
              <a:latin typeface="Roboto Condensed Light" panose="02000000000000000000" pitchFamily="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AA8ED688-EA9D-61C5-A44B-F55D15E720F8}"/>
              </a:ext>
            </a:extLst>
          </p:cNvPr>
          <p:cNvSpPr>
            <a:spLocks noGrp="1"/>
          </p:cNvSpPr>
          <p:nvPr>
            <p:ph type="dt" sz="half" idx="10"/>
          </p:nvPr>
        </p:nvSpPr>
        <p:spPr/>
        <p:txBody>
          <a:bodyPr/>
          <a:lstStyle>
            <a:lvl1pPr>
              <a:defRPr/>
            </a:lvl1pPr>
          </a:lstStyle>
          <a:p>
            <a:pPr>
              <a:defRPr/>
            </a:pPr>
            <a:fld id="{8E82A0AA-8F14-463A-B142-283B990E42D1}" type="datetime1">
              <a:rPr lang="uk-UA" smtClean="0"/>
              <a:t>05.06.2023</a:t>
            </a:fld>
            <a:endParaRPr lang="uk-UA" dirty="0"/>
          </a:p>
        </p:txBody>
      </p:sp>
      <p:sp>
        <p:nvSpPr>
          <p:cNvPr id="5" name="Місце для нижнього колонтитула 4">
            <a:extLst>
              <a:ext uri="{FF2B5EF4-FFF2-40B4-BE49-F238E27FC236}">
                <a16:creationId xmlns:a16="http://schemas.microsoft.com/office/drawing/2014/main" id="{F12B7512-7EB2-DA19-46B7-56794379F821}"/>
              </a:ext>
            </a:extLst>
          </p:cNvPr>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a:extLst>
              <a:ext uri="{FF2B5EF4-FFF2-40B4-BE49-F238E27FC236}">
                <a16:creationId xmlns:a16="http://schemas.microsoft.com/office/drawing/2014/main" id="{AB66CE9B-243A-B895-DE85-B46D60D6A835}"/>
              </a:ext>
            </a:extLst>
          </p:cNvPr>
          <p:cNvSpPr>
            <a:spLocks noGrp="1"/>
          </p:cNvSpPr>
          <p:nvPr>
            <p:ph type="sldNum" sz="quarter" idx="12"/>
          </p:nvPr>
        </p:nvSpPr>
        <p:spPr/>
        <p:txBody>
          <a:bodyPr/>
          <a:lstStyle>
            <a:lvl1pPr>
              <a:defRPr/>
            </a:lvl1pPr>
          </a:lstStyle>
          <a:p>
            <a:pPr>
              <a:defRPr/>
            </a:pPr>
            <a:fld id="{CEA36708-AE8B-4B85-9B65-228F0635230B}" type="slidenum">
              <a:rPr lang="uk-UA" altLang="uk-UA"/>
              <a:pPr>
                <a:defRPr/>
              </a:pPr>
              <a:t>‹№›</a:t>
            </a:fld>
            <a:endParaRPr lang="uk-UA" altLang="uk-UA"/>
          </a:p>
        </p:txBody>
      </p:sp>
    </p:spTree>
    <p:extLst>
      <p:ext uri="{BB962C8B-B14F-4D97-AF65-F5344CB8AC3E}">
        <p14:creationId xmlns:p14="http://schemas.microsoft.com/office/powerpoint/2010/main" val="4030150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3FB3C76D-3FFE-763E-4EE5-2A99E753A866}"/>
              </a:ext>
            </a:extLst>
          </p:cNvPr>
          <p:cNvSpPr>
            <a:spLocks noGrp="1"/>
          </p:cNvSpPr>
          <p:nvPr>
            <p:ph type="dt" sz="half" idx="10"/>
          </p:nvPr>
        </p:nvSpPr>
        <p:spPr/>
        <p:txBody>
          <a:bodyPr/>
          <a:lstStyle>
            <a:lvl1pPr>
              <a:defRPr/>
            </a:lvl1pPr>
          </a:lstStyle>
          <a:p>
            <a:pPr>
              <a:defRPr/>
            </a:pPr>
            <a:fld id="{DB220ABF-94A0-4458-A503-65FD43098299}" type="datetime1">
              <a:rPr lang="uk-UA" smtClean="0"/>
              <a:t>05.06.2023</a:t>
            </a:fld>
            <a:endParaRPr lang="uk-UA" dirty="0"/>
          </a:p>
        </p:txBody>
      </p:sp>
      <p:sp>
        <p:nvSpPr>
          <p:cNvPr id="5" name="Місце для нижнього колонтитула 4">
            <a:extLst>
              <a:ext uri="{FF2B5EF4-FFF2-40B4-BE49-F238E27FC236}">
                <a16:creationId xmlns:a16="http://schemas.microsoft.com/office/drawing/2014/main" id="{9D0A6F11-8148-EC28-C421-ABF4862C6BB5}"/>
              </a:ext>
            </a:extLst>
          </p:cNvPr>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a:extLst>
              <a:ext uri="{FF2B5EF4-FFF2-40B4-BE49-F238E27FC236}">
                <a16:creationId xmlns:a16="http://schemas.microsoft.com/office/drawing/2014/main" id="{87B56B1A-9CE4-8114-6966-A045B2D002A2}"/>
              </a:ext>
            </a:extLst>
          </p:cNvPr>
          <p:cNvSpPr>
            <a:spLocks noGrp="1"/>
          </p:cNvSpPr>
          <p:nvPr>
            <p:ph type="sldNum" sz="quarter" idx="12"/>
          </p:nvPr>
        </p:nvSpPr>
        <p:spPr/>
        <p:txBody>
          <a:bodyPr/>
          <a:lstStyle>
            <a:lvl1pPr>
              <a:defRPr/>
            </a:lvl1pPr>
          </a:lstStyle>
          <a:p>
            <a:pPr>
              <a:defRPr/>
            </a:pPr>
            <a:fld id="{4E4F0B48-4A94-4504-A6C0-3A970785A124}" type="slidenum">
              <a:rPr lang="uk-UA" altLang="uk-UA"/>
              <a:pPr>
                <a:defRPr/>
              </a:pPr>
              <a:t>‹№›</a:t>
            </a:fld>
            <a:endParaRPr lang="uk-UA" altLang="uk-UA"/>
          </a:p>
        </p:txBody>
      </p:sp>
    </p:spTree>
    <p:extLst>
      <p:ext uri="{BB962C8B-B14F-4D97-AF65-F5344CB8AC3E}">
        <p14:creationId xmlns:p14="http://schemas.microsoft.com/office/powerpoint/2010/main" val="2193732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A0CB74CD-04BD-591A-4CDD-5926DD78B5DD}"/>
              </a:ext>
            </a:extLst>
          </p:cNvPr>
          <p:cNvSpPr>
            <a:spLocks noGrp="1"/>
          </p:cNvSpPr>
          <p:nvPr>
            <p:ph type="dt" sz="half" idx="10"/>
          </p:nvPr>
        </p:nvSpPr>
        <p:spPr/>
        <p:txBody>
          <a:bodyPr/>
          <a:lstStyle>
            <a:lvl1pPr>
              <a:defRPr/>
            </a:lvl1pPr>
          </a:lstStyle>
          <a:p>
            <a:pPr>
              <a:defRPr/>
            </a:pPr>
            <a:fld id="{1BF0229F-B9CA-431A-B51F-1F8A35B8DC77}" type="datetime1">
              <a:rPr lang="uk-UA" smtClean="0"/>
              <a:t>05.06.2023</a:t>
            </a:fld>
            <a:endParaRPr lang="uk-UA" dirty="0"/>
          </a:p>
        </p:txBody>
      </p:sp>
      <p:sp>
        <p:nvSpPr>
          <p:cNvPr id="5" name="Місце для нижнього колонтитула 4">
            <a:extLst>
              <a:ext uri="{FF2B5EF4-FFF2-40B4-BE49-F238E27FC236}">
                <a16:creationId xmlns:a16="http://schemas.microsoft.com/office/drawing/2014/main" id="{D127B8D6-3995-C4DE-DD03-0D84EC35EBC3}"/>
              </a:ext>
            </a:extLst>
          </p:cNvPr>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a:extLst>
              <a:ext uri="{FF2B5EF4-FFF2-40B4-BE49-F238E27FC236}">
                <a16:creationId xmlns:a16="http://schemas.microsoft.com/office/drawing/2014/main" id="{9A58A045-F125-D6D3-71A7-99BD4E10CDF7}"/>
              </a:ext>
            </a:extLst>
          </p:cNvPr>
          <p:cNvSpPr>
            <a:spLocks noGrp="1"/>
          </p:cNvSpPr>
          <p:nvPr>
            <p:ph type="sldNum" sz="quarter" idx="12"/>
          </p:nvPr>
        </p:nvSpPr>
        <p:spPr/>
        <p:txBody>
          <a:bodyPr/>
          <a:lstStyle>
            <a:lvl1pPr>
              <a:defRPr/>
            </a:lvl1pPr>
          </a:lstStyle>
          <a:p>
            <a:pPr>
              <a:defRPr/>
            </a:pPr>
            <a:fld id="{30A6392A-C09C-4467-9777-3DF3F4931805}" type="slidenum">
              <a:rPr lang="uk-UA" altLang="uk-UA"/>
              <a:pPr>
                <a:defRPr/>
              </a:pPr>
              <a:t>‹№›</a:t>
            </a:fld>
            <a:endParaRPr lang="uk-UA" altLang="uk-UA"/>
          </a:p>
        </p:txBody>
      </p:sp>
    </p:spTree>
    <p:extLst>
      <p:ext uri="{BB962C8B-B14F-4D97-AF65-F5344CB8AC3E}">
        <p14:creationId xmlns:p14="http://schemas.microsoft.com/office/powerpoint/2010/main" val="172682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p:cNvSpPr>
            <a:spLocks noGrp="1"/>
          </p:cNvSpPr>
          <p:nvPr>
            <p:ph idx="1"/>
          </p:nvPr>
        </p:nvSpPr>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C9C0276E-6541-BA52-E161-CE331C0B1A1E}"/>
              </a:ext>
            </a:extLst>
          </p:cNvPr>
          <p:cNvSpPr>
            <a:spLocks noGrp="1"/>
          </p:cNvSpPr>
          <p:nvPr>
            <p:ph type="dt" sz="half" idx="10"/>
          </p:nvPr>
        </p:nvSpPr>
        <p:spPr/>
        <p:txBody>
          <a:bodyPr/>
          <a:lstStyle>
            <a:lvl1pPr>
              <a:defRPr/>
            </a:lvl1pPr>
          </a:lstStyle>
          <a:p>
            <a:pPr>
              <a:defRPr/>
            </a:pPr>
            <a:fld id="{ED8E5E7C-9C28-4F83-A4C5-B4A7F7D1D00C}" type="datetime1">
              <a:rPr lang="uk-UA" smtClean="0"/>
              <a:t>05.06.2023</a:t>
            </a:fld>
            <a:endParaRPr lang="uk-UA" dirty="0"/>
          </a:p>
        </p:txBody>
      </p:sp>
      <p:sp>
        <p:nvSpPr>
          <p:cNvPr id="5" name="Місце для нижнього колонтитула 4">
            <a:extLst>
              <a:ext uri="{FF2B5EF4-FFF2-40B4-BE49-F238E27FC236}">
                <a16:creationId xmlns:a16="http://schemas.microsoft.com/office/drawing/2014/main" id="{C7DDD959-5CE9-DE4E-E0DB-D16F2C6243EF}"/>
              </a:ext>
            </a:extLst>
          </p:cNvPr>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a:extLst>
              <a:ext uri="{FF2B5EF4-FFF2-40B4-BE49-F238E27FC236}">
                <a16:creationId xmlns:a16="http://schemas.microsoft.com/office/drawing/2014/main" id="{CBAD9C21-6A07-273E-32EB-90B9801FB94A}"/>
              </a:ext>
            </a:extLst>
          </p:cNvPr>
          <p:cNvSpPr>
            <a:spLocks noGrp="1"/>
          </p:cNvSpPr>
          <p:nvPr>
            <p:ph type="sldNum" sz="quarter" idx="12"/>
          </p:nvPr>
        </p:nvSpPr>
        <p:spPr/>
        <p:txBody>
          <a:bodyPr/>
          <a:lstStyle>
            <a:lvl1pPr>
              <a:defRPr/>
            </a:lvl1pPr>
          </a:lstStyle>
          <a:p>
            <a:pPr>
              <a:defRPr/>
            </a:pPr>
            <a:fld id="{C3457EC5-9B54-49ED-9CA6-C2B51A92FA73}" type="slidenum">
              <a:rPr lang="uk-UA" altLang="uk-UA"/>
              <a:pPr>
                <a:defRPr/>
              </a:pPr>
              <a:t>‹№›</a:t>
            </a:fld>
            <a:endParaRPr lang="uk-UA" altLang="uk-UA"/>
          </a:p>
        </p:txBody>
      </p:sp>
    </p:spTree>
    <p:extLst>
      <p:ext uri="{BB962C8B-B14F-4D97-AF65-F5344CB8AC3E}">
        <p14:creationId xmlns:p14="http://schemas.microsoft.com/office/powerpoint/2010/main" val="2605227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Відредагуйте стиль зразка тексту</a:t>
            </a:r>
          </a:p>
        </p:txBody>
      </p:sp>
      <p:sp>
        <p:nvSpPr>
          <p:cNvPr id="4" name="Місце для дати 3">
            <a:extLst>
              <a:ext uri="{FF2B5EF4-FFF2-40B4-BE49-F238E27FC236}">
                <a16:creationId xmlns:a16="http://schemas.microsoft.com/office/drawing/2014/main" id="{5F4B40DE-7744-E223-33EE-0FC832A8CB42}"/>
              </a:ext>
            </a:extLst>
          </p:cNvPr>
          <p:cNvSpPr>
            <a:spLocks noGrp="1"/>
          </p:cNvSpPr>
          <p:nvPr>
            <p:ph type="dt" sz="half" idx="10"/>
          </p:nvPr>
        </p:nvSpPr>
        <p:spPr/>
        <p:txBody>
          <a:bodyPr/>
          <a:lstStyle>
            <a:lvl1pPr>
              <a:defRPr/>
            </a:lvl1pPr>
          </a:lstStyle>
          <a:p>
            <a:pPr>
              <a:defRPr/>
            </a:pPr>
            <a:fld id="{94F1511E-535D-4954-AF01-FFE74FA62650}" type="datetime1">
              <a:rPr lang="uk-UA" smtClean="0"/>
              <a:t>05.06.2023</a:t>
            </a:fld>
            <a:endParaRPr lang="uk-UA" dirty="0"/>
          </a:p>
        </p:txBody>
      </p:sp>
      <p:sp>
        <p:nvSpPr>
          <p:cNvPr id="5" name="Місце для нижнього колонтитула 4">
            <a:extLst>
              <a:ext uri="{FF2B5EF4-FFF2-40B4-BE49-F238E27FC236}">
                <a16:creationId xmlns:a16="http://schemas.microsoft.com/office/drawing/2014/main" id="{67955B39-CD41-967F-D3C9-49E2F0DC0B83}"/>
              </a:ext>
            </a:extLst>
          </p:cNvPr>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a:extLst>
              <a:ext uri="{FF2B5EF4-FFF2-40B4-BE49-F238E27FC236}">
                <a16:creationId xmlns:a16="http://schemas.microsoft.com/office/drawing/2014/main" id="{AC395E2B-5CDE-5E43-970C-EF311F5EDB18}"/>
              </a:ext>
            </a:extLst>
          </p:cNvPr>
          <p:cNvSpPr>
            <a:spLocks noGrp="1"/>
          </p:cNvSpPr>
          <p:nvPr>
            <p:ph type="sldNum" sz="quarter" idx="12"/>
          </p:nvPr>
        </p:nvSpPr>
        <p:spPr/>
        <p:txBody>
          <a:bodyPr/>
          <a:lstStyle>
            <a:lvl1pPr>
              <a:defRPr/>
            </a:lvl1pPr>
          </a:lstStyle>
          <a:p>
            <a:pPr>
              <a:defRPr/>
            </a:pPr>
            <a:fld id="{57516EA7-C336-4E60-ADB4-B52A6B1073E8}" type="slidenum">
              <a:rPr lang="uk-UA" altLang="uk-UA"/>
              <a:pPr>
                <a:defRPr/>
              </a:pPr>
              <a:t>‹№›</a:t>
            </a:fld>
            <a:endParaRPr lang="uk-UA" altLang="uk-UA"/>
          </a:p>
        </p:txBody>
      </p:sp>
    </p:spTree>
    <p:extLst>
      <p:ext uri="{BB962C8B-B14F-4D97-AF65-F5344CB8AC3E}">
        <p14:creationId xmlns:p14="http://schemas.microsoft.com/office/powerpoint/2010/main" val="2127845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3">
            <a:extLst>
              <a:ext uri="{FF2B5EF4-FFF2-40B4-BE49-F238E27FC236}">
                <a16:creationId xmlns:a16="http://schemas.microsoft.com/office/drawing/2014/main" id="{A3C90BE2-957C-03F8-1F9F-8F0443FFFAE6}"/>
              </a:ext>
            </a:extLst>
          </p:cNvPr>
          <p:cNvSpPr>
            <a:spLocks noGrp="1"/>
          </p:cNvSpPr>
          <p:nvPr>
            <p:ph type="dt" sz="half" idx="10"/>
          </p:nvPr>
        </p:nvSpPr>
        <p:spPr/>
        <p:txBody>
          <a:bodyPr/>
          <a:lstStyle>
            <a:lvl1pPr>
              <a:defRPr/>
            </a:lvl1pPr>
          </a:lstStyle>
          <a:p>
            <a:pPr>
              <a:defRPr/>
            </a:pPr>
            <a:fld id="{9296ECDB-68B7-4C01-9488-DCF337BDEAC4}" type="datetime1">
              <a:rPr lang="uk-UA" smtClean="0"/>
              <a:t>05.06.2023</a:t>
            </a:fld>
            <a:endParaRPr lang="uk-UA" dirty="0"/>
          </a:p>
        </p:txBody>
      </p:sp>
      <p:sp>
        <p:nvSpPr>
          <p:cNvPr id="6" name="Місце для нижнього колонтитула 4">
            <a:extLst>
              <a:ext uri="{FF2B5EF4-FFF2-40B4-BE49-F238E27FC236}">
                <a16:creationId xmlns:a16="http://schemas.microsoft.com/office/drawing/2014/main" id="{7F0EFF87-884A-FDE7-CC72-F0E8FB07FB1C}"/>
              </a:ext>
            </a:extLst>
          </p:cNvPr>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a:extLst>
              <a:ext uri="{FF2B5EF4-FFF2-40B4-BE49-F238E27FC236}">
                <a16:creationId xmlns:a16="http://schemas.microsoft.com/office/drawing/2014/main" id="{8CC73E7E-C44D-D440-5AEA-931F69F3201B}"/>
              </a:ext>
            </a:extLst>
          </p:cNvPr>
          <p:cNvSpPr>
            <a:spLocks noGrp="1"/>
          </p:cNvSpPr>
          <p:nvPr>
            <p:ph type="sldNum" sz="quarter" idx="12"/>
          </p:nvPr>
        </p:nvSpPr>
        <p:spPr/>
        <p:txBody>
          <a:bodyPr/>
          <a:lstStyle>
            <a:lvl1pPr>
              <a:defRPr/>
            </a:lvl1pPr>
          </a:lstStyle>
          <a:p>
            <a:pPr>
              <a:defRPr/>
            </a:pPr>
            <a:fld id="{4FB77D72-FDE4-4F0D-B779-DE79087AB794}" type="slidenum">
              <a:rPr lang="uk-UA" altLang="uk-UA"/>
              <a:pPr>
                <a:defRPr/>
              </a:pPr>
              <a:t>‹№›</a:t>
            </a:fld>
            <a:endParaRPr lang="uk-UA" altLang="uk-UA"/>
          </a:p>
        </p:txBody>
      </p:sp>
    </p:spTree>
    <p:extLst>
      <p:ext uri="{BB962C8B-B14F-4D97-AF65-F5344CB8AC3E}">
        <p14:creationId xmlns:p14="http://schemas.microsoft.com/office/powerpoint/2010/main" val="1947340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3">
            <a:extLst>
              <a:ext uri="{FF2B5EF4-FFF2-40B4-BE49-F238E27FC236}">
                <a16:creationId xmlns:a16="http://schemas.microsoft.com/office/drawing/2014/main" id="{EA0DD99F-8DA5-F2B0-254A-B8A1308B5080}"/>
              </a:ext>
            </a:extLst>
          </p:cNvPr>
          <p:cNvSpPr>
            <a:spLocks noGrp="1"/>
          </p:cNvSpPr>
          <p:nvPr>
            <p:ph type="dt" sz="half" idx="10"/>
          </p:nvPr>
        </p:nvSpPr>
        <p:spPr/>
        <p:txBody>
          <a:bodyPr/>
          <a:lstStyle>
            <a:lvl1pPr>
              <a:defRPr/>
            </a:lvl1pPr>
          </a:lstStyle>
          <a:p>
            <a:pPr>
              <a:defRPr/>
            </a:pPr>
            <a:fld id="{F638CA85-2DB2-44C4-AF50-DAAF1E05620C}" type="datetime1">
              <a:rPr lang="uk-UA" smtClean="0"/>
              <a:t>05.06.2023</a:t>
            </a:fld>
            <a:endParaRPr lang="uk-UA" dirty="0"/>
          </a:p>
        </p:txBody>
      </p:sp>
      <p:sp>
        <p:nvSpPr>
          <p:cNvPr id="8" name="Місце для нижнього колонтитула 4">
            <a:extLst>
              <a:ext uri="{FF2B5EF4-FFF2-40B4-BE49-F238E27FC236}">
                <a16:creationId xmlns:a16="http://schemas.microsoft.com/office/drawing/2014/main" id="{16D392BE-E061-7D98-F1D5-C1C8D3872360}"/>
              </a:ext>
            </a:extLst>
          </p:cNvPr>
          <p:cNvSpPr>
            <a:spLocks noGrp="1"/>
          </p:cNvSpPr>
          <p:nvPr>
            <p:ph type="ftr" sz="quarter" idx="11"/>
          </p:nvPr>
        </p:nvSpPr>
        <p:spPr/>
        <p:txBody>
          <a:bodyPr/>
          <a:lstStyle>
            <a:lvl1pPr>
              <a:defRPr/>
            </a:lvl1pPr>
          </a:lstStyle>
          <a:p>
            <a:pPr>
              <a:defRPr/>
            </a:pPr>
            <a:endParaRPr lang="uk-UA"/>
          </a:p>
        </p:txBody>
      </p:sp>
      <p:sp>
        <p:nvSpPr>
          <p:cNvPr id="9" name="Місце для номера слайда 5">
            <a:extLst>
              <a:ext uri="{FF2B5EF4-FFF2-40B4-BE49-F238E27FC236}">
                <a16:creationId xmlns:a16="http://schemas.microsoft.com/office/drawing/2014/main" id="{FC71E889-4BED-A140-925A-AC31DDF437E8}"/>
              </a:ext>
            </a:extLst>
          </p:cNvPr>
          <p:cNvSpPr>
            <a:spLocks noGrp="1"/>
          </p:cNvSpPr>
          <p:nvPr>
            <p:ph type="sldNum" sz="quarter" idx="12"/>
          </p:nvPr>
        </p:nvSpPr>
        <p:spPr/>
        <p:txBody>
          <a:bodyPr/>
          <a:lstStyle>
            <a:lvl1pPr>
              <a:defRPr/>
            </a:lvl1pPr>
          </a:lstStyle>
          <a:p>
            <a:pPr>
              <a:defRPr/>
            </a:pPr>
            <a:fld id="{D3CAA662-D07E-4DEE-9289-2C855F9547C6}" type="slidenum">
              <a:rPr lang="uk-UA" altLang="uk-UA"/>
              <a:pPr>
                <a:defRPr/>
              </a:pPr>
              <a:t>‹№›</a:t>
            </a:fld>
            <a:endParaRPr lang="uk-UA" altLang="uk-UA"/>
          </a:p>
        </p:txBody>
      </p:sp>
    </p:spTree>
    <p:extLst>
      <p:ext uri="{BB962C8B-B14F-4D97-AF65-F5344CB8AC3E}">
        <p14:creationId xmlns:p14="http://schemas.microsoft.com/office/powerpoint/2010/main" val="4112208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3">
            <a:extLst>
              <a:ext uri="{FF2B5EF4-FFF2-40B4-BE49-F238E27FC236}">
                <a16:creationId xmlns:a16="http://schemas.microsoft.com/office/drawing/2014/main" id="{AA7AD9E1-47C8-9944-ABD5-45EADE34C17D}"/>
              </a:ext>
            </a:extLst>
          </p:cNvPr>
          <p:cNvSpPr>
            <a:spLocks noGrp="1"/>
          </p:cNvSpPr>
          <p:nvPr>
            <p:ph type="dt" sz="half" idx="10"/>
          </p:nvPr>
        </p:nvSpPr>
        <p:spPr/>
        <p:txBody>
          <a:bodyPr/>
          <a:lstStyle>
            <a:lvl1pPr>
              <a:defRPr/>
            </a:lvl1pPr>
          </a:lstStyle>
          <a:p>
            <a:pPr>
              <a:defRPr/>
            </a:pPr>
            <a:fld id="{1CC54C13-E40A-4086-BBB0-B10FF979CBEA}" type="datetime1">
              <a:rPr lang="uk-UA" smtClean="0"/>
              <a:t>05.06.2023</a:t>
            </a:fld>
            <a:endParaRPr lang="uk-UA" dirty="0"/>
          </a:p>
        </p:txBody>
      </p:sp>
      <p:sp>
        <p:nvSpPr>
          <p:cNvPr id="4" name="Місце для нижнього колонтитула 4">
            <a:extLst>
              <a:ext uri="{FF2B5EF4-FFF2-40B4-BE49-F238E27FC236}">
                <a16:creationId xmlns:a16="http://schemas.microsoft.com/office/drawing/2014/main" id="{5EC659C4-05E1-EB28-C2DF-96D8CC00C357}"/>
              </a:ext>
            </a:extLst>
          </p:cNvPr>
          <p:cNvSpPr>
            <a:spLocks noGrp="1"/>
          </p:cNvSpPr>
          <p:nvPr>
            <p:ph type="ftr" sz="quarter" idx="11"/>
          </p:nvPr>
        </p:nvSpPr>
        <p:spPr/>
        <p:txBody>
          <a:bodyPr/>
          <a:lstStyle>
            <a:lvl1pPr>
              <a:defRPr/>
            </a:lvl1pPr>
          </a:lstStyle>
          <a:p>
            <a:pPr>
              <a:defRPr/>
            </a:pPr>
            <a:endParaRPr lang="uk-UA"/>
          </a:p>
        </p:txBody>
      </p:sp>
      <p:sp>
        <p:nvSpPr>
          <p:cNvPr id="5" name="Місце для номера слайда 5">
            <a:extLst>
              <a:ext uri="{FF2B5EF4-FFF2-40B4-BE49-F238E27FC236}">
                <a16:creationId xmlns:a16="http://schemas.microsoft.com/office/drawing/2014/main" id="{D4237CF1-DE7F-FE35-5BF4-A6A97EF5AFF0}"/>
              </a:ext>
            </a:extLst>
          </p:cNvPr>
          <p:cNvSpPr>
            <a:spLocks noGrp="1"/>
          </p:cNvSpPr>
          <p:nvPr>
            <p:ph type="sldNum" sz="quarter" idx="12"/>
          </p:nvPr>
        </p:nvSpPr>
        <p:spPr/>
        <p:txBody>
          <a:bodyPr/>
          <a:lstStyle>
            <a:lvl1pPr>
              <a:defRPr/>
            </a:lvl1pPr>
          </a:lstStyle>
          <a:p>
            <a:pPr>
              <a:defRPr/>
            </a:pPr>
            <a:fld id="{432905D2-CC1C-4F8C-8D9C-4837BFB0BAA3}" type="slidenum">
              <a:rPr lang="uk-UA" altLang="uk-UA"/>
              <a:pPr>
                <a:defRPr/>
              </a:pPr>
              <a:t>‹№›</a:t>
            </a:fld>
            <a:endParaRPr lang="uk-UA" altLang="uk-UA"/>
          </a:p>
        </p:txBody>
      </p:sp>
    </p:spTree>
    <p:extLst>
      <p:ext uri="{BB962C8B-B14F-4D97-AF65-F5344CB8AC3E}">
        <p14:creationId xmlns:p14="http://schemas.microsoft.com/office/powerpoint/2010/main" val="15974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3">
            <a:extLst>
              <a:ext uri="{FF2B5EF4-FFF2-40B4-BE49-F238E27FC236}">
                <a16:creationId xmlns:a16="http://schemas.microsoft.com/office/drawing/2014/main" id="{FF345E8C-B5CC-DBD2-49BF-3F8E11BF2CEC}"/>
              </a:ext>
            </a:extLst>
          </p:cNvPr>
          <p:cNvSpPr>
            <a:spLocks noGrp="1"/>
          </p:cNvSpPr>
          <p:nvPr>
            <p:ph type="dt" sz="half" idx="10"/>
          </p:nvPr>
        </p:nvSpPr>
        <p:spPr/>
        <p:txBody>
          <a:bodyPr/>
          <a:lstStyle>
            <a:lvl1pPr>
              <a:defRPr/>
            </a:lvl1pPr>
          </a:lstStyle>
          <a:p>
            <a:pPr>
              <a:defRPr/>
            </a:pPr>
            <a:fld id="{0D7350F9-2A98-4BB4-BE07-1E76DE1FF9AA}" type="datetime1">
              <a:rPr lang="uk-UA" smtClean="0"/>
              <a:t>05.06.2023</a:t>
            </a:fld>
            <a:endParaRPr lang="uk-UA" dirty="0"/>
          </a:p>
        </p:txBody>
      </p:sp>
      <p:sp>
        <p:nvSpPr>
          <p:cNvPr id="3" name="Місце для нижнього колонтитула 4">
            <a:extLst>
              <a:ext uri="{FF2B5EF4-FFF2-40B4-BE49-F238E27FC236}">
                <a16:creationId xmlns:a16="http://schemas.microsoft.com/office/drawing/2014/main" id="{8E0F689E-CF76-E819-6A24-BCC65EDCA976}"/>
              </a:ext>
            </a:extLst>
          </p:cNvPr>
          <p:cNvSpPr>
            <a:spLocks noGrp="1"/>
          </p:cNvSpPr>
          <p:nvPr>
            <p:ph type="ftr" sz="quarter" idx="11"/>
          </p:nvPr>
        </p:nvSpPr>
        <p:spPr/>
        <p:txBody>
          <a:bodyPr/>
          <a:lstStyle>
            <a:lvl1pPr>
              <a:defRPr/>
            </a:lvl1pPr>
          </a:lstStyle>
          <a:p>
            <a:pPr>
              <a:defRPr/>
            </a:pPr>
            <a:endParaRPr lang="uk-UA"/>
          </a:p>
        </p:txBody>
      </p:sp>
      <p:sp>
        <p:nvSpPr>
          <p:cNvPr id="4" name="Місце для номера слайда 5">
            <a:extLst>
              <a:ext uri="{FF2B5EF4-FFF2-40B4-BE49-F238E27FC236}">
                <a16:creationId xmlns:a16="http://schemas.microsoft.com/office/drawing/2014/main" id="{0D0CB2BC-E645-6849-7A8D-828A4AB5BBBC}"/>
              </a:ext>
            </a:extLst>
          </p:cNvPr>
          <p:cNvSpPr>
            <a:spLocks noGrp="1"/>
          </p:cNvSpPr>
          <p:nvPr>
            <p:ph type="sldNum" sz="quarter" idx="12"/>
          </p:nvPr>
        </p:nvSpPr>
        <p:spPr/>
        <p:txBody>
          <a:bodyPr/>
          <a:lstStyle>
            <a:lvl1pPr>
              <a:defRPr/>
            </a:lvl1pPr>
          </a:lstStyle>
          <a:p>
            <a:pPr>
              <a:defRPr/>
            </a:pPr>
            <a:fld id="{AF12A4B8-FBE2-42FD-8F7C-E331D756A450}" type="slidenum">
              <a:rPr lang="uk-UA" altLang="uk-UA"/>
              <a:pPr>
                <a:defRPr/>
              </a:pPr>
              <a:t>‹№›</a:t>
            </a:fld>
            <a:endParaRPr lang="uk-UA" altLang="uk-UA"/>
          </a:p>
        </p:txBody>
      </p:sp>
    </p:spTree>
    <p:extLst>
      <p:ext uri="{BB962C8B-B14F-4D97-AF65-F5344CB8AC3E}">
        <p14:creationId xmlns:p14="http://schemas.microsoft.com/office/powerpoint/2010/main" val="187850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Місце для дати 3">
            <a:extLst>
              <a:ext uri="{FF2B5EF4-FFF2-40B4-BE49-F238E27FC236}">
                <a16:creationId xmlns:a16="http://schemas.microsoft.com/office/drawing/2014/main" id="{C7262A28-1D71-BC9C-361E-8193A841A140}"/>
              </a:ext>
            </a:extLst>
          </p:cNvPr>
          <p:cNvSpPr>
            <a:spLocks noGrp="1"/>
          </p:cNvSpPr>
          <p:nvPr>
            <p:ph type="dt" sz="half" idx="10"/>
          </p:nvPr>
        </p:nvSpPr>
        <p:spPr/>
        <p:txBody>
          <a:bodyPr/>
          <a:lstStyle>
            <a:lvl1pPr>
              <a:defRPr/>
            </a:lvl1pPr>
          </a:lstStyle>
          <a:p>
            <a:pPr>
              <a:defRPr/>
            </a:pPr>
            <a:fld id="{D0E9A1FD-498C-4D6B-8066-378AFBFB37CA}" type="datetime1">
              <a:rPr lang="uk-UA" smtClean="0"/>
              <a:t>05.06.2023</a:t>
            </a:fld>
            <a:endParaRPr lang="uk-UA" dirty="0"/>
          </a:p>
        </p:txBody>
      </p:sp>
      <p:sp>
        <p:nvSpPr>
          <p:cNvPr id="6" name="Місце для нижнього колонтитула 4">
            <a:extLst>
              <a:ext uri="{FF2B5EF4-FFF2-40B4-BE49-F238E27FC236}">
                <a16:creationId xmlns:a16="http://schemas.microsoft.com/office/drawing/2014/main" id="{A521B7DB-A673-7716-B38E-B2B440DEAEEE}"/>
              </a:ext>
            </a:extLst>
          </p:cNvPr>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a:extLst>
              <a:ext uri="{FF2B5EF4-FFF2-40B4-BE49-F238E27FC236}">
                <a16:creationId xmlns:a16="http://schemas.microsoft.com/office/drawing/2014/main" id="{C430E745-9939-F461-9FF4-ACDFCDE1D2A8}"/>
              </a:ext>
            </a:extLst>
          </p:cNvPr>
          <p:cNvSpPr>
            <a:spLocks noGrp="1"/>
          </p:cNvSpPr>
          <p:nvPr>
            <p:ph type="sldNum" sz="quarter" idx="12"/>
          </p:nvPr>
        </p:nvSpPr>
        <p:spPr/>
        <p:txBody>
          <a:bodyPr/>
          <a:lstStyle>
            <a:lvl1pPr>
              <a:defRPr/>
            </a:lvl1pPr>
          </a:lstStyle>
          <a:p>
            <a:pPr>
              <a:defRPr/>
            </a:pPr>
            <a:fld id="{677728BF-03AA-4335-BB35-CA4255D550D5}" type="slidenum">
              <a:rPr lang="uk-UA" altLang="uk-UA"/>
              <a:pPr>
                <a:defRPr/>
              </a:pPr>
              <a:t>‹№›</a:t>
            </a:fld>
            <a:endParaRPr lang="uk-UA" altLang="uk-UA"/>
          </a:p>
        </p:txBody>
      </p:sp>
    </p:spTree>
    <p:extLst>
      <p:ext uri="{BB962C8B-B14F-4D97-AF65-F5344CB8AC3E}">
        <p14:creationId xmlns:p14="http://schemas.microsoft.com/office/powerpoint/2010/main" val="2809920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uk-UA" noProof="0"/>
              <a:t>Клацніть піктограму, щоб додати зображення</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Місце для дати 3">
            <a:extLst>
              <a:ext uri="{FF2B5EF4-FFF2-40B4-BE49-F238E27FC236}">
                <a16:creationId xmlns:a16="http://schemas.microsoft.com/office/drawing/2014/main" id="{EAD98881-2ACD-B166-5782-7741EE21F2BF}"/>
              </a:ext>
            </a:extLst>
          </p:cNvPr>
          <p:cNvSpPr>
            <a:spLocks noGrp="1"/>
          </p:cNvSpPr>
          <p:nvPr>
            <p:ph type="dt" sz="half" idx="10"/>
          </p:nvPr>
        </p:nvSpPr>
        <p:spPr/>
        <p:txBody>
          <a:bodyPr/>
          <a:lstStyle>
            <a:lvl1pPr>
              <a:defRPr/>
            </a:lvl1pPr>
          </a:lstStyle>
          <a:p>
            <a:pPr>
              <a:defRPr/>
            </a:pPr>
            <a:fld id="{38EBF41A-40A1-4AD2-912A-3E0B3D58C3BD}" type="datetime1">
              <a:rPr lang="uk-UA" smtClean="0"/>
              <a:t>05.06.2023</a:t>
            </a:fld>
            <a:endParaRPr lang="uk-UA" dirty="0"/>
          </a:p>
        </p:txBody>
      </p:sp>
      <p:sp>
        <p:nvSpPr>
          <p:cNvPr id="6" name="Місце для нижнього колонтитула 4">
            <a:extLst>
              <a:ext uri="{FF2B5EF4-FFF2-40B4-BE49-F238E27FC236}">
                <a16:creationId xmlns:a16="http://schemas.microsoft.com/office/drawing/2014/main" id="{A20CC5D9-3E6C-7EE8-9D04-C4BDBC52A2BA}"/>
              </a:ext>
            </a:extLst>
          </p:cNvPr>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a:extLst>
              <a:ext uri="{FF2B5EF4-FFF2-40B4-BE49-F238E27FC236}">
                <a16:creationId xmlns:a16="http://schemas.microsoft.com/office/drawing/2014/main" id="{9185126F-D584-C2C3-AFD8-CF584FC064DD}"/>
              </a:ext>
            </a:extLst>
          </p:cNvPr>
          <p:cNvSpPr>
            <a:spLocks noGrp="1"/>
          </p:cNvSpPr>
          <p:nvPr>
            <p:ph type="sldNum" sz="quarter" idx="12"/>
          </p:nvPr>
        </p:nvSpPr>
        <p:spPr/>
        <p:txBody>
          <a:bodyPr/>
          <a:lstStyle>
            <a:lvl1pPr>
              <a:defRPr/>
            </a:lvl1pPr>
          </a:lstStyle>
          <a:p>
            <a:pPr>
              <a:defRPr/>
            </a:pPr>
            <a:fld id="{3291BF11-B2ED-427F-8A4E-915E4DE31228}" type="slidenum">
              <a:rPr lang="uk-UA" altLang="uk-UA"/>
              <a:pPr>
                <a:defRPr/>
              </a:pPr>
              <a:t>‹№›</a:t>
            </a:fld>
            <a:endParaRPr lang="uk-UA" altLang="uk-UA"/>
          </a:p>
        </p:txBody>
      </p:sp>
    </p:spTree>
    <p:extLst>
      <p:ext uri="{BB962C8B-B14F-4D97-AF65-F5344CB8AC3E}">
        <p14:creationId xmlns:p14="http://schemas.microsoft.com/office/powerpoint/2010/main" val="212905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8E3"/>
        </a:solidFill>
        <a:effectLst/>
      </p:bgPr>
    </p:bg>
    <p:spTree>
      <p:nvGrpSpPr>
        <p:cNvPr id="1" name=""/>
        <p:cNvGrpSpPr/>
        <p:nvPr/>
      </p:nvGrpSpPr>
      <p:grpSpPr>
        <a:xfrm>
          <a:off x="0" y="0"/>
          <a:ext cx="0" cy="0"/>
          <a:chOff x="0" y="0"/>
          <a:chExt cx="0" cy="0"/>
        </a:xfrm>
      </p:grpSpPr>
      <p:sp>
        <p:nvSpPr>
          <p:cNvPr id="1026" name="Місце для заголовка 1">
            <a:extLst>
              <a:ext uri="{FF2B5EF4-FFF2-40B4-BE49-F238E27FC236}">
                <a16:creationId xmlns:a16="http://schemas.microsoft.com/office/drawing/2014/main" id="{145B3D2B-C7D7-7980-44A7-F0F89E85FA3F}"/>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uk-UA" altLang="uk-UA"/>
              <a:t>Клацніть, щоб редагувати стиль зразка заголовка</a:t>
            </a:r>
          </a:p>
        </p:txBody>
      </p:sp>
      <p:sp>
        <p:nvSpPr>
          <p:cNvPr id="1027" name="Місце для тексту 2">
            <a:extLst>
              <a:ext uri="{FF2B5EF4-FFF2-40B4-BE49-F238E27FC236}">
                <a16:creationId xmlns:a16="http://schemas.microsoft.com/office/drawing/2014/main" id="{6564B427-26C4-01D2-D649-C81805085E94}"/>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uk-UA" altLang="uk-UA"/>
              <a:t>Відредагуйте стиль зразка тексту</a:t>
            </a:r>
          </a:p>
          <a:p>
            <a:pPr lvl="1"/>
            <a:r>
              <a:rPr lang="uk-UA" altLang="uk-UA"/>
              <a:t>Другий рівень</a:t>
            </a:r>
          </a:p>
          <a:p>
            <a:pPr lvl="2"/>
            <a:r>
              <a:rPr lang="uk-UA" altLang="uk-UA"/>
              <a:t>Третій рівень</a:t>
            </a:r>
          </a:p>
          <a:p>
            <a:pPr lvl="3"/>
            <a:r>
              <a:rPr lang="uk-UA" altLang="uk-UA"/>
              <a:t>Четвертий рівень</a:t>
            </a:r>
          </a:p>
          <a:p>
            <a:pPr lvl="4"/>
            <a:r>
              <a:rPr lang="uk-UA" altLang="uk-UA"/>
              <a:t>П’ятий рівень</a:t>
            </a:r>
          </a:p>
        </p:txBody>
      </p:sp>
      <p:sp>
        <p:nvSpPr>
          <p:cNvPr id="4" name="Місце для дати 3">
            <a:extLst>
              <a:ext uri="{FF2B5EF4-FFF2-40B4-BE49-F238E27FC236}">
                <a16:creationId xmlns:a16="http://schemas.microsoft.com/office/drawing/2014/main" id="{81D6CE43-1EAA-523D-DAB2-2987A26D32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Roboto Condensed Light" pitchFamily="2" charset="0"/>
              </a:defRPr>
            </a:lvl1pPr>
          </a:lstStyle>
          <a:p>
            <a:pPr>
              <a:defRPr/>
            </a:pPr>
            <a:fld id="{CFF024C6-0B6E-4252-A21D-446B0B3BC755}" type="datetime1">
              <a:rPr lang="uk-UA" smtClean="0"/>
              <a:t>05.06.2023</a:t>
            </a:fld>
            <a:endParaRPr lang="uk-UA" dirty="0"/>
          </a:p>
        </p:txBody>
      </p:sp>
      <p:sp>
        <p:nvSpPr>
          <p:cNvPr id="5" name="Місце для нижнього колонтитула 4">
            <a:extLst>
              <a:ext uri="{FF2B5EF4-FFF2-40B4-BE49-F238E27FC236}">
                <a16:creationId xmlns:a16="http://schemas.microsoft.com/office/drawing/2014/main" id="{7EACE517-7161-2385-5C82-22A5011625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Roboto Condensed Light" pitchFamily="2" charset="0"/>
              </a:defRPr>
            </a:lvl1pPr>
          </a:lstStyle>
          <a:p>
            <a:pPr>
              <a:defRPr/>
            </a:pPr>
            <a:endParaRPr lang="uk-UA"/>
          </a:p>
        </p:txBody>
      </p:sp>
      <p:sp>
        <p:nvSpPr>
          <p:cNvPr id="6" name="Місце для номера слайда 5">
            <a:extLst>
              <a:ext uri="{FF2B5EF4-FFF2-40B4-BE49-F238E27FC236}">
                <a16:creationId xmlns:a16="http://schemas.microsoft.com/office/drawing/2014/main" id="{6AD0EEA3-846C-8CE7-CBB8-FCE48699ADA9}"/>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Roboto Condensed Light" panose="02000000000000000000" pitchFamily="2" charset="0"/>
              </a:defRPr>
            </a:lvl1pPr>
          </a:lstStyle>
          <a:p>
            <a:pPr>
              <a:defRPr/>
            </a:pPr>
            <a:fld id="{5BCFE2EF-88FD-44AD-B231-08CC0BF5B23B}" type="slidenum">
              <a:rPr lang="uk-UA" altLang="uk-UA"/>
              <a:pPr>
                <a:defRPr/>
              </a:pPr>
              <a:t>‹№›</a:t>
            </a:fld>
            <a:endParaRPr lang="uk-UA" altLang="uk-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Roboto Condensed Light" pitchFamily="2" charset="0"/>
          <a:ea typeface="+mj-ea"/>
          <a:cs typeface="+mj-cs"/>
        </a:defRPr>
      </a:lvl1pPr>
      <a:lvl2pPr algn="l" rtl="0" eaLnBrk="0" fontAlgn="base" hangingPunct="0">
        <a:lnSpc>
          <a:spcPct val="90000"/>
        </a:lnSpc>
        <a:spcBef>
          <a:spcPct val="0"/>
        </a:spcBef>
        <a:spcAft>
          <a:spcPct val="0"/>
        </a:spcAft>
        <a:defRPr sz="4400">
          <a:solidFill>
            <a:schemeClr val="tx1"/>
          </a:solidFill>
          <a:latin typeface="Roboto Condensed Light" panose="02000000000000000000" pitchFamily="2" charset="0"/>
        </a:defRPr>
      </a:lvl2pPr>
      <a:lvl3pPr algn="l" rtl="0" eaLnBrk="0" fontAlgn="base" hangingPunct="0">
        <a:lnSpc>
          <a:spcPct val="90000"/>
        </a:lnSpc>
        <a:spcBef>
          <a:spcPct val="0"/>
        </a:spcBef>
        <a:spcAft>
          <a:spcPct val="0"/>
        </a:spcAft>
        <a:defRPr sz="4400">
          <a:solidFill>
            <a:schemeClr val="tx1"/>
          </a:solidFill>
          <a:latin typeface="Roboto Condensed Light" panose="02000000000000000000" pitchFamily="2" charset="0"/>
        </a:defRPr>
      </a:lvl3pPr>
      <a:lvl4pPr algn="l" rtl="0" eaLnBrk="0" fontAlgn="base" hangingPunct="0">
        <a:lnSpc>
          <a:spcPct val="90000"/>
        </a:lnSpc>
        <a:spcBef>
          <a:spcPct val="0"/>
        </a:spcBef>
        <a:spcAft>
          <a:spcPct val="0"/>
        </a:spcAft>
        <a:defRPr sz="4400">
          <a:solidFill>
            <a:schemeClr val="tx1"/>
          </a:solidFill>
          <a:latin typeface="Roboto Condensed Light" panose="02000000000000000000" pitchFamily="2" charset="0"/>
        </a:defRPr>
      </a:lvl4pPr>
      <a:lvl5pPr algn="l" rtl="0" eaLnBrk="0" fontAlgn="base" hangingPunct="0">
        <a:lnSpc>
          <a:spcPct val="90000"/>
        </a:lnSpc>
        <a:spcBef>
          <a:spcPct val="0"/>
        </a:spcBef>
        <a:spcAft>
          <a:spcPct val="0"/>
        </a:spcAft>
        <a:defRPr sz="4400">
          <a:solidFill>
            <a:schemeClr val="tx1"/>
          </a:solidFill>
          <a:latin typeface="Roboto Condensed Light" panose="02000000000000000000" pitchFamily="2"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supreme.court.gov.ua/userfiles/R_14_2011_2011_11_9.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forklog.com/news/ai/startap-predlozhil-1-mln-za-ispolzovanie-ii-v-verhovnom-sude-ssh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vice.com/en/article/k7bdmv/judge-used-chatgpt-to-make-court-decis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reuters.com/world/americas/colombia-court-moves-metaverse-host-hearing-2023-02-2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en.wikipedia.org/wiki/Court_dres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sud.ua/ru/news/blog/110591-mantiya-yak-nevidyemniy-atribut-sudovoyi-vladi"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ukrainepravo.com/scientific-thought/legal_analyst/mantii-dlya-advokativ-ta-prokuroriv-nedorechniy-tseremonial-chi-neobkhidniy-element-sudovogo-protses/"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s://sud.ua/ru/news/blog/151824-chi-potribni-vidkriti-sudovi-zasidannya-ta-naradcha-kimnata-v-sudi-kasatsiynoyi-instantsiyi"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s://e-construction.gov.ua/laws_detail/3074838152423146921?doc_type=2"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nsj.gov.ua/ua/training/programi-pidgotovki-kiiv/25-listopada-2021-r-programa-treningu-na-temu-pravo-na-informatsiuta-informatsiya-z-obmejenim-dostupom1/" TargetMode="External"/><Relationship Id="rId2" Type="http://schemas.openxmlformats.org/officeDocument/2006/relationships/hyperlink" Target="http://afl.org.ua/2020/06/10/voronovski-chitannya-2019-zbirnik-tez/" TargetMode="External"/><Relationship Id="rId1" Type="http://schemas.openxmlformats.org/officeDocument/2006/relationships/slideLayout" Target="../slideLayouts/slideLayout2.xml"/><Relationship Id="rId4" Type="http://schemas.openxmlformats.org/officeDocument/2006/relationships/hyperlink" Target="https://supreme.court.gov.ua/userfiles/media/new_folder_for_uploads/supreme/2023_prezent/presentation_bernaziuk_effectivenii_zahis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949"/>
        </a:solidFill>
        <a:effectLst/>
      </p:bgPr>
    </p:bg>
    <p:spTree>
      <p:nvGrpSpPr>
        <p:cNvPr id="1" name=""/>
        <p:cNvGrpSpPr/>
        <p:nvPr/>
      </p:nvGrpSpPr>
      <p:grpSpPr>
        <a:xfrm>
          <a:off x="0" y="0"/>
          <a:ext cx="0" cy="0"/>
          <a:chOff x="0" y="0"/>
          <a:chExt cx="0" cy="0"/>
        </a:xfrm>
      </p:grpSpPr>
      <p:sp>
        <p:nvSpPr>
          <p:cNvPr id="4099" name="Прямоугольник 4">
            <a:extLst>
              <a:ext uri="{FF2B5EF4-FFF2-40B4-BE49-F238E27FC236}">
                <a16:creationId xmlns:a16="http://schemas.microsoft.com/office/drawing/2014/main" id="{713D9962-6A76-0B3F-B541-F5A67F76EF47}"/>
              </a:ext>
            </a:extLst>
          </p:cNvPr>
          <p:cNvSpPr>
            <a:spLocks noChangeArrowheads="1"/>
          </p:cNvSpPr>
          <p:nvPr/>
        </p:nvSpPr>
        <p:spPr bwMode="auto">
          <a:xfrm>
            <a:off x="8143336" y="397472"/>
            <a:ext cx="355585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buFontTx/>
              <a:buNone/>
            </a:pPr>
            <a:r>
              <a:rPr lang="uk-UA" altLang="uk-UA" sz="1200" dirty="0">
                <a:solidFill>
                  <a:schemeClr val="bg1"/>
                </a:solidFill>
              </a:rPr>
              <a:t>Національна школа суддів України</a:t>
            </a:r>
          </a:p>
          <a:p>
            <a:pPr algn="just">
              <a:lnSpc>
                <a:spcPct val="100000"/>
              </a:lnSpc>
              <a:spcBef>
                <a:spcPct val="0"/>
              </a:spcBef>
              <a:buFontTx/>
              <a:buNone/>
            </a:pPr>
            <a:r>
              <a:rPr lang="uk-UA" altLang="uk-UA" sz="1200" dirty="0">
                <a:solidFill>
                  <a:schemeClr val="bg1"/>
                </a:solidFill>
              </a:rPr>
              <a:t>Відділ підготовки суддів</a:t>
            </a:r>
          </a:p>
          <a:p>
            <a:pPr algn="just">
              <a:lnSpc>
                <a:spcPct val="100000"/>
              </a:lnSpc>
              <a:spcBef>
                <a:spcPct val="0"/>
              </a:spcBef>
              <a:buFontTx/>
              <a:buNone/>
            </a:pPr>
            <a:endParaRPr lang="uk-UA" altLang="uk-UA" sz="1200" dirty="0">
              <a:solidFill>
                <a:schemeClr val="bg1"/>
              </a:solidFill>
            </a:endParaRPr>
          </a:p>
          <a:p>
            <a:pPr algn="just">
              <a:lnSpc>
                <a:spcPct val="100000"/>
              </a:lnSpc>
              <a:spcBef>
                <a:spcPct val="0"/>
              </a:spcBef>
              <a:buFontTx/>
              <a:buNone/>
            </a:pPr>
            <a:r>
              <a:rPr lang="uk-UA" altLang="uk-UA" sz="1200" dirty="0">
                <a:solidFill>
                  <a:schemeClr val="bg1"/>
                </a:solidFill>
              </a:rPr>
              <a:t>Підготовка та підвищення рівня кваліфікації помічників суддів місцевих загальних та апеляційних судів</a:t>
            </a:r>
          </a:p>
          <a:p>
            <a:pPr algn="just">
              <a:lnSpc>
                <a:spcPct val="100000"/>
              </a:lnSpc>
              <a:spcBef>
                <a:spcPct val="0"/>
              </a:spcBef>
              <a:buFontTx/>
              <a:buNone/>
            </a:pPr>
            <a:r>
              <a:rPr lang="uk-UA" altLang="uk-UA" sz="1200" dirty="0">
                <a:solidFill>
                  <a:schemeClr val="bg1"/>
                </a:solidFill>
              </a:rPr>
              <a:t>17 травня </a:t>
            </a:r>
            <a:r>
              <a:rPr lang="uk-UA" altLang="uk-UA" sz="1200">
                <a:solidFill>
                  <a:schemeClr val="bg1"/>
                </a:solidFill>
              </a:rPr>
              <a:t>2023 року</a:t>
            </a:r>
            <a:endParaRPr lang="uk-UA" altLang="uk-UA" sz="1200" dirty="0">
              <a:solidFill>
                <a:schemeClr val="bg1"/>
              </a:solidFill>
            </a:endParaRPr>
          </a:p>
        </p:txBody>
      </p:sp>
      <p:sp>
        <p:nvSpPr>
          <p:cNvPr id="4100" name="TextBox 10">
            <a:extLst>
              <a:ext uri="{FF2B5EF4-FFF2-40B4-BE49-F238E27FC236}">
                <a16:creationId xmlns:a16="http://schemas.microsoft.com/office/drawing/2014/main" id="{1A77238E-A3A5-371E-E67F-93A7CB4BB124}"/>
              </a:ext>
            </a:extLst>
          </p:cNvPr>
          <p:cNvSpPr txBox="1">
            <a:spLocks noChangeArrowheads="1"/>
          </p:cNvSpPr>
          <p:nvPr/>
        </p:nvSpPr>
        <p:spPr bwMode="auto">
          <a:xfrm>
            <a:off x="504203" y="2861812"/>
            <a:ext cx="1119499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buFontTx/>
              <a:buNone/>
            </a:pPr>
            <a:r>
              <a:rPr lang="uk-UA" altLang="uk-UA" sz="3200" dirty="0">
                <a:solidFill>
                  <a:schemeClr val="bg1"/>
                </a:solidFill>
              </a:rPr>
              <a:t>Незалежність судової гілки влади та історичні атрибути судочинства: між консервативністю та інноваційністю</a:t>
            </a:r>
            <a:endParaRPr lang="ru-RU" altLang="uk-UA" sz="3200" dirty="0">
              <a:solidFill>
                <a:schemeClr val="bg1"/>
              </a:solidFill>
            </a:endParaRPr>
          </a:p>
        </p:txBody>
      </p:sp>
      <p:sp>
        <p:nvSpPr>
          <p:cNvPr id="4101" name="TextBox 14">
            <a:extLst>
              <a:ext uri="{FF2B5EF4-FFF2-40B4-BE49-F238E27FC236}">
                <a16:creationId xmlns:a16="http://schemas.microsoft.com/office/drawing/2014/main" id="{46C864FC-A28B-EC07-B9A8-2430B01469D4}"/>
              </a:ext>
            </a:extLst>
          </p:cNvPr>
          <p:cNvSpPr txBox="1">
            <a:spLocks noChangeArrowheads="1"/>
          </p:cNvSpPr>
          <p:nvPr/>
        </p:nvSpPr>
        <p:spPr bwMode="auto">
          <a:xfrm>
            <a:off x="587375" y="5198468"/>
            <a:ext cx="107092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nSpc>
                <a:spcPct val="100000"/>
              </a:lnSpc>
              <a:spcBef>
                <a:spcPct val="0"/>
              </a:spcBef>
              <a:buFontTx/>
              <a:buNone/>
            </a:pPr>
            <a:r>
              <a:rPr lang="uk-UA" altLang="uk-UA" sz="2000" b="1" dirty="0">
                <a:solidFill>
                  <a:srgbClr val="FFFFFF"/>
                </a:solidFill>
                <a:ea typeface="Roboto Condensed Light" panose="02000000000000000000" pitchFamily="2" charset="0"/>
                <a:cs typeface="Roboto Condensed Light" panose="02000000000000000000" pitchFamily="2" charset="0"/>
              </a:rPr>
              <a:t>Ян БЕРНАЗЮК,</a:t>
            </a:r>
          </a:p>
          <a:p>
            <a:pPr>
              <a:lnSpc>
                <a:spcPct val="100000"/>
              </a:lnSpc>
              <a:spcBef>
                <a:spcPct val="0"/>
              </a:spcBef>
              <a:buFontTx/>
              <a:buNone/>
            </a:pPr>
            <a:r>
              <a:rPr lang="uk-UA" altLang="uk-UA" sz="1600" dirty="0">
                <a:solidFill>
                  <a:srgbClr val="FFFFFF"/>
                </a:solidFill>
                <a:ea typeface="Roboto Condensed Light" panose="02000000000000000000" pitchFamily="2" charset="0"/>
                <a:cs typeface="Roboto Condensed Light" panose="02000000000000000000" pitchFamily="2" charset="0"/>
              </a:rPr>
              <a:t>суддя Касаційного адміністративного суду у складі Верховного Суду, </a:t>
            </a:r>
          </a:p>
          <a:p>
            <a:pPr>
              <a:lnSpc>
                <a:spcPct val="100000"/>
              </a:lnSpc>
              <a:spcBef>
                <a:spcPct val="0"/>
              </a:spcBef>
              <a:buFontTx/>
              <a:buNone/>
            </a:pPr>
            <a:r>
              <a:rPr lang="uk-UA" altLang="uk-UA" sz="1600" dirty="0">
                <a:solidFill>
                  <a:srgbClr val="FFFFFF"/>
                </a:solidFill>
                <a:ea typeface="Roboto Condensed Light" panose="02000000000000000000" pitchFamily="2" charset="0"/>
                <a:cs typeface="Roboto Condensed Light" panose="02000000000000000000" pitchFamily="2" charset="0"/>
              </a:rPr>
              <a:t>доктор юридичних наук, професор</a:t>
            </a:r>
          </a:p>
        </p:txBody>
      </p:sp>
      <p:pic>
        <p:nvPicPr>
          <p:cNvPr id="6" name="Графіка 13">
            <a:extLst>
              <a:ext uri="{FF2B5EF4-FFF2-40B4-BE49-F238E27FC236}">
                <a16:creationId xmlns:a16="http://schemas.microsoft.com/office/drawing/2014/main" id="{807C6EA5-01E7-4961-906B-E8F780987E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7375" y="584200"/>
            <a:ext cx="1232064" cy="151061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C5134A0-33BA-46E2-B766-182D800E3F45}"/>
              </a:ext>
            </a:extLst>
          </p:cNvPr>
          <p:cNvSpPr>
            <a:spLocks noGrp="1"/>
          </p:cNvSpPr>
          <p:nvPr>
            <p:ph idx="1"/>
          </p:nvPr>
        </p:nvSpPr>
        <p:spPr>
          <a:xfrm>
            <a:off x="352926" y="721789"/>
            <a:ext cx="11387625" cy="4491285"/>
          </a:xfrm>
        </p:spPr>
        <p:txBody>
          <a:bodyPr/>
          <a:lstStyle/>
          <a:p>
            <a:pPr indent="0" algn="just">
              <a:lnSpc>
                <a:spcPct val="150000"/>
              </a:lnSpc>
              <a:spcBef>
                <a:spcPts val="0"/>
              </a:spcBef>
              <a:spcAft>
                <a:spcPts val="0"/>
              </a:spcAft>
              <a:buNone/>
            </a:pPr>
            <a:r>
              <a:rPr lang="uk-UA" sz="2200" dirty="0">
                <a:solidFill>
                  <a:srgbClr val="002949"/>
                </a:solidFill>
                <a:effectLst/>
                <a:ea typeface="Roboto Condensed Light" panose="02000000000000000000" pitchFamily="2" charset="0"/>
                <a:cs typeface="Times New Roman" panose="02020603050405020304" pitchFamily="18" charset="0"/>
              </a:rPr>
              <a:t>Судова система від моменту здобуття незалежності України пройшла значний шлях. </a:t>
            </a:r>
          </a:p>
          <a:p>
            <a:pPr indent="0" algn="just">
              <a:lnSpc>
                <a:spcPct val="150000"/>
              </a:lnSpc>
              <a:spcBef>
                <a:spcPts val="0"/>
              </a:spcBef>
              <a:spcAft>
                <a:spcPts val="0"/>
              </a:spcAft>
              <a:buNone/>
            </a:pPr>
            <a:r>
              <a:rPr lang="uk-UA" sz="2200" dirty="0">
                <a:solidFill>
                  <a:srgbClr val="002949"/>
                </a:solidFill>
                <a:effectLst/>
                <a:ea typeface="Roboto Condensed Light" panose="02000000000000000000" pitchFamily="2" charset="0"/>
                <a:cs typeface="Times New Roman" panose="02020603050405020304" pitchFamily="18" charset="0"/>
              </a:rPr>
              <a:t>Зокрема, закріплені в Конституції УРСР 1978 року положення щодо незалежності суддів і підкорення судів тільки закону означали лише формальну заборону на втручання у судову діяльність. Адже вони фактично не створювали підстав для визнання за судовою владою статусу самостійної гілки державної влади, рівної за своїм значенням іншим. </a:t>
            </a:r>
          </a:p>
          <a:p>
            <a:pPr indent="0" algn="just">
              <a:lnSpc>
                <a:spcPct val="150000"/>
              </a:lnSpc>
              <a:spcBef>
                <a:spcPts val="0"/>
              </a:spcBef>
              <a:spcAft>
                <a:spcPts val="0"/>
              </a:spcAft>
              <a:buNone/>
            </a:pPr>
            <a:r>
              <a:rPr lang="uk-UA" sz="2200" dirty="0">
                <a:solidFill>
                  <a:srgbClr val="002949"/>
                </a:solidFill>
                <a:effectLst/>
                <a:ea typeface="Roboto Condensed Light" panose="02000000000000000000" pitchFamily="2" charset="0"/>
                <a:cs typeface="Times New Roman" panose="02020603050405020304" pitchFamily="18" charset="0"/>
              </a:rPr>
              <a:t>У багатьох випадках за попередньої моделі роль та статус суду прирівнювалися до статусу своєрідного адміністративного органу з вирішення суперечок або органу фіксації покарання, а суворий контроль за судовою діяльністю здійснювався по «партійній лінії».</a:t>
            </a:r>
          </a:p>
          <a:p>
            <a:pPr indent="0" algn="just">
              <a:lnSpc>
                <a:spcPct val="150000"/>
              </a:lnSpc>
              <a:spcBef>
                <a:spcPts val="0"/>
              </a:spcBef>
              <a:spcAft>
                <a:spcPts val="0"/>
              </a:spcAft>
              <a:buNone/>
            </a:pPr>
            <a:endParaRPr lang="ru-RU" sz="2200" dirty="0">
              <a:solidFill>
                <a:srgbClr val="002949"/>
              </a:solidFill>
              <a:effectLst/>
              <a:ea typeface="Roboto Condensed Light" panose="02000000000000000000" pitchFamily="2" charset="0"/>
              <a:cs typeface="Times New Roman" panose="02020603050405020304" pitchFamily="18" charset="0"/>
            </a:endParaRPr>
          </a:p>
        </p:txBody>
      </p:sp>
      <p:sp>
        <p:nvSpPr>
          <p:cNvPr id="4" name="Text Placeholder 2">
            <a:extLst>
              <a:ext uri="{FF2B5EF4-FFF2-40B4-BE49-F238E27FC236}">
                <a16:creationId xmlns:a16="http://schemas.microsoft.com/office/drawing/2014/main" id="{A1D5606A-7826-5FF7-0286-2B0D6E46A64B}"/>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ea typeface="Roboto Condensed Light" panose="02000000000000000000" pitchFamily="2" charset="0"/>
              </a:rPr>
              <a:t>Верховний Суд</a:t>
            </a:r>
            <a:endParaRPr lang="en-US" sz="1200" dirty="0">
              <a:solidFill>
                <a:srgbClr val="002949"/>
              </a:solidFill>
              <a:ea typeface="Roboto Condensed Light" panose="02000000000000000000" pitchFamily="2" charset="0"/>
            </a:endParaRPr>
          </a:p>
        </p:txBody>
      </p:sp>
      <p:cxnSp>
        <p:nvCxnSpPr>
          <p:cNvPr id="5" name="Прямая соединительная линия 11">
            <a:extLst>
              <a:ext uri="{FF2B5EF4-FFF2-40B4-BE49-F238E27FC236}">
                <a16:creationId xmlns:a16="http://schemas.microsoft.com/office/drawing/2014/main" id="{3DC4BB9E-40F0-DF74-481A-173650F78B61}"/>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E0D360D2-707F-376D-B9BC-F843BA6CFA05}"/>
              </a:ext>
            </a:extLst>
          </p:cNvPr>
          <p:cNvSpPr txBox="1">
            <a:spLocks/>
          </p:cNvSpPr>
          <p:nvPr/>
        </p:nvSpPr>
        <p:spPr>
          <a:xfrm>
            <a:off x="1864034" y="5969020"/>
            <a:ext cx="7685408"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latin typeface="Roboto Condensed Light" panose="02000000000000000000" pitchFamily="2" charset="0"/>
                <a:ea typeface="Roboto Condensed Light" panose="02000000000000000000" pitchFamily="2" charset="0"/>
              </a:rPr>
              <a:t>Незалежність</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судової</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гілки</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влади</a:t>
            </a:r>
            <a:r>
              <a:rPr lang="ru-RU" altLang="uk-UA" dirty="0">
                <a:solidFill>
                  <a:srgbClr val="002949"/>
                </a:solidFill>
                <a:latin typeface="Roboto Condensed Light" panose="02000000000000000000" pitchFamily="2" charset="0"/>
                <a:ea typeface="Roboto Condensed Light" panose="02000000000000000000" pitchFamily="2" charset="0"/>
              </a:rPr>
              <a:t> та </a:t>
            </a:r>
            <a:r>
              <a:rPr lang="ru-RU" altLang="uk-UA" dirty="0" err="1">
                <a:solidFill>
                  <a:srgbClr val="002949"/>
                </a:solidFill>
                <a:latin typeface="Roboto Condensed Light" panose="02000000000000000000" pitchFamily="2" charset="0"/>
                <a:ea typeface="Roboto Condensed Light" panose="02000000000000000000" pitchFamily="2" charset="0"/>
              </a:rPr>
              <a:t>історичні</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атрибути</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судочинства</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між</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консервативністю</a:t>
            </a:r>
            <a:r>
              <a:rPr lang="ru-RU" altLang="uk-UA" dirty="0">
                <a:solidFill>
                  <a:srgbClr val="002949"/>
                </a:solidFill>
                <a:latin typeface="Roboto Condensed Light" panose="02000000000000000000" pitchFamily="2" charset="0"/>
                <a:ea typeface="Roboto Condensed Light" panose="02000000000000000000" pitchFamily="2" charset="0"/>
              </a:rPr>
              <a:t> та </a:t>
            </a:r>
            <a:r>
              <a:rPr lang="ru-RU" altLang="uk-UA" dirty="0" err="1">
                <a:solidFill>
                  <a:srgbClr val="002949"/>
                </a:solidFill>
                <a:latin typeface="Roboto Condensed Light" panose="02000000000000000000" pitchFamily="2" charset="0"/>
                <a:ea typeface="Roboto Condensed Light" panose="02000000000000000000" pitchFamily="2" charset="0"/>
              </a:rPr>
              <a:t>інноваційністю</a:t>
            </a:r>
            <a:endParaRPr lang="ru-RU" altLang="uk-UA" dirty="0">
              <a:solidFill>
                <a:srgbClr val="002949"/>
              </a:solidFill>
              <a:latin typeface="Roboto Condensed Light" panose="02000000000000000000" pitchFamily="2" charset="0"/>
              <a:ea typeface="Roboto Condensed Light" panose="02000000000000000000" pitchFamily="2" charset="0"/>
            </a:endParaRPr>
          </a:p>
        </p:txBody>
      </p:sp>
      <p:sp>
        <p:nvSpPr>
          <p:cNvPr id="8" name="Slide Number Placeholder 3">
            <a:extLst>
              <a:ext uri="{FF2B5EF4-FFF2-40B4-BE49-F238E27FC236}">
                <a16:creationId xmlns:a16="http://schemas.microsoft.com/office/drawing/2014/main" id="{B9ACAA56-EBBF-9FDA-5280-BF7CCC4D9CB5}"/>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10</a:t>
            </a:r>
            <a:endParaRPr lang="en-US" sz="1400" dirty="0">
              <a:solidFill>
                <a:srgbClr val="002949"/>
              </a:solidFill>
            </a:endParaRPr>
          </a:p>
        </p:txBody>
      </p:sp>
    </p:spTree>
    <p:extLst>
      <p:ext uri="{BB962C8B-B14F-4D97-AF65-F5344CB8AC3E}">
        <p14:creationId xmlns:p14="http://schemas.microsoft.com/office/powerpoint/2010/main" val="169594398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002949"/>
        </a:solidFill>
        <a:effectLst/>
      </p:bgPr>
    </p:bg>
    <p:spTree>
      <p:nvGrpSpPr>
        <p:cNvPr id="1" name=""/>
        <p:cNvGrpSpPr/>
        <p:nvPr/>
      </p:nvGrpSpPr>
      <p:grpSpPr>
        <a:xfrm>
          <a:off x="0" y="0"/>
          <a:ext cx="0" cy="0"/>
          <a:chOff x="0" y="0"/>
          <a:chExt cx="0" cy="0"/>
        </a:xfrm>
      </p:grpSpPr>
      <p:pic>
        <p:nvPicPr>
          <p:cNvPr id="5" name="Графіка 13">
            <a:extLst>
              <a:ext uri="{FF2B5EF4-FFF2-40B4-BE49-F238E27FC236}">
                <a16:creationId xmlns:a16="http://schemas.microsoft.com/office/drawing/2014/main" id="{807C6EA5-01E7-4961-906B-E8F780987E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7375" y="584200"/>
            <a:ext cx="1232064" cy="1510617"/>
          </a:xfrm>
          <a:prstGeom prst="rect">
            <a:avLst/>
          </a:prstGeom>
        </p:spPr>
      </p:pic>
      <p:sp>
        <p:nvSpPr>
          <p:cNvPr id="6" name="TextBox 5">
            <a:extLst>
              <a:ext uri="{FF2B5EF4-FFF2-40B4-BE49-F238E27FC236}">
                <a16:creationId xmlns:a16="http://schemas.microsoft.com/office/drawing/2014/main" id="{234FC462-91EA-4801-A062-F8D36BEF3FCA}"/>
              </a:ext>
            </a:extLst>
          </p:cNvPr>
          <p:cNvSpPr txBox="1">
            <a:spLocks noChangeArrowheads="1"/>
          </p:cNvSpPr>
          <p:nvPr/>
        </p:nvSpPr>
        <p:spPr bwMode="auto">
          <a:xfrm>
            <a:off x="482525" y="5569506"/>
            <a:ext cx="493328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uk-UA" altLang="ru-RU" sz="44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Дякую за увагу</a:t>
            </a:r>
            <a:r>
              <a:rPr lang="en-US" altLang="ru-RU" sz="44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a:t>
            </a:r>
            <a:endParaRPr lang="uk-UA" altLang="ru-RU" sz="44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7" name="Пряма сполучна лінія 2">
            <a:extLst>
              <a:ext uri="{FF2B5EF4-FFF2-40B4-BE49-F238E27FC236}">
                <a16:creationId xmlns:a16="http://schemas.microsoft.com/office/drawing/2014/main" id="{89431B16-B8A7-4491-BBE3-19389F18F114}"/>
              </a:ext>
            </a:extLst>
          </p:cNvPr>
          <p:cNvCxnSpPr>
            <a:cxnSpLocks/>
          </p:cNvCxnSpPr>
          <p:nvPr/>
        </p:nvCxnSpPr>
        <p:spPr>
          <a:xfrm>
            <a:off x="587375" y="5477773"/>
            <a:ext cx="90716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Місце для номера слайда 1">
            <a:extLst>
              <a:ext uri="{FF2B5EF4-FFF2-40B4-BE49-F238E27FC236}">
                <a16:creationId xmlns:a16="http://schemas.microsoft.com/office/drawing/2014/main" id="{5AE18610-062B-FEA4-3C53-2BB8686D94BF}"/>
              </a:ext>
            </a:extLst>
          </p:cNvPr>
          <p:cNvSpPr>
            <a:spLocks noGrp="1"/>
          </p:cNvSpPr>
          <p:nvPr>
            <p:ph type="sldNum" sz="quarter" idx="12"/>
          </p:nvPr>
        </p:nvSpPr>
        <p:spPr/>
        <p:txBody>
          <a:bodyPr/>
          <a:lstStyle/>
          <a:p>
            <a:pPr>
              <a:defRPr/>
            </a:pPr>
            <a:r>
              <a:rPr lang="uk-UA" altLang="uk-UA" dirty="0">
                <a:solidFill>
                  <a:srgbClr val="002949"/>
                </a:solidFill>
              </a:rPr>
              <a:t>100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6BE3F1-27DC-4AC5-B4B0-377F09DACCA7}"/>
              </a:ext>
            </a:extLst>
          </p:cNvPr>
          <p:cNvSpPr>
            <a:spLocks noGrp="1"/>
          </p:cNvSpPr>
          <p:nvPr>
            <p:ph type="title"/>
          </p:nvPr>
        </p:nvSpPr>
        <p:spPr>
          <a:xfrm>
            <a:off x="587035" y="320070"/>
            <a:ext cx="11153515" cy="738710"/>
          </a:xfrm>
        </p:spPr>
        <p:txBody>
          <a:bodyPr/>
          <a:lstStyle/>
          <a:p>
            <a:pPr indent="180340" algn="ctr">
              <a:lnSpc>
                <a:spcPct val="107000"/>
              </a:lnSpc>
              <a:spcAft>
                <a:spcPts val="800"/>
              </a:spcAft>
            </a:pPr>
            <a:r>
              <a:rPr lang="uk-UA" sz="2400" b="1" dirty="0">
                <a:solidFill>
                  <a:srgbClr val="004E9E"/>
                </a:solidFill>
                <a:effectLst/>
                <a:ea typeface="Roboto Condensed Light" panose="02000000000000000000" pitchFamily="2" charset="0"/>
                <a:cs typeface="Times New Roman" panose="02020603050405020304" pitchFamily="18" charset="0"/>
              </a:rPr>
              <a:t>Закон України «Про судоустрій і статус суддів»</a:t>
            </a:r>
            <a:endParaRPr lang="uk-UA" sz="2400" dirty="0">
              <a:solidFill>
                <a:srgbClr val="004E9E"/>
              </a:solidFill>
              <a:ea typeface="Roboto Condensed Light" panose="02000000000000000000" pitchFamily="2" charset="0"/>
            </a:endParaRPr>
          </a:p>
        </p:txBody>
      </p:sp>
      <p:sp>
        <p:nvSpPr>
          <p:cNvPr id="3" name="Місце для вмісту 2">
            <a:extLst>
              <a:ext uri="{FF2B5EF4-FFF2-40B4-BE49-F238E27FC236}">
                <a16:creationId xmlns:a16="http://schemas.microsoft.com/office/drawing/2014/main" id="{7C5134A0-33BA-46E2-B766-182D800E3F45}"/>
              </a:ext>
            </a:extLst>
          </p:cNvPr>
          <p:cNvSpPr>
            <a:spLocks noGrp="1"/>
          </p:cNvSpPr>
          <p:nvPr>
            <p:ph idx="1"/>
          </p:nvPr>
        </p:nvSpPr>
        <p:spPr>
          <a:xfrm>
            <a:off x="451450" y="1058780"/>
            <a:ext cx="11153515" cy="4732526"/>
          </a:xfrm>
        </p:spPr>
        <p:txBody>
          <a:bodyPr/>
          <a:lstStyle/>
          <a:p>
            <a:pPr marL="514350" indent="-285750" algn="just">
              <a:lnSpc>
                <a:spcPct val="107000"/>
              </a:lnSpc>
              <a:spcAft>
                <a:spcPts val="800"/>
              </a:spcAft>
              <a:buFont typeface="Wingdings" panose="05000000000000000000" pitchFamily="2" charset="2"/>
              <a:buChar char="ü"/>
            </a:pPr>
            <a:r>
              <a:rPr lang="uk-UA" sz="1800" u="sng"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Стаття 1</a:t>
            </a:r>
            <a:endParaRPr lang="uk-UA" sz="1800" u="sng"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uk-UA" sz="18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Судова влада в Україні відповідно до конституційних засад поділу влади здійснюється </a:t>
            </a:r>
            <a:r>
              <a:rPr lang="uk-UA" sz="1800" b="1"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незалежними та безсторонніми судами</a:t>
            </a:r>
            <a:r>
              <a:rPr lang="uk-UA" sz="18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утвореними законом.</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uk-UA" sz="18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spcAft>
                <a:spcPts val="800"/>
              </a:spcAft>
              <a:buFont typeface="Wingdings" panose="05000000000000000000" pitchFamily="2" charset="2"/>
              <a:buChar char="ü"/>
            </a:pPr>
            <a:r>
              <a:rPr lang="uk-UA" sz="1800" u="sng"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Стаття 6</a:t>
            </a:r>
            <a:endParaRPr lang="uk-UA" sz="1800" u="sng"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uk-UA" sz="18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Здійснюючи правосуддя, суди є </a:t>
            </a:r>
            <a:r>
              <a:rPr lang="uk-UA" sz="1800" b="1"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незалежними від будь-якого незаконного впливу</a:t>
            </a:r>
            <a:r>
              <a:rPr lang="uk-UA" sz="18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uk-UA" sz="18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spcAft>
                <a:spcPts val="800"/>
              </a:spcAft>
              <a:buFont typeface="Wingdings" panose="05000000000000000000" pitchFamily="2" charset="2"/>
              <a:buChar char="ü"/>
            </a:pPr>
            <a:r>
              <a:rPr lang="uk-UA" sz="1800" u="sng"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Стаття 7</a:t>
            </a:r>
            <a:endParaRPr lang="uk-UA" sz="1800" u="sng"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uk-UA" sz="18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Кожному гарантується захист його прав, свобод та інтересів у розумні строки </a:t>
            </a:r>
            <a:r>
              <a:rPr lang="uk-UA" sz="1800" b="1"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незалежним, безстороннім</a:t>
            </a:r>
            <a:r>
              <a:rPr lang="uk-UA" sz="18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і справедливим судом, утвореним законом.</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2">
            <a:extLst>
              <a:ext uri="{FF2B5EF4-FFF2-40B4-BE49-F238E27FC236}">
                <a16:creationId xmlns:a16="http://schemas.microsoft.com/office/drawing/2014/main" id="{A1D5606A-7826-5FF7-0286-2B0D6E46A64B}"/>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ea typeface="Roboto Condensed Light" panose="02000000000000000000" pitchFamily="2" charset="0"/>
              </a:rPr>
              <a:t>Верховний Суд</a:t>
            </a:r>
            <a:endParaRPr lang="en-US" sz="1200" dirty="0">
              <a:solidFill>
                <a:srgbClr val="002949"/>
              </a:solidFill>
              <a:ea typeface="Roboto Condensed Light" panose="02000000000000000000" pitchFamily="2" charset="0"/>
            </a:endParaRPr>
          </a:p>
        </p:txBody>
      </p:sp>
      <p:cxnSp>
        <p:nvCxnSpPr>
          <p:cNvPr id="5" name="Прямая соединительная линия 11">
            <a:extLst>
              <a:ext uri="{FF2B5EF4-FFF2-40B4-BE49-F238E27FC236}">
                <a16:creationId xmlns:a16="http://schemas.microsoft.com/office/drawing/2014/main" id="{3DC4BB9E-40F0-DF74-481A-173650F78B61}"/>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E0D360D2-707F-376D-B9BC-F843BA6CFA05}"/>
              </a:ext>
            </a:extLst>
          </p:cNvPr>
          <p:cNvSpPr txBox="1">
            <a:spLocks/>
          </p:cNvSpPr>
          <p:nvPr/>
        </p:nvSpPr>
        <p:spPr>
          <a:xfrm>
            <a:off x="1864034" y="5969020"/>
            <a:ext cx="7685408"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latin typeface="Roboto Condensed Light" panose="02000000000000000000" pitchFamily="2" charset="0"/>
                <a:ea typeface="Roboto Condensed Light" panose="02000000000000000000" pitchFamily="2" charset="0"/>
              </a:rPr>
              <a:t>Незалежність</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судової</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гілки</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влади</a:t>
            </a:r>
            <a:r>
              <a:rPr lang="ru-RU" altLang="uk-UA" dirty="0">
                <a:solidFill>
                  <a:srgbClr val="002949"/>
                </a:solidFill>
                <a:latin typeface="Roboto Condensed Light" panose="02000000000000000000" pitchFamily="2" charset="0"/>
                <a:ea typeface="Roboto Condensed Light" panose="02000000000000000000" pitchFamily="2" charset="0"/>
              </a:rPr>
              <a:t> та </a:t>
            </a:r>
            <a:r>
              <a:rPr lang="ru-RU" altLang="uk-UA" dirty="0" err="1">
                <a:solidFill>
                  <a:srgbClr val="002949"/>
                </a:solidFill>
                <a:latin typeface="Roboto Condensed Light" panose="02000000000000000000" pitchFamily="2" charset="0"/>
                <a:ea typeface="Roboto Condensed Light" panose="02000000000000000000" pitchFamily="2" charset="0"/>
              </a:rPr>
              <a:t>історичні</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атрибути</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судочинства</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між</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консервативністю</a:t>
            </a:r>
            <a:r>
              <a:rPr lang="ru-RU" altLang="uk-UA" dirty="0">
                <a:solidFill>
                  <a:srgbClr val="002949"/>
                </a:solidFill>
                <a:latin typeface="Roboto Condensed Light" panose="02000000000000000000" pitchFamily="2" charset="0"/>
                <a:ea typeface="Roboto Condensed Light" panose="02000000000000000000" pitchFamily="2" charset="0"/>
              </a:rPr>
              <a:t> та </a:t>
            </a:r>
            <a:r>
              <a:rPr lang="ru-RU" altLang="uk-UA" dirty="0" err="1">
                <a:solidFill>
                  <a:srgbClr val="002949"/>
                </a:solidFill>
                <a:latin typeface="Roboto Condensed Light" panose="02000000000000000000" pitchFamily="2" charset="0"/>
                <a:ea typeface="Roboto Condensed Light" panose="02000000000000000000" pitchFamily="2" charset="0"/>
              </a:rPr>
              <a:t>інноваційністю</a:t>
            </a:r>
            <a:endParaRPr lang="ru-RU" altLang="uk-UA" dirty="0">
              <a:solidFill>
                <a:srgbClr val="002949"/>
              </a:solidFill>
              <a:latin typeface="Roboto Condensed Light" panose="02000000000000000000" pitchFamily="2" charset="0"/>
              <a:ea typeface="Roboto Condensed Light" panose="02000000000000000000" pitchFamily="2" charset="0"/>
            </a:endParaRPr>
          </a:p>
        </p:txBody>
      </p:sp>
      <p:sp>
        <p:nvSpPr>
          <p:cNvPr id="8" name="Slide Number Placeholder 3">
            <a:extLst>
              <a:ext uri="{FF2B5EF4-FFF2-40B4-BE49-F238E27FC236}">
                <a16:creationId xmlns:a16="http://schemas.microsoft.com/office/drawing/2014/main" id="{B9ACAA56-EBBF-9FDA-5280-BF7CCC4D9CB5}"/>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11</a:t>
            </a:r>
            <a:endParaRPr lang="en-US" sz="1400" dirty="0">
              <a:solidFill>
                <a:srgbClr val="002949"/>
              </a:solidFill>
            </a:endParaRPr>
          </a:p>
        </p:txBody>
      </p:sp>
    </p:spTree>
    <p:extLst>
      <p:ext uri="{BB962C8B-B14F-4D97-AF65-F5344CB8AC3E}">
        <p14:creationId xmlns:p14="http://schemas.microsoft.com/office/powerpoint/2010/main" val="2531468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C5134A0-33BA-46E2-B766-182D800E3F45}"/>
              </a:ext>
            </a:extLst>
          </p:cNvPr>
          <p:cNvSpPr>
            <a:spLocks noGrp="1"/>
          </p:cNvSpPr>
          <p:nvPr>
            <p:ph idx="1"/>
          </p:nvPr>
        </p:nvSpPr>
        <p:spPr>
          <a:xfrm>
            <a:off x="566216" y="1010547"/>
            <a:ext cx="11153515" cy="4491285"/>
          </a:xfrm>
        </p:spPr>
        <p:txBody>
          <a:bodyPr/>
          <a:lstStyle/>
          <a:p>
            <a:pPr marL="514350" indent="-285750" algn="just">
              <a:lnSpc>
                <a:spcPct val="107000"/>
              </a:lnSpc>
              <a:spcAft>
                <a:spcPts val="800"/>
              </a:spcAft>
              <a:buFont typeface="Wingdings" panose="05000000000000000000" pitchFamily="2" charset="2"/>
              <a:buChar char="ü"/>
            </a:pPr>
            <a:r>
              <a:rPr lang="uk-UA" sz="1800" u="sng"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Стаття 48</a:t>
            </a:r>
            <a:endParaRPr lang="uk-UA" sz="1800" u="sng"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50000"/>
              </a:lnSpc>
              <a:spcAft>
                <a:spcPts val="800"/>
              </a:spcAft>
              <a:buNone/>
            </a:pPr>
            <a:r>
              <a:rPr lang="uk-UA" sz="18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Суддя у своїй діяльності щодо здійснення правосуддя є </a:t>
            </a:r>
            <a:r>
              <a:rPr lang="uk-UA" sz="1800" b="1"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незалежним від будь-якого незаконного впливу, тиску або втручання.</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50000"/>
              </a:lnSpc>
              <a:spcAft>
                <a:spcPts val="800"/>
              </a:spcAft>
              <a:buNone/>
            </a:pPr>
            <a:r>
              <a:rPr lang="uk-UA" sz="18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Незалежність судді забезпечується, зокрема,</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buFont typeface="Wingdings" panose="05000000000000000000" pitchFamily="2" charset="2"/>
              <a:buChar char="Ø"/>
            </a:pPr>
            <a:r>
              <a:rPr lang="uk-UA" sz="18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порядком здійснення правосуддя, визначеним процесуальним законом, таємницею ухвалення судового рішення;</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buFont typeface="Wingdings" panose="05000000000000000000" pitchFamily="2" charset="2"/>
              <a:buChar char="Ø"/>
            </a:pPr>
            <a:r>
              <a:rPr lang="uk-UA" sz="18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забороною втручання у здійснення правосуддя;</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buFont typeface="Wingdings" panose="05000000000000000000" pitchFamily="2" charset="2"/>
              <a:buChar char="Ø"/>
            </a:pPr>
            <a:r>
              <a:rPr lang="uk-UA" sz="18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відповідальністю за неповагу до суду чи судді.</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2">
            <a:extLst>
              <a:ext uri="{FF2B5EF4-FFF2-40B4-BE49-F238E27FC236}">
                <a16:creationId xmlns:a16="http://schemas.microsoft.com/office/drawing/2014/main" id="{A1D5606A-7826-5FF7-0286-2B0D6E46A64B}"/>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ea typeface="Roboto Condensed Light" panose="02000000000000000000" pitchFamily="2" charset="0"/>
              </a:rPr>
              <a:t>Верховний Суд</a:t>
            </a:r>
            <a:endParaRPr lang="en-US" sz="1200" dirty="0">
              <a:solidFill>
                <a:srgbClr val="002949"/>
              </a:solidFill>
              <a:ea typeface="Roboto Condensed Light" panose="02000000000000000000" pitchFamily="2" charset="0"/>
            </a:endParaRPr>
          </a:p>
        </p:txBody>
      </p:sp>
      <p:cxnSp>
        <p:nvCxnSpPr>
          <p:cNvPr id="5" name="Прямая соединительная линия 11">
            <a:extLst>
              <a:ext uri="{FF2B5EF4-FFF2-40B4-BE49-F238E27FC236}">
                <a16:creationId xmlns:a16="http://schemas.microsoft.com/office/drawing/2014/main" id="{3DC4BB9E-40F0-DF74-481A-173650F78B61}"/>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E0D360D2-707F-376D-B9BC-F843BA6CFA05}"/>
              </a:ext>
            </a:extLst>
          </p:cNvPr>
          <p:cNvSpPr txBox="1">
            <a:spLocks/>
          </p:cNvSpPr>
          <p:nvPr/>
        </p:nvSpPr>
        <p:spPr>
          <a:xfrm>
            <a:off x="1864034" y="5969020"/>
            <a:ext cx="7685408"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latin typeface="Roboto Condensed Light" panose="02000000000000000000" pitchFamily="2" charset="0"/>
                <a:ea typeface="Roboto Condensed Light" panose="02000000000000000000" pitchFamily="2" charset="0"/>
              </a:rPr>
              <a:t>Незалежність</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судової</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гілки</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влади</a:t>
            </a:r>
            <a:r>
              <a:rPr lang="ru-RU" altLang="uk-UA" dirty="0">
                <a:solidFill>
                  <a:srgbClr val="002949"/>
                </a:solidFill>
                <a:latin typeface="Roboto Condensed Light" panose="02000000000000000000" pitchFamily="2" charset="0"/>
                <a:ea typeface="Roboto Condensed Light" panose="02000000000000000000" pitchFamily="2" charset="0"/>
              </a:rPr>
              <a:t> та </a:t>
            </a:r>
            <a:r>
              <a:rPr lang="ru-RU" altLang="uk-UA" dirty="0" err="1">
                <a:solidFill>
                  <a:srgbClr val="002949"/>
                </a:solidFill>
                <a:latin typeface="Roboto Condensed Light" panose="02000000000000000000" pitchFamily="2" charset="0"/>
                <a:ea typeface="Roboto Condensed Light" panose="02000000000000000000" pitchFamily="2" charset="0"/>
              </a:rPr>
              <a:t>історичні</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атрибути</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судочинства</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між</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консервативністю</a:t>
            </a:r>
            <a:r>
              <a:rPr lang="ru-RU" altLang="uk-UA" dirty="0">
                <a:solidFill>
                  <a:srgbClr val="002949"/>
                </a:solidFill>
                <a:latin typeface="Roboto Condensed Light" panose="02000000000000000000" pitchFamily="2" charset="0"/>
                <a:ea typeface="Roboto Condensed Light" panose="02000000000000000000" pitchFamily="2" charset="0"/>
              </a:rPr>
              <a:t> та </a:t>
            </a:r>
            <a:r>
              <a:rPr lang="ru-RU" altLang="uk-UA" dirty="0" err="1">
                <a:solidFill>
                  <a:srgbClr val="002949"/>
                </a:solidFill>
                <a:latin typeface="Roboto Condensed Light" panose="02000000000000000000" pitchFamily="2" charset="0"/>
                <a:ea typeface="Roboto Condensed Light" panose="02000000000000000000" pitchFamily="2" charset="0"/>
              </a:rPr>
              <a:t>інноваційністю</a:t>
            </a:r>
            <a:endParaRPr lang="ru-RU" altLang="uk-UA" dirty="0">
              <a:solidFill>
                <a:srgbClr val="002949"/>
              </a:solidFill>
              <a:latin typeface="Roboto Condensed Light" panose="02000000000000000000" pitchFamily="2" charset="0"/>
              <a:ea typeface="Roboto Condensed Light" panose="02000000000000000000" pitchFamily="2" charset="0"/>
            </a:endParaRPr>
          </a:p>
        </p:txBody>
      </p:sp>
      <p:sp>
        <p:nvSpPr>
          <p:cNvPr id="8" name="Slide Number Placeholder 3">
            <a:extLst>
              <a:ext uri="{FF2B5EF4-FFF2-40B4-BE49-F238E27FC236}">
                <a16:creationId xmlns:a16="http://schemas.microsoft.com/office/drawing/2014/main" id="{B9ACAA56-EBBF-9FDA-5280-BF7CCC4D9CB5}"/>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12</a:t>
            </a:r>
            <a:endParaRPr lang="en-US" sz="1400" dirty="0">
              <a:solidFill>
                <a:srgbClr val="002949"/>
              </a:solidFill>
            </a:endParaRPr>
          </a:p>
        </p:txBody>
      </p:sp>
    </p:spTree>
    <p:extLst>
      <p:ext uri="{BB962C8B-B14F-4D97-AF65-F5344CB8AC3E}">
        <p14:creationId xmlns:p14="http://schemas.microsoft.com/office/powerpoint/2010/main" val="4068549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6BE3F1-27DC-4AC5-B4B0-377F09DACCA7}"/>
              </a:ext>
            </a:extLst>
          </p:cNvPr>
          <p:cNvSpPr>
            <a:spLocks noGrp="1"/>
          </p:cNvSpPr>
          <p:nvPr>
            <p:ph type="title"/>
          </p:nvPr>
        </p:nvSpPr>
        <p:spPr>
          <a:xfrm>
            <a:off x="587035" y="320069"/>
            <a:ext cx="11153515" cy="1325563"/>
          </a:xfrm>
        </p:spPr>
        <p:txBody>
          <a:bodyPr/>
          <a:lstStyle/>
          <a:p>
            <a:pPr indent="180340" algn="ctr">
              <a:lnSpc>
                <a:spcPct val="107000"/>
              </a:lnSpc>
              <a:spcAft>
                <a:spcPts val="800"/>
              </a:spcAft>
            </a:pPr>
            <a:r>
              <a:rPr lang="uk-UA" sz="2000" b="1" dirty="0">
                <a:solidFill>
                  <a:srgbClr val="004E9E"/>
                </a:solidFill>
                <a:effectLst/>
                <a:ea typeface="Roboto Condensed Light" panose="02000000000000000000" pitchFamily="2" charset="0"/>
                <a:cs typeface="Times New Roman" panose="02020603050405020304" pitchFamily="18" charset="0"/>
              </a:rPr>
              <a:t>Угода про асоціацію між Україною, з однієї сторони, та Європейським Союзом, Європейським співтовариством з атомної енергії і їхніми державами-членами, з іншої сторони </a:t>
            </a:r>
            <a:br>
              <a:rPr lang="uk-UA" sz="2000" b="1" dirty="0">
                <a:solidFill>
                  <a:srgbClr val="004E9E"/>
                </a:solidFill>
                <a:effectLst/>
                <a:ea typeface="Roboto Condensed Light" panose="02000000000000000000" pitchFamily="2" charset="0"/>
                <a:cs typeface="Times New Roman" panose="02020603050405020304" pitchFamily="18" charset="0"/>
              </a:rPr>
            </a:br>
            <a:r>
              <a:rPr lang="uk-UA" sz="2000" b="1" dirty="0">
                <a:solidFill>
                  <a:srgbClr val="004E9E"/>
                </a:solidFill>
                <a:effectLst/>
                <a:ea typeface="Roboto Condensed Light" panose="02000000000000000000" pitchFamily="2" charset="0"/>
                <a:cs typeface="Times New Roman" panose="02020603050405020304" pitchFamily="18" charset="0"/>
              </a:rPr>
              <a:t>(Угоду ратифіковано Законом України № 1678-</a:t>
            </a:r>
            <a:r>
              <a:rPr lang="en-US" sz="2000" b="1" dirty="0">
                <a:solidFill>
                  <a:srgbClr val="004E9E"/>
                </a:solidFill>
                <a:effectLst/>
                <a:ea typeface="Roboto Condensed Light" panose="02000000000000000000" pitchFamily="2" charset="0"/>
                <a:cs typeface="Times New Roman" panose="02020603050405020304" pitchFamily="18" charset="0"/>
              </a:rPr>
              <a:t>VII </a:t>
            </a:r>
            <a:r>
              <a:rPr lang="uk-UA" sz="2000" b="1" dirty="0">
                <a:solidFill>
                  <a:srgbClr val="004E9E"/>
                </a:solidFill>
                <a:effectLst/>
                <a:ea typeface="Roboto Condensed Light" panose="02000000000000000000" pitchFamily="2" charset="0"/>
                <a:cs typeface="Times New Roman" panose="02020603050405020304" pitchFamily="18" charset="0"/>
              </a:rPr>
              <a:t>від 16.09.2014)</a:t>
            </a:r>
            <a:endParaRPr lang="uk-UA" sz="2000" dirty="0">
              <a:solidFill>
                <a:srgbClr val="004E9E"/>
              </a:solidFill>
              <a:ea typeface="Roboto Condensed Light" panose="02000000000000000000" pitchFamily="2" charset="0"/>
            </a:endParaRPr>
          </a:p>
        </p:txBody>
      </p:sp>
      <p:sp>
        <p:nvSpPr>
          <p:cNvPr id="3" name="Місце для вмісту 2">
            <a:extLst>
              <a:ext uri="{FF2B5EF4-FFF2-40B4-BE49-F238E27FC236}">
                <a16:creationId xmlns:a16="http://schemas.microsoft.com/office/drawing/2014/main" id="{7C5134A0-33BA-46E2-B766-182D800E3F45}"/>
              </a:ext>
            </a:extLst>
          </p:cNvPr>
          <p:cNvSpPr>
            <a:spLocks noGrp="1"/>
          </p:cNvSpPr>
          <p:nvPr>
            <p:ph idx="1"/>
          </p:nvPr>
        </p:nvSpPr>
        <p:spPr>
          <a:xfrm>
            <a:off x="587035" y="1780568"/>
            <a:ext cx="11153515" cy="4491285"/>
          </a:xfrm>
        </p:spPr>
        <p:txBody>
          <a:bodyPr/>
          <a:lstStyle/>
          <a:p>
            <a:pPr marL="514350" indent="-285750" algn="just">
              <a:lnSpc>
                <a:spcPct val="150000"/>
              </a:lnSpc>
              <a:spcAft>
                <a:spcPts val="800"/>
              </a:spcAft>
              <a:buFont typeface="Wingdings" panose="05000000000000000000" pitchFamily="2" charset="2"/>
              <a:buChar char="ü"/>
            </a:pPr>
            <a:r>
              <a:rPr lang="uk-UA" sz="2000" u="sng"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Стаття 14 Верховенство права та повага до прав людини і основоположних свобод</a:t>
            </a:r>
            <a:endParaRPr lang="uk-UA" sz="2000" u="sng"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50000"/>
              </a:lnSpc>
              <a:spcAft>
                <a:spcPts val="800"/>
              </a:spcAft>
              <a:buNone/>
            </a:pPr>
            <a:r>
              <a:rPr lang="uk-UA" sz="20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В рамках співробітництва у сфері юстиції, свободи та безпеки Сторони надають особливого значення утвердженню верховенства права та укріпленню інституцій усіх рівнів у сфері управління загалом та правоохоронних і судових органів зокрема. </a:t>
            </a:r>
            <a:endParaRPr lang="uk-UA" sz="2000"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50000"/>
              </a:lnSpc>
              <a:spcAft>
                <a:spcPts val="800"/>
              </a:spcAft>
              <a:buNone/>
            </a:pPr>
            <a:r>
              <a:rPr lang="uk-UA" sz="20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Співробітництво буде спрямоване, зокрема, на зміцнення судової влади, підвищення її ефективності, гарантування її </a:t>
            </a:r>
            <a:r>
              <a:rPr lang="uk-UA" sz="2000" b="1"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незалежності та неупередженості</a:t>
            </a:r>
            <a:r>
              <a:rPr lang="uk-UA" sz="20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a:t>
            </a:r>
            <a:endParaRPr lang="uk-UA"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2">
            <a:extLst>
              <a:ext uri="{FF2B5EF4-FFF2-40B4-BE49-F238E27FC236}">
                <a16:creationId xmlns:a16="http://schemas.microsoft.com/office/drawing/2014/main" id="{A1D5606A-7826-5FF7-0286-2B0D6E46A64B}"/>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ea typeface="Roboto Condensed Light" panose="02000000000000000000" pitchFamily="2" charset="0"/>
              </a:rPr>
              <a:t>Верховний Суд</a:t>
            </a:r>
            <a:endParaRPr lang="en-US" sz="1200" dirty="0">
              <a:solidFill>
                <a:srgbClr val="002949"/>
              </a:solidFill>
              <a:ea typeface="Roboto Condensed Light" panose="02000000000000000000" pitchFamily="2" charset="0"/>
            </a:endParaRPr>
          </a:p>
        </p:txBody>
      </p:sp>
      <p:cxnSp>
        <p:nvCxnSpPr>
          <p:cNvPr id="5" name="Прямая соединительная линия 11">
            <a:extLst>
              <a:ext uri="{FF2B5EF4-FFF2-40B4-BE49-F238E27FC236}">
                <a16:creationId xmlns:a16="http://schemas.microsoft.com/office/drawing/2014/main" id="{3DC4BB9E-40F0-DF74-481A-173650F78B61}"/>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E0D360D2-707F-376D-B9BC-F843BA6CFA05}"/>
              </a:ext>
            </a:extLst>
          </p:cNvPr>
          <p:cNvSpPr txBox="1">
            <a:spLocks/>
          </p:cNvSpPr>
          <p:nvPr/>
        </p:nvSpPr>
        <p:spPr>
          <a:xfrm>
            <a:off x="1864034" y="5969020"/>
            <a:ext cx="7685408"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latin typeface="Roboto Condensed Light" panose="02000000000000000000" pitchFamily="2" charset="0"/>
                <a:ea typeface="Roboto Condensed Light" panose="02000000000000000000" pitchFamily="2" charset="0"/>
              </a:rPr>
              <a:t>Незалежність</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судової</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гілки</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влади</a:t>
            </a:r>
            <a:r>
              <a:rPr lang="ru-RU" altLang="uk-UA" dirty="0">
                <a:solidFill>
                  <a:srgbClr val="002949"/>
                </a:solidFill>
                <a:latin typeface="Roboto Condensed Light" panose="02000000000000000000" pitchFamily="2" charset="0"/>
                <a:ea typeface="Roboto Condensed Light" panose="02000000000000000000" pitchFamily="2" charset="0"/>
              </a:rPr>
              <a:t> та </a:t>
            </a:r>
            <a:r>
              <a:rPr lang="ru-RU" altLang="uk-UA" dirty="0" err="1">
                <a:solidFill>
                  <a:srgbClr val="002949"/>
                </a:solidFill>
                <a:latin typeface="Roboto Condensed Light" panose="02000000000000000000" pitchFamily="2" charset="0"/>
                <a:ea typeface="Roboto Condensed Light" panose="02000000000000000000" pitchFamily="2" charset="0"/>
              </a:rPr>
              <a:t>історичні</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атрибути</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судочинства</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між</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консервативністю</a:t>
            </a:r>
            <a:r>
              <a:rPr lang="ru-RU" altLang="uk-UA" dirty="0">
                <a:solidFill>
                  <a:srgbClr val="002949"/>
                </a:solidFill>
                <a:latin typeface="Roboto Condensed Light" panose="02000000000000000000" pitchFamily="2" charset="0"/>
                <a:ea typeface="Roboto Condensed Light" panose="02000000000000000000" pitchFamily="2" charset="0"/>
              </a:rPr>
              <a:t> та </a:t>
            </a:r>
            <a:r>
              <a:rPr lang="ru-RU" altLang="uk-UA" dirty="0" err="1">
                <a:solidFill>
                  <a:srgbClr val="002949"/>
                </a:solidFill>
                <a:latin typeface="Roboto Condensed Light" panose="02000000000000000000" pitchFamily="2" charset="0"/>
                <a:ea typeface="Roboto Condensed Light" panose="02000000000000000000" pitchFamily="2" charset="0"/>
              </a:rPr>
              <a:t>інноваційністю</a:t>
            </a:r>
            <a:endParaRPr lang="ru-RU" altLang="uk-UA" dirty="0">
              <a:solidFill>
                <a:srgbClr val="002949"/>
              </a:solidFill>
              <a:latin typeface="Roboto Condensed Light" panose="02000000000000000000" pitchFamily="2" charset="0"/>
              <a:ea typeface="Roboto Condensed Light" panose="02000000000000000000" pitchFamily="2" charset="0"/>
            </a:endParaRPr>
          </a:p>
        </p:txBody>
      </p:sp>
      <p:sp>
        <p:nvSpPr>
          <p:cNvPr id="8" name="Slide Number Placeholder 3">
            <a:extLst>
              <a:ext uri="{FF2B5EF4-FFF2-40B4-BE49-F238E27FC236}">
                <a16:creationId xmlns:a16="http://schemas.microsoft.com/office/drawing/2014/main" id="{B9ACAA56-EBBF-9FDA-5280-BF7CCC4D9CB5}"/>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13</a:t>
            </a:r>
            <a:endParaRPr lang="en-US" sz="1400" dirty="0">
              <a:solidFill>
                <a:srgbClr val="002949"/>
              </a:solidFill>
            </a:endParaRPr>
          </a:p>
        </p:txBody>
      </p:sp>
    </p:spTree>
    <p:extLst>
      <p:ext uri="{BB962C8B-B14F-4D97-AF65-F5344CB8AC3E}">
        <p14:creationId xmlns:p14="http://schemas.microsoft.com/office/powerpoint/2010/main" val="2719109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6BE3F1-27DC-4AC5-B4B0-377F09DACCA7}"/>
              </a:ext>
            </a:extLst>
          </p:cNvPr>
          <p:cNvSpPr>
            <a:spLocks noGrp="1"/>
          </p:cNvSpPr>
          <p:nvPr>
            <p:ph type="title"/>
          </p:nvPr>
        </p:nvSpPr>
        <p:spPr>
          <a:xfrm>
            <a:off x="587035" y="175690"/>
            <a:ext cx="11153515" cy="1325563"/>
          </a:xfrm>
        </p:spPr>
        <p:txBody>
          <a:bodyPr/>
          <a:lstStyle/>
          <a:p>
            <a:pPr indent="180340" algn="ctr">
              <a:lnSpc>
                <a:spcPct val="107000"/>
              </a:lnSpc>
              <a:spcAft>
                <a:spcPts val="800"/>
              </a:spcAft>
            </a:pPr>
            <a:r>
              <a:rPr lang="ru-RU" sz="2400" b="1" dirty="0">
                <a:solidFill>
                  <a:srgbClr val="004E9E"/>
                </a:solidFill>
                <a:effectLst/>
                <a:ea typeface="Roboto Condensed Light" panose="02000000000000000000" pitchFamily="2" charset="0"/>
                <a:cs typeface="Times New Roman" panose="02020603050405020304" pitchFamily="18" charset="0"/>
              </a:rPr>
              <a:t>Денисенко Л., </a:t>
            </a:r>
            <a:r>
              <a:rPr lang="ru-RU" sz="2400" b="1" dirty="0" err="1">
                <a:solidFill>
                  <a:srgbClr val="004E9E"/>
                </a:solidFill>
                <a:effectLst/>
                <a:ea typeface="Roboto Condensed Light" panose="02000000000000000000" pitchFamily="2" charset="0"/>
                <a:cs typeface="Times New Roman" panose="02020603050405020304" pitchFamily="18" charset="0"/>
              </a:rPr>
              <a:t>Сироїд</a:t>
            </a:r>
            <a:r>
              <a:rPr lang="ru-RU" sz="2400" b="1" dirty="0">
                <a:solidFill>
                  <a:srgbClr val="004E9E"/>
                </a:solidFill>
                <a:effectLst/>
                <a:ea typeface="Roboto Condensed Light" panose="02000000000000000000" pitchFamily="2" charset="0"/>
                <a:cs typeface="Times New Roman" panose="02020603050405020304" pitchFamily="18" charset="0"/>
              </a:rPr>
              <a:t> О., </a:t>
            </a:r>
            <a:r>
              <a:rPr lang="ru-RU" sz="2400" b="1" dirty="0" err="1">
                <a:solidFill>
                  <a:srgbClr val="004E9E"/>
                </a:solidFill>
                <a:effectLst/>
                <a:ea typeface="Roboto Condensed Light" panose="02000000000000000000" pitchFamily="2" charset="0"/>
                <a:cs typeface="Times New Roman" panose="02020603050405020304" pitchFamily="18" charset="0"/>
              </a:rPr>
              <a:t>Фадєєва</a:t>
            </a:r>
            <a:r>
              <a:rPr lang="ru-RU" sz="2400" b="1" dirty="0">
                <a:solidFill>
                  <a:srgbClr val="004E9E"/>
                </a:solidFill>
                <a:effectLst/>
                <a:ea typeface="Roboto Condensed Light" panose="02000000000000000000" pitchFamily="2" charset="0"/>
                <a:cs typeface="Times New Roman" panose="02020603050405020304" pitchFamily="18" charset="0"/>
              </a:rPr>
              <a:t> І., Шаповалова О. </a:t>
            </a:r>
            <a:r>
              <a:rPr lang="uk-UA" sz="2400" b="1" dirty="0">
                <a:solidFill>
                  <a:srgbClr val="004E9E"/>
                </a:solidFill>
                <a:effectLst/>
                <a:ea typeface="Roboto Condensed Light" panose="02000000000000000000" pitchFamily="2" charset="0"/>
                <a:cs typeface="Times New Roman" panose="02020603050405020304" pitchFamily="18" charset="0"/>
              </a:rPr>
              <a:t>Бути суддею</a:t>
            </a:r>
            <a:r>
              <a:rPr lang="uk-UA" sz="2000" b="1" dirty="0">
                <a:solidFill>
                  <a:srgbClr val="004E9E"/>
                </a:solidFill>
                <a:effectLst/>
                <a:ea typeface="Roboto Condensed Light" panose="02000000000000000000" pitchFamily="2" charset="0"/>
                <a:cs typeface="Times New Roman" panose="02020603050405020304" pitchFamily="18" charset="0"/>
              </a:rPr>
              <a:t>. </a:t>
            </a:r>
            <a:br>
              <a:rPr lang="ru-RU" sz="2000" b="1" u="sng" dirty="0">
                <a:solidFill>
                  <a:srgbClr val="004E9E"/>
                </a:solidFill>
                <a:effectLst/>
                <a:ea typeface="Roboto Condensed Light" panose="02000000000000000000" pitchFamily="2" charset="0"/>
                <a:cs typeface="Times New Roman" panose="02020603050405020304" pitchFamily="18" charset="0"/>
              </a:rPr>
            </a:br>
            <a:br>
              <a:rPr lang="ru-RU" sz="2000" b="1" u="sng" dirty="0">
                <a:solidFill>
                  <a:srgbClr val="004E9E"/>
                </a:solidFill>
                <a:effectLst/>
                <a:ea typeface="Roboto Condensed Light" panose="02000000000000000000" pitchFamily="2" charset="0"/>
                <a:cs typeface="Times New Roman" panose="02020603050405020304" pitchFamily="18" charset="0"/>
              </a:rPr>
            </a:br>
            <a:r>
              <a:rPr lang="ru-RU" sz="2000" b="1" dirty="0">
                <a:solidFill>
                  <a:srgbClr val="004E9E"/>
                </a:solidFill>
                <a:effectLst/>
                <a:ea typeface="Roboto Condensed Light" panose="02000000000000000000" pitchFamily="2" charset="0"/>
                <a:cs typeface="Times New Roman" panose="02020603050405020304" pitchFamily="18" charset="0"/>
              </a:rPr>
              <a:t>http://www.nsj.gov.ua/files/1444391019To%20be%20a%20Judge.pdf </a:t>
            </a:r>
          </a:p>
        </p:txBody>
      </p:sp>
      <p:sp>
        <p:nvSpPr>
          <p:cNvPr id="3" name="Місце для вмісту 2">
            <a:extLst>
              <a:ext uri="{FF2B5EF4-FFF2-40B4-BE49-F238E27FC236}">
                <a16:creationId xmlns:a16="http://schemas.microsoft.com/office/drawing/2014/main" id="{7C5134A0-33BA-46E2-B766-182D800E3F45}"/>
              </a:ext>
            </a:extLst>
          </p:cNvPr>
          <p:cNvSpPr>
            <a:spLocks noGrp="1"/>
          </p:cNvSpPr>
          <p:nvPr>
            <p:ph idx="1"/>
          </p:nvPr>
        </p:nvSpPr>
        <p:spPr>
          <a:xfrm>
            <a:off x="392259" y="1591962"/>
            <a:ext cx="11348291" cy="4491285"/>
          </a:xfrm>
        </p:spPr>
        <p:txBody>
          <a:bodyPr/>
          <a:lstStyle/>
          <a:p>
            <a:pPr indent="0" algn="just">
              <a:lnSpc>
                <a:spcPct val="150000"/>
              </a:lnSpc>
              <a:spcAft>
                <a:spcPts val="800"/>
              </a:spcAft>
              <a:buNone/>
            </a:pPr>
            <a:r>
              <a:rPr lang="uk-UA" sz="20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Зали судових засідань, окрім безпосереднього функціонального призначення, повинні справляти певне враження на учасників процесу.</a:t>
            </a:r>
            <a:endParaRPr lang="uk-UA" sz="2000"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50000"/>
              </a:lnSpc>
              <a:spcAft>
                <a:spcPts val="800"/>
              </a:spcAft>
              <a:buNone/>
            </a:pPr>
            <a:r>
              <a:rPr lang="uk-UA" sz="20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Доречно виділяти місце, де сидітимуть судді, підвищенням, яке, з одного боку, символізуватиме статус судді, а з іншого – забезпечить належний огляд суду всіма іншими учасниками судового</a:t>
            </a:r>
            <a:endParaRPr lang="uk-UA" sz="2000"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50000"/>
              </a:lnSpc>
              <a:spcAft>
                <a:spcPts val="800"/>
              </a:spcAft>
              <a:buNone/>
            </a:pPr>
            <a:r>
              <a:rPr lang="uk-UA" sz="20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Як доречно наголошують американські колеги у своїй «Книзі судді», «те, що суддя розташовується у центрі кімнати й підноситься над іншими, навіть коли сидить, є символічним визнанням влади, якою суддя наділений. Цим також забезпечено психологічну перевагу тому, хто розпоряджається у залі суду».</a:t>
            </a:r>
            <a:endParaRPr lang="uk-UA"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2">
            <a:extLst>
              <a:ext uri="{FF2B5EF4-FFF2-40B4-BE49-F238E27FC236}">
                <a16:creationId xmlns:a16="http://schemas.microsoft.com/office/drawing/2014/main" id="{A1D5606A-7826-5FF7-0286-2B0D6E46A64B}"/>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ea typeface="Roboto Condensed Light" panose="02000000000000000000" pitchFamily="2" charset="0"/>
              </a:rPr>
              <a:t>Верховний Суд</a:t>
            </a:r>
            <a:endParaRPr lang="en-US" sz="1200" dirty="0">
              <a:solidFill>
                <a:srgbClr val="002949"/>
              </a:solidFill>
              <a:ea typeface="Roboto Condensed Light" panose="02000000000000000000" pitchFamily="2" charset="0"/>
            </a:endParaRPr>
          </a:p>
        </p:txBody>
      </p:sp>
      <p:cxnSp>
        <p:nvCxnSpPr>
          <p:cNvPr id="5" name="Прямая соединительная линия 11">
            <a:extLst>
              <a:ext uri="{FF2B5EF4-FFF2-40B4-BE49-F238E27FC236}">
                <a16:creationId xmlns:a16="http://schemas.microsoft.com/office/drawing/2014/main" id="{3DC4BB9E-40F0-DF74-481A-173650F78B61}"/>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E0D360D2-707F-376D-B9BC-F843BA6CFA05}"/>
              </a:ext>
            </a:extLst>
          </p:cNvPr>
          <p:cNvSpPr txBox="1">
            <a:spLocks/>
          </p:cNvSpPr>
          <p:nvPr/>
        </p:nvSpPr>
        <p:spPr>
          <a:xfrm>
            <a:off x="1864034" y="5969020"/>
            <a:ext cx="7685408"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latin typeface="Roboto Condensed Light" panose="02000000000000000000" pitchFamily="2" charset="0"/>
                <a:ea typeface="Roboto Condensed Light" panose="02000000000000000000" pitchFamily="2" charset="0"/>
              </a:rPr>
              <a:t>Незалежність</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судової</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гілки</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влади</a:t>
            </a:r>
            <a:r>
              <a:rPr lang="ru-RU" altLang="uk-UA" dirty="0">
                <a:solidFill>
                  <a:srgbClr val="002949"/>
                </a:solidFill>
                <a:latin typeface="Roboto Condensed Light" panose="02000000000000000000" pitchFamily="2" charset="0"/>
                <a:ea typeface="Roboto Condensed Light" panose="02000000000000000000" pitchFamily="2" charset="0"/>
              </a:rPr>
              <a:t> та </a:t>
            </a:r>
            <a:r>
              <a:rPr lang="ru-RU" altLang="uk-UA" dirty="0" err="1">
                <a:solidFill>
                  <a:srgbClr val="002949"/>
                </a:solidFill>
                <a:latin typeface="Roboto Condensed Light" panose="02000000000000000000" pitchFamily="2" charset="0"/>
                <a:ea typeface="Roboto Condensed Light" panose="02000000000000000000" pitchFamily="2" charset="0"/>
              </a:rPr>
              <a:t>історичні</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атрибути</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судочинства</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між</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консервативністю</a:t>
            </a:r>
            <a:r>
              <a:rPr lang="ru-RU" altLang="uk-UA" dirty="0">
                <a:solidFill>
                  <a:srgbClr val="002949"/>
                </a:solidFill>
                <a:latin typeface="Roboto Condensed Light" panose="02000000000000000000" pitchFamily="2" charset="0"/>
                <a:ea typeface="Roboto Condensed Light" panose="02000000000000000000" pitchFamily="2" charset="0"/>
              </a:rPr>
              <a:t> та </a:t>
            </a:r>
            <a:r>
              <a:rPr lang="ru-RU" altLang="uk-UA" dirty="0" err="1">
                <a:solidFill>
                  <a:srgbClr val="002949"/>
                </a:solidFill>
                <a:latin typeface="Roboto Condensed Light" panose="02000000000000000000" pitchFamily="2" charset="0"/>
                <a:ea typeface="Roboto Condensed Light" panose="02000000000000000000" pitchFamily="2" charset="0"/>
              </a:rPr>
              <a:t>інноваційністю</a:t>
            </a:r>
            <a:endParaRPr lang="ru-RU" altLang="uk-UA" dirty="0">
              <a:solidFill>
                <a:srgbClr val="002949"/>
              </a:solidFill>
              <a:latin typeface="Roboto Condensed Light" panose="02000000000000000000" pitchFamily="2" charset="0"/>
              <a:ea typeface="Roboto Condensed Light" panose="02000000000000000000" pitchFamily="2" charset="0"/>
            </a:endParaRPr>
          </a:p>
        </p:txBody>
      </p:sp>
      <p:sp>
        <p:nvSpPr>
          <p:cNvPr id="8" name="Slide Number Placeholder 3">
            <a:extLst>
              <a:ext uri="{FF2B5EF4-FFF2-40B4-BE49-F238E27FC236}">
                <a16:creationId xmlns:a16="http://schemas.microsoft.com/office/drawing/2014/main" id="{B9ACAA56-EBBF-9FDA-5280-BF7CCC4D9CB5}"/>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14</a:t>
            </a:r>
            <a:endParaRPr lang="en-US" sz="1400" dirty="0">
              <a:solidFill>
                <a:srgbClr val="002949"/>
              </a:solidFill>
            </a:endParaRPr>
          </a:p>
        </p:txBody>
      </p:sp>
    </p:spTree>
    <p:extLst>
      <p:ext uri="{BB962C8B-B14F-4D97-AF65-F5344CB8AC3E}">
        <p14:creationId xmlns:p14="http://schemas.microsoft.com/office/powerpoint/2010/main" val="2907390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C5134A0-33BA-46E2-B766-182D800E3F45}"/>
              </a:ext>
            </a:extLst>
          </p:cNvPr>
          <p:cNvSpPr>
            <a:spLocks noGrp="1"/>
          </p:cNvSpPr>
          <p:nvPr>
            <p:ph idx="1"/>
          </p:nvPr>
        </p:nvSpPr>
        <p:spPr>
          <a:xfrm>
            <a:off x="587036" y="801999"/>
            <a:ext cx="11153515" cy="4491285"/>
          </a:xfrm>
        </p:spPr>
        <p:txBody>
          <a:bodyPr/>
          <a:lstStyle/>
          <a:p>
            <a:pPr indent="0" algn="just">
              <a:lnSpc>
                <a:spcPct val="150000"/>
              </a:lnSpc>
              <a:spcAft>
                <a:spcPts val="800"/>
              </a:spcAft>
              <a:buNone/>
            </a:pPr>
            <a:r>
              <a:rPr lang="uk-UA" sz="20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Зала судових засідань немислима без символіки. Призначення символіки дуже вдало описано в американській «Книзі судді»: «Ритуали, символи, а також усталені норми та правила мають власне місце у судовому середовищі як важлива спадщина західних цивілізацій. </a:t>
            </a:r>
          </a:p>
          <a:p>
            <a:pPr indent="0" algn="just">
              <a:lnSpc>
                <a:spcPct val="150000"/>
              </a:lnSpc>
              <a:spcAft>
                <a:spcPts val="800"/>
              </a:spcAft>
              <a:buNone/>
            </a:pPr>
            <a:endParaRPr lang="uk-UA" sz="2000"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50000"/>
              </a:lnSpc>
              <a:spcAft>
                <a:spcPts val="800"/>
              </a:spcAft>
              <a:buNone/>
            </a:pPr>
            <a:r>
              <a:rPr lang="uk-UA" sz="20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Упродовж століть форми, зовнішні атрибути, артефакти та інші допоміжні засоби надавали особливого значення подіям у житті людей, організовуючи фізичне середовище таким чином, щоб подія виглядала вагомішою, додаючи психологічний вимір і часто створюючи враження загадковості та викликаючи благоговійний трепет.»</a:t>
            </a:r>
            <a:endParaRPr lang="uk-UA"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2">
            <a:extLst>
              <a:ext uri="{FF2B5EF4-FFF2-40B4-BE49-F238E27FC236}">
                <a16:creationId xmlns:a16="http://schemas.microsoft.com/office/drawing/2014/main" id="{A1D5606A-7826-5FF7-0286-2B0D6E46A64B}"/>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ea typeface="Roboto Condensed Light" panose="02000000000000000000" pitchFamily="2" charset="0"/>
              </a:rPr>
              <a:t>Верховний Суд</a:t>
            </a:r>
            <a:endParaRPr lang="en-US" sz="1200" dirty="0">
              <a:solidFill>
                <a:srgbClr val="002949"/>
              </a:solidFill>
              <a:ea typeface="Roboto Condensed Light" panose="02000000000000000000" pitchFamily="2" charset="0"/>
            </a:endParaRPr>
          </a:p>
        </p:txBody>
      </p:sp>
      <p:cxnSp>
        <p:nvCxnSpPr>
          <p:cNvPr id="5" name="Прямая соединительная линия 11">
            <a:extLst>
              <a:ext uri="{FF2B5EF4-FFF2-40B4-BE49-F238E27FC236}">
                <a16:creationId xmlns:a16="http://schemas.microsoft.com/office/drawing/2014/main" id="{3DC4BB9E-40F0-DF74-481A-173650F78B61}"/>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E0D360D2-707F-376D-B9BC-F843BA6CFA05}"/>
              </a:ext>
            </a:extLst>
          </p:cNvPr>
          <p:cNvSpPr txBox="1">
            <a:spLocks/>
          </p:cNvSpPr>
          <p:nvPr/>
        </p:nvSpPr>
        <p:spPr>
          <a:xfrm>
            <a:off x="1864034" y="5969020"/>
            <a:ext cx="7685408"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latin typeface="Roboto Condensed Light" panose="02000000000000000000" pitchFamily="2" charset="0"/>
                <a:ea typeface="Roboto Condensed Light" panose="02000000000000000000" pitchFamily="2" charset="0"/>
              </a:rPr>
              <a:t>Незалежність</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судової</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гілки</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влади</a:t>
            </a:r>
            <a:r>
              <a:rPr lang="ru-RU" altLang="uk-UA" dirty="0">
                <a:solidFill>
                  <a:srgbClr val="002949"/>
                </a:solidFill>
                <a:latin typeface="Roboto Condensed Light" panose="02000000000000000000" pitchFamily="2" charset="0"/>
                <a:ea typeface="Roboto Condensed Light" panose="02000000000000000000" pitchFamily="2" charset="0"/>
              </a:rPr>
              <a:t> та </a:t>
            </a:r>
            <a:r>
              <a:rPr lang="ru-RU" altLang="uk-UA" dirty="0" err="1">
                <a:solidFill>
                  <a:srgbClr val="002949"/>
                </a:solidFill>
                <a:latin typeface="Roboto Condensed Light" panose="02000000000000000000" pitchFamily="2" charset="0"/>
                <a:ea typeface="Roboto Condensed Light" panose="02000000000000000000" pitchFamily="2" charset="0"/>
              </a:rPr>
              <a:t>історичні</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атрибути</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судочинства</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між</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консервативністю</a:t>
            </a:r>
            <a:r>
              <a:rPr lang="ru-RU" altLang="uk-UA" dirty="0">
                <a:solidFill>
                  <a:srgbClr val="002949"/>
                </a:solidFill>
                <a:latin typeface="Roboto Condensed Light" panose="02000000000000000000" pitchFamily="2" charset="0"/>
                <a:ea typeface="Roboto Condensed Light" panose="02000000000000000000" pitchFamily="2" charset="0"/>
              </a:rPr>
              <a:t> та </a:t>
            </a:r>
            <a:r>
              <a:rPr lang="ru-RU" altLang="uk-UA" dirty="0" err="1">
                <a:solidFill>
                  <a:srgbClr val="002949"/>
                </a:solidFill>
                <a:latin typeface="Roboto Condensed Light" panose="02000000000000000000" pitchFamily="2" charset="0"/>
                <a:ea typeface="Roboto Condensed Light" panose="02000000000000000000" pitchFamily="2" charset="0"/>
              </a:rPr>
              <a:t>інноваційністю</a:t>
            </a:r>
            <a:endParaRPr lang="ru-RU" altLang="uk-UA" dirty="0">
              <a:solidFill>
                <a:srgbClr val="002949"/>
              </a:solidFill>
              <a:latin typeface="Roboto Condensed Light" panose="02000000000000000000" pitchFamily="2" charset="0"/>
              <a:ea typeface="Roboto Condensed Light" panose="02000000000000000000" pitchFamily="2" charset="0"/>
            </a:endParaRPr>
          </a:p>
        </p:txBody>
      </p:sp>
      <p:sp>
        <p:nvSpPr>
          <p:cNvPr id="8" name="Slide Number Placeholder 3">
            <a:extLst>
              <a:ext uri="{FF2B5EF4-FFF2-40B4-BE49-F238E27FC236}">
                <a16:creationId xmlns:a16="http://schemas.microsoft.com/office/drawing/2014/main" id="{B9ACAA56-EBBF-9FDA-5280-BF7CCC4D9CB5}"/>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15</a:t>
            </a:r>
            <a:endParaRPr lang="en-US" sz="1400" dirty="0">
              <a:solidFill>
                <a:srgbClr val="002949"/>
              </a:solidFill>
            </a:endParaRPr>
          </a:p>
        </p:txBody>
      </p:sp>
    </p:spTree>
    <p:extLst>
      <p:ext uri="{BB962C8B-B14F-4D97-AF65-F5344CB8AC3E}">
        <p14:creationId xmlns:p14="http://schemas.microsoft.com/office/powerpoint/2010/main" val="118917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C5134A0-33BA-46E2-B766-182D800E3F45}"/>
              </a:ext>
            </a:extLst>
          </p:cNvPr>
          <p:cNvSpPr>
            <a:spLocks noGrp="1"/>
          </p:cNvSpPr>
          <p:nvPr>
            <p:ph idx="1"/>
          </p:nvPr>
        </p:nvSpPr>
        <p:spPr>
          <a:xfrm>
            <a:off x="282235" y="753873"/>
            <a:ext cx="11390060" cy="4764611"/>
          </a:xfrm>
        </p:spPr>
        <p:txBody>
          <a:bodyPr/>
          <a:lstStyle/>
          <a:p>
            <a:pPr indent="0" algn="just">
              <a:lnSpc>
                <a:spcPct val="150000"/>
              </a:lnSpc>
              <a:spcAft>
                <a:spcPts val="800"/>
              </a:spcAft>
              <a:buNone/>
            </a:pPr>
            <a:r>
              <a:rPr lang="uk-UA" sz="20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Судове засідання є ритуалом за своєю природою: ритуалом суду є фрази: «Встати, суд іде» та «Суд виходить до </a:t>
            </a:r>
            <a:r>
              <a:rPr lang="uk-UA" sz="2000" kern="100" dirty="0" err="1">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uk-UA" sz="20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кімнати». Ці фрази наповнюють судовий процес значущістю і дають відчуття «звершення правосуддя». Ритуальними є мантія і нагрудний знак судді, які, з одного боку, знеособлюють суддю, а з іншого – надають йому чи їй значущості та </a:t>
            </a:r>
            <a:r>
              <a:rPr lang="uk-UA" sz="2000" kern="100" dirty="0" err="1">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обраності</a:t>
            </a:r>
            <a:r>
              <a:rPr lang="uk-UA" sz="20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a:t>
            </a:r>
          </a:p>
          <a:p>
            <a:pPr indent="0" algn="just">
              <a:lnSpc>
                <a:spcPct val="150000"/>
              </a:lnSpc>
              <a:spcAft>
                <a:spcPts val="800"/>
              </a:spcAft>
              <a:buNone/>
            </a:pPr>
            <a:endParaRPr lang="uk-UA" sz="2000"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50000"/>
              </a:lnSpc>
              <a:spcAft>
                <a:spcPts val="800"/>
              </a:spcAft>
              <a:buNone/>
            </a:pPr>
            <a:r>
              <a:rPr lang="uk-UA" sz="20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Зважаючи на те, що суд приймає рішення іменем України, зала судових засідань має бути обладнана державними символами – гербом та прапором України. Окрім того, що державні символи уособлюють державу в процесі здійснення правосуддя кожним окремим суддею, вони ще й дисциплінують та стримують учасників судового засідання.</a:t>
            </a:r>
            <a:endParaRPr lang="uk-UA"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2">
            <a:extLst>
              <a:ext uri="{FF2B5EF4-FFF2-40B4-BE49-F238E27FC236}">
                <a16:creationId xmlns:a16="http://schemas.microsoft.com/office/drawing/2014/main" id="{A1D5606A-7826-5FF7-0286-2B0D6E46A64B}"/>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ea typeface="Roboto Condensed Light" panose="02000000000000000000" pitchFamily="2" charset="0"/>
              </a:rPr>
              <a:t>Верховний Суд</a:t>
            </a:r>
            <a:endParaRPr lang="en-US" sz="1200" dirty="0">
              <a:solidFill>
                <a:srgbClr val="002949"/>
              </a:solidFill>
              <a:ea typeface="Roboto Condensed Light" panose="02000000000000000000" pitchFamily="2" charset="0"/>
            </a:endParaRPr>
          </a:p>
        </p:txBody>
      </p:sp>
      <p:cxnSp>
        <p:nvCxnSpPr>
          <p:cNvPr id="5" name="Прямая соединительная линия 11">
            <a:extLst>
              <a:ext uri="{FF2B5EF4-FFF2-40B4-BE49-F238E27FC236}">
                <a16:creationId xmlns:a16="http://schemas.microsoft.com/office/drawing/2014/main" id="{3DC4BB9E-40F0-DF74-481A-173650F78B61}"/>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E0D360D2-707F-376D-B9BC-F843BA6CFA05}"/>
              </a:ext>
            </a:extLst>
          </p:cNvPr>
          <p:cNvSpPr txBox="1">
            <a:spLocks/>
          </p:cNvSpPr>
          <p:nvPr/>
        </p:nvSpPr>
        <p:spPr>
          <a:xfrm>
            <a:off x="1864034" y="5969020"/>
            <a:ext cx="7685408"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latin typeface="Roboto Condensed Light" panose="02000000000000000000" pitchFamily="2" charset="0"/>
                <a:ea typeface="Roboto Condensed Light" panose="02000000000000000000" pitchFamily="2" charset="0"/>
              </a:rPr>
              <a:t>Незалежність</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судової</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гілки</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влади</a:t>
            </a:r>
            <a:r>
              <a:rPr lang="ru-RU" altLang="uk-UA" dirty="0">
                <a:solidFill>
                  <a:srgbClr val="002949"/>
                </a:solidFill>
                <a:latin typeface="Roboto Condensed Light" panose="02000000000000000000" pitchFamily="2" charset="0"/>
                <a:ea typeface="Roboto Condensed Light" panose="02000000000000000000" pitchFamily="2" charset="0"/>
              </a:rPr>
              <a:t> та </a:t>
            </a:r>
            <a:r>
              <a:rPr lang="ru-RU" altLang="uk-UA" dirty="0" err="1">
                <a:solidFill>
                  <a:srgbClr val="002949"/>
                </a:solidFill>
                <a:latin typeface="Roboto Condensed Light" panose="02000000000000000000" pitchFamily="2" charset="0"/>
                <a:ea typeface="Roboto Condensed Light" panose="02000000000000000000" pitchFamily="2" charset="0"/>
              </a:rPr>
              <a:t>історичні</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атрибути</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судочинства</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між</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консервативністю</a:t>
            </a:r>
            <a:r>
              <a:rPr lang="ru-RU" altLang="uk-UA" dirty="0">
                <a:solidFill>
                  <a:srgbClr val="002949"/>
                </a:solidFill>
                <a:latin typeface="Roboto Condensed Light" panose="02000000000000000000" pitchFamily="2" charset="0"/>
                <a:ea typeface="Roboto Condensed Light" panose="02000000000000000000" pitchFamily="2" charset="0"/>
              </a:rPr>
              <a:t> та </a:t>
            </a:r>
            <a:r>
              <a:rPr lang="ru-RU" altLang="uk-UA" dirty="0" err="1">
                <a:solidFill>
                  <a:srgbClr val="002949"/>
                </a:solidFill>
                <a:latin typeface="Roboto Condensed Light" panose="02000000000000000000" pitchFamily="2" charset="0"/>
                <a:ea typeface="Roboto Condensed Light" panose="02000000000000000000" pitchFamily="2" charset="0"/>
              </a:rPr>
              <a:t>інноваційністю</a:t>
            </a:r>
            <a:endParaRPr lang="ru-RU" altLang="uk-UA" dirty="0">
              <a:solidFill>
                <a:srgbClr val="002949"/>
              </a:solidFill>
              <a:latin typeface="Roboto Condensed Light" panose="02000000000000000000" pitchFamily="2" charset="0"/>
              <a:ea typeface="Roboto Condensed Light" panose="02000000000000000000" pitchFamily="2" charset="0"/>
            </a:endParaRPr>
          </a:p>
        </p:txBody>
      </p:sp>
      <p:sp>
        <p:nvSpPr>
          <p:cNvPr id="8" name="Slide Number Placeholder 3">
            <a:extLst>
              <a:ext uri="{FF2B5EF4-FFF2-40B4-BE49-F238E27FC236}">
                <a16:creationId xmlns:a16="http://schemas.microsoft.com/office/drawing/2014/main" id="{B9ACAA56-EBBF-9FDA-5280-BF7CCC4D9CB5}"/>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16</a:t>
            </a:r>
            <a:endParaRPr lang="en-US" sz="1400" dirty="0">
              <a:solidFill>
                <a:srgbClr val="002949"/>
              </a:solidFill>
            </a:endParaRPr>
          </a:p>
        </p:txBody>
      </p:sp>
    </p:spTree>
    <p:extLst>
      <p:ext uri="{BB962C8B-B14F-4D97-AF65-F5344CB8AC3E}">
        <p14:creationId xmlns:p14="http://schemas.microsoft.com/office/powerpoint/2010/main" val="4101579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6BE3F1-27DC-4AC5-B4B0-377F09DACCA7}"/>
              </a:ext>
            </a:extLst>
          </p:cNvPr>
          <p:cNvSpPr>
            <a:spLocks noGrp="1"/>
          </p:cNvSpPr>
          <p:nvPr>
            <p:ph type="title"/>
          </p:nvPr>
        </p:nvSpPr>
        <p:spPr>
          <a:xfrm>
            <a:off x="587035" y="320069"/>
            <a:ext cx="11153515" cy="1325563"/>
          </a:xfrm>
        </p:spPr>
        <p:txBody>
          <a:bodyPr/>
          <a:lstStyle/>
          <a:p>
            <a:pPr indent="180340" algn="ctr">
              <a:lnSpc>
                <a:spcPct val="107000"/>
              </a:lnSpc>
              <a:spcAft>
                <a:spcPts val="800"/>
              </a:spcAft>
            </a:pPr>
            <a:br>
              <a:rPr lang="uk-UA" sz="1800" b="1" dirty="0">
                <a:solidFill>
                  <a:srgbClr val="004E9E"/>
                </a:solidFill>
                <a:effectLst/>
                <a:ea typeface="Roboto Condensed Light" panose="02000000000000000000" pitchFamily="2" charset="0"/>
                <a:cs typeface="Times New Roman" panose="02020603050405020304" pitchFamily="18" charset="0"/>
              </a:rPr>
            </a:br>
            <a:r>
              <a:rPr lang="uk-UA" sz="1800" b="1" dirty="0">
                <a:solidFill>
                  <a:srgbClr val="004E9E"/>
                </a:solidFill>
                <a:effectLst/>
                <a:ea typeface="Roboto Condensed Light" panose="02000000000000000000" pitchFamily="2" charset="0"/>
                <a:cs typeface="Times New Roman" panose="02020603050405020304" pitchFamily="18" charset="0"/>
              </a:rPr>
              <a:t>Висновок № 14 (2011) Консультативної ради європейських суддів «Судочинство та інформаційні технології», прийнятий на 12-ому пленарному засіданні (Страсбург, 7 – 9 листопада 2011 року)</a:t>
            </a:r>
            <a:br>
              <a:rPr lang="uk-UA" sz="1800" dirty="0">
                <a:solidFill>
                  <a:srgbClr val="004E9E"/>
                </a:solidFill>
                <a:effectLst/>
                <a:ea typeface="Roboto Condensed Light" panose="02000000000000000000" pitchFamily="2" charset="0"/>
                <a:cs typeface="Times New Roman" panose="02020603050405020304" pitchFamily="18" charset="0"/>
              </a:rPr>
            </a:br>
            <a:r>
              <a:rPr lang="ru-RU" sz="1800" u="sng" dirty="0">
                <a:solidFill>
                  <a:srgbClr val="004E9E"/>
                </a:solidFill>
                <a:effectLst/>
                <a:ea typeface="Roboto Condensed Light" panose="02000000000000000000" pitchFamily="2" charset="0"/>
                <a:cs typeface="Times New Roman" panose="02020603050405020304" pitchFamily="18" charset="0"/>
                <a:hlinkClick r:id="rId2">
                  <a:extLst>
                    <a:ext uri="{A12FA001-AC4F-418D-AE19-62706E023703}">
                      <ahyp:hlinkClr xmlns:ahyp="http://schemas.microsoft.com/office/drawing/2018/hyperlinkcolor" val="tx"/>
                    </a:ext>
                  </a:extLst>
                </a:hlinkClick>
              </a:rPr>
              <a:t>https://supreme.court.gov.ua/userfiles/R_14_2011_2011_11_9.pdf</a:t>
            </a:r>
            <a:br>
              <a:rPr lang="uk-UA" sz="1800" dirty="0">
                <a:solidFill>
                  <a:srgbClr val="004E9E"/>
                </a:solidFill>
                <a:effectLst/>
                <a:ea typeface="Roboto Condensed Light" panose="02000000000000000000" pitchFamily="2" charset="0"/>
                <a:cs typeface="Times New Roman" panose="02020603050405020304" pitchFamily="18" charset="0"/>
              </a:rPr>
            </a:br>
            <a:endParaRPr lang="uk-UA" dirty="0">
              <a:solidFill>
                <a:srgbClr val="004E9E"/>
              </a:solidFill>
              <a:ea typeface="Roboto Condensed Light" panose="02000000000000000000" pitchFamily="2" charset="0"/>
            </a:endParaRPr>
          </a:p>
        </p:txBody>
      </p:sp>
      <p:sp>
        <p:nvSpPr>
          <p:cNvPr id="3" name="Місце для вмісту 2">
            <a:extLst>
              <a:ext uri="{FF2B5EF4-FFF2-40B4-BE49-F238E27FC236}">
                <a16:creationId xmlns:a16="http://schemas.microsoft.com/office/drawing/2014/main" id="{7C5134A0-33BA-46E2-B766-182D800E3F45}"/>
              </a:ext>
            </a:extLst>
          </p:cNvPr>
          <p:cNvSpPr>
            <a:spLocks noGrp="1"/>
          </p:cNvSpPr>
          <p:nvPr>
            <p:ph idx="1"/>
          </p:nvPr>
        </p:nvSpPr>
        <p:spPr>
          <a:xfrm>
            <a:off x="587035" y="1780568"/>
            <a:ext cx="11153515" cy="4491285"/>
          </a:xfrm>
        </p:spPr>
        <p:txBody>
          <a:bodyPr/>
          <a:lstStyle/>
          <a:p>
            <a:pPr indent="0" algn="just">
              <a:lnSpc>
                <a:spcPct val="100000"/>
              </a:lnSpc>
              <a:spcBef>
                <a:spcPts val="0"/>
              </a:spcBef>
              <a:spcAft>
                <a:spcPts val="0"/>
              </a:spcAft>
              <a:buNone/>
            </a:pPr>
            <a:r>
              <a:rPr lang="uk-UA" sz="1800" dirty="0">
                <a:solidFill>
                  <a:srgbClr val="002949"/>
                </a:solidFill>
                <a:effectLst/>
                <a:ea typeface="Roboto Condensed Light" panose="02000000000000000000" pitchFamily="2" charset="0"/>
                <a:cs typeface="Times New Roman" panose="02020603050405020304" pitchFamily="18" charset="0"/>
              </a:rPr>
              <a:t>5. ІТ повинні бути інструментом або засобом покращення адміністрування судочинства, полегшувати доступ користувачів до судів та укріплювати гарантії, встановлені Статтею 6 Європейської Конвенції з прав людини: доступ до правосуддя, неупередженість, незалежність судді, справедливість та розумні строки розгляду справи.</a:t>
            </a:r>
          </a:p>
          <a:p>
            <a:pPr indent="0" algn="just">
              <a:lnSpc>
                <a:spcPct val="100000"/>
              </a:lnSpc>
              <a:spcBef>
                <a:spcPts val="0"/>
              </a:spcBef>
              <a:spcAft>
                <a:spcPts val="0"/>
              </a:spcAft>
              <a:buNone/>
            </a:pPr>
            <a:r>
              <a:rPr lang="uk-UA" sz="1800" dirty="0">
                <a:solidFill>
                  <a:srgbClr val="002949"/>
                </a:solidFill>
                <a:effectLst/>
                <a:ea typeface="Roboto Condensed Light" panose="02000000000000000000" pitchFamily="2" charset="0"/>
                <a:cs typeface="Times New Roman" panose="02020603050405020304" pitchFamily="18" charset="0"/>
              </a:rPr>
              <a:t> </a:t>
            </a:r>
          </a:p>
          <a:p>
            <a:pPr indent="0" algn="just">
              <a:lnSpc>
                <a:spcPct val="100000"/>
              </a:lnSpc>
              <a:spcBef>
                <a:spcPts val="0"/>
              </a:spcBef>
              <a:spcAft>
                <a:spcPts val="0"/>
              </a:spcAft>
              <a:buNone/>
            </a:pPr>
            <a:r>
              <a:rPr lang="uk-UA" sz="1800" dirty="0">
                <a:solidFill>
                  <a:srgbClr val="002949"/>
                </a:solidFill>
                <a:effectLst/>
                <a:ea typeface="Roboto Condensed Light" panose="02000000000000000000" pitchFamily="2" charset="0"/>
                <a:cs typeface="Times New Roman" panose="02020603050405020304" pitchFamily="18" charset="0"/>
              </a:rPr>
              <a:t>15. Використання ІТ покращує доступ до судочинства, а також підвищує його ефективність та прозорість.</a:t>
            </a:r>
          </a:p>
          <a:p>
            <a:pPr indent="0" algn="just">
              <a:lnSpc>
                <a:spcPct val="100000"/>
              </a:lnSpc>
              <a:spcBef>
                <a:spcPts val="0"/>
              </a:spcBef>
              <a:spcAft>
                <a:spcPts val="0"/>
              </a:spcAft>
              <a:buNone/>
            </a:pPr>
            <a:r>
              <a:rPr lang="uk-UA" sz="1800" dirty="0">
                <a:solidFill>
                  <a:srgbClr val="002949"/>
                </a:solidFill>
                <a:effectLst/>
                <a:ea typeface="Roboto Condensed Light" panose="02000000000000000000" pitchFamily="2" charset="0"/>
                <a:cs typeface="Times New Roman" panose="02020603050405020304" pitchFamily="18" charset="0"/>
              </a:rPr>
              <a:t> </a:t>
            </a:r>
          </a:p>
          <a:p>
            <a:pPr indent="0" algn="just">
              <a:lnSpc>
                <a:spcPct val="100000"/>
              </a:lnSpc>
              <a:spcBef>
                <a:spcPts val="0"/>
              </a:spcBef>
              <a:spcAft>
                <a:spcPts val="0"/>
              </a:spcAft>
              <a:buNone/>
            </a:pPr>
            <a:r>
              <a:rPr lang="uk-UA" sz="1800" dirty="0">
                <a:solidFill>
                  <a:srgbClr val="002949"/>
                </a:solidFill>
                <a:effectLst/>
                <a:ea typeface="Roboto Condensed Light" panose="02000000000000000000" pitchFamily="2" charset="0"/>
                <a:cs typeface="Times New Roman" panose="02020603050405020304" pitchFamily="18" charset="0"/>
              </a:rPr>
              <a:t>28. Комп’ютеризація здатна покращити якість роботи судді, наприклад, за допомогою бази даних з посиланнями на судові рішення, законодавчу базу, наукові праці з правових питань, коментарі до постановлених рішень, а також інші форми обміну знань між суддями.</a:t>
            </a:r>
          </a:p>
          <a:p>
            <a:pPr indent="0" algn="just">
              <a:lnSpc>
                <a:spcPct val="100000"/>
              </a:lnSpc>
              <a:spcBef>
                <a:spcPts val="0"/>
              </a:spcBef>
              <a:spcAft>
                <a:spcPts val="0"/>
              </a:spcAft>
              <a:buNone/>
            </a:pPr>
            <a:endParaRPr lang="uk-UA" sz="1800" dirty="0">
              <a:solidFill>
                <a:srgbClr val="002949"/>
              </a:solidFill>
              <a:effectLst/>
              <a:ea typeface="Roboto Condensed Light" panose="02000000000000000000" pitchFamily="2" charset="0"/>
              <a:cs typeface="Times New Roman" panose="02020603050405020304" pitchFamily="18" charset="0"/>
            </a:endParaRPr>
          </a:p>
          <a:p>
            <a:pPr indent="0" algn="just">
              <a:lnSpc>
                <a:spcPct val="100000"/>
              </a:lnSpc>
              <a:spcBef>
                <a:spcPts val="0"/>
              </a:spcBef>
              <a:spcAft>
                <a:spcPts val="0"/>
              </a:spcAft>
              <a:buNone/>
            </a:pPr>
            <a:r>
              <a:rPr lang="uk-UA" sz="1800" dirty="0">
                <a:solidFill>
                  <a:srgbClr val="002949"/>
                </a:solidFill>
                <a:effectLst/>
                <a:ea typeface="Roboto Condensed Light" panose="02000000000000000000" pitchFamily="2" charset="0"/>
                <a:cs typeface="Times New Roman" panose="02020603050405020304" pitchFamily="18" charset="0"/>
              </a:rPr>
              <a:t>31. Роль ІТ має бути обмеженою та проявлятися в заміщенні та спрощенні процесуальних дій, які ведуть до прийняття індивідуального рішення. ІТ не можуть замінити функції судді щодо заслуховування та виваження фактичних доказів по справі, щодо визначення відповідного законодавства та прийняття рішення без будь-яких обмежень, окрім зазначених в законі</a:t>
            </a: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A1D5606A-7826-5FF7-0286-2B0D6E46A64B}"/>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ea typeface="Roboto Condensed Light" panose="02000000000000000000" pitchFamily="2" charset="0"/>
              </a:rPr>
              <a:t>Верховний Суд</a:t>
            </a:r>
            <a:endParaRPr lang="en-US" sz="1200" dirty="0">
              <a:solidFill>
                <a:srgbClr val="002949"/>
              </a:solidFill>
              <a:ea typeface="Roboto Condensed Light" panose="02000000000000000000" pitchFamily="2" charset="0"/>
            </a:endParaRPr>
          </a:p>
        </p:txBody>
      </p:sp>
      <p:cxnSp>
        <p:nvCxnSpPr>
          <p:cNvPr id="5" name="Прямая соединительная линия 11">
            <a:extLst>
              <a:ext uri="{FF2B5EF4-FFF2-40B4-BE49-F238E27FC236}">
                <a16:creationId xmlns:a16="http://schemas.microsoft.com/office/drawing/2014/main" id="{3DC4BB9E-40F0-DF74-481A-173650F78B61}"/>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E0D360D2-707F-376D-B9BC-F843BA6CFA05}"/>
              </a:ext>
            </a:extLst>
          </p:cNvPr>
          <p:cNvSpPr txBox="1">
            <a:spLocks/>
          </p:cNvSpPr>
          <p:nvPr/>
        </p:nvSpPr>
        <p:spPr>
          <a:xfrm>
            <a:off x="1864034" y="5969020"/>
            <a:ext cx="7685408"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latin typeface="Roboto Condensed Light" panose="02000000000000000000" pitchFamily="2" charset="0"/>
                <a:ea typeface="Roboto Condensed Light" panose="02000000000000000000" pitchFamily="2" charset="0"/>
              </a:rPr>
              <a:t>Незалежність</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судової</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гілки</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влади</a:t>
            </a:r>
            <a:r>
              <a:rPr lang="ru-RU" altLang="uk-UA" dirty="0">
                <a:solidFill>
                  <a:srgbClr val="002949"/>
                </a:solidFill>
                <a:latin typeface="Roboto Condensed Light" panose="02000000000000000000" pitchFamily="2" charset="0"/>
                <a:ea typeface="Roboto Condensed Light" panose="02000000000000000000" pitchFamily="2" charset="0"/>
              </a:rPr>
              <a:t> та </a:t>
            </a:r>
            <a:r>
              <a:rPr lang="ru-RU" altLang="uk-UA" dirty="0" err="1">
                <a:solidFill>
                  <a:srgbClr val="002949"/>
                </a:solidFill>
                <a:latin typeface="Roboto Condensed Light" panose="02000000000000000000" pitchFamily="2" charset="0"/>
                <a:ea typeface="Roboto Condensed Light" panose="02000000000000000000" pitchFamily="2" charset="0"/>
              </a:rPr>
              <a:t>історичні</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атрибути</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судочинства</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між</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консервативністю</a:t>
            </a:r>
            <a:r>
              <a:rPr lang="ru-RU" altLang="uk-UA" dirty="0">
                <a:solidFill>
                  <a:srgbClr val="002949"/>
                </a:solidFill>
                <a:latin typeface="Roboto Condensed Light" panose="02000000000000000000" pitchFamily="2" charset="0"/>
                <a:ea typeface="Roboto Condensed Light" panose="02000000000000000000" pitchFamily="2" charset="0"/>
              </a:rPr>
              <a:t> та </a:t>
            </a:r>
            <a:r>
              <a:rPr lang="ru-RU" altLang="uk-UA" dirty="0" err="1">
                <a:solidFill>
                  <a:srgbClr val="002949"/>
                </a:solidFill>
                <a:latin typeface="Roboto Condensed Light" panose="02000000000000000000" pitchFamily="2" charset="0"/>
                <a:ea typeface="Roboto Condensed Light" panose="02000000000000000000" pitchFamily="2" charset="0"/>
              </a:rPr>
              <a:t>інноваційністю</a:t>
            </a:r>
            <a:endParaRPr lang="ru-RU" altLang="uk-UA" dirty="0">
              <a:solidFill>
                <a:srgbClr val="002949"/>
              </a:solidFill>
              <a:latin typeface="Roboto Condensed Light" panose="02000000000000000000" pitchFamily="2" charset="0"/>
              <a:ea typeface="Roboto Condensed Light" panose="02000000000000000000" pitchFamily="2" charset="0"/>
            </a:endParaRPr>
          </a:p>
        </p:txBody>
      </p:sp>
      <p:sp>
        <p:nvSpPr>
          <p:cNvPr id="8" name="Slide Number Placeholder 3">
            <a:extLst>
              <a:ext uri="{FF2B5EF4-FFF2-40B4-BE49-F238E27FC236}">
                <a16:creationId xmlns:a16="http://schemas.microsoft.com/office/drawing/2014/main" id="{B9ACAA56-EBBF-9FDA-5280-BF7CCC4D9CB5}"/>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17</a:t>
            </a:r>
            <a:endParaRPr lang="en-US" sz="1400" dirty="0">
              <a:solidFill>
                <a:srgbClr val="002949"/>
              </a:solidFill>
            </a:endParaRPr>
          </a:p>
        </p:txBody>
      </p:sp>
    </p:spTree>
    <p:extLst>
      <p:ext uri="{BB962C8B-B14F-4D97-AF65-F5344CB8AC3E}">
        <p14:creationId xmlns:p14="http://schemas.microsoft.com/office/powerpoint/2010/main" val="2523683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34BD08-F0D9-4EB5-AA18-576E2A94D4CD}"/>
              </a:ext>
            </a:extLst>
          </p:cNvPr>
          <p:cNvSpPr>
            <a:spLocks noGrp="1"/>
          </p:cNvSpPr>
          <p:nvPr>
            <p:ph type="title"/>
          </p:nvPr>
        </p:nvSpPr>
        <p:spPr>
          <a:xfrm>
            <a:off x="775880" y="500063"/>
            <a:ext cx="10515600" cy="871538"/>
          </a:xfrm>
        </p:spPr>
        <p:txBody>
          <a:bodyPr/>
          <a:lstStyle/>
          <a:p>
            <a:pPr algn="ctr"/>
            <a:br>
              <a:rPr lang="uk-UA" sz="2000" b="1" dirty="0">
                <a:solidFill>
                  <a:srgbClr val="004E9E"/>
                </a:solidFill>
                <a:effectLst/>
                <a:ea typeface="Roboto Condensed Light" panose="02000000000000000000" pitchFamily="2" charset="0"/>
                <a:cs typeface="Times New Roman" panose="02020603050405020304" pitchFamily="18" charset="0"/>
              </a:rPr>
            </a:br>
            <a:r>
              <a:rPr lang="uk-UA" sz="2000" b="1" dirty="0">
                <a:solidFill>
                  <a:srgbClr val="004E9E"/>
                </a:solidFill>
                <a:effectLst/>
                <a:ea typeface="Roboto Condensed Light" panose="02000000000000000000" pitchFamily="2" charset="0"/>
                <a:cs typeface="Times New Roman" panose="02020603050405020304" pitchFamily="18" charset="0"/>
              </a:rPr>
              <a:t>Стартап запропонував $1 млн за використання ШI у Верховному суді США</a:t>
            </a:r>
            <a:r>
              <a:rPr lang="uk-UA" sz="2000" dirty="0">
                <a:solidFill>
                  <a:srgbClr val="004E9E"/>
                </a:solidFill>
                <a:effectLst/>
                <a:ea typeface="Roboto Condensed Light" panose="02000000000000000000" pitchFamily="2" charset="0"/>
                <a:cs typeface="Times New Roman" panose="02020603050405020304" pitchFamily="18" charset="0"/>
              </a:rPr>
              <a:t> </a:t>
            </a:r>
            <a:r>
              <a:rPr lang="uk-UA" sz="2000" b="1" dirty="0">
                <a:solidFill>
                  <a:srgbClr val="004E9E"/>
                </a:solidFill>
                <a:effectLst/>
                <a:ea typeface="Roboto Condensed Light" panose="02000000000000000000" pitchFamily="2" charset="0"/>
                <a:cs typeface="Times New Roman" panose="02020603050405020304" pitchFamily="18" charset="0"/>
              </a:rPr>
              <a:t>(10 січня 2023 року)</a:t>
            </a:r>
            <a:r>
              <a:rPr lang="uk-UA" sz="2000" dirty="0">
                <a:solidFill>
                  <a:srgbClr val="004E9E"/>
                </a:solidFill>
                <a:effectLst/>
                <a:ea typeface="Roboto Condensed Light" panose="02000000000000000000" pitchFamily="2" charset="0"/>
                <a:cs typeface="Times New Roman" panose="02020603050405020304" pitchFamily="18" charset="0"/>
              </a:rPr>
              <a:t> </a:t>
            </a:r>
            <a:r>
              <a:rPr lang="uk-UA" sz="2000" u="sng" dirty="0">
                <a:solidFill>
                  <a:srgbClr val="004E9E"/>
                </a:solidFill>
                <a:effectLst/>
                <a:ea typeface="Roboto Condensed Light" panose="02000000000000000000" pitchFamily="2" charset="0"/>
                <a:cs typeface="Times New Roman" panose="02020603050405020304" pitchFamily="18" charset="0"/>
                <a:hlinkClick r:id="rId2">
                  <a:extLst>
                    <a:ext uri="{A12FA001-AC4F-418D-AE19-62706E023703}">
                      <ahyp:hlinkClr xmlns:ahyp="http://schemas.microsoft.com/office/drawing/2018/hyperlinkcolor" val="tx"/>
                    </a:ext>
                  </a:extLst>
                </a:hlinkClick>
              </a:rPr>
              <a:t>https://forklog.com/news/ai/startap-predlozhil-1-mln-za-ispolzovanie-ii-v-verhovnom-sude-ssha</a:t>
            </a:r>
            <a:r>
              <a:rPr lang="uk-UA" sz="2000" b="1" dirty="0">
                <a:solidFill>
                  <a:srgbClr val="004E9E"/>
                </a:solidFill>
                <a:effectLst/>
                <a:ea typeface="Roboto Condensed Light" panose="02000000000000000000" pitchFamily="2" charset="0"/>
                <a:cs typeface="Times New Roman" panose="02020603050405020304" pitchFamily="18" charset="0"/>
              </a:rPr>
              <a:t> </a:t>
            </a:r>
            <a:br>
              <a:rPr lang="uk-UA" sz="2000" b="1" dirty="0">
                <a:solidFill>
                  <a:srgbClr val="004E9E"/>
                </a:solidFill>
                <a:effectLst/>
                <a:ea typeface="Roboto Condensed Light" panose="02000000000000000000" pitchFamily="2" charset="0"/>
                <a:cs typeface="Times New Roman" panose="02020603050405020304" pitchFamily="18" charset="0"/>
              </a:rPr>
            </a:br>
            <a:br>
              <a:rPr lang="uk-UA" sz="2000" dirty="0">
                <a:solidFill>
                  <a:srgbClr val="004E9E"/>
                </a:solidFill>
                <a:effectLst/>
                <a:ea typeface="Roboto Condensed Light" panose="02000000000000000000" pitchFamily="2" charset="0"/>
                <a:cs typeface="Times New Roman" panose="02020603050405020304" pitchFamily="18" charset="0"/>
              </a:rPr>
            </a:br>
            <a:endParaRPr lang="uk-UA" sz="4800" dirty="0">
              <a:solidFill>
                <a:srgbClr val="004E9E"/>
              </a:solidFill>
              <a:ea typeface="Roboto Condensed Light" panose="02000000000000000000" pitchFamily="2" charset="0"/>
            </a:endParaRPr>
          </a:p>
        </p:txBody>
      </p:sp>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371601"/>
            <a:ext cx="11395494" cy="4351338"/>
          </a:xfrm>
        </p:spPr>
        <p:txBody>
          <a:bodyPr/>
          <a:lstStyle/>
          <a:p>
            <a:pPr indent="0" algn="just">
              <a:lnSpc>
                <a:spcPct val="107000"/>
              </a:lnSpc>
              <a:spcAft>
                <a:spcPts val="800"/>
              </a:spcAft>
              <a:buNone/>
            </a:pPr>
            <a:r>
              <a:rPr lang="uk-UA" sz="1800" dirty="0">
                <a:solidFill>
                  <a:srgbClr val="002949"/>
                </a:solidFill>
                <a:effectLst/>
                <a:ea typeface="Roboto Condensed Light" panose="02000000000000000000" pitchFamily="2" charset="0"/>
                <a:cs typeface="Times New Roman" panose="02020603050405020304" pitchFamily="18" charset="0"/>
              </a:rPr>
              <a:t>Генеральний директор стартапа DoNotPay Джошуа Браудер запропонував юристам використовувати ШI учасників справи у Верховному суді США. За це бізнесмен пообіцяв заплатити $1 млн.</a:t>
            </a:r>
          </a:p>
          <a:p>
            <a:pPr indent="0" algn="just">
              <a:lnSpc>
                <a:spcPct val="107000"/>
              </a:lnSpc>
              <a:spcAft>
                <a:spcPts val="800"/>
              </a:spcAft>
              <a:buNone/>
            </a:pPr>
            <a:r>
              <a:rPr lang="uk-UA" sz="1800" dirty="0">
                <a:solidFill>
                  <a:srgbClr val="002949"/>
                </a:solidFill>
                <a:effectLst/>
                <a:ea typeface="Roboto Condensed Light" panose="02000000000000000000" pitchFamily="2" charset="0"/>
                <a:cs typeface="Times New Roman" panose="02020603050405020304" pitchFamily="18" charset="0"/>
              </a:rPr>
              <a:t>По задумці Браудера, юристу необхідно надіти AirPods і повторити в суді те, що йому каже ШІ-адвокат DoNotPay.</a:t>
            </a:r>
          </a:p>
          <a:p>
            <a:pPr indent="0" algn="just">
              <a:lnSpc>
                <a:spcPct val="107000"/>
              </a:lnSpc>
              <a:spcAft>
                <a:spcPts val="800"/>
              </a:spcAft>
              <a:buNone/>
            </a:pPr>
            <a:r>
              <a:rPr lang="uk-UA" sz="1800" i="1" dirty="0">
                <a:solidFill>
                  <a:srgbClr val="002949"/>
                </a:solidFill>
                <a:effectLst/>
                <a:ea typeface="Roboto Condensed Light" panose="02000000000000000000" pitchFamily="2" charset="0"/>
                <a:cs typeface="Times New Roman" panose="02020603050405020304" pitchFamily="18" charset="0"/>
              </a:rPr>
              <a:t>«[Ми] робимо це серйозну пропозицію за умови, що прийдем до офіційної угоди і будемо дотримуватися всіх правил», — написав бізнесмен.</a:t>
            </a:r>
            <a:endParaRPr lang="uk-UA" sz="1800" dirty="0">
              <a:solidFill>
                <a:srgbClr val="002949"/>
              </a:solidFill>
              <a:effectLst/>
              <a:ea typeface="Roboto Condensed Light" panose="02000000000000000000" pitchFamily="2" charset="0"/>
              <a:cs typeface="Times New Roman" panose="02020603050405020304" pitchFamily="18" charset="0"/>
            </a:endParaRPr>
          </a:p>
          <a:p>
            <a:pPr indent="0" algn="just">
              <a:lnSpc>
                <a:spcPct val="107000"/>
              </a:lnSpc>
              <a:spcAft>
                <a:spcPts val="800"/>
              </a:spcAft>
              <a:buNone/>
            </a:pPr>
            <a:r>
              <a:rPr lang="uk-UA" sz="1800" dirty="0">
                <a:solidFill>
                  <a:srgbClr val="002949"/>
                </a:solidFill>
                <a:effectLst/>
                <a:ea typeface="Roboto Condensed Light" panose="02000000000000000000" pitchFamily="2" charset="0"/>
                <a:cs typeface="Times New Roman" panose="02020603050405020304" pitchFamily="18" charset="0"/>
              </a:rPr>
              <a:t>За словами Браудера, стартап запропонував цю ідею, можливо незаконну, щоб довести здатність штучного інтелекту вести складні судові справи.</a:t>
            </a:r>
          </a:p>
          <a:p>
            <a:pPr indent="0" algn="just">
              <a:lnSpc>
                <a:spcPct val="107000"/>
              </a:lnSpc>
              <a:spcAft>
                <a:spcPts val="800"/>
              </a:spcAft>
              <a:buNone/>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18</a:t>
            </a:r>
            <a:endParaRPr lang="en-US" sz="1400" dirty="0">
              <a:solidFill>
                <a:srgbClr val="002949"/>
              </a:solidFill>
            </a:endParaRPr>
          </a:p>
        </p:txBody>
      </p:sp>
      <p:sp>
        <p:nvSpPr>
          <p:cNvPr id="9" name="Text Placeholder 2">
            <a:extLst>
              <a:ext uri="{FF2B5EF4-FFF2-40B4-BE49-F238E27FC236}">
                <a16:creationId xmlns:a16="http://schemas.microsoft.com/office/drawing/2014/main" id="{8AD3257F-2692-6E14-2A87-90D9CC6E52E9}"/>
              </a:ext>
            </a:extLst>
          </p:cNvPr>
          <p:cNvSpPr txBox="1">
            <a:spLocks/>
          </p:cNvSpPr>
          <p:nvPr/>
        </p:nvSpPr>
        <p:spPr>
          <a:xfrm>
            <a:off x="1864033" y="5969020"/>
            <a:ext cx="7403317"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latin typeface="Roboto Condensed Light" panose="02000000000000000000" pitchFamily="2" charset="0"/>
                <a:ea typeface="Roboto Condensed Light" panose="02000000000000000000" pitchFamily="2" charset="0"/>
              </a:rPr>
              <a:t>Незалежність</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судової</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гілки</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влади</a:t>
            </a:r>
            <a:r>
              <a:rPr lang="ru-RU" altLang="uk-UA" dirty="0">
                <a:solidFill>
                  <a:srgbClr val="002949"/>
                </a:solidFill>
                <a:latin typeface="Roboto Condensed Light" panose="02000000000000000000" pitchFamily="2" charset="0"/>
                <a:ea typeface="Roboto Condensed Light" panose="02000000000000000000" pitchFamily="2" charset="0"/>
              </a:rPr>
              <a:t> та </a:t>
            </a:r>
            <a:r>
              <a:rPr lang="ru-RU" altLang="uk-UA" dirty="0" err="1">
                <a:solidFill>
                  <a:srgbClr val="002949"/>
                </a:solidFill>
                <a:latin typeface="Roboto Condensed Light" panose="02000000000000000000" pitchFamily="2" charset="0"/>
                <a:ea typeface="Roboto Condensed Light" panose="02000000000000000000" pitchFamily="2" charset="0"/>
              </a:rPr>
              <a:t>історичні</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атрибути</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судочинства</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між</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консервативністю</a:t>
            </a:r>
            <a:r>
              <a:rPr lang="ru-RU" altLang="uk-UA" dirty="0">
                <a:solidFill>
                  <a:srgbClr val="002949"/>
                </a:solidFill>
                <a:latin typeface="Roboto Condensed Light" panose="02000000000000000000" pitchFamily="2" charset="0"/>
                <a:ea typeface="Roboto Condensed Light" panose="02000000000000000000" pitchFamily="2" charset="0"/>
              </a:rPr>
              <a:t> та </a:t>
            </a:r>
            <a:r>
              <a:rPr lang="ru-RU" altLang="uk-UA" dirty="0" err="1">
                <a:solidFill>
                  <a:srgbClr val="002949"/>
                </a:solidFill>
                <a:latin typeface="Roboto Condensed Light" panose="02000000000000000000" pitchFamily="2" charset="0"/>
                <a:ea typeface="Roboto Condensed Light" panose="02000000000000000000" pitchFamily="2" charset="0"/>
              </a:rPr>
              <a:t>інноваційністю</a:t>
            </a:r>
            <a:endParaRPr lang="ru-RU" altLang="uk-UA" dirty="0">
              <a:solidFill>
                <a:srgbClr val="002949"/>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2191586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14D0BD-8968-4B21-82B3-E58FE34944F6}"/>
              </a:ext>
            </a:extLst>
          </p:cNvPr>
          <p:cNvSpPr>
            <a:spLocks noGrp="1"/>
          </p:cNvSpPr>
          <p:nvPr>
            <p:ph type="title"/>
          </p:nvPr>
        </p:nvSpPr>
        <p:spPr>
          <a:xfrm>
            <a:off x="1286774" y="681037"/>
            <a:ext cx="10515600" cy="837032"/>
          </a:xfrm>
        </p:spPr>
        <p:txBody>
          <a:bodyPr/>
          <a:lstStyle/>
          <a:p>
            <a:pPr indent="180340" algn="ctr">
              <a:lnSpc>
                <a:spcPct val="107000"/>
              </a:lnSpc>
              <a:spcAft>
                <a:spcPts val="800"/>
              </a:spcAft>
            </a:pPr>
            <a:r>
              <a:rPr lang="uk-UA" sz="2000" b="1" kern="1800" dirty="0">
                <a:solidFill>
                  <a:srgbClr val="004E9E"/>
                </a:solidFill>
                <a:effectLst/>
                <a:ea typeface="Roboto Condensed Light" panose="02000000000000000000" pitchFamily="2" charset="0"/>
                <a:cs typeface="Times New Roman" panose="02020603050405020304" pitchFamily="18" charset="0"/>
              </a:rPr>
              <a:t>Суддя використав ChatGPT для прийняття судового рішення (</a:t>
            </a:r>
            <a:r>
              <a:rPr lang="uk-UA" sz="2000" b="1" dirty="0">
                <a:solidFill>
                  <a:srgbClr val="004E9E"/>
                </a:solidFill>
                <a:effectLst/>
                <a:ea typeface="Roboto Condensed Light" panose="02000000000000000000" pitchFamily="2" charset="0"/>
                <a:cs typeface="Times New Roman" panose="02020603050405020304" pitchFamily="18" charset="0"/>
              </a:rPr>
              <a:t>3 лютого 2023 року)</a:t>
            </a:r>
            <a:br>
              <a:rPr lang="uk-UA" sz="2000" dirty="0">
                <a:solidFill>
                  <a:srgbClr val="004E9E"/>
                </a:solidFill>
                <a:effectLst/>
                <a:ea typeface="Roboto Condensed Light" panose="02000000000000000000" pitchFamily="2" charset="0"/>
                <a:cs typeface="Times New Roman" panose="02020603050405020304" pitchFamily="18" charset="0"/>
              </a:rPr>
            </a:br>
            <a:r>
              <a:rPr lang="uk-UA" sz="2000" u="sng" dirty="0">
                <a:solidFill>
                  <a:srgbClr val="004E9E"/>
                </a:solidFill>
                <a:effectLst/>
                <a:ea typeface="Roboto Condensed Light" panose="02000000000000000000" pitchFamily="2"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https://www.vice.com/en/article/k7bdmv/judge-used-chatgpt-to-make-court-decision</a:t>
            </a:r>
            <a:r>
              <a:rPr lang="uk-UA" sz="2000" dirty="0">
                <a:solidFill>
                  <a:srgbClr val="004E9E"/>
                </a:solidFill>
                <a:effectLst/>
                <a:ea typeface="Roboto Condensed Light" panose="02000000000000000000" pitchFamily="2" charset="0"/>
                <a:cs typeface="Times New Roman" panose="02020603050405020304" pitchFamily="18" charset="0"/>
              </a:rPr>
              <a:t> </a:t>
            </a:r>
            <a:br>
              <a:rPr lang="uk-UA" sz="2000" dirty="0">
                <a:solidFill>
                  <a:srgbClr val="004E9E"/>
                </a:solidFill>
                <a:effectLst/>
                <a:ea typeface="Roboto Condensed Light" panose="02000000000000000000" pitchFamily="2" charset="0"/>
                <a:cs typeface="Times New Roman" panose="02020603050405020304" pitchFamily="18" charset="0"/>
              </a:rPr>
            </a:br>
            <a:endParaRPr lang="uk-UA" sz="4800" dirty="0">
              <a:solidFill>
                <a:srgbClr val="004E9E"/>
              </a:solidFill>
              <a:ea typeface="Roboto Condensed Light" panose="02000000000000000000" pitchFamily="2" charset="0"/>
            </a:endParaRPr>
          </a:p>
        </p:txBody>
      </p:sp>
      <p:sp>
        <p:nvSpPr>
          <p:cNvPr id="3" name="Місце для вмісту 2">
            <a:extLst>
              <a:ext uri="{FF2B5EF4-FFF2-40B4-BE49-F238E27FC236}">
                <a16:creationId xmlns:a16="http://schemas.microsoft.com/office/drawing/2014/main" id="{A6AB85DE-9B77-4F7F-8626-5384A7C9B58D}"/>
              </a:ext>
            </a:extLst>
          </p:cNvPr>
          <p:cNvSpPr>
            <a:spLocks noGrp="1"/>
          </p:cNvSpPr>
          <p:nvPr>
            <p:ph idx="1"/>
          </p:nvPr>
        </p:nvSpPr>
        <p:spPr>
          <a:xfrm>
            <a:off x="665670" y="1402930"/>
            <a:ext cx="11136703" cy="4351338"/>
          </a:xfrm>
        </p:spPr>
        <p:txBody>
          <a:bodyPr/>
          <a:lstStyle/>
          <a:p>
            <a:pPr indent="0" algn="just">
              <a:lnSpc>
                <a:spcPct val="107000"/>
              </a:lnSpc>
              <a:spcAft>
                <a:spcPts val="800"/>
              </a:spcAft>
              <a:buNone/>
            </a:pPr>
            <a:r>
              <a:rPr lang="uk-UA" sz="1800" dirty="0">
                <a:solidFill>
                  <a:srgbClr val="002949"/>
                </a:solidFill>
                <a:effectLst/>
                <a:ea typeface="Roboto Condensed Light" panose="02000000000000000000" pitchFamily="2" charset="0"/>
                <a:cs typeface="Times New Roman" panose="02020603050405020304" pitchFamily="18" charset="0"/>
              </a:rPr>
              <a:t>Ця справа є першим випадком, коли суд визнав використання відповідей текстового генератора ШI у судовому рішенні. </a:t>
            </a:r>
          </a:p>
          <a:p>
            <a:pPr indent="0" algn="just">
              <a:lnSpc>
                <a:spcPct val="107000"/>
              </a:lnSpc>
              <a:spcAft>
                <a:spcPts val="800"/>
              </a:spcAft>
              <a:buNone/>
            </a:pPr>
            <a:r>
              <a:rPr lang="uk-UA" sz="1800" dirty="0">
                <a:solidFill>
                  <a:srgbClr val="002949"/>
                </a:solidFill>
                <a:effectLst/>
                <a:ea typeface="Roboto Condensed Light" panose="02000000000000000000" pitchFamily="2" charset="0"/>
                <a:cs typeface="Times New Roman" panose="02020603050405020304" pitchFamily="18" charset="0"/>
              </a:rPr>
              <a:t>Суддя в Колумбії використав ChatGPT, щоб винести судове рішення, і це, мабуть, перший раз, коли юридичне рішення було прийнято за допомогою текстового генератора штучного інтелекту – або, принаймні, вперше, коли ми про це дізнаємося.</a:t>
            </a:r>
          </a:p>
          <a:p>
            <a:pPr indent="0" algn="just">
              <a:lnSpc>
                <a:spcPct val="107000"/>
              </a:lnSpc>
              <a:spcAft>
                <a:spcPts val="800"/>
              </a:spcAft>
              <a:buNone/>
            </a:pPr>
            <a:r>
              <a:rPr lang="uk-UA" sz="1800" dirty="0">
                <a:solidFill>
                  <a:srgbClr val="002949"/>
                </a:solidFill>
                <a:effectLst/>
                <a:ea typeface="Roboto Condensed Light" panose="02000000000000000000" pitchFamily="2" charset="0"/>
                <a:cs typeface="Times New Roman" panose="02020603050405020304" pitchFamily="18" charset="0"/>
              </a:rPr>
              <a:t>Згідно з документом суду від 30 січня 2023 року, суддя Хуан Мануель Паділья Гарсія, який головує в Першому окружному суді міста Картахена, сказав, що він використовував інструмент штучного інтелекту для постановки юридичних питань щодо справи та включив відповіді на нього у своє рішення. . </a:t>
            </a: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7CA619D2-3061-8C4B-E12B-B1C625182D89}"/>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83958FA1-5B81-8D09-16EB-8AD6BB332D1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B135BC4B-B156-42C0-57D0-63FEBD1E28B5}"/>
              </a:ext>
            </a:extLst>
          </p:cNvPr>
          <p:cNvSpPr txBox="1">
            <a:spLocks/>
          </p:cNvSpPr>
          <p:nvPr/>
        </p:nvSpPr>
        <p:spPr>
          <a:xfrm>
            <a:off x="1864034" y="5969020"/>
            <a:ext cx="7521506"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ru-RU" altLang="uk-UA" dirty="0">
              <a:solidFill>
                <a:srgbClr val="002949"/>
              </a:solidFill>
            </a:endParaRPr>
          </a:p>
        </p:txBody>
      </p:sp>
      <p:sp>
        <p:nvSpPr>
          <p:cNvPr id="8" name="Slide Number Placeholder 3">
            <a:extLst>
              <a:ext uri="{FF2B5EF4-FFF2-40B4-BE49-F238E27FC236}">
                <a16:creationId xmlns:a16="http://schemas.microsoft.com/office/drawing/2014/main" id="{E1A98574-A240-09C9-808A-B37A6545F944}"/>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19</a:t>
            </a:r>
            <a:endParaRPr lang="en-US" sz="1400" dirty="0">
              <a:solidFill>
                <a:srgbClr val="002949"/>
              </a:solidFill>
            </a:endParaRPr>
          </a:p>
        </p:txBody>
      </p:sp>
    </p:spTree>
    <p:extLst>
      <p:ext uri="{BB962C8B-B14F-4D97-AF65-F5344CB8AC3E}">
        <p14:creationId xmlns:p14="http://schemas.microsoft.com/office/powerpoint/2010/main" val="3685977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6BE3F1-27DC-4AC5-B4B0-377F09DACCA7}"/>
              </a:ext>
            </a:extLst>
          </p:cNvPr>
          <p:cNvSpPr>
            <a:spLocks noGrp="1"/>
          </p:cNvSpPr>
          <p:nvPr>
            <p:ph type="title"/>
          </p:nvPr>
        </p:nvSpPr>
        <p:spPr>
          <a:xfrm>
            <a:off x="587035" y="459683"/>
            <a:ext cx="11380376" cy="1000149"/>
          </a:xfrm>
        </p:spPr>
        <p:txBody>
          <a:bodyPr/>
          <a:lstStyle/>
          <a:p>
            <a:pPr indent="180340" algn="ctr">
              <a:lnSpc>
                <a:spcPct val="107000"/>
              </a:lnSpc>
              <a:spcAft>
                <a:spcPts val="800"/>
              </a:spcAft>
            </a:pPr>
            <a:br>
              <a:rPr lang="uk-UA" sz="2200" b="1" dirty="0">
                <a:solidFill>
                  <a:srgbClr val="004E9E"/>
                </a:solidFill>
                <a:effectLst/>
                <a:ea typeface="Roboto Condensed Light" panose="02000000000000000000" pitchFamily="2" charset="0"/>
                <a:cs typeface="Times New Roman" panose="02020603050405020304" pitchFamily="18" charset="0"/>
              </a:rPr>
            </a:br>
            <a:r>
              <a:rPr lang="uk-UA" sz="2200" b="1" dirty="0">
                <a:solidFill>
                  <a:srgbClr val="004E9E"/>
                </a:solidFill>
                <a:effectLst/>
                <a:ea typeface="Roboto Condensed Light" panose="02000000000000000000" pitchFamily="2" charset="0"/>
                <a:cs typeface="Times New Roman" panose="02020603050405020304" pitchFamily="18" charset="0"/>
              </a:rPr>
              <a:t>Олександра</a:t>
            </a:r>
            <a:r>
              <a:rPr lang="ru-RU" sz="2200" b="1" dirty="0">
                <a:solidFill>
                  <a:srgbClr val="004E9E"/>
                </a:solidFill>
                <a:effectLst/>
                <a:ea typeface="Roboto Condensed Light" panose="02000000000000000000" pitchFamily="2" charset="0"/>
                <a:cs typeface="Times New Roman" panose="02020603050405020304" pitchFamily="18" charset="0"/>
              </a:rPr>
              <a:t> </a:t>
            </a:r>
            <a:r>
              <a:rPr lang="uk-UA" sz="2200" b="1" dirty="0">
                <a:solidFill>
                  <a:srgbClr val="004E9E"/>
                </a:solidFill>
                <a:effectLst/>
                <a:ea typeface="Roboto Condensed Light" panose="02000000000000000000" pitchFamily="2" charset="0"/>
                <a:cs typeface="Times New Roman" panose="02020603050405020304" pitchFamily="18" charset="0"/>
              </a:rPr>
              <a:t>Матвійчук. Час взяти відповідальність (Промова на врученні Нобелівської премії миру) (10 грудня </a:t>
            </a:r>
            <a:r>
              <a:rPr lang="ru-RU" sz="2200" b="1" dirty="0">
                <a:solidFill>
                  <a:srgbClr val="004E9E"/>
                </a:solidFill>
                <a:effectLst/>
                <a:ea typeface="Roboto Condensed Light" panose="02000000000000000000" pitchFamily="2" charset="0"/>
                <a:cs typeface="Times New Roman" panose="02020603050405020304" pitchFamily="18" charset="0"/>
              </a:rPr>
              <a:t>2022 року)</a:t>
            </a:r>
            <a:br>
              <a:rPr lang="ru-RU" sz="2200" b="1" dirty="0">
                <a:solidFill>
                  <a:srgbClr val="004E9E"/>
                </a:solidFill>
                <a:effectLst/>
                <a:ea typeface="Roboto Condensed Light" panose="02000000000000000000" pitchFamily="2" charset="0"/>
                <a:cs typeface="Times New Roman" panose="02020603050405020304" pitchFamily="18" charset="0"/>
              </a:rPr>
            </a:br>
            <a:r>
              <a:rPr lang="ru-RU" sz="2200" b="1" dirty="0">
                <a:solidFill>
                  <a:srgbClr val="004E9E"/>
                </a:solidFill>
                <a:effectLst/>
                <a:ea typeface="Roboto Condensed Light" panose="02000000000000000000" pitchFamily="2" charset="0"/>
                <a:cs typeface="Times New Roman" panose="02020603050405020304" pitchFamily="18" charset="0"/>
              </a:rPr>
              <a:t>https://www.pravda.com.ua/columns/2022/12/11/7380261 </a:t>
            </a:r>
            <a:br>
              <a:rPr lang="ru-RU" sz="2200" b="1" dirty="0">
                <a:solidFill>
                  <a:srgbClr val="004E9E"/>
                </a:solidFill>
                <a:effectLst/>
                <a:ea typeface="Roboto Condensed Light" panose="02000000000000000000" pitchFamily="2" charset="0"/>
                <a:cs typeface="Times New Roman" panose="02020603050405020304" pitchFamily="18" charset="0"/>
              </a:rPr>
            </a:br>
            <a:endParaRPr lang="uk-UA" sz="2200" dirty="0">
              <a:solidFill>
                <a:srgbClr val="004E9E"/>
              </a:solidFill>
              <a:ea typeface="Roboto Condensed Light" panose="02000000000000000000" pitchFamily="2" charset="0"/>
            </a:endParaRPr>
          </a:p>
        </p:txBody>
      </p:sp>
      <p:sp>
        <p:nvSpPr>
          <p:cNvPr id="3" name="Місце для вмісту 2">
            <a:extLst>
              <a:ext uri="{FF2B5EF4-FFF2-40B4-BE49-F238E27FC236}">
                <a16:creationId xmlns:a16="http://schemas.microsoft.com/office/drawing/2014/main" id="{7C5134A0-33BA-46E2-B766-182D800E3F45}"/>
              </a:ext>
            </a:extLst>
          </p:cNvPr>
          <p:cNvSpPr>
            <a:spLocks noGrp="1"/>
          </p:cNvSpPr>
          <p:nvPr>
            <p:ph idx="1"/>
          </p:nvPr>
        </p:nvSpPr>
        <p:spPr>
          <a:xfrm>
            <a:off x="587035" y="2345901"/>
            <a:ext cx="11153515" cy="2399835"/>
          </a:xfrm>
        </p:spPr>
        <p:txBody>
          <a:bodyPr/>
          <a:lstStyle/>
          <a:p>
            <a:pPr marL="514350" indent="-285750" algn="just">
              <a:lnSpc>
                <a:spcPct val="100000"/>
              </a:lnSpc>
              <a:spcBef>
                <a:spcPts val="0"/>
              </a:spcBef>
              <a:spcAft>
                <a:spcPts val="0"/>
              </a:spcAft>
              <a:buFont typeface="Wingdings" panose="05000000000000000000" pitchFamily="2" charset="2"/>
              <a:buChar char="ü"/>
            </a:pPr>
            <a:r>
              <a:rPr lang="uk-UA" sz="2400" dirty="0">
                <a:solidFill>
                  <a:srgbClr val="002949"/>
                </a:solidFill>
                <a:effectLst/>
                <a:ea typeface="Roboto Condensed Light" panose="02000000000000000000" pitchFamily="2" charset="0"/>
                <a:cs typeface="Times New Roman" panose="02020603050405020304" pitchFamily="18" charset="0"/>
              </a:rPr>
              <a:t>Це не війна двох держав, це війна двох систем – авторитаризму і демократії.</a:t>
            </a:r>
          </a:p>
          <a:p>
            <a:pPr indent="0" algn="just">
              <a:lnSpc>
                <a:spcPct val="100000"/>
              </a:lnSpc>
              <a:spcBef>
                <a:spcPts val="0"/>
              </a:spcBef>
              <a:spcAft>
                <a:spcPts val="0"/>
              </a:spcAft>
              <a:buNone/>
            </a:pPr>
            <a:endParaRPr lang="uk-UA" sz="2400" dirty="0">
              <a:solidFill>
                <a:srgbClr val="002949"/>
              </a:solidFill>
              <a:effectLst/>
              <a:ea typeface="Roboto Condensed Light" panose="02000000000000000000" pitchFamily="2" charset="0"/>
              <a:cs typeface="Times New Roman" panose="02020603050405020304" pitchFamily="18" charset="0"/>
            </a:endParaRPr>
          </a:p>
          <a:p>
            <a:pPr indent="0" algn="just">
              <a:lnSpc>
                <a:spcPct val="100000"/>
              </a:lnSpc>
              <a:spcBef>
                <a:spcPts val="0"/>
              </a:spcBef>
              <a:spcAft>
                <a:spcPts val="0"/>
              </a:spcAft>
              <a:buNone/>
            </a:pPr>
            <a:endParaRPr lang="uk-UA" sz="2400" dirty="0">
              <a:solidFill>
                <a:srgbClr val="002949"/>
              </a:solidFill>
              <a:effectLst/>
              <a:ea typeface="Roboto Condensed Light" panose="02000000000000000000" pitchFamily="2" charset="0"/>
              <a:cs typeface="Times New Roman" panose="02020603050405020304" pitchFamily="18" charset="0"/>
            </a:endParaRPr>
          </a:p>
          <a:p>
            <a:pPr marL="514350" indent="-285750" algn="just">
              <a:lnSpc>
                <a:spcPct val="100000"/>
              </a:lnSpc>
              <a:spcBef>
                <a:spcPts val="0"/>
              </a:spcBef>
              <a:spcAft>
                <a:spcPts val="0"/>
              </a:spcAft>
              <a:buFont typeface="Wingdings" panose="05000000000000000000" pitchFamily="2" charset="2"/>
              <a:buChar char="ü"/>
            </a:pPr>
            <a:r>
              <a:rPr lang="uk-UA" sz="2400" dirty="0">
                <a:solidFill>
                  <a:srgbClr val="002949"/>
                </a:solidFill>
                <a:effectLst/>
                <a:ea typeface="Roboto Condensed Light" panose="02000000000000000000" pitchFamily="2" charset="0"/>
                <a:cs typeface="Times New Roman" panose="02020603050405020304" pitchFamily="18" charset="0"/>
              </a:rPr>
              <a:t>Ми боремося за можливість будувати державу, в якій права кожної людини захищені, влада підзвітна, </a:t>
            </a:r>
            <a:r>
              <a:rPr lang="uk-UA" sz="2400" b="1" dirty="0">
                <a:solidFill>
                  <a:srgbClr val="002949"/>
                </a:solidFill>
                <a:effectLst/>
                <a:ea typeface="Roboto Condensed Light" panose="02000000000000000000" pitchFamily="2" charset="0"/>
                <a:cs typeface="Times New Roman" panose="02020603050405020304" pitchFamily="18" charset="0"/>
              </a:rPr>
              <a:t>суди незалежні</a:t>
            </a:r>
            <a:r>
              <a:rPr lang="uk-UA" sz="2400" dirty="0">
                <a:solidFill>
                  <a:srgbClr val="002949"/>
                </a:solidFill>
                <a:effectLst/>
                <a:ea typeface="Roboto Condensed Light" panose="02000000000000000000" pitchFamily="2" charset="0"/>
                <a:cs typeface="Times New Roman" panose="02020603050405020304" pitchFamily="18" charset="0"/>
              </a:rPr>
              <a:t>, а поліція не б’є мирні студентські демонстрації на центральній площі столиці.</a:t>
            </a:r>
          </a:p>
          <a:p>
            <a:pPr indent="0" algn="just">
              <a:lnSpc>
                <a:spcPct val="100000"/>
              </a:lnSpc>
              <a:spcBef>
                <a:spcPts val="0"/>
              </a:spcBef>
              <a:spcAft>
                <a:spcPts val="0"/>
              </a:spcAft>
              <a:buNone/>
            </a:pPr>
            <a:endParaRPr lang="ru-RU" sz="2400" dirty="0">
              <a:solidFill>
                <a:srgbClr val="002949"/>
              </a:solidFill>
              <a:effectLst/>
              <a:ea typeface="Roboto Condensed Light" panose="02000000000000000000" pitchFamily="2" charset="0"/>
              <a:cs typeface="Times New Roman" panose="02020603050405020304" pitchFamily="18" charset="0"/>
            </a:endParaRPr>
          </a:p>
        </p:txBody>
      </p:sp>
      <p:sp>
        <p:nvSpPr>
          <p:cNvPr id="4" name="Text Placeholder 2">
            <a:extLst>
              <a:ext uri="{FF2B5EF4-FFF2-40B4-BE49-F238E27FC236}">
                <a16:creationId xmlns:a16="http://schemas.microsoft.com/office/drawing/2014/main" id="{A1D5606A-7826-5FF7-0286-2B0D6E46A64B}"/>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ea typeface="Roboto Condensed Light" panose="02000000000000000000" pitchFamily="2" charset="0"/>
              </a:rPr>
              <a:t>Верховний Суд</a:t>
            </a:r>
            <a:endParaRPr lang="en-US" sz="1200" dirty="0">
              <a:solidFill>
                <a:srgbClr val="002949"/>
              </a:solidFill>
              <a:ea typeface="Roboto Condensed Light" panose="02000000000000000000" pitchFamily="2" charset="0"/>
            </a:endParaRPr>
          </a:p>
        </p:txBody>
      </p:sp>
      <p:cxnSp>
        <p:nvCxnSpPr>
          <p:cNvPr id="5" name="Прямая соединительная линия 11">
            <a:extLst>
              <a:ext uri="{FF2B5EF4-FFF2-40B4-BE49-F238E27FC236}">
                <a16:creationId xmlns:a16="http://schemas.microsoft.com/office/drawing/2014/main" id="{3DC4BB9E-40F0-DF74-481A-173650F78B61}"/>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E0D360D2-707F-376D-B9BC-F843BA6CFA05}"/>
              </a:ext>
            </a:extLst>
          </p:cNvPr>
          <p:cNvSpPr txBox="1">
            <a:spLocks/>
          </p:cNvSpPr>
          <p:nvPr/>
        </p:nvSpPr>
        <p:spPr>
          <a:xfrm>
            <a:off x="1864034" y="5969020"/>
            <a:ext cx="7685408"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latin typeface="Roboto Condensed Light" panose="02000000000000000000" pitchFamily="2" charset="0"/>
                <a:ea typeface="Roboto Condensed Light" panose="02000000000000000000" pitchFamily="2" charset="0"/>
              </a:rPr>
              <a:t>Незалежність</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судової</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гілки</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влади</a:t>
            </a:r>
            <a:r>
              <a:rPr lang="ru-RU" altLang="uk-UA" dirty="0">
                <a:solidFill>
                  <a:srgbClr val="002949"/>
                </a:solidFill>
                <a:latin typeface="Roboto Condensed Light" panose="02000000000000000000" pitchFamily="2" charset="0"/>
                <a:ea typeface="Roboto Condensed Light" panose="02000000000000000000" pitchFamily="2" charset="0"/>
              </a:rPr>
              <a:t> та </a:t>
            </a:r>
            <a:r>
              <a:rPr lang="ru-RU" altLang="uk-UA" dirty="0" err="1">
                <a:solidFill>
                  <a:srgbClr val="002949"/>
                </a:solidFill>
                <a:latin typeface="Roboto Condensed Light" panose="02000000000000000000" pitchFamily="2" charset="0"/>
                <a:ea typeface="Roboto Condensed Light" panose="02000000000000000000" pitchFamily="2" charset="0"/>
              </a:rPr>
              <a:t>історичні</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атрибути</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судочинства</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між</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консервативністю</a:t>
            </a:r>
            <a:r>
              <a:rPr lang="ru-RU" altLang="uk-UA" dirty="0">
                <a:solidFill>
                  <a:srgbClr val="002949"/>
                </a:solidFill>
                <a:latin typeface="Roboto Condensed Light" panose="02000000000000000000" pitchFamily="2" charset="0"/>
                <a:ea typeface="Roboto Condensed Light" panose="02000000000000000000" pitchFamily="2" charset="0"/>
              </a:rPr>
              <a:t> та </a:t>
            </a:r>
            <a:r>
              <a:rPr lang="ru-RU" altLang="uk-UA" dirty="0" err="1">
                <a:solidFill>
                  <a:srgbClr val="002949"/>
                </a:solidFill>
                <a:latin typeface="Roboto Condensed Light" panose="02000000000000000000" pitchFamily="2" charset="0"/>
                <a:ea typeface="Roboto Condensed Light" panose="02000000000000000000" pitchFamily="2" charset="0"/>
              </a:rPr>
              <a:t>інноваційністю</a:t>
            </a:r>
            <a:endParaRPr lang="ru-RU" altLang="uk-UA" dirty="0">
              <a:solidFill>
                <a:srgbClr val="002949"/>
              </a:solidFill>
              <a:latin typeface="Roboto Condensed Light" panose="02000000000000000000" pitchFamily="2" charset="0"/>
              <a:ea typeface="Roboto Condensed Light" panose="02000000000000000000" pitchFamily="2" charset="0"/>
            </a:endParaRPr>
          </a:p>
        </p:txBody>
      </p:sp>
      <p:sp>
        <p:nvSpPr>
          <p:cNvPr id="8" name="Slide Number Placeholder 3">
            <a:extLst>
              <a:ext uri="{FF2B5EF4-FFF2-40B4-BE49-F238E27FC236}">
                <a16:creationId xmlns:a16="http://schemas.microsoft.com/office/drawing/2014/main" id="{B9ACAA56-EBBF-9FDA-5280-BF7CCC4D9CB5}"/>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2</a:t>
            </a:r>
            <a:endParaRPr lang="en-US" sz="1400" dirty="0">
              <a:solidFill>
                <a:srgbClr val="002949"/>
              </a:solidFill>
            </a:endParaRPr>
          </a:p>
        </p:txBody>
      </p:sp>
    </p:spTree>
    <p:extLst>
      <p:ext uri="{BB962C8B-B14F-4D97-AF65-F5344CB8AC3E}">
        <p14:creationId xmlns:p14="http://schemas.microsoft.com/office/powerpoint/2010/main" val="1497026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7BF594-C70B-4267-8F43-9F07633D6D48}"/>
              </a:ext>
            </a:extLst>
          </p:cNvPr>
          <p:cNvSpPr>
            <a:spLocks noGrp="1"/>
          </p:cNvSpPr>
          <p:nvPr>
            <p:ph type="title"/>
          </p:nvPr>
        </p:nvSpPr>
        <p:spPr/>
        <p:txBody>
          <a:bodyPr/>
          <a:lstStyle/>
          <a:p>
            <a:pPr indent="180340" algn="ctr"/>
            <a:r>
              <a:rPr lang="uk-UA" sz="2000" b="1" dirty="0">
                <a:solidFill>
                  <a:srgbClr val="004E9E"/>
                </a:solidFill>
                <a:effectLst/>
                <a:ea typeface="Roboto Condensed Light" panose="02000000000000000000" pitchFamily="2" charset="0"/>
              </a:rPr>
              <a:t>Колумбійський суд переходить до метавсесвіту, щоб провести слухання (25 лютого 2023 року)</a:t>
            </a:r>
            <a:br>
              <a:rPr lang="uk-UA" sz="2000" b="1" dirty="0">
                <a:solidFill>
                  <a:srgbClr val="004E9E"/>
                </a:solidFill>
                <a:effectLst/>
                <a:ea typeface="Roboto Condensed Light" panose="02000000000000000000" pitchFamily="2" charset="0"/>
              </a:rPr>
            </a:br>
            <a:r>
              <a:rPr lang="uk-UA" sz="2000" u="sng" dirty="0">
                <a:solidFill>
                  <a:srgbClr val="004E9E"/>
                </a:solidFill>
                <a:effectLst/>
                <a:ea typeface="Roboto Condensed Light" panose="02000000000000000000" pitchFamily="2"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https://www.reuters.com/world/americas/colombia-court-moves-metaverse-host-hearing-2023-02-24/</a:t>
            </a:r>
            <a:endParaRPr lang="uk-UA" sz="4800" dirty="0">
              <a:solidFill>
                <a:srgbClr val="004E9E"/>
              </a:solidFill>
              <a:ea typeface="Roboto Condensed Light" panose="02000000000000000000" pitchFamily="2" charset="0"/>
            </a:endParaRPr>
          </a:p>
        </p:txBody>
      </p:sp>
      <p:sp>
        <p:nvSpPr>
          <p:cNvPr id="3" name="Місце для вмісту 2">
            <a:extLst>
              <a:ext uri="{FF2B5EF4-FFF2-40B4-BE49-F238E27FC236}">
                <a16:creationId xmlns:a16="http://schemas.microsoft.com/office/drawing/2014/main" id="{C1170191-131D-48D5-9DB6-B61A20C409C8}"/>
              </a:ext>
            </a:extLst>
          </p:cNvPr>
          <p:cNvSpPr>
            <a:spLocks noGrp="1"/>
          </p:cNvSpPr>
          <p:nvPr>
            <p:ph idx="1"/>
          </p:nvPr>
        </p:nvSpPr>
        <p:spPr>
          <a:xfrm>
            <a:off x="316302" y="1756614"/>
            <a:ext cx="11559396" cy="4351338"/>
          </a:xfrm>
        </p:spPr>
        <p:txBody>
          <a:bodyPr/>
          <a:lstStyle/>
          <a:p>
            <a:pPr indent="0" algn="just">
              <a:buNone/>
            </a:pPr>
            <a:r>
              <a:rPr lang="uk-UA" sz="2400" dirty="0">
                <a:solidFill>
                  <a:srgbClr val="002949"/>
                </a:solidFill>
                <a:effectLst/>
                <a:ea typeface="Roboto Condensed Light" panose="02000000000000000000" pitchFamily="2" charset="0"/>
              </a:rPr>
              <a:t>24 лютого Колумбійський суд провів свій перший судовий процес у метавсесвіті, і тепер він сподівається знову проекспериментувати з віртуальною реальністю.</a:t>
            </a:r>
          </a:p>
          <a:p>
            <a:pPr indent="0" algn="just">
              <a:buNone/>
            </a:pPr>
            <a:r>
              <a:rPr lang="uk-UA" sz="2400" dirty="0">
                <a:solidFill>
                  <a:srgbClr val="002949"/>
                </a:solidFill>
                <a:effectLst/>
                <a:ea typeface="Roboto Condensed Light" panose="02000000000000000000" pitchFamily="2" charset="0"/>
              </a:rPr>
              <a:t>На двогодинному слуханні, яке проводив колумбійський адміністративний суд у справі Магдалена, учасники суперечки про дорожній рух постали як </a:t>
            </a:r>
            <a:r>
              <a:rPr lang="uk-UA" sz="2400" b="1" dirty="0">
                <a:solidFill>
                  <a:srgbClr val="002949"/>
                </a:solidFill>
                <a:effectLst/>
                <a:ea typeface="Roboto Condensed Light" panose="02000000000000000000" pitchFamily="2" charset="0"/>
              </a:rPr>
              <a:t>аватари у віртуальній залі суду</a:t>
            </a:r>
            <a:r>
              <a:rPr lang="uk-UA" sz="2400" dirty="0">
                <a:solidFill>
                  <a:srgbClr val="002949"/>
                </a:solidFill>
                <a:effectLst/>
                <a:ea typeface="Roboto Condensed Light" panose="02000000000000000000" pitchFamily="2" charset="0"/>
              </a:rPr>
              <a:t>. </a:t>
            </a:r>
          </a:p>
          <a:p>
            <a:pPr indent="0" algn="just">
              <a:buNone/>
            </a:pPr>
            <a:r>
              <a:rPr lang="uk-UA" sz="2400" dirty="0">
                <a:solidFill>
                  <a:srgbClr val="002949"/>
                </a:solidFill>
                <a:effectLst/>
                <a:ea typeface="Roboto Condensed Light" panose="02000000000000000000" pitchFamily="2" charset="0"/>
              </a:rPr>
              <a:t>Країна є однією з перших у світі, хто тестує реальні судові слухання в метавсесвіті, захоплюючій віртуальній реальності, щоб зробити цифрові простори більш реалістичними, часто з аватарами, що представляють кожного учасника.</a:t>
            </a:r>
          </a:p>
          <a:p>
            <a:pPr indent="0" algn="just">
              <a:buNone/>
            </a:pPr>
            <a:r>
              <a:rPr lang="uk-UA" sz="2400" dirty="0">
                <a:solidFill>
                  <a:srgbClr val="002949"/>
                </a:solidFill>
                <a:effectLst/>
                <a:ea typeface="Roboto Condensed Light" panose="02000000000000000000" pitchFamily="2" charset="0"/>
              </a:rPr>
              <a:t>«Це було більш реальним, ніж відеодзвінок», - сказав </a:t>
            </a:r>
            <a:r>
              <a:rPr lang="uk-UA" sz="2400" dirty="0" err="1">
                <a:solidFill>
                  <a:srgbClr val="002949"/>
                </a:solidFill>
                <a:effectLst/>
                <a:ea typeface="Roboto Condensed Light" panose="02000000000000000000" pitchFamily="2" charset="0"/>
              </a:rPr>
              <a:t>Кіонес</a:t>
            </a:r>
            <a:r>
              <a:rPr lang="uk-UA" sz="2400" dirty="0">
                <a:solidFill>
                  <a:srgbClr val="002949"/>
                </a:solidFill>
                <a:effectLst/>
                <a:ea typeface="Roboto Condensed Light" panose="02000000000000000000" pitchFamily="2" charset="0"/>
              </a:rPr>
              <a:t>, описуючи досвід метавсесвіту як «дивовижний».</a:t>
            </a: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A304EE35-25EC-F106-0F95-F8E5D26E8E8B}"/>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0412AB7A-05E2-2380-6A74-0C771060FF4E}"/>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9A643F6D-79DC-AD01-91D5-CD22D2D59F08}"/>
              </a:ext>
            </a:extLst>
          </p:cNvPr>
          <p:cNvSpPr txBox="1">
            <a:spLocks/>
          </p:cNvSpPr>
          <p:nvPr/>
        </p:nvSpPr>
        <p:spPr>
          <a:xfrm>
            <a:off x="1864034" y="5969020"/>
            <a:ext cx="7199914"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ru-RU" altLang="uk-UA" dirty="0">
              <a:solidFill>
                <a:srgbClr val="002949"/>
              </a:solidFill>
            </a:endParaRPr>
          </a:p>
        </p:txBody>
      </p:sp>
      <p:sp>
        <p:nvSpPr>
          <p:cNvPr id="8" name="Slide Number Placeholder 3">
            <a:extLst>
              <a:ext uri="{FF2B5EF4-FFF2-40B4-BE49-F238E27FC236}">
                <a16:creationId xmlns:a16="http://schemas.microsoft.com/office/drawing/2014/main" id="{FA167315-BC98-AA5E-9338-5B92017E72B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20</a:t>
            </a:r>
            <a:endParaRPr lang="en-US" sz="1400" dirty="0">
              <a:solidFill>
                <a:srgbClr val="002949"/>
              </a:solidFill>
            </a:endParaRPr>
          </a:p>
        </p:txBody>
      </p:sp>
    </p:spTree>
    <p:extLst>
      <p:ext uri="{BB962C8B-B14F-4D97-AF65-F5344CB8AC3E}">
        <p14:creationId xmlns:p14="http://schemas.microsoft.com/office/powerpoint/2010/main" val="3824530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6">
            <a:extLst>
              <a:ext uri="{FF2B5EF4-FFF2-40B4-BE49-F238E27FC236}">
                <a16:creationId xmlns:a16="http://schemas.microsoft.com/office/drawing/2014/main" id="{031C73CD-C72C-9CEA-6FF9-7184FD5E12A9}"/>
              </a:ext>
            </a:extLst>
          </p:cNvPr>
          <p:cNvSpPr/>
          <p:nvPr/>
        </p:nvSpPr>
        <p:spPr>
          <a:xfrm>
            <a:off x="1851898" y="1100729"/>
            <a:ext cx="3484600" cy="649207"/>
          </a:xfrm>
          <a:prstGeom prst="roundRect">
            <a:avLst/>
          </a:prstGeom>
          <a:solidFill>
            <a:srgbClr val="38B3A0"/>
          </a:solidFill>
          <a:ln>
            <a:solidFill>
              <a:srgbClr val="38B3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ctr">
              <a:lnSpc>
                <a:spcPct val="100000"/>
              </a:lnSpc>
              <a:spcBef>
                <a:spcPct val="0"/>
              </a:spcBef>
              <a:buFontTx/>
              <a:buNone/>
              <a:defRPr/>
            </a:pPr>
            <a:r>
              <a:rPr lang="uk-UA" dirty="0" err="1">
                <a:solidFill>
                  <a:srgbClr val="002949"/>
                </a:solidFill>
              </a:rPr>
              <a:t>Повʼязані</a:t>
            </a:r>
            <a:r>
              <a:rPr lang="uk-UA" dirty="0">
                <a:solidFill>
                  <a:srgbClr val="002949"/>
                </a:solidFill>
              </a:rPr>
              <a:t> поняття:</a:t>
            </a:r>
            <a:endParaRPr lang="uk-UA" altLang="ru-RU" dirty="0">
              <a:solidFill>
                <a:srgbClr val="002949"/>
              </a:solidFill>
              <a:ea typeface="Roboto Condensed Light" panose="02000000000000000000" pitchFamily="2" charset="0"/>
              <a:cs typeface="Times New Roman" panose="02020603050405020304" pitchFamily="18" charset="0"/>
            </a:endParaRPr>
          </a:p>
        </p:txBody>
      </p:sp>
      <p:sp>
        <p:nvSpPr>
          <p:cNvPr id="6147" name="Rectangle 11">
            <a:extLst>
              <a:ext uri="{FF2B5EF4-FFF2-40B4-BE49-F238E27FC236}">
                <a16:creationId xmlns:a16="http://schemas.microsoft.com/office/drawing/2014/main" id="{0FFB6F64-B700-DF02-F247-4D2A8298DF29}"/>
              </a:ext>
            </a:extLst>
          </p:cNvPr>
          <p:cNvSpPr>
            <a:spLocks noChangeArrowheads="1"/>
          </p:cNvSpPr>
          <p:nvPr/>
        </p:nvSpPr>
        <p:spPr bwMode="auto">
          <a:xfrm>
            <a:off x="729842" y="2764251"/>
            <a:ext cx="5388785" cy="2868478"/>
          </a:xfrm>
          <a:prstGeom prst="rect">
            <a:avLst/>
          </a:prstGeom>
          <a:noFill/>
          <a:ln>
            <a:noFill/>
          </a:ln>
        </p:spPr>
        <p:txBody>
          <a:bodyPr wrap="square" bIns="0" anchor="ct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defTabSz="269875">
              <a:buFont typeface="Arial" panose="020B0604020202020204" pitchFamily="34" charset="0"/>
              <a:buNone/>
            </a:pPr>
            <a:r>
              <a:rPr lang="ru-RU" altLang="uk-UA" sz="2200" dirty="0">
                <a:solidFill>
                  <a:srgbClr val="002949"/>
                </a:solidFill>
              </a:rPr>
              <a:t>1.	</a:t>
            </a:r>
            <a:r>
              <a:rPr lang="uk-UA" altLang="uk-UA" sz="2200" dirty="0">
                <a:solidFill>
                  <a:srgbClr val="002949"/>
                </a:solidFill>
              </a:rPr>
              <a:t>Незалежність суду (ст. 126, 129 та 131 Конституції України)</a:t>
            </a:r>
          </a:p>
          <a:p>
            <a:pPr algn="just" defTabSz="269875">
              <a:buFont typeface="Arial" panose="020B0604020202020204" pitchFamily="34" charset="0"/>
              <a:buNone/>
            </a:pPr>
            <a:r>
              <a:rPr lang="uk-UA" altLang="uk-UA" sz="2200" dirty="0">
                <a:solidFill>
                  <a:srgbClr val="002949"/>
                </a:solidFill>
              </a:rPr>
              <a:t>2.	Неупередженість суду (ст. 34 Конституції України)</a:t>
            </a:r>
          </a:p>
          <a:p>
            <a:pPr algn="just" defTabSz="269875">
              <a:buNone/>
            </a:pPr>
            <a:r>
              <a:rPr lang="uk-UA" altLang="uk-UA" sz="2200" dirty="0">
                <a:solidFill>
                  <a:srgbClr val="002949"/>
                </a:solidFill>
              </a:rPr>
              <a:t>3. Авторитет (довіра) суду (ст. 34 Конституції України)</a:t>
            </a:r>
          </a:p>
          <a:p>
            <a:pPr algn="just" defTabSz="269875">
              <a:buNone/>
            </a:pPr>
            <a:r>
              <a:rPr lang="uk-UA" altLang="uk-UA" sz="2200" dirty="0">
                <a:solidFill>
                  <a:srgbClr val="002949"/>
                </a:solidFill>
              </a:rPr>
              <a:t>4. 	Заборона зловживання процесуальними</a:t>
            </a:r>
            <a:r>
              <a:rPr lang="ru-RU" altLang="uk-UA" sz="2200" dirty="0">
                <a:solidFill>
                  <a:srgbClr val="002949"/>
                </a:solidFill>
              </a:rPr>
              <a:t> правами (ст. 2, 45 КАС України)</a:t>
            </a:r>
          </a:p>
        </p:txBody>
      </p:sp>
      <p:sp>
        <p:nvSpPr>
          <p:cNvPr id="6" name="Стрелка вниз 1">
            <a:extLst>
              <a:ext uri="{FF2B5EF4-FFF2-40B4-BE49-F238E27FC236}">
                <a16:creationId xmlns:a16="http://schemas.microsoft.com/office/drawing/2014/main" id="{9D049191-4102-6F33-86FE-5F3AD0D98C45}"/>
              </a:ext>
            </a:extLst>
          </p:cNvPr>
          <p:cNvSpPr/>
          <p:nvPr/>
        </p:nvSpPr>
        <p:spPr>
          <a:xfrm>
            <a:off x="3090648" y="1748793"/>
            <a:ext cx="787529" cy="757195"/>
          </a:xfrm>
          <a:prstGeom prst="downArrow">
            <a:avLst>
              <a:gd name="adj1" fmla="val 33667"/>
              <a:gd name="adj2" fmla="val 61071"/>
            </a:avLst>
          </a:prstGeom>
          <a:solidFill>
            <a:srgbClr val="002949"/>
          </a:solidFill>
          <a:ln>
            <a:solidFill>
              <a:srgbClr val="00294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solidFill>
                <a:srgbClr val="002949"/>
              </a:solidFill>
            </a:endParaRPr>
          </a:p>
        </p:txBody>
      </p:sp>
      <p:sp>
        <p:nvSpPr>
          <p:cNvPr id="2" name="Сувій: горизонтальний 1">
            <a:extLst>
              <a:ext uri="{FF2B5EF4-FFF2-40B4-BE49-F238E27FC236}">
                <a16:creationId xmlns:a16="http://schemas.microsoft.com/office/drawing/2014/main" id="{FF3591F4-5A4D-1F6F-8040-D1C32655409B}"/>
              </a:ext>
            </a:extLst>
          </p:cNvPr>
          <p:cNvSpPr/>
          <p:nvPr/>
        </p:nvSpPr>
        <p:spPr>
          <a:xfrm>
            <a:off x="0" y="156579"/>
            <a:ext cx="10672997" cy="1169205"/>
          </a:xfrm>
          <a:prstGeom prst="horizontalScroll">
            <a:avLst>
              <a:gd name="adj" fmla="val 25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340">
              <a:lnSpc>
                <a:spcPct val="107000"/>
              </a:lnSpc>
              <a:spcAft>
                <a:spcPts val="800"/>
              </a:spcAft>
            </a:pPr>
            <a:r>
              <a:rPr lang="uk-UA" sz="2800" b="1" dirty="0">
                <a:solidFill>
                  <a:srgbClr val="002949"/>
                </a:solidFill>
                <a:effectLst/>
                <a:latin typeface="Roboto Condensed Light" panose="02000000000000000000" pitchFamily="2" charset="0"/>
                <a:ea typeface="Roboto Condensed Light" panose="02000000000000000000" pitchFamily="2" charset="0"/>
                <a:cs typeface="Times New Roman" panose="02020603050405020304" pitchFamily="18" charset="0"/>
              </a:rPr>
              <a:t>МАНТІЯ</a:t>
            </a:r>
            <a:r>
              <a:rPr lang="uk-UA" sz="2800" b="1" dirty="0">
                <a:solidFill>
                  <a:srgbClr val="002949"/>
                </a:solidFill>
                <a:latin typeface="Roboto Condensed Light" panose="02000000000000000000" pitchFamily="2" charset="0"/>
                <a:ea typeface="Roboto Condensed Light" panose="02000000000000000000" pitchFamily="2" charset="0"/>
                <a:cs typeface="Times New Roman" panose="02020603050405020304" pitchFamily="18" charset="0"/>
              </a:rPr>
              <a:t> </a:t>
            </a:r>
            <a:r>
              <a:rPr lang="ru-RU" sz="2800" dirty="0">
                <a:solidFill>
                  <a:srgbClr val="002949"/>
                </a:solidFill>
                <a:effectLst/>
                <a:latin typeface="Roboto Condensed Light" panose="02000000000000000000" pitchFamily="2" charset="0"/>
                <a:ea typeface="Roboto Condensed Light" panose="02000000000000000000" pitchFamily="2" charset="0"/>
                <a:cs typeface="Times New Roman" panose="02020603050405020304" pitchFamily="18" charset="0"/>
              </a:rPr>
              <a:t>(</a:t>
            </a:r>
            <a:r>
              <a:rPr lang="en-US" sz="2800" dirty="0">
                <a:solidFill>
                  <a:srgbClr val="002949"/>
                </a:solidFill>
                <a:effectLst/>
                <a:latin typeface="Roboto Condensed Light" panose="02000000000000000000" pitchFamily="2" charset="0"/>
                <a:ea typeface="Roboto Condensed Light" panose="02000000000000000000" pitchFamily="2" charset="0"/>
                <a:cs typeface="Times New Roman" panose="02020603050405020304" pitchFamily="18" charset="0"/>
              </a:rPr>
              <a:t>court dress</a:t>
            </a:r>
            <a:r>
              <a:rPr lang="uk-UA" sz="2800" dirty="0">
                <a:solidFill>
                  <a:srgbClr val="002949"/>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uk-UA" sz="2800" dirty="0" err="1">
                <a:solidFill>
                  <a:srgbClr val="002949"/>
                </a:solidFill>
                <a:effectLst/>
                <a:latin typeface="Roboto Condensed Light" panose="02000000000000000000" pitchFamily="2" charset="0"/>
                <a:ea typeface="Roboto Condensed Light" panose="02000000000000000000" pitchFamily="2" charset="0"/>
                <a:cs typeface="Times New Roman" panose="02020603050405020304" pitchFamily="18" charset="0"/>
              </a:rPr>
              <a:t>judge</a:t>
            </a:r>
            <a:r>
              <a:rPr lang="uk-UA" sz="2800" dirty="0">
                <a:solidFill>
                  <a:srgbClr val="002949"/>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uk-UA" sz="2800" dirty="0" err="1">
                <a:solidFill>
                  <a:srgbClr val="002949"/>
                </a:solidFill>
                <a:effectLst/>
                <a:latin typeface="Roboto Condensed Light" panose="02000000000000000000" pitchFamily="2" charset="0"/>
                <a:ea typeface="Roboto Condensed Light" panose="02000000000000000000" pitchFamily="2" charset="0"/>
                <a:cs typeface="Times New Roman" panose="02020603050405020304" pitchFamily="18" charset="0"/>
              </a:rPr>
              <a:t>robe</a:t>
            </a:r>
            <a:r>
              <a:rPr lang="ru-RU" sz="2800" dirty="0">
                <a:solidFill>
                  <a:srgbClr val="002949"/>
                </a:solidFill>
                <a:effectLst/>
                <a:latin typeface="Roboto Condensed Light" panose="02000000000000000000" pitchFamily="2" charset="0"/>
                <a:ea typeface="Roboto Condensed Light" panose="02000000000000000000" pitchFamily="2" charset="0"/>
                <a:cs typeface="Times New Roman" panose="02020603050405020304" pitchFamily="18" charset="0"/>
              </a:rPr>
              <a:t>,</a:t>
            </a:r>
            <a:r>
              <a:rPr lang="uk-UA" sz="2800" dirty="0">
                <a:solidFill>
                  <a:srgbClr val="002949"/>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uk-UA" sz="2800" dirty="0" err="1">
                <a:solidFill>
                  <a:srgbClr val="002949"/>
                </a:solidFill>
                <a:effectLst/>
                <a:latin typeface="Roboto Condensed Light" panose="02000000000000000000" pitchFamily="2" charset="0"/>
                <a:ea typeface="Roboto Condensed Light" panose="02000000000000000000" pitchFamily="2" charset="0"/>
                <a:cs typeface="Times New Roman" panose="02020603050405020304" pitchFamily="18" charset="0"/>
              </a:rPr>
              <a:t>judge</a:t>
            </a:r>
            <a:r>
              <a:rPr lang="uk-UA" sz="2800" dirty="0">
                <a:solidFill>
                  <a:srgbClr val="002949"/>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uk-UA" sz="2800" dirty="0" err="1">
                <a:solidFill>
                  <a:srgbClr val="002949"/>
                </a:solidFill>
                <a:effectLst/>
                <a:latin typeface="Roboto Condensed Light" panose="02000000000000000000" pitchFamily="2" charset="0"/>
                <a:ea typeface="Roboto Condensed Light" panose="02000000000000000000" pitchFamily="2" charset="0"/>
                <a:cs typeface="Times New Roman" panose="02020603050405020304" pitchFamily="18" charset="0"/>
              </a:rPr>
              <a:t>mantle</a:t>
            </a:r>
            <a:r>
              <a:rPr lang="ru-RU" sz="2800" dirty="0">
                <a:solidFill>
                  <a:srgbClr val="002949"/>
                </a:solidFill>
                <a:effectLst/>
                <a:latin typeface="Roboto Condensed Light" panose="02000000000000000000" pitchFamily="2" charset="0"/>
                <a:ea typeface="Roboto Condensed Light" panose="02000000000000000000" pitchFamily="2" charset="0"/>
                <a:cs typeface="Times New Roman" panose="02020603050405020304" pitchFamily="18" charset="0"/>
              </a:rPr>
              <a:t>)</a:t>
            </a:r>
            <a:endParaRPr lang="uk-UA" sz="2800" dirty="0">
              <a:solidFill>
                <a:srgbClr val="002949"/>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p:txBody>
      </p:sp>
      <p:sp>
        <p:nvSpPr>
          <p:cNvPr id="5" name="Стрелка вниз 1">
            <a:extLst>
              <a:ext uri="{FF2B5EF4-FFF2-40B4-BE49-F238E27FC236}">
                <a16:creationId xmlns:a16="http://schemas.microsoft.com/office/drawing/2014/main" id="{4709546C-8FAF-CBF2-979F-9A0A23FFD8EE}"/>
              </a:ext>
            </a:extLst>
          </p:cNvPr>
          <p:cNvSpPr/>
          <p:nvPr/>
        </p:nvSpPr>
        <p:spPr>
          <a:xfrm>
            <a:off x="8374702" y="1758913"/>
            <a:ext cx="787529" cy="757195"/>
          </a:xfrm>
          <a:prstGeom prst="downArrow">
            <a:avLst>
              <a:gd name="adj1" fmla="val 33667"/>
              <a:gd name="adj2" fmla="val 61071"/>
            </a:avLst>
          </a:prstGeom>
          <a:solidFill>
            <a:srgbClr val="002949"/>
          </a:solidFill>
          <a:ln>
            <a:solidFill>
              <a:srgbClr val="00294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solidFill>
                <a:srgbClr val="002949"/>
              </a:solidFill>
            </a:endParaRPr>
          </a:p>
        </p:txBody>
      </p:sp>
      <p:pic>
        <p:nvPicPr>
          <p:cNvPr id="9" name="Рисунок 8">
            <a:extLst>
              <a:ext uri="{FF2B5EF4-FFF2-40B4-BE49-F238E27FC236}">
                <a16:creationId xmlns:a16="http://schemas.microsoft.com/office/drawing/2014/main" id="{3590619D-F36F-7FF6-4D58-58DD2BF85789}"/>
              </a:ext>
            </a:extLst>
          </p:cNvPr>
          <p:cNvPicPr>
            <a:picLocks noChangeAspect="1"/>
          </p:cNvPicPr>
          <p:nvPr/>
        </p:nvPicPr>
        <p:blipFill rotWithShape="1">
          <a:blip r:embed="rId2">
            <a:extLst>
              <a:ext uri="{28A0092B-C50C-407E-A947-70E740481C1C}">
                <a14:useLocalDpi xmlns:a14="http://schemas.microsoft.com/office/drawing/2010/main" val="0"/>
              </a:ext>
            </a:extLst>
          </a:blip>
          <a:srcRect l="23765" r="23028"/>
          <a:stretch/>
        </p:blipFill>
        <p:spPr>
          <a:xfrm>
            <a:off x="9162231" y="3624851"/>
            <a:ext cx="2615184" cy="2763346"/>
          </a:xfrm>
          <a:prstGeom prst="rect">
            <a:avLst/>
          </a:prstGeom>
          <a:ln>
            <a:noFill/>
          </a:ln>
          <a:effectLst>
            <a:softEdge rad="112500"/>
          </a:effectLst>
        </p:spPr>
        <p:style>
          <a:lnRef idx="1">
            <a:schemeClr val="accent1"/>
          </a:lnRef>
          <a:fillRef idx="2">
            <a:schemeClr val="accent1"/>
          </a:fillRef>
          <a:effectRef idx="1">
            <a:schemeClr val="accent1"/>
          </a:effectRef>
          <a:fontRef idx="minor">
            <a:schemeClr val="dk1"/>
          </a:fontRef>
        </p:style>
      </p:pic>
      <p:sp>
        <p:nvSpPr>
          <p:cNvPr id="3" name="Скругленный прямоугольник 6">
            <a:extLst>
              <a:ext uri="{FF2B5EF4-FFF2-40B4-BE49-F238E27FC236}">
                <a16:creationId xmlns:a16="http://schemas.microsoft.com/office/drawing/2014/main" id="{6FB5B394-7E31-8DFC-9803-3D11962F7C44}"/>
              </a:ext>
            </a:extLst>
          </p:cNvPr>
          <p:cNvSpPr/>
          <p:nvPr/>
        </p:nvSpPr>
        <p:spPr>
          <a:xfrm>
            <a:off x="6912831" y="1099586"/>
            <a:ext cx="3933902" cy="649207"/>
          </a:xfrm>
          <a:prstGeom prst="roundRect">
            <a:avLst/>
          </a:prstGeom>
          <a:solidFill>
            <a:srgbClr val="38B3A0"/>
          </a:solidFill>
          <a:ln>
            <a:solidFill>
              <a:srgbClr val="38B3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ctr">
              <a:lnSpc>
                <a:spcPct val="100000"/>
              </a:lnSpc>
              <a:spcBef>
                <a:spcPct val="0"/>
              </a:spcBef>
              <a:buFontTx/>
              <a:buNone/>
              <a:defRPr/>
            </a:pPr>
            <a:r>
              <a:rPr lang="uk-UA" dirty="0">
                <a:solidFill>
                  <a:srgbClr val="002949"/>
                </a:solidFill>
              </a:rPr>
              <a:t>Конкурують</a:t>
            </a:r>
            <a:r>
              <a:rPr lang="en-US" dirty="0">
                <a:solidFill>
                  <a:srgbClr val="002949"/>
                </a:solidFill>
              </a:rPr>
              <a:t> </a:t>
            </a:r>
          </a:p>
          <a:p>
            <a:pPr algn="ctr">
              <a:lnSpc>
                <a:spcPct val="100000"/>
              </a:lnSpc>
              <a:spcBef>
                <a:spcPct val="0"/>
              </a:spcBef>
              <a:buFontTx/>
              <a:buNone/>
              <a:defRPr/>
            </a:pPr>
            <a:r>
              <a:rPr lang="uk-UA" dirty="0">
                <a:solidFill>
                  <a:srgbClr val="002949"/>
                </a:solidFill>
              </a:rPr>
              <a:t>з</a:t>
            </a:r>
            <a:r>
              <a:rPr lang="en-US" dirty="0">
                <a:solidFill>
                  <a:srgbClr val="002949"/>
                </a:solidFill>
              </a:rPr>
              <a:t> </a:t>
            </a:r>
            <a:r>
              <a:rPr lang="uk-UA" dirty="0">
                <a:solidFill>
                  <a:srgbClr val="002949"/>
                </a:solidFill>
              </a:rPr>
              <a:t>поняттями:</a:t>
            </a:r>
            <a:endParaRPr lang="uk-UA" altLang="ru-RU" dirty="0">
              <a:solidFill>
                <a:srgbClr val="002949"/>
              </a:solidFill>
              <a:ea typeface="Roboto Condensed Light" panose="02000000000000000000" pitchFamily="2" charset="0"/>
              <a:cs typeface="Times New Roman" panose="02020603050405020304" pitchFamily="18" charset="0"/>
            </a:endParaRPr>
          </a:p>
        </p:txBody>
      </p:sp>
      <p:sp>
        <p:nvSpPr>
          <p:cNvPr id="7" name="Rectangle 11">
            <a:extLst>
              <a:ext uri="{FF2B5EF4-FFF2-40B4-BE49-F238E27FC236}">
                <a16:creationId xmlns:a16="http://schemas.microsoft.com/office/drawing/2014/main" id="{76D1820F-A2FF-9AA7-A503-82481EC7A851}"/>
              </a:ext>
            </a:extLst>
          </p:cNvPr>
          <p:cNvSpPr>
            <a:spLocks noChangeArrowheads="1"/>
          </p:cNvSpPr>
          <p:nvPr/>
        </p:nvSpPr>
        <p:spPr bwMode="auto">
          <a:xfrm>
            <a:off x="6739095" y="2526228"/>
            <a:ext cx="3524175" cy="1088503"/>
          </a:xfrm>
          <a:prstGeom prst="rect">
            <a:avLst/>
          </a:prstGeom>
          <a:noFill/>
          <a:ln>
            <a:noFill/>
          </a:ln>
        </p:spPr>
        <p:txBody>
          <a:bodyPr wrap="square" bIns="0" anchor="ct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marL="457200" indent="-457200" defTabSz="269875">
              <a:buFont typeface="Arial" panose="020B0604020202020204" pitchFamily="34" charset="0"/>
              <a:buAutoNum type="arabicPeriod"/>
            </a:pPr>
            <a:r>
              <a:rPr lang="uk-UA" altLang="uk-UA" sz="2200" dirty="0">
                <a:solidFill>
                  <a:srgbClr val="002949"/>
                </a:solidFill>
              </a:rPr>
              <a:t>Принцип рівності (ст. 24 Конституції України)</a:t>
            </a:r>
          </a:p>
          <a:p>
            <a:pPr defTabSz="269875">
              <a:buFont typeface="Arial" panose="020B0604020202020204" pitchFamily="34" charset="0"/>
              <a:buNone/>
            </a:pPr>
            <a:r>
              <a:rPr lang="uk-UA" altLang="uk-UA" sz="2200" dirty="0">
                <a:solidFill>
                  <a:srgbClr val="002949"/>
                </a:solidFill>
              </a:rPr>
              <a:t>2.	   Діджиталізація суду</a:t>
            </a:r>
          </a:p>
        </p:txBody>
      </p:sp>
      <p:sp>
        <p:nvSpPr>
          <p:cNvPr id="10"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11"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21</a:t>
            </a:r>
            <a:endParaRPr lang="en-US" sz="1400" dirty="0">
              <a:solidFill>
                <a:srgbClr val="002949"/>
              </a:solidFill>
            </a:endParaRPr>
          </a:p>
        </p:txBody>
      </p:sp>
      <p:cxnSp>
        <p:nvCxnSpPr>
          <p:cNvPr id="12" name="Прямая соединительная линия 11"/>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13" name="Text Placeholder 2"/>
          <p:cNvSpPr txBox="1">
            <a:spLocks/>
          </p:cNvSpPr>
          <p:nvPr/>
        </p:nvSpPr>
        <p:spPr>
          <a:xfrm>
            <a:off x="1864033" y="5969020"/>
            <a:ext cx="7145797"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ru-RU" altLang="uk-UA" dirty="0">
              <a:solidFill>
                <a:srgbClr val="002949"/>
              </a:solidFill>
            </a:endParaRPr>
          </a:p>
        </p:txBody>
      </p:sp>
      <p:sp>
        <p:nvSpPr>
          <p:cNvPr id="8" name="Slide Number Placeholder 3">
            <a:extLst>
              <a:ext uri="{FF2B5EF4-FFF2-40B4-BE49-F238E27FC236}">
                <a16:creationId xmlns:a16="http://schemas.microsoft.com/office/drawing/2014/main" id="{D113210A-5974-F3D3-C243-882D924E21CA}"/>
              </a:ext>
            </a:extLst>
          </p:cNvPr>
          <p:cNvSpPr txBox="1">
            <a:spLocks/>
          </p:cNvSpPr>
          <p:nvPr/>
        </p:nvSpPr>
        <p:spPr>
          <a:xfrm>
            <a:off x="9419751" y="61480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sz="1400" dirty="0">
              <a:solidFill>
                <a:srgbClr val="002949"/>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428359C0-0E1B-4C05-BDA8-BF5FBC64187D}"/>
              </a:ext>
            </a:extLst>
          </p:cNvPr>
          <p:cNvPicPr>
            <a:picLocks noGrp="1" noChangeAspect="1"/>
          </p:cNvPicPr>
          <p:nvPr>
            <p:ph idx="1"/>
          </p:nvPr>
        </p:nvPicPr>
        <p:blipFill>
          <a:blip r:embed="rId2"/>
          <a:stretch>
            <a:fillRect/>
          </a:stretch>
        </p:blipFill>
        <p:spPr>
          <a:xfrm>
            <a:off x="596793" y="584200"/>
            <a:ext cx="6883000" cy="5354342"/>
          </a:xfrm>
          <a:prstGeom prst="rect">
            <a:avLst/>
          </a:prstGeom>
        </p:spPr>
      </p:pic>
      <p:sp>
        <p:nvSpPr>
          <p:cNvPr id="3"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22</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8073596"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399158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34F6D7EE-2D24-445C-9162-FF844E3027E0}"/>
              </a:ext>
            </a:extLst>
          </p:cNvPr>
          <p:cNvPicPr>
            <a:picLocks noGrp="1" noChangeAspect="1"/>
          </p:cNvPicPr>
          <p:nvPr>
            <p:ph idx="1"/>
          </p:nvPr>
        </p:nvPicPr>
        <p:blipFill>
          <a:blip r:embed="rId2"/>
          <a:stretch>
            <a:fillRect/>
          </a:stretch>
        </p:blipFill>
        <p:spPr>
          <a:xfrm>
            <a:off x="964724" y="403364"/>
            <a:ext cx="6736790" cy="5335365"/>
          </a:xfrm>
          <a:prstGeom prst="rect">
            <a:avLst/>
          </a:prstGeom>
        </p:spPr>
      </p:pic>
      <p:sp>
        <p:nvSpPr>
          <p:cNvPr id="3"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4"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23</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3" y="5969020"/>
            <a:ext cx="8591181"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4030136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CAB99A72-E438-40E4-8E51-6C4CE605BC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6350" y="563924"/>
            <a:ext cx="5964572" cy="5195888"/>
          </a:xfrm>
        </p:spPr>
      </p:pic>
      <p:sp>
        <p:nvSpPr>
          <p:cNvPr id="6" name="Text Placeholder 2">
            <a:extLst>
              <a:ext uri="{FF2B5EF4-FFF2-40B4-BE49-F238E27FC236}">
                <a16:creationId xmlns:a16="http://schemas.microsoft.com/office/drawing/2014/main" id="{F7E2D6AD-B18D-476F-A1FC-B8552CD0C803}"/>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7" name="Text Placeholder 2">
            <a:extLst>
              <a:ext uri="{FF2B5EF4-FFF2-40B4-BE49-F238E27FC236}">
                <a16:creationId xmlns:a16="http://schemas.microsoft.com/office/drawing/2014/main" id="{FF12D10A-EE75-45C4-98C8-69E0F06B3D75}"/>
              </a:ext>
            </a:extLst>
          </p:cNvPr>
          <p:cNvSpPr txBox="1">
            <a:spLocks/>
          </p:cNvSpPr>
          <p:nvPr/>
        </p:nvSpPr>
        <p:spPr>
          <a:xfrm>
            <a:off x="1864034" y="5969020"/>
            <a:ext cx="864294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
        <p:nvSpPr>
          <p:cNvPr id="3" name="Slide Number Placeholder 3">
            <a:extLst>
              <a:ext uri="{FF2B5EF4-FFF2-40B4-BE49-F238E27FC236}">
                <a16:creationId xmlns:a16="http://schemas.microsoft.com/office/drawing/2014/main" id="{04394AF2-6546-440C-C56A-D6AF327B5AD8}"/>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24</a:t>
            </a:r>
            <a:endParaRPr lang="en-US" sz="1400" dirty="0">
              <a:solidFill>
                <a:srgbClr val="002949"/>
              </a:solidFill>
            </a:endParaRPr>
          </a:p>
        </p:txBody>
      </p:sp>
    </p:spTree>
    <p:extLst>
      <p:ext uri="{BB962C8B-B14F-4D97-AF65-F5344CB8AC3E}">
        <p14:creationId xmlns:p14="http://schemas.microsoft.com/office/powerpoint/2010/main" val="1997643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рямоугольник 4">
            <a:extLst>
              <a:ext uri="{FF2B5EF4-FFF2-40B4-BE49-F238E27FC236}">
                <a16:creationId xmlns:a16="http://schemas.microsoft.com/office/drawing/2014/main" id="{4D2F8F78-4121-B22D-4811-AB53F6A1F552}"/>
              </a:ext>
            </a:extLst>
          </p:cNvPr>
          <p:cNvSpPr>
            <a:spLocks noChangeArrowheads="1"/>
          </p:cNvSpPr>
          <p:nvPr/>
        </p:nvSpPr>
        <p:spPr bwMode="auto">
          <a:xfrm>
            <a:off x="482855" y="469304"/>
            <a:ext cx="11189439" cy="1261884"/>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ctr">
              <a:lnSpc>
                <a:spcPct val="100000"/>
              </a:lnSpc>
              <a:spcBef>
                <a:spcPct val="0"/>
              </a:spcBef>
              <a:spcAft>
                <a:spcPts val="1200"/>
              </a:spcAft>
              <a:buFont typeface="Arial" panose="020B0604020202020204" pitchFamily="34" charset="0"/>
              <a:buNone/>
            </a:pPr>
            <a:r>
              <a:rPr lang="uk-UA" altLang="uk-UA" sz="2200" b="1" dirty="0">
                <a:solidFill>
                  <a:srgbClr val="004E9E"/>
                </a:solidFill>
              </a:rPr>
              <a:t>Коментарі щодо Бангалорських принципів поведінки суддів</a:t>
            </a:r>
            <a:r>
              <a:rPr lang="ru-RU" altLang="uk-UA" sz="2200" b="1" dirty="0">
                <a:solidFill>
                  <a:srgbClr val="004E9E"/>
                </a:solidFill>
              </a:rPr>
              <a:t> (</a:t>
            </a:r>
            <a:r>
              <a:rPr lang="en-US" altLang="uk-UA" sz="2200" b="1" dirty="0">
                <a:solidFill>
                  <a:srgbClr val="004E9E"/>
                </a:solidFill>
              </a:rPr>
              <a:t>United Nations Office on Drugs and Crime</a:t>
            </a:r>
            <a:r>
              <a:rPr lang="uk-UA" altLang="uk-UA" sz="2200" b="1" dirty="0">
                <a:solidFill>
                  <a:srgbClr val="004E9E"/>
                </a:solidFill>
              </a:rPr>
              <a:t>;</a:t>
            </a:r>
            <a:r>
              <a:rPr lang="ru-RU" altLang="uk-UA" sz="2200" b="1" dirty="0">
                <a:solidFill>
                  <a:srgbClr val="004E9E"/>
                </a:solidFill>
              </a:rPr>
              <a:t> вересень 2007 р.) </a:t>
            </a:r>
          </a:p>
          <a:p>
            <a:pPr algn="ctr">
              <a:lnSpc>
                <a:spcPct val="100000"/>
              </a:lnSpc>
              <a:spcBef>
                <a:spcPct val="0"/>
              </a:spcBef>
              <a:spcAft>
                <a:spcPts val="1200"/>
              </a:spcAft>
              <a:buFont typeface="Arial" panose="020B0604020202020204" pitchFamily="34" charset="0"/>
              <a:buNone/>
            </a:pPr>
            <a:r>
              <a:rPr lang="ru-RU" altLang="uk-UA" sz="2200" b="1" dirty="0">
                <a:solidFill>
                  <a:srgbClr val="004E9E"/>
                </a:solidFill>
              </a:rPr>
              <a:t>https://rsu.gov.ua/uploads/article/komentari-bangalorski-9818bfbb11.pdf </a:t>
            </a:r>
          </a:p>
        </p:txBody>
      </p:sp>
      <p:sp>
        <p:nvSpPr>
          <p:cNvPr id="2" name="Прямоугольник 4">
            <a:extLst>
              <a:ext uri="{FF2B5EF4-FFF2-40B4-BE49-F238E27FC236}">
                <a16:creationId xmlns:a16="http://schemas.microsoft.com/office/drawing/2014/main" id="{C432BCFE-C41F-95DC-ED62-C8C8DBF1608D}"/>
              </a:ext>
            </a:extLst>
          </p:cNvPr>
          <p:cNvSpPr>
            <a:spLocks noChangeArrowheads="1"/>
          </p:cNvSpPr>
          <p:nvPr/>
        </p:nvSpPr>
        <p:spPr bwMode="auto">
          <a:xfrm>
            <a:off x="490222" y="2482428"/>
            <a:ext cx="11189439" cy="243143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200" dirty="0">
                <a:solidFill>
                  <a:srgbClr val="002949"/>
                </a:solidFill>
              </a:rPr>
              <a:t>Витяг з праці «Мішне Тора», 72 написаної видатним єврейським правознавцем Моше Маймонідом (1135-1205 рр.):</a:t>
            </a:r>
          </a:p>
          <a:p>
            <a:pPr algn="just">
              <a:lnSpc>
                <a:spcPct val="100000"/>
              </a:lnSpc>
              <a:spcBef>
                <a:spcPct val="0"/>
              </a:spcBef>
              <a:spcAft>
                <a:spcPts val="1200"/>
              </a:spcAft>
              <a:buFont typeface="Arial" panose="020B0604020202020204" pitchFamily="34" charset="0"/>
              <a:buNone/>
            </a:pPr>
            <a:r>
              <a:rPr lang="uk-UA" altLang="uk-UA" sz="2200" dirty="0">
                <a:solidFill>
                  <a:srgbClr val="002949"/>
                </a:solidFill>
              </a:rPr>
              <a:t>… суддям належить засідати в суді в мантіях, прикрашених по краю бахромою, та бути сповненими страху й благоговіння, у найбільш серйозному стані духу. Їм заборонено поводити себе легковажно, жартувати чи розмовляти про неважливе…</a:t>
            </a:r>
          </a:p>
          <a:p>
            <a:pPr algn="just">
              <a:lnSpc>
                <a:spcPct val="100000"/>
              </a:lnSpc>
              <a:spcBef>
                <a:spcPct val="0"/>
              </a:spcBef>
              <a:spcAft>
                <a:spcPts val="1200"/>
              </a:spcAft>
              <a:buFont typeface="Arial" panose="020B0604020202020204" pitchFamily="34" charset="0"/>
              <a:buNone/>
            </a:pPr>
            <a:endParaRPr lang="ru-RU" altLang="uk-UA" sz="2200" dirty="0">
              <a:solidFill>
                <a:srgbClr val="002949"/>
              </a:solidFill>
            </a:endParaRP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25</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3" y="5969020"/>
            <a:ext cx="8254751"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2856" y="1677354"/>
            <a:ext cx="11189439" cy="4278094"/>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200" dirty="0">
                <a:solidFill>
                  <a:srgbClr val="002949"/>
                </a:solidFill>
              </a:rPr>
              <a:t>Правники завжди становили об’єднання, доступ до якого для сторонніх був обмеженим. Звідси і використання латинської мови середньовічними юристами, вже мертвої мови на той час, без знання якої не можна було не вчитися праву, не вчити йому, не практикувати його. Відлуння цієї традиції можна побачити в юриспруденції і сьогодні – у латинських виразах, що їх вживають європейські суди і навіть окремі юристи, у класах з латини у правничих школах тощо. </a:t>
            </a:r>
          </a:p>
          <a:p>
            <a:pPr algn="just">
              <a:lnSpc>
                <a:spcPct val="100000"/>
              </a:lnSpc>
              <a:spcBef>
                <a:spcPct val="0"/>
              </a:spcBef>
              <a:spcAft>
                <a:spcPts val="1200"/>
              </a:spcAft>
              <a:buFont typeface="Arial" panose="020B0604020202020204" pitchFamily="34" charset="0"/>
              <a:buNone/>
            </a:pPr>
            <a:r>
              <a:rPr lang="uk-UA" altLang="uk-UA" sz="2200" dirty="0">
                <a:solidFill>
                  <a:srgbClr val="002949"/>
                </a:solidFill>
              </a:rPr>
              <a:t>Звідси також й атрибути професії, що мали на меті підкреслити урочистість, важливість, незалежність, але й окремість юридичної діяльності: мантія, перука тощо.</a:t>
            </a:r>
          </a:p>
          <a:p>
            <a:pPr algn="just">
              <a:lnSpc>
                <a:spcPct val="100000"/>
              </a:lnSpc>
              <a:spcBef>
                <a:spcPct val="0"/>
              </a:spcBef>
              <a:spcAft>
                <a:spcPts val="1200"/>
              </a:spcAft>
              <a:buFont typeface="Arial" panose="020B0604020202020204" pitchFamily="34" charset="0"/>
              <a:buNone/>
            </a:pPr>
            <a:endParaRPr lang="ru-RU" altLang="uk-UA" sz="2200" dirty="0">
              <a:solidFill>
                <a:srgbClr val="002949"/>
              </a:solidFill>
            </a:endParaRPr>
          </a:p>
          <a:p>
            <a:pPr algn="just">
              <a:lnSpc>
                <a:spcPct val="100000"/>
              </a:lnSpc>
              <a:spcBef>
                <a:spcPct val="0"/>
              </a:spcBef>
              <a:spcAft>
                <a:spcPts val="1200"/>
              </a:spcAft>
              <a:buNone/>
            </a:pPr>
            <a:r>
              <a:rPr lang="en-US" altLang="uk-UA" sz="2200" dirty="0">
                <a:solidFill>
                  <a:srgbClr val="002949"/>
                </a:solidFill>
              </a:rPr>
              <a:t>https://newjustice.org.ua/wp-content/uploads/2018/04/Session-3-Study-on-Public-Perception-of-the-Judiciary-in-Ukrainian-Culture-Ukr.docx </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82856" y="472806"/>
            <a:ext cx="11189439" cy="1107996"/>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200" dirty="0">
                <a:solidFill>
                  <a:srgbClr val="004E9E"/>
                </a:solidFill>
              </a:rPr>
              <a:t>Вовк Дмитро. Звіт за результатами дослідження образу судді в контексті образу правника в українському суспільстві (Програма USAID щодо реформування сектору юстиції «Нове правосуддя</a:t>
            </a:r>
            <a:r>
              <a:rPr lang="ru-RU" altLang="uk-UA" sz="2200" dirty="0">
                <a:solidFill>
                  <a:srgbClr val="004E9E"/>
                </a:solidFill>
              </a:rPr>
              <a:t>»)</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26</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7935574"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502919" y="481235"/>
            <a:ext cx="11201401" cy="538609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1900" dirty="0">
                <a:solidFill>
                  <a:srgbClr val="002949"/>
                </a:solidFill>
              </a:rPr>
              <a:t>Суддівська мантія є символом відмінності судді й водночас рівності, показуючи, що юрист, який займає посаду судді, не повинен підкреслювати свою індивідуальність елегантним одягом. Суддівська мантія була запроваджена для того, щоб символізувати незалежність та неупередженість суду й відмову судді від особистих стосунків зі сторонами спору, а також підкреслити неупередженість і усвідомлення відповідальності за обов’язок здійснення справедливого правосуддя. </a:t>
            </a:r>
          </a:p>
          <a:p>
            <a:pPr algn="just">
              <a:lnSpc>
                <a:spcPct val="100000"/>
              </a:lnSpc>
              <a:spcBef>
                <a:spcPct val="0"/>
              </a:spcBef>
              <a:spcAft>
                <a:spcPts val="1200"/>
              </a:spcAft>
              <a:buFont typeface="Arial" panose="020B0604020202020204" pitchFamily="34" charset="0"/>
              <a:buNone/>
            </a:pPr>
            <a:r>
              <a:rPr lang="uk-UA" altLang="uk-UA" sz="1900" dirty="0">
                <a:solidFill>
                  <a:srgbClr val="002949"/>
                </a:solidFill>
              </a:rPr>
              <a:t>Це також важливий символ, зокрема, гідності, праведності, справедливості й права здійснювати правосуддя. </a:t>
            </a:r>
          </a:p>
          <a:p>
            <a:pPr algn="just">
              <a:lnSpc>
                <a:spcPct val="100000"/>
              </a:lnSpc>
              <a:spcBef>
                <a:spcPct val="0"/>
              </a:spcBef>
              <a:spcAft>
                <a:spcPts val="1200"/>
              </a:spcAft>
              <a:buFont typeface="Arial" panose="020B0604020202020204" pitchFamily="34" charset="0"/>
              <a:buNone/>
            </a:pPr>
            <a:r>
              <a:rPr lang="uk-UA" altLang="uk-UA" sz="1900" dirty="0">
                <a:solidFill>
                  <a:srgbClr val="002949"/>
                </a:solidFill>
              </a:rPr>
              <a:t>Використання традиційного одягу, що передає певні значення, простежується не лише в судах, а й під час колоритних </a:t>
            </a:r>
            <a:r>
              <a:rPr lang="uk-UA" altLang="uk-UA" sz="1900" b="1" dirty="0">
                <a:solidFill>
                  <a:srgbClr val="002949"/>
                </a:solidFill>
              </a:rPr>
              <a:t>монархічних та аристократичних церемоній</a:t>
            </a:r>
            <a:r>
              <a:rPr lang="uk-UA" altLang="uk-UA" sz="1900" dirty="0">
                <a:solidFill>
                  <a:srgbClr val="002949"/>
                </a:solidFill>
              </a:rPr>
              <a:t>, а також у важливих наукових, академічних та університетських урочистостях. </a:t>
            </a:r>
            <a:r>
              <a:rPr lang="uk-UA" altLang="uk-UA" sz="1900" b="1" dirty="0">
                <a:solidFill>
                  <a:srgbClr val="002949"/>
                </a:solidFill>
              </a:rPr>
              <a:t>Еволюція мантій професорів і суддів</a:t>
            </a:r>
            <a:r>
              <a:rPr lang="uk-UA" altLang="uk-UA" sz="1900" dirty="0">
                <a:solidFill>
                  <a:srgbClr val="002949"/>
                </a:solidFill>
              </a:rPr>
              <a:t> практично синхронна в європейській культурі. </a:t>
            </a:r>
          </a:p>
          <a:p>
            <a:pPr algn="just">
              <a:lnSpc>
                <a:spcPct val="100000"/>
              </a:lnSpc>
              <a:spcBef>
                <a:spcPct val="0"/>
              </a:spcBef>
              <a:spcAft>
                <a:spcPts val="1200"/>
              </a:spcAft>
              <a:buFont typeface="Arial" panose="020B0604020202020204" pitchFamily="34" charset="0"/>
              <a:buNone/>
            </a:pPr>
            <a:r>
              <a:rPr lang="uk-UA" altLang="uk-UA" sz="1900" dirty="0">
                <a:solidFill>
                  <a:srgbClr val="002949"/>
                </a:solidFill>
              </a:rPr>
              <a:t>Кольори, використані в мантіях суддів, мають окреме символічне значення. Зокрема, часто використовується чорний колір, що означає неупередженість, стриманість і нейтральність. Фіолетовий символізує гідність важливої соціальної ролі судді. Синій асоціюється з небом і всім високим і піднесеним. Загалом, чорний, фіолетовий та синій кольори в суддівському вбранні слід тлумачити як вираження високої гідності та відповідальної функції в суді</a:t>
            </a:r>
            <a:r>
              <a:rPr lang="ru-RU" altLang="uk-UA" sz="1900" dirty="0">
                <a:solidFill>
                  <a:srgbClr val="002949"/>
                </a:solidFill>
              </a:rPr>
              <a:t>.</a:t>
            </a:r>
          </a:p>
          <a:p>
            <a:pPr algn="just">
              <a:lnSpc>
                <a:spcPct val="100000"/>
              </a:lnSpc>
              <a:spcBef>
                <a:spcPct val="0"/>
              </a:spcBef>
              <a:spcAft>
                <a:spcPts val="1200"/>
              </a:spcAft>
              <a:buNone/>
            </a:pPr>
            <a:r>
              <a:rPr lang="en-US" altLang="uk-UA" sz="1900" dirty="0">
                <a:solidFill>
                  <a:srgbClr val="002949"/>
                </a:solidFill>
              </a:rPr>
              <a:t>https://uk.wikipedia.org/wiki/</a:t>
            </a:r>
            <a:r>
              <a:rPr lang="ru-RU" altLang="uk-UA" sz="1900" dirty="0" err="1">
                <a:solidFill>
                  <a:srgbClr val="002949"/>
                </a:solidFill>
              </a:rPr>
              <a:t>Суддівська</a:t>
            </a:r>
            <a:r>
              <a:rPr lang="ru-RU" altLang="uk-UA" sz="1900" dirty="0">
                <a:solidFill>
                  <a:srgbClr val="002949"/>
                </a:solidFill>
              </a:rPr>
              <a:t> </a:t>
            </a:r>
            <a:r>
              <a:rPr lang="ru-RU" altLang="uk-UA" sz="1900" dirty="0" err="1">
                <a:solidFill>
                  <a:srgbClr val="002949"/>
                </a:solidFill>
              </a:rPr>
              <a:t>мантія</a:t>
            </a:r>
            <a:endParaRPr lang="ru-RU" altLang="uk-UA" sz="1900" dirty="0">
              <a:solidFill>
                <a:srgbClr val="002949"/>
              </a:solidFill>
            </a:endParaRPr>
          </a:p>
        </p:txBody>
      </p:sp>
      <p:sp>
        <p:nvSpPr>
          <p:cNvPr id="3"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4"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27</a:t>
            </a:r>
            <a:endParaRPr lang="en-US" sz="1400" dirty="0">
              <a:solidFill>
                <a:srgbClr val="002949"/>
              </a:solidFill>
            </a:endParaRPr>
          </a:p>
        </p:txBody>
      </p:sp>
      <p:cxnSp>
        <p:nvCxnSpPr>
          <p:cNvPr id="5" name="Прямая соединительная линия 4"/>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p:cNvSpPr txBox="1">
            <a:spLocks/>
          </p:cNvSpPr>
          <p:nvPr/>
        </p:nvSpPr>
        <p:spPr>
          <a:xfrm>
            <a:off x="1864034" y="5969020"/>
            <a:ext cx="7978706"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287296972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0251" y="480185"/>
            <a:ext cx="11233214" cy="393954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200" dirty="0">
                <a:solidFill>
                  <a:srgbClr val="002949"/>
                </a:solidFill>
              </a:rPr>
              <a:t>Судове вбрання включає в себе стиль одягу та інший одяг, встановлений для членів судів. Залежно від країни та традицій юрисдикції, члени суду (судді, магістрати тощо) можуть носити офіційні мантії, звичайні мантії, коміри або перуки. </a:t>
            </a:r>
          </a:p>
          <a:p>
            <a:pPr algn="just">
              <a:lnSpc>
                <a:spcPct val="100000"/>
              </a:lnSpc>
              <a:spcBef>
                <a:spcPct val="0"/>
              </a:spcBef>
              <a:spcAft>
                <a:spcPts val="1200"/>
              </a:spcAft>
              <a:buFont typeface="Arial" panose="020B0604020202020204" pitchFamily="34" charset="0"/>
              <a:buNone/>
            </a:pPr>
            <a:r>
              <a:rPr lang="uk-UA" altLang="uk-UA" sz="2200" dirty="0">
                <a:solidFill>
                  <a:srgbClr val="002949"/>
                </a:solidFill>
              </a:rPr>
              <a:t>У певній країні та в певній судовій установі може бути багато випадків, коли повний офіційний одяг не використовується. Прикладами у Великобританії є багато судів і трибуналів, включаючи Верховний Суд Сполученого Королівства, а іноді й судові процеси за участю дітей.</a:t>
            </a:r>
          </a:p>
          <a:p>
            <a:pPr algn="just">
              <a:lnSpc>
                <a:spcPct val="100000"/>
              </a:lnSpc>
              <a:spcBef>
                <a:spcPct val="0"/>
              </a:spcBef>
              <a:spcAft>
                <a:spcPts val="1200"/>
              </a:spcAft>
              <a:buFont typeface="Arial" panose="020B0604020202020204" pitchFamily="34" charset="0"/>
              <a:buNone/>
            </a:pPr>
            <a:r>
              <a:rPr lang="uk-UA" altLang="uk-UA" sz="2200" dirty="0">
                <a:solidFill>
                  <a:srgbClr val="002949"/>
                </a:solidFill>
              </a:rPr>
              <a:t>Крім того, у будь-якому суді офіційний одяг може бути скасований за вибором судді, наприклад, у дуже </a:t>
            </a:r>
            <a:r>
              <a:rPr lang="uk-UA" altLang="uk-UA" sz="2200" b="1" dirty="0">
                <a:solidFill>
                  <a:srgbClr val="002949"/>
                </a:solidFill>
              </a:rPr>
              <a:t>спекотну погоду</a:t>
            </a:r>
            <a:r>
              <a:rPr lang="uk-UA" altLang="uk-UA" sz="2200" dirty="0">
                <a:solidFill>
                  <a:srgbClr val="002949"/>
                </a:solidFill>
              </a:rPr>
              <a:t>, і незмінно там, де це може залякати дітей, наприклад, </a:t>
            </a:r>
            <a:r>
              <a:rPr lang="uk-UA" altLang="uk-UA" sz="2200" b="1" dirty="0">
                <a:solidFill>
                  <a:srgbClr val="002949"/>
                </a:solidFill>
              </a:rPr>
              <a:t>у сімейній палаті та судах над неповнолітніми</a:t>
            </a:r>
            <a:r>
              <a:rPr lang="uk-UA" altLang="uk-UA" sz="2200" dirty="0">
                <a:solidFill>
                  <a:srgbClr val="002949"/>
                </a:solidFill>
              </a:rPr>
              <a:t>.</a:t>
            </a:r>
          </a:p>
          <a:p>
            <a:pPr algn="just">
              <a:lnSpc>
                <a:spcPct val="100000"/>
              </a:lnSpc>
              <a:spcBef>
                <a:spcPct val="0"/>
              </a:spcBef>
              <a:spcAft>
                <a:spcPts val="1200"/>
              </a:spcAft>
              <a:buFont typeface="Arial" panose="020B0604020202020204" pitchFamily="34" charset="0"/>
              <a:buNone/>
            </a:pPr>
            <a:r>
              <a:rPr lang="en-US" altLang="uk-UA" sz="2200" u="sng" dirty="0">
                <a:solidFill>
                  <a:srgbClr val="002949"/>
                </a:solidFill>
                <a:hlinkClick r:id="rId2"/>
              </a:rPr>
              <a:t>https://en.wikipedia.org/wiki/Court_dress</a:t>
            </a:r>
            <a:endParaRPr lang="ru-RU" altLang="uk-UA" sz="2200" u="sng" dirty="0">
              <a:solidFill>
                <a:srgbClr val="002949"/>
              </a:solidFill>
            </a:endParaRPr>
          </a:p>
        </p:txBody>
      </p:sp>
      <p:sp>
        <p:nvSpPr>
          <p:cNvPr id="3"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4"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28</a:t>
            </a:r>
            <a:endParaRPr lang="en-US" sz="1400" dirty="0">
              <a:solidFill>
                <a:srgbClr val="002949"/>
              </a:solidFill>
            </a:endParaRPr>
          </a:p>
        </p:txBody>
      </p:sp>
      <p:cxnSp>
        <p:nvCxnSpPr>
          <p:cNvPr id="5" name="Прямая соединительная линия 4"/>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p:cNvSpPr txBox="1">
            <a:spLocks/>
          </p:cNvSpPr>
          <p:nvPr/>
        </p:nvSpPr>
        <p:spPr>
          <a:xfrm>
            <a:off x="1864033" y="5969020"/>
            <a:ext cx="7970079"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239609374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76653" y="1732464"/>
            <a:ext cx="11227668" cy="341632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dirty="0">
                <a:solidFill>
                  <a:srgbClr val="002949"/>
                </a:solidFill>
              </a:rPr>
              <a:t>Суддівська мантія є одним із символічних атрибутів судової влади і повинна символізувати у даному випадку перехід до вищих і більш ефективних судових процедур.</a:t>
            </a:r>
          </a:p>
          <a:p>
            <a:pPr algn="just">
              <a:lnSpc>
                <a:spcPct val="100000"/>
              </a:lnSpc>
              <a:spcBef>
                <a:spcPct val="0"/>
              </a:spcBef>
              <a:spcAft>
                <a:spcPts val="1200"/>
              </a:spcAft>
              <a:buFont typeface="Arial" panose="020B0604020202020204" pitchFamily="34" charset="0"/>
              <a:buNone/>
            </a:pPr>
            <a:endParaRPr lang="uk-UA" altLang="uk-UA" dirty="0">
              <a:solidFill>
                <a:srgbClr val="002949"/>
              </a:solidFill>
            </a:endParaRPr>
          </a:p>
          <a:p>
            <a:pPr algn="just">
              <a:lnSpc>
                <a:spcPct val="100000"/>
              </a:lnSpc>
              <a:spcBef>
                <a:spcPct val="0"/>
              </a:spcBef>
              <a:spcAft>
                <a:spcPts val="1200"/>
              </a:spcAft>
              <a:buFont typeface="Arial" panose="020B0604020202020204" pitchFamily="34" charset="0"/>
              <a:buNone/>
            </a:pPr>
            <a:r>
              <a:rPr lang="uk-UA" altLang="uk-UA" dirty="0">
                <a:solidFill>
                  <a:srgbClr val="002949"/>
                </a:solidFill>
              </a:rPr>
              <a:t>У той же час суддівська мантія – є елементом службового одягу. Він повинен бути зручним, придатним для тривалого використання і відповідати умовам роботи у тих судових залах, котрі обладнані в судах. </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76653" y="492760"/>
            <a:ext cx="7452845" cy="430887"/>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200" dirty="0">
                <a:solidFill>
                  <a:srgbClr val="004E9E"/>
                </a:solidFill>
              </a:rPr>
              <a:t>Рішення Ради суддів України від</a:t>
            </a:r>
            <a:r>
              <a:rPr lang="ru-RU" altLang="uk-UA" sz="2200" dirty="0">
                <a:solidFill>
                  <a:srgbClr val="004E9E"/>
                </a:solidFill>
              </a:rPr>
              <a:t> 17 вересня 2018 року № 52</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29</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815986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159166264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6BE3F1-27DC-4AC5-B4B0-377F09DACCA7}"/>
              </a:ext>
            </a:extLst>
          </p:cNvPr>
          <p:cNvSpPr>
            <a:spLocks noGrp="1"/>
          </p:cNvSpPr>
          <p:nvPr>
            <p:ph type="title"/>
          </p:nvPr>
        </p:nvSpPr>
        <p:spPr>
          <a:xfrm>
            <a:off x="587035" y="506833"/>
            <a:ext cx="11268081" cy="1325563"/>
          </a:xfrm>
        </p:spPr>
        <p:txBody>
          <a:bodyPr/>
          <a:lstStyle/>
          <a:p>
            <a:pPr indent="180340" algn="ctr">
              <a:lnSpc>
                <a:spcPct val="107000"/>
              </a:lnSpc>
              <a:spcAft>
                <a:spcPts val="800"/>
              </a:spcAft>
            </a:pPr>
            <a:r>
              <a:rPr lang="uk-UA" sz="2200" b="1" dirty="0">
                <a:solidFill>
                  <a:srgbClr val="004E9E"/>
                </a:solidFill>
                <a:effectLst/>
                <a:ea typeface="Roboto Condensed Light" panose="02000000000000000000" pitchFamily="2" charset="0"/>
                <a:cs typeface="Times New Roman" panose="02020603050405020304" pitchFamily="18" charset="0"/>
              </a:rPr>
              <a:t>Звіт Європейської комісії про верховенство права за 2020 рік. Ситуація з верховенством права в Європейському Союзі </a:t>
            </a:r>
            <a:br>
              <a:rPr lang="uk-UA" sz="2200" b="1" dirty="0">
                <a:solidFill>
                  <a:srgbClr val="004E9E"/>
                </a:solidFill>
                <a:effectLst/>
                <a:ea typeface="Roboto Condensed Light" panose="02000000000000000000" pitchFamily="2" charset="0"/>
                <a:cs typeface="Times New Roman" panose="02020603050405020304" pitchFamily="18" charset="0"/>
              </a:rPr>
            </a:br>
            <a:r>
              <a:rPr lang="uk-UA" sz="1800" b="1" dirty="0">
                <a:solidFill>
                  <a:srgbClr val="004E9E"/>
                </a:solidFill>
                <a:effectLst/>
                <a:ea typeface="Roboto Condensed Light" panose="02000000000000000000" pitchFamily="2" charset="0"/>
                <a:cs typeface="Times New Roman" panose="02020603050405020304" pitchFamily="18" charset="0"/>
              </a:rPr>
              <a:t>(</a:t>
            </a:r>
            <a:r>
              <a:rPr lang="en-US" sz="1800" b="1" dirty="0">
                <a:solidFill>
                  <a:srgbClr val="004E9E"/>
                </a:solidFill>
                <a:effectLst/>
                <a:ea typeface="Roboto Condensed Light" panose="02000000000000000000" pitchFamily="2" charset="0"/>
                <a:cs typeface="Times New Roman" panose="02020603050405020304" pitchFamily="18" charset="0"/>
              </a:rPr>
              <a:t>SWD (2020) 300-326; 2020 Rule of Law Report. The rule of law situation in the European Union) </a:t>
            </a:r>
            <a:br>
              <a:rPr lang="uk-UA" sz="1800" b="1" dirty="0">
                <a:solidFill>
                  <a:srgbClr val="004E9E"/>
                </a:solidFill>
                <a:effectLst/>
                <a:ea typeface="Roboto Condensed Light" panose="02000000000000000000" pitchFamily="2" charset="0"/>
                <a:cs typeface="Times New Roman" panose="02020603050405020304" pitchFamily="18" charset="0"/>
              </a:rPr>
            </a:br>
            <a:br>
              <a:rPr lang="uk-UA" sz="1800" b="1" dirty="0">
                <a:solidFill>
                  <a:srgbClr val="004E9E"/>
                </a:solidFill>
                <a:effectLst/>
                <a:ea typeface="Roboto Condensed Light" panose="02000000000000000000" pitchFamily="2" charset="0"/>
                <a:cs typeface="Times New Roman" panose="02020603050405020304" pitchFamily="18" charset="0"/>
              </a:rPr>
            </a:br>
            <a:r>
              <a:rPr lang="en-US" sz="1800" b="1" dirty="0">
                <a:solidFill>
                  <a:srgbClr val="004E9E"/>
                </a:solidFill>
                <a:effectLst/>
                <a:ea typeface="Roboto Condensed Light" panose="02000000000000000000" pitchFamily="2" charset="0"/>
                <a:cs typeface="Times New Roman" panose="02020603050405020304" pitchFamily="18" charset="0"/>
              </a:rPr>
              <a:t>https://eur-lex.europa.eu/legal-content/EN/TXT/PDF/?uri=CELEX:52020SC0325&amp;from=EN </a:t>
            </a:r>
            <a:endParaRPr lang="uk-UA" sz="1800" dirty="0">
              <a:solidFill>
                <a:srgbClr val="004E9E"/>
              </a:solidFill>
              <a:ea typeface="Roboto Condensed Light" panose="02000000000000000000" pitchFamily="2" charset="0"/>
            </a:endParaRPr>
          </a:p>
        </p:txBody>
      </p:sp>
      <p:sp>
        <p:nvSpPr>
          <p:cNvPr id="3" name="Місце для вмісту 2">
            <a:extLst>
              <a:ext uri="{FF2B5EF4-FFF2-40B4-BE49-F238E27FC236}">
                <a16:creationId xmlns:a16="http://schemas.microsoft.com/office/drawing/2014/main" id="{7C5134A0-33BA-46E2-B766-182D800E3F45}"/>
              </a:ext>
            </a:extLst>
          </p:cNvPr>
          <p:cNvSpPr>
            <a:spLocks noGrp="1"/>
          </p:cNvSpPr>
          <p:nvPr>
            <p:ph idx="1"/>
          </p:nvPr>
        </p:nvSpPr>
        <p:spPr>
          <a:xfrm>
            <a:off x="587034" y="2845385"/>
            <a:ext cx="11268081" cy="1407892"/>
          </a:xfrm>
        </p:spPr>
        <p:txBody>
          <a:bodyPr/>
          <a:lstStyle/>
          <a:p>
            <a:pPr marL="514350" indent="-285750" algn="just">
              <a:lnSpc>
                <a:spcPct val="107000"/>
              </a:lnSpc>
              <a:spcAft>
                <a:spcPts val="800"/>
              </a:spcAft>
              <a:buFont typeface="Wingdings" panose="05000000000000000000" pitchFamily="2" charset="2"/>
              <a:buChar char="ü"/>
            </a:pPr>
            <a:r>
              <a:rPr lang="uk-UA" sz="24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Жодна демократія не може процвітати без </a:t>
            </a:r>
            <a:r>
              <a:rPr lang="uk-UA" sz="2400" b="1"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незалежних судів</a:t>
            </a:r>
            <a:r>
              <a:rPr lang="uk-UA" sz="24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які гарантують захист основні права та громадянські свободи, ані без активного громадянського суспільства, а також вільного і плюралістичні ЗМІ.</a:t>
            </a:r>
            <a:endParaRPr lang="uk-UA"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2">
            <a:extLst>
              <a:ext uri="{FF2B5EF4-FFF2-40B4-BE49-F238E27FC236}">
                <a16:creationId xmlns:a16="http://schemas.microsoft.com/office/drawing/2014/main" id="{A1D5606A-7826-5FF7-0286-2B0D6E46A64B}"/>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ea typeface="Roboto Condensed Light" panose="02000000000000000000" pitchFamily="2" charset="0"/>
              </a:rPr>
              <a:t>Верховний Суд</a:t>
            </a:r>
            <a:endParaRPr lang="en-US" sz="1200" dirty="0">
              <a:solidFill>
                <a:srgbClr val="002949"/>
              </a:solidFill>
              <a:ea typeface="Roboto Condensed Light" panose="02000000000000000000" pitchFamily="2" charset="0"/>
            </a:endParaRPr>
          </a:p>
        </p:txBody>
      </p:sp>
      <p:cxnSp>
        <p:nvCxnSpPr>
          <p:cNvPr id="5" name="Прямая соединительная линия 11">
            <a:extLst>
              <a:ext uri="{FF2B5EF4-FFF2-40B4-BE49-F238E27FC236}">
                <a16:creationId xmlns:a16="http://schemas.microsoft.com/office/drawing/2014/main" id="{3DC4BB9E-40F0-DF74-481A-173650F78B61}"/>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E0D360D2-707F-376D-B9BC-F843BA6CFA05}"/>
              </a:ext>
            </a:extLst>
          </p:cNvPr>
          <p:cNvSpPr txBox="1">
            <a:spLocks/>
          </p:cNvSpPr>
          <p:nvPr/>
        </p:nvSpPr>
        <p:spPr>
          <a:xfrm>
            <a:off x="1864034" y="5969020"/>
            <a:ext cx="7685408"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latin typeface="Roboto Condensed Light" panose="02000000000000000000" pitchFamily="2" charset="0"/>
                <a:ea typeface="Roboto Condensed Light" panose="02000000000000000000" pitchFamily="2" charset="0"/>
              </a:rPr>
              <a:t>Незалежність</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судової</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гілки</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влади</a:t>
            </a:r>
            <a:r>
              <a:rPr lang="ru-RU" altLang="uk-UA" dirty="0">
                <a:solidFill>
                  <a:srgbClr val="002949"/>
                </a:solidFill>
                <a:latin typeface="Roboto Condensed Light" panose="02000000000000000000" pitchFamily="2" charset="0"/>
                <a:ea typeface="Roboto Condensed Light" panose="02000000000000000000" pitchFamily="2" charset="0"/>
              </a:rPr>
              <a:t> та </a:t>
            </a:r>
            <a:r>
              <a:rPr lang="ru-RU" altLang="uk-UA" dirty="0" err="1">
                <a:solidFill>
                  <a:srgbClr val="002949"/>
                </a:solidFill>
                <a:latin typeface="Roboto Condensed Light" panose="02000000000000000000" pitchFamily="2" charset="0"/>
                <a:ea typeface="Roboto Condensed Light" panose="02000000000000000000" pitchFamily="2" charset="0"/>
              </a:rPr>
              <a:t>історичні</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атрибути</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судочинства</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між</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консервативністю</a:t>
            </a:r>
            <a:r>
              <a:rPr lang="ru-RU" altLang="uk-UA" dirty="0">
                <a:solidFill>
                  <a:srgbClr val="002949"/>
                </a:solidFill>
                <a:latin typeface="Roboto Condensed Light" panose="02000000000000000000" pitchFamily="2" charset="0"/>
                <a:ea typeface="Roboto Condensed Light" panose="02000000000000000000" pitchFamily="2" charset="0"/>
              </a:rPr>
              <a:t> та </a:t>
            </a:r>
            <a:r>
              <a:rPr lang="ru-RU" altLang="uk-UA" dirty="0" err="1">
                <a:solidFill>
                  <a:srgbClr val="002949"/>
                </a:solidFill>
                <a:latin typeface="Roboto Condensed Light" panose="02000000000000000000" pitchFamily="2" charset="0"/>
                <a:ea typeface="Roboto Condensed Light" panose="02000000000000000000" pitchFamily="2" charset="0"/>
              </a:rPr>
              <a:t>інноваційністю</a:t>
            </a:r>
            <a:endParaRPr lang="ru-RU" altLang="uk-UA" dirty="0">
              <a:solidFill>
                <a:srgbClr val="002949"/>
              </a:solidFill>
              <a:latin typeface="Roboto Condensed Light" panose="02000000000000000000" pitchFamily="2" charset="0"/>
              <a:ea typeface="Roboto Condensed Light" panose="02000000000000000000" pitchFamily="2" charset="0"/>
            </a:endParaRPr>
          </a:p>
        </p:txBody>
      </p:sp>
      <p:sp>
        <p:nvSpPr>
          <p:cNvPr id="8" name="Slide Number Placeholder 3">
            <a:extLst>
              <a:ext uri="{FF2B5EF4-FFF2-40B4-BE49-F238E27FC236}">
                <a16:creationId xmlns:a16="http://schemas.microsoft.com/office/drawing/2014/main" id="{B9ACAA56-EBBF-9FDA-5280-BF7CCC4D9CB5}"/>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3</a:t>
            </a:r>
            <a:endParaRPr lang="en-US" sz="1400" dirty="0">
              <a:solidFill>
                <a:srgbClr val="002949"/>
              </a:solidFill>
            </a:endParaRPr>
          </a:p>
        </p:txBody>
      </p:sp>
    </p:spTree>
    <p:extLst>
      <p:ext uri="{BB962C8B-B14F-4D97-AF65-F5344CB8AC3E}">
        <p14:creationId xmlns:p14="http://schemas.microsoft.com/office/powerpoint/2010/main" val="3618248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5798" y="1397674"/>
            <a:ext cx="11218524" cy="144655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200" dirty="0">
                <a:solidFill>
                  <a:srgbClr val="002949"/>
                </a:solidFill>
              </a:rPr>
              <a:t>Стаття 16. Суддя не може належати до політичних партій і професійних спілок, брати участь у будь-якій політичній діяльності, мати представницький мандат, обіймати будь-які інші оплачувані посади, виконувати іншу оплачувану роботу, крім наукової, викладацької та творчої. Суддя повинен надавати пріоритет здійсненню правосуддя над усіма іншими видами діяльності</a:t>
            </a:r>
            <a:r>
              <a:rPr lang="ru-RU" altLang="uk-UA" sz="2200" dirty="0">
                <a:solidFill>
                  <a:srgbClr val="002949"/>
                </a:solidFill>
              </a:rPr>
              <a:t>.</a:t>
            </a:r>
            <a:endParaRPr lang="en-US" altLang="uk-UA" sz="2200" dirty="0">
              <a:solidFill>
                <a:srgbClr val="002949"/>
              </a:solidFill>
            </a:endParaRP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85797" y="490532"/>
            <a:ext cx="11218524" cy="769441"/>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200" dirty="0">
                <a:solidFill>
                  <a:srgbClr val="004E9E"/>
                </a:solidFill>
              </a:rPr>
              <a:t>Коментар до Кодексу суддівської етики, затверджений рішенням Ради суддів України від</a:t>
            </a:r>
            <a:r>
              <a:rPr lang="ru-RU" altLang="uk-UA" sz="2200" dirty="0">
                <a:solidFill>
                  <a:srgbClr val="004E9E"/>
                </a:solidFill>
              </a:rPr>
              <a:t> </a:t>
            </a:r>
            <a:br>
              <a:rPr lang="uk-UA" altLang="uk-UA" sz="2200" dirty="0">
                <a:solidFill>
                  <a:srgbClr val="004E9E"/>
                </a:solidFill>
              </a:rPr>
            </a:br>
            <a:r>
              <a:rPr lang="ru-RU" altLang="uk-UA" sz="2200" dirty="0">
                <a:solidFill>
                  <a:srgbClr val="004E9E"/>
                </a:solidFill>
              </a:rPr>
              <a:t>04 лютого 2016 року № 1</a:t>
            </a:r>
          </a:p>
        </p:txBody>
      </p:sp>
      <p:sp>
        <p:nvSpPr>
          <p:cNvPr id="3" name="Прямоугольник 4">
            <a:extLst>
              <a:ext uri="{FF2B5EF4-FFF2-40B4-BE49-F238E27FC236}">
                <a16:creationId xmlns:a16="http://schemas.microsoft.com/office/drawing/2014/main" id="{FA0F1D50-1372-9937-0B5F-440C4B2E1192}"/>
              </a:ext>
            </a:extLst>
          </p:cNvPr>
          <p:cNvSpPr>
            <a:spLocks noChangeArrowheads="1"/>
          </p:cNvSpPr>
          <p:nvPr/>
        </p:nvSpPr>
        <p:spPr bwMode="auto">
          <a:xfrm>
            <a:off x="587035" y="2969704"/>
            <a:ext cx="11117285" cy="276998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200" dirty="0">
                <a:solidFill>
                  <a:srgbClr val="002949"/>
                </a:solidFill>
              </a:rPr>
              <a:t>Суспільство та держава покладають на суддів особливі надії, сподіваючись на наявність у них цілого ряду якостей. Більш того, особа в мантії та з нагрудним знаком судді ідентифікується громадськістю не як конкретний представник юридичної професії, а як частина судової системи, покликаної відновлювати права та адекватно здійснювати правосуддя </a:t>
            </a:r>
          </a:p>
          <a:p>
            <a:pPr algn="just">
              <a:lnSpc>
                <a:spcPct val="100000"/>
              </a:lnSpc>
              <a:spcBef>
                <a:spcPct val="0"/>
              </a:spcBef>
              <a:spcAft>
                <a:spcPts val="1200"/>
              </a:spcAft>
              <a:buFont typeface="Arial" panose="020B0604020202020204" pitchFamily="34" charset="0"/>
              <a:buNone/>
            </a:pPr>
            <a:r>
              <a:rPr lang="uk-UA" altLang="uk-UA" sz="2200" dirty="0">
                <a:solidFill>
                  <a:srgbClr val="002949"/>
                </a:solidFill>
              </a:rPr>
              <a:t>Неписаним законом для судді повинна бути стриманість не тільки у громадському, а й у політичному житті.</a:t>
            </a:r>
          </a:p>
          <a:p>
            <a:pPr algn="just">
              <a:lnSpc>
                <a:spcPct val="100000"/>
              </a:lnSpc>
              <a:spcBef>
                <a:spcPct val="0"/>
              </a:spcBef>
              <a:spcAft>
                <a:spcPts val="1200"/>
              </a:spcAft>
              <a:buNone/>
            </a:pPr>
            <a:r>
              <a:rPr lang="uk-UA" altLang="uk-UA" sz="2200" i="1" dirty="0">
                <a:solidFill>
                  <a:srgbClr val="002949"/>
                </a:solidFill>
              </a:rPr>
              <a:t>(Латинський  вираз «Один за всіх, і всі за одного</a:t>
            </a:r>
            <a:r>
              <a:rPr lang="ru-RU" altLang="uk-UA" sz="2200" i="1" dirty="0">
                <a:solidFill>
                  <a:srgbClr val="002949"/>
                </a:solidFill>
              </a:rPr>
              <a:t>» (</a:t>
            </a:r>
            <a:r>
              <a:rPr lang="en-US" altLang="uk-UA" sz="2200" i="1" dirty="0" err="1">
                <a:solidFill>
                  <a:srgbClr val="002949"/>
                </a:solidFill>
              </a:rPr>
              <a:t>Unus</a:t>
            </a:r>
            <a:r>
              <a:rPr lang="en-US" altLang="uk-UA" sz="2200" i="1" dirty="0">
                <a:solidFill>
                  <a:srgbClr val="002949"/>
                </a:solidFill>
              </a:rPr>
              <a:t> pro omnibus, omnes pro uno</a:t>
            </a:r>
            <a:r>
              <a:rPr lang="uk-UA" altLang="uk-UA" sz="2200" i="1" dirty="0">
                <a:solidFill>
                  <a:srgbClr val="002949"/>
                </a:solidFill>
              </a:rPr>
              <a:t>))</a:t>
            </a:r>
            <a:endParaRPr lang="ru-RU" altLang="uk-UA" sz="2200" i="1" dirty="0">
              <a:solidFill>
                <a:srgbClr val="002949"/>
              </a:solidFill>
            </a:endParaRPr>
          </a:p>
        </p:txBody>
      </p:sp>
      <p:sp>
        <p:nvSpPr>
          <p:cNvPr id="5"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6"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30</a:t>
            </a:r>
            <a:endParaRPr lang="en-US" sz="1400" dirty="0">
              <a:solidFill>
                <a:srgbClr val="002949"/>
              </a:solidFill>
            </a:endParaRPr>
          </a:p>
        </p:txBody>
      </p:sp>
      <p:cxnSp>
        <p:nvCxnSpPr>
          <p:cNvPr id="7" name="Прямая соединительная линия 6"/>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8" name="Text Placeholder 2"/>
          <p:cNvSpPr txBox="1">
            <a:spLocks/>
          </p:cNvSpPr>
          <p:nvPr/>
        </p:nvSpPr>
        <p:spPr>
          <a:xfrm>
            <a:off x="1864034" y="5969020"/>
            <a:ext cx="7995958"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45117221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70166" y="1628775"/>
            <a:ext cx="11243300" cy="243143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200" dirty="0">
                <a:solidFill>
                  <a:srgbClr val="002949"/>
                </a:solidFill>
              </a:rPr>
              <a:t>Стаття 20. Участь судді у соціальних мережах, Інтернет-форумах та застосування ним інших форм спілкування в мережі Інтернет є допустимими, проте суддя може розміщувати, коментувати лише ту інформацію, використання якої не завдає шкоди авторитету судді та судової влади.</a:t>
            </a:r>
          </a:p>
          <a:p>
            <a:pPr algn="just">
              <a:lnSpc>
                <a:spcPct val="100000"/>
              </a:lnSpc>
              <a:spcBef>
                <a:spcPct val="0"/>
              </a:spcBef>
              <a:spcAft>
                <a:spcPts val="1200"/>
              </a:spcAft>
              <a:buFont typeface="Arial" panose="020B0604020202020204" pitchFamily="34" charset="0"/>
              <a:buNone/>
            </a:pPr>
            <a:endParaRPr lang="uk-UA" altLang="uk-UA" sz="2200" dirty="0">
              <a:solidFill>
                <a:srgbClr val="002949"/>
              </a:solidFill>
            </a:endParaRPr>
          </a:p>
          <a:p>
            <a:pPr algn="just">
              <a:lnSpc>
                <a:spcPct val="100000"/>
              </a:lnSpc>
              <a:spcBef>
                <a:spcPct val="0"/>
              </a:spcBef>
              <a:spcAft>
                <a:spcPts val="1200"/>
              </a:spcAft>
              <a:buFont typeface="Arial" panose="020B0604020202020204" pitchFamily="34" charset="0"/>
              <a:buNone/>
            </a:pPr>
            <a:r>
              <a:rPr lang="uk-UA" altLang="uk-UA" sz="2200" b="1" dirty="0">
                <a:solidFill>
                  <a:srgbClr val="002949"/>
                </a:solidFill>
              </a:rPr>
              <a:t>Неприпустимими також є розміщення фотографій судді в мантії та з нагрудним знаком в інших, ніж офіційно-ділових ситуаціях</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94941" y="485981"/>
            <a:ext cx="11218524" cy="769441"/>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200" dirty="0">
                <a:solidFill>
                  <a:srgbClr val="004E9E"/>
                </a:solidFill>
              </a:rPr>
              <a:t>Коментар до Кодексу суддівської етики, затверджений рішенням Ради суддів України </a:t>
            </a:r>
            <a:br>
              <a:rPr lang="uk-UA" altLang="uk-UA" sz="2200" dirty="0">
                <a:solidFill>
                  <a:srgbClr val="004E9E"/>
                </a:solidFill>
              </a:rPr>
            </a:br>
            <a:r>
              <a:rPr lang="uk-UA" altLang="uk-UA" sz="2200" dirty="0">
                <a:solidFill>
                  <a:srgbClr val="004E9E"/>
                </a:solidFill>
              </a:rPr>
              <a:t>від</a:t>
            </a:r>
            <a:r>
              <a:rPr lang="ru-RU" altLang="uk-UA" sz="2200" dirty="0">
                <a:solidFill>
                  <a:srgbClr val="004E9E"/>
                </a:solidFill>
              </a:rPr>
              <a:t> 04 лютого 2016 року № 1</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31</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8116728"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407250226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506331" y="898580"/>
            <a:ext cx="11179699" cy="3754874"/>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2949"/>
                </a:solidFill>
              </a:rPr>
              <a:t>3.2. </a:t>
            </a:r>
            <a:r>
              <a:rPr lang="uk-UA" altLang="uk-UA" sz="2200" dirty="0">
                <a:solidFill>
                  <a:srgbClr val="002949"/>
                </a:solidFill>
              </a:rPr>
              <a:t>Державні символи України нерозривно пов'язані за своїм змістом з її державним суверенітетом (пункт 3 мотивувальної частини Рішення Конституційного Суду України від 16 січня 2003 року № 1-рп/2003) </a:t>
            </a:r>
          </a:p>
          <a:p>
            <a:pPr algn="just">
              <a:lnSpc>
                <a:spcPct val="100000"/>
              </a:lnSpc>
              <a:spcBef>
                <a:spcPct val="0"/>
              </a:spcBef>
              <a:spcAft>
                <a:spcPts val="1200"/>
              </a:spcAft>
              <a:buFont typeface="Arial" panose="020B0604020202020204" pitchFamily="34" charset="0"/>
              <a:buNone/>
            </a:pPr>
            <a:r>
              <a:rPr lang="uk-UA" altLang="uk-UA" sz="2200" dirty="0">
                <a:solidFill>
                  <a:srgbClr val="002949"/>
                </a:solidFill>
              </a:rPr>
              <a:t>Державні символи є підтвердженням факту існування держави, її суверенітету та спрямовані на зміцнення її авторитету, зокрема під час проведення урочистих заходів та офіційних  церемоній.  </a:t>
            </a:r>
          </a:p>
          <a:p>
            <a:pPr algn="just">
              <a:lnSpc>
                <a:spcPct val="100000"/>
              </a:lnSpc>
              <a:spcBef>
                <a:spcPct val="0"/>
              </a:spcBef>
              <a:spcAft>
                <a:spcPts val="1200"/>
              </a:spcAft>
              <a:buFont typeface="Arial" panose="020B0604020202020204" pitchFamily="34" charset="0"/>
              <a:buNone/>
            </a:pPr>
            <a:r>
              <a:rPr lang="uk-UA" altLang="uk-UA" sz="2200" dirty="0">
                <a:solidFill>
                  <a:srgbClr val="002949"/>
                </a:solidFill>
              </a:rPr>
              <a:t>Держава встановлює порядок використання державних символів та належну систему їх правового захисту, за яких забезпечується повага та гідне ставлення до державних символів. </a:t>
            </a:r>
          </a:p>
          <a:p>
            <a:pPr algn="just">
              <a:lnSpc>
                <a:spcPct val="100000"/>
              </a:lnSpc>
              <a:spcBef>
                <a:spcPct val="0"/>
              </a:spcBef>
              <a:spcAft>
                <a:spcPts val="1200"/>
              </a:spcAft>
              <a:buFont typeface="Arial" panose="020B0604020202020204" pitchFamily="34" charset="0"/>
              <a:buNone/>
            </a:pPr>
            <a:r>
              <a:rPr lang="uk-UA" altLang="uk-UA" sz="2200" dirty="0">
                <a:solidFill>
                  <a:srgbClr val="002949"/>
                </a:solidFill>
              </a:rPr>
              <a:t>У частині першій статті 20 Конституції України визначено перелік державних символів  України.  </a:t>
            </a:r>
          </a:p>
          <a:p>
            <a:pPr algn="just">
              <a:lnSpc>
                <a:spcPct val="100000"/>
              </a:lnSpc>
              <a:spcBef>
                <a:spcPct val="0"/>
              </a:spcBef>
              <a:spcAft>
                <a:spcPts val="1200"/>
              </a:spcAft>
              <a:buFont typeface="Arial" panose="020B0604020202020204" pitchFamily="34" charset="0"/>
              <a:buNone/>
            </a:pPr>
            <a:r>
              <a:rPr lang="uk-UA" altLang="uk-UA" sz="2200" dirty="0">
                <a:solidFill>
                  <a:srgbClr val="002949"/>
                </a:solidFill>
              </a:rPr>
              <a:t>Ними є Державний Прапор України, Державний Герб України і Державний Гімн України</a:t>
            </a:r>
            <a:r>
              <a:rPr lang="ru-RU" altLang="uk-UA" sz="2200" dirty="0">
                <a:solidFill>
                  <a:srgbClr val="002949"/>
                </a:solidFill>
              </a:rPr>
              <a:t>. </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62144" y="467693"/>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200" dirty="0">
                <a:solidFill>
                  <a:srgbClr val="004E9E"/>
                </a:solidFill>
              </a:rPr>
              <a:t>Рішення Конституційного Суду України</a:t>
            </a:r>
            <a:r>
              <a:rPr lang="ru-RU" altLang="uk-UA" sz="2200" dirty="0">
                <a:solidFill>
                  <a:srgbClr val="004E9E"/>
                </a:solidFill>
              </a:rPr>
              <a:t> 16 червня 2011 року № 6-рп/2011 </a:t>
            </a:r>
          </a:p>
        </p:txBody>
      </p:sp>
      <p:pic>
        <p:nvPicPr>
          <p:cNvPr id="6" name="Рисунок 5">
            <a:extLst>
              <a:ext uri="{FF2B5EF4-FFF2-40B4-BE49-F238E27FC236}">
                <a16:creationId xmlns:a16="http://schemas.microsoft.com/office/drawing/2014/main" id="{5ACC28C8-0465-BD8E-3A05-6B5ACE2311F9}"/>
              </a:ext>
            </a:extLst>
          </p:cNvPr>
          <p:cNvPicPr>
            <a:picLocks noChangeAspect="1"/>
          </p:cNvPicPr>
          <p:nvPr/>
        </p:nvPicPr>
        <p:blipFill rotWithShape="1">
          <a:blip r:embed="rId2">
            <a:extLst>
              <a:ext uri="{28A0092B-C50C-407E-A947-70E740481C1C}">
                <a14:useLocalDpi xmlns:a14="http://schemas.microsoft.com/office/drawing/2010/main" val="0"/>
              </a:ext>
            </a:extLst>
          </a:blip>
          <a:srcRect t="34099" r="-346" b="35082"/>
          <a:stretch/>
        </p:blipFill>
        <p:spPr>
          <a:xfrm>
            <a:off x="4134679" y="4887215"/>
            <a:ext cx="3923002" cy="1204886"/>
          </a:xfrm>
          <a:prstGeom prst="rect">
            <a:avLst/>
          </a:prstGeom>
          <a:ln>
            <a:noFill/>
          </a:ln>
          <a:effectLst>
            <a:softEdge rad="112500"/>
          </a:effectLst>
        </p:spPr>
      </p:pic>
      <p:sp>
        <p:nvSpPr>
          <p:cNvPr id="5"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7"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32</a:t>
            </a:r>
            <a:endParaRPr lang="en-US" sz="1400" dirty="0">
              <a:solidFill>
                <a:srgbClr val="002949"/>
              </a:solidFill>
            </a:endParaRPr>
          </a:p>
        </p:txBody>
      </p:sp>
      <p:cxnSp>
        <p:nvCxnSpPr>
          <p:cNvPr id="8" name="Прямая соединительная линия 7"/>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9" name="Text Placeholder 2"/>
          <p:cNvSpPr txBox="1">
            <a:spLocks/>
          </p:cNvSpPr>
          <p:nvPr/>
        </p:nvSpPr>
        <p:spPr>
          <a:xfrm>
            <a:off x="1864034" y="5969020"/>
            <a:ext cx="840140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261795209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73296" y="1002759"/>
            <a:ext cx="11240167" cy="486287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Державний Прапор України - стяг із двох рівновеликих горизонтальних смуг синього і жовтого кольорів. </a:t>
            </a:r>
          </a:p>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Великий Державний Герб України встановлюється з урахуванням малого Державного Герба України та герба Війська Запорізького законом, що приймається не менш як двома третинами від конституційного складу Верховної  Ради України.  </a:t>
            </a:r>
          </a:p>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Головним елементом великого Державного Герба України є Знак Княжої Держави Володимира Великого (малий Державний Герб України). </a:t>
            </a:r>
          </a:p>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Державний Гімн України - національний гімн на музику М. Вербицького із словами, затвердженими законом, що приймається не менш як двома третинами від конституційного складу Верховної Ради України (стаття 20 Конституції України) </a:t>
            </a:r>
          </a:p>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Відповідно до пункту 4 частини другої статті 92 Конституції України виключно законами України встановлюється порядок використання і захисту державних символів.  </a:t>
            </a:r>
          </a:p>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Шанування державних символів України є обов'язком усіх її громадян (частина перша статті 65 Основного Закону України).</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73296" y="495125"/>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200" dirty="0">
                <a:solidFill>
                  <a:srgbClr val="004E9E"/>
                </a:solidFill>
              </a:rPr>
              <a:t>Рішення Конституційного Суду України 16 червня 2011 року № 6-рп/2011 </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33</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815986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50728829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5797" y="1628775"/>
            <a:ext cx="11200236" cy="4062651"/>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defTabSz="269875">
              <a:lnSpc>
                <a:spcPct val="100000"/>
              </a:lnSpc>
              <a:spcBef>
                <a:spcPct val="0"/>
              </a:spcBef>
              <a:spcAft>
                <a:spcPts val="1200"/>
              </a:spcAft>
              <a:buFont typeface="Arial" panose="020B0604020202020204" pitchFamily="34" charset="0"/>
              <a:buNone/>
            </a:pPr>
            <a:r>
              <a:rPr lang="uk-UA" altLang="uk-UA" sz="2200" dirty="0">
                <a:solidFill>
                  <a:srgbClr val="002949"/>
                </a:solidFill>
              </a:rPr>
              <a:t>Стаття 16</a:t>
            </a:r>
          </a:p>
          <a:p>
            <a:pPr algn="just" defTabSz="269875">
              <a:lnSpc>
                <a:spcPct val="100000"/>
              </a:lnSpc>
              <a:spcBef>
                <a:spcPct val="0"/>
              </a:spcBef>
              <a:spcAft>
                <a:spcPts val="1200"/>
              </a:spcAft>
              <a:buFont typeface="Arial" panose="020B0604020202020204" pitchFamily="34" charset="0"/>
              <a:buNone/>
            </a:pPr>
            <a:r>
              <a:rPr lang="uk-UA" altLang="uk-UA" sz="2200" dirty="0">
                <a:solidFill>
                  <a:srgbClr val="002949"/>
                </a:solidFill>
              </a:rPr>
              <a:t>Символами судової влади є державні символи України - Державний Герб України                       і Державний Прапор України.</a:t>
            </a:r>
          </a:p>
          <a:p>
            <a:pPr algn="just" defTabSz="269875">
              <a:lnSpc>
                <a:spcPct val="100000"/>
              </a:lnSpc>
              <a:spcBef>
                <a:spcPct val="0"/>
              </a:spcBef>
              <a:spcAft>
                <a:spcPts val="1200"/>
              </a:spcAft>
              <a:buFont typeface="Arial" panose="020B0604020202020204" pitchFamily="34" charset="0"/>
              <a:buNone/>
            </a:pPr>
            <a:r>
              <a:rPr lang="uk-UA" altLang="uk-UA" sz="2200" dirty="0">
                <a:solidFill>
                  <a:srgbClr val="002949"/>
                </a:solidFill>
              </a:rPr>
              <a:t>Суддя здійснює правосуддя в мантії та з нагрудним знаком. </a:t>
            </a:r>
          </a:p>
          <a:p>
            <a:pPr algn="just" defTabSz="269875">
              <a:lnSpc>
                <a:spcPct val="100000"/>
              </a:lnSpc>
              <a:spcBef>
                <a:spcPct val="0"/>
              </a:spcBef>
              <a:spcAft>
                <a:spcPts val="1200"/>
              </a:spcAft>
              <a:buFont typeface="Arial" panose="020B0604020202020204" pitchFamily="34" charset="0"/>
              <a:buNone/>
            </a:pPr>
            <a:r>
              <a:rPr lang="uk-UA" altLang="uk-UA" sz="2200" dirty="0">
                <a:solidFill>
                  <a:srgbClr val="002949"/>
                </a:solidFill>
              </a:rPr>
              <a:t>Зразки мантії та нагрудного знака затверджуються Радою суддів України.</a:t>
            </a:r>
          </a:p>
          <a:p>
            <a:pPr algn="just" defTabSz="269875">
              <a:lnSpc>
                <a:spcPct val="100000"/>
              </a:lnSpc>
              <a:spcBef>
                <a:spcPct val="0"/>
              </a:spcBef>
              <a:spcAft>
                <a:spcPts val="1200"/>
              </a:spcAft>
              <a:buFont typeface="Arial" panose="020B0604020202020204" pitchFamily="34" charset="0"/>
              <a:buNone/>
            </a:pPr>
            <a:endParaRPr lang="uk-UA" altLang="uk-UA" sz="2200" dirty="0">
              <a:solidFill>
                <a:srgbClr val="002949"/>
              </a:solidFill>
            </a:endParaRPr>
          </a:p>
          <a:p>
            <a:pPr algn="just" defTabSz="269875">
              <a:lnSpc>
                <a:spcPct val="100000"/>
              </a:lnSpc>
              <a:spcBef>
                <a:spcPct val="0"/>
              </a:spcBef>
              <a:spcAft>
                <a:spcPts val="1200"/>
              </a:spcAft>
              <a:buFont typeface="Arial" panose="020B0604020202020204" pitchFamily="34" charset="0"/>
              <a:buNone/>
            </a:pPr>
            <a:r>
              <a:rPr lang="uk-UA" altLang="uk-UA" sz="2200" dirty="0">
                <a:solidFill>
                  <a:srgbClr val="002949"/>
                </a:solidFill>
              </a:rPr>
              <a:t>Стаття 139 </a:t>
            </a:r>
          </a:p>
          <a:p>
            <a:pPr algn="just" defTabSz="269875">
              <a:lnSpc>
                <a:spcPct val="100000"/>
              </a:lnSpc>
              <a:spcBef>
                <a:spcPct val="0"/>
              </a:spcBef>
              <a:spcAft>
                <a:spcPts val="1200"/>
              </a:spcAft>
              <a:buFont typeface="Arial" panose="020B0604020202020204" pitchFamily="34" charset="0"/>
              <a:buNone/>
            </a:pPr>
            <a:r>
              <a:rPr lang="uk-UA" altLang="uk-UA" sz="2200" dirty="0">
                <a:solidFill>
                  <a:srgbClr val="002949"/>
                </a:solidFill>
              </a:rPr>
              <a:t>Суддя забезпечується за рахунок коштів Державного бюджету України мантією та нагрудним знаком.</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85796" y="495125"/>
            <a:ext cx="11268075" cy="584775"/>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ctr">
              <a:lnSpc>
                <a:spcPct val="100000"/>
              </a:lnSpc>
              <a:spcBef>
                <a:spcPct val="0"/>
              </a:spcBef>
              <a:spcAft>
                <a:spcPts val="1200"/>
              </a:spcAft>
              <a:buFont typeface="Arial" panose="020B0604020202020204" pitchFamily="34" charset="0"/>
              <a:buNone/>
            </a:pPr>
            <a:r>
              <a:rPr lang="uk-UA" altLang="uk-UA" sz="3200" b="1" dirty="0">
                <a:solidFill>
                  <a:srgbClr val="004E9E"/>
                </a:solidFill>
              </a:rPr>
              <a:t>Закон України «Про судоустрій і статус суддів»</a:t>
            </a:r>
            <a:r>
              <a:rPr lang="ru-RU" altLang="uk-UA" sz="3200" b="1" dirty="0">
                <a:solidFill>
                  <a:srgbClr val="004E9E"/>
                </a:solidFill>
              </a:rPr>
              <a:t>:</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34</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8116728"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7901346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94939" y="1502064"/>
            <a:ext cx="11191093" cy="335476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3600" dirty="0">
                <a:solidFill>
                  <a:srgbClr val="002949"/>
                </a:solidFill>
              </a:rPr>
              <a:t>Мантія судді Верховного суду виготовляється з тонкої костюмної тканини середньої щільності темно-синього кольору.</a:t>
            </a:r>
          </a:p>
          <a:p>
            <a:pPr algn="just">
              <a:lnSpc>
                <a:spcPct val="100000"/>
              </a:lnSpc>
              <a:spcBef>
                <a:spcPct val="0"/>
              </a:spcBef>
              <a:spcAft>
                <a:spcPts val="1200"/>
              </a:spcAft>
              <a:buFont typeface="Arial" panose="020B0604020202020204" pitchFamily="34" charset="0"/>
              <a:buNone/>
            </a:pPr>
            <a:endParaRPr lang="uk-UA" altLang="uk-UA" sz="1200" dirty="0">
              <a:solidFill>
                <a:srgbClr val="002949"/>
              </a:solidFill>
            </a:endParaRPr>
          </a:p>
          <a:p>
            <a:pPr algn="just">
              <a:lnSpc>
                <a:spcPct val="100000"/>
              </a:lnSpc>
              <a:spcBef>
                <a:spcPct val="0"/>
              </a:spcBef>
              <a:spcAft>
                <a:spcPts val="1200"/>
              </a:spcAft>
              <a:buFont typeface="Arial" panose="020B0604020202020204" pitchFamily="34" charset="0"/>
              <a:buNone/>
            </a:pPr>
            <a:r>
              <a:rPr lang="uk-UA" altLang="uk-UA" sz="3600" dirty="0">
                <a:solidFill>
                  <a:srgbClr val="002949"/>
                </a:solidFill>
              </a:rPr>
              <a:t>Довжина мантії така, при якій відстань від підлоги до нижнього краю мантії складає 15 см.</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94940" y="476837"/>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200" dirty="0">
                <a:solidFill>
                  <a:srgbClr val="004E9E"/>
                </a:solidFill>
              </a:rPr>
              <a:t>Рішення Ради суддів </a:t>
            </a:r>
            <a:r>
              <a:rPr lang="ru-RU" altLang="uk-UA" sz="2200" dirty="0">
                <a:solidFill>
                  <a:srgbClr val="004E9E"/>
                </a:solidFill>
              </a:rPr>
              <a:t>України від 02 березня 2018 року № 13 </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35</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8108102"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180088688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94939" y="1502064"/>
            <a:ext cx="11191093" cy="156966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endParaRPr lang="ru-RU" altLang="uk-UA" sz="2200" dirty="0">
              <a:solidFill>
                <a:srgbClr val="002949"/>
              </a:solidFill>
            </a:endParaRPr>
          </a:p>
          <a:p>
            <a:pPr algn="just">
              <a:lnSpc>
                <a:spcPct val="100000"/>
              </a:lnSpc>
              <a:spcBef>
                <a:spcPct val="0"/>
              </a:spcBef>
              <a:spcAft>
                <a:spcPts val="1200"/>
              </a:spcAft>
              <a:buFont typeface="Arial" panose="020B0604020202020204" pitchFamily="34" charset="0"/>
              <a:buNone/>
            </a:pPr>
            <a:r>
              <a:rPr lang="uk-UA" altLang="uk-UA" sz="3200" dirty="0">
                <a:solidFill>
                  <a:srgbClr val="002949"/>
                </a:solidFill>
              </a:rPr>
              <a:t>Жабо для мантії судді Верховного Суду виготовляється з тонкої тканини штучного шовку білого кольору.</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60727" y="476837"/>
            <a:ext cx="11417416" cy="289310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200" dirty="0">
                <a:solidFill>
                  <a:srgbClr val="004E9E"/>
                </a:solidFill>
              </a:rPr>
              <a:t>Рішення Ради суддів України від 02 липня 2018 року № 41 «Про технічний опис на швейний виріб</a:t>
            </a:r>
          </a:p>
          <a:p>
            <a:pPr algn="just">
              <a:lnSpc>
                <a:spcPct val="100000"/>
              </a:lnSpc>
              <a:spcBef>
                <a:spcPct val="0"/>
              </a:spcBef>
              <a:spcAft>
                <a:spcPts val="1200"/>
              </a:spcAft>
              <a:buFont typeface="Arial" panose="020B0604020202020204" pitchFamily="34" charset="0"/>
              <a:buNone/>
            </a:pPr>
            <a:r>
              <a:rPr lang="uk-UA" altLang="uk-UA" sz="2200" dirty="0">
                <a:solidFill>
                  <a:srgbClr val="004E9E"/>
                </a:solidFill>
              </a:rPr>
              <a:t>Мантія судді Верховного Суду</a:t>
            </a:r>
            <a:r>
              <a:rPr lang="ru-RU" altLang="uk-UA" sz="2200" dirty="0">
                <a:solidFill>
                  <a:srgbClr val="004E9E"/>
                </a:solidFill>
              </a:rPr>
              <a:t>»</a:t>
            </a:r>
          </a:p>
          <a:p>
            <a:pPr algn="just">
              <a:lnSpc>
                <a:spcPct val="100000"/>
              </a:lnSpc>
              <a:spcBef>
                <a:spcPct val="0"/>
              </a:spcBef>
              <a:spcAft>
                <a:spcPts val="1200"/>
              </a:spcAft>
              <a:buFont typeface="Arial" panose="020B0604020202020204" pitchFamily="34" charset="0"/>
              <a:buNone/>
            </a:pPr>
            <a:endParaRPr lang="ru-RU" altLang="uk-UA" sz="2200" dirty="0">
              <a:solidFill>
                <a:srgbClr val="004E9E"/>
              </a:solidFill>
            </a:endParaRPr>
          </a:p>
          <a:p>
            <a:pPr algn="just">
              <a:lnSpc>
                <a:spcPct val="100000"/>
              </a:lnSpc>
              <a:spcBef>
                <a:spcPct val="0"/>
              </a:spcBef>
              <a:spcAft>
                <a:spcPts val="1200"/>
              </a:spcAft>
              <a:buFont typeface="Arial" panose="020B0604020202020204" pitchFamily="34" charset="0"/>
              <a:buNone/>
            </a:pPr>
            <a:endParaRPr lang="ru-RU" altLang="uk-UA" sz="2200" dirty="0">
              <a:solidFill>
                <a:srgbClr val="004E9E"/>
              </a:solidFill>
            </a:endParaRPr>
          </a:p>
          <a:p>
            <a:pPr algn="just">
              <a:lnSpc>
                <a:spcPct val="100000"/>
              </a:lnSpc>
              <a:spcBef>
                <a:spcPct val="0"/>
              </a:spcBef>
              <a:spcAft>
                <a:spcPts val="1200"/>
              </a:spcAft>
              <a:buFont typeface="Arial" panose="020B0604020202020204" pitchFamily="34" charset="0"/>
              <a:buNone/>
            </a:pPr>
            <a:endParaRPr lang="ru-RU" altLang="uk-UA" sz="2200" dirty="0">
              <a:solidFill>
                <a:srgbClr val="004E9E"/>
              </a:solidFill>
            </a:endParaRPr>
          </a:p>
          <a:p>
            <a:pPr algn="just">
              <a:lnSpc>
                <a:spcPct val="100000"/>
              </a:lnSpc>
              <a:spcBef>
                <a:spcPct val="0"/>
              </a:spcBef>
              <a:spcAft>
                <a:spcPts val="1200"/>
              </a:spcAft>
              <a:buFont typeface="Arial" panose="020B0604020202020204" pitchFamily="34" charset="0"/>
              <a:buNone/>
            </a:pPr>
            <a:endParaRPr lang="ru-RU" altLang="uk-UA" sz="2200" dirty="0">
              <a:solidFill>
                <a:srgbClr val="004E9E"/>
              </a:solidFill>
            </a:endParaRP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36</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3" y="5969020"/>
            <a:ext cx="8177113"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110469643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5797" y="1291752"/>
            <a:ext cx="11191092" cy="3600986"/>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200" dirty="0">
                <a:solidFill>
                  <a:srgbClr val="002949"/>
                </a:solidFill>
              </a:rPr>
              <a:t>Нагрудний знак "СУДДЯ Україна" має круглу форму.</a:t>
            </a:r>
          </a:p>
          <a:p>
            <a:pPr algn="just">
              <a:lnSpc>
                <a:spcPct val="100000"/>
              </a:lnSpc>
              <a:spcBef>
                <a:spcPct val="0"/>
              </a:spcBef>
              <a:spcAft>
                <a:spcPts val="1200"/>
              </a:spcAft>
              <a:buFont typeface="Arial" panose="020B0604020202020204" pitchFamily="34" charset="0"/>
              <a:buNone/>
            </a:pPr>
            <a:r>
              <a:rPr lang="uk-UA" altLang="uk-UA" sz="2200" dirty="0">
                <a:solidFill>
                  <a:srgbClr val="002949"/>
                </a:solidFill>
              </a:rPr>
              <a:t>Основою нагрудного знака є коло, обрамлене двома пружками, загальною шириною 6,25 мм, та висотою кожного борту 2,0 мм. Між пружками розміщено написи: зверху УКРАЇНА, знизу СУДДЯ. Написи розміщено по всій ширині пружки. Букви в написах розміщено окремо одна від одної. Висота кожної букви шрифту не менше 0,4 мм над рівнем основи. Між написами, з кожного боку розміщено рослинний орнамент та зображення прапору України з обох боків.</a:t>
            </a:r>
          </a:p>
          <a:p>
            <a:pPr algn="just">
              <a:lnSpc>
                <a:spcPct val="100000"/>
              </a:lnSpc>
              <a:spcBef>
                <a:spcPct val="0"/>
              </a:spcBef>
              <a:spcAft>
                <a:spcPts val="1200"/>
              </a:spcAft>
              <a:buFont typeface="Arial" panose="020B0604020202020204" pitchFamily="34" charset="0"/>
              <a:buNone/>
            </a:pPr>
            <a:r>
              <a:rPr lang="uk-UA" altLang="uk-UA" sz="2200" dirty="0">
                <a:solidFill>
                  <a:srgbClr val="002949"/>
                </a:solidFill>
              </a:rPr>
              <a:t>В центральній частині нагрудного знака розташовано композицію, яка складається з карти України, поверх якої розміщено Римську колону з вагами.</a:t>
            </a:r>
          </a:p>
          <a:p>
            <a:pPr algn="just">
              <a:lnSpc>
                <a:spcPct val="100000"/>
              </a:lnSpc>
              <a:spcBef>
                <a:spcPct val="0"/>
              </a:spcBef>
              <a:spcAft>
                <a:spcPts val="1200"/>
              </a:spcAft>
              <a:buFont typeface="Arial" panose="020B0604020202020204" pitchFamily="34" charset="0"/>
              <a:buNone/>
            </a:pPr>
            <a:r>
              <a:rPr lang="uk-UA" altLang="uk-UA" sz="2200" dirty="0">
                <a:solidFill>
                  <a:srgbClr val="002949"/>
                </a:solidFill>
              </a:rPr>
              <a:t>Гальванічне покриття виробу: нагрудний знак покрито нікелем.</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85796" y="485981"/>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200" dirty="0">
                <a:solidFill>
                  <a:srgbClr val="004E9E"/>
                </a:solidFill>
              </a:rPr>
              <a:t>Рішення Ради суддів України від 31 січня 2020 року № 7 </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37</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7987332"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5005019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76653" y="1977187"/>
            <a:ext cx="11200236" cy="2092881"/>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200" dirty="0">
                <a:solidFill>
                  <a:srgbClr val="002949"/>
                </a:solidFill>
              </a:rPr>
              <a:t>1. Суддя Конституційного Суду на засіданнях у відкритій частині пленарного засідання Суду здійснює свої повноваження у мантії та з нагрудним знаком.</a:t>
            </a:r>
          </a:p>
          <a:p>
            <a:pPr algn="just">
              <a:lnSpc>
                <a:spcPct val="100000"/>
              </a:lnSpc>
              <a:spcBef>
                <a:spcPct val="0"/>
              </a:spcBef>
              <a:spcAft>
                <a:spcPts val="1200"/>
              </a:spcAft>
              <a:buFont typeface="Arial" panose="020B0604020202020204" pitchFamily="34" charset="0"/>
              <a:buNone/>
            </a:pPr>
            <a:r>
              <a:rPr lang="uk-UA" altLang="uk-UA" sz="2200" dirty="0">
                <a:solidFill>
                  <a:srgbClr val="002949"/>
                </a:solidFill>
              </a:rPr>
              <a:t>2. Суддя Конституційного Суду має бути забезпечений мантією та нагрудним знаком за рахунок коштів Державного бюджету України.</a:t>
            </a:r>
          </a:p>
          <a:p>
            <a:pPr algn="just">
              <a:lnSpc>
                <a:spcPct val="100000"/>
              </a:lnSpc>
              <a:spcBef>
                <a:spcPct val="0"/>
              </a:spcBef>
              <a:spcAft>
                <a:spcPts val="1200"/>
              </a:spcAft>
              <a:buFont typeface="Arial" panose="020B0604020202020204" pitchFamily="34" charset="0"/>
              <a:buNone/>
            </a:pPr>
            <a:r>
              <a:rPr lang="uk-UA" altLang="uk-UA" sz="2200" dirty="0">
                <a:solidFill>
                  <a:srgbClr val="002949"/>
                </a:solidFill>
              </a:rPr>
              <a:t>3. Опис мантії та нагрудного знака судді Конституційного Суду встановлюється Регламентом.</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76652" y="524257"/>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200" dirty="0">
                <a:solidFill>
                  <a:srgbClr val="004E9E"/>
                </a:solidFill>
              </a:rPr>
              <a:t>Відповідно до ст. 19 Закону України «Про Конституційний Суд України»</a:t>
            </a:r>
          </a:p>
        </p:txBody>
      </p:sp>
      <p:sp>
        <p:nvSpPr>
          <p:cNvPr id="3" name="Стрілка: униз 2">
            <a:extLst>
              <a:ext uri="{FF2B5EF4-FFF2-40B4-BE49-F238E27FC236}">
                <a16:creationId xmlns:a16="http://schemas.microsoft.com/office/drawing/2014/main" id="{1512C80D-66AA-C95E-653D-2B222784E23A}"/>
              </a:ext>
            </a:extLst>
          </p:cNvPr>
          <p:cNvSpPr/>
          <p:nvPr/>
        </p:nvSpPr>
        <p:spPr>
          <a:xfrm>
            <a:off x="4717405" y="955144"/>
            <a:ext cx="668412" cy="583693"/>
          </a:xfrm>
          <a:prstGeom prst="downArrow">
            <a:avLst/>
          </a:prstGeom>
          <a:solidFill>
            <a:srgbClr val="38B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6"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38</a:t>
            </a:r>
            <a:endParaRPr lang="en-US" sz="1400" dirty="0">
              <a:solidFill>
                <a:srgbClr val="002949"/>
              </a:solidFill>
            </a:endParaRPr>
          </a:p>
        </p:txBody>
      </p:sp>
      <p:cxnSp>
        <p:nvCxnSpPr>
          <p:cNvPr id="7" name="Прямая соединительная линия 6"/>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8" name="Text Placeholder 2"/>
          <p:cNvSpPr txBox="1">
            <a:spLocks/>
          </p:cNvSpPr>
          <p:nvPr/>
        </p:nvSpPr>
        <p:spPr>
          <a:xfrm>
            <a:off x="1864033" y="5969020"/>
            <a:ext cx="800458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95850660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2856" y="1187521"/>
            <a:ext cx="7620360" cy="4585871"/>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1800" dirty="0">
                <a:solidFill>
                  <a:srgbClr val="002949"/>
                </a:solidFill>
              </a:rPr>
              <a:t>1. </a:t>
            </a:r>
            <a:r>
              <a:rPr lang="uk-UA" altLang="uk-UA" sz="1800" dirty="0">
                <a:solidFill>
                  <a:srgbClr val="002949"/>
                </a:solidFill>
              </a:rPr>
              <a:t>Мантія Судді виготовляється з тканини </a:t>
            </a:r>
            <a:r>
              <a:rPr lang="uk-UA" altLang="uk-UA" sz="1800" b="1" dirty="0">
                <a:solidFill>
                  <a:srgbClr val="002949"/>
                </a:solidFill>
              </a:rPr>
              <a:t>вишневого кольору</a:t>
            </a:r>
            <a:r>
              <a:rPr lang="uk-UA" altLang="uk-UA" sz="1800" dirty="0">
                <a:solidFill>
                  <a:srgbClr val="002949"/>
                </a:solidFill>
              </a:rPr>
              <a:t>.</a:t>
            </a:r>
          </a:p>
          <a:p>
            <a:pPr algn="just">
              <a:lnSpc>
                <a:spcPct val="100000"/>
              </a:lnSpc>
              <a:spcBef>
                <a:spcPct val="0"/>
              </a:spcBef>
              <a:spcAft>
                <a:spcPts val="1200"/>
              </a:spcAft>
              <a:buFont typeface="Arial" panose="020B0604020202020204" pitchFamily="34" charset="0"/>
              <a:buNone/>
            </a:pPr>
            <a:r>
              <a:rPr lang="uk-UA" altLang="uk-UA" sz="1800" dirty="0">
                <a:solidFill>
                  <a:srgbClr val="002949"/>
                </a:solidFill>
              </a:rPr>
              <a:t>Довжина мантії має бути такою, щоб відстань від підлоги до нижнього краю мантії становила 19 сантиметрів.</a:t>
            </a:r>
          </a:p>
          <a:p>
            <a:pPr algn="just">
              <a:lnSpc>
                <a:spcPct val="100000"/>
              </a:lnSpc>
              <a:spcBef>
                <a:spcPct val="0"/>
              </a:spcBef>
              <a:spcAft>
                <a:spcPts val="1200"/>
              </a:spcAft>
              <a:buFont typeface="Arial" panose="020B0604020202020204" pitchFamily="34" charset="0"/>
              <a:buNone/>
            </a:pPr>
            <a:r>
              <a:rPr lang="uk-UA" altLang="uk-UA" sz="1800" dirty="0">
                <a:solidFill>
                  <a:srgbClr val="002949"/>
                </a:solidFill>
              </a:rPr>
              <a:t>2. Нагрудний знак Судді має форму круга діаметром 70 мм, у центрі якого зображено давньогрецьку богиню справедливості і правосуддя Феміду із зав'язаними </a:t>
            </a:r>
            <a:r>
              <a:rPr lang="uk-UA" altLang="uk-UA" sz="1700" dirty="0">
                <a:solidFill>
                  <a:srgbClr val="002949"/>
                </a:solidFill>
              </a:rPr>
              <a:t>стрічкою</a:t>
            </a:r>
            <a:r>
              <a:rPr lang="uk-UA" altLang="uk-UA" sz="1800" dirty="0">
                <a:solidFill>
                  <a:srgbClr val="002949"/>
                </a:solidFill>
              </a:rPr>
              <a:t> очима як символ безсторонності Суду з терезами в руках.</a:t>
            </a:r>
          </a:p>
          <a:p>
            <a:pPr algn="just">
              <a:lnSpc>
                <a:spcPct val="100000"/>
              </a:lnSpc>
              <a:spcBef>
                <a:spcPct val="0"/>
              </a:spcBef>
              <a:spcAft>
                <a:spcPts val="1200"/>
              </a:spcAft>
              <a:buFont typeface="Arial" panose="020B0604020202020204" pitchFamily="34" charset="0"/>
              <a:buNone/>
            </a:pPr>
            <a:r>
              <a:rPr lang="uk-UA" altLang="uk-UA" sz="1800" dirty="0">
                <a:solidFill>
                  <a:srgbClr val="002949"/>
                </a:solidFill>
              </a:rPr>
              <a:t>По колу нагрудного знака Судді розміщено листя дуба - давньоукраїнського символу сили Українського народу. У верхній частині нагрудного знака Судді - малий Державний Герб України. У нижній частині нагрудного знака Судді на розгорнутій стрічці - слова "Конституційний Суд України" та рік його створення. </a:t>
            </a:r>
            <a:r>
              <a:rPr lang="uk-UA" altLang="uk-UA" sz="1800" b="1" dirty="0">
                <a:solidFill>
                  <a:srgbClr val="002949"/>
                </a:solidFill>
              </a:rPr>
              <a:t>На зворотній стороні нагрудного знака Судді вигравіровуються прізвище та ініціали Судді і дата вступу його на посаду.</a:t>
            </a:r>
          </a:p>
          <a:p>
            <a:pPr algn="just">
              <a:lnSpc>
                <a:spcPct val="100000"/>
              </a:lnSpc>
              <a:spcBef>
                <a:spcPct val="0"/>
              </a:spcBef>
              <a:spcAft>
                <a:spcPts val="1200"/>
              </a:spcAft>
              <a:buFont typeface="Arial" panose="020B0604020202020204" pitchFamily="34" charset="0"/>
              <a:buNone/>
            </a:pPr>
            <a:r>
              <a:rPr lang="uk-UA" altLang="uk-UA" sz="1800" dirty="0">
                <a:solidFill>
                  <a:srgbClr val="002949"/>
                </a:solidFill>
              </a:rPr>
              <a:t>Нагрудний знак Судді виготовляється зі срібла з використанням блакитної гарячої емалі та позолоти.</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94941" y="481163"/>
            <a:ext cx="11200236" cy="769441"/>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Постанова </a:t>
            </a:r>
            <a:r>
              <a:rPr lang="uk-UA" altLang="uk-UA" sz="2200" dirty="0">
                <a:solidFill>
                  <a:srgbClr val="004E9E"/>
                </a:solidFill>
              </a:rPr>
              <a:t>Конституційного</a:t>
            </a:r>
            <a:r>
              <a:rPr lang="ru-RU" altLang="uk-UA" sz="2200" dirty="0">
                <a:solidFill>
                  <a:srgbClr val="004E9E"/>
                </a:solidFill>
              </a:rPr>
              <a:t> Суду України «Про Регламент </a:t>
            </a:r>
            <a:r>
              <a:rPr lang="ru-RU" altLang="uk-UA" sz="2200" dirty="0" err="1">
                <a:solidFill>
                  <a:srgbClr val="004E9E"/>
                </a:solidFill>
              </a:rPr>
              <a:t>Конституційного</a:t>
            </a:r>
            <a:r>
              <a:rPr lang="ru-RU" altLang="uk-UA" sz="2200" dirty="0">
                <a:solidFill>
                  <a:srgbClr val="004E9E"/>
                </a:solidFill>
              </a:rPr>
              <a:t> Суду України» від </a:t>
            </a:r>
            <a:br>
              <a:rPr lang="uk-UA" altLang="uk-UA" sz="2200" dirty="0">
                <a:solidFill>
                  <a:srgbClr val="004E9E"/>
                </a:solidFill>
              </a:rPr>
            </a:br>
            <a:r>
              <a:rPr lang="ru-RU" altLang="uk-UA" sz="2200" dirty="0">
                <a:solidFill>
                  <a:srgbClr val="004E9E"/>
                </a:solidFill>
              </a:rPr>
              <a:t>22 лютого 2018 року № 1-пс/2018</a:t>
            </a:r>
          </a:p>
        </p:txBody>
      </p:sp>
      <p:pic>
        <p:nvPicPr>
          <p:cNvPr id="4" name="Рисунок 3">
            <a:extLst>
              <a:ext uri="{FF2B5EF4-FFF2-40B4-BE49-F238E27FC236}">
                <a16:creationId xmlns:a16="http://schemas.microsoft.com/office/drawing/2014/main" id="{7547F667-7F0C-88B8-BA3A-BE4229869FCD}"/>
              </a:ext>
            </a:extLst>
          </p:cNvPr>
          <p:cNvPicPr>
            <a:picLocks noChangeAspect="1"/>
          </p:cNvPicPr>
          <p:nvPr/>
        </p:nvPicPr>
        <p:blipFill rotWithShape="1">
          <a:blip r:embed="rId2">
            <a:extLst>
              <a:ext uri="{28A0092B-C50C-407E-A947-70E740481C1C}">
                <a14:useLocalDpi xmlns:a14="http://schemas.microsoft.com/office/drawing/2010/main" val="0"/>
              </a:ext>
            </a:extLst>
          </a:blip>
          <a:srcRect l="27000"/>
          <a:stretch/>
        </p:blipFill>
        <p:spPr>
          <a:xfrm>
            <a:off x="8229600" y="1552356"/>
            <a:ext cx="3465577" cy="3162932"/>
          </a:xfrm>
          <a:prstGeom prst="rect">
            <a:avLst/>
          </a:prstGeom>
          <a:ln>
            <a:noFill/>
          </a:ln>
          <a:effectLst>
            <a:softEdge rad="112500"/>
          </a:effectLst>
        </p:spPr>
      </p:pic>
      <p:sp>
        <p:nvSpPr>
          <p:cNvPr id="5"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6"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39</a:t>
            </a:r>
            <a:endParaRPr lang="en-US" sz="1400" dirty="0">
              <a:solidFill>
                <a:srgbClr val="002949"/>
              </a:solidFill>
            </a:endParaRPr>
          </a:p>
        </p:txBody>
      </p:sp>
      <p:cxnSp>
        <p:nvCxnSpPr>
          <p:cNvPr id="7" name="Прямая соединительная линия 6"/>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8" name="Text Placeholder 2"/>
          <p:cNvSpPr txBox="1">
            <a:spLocks/>
          </p:cNvSpPr>
          <p:nvPr/>
        </p:nvSpPr>
        <p:spPr>
          <a:xfrm>
            <a:off x="1864033" y="5969020"/>
            <a:ext cx="7719913"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12932212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6BE3F1-27DC-4AC5-B4B0-377F09DACCA7}"/>
              </a:ext>
            </a:extLst>
          </p:cNvPr>
          <p:cNvSpPr>
            <a:spLocks noGrp="1"/>
          </p:cNvSpPr>
          <p:nvPr>
            <p:ph type="title"/>
          </p:nvPr>
        </p:nvSpPr>
        <p:spPr>
          <a:xfrm>
            <a:off x="587036" y="320069"/>
            <a:ext cx="11085260" cy="642457"/>
          </a:xfrm>
        </p:spPr>
        <p:txBody>
          <a:bodyPr/>
          <a:lstStyle/>
          <a:p>
            <a:pPr indent="180340" algn="ctr">
              <a:lnSpc>
                <a:spcPct val="107000"/>
              </a:lnSpc>
              <a:spcAft>
                <a:spcPts val="800"/>
              </a:spcAft>
            </a:pPr>
            <a:r>
              <a:rPr lang="uk-UA" sz="2400" b="1" dirty="0">
                <a:solidFill>
                  <a:srgbClr val="004E9E"/>
                </a:solidFill>
                <a:effectLst/>
                <a:ea typeface="Roboto Condensed Light" panose="02000000000000000000" pitchFamily="2" charset="0"/>
                <a:cs typeface="Times New Roman" panose="02020603050405020304" pitchFamily="18" charset="0"/>
              </a:rPr>
              <a:t>Конституція України</a:t>
            </a:r>
            <a:endParaRPr lang="uk-UA" sz="2400" dirty="0">
              <a:solidFill>
                <a:srgbClr val="004E9E"/>
              </a:solidFill>
              <a:ea typeface="Roboto Condensed Light" panose="02000000000000000000" pitchFamily="2" charset="0"/>
            </a:endParaRPr>
          </a:p>
        </p:txBody>
      </p:sp>
      <p:sp>
        <p:nvSpPr>
          <p:cNvPr id="3" name="Місце для вмісту 2">
            <a:extLst>
              <a:ext uri="{FF2B5EF4-FFF2-40B4-BE49-F238E27FC236}">
                <a16:creationId xmlns:a16="http://schemas.microsoft.com/office/drawing/2014/main" id="{7C5134A0-33BA-46E2-B766-182D800E3F45}"/>
              </a:ext>
            </a:extLst>
          </p:cNvPr>
          <p:cNvSpPr>
            <a:spLocks noGrp="1"/>
          </p:cNvSpPr>
          <p:nvPr>
            <p:ph idx="1"/>
          </p:nvPr>
        </p:nvSpPr>
        <p:spPr>
          <a:xfrm>
            <a:off x="587036" y="1247071"/>
            <a:ext cx="11153515" cy="4491285"/>
          </a:xfrm>
        </p:spPr>
        <p:txBody>
          <a:bodyPr/>
          <a:lstStyle/>
          <a:p>
            <a:pPr marL="514350" indent="-285750" algn="just">
              <a:lnSpc>
                <a:spcPct val="107000"/>
              </a:lnSpc>
              <a:spcAft>
                <a:spcPts val="800"/>
              </a:spcAft>
              <a:buFont typeface="Wingdings" panose="05000000000000000000" pitchFamily="2" charset="2"/>
              <a:buChar char="ü"/>
            </a:pPr>
            <a:r>
              <a:rPr lang="uk-UA" sz="2000" u="sng"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Стаття 126. </a:t>
            </a:r>
            <a:endParaRPr lang="uk-UA" sz="2000" u="sng"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uk-UA" sz="2000" b="1"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Незалежність</a:t>
            </a:r>
            <a:r>
              <a:rPr lang="uk-UA" sz="20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і недоторканність судді гарантуються Конституцією і законами України.</a:t>
            </a:r>
            <a:endParaRPr lang="uk-UA" sz="2000"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uk-UA" sz="2000" b="1"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Вплив на суддю у будь-який спосіб забороняється</a:t>
            </a:r>
            <a:r>
              <a:rPr lang="uk-UA" sz="20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a:t>
            </a:r>
            <a:endParaRPr lang="uk-UA" sz="2000"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uk-UA" sz="20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a:t>
            </a:r>
            <a:endParaRPr lang="uk-UA"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spcAft>
                <a:spcPts val="800"/>
              </a:spcAft>
              <a:buFont typeface="Wingdings" panose="05000000000000000000" pitchFamily="2" charset="2"/>
              <a:buChar char="ü"/>
            </a:pPr>
            <a:r>
              <a:rPr lang="uk-UA" sz="2000" u="sng"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Стаття </a:t>
            </a:r>
            <a:r>
              <a:rPr lang="uk-UA" sz="2000" u="sng" kern="100" dirty="0">
                <a:solidFill>
                  <a:srgbClr val="002060"/>
                </a:solidFill>
                <a:ea typeface="Calibri" panose="020F0502020204030204" pitchFamily="34" charset="0"/>
                <a:cs typeface="Times New Roman" panose="02020603050405020304" pitchFamily="18" charset="0"/>
              </a:rPr>
              <a:t>126. (попередня редакція Конституції України)</a:t>
            </a:r>
            <a:endParaRPr lang="uk-UA" sz="2000"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uk-UA" sz="20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Незалежність і недоторканність суддів гарантуються Конституцією і законами України.</a:t>
            </a:r>
            <a:endParaRPr lang="uk-UA" sz="2000"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uk-UA" sz="2000" b="1"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Вплив на суддів у будь-який спосіб забороняється.</a:t>
            </a:r>
            <a:endParaRPr lang="uk-UA" sz="2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2">
            <a:extLst>
              <a:ext uri="{FF2B5EF4-FFF2-40B4-BE49-F238E27FC236}">
                <a16:creationId xmlns:a16="http://schemas.microsoft.com/office/drawing/2014/main" id="{A1D5606A-7826-5FF7-0286-2B0D6E46A64B}"/>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ea typeface="Roboto Condensed Light" panose="02000000000000000000" pitchFamily="2" charset="0"/>
              </a:rPr>
              <a:t>Верховний Суд</a:t>
            </a:r>
            <a:endParaRPr lang="en-US" sz="1200" dirty="0">
              <a:solidFill>
                <a:srgbClr val="002949"/>
              </a:solidFill>
              <a:ea typeface="Roboto Condensed Light" panose="02000000000000000000" pitchFamily="2" charset="0"/>
            </a:endParaRPr>
          </a:p>
        </p:txBody>
      </p:sp>
      <p:cxnSp>
        <p:nvCxnSpPr>
          <p:cNvPr id="5" name="Прямая соединительная линия 11">
            <a:extLst>
              <a:ext uri="{FF2B5EF4-FFF2-40B4-BE49-F238E27FC236}">
                <a16:creationId xmlns:a16="http://schemas.microsoft.com/office/drawing/2014/main" id="{3DC4BB9E-40F0-DF74-481A-173650F78B61}"/>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E0D360D2-707F-376D-B9BC-F843BA6CFA05}"/>
              </a:ext>
            </a:extLst>
          </p:cNvPr>
          <p:cNvSpPr txBox="1">
            <a:spLocks/>
          </p:cNvSpPr>
          <p:nvPr/>
        </p:nvSpPr>
        <p:spPr>
          <a:xfrm>
            <a:off x="1864034" y="5969020"/>
            <a:ext cx="7685408"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latin typeface="Roboto Condensed Light" panose="02000000000000000000" pitchFamily="2" charset="0"/>
                <a:ea typeface="Roboto Condensed Light" panose="02000000000000000000" pitchFamily="2" charset="0"/>
              </a:rPr>
              <a:t>Незалежність</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судової</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гілки</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влади</a:t>
            </a:r>
            <a:r>
              <a:rPr lang="ru-RU" altLang="uk-UA" dirty="0">
                <a:solidFill>
                  <a:srgbClr val="002949"/>
                </a:solidFill>
                <a:latin typeface="Roboto Condensed Light" panose="02000000000000000000" pitchFamily="2" charset="0"/>
                <a:ea typeface="Roboto Condensed Light" panose="02000000000000000000" pitchFamily="2" charset="0"/>
              </a:rPr>
              <a:t> та </a:t>
            </a:r>
            <a:r>
              <a:rPr lang="ru-RU" altLang="uk-UA" dirty="0" err="1">
                <a:solidFill>
                  <a:srgbClr val="002949"/>
                </a:solidFill>
                <a:latin typeface="Roboto Condensed Light" panose="02000000000000000000" pitchFamily="2" charset="0"/>
                <a:ea typeface="Roboto Condensed Light" panose="02000000000000000000" pitchFamily="2" charset="0"/>
              </a:rPr>
              <a:t>історичні</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атрибути</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судочинства</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між</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консервативністю</a:t>
            </a:r>
            <a:r>
              <a:rPr lang="ru-RU" altLang="uk-UA" dirty="0">
                <a:solidFill>
                  <a:srgbClr val="002949"/>
                </a:solidFill>
                <a:latin typeface="Roboto Condensed Light" panose="02000000000000000000" pitchFamily="2" charset="0"/>
                <a:ea typeface="Roboto Condensed Light" panose="02000000000000000000" pitchFamily="2" charset="0"/>
              </a:rPr>
              <a:t> та </a:t>
            </a:r>
            <a:r>
              <a:rPr lang="ru-RU" altLang="uk-UA" dirty="0" err="1">
                <a:solidFill>
                  <a:srgbClr val="002949"/>
                </a:solidFill>
                <a:latin typeface="Roboto Condensed Light" panose="02000000000000000000" pitchFamily="2" charset="0"/>
                <a:ea typeface="Roboto Condensed Light" panose="02000000000000000000" pitchFamily="2" charset="0"/>
              </a:rPr>
              <a:t>інноваційністю</a:t>
            </a:r>
            <a:endParaRPr lang="ru-RU" altLang="uk-UA" dirty="0">
              <a:solidFill>
                <a:srgbClr val="002949"/>
              </a:solidFill>
              <a:latin typeface="Roboto Condensed Light" panose="02000000000000000000" pitchFamily="2" charset="0"/>
              <a:ea typeface="Roboto Condensed Light" panose="02000000000000000000" pitchFamily="2" charset="0"/>
            </a:endParaRPr>
          </a:p>
        </p:txBody>
      </p:sp>
      <p:sp>
        <p:nvSpPr>
          <p:cNvPr id="8" name="Slide Number Placeholder 3">
            <a:extLst>
              <a:ext uri="{FF2B5EF4-FFF2-40B4-BE49-F238E27FC236}">
                <a16:creationId xmlns:a16="http://schemas.microsoft.com/office/drawing/2014/main" id="{B9ACAA56-EBBF-9FDA-5280-BF7CCC4D9CB5}"/>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4</a:t>
            </a:r>
            <a:endParaRPr lang="en-US" sz="1400" dirty="0">
              <a:solidFill>
                <a:srgbClr val="002949"/>
              </a:solidFill>
            </a:endParaRPr>
          </a:p>
        </p:txBody>
      </p:sp>
    </p:spTree>
    <p:extLst>
      <p:ext uri="{BB962C8B-B14F-4D97-AF65-F5344CB8AC3E}">
        <p14:creationId xmlns:p14="http://schemas.microsoft.com/office/powerpoint/2010/main" val="1405982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502920" y="1417969"/>
            <a:ext cx="11219688" cy="440120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До Вищої ради правосуддя надходять повідомлення суддів про заяви учасників судових справ з вимогами до суддів підтвердити свої повноваження (пред’явити службові посвідчення). </a:t>
            </a:r>
          </a:p>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Подібні дії призводять до порушення порядку в судових засіданнях, зривів судових засідань.</a:t>
            </a:r>
          </a:p>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Вища рада правосуддя наголошує на неприпустимості таких дій та необхідності забезпечення належного реагування на них працівників Національної поліції.</a:t>
            </a:r>
          </a:p>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Частиною першою статті 51 цього Закону передбачено, що судді, голови судів та їх заступники, судді у відставці мають посвідчення, зразки яких затверджуються Радою суддів України.</a:t>
            </a:r>
          </a:p>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Відповідно до пункту 1.2 Положення про порядок виготовлення, обліку, видачі, заміни та знищення посвідчень суддів, суддів, яких призначено на адміністративні посади, суддів у відставці та присяжних, затвердженого рішенням Ради суддів України від 25 квітня 2014 року № 23, посвідчення є офіційним документом, який засвідчує займану посаду особи, якій його видано, та підтверджує повноваження власника посвідчення, встановлені Законом України «Про судоустрій і статус суддів».</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78726" y="485981"/>
            <a:ext cx="11268075" cy="769441"/>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200" dirty="0">
                <a:solidFill>
                  <a:srgbClr val="004E9E"/>
                </a:solidFill>
              </a:rPr>
              <a:t>Щорічна доповідь «Про стан забезпечення незалежності суддів в Україні за 2019 рік», затверджена рішенням Вищої ради правосуддя від 9 квітня 2020 року № 933/0/15-20 (п.п. </a:t>
            </a:r>
            <a:r>
              <a:rPr lang="ru-RU" altLang="uk-UA" sz="2200" dirty="0">
                <a:solidFill>
                  <a:srgbClr val="004E9E"/>
                </a:solidFill>
              </a:rPr>
              <a:t>3.1.5.)</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40</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3" y="5969020"/>
            <a:ext cx="7403317"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266554811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5797" y="1582788"/>
            <a:ext cx="11218524" cy="4031873"/>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1800" dirty="0">
                <a:solidFill>
                  <a:srgbClr val="002949"/>
                </a:solidFill>
              </a:rPr>
              <a:t>Таким чином, посвідченням судді за необхідності підтверджуються повноваження його власника в ситуаціях, не пов’язаних зі здійсненням правосуддя, коли суддя не перебуває в мантії та з нагрудним знаком.</a:t>
            </a:r>
          </a:p>
          <a:p>
            <a:pPr algn="just">
              <a:lnSpc>
                <a:spcPct val="100000"/>
              </a:lnSpc>
              <a:spcBef>
                <a:spcPct val="0"/>
              </a:spcBef>
              <a:spcAft>
                <a:spcPts val="1200"/>
              </a:spcAft>
              <a:buFont typeface="Arial" panose="020B0604020202020204" pitchFamily="34" charset="0"/>
              <a:buNone/>
            </a:pPr>
            <a:r>
              <a:rPr lang="uk-UA" altLang="uk-UA" sz="1800" dirty="0">
                <a:solidFill>
                  <a:srgbClr val="002949"/>
                </a:solidFill>
              </a:rPr>
              <a:t>Повноваження судді в судовому засіданні з розгляду справи підтверджуються мантією та нагрудним знаком. </a:t>
            </a:r>
          </a:p>
          <a:p>
            <a:pPr algn="just">
              <a:lnSpc>
                <a:spcPct val="100000"/>
              </a:lnSpc>
              <a:spcBef>
                <a:spcPct val="0"/>
              </a:spcBef>
              <a:spcAft>
                <a:spcPts val="1200"/>
              </a:spcAft>
              <a:buFont typeface="Arial" panose="020B0604020202020204" pitchFamily="34" charset="0"/>
              <a:buNone/>
            </a:pPr>
            <a:r>
              <a:rPr lang="uk-UA" altLang="uk-UA" sz="1800" dirty="0">
                <a:solidFill>
                  <a:srgbClr val="002949"/>
                </a:solidFill>
              </a:rPr>
              <a:t>При цьому наявність або відсутність у судді посвідчення під час розгляду судової справи жодним чином не впливає на обсяг його повноважень щодо здійснення правосуддя у певному суді.</a:t>
            </a:r>
          </a:p>
          <a:p>
            <a:pPr algn="just">
              <a:lnSpc>
                <a:spcPct val="100000"/>
              </a:lnSpc>
              <a:spcBef>
                <a:spcPct val="0"/>
              </a:spcBef>
              <a:spcAft>
                <a:spcPts val="1200"/>
              </a:spcAft>
              <a:buFont typeface="Arial" panose="020B0604020202020204" pitchFamily="34" charset="0"/>
              <a:buNone/>
            </a:pPr>
            <a:r>
              <a:rPr lang="uk-UA" altLang="uk-UA" sz="1800" dirty="0">
                <a:solidFill>
                  <a:srgbClr val="002949"/>
                </a:solidFill>
              </a:rPr>
              <a:t>Поведінка осіб, які під час судового засідання вимагають від головуючого у справі, який здійснює правосуддя в мантії та з нагрудним знаком, пред’явлення посвідчення судді, не узгоджується з положеннями частини шостої статті 48 Закону України «Про судоустрій і статус суддів» щодо обов’язку фізичних і юридичних осіб поважати незалежність судді і не посягати на неї.</a:t>
            </a:r>
          </a:p>
          <a:p>
            <a:pPr algn="just">
              <a:lnSpc>
                <a:spcPct val="100000"/>
              </a:lnSpc>
              <a:spcBef>
                <a:spcPct val="0"/>
              </a:spcBef>
              <a:spcAft>
                <a:spcPts val="1200"/>
              </a:spcAft>
              <a:buFont typeface="Arial" panose="020B0604020202020204" pitchFamily="34" charset="0"/>
              <a:buNone/>
            </a:pPr>
            <a:r>
              <a:rPr lang="uk-UA" altLang="uk-UA" sz="1800" dirty="0">
                <a:solidFill>
                  <a:srgbClr val="002949"/>
                </a:solidFill>
              </a:rPr>
              <a:t>Процесуальне законодавство не передбачає можливості заявлення учасниками справи вимог щодо перевірки посвідчення головуючого в судовому засіданні. Зазначені дії можуть мати ознаки зловживання процесуальними правами, порушення порядку в судовому засіданні та неповаги до суду.</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85797" y="474792"/>
            <a:ext cx="11218524" cy="769441"/>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200" dirty="0">
                <a:solidFill>
                  <a:srgbClr val="004E9E"/>
                </a:solidFill>
              </a:rPr>
              <a:t>Щорічна доповідь «Про стан забезпечення незалежності суддів в Україні за 2019 рік», затверджена рішенням Вищої ради правосуддя від 9 квітня</a:t>
            </a:r>
            <a:r>
              <a:rPr lang="ru-RU" altLang="uk-UA" sz="2200" dirty="0">
                <a:solidFill>
                  <a:srgbClr val="004E9E"/>
                </a:solidFill>
              </a:rPr>
              <a:t> 2020 року № 933/0/15-20 (п.п. 3.1.5.)</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41</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7495626"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11664103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4215" y="916868"/>
            <a:ext cx="11192674" cy="4616648"/>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endParaRPr lang="uk-UA" altLang="uk-UA" sz="2400" dirty="0">
              <a:solidFill>
                <a:srgbClr val="002949"/>
              </a:solidFill>
            </a:endParaRPr>
          </a:p>
          <a:p>
            <a:pPr algn="just">
              <a:lnSpc>
                <a:spcPct val="100000"/>
              </a:lnSpc>
              <a:spcBef>
                <a:spcPct val="0"/>
              </a:spcBef>
              <a:spcAft>
                <a:spcPts val="1200"/>
              </a:spcAft>
              <a:buFont typeface="Arial" panose="020B0604020202020204" pitchFamily="34" charset="0"/>
              <a:buNone/>
            </a:pPr>
            <a:r>
              <a:rPr lang="uk-UA" altLang="uk-UA" sz="2400" dirty="0">
                <a:solidFill>
                  <a:srgbClr val="002949"/>
                </a:solidFill>
              </a:rPr>
              <a:t>Особа звернулася до Вищого адміністративного суду України із позовом до Вищої кваліфікаційної комісії суддів України (далі - Комісія) про скасування рішення від 17 червня 2015 року №1790/дн-15, яким позивача притягнено до дисциплінарної відповідальності у виді попередження.</a:t>
            </a:r>
          </a:p>
          <a:p>
            <a:pPr algn="just">
              <a:lnSpc>
                <a:spcPct val="100000"/>
              </a:lnSpc>
              <a:spcBef>
                <a:spcPct val="0"/>
              </a:spcBef>
              <a:spcAft>
                <a:spcPts val="1200"/>
              </a:spcAft>
              <a:buFont typeface="Arial" panose="020B0604020202020204" pitchFamily="34" charset="0"/>
              <a:buNone/>
            </a:pPr>
            <a:r>
              <a:rPr lang="uk-UA" altLang="uk-UA" sz="2400" dirty="0">
                <a:solidFill>
                  <a:srgbClr val="002949"/>
                </a:solidFill>
              </a:rPr>
              <a:t>У судовому засіданні особа підтримала позовні вимоги та просила їх задовольнити, обґрунтовуючи тим, що її вихід до нарадчої кімнати без мантії та нагрудного знака під час розгляду судової справи 25 липня 2014 року викликаний спекою та поганим самопочуттям, однак Комісією не взято це до уваги. </a:t>
            </a:r>
          </a:p>
          <a:p>
            <a:pPr algn="just">
              <a:lnSpc>
                <a:spcPct val="100000"/>
              </a:lnSpc>
              <a:spcBef>
                <a:spcPct val="0"/>
              </a:spcBef>
              <a:spcAft>
                <a:spcPts val="1200"/>
              </a:spcAft>
              <a:buFont typeface="Arial" panose="020B0604020202020204" pitchFamily="34" charset="0"/>
              <a:buNone/>
            </a:pPr>
            <a:r>
              <a:rPr lang="uk-UA" altLang="uk-UA" sz="2400" dirty="0">
                <a:solidFill>
                  <a:srgbClr val="002949"/>
                </a:solidFill>
              </a:rPr>
              <a:t>При цьому позивачка не вважає, що такий вчинок є грубим одноразовим порушенням правил суддівської етики, що підриває авторитет правосуддя.</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84214" y="485981"/>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Постанова </a:t>
            </a:r>
            <a:r>
              <a:rPr lang="uk-UA" altLang="uk-UA" sz="2200" dirty="0">
                <a:solidFill>
                  <a:srgbClr val="004E9E"/>
                </a:solidFill>
              </a:rPr>
              <a:t>Вищий адміністративний суд України від 23 жовтня </a:t>
            </a:r>
            <a:r>
              <a:rPr lang="ru-RU" altLang="uk-UA" sz="2200" dirty="0">
                <a:solidFill>
                  <a:srgbClr val="004E9E"/>
                </a:solidFill>
              </a:rPr>
              <a:t>2015 року № П/800/252/15</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42</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3" y="5969020"/>
            <a:ext cx="7711287"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319082363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76652" y="1031296"/>
            <a:ext cx="11127973" cy="4555093"/>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Рішенням від 17 червня 2015 року №1790/дп-15 Комісія вирішила притягнути суддю Дарницького районного суду міста Києва до дисциплінарної відповідальності та застосувати до неї дисциплінарне стягнення у виді попередження.</a:t>
            </a:r>
          </a:p>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Розцінивши проступок судді як грубе одноразове порушення правил суддівської етики, що підриває авторитет правосуддя, Комісія дійшла висновку про притягнення її до дисциплінарної відповідальності.</a:t>
            </a:r>
          </a:p>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Як пояснила в судовому засіданні позивач, під час розгляду адміністративної справи №753/10876/14-а, вона видалилась до нарадчої кімнати для ухвалення рішення без мантії та нагрудного знака, оскільки мала погане самопочуття через спеку. Мантію і нагрудний знак вона знімала та одягала після виходу із нарадчої кімнати у залі судового засідання при особах, які беруть участь у справі, та секретарі.</a:t>
            </a:r>
          </a:p>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ВАСУ погодився з висновками Комісії про притягнення судді до дисциплінарної відповідальності з підстав, передбачених пунктом 4 частини першої статті 83 Закону України «Про судоустрій і статус суддів», та застосування до неї дисциплінарного стягнення згідно із новою редакцією цього Закону у виді попередження.</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76652" y="485981"/>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200" dirty="0">
                <a:solidFill>
                  <a:srgbClr val="004E9E"/>
                </a:solidFill>
              </a:rPr>
              <a:t>Постанова Вищий адміністративний суд України від 23 жовтня </a:t>
            </a:r>
            <a:r>
              <a:rPr lang="ru-RU" altLang="uk-UA" sz="2200" dirty="0">
                <a:solidFill>
                  <a:srgbClr val="004E9E"/>
                </a:solidFill>
              </a:rPr>
              <a:t>2015 року № П/800/252/15</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43</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7478374"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98508045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58363" y="916868"/>
            <a:ext cx="11268075" cy="477053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endParaRPr lang="ru-RU" altLang="uk-UA" sz="2200" dirty="0">
              <a:solidFill>
                <a:srgbClr val="002949"/>
              </a:solidFill>
            </a:endParaRPr>
          </a:p>
          <a:p>
            <a:pPr algn="just">
              <a:lnSpc>
                <a:spcPct val="100000"/>
              </a:lnSpc>
              <a:spcBef>
                <a:spcPct val="0"/>
              </a:spcBef>
              <a:spcAft>
                <a:spcPts val="1200"/>
              </a:spcAft>
              <a:buFont typeface="Arial" panose="020B0604020202020204" pitchFamily="34" charset="0"/>
              <a:buNone/>
            </a:pPr>
            <a:r>
              <a:rPr lang="uk-UA" altLang="uk-UA" sz="2200" dirty="0">
                <a:solidFill>
                  <a:srgbClr val="002949"/>
                </a:solidFill>
              </a:rPr>
              <a:t>Відповідно до частини другої статті 19 Конституції України органи державної влади та органи місцевого самоврядування, їх посадові особи зобов'язані діяти лише на підставі, в межах повноважень та у спосіб, що передбачені Конституцією та законами України.</a:t>
            </a:r>
          </a:p>
          <a:p>
            <a:pPr algn="just">
              <a:lnSpc>
                <a:spcPct val="100000"/>
              </a:lnSpc>
              <a:spcBef>
                <a:spcPct val="0"/>
              </a:spcBef>
              <a:spcAft>
                <a:spcPts val="1200"/>
              </a:spcAft>
              <a:buFont typeface="Arial" panose="020B0604020202020204" pitchFamily="34" charset="0"/>
              <a:buNone/>
            </a:pPr>
            <a:r>
              <a:rPr lang="uk-UA" altLang="uk-UA" sz="2200" dirty="0">
                <a:solidFill>
                  <a:srgbClr val="002949"/>
                </a:solidFill>
              </a:rPr>
              <a:t>Частина друга статті 16 Закону України «Про судоустрій і статус суддів» встановлює, що суддя здійснює правосуддя в мантії та з нагрудним знаком.</a:t>
            </a:r>
          </a:p>
          <a:p>
            <a:pPr algn="just">
              <a:lnSpc>
                <a:spcPct val="100000"/>
              </a:lnSpc>
              <a:spcBef>
                <a:spcPct val="0"/>
              </a:spcBef>
              <a:spcAft>
                <a:spcPts val="1200"/>
              </a:spcAft>
              <a:buNone/>
            </a:pPr>
            <a:r>
              <a:rPr lang="uk-UA" altLang="uk-UA" sz="2200" dirty="0">
                <a:solidFill>
                  <a:srgbClr val="002949"/>
                </a:solidFill>
              </a:rPr>
              <a:t>Вихід суду для ухвалення рішення до нарадчої кімнати - приміщення, спеціально призначеного для ухвалення судових рішень, а також прийняття, складання і підписання судових рішень регламентується положеннями КАС України.</a:t>
            </a:r>
          </a:p>
          <a:p>
            <a:pPr algn="just">
              <a:lnSpc>
                <a:spcPct val="100000"/>
              </a:lnSpc>
              <a:spcBef>
                <a:spcPct val="0"/>
              </a:spcBef>
              <a:spcAft>
                <a:spcPts val="1200"/>
              </a:spcAft>
              <a:buFont typeface="Arial" panose="020B0604020202020204" pitchFamily="34" charset="0"/>
              <a:buNone/>
            </a:pPr>
            <a:r>
              <a:rPr lang="uk-UA" altLang="uk-UA" sz="2200" dirty="0">
                <a:solidFill>
                  <a:srgbClr val="002949"/>
                </a:solidFill>
              </a:rPr>
              <a:t>Аналіз відповідних правових норм дає підстави вважати, що мантія та нагрудний знак є атрибутами правосуддя, які підтверджують наявність у особи повноважень, наданих законом, здійснювати судочинство - діяльність щодо розгляду і вирішення судових справ</a:t>
            </a:r>
            <a:r>
              <a:rPr lang="ru-RU" altLang="uk-UA" sz="2200" dirty="0">
                <a:solidFill>
                  <a:srgbClr val="002949"/>
                </a:solidFill>
              </a:rPr>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58364" y="485981"/>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200" dirty="0">
                <a:solidFill>
                  <a:srgbClr val="004E9E"/>
                </a:solidFill>
              </a:rPr>
              <a:t>Постанова Вищий адміністративний суд України від 23 жовтня </a:t>
            </a:r>
            <a:r>
              <a:rPr lang="ru-RU" altLang="uk-UA" sz="2200" dirty="0">
                <a:solidFill>
                  <a:srgbClr val="004E9E"/>
                </a:solidFill>
              </a:rPr>
              <a:t>2015 року № П/800/252/15</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44</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7495626"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89365532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6762" y="872093"/>
            <a:ext cx="11190126" cy="486287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У статті 54 Закону України «Про судоустрій і статус суддів», зокрема, передбачено, що суддя зобов'язаний своєчасно, справедливо та безсторонньо розглядати і вирішувати судові справи відповідно до закону з дотриманням засад і правил судочинства; дотримуватися правил суддівської етики.</a:t>
            </a:r>
          </a:p>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Згідно із частиною першою статті 56 цього Закону питання етики суддів визначається Кодексом суддівської етики, що затверджується з'їздом суддів України.</a:t>
            </a:r>
          </a:p>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Стаття 1 Кодексу суддівської етики, затвердженого ХІ з'їздом суддів України 22 лютого 2013 року, закріплює, що суддя повинен бути прикладом неухильного додержання вимог закону і принципу верховенства права, присяги судді, а також дотримання високих стандартів поведінки з метою зміцнення довіри громадян у чесність, незалежність, неупередженість та справедливість суду.</a:t>
            </a:r>
          </a:p>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Відповідно до пункту 4 частини першої статті 83 зазначеного Закону України «Про судоустрій і статус суддів» суддю може бути притягнуто до дисциплінарної відповідальності у порядку дисциплінарного провадження з підстав систематичного або грубого одноразового порушення правил суддівської етики, що підриває авторитет правосуддя.</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86762" y="495125"/>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200" dirty="0">
                <a:solidFill>
                  <a:srgbClr val="004E9E"/>
                </a:solidFill>
              </a:rPr>
              <a:t>Постанова Вищий адміністративний суд України від 23 жовтня 2015 року № П/800/252/15</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45</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3" y="5969020"/>
            <a:ext cx="7719913"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248268757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68503" y="1527097"/>
            <a:ext cx="11268075" cy="2554545"/>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Таким чином, суддя допустила порушення статті 16 Закону України «Про судоустрій і статус суддів», що об'єктивно розцінено Комісією, як грубе одноразове порушення правил суддівської етики, що підриває авторитет правосуддя.</a:t>
            </a:r>
          </a:p>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Натомість доводи позивача критично оцінюються колегією суддів, оскільки вони не спростовують позицію відповідача. </a:t>
            </a:r>
          </a:p>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Так, позивачем не надано переконливих доказів неможливості перебування в мантії та з нагрудним знаком у відповідний відрізок часу. При цьому закон зобов'язував її бути в них.</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68503" y="485981"/>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Постанова </a:t>
            </a:r>
            <a:r>
              <a:rPr lang="uk-UA" altLang="uk-UA" sz="2200" dirty="0">
                <a:solidFill>
                  <a:srgbClr val="004E9E"/>
                </a:solidFill>
              </a:rPr>
              <a:t>Вищий адміністративний суд України від 23 жовтня </a:t>
            </a:r>
            <a:r>
              <a:rPr lang="ru-RU" altLang="uk-UA" sz="2200" dirty="0">
                <a:solidFill>
                  <a:srgbClr val="004E9E"/>
                </a:solidFill>
              </a:rPr>
              <a:t>2015 року № П/800/252/15</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46</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3" y="5969020"/>
            <a:ext cx="7403317"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421249229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5246" y="1354499"/>
            <a:ext cx="11244073" cy="4708981"/>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Норми, що регламентують вбрання суддів під час здійснення ними правосуддя, є не просто традиційно-звичаєвими правилами, а мають характер нормативної та імперативної регламентації правил поведінки. </a:t>
            </a:r>
          </a:p>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Процесуальне законодавство України та законодавство України про судоустрій передбачають наявність певних судових ритуалів, що мають на меті:</a:t>
            </a:r>
          </a:p>
          <a:p>
            <a:pPr algn="just" defTabSz="269875">
              <a:lnSpc>
                <a:spcPct val="100000"/>
              </a:lnSpc>
              <a:spcBef>
                <a:spcPct val="0"/>
              </a:spcBef>
              <a:spcAft>
                <a:spcPts val="1200"/>
              </a:spcAft>
              <a:buFont typeface="Arial" panose="020B0604020202020204" pitchFamily="34" charset="0"/>
              <a:buNone/>
            </a:pPr>
            <a:r>
              <a:rPr lang="uk-UA" altLang="uk-UA" sz="2000" dirty="0">
                <a:solidFill>
                  <a:srgbClr val="002949"/>
                </a:solidFill>
              </a:rPr>
              <a:t>1.	забезпечити повагу до суду, </a:t>
            </a:r>
          </a:p>
          <a:p>
            <a:pPr algn="just" defTabSz="269875">
              <a:lnSpc>
                <a:spcPct val="100000"/>
              </a:lnSpc>
              <a:spcBef>
                <a:spcPct val="0"/>
              </a:spcBef>
              <a:spcAft>
                <a:spcPts val="1200"/>
              </a:spcAft>
              <a:buFont typeface="Arial" panose="020B0604020202020204" pitchFamily="34" charset="0"/>
              <a:buNone/>
            </a:pPr>
            <a:r>
              <a:rPr lang="uk-UA" altLang="uk-UA" sz="2000" dirty="0">
                <a:solidFill>
                  <a:srgbClr val="002949"/>
                </a:solidFill>
              </a:rPr>
              <a:t>2.	вплинути на правосвідомість сторін і учасників процесу,</a:t>
            </a:r>
          </a:p>
          <a:p>
            <a:pPr algn="just" defTabSz="269875">
              <a:lnSpc>
                <a:spcPct val="100000"/>
              </a:lnSpc>
              <a:spcBef>
                <a:spcPct val="0"/>
              </a:spcBef>
              <a:spcAft>
                <a:spcPts val="1200"/>
              </a:spcAft>
              <a:buFont typeface="Arial" panose="020B0604020202020204" pitchFamily="34" charset="0"/>
              <a:buNone/>
            </a:pPr>
            <a:r>
              <a:rPr lang="uk-UA" altLang="uk-UA" sz="2000" dirty="0">
                <a:solidFill>
                  <a:srgbClr val="002949"/>
                </a:solidFill>
              </a:rPr>
              <a:t>3.	створити сприятливі умови для здійснення правосуддя.</a:t>
            </a:r>
          </a:p>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Навіть якщо справа розглядається суддею одноособово, то досліджує докази, оцінює їх, ухвалює й проголошує рішення саме знеособлений «суд», а не конкретний суддя.</a:t>
            </a:r>
          </a:p>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Суддівська мантія є одним із символічних атрибутів правосуддя поряд з такими відомими символами, як </a:t>
            </a:r>
            <a:r>
              <a:rPr lang="uk-UA" altLang="uk-UA" sz="2000" b="1" dirty="0">
                <a:solidFill>
                  <a:srgbClr val="002949"/>
                </a:solidFill>
              </a:rPr>
              <a:t>терези, статуетка Феміди</a:t>
            </a:r>
            <a:r>
              <a:rPr lang="uk-UA" altLang="uk-UA" sz="2000" dirty="0">
                <a:solidFill>
                  <a:srgbClr val="002949"/>
                </a:solidFill>
              </a:rPr>
              <a:t>, а в деяких країнах – </a:t>
            </a:r>
            <a:r>
              <a:rPr lang="uk-UA" altLang="uk-UA" sz="2000" b="1" dirty="0">
                <a:solidFill>
                  <a:srgbClr val="002949"/>
                </a:solidFill>
              </a:rPr>
              <a:t>суддівський молоток</a:t>
            </a:r>
            <a:r>
              <a:rPr lang="uk-UA" altLang="uk-UA" sz="2000" dirty="0">
                <a:solidFill>
                  <a:srgbClr val="002949"/>
                </a:solidFill>
              </a:rPr>
              <a:t>, суддівські перуки та суддівські головні убори.</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85246" y="482688"/>
            <a:ext cx="10956022" cy="954107"/>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None/>
            </a:pPr>
            <a:r>
              <a:rPr lang="ru-RU" altLang="uk-UA" sz="2200" dirty="0">
                <a:solidFill>
                  <a:srgbClr val="004E9E"/>
                </a:solidFill>
              </a:rPr>
              <a:t>Гаврилюк Світлана. </a:t>
            </a:r>
            <a:r>
              <a:rPr lang="uk-UA" altLang="uk-UA" sz="2200" dirty="0">
                <a:solidFill>
                  <a:srgbClr val="004E9E"/>
                </a:solidFill>
              </a:rPr>
              <a:t>Мантія як невід’ємний атрибут судової влади</a:t>
            </a:r>
          </a:p>
          <a:p>
            <a:pPr algn="just">
              <a:lnSpc>
                <a:spcPct val="100000"/>
              </a:lnSpc>
              <a:spcBef>
                <a:spcPct val="0"/>
              </a:spcBef>
              <a:spcAft>
                <a:spcPts val="1200"/>
              </a:spcAft>
              <a:buNone/>
            </a:pPr>
            <a:r>
              <a:rPr lang="en-US" altLang="uk-UA" sz="2400" dirty="0">
                <a:solidFill>
                  <a:srgbClr val="004E9E"/>
                </a:solidFill>
                <a:hlinkClick r:id="rId2"/>
              </a:rPr>
              <a:t>https://sud.ua/ru/news/blog/110591-mantiya-yak-nevidyemniy-atribut-sudovoyi-vladi</a:t>
            </a:r>
            <a:r>
              <a:rPr lang="uk-UA" altLang="uk-UA" sz="2400" dirty="0">
                <a:solidFill>
                  <a:srgbClr val="004E9E"/>
                </a:solidFill>
              </a:rPr>
              <a:t> </a:t>
            </a:r>
            <a:endParaRPr lang="ru-RU" altLang="uk-UA" sz="2400" dirty="0">
              <a:solidFill>
                <a:srgbClr val="004E9E"/>
              </a:solidFill>
            </a:endParaRP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47</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3" y="5969020"/>
            <a:ext cx="7676781"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126777173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5797" y="1296347"/>
            <a:ext cx="11227668" cy="3308598"/>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100" dirty="0">
                <a:solidFill>
                  <a:srgbClr val="002949"/>
                </a:solidFill>
              </a:rPr>
              <a:t>Проблематика суддівської символіки й атрибутики є спеціальним напрямом наукових досліджень у галузі судоустрою, що в теоретичній юриспруденції отримав різні назви в численних джерелах: судові ритуали або судовий етикет, судовий церемоніал чи судові обряди, </a:t>
            </a:r>
            <a:r>
              <a:rPr lang="uk-UA" altLang="uk-UA" sz="2100" b="1" dirty="0">
                <a:solidFill>
                  <a:srgbClr val="002949"/>
                </a:solidFill>
              </a:rPr>
              <a:t>семіотика правосуддя</a:t>
            </a:r>
            <a:r>
              <a:rPr lang="uk-UA" altLang="uk-UA" sz="2100" dirty="0">
                <a:solidFill>
                  <a:srgbClr val="002949"/>
                </a:solidFill>
              </a:rPr>
              <a:t>, атрибутивна функція правосуддя тощо.</a:t>
            </a:r>
          </a:p>
          <a:p>
            <a:pPr algn="just">
              <a:lnSpc>
                <a:spcPct val="100000"/>
              </a:lnSpc>
              <a:spcBef>
                <a:spcPct val="0"/>
              </a:spcBef>
              <a:spcAft>
                <a:spcPts val="1200"/>
              </a:spcAft>
              <a:buFont typeface="Arial" panose="020B0604020202020204" pitchFamily="34" charset="0"/>
              <a:buNone/>
            </a:pPr>
            <a:endParaRPr lang="uk-UA" altLang="uk-UA" sz="2100" dirty="0">
              <a:solidFill>
                <a:srgbClr val="002949"/>
              </a:solidFill>
            </a:endParaRPr>
          </a:p>
          <a:p>
            <a:pPr algn="just">
              <a:lnSpc>
                <a:spcPct val="100000"/>
              </a:lnSpc>
              <a:spcBef>
                <a:spcPct val="0"/>
              </a:spcBef>
              <a:spcAft>
                <a:spcPts val="1200"/>
              </a:spcAft>
              <a:buFont typeface="Arial" panose="020B0604020202020204" pitchFamily="34" charset="0"/>
              <a:buNone/>
            </a:pPr>
            <a:r>
              <a:rPr lang="uk-UA" altLang="uk-UA" sz="2100" dirty="0">
                <a:solidFill>
                  <a:srgbClr val="002949"/>
                </a:solidFill>
              </a:rPr>
              <a:t>Звичайно, безпосередній результат судового розгляду та постановлення суддею справедливого судового рішення у справі напряму не залежить від форми його одягу, проте саме ритуальні аспекти правосуддя створюють відповідну виховну атмосферу, налаштовують учасників процесу на офіційний лад, що значно впливає на перебіг судового засідання, </a:t>
            </a:r>
            <a:r>
              <a:rPr lang="uk-UA" altLang="uk-UA" sz="2100" b="1" dirty="0">
                <a:solidFill>
                  <a:srgbClr val="002949"/>
                </a:solidFill>
              </a:rPr>
              <a:t>мають аксіологічне та виховне значення</a:t>
            </a:r>
            <a:r>
              <a:rPr lang="ru-RU" altLang="uk-UA" sz="2100" dirty="0">
                <a:solidFill>
                  <a:srgbClr val="002949"/>
                </a:solidFill>
              </a:rPr>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85797" y="495125"/>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Гаврилюк Світлана. </a:t>
            </a:r>
            <a:r>
              <a:rPr lang="uk-UA" altLang="uk-UA" sz="2200" dirty="0">
                <a:solidFill>
                  <a:srgbClr val="004E9E"/>
                </a:solidFill>
              </a:rPr>
              <a:t>Мантія як невід’ємний атрибут судової влади </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48</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3" y="5969020"/>
            <a:ext cx="7176449"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114680851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505249" y="1533831"/>
            <a:ext cx="11171640" cy="395492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100" dirty="0">
                <a:solidFill>
                  <a:srgbClr val="002949"/>
                </a:solidFill>
              </a:rPr>
              <a:t>З давніх часів відправляння правосуддя в масовій свідомості асоціювалося з учиненням певних сакральних дій. У більшості стародавніх народів правосуддя досить часто здійснювали жерці, священики або інші служителі релігійних культів, для яких правосуддя було однією із форм духовної практики. У деяких народів, зокрема римлян, ідея сакральних функцій правосуддя була настільки гіпертрофована, що навіть з’явився окремий культ богів правосуддя (приміром, культ Феміди). </a:t>
            </a:r>
          </a:p>
          <a:p>
            <a:pPr algn="just">
              <a:lnSpc>
                <a:spcPct val="100000"/>
              </a:lnSpc>
              <a:spcBef>
                <a:spcPct val="0"/>
              </a:spcBef>
              <a:spcAft>
                <a:spcPts val="1200"/>
              </a:spcAft>
              <a:buFont typeface="Arial" panose="020B0604020202020204" pitchFamily="34" charset="0"/>
              <a:buNone/>
            </a:pPr>
            <a:endParaRPr lang="uk-UA" altLang="uk-UA" sz="2100" dirty="0">
              <a:solidFill>
                <a:srgbClr val="002949"/>
              </a:solidFill>
            </a:endParaRPr>
          </a:p>
          <a:p>
            <a:pPr algn="just">
              <a:lnSpc>
                <a:spcPct val="100000"/>
              </a:lnSpc>
              <a:spcBef>
                <a:spcPct val="0"/>
              </a:spcBef>
              <a:spcAft>
                <a:spcPts val="1200"/>
              </a:spcAft>
              <a:buFont typeface="Arial" panose="020B0604020202020204" pitchFamily="34" charset="0"/>
              <a:buNone/>
            </a:pPr>
            <a:r>
              <a:rPr lang="uk-UA" altLang="uk-UA" sz="2100" dirty="0">
                <a:solidFill>
                  <a:srgbClr val="002949"/>
                </a:solidFill>
              </a:rPr>
              <a:t>Радянська судова система (радянське правосуддя) взагалі відкидала ідею суддівських мантій як «буржуазну». На те були свої ідеологічні вимоги. Радянський суд відповідно до панівної ідеології був народним судом, що відображалося у відповідних назвах судових установ (народний суд певного району чи міста). Тому представники правосуддя своєю постаттю та зовнішнім вбранням не могли істотно відрізнятися від пересічного радянського громадянина</a:t>
            </a:r>
            <a:r>
              <a:rPr lang="ru-RU" altLang="uk-UA" sz="2100" dirty="0">
                <a:solidFill>
                  <a:srgbClr val="002949"/>
                </a:solidFill>
              </a:rPr>
              <a:t>. </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76652" y="476837"/>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Гаврилюк Світлана. </a:t>
            </a:r>
            <a:r>
              <a:rPr lang="uk-UA" altLang="uk-UA" sz="2200" dirty="0">
                <a:solidFill>
                  <a:srgbClr val="004E9E"/>
                </a:solidFill>
              </a:rPr>
              <a:t>Мантія як невід’ємний атрибут судової влади </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49</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3" y="5969020"/>
            <a:ext cx="72109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374470131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C5134A0-33BA-46E2-B766-182D800E3F45}"/>
              </a:ext>
            </a:extLst>
          </p:cNvPr>
          <p:cNvSpPr>
            <a:spLocks noGrp="1"/>
          </p:cNvSpPr>
          <p:nvPr>
            <p:ph idx="1"/>
          </p:nvPr>
        </p:nvSpPr>
        <p:spPr>
          <a:xfrm>
            <a:off x="587036" y="1283368"/>
            <a:ext cx="11153515" cy="4234506"/>
          </a:xfrm>
        </p:spPr>
        <p:txBody>
          <a:bodyPr/>
          <a:lstStyle/>
          <a:p>
            <a:pPr marL="514350" indent="-285750" algn="just">
              <a:lnSpc>
                <a:spcPct val="107000"/>
              </a:lnSpc>
              <a:spcAft>
                <a:spcPts val="800"/>
              </a:spcAft>
              <a:buFont typeface="Wingdings" panose="05000000000000000000" pitchFamily="2" charset="2"/>
              <a:buChar char="ü"/>
            </a:pPr>
            <a:r>
              <a:rPr lang="uk-UA" sz="2000" u="sng"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Стаття 129. </a:t>
            </a:r>
            <a:endParaRPr lang="uk-UA" sz="2000" u="sng"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uk-UA" sz="20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Суддя, здійснюючи правосуддя, </a:t>
            </a:r>
            <a:r>
              <a:rPr lang="uk-UA" sz="2000" b="1"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є незалежним</a:t>
            </a:r>
            <a:r>
              <a:rPr lang="uk-UA" sz="20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та керується верховенством права.</a:t>
            </a:r>
            <a:endParaRPr lang="uk-UA" sz="2000"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uk-UA" sz="20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a:t>
            </a:r>
          </a:p>
          <a:p>
            <a:pPr indent="0" algn="just">
              <a:lnSpc>
                <a:spcPct val="107000"/>
              </a:lnSpc>
              <a:spcAft>
                <a:spcPts val="800"/>
              </a:spcAft>
              <a:buNone/>
            </a:pPr>
            <a:endParaRPr lang="uk-UA"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spcAft>
                <a:spcPts val="800"/>
              </a:spcAft>
              <a:buFont typeface="Wingdings" panose="05000000000000000000" pitchFamily="2" charset="2"/>
              <a:buChar char="ü"/>
            </a:pPr>
            <a:r>
              <a:rPr lang="uk-UA" sz="2000" u="sng"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Стаття 129</a:t>
            </a:r>
            <a:r>
              <a:rPr lang="uk-UA" sz="2000" u="sng" kern="100" dirty="0">
                <a:solidFill>
                  <a:srgbClr val="002060"/>
                </a:solidFill>
                <a:ea typeface="Calibri" panose="020F0502020204030204" pitchFamily="34" charset="0"/>
                <a:cs typeface="Times New Roman" panose="02020603050405020304" pitchFamily="18" charset="0"/>
              </a:rPr>
              <a:t>. (попередня редакція Конституції України)</a:t>
            </a:r>
            <a:endParaRPr lang="uk-UA" sz="2000" u="sng"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uk-UA" sz="20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Судді при здійсненні правосуддя </a:t>
            </a:r>
            <a:r>
              <a:rPr lang="uk-UA" sz="2000" b="1"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незалежні</a:t>
            </a:r>
            <a:r>
              <a:rPr lang="uk-UA" sz="20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і підкоряються лише закону.</a:t>
            </a:r>
            <a:endParaRPr lang="uk-UA"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2">
            <a:extLst>
              <a:ext uri="{FF2B5EF4-FFF2-40B4-BE49-F238E27FC236}">
                <a16:creationId xmlns:a16="http://schemas.microsoft.com/office/drawing/2014/main" id="{A1D5606A-7826-5FF7-0286-2B0D6E46A64B}"/>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ea typeface="Roboto Condensed Light" panose="02000000000000000000" pitchFamily="2" charset="0"/>
              </a:rPr>
              <a:t>Верховний Суд</a:t>
            </a:r>
            <a:endParaRPr lang="en-US" sz="1200" dirty="0">
              <a:solidFill>
                <a:srgbClr val="002949"/>
              </a:solidFill>
              <a:ea typeface="Roboto Condensed Light" panose="02000000000000000000" pitchFamily="2" charset="0"/>
            </a:endParaRPr>
          </a:p>
        </p:txBody>
      </p:sp>
      <p:cxnSp>
        <p:nvCxnSpPr>
          <p:cNvPr id="5" name="Прямая соединительная линия 11">
            <a:extLst>
              <a:ext uri="{FF2B5EF4-FFF2-40B4-BE49-F238E27FC236}">
                <a16:creationId xmlns:a16="http://schemas.microsoft.com/office/drawing/2014/main" id="{3DC4BB9E-40F0-DF74-481A-173650F78B61}"/>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E0D360D2-707F-376D-B9BC-F843BA6CFA05}"/>
              </a:ext>
            </a:extLst>
          </p:cNvPr>
          <p:cNvSpPr txBox="1">
            <a:spLocks/>
          </p:cNvSpPr>
          <p:nvPr/>
        </p:nvSpPr>
        <p:spPr>
          <a:xfrm>
            <a:off x="1864034" y="5969020"/>
            <a:ext cx="7685408"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latin typeface="Roboto Condensed Light" panose="02000000000000000000" pitchFamily="2" charset="0"/>
                <a:ea typeface="Roboto Condensed Light" panose="02000000000000000000" pitchFamily="2" charset="0"/>
              </a:rPr>
              <a:t>Незалежність</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судової</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гілки</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влади</a:t>
            </a:r>
            <a:r>
              <a:rPr lang="ru-RU" altLang="uk-UA" dirty="0">
                <a:solidFill>
                  <a:srgbClr val="002949"/>
                </a:solidFill>
                <a:latin typeface="Roboto Condensed Light" panose="02000000000000000000" pitchFamily="2" charset="0"/>
                <a:ea typeface="Roboto Condensed Light" panose="02000000000000000000" pitchFamily="2" charset="0"/>
              </a:rPr>
              <a:t> та </a:t>
            </a:r>
            <a:r>
              <a:rPr lang="ru-RU" altLang="uk-UA" dirty="0" err="1">
                <a:solidFill>
                  <a:srgbClr val="002949"/>
                </a:solidFill>
                <a:latin typeface="Roboto Condensed Light" panose="02000000000000000000" pitchFamily="2" charset="0"/>
                <a:ea typeface="Roboto Condensed Light" panose="02000000000000000000" pitchFamily="2" charset="0"/>
              </a:rPr>
              <a:t>історичні</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атрибути</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судочинства</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між</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консервативністю</a:t>
            </a:r>
            <a:r>
              <a:rPr lang="ru-RU" altLang="uk-UA" dirty="0">
                <a:solidFill>
                  <a:srgbClr val="002949"/>
                </a:solidFill>
                <a:latin typeface="Roboto Condensed Light" panose="02000000000000000000" pitchFamily="2" charset="0"/>
                <a:ea typeface="Roboto Condensed Light" panose="02000000000000000000" pitchFamily="2" charset="0"/>
              </a:rPr>
              <a:t> та </a:t>
            </a:r>
            <a:r>
              <a:rPr lang="ru-RU" altLang="uk-UA" dirty="0" err="1">
                <a:solidFill>
                  <a:srgbClr val="002949"/>
                </a:solidFill>
                <a:latin typeface="Roboto Condensed Light" panose="02000000000000000000" pitchFamily="2" charset="0"/>
                <a:ea typeface="Roboto Condensed Light" panose="02000000000000000000" pitchFamily="2" charset="0"/>
              </a:rPr>
              <a:t>інноваційністю</a:t>
            </a:r>
            <a:endParaRPr lang="ru-RU" altLang="uk-UA" dirty="0">
              <a:solidFill>
                <a:srgbClr val="002949"/>
              </a:solidFill>
              <a:latin typeface="Roboto Condensed Light" panose="02000000000000000000" pitchFamily="2" charset="0"/>
              <a:ea typeface="Roboto Condensed Light" panose="02000000000000000000" pitchFamily="2" charset="0"/>
            </a:endParaRPr>
          </a:p>
        </p:txBody>
      </p:sp>
      <p:sp>
        <p:nvSpPr>
          <p:cNvPr id="8" name="Slide Number Placeholder 3">
            <a:extLst>
              <a:ext uri="{FF2B5EF4-FFF2-40B4-BE49-F238E27FC236}">
                <a16:creationId xmlns:a16="http://schemas.microsoft.com/office/drawing/2014/main" id="{B9ACAA56-EBBF-9FDA-5280-BF7CCC4D9CB5}"/>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spTree>
    <p:extLst>
      <p:ext uri="{BB962C8B-B14F-4D97-AF65-F5344CB8AC3E}">
        <p14:creationId xmlns:p14="http://schemas.microsoft.com/office/powerpoint/2010/main" val="13210919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66958" y="897609"/>
            <a:ext cx="11219074" cy="5016758"/>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Як у стародавні часи, так і нині мантія є одягом, який закриває все тіло, що також є досить символічним, оскільки підкреслює закритість від будь-яких зовнішніх утручань.</a:t>
            </a:r>
          </a:p>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У європейсько-християнській суспільній свідомості чорний колір у контексті мантії символізує відстороненість від усього буденного, скороминущого, відмову від зайвих прикрашань одягу. Чорний колір мантії судді підкреслює його офіційний статус та самоусунення від жартівливих натяків, адже чорний колір поглинає всі інші кольори.</a:t>
            </a:r>
          </a:p>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Особливим у дискусії залишається питання запровадження мантій для інших учасників судового процесу – прокурорів та адвокатів. Незважаючи на те, що в більшості країн Західної Європи запроваджено використання адвокатами (захисниками) мантій у судовому процесі, на теренах пострадянської правової системи існують позиції стосовно недоцільності мантій для інших учасників судового процесу, окрім суддів. Основні доводи при цьому: середньовічний атавізм, незручності в переодяганні поза межами власного офісу, необхідність носіння спеціального кофра для мантії, особливості кліматичних умов тощо. Основний аргумент прибічників запровадження адвокатських мантій: наявність мантій у інших учасників судового процесу підкреслюватиме рівність усіх учасників судового засідання перед законом та створюватиме атмосферу урочистості під час здійснення правосуддя</a:t>
            </a:r>
            <a:r>
              <a:rPr lang="ru-RU" altLang="uk-UA" sz="2000" dirty="0">
                <a:solidFill>
                  <a:srgbClr val="002949"/>
                </a:solidFill>
              </a:rPr>
              <a:t>. </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85796" y="466722"/>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Гаврилюк Світлана. </a:t>
            </a:r>
            <a:r>
              <a:rPr lang="uk-UA" altLang="uk-UA" sz="2200" dirty="0">
                <a:solidFill>
                  <a:srgbClr val="004E9E"/>
                </a:solidFill>
              </a:rPr>
              <a:t>Мантія як невід’ємний атрибут судової влади </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50</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3" y="5969020"/>
            <a:ext cx="6934909"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352416892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59" y="1359007"/>
            <a:ext cx="11292565" cy="415498"/>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endParaRPr lang="ru-RU" altLang="uk-UA" sz="2100" dirty="0"/>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85797" y="475035"/>
            <a:ext cx="11189246" cy="1600438"/>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None/>
            </a:pPr>
            <a:r>
              <a:rPr lang="ru-RU" altLang="uk-UA" sz="2200" dirty="0">
                <a:solidFill>
                  <a:srgbClr val="004E9E"/>
                </a:solidFill>
              </a:rPr>
              <a:t>Зозуля </a:t>
            </a:r>
            <a:r>
              <a:rPr lang="uk-UA" altLang="uk-UA" sz="2200" dirty="0">
                <a:solidFill>
                  <a:srgbClr val="004E9E"/>
                </a:solidFill>
              </a:rPr>
              <a:t>Наталія. Мантії для адвокатів та прокурорів: недоречний церемоніал чи необхідний елемент судового процесу </a:t>
            </a:r>
          </a:p>
          <a:p>
            <a:pPr algn="just">
              <a:lnSpc>
                <a:spcPct val="100000"/>
              </a:lnSpc>
              <a:spcBef>
                <a:spcPct val="0"/>
              </a:spcBef>
              <a:spcAft>
                <a:spcPts val="1200"/>
              </a:spcAft>
              <a:buNone/>
            </a:pPr>
            <a:r>
              <a:rPr lang="en-US" altLang="uk-UA" sz="2200" u="sng" dirty="0">
                <a:solidFill>
                  <a:srgbClr val="004E9E"/>
                </a:solidFill>
                <a:hlinkClick r:id="rId2"/>
              </a:rPr>
              <a:t>https://ukrainepravo.com/scientific-thought/legal_analyst/mantii-dlya-advokativ-ta-prokuroriv-nedorechniy-tseremonial-chi-neobkhidniy-element-sudovogo-protses/</a:t>
            </a:r>
            <a:r>
              <a:rPr lang="uk-UA" altLang="uk-UA" sz="2200" u="sng" dirty="0">
                <a:solidFill>
                  <a:srgbClr val="004E9E"/>
                </a:solidFill>
              </a:rPr>
              <a:t> </a:t>
            </a:r>
            <a:r>
              <a:rPr lang="en-US" altLang="uk-UA" sz="2200" u="sng" dirty="0">
                <a:solidFill>
                  <a:srgbClr val="004E9E"/>
                </a:solidFill>
              </a:rPr>
              <a:t> </a:t>
            </a:r>
            <a:endParaRPr lang="ru-RU" altLang="uk-UA" sz="2200" u="sng" dirty="0">
              <a:solidFill>
                <a:srgbClr val="004E9E"/>
              </a:solidFill>
            </a:endParaRPr>
          </a:p>
        </p:txBody>
      </p:sp>
      <p:sp>
        <p:nvSpPr>
          <p:cNvPr id="3" name="Прямоугольник 4">
            <a:extLst>
              <a:ext uri="{FF2B5EF4-FFF2-40B4-BE49-F238E27FC236}">
                <a16:creationId xmlns:a16="http://schemas.microsoft.com/office/drawing/2014/main" id="{2C703E52-4BE2-15A0-6776-C6B38B390E80}"/>
              </a:ext>
            </a:extLst>
          </p:cNvPr>
          <p:cNvSpPr>
            <a:spLocks noChangeArrowheads="1"/>
          </p:cNvSpPr>
          <p:nvPr/>
        </p:nvSpPr>
        <p:spPr bwMode="auto">
          <a:xfrm>
            <a:off x="485797" y="2175273"/>
            <a:ext cx="11189246" cy="2816156"/>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100" dirty="0">
                <a:solidFill>
                  <a:srgbClr val="002949"/>
                </a:solidFill>
              </a:rPr>
              <a:t>Суддівська мантія - не примха і не просто спецодяг. Вона є одним з символів державної влади. Виникнення мантії походить в глиб століть. </a:t>
            </a:r>
          </a:p>
          <a:p>
            <a:pPr algn="just">
              <a:lnSpc>
                <a:spcPct val="100000"/>
              </a:lnSpc>
              <a:spcBef>
                <a:spcPct val="0"/>
              </a:spcBef>
              <a:spcAft>
                <a:spcPts val="1200"/>
              </a:spcAft>
              <a:buFont typeface="Arial" panose="020B0604020202020204" pitchFamily="34" charset="0"/>
              <a:buNone/>
            </a:pPr>
            <a:r>
              <a:rPr lang="uk-UA" altLang="uk-UA" sz="2100" dirty="0">
                <a:solidFill>
                  <a:srgbClr val="002949"/>
                </a:solidFill>
              </a:rPr>
              <a:t>Мантія дисциплінує не тільки учасників процесу, а й самих суддів, тому що нагадує їм про те, що під час відправлення правосуддя вони перестають бути звичайними людьми з притаманними їм пристрастями та емоціями. </a:t>
            </a:r>
          </a:p>
          <a:p>
            <a:pPr algn="just">
              <a:lnSpc>
                <a:spcPct val="100000"/>
              </a:lnSpc>
              <a:spcBef>
                <a:spcPct val="0"/>
              </a:spcBef>
              <a:spcAft>
                <a:spcPts val="1200"/>
              </a:spcAft>
              <a:buFont typeface="Arial" panose="020B0604020202020204" pitchFamily="34" charset="0"/>
              <a:buNone/>
            </a:pPr>
            <a:r>
              <a:rPr lang="uk-UA" altLang="uk-UA" sz="2100" dirty="0">
                <a:solidFill>
                  <a:srgbClr val="002949"/>
                </a:solidFill>
              </a:rPr>
              <a:t>Мантія нібито закликає забути про все, крім закону та справедливості, не керуватись почуттями. </a:t>
            </a:r>
          </a:p>
          <a:p>
            <a:pPr algn="just">
              <a:lnSpc>
                <a:spcPct val="100000"/>
              </a:lnSpc>
              <a:spcBef>
                <a:spcPct val="0"/>
              </a:spcBef>
              <a:spcAft>
                <a:spcPts val="1200"/>
              </a:spcAft>
              <a:buFont typeface="Arial" panose="020B0604020202020204" pitchFamily="34" charset="0"/>
              <a:buNone/>
            </a:pPr>
            <a:r>
              <a:rPr lang="uk-UA" altLang="uk-UA" sz="2100" dirty="0">
                <a:solidFill>
                  <a:srgbClr val="002949"/>
                </a:solidFill>
              </a:rPr>
              <a:t>Мантію одягає не жінка чи чоловік. Мантію одягає суддя! </a:t>
            </a:r>
          </a:p>
        </p:txBody>
      </p:sp>
      <p:sp>
        <p:nvSpPr>
          <p:cNvPr id="5"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6"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51</a:t>
            </a:r>
            <a:endParaRPr lang="en-US" sz="1400" dirty="0">
              <a:solidFill>
                <a:srgbClr val="002949"/>
              </a:solidFill>
            </a:endParaRPr>
          </a:p>
        </p:txBody>
      </p:sp>
      <p:cxnSp>
        <p:nvCxnSpPr>
          <p:cNvPr id="7" name="Прямая соединительная линия 6"/>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8" name="Text Placeholder 2"/>
          <p:cNvSpPr txBox="1">
            <a:spLocks/>
          </p:cNvSpPr>
          <p:nvPr/>
        </p:nvSpPr>
        <p:spPr>
          <a:xfrm>
            <a:off x="1864033" y="5969020"/>
            <a:ext cx="7403318"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130561425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76653" y="476837"/>
            <a:ext cx="11209380" cy="769441"/>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Зозуля </a:t>
            </a:r>
            <a:r>
              <a:rPr lang="uk-UA" altLang="uk-UA" sz="2200" dirty="0">
                <a:solidFill>
                  <a:srgbClr val="004E9E"/>
                </a:solidFill>
              </a:rPr>
              <a:t>Наталія. Мантії для адвокатів та прокурорів: недоречний церемоніал чи необхідний елемент судового процесу </a:t>
            </a:r>
          </a:p>
        </p:txBody>
      </p:sp>
      <p:sp>
        <p:nvSpPr>
          <p:cNvPr id="3" name="Прямоугольник 4">
            <a:extLst>
              <a:ext uri="{FF2B5EF4-FFF2-40B4-BE49-F238E27FC236}">
                <a16:creationId xmlns:a16="http://schemas.microsoft.com/office/drawing/2014/main" id="{2C703E52-4BE2-15A0-6776-C6B38B390E80}"/>
              </a:ext>
            </a:extLst>
          </p:cNvPr>
          <p:cNvSpPr>
            <a:spLocks noChangeArrowheads="1"/>
          </p:cNvSpPr>
          <p:nvPr/>
        </p:nvSpPr>
        <p:spPr bwMode="auto">
          <a:xfrm>
            <a:off x="476653" y="1246278"/>
            <a:ext cx="11127973" cy="3801041"/>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100" dirty="0">
                <a:solidFill>
                  <a:srgbClr val="002949"/>
                </a:solidFill>
              </a:rPr>
              <a:t>До прийняття Закону "Про прокуратуру" від 14.10.2014 у статті 53 раніше чинного закону передбачалось наступне: працівники прокуратури, яким присвоєно класні чини (військові звання), мають єдиний формений одяг з відповідними відзнаками, що видається безкоштовно. До того ж в п. 14.2 наказу Генеральної прокуратури України №4гн від 19.12.2012 було зазначено обов’язок прокурорів брати участь у судових засіданнях у форменому одязі. Однак в новому законі положення про формений одяг та класні чини відсутнє. </a:t>
            </a:r>
          </a:p>
          <a:p>
            <a:pPr algn="just">
              <a:lnSpc>
                <a:spcPct val="100000"/>
              </a:lnSpc>
              <a:spcBef>
                <a:spcPct val="0"/>
              </a:spcBef>
              <a:spcAft>
                <a:spcPts val="1200"/>
              </a:spcAft>
              <a:buFont typeface="Arial" panose="020B0604020202020204" pitchFamily="34" charset="0"/>
              <a:buNone/>
            </a:pPr>
            <a:r>
              <a:rPr lang="uk-UA" altLang="uk-UA" sz="2100" dirty="0">
                <a:solidFill>
                  <a:srgbClr val="002949"/>
                </a:solidFill>
              </a:rPr>
              <a:t>Що стосується адвокатів, то питання запровадження для них спеціального дрес-коду піднімалось уже давно. Так, ще у 2012 році до Верховної Ради було подано законопроект №1115 щодо адвокатської мантії, однак пізніше його було відкликано. Спочатку цим законопроектом встановлювався обов'язок адвоката брати участь у судових засіданнях виключно у адвокатській мантії, але пізніше у доопрацьованих проектах закріплювався уже добровільний характер носіння такої мантії</a:t>
            </a:r>
            <a:r>
              <a:rPr lang="ru-RU" altLang="uk-UA" sz="2100" dirty="0">
                <a:solidFill>
                  <a:srgbClr val="002949"/>
                </a:solidFill>
              </a:rPr>
              <a:t>. </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52</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727134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287019820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77816" y="922823"/>
            <a:ext cx="10750682" cy="415498"/>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en-US" altLang="uk-UA" sz="2100" dirty="0">
                <a:solidFill>
                  <a:srgbClr val="004E9E"/>
                </a:solidFill>
              </a:rPr>
              <a:t>https://loyer.com.ua/uk/suddivski-mantiyi-ta-peruky-vid-serednovichchya-do-nashyh-chasiv/</a:t>
            </a:r>
            <a:endParaRPr lang="ru-RU" altLang="uk-UA" sz="2100" dirty="0">
              <a:solidFill>
                <a:srgbClr val="004E9E"/>
              </a:solidFill>
            </a:endParaRP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67508" y="491936"/>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200" dirty="0">
                <a:solidFill>
                  <a:srgbClr val="004E9E"/>
                </a:solidFill>
              </a:rPr>
              <a:t>Суддівські мантії та перуки: від Середньовіччя до наших часів</a:t>
            </a:r>
          </a:p>
        </p:txBody>
      </p:sp>
      <p:sp>
        <p:nvSpPr>
          <p:cNvPr id="6" name="Прямоугольник 4">
            <a:extLst>
              <a:ext uri="{FF2B5EF4-FFF2-40B4-BE49-F238E27FC236}">
                <a16:creationId xmlns:a16="http://schemas.microsoft.com/office/drawing/2014/main" id="{ECE768BD-29CE-B5E4-99DF-EE7F59276116}"/>
              </a:ext>
            </a:extLst>
          </p:cNvPr>
          <p:cNvSpPr>
            <a:spLocks noChangeArrowheads="1"/>
          </p:cNvSpPr>
          <p:nvPr/>
        </p:nvSpPr>
        <p:spPr bwMode="auto">
          <a:xfrm>
            <a:off x="467507" y="1353710"/>
            <a:ext cx="11268075" cy="4416594"/>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100" dirty="0">
                <a:solidFill>
                  <a:srgbClr val="002949"/>
                </a:solidFill>
              </a:rPr>
              <a:t>Спочатку мантія була частиною урочистого одягу монархів та служителів церкви. За однією з версій, вона символізувала охоронну силу Божу, за іншою — нагадувала складені ангельські крила. </a:t>
            </a:r>
          </a:p>
          <a:p>
            <a:pPr algn="just">
              <a:lnSpc>
                <a:spcPct val="100000"/>
              </a:lnSpc>
              <a:spcBef>
                <a:spcPct val="0"/>
              </a:spcBef>
              <a:spcAft>
                <a:spcPts val="1200"/>
              </a:spcAft>
              <a:buFont typeface="Arial" panose="020B0604020202020204" pitchFamily="34" charset="0"/>
              <a:buNone/>
            </a:pPr>
            <a:endParaRPr lang="uk-UA" altLang="uk-UA" sz="2100" dirty="0">
              <a:solidFill>
                <a:srgbClr val="002949"/>
              </a:solidFill>
            </a:endParaRPr>
          </a:p>
          <a:p>
            <a:pPr algn="just">
              <a:lnSpc>
                <a:spcPct val="100000"/>
              </a:lnSpc>
              <a:spcBef>
                <a:spcPct val="0"/>
              </a:spcBef>
              <a:spcAft>
                <a:spcPts val="1200"/>
              </a:spcAft>
              <a:buFont typeface="Arial" panose="020B0604020202020204" pitchFamily="34" charset="0"/>
              <a:buNone/>
            </a:pPr>
            <a:r>
              <a:rPr lang="uk-UA" altLang="uk-UA" sz="2100" dirty="0">
                <a:solidFill>
                  <a:srgbClr val="002949"/>
                </a:solidFill>
              </a:rPr>
              <a:t>Згадка про мантії вперше зустрічається в суддівських правилах Англії 1635 року. Взимку суддя зобов’язаний одягати чорну мантію з білим хутром, а влітку — пурпурову або фіолетову. Такими мантії залишалися до 1694 року, коли британські служителі Феміди в знак жалоби за королевою Марією почали одягатися в чорний одяг.</a:t>
            </a:r>
          </a:p>
          <a:p>
            <a:pPr algn="just">
              <a:lnSpc>
                <a:spcPct val="100000"/>
              </a:lnSpc>
              <a:spcBef>
                <a:spcPct val="0"/>
              </a:spcBef>
              <a:spcAft>
                <a:spcPts val="1200"/>
              </a:spcAft>
              <a:buFont typeface="Arial" panose="020B0604020202020204" pitchFamily="34" charset="0"/>
              <a:buNone/>
            </a:pPr>
            <a:r>
              <a:rPr lang="uk-UA" altLang="uk-UA" sz="2100" dirty="0">
                <a:solidFill>
                  <a:srgbClr val="002949"/>
                </a:solidFill>
              </a:rPr>
              <a:t>Нині мантія — формений одяг суддів майже в усіх країнах світу. Вважається, що вона приховує все людське та символізує, що суддя не повинен відчувати пристрасті й емоції під час судового процесу.</a:t>
            </a:r>
          </a:p>
          <a:p>
            <a:pPr algn="just">
              <a:lnSpc>
                <a:spcPct val="100000"/>
              </a:lnSpc>
              <a:spcBef>
                <a:spcPct val="0"/>
              </a:spcBef>
              <a:spcAft>
                <a:spcPts val="1200"/>
              </a:spcAft>
              <a:buFont typeface="Arial" panose="020B0604020202020204" pitchFamily="34" charset="0"/>
              <a:buNone/>
            </a:pPr>
            <a:endParaRPr lang="uk-UA" altLang="uk-UA" sz="2100" dirty="0">
              <a:solidFill>
                <a:srgbClr val="002949"/>
              </a:solidFill>
            </a:endParaRPr>
          </a:p>
          <a:p>
            <a:pPr algn="just">
              <a:lnSpc>
                <a:spcPct val="100000"/>
              </a:lnSpc>
              <a:spcBef>
                <a:spcPct val="0"/>
              </a:spcBef>
              <a:spcAft>
                <a:spcPts val="1200"/>
              </a:spcAft>
              <a:buFont typeface="Arial" panose="020B0604020202020204" pitchFamily="34" charset="0"/>
              <a:buNone/>
            </a:pPr>
            <a:r>
              <a:rPr lang="uk-UA" altLang="uk-UA" sz="2100" dirty="0">
                <a:solidFill>
                  <a:srgbClr val="002949"/>
                </a:solidFill>
              </a:rPr>
              <a:t>Натомість, судді деяких країн Латинської Америки та Швеції носять звичайний костюм</a:t>
            </a:r>
            <a:r>
              <a:rPr lang="ru-RU" altLang="uk-UA" sz="2100" dirty="0">
                <a:solidFill>
                  <a:srgbClr val="002949"/>
                </a:solidFill>
              </a:rPr>
              <a:t>.</a:t>
            </a:r>
          </a:p>
        </p:txBody>
      </p:sp>
      <p:sp>
        <p:nvSpPr>
          <p:cNvPr id="5"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7"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53</a:t>
            </a:r>
            <a:endParaRPr lang="en-US" sz="1400" dirty="0">
              <a:solidFill>
                <a:srgbClr val="002949"/>
              </a:solidFill>
            </a:endParaRPr>
          </a:p>
        </p:txBody>
      </p:sp>
      <p:cxnSp>
        <p:nvCxnSpPr>
          <p:cNvPr id="8" name="Прямая соединительная линия 7"/>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9" name="Text Placeholder 2"/>
          <p:cNvSpPr txBox="1">
            <a:spLocks/>
          </p:cNvSpPr>
          <p:nvPr/>
        </p:nvSpPr>
        <p:spPr>
          <a:xfrm>
            <a:off x="1864033" y="5969020"/>
            <a:ext cx="7403317"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428284547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512064" y="485981"/>
            <a:ext cx="11168655" cy="430887"/>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200" dirty="0">
                <a:solidFill>
                  <a:srgbClr val="004E9E"/>
                </a:solidFill>
              </a:rPr>
              <a:t>Суддівські мантії та перуки: від Середньовіччя до наших часів</a:t>
            </a:r>
          </a:p>
        </p:txBody>
      </p:sp>
      <p:sp>
        <p:nvSpPr>
          <p:cNvPr id="6" name="Прямоугольник 4">
            <a:extLst>
              <a:ext uri="{FF2B5EF4-FFF2-40B4-BE49-F238E27FC236}">
                <a16:creationId xmlns:a16="http://schemas.microsoft.com/office/drawing/2014/main" id="{ECE768BD-29CE-B5E4-99DF-EE7F59276116}"/>
              </a:ext>
            </a:extLst>
          </p:cNvPr>
          <p:cNvSpPr>
            <a:spLocks noChangeArrowheads="1"/>
          </p:cNvSpPr>
          <p:nvPr/>
        </p:nvSpPr>
        <p:spPr bwMode="auto">
          <a:xfrm>
            <a:off x="462354" y="916868"/>
            <a:ext cx="11268074" cy="4416594"/>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100" dirty="0">
                <a:solidFill>
                  <a:srgbClr val="002949"/>
                </a:solidFill>
              </a:rPr>
              <a:t>У ряді країн, особливо англіканського права, поруч з мантією обов’язковим елементом гардеробу є суддівська перука.</a:t>
            </a:r>
          </a:p>
          <a:p>
            <a:pPr algn="just">
              <a:lnSpc>
                <a:spcPct val="100000"/>
              </a:lnSpc>
              <a:spcBef>
                <a:spcPct val="0"/>
              </a:spcBef>
              <a:spcAft>
                <a:spcPts val="1200"/>
              </a:spcAft>
              <a:buFont typeface="Arial" panose="020B0604020202020204" pitchFamily="34" charset="0"/>
              <a:buNone/>
            </a:pPr>
            <a:r>
              <a:rPr lang="uk-UA" altLang="uk-UA" sz="2100" dirty="0">
                <a:solidFill>
                  <a:srgbClr val="002949"/>
                </a:solidFill>
              </a:rPr>
              <a:t>Власне, перуки стали популярні в XVI-XVII століттях завдяки англійській королеві Єлизаветі I. Перехворівши віспою, вона практично повністю втратила своє руде волосся. Єдиним способом врятувати ситуацію виявилася перука. Придворні тут же підхопили ідею.</a:t>
            </a:r>
          </a:p>
          <a:p>
            <a:pPr algn="just">
              <a:lnSpc>
                <a:spcPct val="100000"/>
              </a:lnSpc>
              <a:spcBef>
                <a:spcPct val="0"/>
              </a:spcBef>
              <a:spcAft>
                <a:spcPts val="1200"/>
              </a:spcAft>
              <a:buFont typeface="Arial" panose="020B0604020202020204" pitchFamily="34" charset="0"/>
              <a:buNone/>
            </a:pPr>
            <a:r>
              <a:rPr lang="uk-UA" altLang="uk-UA" sz="2100" dirty="0">
                <a:solidFill>
                  <a:srgbClr val="002949"/>
                </a:solidFill>
              </a:rPr>
              <a:t>Про модний тріумф королеви дізнався французький король Людовик XIV. Він теж почав ховати під перукою передчасну лисину. При дворі швидко став популярний алонж – пишний різновид перуки з довгими локонами. Робили </a:t>
            </a:r>
            <a:r>
              <a:rPr lang="uk-UA" altLang="uk-UA" sz="2100" b="1" dirty="0">
                <a:solidFill>
                  <a:srgbClr val="002949"/>
                </a:solidFill>
              </a:rPr>
              <a:t>алонж</a:t>
            </a:r>
            <a:r>
              <a:rPr lang="uk-UA" altLang="uk-UA" sz="2100" dirty="0">
                <a:solidFill>
                  <a:srgbClr val="002949"/>
                </a:solidFill>
              </a:rPr>
              <a:t> з натурального жіночого волосся. Менш забезпечені верстви населення користувалися накладками з вовни або рослинних волокон. З’явитися в суспільстві без перуки вважалося поганим тоном.</a:t>
            </a:r>
          </a:p>
          <a:p>
            <a:pPr algn="just">
              <a:lnSpc>
                <a:spcPct val="100000"/>
              </a:lnSpc>
              <a:spcBef>
                <a:spcPct val="0"/>
              </a:spcBef>
              <a:spcAft>
                <a:spcPts val="1200"/>
              </a:spcAft>
              <a:buFont typeface="Arial" panose="020B0604020202020204" pitchFamily="34" charset="0"/>
              <a:buNone/>
            </a:pPr>
            <a:r>
              <a:rPr lang="uk-UA" altLang="uk-UA" sz="2100" dirty="0">
                <a:solidFill>
                  <a:srgbClr val="002949"/>
                </a:solidFill>
              </a:rPr>
              <a:t>У Великобританії від перук частково відмовилися не так вже й давно: спікер палати громад — в 1992 році, лорд-канцлер — в 1998-му</a:t>
            </a:r>
            <a:r>
              <a:rPr lang="ru-RU" altLang="uk-UA" sz="2100" dirty="0">
                <a:solidFill>
                  <a:srgbClr val="002949"/>
                </a:solidFill>
              </a:rPr>
              <a:t>.</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54</a:t>
            </a:r>
            <a:endParaRPr lang="en-US" sz="1400" dirty="0">
              <a:solidFill>
                <a:srgbClr val="002949"/>
              </a:solidFill>
            </a:endParaRPr>
          </a:p>
        </p:txBody>
      </p:sp>
      <p:cxnSp>
        <p:nvCxnSpPr>
          <p:cNvPr id="7" name="Прямая соединительная линия 6"/>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8" name="Text Placeholder 2"/>
          <p:cNvSpPr txBox="1">
            <a:spLocks/>
          </p:cNvSpPr>
          <p:nvPr/>
        </p:nvSpPr>
        <p:spPr>
          <a:xfrm>
            <a:off x="1864033" y="5969020"/>
            <a:ext cx="7403317"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410943225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5796" y="848096"/>
            <a:ext cx="11118829" cy="892552"/>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en-US" altLang="uk-UA" sz="2100" dirty="0">
                <a:solidFill>
                  <a:srgbClr val="002949"/>
                </a:solidFill>
              </a:rPr>
              <a:t>https://zib.com.ua/ua/132707.html</a:t>
            </a:r>
          </a:p>
          <a:p>
            <a:pPr algn="just">
              <a:lnSpc>
                <a:spcPct val="100000"/>
              </a:lnSpc>
              <a:spcBef>
                <a:spcPct val="0"/>
              </a:spcBef>
              <a:spcAft>
                <a:spcPts val="1200"/>
              </a:spcAft>
              <a:buFont typeface="Arial" panose="020B0604020202020204" pitchFamily="34" charset="0"/>
              <a:buNone/>
            </a:pPr>
            <a:r>
              <a:rPr lang="en-US" altLang="uk-UA" sz="2100" dirty="0">
                <a:solidFill>
                  <a:srgbClr val="002949"/>
                </a:solidFill>
              </a:rPr>
              <a:t>https://newjustice.org.ua/wp-content/uploads/2018/04/Session-5-Oleg-Tkachuk-Judicial-Robes-Ukr.pptx </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85796" y="481968"/>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Ткачук Олег. У РСУ </a:t>
            </a:r>
            <a:r>
              <a:rPr lang="uk-UA" altLang="uk-UA" sz="2200" dirty="0">
                <a:solidFill>
                  <a:srgbClr val="004E9E"/>
                </a:solidFill>
              </a:rPr>
              <a:t>реформуватимуть суддівську мантію </a:t>
            </a:r>
          </a:p>
        </p:txBody>
      </p:sp>
      <p:sp>
        <p:nvSpPr>
          <p:cNvPr id="3" name="Прямоугольник 4">
            <a:extLst>
              <a:ext uri="{FF2B5EF4-FFF2-40B4-BE49-F238E27FC236}">
                <a16:creationId xmlns:a16="http://schemas.microsoft.com/office/drawing/2014/main" id="{2C703E52-4BE2-15A0-6776-C6B38B390E80}"/>
              </a:ext>
            </a:extLst>
          </p:cNvPr>
          <p:cNvSpPr>
            <a:spLocks noChangeArrowheads="1"/>
          </p:cNvSpPr>
          <p:nvPr/>
        </p:nvSpPr>
        <p:spPr bwMode="auto">
          <a:xfrm>
            <a:off x="485796" y="1740648"/>
            <a:ext cx="11191092" cy="3785652"/>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100" dirty="0">
                <a:solidFill>
                  <a:srgbClr val="002949"/>
                </a:solidFill>
              </a:rPr>
              <a:t>Одним з прикладів взаємодії таких двох філософських категорій, як форма та зміст є судді та їх мантії.</a:t>
            </a:r>
          </a:p>
          <a:p>
            <a:pPr algn="just">
              <a:lnSpc>
                <a:spcPct val="100000"/>
              </a:lnSpc>
              <a:spcBef>
                <a:spcPct val="0"/>
              </a:spcBef>
              <a:spcAft>
                <a:spcPts val="1200"/>
              </a:spcAft>
              <a:buFont typeface="Arial" panose="020B0604020202020204" pitchFamily="34" charset="0"/>
              <a:buNone/>
            </a:pPr>
            <a:r>
              <a:rPr lang="uk-UA" altLang="uk-UA" sz="2100" dirty="0">
                <a:solidFill>
                  <a:srgbClr val="002949"/>
                </a:solidFill>
              </a:rPr>
              <a:t>Із введенням суддівської мантії чітко став підкреслюватися той факт, що рішення судді є безсторонніми і виходять не з особистих пристрастей, симпатій чи антипатій, а із закону.</a:t>
            </a:r>
          </a:p>
          <a:p>
            <a:pPr algn="just">
              <a:lnSpc>
                <a:spcPct val="100000"/>
              </a:lnSpc>
              <a:spcBef>
                <a:spcPct val="0"/>
              </a:spcBef>
              <a:spcAft>
                <a:spcPts val="1200"/>
              </a:spcAft>
              <a:buFont typeface="Arial" panose="020B0604020202020204" pitchFamily="34" charset="0"/>
              <a:buNone/>
            </a:pPr>
            <a:r>
              <a:rPr lang="uk-UA" altLang="uk-UA" sz="2100" dirty="0">
                <a:solidFill>
                  <a:srgbClr val="002949"/>
                </a:solidFill>
              </a:rPr>
              <a:t>Є випадки, коли одягати мантію судді не обов'язково. Це стосується вирішення справ у порядку </a:t>
            </a:r>
            <a:r>
              <a:rPr lang="uk-UA" altLang="uk-UA" sz="2100" b="1" dirty="0">
                <a:solidFill>
                  <a:srgbClr val="002949"/>
                </a:solidFill>
              </a:rPr>
              <a:t>досудового провадження, коли врегулювання спору відбувається за участю судді</a:t>
            </a:r>
            <a:r>
              <a:rPr lang="uk-UA" altLang="uk-UA" sz="2100" dirty="0">
                <a:solidFill>
                  <a:srgbClr val="002949"/>
                </a:solidFill>
              </a:rPr>
              <a:t>. </a:t>
            </a:r>
          </a:p>
          <a:p>
            <a:pPr algn="just">
              <a:lnSpc>
                <a:spcPct val="100000"/>
              </a:lnSpc>
              <a:spcBef>
                <a:spcPct val="0"/>
              </a:spcBef>
              <a:spcAft>
                <a:spcPts val="1200"/>
              </a:spcAft>
              <a:buFont typeface="Arial" panose="020B0604020202020204" pitchFamily="34" charset="0"/>
              <a:buNone/>
            </a:pPr>
            <a:r>
              <a:rPr lang="uk-UA" altLang="uk-UA" sz="2100" dirty="0">
                <a:solidFill>
                  <a:srgbClr val="002949"/>
                </a:solidFill>
              </a:rPr>
              <a:t>Доречно визначитися із зимовим і літнім варіантом суддівського атрибуту, обговорити чи варто змінювати колір в залежності від </a:t>
            </a:r>
            <a:r>
              <a:rPr lang="uk-UA" altLang="uk-UA" sz="2100" dirty="0" err="1">
                <a:solidFill>
                  <a:srgbClr val="002949"/>
                </a:solidFill>
              </a:rPr>
              <a:t>інстанційності</a:t>
            </a:r>
            <a:r>
              <a:rPr lang="uk-UA" altLang="uk-UA" sz="2100" dirty="0">
                <a:solidFill>
                  <a:srgbClr val="002949"/>
                </a:solidFill>
              </a:rPr>
              <a:t> чи юрисдикції, чи слід додавати до мантії атрибути, які засвідчують національну ідентичність представників українського правосуддя - все це питання майбутнього. Зараз же, реальність залишається незмінною, суддя зобов'язаний здійснювати правосуддя у мантії.</a:t>
            </a:r>
          </a:p>
        </p:txBody>
      </p:sp>
      <p:sp>
        <p:nvSpPr>
          <p:cNvPr id="5"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6"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55</a:t>
            </a:r>
            <a:endParaRPr lang="en-US" sz="1400" dirty="0">
              <a:solidFill>
                <a:srgbClr val="002949"/>
              </a:solidFill>
            </a:endParaRPr>
          </a:p>
        </p:txBody>
      </p:sp>
      <p:cxnSp>
        <p:nvCxnSpPr>
          <p:cNvPr id="7" name="Прямая соединительная линия 6"/>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8" name="Text Placeholder 2"/>
          <p:cNvSpPr txBox="1">
            <a:spLocks/>
          </p:cNvSpPr>
          <p:nvPr/>
        </p:nvSpPr>
        <p:spPr>
          <a:xfrm>
            <a:off x="1864034" y="5969020"/>
            <a:ext cx="7072932"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221495718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4">
            <a:extLst>
              <a:ext uri="{FF2B5EF4-FFF2-40B4-BE49-F238E27FC236}">
                <a16:creationId xmlns:a16="http://schemas.microsoft.com/office/drawing/2014/main" id="{2C703E52-4BE2-15A0-6776-C6B38B390E80}"/>
              </a:ext>
            </a:extLst>
          </p:cNvPr>
          <p:cNvSpPr>
            <a:spLocks noChangeArrowheads="1"/>
          </p:cNvSpPr>
          <p:nvPr/>
        </p:nvSpPr>
        <p:spPr bwMode="auto">
          <a:xfrm>
            <a:off x="476686" y="2796816"/>
            <a:ext cx="11227633" cy="738664"/>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100" dirty="0">
                <a:solidFill>
                  <a:srgbClr val="002949"/>
                </a:solidFill>
              </a:rPr>
              <a:t>Відповідно до статті 197 КАСУ учасники судового процесу та інші присутні у судовому засіданні особи звертаються до суду словами "Ваша честь".</a:t>
            </a:r>
          </a:p>
        </p:txBody>
      </p:sp>
      <p:sp>
        <p:nvSpPr>
          <p:cNvPr id="4" name="Сувій: горизонтальний 3">
            <a:extLst>
              <a:ext uri="{FF2B5EF4-FFF2-40B4-BE49-F238E27FC236}">
                <a16:creationId xmlns:a16="http://schemas.microsoft.com/office/drawing/2014/main" id="{1C051F15-B886-844B-3B90-6CA90B01F7F8}"/>
              </a:ext>
            </a:extLst>
          </p:cNvPr>
          <p:cNvSpPr/>
          <p:nvPr/>
        </p:nvSpPr>
        <p:spPr>
          <a:xfrm>
            <a:off x="56063" y="201167"/>
            <a:ext cx="10598047" cy="989351"/>
          </a:xfrm>
          <a:prstGeom prst="horizontalScroll">
            <a:avLst>
              <a:gd name="adj" fmla="val 25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340"/>
            <a:r>
              <a:rPr lang="uk-UA" sz="2400" dirty="0">
                <a:solidFill>
                  <a:srgbClr val="004E9E"/>
                </a:solidFill>
                <a:effectLst/>
                <a:latin typeface="Roboto Condensed Light" panose="02000000000000000000" pitchFamily="2" charset="0"/>
                <a:ea typeface="Roboto Condensed Light" panose="02000000000000000000" pitchFamily="2" charset="0"/>
              </a:rPr>
              <a:t>ІНШІ ІСТОРИЧНІ АТРИБУТИ СУДОЧИНСТВА:</a:t>
            </a:r>
          </a:p>
        </p:txBody>
      </p:sp>
      <p:sp>
        <p:nvSpPr>
          <p:cNvPr id="7"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8" name="Slide Number Placeholder 3"/>
          <p:cNvSpPr>
            <a:spLocks noGrp="1"/>
          </p:cNvSpPr>
          <p:nvPr>
            <p:ph type="sldNum" sz="quarter" idx="12"/>
          </p:nvPr>
        </p:nvSpPr>
        <p:spPr>
          <a:xfrm>
            <a:off x="9299375" y="5987308"/>
            <a:ext cx="2404944" cy="402652"/>
          </a:xfrm>
        </p:spPr>
        <p:txBody>
          <a:bodyPr/>
          <a:lstStyle/>
          <a:p>
            <a:r>
              <a:rPr lang="uk-UA" sz="1400" dirty="0">
                <a:solidFill>
                  <a:srgbClr val="002949"/>
                </a:solidFill>
              </a:rPr>
              <a:t>56</a:t>
            </a:r>
            <a:endParaRPr lang="en-US" sz="1400" dirty="0">
              <a:solidFill>
                <a:srgbClr val="002949"/>
              </a:solidFill>
            </a:endParaRPr>
          </a:p>
        </p:txBody>
      </p:sp>
      <p:cxnSp>
        <p:nvCxnSpPr>
          <p:cNvPr id="9" name="Прямая соединительная линия 8"/>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10" name="Text Placeholder 2"/>
          <p:cNvSpPr txBox="1">
            <a:spLocks/>
          </p:cNvSpPr>
          <p:nvPr/>
        </p:nvSpPr>
        <p:spPr>
          <a:xfrm>
            <a:off x="1864033" y="5969020"/>
            <a:ext cx="730584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427505111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4">
            <a:extLst>
              <a:ext uri="{FF2B5EF4-FFF2-40B4-BE49-F238E27FC236}">
                <a16:creationId xmlns:a16="http://schemas.microsoft.com/office/drawing/2014/main" id="{2C703E52-4BE2-15A0-6776-C6B38B390E80}"/>
              </a:ext>
            </a:extLst>
          </p:cNvPr>
          <p:cNvSpPr>
            <a:spLocks noChangeArrowheads="1"/>
          </p:cNvSpPr>
          <p:nvPr/>
        </p:nvSpPr>
        <p:spPr bwMode="auto">
          <a:xfrm>
            <a:off x="482856" y="907619"/>
            <a:ext cx="11190207" cy="3231654"/>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endParaRPr lang="uk-UA" altLang="uk-UA" sz="1800" dirty="0">
              <a:solidFill>
                <a:srgbClr val="002949"/>
              </a:solidFill>
            </a:endParaRPr>
          </a:p>
          <a:p>
            <a:pPr algn="just">
              <a:lnSpc>
                <a:spcPct val="100000"/>
              </a:lnSpc>
              <a:spcBef>
                <a:spcPct val="0"/>
              </a:spcBef>
              <a:spcAft>
                <a:spcPts val="1200"/>
              </a:spcAft>
              <a:buFont typeface="Arial" panose="020B0604020202020204" pitchFamily="34" charset="0"/>
              <a:buNone/>
            </a:pPr>
            <a:r>
              <a:rPr lang="uk-UA" altLang="uk-UA" sz="1800" b="1" dirty="0">
                <a:solidFill>
                  <a:srgbClr val="002949"/>
                </a:solidFill>
              </a:rPr>
              <a:t>Стаття 198 цього ж Кодексу</a:t>
            </a:r>
            <a:r>
              <a:rPr lang="uk-UA" altLang="uk-UA" sz="1800" dirty="0">
                <a:solidFill>
                  <a:srgbClr val="002949"/>
                </a:solidFill>
              </a:rPr>
              <a:t> «Обов’язки осіб, присутніх у залі судового засідання»:</a:t>
            </a:r>
          </a:p>
          <a:p>
            <a:pPr algn="just">
              <a:lnSpc>
                <a:spcPct val="100000"/>
              </a:lnSpc>
              <a:spcBef>
                <a:spcPct val="0"/>
              </a:spcBef>
              <a:spcAft>
                <a:spcPts val="1200"/>
              </a:spcAft>
              <a:buFont typeface="Arial" panose="020B0604020202020204" pitchFamily="34" charset="0"/>
              <a:buNone/>
            </a:pPr>
            <a:r>
              <a:rPr lang="uk-UA" altLang="uk-UA" sz="1800" dirty="0">
                <a:solidFill>
                  <a:srgbClr val="002949"/>
                </a:solidFill>
              </a:rPr>
              <a:t>1. Особи, присутні в залі судового засідання, повинні встати, коли входить і виходить суд. </a:t>
            </a:r>
          </a:p>
          <a:p>
            <a:pPr algn="just">
              <a:lnSpc>
                <a:spcPct val="100000"/>
              </a:lnSpc>
              <a:spcBef>
                <a:spcPct val="0"/>
              </a:spcBef>
              <a:spcAft>
                <a:spcPts val="1200"/>
              </a:spcAft>
              <a:buFont typeface="Arial" panose="020B0604020202020204" pitchFamily="34" charset="0"/>
              <a:buNone/>
            </a:pPr>
            <a:r>
              <a:rPr lang="uk-UA" altLang="uk-UA" sz="1800" dirty="0">
                <a:solidFill>
                  <a:srgbClr val="002949"/>
                </a:solidFill>
              </a:rPr>
              <a:t>Рішення суду особи, присутні в залі, заслуховують стоячи. </a:t>
            </a:r>
          </a:p>
          <a:p>
            <a:pPr algn="just">
              <a:lnSpc>
                <a:spcPct val="100000"/>
              </a:lnSpc>
              <a:spcBef>
                <a:spcPct val="0"/>
              </a:spcBef>
              <a:spcAft>
                <a:spcPts val="1200"/>
              </a:spcAft>
              <a:buFont typeface="Arial" panose="020B0604020202020204" pitchFamily="34" charset="0"/>
              <a:buNone/>
            </a:pPr>
            <a:r>
              <a:rPr lang="uk-UA" altLang="uk-UA" sz="1800" dirty="0">
                <a:solidFill>
                  <a:srgbClr val="002949"/>
                </a:solidFill>
              </a:rPr>
              <a:t>Учасники судового процесу, інші особи, присутні в залі судового засідання, звертаються до суду та один до одного, дають пояснення, показання, висновки, консультації тощо стоячи.</a:t>
            </a:r>
          </a:p>
          <a:p>
            <a:pPr algn="just">
              <a:lnSpc>
                <a:spcPct val="100000"/>
              </a:lnSpc>
              <a:spcBef>
                <a:spcPct val="0"/>
              </a:spcBef>
              <a:spcAft>
                <a:spcPts val="1200"/>
              </a:spcAft>
              <a:buFont typeface="Arial" panose="020B0604020202020204" pitchFamily="34" charset="0"/>
              <a:buNone/>
            </a:pPr>
            <a:r>
              <a:rPr lang="uk-UA" altLang="uk-UA" sz="1800" dirty="0">
                <a:solidFill>
                  <a:srgbClr val="002949"/>
                </a:solidFill>
              </a:rPr>
              <a:t>2. Відступ від вимог, встановлених частиною першою цієї статті, допускається з дозволу головуючого.</a:t>
            </a:r>
          </a:p>
          <a:p>
            <a:pPr algn="just">
              <a:lnSpc>
                <a:spcPct val="100000"/>
              </a:lnSpc>
              <a:spcBef>
                <a:spcPct val="0"/>
              </a:spcBef>
              <a:spcAft>
                <a:spcPts val="1200"/>
              </a:spcAft>
              <a:buFont typeface="Arial" panose="020B0604020202020204" pitchFamily="34" charset="0"/>
              <a:buNone/>
            </a:pPr>
            <a:endParaRPr lang="uk-UA" altLang="uk-UA" sz="1800" dirty="0">
              <a:solidFill>
                <a:srgbClr val="002949"/>
              </a:solidFill>
            </a:endParaRPr>
          </a:p>
        </p:txBody>
      </p:sp>
      <p:sp>
        <p:nvSpPr>
          <p:cNvPr id="4" name="Сувій: горизонтальний 3">
            <a:extLst>
              <a:ext uri="{FF2B5EF4-FFF2-40B4-BE49-F238E27FC236}">
                <a16:creationId xmlns:a16="http://schemas.microsoft.com/office/drawing/2014/main" id="{1C051F15-B886-844B-3B90-6CA90B01F7F8}"/>
              </a:ext>
            </a:extLst>
          </p:cNvPr>
          <p:cNvSpPr/>
          <p:nvPr/>
        </p:nvSpPr>
        <p:spPr>
          <a:xfrm>
            <a:off x="65207" y="219455"/>
            <a:ext cx="10598047" cy="989351"/>
          </a:xfrm>
          <a:prstGeom prst="horizontalScroll">
            <a:avLst>
              <a:gd name="adj" fmla="val 25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340"/>
            <a:r>
              <a:rPr lang="uk-UA" sz="2400" dirty="0">
                <a:solidFill>
                  <a:srgbClr val="004E9E"/>
                </a:solidFill>
                <a:effectLst/>
                <a:latin typeface="Roboto Condensed Light" panose="02000000000000000000" pitchFamily="2" charset="0"/>
                <a:ea typeface="Roboto Condensed Light" panose="02000000000000000000" pitchFamily="2" charset="0"/>
              </a:rPr>
              <a:t>ІНШІ ІСТОРИЧНІ АТРИБУТИ СУДОЧИНСТВА:</a:t>
            </a:r>
          </a:p>
        </p:txBody>
      </p:sp>
      <p:sp>
        <p:nvSpPr>
          <p:cNvPr id="5"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6"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57</a:t>
            </a:r>
            <a:endParaRPr lang="en-US" sz="1400" dirty="0">
              <a:solidFill>
                <a:srgbClr val="002949"/>
              </a:solidFill>
            </a:endParaRPr>
          </a:p>
        </p:txBody>
      </p:sp>
      <p:cxnSp>
        <p:nvCxnSpPr>
          <p:cNvPr id="7" name="Прямая соединительная линия 6"/>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8" name="Text Placeholder 2"/>
          <p:cNvSpPr txBox="1">
            <a:spLocks/>
          </p:cNvSpPr>
          <p:nvPr/>
        </p:nvSpPr>
        <p:spPr>
          <a:xfrm>
            <a:off x="1864033" y="5969020"/>
            <a:ext cx="7469747"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537965079"/>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4">
            <a:extLst>
              <a:ext uri="{FF2B5EF4-FFF2-40B4-BE49-F238E27FC236}">
                <a16:creationId xmlns:a16="http://schemas.microsoft.com/office/drawing/2014/main" id="{2C703E52-4BE2-15A0-6776-C6B38B390E80}"/>
              </a:ext>
            </a:extLst>
          </p:cNvPr>
          <p:cNvSpPr>
            <a:spLocks noChangeArrowheads="1"/>
          </p:cNvSpPr>
          <p:nvPr/>
        </p:nvSpPr>
        <p:spPr bwMode="auto">
          <a:xfrm>
            <a:off x="482856" y="907619"/>
            <a:ext cx="11190207" cy="3908762"/>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endParaRPr lang="uk-UA" altLang="uk-UA" sz="1800" dirty="0">
              <a:solidFill>
                <a:srgbClr val="002949"/>
              </a:solidFill>
            </a:endParaRPr>
          </a:p>
          <a:p>
            <a:pPr algn="just">
              <a:lnSpc>
                <a:spcPct val="100000"/>
              </a:lnSpc>
              <a:spcBef>
                <a:spcPct val="0"/>
              </a:spcBef>
              <a:spcAft>
                <a:spcPts val="1200"/>
              </a:spcAft>
              <a:buFont typeface="Arial" panose="020B0604020202020204" pitchFamily="34" charset="0"/>
              <a:buNone/>
            </a:pPr>
            <a:r>
              <a:rPr lang="uk-UA" altLang="uk-UA" sz="1800" dirty="0">
                <a:solidFill>
                  <a:srgbClr val="002949"/>
                </a:solidFill>
              </a:rPr>
              <a:t>Стаття 198 цього ж Кодексу «Обов’язки осіб, присутніх у залі судового засідання»:</a:t>
            </a:r>
          </a:p>
          <a:p>
            <a:pPr algn="just">
              <a:lnSpc>
                <a:spcPct val="100000"/>
              </a:lnSpc>
              <a:spcBef>
                <a:spcPct val="0"/>
              </a:spcBef>
              <a:spcAft>
                <a:spcPts val="1200"/>
              </a:spcAft>
              <a:buFont typeface="Arial" panose="020B0604020202020204" pitchFamily="34" charset="0"/>
              <a:buNone/>
            </a:pPr>
            <a:endParaRPr lang="uk-UA" altLang="uk-UA" sz="1800" dirty="0">
              <a:solidFill>
                <a:srgbClr val="002949"/>
              </a:solidFill>
            </a:endParaRPr>
          </a:p>
          <a:p>
            <a:pPr algn="just">
              <a:lnSpc>
                <a:spcPct val="100000"/>
              </a:lnSpc>
              <a:spcBef>
                <a:spcPct val="0"/>
              </a:spcBef>
              <a:spcAft>
                <a:spcPts val="1200"/>
              </a:spcAft>
              <a:buFont typeface="Arial" panose="020B0604020202020204" pitchFamily="34" charset="0"/>
              <a:buNone/>
            </a:pPr>
            <a:r>
              <a:rPr lang="uk-UA" altLang="uk-UA" sz="1800" dirty="0">
                <a:solidFill>
                  <a:srgbClr val="002949"/>
                </a:solidFill>
              </a:rPr>
              <a:t>3. Учасники судового процесу, а також інші особи, присутні в залі судового засідання, зобов’язані беззаперечно виконувати розпорядження головуючого, додержуватися в судовому засіданні встановленого порядку та утримуватися від будь-яких дій, що свідчать про явну зневагу до суду або встановлених у суді правил.</a:t>
            </a:r>
          </a:p>
          <a:p>
            <a:pPr algn="just">
              <a:lnSpc>
                <a:spcPct val="100000"/>
              </a:lnSpc>
              <a:spcBef>
                <a:spcPct val="0"/>
              </a:spcBef>
              <a:spcAft>
                <a:spcPts val="1200"/>
              </a:spcAft>
              <a:buFont typeface="Arial" panose="020B0604020202020204" pitchFamily="34" charset="0"/>
              <a:buNone/>
            </a:pPr>
            <a:endParaRPr lang="uk-UA" altLang="uk-UA" sz="1800" dirty="0">
              <a:solidFill>
                <a:srgbClr val="002949"/>
              </a:solidFill>
            </a:endParaRPr>
          </a:p>
          <a:p>
            <a:pPr algn="just">
              <a:lnSpc>
                <a:spcPct val="100000"/>
              </a:lnSpc>
              <a:spcBef>
                <a:spcPct val="0"/>
              </a:spcBef>
              <a:spcAft>
                <a:spcPts val="1200"/>
              </a:spcAft>
              <a:buFont typeface="Arial" panose="020B0604020202020204" pitchFamily="34" charset="0"/>
              <a:buNone/>
            </a:pPr>
            <a:r>
              <a:rPr lang="uk-UA" altLang="uk-UA" sz="1800" dirty="0">
                <a:solidFill>
                  <a:srgbClr val="002949"/>
                </a:solidFill>
              </a:rPr>
              <a:t>4. За прояв неповаги до суду винні особи притягуються до відповідальності, встановленої законом. Питання про притягнення учасника справи або іншої особи, присутньої в залі судового засідання, до відповідальності за прояв неповаги до суду вирішується судом негайно після вчинення правопорушення, для чого у судовому засіданні із розгляду справи оголошується перерва, або після закінчення судового засідання.</a:t>
            </a:r>
          </a:p>
        </p:txBody>
      </p:sp>
      <p:sp>
        <p:nvSpPr>
          <p:cNvPr id="4" name="Сувій: горизонтальний 3">
            <a:extLst>
              <a:ext uri="{FF2B5EF4-FFF2-40B4-BE49-F238E27FC236}">
                <a16:creationId xmlns:a16="http://schemas.microsoft.com/office/drawing/2014/main" id="{1C051F15-B886-844B-3B90-6CA90B01F7F8}"/>
              </a:ext>
            </a:extLst>
          </p:cNvPr>
          <p:cNvSpPr/>
          <p:nvPr/>
        </p:nvSpPr>
        <p:spPr>
          <a:xfrm>
            <a:off x="65207" y="219455"/>
            <a:ext cx="10598047" cy="989351"/>
          </a:xfrm>
          <a:prstGeom prst="horizontalScroll">
            <a:avLst>
              <a:gd name="adj" fmla="val 25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340"/>
            <a:r>
              <a:rPr lang="uk-UA" sz="2400" dirty="0">
                <a:solidFill>
                  <a:srgbClr val="004E9E"/>
                </a:solidFill>
                <a:effectLst/>
                <a:latin typeface="Roboto Condensed Light" panose="02000000000000000000" pitchFamily="2" charset="0"/>
                <a:ea typeface="Roboto Condensed Light" panose="02000000000000000000" pitchFamily="2" charset="0"/>
              </a:rPr>
              <a:t>ІНШІ ІСТОРИЧНІ АТРИБУТИ СУДОЧИНСТВА:</a:t>
            </a:r>
          </a:p>
        </p:txBody>
      </p:sp>
      <p:sp>
        <p:nvSpPr>
          <p:cNvPr id="5"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6" name="Slide Number Placeholder 3"/>
          <p:cNvSpPr>
            <a:spLocks noGrp="1"/>
          </p:cNvSpPr>
          <p:nvPr>
            <p:ph type="sldNum" sz="quarter" idx="12"/>
          </p:nvPr>
        </p:nvSpPr>
        <p:spPr>
          <a:xfrm>
            <a:off x="9268119" y="5987308"/>
            <a:ext cx="2404944" cy="402652"/>
          </a:xfrm>
        </p:spPr>
        <p:txBody>
          <a:bodyPr/>
          <a:lstStyle/>
          <a:p>
            <a:r>
              <a:rPr lang="uk-UA" sz="1400" dirty="0">
                <a:solidFill>
                  <a:srgbClr val="002949"/>
                </a:solidFill>
              </a:rPr>
              <a:t>58</a:t>
            </a:r>
            <a:endParaRPr lang="en-US" sz="1400" dirty="0">
              <a:solidFill>
                <a:srgbClr val="002949"/>
              </a:solidFill>
            </a:endParaRPr>
          </a:p>
        </p:txBody>
      </p:sp>
      <p:cxnSp>
        <p:nvCxnSpPr>
          <p:cNvPr id="7" name="Прямая соединительная линия 6"/>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8" name="Text Placeholder 2"/>
          <p:cNvSpPr txBox="1">
            <a:spLocks/>
          </p:cNvSpPr>
          <p:nvPr/>
        </p:nvSpPr>
        <p:spPr>
          <a:xfrm>
            <a:off x="1864034" y="5969020"/>
            <a:ext cx="7159196"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41110075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4">
            <a:extLst>
              <a:ext uri="{FF2B5EF4-FFF2-40B4-BE49-F238E27FC236}">
                <a16:creationId xmlns:a16="http://schemas.microsoft.com/office/drawing/2014/main" id="{2C703E52-4BE2-15A0-6776-C6B38B390E80}"/>
              </a:ext>
            </a:extLst>
          </p:cNvPr>
          <p:cNvSpPr>
            <a:spLocks noChangeArrowheads="1"/>
          </p:cNvSpPr>
          <p:nvPr/>
        </p:nvSpPr>
        <p:spPr bwMode="auto">
          <a:xfrm>
            <a:off x="482856" y="907619"/>
            <a:ext cx="11190207" cy="3508653"/>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endParaRPr lang="uk-UA" altLang="uk-UA" sz="3200" dirty="0">
              <a:solidFill>
                <a:srgbClr val="002949"/>
              </a:solidFill>
            </a:endParaRPr>
          </a:p>
          <a:p>
            <a:pPr algn="just">
              <a:lnSpc>
                <a:spcPct val="100000"/>
              </a:lnSpc>
              <a:spcBef>
                <a:spcPct val="0"/>
              </a:spcBef>
              <a:spcAft>
                <a:spcPts val="1200"/>
              </a:spcAft>
              <a:buFont typeface="Arial" panose="020B0604020202020204" pitchFamily="34" charset="0"/>
              <a:buNone/>
            </a:pPr>
            <a:r>
              <a:rPr lang="uk-UA" altLang="uk-UA" sz="3200" dirty="0">
                <a:solidFill>
                  <a:srgbClr val="002949"/>
                </a:solidFill>
              </a:rPr>
              <a:t>Стаття 198 цього ж Кодексу «Обов’язки осіб, присутніх у залі судового засідання»:</a:t>
            </a:r>
          </a:p>
          <a:p>
            <a:pPr algn="just">
              <a:lnSpc>
                <a:spcPct val="100000"/>
              </a:lnSpc>
              <a:spcBef>
                <a:spcPct val="0"/>
              </a:spcBef>
              <a:spcAft>
                <a:spcPts val="1200"/>
              </a:spcAft>
              <a:buFont typeface="Arial" panose="020B0604020202020204" pitchFamily="34" charset="0"/>
              <a:buNone/>
            </a:pPr>
            <a:endParaRPr lang="uk-UA" altLang="uk-UA" sz="3200" dirty="0">
              <a:solidFill>
                <a:srgbClr val="002949"/>
              </a:solidFill>
            </a:endParaRPr>
          </a:p>
          <a:p>
            <a:pPr algn="just">
              <a:lnSpc>
                <a:spcPct val="100000"/>
              </a:lnSpc>
              <a:spcBef>
                <a:spcPct val="0"/>
              </a:spcBef>
              <a:spcAft>
                <a:spcPts val="1200"/>
              </a:spcAft>
              <a:buFont typeface="Arial" panose="020B0604020202020204" pitchFamily="34" charset="0"/>
              <a:buNone/>
            </a:pPr>
            <a:r>
              <a:rPr lang="uk-UA" altLang="uk-UA" sz="3200" dirty="0">
                <a:solidFill>
                  <a:srgbClr val="002949"/>
                </a:solidFill>
              </a:rPr>
              <a:t>5. Учасники справи передають документи та інші матеріали головуючому через судового розпорядника.</a:t>
            </a:r>
          </a:p>
        </p:txBody>
      </p:sp>
      <p:sp>
        <p:nvSpPr>
          <p:cNvPr id="4" name="Сувій: горизонтальний 3">
            <a:extLst>
              <a:ext uri="{FF2B5EF4-FFF2-40B4-BE49-F238E27FC236}">
                <a16:creationId xmlns:a16="http://schemas.microsoft.com/office/drawing/2014/main" id="{1C051F15-B886-844B-3B90-6CA90B01F7F8}"/>
              </a:ext>
            </a:extLst>
          </p:cNvPr>
          <p:cNvSpPr/>
          <p:nvPr/>
        </p:nvSpPr>
        <p:spPr>
          <a:xfrm>
            <a:off x="65207" y="219455"/>
            <a:ext cx="10598047" cy="989351"/>
          </a:xfrm>
          <a:prstGeom prst="horizontalScroll">
            <a:avLst>
              <a:gd name="adj" fmla="val 25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340"/>
            <a:r>
              <a:rPr lang="uk-UA" sz="2400" dirty="0">
                <a:solidFill>
                  <a:srgbClr val="004E9E"/>
                </a:solidFill>
                <a:effectLst/>
                <a:latin typeface="Roboto Condensed Light" panose="02000000000000000000" pitchFamily="2" charset="0"/>
                <a:ea typeface="Roboto Condensed Light" panose="02000000000000000000" pitchFamily="2" charset="0"/>
              </a:rPr>
              <a:t>ІНШІ ІСТОРИЧНІ АТРИБУТИ СУДОЧИНСТВА:</a:t>
            </a:r>
          </a:p>
        </p:txBody>
      </p:sp>
      <p:sp>
        <p:nvSpPr>
          <p:cNvPr id="5"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6"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59</a:t>
            </a:r>
            <a:endParaRPr lang="en-US" sz="1400" dirty="0">
              <a:solidFill>
                <a:srgbClr val="002949"/>
              </a:solidFill>
            </a:endParaRPr>
          </a:p>
        </p:txBody>
      </p:sp>
      <p:cxnSp>
        <p:nvCxnSpPr>
          <p:cNvPr id="7" name="Прямая соединительная линия 6"/>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8" name="Text Placeholder 2"/>
          <p:cNvSpPr txBox="1">
            <a:spLocks/>
          </p:cNvSpPr>
          <p:nvPr/>
        </p:nvSpPr>
        <p:spPr>
          <a:xfrm>
            <a:off x="1864033" y="5969020"/>
            <a:ext cx="7590517"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412220076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6BE3F1-27DC-4AC5-B4B0-377F09DACCA7}"/>
              </a:ext>
            </a:extLst>
          </p:cNvPr>
          <p:cNvSpPr>
            <a:spLocks noGrp="1"/>
          </p:cNvSpPr>
          <p:nvPr>
            <p:ph type="title"/>
          </p:nvPr>
        </p:nvSpPr>
        <p:spPr>
          <a:xfrm>
            <a:off x="587035" y="320069"/>
            <a:ext cx="11153515" cy="915173"/>
          </a:xfrm>
        </p:spPr>
        <p:txBody>
          <a:bodyPr/>
          <a:lstStyle/>
          <a:p>
            <a:pPr indent="180340" algn="ctr">
              <a:lnSpc>
                <a:spcPct val="107000"/>
              </a:lnSpc>
              <a:spcAft>
                <a:spcPts val="800"/>
              </a:spcAft>
            </a:pPr>
            <a:r>
              <a:rPr lang="uk-UA" sz="2400" b="1" dirty="0">
                <a:solidFill>
                  <a:srgbClr val="004E9E"/>
                </a:solidFill>
                <a:effectLst/>
                <a:ea typeface="Roboto Condensed Light" panose="02000000000000000000" pitchFamily="2" charset="0"/>
                <a:cs typeface="Times New Roman" panose="02020603050405020304" pitchFamily="18" charset="0"/>
              </a:rPr>
              <a:t>Конвенція про захист прав людини і основоположних свобод</a:t>
            </a:r>
            <a:endParaRPr lang="uk-UA" sz="2400" dirty="0">
              <a:solidFill>
                <a:srgbClr val="004E9E"/>
              </a:solidFill>
              <a:ea typeface="Roboto Condensed Light" panose="02000000000000000000" pitchFamily="2" charset="0"/>
            </a:endParaRPr>
          </a:p>
        </p:txBody>
      </p:sp>
      <p:sp>
        <p:nvSpPr>
          <p:cNvPr id="3" name="Місце для вмісту 2">
            <a:extLst>
              <a:ext uri="{FF2B5EF4-FFF2-40B4-BE49-F238E27FC236}">
                <a16:creationId xmlns:a16="http://schemas.microsoft.com/office/drawing/2014/main" id="{7C5134A0-33BA-46E2-B766-182D800E3F45}"/>
              </a:ext>
            </a:extLst>
          </p:cNvPr>
          <p:cNvSpPr>
            <a:spLocks noGrp="1"/>
          </p:cNvSpPr>
          <p:nvPr>
            <p:ph idx="1"/>
          </p:nvPr>
        </p:nvSpPr>
        <p:spPr>
          <a:xfrm>
            <a:off x="555629" y="1638295"/>
            <a:ext cx="11153515" cy="4491285"/>
          </a:xfrm>
        </p:spPr>
        <p:txBody>
          <a:bodyPr/>
          <a:lstStyle/>
          <a:p>
            <a:pPr marL="571500" indent="-342900" algn="just">
              <a:lnSpc>
                <a:spcPct val="150000"/>
              </a:lnSpc>
              <a:spcBef>
                <a:spcPts val="0"/>
              </a:spcBef>
              <a:spcAft>
                <a:spcPts val="0"/>
              </a:spcAft>
              <a:buFont typeface="Wingdings" panose="05000000000000000000" pitchFamily="2" charset="2"/>
              <a:buChar char="ü"/>
            </a:pPr>
            <a:r>
              <a:rPr lang="uk-UA" sz="2400" u="sng" dirty="0">
                <a:solidFill>
                  <a:srgbClr val="002949"/>
                </a:solidFill>
                <a:effectLst/>
                <a:ea typeface="Roboto Condensed Light" panose="02000000000000000000" pitchFamily="2" charset="0"/>
                <a:cs typeface="Times New Roman" panose="02020603050405020304" pitchFamily="18" charset="0"/>
              </a:rPr>
              <a:t>Стаття 6</a:t>
            </a:r>
          </a:p>
          <a:p>
            <a:pPr indent="0" algn="just">
              <a:lnSpc>
                <a:spcPct val="150000"/>
              </a:lnSpc>
              <a:spcBef>
                <a:spcPts val="0"/>
              </a:spcBef>
              <a:spcAft>
                <a:spcPts val="0"/>
              </a:spcAft>
              <a:buNone/>
            </a:pPr>
            <a:r>
              <a:rPr lang="uk-UA" sz="2400" dirty="0">
                <a:solidFill>
                  <a:srgbClr val="002949"/>
                </a:solidFill>
                <a:effectLst/>
                <a:ea typeface="Roboto Condensed Light" panose="02000000000000000000" pitchFamily="2" charset="0"/>
                <a:cs typeface="Times New Roman" panose="02020603050405020304" pitchFamily="18" charset="0"/>
              </a:rPr>
              <a:t>Кожен має право на справедливий і публічний розгляд його справи упродовж розумного строку незалежним і безстороннім судом, встановленим законом.</a:t>
            </a:r>
          </a:p>
          <a:p>
            <a:pPr indent="0" algn="just">
              <a:lnSpc>
                <a:spcPct val="150000"/>
              </a:lnSpc>
              <a:spcBef>
                <a:spcPts val="0"/>
              </a:spcBef>
              <a:spcAft>
                <a:spcPts val="0"/>
              </a:spcAft>
              <a:buNone/>
            </a:pPr>
            <a:endParaRPr lang="uk-UA" sz="2400" dirty="0">
              <a:solidFill>
                <a:srgbClr val="002949"/>
              </a:solidFill>
              <a:effectLst/>
              <a:ea typeface="Roboto Condensed Light" panose="02000000000000000000" pitchFamily="2" charset="0"/>
              <a:cs typeface="Times New Roman" panose="02020603050405020304" pitchFamily="18" charset="0"/>
            </a:endParaRPr>
          </a:p>
          <a:p>
            <a:pPr indent="0" algn="just">
              <a:lnSpc>
                <a:spcPct val="150000"/>
              </a:lnSpc>
              <a:spcBef>
                <a:spcPts val="0"/>
              </a:spcBef>
              <a:spcAft>
                <a:spcPts val="0"/>
              </a:spcAft>
              <a:buNone/>
            </a:pPr>
            <a:r>
              <a:rPr lang="en-US" sz="2400" i="1" dirty="0">
                <a:solidFill>
                  <a:srgbClr val="002949"/>
                </a:solidFill>
                <a:effectLst/>
                <a:ea typeface="Roboto Condensed Light" panose="02000000000000000000" pitchFamily="2" charset="0"/>
                <a:cs typeface="Times New Roman" panose="02020603050405020304" pitchFamily="18" charset="0"/>
              </a:rPr>
              <a:t>In the determination of his civil rights and obligations or of any criminal charge against him, everyone is entitled to a fair and public hearing within a reasonable time by an </a:t>
            </a:r>
            <a:r>
              <a:rPr lang="en-US" sz="2400" b="1" i="1" dirty="0">
                <a:solidFill>
                  <a:srgbClr val="002949"/>
                </a:solidFill>
                <a:effectLst/>
                <a:ea typeface="Roboto Condensed Light" panose="02000000000000000000" pitchFamily="2" charset="0"/>
                <a:cs typeface="Times New Roman" panose="02020603050405020304" pitchFamily="18" charset="0"/>
              </a:rPr>
              <a:t>independent </a:t>
            </a:r>
            <a:r>
              <a:rPr lang="en-US" sz="2400" i="1" dirty="0">
                <a:solidFill>
                  <a:srgbClr val="002949"/>
                </a:solidFill>
                <a:effectLst/>
                <a:ea typeface="Roboto Condensed Light" panose="02000000000000000000" pitchFamily="2" charset="0"/>
                <a:cs typeface="Times New Roman" panose="02020603050405020304" pitchFamily="18" charset="0"/>
              </a:rPr>
              <a:t>and impartial </a:t>
            </a:r>
            <a:r>
              <a:rPr lang="en-US" sz="2400" b="1" i="1" dirty="0">
                <a:solidFill>
                  <a:srgbClr val="002949"/>
                </a:solidFill>
                <a:effectLst/>
                <a:ea typeface="Roboto Condensed Light" panose="02000000000000000000" pitchFamily="2" charset="0"/>
                <a:cs typeface="Times New Roman" panose="02020603050405020304" pitchFamily="18" charset="0"/>
              </a:rPr>
              <a:t>tribunal </a:t>
            </a:r>
            <a:r>
              <a:rPr lang="en-US" sz="2400" i="1" dirty="0">
                <a:solidFill>
                  <a:srgbClr val="002949"/>
                </a:solidFill>
                <a:effectLst/>
                <a:ea typeface="Roboto Condensed Light" panose="02000000000000000000" pitchFamily="2" charset="0"/>
                <a:cs typeface="Times New Roman" panose="02020603050405020304" pitchFamily="18" charset="0"/>
              </a:rPr>
              <a:t>established by law</a:t>
            </a:r>
            <a:r>
              <a:rPr lang="en-US" sz="2400" dirty="0">
                <a:solidFill>
                  <a:srgbClr val="002949"/>
                </a:solidFill>
                <a:effectLst/>
                <a:ea typeface="Roboto Condensed Light" panose="02000000000000000000" pitchFamily="2" charset="0"/>
                <a:cs typeface="Times New Roman" panose="02020603050405020304" pitchFamily="18" charset="0"/>
              </a:rPr>
              <a:t>.</a:t>
            </a:r>
          </a:p>
          <a:p>
            <a:pPr indent="0" algn="just">
              <a:lnSpc>
                <a:spcPct val="150000"/>
              </a:lnSpc>
              <a:spcBef>
                <a:spcPts val="0"/>
              </a:spcBef>
              <a:spcAft>
                <a:spcPts val="0"/>
              </a:spcAft>
              <a:buNone/>
            </a:pPr>
            <a:endParaRPr lang="en-US" sz="2400" dirty="0">
              <a:solidFill>
                <a:srgbClr val="002949"/>
              </a:solidFill>
              <a:effectLst/>
              <a:ea typeface="Roboto Condensed Light" panose="02000000000000000000" pitchFamily="2" charset="0"/>
              <a:cs typeface="Times New Roman" panose="02020603050405020304" pitchFamily="18" charset="0"/>
            </a:endParaRPr>
          </a:p>
        </p:txBody>
      </p:sp>
      <p:sp>
        <p:nvSpPr>
          <p:cNvPr id="4" name="Text Placeholder 2">
            <a:extLst>
              <a:ext uri="{FF2B5EF4-FFF2-40B4-BE49-F238E27FC236}">
                <a16:creationId xmlns:a16="http://schemas.microsoft.com/office/drawing/2014/main" id="{A1D5606A-7826-5FF7-0286-2B0D6E46A64B}"/>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ea typeface="Roboto Condensed Light" panose="02000000000000000000" pitchFamily="2" charset="0"/>
              </a:rPr>
              <a:t>Верховний Суд</a:t>
            </a:r>
            <a:endParaRPr lang="en-US" sz="1200" dirty="0">
              <a:solidFill>
                <a:srgbClr val="002949"/>
              </a:solidFill>
              <a:ea typeface="Roboto Condensed Light" panose="02000000000000000000" pitchFamily="2" charset="0"/>
            </a:endParaRPr>
          </a:p>
        </p:txBody>
      </p:sp>
      <p:cxnSp>
        <p:nvCxnSpPr>
          <p:cNvPr id="5" name="Прямая соединительная линия 11">
            <a:extLst>
              <a:ext uri="{FF2B5EF4-FFF2-40B4-BE49-F238E27FC236}">
                <a16:creationId xmlns:a16="http://schemas.microsoft.com/office/drawing/2014/main" id="{3DC4BB9E-40F0-DF74-481A-173650F78B61}"/>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E0D360D2-707F-376D-B9BC-F843BA6CFA05}"/>
              </a:ext>
            </a:extLst>
          </p:cNvPr>
          <p:cNvSpPr txBox="1">
            <a:spLocks/>
          </p:cNvSpPr>
          <p:nvPr/>
        </p:nvSpPr>
        <p:spPr>
          <a:xfrm>
            <a:off x="1864034" y="5969020"/>
            <a:ext cx="7685408"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latin typeface="Roboto Condensed Light" panose="02000000000000000000" pitchFamily="2" charset="0"/>
                <a:ea typeface="Roboto Condensed Light" panose="02000000000000000000" pitchFamily="2" charset="0"/>
              </a:rPr>
              <a:t>Незалежність</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судової</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гілки</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влади</a:t>
            </a:r>
            <a:r>
              <a:rPr lang="ru-RU" altLang="uk-UA" dirty="0">
                <a:solidFill>
                  <a:srgbClr val="002949"/>
                </a:solidFill>
                <a:latin typeface="Roboto Condensed Light" panose="02000000000000000000" pitchFamily="2" charset="0"/>
                <a:ea typeface="Roboto Condensed Light" panose="02000000000000000000" pitchFamily="2" charset="0"/>
              </a:rPr>
              <a:t> та </a:t>
            </a:r>
            <a:r>
              <a:rPr lang="ru-RU" altLang="uk-UA" dirty="0" err="1">
                <a:solidFill>
                  <a:srgbClr val="002949"/>
                </a:solidFill>
                <a:latin typeface="Roboto Condensed Light" panose="02000000000000000000" pitchFamily="2" charset="0"/>
                <a:ea typeface="Roboto Condensed Light" panose="02000000000000000000" pitchFamily="2" charset="0"/>
              </a:rPr>
              <a:t>історичні</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атрибути</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судочинства</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між</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консервативністю</a:t>
            </a:r>
            <a:r>
              <a:rPr lang="ru-RU" altLang="uk-UA" dirty="0">
                <a:solidFill>
                  <a:srgbClr val="002949"/>
                </a:solidFill>
                <a:latin typeface="Roboto Condensed Light" panose="02000000000000000000" pitchFamily="2" charset="0"/>
                <a:ea typeface="Roboto Condensed Light" panose="02000000000000000000" pitchFamily="2" charset="0"/>
              </a:rPr>
              <a:t> та </a:t>
            </a:r>
            <a:r>
              <a:rPr lang="ru-RU" altLang="uk-UA" dirty="0" err="1">
                <a:solidFill>
                  <a:srgbClr val="002949"/>
                </a:solidFill>
                <a:latin typeface="Roboto Condensed Light" panose="02000000000000000000" pitchFamily="2" charset="0"/>
                <a:ea typeface="Roboto Condensed Light" panose="02000000000000000000" pitchFamily="2" charset="0"/>
              </a:rPr>
              <a:t>інноваційністю</a:t>
            </a:r>
            <a:endParaRPr lang="ru-RU" altLang="uk-UA" dirty="0">
              <a:solidFill>
                <a:srgbClr val="002949"/>
              </a:solidFill>
              <a:latin typeface="Roboto Condensed Light" panose="02000000000000000000" pitchFamily="2" charset="0"/>
              <a:ea typeface="Roboto Condensed Light" panose="02000000000000000000" pitchFamily="2" charset="0"/>
            </a:endParaRPr>
          </a:p>
        </p:txBody>
      </p:sp>
      <p:sp>
        <p:nvSpPr>
          <p:cNvPr id="8" name="Slide Number Placeholder 3">
            <a:extLst>
              <a:ext uri="{FF2B5EF4-FFF2-40B4-BE49-F238E27FC236}">
                <a16:creationId xmlns:a16="http://schemas.microsoft.com/office/drawing/2014/main" id="{B9ACAA56-EBBF-9FDA-5280-BF7CCC4D9CB5}"/>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6</a:t>
            </a:r>
            <a:endParaRPr lang="en-US" sz="1400" dirty="0">
              <a:solidFill>
                <a:srgbClr val="002949"/>
              </a:solidFill>
            </a:endParaRPr>
          </a:p>
        </p:txBody>
      </p:sp>
    </p:spTree>
    <p:extLst>
      <p:ext uri="{BB962C8B-B14F-4D97-AF65-F5344CB8AC3E}">
        <p14:creationId xmlns:p14="http://schemas.microsoft.com/office/powerpoint/2010/main" val="27713921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091953CB-DE99-914F-22BF-0F199593115D}"/>
              </a:ext>
            </a:extLst>
          </p:cNvPr>
          <p:cNvSpPr>
            <a:spLocks noGrp="1"/>
          </p:cNvSpPr>
          <p:nvPr>
            <p:ph type="title"/>
          </p:nvPr>
        </p:nvSpPr>
        <p:spPr>
          <a:xfrm>
            <a:off x="18288" y="195825"/>
            <a:ext cx="10639425" cy="1050132"/>
          </a:xfrm>
          <a:prstGeom prst="horizontalScroll">
            <a:avLst>
              <a:gd name="adj" fmla="val 25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340">
              <a:lnSpc>
                <a:spcPct val="107000"/>
              </a:lnSpc>
              <a:spcAft>
                <a:spcPts val="800"/>
              </a:spcAft>
            </a:pPr>
            <a:r>
              <a:rPr lang="uk-UA" sz="2400" dirty="0">
                <a:solidFill>
                  <a:srgbClr val="004E9E"/>
                </a:solidFill>
                <a:effectLst/>
                <a:latin typeface="Roboto Condensed Light" panose="02000000000000000000" pitchFamily="2" charset="0"/>
                <a:ea typeface="Roboto Condensed Light" panose="02000000000000000000" pitchFamily="2" charset="0"/>
                <a:cs typeface="Times New Roman" panose="02020603050405020304" pitchFamily="18" charset="0"/>
              </a:rPr>
              <a:t>НАРАДЧА КІМНАТА (</a:t>
            </a:r>
            <a:r>
              <a:rPr lang="en-US" sz="2400" dirty="0">
                <a:solidFill>
                  <a:srgbClr val="004E9E"/>
                </a:solidFill>
                <a:effectLst/>
                <a:latin typeface="Roboto Condensed Light" panose="02000000000000000000" pitchFamily="2" charset="0"/>
                <a:ea typeface="Roboto Condensed Light" panose="02000000000000000000" pitchFamily="2" charset="0"/>
                <a:cs typeface="Times New Roman" panose="02020603050405020304" pitchFamily="18" charset="0"/>
              </a:rPr>
              <a:t>the Jury-Room</a:t>
            </a:r>
            <a:r>
              <a:rPr lang="uk-UA" sz="2400" dirty="0">
                <a:solidFill>
                  <a:srgbClr val="004E9E"/>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en-US" sz="2400" dirty="0">
                <a:solidFill>
                  <a:srgbClr val="004E9E"/>
                </a:solidFill>
                <a:effectLst/>
                <a:latin typeface="Roboto Condensed Light" panose="02000000000000000000" pitchFamily="2" charset="0"/>
                <a:ea typeface="Roboto Condensed Light" panose="02000000000000000000" pitchFamily="2" charset="0"/>
                <a:cs typeface="Times New Roman" panose="02020603050405020304" pitchFamily="18" charset="0"/>
              </a:rPr>
              <a:t>Judge's deliberation room</a:t>
            </a:r>
            <a:br>
              <a:rPr lang="en-US" sz="2400" dirty="0">
                <a:solidFill>
                  <a:srgbClr val="004E9E"/>
                </a:solidFill>
                <a:effectLst/>
                <a:latin typeface="Roboto Condensed Light" panose="02000000000000000000" pitchFamily="2" charset="0"/>
                <a:ea typeface="Roboto Condensed Light" panose="02000000000000000000" pitchFamily="2" charset="0"/>
                <a:cs typeface="Times New Roman" panose="02020603050405020304" pitchFamily="18" charset="0"/>
              </a:rPr>
            </a:br>
            <a:endParaRPr lang="uk-UA" sz="2400" dirty="0">
              <a:solidFill>
                <a:srgbClr val="004E9E"/>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p:txBody>
      </p:sp>
      <p:pic>
        <p:nvPicPr>
          <p:cNvPr id="6" name="Рисунок 5">
            <a:extLst>
              <a:ext uri="{FF2B5EF4-FFF2-40B4-BE49-F238E27FC236}">
                <a16:creationId xmlns:a16="http://schemas.microsoft.com/office/drawing/2014/main" id="{B8838694-0180-D1D7-3A6F-0EE42605837D}"/>
              </a:ext>
            </a:extLst>
          </p:cNvPr>
          <p:cNvPicPr>
            <a:picLocks noChangeAspect="1"/>
          </p:cNvPicPr>
          <p:nvPr/>
        </p:nvPicPr>
        <p:blipFill rotWithShape="1">
          <a:blip r:embed="rId2">
            <a:extLst>
              <a:ext uri="{28A0092B-C50C-407E-A947-70E740481C1C}">
                <a14:useLocalDpi xmlns:a14="http://schemas.microsoft.com/office/drawing/2010/main" val="0"/>
              </a:ext>
            </a:extLst>
          </a:blip>
          <a:srcRect l="13977" t="28541" r="11073" b="19584"/>
          <a:stretch/>
        </p:blipFill>
        <p:spPr>
          <a:xfrm>
            <a:off x="8459148" y="4005072"/>
            <a:ext cx="3217740" cy="2287016"/>
          </a:xfrm>
          <a:prstGeom prst="rect">
            <a:avLst/>
          </a:prstGeom>
        </p:spPr>
      </p:pic>
      <p:sp>
        <p:nvSpPr>
          <p:cNvPr id="3" name="Місце для вмісту 2">
            <a:extLst>
              <a:ext uri="{FF2B5EF4-FFF2-40B4-BE49-F238E27FC236}">
                <a16:creationId xmlns:a16="http://schemas.microsoft.com/office/drawing/2014/main" id="{5FF7D4BF-5360-A0BF-D78D-FF638B64F679}"/>
              </a:ext>
            </a:extLst>
          </p:cNvPr>
          <p:cNvSpPr>
            <a:spLocks noGrp="1"/>
          </p:cNvSpPr>
          <p:nvPr>
            <p:ph idx="1"/>
          </p:nvPr>
        </p:nvSpPr>
        <p:spPr>
          <a:xfrm>
            <a:off x="482856" y="1245957"/>
            <a:ext cx="11194223" cy="5152360"/>
          </a:xfrm>
        </p:spPr>
        <p:txBody>
          <a:bodyPr/>
          <a:lstStyle/>
          <a:p>
            <a:pPr marL="0" indent="0" algn="just">
              <a:buNone/>
            </a:pPr>
            <a:r>
              <a:rPr lang="uk-UA" sz="2000" b="1" dirty="0">
                <a:solidFill>
                  <a:srgbClr val="002949"/>
                </a:solidFill>
              </a:rPr>
              <a:t>Згідно з частиною </a:t>
            </a:r>
            <a:r>
              <a:rPr lang="uk-UA" sz="2000" b="1" dirty="0" err="1">
                <a:solidFill>
                  <a:srgbClr val="002949"/>
                </a:solidFill>
              </a:rPr>
              <a:t>пʼятою</a:t>
            </a:r>
            <a:r>
              <a:rPr lang="uk-UA" sz="2000" b="1" dirty="0">
                <a:solidFill>
                  <a:srgbClr val="002949"/>
                </a:solidFill>
              </a:rPr>
              <a:t> статті 48 Закону України «Про судоустрій і статус судді»:</a:t>
            </a:r>
          </a:p>
          <a:p>
            <a:pPr marL="0" indent="0" algn="just">
              <a:buNone/>
            </a:pPr>
            <a:r>
              <a:rPr lang="uk-UA" sz="2000" dirty="0">
                <a:solidFill>
                  <a:srgbClr val="002949"/>
                </a:solidFill>
              </a:rPr>
              <a:t>незалежність судді забезпечується, зокрема, таємницею ухвалення судового рішення.</a:t>
            </a:r>
          </a:p>
          <a:p>
            <a:pPr marL="0" indent="0" algn="just">
              <a:buNone/>
            </a:pPr>
            <a:r>
              <a:rPr lang="uk-UA" sz="2000" b="1" dirty="0">
                <a:solidFill>
                  <a:srgbClr val="002949"/>
                </a:solidFill>
              </a:rPr>
              <a:t>Відповідно до частини сьомої статті 56 Закону України «Про судоустрій і статус судді»:</a:t>
            </a:r>
          </a:p>
          <a:p>
            <a:pPr marL="0" indent="0" algn="just">
              <a:buNone/>
            </a:pPr>
            <a:r>
              <a:rPr lang="uk-UA" sz="2000" dirty="0">
                <a:solidFill>
                  <a:srgbClr val="002949"/>
                </a:solidFill>
              </a:rPr>
              <a:t>суддя зобов’язаний, зокрема, не розголошувати відомості, які становлять таємницю, що охороняється законом, у тому числі таємницю нарадчої кімнати.</a:t>
            </a:r>
          </a:p>
          <a:p>
            <a:pPr marL="0" indent="0" algn="just">
              <a:buNone/>
            </a:pPr>
            <a:r>
              <a:rPr lang="uk-UA" sz="2000" b="1" dirty="0">
                <a:solidFill>
                  <a:srgbClr val="002949"/>
                </a:solidFill>
              </a:rPr>
              <a:t>Статтею 106 цього ж Закону передбачено, що</a:t>
            </a:r>
          </a:p>
          <a:p>
            <a:pPr marL="0" indent="0" algn="just">
              <a:buNone/>
            </a:pPr>
            <a:r>
              <a:rPr lang="uk-UA" sz="2000" dirty="0">
                <a:solidFill>
                  <a:srgbClr val="002949"/>
                </a:solidFill>
              </a:rPr>
              <a:t>суддю може бути притягнуто до дисциплінарної відповідальності в порядку дисциплінарного провадження з таких підстав як умисне або внаслідок недбалості, зокрема, розголошення суддею таємниці, що охороняється законом, у тому числі таємниці нарадчої кімнати.</a:t>
            </a:r>
          </a:p>
          <a:p>
            <a:pPr marL="0" indent="0" algn="just">
              <a:buNone/>
            </a:pPr>
            <a:endParaRPr lang="uk-UA" sz="2000" dirty="0">
              <a:solidFill>
                <a:srgbClr val="002949"/>
              </a:solidFill>
            </a:endParaRPr>
          </a:p>
          <a:p>
            <a:pPr marL="0" indent="0" algn="just">
              <a:buNone/>
            </a:pPr>
            <a:r>
              <a:rPr lang="uk-UA" sz="2000" i="1" dirty="0">
                <a:solidFill>
                  <a:srgbClr val="002949"/>
                </a:solidFill>
              </a:rPr>
              <a:t>(зміст окремої думки….)</a:t>
            </a:r>
          </a:p>
          <a:p>
            <a:pPr algn="just"/>
            <a:endParaRPr lang="uk-UA" sz="2000" dirty="0"/>
          </a:p>
        </p:txBody>
      </p:sp>
      <p:sp>
        <p:nvSpPr>
          <p:cNvPr id="5"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7"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60</a:t>
            </a:r>
            <a:endParaRPr lang="en-US" sz="1400" dirty="0">
              <a:solidFill>
                <a:srgbClr val="002949"/>
              </a:solidFill>
            </a:endParaRPr>
          </a:p>
        </p:txBody>
      </p:sp>
      <p:cxnSp>
        <p:nvCxnSpPr>
          <p:cNvPr id="8" name="Прямая соединительная линия 7"/>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9" name="Text Placeholder 2"/>
          <p:cNvSpPr txBox="1">
            <a:spLocks/>
          </p:cNvSpPr>
          <p:nvPr/>
        </p:nvSpPr>
        <p:spPr>
          <a:xfrm>
            <a:off x="1864034" y="5969020"/>
            <a:ext cx="6900404"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36742862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76654" y="1902717"/>
            <a:ext cx="11227668" cy="3308598"/>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100" dirty="0">
                <a:solidFill>
                  <a:srgbClr val="002949"/>
                </a:solidFill>
              </a:rPr>
              <a:t>ПРОФЕСІЙНА ТАЄМНИЦЯ ТА ІМУНІТЕТ</a:t>
            </a:r>
          </a:p>
          <a:p>
            <a:pPr algn="just">
              <a:lnSpc>
                <a:spcPct val="100000"/>
              </a:lnSpc>
              <a:spcBef>
                <a:spcPct val="0"/>
              </a:spcBef>
              <a:spcAft>
                <a:spcPts val="1200"/>
              </a:spcAft>
              <a:buFont typeface="Arial" panose="020B0604020202020204" pitchFamily="34" charset="0"/>
              <a:buNone/>
            </a:pPr>
            <a:r>
              <a:rPr lang="ru-RU" altLang="uk-UA" sz="2100" dirty="0">
                <a:solidFill>
                  <a:srgbClr val="002949"/>
                </a:solidFill>
              </a:rPr>
              <a:t>15. </a:t>
            </a:r>
            <a:r>
              <a:rPr lang="ru-RU" altLang="uk-UA" sz="2100" dirty="0" err="1">
                <a:solidFill>
                  <a:srgbClr val="002949"/>
                </a:solidFill>
              </a:rPr>
              <a:t>Судді</a:t>
            </a:r>
            <a:r>
              <a:rPr lang="ru-RU" altLang="uk-UA" sz="2100" dirty="0">
                <a:solidFill>
                  <a:srgbClr val="002949"/>
                </a:solidFill>
              </a:rPr>
              <a:t> </a:t>
            </a:r>
            <a:r>
              <a:rPr lang="ru-RU" altLang="uk-UA" sz="2100" dirty="0" err="1">
                <a:solidFill>
                  <a:srgbClr val="002949"/>
                </a:solidFill>
              </a:rPr>
              <a:t>зобов’язані</a:t>
            </a:r>
            <a:r>
              <a:rPr lang="ru-RU" altLang="uk-UA" sz="2100" dirty="0">
                <a:solidFill>
                  <a:srgbClr val="002949"/>
                </a:solidFill>
              </a:rPr>
              <a:t> </a:t>
            </a:r>
            <a:r>
              <a:rPr lang="ru-RU" altLang="uk-UA" sz="2100" dirty="0" err="1">
                <a:solidFill>
                  <a:srgbClr val="002949"/>
                </a:solidFill>
              </a:rPr>
              <a:t>зберігати</a:t>
            </a:r>
            <a:r>
              <a:rPr lang="ru-RU" altLang="uk-UA" sz="2100" dirty="0">
                <a:solidFill>
                  <a:srgbClr val="002949"/>
                </a:solidFill>
              </a:rPr>
              <a:t> </a:t>
            </a:r>
            <a:r>
              <a:rPr lang="ru-RU" altLang="uk-UA" sz="2100" dirty="0" err="1">
                <a:solidFill>
                  <a:srgbClr val="002949"/>
                </a:solidFill>
              </a:rPr>
              <a:t>професійну</a:t>
            </a:r>
            <a:r>
              <a:rPr lang="ru-RU" altLang="uk-UA" sz="2100" dirty="0">
                <a:solidFill>
                  <a:srgbClr val="002949"/>
                </a:solidFill>
              </a:rPr>
              <a:t> </a:t>
            </a:r>
            <a:r>
              <a:rPr lang="ru-RU" altLang="uk-UA" sz="2100" dirty="0" err="1">
                <a:solidFill>
                  <a:srgbClr val="002949"/>
                </a:solidFill>
              </a:rPr>
              <a:t>таємницю</a:t>
            </a:r>
            <a:r>
              <a:rPr lang="ru-RU" altLang="uk-UA" sz="2100" dirty="0">
                <a:solidFill>
                  <a:srgbClr val="002949"/>
                </a:solidFill>
              </a:rPr>
              <a:t> </a:t>
            </a:r>
            <a:r>
              <a:rPr lang="ru-RU" altLang="uk-UA" sz="2100" dirty="0" err="1">
                <a:solidFill>
                  <a:srgbClr val="002949"/>
                </a:solidFill>
              </a:rPr>
              <a:t>щодо</a:t>
            </a:r>
            <a:r>
              <a:rPr lang="ru-RU" altLang="uk-UA" sz="2100" dirty="0">
                <a:solidFill>
                  <a:srgbClr val="002949"/>
                </a:solidFill>
              </a:rPr>
              <a:t> </a:t>
            </a:r>
            <a:r>
              <a:rPr lang="ru-RU" altLang="uk-UA" sz="2100" dirty="0" err="1">
                <a:solidFill>
                  <a:srgbClr val="002949"/>
                </a:solidFill>
              </a:rPr>
              <a:t>своїх</a:t>
            </a:r>
            <a:r>
              <a:rPr lang="ru-RU" altLang="uk-UA" sz="2100" dirty="0">
                <a:solidFill>
                  <a:srgbClr val="002949"/>
                </a:solidFill>
              </a:rPr>
              <a:t> </a:t>
            </a:r>
            <a:r>
              <a:rPr lang="ru-RU" altLang="uk-UA" sz="2100" dirty="0" err="1">
                <a:solidFill>
                  <a:srgbClr val="002949"/>
                </a:solidFill>
              </a:rPr>
              <a:t>засідань</a:t>
            </a:r>
            <a:r>
              <a:rPr lang="ru-RU" altLang="uk-UA" sz="2100" dirty="0">
                <a:solidFill>
                  <a:srgbClr val="002949"/>
                </a:solidFill>
              </a:rPr>
              <a:t> і </a:t>
            </a:r>
            <a:r>
              <a:rPr lang="ru-RU" altLang="uk-UA" sz="2100" dirty="0" err="1">
                <a:solidFill>
                  <a:srgbClr val="002949"/>
                </a:solidFill>
              </a:rPr>
              <a:t>конфіденційної</a:t>
            </a:r>
            <a:r>
              <a:rPr lang="ru-RU" altLang="uk-UA" sz="2100" dirty="0">
                <a:solidFill>
                  <a:srgbClr val="002949"/>
                </a:solidFill>
              </a:rPr>
              <a:t> </a:t>
            </a:r>
            <a:r>
              <a:rPr lang="ru-RU" altLang="uk-UA" sz="2100" dirty="0" err="1">
                <a:solidFill>
                  <a:srgbClr val="002949"/>
                </a:solidFill>
              </a:rPr>
              <a:t>інформації</a:t>
            </a:r>
            <a:r>
              <a:rPr lang="ru-RU" altLang="uk-UA" sz="2100" dirty="0">
                <a:solidFill>
                  <a:srgbClr val="002949"/>
                </a:solidFill>
              </a:rPr>
              <a:t>, </a:t>
            </a:r>
            <a:r>
              <a:rPr lang="ru-RU" altLang="uk-UA" sz="2100" dirty="0" err="1">
                <a:solidFill>
                  <a:srgbClr val="002949"/>
                </a:solidFill>
              </a:rPr>
              <a:t>отриманої</a:t>
            </a:r>
            <a:r>
              <a:rPr lang="ru-RU" altLang="uk-UA" sz="2100" dirty="0">
                <a:solidFill>
                  <a:srgbClr val="002949"/>
                </a:solidFill>
              </a:rPr>
              <a:t> в </a:t>
            </a:r>
            <a:r>
              <a:rPr lang="ru-RU" altLang="uk-UA" sz="2100" dirty="0" err="1">
                <a:solidFill>
                  <a:srgbClr val="002949"/>
                </a:solidFill>
              </a:rPr>
              <a:t>ході</a:t>
            </a:r>
            <a:r>
              <a:rPr lang="ru-RU" altLang="uk-UA" sz="2100" dirty="0">
                <a:solidFill>
                  <a:srgbClr val="002949"/>
                </a:solidFill>
              </a:rPr>
              <a:t> </a:t>
            </a:r>
            <a:r>
              <a:rPr lang="ru-RU" altLang="uk-UA" sz="2100" dirty="0" err="1">
                <a:solidFill>
                  <a:srgbClr val="002949"/>
                </a:solidFill>
              </a:rPr>
              <a:t>виконання</a:t>
            </a:r>
            <a:r>
              <a:rPr lang="ru-RU" altLang="uk-UA" sz="2100" dirty="0">
                <a:solidFill>
                  <a:srgbClr val="002949"/>
                </a:solidFill>
              </a:rPr>
              <a:t> </a:t>
            </a:r>
            <a:r>
              <a:rPr lang="ru-RU" altLang="uk-UA" sz="2100" dirty="0" err="1">
                <a:solidFill>
                  <a:srgbClr val="002949"/>
                </a:solidFill>
              </a:rPr>
              <a:t>їхніх</a:t>
            </a:r>
            <a:r>
              <a:rPr lang="ru-RU" altLang="uk-UA" sz="2100" dirty="0">
                <a:solidFill>
                  <a:srgbClr val="002949"/>
                </a:solidFill>
              </a:rPr>
              <a:t> </a:t>
            </a:r>
            <a:r>
              <a:rPr lang="ru-RU" altLang="uk-UA" sz="2100" dirty="0" err="1">
                <a:solidFill>
                  <a:srgbClr val="002949"/>
                </a:solidFill>
              </a:rPr>
              <a:t>обов’язків</a:t>
            </a:r>
            <a:r>
              <a:rPr lang="ru-RU" altLang="uk-UA" sz="2100" dirty="0">
                <a:solidFill>
                  <a:srgbClr val="002949"/>
                </a:solidFill>
              </a:rPr>
              <a:t>, </a:t>
            </a:r>
            <a:r>
              <a:rPr lang="ru-RU" altLang="uk-UA" sz="2100" dirty="0" err="1">
                <a:solidFill>
                  <a:srgbClr val="002949"/>
                </a:solidFill>
              </a:rPr>
              <a:t>окрім</a:t>
            </a:r>
            <a:r>
              <a:rPr lang="ru-RU" altLang="uk-UA" sz="2100" dirty="0">
                <a:solidFill>
                  <a:srgbClr val="002949"/>
                </a:solidFill>
              </a:rPr>
              <a:t> як у </a:t>
            </a:r>
            <a:r>
              <a:rPr lang="ru-RU" altLang="uk-UA" sz="2100" dirty="0" err="1">
                <a:solidFill>
                  <a:srgbClr val="002949"/>
                </a:solidFill>
              </a:rPr>
              <a:t>випадку</a:t>
            </a:r>
            <a:r>
              <a:rPr lang="ru-RU" altLang="uk-UA" sz="2100" dirty="0">
                <a:solidFill>
                  <a:srgbClr val="002949"/>
                </a:solidFill>
              </a:rPr>
              <a:t> </a:t>
            </a:r>
            <a:r>
              <a:rPr lang="ru-RU" altLang="uk-UA" sz="2100" dirty="0" err="1">
                <a:solidFill>
                  <a:srgbClr val="002949"/>
                </a:solidFill>
              </a:rPr>
              <a:t>відкритого</a:t>
            </a:r>
            <a:r>
              <a:rPr lang="ru-RU" altLang="uk-UA" sz="2100" dirty="0">
                <a:solidFill>
                  <a:srgbClr val="002949"/>
                </a:solidFill>
              </a:rPr>
              <a:t> судового </a:t>
            </a:r>
            <a:r>
              <a:rPr lang="ru-RU" altLang="uk-UA" sz="2100" dirty="0" err="1">
                <a:solidFill>
                  <a:srgbClr val="002949"/>
                </a:solidFill>
              </a:rPr>
              <a:t>процесу</a:t>
            </a:r>
            <a:r>
              <a:rPr lang="ru-RU" altLang="uk-UA" sz="2100" dirty="0">
                <a:solidFill>
                  <a:srgbClr val="002949"/>
                </a:solidFill>
              </a:rPr>
              <a:t>. Заборонено </a:t>
            </a:r>
            <a:r>
              <a:rPr lang="ru-RU" altLang="uk-UA" sz="2100" dirty="0" err="1">
                <a:solidFill>
                  <a:srgbClr val="002949"/>
                </a:solidFill>
              </a:rPr>
              <a:t>змушувати</a:t>
            </a:r>
            <a:r>
              <a:rPr lang="ru-RU" altLang="uk-UA" sz="2100" dirty="0">
                <a:solidFill>
                  <a:srgbClr val="002949"/>
                </a:solidFill>
              </a:rPr>
              <a:t> </a:t>
            </a:r>
            <a:r>
              <a:rPr lang="ru-RU" altLang="uk-UA" sz="2100" dirty="0" err="1">
                <a:solidFill>
                  <a:srgbClr val="002949"/>
                </a:solidFill>
              </a:rPr>
              <a:t>їх</a:t>
            </a:r>
            <a:r>
              <a:rPr lang="ru-RU" altLang="uk-UA" sz="2100" dirty="0">
                <a:solidFill>
                  <a:srgbClr val="002949"/>
                </a:solidFill>
              </a:rPr>
              <a:t> </a:t>
            </a:r>
            <a:r>
              <a:rPr lang="ru-RU" altLang="uk-UA" sz="2100" dirty="0" err="1">
                <a:solidFill>
                  <a:srgbClr val="002949"/>
                </a:solidFill>
              </a:rPr>
              <a:t>давати</a:t>
            </a:r>
            <a:r>
              <a:rPr lang="ru-RU" altLang="uk-UA" sz="2100" dirty="0">
                <a:solidFill>
                  <a:srgbClr val="002949"/>
                </a:solidFill>
              </a:rPr>
              <a:t> </a:t>
            </a:r>
            <a:r>
              <a:rPr lang="ru-RU" altLang="uk-UA" sz="2100" dirty="0" err="1">
                <a:solidFill>
                  <a:srgbClr val="002949"/>
                </a:solidFill>
              </a:rPr>
              <a:t>свідчення</a:t>
            </a:r>
            <a:r>
              <a:rPr lang="ru-RU" altLang="uk-UA" sz="2100" dirty="0">
                <a:solidFill>
                  <a:srgbClr val="002949"/>
                </a:solidFill>
              </a:rPr>
              <a:t> з таких </a:t>
            </a:r>
            <a:r>
              <a:rPr lang="ru-RU" altLang="uk-UA" sz="2100" dirty="0" err="1">
                <a:solidFill>
                  <a:srgbClr val="002949"/>
                </a:solidFill>
              </a:rPr>
              <a:t>питань</a:t>
            </a:r>
            <a:r>
              <a:rPr lang="ru-RU" altLang="uk-UA" sz="2100" dirty="0">
                <a:solidFill>
                  <a:srgbClr val="002949"/>
                </a:solidFill>
              </a:rPr>
              <a:t>.</a:t>
            </a:r>
          </a:p>
          <a:p>
            <a:pPr algn="just">
              <a:lnSpc>
                <a:spcPct val="100000"/>
              </a:lnSpc>
              <a:spcBef>
                <a:spcPct val="0"/>
              </a:spcBef>
              <a:spcAft>
                <a:spcPts val="1200"/>
              </a:spcAft>
              <a:buFont typeface="Arial" panose="020B0604020202020204" pitchFamily="34" charset="0"/>
              <a:buNone/>
            </a:pPr>
            <a:r>
              <a:rPr lang="ru-RU" altLang="uk-UA" sz="2100" i="1" dirty="0">
                <a:solidFill>
                  <a:srgbClr val="002949"/>
                </a:solidFill>
              </a:rPr>
              <a:t>16. Без </a:t>
            </a:r>
            <a:r>
              <a:rPr lang="ru-RU" altLang="uk-UA" sz="2100" i="1" dirty="0" err="1">
                <a:solidFill>
                  <a:srgbClr val="002949"/>
                </a:solidFill>
              </a:rPr>
              <a:t>обмежень</a:t>
            </a:r>
            <a:r>
              <a:rPr lang="ru-RU" altLang="uk-UA" sz="2100" i="1" dirty="0">
                <a:solidFill>
                  <a:srgbClr val="002949"/>
                </a:solidFill>
              </a:rPr>
              <a:t> </a:t>
            </a:r>
            <a:r>
              <a:rPr lang="ru-RU" altLang="uk-UA" sz="2100" i="1" dirty="0" err="1">
                <a:solidFill>
                  <a:srgbClr val="002949"/>
                </a:solidFill>
              </a:rPr>
              <a:t>щодо</a:t>
            </a:r>
            <a:r>
              <a:rPr lang="ru-RU" altLang="uk-UA" sz="2100" i="1" dirty="0">
                <a:solidFill>
                  <a:srgbClr val="002949"/>
                </a:solidFill>
              </a:rPr>
              <a:t> будь-</a:t>
            </a:r>
            <a:r>
              <a:rPr lang="ru-RU" altLang="uk-UA" sz="2100" i="1" dirty="0" err="1">
                <a:solidFill>
                  <a:srgbClr val="002949"/>
                </a:solidFill>
              </a:rPr>
              <a:t>яких</a:t>
            </a:r>
            <a:r>
              <a:rPr lang="ru-RU" altLang="uk-UA" sz="2100" i="1" dirty="0">
                <a:solidFill>
                  <a:srgbClr val="002949"/>
                </a:solidFill>
              </a:rPr>
              <a:t> </a:t>
            </a:r>
            <a:r>
              <a:rPr lang="ru-RU" altLang="uk-UA" sz="2100" i="1" dirty="0" err="1">
                <a:solidFill>
                  <a:srgbClr val="002949"/>
                </a:solidFill>
              </a:rPr>
              <a:t>дисциплінарних</a:t>
            </a:r>
            <a:r>
              <a:rPr lang="ru-RU" altLang="uk-UA" sz="2100" i="1" dirty="0">
                <a:solidFill>
                  <a:srgbClr val="002949"/>
                </a:solidFill>
              </a:rPr>
              <a:t> процедур, права на </a:t>
            </a:r>
            <a:r>
              <a:rPr lang="ru-RU" altLang="uk-UA" sz="2100" i="1" dirty="0" err="1">
                <a:solidFill>
                  <a:srgbClr val="002949"/>
                </a:solidFill>
              </a:rPr>
              <a:t>апеляцію</a:t>
            </a:r>
            <a:r>
              <a:rPr lang="ru-RU" altLang="uk-UA" sz="2100" i="1" dirty="0">
                <a:solidFill>
                  <a:srgbClr val="002949"/>
                </a:solidFill>
              </a:rPr>
              <a:t> </a:t>
            </a:r>
            <a:r>
              <a:rPr lang="ru-RU" altLang="uk-UA" sz="2100" i="1" dirty="0" err="1">
                <a:solidFill>
                  <a:srgbClr val="002949"/>
                </a:solidFill>
              </a:rPr>
              <a:t>чи</a:t>
            </a:r>
            <a:r>
              <a:rPr lang="ru-RU" altLang="uk-UA" sz="2100" i="1" dirty="0">
                <a:solidFill>
                  <a:srgbClr val="002949"/>
                </a:solidFill>
              </a:rPr>
              <a:t> </a:t>
            </a:r>
            <a:r>
              <a:rPr lang="ru-RU" altLang="uk-UA" sz="2100" i="1" dirty="0" err="1">
                <a:solidFill>
                  <a:srgbClr val="002949"/>
                </a:solidFill>
              </a:rPr>
              <a:t>компенсацію</a:t>
            </a:r>
            <a:r>
              <a:rPr lang="ru-RU" altLang="uk-UA" sz="2100" i="1" dirty="0">
                <a:solidFill>
                  <a:srgbClr val="002949"/>
                </a:solidFill>
              </a:rPr>
              <a:t> з боку </a:t>
            </a:r>
            <a:r>
              <a:rPr lang="ru-RU" altLang="uk-UA" sz="2100" i="1" dirty="0" err="1">
                <a:solidFill>
                  <a:srgbClr val="002949"/>
                </a:solidFill>
              </a:rPr>
              <a:t>держави</a:t>
            </a:r>
            <a:r>
              <a:rPr lang="ru-RU" altLang="uk-UA" sz="2100" i="1" dirty="0">
                <a:solidFill>
                  <a:srgbClr val="002949"/>
                </a:solidFill>
              </a:rPr>
              <a:t> </a:t>
            </a:r>
            <a:r>
              <a:rPr lang="ru-RU" altLang="uk-UA" sz="2100" i="1" dirty="0" err="1">
                <a:solidFill>
                  <a:srgbClr val="002949"/>
                </a:solidFill>
              </a:rPr>
              <a:t>згідно</a:t>
            </a:r>
            <a:r>
              <a:rPr lang="ru-RU" altLang="uk-UA" sz="2100" i="1" dirty="0">
                <a:solidFill>
                  <a:srgbClr val="002949"/>
                </a:solidFill>
              </a:rPr>
              <a:t> з </a:t>
            </a:r>
            <a:r>
              <a:rPr lang="ru-RU" altLang="uk-UA" sz="2100" i="1" dirty="0" err="1">
                <a:solidFill>
                  <a:srgbClr val="002949"/>
                </a:solidFill>
              </a:rPr>
              <a:t>національним</a:t>
            </a:r>
            <a:r>
              <a:rPr lang="ru-RU" altLang="uk-UA" sz="2100" i="1" dirty="0">
                <a:solidFill>
                  <a:srgbClr val="002949"/>
                </a:solidFill>
              </a:rPr>
              <a:t> </a:t>
            </a:r>
            <a:r>
              <a:rPr lang="ru-RU" altLang="uk-UA" sz="2100" i="1" dirty="0" err="1">
                <a:solidFill>
                  <a:srgbClr val="002949"/>
                </a:solidFill>
              </a:rPr>
              <a:t>законодавством</a:t>
            </a:r>
            <a:r>
              <a:rPr lang="ru-RU" altLang="uk-UA" sz="2100" i="1" dirty="0">
                <a:solidFill>
                  <a:srgbClr val="002949"/>
                </a:solidFill>
              </a:rPr>
              <a:t> </a:t>
            </a:r>
            <a:r>
              <a:rPr lang="ru-RU" altLang="uk-UA" sz="2100" i="1" dirty="0" err="1">
                <a:solidFill>
                  <a:srgbClr val="002949"/>
                </a:solidFill>
              </a:rPr>
              <a:t>судді</a:t>
            </a:r>
            <a:r>
              <a:rPr lang="ru-RU" altLang="uk-UA" sz="2100" i="1" dirty="0">
                <a:solidFill>
                  <a:srgbClr val="002949"/>
                </a:solidFill>
              </a:rPr>
              <a:t> </a:t>
            </a:r>
            <a:r>
              <a:rPr lang="ru-RU" altLang="uk-UA" sz="2100" i="1" dirty="0" err="1">
                <a:solidFill>
                  <a:srgbClr val="002949"/>
                </a:solidFill>
              </a:rPr>
              <a:t>повинні</a:t>
            </a:r>
            <a:r>
              <a:rPr lang="ru-RU" altLang="uk-UA" sz="2100" i="1" dirty="0">
                <a:solidFill>
                  <a:srgbClr val="002949"/>
                </a:solidFill>
              </a:rPr>
              <a:t> </a:t>
            </a:r>
            <a:r>
              <a:rPr lang="ru-RU" altLang="uk-UA" sz="2100" i="1" dirty="0" err="1">
                <a:solidFill>
                  <a:srgbClr val="002949"/>
                </a:solidFill>
              </a:rPr>
              <a:t>користуватися</a:t>
            </a:r>
            <a:r>
              <a:rPr lang="ru-RU" altLang="uk-UA" sz="2100" i="1" dirty="0">
                <a:solidFill>
                  <a:srgbClr val="002949"/>
                </a:solidFill>
              </a:rPr>
              <a:t> </a:t>
            </a:r>
            <a:r>
              <a:rPr lang="ru-RU" altLang="uk-UA" sz="2100" i="1" dirty="0" err="1">
                <a:solidFill>
                  <a:srgbClr val="002949"/>
                </a:solidFill>
              </a:rPr>
              <a:t>особистим</a:t>
            </a:r>
            <a:r>
              <a:rPr lang="ru-RU" altLang="uk-UA" sz="2100" i="1" dirty="0">
                <a:solidFill>
                  <a:srgbClr val="002949"/>
                </a:solidFill>
              </a:rPr>
              <a:t> </a:t>
            </a:r>
            <a:r>
              <a:rPr lang="ru-RU" altLang="uk-UA" sz="2100" i="1" dirty="0" err="1">
                <a:solidFill>
                  <a:srgbClr val="002949"/>
                </a:solidFill>
              </a:rPr>
              <a:t>імунітетом</a:t>
            </a:r>
            <a:r>
              <a:rPr lang="ru-RU" altLang="uk-UA" sz="2100" i="1" dirty="0">
                <a:solidFill>
                  <a:srgbClr val="002949"/>
                </a:solidFill>
              </a:rPr>
              <a:t> </a:t>
            </a:r>
            <a:r>
              <a:rPr lang="ru-RU" altLang="uk-UA" sz="2100" i="1" dirty="0" err="1">
                <a:solidFill>
                  <a:srgbClr val="002949"/>
                </a:solidFill>
              </a:rPr>
              <a:t>від</a:t>
            </a:r>
            <a:r>
              <a:rPr lang="ru-RU" altLang="uk-UA" sz="2100" i="1" dirty="0">
                <a:solidFill>
                  <a:srgbClr val="002949"/>
                </a:solidFill>
              </a:rPr>
              <a:t> судового </a:t>
            </a:r>
            <a:r>
              <a:rPr lang="ru-RU" altLang="uk-UA" sz="2100" i="1" dirty="0" err="1">
                <a:solidFill>
                  <a:srgbClr val="002949"/>
                </a:solidFill>
              </a:rPr>
              <a:t>переслідування</a:t>
            </a:r>
            <a:r>
              <a:rPr lang="ru-RU" altLang="uk-UA" sz="2100" i="1" dirty="0">
                <a:solidFill>
                  <a:srgbClr val="002949"/>
                </a:solidFill>
              </a:rPr>
              <a:t> в порядку </a:t>
            </a:r>
            <a:r>
              <a:rPr lang="ru-RU" altLang="uk-UA" sz="2100" i="1" dirty="0" err="1">
                <a:solidFill>
                  <a:srgbClr val="002949"/>
                </a:solidFill>
              </a:rPr>
              <a:t>цивільного</a:t>
            </a:r>
            <a:r>
              <a:rPr lang="ru-RU" altLang="uk-UA" sz="2100" i="1" dirty="0">
                <a:solidFill>
                  <a:srgbClr val="002949"/>
                </a:solidFill>
              </a:rPr>
              <a:t> </a:t>
            </a:r>
            <a:r>
              <a:rPr lang="ru-RU" altLang="uk-UA" sz="2100" i="1" dirty="0" err="1">
                <a:solidFill>
                  <a:srgbClr val="002949"/>
                </a:solidFill>
              </a:rPr>
              <a:t>судочинства</a:t>
            </a:r>
            <a:r>
              <a:rPr lang="ru-RU" altLang="uk-UA" sz="2100" i="1" dirty="0">
                <a:solidFill>
                  <a:srgbClr val="002949"/>
                </a:solidFill>
              </a:rPr>
              <a:t> за </a:t>
            </a:r>
            <a:r>
              <a:rPr lang="ru-RU" altLang="uk-UA" sz="2100" i="1" dirty="0" err="1">
                <a:solidFill>
                  <a:srgbClr val="002949"/>
                </a:solidFill>
              </a:rPr>
              <a:t>спричинення</a:t>
            </a:r>
            <a:r>
              <a:rPr lang="ru-RU" altLang="uk-UA" sz="2100" i="1" dirty="0">
                <a:solidFill>
                  <a:srgbClr val="002949"/>
                </a:solidFill>
              </a:rPr>
              <a:t> </a:t>
            </a:r>
            <a:r>
              <a:rPr lang="ru-RU" altLang="uk-UA" sz="2100" i="1" dirty="0" err="1">
                <a:solidFill>
                  <a:srgbClr val="002949"/>
                </a:solidFill>
              </a:rPr>
              <a:t>фінансових</a:t>
            </a:r>
            <a:r>
              <a:rPr lang="ru-RU" altLang="uk-UA" sz="2100" i="1" dirty="0">
                <a:solidFill>
                  <a:srgbClr val="002949"/>
                </a:solidFill>
              </a:rPr>
              <a:t> </a:t>
            </a:r>
            <a:r>
              <a:rPr lang="ru-RU" altLang="uk-UA" sz="2100" i="1" dirty="0" err="1">
                <a:solidFill>
                  <a:srgbClr val="002949"/>
                </a:solidFill>
              </a:rPr>
              <a:t>збитків</a:t>
            </a:r>
            <a:r>
              <a:rPr lang="ru-RU" altLang="uk-UA" sz="2100" i="1" dirty="0">
                <a:solidFill>
                  <a:srgbClr val="002949"/>
                </a:solidFill>
              </a:rPr>
              <a:t>, </a:t>
            </a:r>
            <a:r>
              <a:rPr lang="ru-RU" altLang="uk-UA" sz="2100" i="1" dirty="0" err="1">
                <a:solidFill>
                  <a:srgbClr val="002949"/>
                </a:solidFill>
              </a:rPr>
              <a:t>завданих</a:t>
            </a:r>
            <a:r>
              <a:rPr lang="ru-RU" altLang="uk-UA" sz="2100" i="1" dirty="0">
                <a:solidFill>
                  <a:srgbClr val="002949"/>
                </a:solidFill>
              </a:rPr>
              <a:t> в </a:t>
            </a:r>
            <a:r>
              <a:rPr lang="ru-RU" altLang="uk-UA" sz="2100" i="1" dirty="0" err="1">
                <a:solidFill>
                  <a:srgbClr val="002949"/>
                </a:solidFill>
              </a:rPr>
              <a:t>результаті</a:t>
            </a:r>
            <a:r>
              <a:rPr lang="ru-RU" altLang="uk-UA" sz="2100" i="1" dirty="0">
                <a:solidFill>
                  <a:srgbClr val="002949"/>
                </a:solidFill>
              </a:rPr>
              <a:t> </a:t>
            </a:r>
            <a:r>
              <a:rPr lang="ru-RU" altLang="uk-UA" sz="2100" i="1" dirty="0" err="1">
                <a:solidFill>
                  <a:srgbClr val="002949"/>
                </a:solidFill>
              </a:rPr>
              <a:t>неналежних</a:t>
            </a:r>
            <a:r>
              <a:rPr lang="ru-RU" altLang="uk-UA" sz="2100" i="1" dirty="0">
                <a:solidFill>
                  <a:srgbClr val="002949"/>
                </a:solidFill>
              </a:rPr>
              <a:t> </a:t>
            </a:r>
            <a:r>
              <a:rPr lang="ru-RU" altLang="uk-UA" sz="2100" i="1" dirty="0" err="1">
                <a:solidFill>
                  <a:srgbClr val="002949"/>
                </a:solidFill>
              </a:rPr>
              <a:t>дій</a:t>
            </a:r>
            <a:r>
              <a:rPr lang="ru-RU" altLang="uk-UA" sz="2100" i="1" dirty="0">
                <a:solidFill>
                  <a:srgbClr val="002949"/>
                </a:solidFill>
              </a:rPr>
              <a:t> </a:t>
            </a:r>
            <a:r>
              <a:rPr lang="ru-RU" altLang="uk-UA" sz="2100" i="1" dirty="0" err="1">
                <a:solidFill>
                  <a:srgbClr val="002949"/>
                </a:solidFill>
              </a:rPr>
              <a:t>чи</a:t>
            </a:r>
            <a:r>
              <a:rPr lang="ru-RU" altLang="uk-UA" sz="2100" i="1" dirty="0">
                <a:solidFill>
                  <a:srgbClr val="002949"/>
                </a:solidFill>
              </a:rPr>
              <a:t> </a:t>
            </a:r>
            <a:r>
              <a:rPr lang="ru-RU" altLang="uk-UA" sz="2100" i="1" dirty="0" err="1">
                <a:solidFill>
                  <a:srgbClr val="002949"/>
                </a:solidFill>
              </a:rPr>
              <a:t>бездіяльності</a:t>
            </a:r>
            <a:r>
              <a:rPr lang="ru-RU" altLang="uk-UA" sz="2100" i="1" dirty="0">
                <a:solidFill>
                  <a:srgbClr val="002949"/>
                </a:solidFill>
              </a:rPr>
              <a:t> </a:t>
            </a:r>
            <a:r>
              <a:rPr lang="ru-RU" altLang="uk-UA" sz="2100" i="1" dirty="0" err="1">
                <a:solidFill>
                  <a:srgbClr val="002949"/>
                </a:solidFill>
              </a:rPr>
              <a:t>суддів</a:t>
            </a:r>
            <a:r>
              <a:rPr lang="ru-RU" altLang="uk-UA" sz="2100" i="1" dirty="0">
                <a:solidFill>
                  <a:srgbClr val="002949"/>
                </a:solidFill>
              </a:rPr>
              <a:t> </a:t>
            </a:r>
            <a:r>
              <a:rPr lang="ru-RU" altLang="uk-UA" sz="2100" i="1" dirty="0" err="1">
                <a:solidFill>
                  <a:srgbClr val="002949"/>
                </a:solidFill>
              </a:rPr>
              <a:t>під</a:t>
            </a:r>
            <a:r>
              <a:rPr lang="ru-RU" altLang="uk-UA" sz="2100" i="1" dirty="0">
                <a:solidFill>
                  <a:srgbClr val="002949"/>
                </a:solidFill>
              </a:rPr>
              <a:t> час </a:t>
            </a:r>
            <a:r>
              <a:rPr lang="ru-RU" altLang="uk-UA" sz="2100" i="1" dirty="0" err="1">
                <a:solidFill>
                  <a:srgbClr val="002949"/>
                </a:solidFill>
              </a:rPr>
              <a:t>виконання</a:t>
            </a:r>
            <a:r>
              <a:rPr lang="ru-RU" altLang="uk-UA" sz="2100" i="1" dirty="0">
                <a:solidFill>
                  <a:srgbClr val="002949"/>
                </a:solidFill>
              </a:rPr>
              <a:t> ними </a:t>
            </a:r>
            <a:r>
              <a:rPr lang="ru-RU" altLang="uk-UA" sz="2100" i="1" dirty="0" err="1">
                <a:solidFill>
                  <a:srgbClr val="002949"/>
                </a:solidFill>
              </a:rPr>
              <a:t>своїх</a:t>
            </a:r>
            <a:r>
              <a:rPr lang="ru-RU" altLang="uk-UA" sz="2100" i="1" dirty="0">
                <a:solidFill>
                  <a:srgbClr val="002949"/>
                </a:solidFill>
              </a:rPr>
              <a:t> </a:t>
            </a:r>
            <a:r>
              <a:rPr lang="ru-RU" altLang="uk-UA" sz="2100" i="1" dirty="0" err="1">
                <a:solidFill>
                  <a:srgbClr val="002949"/>
                </a:solidFill>
              </a:rPr>
              <a:t>судових</a:t>
            </a:r>
            <a:r>
              <a:rPr lang="ru-RU" altLang="uk-UA" sz="2100" i="1" dirty="0">
                <a:solidFill>
                  <a:srgbClr val="002949"/>
                </a:solidFill>
              </a:rPr>
              <a:t> </a:t>
            </a:r>
            <a:r>
              <a:rPr lang="ru-RU" altLang="uk-UA" sz="2100" i="1" dirty="0" err="1">
                <a:solidFill>
                  <a:srgbClr val="002949"/>
                </a:solidFill>
              </a:rPr>
              <a:t>функцій</a:t>
            </a:r>
            <a:r>
              <a:rPr lang="ru-RU" altLang="uk-UA" sz="2100" i="1" dirty="0">
                <a:solidFill>
                  <a:srgbClr val="002949"/>
                </a:solidFill>
              </a:rPr>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76653" y="443690"/>
            <a:ext cx="11227668" cy="1261884"/>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err="1">
                <a:solidFill>
                  <a:srgbClr val="004E9E"/>
                </a:solidFill>
              </a:rPr>
              <a:t>Коментарі</a:t>
            </a:r>
            <a:r>
              <a:rPr lang="ru-RU" altLang="uk-UA" sz="2200" dirty="0">
                <a:solidFill>
                  <a:srgbClr val="004E9E"/>
                </a:solidFill>
              </a:rPr>
              <a:t> </a:t>
            </a:r>
            <a:r>
              <a:rPr lang="ru-RU" altLang="uk-UA" sz="2200" dirty="0" err="1">
                <a:solidFill>
                  <a:srgbClr val="004E9E"/>
                </a:solidFill>
              </a:rPr>
              <a:t>щодо</a:t>
            </a:r>
            <a:r>
              <a:rPr lang="ru-RU" altLang="uk-UA" sz="2200" dirty="0">
                <a:solidFill>
                  <a:srgbClr val="004E9E"/>
                </a:solidFill>
              </a:rPr>
              <a:t> </a:t>
            </a:r>
            <a:r>
              <a:rPr lang="ru-RU" altLang="uk-UA" sz="2200" dirty="0" err="1">
                <a:solidFill>
                  <a:srgbClr val="004E9E"/>
                </a:solidFill>
              </a:rPr>
              <a:t>Бангалорських</a:t>
            </a:r>
            <a:r>
              <a:rPr lang="ru-RU" altLang="uk-UA" sz="2200" dirty="0">
                <a:solidFill>
                  <a:srgbClr val="004E9E"/>
                </a:solidFill>
              </a:rPr>
              <a:t> </a:t>
            </a:r>
            <a:r>
              <a:rPr lang="ru-RU" altLang="uk-UA" sz="2200" dirty="0" err="1">
                <a:solidFill>
                  <a:srgbClr val="004E9E"/>
                </a:solidFill>
              </a:rPr>
              <a:t>принципів</a:t>
            </a:r>
            <a:r>
              <a:rPr lang="ru-RU" altLang="uk-UA" sz="2200" dirty="0">
                <a:solidFill>
                  <a:srgbClr val="004E9E"/>
                </a:solidFill>
              </a:rPr>
              <a:t> </a:t>
            </a:r>
            <a:r>
              <a:rPr lang="ru-RU" altLang="uk-UA" sz="2200" dirty="0" err="1">
                <a:solidFill>
                  <a:srgbClr val="004E9E"/>
                </a:solidFill>
              </a:rPr>
              <a:t>поведінки</a:t>
            </a:r>
            <a:r>
              <a:rPr lang="ru-RU" altLang="uk-UA" sz="2200" dirty="0">
                <a:solidFill>
                  <a:srgbClr val="004E9E"/>
                </a:solidFill>
              </a:rPr>
              <a:t> </a:t>
            </a:r>
            <a:r>
              <a:rPr lang="ru-RU" altLang="uk-UA" sz="2200" dirty="0" err="1">
                <a:solidFill>
                  <a:srgbClr val="004E9E"/>
                </a:solidFill>
              </a:rPr>
              <a:t>суддів</a:t>
            </a:r>
            <a:r>
              <a:rPr lang="ru-RU" altLang="uk-UA" sz="2200" dirty="0">
                <a:solidFill>
                  <a:srgbClr val="004E9E"/>
                </a:solidFill>
              </a:rPr>
              <a:t> </a:t>
            </a:r>
            <a:r>
              <a:rPr lang="ru-RU" altLang="uk-UA" sz="2200" dirty="0" err="1">
                <a:solidFill>
                  <a:srgbClr val="004E9E"/>
                </a:solidFill>
              </a:rPr>
              <a:t>Управління</a:t>
            </a:r>
            <a:r>
              <a:rPr lang="ru-RU" altLang="uk-UA" sz="2200" dirty="0">
                <a:solidFill>
                  <a:srgbClr val="004E9E"/>
                </a:solidFill>
              </a:rPr>
              <a:t> ООН з </a:t>
            </a:r>
            <a:r>
              <a:rPr lang="ru-RU" altLang="uk-UA" sz="2200" dirty="0" err="1">
                <a:solidFill>
                  <a:srgbClr val="004E9E"/>
                </a:solidFill>
              </a:rPr>
              <a:t>наркотиків</a:t>
            </a:r>
            <a:r>
              <a:rPr lang="ru-RU" altLang="uk-UA" sz="2200" dirty="0">
                <a:solidFill>
                  <a:srgbClr val="004E9E"/>
                </a:solidFill>
              </a:rPr>
              <a:t> та </a:t>
            </a:r>
            <a:r>
              <a:rPr lang="ru-RU" altLang="uk-UA" sz="2200" dirty="0" err="1">
                <a:solidFill>
                  <a:srgbClr val="004E9E"/>
                </a:solidFill>
              </a:rPr>
              <a:t>злочинності</a:t>
            </a:r>
            <a:r>
              <a:rPr lang="ru-RU" altLang="uk-UA" sz="2200" dirty="0">
                <a:solidFill>
                  <a:srgbClr val="004E9E"/>
                </a:solidFill>
              </a:rPr>
              <a:t> вересень 2007 р. </a:t>
            </a:r>
          </a:p>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https://rsu.gov.ua/uploads/article/komentari-bangalorski-9818bfbb11.pdf </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61</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7159196"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508737395"/>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76652" y="951666"/>
            <a:ext cx="11256711" cy="1354217"/>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1800" b="1" dirty="0" err="1">
                <a:solidFill>
                  <a:srgbClr val="002949"/>
                </a:solidFill>
              </a:rPr>
              <a:t>Стаття</a:t>
            </a:r>
            <a:r>
              <a:rPr lang="ru-RU" altLang="uk-UA" sz="1800" b="1" dirty="0">
                <a:solidFill>
                  <a:srgbClr val="002949"/>
                </a:solidFill>
              </a:rPr>
              <a:t> 6</a:t>
            </a:r>
          </a:p>
          <a:p>
            <a:pPr algn="just">
              <a:lnSpc>
                <a:spcPct val="100000"/>
              </a:lnSpc>
              <a:spcBef>
                <a:spcPct val="0"/>
              </a:spcBef>
              <a:spcAft>
                <a:spcPts val="1200"/>
              </a:spcAft>
              <a:buFont typeface="Arial" panose="020B0604020202020204" pitchFamily="34" charset="0"/>
              <a:buNone/>
            </a:pPr>
            <a:r>
              <a:rPr lang="ru-RU" altLang="uk-UA" sz="1800" dirty="0">
                <a:solidFill>
                  <a:srgbClr val="002949"/>
                </a:solidFill>
              </a:rPr>
              <a:t>1. </a:t>
            </a:r>
            <a:r>
              <a:rPr lang="ru-RU" altLang="uk-UA" sz="1800" dirty="0" err="1">
                <a:solidFill>
                  <a:srgbClr val="002949"/>
                </a:solidFill>
              </a:rPr>
              <a:t>Розгляд</a:t>
            </a:r>
            <a:r>
              <a:rPr lang="ru-RU" altLang="uk-UA" sz="1800" dirty="0">
                <a:solidFill>
                  <a:srgbClr val="002949"/>
                </a:solidFill>
              </a:rPr>
              <a:t> справ на </a:t>
            </a:r>
            <a:r>
              <a:rPr lang="ru-RU" altLang="uk-UA" sz="1800" dirty="0" err="1">
                <a:solidFill>
                  <a:srgbClr val="002949"/>
                </a:solidFill>
              </a:rPr>
              <a:t>пленарних</a:t>
            </a:r>
            <a:r>
              <a:rPr lang="ru-RU" altLang="uk-UA" sz="1800" dirty="0">
                <a:solidFill>
                  <a:srgbClr val="002949"/>
                </a:solidFill>
              </a:rPr>
              <a:t> </a:t>
            </a:r>
            <a:r>
              <a:rPr lang="ru-RU" altLang="uk-UA" sz="1800" dirty="0" err="1">
                <a:solidFill>
                  <a:srgbClr val="002949"/>
                </a:solidFill>
              </a:rPr>
              <a:t>засіданнях</a:t>
            </a:r>
            <a:r>
              <a:rPr lang="ru-RU" altLang="uk-UA" sz="1800" dirty="0">
                <a:solidFill>
                  <a:srgbClr val="002949"/>
                </a:solidFill>
              </a:rPr>
              <a:t> </a:t>
            </a:r>
            <a:r>
              <a:rPr lang="ru-RU" altLang="uk-UA" sz="1800" dirty="0" err="1">
                <a:solidFill>
                  <a:srgbClr val="002949"/>
                </a:solidFill>
              </a:rPr>
              <a:t>Великої</a:t>
            </a:r>
            <a:r>
              <a:rPr lang="ru-RU" altLang="uk-UA" sz="1800" dirty="0">
                <a:solidFill>
                  <a:srgbClr val="002949"/>
                </a:solidFill>
              </a:rPr>
              <a:t> </a:t>
            </a:r>
            <a:r>
              <a:rPr lang="ru-RU" altLang="uk-UA" sz="1800" dirty="0" err="1">
                <a:solidFill>
                  <a:srgbClr val="002949"/>
                </a:solidFill>
              </a:rPr>
              <a:t>палати</a:t>
            </a:r>
            <a:r>
              <a:rPr lang="ru-RU" altLang="uk-UA" sz="1800" dirty="0">
                <a:solidFill>
                  <a:srgbClr val="002949"/>
                </a:solidFill>
              </a:rPr>
              <a:t> </a:t>
            </a:r>
            <a:r>
              <a:rPr lang="ru-RU" altLang="uk-UA" sz="1800" dirty="0" err="1">
                <a:solidFill>
                  <a:srgbClr val="002949"/>
                </a:solidFill>
              </a:rPr>
              <a:t>Конституційного</a:t>
            </a:r>
            <a:r>
              <a:rPr lang="ru-RU" altLang="uk-UA" sz="1800" dirty="0">
                <a:solidFill>
                  <a:srgbClr val="002949"/>
                </a:solidFill>
              </a:rPr>
              <a:t> Суду, Сенату </a:t>
            </a:r>
            <a:r>
              <a:rPr lang="ru-RU" altLang="uk-UA" sz="1800" dirty="0" err="1">
                <a:solidFill>
                  <a:srgbClr val="002949"/>
                </a:solidFill>
              </a:rPr>
              <a:t>Конституційного</a:t>
            </a:r>
            <a:r>
              <a:rPr lang="en-US" altLang="uk-UA" sz="1800" dirty="0">
                <a:solidFill>
                  <a:srgbClr val="002949"/>
                </a:solidFill>
              </a:rPr>
              <a:t> </a:t>
            </a:r>
            <a:r>
              <a:rPr lang="ru-RU" altLang="uk-UA" sz="1800" dirty="0">
                <a:solidFill>
                  <a:srgbClr val="002949"/>
                </a:solidFill>
              </a:rPr>
              <a:t>Суду </a:t>
            </a:r>
            <a:r>
              <a:rPr lang="ru-RU" altLang="uk-UA" sz="1800" dirty="0" err="1">
                <a:solidFill>
                  <a:srgbClr val="002949"/>
                </a:solidFill>
              </a:rPr>
              <a:t>здійснюється</a:t>
            </a:r>
            <a:r>
              <a:rPr lang="ru-RU" altLang="uk-UA" sz="1800" dirty="0">
                <a:solidFill>
                  <a:srgbClr val="002949"/>
                </a:solidFill>
              </a:rPr>
              <a:t> </a:t>
            </a:r>
            <a:r>
              <a:rPr lang="ru-RU" altLang="uk-UA" sz="1800" dirty="0" err="1">
                <a:solidFill>
                  <a:srgbClr val="002949"/>
                </a:solidFill>
              </a:rPr>
              <a:t>відкрито</a:t>
            </a:r>
            <a:r>
              <a:rPr lang="ru-RU" altLang="uk-UA" sz="1800" dirty="0">
                <a:solidFill>
                  <a:srgbClr val="002949"/>
                </a:solidFill>
              </a:rPr>
              <a:t>, за </a:t>
            </a:r>
            <a:r>
              <a:rPr lang="ru-RU" altLang="uk-UA" sz="1800" dirty="0" err="1">
                <a:solidFill>
                  <a:srgbClr val="002949"/>
                </a:solidFill>
              </a:rPr>
              <a:t>винятком</a:t>
            </a:r>
            <a:r>
              <a:rPr lang="ru-RU" altLang="uk-UA" sz="1800" dirty="0">
                <a:solidFill>
                  <a:srgbClr val="002949"/>
                </a:solidFill>
              </a:rPr>
              <a:t> </a:t>
            </a:r>
            <a:r>
              <a:rPr lang="ru-RU" altLang="uk-UA" sz="1800" dirty="0" err="1">
                <a:solidFill>
                  <a:srgbClr val="002949"/>
                </a:solidFill>
              </a:rPr>
              <a:t>закритої</a:t>
            </a:r>
            <a:r>
              <a:rPr lang="ru-RU" altLang="uk-UA" sz="1800" dirty="0">
                <a:solidFill>
                  <a:srgbClr val="002949"/>
                </a:solidFill>
              </a:rPr>
              <a:t> </a:t>
            </a:r>
            <a:r>
              <a:rPr lang="ru-RU" altLang="uk-UA" sz="1800" dirty="0" err="1">
                <a:solidFill>
                  <a:srgbClr val="002949"/>
                </a:solidFill>
              </a:rPr>
              <a:t>частини</a:t>
            </a:r>
            <a:r>
              <a:rPr lang="ru-RU" altLang="uk-UA" sz="1800" dirty="0">
                <a:solidFill>
                  <a:srgbClr val="002949"/>
                </a:solidFill>
              </a:rPr>
              <a:t> </a:t>
            </a:r>
            <a:r>
              <a:rPr lang="ru-RU" altLang="uk-UA" sz="1800" dirty="0" err="1">
                <a:solidFill>
                  <a:srgbClr val="002949"/>
                </a:solidFill>
              </a:rPr>
              <a:t>цих</a:t>
            </a:r>
            <a:r>
              <a:rPr lang="ru-RU" altLang="uk-UA" sz="1800" dirty="0">
                <a:solidFill>
                  <a:srgbClr val="002949"/>
                </a:solidFill>
              </a:rPr>
              <a:t> </a:t>
            </a:r>
            <a:r>
              <a:rPr lang="ru-RU" altLang="uk-UA" sz="1800" dirty="0" err="1">
                <a:solidFill>
                  <a:srgbClr val="002949"/>
                </a:solidFill>
              </a:rPr>
              <a:t>засідань</a:t>
            </a:r>
            <a:r>
              <a:rPr lang="ru-RU" altLang="uk-UA" sz="1800" dirty="0">
                <a:solidFill>
                  <a:srgbClr val="002949"/>
                </a:solidFill>
              </a:rPr>
              <a:t>, коли </a:t>
            </a:r>
            <a:r>
              <a:rPr lang="ru-RU" altLang="uk-UA" sz="1800" dirty="0" err="1">
                <a:solidFill>
                  <a:srgbClr val="002949"/>
                </a:solidFill>
              </a:rPr>
              <a:t>ухвалюється</a:t>
            </a:r>
            <a:r>
              <a:rPr lang="ru-RU" altLang="uk-UA" sz="1800" dirty="0">
                <a:solidFill>
                  <a:srgbClr val="002949"/>
                </a:solidFill>
              </a:rPr>
              <a:t> </a:t>
            </a:r>
            <a:r>
              <a:rPr lang="ru-RU" altLang="uk-UA" sz="1800" dirty="0" err="1">
                <a:solidFill>
                  <a:srgbClr val="002949"/>
                </a:solidFill>
              </a:rPr>
              <a:t>рішення</a:t>
            </a:r>
            <a:r>
              <a:rPr lang="ru-RU" altLang="uk-UA" sz="1800" dirty="0">
                <a:solidFill>
                  <a:srgbClr val="002949"/>
                </a:solidFill>
              </a:rPr>
              <a:t>, </a:t>
            </a:r>
            <a:r>
              <a:rPr lang="ru-RU" altLang="uk-UA" sz="1800" dirty="0" err="1">
                <a:solidFill>
                  <a:srgbClr val="002949"/>
                </a:solidFill>
              </a:rPr>
              <a:t>надається</a:t>
            </a:r>
            <a:r>
              <a:rPr lang="ru-RU" altLang="uk-UA" sz="1800" dirty="0">
                <a:solidFill>
                  <a:srgbClr val="002949"/>
                </a:solidFill>
              </a:rPr>
              <a:t> </a:t>
            </a:r>
            <a:r>
              <a:rPr lang="ru-RU" altLang="uk-UA" sz="1800" dirty="0" err="1">
                <a:solidFill>
                  <a:srgbClr val="002949"/>
                </a:solidFill>
              </a:rPr>
              <a:t>висновок</a:t>
            </a:r>
            <a:r>
              <a:rPr lang="ru-RU" altLang="uk-UA" sz="1800" dirty="0">
                <a:solidFill>
                  <a:srgbClr val="002949"/>
                </a:solidFill>
              </a:rPr>
              <a:t>, </a:t>
            </a:r>
            <a:r>
              <a:rPr lang="ru-RU" altLang="uk-UA" sz="1800" dirty="0" err="1">
                <a:solidFill>
                  <a:srgbClr val="002949"/>
                </a:solidFill>
              </a:rPr>
              <a:t>постановляється</a:t>
            </a:r>
            <a:r>
              <a:rPr lang="ru-RU" altLang="uk-UA" sz="1800" dirty="0">
                <a:solidFill>
                  <a:srgbClr val="002949"/>
                </a:solidFill>
              </a:rPr>
              <a:t> </a:t>
            </a:r>
            <a:r>
              <a:rPr lang="ru-RU" altLang="uk-UA" sz="1800" dirty="0" err="1">
                <a:solidFill>
                  <a:srgbClr val="002949"/>
                </a:solidFill>
              </a:rPr>
              <a:t>ухвала</a:t>
            </a:r>
            <a:r>
              <a:rPr lang="ru-RU" altLang="uk-UA" sz="1800" dirty="0">
                <a:solidFill>
                  <a:srgbClr val="002949"/>
                </a:solidFill>
              </a:rPr>
              <a:t> Суду.</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76652" y="490354"/>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Закон України «Про </a:t>
            </a:r>
            <a:r>
              <a:rPr lang="ru-RU" altLang="uk-UA" sz="2200" dirty="0" err="1">
                <a:solidFill>
                  <a:srgbClr val="004E9E"/>
                </a:solidFill>
              </a:rPr>
              <a:t>Конституційний</a:t>
            </a:r>
            <a:r>
              <a:rPr lang="ru-RU" altLang="uk-UA" sz="2200" dirty="0">
                <a:solidFill>
                  <a:srgbClr val="004E9E"/>
                </a:solidFill>
              </a:rPr>
              <a:t> Суд України»</a:t>
            </a:r>
          </a:p>
        </p:txBody>
      </p:sp>
      <p:sp>
        <p:nvSpPr>
          <p:cNvPr id="3" name="Прямоугольник 4">
            <a:extLst>
              <a:ext uri="{FF2B5EF4-FFF2-40B4-BE49-F238E27FC236}">
                <a16:creationId xmlns:a16="http://schemas.microsoft.com/office/drawing/2014/main" id="{29063138-58BB-0344-0C7D-AB94DCD4FAE9}"/>
              </a:ext>
            </a:extLst>
          </p:cNvPr>
          <p:cNvSpPr>
            <a:spLocks noChangeArrowheads="1"/>
          </p:cNvSpPr>
          <p:nvPr/>
        </p:nvSpPr>
        <p:spPr bwMode="auto">
          <a:xfrm>
            <a:off x="476651" y="3720950"/>
            <a:ext cx="11256711" cy="1785104"/>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None/>
            </a:pPr>
            <a:r>
              <a:rPr lang="ru-RU" altLang="uk-UA" sz="1800" b="1" dirty="0" err="1">
                <a:solidFill>
                  <a:srgbClr val="002949"/>
                </a:solidFill>
              </a:rPr>
              <a:t>Стаття</a:t>
            </a:r>
            <a:r>
              <a:rPr lang="ru-RU" altLang="uk-UA" sz="1800" b="1" dirty="0">
                <a:solidFill>
                  <a:srgbClr val="002949"/>
                </a:solidFill>
              </a:rPr>
              <a:t> 66</a:t>
            </a:r>
          </a:p>
          <a:p>
            <a:pPr algn="just">
              <a:lnSpc>
                <a:spcPct val="100000"/>
              </a:lnSpc>
              <a:spcBef>
                <a:spcPct val="0"/>
              </a:spcBef>
              <a:spcAft>
                <a:spcPts val="1200"/>
              </a:spcAft>
              <a:buNone/>
            </a:pPr>
            <a:r>
              <a:rPr lang="ru-RU" altLang="uk-UA" sz="1800" dirty="0">
                <a:solidFill>
                  <a:srgbClr val="002949"/>
                </a:solidFill>
              </a:rPr>
              <a:t>9. </a:t>
            </a:r>
            <a:r>
              <a:rPr lang="ru-RU" altLang="uk-UA" sz="1800" dirty="0" err="1">
                <a:solidFill>
                  <a:srgbClr val="002949"/>
                </a:solidFill>
              </a:rPr>
              <a:t>Виступи</a:t>
            </a:r>
            <a:r>
              <a:rPr lang="ru-RU" altLang="uk-UA" sz="1800" dirty="0">
                <a:solidFill>
                  <a:srgbClr val="002949"/>
                </a:solidFill>
              </a:rPr>
              <a:t> </a:t>
            </a:r>
            <a:r>
              <a:rPr lang="ru-RU" altLang="uk-UA" sz="1800" dirty="0" err="1">
                <a:solidFill>
                  <a:srgbClr val="002949"/>
                </a:solidFill>
              </a:rPr>
              <a:t>суддів</a:t>
            </a:r>
            <a:r>
              <a:rPr lang="ru-RU" altLang="uk-UA" sz="1800" dirty="0">
                <a:solidFill>
                  <a:srgbClr val="002949"/>
                </a:solidFill>
              </a:rPr>
              <a:t> </a:t>
            </a:r>
            <a:r>
              <a:rPr lang="ru-RU" altLang="uk-UA" sz="1800" dirty="0" err="1">
                <a:solidFill>
                  <a:srgbClr val="002949"/>
                </a:solidFill>
              </a:rPr>
              <a:t>Конституційного</a:t>
            </a:r>
            <a:r>
              <a:rPr lang="ru-RU" altLang="uk-UA" sz="1800" dirty="0">
                <a:solidFill>
                  <a:srgbClr val="002949"/>
                </a:solidFill>
              </a:rPr>
              <a:t> Суду у </a:t>
            </a:r>
            <a:r>
              <a:rPr lang="ru-RU" altLang="uk-UA" sz="1800" dirty="0" err="1">
                <a:solidFill>
                  <a:srgbClr val="002949"/>
                </a:solidFill>
              </a:rPr>
              <a:t>закритій</a:t>
            </a:r>
            <a:r>
              <a:rPr lang="ru-RU" altLang="uk-UA" sz="1800" dirty="0">
                <a:solidFill>
                  <a:srgbClr val="002949"/>
                </a:solidFill>
              </a:rPr>
              <a:t> </a:t>
            </a:r>
            <a:r>
              <a:rPr lang="ru-RU" altLang="uk-UA" sz="1800" dirty="0" err="1">
                <a:solidFill>
                  <a:srgbClr val="002949"/>
                </a:solidFill>
              </a:rPr>
              <a:t>частині</a:t>
            </a:r>
            <a:r>
              <a:rPr lang="ru-RU" altLang="uk-UA" sz="1800" dirty="0">
                <a:solidFill>
                  <a:srgbClr val="002949"/>
                </a:solidFill>
              </a:rPr>
              <a:t> пленарного </a:t>
            </a:r>
            <a:r>
              <a:rPr lang="ru-RU" altLang="uk-UA" sz="1800" dirty="0" err="1">
                <a:solidFill>
                  <a:srgbClr val="002949"/>
                </a:solidFill>
              </a:rPr>
              <a:t>засідання</a:t>
            </a:r>
            <a:r>
              <a:rPr lang="ru-RU" altLang="uk-UA" sz="1800" dirty="0">
                <a:solidFill>
                  <a:srgbClr val="002949"/>
                </a:solidFill>
              </a:rPr>
              <a:t> </a:t>
            </a:r>
            <a:r>
              <a:rPr lang="ru-RU" altLang="uk-UA" sz="1800" dirty="0" err="1">
                <a:solidFill>
                  <a:srgbClr val="002949"/>
                </a:solidFill>
              </a:rPr>
              <a:t>Великої</a:t>
            </a:r>
            <a:r>
              <a:rPr lang="ru-RU" altLang="uk-UA" sz="1800" dirty="0">
                <a:solidFill>
                  <a:srgbClr val="002949"/>
                </a:solidFill>
              </a:rPr>
              <a:t> </a:t>
            </a:r>
            <a:r>
              <a:rPr lang="ru-RU" altLang="uk-UA" sz="1800" dirty="0" err="1">
                <a:solidFill>
                  <a:srgbClr val="002949"/>
                </a:solidFill>
              </a:rPr>
              <a:t>палати</a:t>
            </a:r>
            <a:r>
              <a:rPr lang="ru-RU" altLang="uk-UA" sz="1800" dirty="0">
                <a:solidFill>
                  <a:srgbClr val="002949"/>
                </a:solidFill>
              </a:rPr>
              <a:t> є </a:t>
            </a:r>
            <a:r>
              <a:rPr lang="ru-RU" altLang="uk-UA" sz="1800" dirty="0" err="1">
                <a:solidFill>
                  <a:srgbClr val="002949"/>
                </a:solidFill>
              </a:rPr>
              <a:t>службовою</a:t>
            </a:r>
            <a:r>
              <a:rPr lang="ru-RU" altLang="uk-UA" sz="1800" dirty="0">
                <a:solidFill>
                  <a:srgbClr val="002949"/>
                </a:solidFill>
              </a:rPr>
              <a:t> </a:t>
            </a:r>
            <a:r>
              <a:rPr lang="ru-RU" altLang="uk-UA" sz="1800" dirty="0" err="1">
                <a:solidFill>
                  <a:srgbClr val="002949"/>
                </a:solidFill>
              </a:rPr>
              <a:t>інформацією</a:t>
            </a:r>
            <a:r>
              <a:rPr lang="ru-RU" altLang="uk-UA" sz="1800" dirty="0">
                <a:solidFill>
                  <a:srgbClr val="002949"/>
                </a:solidFill>
              </a:rPr>
              <a:t> і не </a:t>
            </a:r>
            <a:r>
              <a:rPr lang="ru-RU" altLang="uk-UA" sz="1800" dirty="0" err="1">
                <a:solidFill>
                  <a:srgbClr val="002949"/>
                </a:solidFill>
              </a:rPr>
              <a:t>можуть</a:t>
            </a:r>
            <a:r>
              <a:rPr lang="ru-RU" altLang="uk-UA" sz="1800" dirty="0">
                <a:solidFill>
                  <a:srgbClr val="002949"/>
                </a:solidFill>
              </a:rPr>
              <a:t> бути </a:t>
            </a:r>
            <a:r>
              <a:rPr lang="ru-RU" altLang="uk-UA" sz="1800" dirty="0" err="1">
                <a:solidFill>
                  <a:srgbClr val="002949"/>
                </a:solidFill>
              </a:rPr>
              <a:t>розголошені</a:t>
            </a:r>
            <a:r>
              <a:rPr lang="ru-RU" altLang="uk-UA" sz="1800" dirty="0">
                <a:solidFill>
                  <a:srgbClr val="002949"/>
                </a:solidFill>
              </a:rPr>
              <a:t>.</a:t>
            </a:r>
          </a:p>
          <a:p>
            <a:pPr algn="just">
              <a:lnSpc>
                <a:spcPct val="100000"/>
              </a:lnSpc>
              <a:spcBef>
                <a:spcPct val="0"/>
              </a:spcBef>
              <a:spcAft>
                <a:spcPts val="1200"/>
              </a:spcAft>
              <a:buNone/>
            </a:pPr>
            <a:r>
              <a:rPr lang="ru-RU" altLang="uk-UA" sz="1800" dirty="0">
                <a:solidFill>
                  <a:srgbClr val="002949"/>
                </a:solidFill>
              </a:rPr>
              <a:t>10. </a:t>
            </a:r>
            <a:r>
              <a:rPr lang="ru-RU" altLang="uk-UA" sz="1800" b="1" dirty="0">
                <a:solidFill>
                  <a:srgbClr val="002949"/>
                </a:solidFill>
              </a:rPr>
              <a:t>Протокол </a:t>
            </a:r>
            <a:r>
              <a:rPr lang="ru-RU" altLang="uk-UA" sz="1800" b="1" dirty="0" err="1">
                <a:solidFill>
                  <a:srgbClr val="002949"/>
                </a:solidFill>
              </a:rPr>
              <a:t>закритої</a:t>
            </a:r>
            <a:r>
              <a:rPr lang="ru-RU" altLang="uk-UA" sz="1800" b="1" dirty="0">
                <a:solidFill>
                  <a:srgbClr val="002949"/>
                </a:solidFill>
              </a:rPr>
              <a:t> </a:t>
            </a:r>
            <a:r>
              <a:rPr lang="ru-RU" altLang="uk-UA" sz="1800" b="1" dirty="0" err="1">
                <a:solidFill>
                  <a:srgbClr val="002949"/>
                </a:solidFill>
              </a:rPr>
              <a:t>частини</a:t>
            </a:r>
            <a:r>
              <a:rPr lang="ru-RU" altLang="uk-UA" sz="1800" b="1" dirty="0">
                <a:solidFill>
                  <a:srgbClr val="002949"/>
                </a:solidFill>
              </a:rPr>
              <a:t> пленарного </a:t>
            </a:r>
            <a:r>
              <a:rPr lang="ru-RU" altLang="uk-UA" sz="1800" b="1" dirty="0" err="1">
                <a:solidFill>
                  <a:srgbClr val="002949"/>
                </a:solidFill>
              </a:rPr>
              <a:t>засідання</a:t>
            </a:r>
            <a:r>
              <a:rPr lang="ru-RU" altLang="uk-UA" sz="1800" b="1" dirty="0">
                <a:solidFill>
                  <a:srgbClr val="002949"/>
                </a:solidFill>
              </a:rPr>
              <a:t> </a:t>
            </a:r>
            <a:r>
              <a:rPr lang="ru-RU" altLang="uk-UA" sz="1800" dirty="0" err="1">
                <a:solidFill>
                  <a:srgbClr val="002949"/>
                </a:solidFill>
              </a:rPr>
              <a:t>Великої</a:t>
            </a:r>
            <a:r>
              <a:rPr lang="ru-RU" altLang="uk-UA" sz="1800" dirty="0">
                <a:solidFill>
                  <a:srgbClr val="002949"/>
                </a:solidFill>
              </a:rPr>
              <a:t> </a:t>
            </a:r>
            <a:r>
              <a:rPr lang="ru-RU" altLang="uk-UA" sz="1800" dirty="0" err="1">
                <a:solidFill>
                  <a:srgbClr val="002949"/>
                </a:solidFill>
              </a:rPr>
              <a:t>палати</a:t>
            </a:r>
            <a:r>
              <a:rPr lang="ru-RU" altLang="uk-UA" sz="1800" dirty="0">
                <a:solidFill>
                  <a:srgbClr val="002949"/>
                </a:solidFill>
              </a:rPr>
              <a:t> не </a:t>
            </a:r>
            <a:r>
              <a:rPr lang="ru-RU" altLang="uk-UA" sz="1800" dirty="0" err="1">
                <a:solidFill>
                  <a:srgbClr val="002949"/>
                </a:solidFill>
              </a:rPr>
              <a:t>може</a:t>
            </a:r>
            <a:r>
              <a:rPr lang="ru-RU" altLang="uk-UA" sz="1800" dirty="0">
                <a:solidFill>
                  <a:srgbClr val="002949"/>
                </a:solidFill>
              </a:rPr>
              <a:t> бути </a:t>
            </a:r>
            <a:r>
              <a:rPr lang="ru-RU" altLang="uk-UA" sz="1800" dirty="0" err="1">
                <a:solidFill>
                  <a:srgbClr val="002949"/>
                </a:solidFill>
              </a:rPr>
              <a:t>розголошений</a:t>
            </a:r>
            <a:r>
              <a:rPr lang="ru-RU" altLang="uk-UA" sz="1800" dirty="0">
                <a:solidFill>
                  <a:srgbClr val="002949"/>
                </a:solidFill>
              </a:rPr>
              <a:t> і </a:t>
            </a:r>
            <a:r>
              <a:rPr lang="ru-RU" altLang="uk-UA" sz="1800" dirty="0" err="1">
                <a:solidFill>
                  <a:srgbClr val="002949"/>
                </a:solidFill>
              </a:rPr>
              <a:t>зберігається</a:t>
            </a:r>
            <a:r>
              <a:rPr lang="ru-RU" altLang="uk-UA" sz="1800" dirty="0">
                <a:solidFill>
                  <a:srgbClr val="002949"/>
                </a:solidFill>
              </a:rPr>
              <a:t> </a:t>
            </a:r>
            <a:r>
              <a:rPr lang="ru-RU" altLang="uk-UA" sz="1800" dirty="0" err="1">
                <a:solidFill>
                  <a:srgbClr val="002949"/>
                </a:solidFill>
              </a:rPr>
              <a:t>окремо</a:t>
            </a:r>
            <a:r>
              <a:rPr lang="ru-RU" altLang="uk-UA" sz="1800" dirty="0">
                <a:solidFill>
                  <a:srgbClr val="002949"/>
                </a:solidFill>
              </a:rPr>
              <a:t> </a:t>
            </a:r>
            <a:r>
              <a:rPr lang="ru-RU" altLang="uk-UA" sz="1800" dirty="0" err="1">
                <a:solidFill>
                  <a:srgbClr val="002949"/>
                </a:solidFill>
              </a:rPr>
              <a:t>від</a:t>
            </a:r>
            <a:r>
              <a:rPr lang="ru-RU" altLang="uk-UA" sz="1800" dirty="0">
                <a:solidFill>
                  <a:srgbClr val="002949"/>
                </a:solidFill>
              </a:rPr>
              <a:t> </a:t>
            </a:r>
            <a:r>
              <a:rPr lang="ru-RU" altLang="uk-UA" sz="1800" dirty="0" err="1">
                <a:solidFill>
                  <a:srgbClr val="002949"/>
                </a:solidFill>
              </a:rPr>
              <a:t>матеріалів</a:t>
            </a:r>
            <a:r>
              <a:rPr lang="ru-RU" altLang="uk-UA" sz="1800" dirty="0">
                <a:solidFill>
                  <a:srgbClr val="002949"/>
                </a:solidFill>
              </a:rPr>
              <a:t> </a:t>
            </a:r>
            <a:r>
              <a:rPr lang="ru-RU" altLang="uk-UA" sz="1800" dirty="0" err="1">
                <a:solidFill>
                  <a:srgbClr val="002949"/>
                </a:solidFill>
              </a:rPr>
              <a:t>справи</a:t>
            </a:r>
            <a:r>
              <a:rPr lang="ru-RU" altLang="uk-UA" sz="1800" dirty="0">
                <a:solidFill>
                  <a:srgbClr val="002949"/>
                </a:solidFill>
              </a:rPr>
              <a:t>.</a:t>
            </a:r>
          </a:p>
        </p:txBody>
      </p:sp>
      <p:sp>
        <p:nvSpPr>
          <p:cNvPr id="4" name="Прямоугольник 4">
            <a:extLst>
              <a:ext uri="{FF2B5EF4-FFF2-40B4-BE49-F238E27FC236}">
                <a16:creationId xmlns:a16="http://schemas.microsoft.com/office/drawing/2014/main" id="{3F582315-B833-4F4C-EF95-BF457831DB93}"/>
              </a:ext>
            </a:extLst>
          </p:cNvPr>
          <p:cNvSpPr>
            <a:spLocks noChangeArrowheads="1"/>
          </p:cNvSpPr>
          <p:nvPr/>
        </p:nvSpPr>
        <p:spPr bwMode="auto">
          <a:xfrm>
            <a:off x="465287" y="2336308"/>
            <a:ext cx="11268075" cy="1354217"/>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None/>
            </a:pPr>
            <a:r>
              <a:rPr lang="ru-RU" altLang="uk-UA" sz="1800" b="1" dirty="0" err="1">
                <a:solidFill>
                  <a:srgbClr val="002949"/>
                </a:solidFill>
              </a:rPr>
              <a:t>Стаття</a:t>
            </a:r>
            <a:r>
              <a:rPr lang="ru-RU" altLang="uk-UA" sz="1800" b="1" dirty="0">
                <a:solidFill>
                  <a:srgbClr val="002949"/>
                </a:solidFill>
              </a:rPr>
              <a:t> 63</a:t>
            </a:r>
          </a:p>
          <a:p>
            <a:pPr algn="just">
              <a:lnSpc>
                <a:spcPct val="100000"/>
              </a:lnSpc>
              <a:spcBef>
                <a:spcPct val="0"/>
              </a:spcBef>
              <a:spcAft>
                <a:spcPts val="1200"/>
              </a:spcAft>
              <a:buNone/>
            </a:pPr>
            <a:r>
              <a:rPr lang="ru-RU" altLang="uk-UA" sz="1800" dirty="0">
                <a:solidFill>
                  <a:srgbClr val="002949"/>
                </a:solidFill>
              </a:rPr>
              <a:t>1. </a:t>
            </a:r>
            <a:r>
              <a:rPr lang="ru-RU" altLang="uk-UA" sz="1800" dirty="0" err="1">
                <a:solidFill>
                  <a:srgbClr val="002949"/>
                </a:solidFill>
              </a:rPr>
              <a:t>Звернення</a:t>
            </a:r>
            <a:r>
              <a:rPr lang="ru-RU" altLang="uk-UA" sz="1800" dirty="0">
                <a:solidFill>
                  <a:srgbClr val="002949"/>
                </a:solidFill>
              </a:rPr>
              <a:t> до Суду </a:t>
            </a:r>
            <a:r>
              <a:rPr lang="ru-RU" altLang="uk-UA" sz="1800" dirty="0" err="1">
                <a:solidFill>
                  <a:srgbClr val="002949"/>
                </a:solidFill>
              </a:rPr>
              <a:t>безвідносно</a:t>
            </a:r>
            <a:r>
              <a:rPr lang="ru-RU" altLang="uk-UA" sz="1800" dirty="0">
                <a:solidFill>
                  <a:srgbClr val="002949"/>
                </a:solidFill>
              </a:rPr>
              <a:t> до </a:t>
            </a:r>
            <a:r>
              <a:rPr lang="ru-RU" altLang="uk-UA" sz="1800" dirty="0" err="1">
                <a:solidFill>
                  <a:srgbClr val="002949"/>
                </a:solidFill>
              </a:rPr>
              <a:t>його</a:t>
            </a:r>
            <a:r>
              <a:rPr lang="ru-RU" altLang="uk-UA" sz="1800" dirty="0">
                <a:solidFill>
                  <a:srgbClr val="002949"/>
                </a:solidFill>
              </a:rPr>
              <a:t> </a:t>
            </a:r>
            <a:r>
              <a:rPr lang="ru-RU" altLang="uk-UA" sz="1800" dirty="0" err="1">
                <a:solidFill>
                  <a:srgbClr val="002949"/>
                </a:solidFill>
              </a:rPr>
              <a:t>форми</a:t>
            </a:r>
            <a:r>
              <a:rPr lang="ru-RU" altLang="uk-UA" sz="1800" dirty="0">
                <a:solidFill>
                  <a:srgbClr val="002949"/>
                </a:solidFill>
              </a:rPr>
              <a:t> </a:t>
            </a:r>
            <a:r>
              <a:rPr lang="ru-RU" altLang="uk-UA" sz="1800" dirty="0" err="1">
                <a:solidFill>
                  <a:srgbClr val="002949"/>
                </a:solidFill>
              </a:rPr>
              <a:t>може</a:t>
            </a:r>
            <a:r>
              <a:rPr lang="ru-RU" altLang="uk-UA" sz="1800" dirty="0">
                <a:solidFill>
                  <a:srgbClr val="002949"/>
                </a:solidFill>
              </a:rPr>
              <a:t> бути </a:t>
            </a:r>
            <a:r>
              <a:rPr lang="ru-RU" altLang="uk-UA" sz="1800" dirty="0" err="1">
                <a:solidFill>
                  <a:srgbClr val="002949"/>
                </a:solidFill>
              </a:rPr>
              <a:t>відкликане</a:t>
            </a:r>
            <a:r>
              <a:rPr lang="ru-RU" altLang="uk-UA" sz="1800" dirty="0">
                <a:solidFill>
                  <a:srgbClr val="002949"/>
                </a:solidFill>
              </a:rPr>
              <a:t> за </a:t>
            </a:r>
            <a:r>
              <a:rPr lang="ru-RU" altLang="uk-UA" sz="1800" dirty="0" err="1">
                <a:solidFill>
                  <a:srgbClr val="002949"/>
                </a:solidFill>
              </a:rPr>
              <a:t>письмовою</a:t>
            </a:r>
            <a:r>
              <a:rPr lang="ru-RU" altLang="uk-UA" sz="1800" dirty="0">
                <a:solidFill>
                  <a:srgbClr val="002949"/>
                </a:solidFill>
              </a:rPr>
              <a:t> </a:t>
            </a:r>
            <a:r>
              <a:rPr lang="ru-RU" altLang="uk-UA" sz="1800" dirty="0" err="1">
                <a:solidFill>
                  <a:srgbClr val="002949"/>
                </a:solidFill>
              </a:rPr>
              <a:t>заявою</a:t>
            </a:r>
            <a:r>
              <a:rPr lang="ru-RU" altLang="uk-UA" sz="1800" dirty="0">
                <a:solidFill>
                  <a:srgbClr val="002949"/>
                </a:solidFill>
              </a:rPr>
              <a:t> </a:t>
            </a:r>
            <a:r>
              <a:rPr lang="ru-RU" altLang="uk-UA" sz="1800" dirty="0" err="1">
                <a:solidFill>
                  <a:srgbClr val="002949"/>
                </a:solidFill>
              </a:rPr>
              <a:t>суб’єкта</a:t>
            </a:r>
            <a:r>
              <a:rPr lang="ru-RU" altLang="uk-UA" sz="1800" dirty="0">
                <a:solidFill>
                  <a:srgbClr val="002949"/>
                </a:solidFill>
              </a:rPr>
              <a:t> </a:t>
            </a:r>
            <a:r>
              <a:rPr lang="ru-RU" altLang="uk-UA" sz="1800" dirty="0" err="1">
                <a:solidFill>
                  <a:srgbClr val="002949"/>
                </a:solidFill>
              </a:rPr>
              <a:t>звернення</a:t>
            </a:r>
            <a:r>
              <a:rPr lang="ru-RU" altLang="uk-UA" sz="1800" dirty="0">
                <a:solidFill>
                  <a:srgbClr val="002949"/>
                </a:solidFill>
              </a:rPr>
              <a:t>, </a:t>
            </a:r>
            <a:r>
              <a:rPr lang="ru-RU" altLang="uk-UA" sz="1800" dirty="0" err="1">
                <a:solidFill>
                  <a:srgbClr val="002949"/>
                </a:solidFill>
              </a:rPr>
              <a:t>який</a:t>
            </a:r>
            <a:r>
              <a:rPr lang="ru-RU" altLang="uk-UA" sz="1800" dirty="0">
                <a:solidFill>
                  <a:srgbClr val="002949"/>
                </a:solidFill>
              </a:rPr>
              <a:t> </a:t>
            </a:r>
            <a:r>
              <a:rPr lang="ru-RU" altLang="uk-UA" sz="1800" dirty="0" err="1">
                <a:solidFill>
                  <a:srgbClr val="002949"/>
                </a:solidFill>
              </a:rPr>
              <a:t>його</a:t>
            </a:r>
            <a:r>
              <a:rPr lang="ru-RU" altLang="uk-UA" sz="1800" dirty="0">
                <a:solidFill>
                  <a:srgbClr val="002949"/>
                </a:solidFill>
              </a:rPr>
              <a:t> подав до Суду, в будь-</a:t>
            </a:r>
            <a:r>
              <a:rPr lang="ru-RU" altLang="uk-UA" sz="1800" dirty="0" err="1">
                <a:solidFill>
                  <a:srgbClr val="002949"/>
                </a:solidFill>
              </a:rPr>
              <a:t>який</a:t>
            </a:r>
            <a:r>
              <a:rPr lang="ru-RU" altLang="uk-UA" sz="1800" dirty="0">
                <a:solidFill>
                  <a:srgbClr val="002949"/>
                </a:solidFill>
              </a:rPr>
              <a:t> час </a:t>
            </a:r>
            <a:r>
              <a:rPr lang="ru-RU" altLang="uk-UA" sz="1800" dirty="0" err="1">
                <a:solidFill>
                  <a:srgbClr val="002949"/>
                </a:solidFill>
              </a:rPr>
              <a:t>після</a:t>
            </a:r>
            <a:r>
              <a:rPr lang="ru-RU" altLang="uk-UA" sz="1800" dirty="0">
                <a:solidFill>
                  <a:srgbClr val="002949"/>
                </a:solidFill>
              </a:rPr>
              <a:t> </a:t>
            </a:r>
            <a:r>
              <a:rPr lang="ru-RU" altLang="uk-UA" sz="1800" dirty="0" err="1">
                <a:solidFill>
                  <a:srgbClr val="002949"/>
                </a:solidFill>
              </a:rPr>
              <a:t>відкриття</a:t>
            </a:r>
            <a:r>
              <a:rPr lang="ru-RU" altLang="uk-UA" sz="1800" dirty="0">
                <a:solidFill>
                  <a:srgbClr val="002949"/>
                </a:solidFill>
              </a:rPr>
              <a:t> </a:t>
            </a:r>
            <a:r>
              <a:rPr lang="ru-RU" altLang="uk-UA" sz="1800" dirty="0" err="1">
                <a:solidFill>
                  <a:srgbClr val="002949"/>
                </a:solidFill>
              </a:rPr>
              <a:t>конституційного</a:t>
            </a:r>
            <a:r>
              <a:rPr lang="ru-RU" altLang="uk-UA" sz="1800" dirty="0">
                <a:solidFill>
                  <a:srgbClr val="002949"/>
                </a:solidFill>
              </a:rPr>
              <a:t> </a:t>
            </a:r>
            <a:r>
              <a:rPr lang="ru-RU" altLang="uk-UA" sz="1800" dirty="0" err="1">
                <a:solidFill>
                  <a:srgbClr val="002949"/>
                </a:solidFill>
              </a:rPr>
              <a:t>провадження</a:t>
            </a:r>
            <a:r>
              <a:rPr lang="ru-RU" altLang="uk-UA" sz="1800" dirty="0">
                <a:solidFill>
                  <a:srgbClr val="002949"/>
                </a:solidFill>
              </a:rPr>
              <a:t>, але до переходу Суду в </a:t>
            </a:r>
            <a:r>
              <a:rPr lang="ru-RU" altLang="uk-UA" sz="1800" dirty="0" err="1">
                <a:solidFill>
                  <a:srgbClr val="002949"/>
                </a:solidFill>
              </a:rPr>
              <a:t>закриту</a:t>
            </a:r>
            <a:r>
              <a:rPr lang="ru-RU" altLang="uk-UA" sz="1800" dirty="0">
                <a:solidFill>
                  <a:srgbClr val="002949"/>
                </a:solidFill>
              </a:rPr>
              <a:t> </a:t>
            </a:r>
            <a:r>
              <a:rPr lang="ru-RU" altLang="uk-UA" sz="1800" dirty="0" err="1">
                <a:solidFill>
                  <a:srgbClr val="002949"/>
                </a:solidFill>
              </a:rPr>
              <a:t>частину</a:t>
            </a:r>
            <a:r>
              <a:rPr lang="ru-RU" altLang="uk-UA" sz="1800" dirty="0">
                <a:solidFill>
                  <a:srgbClr val="002949"/>
                </a:solidFill>
              </a:rPr>
              <a:t> пленарного </a:t>
            </a:r>
            <a:r>
              <a:rPr lang="ru-RU" altLang="uk-UA" sz="1800" dirty="0" err="1">
                <a:solidFill>
                  <a:srgbClr val="002949"/>
                </a:solidFill>
              </a:rPr>
              <a:t>засідання</a:t>
            </a:r>
            <a:r>
              <a:rPr lang="ru-RU" altLang="uk-UA" sz="1800" dirty="0">
                <a:solidFill>
                  <a:srgbClr val="002949"/>
                </a:solidFill>
              </a:rPr>
              <a:t> для </a:t>
            </a:r>
            <a:r>
              <a:rPr lang="ru-RU" altLang="uk-UA" sz="1800" dirty="0" err="1">
                <a:solidFill>
                  <a:srgbClr val="002949"/>
                </a:solidFill>
              </a:rPr>
              <a:t>ухвалення</a:t>
            </a:r>
            <a:r>
              <a:rPr lang="ru-RU" altLang="uk-UA" sz="1800" dirty="0">
                <a:solidFill>
                  <a:srgbClr val="002949"/>
                </a:solidFill>
              </a:rPr>
              <a:t> </a:t>
            </a:r>
            <a:r>
              <a:rPr lang="ru-RU" altLang="uk-UA" sz="1800" dirty="0" err="1">
                <a:solidFill>
                  <a:srgbClr val="002949"/>
                </a:solidFill>
              </a:rPr>
              <a:t>рішення</a:t>
            </a:r>
            <a:r>
              <a:rPr lang="ru-RU" altLang="uk-UA" sz="1800" dirty="0">
                <a:solidFill>
                  <a:srgbClr val="002949"/>
                </a:solidFill>
              </a:rPr>
              <a:t> </a:t>
            </a:r>
            <a:r>
              <a:rPr lang="ru-RU" altLang="uk-UA" sz="1800" dirty="0" err="1">
                <a:solidFill>
                  <a:srgbClr val="002949"/>
                </a:solidFill>
              </a:rPr>
              <a:t>чи</a:t>
            </a:r>
            <a:r>
              <a:rPr lang="ru-RU" altLang="uk-UA" sz="1800" dirty="0">
                <a:solidFill>
                  <a:srgbClr val="002949"/>
                </a:solidFill>
              </a:rPr>
              <a:t> </a:t>
            </a:r>
            <a:r>
              <a:rPr lang="ru-RU" altLang="uk-UA" sz="1800" dirty="0" err="1">
                <a:solidFill>
                  <a:srgbClr val="002949"/>
                </a:solidFill>
              </a:rPr>
              <a:t>надання</a:t>
            </a:r>
            <a:r>
              <a:rPr lang="ru-RU" altLang="uk-UA" sz="1800" dirty="0">
                <a:solidFill>
                  <a:srgbClr val="002949"/>
                </a:solidFill>
              </a:rPr>
              <a:t> </a:t>
            </a:r>
            <a:r>
              <a:rPr lang="ru-RU" altLang="uk-UA" sz="1800" dirty="0" err="1">
                <a:solidFill>
                  <a:srgbClr val="002949"/>
                </a:solidFill>
              </a:rPr>
              <a:t>висновку</a:t>
            </a:r>
            <a:r>
              <a:rPr lang="ru-RU" altLang="uk-UA" sz="1800" dirty="0">
                <a:solidFill>
                  <a:srgbClr val="002949"/>
                </a:solidFill>
              </a:rPr>
              <a:t>.</a:t>
            </a:r>
          </a:p>
        </p:txBody>
      </p:sp>
      <p:sp>
        <p:nvSpPr>
          <p:cNvPr id="6"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7"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62</a:t>
            </a:r>
            <a:endParaRPr lang="en-US" sz="1400" dirty="0">
              <a:solidFill>
                <a:srgbClr val="002949"/>
              </a:solidFill>
            </a:endParaRPr>
          </a:p>
        </p:txBody>
      </p:sp>
      <p:cxnSp>
        <p:nvCxnSpPr>
          <p:cNvPr id="8" name="Прямая соединительная линия 7"/>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9" name="Text Placeholder 2"/>
          <p:cNvSpPr txBox="1">
            <a:spLocks/>
          </p:cNvSpPr>
          <p:nvPr/>
        </p:nvSpPr>
        <p:spPr>
          <a:xfrm>
            <a:off x="1864034" y="5969020"/>
            <a:ext cx="6874524"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1492412066"/>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78028" y="824244"/>
            <a:ext cx="11201400" cy="1938992"/>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endParaRPr lang="ru-RU" altLang="uk-UA" sz="1800" b="1" dirty="0">
              <a:solidFill>
                <a:srgbClr val="002949"/>
              </a:solidFill>
            </a:endParaRPr>
          </a:p>
          <a:p>
            <a:pPr algn="just">
              <a:lnSpc>
                <a:spcPct val="100000"/>
              </a:lnSpc>
              <a:spcBef>
                <a:spcPct val="0"/>
              </a:spcBef>
              <a:spcAft>
                <a:spcPts val="1200"/>
              </a:spcAft>
              <a:buFont typeface="Arial" panose="020B0604020202020204" pitchFamily="34" charset="0"/>
              <a:buNone/>
            </a:pPr>
            <a:r>
              <a:rPr lang="ru-RU" altLang="uk-UA" sz="1800" b="1" dirty="0" err="1">
                <a:solidFill>
                  <a:srgbClr val="002949"/>
                </a:solidFill>
              </a:rPr>
              <a:t>Стаття</a:t>
            </a:r>
            <a:r>
              <a:rPr lang="ru-RU" altLang="uk-UA" sz="1800" b="1" dirty="0">
                <a:solidFill>
                  <a:srgbClr val="002949"/>
                </a:solidFill>
              </a:rPr>
              <a:t> 67</a:t>
            </a:r>
          </a:p>
          <a:p>
            <a:pPr algn="just">
              <a:lnSpc>
                <a:spcPct val="100000"/>
              </a:lnSpc>
              <a:spcBef>
                <a:spcPct val="0"/>
              </a:spcBef>
              <a:spcAft>
                <a:spcPts val="1200"/>
              </a:spcAft>
              <a:buFont typeface="Arial" panose="020B0604020202020204" pitchFamily="34" charset="0"/>
              <a:buNone/>
            </a:pPr>
            <a:r>
              <a:rPr lang="ru-RU" altLang="uk-UA" sz="1800" dirty="0">
                <a:solidFill>
                  <a:srgbClr val="002949"/>
                </a:solidFill>
              </a:rPr>
              <a:t>8. Сенат </a:t>
            </a:r>
            <a:r>
              <a:rPr lang="ru-RU" altLang="uk-UA" sz="1800" dirty="0" err="1">
                <a:solidFill>
                  <a:srgbClr val="002949"/>
                </a:solidFill>
              </a:rPr>
              <a:t>ухвалює</a:t>
            </a:r>
            <a:r>
              <a:rPr lang="ru-RU" altLang="uk-UA" sz="1800" dirty="0">
                <a:solidFill>
                  <a:srgbClr val="002949"/>
                </a:solidFill>
              </a:rPr>
              <a:t> </a:t>
            </a:r>
            <a:r>
              <a:rPr lang="ru-RU" altLang="uk-UA" sz="1800" dirty="0" err="1">
                <a:solidFill>
                  <a:srgbClr val="002949"/>
                </a:solidFill>
              </a:rPr>
              <a:t>рішення</a:t>
            </a:r>
            <a:r>
              <a:rPr lang="ru-RU" altLang="uk-UA" sz="1800" dirty="0">
                <a:solidFill>
                  <a:srgbClr val="002949"/>
                </a:solidFill>
              </a:rPr>
              <a:t> на </a:t>
            </a:r>
            <a:r>
              <a:rPr lang="ru-RU" altLang="uk-UA" sz="1800" dirty="0" err="1">
                <a:solidFill>
                  <a:srgbClr val="002949"/>
                </a:solidFill>
              </a:rPr>
              <a:t>закритій</a:t>
            </a:r>
            <a:r>
              <a:rPr lang="ru-RU" altLang="uk-UA" sz="1800" dirty="0">
                <a:solidFill>
                  <a:srgbClr val="002949"/>
                </a:solidFill>
              </a:rPr>
              <a:t> </a:t>
            </a:r>
            <a:r>
              <a:rPr lang="ru-RU" altLang="uk-UA" sz="1800" dirty="0" err="1">
                <a:solidFill>
                  <a:srgbClr val="002949"/>
                </a:solidFill>
              </a:rPr>
              <a:t>частині</a:t>
            </a:r>
            <a:r>
              <a:rPr lang="ru-RU" altLang="uk-UA" sz="1800" dirty="0">
                <a:solidFill>
                  <a:srgbClr val="002949"/>
                </a:solidFill>
              </a:rPr>
              <a:t> пленарного </a:t>
            </a:r>
            <a:r>
              <a:rPr lang="ru-RU" altLang="uk-UA" sz="1800" dirty="0" err="1">
                <a:solidFill>
                  <a:srgbClr val="002949"/>
                </a:solidFill>
              </a:rPr>
              <a:t>засідання</a:t>
            </a:r>
            <a:r>
              <a:rPr lang="ru-RU" altLang="uk-UA" sz="1800" dirty="0">
                <a:solidFill>
                  <a:srgbClr val="002949"/>
                </a:solidFill>
              </a:rPr>
              <a:t>.</a:t>
            </a:r>
          </a:p>
          <a:p>
            <a:pPr algn="just" defTabSz="271463">
              <a:lnSpc>
                <a:spcPct val="100000"/>
              </a:lnSpc>
              <a:spcBef>
                <a:spcPct val="0"/>
              </a:spcBef>
              <a:spcAft>
                <a:spcPts val="1200"/>
              </a:spcAft>
              <a:buFont typeface="Arial" panose="020B0604020202020204" pitchFamily="34" charset="0"/>
              <a:buNone/>
            </a:pPr>
            <a:r>
              <a:rPr lang="ru-RU" altLang="uk-UA" sz="1800" dirty="0">
                <a:solidFill>
                  <a:srgbClr val="002949"/>
                </a:solidFill>
              </a:rPr>
              <a:t>9. </a:t>
            </a:r>
            <a:r>
              <a:rPr lang="ru-RU" altLang="uk-UA" sz="1800" dirty="0" err="1">
                <a:solidFill>
                  <a:srgbClr val="002949"/>
                </a:solidFill>
              </a:rPr>
              <a:t>Виступи</a:t>
            </a:r>
            <a:r>
              <a:rPr lang="ru-RU" altLang="uk-UA" sz="1800" dirty="0">
                <a:solidFill>
                  <a:srgbClr val="002949"/>
                </a:solidFill>
              </a:rPr>
              <a:t> </a:t>
            </a:r>
            <a:r>
              <a:rPr lang="ru-RU" altLang="uk-UA" sz="1800" dirty="0" err="1">
                <a:solidFill>
                  <a:srgbClr val="002949"/>
                </a:solidFill>
              </a:rPr>
              <a:t>суддів</a:t>
            </a:r>
            <a:r>
              <a:rPr lang="ru-RU" altLang="uk-UA" sz="1800" dirty="0">
                <a:solidFill>
                  <a:srgbClr val="002949"/>
                </a:solidFill>
              </a:rPr>
              <a:t> </a:t>
            </a:r>
            <a:r>
              <a:rPr lang="ru-RU" altLang="uk-UA" sz="1800" dirty="0" err="1">
                <a:solidFill>
                  <a:srgbClr val="002949"/>
                </a:solidFill>
              </a:rPr>
              <a:t>Конституційного</a:t>
            </a:r>
            <a:r>
              <a:rPr lang="ru-RU" altLang="uk-UA" sz="1800" dirty="0">
                <a:solidFill>
                  <a:srgbClr val="002949"/>
                </a:solidFill>
              </a:rPr>
              <a:t> Суду на </a:t>
            </a:r>
            <a:r>
              <a:rPr lang="ru-RU" altLang="uk-UA" sz="1800" dirty="0" err="1">
                <a:solidFill>
                  <a:srgbClr val="002949"/>
                </a:solidFill>
              </a:rPr>
              <a:t>закритій</a:t>
            </a:r>
            <a:r>
              <a:rPr lang="ru-RU" altLang="uk-UA" sz="1800" dirty="0">
                <a:solidFill>
                  <a:srgbClr val="002949"/>
                </a:solidFill>
              </a:rPr>
              <a:t> </a:t>
            </a:r>
            <a:r>
              <a:rPr lang="ru-RU" altLang="uk-UA" sz="1800" dirty="0" err="1">
                <a:solidFill>
                  <a:srgbClr val="002949"/>
                </a:solidFill>
              </a:rPr>
              <a:t>частині</a:t>
            </a:r>
            <a:r>
              <a:rPr lang="ru-RU" altLang="uk-UA" sz="1800" dirty="0">
                <a:solidFill>
                  <a:srgbClr val="002949"/>
                </a:solidFill>
              </a:rPr>
              <a:t> пленарного </a:t>
            </a:r>
            <a:r>
              <a:rPr lang="ru-RU" altLang="uk-UA" sz="1800" dirty="0" err="1">
                <a:solidFill>
                  <a:srgbClr val="002949"/>
                </a:solidFill>
              </a:rPr>
              <a:t>засідання</a:t>
            </a:r>
            <a:r>
              <a:rPr lang="ru-RU" altLang="uk-UA" sz="1800" dirty="0">
                <a:solidFill>
                  <a:srgbClr val="002949"/>
                </a:solidFill>
              </a:rPr>
              <a:t> Сенату є </a:t>
            </a:r>
            <a:r>
              <a:rPr lang="ru-RU" altLang="uk-UA" sz="1800" dirty="0" err="1">
                <a:solidFill>
                  <a:srgbClr val="002949"/>
                </a:solidFill>
              </a:rPr>
              <a:t>службовою</a:t>
            </a:r>
            <a:r>
              <a:rPr lang="ru-RU" altLang="uk-UA" sz="1800" dirty="0">
                <a:solidFill>
                  <a:srgbClr val="002949"/>
                </a:solidFill>
              </a:rPr>
              <a:t> </a:t>
            </a:r>
            <a:r>
              <a:rPr lang="ru-RU" altLang="uk-UA" sz="1800" dirty="0" err="1">
                <a:solidFill>
                  <a:srgbClr val="002949"/>
                </a:solidFill>
              </a:rPr>
              <a:t>інформацією</a:t>
            </a:r>
            <a:r>
              <a:rPr lang="ru-RU" altLang="uk-UA" sz="1800" dirty="0">
                <a:solidFill>
                  <a:srgbClr val="002949"/>
                </a:solidFill>
              </a:rPr>
              <a:t> і не </a:t>
            </a:r>
            <a:r>
              <a:rPr lang="ru-RU" altLang="uk-UA" sz="1800" dirty="0" err="1">
                <a:solidFill>
                  <a:srgbClr val="002949"/>
                </a:solidFill>
              </a:rPr>
              <a:t>можуть</a:t>
            </a:r>
            <a:r>
              <a:rPr lang="ru-RU" altLang="uk-UA" sz="1800" dirty="0">
                <a:solidFill>
                  <a:srgbClr val="002949"/>
                </a:solidFill>
              </a:rPr>
              <a:t> бути </a:t>
            </a:r>
            <a:r>
              <a:rPr lang="ru-RU" altLang="uk-UA" sz="1800" dirty="0" err="1">
                <a:solidFill>
                  <a:srgbClr val="002949"/>
                </a:solidFill>
              </a:rPr>
              <a:t>розголошені</a:t>
            </a:r>
            <a:r>
              <a:rPr lang="ru-RU" altLang="uk-UA" sz="1800" dirty="0">
                <a:solidFill>
                  <a:srgbClr val="002949"/>
                </a:solidFill>
              </a:rPr>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61963" y="492167"/>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Закон </a:t>
            </a:r>
            <a:r>
              <a:rPr lang="ru-RU" altLang="uk-UA" sz="2200" dirty="0" err="1">
                <a:solidFill>
                  <a:srgbClr val="004E9E"/>
                </a:solidFill>
              </a:rPr>
              <a:t>України</a:t>
            </a:r>
            <a:r>
              <a:rPr lang="ru-RU" altLang="uk-UA" sz="2200" dirty="0">
                <a:solidFill>
                  <a:srgbClr val="004E9E"/>
                </a:solidFill>
              </a:rPr>
              <a:t> «Про </a:t>
            </a:r>
            <a:r>
              <a:rPr lang="ru-RU" altLang="uk-UA" sz="2200" dirty="0" err="1">
                <a:solidFill>
                  <a:srgbClr val="004E9E"/>
                </a:solidFill>
              </a:rPr>
              <a:t>конституційний</a:t>
            </a:r>
            <a:r>
              <a:rPr lang="ru-RU" altLang="uk-UA" sz="2200" dirty="0">
                <a:solidFill>
                  <a:srgbClr val="004E9E"/>
                </a:solidFill>
              </a:rPr>
              <a:t> Суд </a:t>
            </a:r>
            <a:r>
              <a:rPr lang="ru-RU" altLang="uk-UA" sz="2200" dirty="0" err="1">
                <a:solidFill>
                  <a:srgbClr val="004E9E"/>
                </a:solidFill>
              </a:rPr>
              <a:t>України</a:t>
            </a:r>
            <a:r>
              <a:rPr lang="ru-RU" altLang="uk-UA" sz="2200" dirty="0">
                <a:solidFill>
                  <a:srgbClr val="004E9E"/>
                </a:solidFill>
              </a:rPr>
              <a:t>»</a:t>
            </a:r>
          </a:p>
        </p:txBody>
      </p:sp>
      <p:sp>
        <p:nvSpPr>
          <p:cNvPr id="3" name="Прямоугольник 4">
            <a:extLst>
              <a:ext uri="{FF2B5EF4-FFF2-40B4-BE49-F238E27FC236}">
                <a16:creationId xmlns:a16="http://schemas.microsoft.com/office/drawing/2014/main" id="{29063138-58BB-0344-0C7D-AB94DCD4FAE9}"/>
              </a:ext>
            </a:extLst>
          </p:cNvPr>
          <p:cNvSpPr>
            <a:spLocks noChangeArrowheads="1"/>
          </p:cNvSpPr>
          <p:nvPr/>
        </p:nvSpPr>
        <p:spPr bwMode="auto">
          <a:xfrm>
            <a:off x="488696" y="4117453"/>
            <a:ext cx="11241342" cy="150810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None/>
            </a:pPr>
            <a:r>
              <a:rPr lang="ru-RU" altLang="uk-UA" sz="1800" b="1" dirty="0" err="1">
                <a:solidFill>
                  <a:srgbClr val="002949"/>
                </a:solidFill>
              </a:rPr>
              <a:t>Стаття</a:t>
            </a:r>
            <a:r>
              <a:rPr lang="ru-RU" altLang="uk-UA" sz="1800" b="1" dirty="0">
                <a:solidFill>
                  <a:srgbClr val="002949"/>
                </a:solidFill>
              </a:rPr>
              <a:t> 88</a:t>
            </a:r>
          </a:p>
          <a:p>
            <a:pPr algn="just">
              <a:lnSpc>
                <a:spcPct val="100000"/>
              </a:lnSpc>
              <a:spcBef>
                <a:spcPct val="0"/>
              </a:spcBef>
              <a:spcAft>
                <a:spcPts val="1200"/>
              </a:spcAft>
              <a:buNone/>
            </a:pPr>
            <a:r>
              <a:rPr lang="ru-RU" altLang="uk-UA" sz="1800" dirty="0">
                <a:solidFill>
                  <a:srgbClr val="002949"/>
                </a:solidFill>
              </a:rPr>
              <a:t>1. Суд </a:t>
            </a:r>
            <a:r>
              <a:rPr lang="ru-RU" altLang="uk-UA" sz="1800" dirty="0" err="1">
                <a:solidFill>
                  <a:srgbClr val="002949"/>
                </a:solidFill>
              </a:rPr>
              <a:t>ухвалює</a:t>
            </a:r>
            <a:r>
              <a:rPr lang="ru-RU" altLang="uk-UA" sz="1800" dirty="0">
                <a:solidFill>
                  <a:srgbClr val="002949"/>
                </a:solidFill>
              </a:rPr>
              <a:t> </a:t>
            </a:r>
            <a:r>
              <a:rPr lang="ru-RU" altLang="uk-UA" sz="1800" dirty="0" err="1">
                <a:solidFill>
                  <a:srgbClr val="002949"/>
                </a:solidFill>
              </a:rPr>
              <a:t>рішення</a:t>
            </a:r>
            <a:r>
              <a:rPr lang="ru-RU" altLang="uk-UA" sz="1800" dirty="0">
                <a:solidFill>
                  <a:srgbClr val="002949"/>
                </a:solidFill>
              </a:rPr>
              <a:t> і </a:t>
            </a:r>
            <a:r>
              <a:rPr lang="ru-RU" altLang="uk-UA" sz="1800" dirty="0" err="1">
                <a:solidFill>
                  <a:srgbClr val="002949"/>
                </a:solidFill>
              </a:rPr>
              <a:t>надає</a:t>
            </a:r>
            <a:r>
              <a:rPr lang="ru-RU" altLang="uk-UA" sz="1800" dirty="0">
                <a:solidFill>
                  <a:srgbClr val="002949"/>
                </a:solidFill>
              </a:rPr>
              <a:t> </a:t>
            </a:r>
            <a:r>
              <a:rPr lang="ru-RU" altLang="uk-UA" sz="1800" dirty="0" err="1">
                <a:solidFill>
                  <a:srgbClr val="002949"/>
                </a:solidFill>
              </a:rPr>
              <a:t>висновок</a:t>
            </a:r>
            <a:r>
              <a:rPr lang="ru-RU" altLang="uk-UA" sz="1800" dirty="0">
                <a:solidFill>
                  <a:srgbClr val="002949"/>
                </a:solidFill>
              </a:rPr>
              <a:t> </a:t>
            </a:r>
            <a:r>
              <a:rPr lang="ru-RU" altLang="uk-UA" sz="1800" dirty="0" err="1">
                <a:solidFill>
                  <a:srgbClr val="002949"/>
                </a:solidFill>
              </a:rPr>
              <a:t>іменем</a:t>
            </a:r>
            <a:r>
              <a:rPr lang="ru-RU" altLang="uk-UA" sz="1800" dirty="0">
                <a:solidFill>
                  <a:srgbClr val="002949"/>
                </a:solidFill>
              </a:rPr>
              <a:t> </a:t>
            </a:r>
            <a:r>
              <a:rPr lang="ru-RU" altLang="uk-UA" sz="1800" dirty="0" err="1">
                <a:solidFill>
                  <a:srgbClr val="002949"/>
                </a:solidFill>
              </a:rPr>
              <a:t>України</a:t>
            </a:r>
            <a:r>
              <a:rPr lang="ru-RU" altLang="uk-UA" sz="1800" dirty="0">
                <a:solidFill>
                  <a:srgbClr val="002949"/>
                </a:solidFill>
              </a:rPr>
              <a:t>.</a:t>
            </a:r>
          </a:p>
          <a:p>
            <a:pPr algn="just">
              <a:lnSpc>
                <a:spcPct val="100000"/>
              </a:lnSpc>
              <a:spcBef>
                <a:spcPct val="0"/>
              </a:spcBef>
              <a:spcAft>
                <a:spcPts val="1200"/>
              </a:spcAft>
              <a:buNone/>
            </a:pPr>
            <a:r>
              <a:rPr lang="ru-RU" altLang="uk-UA" sz="1800" dirty="0">
                <a:solidFill>
                  <a:srgbClr val="002949"/>
                </a:solidFill>
              </a:rPr>
              <a:t>2. Суд </a:t>
            </a:r>
            <a:r>
              <a:rPr lang="ru-RU" altLang="uk-UA" sz="1800" dirty="0" err="1">
                <a:solidFill>
                  <a:srgbClr val="002949"/>
                </a:solidFill>
              </a:rPr>
              <a:t>ухвалює</a:t>
            </a:r>
            <a:r>
              <a:rPr lang="ru-RU" altLang="uk-UA" sz="1800" dirty="0">
                <a:solidFill>
                  <a:srgbClr val="002949"/>
                </a:solidFill>
              </a:rPr>
              <a:t> </a:t>
            </a:r>
            <a:r>
              <a:rPr lang="ru-RU" altLang="uk-UA" sz="1800" dirty="0" err="1">
                <a:solidFill>
                  <a:srgbClr val="002949"/>
                </a:solidFill>
              </a:rPr>
              <a:t>рішення</a:t>
            </a:r>
            <a:r>
              <a:rPr lang="ru-RU" altLang="uk-UA" sz="1800" dirty="0">
                <a:solidFill>
                  <a:srgbClr val="002949"/>
                </a:solidFill>
              </a:rPr>
              <a:t>, </a:t>
            </a:r>
            <a:r>
              <a:rPr lang="ru-RU" altLang="uk-UA" sz="1800" dirty="0" err="1">
                <a:solidFill>
                  <a:srgbClr val="002949"/>
                </a:solidFill>
              </a:rPr>
              <a:t>надає</a:t>
            </a:r>
            <a:r>
              <a:rPr lang="ru-RU" altLang="uk-UA" sz="1800" dirty="0">
                <a:solidFill>
                  <a:srgbClr val="002949"/>
                </a:solidFill>
              </a:rPr>
              <a:t> </a:t>
            </a:r>
            <a:r>
              <a:rPr lang="ru-RU" altLang="uk-UA" sz="1800" dirty="0" err="1">
                <a:solidFill>
                  <a:srgbClr val="002949"/>
                </a:solidFill>
              </a:rPr>
              <a:t>висновок</a:t>
            </a:r>
            <a:r>
              <a:rPr lang="ru-RU" altLang="uk-UA" sz="1800" dirty="0">
                <a:solidFill>
                  <a:srgbClr val="002949"/>
                </a:solidFill>
              </a:rPr>
              <a:t> на </a:t>
            </a:r>
            <a:r>
              <a:rPr lang="ru-RU" altLang="uk-UA" sz="1800" dirty="0" err="1">
                <a:solidFill>
                  <a:srgbClr val="002949"/>
                </a:solidFill>
              </a:rPr>
              <a:t>закритій</a:t>
            </a:r>
            <a:r>
              <a:rPr lang="ru-RU" altLang="uk-UA" sz="1800" dirty="0">
                <a:solidFill>
                  <a:srgbClr val="002949"/>
                </a:solidFill>
              </a:rPr>
              <a:t> </a:t>
            </a:r>
            <a:r>
              <a:rPr lang="ru-RU" altLang="uk-UA" sz="1800" dirty="0" err="1">
                <a:solidFill>
                  <a:srgbClr val="002949"/>
                </a:solidFill>
              </a:rPr>
              <a:t>частині</a:t>
            </a:r>
            <a:r>
              <a:rPr lang="ru-RU" altLang="uk-UA" sz="1800" dirty="0">
                <a:solidFill>
                  <a:srgbClr val="002949"/>
                </a:solidFill>
              </a:rPr>
              <a:t> пленарного </a:t>
            </a:r>
            <a:r>
              <a:rPr lang="ru-RU" altLang="uk-UA" sz="1800" dirty="0" err="1">
                <a:solidFill>
                  <a:srgbClr val="002949"/>
                </a:solidFill>
              </a:rPr>
              <a:t>засідання</a:t>
            </a:r>
            <a:r>
              <a:rPr lang="ru-RU" altLang="uk-UA" sz="1800" dirty="0">
                <a:solidFill>
                  <a:srgbClr val="002949"/>
                </a:solidFill>
              </a:rPr>
              <a:t> Сенату, </a:t>
            </a:r>
            <a:r>
              <a:rPr lang="ru-RU" altLang="uk-UA" sz="1800" dirty="0" err="1">
                <a:solidFill>
                  <a:srgbClr val="002949"/>
                </a:solidFill>
              </a:rPr>
              <a:t>Великої</a:t>
            </a:r>
            <a:r>
              <a:rPr lang="ru-RU" altLang="uk-UA" sz="1800" dirty="0">
                <a:solidFill>
                  <a:srgbClr val="002949"/>
                </a:solidFill>
              </a:rPr>
              <a:t> </a:t>
            </a:r>
            <a:r>
              <a:rPr lang="ru-RU" altLang="uk-UA" sz="1800" dirty="0" err="1">
                <a:solidFill>
                  <a:srgbClr val="002949"/>
                </a:solidFill>
              </a:rPr>
              <a:t>палати</a:t>
            </a:r>
            <a:r>
              <a:rPr lang="ru-RU" altLang="uk-UA" sz="1800" dirty="0">
                <a:solidFill>
                  <a:srgbClr val="002949"/>
                </a:solidFill>
              </a:rPr>
              <a:t> </a:t>
            </a:r>
            <a:r>
              <a:rPr lang="ru-RU" altLang="uk-UA" sz="1800" dirty="0" err="1">
                <a:solidFill>
                  <a:srgbClr val="002949"/>
                </a:solidFill>
              </a:rPr>
              <a:t>поіменним</a:t>
            </a:r>
            <a:r>
              <a:rPr lang="ru-RU" altLang="uk-UA" sz="1800" dirty="0">
                <a:solidFill>
                  <a:srgbClr val="002949"/>
                </a:solidFill>
              </a:rPr>
              <a:t> </a:t>
            </a:r>
            <a:r>
              <a:rPr lang="ru-RU" altLang="uk-UA" sz="1800" dirty="0" err="1">
                <a:solidFill>
                  <a:srgbClr val="002949"/>
                </a:solidFill>
              </a:rPr>
              <a:t>голосуванням</a:t>
            </a:r>
            <a:r>
              <a:rPr lang="ru-RU" altLang="uk-UA" sz="1800" dirty="0">
                <a:solidFill>
                  <a:srgbClr val="002949"/>
                </a:solidFill>
              </a:rPr>
              <a:t> </a:t>
            </a:r>
            <a:r>
              <a:rPr lang="ru-RU" altLang="uk-UA" sz="1800" dirty="0" err="1">
                <a:solidFill>
                  <a:srgbClr val="002949"/>
                </a:solidFill>
              </a:rPr>
              <a:t>суддів</a:t>
            </a:r>
            <a:r>
              <a:rPr lang="ru-RU" altLang="uk-UA" sz="1800" dirty="0">
                <a:solidFill>
                  <a:srgbClr val="002949"/>
                </a:solidFill>
              </a:rPr>
              <a:t> </a:t>
            </a:r>
            <a:r>
              <a:rPr lang="ru-RU" altLang="uk-UA" sz="1800" dirty="0" err="1">
                <a:solidFill>
                  <a:srgbClr val="002949"/>
                </a:solidFill>
              </a:rPr>
              <a:t>Конституційного</a:t>
            </a:r>
            <a:r>
              <a:rPr lang="ru-RU" altLang="uk-UA" sz="1800" dirty="0">
                <a:solidFill>
                  <a:srgbClr val="002949"/>
                </a:solidFill>
              </a:rPr>
              <a:t> Суду, </a:t>
            </a:r>
            <a:r>
              <a:rPr lang="ru-RU" altLang="uk-UA" sz="1800" dirty="0" err="1">
                <a:solidFill>
                  <a:srgbClr val="002949"/>
                </a:solidFill>
              </a:rPr>
              <a:t>які</a:t>
            </a:r>
            <a:r>
              <a:rPr lang="ru-RU" altLang="uk-UA" sz="1800" dirty="0">
                <a:solidFill>
                  <a:srgbClr val="002949"/>
                </a:solidFill>
              </a:rPr>
              <a:t> </a:t>
            </a:r>
            <a:r>
              <a:rPr lang="ru-RU" altLang="uk-UA" sz="1800" dirty="0" err="1">
                <a:solidFill>
                  <a:srgbClr val="002949"/>
                </a:solidFill>
              </a:rPr>
              <a:t>розглядали</a:t>
            </a:r>
            <a:r>
              <a:rPr lang="ru-RU" altLang="uk-UA" sz="1800" dirty="0">
                <a:solidFill>
                  <a:srgbClr val="002949"/>
                </a:solidFill>
              </a:rPr>
              <a:t> справу.</a:t>
            </a:r>
          </a:p>
        </p:txBody>
      </p:sp>
      <p:sp>
        <p:nvSpPr>
          <p:cNvPr id="4" name="Прямоугольник 4">
            <a:extLst>
              <a:ext uri="{FF2B5EF4-FFF2-40B4-BE49-F238E27FC236}">
                <a16:creationId xmlns:a16="http://schemas.microsoft.com/office/drawing/2014/main" id="{3F582315-B833-4F4C-EF95-BF457831DB93}"/>
              </a:ext>
            </a:extLst>
          </p:cNvPr>
          <p:cNvSpPr>
            <a:spLocks noChangeArrowheads="1"/>
          </p:cNvSpPr>
          <p:nvPr/>
        </p:nvSpPr>
        <p:spPr bwMode="auto">
          <a:xfrm>
            <a:off x="488696" y="3040235"/>
            <a:ext cx="11109325" cy="1077218"/>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None/>
            </a:pPr>
            <a:r>
              <a:rPr lang="ru-RU" altLang="uk-UA" sz="1800" b="1" dirty="0" err="1">
                <a:solidFill>
                  <a:srgbClr val="002949"/>
                </a:solidFill>
              </a:rPr>
              <a:t>Стаття</a:t>
            </a:r>
            <a:r>
              <a:rPr lang="ru-RU" altLang="uk-UA" sz="1800" b="1" dirty="0">
                <a:solidFill>
                  <a:srgbClr val="002949"/>
                </a:solidFill>
              </a:rPr>
              <a:t> 71</a:t>
            </a:r>
          </a:p>
          <a:p>
            <a:pPr algn="just">
              <a:lnSpc>
                <a:spcPct val="100000"/>
              </a:lnSpc>
              <a:spcBef>
                <a:spcPct val="0"/>
              </a:spcBef>
              <a:spcAft>
                <a:spcPts val="1200"/>
              </a:spcAft>
              <a:buNone/>
            </a:pPr>
            <a:r>
              <a:rPr lang="ru-RU" altLang="uk-UA" sz="1800" dirty="0">
                <a:solidFill>
                  <a:srgbClr val="002949"/>
                </a:solidFill>
              </a:rPr>
              <a:t>2. </a:t>
            </a:r>
            <a:r>
              <a:rPr lang="ru-RU" altLang="uk-UA" sz="1800" dirty="0" err="1">
                <a:solidFill>
                  <a:srgbClr val="002949"/>
                </a:solidFill>
              </a:rPr>
              <a:t>Клопотання</a:t>
            </a:r>
            <a:r>
              <a:rPr lang="ru-RU" altLang="uk-UA" sz="1800" dirty="0">
                <a:solidFill>
                  <a:srgbClr val="002949"/>
                </a:solidFill>
              </a:rPr>
              <a:t> </a:t>
            </a:r>
            <a:r>
              <a:rPr lang="ru-RU" altLang="uk-UA" sz="1800" dirty="0" err="1">
                <a:solidFill>
                  <a:srgbClr val="002949"/>
                </a:solidFill>
              </a:rPr>
              <a:t>учасника</a:t>
            </a:r>
            <a:r>
              <a:rPr lang="ru-RU" altLang="uk-UA" sz="1800" dirty="0">
                <a:solidFill>
                  <a:srgbClr val="002949"/>
                </a:solidFill>
              </a:rPr>
              <a:t> </a:t>
            </a:r>
            <a:r>
              <a:rPr lang="ru-RU" altLang="uk-UA" sz="1800" dirty="0" err="1">
                <a:solidFill>
                  <a:srgbClr val="002949"/>
                </a:solidFill>
              </a:rPr>
              <a:t>конституційного</a:t>
            </a:r>
            <a:r>
              <a:rPr lang="ru-RU" altLang="uk-UA" sz="1800" dirty="0">
                <a:solidFill>
                  <a:srgbClr val="002949"/>
                </a:solidFill>
              </a:rPr>
              <a:t> </a:t>
            </a:r>
            <a:r>
              <a:rPr lang="ru-RU" altLang="uk-UA" sz="1800" dirty="0" err="1">
                <a:solidFill>
                  <a:srgbClr val="002949"/>
                </a:solidFill>
              </a:rPr>
              <a:t>провадження</a:t>
            </a:r>
            <a:r>
              <a:rPr lang="ru-RU" altLang="uk-UA" sz="1800" dirty="0">
                <a:solidFill>
                  <a:srgbClr val="002949"/>
                </a:solidFill>
              </a:rPr>
              <a:t>, </a:t>
            </a:r>
            <a:r>
              <a:rPr lang="ru-RU" altLang="uk-UA" sz="1800" dirty="0" err="1">
                <a:solidFill>
                  <a:srgbClr val="002949"/>
                </a:solidFill>
              </a:rPr>
              <a:t>подані</a:t>
            </a:r>
            <a:r>
              <a:rPr lang="ru-RU" altLang="uk-UA" sz="1800" dirty="0">
                <a:solidFill>
                  <a:srgbClr val="002949"/>
                </a:solidFill>
              </a:rPr>
              <a:t> </a:t>
            </a:r>
            <a:r>
              <a:rPr lang="ru-RU" altLang="uk-UA" sz="1800" dirty="0" err="1">
                <a:solidFill>
                  <a:srgbClr val="002949"/>
                </a:solidFill>
              </a:rPr>
              <a:t>під</a:t>
            </a:r>
            <a:r>
              <a:rPr lang="ru-RU" altLang="uk-UA" sz="1800" dirty="0">
                <a:solidFill>
                  <a:srgbClr val="002949"/>
                </a:solidFill>
              </a:rPr>
              <a:t> час </a:t>
            </a:r>
            <a:r>
              <a:rPr lang="ru-RU" altLang="uk-UA" sz="1800" dirty="0" err="1">
                <a:solidFill>
                  <a:srgbClr val="002949"/>
                </a:solidFill>
              </a:rPr>
              <a:t>засідання</a:t>
            </a:r>
            <a:r>
              <a:rPr lang="ru-RU" altLang="uk-UA" sz="1800" dirty="0">
                <a:solidFill>
                  <a:srgbClr val="002949"/>
                </a:solidFill>
              </a:rPr>
              <a:t>, пленарного </a:t>
            </a:r>
            <a:r>
              <a:rPr lang="ru-RU" altLang="uk-UA" sz="1800" dirty="0" err="1">
                <a:solidFill>
                  <a:srgbClr val="002949"/>
                </a:solidFill>
              </a:rPr>
              <a:t>засідання</a:t>
            </a:r>
            <a:r>
              <a:rPr lang="ru-RU" altLang="uk-UA" sz="1800" dirty="0">
                <a:solidFill>
                  <a:srgbClr val="002949"/>
                </a:solidFill>
              </a:rPr>
              <a:t>, Сенат </a:t>
            </a:r>
            <a:r>
              <a:rPr lang="ru-RU" altLang="uk-UA" sz="1800" dirty="0" err="1">
                <a:solidFill>
                  <a:srgbClr val="002949"/>
                </a:solidFill>
              </a:rPr>
              <a:t>чи</a:t>
            </a:r>
            <a:r>
              <a:rPr lang="ru-RU" altLang="uk-UA" sz="1800" dirty="0">
                <a:solidFill>
                  <a:srgbClr val="002949"/>
                </a:solidFill>
              </a:rPr>
              <a:t> Велика палата </a:t>
            </a:r>
            <a:r>
              <a:rPr lang="ru-RU" altLang="uk-UA" sz="1800" dirty="0" err="1">
                <a:solidFill>
                  <a:srgbClr val="002949"/>
                </a:solidFill>
              </a:rPr>
              <a:t>розглядає</a:t>
            </a:r>
            <a:r>
              <a:rPr lang="ru-RU" altLang="uk-UA" sz="1800" dirty="0">
                <a:solidFill>
                  <a:srgbClr val="002949"/>
                </a:solidFill>
              </a:rPr>
              <a:t> в </a:t>
            </a:r>
            <a:r>
              <a:rPr lang="ru-RU" altLang="uk-UA" sz="1800" dirty="0" err="1">
                <a:solidFill>
                  <a:srgbClr val="002949"/>
                </a:solidFill>
              </a:rPr>
              <a:t>Залі</a:t>
            </a:r>
            <a:r>
              <a:rPr lang="ru-RU" altLang="uk-UA" sz="1800" dirty="0">
                <a:solidFill>
                  <a:srgbClr val="002949"/>
                </a:solidFill>
              </a:rPr>
              <a:t> </a:t>
            </a:r>
            <a:r>
              <a:rPr lang="ru-RU" altLang="uk-UA" sz="1800" dirty="0" err="1">
                <a:solidFill>
                  <a:srgbClr val="002949"/>
                </a:solidFill>
              </a:rPr>
              <a:t>засідань</a:t>
            </a:r>
            <a:r>
              <a:rPr lang="ru-RU" altLang="uk-UA" sz="1800" dirty="0">
                <a:solidFill>
                  <a:srgbClr val="002949"/>
                </a:solidFill>
              </a:rPr>
              <a:t> </a:t>
            </a:r>
            <a:r>
              <a:rPr lang="ru-RU" altLang="uk-UA" sz="1800" u="sng" dirty="0" err="1">
                <a:solidFill>
                  <a:srgbClr val="002949"/>
                </a:solidFill>
              </a:rPr>
              <a:t>або</a:t>
            </a:r>
            <a:r>
              <a:rPr lang="ru-RU" altLang="uk-UA" sz="1800" u="sng" dirty="0">
                <a:solidFill>
                  <a:srgbClr val="002949"/>
                </a:solidFill>
              </a:rPr>
              <a:t> </a:t>
            </a:r>
            <a:r>
              <a:rPr lang="ru-RU" altLang="uk-UA" sz="1800" b="1" dirty="0">
                <a:solidFill>
                  <a:srgbClr val="002949"/>
                </a:solidFill>
              </a:rPr>
              <a:t>в </a:t>
            </a:r>
            <a:r>
              <a:rPr lang="ru-RU" altLang="uk-UA" sz="1800" b="1" dirty="0" err="1">
                <a:solidFill>
                  <a:srgbClr val="002949"/>
                </a:solidFill>
              </a:rPr>
              <a:t>окремій</a:t>
            </a:r>
            <a:r>
              <a:rPr lang="ru-RU" altLang="uk-UA" sz="1800" b="1" dirty="0">
                <a:solidFill>
                  <a:srgbClr val="002949"/>
                </a:solidFill>
              </a:rPr>
              <a:t> </a:t>
            </a:r>
            <a:r>
              <a:rPr lang="ru-RU" altLang="uk-UA" sz="1800" b="1" dirty="0" err="1">
                <a:solidFill>
                  <a:srgbClr val="002949"/>
                </a:solidFill>
              </a:rPr>
              <a:t>кімнаті</a:t>
            </a:r>
            <a:r>
              <a:rPr lang="ru-RU" altLang="uk-UA" sz="1800" b="1" dirty="0">
                <a:solidFill>
                  <a:srgbClr val="002949"/>
                </a:solidFill>
              </a:rPr>
              <a:t> для </a:t>
            </a:r>
            <a:r>
              <a:rPr lang="ru-RU" altLang="uk-UA" sz="1800" b="1" dirty="0" err="1">
                <a:solidFill>
                  <a:srgbClr val="002949"/>
                </a:solidFill>
              </a:rPr>
              <a:t>обговорення</a:t>
            </a:r>
            <a:r>
              <a:rPr lang="ru-RU" altLang="uk-UA" sz="1800" u="sng" dirty="0">
                <a:solidFill>
                  <a:srgbClr val="002949"/>
                </a:solidFill>
              </a:rPr>
              <a:t>.</a:t>
            </a:r>
          </a:p>
        </p:txBody>
      </p:sp>
      <p:sp>
        <p:nvSpPr>
          <p:cNvPr id="6"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7"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63</a:t>
            </a:r>
            <a:endParaRPr lang="en-US" sz="1400" dirty="0">
              <a:solidFill>
                <a:srgbClr val="002949"/>
              </a:solidFill>
            </a:endParaRPr>
          </a:p>
        </p:txBody>
      </p:sp>
      <p:cxnSp>
        <p:nvCxnSpPr>
          <p:cNvPr id="8" name="Прямая соединительная линия 7"/>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9" name="Text Placeholder 2"/>
          <p:cNvSpPr txBox="1">
            <a:spLocks/>
          </p:cNvSpPr>
          <p:nvPr/>
        </p:nvSpPr>
        <p:spPr>
          <a:xfrm>
            <a:off x="1864033" y="5969020"/>
            <a:ext cx="7403317"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4009679698"/>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97189" y="951666"/>
            <a:ext cx="11188844" cy="1354217"/>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1800" b="1" dirty="0" err="1">
                <a:solidFill>
                  <a:srgbClr val="002949"/>
                </a:solidFill>
              </a:rPr>
              <a:t>Стаття</a:t>
            </a:r>
            <a:r>
              <a:rPr lang="ru-RU" altLang="uk-UA" sz="1800" b="1" dirty="0">
                <a:solidFill>
                  <a:srgbClr val="002949"/>
                </a:solidFill>
              </a:rPr>
              <a:t> 33</a:t>
            </a:r>
          </a:p>
          <a:p>
            <a:pPr algn="just">
              <a:lnSpc>
                <a:spcPct val="100000"/>
              </a:lnSpc>
              <a:spcBef>
                <a:spcPct val="0"/>
              </a:spcBef>
              <a:spcAft>
                <a:spcPts val="1200"/>
              </a:spcAft>
              <a:buFont typeface="Arial" panose="020B0604020202020204" pitchFamily="34" charset="0"/>
              <a:buNone/>
            </a:pPr>
            <a:r>
              <a:rPr lang="ru-RU" altLang="uk-UA" sz="1800" dirty="0">
                <a:solidFill>
                  <a:srgbClr val="002949"/>
                </a:solidFill>
              </a:rPr>
              <a:t>5. </a:t>
            </a:r>
            <a:r>
              <a:rPr lang="ru-RU" altLang="uk-UA" sz="1800" dirty="0" err="1">
                <a:solidFill>
                  <a:srgbClr val="002949"/>
                </a:solidFill>
              </a:rPr>
              <a:t>Рішення</a:t>
            </a:r>
            <a:r>
              <a:rPr lang="ru-RU" altLang="uk-UA" sz="1800" dirty="0">
                <a:solidFill>
                  <a:srgbClr val="002949"/>
                </a:solidFill>
              </a:rPr>
              <a:t> про </a:t>
            </a:r>
            <a:r>
              <a:rPr lang="ru-RU" altLang="uk-UA" sz="1800" dirty="0" err="1">
                <a:solidFill>
                  <a:srgbClr val="002949"/>
                </a:solidFill>
              </a:rPr>
              <a:t>відвід</a:t>
            </a:r>
            <a:r>
              <a:rPr lang="ru-RU" altLang="uk-UA" sz="1800" dirty="0">
                <a:solidFill>
                  <a:srgbClr val="002949"/>
                </a:solidFill>
              </a:rPr>
              <a:t> (</a:t>
            </a:r>
            <a:r>
              <a:rPr lang="ru-RU" altLang="uk-UA" sz="1800" dirty="0" err="1">
                <a:solidFill>
                  <a:srgbClr val="002949"/>
                </a:solidFill>
              </a:rPr>
              <a:t>самовідвід</a:t>
            </a:r>
            <a:r>
              <a:rPr lang="ru-RU" altLang="uk-UA" sz="1800" dirty="0">
                <a:solidFill>
                  <a:srgbClr val="002949"/>
                </a:solidFill>
              </a:rPr>
              <a:t>) </a:t>
            </a:r>
            <a:r>
              <a:rPr lang="ru-RU" altLang="uk-UA" sz="1800" dirty="0" err="1">
                <a:solidFill>
                  <a:srgbClr val="002949"/>
                </a:solidFill>
              </a:rPr>
              <a:t>ухвалюється</a:t>
            </a:r>
            <a:r>
              <a:rPr lang="ru-RU" altLang="uk-UA" sz="1800" dirty="0">
                <a:solidFill>
                  <a:srgbClr val="002949"/>
                </a:solidFill>
              </a:rPr>
              <a:t> </a:t>
            </a:r>
            <a:r>
              <a:rPr lang="ru-RU" altLang="uk-UA" sz="1800" dirty="0" err="1">
                <a:solidFill>
                  <a:srgbClr val="002949"/>
                </a:solidFill>
              </a:rPr>
              <a:t>більшістю</a:t>
            </a:r>
            <a:r>
              <a:rPr lang="ru-RU" altLang="uk-UA" sz="1800" dirty="0">
                <a:solidFill>
                  <a:srgbClr val="002949"/>
                </a:solidFill>
              </a:rPr>
              <a:t> </a:t>
            </a:r>
            <a:r>
              <a:rPr lang="ru-RU" altLang="uk-UA" sz="1800" dirty="0" err="1">
                <a:solidFill>
                  <a:srgbClr val="002949"/>
                </a:solidFill>
              </a:rPr>
              <a:t>членів</a:t>
            </a:r>
            <a:r>
              <a:rPr lang="ru-RU" altLang="uk-UA" sz="1800" dirty="0">
                <a:solidFill>
                  <a:srgbClr val="002949"/>
                </a:solidFill>
              </a:rPr>
              <a:t> </a:t>
            </a:r>
            <a:r>
              <a:rPr lang="ru-RU" altLang="uk-UA" sz="1800" dirty="0" err="1">
                <a:solidFill>
                  <a:srgbClr val="002949"/>
                </a:solidFill>
              </a:rPr>
              <a:t>Вищої</a:t>
            </a:r>
            <a:r>
              <a:rPr lang="ru-RU" altLang="uk-UA" sz="1800" dirty="0">
                <a:solidFill>
                  <a:srgbClr val="002949"/>
                </a:solidFill>
              </a:rPr>
              <a:t> ради </a:t>
            </a:r>
            <a:r>
              <a:rPr lang="ru-RU" altLang="uk-UA" sz="1800" dirty="0" err="1">
                <a:solidFill>
                  <a:srgbClr val="002949"/>
                </a:solidFill>
              </a:rPr>
              <a:t>правосуддя</a:t>
            </a:r>
            <a:r>
              <a:rPr lang="ru-RU" altLang="uk-UA" sz="1800" dirty="0">
                <a:solidFill>
                  <a:srgbClr val="002949"/>
                </a:solidFill>
              </a:rPr>
              <a:t>, </a:t>
            </a:r>
            <a:r>
              <a:rPr lang="ru-RU" altLang="uk-UA" sz="1800" dirty="0" err="1">
                <a:solidFill>
                  <a:srgbClr val="002949"/>
                </a:solidFill>
              </a:rPr>
              <a:t>які</a:t>
            </a:r>
            <a:r>
              <a:rPr lang="ru-RU" altLang="uk-UA" sz="1800" dirty="0">
                <a:solidFill>
                  <a:srgbClr val="002949"/>
                </a:solidFill>
              </a:rPr>
              <a:t> </a:t>
            </a:r>
            <a:r>
              <a:rPr lang="ru-RU" altLang="uk-UA" sz="1800" dirty="0" err="1">
                <a:solidFill>
                  <a:srgbClr val="002949"/>
                </a:solidFill>
              </a:rPr>
              <a:t>беруть</a:t>
            </a:r>
            <a:r>
              <a:rPr lang="ru-RU" altLang="uk-UA" sz="1800" dirty="0">
                <a:solidFill>
                  <a:srgbClr val="002949"/>
                </a:solidFill>
              </a:rPr>
              <a:t> участь у </a:t>
            </a:r>
            <a:r>
              <a:rPr lang="ru-RU" altLang="uk-UA" sz="1800" dirty="0" err="1">
                <a:solidFill>
                  <a:srgbClr val="002949"/>
                </a:solidFill>
              </a:rPr>
              <a:t>засіданні</a:t>
            </a:r>
            <a:r>
              <a:rPr lang="ru-RU" altLang="uk-UA" sz="1800" dirty="0">
                <a:solidFill>
                  <a:srgbClr val="002949"/>
                </a:solidFill>
              </a:rPr>
              <a:t> </a:t>
            </a:r>
            <a:r>
              <a:rPr lang="ru-RU" altLang="uk-UA" sz="1800" dirty="0" err="1">
                <a:solidFill>
                  <a:srgbClr val="002949"/>
                </a:solidFill>
              </a:rPr>
              <a:t>Вищої</a:t>
            </a:r>
            <a:r>
              <a:rPr lang="ru-RU" altLang="uk-UA" sz="1800" dirty="0">
                <a:solidFill>
                  <a:srgbClr val="002949"/>
                </a:solidFill>
              </a:rPr>
              <a:t> ради </a:t>
            </a:r>
            <a:r>
              <a:rPr lang="ru-RU" altLang="uk-UA" sz="1800" dirty="0" err="1">
                <a:solidFill>
                  <a:srgbClr val="002949"/>
                </a:solidFill>
              </a:rPr>
              <a:t>правосуддя</a:t>
            </a:r>
            <a:r>
              <a:rPr lang="ru-RU" altLang="uk-UA" sz="1800" dirty="0">
                <a:solidFill>
                  <a:srgbClr val="002949"/>
                </a:solidFill>
              </a:rPr>
              <a:t> </a:t>
            </a:r>
            <a:r>
              <a:rPr lang="ru-RU" altLang="uk-UA" sz="1800" dirty="0" err="1">
                <a:solidFill>
                  <a:srgbClr val="002949"/>
                </a:solidFill>
              </a:rPr>
              <a:t>чи</a:t>
            </a:r>
            <a:r>
              <a:rPr lang="ru-RU" altLang="uk-UA" sz="1800" dirty="0">
                <a:solidFill>
                  <a:srgbClr val="002949"/>
                </a:solidFill>
              </a:rPr>
              <a:t> </a:t>
            </a:r>
            <a:r>
              <a:rPr lang="ru-RU" altLang="uk-UA" sz="1800" dirty="0" err="1">
                <a:solidFill>
                  <a:srgbClr val="002949"/>
                </a:solidFill>
              </a:rPr>
              <a:t>її</a:t>
            </a:r>
            <a:r>
              <a:rPr lang="ru-RU" altLang="uk-UA" sz="1800" dirty="0">
                <a:solidFill>
                  <a:srgbClr val="002949"/>
                </a:solidFill>
              </a:rPr>
              <a:t> органу, шляхом </a:t>
            </a:r>
            <a:r>
              <a:rPr lang="ru-RU" altLang="uk-UA" sz="1800" dirty="0" err="1">
                <a:solidFill>
                  <a:srgbClr val="002949"/>
                </a:solidFill>
              </a:rPr>
              <a:t>голосування</a:t>
            </a:r>
            <a:r>
              <a:rPr lang="ru-RU" altLang="uk-UA" sz="1800" dirty="0">
                <a:solidFill>
                  <a:srgbClr val="002949"/>
                </a:solidFill>
              </a:rPr>
              <a:t> в </a:t>
            </a:r>
            <a:r>
              <a:rPr lang="ru-RU" altLang="uk-UA" sz="1800" dirty="0" err="1">
                <a:solidFill>
                  <a:srgbClr val="002949"/>
                </a:solidFill>
              </a:rPr>
              <a:t>нарадчій</a:t>
            </a:r>
            <a:r>
              <a:rPr lang="ru-RU" altLang="uk-UA" sz="1800" dirty="0">
                <a:solidFill>
                  <a:srgbClr val="002949"/>
                </a:solidFill>
              </a:rPr>
              <a:t> </a:t>
            </a:r>
            <a:r>
              <a:rPr lang="ru-RU" altLang="uk-UA" sz="1800" dirty="0" err="1">
                <a:solidFill>
                  <a:srgbClr val="002949"/>
                </a:solidFill>
              </a:rPr>
              <a:t>кімнаті</a:t>
            </a:r>
            <a:r>
              <a:rPr lang="ru-RU" altLang="uk-UA" sz="1800" dirty="0">
                <a:solidFill>
                  <a:srgbClr val="002949"/>
                </a:solidFill>
              </a:rPr>
              <a:t>, за </a:t>
            </a:r>
            <a:r>
              <a:rPr lang="ru-RU" altLang="uk-UA" sz="1800" dirty="0" err="1">
                <a:solidFill>
                  <a:srgbClr val="002949"/>
                </a:solidFill>
              </a:rPr>
              <a:t>відсутності</a:t>
            </a:r>
            <a:r>
              <a:rPr lang="ru-RU" altLang="uk-UA" sz="1800" dirty="0">
                <a:solidFill>
                  <a:srgbClr val="002949"/>
                </a:solidFill>
              </a:rPr>
              <a:t> члена </a:t>
            </a:r>
            <a:r>
              <a:rPr lang="ru-RU" altLang="uk-UA" sz="1800" dirty="0" err="1">
                <a:solidFill>
                  <a:srgbClr val="002949"/>
                </a:solidFill>
              </a:rPr>
              <a:t>Вищої</a:t>
            </a:r>
            <a:r>
              <a:rPr lang="ru-RU" altLang="uk-UA" sz="1800" dirty="0">
                <a:solidFill>
                  <a:srgbClr val="002949"/>
                </a:solidFill>
              </a:rPr>
              <a:t> ради </a:t>
            </a:r>
            <a:r>
              <a:rPr lang="ru-RU" altLang="uk-UA" sz="1800" dirty="0" err="1">
                <a:solidFill>
                  <a:srgbClr val="002949"/>
                </a:solidFill>
              </a:rPr>
              <a:t>правосуддя</a:t>
            </a:r>
            <a:r>
              <a:rPr lang="ru-RU" altLang="uk-UA" sz="1800" dirty="0">
                <a:solidFill>
                  <a:srgbClr val="002949"/>
                </a:solidFill>
              </a:rPr>
              <a:t>, </a:t>
            </a:r>
            <a:r>
              <a:rPr lang="ru-RU" altLang="uk-UA" sz="1800" dirty="0" err="1">
                <a:solidFill>
                  <a:srgbClr val="002949"/>
                </a:solidFill>
              </a:rPr>
              <a:t>питання</a:t>
            </a:r>
            <a:r>
              <a:rPr lang="ru-RU" altLang="uk-UA" sz="1800" dirty="0">
                <a:solidFill>
                  <a:srgbClr val="002949"/>
                </a:solidFill>
              </a:rPr>
              <a:t> про </a:t>
            </a:r>
            <a:r>
              <a:rPr lang="ru-RU" altLang="uk-UA" sz="1800" dirty="0" err="1">
                <a:solidFill>
                  <a:srgbClr val="002949"/>
                </a:solidFill>
              </a:rPr>
              <a:t>відвід</a:t>
            </a:r>
            <a:r>
              <a:rPr lang="ru-RU" altLang="uk-UA" sz="1800" dirty="0">
                <a:solidFill>
                  <a:srgbClr val="002949"/>
                </a:solidFill>
              </a:rPr>
              <a:t> (</a:t>
            </a:r>
            <a:r>
              <a:rPr lang="ru-RU" altLang="uk-UA" sz="1800" dirty="0" err="1">
                <a:solidFill>
                  <a:srgbClr val="002949"/>
                </a:solidFill>
              </a:rPr>
              <a:t>самовідвід</a:t>
            </a:r>
            <a:r>
              <a:rPr lang="ru-RU" altLang="uk-UA" sz="1800" dirty="0">
                <a:solidFill>
                  <a:srgbClr val="002949"/>
                </a:solidFill>
              </a:rPr>
              <a:t>) </a:t>
            </a:r>
            <a:r>
              <a:rPr lang="ru-RU" altLang="uk-UA" sz="1800" dirty="0" err="1">
                <a:solidFill>
                  <a:srgbClr val="002949"/>
                </a:solidFill>
              </a:rPr>
              <a:t>якого</a:t>
            </a:r>
            <a:r>
              <a:rPr lang="ru-RU" altLang="uk-UA" sz="1800" dirty="0">
                <a:solidFill>
                  <a:srgbClr val="002949"/>
                </a:solidFill>
              </a:rPr>
              <a:t> </a:t>
            </a:r>
            <a:r>
              <a:rPr lang="ru-RU" altLang="uk-UA" sz="1800" dirty="0" err="1">
                <a:solidFill>
                  <a:srgbClr val="002949"/>
                </a:solidFill>
              </a:rPr>
              <a:t>вирішується</a:t>
            </a:r>
            <a:r>
              <a:rPr lang="ru-RU" altLang="uk-UA" sz="1800" dirty="0">
                <a:solidFill>
                  <a:srgbClr val="002949"/>
                </a:solidFill>
              </a:rPr>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97188" y="464255"/>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Закон </a:t>
            </a:r>
            <a:r>
              <a:rPr lang="ru-RU" altLang="uk-UA" sz="2200" dirty="0" err="1">
                <a:solidFill>
                  <a:srgbClr val="004E9E"/>
                </a:solidFill>
              </a:rPr>
              <a:t>України</a:t>
            </a:r>
            <a:r>
              <a:rPr lang="ru-RU" altLang="uk-UA" sz="2200" dirty="0">
                <a:solidFill>
                  <a:srgbClr val="004E9E"/>
                </a:solidFill>
              </a:rPr>
              <a:t> «Про </a:t>
            </a:r>
            <a:r>
              <a:rPr lang="ru-RU" altLang="uk-UA" sz="2200" dirty="0" err="1">
                <a:solidFill>
                  <a:srgbClr val="004E9E"/>
                </a:solidFill>
              </a:rPr>
              <a:t>Вищу</a:t>
            </a:r>
            <a:r>
              <a:rPr lang="ru-RU" altLang="uk-UA" sz="2200" dirty="0">
                <a:solidFill>
                  <a:srgbClr val="004E9E"/>
                </a:solidFill>
              </a:rPr>
              <a:t> раду </a:t>
            </a:r>
            <a:r>
              <a:rPr lang="ru-RU" altLang="uk-UA" sz="2200" dirty="0" err="1">
                <a:solidFill>
                  <a:srgbClr val="004E9E"/>
                </a:solidFill>
              </a:rPr>
              <a:t>правосуддя</a:t>
            </a:r>
            <a:r>
              <a:rPr lang="ru-RU" altLang="uk-UA" sz="2200" dirty="0">
                <a:solidFill>
                  <a:srgbClr val="004E9E"/>
                </a:solidFill>
              </a:rPr>
              <a:t>»</a:t>
            </a:r>
          </a:p>
        </p:txBody>
      </p:sp>
      <p:sp>
        <p:nvSpPr>
          <p:cNvPr id="5" name="Прямоугольник 4">
            <a:extLst>
              <a:ext uri="{FF2B5EF4-FFF2-40B4-BE49-F238E27FC236}">
                <a16:creationId xmlns:a16="http://schemas.microsoft.com/office/drawing/2014/main" id="{04815C98-21F0-2DE1-8D04-386DCE272429}"/>
              </a:ext>
            </a:extLst>
          </p:cNvPr>
          <p:cNvSpPr>
            <a:spLocks noChangeArrowheads="1"/>
          </p:cNvSpPr>
          <p:nvPr/>
        </p:nvSpPr>
        <p:spPr bwMode="auto">
          <a:xfrm>
            <a:off x="497188" y="2305883"/>
            <a:ext cx="11188846" cy="2923877"/>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1800" b="1" dirty="0" err="1">
                <a:solidFill>
                  <a:srgbClr val="002949"/>
                </a:solidFill>
              </a:rPr>
              <a:t>Стаття</a:t>
            </a:r>
            <a:r>
              <a:rPr lang="ru-RU" altLang="uk-UA" sz="1800" b="1" dirty="0">
                <a:solidFill>
                  <a:srgbClr val="002949"/>
                </a:solidFill>
              </a:rPr>
              <a:t> 34</a:t>
            </a:r>
          </a:p>
          <a:p>
            <a:pPr algn="just">
              <a:lnSpc>
                <a:spcPct val="100000"/>
              </a:lnSpc>
              <a:spcBef>
                <a:spcPct val="0"/>
              </a:spcBef>
              <a:spcAft>
                <a:spcPts val="1200"/>
              </a:spcAft>
              <a:buFont typeface="Arial" panose="020B0604020202020204" pitchFamily="34" charset="0"/>
              <a:buNone/>
            </a:pPr>
            <a:r>
              <a:rPr lang="ru-RU" altLang="uk-UA" sz="1800" dirty="0">
                <a:solidFill>
                  <a:srgbClr val="002949"/>
                </a:solidFill>
              </a:rPr>
              <a:t>3. У </a:t>
            </a:r>
            <a:r>
              <a:rPr lang="ru-RU" altLang="uk-UA" sz="1800" dirty="0" err="1">
                <a:solidFill>
                  <a:srgbClr val="002949"/>
                </a:solidFill>
              </a:rPr>
              <a:t>спеціальному</a:t>
            </a:r>
            <a:r>
              <a:rPr lang="ru-RU" altLang="uk-UA" sz="1800" dirty="0">
                <a:solidFill>
                  <a:srgbClr val="002949"/>
                </a:solidFill>
              </a:rPr>
              <a:t> </a:t>
            </a:r>
            <a:r>
              <a:rPr lang="ru-RU" altLang="uk-UA" sz="1800" dirty="0" err="1">
                <a:solidFill>
                  <a:srgbClr val="002949"/>
                </a:solidFill>
              </a:rPr>
              <a:t>приміщенні</a:t>
            </a:r>
            <a:r>
              <a:rPr lang="ru-RU" altLang="uk-UA" sz="1800" dirty="0">
                <a:solidFill>
                  <a:srgbClr val="002949"/>
                </a:solidFill>
              </a:rPr>
              <a:t> (</a:t>
            </a:r>
            <a:r>
              <a:rPr lang="ru-RU" altLang="uk-UA" sz="1800" dirty="0" err="1">
                <a:solidFill>
                  <a:srgbClr val="002949"/>
                </a:solidFill>
              </a:rPr>
              <a:t>нарадчій</a:t>
            </a:r>
            <a:r>
              <a:rPr lang="ru-RU" altLang="uk-UA" sz="1800" dirty="0">
                <a:solidFill>
                  <a:srgbClr val="002949"/>
                </a:solidFill>
              </a:rPr>
              <a:t> </a:t>
            </a:r>
            <a:r>
              <a:rPr lang="ru-RU" altLang="uk-UA" sz="1800" dirty="0" err="1">
                <a:solidFill>
                  <a:srgbClr val="002949"/>
                </a:solidFill>
              </a:rPr>
              <a:t>кімнаті</a:t>
            </a:r>
            <a:r>
              <a:rPr lang="ru-RU" altLang="uk-UA" sz="1800" dirty="0">
                <a:solidFill>
                  <a:srgbClr val="002949"/>
                </a:solidFill>
              </a:rPr>
              <a:t>) </a:t>
            </a:r>
            <a:r>
              <a:rPr lang="ru-RU" altLang="uk-UA" sz="1800" dirty="0" err="1">
                <a:solidFill>
                  <a:srgbClr val="002949"/>
                </a:solidFill>
              </a:rPr>
              <a:t>рішення</a:t>
            </a:r>
            <a:r>
              <a:rPr lang="ru-RU" altLang="uk-UA" sz="1800" dirty="0">
                <a:solidFill>
                  <a:srgbClr val="002949"/>
                </a:solidFill>
              </a:rPr>
              <a:t> </a:t>
            </a:r>
            <a:r>
              <a:rPr lang="ru-RU" altLang="uk-UA" sz="1800" dirty="0" err="1">
                <a:solidFill>
                  <a:srgbClr val="002949"/>
                </a:solidFill>
              </a:rPr>
              <a:t>Вищої</a:t>
            </a:r>
            <a:r>
              <a:rPr lang="ru-RU" altLang="uk-UA" sz="1800" dirty="0">
                <a:solidFill>
                  <a:srgbClr val="002949"/>
                </a:solidFill>
              </a:rPr>
              <a:t> ради </a:t>
            </a:r>
            <a:r>
              <a:rPr lang="ru-RU" altLang="uk-UA" sz="1800" dirty="0" err="1">
                <a:solidFill>
                  <a:srgbClr val="002949"/>
                </a:solidFill>
              </a:rPr>
              <a:t>правосуддя</a:t>
            </a:r>
            <a:r>
              <a:rPr lang="ru-RU" altLang="uk-UA" sz="1800" dirty="0">
                <a:solidFill>
                  <a:srgbClr val="002949"/>
                </a:solidFill>
              </a:rPr>
              <a:t>, </a:t>
            </a:r>
            <a:r>
              <a:rPr lang="ru-RU" altLang="uk-UA" sz="1800" dirty="0" err="1">
                <a:solidFill>
                  <a:srgbClr val="002949"/>
                </a:solidFill>
              </a:rPr>
              <a:t>її</a:t>
            </a:r>
            <a:r>
              <a:rPr lang="ru-RU" altLang="uk-UA" sz="1800" dirty="0">
                <a:solidFill>
                  <a:srgbClr val="002949"/>
                </a:solidFill>
              </a:rPr>
              <a:t> </a:t>
            </a:r>
            <a:r>
              <a:rPr lang="ru-RU" altLang="uk-UA" sz="1800" dirty="0" err="1">
                <a:solidFill>
                  <a:srgbClr val="002949"/>
                </a:solidFill>
              </a:rPr>
              <a:t>органів</a:t>
            </a:r>
            <a:r>
              <a:rPr lang="ru-RU" altLang="uk-UA" sz="1800" dirty="0">
                <a:solidFill>
                  <a:srgbClr val="002949"/>
                </a:solidFill>
              </a:rPr>
              <a:t> </a:t>
            </a:r>
            <a:r>
              <a:rPr lang="ru-RU" altLang="uk-UA" sz="1800" dirty="0" err="1">
                <a:solidFill>
                  <a:srgbClr val="002949"/>
                </a:solidFill>
              </a:rPr>
              <a:t>ухвалюється</a:t>
            </a:r>
            <a:r>
              <a:rPr lang="ru-RU" altLang="uk-UA" sz="1800" dirty="0">
                <a:solidFill>
                  <a:srgbClr val="002949"/>
                </a:solidFill>
              </a:rPr>
              <a:t>:</a:t>
            </a:r>
          </a:p>
          <a:p>
            <a:pPr algn="just">
              <a:lnSpc>
                <a:spcPct val="100000"/>
              </a:lnSpc>
              <a:spcBef>
                <a:spcPct val="0"/>
              </a:spcBef>
              <a:spcAft>
                <a:spcPts val="1200"/>
              </a:spcAft>
              <a:buFont typeface="Arial" panose="020B0604020202020204" pitchFamily="34" charset="0"/>
              <a:buNone/>
            </a:pPr>
            <a:r>
              <a:rPr lang="ru-RU" altLang="uk-UA" sz="1800" dirty="0" err="1">
                <a:solidFill>
                  <a:srgbClr val="002949"/>
                </a:solidFill>
              </a:rPr>
              <a:t>якщо</a:t>
            </a:r>
            <a:r>
              <a:rPr lang="ru-RU" altLang="uk-UA" sz="1800" dirty="0">
                <a:solidFill>
                  <a:srgbClr val="002949"/>
                </a:solidFill>
              </a:rPr>
              <a:t> </a:t>
            </a:r>
            <a:r>
              <a:rPr lang="ru-RU" altLang="uk-UA" sz="1800" dirty="0" err="1">
                <a:solidFill>
                  <a:srgbClr val="002949"/>
                </a:solidFill>
              </a:rPr>
              <a:t>здійснення</a:t>
            </a:r>
            <a:r>
              <a:rPr lang="ru-RU" altLang="uk-UA" sz="1800" dirty="0">
                <a:solidFill>
                  <a:srgbClr val="002949"/>
                </a:solidFill>
              </a:rPr>
              <a:t> </a:t>
            </a:r>
            <a:r>
              <a:rPr lang="ru-RU" altLang="uk-UA" sz="1800" dirty="0" err="1">
                <a:solidFill>
                  <a:srgbClr val="002949"/>
                </a:solidFill>
              </a:rPr>
              <a:t>розгляду</a:t>
            </a:r>
            <a:r>
              <a:rPr lang="ru-RU" altLang="uk-UA" sz="1800" dirty="0">
                <a:solidFill>
                  <a:srgbClr val="002949"/>
                </a:solidFill>
              </a:rPr>
              <a:t> у </a:t>
            </a:r>
            <a:r>
              <a:rPr lang="ru-RU" altLang="uk-UA" sz="1800" dirty="0" err="1">
                <a:solidFill>
                  <a:srgbClr val="002949"/>
                </a:solidFill>
              </a:rPr>
              <a:t>відкритому</a:t>
            </a:r>
            <a:r>
              <a:rPr lang="ru-RU" altLang="uk-UA" sz="1800" dirty="0">
                <a:solidFill>
                  <a:srgbClr val="002949"/>
                </a:solidFill>
              </a:rPr>
              <a:t> </a:t>
            </a:r>
            <a:r>
              <a:rPr lang="ru-RU" altLang="uk-UA" sz="1800" dirty="0" err="1">
                <a:solidFill>
                  <a:srgbClr val="002949"/>
                </a:solidFill>
              </a:rPr>
              <a:t>засіданні</a:t>
            </a:r>
            <a:r>
              <a:rPr lang="ru-RU" altLang="uk-UA" sz="1800" dirty="0">
                <a:solidFill>
                  <a:srgbClr val="002949"/>
                </a:solidFill>
              </a:rPr>
              <a:t> </a:t>
            </a:r>
            <a:r>
              <a:rPr lang="ru-RU" altLang="uk-UA" sz="1800" dirty="0" err="1">
                <a:solidFill>
                  <a:srgbClr val="002949"/>
                </a:solidFill>
              </a:rPr>
              <a:t>може</a:t>
            </a:r>
            <a:r>
              <a:rPr lang="ru-RU" altLang="uk-UA" sz="1800" dirty="0">
                <a:solidFill>
                  <a:srgbClr val="002949"/>
                </a:solidFill>
              </a:rPr>
              <a:t> </a:t>
            </a:r>
            <a:r>
              <a:rPr lang="ru-RU" altLang="uk-UA" sz="1800" dirty="0" err="1">
                <a:solidFill>
                  <a:srgbClr val="002949"/>
                </a:solidFill>
              </a:rPr>
              <a:t>призвести</a:t>
            </a:r>
            <a:r>
              <a:rPr lang="ru-RU" altLang="uk-UA" sz="1800" dirty="0">
                <a:solidFill>
                  <a:srgbClr val="002949"/>
                </a:solidFill>
              </a:rPr>
              <a:t> до </a:t>
            </a:r>
            <a:r>
              <a:rPr lang="ru-RU" altLang="uk-UA" sz="1800" dirty="0" err="1">
                <a:solidFill>
                  <a:srgbClr val="002949"/>
                </a:solidFill>
              </a:rPr>
              <a:t>розголошення</a:t>
            </a:r>
            <a:r>
              <a:rPr lang="ru-RU" altLang="uk-UA" sz="1800" dirty="0">
                <a:solidFill>
                  <a:srgbClr val="002949"/>
                </a:solidFill>
              </a:rPr>
              <a:t> </a:t>
            </a:r>
            <a:r>
              <a:rPr lang="ru-RU" altLang="uk-UA" sz="1800" dirty="0" err="1">
                <a:solidFill>
                  <a:srgbClr val="002949"/>
                </a:solidFill>
              </a:rPr>
              <a:t>таємниці</a:t>
            </a:r>
            <a:r>
              <a:rPr lang="ru-RU" altLang="uk-UA" sz="1800" dirty="0">
                <a:solidFill>
                  <a:srgbClr val="002949"/>
                </a:solidFill>
              </a:rPr>
              <a:t>, </a:t>
            </a:r>
            <a:r>
              <a:rPr lang="ru-RU" altLang="uk-UA" sz="1800" dirty="0" err="1">
                <a:solidFill>
                  <a:srgbClr val="002949"/>
                </a:solidFill>
              </a:rPr>
              <a:t>що</a:t>
            </a:r>
            <a:r>
              <a:rPr lang="ru-RU" altLang="uk-UA" sz="1800" dirty="0">
                <a:solidFill>
                  <a:srgbClr val="002949"/>
                </a:solidFill>
              </a:rPr>
              <a:t> </a:t>
            </a:r>
            <a:r>
              <a:rPr lang="ru-RU" altLang="uk-UA" sz="1800" dirty="0" err="1">
                <a:solidFill>
                  <a:srgbClr val="002949"/>
                </a:solidFill>
              </a:rPr>
              <a:t>охороняється</a:t>
            </a:r>
            <a:r>
              <a:rPr lang="ru-RU" altLang="uk-UA" sz="1800" dirty="0">
                <a:solidFill>
                  <a:srgbClr val="002949"/>
                </a:solidFill>
              </a:rPr>
              <a:t> законом;</a:t>
            </a:r>
          </a:p>
          <a:p>
            <a:pPr algn="just">
              <a:lnSpc>
                <a:spcPct val="100000"/>
              </a:lnSpc>
              <a:spcBef>
                <a:spcPct val="0"/>
              </a:spcBef>
              <a:spcAft>
                <a:spcPts val="1200"/>
              </a:spcAft>
              <a:buFont typeface="Arial" panose="020B0604020202020204" pitchFamily="34" charset="0"/>
              <a:buNone/>
            </a:pPr>
            <a:r>
              <a:rPr lang="ru-RU" altLang="uk-UA" sz="1800" dirty="0">
                <a:solidFill>
                  <a:srgbClr val="002949"/>
                </a:solidFill>
              </a:rPr>
              <a:t>для </a:t>
            </a:r>
            <a:r>
              <a:rPr lang="ru-RU" altLang="uk-UA" sz="1800" dirty="0" err="1">
                <a:solidFill>
                  <a:srgbClr val="002949"/>
                </a:solidFill>
              </a:rPr>
              <a:t>запобігання</a:t>
            </a:r>
            <a:r>
              <a:rPr lang="ru-RU" altLang="uk-UA" sz="1800" dirty="0">
                <a:solidFill>
                  <a:srgbClr val="002949"/>
                </a:solidFill>
              </a:rPr>
              <a:t> </a:t>
            </a:r>
            <a:r>
              <a:rPr lang="ru-RU" altLang="uk-UA" sz="1800" dirty="0" err="1">
                <a:solidFill>
                  <a:srgbClr val="002949"/>
                </a:solidFill>
              </a:rPr>
              <a:t>розголошенню</a:t>
            </a:r>
            <a:r>
              <a:rPr lang="ru-RU" altLang="uk-UA" sz="1800" dirty="0">
                <a:solidFill>
                  <a:srgbClr val="002949"/>
                </a:solidFill>
              </a:rPr>
              <a:t> </a:t>
            </a:r>
            <a:r>
              <a:rPr lang="ru-RU" altLang="uk-UA" sz="1800" dirty="0" err="1">
                <a:solidFill>
                  <a:srgbClr val="002949"/>
                </a:solidFill>
              </a:rPr>
              <a:t>відомостей</a:t>
            </a:r>
            <a:r>
              <a:rPr lang="ru-RU" altLang="uk-UA" sz="1800" dirty="0">
                <a:solidFill>
                  <a:srgbClr val="002949"/>
                </a:solidFill>
              </a:rPr>
              <a:t> про </a:t>
            </a:r>
            <a:r>
              <a:rPr lang="ru-RU" altLang="uk-UA" sz="1800" dirty="0" err="1">
                <a:solidFill>
                  <a:srgbClr val="002949"/>
                </a:solidFill>
              </a:rPr>
              <a:t>інтимні</a:t>
            </a:r>
            <a:r>
              <a:rPr lang="ru-RU" altLang="uk-UA" sz="1800" dirty="0">
                <a:solidFill>
                  <a:srgbClr val="002949"/>
                </a:solidFill>
              </a:rPr>
              <a:t> </a:t>
            </a:r>
            <a:r>
              <a:rPr lang="ru-RU" altLang="uk-UA" sz="1800" dirty="0" err="1">
                <a:solidFill>
                  <a:srgbClr val="002949"/>
                </a:solidFill>
              </a:rPr>
              <a:t>чи</a:t>
            </a:r>
            <a:r>
              <a:rPr lang="ru-RU" altLang="uk-UA" sz="1800" dirty="0">
                <a:solidFill>
                  <a:srgbClr val="002949"/>
                </a:solidFill>
              </a:rPr>
              <a:t> </a:t>
            </a:r>
            <a:r>
              <a:rPr lang="ru-RU" altLang="uk-UA" sz="1800" dirty="0" err="1">
                <a:solidFill>
                  <a:srgbClr val="002949"/>
                </a:solidFill>
              </a:rPr>
              <a:t>інші</a:t>
            </a:r>
            <a:r>
              <a:rPr lang="ru-RU" altLang="uk-UA" sz="1800" dirty="0">
                <a:solidFill>
                  <a:srgbClr val="002949"/>
                </a:solidFill>
              </a:rPr>
              <a:t> </a:t>
            </a:r>
            <a:r>
              <a:rPr lang="ru-RU" altLang="uk-UA" sz="1800" dirty="0" err="1">
                <a:solidFill>
                  <a:srgbClr val="002949"/>
                </a:solidFill>
              </a:rPr>
              <a:t>особисті</a:t>
            </a:r>
            <a:r>
              <a:rPr lang="ru-RU" altLang="uk-UA" sz="1800" dirty="0">
                <a:solidFill>
                  <a:srgbClr val="002949"/>
                </a:solidFill>
              </a:rPr>
              <a:t> </a:t>
            </a:r>
            <a:r>
              <a:rPr lang="ru-RU" altLang="uk-UA" sz="1800" dirty="0" err="1">
                <a:solidFill>
                  <a:srgbClr val="002949"/>
                </a:solidFill>
              </a:rPr>
              <a:t>сторони</a:t>
            </a:r>
            <a:r>
              <a:rPr lang="ru-RU" altLang="uk-UA" sz="1800" dirty="0">
                <a:solidFill>
                  <a:srgbClr val="002949"/>
                </a:solidFill>
              </a:rPr>
              <a:t> </a:t>
            </a:r>
            <a:r>
              <a:rPr lang="ru-RU" altLang="uk-UA" sz="1800" dirty="0" err="1">
                <a:solidFill>
                  <a:srgbClr val="002949"/>
                </a:solidFill>
              </a:rPr>
              <a:t>життя</a:t>
            </a:r>
            <a:r>
              <a:rPr lang="ru-RU" altLang="uk-UA" sz="1800" dirty="0">
                <a:solidFill>
                  <a:srgbClr val="002949"/>
                </a:solidFill>
              </a:rPr>
              <a:t> </a:t>
            </a:r>
            <a:r>
              <a:rPr lang="ru-RU" altLang="uk-UA" sz="1800" dirty="0" err="1">
                <a:solidFill>
                  <a:srgbClr val="002949"/>
                </a:solidFill>
              </a:rPr>
              <a:t>осіб</a:t>
            </a:r>
            <a:r>
              <a:rPr lang="ru-RU" altLang="uk-UA" sz="1800" dirty="0">
                <a:solidFill>
                  <a:srgbClr val="002949"/>
                </a:solidFill>
              </a:rPr>
              <a:t>, </a:t>
            </a:r>
            <a:r>
              <a:rPr lang="ru-RU" altLang="uk-UA" sz="1800" dirty="0" err="1">
                <a:solidFill>
                  <a:srgbClr val="002949"/>
                </a:solidFill>
              </a:rPr>
              <a:t>які</a:t>
            </a:r>
            <a:r>
              <a:rPr lang="ru-RU" altLang="uk-UA" sz="1800" dirty="0">
                <a:solidFill>
                  <a:srgbClr val="002949"/>
                </a:solidFill>
              </a:rPr>
              <a:t> </a:t>
            </a:r>
            <a:r>
              <a:rPr lang="ru-RU" altLang="uk-UA" sz="1800" dirty="0" err="1">
                <a:solidFill>
                  <a:srgbClr val="002949"/>
                </a:solidFill>
              </a:rPr>
              <a:t>беруть</a:t>
            </a:r>
            <a:r>
              <a:rPr lang="ru-RU" altLang="uk-UA" sz="1800" dirty="0">
                <a:solidFill>
                  <a:srgbClr val="002949"/>
                </a:solidFill>
              </a:rPr>
              <a:t> участь у </a:t>
            </a:r>
            <a:r>
              <a:rPr lang="ru-RU" altLang="uk-UA" sz="1800" dirty="0" err="1">
                <a:solidFill>
                  <a:srgbClr val="002949"/>
                </a:solidFill>
              </a:rPr>
              <a:t>розгляді</a:t>
            </a:r>
            <a:r>
              <a:rPr lang="ru-RU" altLang="uk-UA" sz="1800" dirty="0">
                <a:solidFill>
                  <a:srgbClr val="002949"/>
                </a:solidFill>
              </a:rPr>
              <a:t> </a:t>
            </a:r>
            <a:r>
              <a:rPr lang="ru-RU" altLang="uk-UA" sz="1800" dirty="0" err="1">
                <a:solidFill>
                  <a:srgbClr val="002949"/>
                </a:solidFill>
              </a:rPr>
              <a:t>дисциплінарної</a:t>
            </a:r>
            <a:r>
              <a:rPr lang="ru-RU" altLang="uk-UA" sz="1800" dirty="0">
                <a:solidFill>
                  <a:srgbClr val="002949"/>
                </a:solidFill>
              </a:rPr>
              <a:t> </a:t>
            </a:r>
            <a:r>
              <a:rPr lang="ru-RU" altLang="uk-UA" sz="1800" dirty="0" err="1">
                <a:solidFill>
                  <a:srgbClr val="002949"/>
                </a:solidFill>
              </a:rPr>
              <a:t>справи</a:t>
            </a:r>
            <a:r>
              <a:rPr lang="ru-RU" altLang="uk-UA" sz="1800" dirty="0">
                <a:solidFill>
                  <a:srgbClr val="002949"/>
                </a:solidFill>
              </a:rPr>
              <a:t>.</a:t>
            </a:r>
          </a:p>
          <a:p>
            <a:pPr algn="just">
              <a:lnSpc>
                <a:spcPct val="100000"/>
              </a:lnSpc>
              <a:spcBef>
                <a:spcPct val="0"/>
              </a:spcBef>
              <a:spcAft>
                <a:spcPts val="1200"/>
              </a:spcAft>
              <a:buFont typeface="Arial" panose="020B0604020202020204" pitchFamily="34" charset="0"/>
              <a:buNone/>
            </a:pPr>
            <a:r>
              <a:rPr lang="ru-RU" altLang="uk-UA" sz="1800" dirty="0">
                <a:solidFill>
                  <a:srgbClr val="002949"/>
                </a:solidFill>
              </a:rPr>
              <a:t>У </a:t>
            </a:r>
            <a:r>
              <a:rPr lang="ru-RU" altLang="uk-UA" sz="1800" dirty="0" err="1">
                <a:solidFill>
                  <a:srgbClr val="002949"/>
                </a:solidFill>
              </a:rPr>
              <a:t>спеціальному</a:t>
            </a:r>
            <a:r>
              <a:rPr lang="ru-RU" altLang="uk-UA" sz="1800" dirty="0">
                <a:solidFill>
                  <a:srgbClr val="002949"/>
                </a:solidFill>
              </a:rPr>
              <a:t> </a:t>
            </a:r>
            <a:r>
              <a:rPr lang="ru-RU" altLang="uk-UA" sz="1800" dirty="0" err="1">
                <a:solidFill>
                  <a:srgbClr val="002949"/>
                </a:solidFill>
              </a:rPr>
              <a:t>приміщенні</a:t>
            </a:r>
            <a:r>
              <a:rPr lang="ru-RU" altLang="uk-UA" sz="1800" dirty="0">
                <a:solidFill>
                  <a:srgbClr val="002949"/>
                </a:solidFill>
              </a:rPr>
              <a:t> (</a:t>
            </a:r>
            <a:r>
              <a:rPr lang="ru-RU" altLang="uk-UA" sz="1800" dirty="0" err="1">
                <a:solidFill>
                  <a:srgbClr val="002949"/>
                </a:solidFill>
              </a:rPr>
              <a:t>нарадчій</a:t>
            </a:r>
            <a:r>
              <a:rPr lang="ru-RU" altLang="uk-UA" sz="1800" dirty="0">
                <a:solidFill>
                  <a:srgbClr val="002949"/>
                </a:solidFill>
              </a:rPr>
              <a:t> </a:t>
            </a:r>
            <a:r>
              <a:rPr lang="ru-RU" altLang="uk-UA" sz="1800" dirty="0" err="1">
                <a:solidFill>
                  <a:srgbClr val="002949"/>
                </a:solidFill>
              </a:rPr>
              <a:t>кімнаті</a:t>
            </a:r>
            <a:r>
              <a:rPr lang="ru-RU" altLang="uk-UA" sz="1800" dirty="0">
                <a:solidFill>
                  <a:srgbClr val="002949"/>
                </a:solidFill>
              </a:rPr>
              <a:t>) не </a:t>
            </a:r>
            <a:r>
              <a:rPr lang="ru-RU" altLang="uk-UA" sz="1800" dirty="0" err="1">
                <a:solidFill>
                  <a:srgbClr val="002949"/>
                </a:solidFill>
              </a:rPr>
              <a:t>можуть</a:t>
            </a:r>
            <a:r>
              <a:rPr lang="ru-RU" altLang="uk-UA" sz="1800" dirty="0">
                <a:solidFill>
                  <a:srgbClr val="002949"/>
                </a:solidFill>
              </a:rPr>
              <a:t> бути </a:t>
            </a:r>
            <a:r>
              <a:rPr lang="ru-RU" altLang="uk-UA" sz="1800" dirty="0" err="1">
                <a:solidFill>
                  <a:srgbClr val="002949"/>
                </a:solidFill>
              </a:rPr>
              <a:t>присутніми</a:t>
            </a:r>
            <a:r>
              <a:rPr lang="ru-RU" altLang="uk-UA" sz="1800" dirty="0">
                <a:solidFill>
                  <a:srgbClr val="002949"/>
                </a:solidFill>
              </a:rPr>
              <a:t> </a:t>
            </a:r>
            <a:r>
              <a:rPr lang="ru-RU" altLang="uk-UA" sz="1800" dirty="0" err="1">
                <a:solidFill>
                  <a:srgbClr val="002949"/>
                </a:solidFill>
              </a:rPr>
              <a:t>інші</a:t>
            </a:r>
            <a:r>
              <a:rPr lang="ru-RU" altLang="uk-UA" sz="1800" dirty="0">
                <a:solidFill>
                  <a:srgbClr val="002949"/>
                </a:solidFill>
              </a:rPr>
              <a:t> особи, </a:t>
            </a:r>
            <a:r>
              <a:rPr lang="ru-RU" altLang="uk-UA" sz="1800" dirty="0" err="1">
                <a:solidFill>
                  <a:srgbClr val="002949"/>
                </a:solidFill>
              </a:rPr>
              <a:t>крім</a:t>
            </a:r>
            <a:r>
              <a:rPr lang="ru-RU" altLang="uk-UA" sz="1800" dirty="0">
                <a:solidFill>
                  <a:srgbClr val="002949"/>
                </a:solidFill>
              </a:rPr>
              <a:t> </a:t>
            </a:r>
            <a:r>
              <a:rPr lang="ru-RU" altLang="uk-UA" sz="1800" dirty="0" err="1">
                <a:solidFill>
                  <a:srgbClr val="002949"/>
                </a:solidFill>
              </a:rPr>
              <a:t>членів</a:t>
            </a:r>
            <a:r>
              <a:rPr lang="ru-RU" altLang="uk-UA" sz="1800" dirty="0">
                <a:solidFill>
                  <a:srgbClr val="002949"/>
                </a:solidFill>
              </a:rPr>
              <a:t> </a:t>
            </a:r>
            <a:r>
              <a:rPr lang="ru-RU" altLang="uk-UA" sz="1800" dirty="0" err="1">
                <a:solidFill>
                  <a:srgbClr val="002949"/>
                </a:solidFill>
              </a:rPr>
              <a:t>Вищої</a:t>
            </a:r>
            <a:r>
              <a:rPr lang="ru-RU" altLang="uk-UA" sz="1800" dirty="0">
                <a:solidFill>
                  <a:srgbClr val="002949"/>
                </a:solidFill>
              </a:rPr>
              <a:t> ради </a:t>
            </a:r>
            <a:r>
              <a:rPr lang="ru-RU" altLang="uk-UA" sz="1800" dirty="0" err="1">
                <a:solidFill>
                  <a:srgbClr val="002949"/>
                </a:solidFill>
              </a:rPr>
              <a:t>правосуддя</a:t>
            </a:r>
            <a:r>
              <a:rPr lang="ru-RU" altLang="uk-UA" sz="1800" dirty="0">
                <a:solidFill>
                  <a:srgbClr val="002949"/>
                </a:solidFill>
              </a:rPr>
              <a:t>, </a:t>
            </a:r>
            <a:r>
              <a:rPr lang="ru-RU" altLang="uk-UA" sz="1800" dirty="0" err="1">
                <a:solidFill>
                  <a:srgbClr val="002949"/>
                </a:solidFill>
              </a:rPr>
              <a:t>які</a:t>
            </a:r>
            <a:r>
              <a:rPr lang="ru-RU" altLang="uk-UA" sz="1800" dirty="0">
                <a:solidFill>
                  <a:srgbClr val="002949"/>
                </a:solidFill>
              </a:rPr>
              <a:t> </a:t>
            </a:r>
            <a:r>
              <a:rPr lang="ru-RU" altLang="uk-UA" sz="1800" dirty="0" err="1">
                <a:solidFill>
                  <a:srgbClr val="002949"/>
                </a:solidFill>
              </a:rPr>
              <a:t>мають</a:t>
            </a:r>
            <a:r>
              <a:rPr lang="ru-RU" altLang="uk-UA" sz="1800" dirty="0">
                <a:solidFill>
                  <a:srgbClr val="002949"/>
                </a:solidFill>
              </a:rPr>
              <a:t> право голосу при </a:t>
            </a:r>
            <a:r>
              <a:rPr lang="ru-RU" altLang="uk-UA" sz="1800" dirty="0" err="1">
                <a:solidFill>
                  <a:srgbClr val="002949"/>
                </a:solidFill>
              </a:rPr>
              <a:t>ухваленні</a:t>
            </a:r>
            <a:r>
              <a:rPr lang="ru-RU" altLang="uk-UA" sz="1800" dirty="0">
                <a:solidFill>
                  <a:srgbClr val="002949"/>
                </a:solidFill>
              </a:rPr>
              <a:t> </a:t>
            </a:r>
            <a:r>
              <a:rPr lang="ru-RU" altLang="uk-UA" sz="1800" dirty="0" err="1">
                <a:solidFill>
                  <a:srgbClr val="002949"/>
                </a:solidFill>
              </a:rPr>
              <a:t>рішення</a:t>
            </a:r>
            <a:r>
              <a:rPr lang="ru-RU" altLang="uk-UA" sz="1800" dirty="0">
                <a:solidFill>
                  <a:srgbClr val="002949"/>
                </a:solidFill>
              </a:rPr>
              <a:t>.</a:t>
            </a:r>
          </a:p>
        </p:txBody>
      </p:sp>
      <p:sp>
        <p:nvSpPr>
          <p:cNvPr id="6"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7"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64</a:t>
            </a:r>
            <a:endParaRPr lang="en-US" sz="1400" dirty="0">
              <a:solidFill>
                <a:srgbClr val="002949"/>
              </a:solidFill>
            </a:endParaRPr>
          </a:p>
        </p:txBody>
      </p:sp>
      <p:cxnSp>
        <p:nvCxnSpPr>
          <p:cNvPr id="8" name="Прямая соединительная линия 7"/>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9" name="Text Placeholder 2"/>
          <p:cNvSpPr txBox="1">
            <a:spLocks/>
          </p:cNvSpPr>
          <p:nvPr/>
        </p:nvSpPr>
        <p:spPr>
          <a:xfrm>
            <a:off x="1864034" y="5969020"/>
            <a:ext cx="7288592"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3636535482"/>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5796" y="1493166"/>
            <a:ext cx="11227668" cy="433965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1800" dirty="0">
                <a:solidFill>
                  <a:srgbClr val="002949"/>
                </a:solidFill>
              </a:rPr>
              <a:t>5.20. До </a:t>
            </a:r>
            <a:r>
              <a:rPr lang="ru-RU" altLang="uk-UA" sz="1800" dirty="0" err="1">
                <a:solidFill>
                  <a:srgbClr val="002949"/>
                </a:solidFill>
              </a:rPr>
              <a:t>закінчення</a:t>
            </a:r>
            <a:r>
              <a:rPr lang="ru-RU" altLang="uk-UA" sz="1800" dirty="0">
                <a:solidFill>
                  <a:srgbClr val="002949"/>
                </a:solidFill>
              </a:rPr>
              <a:t> </a:t>
            </a:r>
            <a:r>
              <a:rPr lang="ru-RU" altLang="uk-UA" sz="1800" dirty="0" err="1">
                <a:solidFill>
                  <a:srgbClr val="002949"/>
                </a:solidFill>
              </a:rPr>
              <a:t>розгляду</a:t>
            </a:r>
            <a:r>
              <a:rPr lang="ru-RU" altLang="uk-UA" sz="1800" dirty="0">
                <a:solidFill>
                  <a:srgbClr val="002949"/>
                </a:solidFill>
              </a:rPr>
              <a:t> </a:t>
            </a:r>
            <a:r>
              <a:rPr lang="ru-RU" altLang="uk-UA" sz="1800" dirty="0" err="1">
                <a:solidFill>
                  <a:srgbClr val="002949"/>
                </a:solidFill>
              </a:rPr>
              <a:t>справи</a:t>
            </a:r>
            <a:r>
              <a:rPr lang="ru-RU" altLang="uk-UA" sz="1800" dirty="0">
                <a:solidFill>
                  <a:srgbClr val="002949"/>
                </a:solidFill>
              </a:rPr>
              <a:t> (</a:t>
            </a:r>
            <a:r>
              <a:rPr lang="ru-RU" altLang="uk-UA" sz="1800" dirty="0" err="1">
                <a:solidFill>
                  <a:srgbClr val="002949"/>
                </a:solidFill>
              </a:rPr>
              <a:t>питання</a:t>
            </a:r>
            <a:r>
              <a:rPr lang="ru-RU" altLang="uk-UA" sz="1800" dirty="0">
                <a:solidFill>
                  <a:srgbClr val="002949"/>
                </a:solidFill>
              </a:rPr>
              <a:t> порядку денного) </a:t>
            </a:r>
            <a:r>
              <a:rPr lang="ru-RU" altLang="uk-UA" sz="1800" dirty="0" err="1">
                <a:solidFill>
                  <a:srgbClr val="002949"/>
                </a:solidFill>
              </a:rPr>
              <a:t>головуючий</a:t>
            </a:r>
            <a:r>
              <a:rPr lang="ru-RU" altLang="uk-UA" sz="1800" dirty="0">
                <a:solidFill>
                  <a:srgbClr val="002949"/>
                </a:solidFill>
              </a:rPr>
              <a:t> на </a:t>
            </a:r>
            <a:r>
              <a:rPr lang="ru-RU" altLang="uk-UA" sz="1800" dirty="0" err="1">
                <a:solidFill>
                  <a:srgbClr val="002949"/>
                </a:solidFill>
              </a:rPr>
              <a:t>засіданні</a:t>
            </a:r>
            <a:r>
              <a:rPr lang="ru-RU" altLang="uk-UA" sz="1800" dirty="0">
                <a:solidFill>
                  <a:srgbClr val="002949"/>
                </a:solidFill>
              </a:rPr>
              <a:t> </a:t>
            </a:r>
            <a:r>
              <a:rPr lang="ru-RU" altLang="uk-UA" sz="1800" dirty="0" err="1">
                <a:solidFill>
                  <a:srgbClr val="002949"/>
                </a:solidFill>
              </a:rPr>
              <a:t>пропонує</a:t>
            </a:r>
            <a:r>
              <a:rPr lang="ru-RU" altLang="uk-UA" sz="1800" dirty="0">
                <a:solidFill>
                  <a:srgbClr val="002949"/>
                </a:solidFill>
              </a:rPr>
              <a:t> </a:t>
            </a:r>
            <a:r>
              <a:rPr lang="ru-RU" altLang="uk-UA" sz="1800" dirty="0" err="1">
                <a:solidFill>
                  <a:srgbClr val="002949"/>
                </a:solidFill>
              </a:rPr>
              <a:t>обговорити</a:t>
            </a:r>
            <a:r>
              <a:rPr lang="ru-RU" altLang="uk-UA" sz="1800" dirty="0">
                <a:solidFill>
                  <a:srgbClr val="002949"/>
                </a:solidFill>
              </a:rPr>
              <a:t> справу (</a:t>
            </a:r>
            <a:r>
              <a:rPr lang="ru-RU" altLang="uk-UA" sz="1800" dirty="0" err="1">
                <a:solidFill>
                  <a:srgbClr val="002949"/>
                </a:solidFill>
              </a:rPr>
              <a:t>питання</a:t>
            </a:r>
            <a:r>
              <a:rPr lang="ru-RU" altLang="uk-UA" sz="1800" dirty="0">
                <a:solidFill>
                  <a:srgbClr val="002949"/>
                </a:solidFill>
              </a:rPr>
              <a:t> порядку денного) на </a:t>
            </a:r>
            <a:r>
              <a:rPr lang="ru-RU" altLang="uk-UA" sz="1800" dirty="0" err="1">
                <a:solidFill>
                  <a:srgbClr val="002949"/>
                </a:solidFill>
              </a:rPr>
              <a:t>місці</a:t>
            </a:r>
            <a:r>
              <a:rPr lang="ru-RU" altLang="uk-UA" sz="1800" dirty="0">
                <a:solidFill>
                  <a:srgbClr val="002949"/>
                </a:solidFill>
              </a:rPr>
              <a:t> </a:t>
            </a:r>
            <a:r>
              <a:rPr lang="ru-RU" altLang="uk-UA" sz="1800" dirty="0" err="1">
                <a:solidFill>
                  <a:srgbClr val="002949"/>
                </a:solidFill>
              </a:rPr>
              <a:t>або</a:t>
            </a:r>
            <a:r>
              <a:rPr lang="ru-RU" altLang="uk-UA" sz="1800" dirty="0">
                <a:solidFill>
                  <a:srgbClr val="002949"/>
                </a:solidFill>
              </a:rPr>
              <a:t> у </a:t>
            </a:r>
            <a:r>
              <a:rPr lang="ru-RU" altLang="uk-UA" sz="1800" dirty="0" err="1">
                <a:solidFill>
                  <a:srgbClr val="002949"/>
                </a:solidFill>
              </a:rPr>
              <a:t>нарадчій</a:t>
            </a:r>
            <a:r>
              <a:rPr lang="ru-RU" altLang="uk-UA" sz="1800" dirty="0">
                <a:solidFill>
                  <a:srgbClr val="002949"/>
                </a:solidFill>
              </a:rPr>
              <a:t> </a:t>
            </a:r>
            <a:r>
              <a:rPr lang="ru-RU" altLang="uk-UA" sz="1800" dirty="0" err="1">
                <a:solidFill>
                  <a:srgbClr val="002949"/>
                </a:solidFill>
              </a:rPr>
              <a:t>кімнаті</a:t>
            </a:r>
            <a:r>
              <a:rPr lang="ru-RU" altLang="uk-UA" sz="1800" dirty="0">
                <a:solidFill>
                  <a:srgbClr val="002949"/>
                </a:solidFill>
              </a:rPr>
              <a:t>, а </a:t>
            </a:r>
            <a:r>
              <a:rPr lang="ru-RU" altLang="uk-UA" sz="1800" b="1" dirty="0">
                <a:solidFill>
                  <a:srgbClr val="002949"/>
                </a:solidFill>
              </a:rPr>
              <a:t>за </a:t>
            </a:r>
            <a:r>
              <a:rPr lang="ru-RU" altLang="uk-UA" sz="1800" b="1" dirty="0" err="1">
                <a:solidFill>
                  <a:srgbClr val="002949"/>
                </a:solidFill>
              </a:rPr>
              <a:t>наполяганням</a:t>
            </a:r>
            <a:r>
              <a:rPr lang="ru-RU" altLang="uk-UA" sz="1800" b="1" dirty="0">
                <a:solidFill>
                  <a:srgbClr val="002949"/>
                </a:solidFill>
              </a:rPr>
              <a:t> </a:t>
            </a:r>
            <a:r>
              <a:rPr lang="ru-RU" altLang="uk-UA" sz="1800" b="1" dirty="0" err="1">
                <a:solidFill>
                  <a:srgbClr val="002949"/>
                </a:solidFill>
              </a:rPr>
              <a:t>хоча</a:t>
            </a:r>
            <a:r>
              <a:rPr lang="ru-RU" altLang="uk-UA" sz="1800" b="1" dirty="0">
                <a:solidFill>
                  <a:srgbClr val="002949"/>
                </a:solidFill>
              </a:rPr>
              <a:t> б одного </a:t>
            </a:r>
            <a:r>
              <a:rPr lang="ru-RU" altLang="uk-UA" sz="1800" b="1" dirty="0" err="1">
                <a:solidFill>
                  <a:srgbClr val="002949"/>
                </a:solidFill>
              </a:rPr>
              <a:t>із</a:t>
            </a:r>
            <a:r>
              <a:rPr lang="ru-RU" altLang="uk-UA" sz="1800" b="1" dirty="0">
                <a:solidFill>
                  <a:srgbClr val="002949"/>
                </a:solidFill>
              </a:rPr>
              <a:t> </a:t>
            </a:r>
            <a:r>
              <a:rPr lang="ru-RU" altLang="uk-UA" sz="1800" b="1" dirty="0" err="1">
                <a:solidFill>
                  <a:srgbClr val="002949"/>
                </a:solidFill>
              </a:rPr>
              <a:t>членів</a:t>
            </a:r>
            <a:r>
              <a:rPr lang="ru-RU" altLang="uk-UA" sz="1800" b="1" dirty="0">
                <a:solidFill>
                  <a:srgbClr val="002949"/>
                </a:solidFill>
              </a:rPr>
              <a:t> Ради - у </a:t>
            </a:r>
            <a:r>
              <a:rPr lang="ru-RU" altLang="uk-UA" sz="1800" b="1" dirty="0" err="1">
                <a:solidFill>
                  <a:srgbClr val="002949"/>
                </a:solidFill>
              </a:rPr>
              <a:t>нарадчій</a:t>
            </a:r>
            <a:r>
              <a:rPr lang="ru-RU" altLang="uk-UA" sz="1800" b="1" dirty="0">
                <a:solidFill>
                  <a:srgbClr val="002949"/>
                </a:solidFill>
              </a:rPr>
              <a:t> </a:t>
            </a:r>
            <a:r>
              <a:rPr lang="ru-RU" altLang="uk-UA" sz="1800" b="1" dirty="0" err="1">
                <a:solidFill>
                  <a:srgbClr val="002949"/>
                </a:solidFill>
              </a:rPr>
              <a:t>кімнаті</a:t>
            </a:r>
            <a:r>
              <a:rPr lang="ru-RU" altLang="uk-UA" sz="1800" dirty="0">
                <a:solidFill>
                  <a:srgbClr val="002949"/>
                </a:solidFill>
              </a:rPr>
              <a:t>.</a:t>
            </a:r>
          </a:p>
          <a:p>
            <a:pPr algn="just">
              <a:lnSpc>
                <a:spcPct val="100000"/>
              </a:lnSpc>
              <a:spcBef>
                <a:spcPct val="0"/>
              </a:spcBef>
              <a:spcAft>
                <a:spcPts val="1200"/>
              </a:spcAft>
              <a:buFont typeface="Arial" panose="020B0604020202020204" pitchFamily="34" charset="0"/>
              <a:buNone/>
            </a:pPr>
            <a:endParaRPr lang="ru-RU" altLang="uk-UA" sz="1800" dirty="0">
              <a:solidFill>
                <a:srgbClr val="002949"/>
              </a:solidFill>
            </a:endParaRPr>
          </a:p>
          <a:p>
            <a:pPr algn="just">
              <a:lnSpc>
                <a:spcPct val="100000"/>
              </a:lnSpc>
              <a:spcBef>
                <a:spcPct val="0"/>
              </a:spcBef>
              <a:spcAft>
                <a:spcPts val="1200"/>
              </a:spcAft>
              <a:buFont typeface="Arial" panose="020B0604020202020204" pitchFamily="34" charset="0"/>
              <a:buNone/>
            </a:pPr>
            <a:r>
              <a:rPr lang="ru-RU" altLang="uk-UA" sz="1800" dirty="0">
                <a:solidFill>
                  <a:srgbClr val="002949"/>
                </a:solidFill>
              </a:rPr>
              <a:t>6.1. На </a:t>
            </a:r>
            <a:r>
              <a:rPr lang="ru-RU" altLang="uk-UA" sz="1800" dirty="0" err="1">
                <a:solidFill>
                  <a:srgbClr val="002949"/>
                </a:solidFill>
              </a:rPr>
              <a:t>засіданнях</a:t>
            </a:r>
            <a:r>
              <a:rPr lang="ru-RU" altLang="uk-UA" sz="1800" dirty="0">
                <a:solidFill>
                  <a:srgbClr val="002949"/>
                </a:solidFill>
              </a:rPr>
              <a:t> Ради, </a:t>
            </a:r>
            <a:r>
              <a:rPr lang="ru-RU" altLang="uk-UA" sz="1800" dirty="0" err="1">
                <a:solidFill>
                  <a:srgbClr val="002949"/>
                </a:solidFill>
              </a:rPr>
              <a:t>Дисциплінарних</a:t>
            </a:r>
            <a:r>
              <a:rPr lang="ru-RU" altLang="uk-UA" sz="1800" dirty="0">
                <a:solidFill>
                  <a:srgbClr val="002949"/>
                </a:solidFill>
              </a:rPr>
              <a:t> палат </a:t>
            </a:r>
            <a:r>
              <a:rPr lang="ru-RU" altLang="uk-UA" sz="1800" dirty="0" err="1">
                <a:solidFill>
                  <a:srgbClr val="002949"/>
                </a:solidFill>
              </a:rPr>
              <a:t>ведуться</a:t>
            </a:r>
            <a:r>
              <a:rPr lang="ru-RU" altLang="uk-UA" sz="1800" dirty="0">
                <a:solidFill>
                  <a:srgbClr val="002949"/>
                </a:solidFill>
              </a:rPr>
              <a:t> </a:t>
            </a:r>
            <a:r>
              <a:rPr lang="ru-RU" altLang="uk-UA" sz="1800" dirty="0" err="1">
                <a:solidFill>
                  <a:srgbClr val="002949"/>
                </a:solidFill>
              </a:rPr>
              <a:t>протоколи</a:t>
            </a:r>
            <a:r>
              <a:rPr lang="ru-RU" altLang="uk-UA" sz="1800" dirty="0">
                <a:solidFill>
                  <a:srgbClr val="002949"/>
                </a:solidFill>
              </a:rPr>
              <a:t> та </a:t>
            </a:r>
            <a:r>
              <a:rPr lang="ru-RU" altLang="uk-UA" sz="1800" dirty="0" err="1">
                <a:solidFill>
                  <a:srgbClr val="002949"/>
                </a:solidFill>
              </a:rPr>
              <a:t>здійснюється</a:t>
            </a:r>
            <a:r>
              <a:rPr lang="ru-RU" altLang="uk-UA" sz="1800" dirty="0">
                <a:solidFill>
                  <a:srgbClr val="002949"/>
                </a:solidFill>
              </a:rPr>
              <a:t> </a:t>
            </a:r>
            <a:r>
              <a:rPr lang="ru-RU" altLang="uk-UA" sz="1800" dirty="0" err="1">
                <a:solidFill>
                  <a:srgbClr val="002949"/>
                </a:solidFill>
              </a:rPr>
              <a:t>повне</a:t>
            </a:r>
            <a:r>
              <a:rPr lang="ru-RU" altLang="uk-UA" sz="1800" dirty="0">
                <a:solidFill>
                  <a:srgbClr val="002949"/>
                </a:solidFill>
              </a:rPr>
              <a:t> </a:t>
            </a:r>
            <a:r>
              <a:rPr lang="ru-RU" altLang="uk-UA" sz="1800" dirty="0" err="1">
                <a:solidFill>
                  <a:srgbClr val="002949"/>
                </a:solidFill>
              </a:rPr>
              <a:t>фіксування</a:t>
            </a:r>
            <a:r>
              <a:rPr lang="ru-RU" altLang="uk-UA" sz="1800" dirty="0">
                <a:solidFill>
                  <a:srgbClr val="002949"/>
                </a:solidFill>
              </a:rPr>
              <a:t> </a:t>
            </a:r>
            <a:r>
              <a:rPr lang="ru-RU" altLang="uk-UA" sz="1800" dirty="0" err="1">
                <a:solidFill>
                  <a:srgbClr val="002949"/>
                </a:solidFill>
              </a:rPr>
              <a:t>технічними</a:t>
            </a:r>
            <a:r>
              <a:rPr lang="ru-RU" altLang="uk-UA" sz="1800" dirty="0">
                <a:solidFill>
                  <a:srgbClr val="002949"/>
                </a:solidFill>
              </a:rPr>
              <a:t> </a:t>
            </a:r>
            <a:r>
              <a:rPr lang="ru-RU" altLang="uk-UA" sz="1800" dirty="0" err="1">
                <a:solidFill>
                  <a:srgbClr val="002949"/>
                </a:solidFill>
              </a:rPr>
              <a:t>засобами</a:t>
            </a:r>
            <a:r>
              <a:rPr lang="ru-RU" altLang="uk-UA" sz="1800" dirty="0">
                <a:solidFill>
                  <a:srgbClr val="002949"/>
                </a:solidFill>
              </a:rPr>
              <a:t>, за </a:t>
            </a:r>
            <a:r>
              <a:rPr lang="ru-RU" altLang="uk-UA" sz="1800" dirty="0" err="1">
                <a:solidFill>
                  <a:srgbClr val="002949"/>
                </a:solidFill>
              </a:rPr>
              <a:t>винятком</a:t>
            </a:r>
            <a:r>
              <a:rPr lang="ru-RU" altLang="uk-UA" sz="1800" dirty="0">
                <a:solidFill>
                  <a:srgbClr val="002949"/>
                </a:solidFill>
              </a:rPr>
              <a:t> </a:t>
            </a:r>
            <a:r>
              <a:rPr lang="ru-RU" altLang="uk-UA" sz="1800" dirty="0" err="1">
                <a:solidFill>
                  <a:srgbClr val="002949"/>
                </a:solidFill>
              </a:rPr>
              <a:t>тієї</a:t>
            </a:r>
            <a:r>
              <a:rPr lang="ru-RU" altLang="uk-UA" sz="1800" dirty="0">
                <a:solidFill>
                  <a:srgbClr val="002949"/>
                </a:solidFill>
              </a:rPr>
              <a:t> </a:t>
            </a:r>
            <a:r>
              <a:rPr lang="ru-RU" altLang="uk-UA" sz="1800" dirty="0" err="1">
                <a:solidFill>
                  <a:srgbClr val="002949"/>
                </a:solidFill>
              </a:rPr>
              <a:t>частини</a:t>
            </a:r>
            <a:r>
              <a:rPr lang="ru-RU" altLang="uk-UA" sz="1800" dirty="0">
                <a:solidFill>
                  <a:srgbClr val="002949"/>
                </a:solidFill>
              </a:rPr>
              <a:t> </a:t>
            </a:r>
            <a:r>
              <a:rPr lang="ru-RU" altLang="uk-UA" sz="1800" dirty="0" err="1">
                <a:solidFill>
                  <a:srgbClr val="002949"/>
                </a:solidFill>
              </a:rPr>
              <a:t>засідання</a:t>
            </a:r>
            <a:r>
              <a:rPr lang="ru-RU" altLang="uk-UA" sz="1800" dirty="0">
                <a:solidFill>
                  <a:srgbClr val="002949"/>
                </a:solidFill>
              </a:rPr>
              <a:t>, </a:t>
            </a:r>
            <a:r>
              <a:rPr lang="ru-RU" altLang="uk-UA" sz="1800" dirty="0" err="1">
                <a:solidFill>
                  <a:srgbClr val="002949"/>
                </a:solidFill>
              </a:rPr>
              <a:t>що</a:t>
            </a:r>
            <a:r>
              <a:rPr lang="ru-RU" altLang="uk-UA" sz="1800" dirty="0">
                <a:solidFill>
                  <a:srgbClr val="002949"/>
                </a:solidFill>
              </a:rPr>
              <a:t> проводиться у </a:t>
            </a:r>
            <a:r>
              <a:rPr lang="ru-RU" altLang="uk-UA" sz="1800" dirty="0" err="1">
                <a:solidFill>
                  <a:srgbClr val="002949"/>
                </a:solidFill>
              </a:rPr>
              <a:t>нарадчій</a:t>
            </a:r>
            <a:r>
              <a:rPr lang="ru-RU" altLang="uk-UA" sz="1800" dirty="0">
                <a:solidFill>
                  <a:srgbClr val="002949"/>
                </a:solidFill>
              </a:rPr>
              <a:t> </a:t>
            </a:r>
            <a:r>
              <a:rPr lang="ru-RU" altLang="uk-UA" sz="1800" dirty="0" err="1">
                <a:solidFill>
                  <a:srgbClr val="002949"/>
                </a:solidFill>
              </a:rPr>
              <a:t>кімнаті</a:t>
            </a:r>
            <a:r>
              <a:rPr lang="ru-RU" altLang="uk-UA" sz="1800" dirty="0">
                <a:solidFill>
                  <a:srgbClr val="002949"/>
                </a:solidFill>
              </a:rPr>
              <a:t>.</a:t>
            </a:r>
          </a:p>
          <a:p>
            <a:pPr algn="just">
              <a:lnSpc>
                <a:spcPct val="100000"/>
              </a:lnSpc>
              <a:spcBef>
                <a:spcPct val="0"/>
              </a:spcBef>
              <a:spcAft>
                <a:spcPts val="1200"/>
              </a:spcAft>
              <a:buFont typeface="Arial" panose="020B0604020202020204" pitchFamily="34" charset="0"/>
              <a:buNone/>
            </a:pPr>
            <a:endParaRPr lang="ru-RU" altLang="uk-UA" sz="1800" dirty="0">
              <a:solidFill>
                <a:srgbClr val="002949"/>
              </a:solidFill>
            </a:endParaRPr>
          </a:p>
          <a:p>
            <a:pPr algn="just">
              <a:lnSpc>
                <a:spcPct val="100000"/>
              </a:lnSpc>
              <a:spcBef>
                <a:spcPct val="0"/>
              </a:spcBef>
              <a:spcAft>
                <a:spcPts val="1200"/>
              </a:spcAft>
              <a:buFont typeface="Arial" panose="020B0604020202020204" pitchFamily="34" charset="0"/>
              <a:buNone/>
            </a:pPr>
            <a:r>
              <a:rPr lang="ru-RU" altLang="uk-UA" sz="1800" dirty="0">
                <a:solidFill>
                  <a:srgbClr val="002949"/>
                </a:solidFill>
              </a:rPr>
              <a:t>6.3. Заступник </a:t>
            </a:r>
            <a:r>
              <a:rPr lang="ru-RU" altLang="uk-UA" sz="1800" dirty="0" err="1">
                <a:solidFill>
                  <a:srgbClr val="002949"/>
                </a:solidFill>
              </a:rPr>
              <a:t>Голови</a:t>
            </a:r>
            <a:r>
              <a:rPr lang="ru-RU" altLang="uk-UA" sz="1800" dirty="0">
                <a:solidFill>
                  <a:srgbClr val="002949"/>
                </a:solidFill>
              </a:rPr>
              <a:t> Ради </a:t>
            </a:r>
            <a:r>
              <a:rPr lang="ru-RU" altLang="uk-UA" sz="1800" dirty="0" err="1">
                <a:solidFill>
                  <a:srgbClr val="002949"/>
                </a:solidFill>
              </a:rPr>
              <a:t>або</a:t>
            </a:r>
            <a:r>
              <a:rPr lang="ru-RU" altLang="uk-UA" sz="1800" dirty="0">
                <a:solidFill>
                  <a:srgbClr val="002949"/>
                </a:solidFill>
              </a:rPr>
              <a:t> </a:t>
            </a:r>
            <a:r>
              <a:rPr lang="ru-RU" altLang="uk-UA" sz="1800" dirty="0" err="1">
                <a:solidFill>
                  <a:srgbClr val="002949"/>
                </a:solidFill>
              </a:rPr>
              <a:t>інший</a:t>
            </a:r>
            <a:r>
              <a:rPr lang="ru-RU" altLang="uk-UA" sz="1800" dirty="0">
                <a:solidFill>
                  <a:srgbClr val="002949"/>
                </a:solidFill>
              </a:rPr>
              <a:t> член Ради за </a:t>
            </a:r>
            <a:r>
              <a:rPr lang="ru-RU" altLang="uk-UA" sz="1800" dirty="0" err="1">
                <a:solidFill>
                  <a:srgbClr val="002949"/>
                </a:solidFill>
              </a:rPr>
              <a:t>дорученням</a:t>
            </a:r>
            <a:r>
              <a:rPr lang="ru-RU" altLang="uk-UA" sz="1800" dirty="0">
                <a:solidFill>
                  <a:srgbClr val="002949"/>
                </a:solidFill>
              </a:rPr>
              <a:t> </a:t>
            </a:r>
            <a:r>
              <a:rPr lang="ru-RU" altLang="uk-UA" sz="1800" dirty="0" err="1">
                <a:solidFill>
                  <a:srgbClr val="002949"/>
                </a:solidFill>
              </a:rPr>
              <a:t>головуючого</a:t>
            </a:r>
            <a:r>
              <a:rPr lang="ru-RU" altLang="uk-UA" sz="1800" dirty="0">
                <a:solidFill>
                  <a:srgbClr val="002949"/>
                </a:solidFill>
              </a:rPr>
              <a:t> на </a:t>
            </a:r>
            <a:r>
              <a:rPr lang="ru-RU" altLang="uk-UA" sz="1800" dirty="0" err="1">
                <a:solidFill>
                  <a:srgbClr val="002949"/>
                </a:solidFill>
              </a:rPr>
              <a:t>засіданні</a:t>
            </a:r>
            <a:r>
              <a:rPr lang="ru-RU" altLang="uk-UA" sz="1800" dirty="0">
                <a:solidFill>
                  <a:srgbClr val="002949"/>
                </a:solidFill>
              </a:rPr>
              <a:t> </a:t>
            </a:r>
            <a:r>
              <a:rPr lang="ru-RU" altLang="uk-UA" sz="1800" dirty="0" err="1">
                <a:solidFill>
                  <a:srgbClr val="002949"/>
                </a:solidFill>
              </a:rPr>
              <a:t>письмово</a:t>
            </a:r>
            <a:r>
              <a:rPr lang="ru-RU" altLang="uk-UA" sz="1800" dirty="0">
                <a:solidFill>
                  <a:srgbClr val="002949"/>
                </a:solidFill>
              </a:rPr>
              <a:t> </a:t>
            </a:r>
            <a:r>
              <a:rPr lang="ru-RU" altLang="uk-UA" sz="1800" dirty="0" err="1">
                <a:solidFill>
                  <a:srgbClr val="002949"/>
                </a:solidFill>
              </a:rPr>
              <a:t>фіксує</a:t>
            </a:r>
            <a:r>
              <a:rPr lang="ru-RU" altLang="uk-UA" sz="1800" dirty="0">
                <a:solidFill>
                  <a:srgbClr val="002949"/>
                </a:solidFill>
              </a:rPr>
              <a:t> </a:t>
            </a:r>
            <a:r>
              <a:rPr lang="ru-RU" altLang="uk-UA" sz="1800" dirty="0" err="1">
                <a:solidFill>
                  <a:srgbClr val="002949"/>
                </a:solidFill>
              </a:rPr>
              <a:t>результати</a:t>
            </a:r>
            <a:r>
              <a:rPr lang="ru-RU" altLang="uk-UA" sz="1800" dirty="0">
                <a:solidFill>
                  <a:srgbClr val="002949"/>
                </a:solidFill>
              </a:rPr>
              <a:t> </a:t>
            </a:r>
            <a:r>
              <a:rPr lang="ru-RU" altLang="uk-UA" sz="1800" dirty="0" err="1">
                <a:solidFill>
                  <a:srgbClr val="002949"/>
                </a:solidFill>
              </a:rPr>
              <a:t>голосування</a:t>
            </a:r>
            <a:r>
              <a:rPr lang="ru-RU" altLang="uk-UA" sz="1800" dirty="0">
                <a:solidFill>
                  <a:srgbClr val="002949"/>
                </a:solidFill>
              </a:rPr>
              <a:t> </a:t>
            </a:r>
            <a:r>
              <a:rPr lang="ru-RU" altLang="uk-UA" sz="1800" dirty="0" err="1">
                <a:solidFill>
                  <a:srgbClr val="002949"/>
                </a:solidFill>
              </a:rPr>
              <a:t>під</a:t>
            </a:r>
            <a:r>
              <a:rPr lang="ru-RU" altLang="uk-UA" sz="1800" dirty="0">
                <a:solidFill>
                  <a:srgbClr val="002949"/>
                </a:solidFill>
              </a:rPr>
              <a:t> час </a:t>
            </a:r>
            <a:r>
              <a:rPr lang="ru-RU" altLang="uk-UA" sz="1800" dirty="0" err="1">
                <a:solidFill>
                  <a:srgbClr val="002949"/>
                </a:solidFill>
              </a:rPr>
              <a:t>прийняття</a:t>
            </a:r>
            <a:r>
              <a:rPr lang="ru-RU" altLang="uk-UA" sz="1800" dirty="0">
                <a:solidFill>
                  <a:srgbClr val="002949"/>
                </a:solidFill>
              </a:rPr>
              <a:t> </a:t>
            </a:r>
            <a:r>
              <a:rPr lang="ru-RU" altLang="uk-UA" sz="1800" dirty="0" err="1">
                <a:solidFill>
                  <a:srgbClr val="002949"/>
                </a:solidFill>
              </a:rPr>
              <a:t>рішень</a:t>
            </a:r>
            <a:r>
              <a:rPr lang="ru-RU" altLang="uk-UA" sz="1800" dirty="0">
                <a:solidFill>
                  <a:srgbClr val="002949"/>
                </a:solidFill>
              </a:rPr>
              <a:t> Радою у </a:t>
            </a:r>
            <a:r>
              <a:rPr lang="ru-RU" altLang="uk-UA" sz="1800" dirty="0" err="1">
                <a:solidFill>
                  <a:srgbClr val="002949"/>
                </a:solidFill>
              </a:rPr>
              <a:t>нарадчій</a:t>
            </a:r>
            <a:r>
              <a:rPr lang="ru-RU" altLang="uk-UA" sz="1800" dirty="0">
                <a:solidFill>
                  <a:srgbClr val="002949"/>
                </a:solidFill>
              </a:rPr>
              <a:t> </a:t>
            </a:r>
            <a:r>
              <a:rPr lang="ru-RU" altLang="uk-UA" sz="1800" dirty="0" err="1">
                <a:solidFill>
                  <a:srgbClr val="002949"/>
                </a:solidFill>
              </a:rPr>
              <a:t>кімнаті</a:t>
            </a:r>
            <a:r>
              <a:rPr lang="ru-RU" altLang="uk-UA" sz="1800" dirty="0">
                <a:solidFill>
                  <a:srgbClr val="002949"/>
                </a:solidFill>
              </a:rPr>
              <a:t> у </a:t>
            </a:r>
            <a:r>
              <a:rPr lang="ru-RU" altLang="uk-UA" sz="1800" dirty="0" err="1">
                <a:solidFill>
                  <a:srgbClr val="002949"/>
                </a:solidFill>
              </a:rPr>
              <a:t>випадках</a:t>
            </a:r>
            <a:r>
              <a:rPr lang="ru-RU" altLang="uk-UA" sz="1800" dirty="0">
                <a:solidFill>
                  <a:srgbClr val="002949"/>
                </a:solidFill>
              </a:rPr>
              <a:t>, </a:t>
            </a:r>
            <a:r>
              <a:rPr lang="ru-RU" altLang="uk-UA" sz="1800" dirty="0" err="1">
                <a:solidFill>
                  <a:srgbClr val="002949"/>
                </a:solidFill>
              </a:rPr>
              <a:t>визначених</a:t>
            </a:r>
            <a:r>
              <a:rPr lang="ru-RU" altLang="uk-UA" sz="1800" dirty="0">
                <a:solidFill>
                  <a:srgbClr val="002949"/>
                </a:solidFill>
              </a:rPr>
              <a:t> Законом та </a:t>
            </a:r>
            <a:r>
              <a:rPr lang="ru-RU" altLang="uk-UA" sz="1800" dirty="0" err="1">
                <a:solidFill>
                  <a:srgbClr val="002949"/>
                </a:solidFill>
              </a:rPr>
              <a:t>цим</a:t>
            </a:r>
            <a:r>
              <a:rPr lang="ru-RU" altLang="uk-UA" sz="1800" dirty="0">
                <a:solidFill>
                  <a:srgbClr val="002949"/>
                </a:solidFill>
              </a:rPr>
              <a:t> Регламентом, та </a:t>
            </a:r>
            <a:r>
              <a:rPr lang="ru-RU" altLang="uk-UA" sz="1800" dirty="0" err="1">
                <a:solidFill>
                  <a:srgbClr val="002949"/>
                </a:solidFill>
              </a:rPr>
              <a:t>надає</a:t>
            </a:r>
            <a:r>
              <a:rPr lang="ru-RU" altLang="uk-UA" sz="1800" dirty="0">
                <a:solidFill>
                  <a:srgbClr val="002949"/>
                </a:solidFill>
              </a:rPr>
              <a:t> </a:t>
            </a:r>
            <a:r>
              <a:rPr lang="ru-RU" altLang="uk-UA" sz="1800" dirty="0" err="1">
                <a:solidFill>
                  <a:srgbClr val="002949"/>
                </a:solidFill>
              </a:rPr>
              <a:t>їх</a:t>
            </a:r>
            <a:r>
              <a:rPr lang="ru-RU" altLang="uk-UA" sz="1800" dirty="0">
                <a:solidFill>
                  <a:srgbClr val="002949"/>
                </a:solidFill>
              </a:rPr>
              <a:t> за </a:t>
            </a:r>
            <a:r>
              <a:rPr lang="ru-RU" altLang="uk-UA" sz="1800" dirty="0" err="1">
                <a:solidFill>
                  <a:srgbClr val="002949"/>
                </a:solidFill>
              </a:rPr>
              <a:t>своїм</a:t>
            </a:r>
            <a:r>
              <a:rPr lang="ru-RU" altLang="uk-UA" sz="1800" dirty="0">
                <a:solidFill>
                  <a:srgbClr val="002949"/>
                </a:solidFill>
              </a:rPr>
              <a:t> </a:t>
            </a:r>
            <a:r>
              <a:rPr lang="ru-RU" altLang="uk-UA" sz="1800" dirty="0" err="1">
                <a:solidFill>
                  <a:srgbClr val="002949"/>
                </a:solidFill>
              </a:rPr>
              <a:t>підписом</a:t>
            </a:r>
            <a:r>
              <a:rPr lang="ru-RU" altLang="uk-UA" sz="1800" dirty="0">
                <a:solidFill>
                  <a:srgbClr val="002949"/>
                </a:solidFill>
              </a:rPr>
              <a:t> секретарю </a:t>
            </a:r>
            <a:r>
              <a:rPr lang="ru-RU" altLang="uk-UA" sz="1800" dirty="0" err="1">
                <a:solidFill>
                  <a:srgbClr val="002949"/>
                </a:solidFill>
              </a:rPr>
              <a:t>засідання</a:t>
            </a:r>
            <a:r>
              <a:rPr lang="ru-RU" altLang="uk-UA" sz="1800" dirty="0">
                <a:solidFill>
                  <a:srgbClr val="002949"/>
                </a:solidFill>
              </a:rPr>
              <a:t> для </a:t>
            </a:r>
            <a:r>
              <a:rPr lang="ru-RU" altLang="uk-UA" sz="1800" dirty="0" err="1">
                <a:solidFill>
                  <a:srgbClr val="002949"/>
                </a:solidFill>
              </a:rPr>
              <a:t>занесення</a:t>
            </a:r>
            <a:r>
              <a:rPr lang="ru-RU" altLang="uk-UA" sz="1800" dirty="0">
                <a:solidFill>
                  <a:srgbClr val="002949"/>
                </a:solidFill>
              </a:rPr>
              <a:t> до протоколу </a:t>
            </a:r>
            <a:r>
              <a:rPr lang="ru-RU" altLang="uk-UA" sz="1800" dirty="0" err="1">
                <a:solidFill>
                  <a:srgbClr val="002949"/>
                </a:solidFill>
              </a:rPr>
              <a:t>засідання</a:t>
            </a:r>
            <a:r>
              <a:rPr lang="ru-RU" altLang="uk-UA" sz="1800" dirty="0">
                <a:solidFill>
                  <a:srgbClr val="002949"/>
                </a:solidFill>
              </a:rPr>
              <a:t>.</a:t>
            </a:r>
          </a:p>
          <a:p>
            <a:pPr algn="just">
              <a:lnSpc>
                <a:spcPct val="100000"/>
              </a:lnSpc>
              <a:spcBef>
                <a:spcPct val="0"/>
              </a:spcBef>
              <a:spcAft>
                <a:spcPts val="1200"/>
              </a:spcAft>
              <a:buFont typeface="Arial" panose="020B0604020202020204" pitchFamily="34" charset="0"/>
              <a:buNone/>
            </a:pPr>
            <a:endParaRPr lang="ru-RU" altLang="uk-UA" sz="1800" dirty="0">
              <a:solidFill>
                <a:srgbClr val="002949"/>
              </a:solidFill>
            </a:endParaRPr>
          </a:p>
          <a:p>
            <a:pPr algn="just">
              <a:lnSpc>
                <a:spcPct val="100000"/>
              </a:lnSpc>
              <a:spcBef>
                <a:spcPct val="0"/>
              </a:spcBef>
              <a:spcAft>
                <a:spcPts val="1200"/>
              </a:spcAft>
              <a:buFont typeface="Arial" panose="020B0604020202020204" pitchFamily="34" charset="0"/>
              <a:buNone/>
            </a:pPr>
            <a:r>
              <a:rPr lang="ru-RU" altLang="uk-UA" sz="1800" dirty="0">
                <a:solidFill>
                  <a:srgbClr val="002949"/>
                </a:solidFill>
              </a:rPr>
              <a:t>12.36. </a:t>
            </a:r>
            <a:r>
              <a:rPr lang="ru-RU" altLang="uk-UA" sz="1800" b="1" dirty="0" err="1">
                <a:solidFill>
                  <a:srgbClr val="002949"/>
                </a:solidFill>
              </a:rPr>
              <a:t>Доповідач</a:t>
            </a:r>
            <a:r>
              <a:rPr lang="ru-RU" altLang="uk-UA" sz="1800" b="1" dirty="0">
                <a:solidFill>
                  <a:srgbClr val="002949"/>
                </a:solidFill>
              </a:rPr>
              <a:t> не </a:t>
            </a:r>
            <a:r>
              <a:rPr lang="ru-RU" altLang="uk-UA" sz="1800" b="1" dirty="0" err="1">
                <a:solidFill>
                  <a:srgbClr val="002949"/>
                </a:solidFill>
              </a:rPr>
              <a:t>бере</a:t>
            </a:r>
            <a:r>
              <a:rPr lang="ru-RU" altLang="uk-UA" sz="1800" b="1" dirty="0">
                <a:solidFill>
                  <a:srgbClr val="002949"/>
                </a:solidFill>
              </a:rPr>
              <a:t> </a:t>
            </a:r>
            <a:r>
              <a:rPr lang="ru-RU" altLang="uk-UA" sz="1800" b="1" dirty="0" err="1">
                <a:solidFill>
                  <a:srgbClr val="002949"/>
                </a:solidFill>
              </a:rPr>
              <a:t>участі</a:t>
            </a:r>
            <a:r>
              <a:rPr lang="ru-RU" altLang="uk-UA" sz="1800" b="1" dirty="0">
                <a:solidFill>
                  <a:srgbClr val="002949"/>
                </a:solidFill>
              </a:rPr>
              <a:t> </a:t>
            </a:r>
            <a:r>
              <a:rPr lang="ru-RU" altLang="uk-UA" sz="1800" dirty="0">
                <a:solidFill>
                  <a:srgbClr val="002949"/>
                </a:solidFill>
              </a:rPr>
              <a:t>в </a:t>
            </a:r>
            <a:r>
              <a:rPr lang="ru-RU" altLang="uk-UA" sz="1800" dirty="0" err="1">
                <a:solidFill>
                  <a:srgbClr val="002949"/>
                </a:solidFill>
              </a:rPr>
              <a:t>ухваленні</a:t>
            </a:r>
            <a:r>
              <a:rPr lang="ru-RU" altLang="uk-UA" sz="1800" dirty="0">
                <a:solidFill>
                  <a:srgbClr val="002949"/>
                </a:solidFill>
              </a:rPr>
              <a:t> </a:t>
            </a:r>
            <a:r>
              <a:rPr lang="ru-RU" altLang="uk-UA" sz="1800" dirty="0" err="1">
                <a:solidFill>
                  <a:srgbClr val="002949"/>
                </a:solidFill>
              </a:rPr>
              <a:t>рішення</a:t>
            </a:r>
            <a:r>
              <a:rPr lang="ru-RU" altLang="uk-UA" sz="1800" dirty="0">
                <a:solidFill>
                  <a:srgbClr val="002949"/>
                </a:solidFill>
              </a:rPr>
              <a:t> </a:t>
            </a:r>
            <a:r>
              <a:rPr lang="ru-RU" altLang="uk-UA" sz="1800" dirty="0" err="1">
                <a:solidFill>
                  <a:srgbClr val="002949"/>
                </a:solidFill>
              </a:rPr>
              <a:t>Дисциплінарної</a:t>
            </a:r>
            <a:r>
              <a:rPr lang="ru-RU" altLang="uk-UA" sz="1800" dirty="0">
                <a:solidFill>
                  <a:srgbClr val="002949"/>
                </a:solidFill>
              </a:rPr>
              <a:t> </a:t>
            </a:r>
            <a:r>
              <a:rPr lang="ru-RU" altLang="uk-UA" sz="1800" dirty="0" err="1">
                <a:solidFill>
                  <a:srgbClr val="002949"/>
                </a:solidFill>
              </a:rPr>
              <a:t>палати</a:t>
            </a:r>
            <a:r>
              <a:rPr lang="ru-RU" altLang="uk-UA" sz="1800" dirty="0">
                <a:solidFill>
                  <a:srgbClr val="002949"/>
                </a:solidFill>
              </a:rPr>
              <a:t> та в </a:t>
            </a:r>
            <a:r>
              <a:rPr lang="ru-RU" altLang="uk-UA" sz="1800" dirty="0" err="1">
                <a:solidFill>
                  <a:srgbClr val="002949"/>
                </a:solidFill>
              </a:rPr>
              <a:t>обговоренні</a:t>
            </a:r>
            <a:r>
              <a:rPr lang="ru-RU" altLang="uk-UA" sz="1800" dirty="0">
                <a:solidFill>
                  <a:srgbClr val="002949"/>
                </a:solidFill>
              </a:rPr>
              <a:t> в </a:t>
            </a:r>
            <a:r>
              <a:rPr lang="ru-RU" altLang="uk-UA" sz="1800" dirty="0" err="1">
                <a:solidFill>
                  <a:srgbClr val="002949"/>
                </a:solidFill>
              </a:rPr>
              <a:t>нарадчій</a:t>
            </a:r>
            <a:r>
              <a:rPr lang="ru-RU" altLang="uk-UA" sz="1800" dirty="0">
                <a:solidFill>
                  <a:srgbClr val="002949"/>
                </a:solidFill>
              </a:rPr>
              <a:t> </a:t>
            </a:r>
            <a:r>
              <a:rPr lang="ru-RU" altLang="uk-UA" sz="1800" dirty="0" err="1">
                <a:solidFill>
                  <a:srgbClr val="002949"/>
                </a:solidFill>
              </a:rPr>
              <a:t>кімнаті</a:t>
            </a:r>
            <a:r>
              <a:rPr lang="ru-RU" altLang="uk-UA" sz="1800" dirty="0">
                <a:solidFill>
                  <a:srgbClr val="002949"/>
                </a:solidFill>
              </a:rPr>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85797" y="495125"/>
            <a:ext cx="11227668" cy="769441"/>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Регламент </a:t>
            </a:r>
            <a:r>
              <a:rPr lang="ru-RU" altLang="uk-UA" sz="2200" dirty="0" err="1">
                <a:solidFill>
                  <a:srgbClr val="004E9E"/>
                </a:solidFill>
              </a:rPr>
              <a:t>Вищої</a:t>
            </a:r>
            <a:r>
              <a:rPr lang="ru-RU" altLang="uk-UA" sz="2200" dirty="0">
                <a:solidFill>
                  <a:srgbClr val="004E9E"/>
                </a:solidFill>
              </a:rPr>
              <a:t> ради </a:t>
            </a:r>
            <a:r>
              <a:rPr lang="ru-RU" altLang="uk-UA" sz="2200" dirty="0" err="1">
                <a:solidFill>
                  <a:srgbClr val="004E9E"/>
                </a:solidFill>
              </a:rPr>
              <a:t>правосуддя</a:t>
            </a:r>
            <a:r>
              <a:rPr lang="ru-RU" altLang="uk-UA" sz="2200" dirty="0">
                <a:solidFill>
                  <a:srgbClr val="004E9E"/>
                </a:solidFill>
              </a:rPr>
              <a:t>, </a:t>
            </a:r>
            <a:r>
              <a:rPr lang="ru-RU" altLang="uk-UA" sz="2200" dirty="0" err="1">
                <a:solidFill>
                  <a:srgbClr val="004E9E"/>
                </a:solidFill>
              </a:rPr>
              <a:t>затверджений</a:t>
            </a:r>
            <a:r>
              <a:rPr lang="ru-RU" altLang="uk-UA" sz="2200" dirty="0">
                <a:solidFill>
                  <a:srgbClr val="004E9E"/>
                </a:solidFill>
              </a:rPr>
              <a:t> </a:t>
            </a:r>
            <a:r>
              <a:rPr lang="ru-RU" altLang="uk-UA" sz="2200" dirty="0" err="1">
                <a:solidFill>
                  <a:srgbClr val="004E9E"/>
                </a:solidFill>
              </a:rPr>
              <a:t>рішенням</a:t>
            </a:r>
            <a:r>
              <a:rPr lang="ru-RU" altLang="uk-UA" sz="2200" dirty="0">
                <a:solidFill>
                  <a:srgbClr val="004E9E"/>
                </a:solidFill>
              </a:rPr>
              <a:t> </a:t>
            </a:r>
            <a:r>
              <a:rPr lang="ru-RU" altLang="uk-UA" sz="2200" dirty="0" err="1">
                <a:solidFill>
                  <a:srgbClr val="004E9E"/>
                </a:solidFill>
              </a:rPr>
              <a:t>Вищої</a:t>
            </a:r>
            <a:r>
              <a:rPr lang="ru-RU" altLang="uk-UA" sz="2200" dirty="0">
                <a:solidFill>
                  <a:srgbClr val="004E9E"/>
                </a:solidFill>
              </a:rPr>
              <a:t> ради </a:t>
            </a:r>
            <a:r>
              <a:rPr lang="ru-RU" altLang="uk-UA" sz="2200" dirty="0" err="1">
                <a:solidFill>
                  <a:srgbClr val="004E9E"/>
                </a:solidFill>
              </a:rPr>
              <a:t>правосуддя</a:t>
            </a:r>
            <a:r>
              <a:rPr lang="ru-RU" altLang="uk-UA" sz="2200" dirty="0">
                <a:solidFill>
                  <a:srgbClr val="004E9E"/>
                </a:solidFill>
              </a:rPr>
              <a:t> </a:t>
            </a:r>
            <a:r>
              <a:rPr lang="ru-RU" altLang="uk-UA" sz="2200" dirty="0" err="1">
                <a:solidFill>
                  <a:srgbClr val="004E9E"/>
                </a:solidFill>
              </a:rPr>
              <a:t>від</a:t>
            </a:r>
            <a:r>
              <a:rPr lang="ru-RU" altLang="uk-UA" sz="2200" dirty="0">
                <a:solidFill>
                  <a:srgbClr val="004E9E"/>
                </a:solidFill>
              </a:rPr>
              <a:t> 24.01.2017 № 52/0/15-17</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65</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3" y="5969020"/>
            <a:ext cx="730584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3828753535"/>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CE3E744-BAB7-41F3-B5E7-0DEFA03A3498}"/>
              </a:ext>
            </a:extLst>
          </p:cNvPr>
          <p:cNvSpPr>
            <a:spLocks noGrp="1"/>
          </p:cNvSpPr>
          <p:nvPr>
            <p:ph idx="1"/>
          </p:nvPr>
        </p:nvSpPr>
        <p:spPr>
          <a:xfrm>
            <a:off x="587374" y="490588"/>
            <a:ext cx="11098657" cy="5430343"/>
          </a:xfrm>
        </p:spPr>
        <p:txBody>
          <a:bodyPr/>
          <a:lstStyle/>
          <a:p>
            <a:pPr marL="0" indent="0" algn="just">
              <a:lnSpc>
                <a:spcPct val="107000"/>
              </a:lnSpc>
              <a:spcAft>
                <a:spcPts val="800"/>
              </a:spcAft>
              <a:buNone/>
            </a:pPr>
            <a:endParaRPr lang="uk-UA" sz="1600" b="1" dirty="0">
              <a:solidFill>
                <a:srgbClr val="002949"/>
              </a:solidFill>
              <a:effectLst/>
              <a:ea typeface="Roboto Condensed Light" panose="02000000000000000000" pitchFamily="2" charset="0"/>
              <a:cs typeface="Times New Roman" panose="02020603050405020304" pitchFamily="18" charset="0"/>
            </a:endParaRPr>
          </a:p>
          <a:p>
            <a:pPr marL="0" indent="0" algn="just">
              <a:lnSpc>
                <a:spcPct val="107000"/>
              </a:lnSpc>
              <a:spcAft>
                <a:spcPts val="800"/>
              </a:spcAft>
              <a:buNone/>
            </a:pPr>
            <a:r>
              <a:rPr lang="uk-UA" sz="2400" b="1" dirty="0">
                <a:solidFill>
                  <a:srgbClr val="002949"/>
                </a:solidFill>
                <a:effectLst/>
                <a:ea typeface="Roboto Condensed Light" panose="02000000000000000000" pitchFamily="2" charset="0"/>
                <a:cs typeface="Times New Roman" panose="02020603050405020304" pitchFamily="18" charset="0"/>
              </a:rPr>
              <a:t>Стаття 40. </a:t>
            </a:r>
            <a:endParaRPr lang="uk-UA" sz="2400" dirty="0">
              <a:solidFill>
                <a:srgbClr val="002949"/>
              </a:solidFill>
              <a:effectLst/>
              <a:ea typeface="Roboto Condensed Light" panose="02000000000000000000" pitchFamily="2" charset="0"/>
              <a:cs typeface="Times New Roman" panose="02020603050405020304" pitchFamily="18" charset="0"/>
            </a:endParaRPr>
          </a:p>
          <a:p>
            <a:pPr marL="0" indent="0" algn="just">
              <a:lnSpc>
                <a:spcPct val="107000"/>
              </a:lnSpc>
              <a:spcAft>
                <a:spcPts val="800"/>
              </a:spcAft>
              <a:buNone/>
            </a:pPr>
            <a:r>
              <a:rPr lang="uk-UA" sz="2400" dirty="0">
                <a:solidFill>
                  <a:srgbClr val="002949"/>
                </a:solidFill>
                <a:effectLst/>
                <a:ea typeface="Roboto Condensed Light" panose="02000000000000000000" pitchFamily="2" charset="0"/>
                <a:cs typeface="Times New Roman" panose="02020603050405020304" pitchFamily="18" charset="0"/>
              </a:rPr>
              <a:t>2. Питання про самовідвід вирішується в нарадчій кімнаті ухвалою суду, що розглядає справу.</a:t>
            </a:r>
          </a:p>
          <a:p>
            <a:pPr marL="0" indent="0" algn="just">
              <a:lnSpc>
                <a:spcPct val="107000"/>
              </a:lnSpc>
              <a:spcAft>
                <a:spcPts val="800"/>
              </a:spcAft>
              <a:buNone/>
            </a:pPr>
            <a:endParaRPr lang="uk-UA" sz="2400" b="1" dirty="0">
              <a:solidFill>
                <a:srgbClr val="002949"/>
              </a:solidFill>
              <a:effectLst/>
              <a:ea typeface="Roboto Condensed Light" panose="02000000000000000000" pitchFamily="2" charset="0"/>
              <a:cs typeface="Times New Roman" panose="02020603050405020304" pitchFamily="18" charset="0"/>
            </a:endParaRPr>
          </a:p>
          <a:p>
            <a:pPr marL="0" indent="0" algn="just">
              <a:lnSpc>
                <a:spcPct val="107000"/>
              </a:lnSpc>
              <a:spcAft>
                <a:spcPts val="800"/>
              </a:spcAft>
              <a:buNone/>
            </a:pPr>
            <a:r>
              <a:rPr lang="uk-UA" sz="2400" b="1" dirty="0">
                <a:solidFill>
                  <a:srgbClr val="002949"/>
                </a:solidFill>
                <a:effectLst/>
                <a:ea typeface="Roboto Condensed Light" panose="02000000000000000000" pitchFamily="2" charset="0"/>
                <a:cs typeface="Times New Roman" panose="02020603050405020304" pitchFamily="18" charset="0"/>
              </a:rPr>
              <a:t>Стаття 39</a:t>
            </a:r>
          </a:p>
          <a:p>
            <a:pPr marL="0" indent="0" algn="just">
              <a:lnSpc>
                <a:spcPct val="107000"/>
              </a:lnSpc>
              <a:spcAft>
                <a:spcPts val="800"/>
              </a:spcAft>
              <a:buNone/>
            </a:pPr>
            <a:r>
              <a:rPr lang="uk-UA" sz="2400" dirty="0">
                <a:solidFill>
                  <a:srgbClr val="002949"/>
                </a:solidFill>
                <a:effectLst/>
                <a:ea typeface="Roboto Condensed Light" panose="02000000000000000000" pitchFamily="2" charset="0"/>
                <a:cs typeface="Times New Roman" panose="02020603050405020304" pitchFamily="18" charset="0"/>
              </a:rPr>
              <a:t>3. Суд ухвалою, без виходу до нарадчої кімнати, залишає заяву про відвід, яка повторно подана з тих самих підстав, без розгляду.</a:t>
            </a:r>
          </a:p>
          <a:p>
            <a:pPr marL="0" indent="0">
              <a:buNone/>
            </a:pPr>
            <a:endParaRPr lang="uk-UA" dirty="0">
              <a:solidFill>
                <a:srgbClr val="002949"/>
              </a:solidFill>
              <a:ea typeface="Roboto Condensed Light" panose="02000000000000000000" pitchFamily="2" charset="0"/>
            </a:endParaRP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66</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7685408"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19927310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05357D9-2134-451C-8580-F3EBC724D0E9}"/>
              </a:ext>
            </a:extLst>
          </p:cNvPr>
          <p:cNvSpPr>
            <a:spLocks noGrp="1"/>
          </p:cNvSpPr>
          <p:nvPr>
            <p:ph idx="1"/>
          </p:nvPr>
        </p:nvSpPr>
        <p:spPr>
          <a:xfrm>
            <a:off x="490728" y="488407"/>
            <a:ext cx="11231880" cy="5304508"/>
          </a:xfrm>
        </p:spPr>
        <p:txBody>
          <a:bodyPr/>
          <a:lstStyle/>
          <a:p>
            <a:pPr marL="0" indent="0" algn="just">
              <a:lnSpc>
                <a:spcPct val="100000"/>
              </a:lnSpc>
              <a:spcBef>
                <a:spcPts val="0"/>
              </a:spcBef>
              <a:spcAft>
                <a:spcPts val="0"/>
              </a:spcAft>
              <a:buNone/>
            </a:pPr>
            <a:r>
              <a:rPr lang="uk-UA" sz="2400" b="1" dirty="0">
                <a:solidFill>
                  <a:srgbClr val="002949"/>
                </a:solidFill>
                <a:effectLst/>
                <a:ea typeface="Roboto Condensed Light" panose="02000000000000000000" pitchFamily="2" charset="0"/>
                <a:cs typeface="Times New Roman" panose="02020603050405020304" pitchFamily="18" charset="0"/>
              </a:rPr>
              <a:t>Стаття 66. </a:t>
            </a:r>
            <a:endParaRPr lang="uk-UA" sz="2400" b="1" dirty="0">
              <a:solidFill>
                <a:srgbClr val="002949"/>
              </a:solidFill>
              <a:ea typeface="Roboto Condensed Light" panose="02000000000000000000" pitchFamily="2" charset="0"/>
              <a:cs typeface="Times New Roman" panose="02020603050405020304" pitchFamily="18" charset="0"/>
            </a:endParaRPr>
          </a:p>
          <a:p>
            <a:pPr marL="0" indent="0" algn="just">
              <a:lnSpc>
                <a:spcPct val="100000"/>
              </a:lnSpc>
              <a:spcBef>
                <a:spcPts val="0"/>
              </a:spcBef>
              <a:spcAft>
                <a:spcPts val="0"/>
              </a:spcAft>
              <a:buNone/>
            </a:pPr>
            <a:r>
              <a:rPr lang="uk-UA" sz="2400" dirty="0">
                <a:solidFill>
                  <a:srgbClr val="002949"/>
                </a:solidFill>
                <a:effectLst/>
                <a:ea typeface="Roboto Condensed Light" panose="02000000000000000000" pitchFamily="2" charset="0"/>
                <a:cs typeface="Times New Roman" panose="02020603050405020304" pitchFamily="18" charset="0"/>
              </a:rPr>
              <a:t>1. Не можуть бути допитані як свідки:</a:t>
            </a:r>
          </a:p>
          <a:p>
            <a:pPr marL="0" indent="0" algn="just">
              <a:lnSpc>
                <a:spcPct val="100000"/>
              </a:lnSpc>
              <a:spcBef>
                <a:spcPts val="0"/>
              </a:spcBef>
              <a:spcAft>
                <a:spcPts val="0"/>
              </a:spcAft>
              <a:buNone/>
            </a:pPr>
            <a:r>
              <a:rPr lang="uk-UA" sz="2400" dirty="0">
                <a:solidFill>
                  <a:srgbClr val="002949"/>
                </a:solidFill>
                <a:effectLst/>
                <a:ea typeface="Roboto Condensed Light" panose="02000000000000000000" pitchFamily="2" charset="0"/>
                <a:cs typeface="Times New Roman" panose="02020603050405020304" pitchFamily="18" charset="0"/>
              </a:rPr>
              <a:t>4) судді та присяжні - про обставини обговорення в нарадчій кімнаті питань, що виникли під час ухвалення судового рішення.</a:t>
            </a:r>
          </a:p>
          <a:p>
            <a:pPr marL="0" indent="0" algn="just">
              <a:lnSpc>
                <a:spcPct val="100000"/>
              </a:lnSpc>
              <a:spcBef>
                <a:spcPts val="0"/>
              </a:spcBef>
              <a:spcAft>
                <a:spcPts val="0"/>
              </a:spcAft>
              <a:buNone/>
            </a:pPr>
            <a:endParaRPr lang="uk-UA" sz="2400" dirty="0">
              <a:solidFill>
                <a:srgbClr val="002949"/>
              </a:solidFill>
              <a:effectLst/>
              <a:ea typeface="Roboto Condensed Light" panose="02000000000000000000" pitchFamily="2" charset="0"/>
              <a:cs typeface="Times New Roman" panose="02020603050405020304" pitchFamily="18" charset="0"/>
            </a:endParaRPr>
          </a:p>
          <a:p>
            <a:pPr marL="0" indent="0" algn="just">
              <a:lnSpc>
                <a:spcPct val="100000"/>
              </a:lnSpc>
              <a:spcBef>
                <a:spcPts val="0"/>
              </a:spcBef>
              <a:spcAft>
                <a:spcPts val="0"/>
              </a:spcAft>
              <a:buNone/>
            </a:pPr>
            <a:endParaRPr lang="uk-UA" sz="2400" dirty="0">
              <a:solidFill>
                <a:srgbClr val="002949"/>
              </a:solidFill>
              <a:effectLst/>
              <a:ea typeface="Roboto Condensed Light" panose="02000000000000000000" pitchFamily="2" charset="0"/>
              <a:cs typeface="Times New Roman" panose="02020603050405020304" pitchFamily="18" charset="0"/>
            </a:endParaRPr>
          </a:p>
          <a:p>
            <a:pPr marL="0" indent="0" algn="just">
              <a:lnSpc>
                <a:spcPct val="100000"/>
              </a:lnSpc>
              <a:spcBef>
                <a:spcPts val="0"/>
              </a:spcBef>
              <a:spcAft>
                <a:spcPts val="0"/>
              </a:spcAft>
              <a:buNone/>
            </a:pPr>
            <a:r>
              <a:rPr lang="uk-UA" sz="2400" b="1" dirty="0">
                <a:solidFill>
                  <a:srgbClr val="002949"/>
                </a:solidFill>
                <a:effectLst/>
                <a:ea typeface="Roboto Condensed Light" panose="02000000000000000000" pitchFamily="2" charset="0"/>
                <a:cs typeface="Times New Roman" panose="02020603050405020304" pitchFamily="18" charset="0"/>
              </a:rPr>
              <a:t>Стаття 243</a:t>
            </a:r>
          </a:p>
          <a:p>
            <a:pPr marL="0" indent="0" algn="just">
              <a:lnSpc>
                <a:spcPct val="100000"/>
              </a:lnSpc>
              <a:spcBef>
                <a:spcPts val="0"/>
              </a:spcBef>
              <a:spcAft>
                <a:spcPts val="0"/>
              </a:spcAft>
              <a:buNone/>
            </a:pPr>
            <a:r>
              <a:rPr lang="uk-UA" sz="2400" dirty="0">
                <a:solidFill>
                  <a:srgbClr val="002949"/>
                </a:solidFill>
                <a:effectLst/>
                <a:ea typeface="Roboto Condensed Light" panose="02000000000000000000" pitchFamily="2" charset="0"/>
                <a:cs typeface="Times New Roman" panose="02020603050405020304" pitchFamily="18" charset="0"/>
              </a:rPr>
              <a:t>1. Суди ухвалюють рішення іменем України негайно після закінчення судового розгляду.</a:t>
            </a:r>
          </a:p>
          <a:p>
            <a:pPr marL="0" indent="0" algn="just">
              <a:lnSpc>
                <a:spcPct val="100000"/>
              </a:lnSpc>
              <a:spcBef>
                <a:spcPts val="0"/>
              </a:spcBef>
              <a:spcAft>
                <a:spcPts val="0"/>
              </a:spcAft>
              <a:buNone/>
            </a:pPr>
            <a:r>
              <a:rPr lang="uk-UA" sz="2400" dirty="0">
                <a:solidFill>
                  <a:srgbClr val="002949"/>
                </a:solidFill>
                <a:effectLst/>
                <a:ea typeface="Roboto Condensed Light" panose="02000000000000000000" pitchFamily="2" charset="0"/>
                <a:cs typeface="Times New Roman" panose="02020603050405020304" pitchFamily="18" charset="0"/>
              </a:rPr>
              <a:t>2. Рішення та постанови приймаються, складаються і підписуються в нарадчій кімнаті складом суду, який розглянув справу.</a:t>
            </a:r>
          </a:p>
          <a:p>
            <a:pPr marL="0" indent="0" algn="just">
              <a:lnSpc>
                <a:spcPct val="100000"/>
              </a:lnSpc>
              <a:spcBef>
                <a:spcPts val="0"/>
              </a:spcBef>
              <a:spcAft>
                <a:spcPts val="0"/>
              </a:spcAft>
              <a:buNone/>
            </a:pPr>
            <a:r>
              <a:rPr lang="uk-UA" sz="2400" dirty="0">
                <a:solidFill>
                  <a:srgbClr val="002949"/>
                </a:solidFill>
                <a:effectLst/>
                <a:ea typeface="Roboto Condensed Light" panose="02000000000000000000" pitchFamily="2" charset="0"/>
                <a:cs typeface="Times New Roman" panose="02020603050405020304" pitchFamily="18" charset="0"/>
              </a:rPr>
              <a:t>6. Ухвали, які під час судового засідання викладаються окремим документом, постановляються в нарадчій кімнаті та підписуються складом суду, який розглядає справу.</a:t>
            </a:r>
          </a:p>
          <a:p>
            <a:pPr marL="0" indent="0">
              <a:buNone/>
            </a:pPr>
            <a:endParaRPr lang="uk-UA" dirty="0"/>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67</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7159196"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29004849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008E7A71-50C9-4248-BB69-0A44C1394D16}"/>
              </a:ext>
            </a:extLst>
          </p:cNvPr>
          <p:cNvSpPr>
            <a:spLocks noGrp="1"/>
          </p:cNvSpPr>
          <p:nvPr>
            <p:ph idx="1"/>
          </p:nvPr>
        </p:nvSpPr>
        <p:spPr>
          <a:xfrm>
            <a:off x="499872" y="507282"/>
            <a:ext cx="11222736" cy="5514233"/>
          </a:xfrm>
        </p:spPr>
        <p:txBody>
          <a:bodyPr/>
          <a:lstStyle/>
          <a:p>
            <a:pPr marL="0" indent="0" algn="just">
              <a:lnSpc>
                <a:spcPct val="107000"/>
              </a:lnSpc>
              <a:spcAft>
                <a:spcPts val="800"/>
              </a:spcAft>
              <a:buNone/>
            </a:pPr>
            <a:r>
              <a:rPr lang="uk-UA" sz="2000" b="1" dirty="0">
                <a:solidFill>
                  <a:srgbClr val="002949"/>
                </a:solidFill>
                <a:effectLst/>
                <a:ea typeface="Roboto Condensed Light" panose="02000000000000000000" pitchFamily="2" charset="0"/>
                <a:cs typeface="Times New Roman" panose="02020603050405020304" pitchFamily="18" charset="0"/>
              </a:rPr>
              <a:t>Стаття 250</a:t>
            </a:r>
          </a:p>
          <a:p>
            <a:pPr marL="0" indent="0" algn="just">
              <a:lnSpc>
                <a:spcPct val="107000"/>
              </a:lnSpc>
              <a:spcAft>
                <a:spcPts val="800"/>
              </a:spcAft>
              <a:buNone/>
            </a:pPr>
            <a:r>
              <a:rPr lang="uk-UA" sz="2000" dirty="0">
                <a:solidFill>
                  <a:srgbClr val="002949"/>
                </a:solidFill>
                <a:effectLst/>
                <a:ea typeface="Roboto Condensed Light" panose="02000000000000000000" pitchFamily="2" charset="0"/>
                <a:cs typeface="Times New Roman" panose="02020603050405020304" pitchFamily="18" charset="0"/>
              </a:rPr>
              <a:t>1. Судове рішення (повне або скорочене) проголошується у судовому засіданні, яким завершується розгляд справи, негайно після виходу суду з нарадчої кімнати публічно, крім випадків, встановлених цим Кодексом.</a:t>
            </a:r>
          </a:p>
          <a:p>
            <a:pPr marL="0" indent="0" algn="just">
              <a:lnSpc>
                <a:spcPct val="107000"/>
              </a:lnSpc>
              <a:spcAft>
                <a:spcPts val="800"/>
              </a:spcAft>
              <a:buNone/>
            </a:pPr>
            <a:r>
              <a:rPr lang="uk-UA" sz="2000" b="1" dirty="0">
                <a:solidFill>
                  <a:srgbClr val="002949"/>
                </a:solidFill>
                <a:effectLst/>
                <a:ea typeface="Roboto Condensed Light" panose="02000000000000000000" pitchFamily="2" charset="0"/>
                <a:cs typeface="Times New Roman" panose="02020603050405020304" pitchFamily="18" charset="0"/>
              </a:rPr>
              <a:t>Стаття 280</a:t>
            </a:r>
          </a:p>
          <a:p>
            <a:pPr marL="0" indent="0" algn="just">
              <a:lnSpc>
                <a:spcPct val="107000"/>
              </a:lnSpc>
              <a:spcAft>
                <a:spcPts val="800"/>
              </a:spcAft>
              <a:buNone/>
            </a:pPr>
            <a:r>
              <a:rPr lang="uk-UA" sz="2000" dirty="0">
                <a:solidFill>
                  <a:srgbClr val="002949"/>
                </a:solidFill>
                <a:effectLst/>
                <a:ea typeface="Roboto Condensed Light" panose="02000000000000000000" pitchFamily="2" charset="0"/>
                <a:cs typeface="Times New Roman" panose="02020603050405020304" pitchFamily="18" charset="0"/>
              </a:rPr>
              <a:t>6. Суд залишає позовну заяву без розгляду у таких випадках:</a:t>
            </a:r>
          </a:p>
          <a:p>
            <a:pPr marL="0" indent="0" algn="just">
              <a:lnSpc>
                <a:spcPct val="107000"/>
              </a:lnSpc>
              <a:spcAft>
                <a:spcPts val="800"/>
              </a:spcAft>
              <a:buNone/>
            </a:pPr>
            <a:r>
              <a:rPr lang="uk-UA" sz="2000" dirty="0">
                <a:solidFill>
                  <a:srgbClr val="002949"/>
                </a:solidFill>
                <a:effectLst/>
                <a:ea typeface="Roboto Condensed Light" panose="02000000000000000000" pitchFamily="2" charset="0"/>
                <a:cs typeface="Times New Roman" panose="02020603050405020304" pitchFamily="18" charset="0"/>
              </a:rPr>
              <a:t>3) залишення позивачем зали судових засідань до моменту виходу суду до нарадчої кімнати.</a:t>
            </a:r>
          </a:p>
          <a:p>
            <a:pPr marL="0" indent="0" algn="just">
              <a:lnSpc>
                <a:spcPct val="107000"/>
              </a:lnSpc>
              <a:spcAft>
                <a:spcPts val="800"/>
              </a:spcAft>
              <a:buNone/>
            </a:pPr>
            <a:r>
              <a:rPr lang="uk-UA" sz="2000" b="1" dirty="0">
                <a:solidFill>
                  <a:srgbClr val="002949"/>
                </a:solidFill>
                <a:effectLst/>
                <a:ea typeface="Roboto Condensed Light" panose="02000000000000000000" pitchFamily="2" charset="0"/>
                <a:cs typeface="Times New Roman" panose="02020603050405020304" pitchFamily="18" charset="0"/>
              </a:rPr>
              <a:t>Стаття 344</a:t>
            </a:r>
          </a:p>
          <a:p>
            <a:pPr marL="0" indent="0" algn="just">
              <a:lnSpc>
                <a:spcPct val="107000"/>
              </a:lnSpc>
              <a:spcAft>
                <a:spcPts val="800"/>
              </a:spcAft>
              <a:buNone/>
            </a:pPr>
            <a:r>
              <a:rPr lang="uk-UA" sz="2000" dirty="0">
                <a:solidFill>
                  <a:srgbClr val="002949"/>
                </a:solidFill>
                <a:effectLst/>
                <a:ea typeface="Roboto Condensed Light" panose="02000000000000000000" pitchFamily="2" charset="0"/>
                <a:cs typeface="Times New Roman" panose="02020603050405020304" pitchFamily="18" charset="0"/>
              </a:rPr>
              <a:t>8. Вислухавши пояснення учасників справи, суд виходить до нарадчої кімнати.</a:t>
            </a:r>
          </a:p>
          <a:p>
            <a:pPr marL="0" indent="0">
              <a:buNone/>
            </a:pPr>
            <a:endParaRPr lang="uk-UA" dirty="0">
              <a:solidFill>
                <a:srgbClr val="002949"/>
              </a:solidFill>
              <a:ea typeface="Roboto Condensed Light" panose="02000000000000000000" pitchFamily="2" charset="0"/>
            </a:endParaRP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68</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3" y="5969020"/>
            <a:ext cx="7403317"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9947458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76652" y="1537528"/>
            <a:ext cx="11268075" cy="1538883"/>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100" b="1" dirty="0" err="1">
                <a:solidFill>
                  <a:srgbClr val="002949"/>
                </a:solidFill>
              </a:rPr>
              <a:t>Стаття</a:t>
            </a:r>
            <a:r>
              <a:rPr lang="ru-RU" altLang="uk-UA" sz="2100" b="1" dirty="0">
                <a:solidFill>
                  <a:srgbClr val="002949"/>
                </a:solidFill>
              </a:rPr>
              <a:t> 227</a:t>
            </a:r>
          </a:p>
          <a:p>
            <a:pPr algn="just">
              <a:lnSpc>
                <a:spcPct val="100000"/>
              </a:lnSpc>
              <a:spcBef>
                <a:spcPct val="0"/>
              </a:spcBef>
              <a:spcAft>
                <a:spcPts val="1200"/>
              </a:spcAft>
              <a:buFont typeface="Arial" panose="020B0604020202020204" pitchFamily="34" charset="0"/>
              <a:buNone/>
            </a:pPr>
            <a:r>
              <a:rPr lang="ru-RU" altLang="uk-UA" sz="2100" dirty="0">
                <a:solidFill>
                  <a:srgbClr val="002949"/>
                </a:solidFill>
              </a:rPr>
              <a:t>1. </a:t>
            </a:r>
            <a:r>
              <a:rPr lang="ru-RU" altLang="uk-UA" sz="2100" dirty="0" err="1">
                <a:solidFill>
                  <a:srgbClr val="002949"/>
                </a:solidFill>
              </a:rPr>
              <a:t>Після</a:t>
            </a:r>
            <a:r>
              <a:rPr lang="ru-RU" altLang="uk-UA" sz="2100" dirty="0">
                <a:solidFill>
                  <a:srgbClr val="002949"/>
                </a:solidFill>
              </a:rPr>
              <a:t> </a:t>
            </a:r>
            <a:r>
              <a:rPr lang="ru-RU" altLang="uk-UA" sz="2100" dirty="0" err="1">
                <a:solidFill>
                  <a:srgbClr val="002949"/>
                </a:solidFill>
              </a:rPr>
              <a:t>судових</a:t>
            </a:r>
            <a:r>
              <a:rPr lang="ru-RU" altLang="uk-UA" sz="2100" dirty="0">
                <a:solidFill>
                  <a:srgbClr val="002949"/>
                </a:solidFill>
              </a:rPr>
              <a:t> </a:t>
            </a:r>
            <a:r>
              <a:rPr lang="ru-RU" altLang="uk-UA" sz="2100" dirty="0" err="1">
                <a:solidFill>
                  <a:srgbClr val="002949"/>
                </a:solidFill>
              </a:rPr>
              <a:t>дебатів</a:t>
            </a:r>
            <a:r>
              <a:rPr lang="ru-RU" altLang="uk-UA" sz="2100" dirty="0">
                <a:solidFill>
                  <a:srgbClr val="002949"/>
                </a:solidFill>
              </a:rPr>
              <a:t> суд </a:t>
            </a:r>
            <a:r>
              <a:rPr lang="ru-RU" altLang="uk-UA" sz="2100" dirty="0" err="1">
                <a:solidFill>
                  <a:srgbClr val="002949"/>
                </a:solidFill>
              </a:rPr>
              <a:t>виходить</a:t>
            </a:r>
            <a:r>
              <a:rPr lang="ru-RU" altLang="uk-UA" sz="2100" dirty="0">
                <a:solidFill>
                  <a:srgbClr val="002949"/>
                </a:solidFill>
              </a:rPr>
              <a:t> до </a:t>
            </a:r>
            <a:r>
              <a:rPr lang="ru-RU" altLang="uk-UA" sz="2100" dirty="0" err="1">
                <a:solidFill>
                  <a:srgbClr val="002949"/>
                </a:solidFill>
              </a:rPr>
              <a:t>нарадчої</a:t>
            </a:r>
            <a:r>
              <a:rPr lang="ru-RU" altLang="uk-UA" sz="2100" dirty="0">
                <a:solidFill>
                  <a:srgbClr val="002949"/>
                </a:solidFill>
              </a:rPr>
              <a:t> </a:t>
            </a:r>
            <a:r>
              <a:rPr lang="ru-RU" altLang="uk-UA" sz="2100" dirty="0" err="1">
                <a:solidFill>
                  <a:srgbClr val="002949"/>
                </a:solidFill>
              </a:rPr>
              <a:t>кімнати</a:t>
            </a:r>
            <a:r>
              <a:rPr lang="ru-RU" altLang="uk-UA" sz="2100" dirty="0">
                <a:solidFill>
                  <a:srgbClr val="002949"/>
                </a:solidFill>
              </a:rPr>
              <a:t> (</a:t>
            </a:r>
            <a:r>
              <a:rPr lang="ru-RU" altLang="uk-UA" sz="2100" dirty="0" err="1">
                <a:solidFill>
                  <a:srgbClr val="002949"/>
                </a:solidFill>
              </a:rPr>
              <a:t>приміщення</a:t>
            </a:r>
            <a:r>
              <a:rPr lang="ru-RU" altLang="uk-UA" sz="2100" dirty="0">
                <a:solidFill>
                  <a:srgbClr val="002949"/>
                </a:solidFill>
              </a:rPr>
              <a:t>, </a:t>
            </a:r>
            <a:r>
              <a:rPr lang="ru-RU" altLang="uk-UA" sz="2100" dirty="0" err="1">
                <a:solidFill>
                  <a:srgbClr val="002949"/>
                </a:solidFill>
              </a:rPr>
              <a:t>спеціально</a:t>
            </a:r>
            <a:r>
              <a:rPr lang="ru-RU" altLang="uk-UA" sz="2100" dirty="0">
                <a:solidFill>
                  <a:srgbClr val="002949"/>
                </a:solidFill>
              </a:rPr>
              <a:t> </a:t>
            </a:r>
            <a:r>
              <a:rPr lang="ru-RU" altLang="uk-UA" sz="2100" dirty="0" err="1">
                <a:solidFill>
                  <a:srgbClr val="002949"/>
                </a:solidFill>
              </a:rPr>
              <a:t>призначеного</a:t>
            </a:r>
            <a:r>
              <a:rPr lang="ru-RU" altLang="uk-UA" sz="2100" dirty="0">
                <a:solidFill>
                  <a:srgbClr val="002949"/>
                </a:solidFill>
              </a:rPr>
              <a:t> для </a:t>
            </a:r>
            <a:r>
              <a:rPr lang="ru-RU" altLang="uk-UA" sz="2100" dirty="0" err="1">
                <a:solidFill>
                  <a:srgbClr val="002949"/>
                </a:solidFill>
              </a:rPr>
              <a:t>ухвалення</a:t>
            </a:r>
            <a:r>
              <a:rPr lang="ru-RU" altLang="uk-UA" sz="2100" dirty="0">
                <a:solidFill>
                  <a:srgbClr val="002949"/>
                </a:solidFill>
              </a:rPr>
              <a:t> </a:t>
            </a:r>
            <a:r>
              <a:rPr lang="ru-RU" altLang="uk-UA" sz="2100" dirty="0" err="1">
                <a:solidFill>
                  <a:srgbClr val="002949"/>
                </a:solidFill>
              </a:rPr>
              <a:t>судових</a:t>
            </a:r>
            <a:r>
              <a:rPr lang="ru-RU" altLang="uk-UA" sz="2100" dirty="0">
                <a:solidFill>
                  <a:srgbClr val="002949"/>
                </a:solidFill>
              </a:rPr>
              <a:t> </a:t>
            </a:r>
            <a:r>
              <a:rPr lang="ru-RU" altLang="uk-UA" sz="2100" dirty="0" err="1">
                <a:solidFill>
                  <a:srgbClr val="002949"/>
                </a:solidFill>
              </a:rPr>
              <a:t>рішень</a:t>
            </a:r>
            <a:r>
              <a:rPr lang="ru-RU" altLang="uk-UA" sz="2100" dirty="0">
                <a:solidFill>
                  <a:srgbClr val="002949"/>
                </a:solidFill>
              </a:rPr>
              <a:t>) для </a:t>
            </a:r>
            <a:r>
              <a:rPr lang="ru-RU" altLang="uk-UA" sz="2100" dirty="0" err="1">
                <a:solidFill>
                  <a:srgbClr val="002949"/>
                </a:solidFill>
              </a:rPr>
              <a:t>ухвалення</a:t>
            </a:r>
            <a:r>
              <a:rPr lang="ru-RU" altLang="uk-UA" sz="2100" dirty="0">
                <a:solidFill>
                  <a:srgbClr val="002949"/>
                </a:solidFill>
              </a:rPr>
              <a:t> </a:t>
            </a:r>
            <a:r>
              <a:rPr lang="ru-RU" altLang="uk-UA" sz="2100" dirty="0" err="1">
                <a:solidFill>
                  <a:srgbClr val="002949"/>
                </a:solidFill>
              </a:rPr>
              <a:t>рішення</a:t>
            </a:r>
            <a:r>
              <a:rPr lang="ru-RU" altLang="uk-UA" sz="2100" dirty="0">
                <a:solidFill>
                  <a:srgbClr val="002949"/>
                </a:solidFill>
              </a:rPr>
              <a:t> у </a:t>
            </a:r>
            <a:r>
              <a:rPr lang="ru-RU" altLang="uk-UA" sz="2100" dirty="0" err="1">
                <a:solidFill>
                  <a:srgbClr val="002949"/>
                </a:solidFill>
              </a:rPr>
              <a:t>справі</a:t>
            </a:r>
            <a:r>
              <a:rPr lang="ru-RU" altLang="uk-UA" sz="2100" dirty="0">
                <a:solidFill>
                  <a:srgbClr val="002949"/>
                </a:solidFill>
              </a:rPr>
              <a:t>, </a:t>
            </a:r>
            <a:r>
              <a:rPr lang="ru-RU" altLang="uk-UA" sz="2100" dirty="0" err="1">
                <a:solidFill>
                  <a:srgbClr val="002949"/>
                </a:solidFill>
              </a:rPr>
              <a:t>оголосивши</a:t>
            </a:r>
            <a:r>
              <a:rPr lang="ru-RU" altLang="uk-UA" sz="2100" dirty="0">
                <a:solidFill>
                  <a:srgbClr val="002949"/>
                </a:solidFill>
              </a:rPr>
              <a:t> </a:t>
            </a:r>
            <a:r>
              <a:rPr lang="ru-RU" altLang="uk-UA" sz="2100" dirty="0" err="1">
                <a:solidFill>
                  <a:srgbClr val="002949"/>
                </a:solidFill>
              </a:rPr>
              <a:t>орієнтовний</a:t>
            </a:r>
            <a:r>
              <a:rPr lang="ru-RU" altLang="uk-UA" sz="2100" dirty="0">
                <a:solidFill>
                  <a:srgbClr val="002949"/>
                </a:solidFill>
              </a:rPr>
              <a:t> час </a:t>
            </a:r>
            <a:r>
              <a:rPr lang="ru-RU" altLang="uk-UA" sz="2100" dirty="0" err="1">
                <a:solidFill>
                  <a:srgbClr val="002949"/>
                </a:solidFill>
              </a:rPr>
              <a:t>його</a:t>
            </a:r>
            <a:r>
              <a:rPr lang="ru-RU" altLang="uk-UA" sz="2100" dirty="0">
                <a:solidFill>
                  <a:srgbClr val="002949"/>
                </a:solidFill>
              </a:rPr>
              <a:t> </a:t>
            </a:r>
            <a:r>
              <a:rPr lang="ru-RU" altLang="uk-UA" sz="2100" dirty="0" err="1">
                <a:solidFill>
                  <a:srgbClr val="002949"/>
                </a:solidFill>
              </a:rPr>
              <a:t>проголошення</a:t>
            </a:r>
            <a:r>
              <a:rPr lang="ru-RU" altLang="uk-UA" sz="2100" dirty="0">
                <a:solidFill>
                  <a:srgbClr val="002949"/>
                </a:solidFill>
              </a:rPr>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76652" y="491124"/>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КОДЕКС АДМІНІСТРАТИВНОГО СУДОЧИНСТВА УКРАЇНИ </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69</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3" y="5969020"/>
            <a:ext cx="730584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170900615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6BE3F1-27DC-4AC5-B4B0-377F09DACCA7}"/>
              </a:ext>
            </a:extLst>
          </p:cNvPr>
          <p:cNvSpPr>
            <a:spLocks noGrp="1"/>
          </p:cNvSpPr>
          <p:nvPr>
            <p:ph type="title"/>
          </p:nvPr>
        </p:nvSpPr>
        <p:spPr>
          <a:xfrm>
            <a:off x="587035" y="320069"/>
            <a:ext cx="11153515" cy="1325563"/>
          </a:xfrm>
        </p:spPr>
        <p:txBody>
          <a:bodyPr/>
          <a:lstStyle/>
          <a:p>
            <a:pPr indent="180340" algn="ctr">
              <a:lnSpc>
                <a:spcPct val="107000"/>
              </a:lnSpc>
              <a:spcAft>
                <a:spcPts val="800"/>
              </a:spcAft>
            </a:pPr>
            <a:r>
              <a:rPr lang="uk-UA" sz="2000" b="1" dirty="0">
                <a:solidFill>
                  <a:srgbClr val="004E9E"/>
                </a:solidFill>
                <a:effectLst/>
                <a:ea typeface="Roboto Condensed Light" panose="02000000000000000000" pitchFamily="2" charset="0"/>
                <a:cs typeface="Times New Roman" panose="02020603050405020304" pitchFamily="18" charset="0"/>
              </a:rPr>
              <a:t>Віткаускас Д., Диков Г. Захист права на справедливий суд відповідно до Європейської конвенції з прав людини. Посібник для юристів. Друге видання. 2018. Рада Європи. 188 с.</a:t>
            </a:r>
            <a:br>
              <a:rPr lang="ru-RU" sz="2000" b="1" dirty="0">
                <a:solidFill>
                  <a:srgbClr val="004E9E"/>
                </a:solidFill>
                <a:effectLst/>
                <a:ea typeface="Roboto Condensed Light" panose="02000000000000000000" pitchFamily="2" charset="0"/>
                <a:cs typeface="Times New Roman" panose="02020603050405020304" pitchFamily="18" charset="0"/>
              </a:rPr>
            </a:br>
            <a:br>
              <a:rPr lang="ru-RU" sz="2000" b="1" dirty="0">
                <a:solidFill>
                  <a:srgbClr val="004E9E"/>
                </a:solidFill>
                <a:effectLst/>
                <a:ea typeface="Roboto Condensed Light" panose="02000000000000000000" pitchFamily="2" charset="0"/>
                <a:cs typeface="Times New Roman" panose="02020603050405020304" pitchFamily="18" charset="0"/>
              </a:rPr>
            </a:br>
            <a:r>
              <a:rPr lang="ru-RU" sz="2000" b="1" dirty="0">
                <a:solidFill>
                  <a:srgbClr val="004E9E"/>
                </a:solidFill>
                <a:effectLst/>
                <a:ea typeface="Roboto Condensed Light" panose="02000000000000000000" pitchFamily="2" charset="0"/>
                <a:cs typeface="Times New Roman" panose="02020603050405020304" pitchFamily="18" charset="0"/>
              </a:rPr>
              <a:t>https://www.echr.com.ua/wp-content/uploads/2018/06/spravedlyviy-sud-ECHR_UKR.pdf </a:t>
            </a:r>
          </a:p>
        </p:txBody>
      </p:sp>
      <p:sp>
        <p:nvSpPr>
          <p:cNvPr id="3" name="Місце для вмісту 2">
            <a:extLst>
              <a:ext uri="{FF2B5EF4-FFF2-40B4-BE49-F238E27FC236}">
                <a16:creationId xmlns:a16="http://schemas.microsoft.com/office/drawing/2014/main" id="{7C5134A0-33BA-46E2-B766-182D800E3F45}"/>
              </a:ext>
            </a:extLst>
          </p:cNvPr>
          <p:cNvSpPr>
            <a:spLocks noGrp="1"/>
          </p:cNvSpPr>
          <p:nvPr>
            <p:ph idx="1"/>
          </p:nvPr>
        </p:nvSpPr>
        <p:spPr>
          <a:xfrm>
            <a:off x="587035" y="1780568"/>
            <a:ext cx="11153515" cy="4491285"/>
          </a:xfrm>
        </p:spPr>
        <p:txBody>
          <a:bodyPr/>
          <a:lstStyle/>
          <a:p>
            <a:pPr indent="0" algn="just">
              <a:lnSpc>
                <a:spcPct val="100000"/>
              </a:lnSpc>
              <a:spcBef>
                <a:spcPts val="0"/>
              </a:spcBef>
              <a:spcAft>
                <a:spcPts val="0"/>
              </a:spcAft>
              <a:buNone/>
            </a:pPr>
            <a:endParaRPr lang="uk-UA" sz="2000" dirty="0">
              <a:solidFill>
                <a:srgbClr val="002949"/>
              </a:solidFill>
              <a:effectLst/>
              <a:ea typeface="Roboto Condensed Light" panose="02000000000000000000" pitchFamily="2" charset="0"/>
              <a:cs typeface="Times New Roman" panose="02020603050405020304" pitchFamily="18" charset="0"/>
            </a:endParaRPr>
          </a:p>
          <a:p>
            <a:pPr indent="0" algn="just">
              <a:lnSpc>
                <a:spcPct val="100000"/>
              </a:lnSpc>
              <a:spcBef>
                <a:spcPts val="0"/>
              </a:spcBef>
              <a:spcAft>
                <a:spcPts val="0"/>
              </a:spcAft>
              <a:buNone/>
            </a:pPr>
            <a:r>
              <a:rPr lang="uk-UA" sz="2000" dirty="0">
                <a:solidFill>
                  <a:srgbClr val="002949"/>
                </a:solidFill>
                <a:effectLst/>
                <a:ea typeface="Roboto Condensed Light" panose="02000000000000000000" pitchFamily="2" charset="0"/>
                <a:cs typeface="Times New Roman" panose="02020603050405020304" pitchFamily="18" charset="0"/>
              </a:rPr>
              <a:t>Це право (стаття 6 Конвенції) включає три основні характеристики, яким повинен відповідати судовий орган, деякі з них іноді збігаються:</a:t>
            </a:r>
          </a:p>
          <a:p>
            <a:pPr marL="571500" indent="-342900" algn="just">
              <a:lnSpc>
                <a:spcPct val="200000"/>
              </a:lnSpc>
              <a:spcBef>
                <a:spcPts val="0"/>
              </a:spcBef>
              <a:spcAft>
                <a:spcPts val="0"/>
              </a:spcAft>
              <a:buFont typeface="Wingdings" panose="05000000000000000000" pitchFamily="2" charset="2"/>
              <a:buChar char="Ø"/>
            </a:pPr>
            <a:r>
              <a:rPr lang="uk-UA" sz="2000" dirty="0">
                <a:solidFill>
                  <a:srgbClr val="002949"/>
                </a:solidFill>
                <a:effectLst/>
                <a:ea typeface="Roboto Condensed Light" panose="02000000000000000000" pitchFamily="2" charset="0"/>
                <a:cs typeface="Times New Roman" panose="02020603050405020304" pitchFamily="18" charset="0"/>
              </a:rPr>
              <a:t>1.	суд, «встановлений законом» (</a:t>
            </a:r>
            <a:r>
              <a:rPr lang="en-US" sz="2000" dirty="0">
                <a:solidFill>
                  <a:srgbClr val="002949"/>
                </a:solidFill>
                <a:effectLst/>
                <a:ea typeface="Roboto Condensed Light" panose="02000000000000000000" pitchFamily="2" charset="0"/>
                <a:cs typeface="Times New Roman" panose="02020603050405020304" pitchFamily="18" charset="0"/>
              </a:rPr>
              <a:t>H. v. Belgium, № 8950/80);</a:t>
            </a:r>
          </a:p>
          <a:p>
            <a:pPr marL="571500" indent="-342900" algn="just">
              <a:lnSpc>
                <a:spcPct val="200000"/>
              </a:lnSpc>
              <a:spcBef>
                <a:spcPts val="0"/>
              </a:spcBef>
              <a:spcAft>
                <a:spcPts val="0"/>
              </a:spcAft>
              <a:buFont typeface="Wingdings" panose="05000000000000000000" pitchFamily="2" charset="2"/>
              <a:buChar char="Ø"/>
            </a:pPr>
            <a:r>
              <a:rPr lang="en-US" sz="2000" dirty="0">
                <a:solidFill>
                  <a:srgbClr val="002949"/>
                </a:solidFill>
                <a:effectLst/>
                <a:ea typeface="Roboto Condensed Light" panose="02000000000000000000" pitchFamily="2" charset="0"/>
                <a:cs typeface="Times New Roman" panose="02020603050405020304" pitchFamily="18" charset="0"/>
              </a:rPr>
              <a:t>2.	«</a:t>
            </a:r>
            <a:r>
              <a:rPr lang="uk-UA" sz="2000" dirty="0">
                <a:solidFill>
                  <a:srgbClr val="002949"/>
                </a:solidFill>
                <a:effectLst/>
                <a:ea typeface="Roboto Condensed Light" panose="02000000000000000000" pitchFamily="2" charset="0"/>
                <a:cs typeface="Times New Roman" panose="02020603050405020304" pitchFamily="18" charset="0"/>
              </a:rPr>
              <a:t>незалежний» суд (</a:t>
            </a:r>
            <a:r>
              <a:rPr lang="en-US" sz="2000" dirty="0">
                <a:solidFill>
                  <a:srgbClr val="002949"/>
                </a:solidFill>
                <a:effectLst/>
                <a:ea typeface="Roboto Condensed Light" panose="02000000000000000000" pitchFamily="2" charset="0"/>
                <a:cs typeface="Times New Roman" panose="02020603050405020304" pitchFamily="18" charset="0"/>
              </a:rPr>
              <a:t>Campbell and Fell v. United Kingdom, № 7819/77</a:t>
            </a:r>
            <a:r>
              <a:rPr lang="uk-UA" sz="2000" dirty="0">
                <a:solidFill>
                  <a:srgbClr val="002949"/>
                </a:solidFill>
                <a:effectLst/>
                <a:ea typeface="Roboto Condensed Light" panose="02000000000000000000" pitchFamily="2" charset="0"/>
                <a:cs typeface="Times New Roman" panose="02020603050405020304" pitchFamily="18" charset="0"/>
              </a:rPr>
              <a:t> та</a:t>
            </a:r>
            <a:r>
              <a:rPr lang="en-US" sz="2000" dirty="0">
                <a:solidFill>
                  <a:srgbClr val="002949"/>
                </a:solidFill>
                <a:effectLst/>
                <a:ea typeface="Roboto Condensed Light" panose="02000000000000000000" pitchFamily="2" charset="0"/>
                <a:cs typeface="Times New Roman" panose="02020603050405020304" pitchFamily="18" charset="0"/>
              </a:rPr>
              <a:t> 7878/77</a:t>
            </a:r>
            <a:r>
              <a:rPr lang="uk-UA" sz="2000" dirty="0">
                <a:solidFill>
                  <a:srgbClr val="002949"/>
                </a:solidFill>
                <a:effectLst/>
                <a:ea typeface="Roboto Condensed Light" panose="02000000000000000000" pitchFamily="2" charset="0"/>
                <a:cs typeface="Times New Roman" panose="02020603050405020304" pitchFamily="18" charset="0"/>
              </a:rPr>
              <a:t>,</a:t>
            </a:r>
            <a:r>
              <a:rPr lang="en-US" sz="2000" dirty="0">
                <a:solidFill>
                  <a:srgbClr val="002949"/>
                </a:solidFill>
                <a:effectLst/>
                <a:ea typeface="Roboto Condensed Light" panose="02000000000000000000" pitchFamily="2" charset="0"/>
                <a:cs typeface="Times New Roman" panose="02020603050405020304" pitchFamily="18" charset="0"/>
              </a:rPr>
              <a:t> </a:t>
            </a:r>
            <a:r>
              <a:rPr lang="uk-UA" sz="2000" dirty="0">
                <a:solidFill>
                  <a:srgbClr val="002949"/>
                </a:solidFill>
                <a:effectLst/>
                <a:ea typeface="Roboto Condensed Light" panose="02000000000000000000" pitchFamily="2" charset="0"/>
                <a:cs typeface="Times New Roman" panose="02020603050405020304" pitchFamily="18" charset="0"/>
              </a:rPr>
              <a:t>п. 78-82);</a:t>
            </a:r>
          </a:p>
          <a:p>
            <a:pPr marL="571500" indent="-342900" algn="just">
              <a:lnSpc>
                <a:spcPct val="200000"/>
              </a:lnSpc>
              <a:spcBef>
                <a:spcPts val="0"/>
              </a:spcBef>
              <a:spcAft>
                <a:spcPts val="0"/>
              </a:spcAft>
              <a:buFont typeface="Wingdings" panose="05000000000000000000" pitchFamily="2" charset="2"/>
              <a:buChar char="Ø"/>
            </a:pPr>
            <a:r>
              <a:rPr lang="uk-UA" sz="2000" dirty="0">
                <a:solidFill>
                  <a:srgbClr val="002949"/>
                </a:solidFill>
                <a:effectLst/>
                <a:ea typeface="Roboto Condensed Light" panose="02000000000000000000" pitchFamily="2" charset="0"/>
                <a:cs typeface="Times New Roman" panose="02020603050405020304" pitchFamily="18" charset="0"/>
              </a:rPr>
              <a:t>3.	«безсторонній» суд (</a:t>
            </a:r>
            <a:r>
              <a:rPr lang="en-US" sz="2000" dirty="0" err="1">
                <a:solidFill>
                  <a:srgbClr val="002949"/>
                </a:solidFill>
                <a:effectLst/>
                <a:ea typeface="Roboto Condensed Light" panose="02000000000000000000" pitchFamily="2" charset="0"/>
                <a:cs typeface="Times New Roman" panose="02020603050405020304" pitchFamily="18" charset="0"/>
              </a:rPr>
              <a:t>Piersack</a:t>
            </a:r>
            <a:r>
              <a:rPr lang="en-US" sz="2000" dirty="0">
                <a:solidFill>
                  <a:srgbClr val="002949"/>
                </a:solidFill>
                <a:effectLst/>
                <a:ea typeface="Roboto Condensed Light" panose="02000000000000000000" pitchFamily="2" charset="0"/>
                <a:cs typeface="Times New Roman" panose="02020603050405020304" pitchFamily="18" charset="0"/>
              </a:rPr>
              <a:t> v. Belgium, № 8692/79, </a:t>
            </a:r>
            <a:r>
              <a:rPr lang="uk-UA" sz="2000" dirty="0">
                <a:solidFill>
                  <a:srgbClr val="002949"/>
                </a:solidFill>
                <a:effectLst/>
                <a:ea typeface="Roboto Condensed Light" panose="02000000000000000000" pitchFamily="2" charset="0"/>
                <a:cs typeface="Times New Roman" panose="02020603050405020304" pitchFamily="18" charset="0"/>
              </a:rPr>
              <a:t>п. 30-32);</a:t>
            </a:r>
          </a:p>
          <a:p>
            <a:pPr indent="0" algn="just">
              <a:lnSpc>
                <a:spcPct val="100000"/>
              </a:lnSpc>
              <a:spcBef>
                <a:spcPts val="0"/>
              </a:spcBef>
              <a:spcAft>
                <a:spcPts val="0"/>
              </a:spcAft>
              <a:buNone/>
            </a:pPr>
            <a:endParaRPr lang="uk-UA" sz="2000" dirty="0">
              <a:solidFill>
                <a:srgbClr val="002949"/>
              </a:solidFill>
              <a:effectLst/>
              <a:ea typeface="Roboto Condensed Light" panose="02000000000000000000" pitchFamily="2" charset="0"/>
              <a:cs typeface="Times New Roman" panose="02020603050405020304" pitchFamily="18" charset="0"/>
            </a:endParaRPr>
          </a:p>
          <a:p>
            <a:pPr indent="0" algn="just">
              <a:lnSpc>
                <a:spcPct val="100000"/>
              </a:lnSpc>
              <a:spcBef>
                <a:spcPts val="0"/>
              </a:spcBef>
              <a:spcAft>
                <a:spcPts val="0"/>
              </a:spcAft>
              <a:buNone/>
            </a:pPr>
            <a:r>
              <a:rPr lang="uk-UA" sz="2000" dirty="0">
                <a:solidFill>
                  <a:srgbClr val="002949"/>
                </a:solidFill>
                <a:effectLst/>
                <a:ea typeface="Roboto Condensed Light" panose="02000000000000000000" pitchFamily="2" charset="0"/>
                <a:cs typeface="Times New Roman" panose="02020603050405020304" pitchFamily="18" charset="0"/>
              </a:rPr>
              <a:t>Вимоги щодо «безсторонності», «незалежності» та «встановлення законом» застосовуються лише до судових органів.</a:t>
            </a:r>
          </a:p>
        </p:txBody>
      </p:sp>
      <p:sp>
        <p:nvSpPr>
          <p:cNvPr id="4" name="Text Placeholder 2">
            <a:extLst>
              <a:ext uri="{FF2B5EF4-FFF2-40B4-BE49-F238E27FC236}">
                <a16:creationId xmlns:a16="http://schemas.microsoft.com/office/drawing/2014/main" id="{A1D5606A-7826-5FF7-0286-2B0D6E46A64B}"/>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ea typeface="Roboto Condensed Light" panose="02000000000000000000" pitchFamily="2" charset="0"/>
              </a:rPr>
              <a:t>Верховний Суд</a:t>
            </a:r>
            <a:endParaRPr lang="en-US" sz="1200" dirty="0">
              <a:solidFill>
                <a:srgbClr val="002949"/>
              </a:solidFill>
              <a:ea typeface="Roboto Condensed Light" panose="02000000000000000000" pitchFamily="2" charset="0"/>
            </a:endParaRPr>
          </a:p>
        </p:txBody>
      </p:sp>
      <p:cxnSp>
        <p:nvCxnSpPr>
          <p:cNvPr id="5" name="Прямая соединительная линия 11">
            <a:extLst>
              <a:ext uri="{FF2B5EF4-FFF2-40B4-BE49-F238E27FC236}">
                <a16:creationId xmlns:a16="http://schemas.microsoft.com/office/drawing/2014/main" id="{3DC4BB9E-40F0-DF74-481A-173650F78B61}"/>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E0D360D2-707F-376D-B9BC-F843BA6CFA05}"/>
              </a:ext>
            </a:extLst>
          </p:cNvPr>
          <p:cNvSpPr txBox="1">
            <a:spLocks/>
          </p:cNvSpPr>
          <p:nvPr/>
        </p:nvSpPr>
        <p:spPr>
          <a:xfrm>
            <a:off x="1864034" y="5969020"/>
            <a:ext cx="7685408"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latin typeface="Roboto Condensed Light" panose="02000000000000000000" pitchFamily="2" charset="0"/>
                <a:ea typeface="Roboto Condensed Light" panose="02000000000000000000" pitchFamily="2" charset="0"/>
              </a:rPr>
              <a:t>Незалежність</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судової</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гілки</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влади</a:t>
            </a:r>
            <a:r>
              <a:rPr lang="ru-RU" altLang="uk-UA" dirty="0">
                <a:solidFill>
                  <a:srgbClr val="002949"/>
                </a:solidFill>
                <a:latin typeface="Roboto Condensed Light" panose="02000000000000000000" pitchFamily="2" charset="0"/>
                <a:ea typeface="Roboto Condensed Light" panose="02000000000000000000" pitchFamily="2" charset="0"/>
              </a:rPr>
              <a:t> та </a:t>
            </a:r>
            <a:r>
              <a:rPr lang="ru-RU" altLang="uk-UA" dirty="0" err="1">
                <a:solidFill>
                  <a:srgbClr val="002949"/>
                </a:solidFill>
                <a:latin typeface="Roboto Condensed Light" panose="02000000000000000000" pitchFamily="2" charset="0"/>
                <a:ea typeface="Roboto Condensed Light" panose="02000000000000000000" pitchFamily="2" charset="0"/>
              </a:rPr>
              <a:t>історичні</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атрибути</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судочинства</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між</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консервативністю</a:t>
            </a:r>
            <a:r>
              <a:rPr lang="ru-RU" altLang="uk-UA" dirty="0">
                <a:solidFill>
                  <a:srgbClr val="002949"/>
                </a:solidFill>
                <a:latin typeface="Roboto Condensed Light" panose="02000000000000000000" pitchFamily="2" charset="0"/>
                <a:ea typeface="Roboto Condensed Light" panose="02000000000000000000" pitchFamily="2" charset="0"/>
              </a:rPr>
              <a:t> та </a:t>
            </a:r>
            <a:r>
              <a:rPr lang="ru-RU" altLang="uk-UA" dirty="0" err="1">
                <a:solidFill>
                  <a:srgbClr val="002949"/>
                </a:solidFill>
                <a:latin typeface="Roboto Condensed Light" panose="02000000000000000000" pitchFamily="2" charset="0"/>
                <a:ea typeface="Roboto Condensed Light" panose="02000000000000000000" pitchFamily="2" charset="0"/>
              </a:rPr>
              <a:t>інноваційністю</a:t>
            </a:r>
            <a:endParaRPr lang="ru-RU" altLang="uk-UA" dirty="0">
              <a:solidFill>
                <a:srgbClr val="002949"/>
              </a:solidFill>
              <a:latin typeface="Roboto Condensed Light" panose="02000000000000000000" pitchFamily="2" charset="0"/>
              <a:ea typeface="Roboto Condensed Light" panose="02000000000000000000" pitchFamily="2" charset="0"/>
            </a:endParaRPr>
          </a:p>
        </p:txBody>
      </p:sp>
      <p:sp>
        <p:nvSpPr>
          <p:cNvPr id="8" name="Slide Number Placeholder 3">
            <a:extLst>
              <a:ext uri="{FF2B5EF4-FFF2-40B4-BE49-F238E27FC236}">
                <a16:creationId xmlns:a16="http://schemas.microsoft.com/office/drawing/2014/main" id="{B9ACAA56-EBBF-9FDA-5280-BF7CCC4D9CB5}"/>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7</a:t>
            </a:r>
            <a:endParaRPr lang="en-US" sz="1400" dirty="0">
              <a:solidFill>
                <a:srgbClr val="002949"/>
              </a:solidFill>
            </a:endParaRPr>
          </a:p>
        </p:txBody>
      </p:sp>
    </p:spTree>
    <p:extLst>
      <p:ext uri="{BB962C8B-B14F-4D97-AF65-F5344CB8AC3E}">
        <p14:creationId xmlns:p14="http://schemas.microsoft.com/office/powerpoint/2010/main" val="14719350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505248" y="1068315"/>
            <a:ext cx="11189928" cy="31700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1800" dirty="0">
                <a:solidFill>
                  <a:srgbClr val="002949"/>
                </a:solidFill>
              </a:rPr>
              <a:t>У </a:t>
            </a:r>
            <a:r>
              <a:rPr lang="ru-RU" altLang="uk-UA" sz="1800" dirty="0" err="1">
                <a:solidFill>
                  <a:srgbClr val="002949"/>
                </a:solidFill>
              </a:rPr>
              <a:t>цій</a:t>
            </a:r>
            <a:r>
              <a:rPr lang="ru-RU" altLang="uk-UA" sz="1800" dirty="0">
                <a:solidFill>
                  <a:srgbClr val="002949"/>
                </a:solidFill>
              </a:rPr>
              <a:t> справі предметом спору </a:t>
            </a:r>
            <a:r>
              <a:rPr lang="ru-RU" altLang="uk-UA" sz="1800" dirty="0" err="1">
                <a:solidFill>
                  <a:srgbClr val="002949"/>
                </a:solidFill>
              </a:rPr>
              <a:t>був</a:t>
            </a:r>
            <a:r>
              <a:rPr lang="ru-RU" altLang="uk-UA" sz="1800" dirty="0">
                <a:solidFill>
                  <a:srgbClr val="002949"/>
                </a:solidFill>
              </a:rPr>
              <a:t> наказ </a:t>
            </a:r>
            <a:r>
              <a:rPr lang="ru-RU" altLang="uk-UA" sz="1800" dirty="0" err="1">
                <a:solidFill>
                  <a:srgbClr val="002949"/>
                </a:solidFill>
              </a:rPr>
              <a:t>військового</a:t>
            </a:r>
            <a:r>
              <a:rPr lang="ru-RU" altLang="uk-UA" sz="1800" dirty="0">
                <a:solidFill>
                  <a:srgbClr val="002949"/>
                </a:solidFill>
              </a:rPr>
              <a:t> </a:t>
            </a:r>
            <a:r>
              <a:rPr lang="ru-RU" altLang="uk-UA" sz="1800" dirty="0" err="1">
                <a:solidFill>
                  <a:srgbClr val="002949"/>
                </a:solidFill>
              </a:rPr>
              <a:t>комісару</a:t>
            </a:r>
            <a:r>
              <a:rPr lang="ru-RU" altLang="uk-UA" sz="1800" dirty="0">
                <a:solidFill>
                  <a:srgbClr val="002949"/>
                </a:solidFill>
              </a:rPr>
              <a:t> «Про </a:t>
            </a:r>
            <a:r>
              <a:rPr lang="ru-RU" altLang="uk-UA" sz="1800" dirty="0" err="1">
                <a:solidFill>
                  <a:srgbClr val="002949"/>
                </a:solidFill>
              </a:rPr>
              <a:t>результати</a:t>
            </a:r>
            <a:r>
              <a:rPr lang="ru-RU" altLang="uk-UA" sz="1800" dirty="0">
                <a:solidFill>
                  <a:srgbClr val="002949"/>
                </a:solidFill>
              </a:rPr>
              <a:t> </a:t>
            </a:r>
            <a:r>
              <a:rPr lang="ru-RU" altLang="uk-UA" sz="1800" dirty="0" err="1">
                <a:solidFill>
                  <a:srgbClr val="002949"/>
                </a:solidFill>
              </a:rPr>
              <a:t>проведення</a:t>
            </a:r>
            <a:r>
              <a:rPr lang="ru-RU" altLang="uk-UA" sz="1800" dirty="0">
                <a:solidFill>
                  <a:srgbClr val="002949"/>
                </a:solidFill>
              </a:rPr>
              <a:t> </a:t>
            </a:r>
            <a:r>
              <a:rPr lang="ru-RU" altLang="uk-UA" sz="1800" dirty="0" err="1">
                <a:solidFill>
                  <a:srgbClr val="002949"/>
                </a:solidFill>
              </a:rPr>
              <a:t>службового</a:t>
            </a:r>
            <a:r>
              <a:rPr lang="ru-RU" altLang="uk-UA" sz="1800" dirty="0">
                <a:solidFill>
                  <a:srgbClr val="002949"/>
                </a:solidFill>
              </a:rPr>
              <a:t> </a:t>
            </a:r>
            <a:r>
              <a:rPr lang="ru-RU" altLang="uk-UA" sz="1800" dirty="0" err="1">
                <a:solidFill>
                  <a:srgbClr val="002949"/>
                </a:solidFill>
              </a:rPr>
              <a:t>розслідування</a:t>
            </a:r>
            <a:r>
              <a:rPr lang="ru-RU" altLang="uk-UA" sz="1800" dirty="0">
                <a:solidFill>
                  <a:srgbClr val="002949"/>
                </a:solidFill>
              </a:rPr>
              <a:t>».</a:t>
            </a:r>
          </a:p>
          <a:p>
            <a:pPr algn="just">
              <a:lnSpc>
                <a:spcPct val="100000"/>
              </a:lnSpc>
              <a:spcBef>
                <a:spcPct val="0"/>
              </a:spcBef>
              <a:spcAft>
                <a:spcPts val="1200"/>
              </a:spcAft>
              <a:buFont typeface="Arial" panose="020B0604020202020204" pitchFamily="34" charset="0"/>
              <a:buNone/>
            </a:pPr>
            <a:r>
              <a:rPr lang="ru-RU" altLang="uk-UA" sz="1800" dirty="0">
                <a:solidFill>
                  <a:srgbClr val="002949"/>
                </a:solidFill>
              </a:rPr>
              <a:t>Суди </a:t>
            </a:r>
            <a:r>
              <a:rPr lang="ru-RU" altLang="uk-UA" sz="1800" dirty="0" err="1">
                <a:solidFill>
                  <a:srgbClr val="002949"/>
                </a:solidFill>
              </a:rPr>
              <a:t>першої</a:t>
            </a:r>
            <a:r>
              <a:rPr lang="ru-RU" altLang="uk-UA" sz="1800" dirty="0">
                <a:solidFill>
                  <a:srgbClr val="002949"/>
                </a:solidFill>
              </a:rPr>
              <a:t> та </a:t>
            </a:r>
            <a:r>
              <a:rPr lang="ru-RU" altLang="uk-UA" sz="1800" dirty="0" err="1">
                <a:solidFill>
                  <a:srgbClr val="002949"/>
                </a:solidFill>
              </a:rPr>
              <a:t>апеляційної</a:t>
            </a:r>
            <a:r>
              <a:rPr lang="ru-RU" altLang="uk-UA" sz="1800" dirty="0">
                <a:solidFill>
                  <a:srgbClr val="002949"/>
                </a:solidFill>
              </a:rPr>
              <a:t> </a:t>
            </a:r>
            <a:r>
              <a:rPr lang="ru-RU" altLang="uk-UA" sz="1800" dirty="0" err="1">
                <a:solidFill>
                  <a:srgbClr val="002949"/>
                </a:solidFill>
              </a:rPr>
              <a:t>інстанцій</a:t>
            </a:r>
            <a:r>
              <a:rPr lang="ru-RU" altLang="uk-UA" sz="1800" dirty="0">
                <a:solidFill>
                  <a:srgbClr val="002949"/>
                </a:solidFill>
              </a:rPr>
              <a:t> у </a:t>
            </a:r>
            <a:r>
              <a:rPr lang="ru-RU" altLang="uk-UA" sz="1800" dirty="0" err="1">
                <a:solidFill>
                  <a:srgbClr val="002949"/>
                </a:solidFill>
              </a:rPr>
              <a:t>задоволені</a:t>
            </a:r>
            <a:r>
              <a:rPr lang="ru-RU" altLang="uk-UA" sz="1800" dirty="0">
                <a:solidFill>
                  <a:srgbClr val="002949"/>
                </a:solidFill>
              </a:rPr>
              <a:t> позову </a:t>
            </a:r>
            <a:r>
              <a:rPr lang="ru-RU" altLang="uk-UA" sz="1800" dirty="0" err="1">
                <a:solidFill>
                  <a:srgbClr val="002949"/>
                </a:solidFill>
              </a:rPr>
              <a:t>відмовили</a:t>
            </a:r>
            <a:r>
              <a:rPr lang="ru-RU" altLang="uk-UA" sz="1800" dirty="0">
                <a:solidFill>
                  <a:srgbClr val="002949"/>
                </a:solidFill>
              </a:rPr>
              <a:t>. </a:t>
            </a:r>
          </a:p>
          <a:p>
            <a:pPr algn="just">
              <a:lnSpc>
                <a:spcPct val="100000"/>
              </a:lnSpc>
              <a:spcBef>
                <a:spcPct val="0"/>
              </a:spcBef>
              <a:spcAft>
                <a:spcPts val="1200"/>
              </a:spcAft>
              <a:buFont typeface="Arial" panose="020B0604020202020204" pitchFamily="34" charset="0"/>
              <a:buNone/>
            </a:pPr>
            <a:r>
              <a:rPr lang="ru-RU" altLang="uk-UA" sz="1800" dirty="0">
                <a:solidFill>
                  <a:srgbClr val="002949"/>
                </a:solidFill>
              </a:rPr>
              <a:t>Не </a:t>
            </a:r>
            <a:r>
              <a:rPr lang="ru-RU" altLang="uk-UA" sz="1800" dirty="0" err="1">
                <a:solidFill>
                  <a:srgbClr val="002949"/>
                </a:solidFill>
              </a:rPr>
              <a:t>погоджуючись</a:t>
            </a:r>
            <a:r>
              <a:rPr lang="ru-RU" altLang="uk-UA" sz="1800" dirty="0">
                <a:solidFill>
                  <a:srgbClr val="002949"/>
                </a:solidFill>
              </a:rPr>
              <a:t> з </a:t>
            </a:r>
            <a:r>
              <a:rPr lang="ru-RU" altLang="uk-UA" sz="1800" dirty="0" err="1">
                <a:solidFill>
                  <a:srgbClr val="002949"/>
                </a:solidFill>
              </a:rPr>
              <a:t>цими</a:t>
            </a:r>
            <a:r>
              <a:rPr lang="ru-RU" altLang="uk-UA" sz="1800" dirty="0">
                <a:solidFill>
                  <a:srgbClr val="002949"/>
                </a:solidFill>
              </a:rPr>
              <a:t> </a:t>
            </a:r>
            <a:r>
              <a:rPr lang="ru-RU" altLang="uk-UA" sz="1800" dirty="0" err="1">
                <a:solidFill>
                  <a:srgbClr val="002949"/>
                </a:solidFill>
              </a:rPr>
              <a:t>судовими</a:t>
            </a:r>
            <a:r>
              <a:rPr lang="ru-RU" altLang="uk-UA" sz="1800" dirty="0">
                <a:solidFill>
                  <a:srgbClr val="002949"/>
                </a:solidFill>
              </a:rPr>
              <a:t> </a:t>
            </a:r>
            <a:r>
              <a:rPr lang="ru-RU" altLang="uk-UA" sz="1800" dirty="0" err="1">
                <a:solidFill>
                  <a:srgbClr val="002949"/>
                </a:solidFill>
              </a:rPr>
              <a:t>рішення</a:t>
            </a:r>
            <a:r>
              <a:rPr lang="ru-RU" altLang="uk-UA" sz="1800" dirty="0">
                <a:solidFill>
                  <a:srgbClr val="002949"/>
                </a:solidFill>
              </a:rPr>
              <a:t> </a:t>
            </a:r>
            <a:r>
              <a:rPr lang="ru-RU" altLang="uk-UA" sz="1800" dirty="0" err="1">
                <a:solidFill>
                  <a:srgbClr val="002949"/>
                </a:solidFill>
              </a:rPr>
              <a:t>позивач</a:t>
            </a:r>
            <a:r>
              <a:rPr lang="ru-RU" altLang="uk-UA" sz="1800" dirty="0">
                <a:solidFill>
                  <a:srgbClr val="002949"/>
                </a:solidFill>
              </a:rPr>
              <a:t> </a:t>
            </a:r>
            <a:r>
              <a:rPr lang="ru-RU" altLang="uk-UA" sz="1800" dirty="0" err="1">
                <a:solidFill>
                  <a:srgbClr val="002949"/>
                </a:solidFill>
              </a:rPr>
              <a:t>звернувся</a:t>
            </a:r>
            <a:r>
              <a:rPr lang="ru-RU" altLang="uk-UA" sz="1800" dirty="0">
                <a:solidFill>
                  <a:srgbClr val="002949"/>
                </a:solidFill>
              </a:rPr>
              <a:t> до ВС </a:t>
            </a:r>
            <a:r>
              <a:rPr lang="ru-RU" altLang="uk-UA" sz="1800" dirty="0" err="1">
                <a:solidFill>
                  <a:srgbClr val="002949"/>
                </a:solidFill>
              </a:rPr>
              <a:t>із</a:t>
            </a:r>
            <a:r>
              <a:rPr lang="ru-RU" altLang="uk-UA" sz="1800" dirty="0">
                <a:solidFill>
                  <a:srgbClr val="002949"/>
                </a:solidFill>
              </a:rPr>
              <a:t> </a:t>
            </a:r>
            <a:r>
              <a:rPr lang="ru-RU" altLang="uk-UA" sz="1800" dirty="0" err="1">
                <a:solidFill>
                  <a:srgbClr val="002949"/>
                </a:solidFill>
              </a:rPr>
              <a:t>касаційною</a:t>
            </a:r>
            <a:r>
              <a:rPr lang="ru-RU" altLang="uk-UA" sz="1800" dirty="0">
                <a:solidFill>
                  <a:srgbClr val="002949"/>
                </a:solidFill>
              </a:rPr>
              <a:t> </a:t>
            </a:r>
            <a:r>
              <a:rPr lang="ru-RU" altLang="uk-UA" sz="1800" dirty="0" err="1">
                <a:solidFill>
                  <a:srgbClr val="002949"/>
                </a:solidFill>
              </a:rPr>
              <a:t>скаргою</a:t>
            </a:r>
            <a:r>
              <a:rPr lang="ru-RU" altLang="uk-UA" sz="1800" dirty="0">
                <a:solidFill>
                  <a:srgbClr val="002949"/>
                </a:solidFill>
              </a:rPr>
              <a:t>, яка, </a:t>
            </a:r>
            <a:r>
              <a:rPr lang="ru-RU" altLang="uk-UA" sz="1800" dirty="0" err="1">
                <a:solidFill>
                  <a:srgbClr val="002949"/>
                </a:solidFill>
              </a:rPr>
              <a:t>крім</a:t>
            </a:r>
            <a:r>
              <a:rPr lang="ru-RU" altLang="uk-UA" sz="1800" dirty="0">
                <a:solidFill>
                  <a:srgbClr val="002949"/>
                </a:solidFill>
              </a:rPr>
              <a:t> </a:t>
            </a:r>
            <a:r>
              <a:rPr lang="ru-RU" altLang="uk-UA" sz="1800" dirty="0" err="1">
                <a:solidFill>
                  <a:srgbClr val="002949"/>
                </a:solidFill>
              </a:rPr>
              <a:t>іншого</a:t>
            </a:r>
            <a:r>
              <a:rPr lang="ru-RU" altLang="uk-UA" sz="1800" dirty="0">
                <a:solidFill>
                  <a:srgbClr val="002949"/>
                </a:solidFill>
              </a:rPr>
              <a:t>, </a:t>
            </a:r>
            <a:r>
              <a:rPr lang="ru-RU" altLang="uk-UA" sz="1800" b="1" dirty="0" err="1">
                <a:solidFill>
                  <a:srgbClr val="002949"/>
                </a:solidFill>
              </a:rPr>
              <a:t>обґрунтована</a:t>
            </a:r>
            <a:r>
              <a:rPr lang="ru-RU" altLang="uk-UA" sz="1800" b="1" dirty="0">
                <a:solidFill>
                  <a:srgbClr val="002949"/>
                </a:solidFill>
              </a:rPr>
              <a:t> </a:t>
            </a:r>
            <a:r>
              <a:rPr lang="ru-RU" altLang="uk-UA" sz="1800" b="1" dirty="0" err="1">
                <a:solidFill>
                  <a:srgbClr val="002949"/>
                </a:solidFill>
              </a:rPr>
              <a:t>порушенням</a:t>
            </a:r>
            <a:r>
              <a:rPr lang="ru-RU" altLang="uk-UA" sz="1800" b="1" dirty="0">
                <a:solidFill>
                  <a:srgbClr val="002949"/>
                </a:solidFill>
              </a:rPr>
              <a:t> судом </a:t>
            </a:r>
            <a:r>
              <a:rPr lang="ru-RU" altLang="uk-UA" sz="1800" b="1" dirty="0" err="1">
                <a:solidFill>
                  <a:srgbClr val="002949"/>
                </a:solidFill>
              </a:rPr>
              <a:t>апеляційної</a:t>
            </a:r>
            <a:r>
              <a:rPr lang="ru-RU" altLang="uk-UA" sz="1800" b="1" dirty="0">
                <a:solidFill>
                  <a:srgbClr val="002949"/>
                </a:solidFill>
              </a:rPr>
              <a:t> </a:t>
            </a:r>
            <a:r>
              <a:rPr lang="ru-RU" altLang="uk-UA" sz="1800" b="1" dirty="0" err="1">
                <a:solidFill>
                  <a:srgbClr val="002949"/>
                </a:solidFill>
              </a:rPr>
              <a:t>інстанції</a:t>
            </a:r>
            <a:r>
              <a:rPr lang="ru-RU" altLang="uk-UA" sz="1800" b="1" dirty="0">
                <a:solidFill>
                  <a:srgbClr val="002949"/>
                </a:solidFill>
              </a:rPr>
              <a:t> </a:t>
            </a:r>
            <a:r>
              <a:rPr lang="ru-RU" altLang="uk-UA" sz="1800" b="1" dirty="0" err="1">
                <a:solidFill>
                  <a:srgbClr val="002949"/>
                </a:solidFill>
              </a:rPr>
              <a:t>таємниці</a:t>
            </a:r>
            <a:r>
              <a:rPr lang="ru-RU" altLang="uk-UA" sz="1800" b="1" dirty="0">
                <a:solidFill>
                  <a:srgbClr val="002949"/>
                </a:solidFill>
              </a:rPr>
              <a:t> </a:t>
            </a:r>
            <a:r>
              <a:rPr lang="ru-RU" altLang="uk-UA" sz="1800" b="1" dirty="0" err="1">
                <a:solidFill>
                  <a:srgbClr val="002949"/>
                </a:solidFill>
              </a:rPr>
              <a:t>нарадчої</a:t>
            </a:r>
            <a:r>
              <a:rPr lang="ru-RU" altLang="uk-UA" sz="1800" b="1" dirty="0">
                <a:solidFill>
                  <a:srgbClr val="002949"/>
                </a:solidFill>
              </a:rPr>
              <a:t> </a:t>
            </a:r>
            <a:r>
              <a:rPr lang="ru-RU" altLang="uk-UA" sz="1800" b="1" dirty="0" err="1">
                <a:solidFill>
                  <a:srgbClr val="002949"/>
                </a:solidFill>
              </a:rPr>
              <a:t>кімнати</a:t>
            </a:r>
            <a:r>
              <a:rPr lang="ru-RU" altLang="uk-UA" sz="1800" b="1" dirty="0">
                <a:solidFill>
                  <a:srgbClr val="002949"/>
                </a:solidFill>
              </a:rPr>
              <a:t>, яка </a:t>
            </a:r>
            <a:r>
              <a:rPr lang="ru-RU" altLang="uk-UA" sz="1800" b="1" dirty="0" err="1">
                <a:solidFill>
                  <a:srgbClr val="002949"/>
                </a:solidFill>
              </a:rPr>
              <a:t>полягала</a:t>
            </a:r>
            <a:r>
              <a:rPr lang="ru-RU" altLang="uk-UA" sz="1800" b="1" dirty="0">
                <a:solidFill>
                  <a:srgbClr val="002949"/>
                </a:solidFill>
              </a:rPr>
              <a:t> у тому, </a:t>
            </a:r>
            <a:r>
              <a:rPr lang="ru-RU" altLang="uk-UA" sz="1800" b="1" dirty="0" err="1">
                <a:solidFill>
                  <a:srgbClr val="002949"/>
                </a:solidFill>
              </a:rPr>
              <a:t>що</a:t>
            </a:r>
            <a:r>
              <a:rPr lang="ru-RU" altLang="uk-UA" sz="1800" b="1" dirty="0">
                <a:solidFill>
                  <a:srgbClr val="002949"/>
                </a:solidFill>
              </a:rPr>
              <a:t> </a:t>
            </a:r>
            <a:r>
              <a:rPr lang="ru-RU" altLang="uk-UA" sz="1800" b="1" dirty="0" err="1">
                <a:solidFill>
                  <a:srgbClr val="002949"/>
                </a:solidFill>
              </a:rPr>
              <a:t>після</a:t>
            </a:r>
            <a:r>
              <a:rPr lang="ru-RU" altLang="uk-UA" sz="1800" b="1" dirty="0">
                <a:solidFill>
                  <a:srgbClr val="002949"/>
                </a:solidFill>
              </a:rPr>
              <a:t> </a:t>
            </a:r>
            <a:r>
              <a:rPr lang="ru-RU" altLang="uk-UA" sz="1800" b="1" dirty="0" err="1">
                <a:solidFill>
                  <a:srgbClr val="002949"/>
                </a:solidFill>
              </a:rPr>
              <a:t>закінчення</a:t>
            </a:r>
            <a:r>
              <a:rPr lang="ru-RU" altLang="uk-UA" sz="1800" b="1" dirty="0">
                <a:solidFill>
                  <a:srgbClr val="002949"/>
                </a:solidFill>
              </a:rPr>
              <a:t> </a:t>
            </a:r>
            <a:r>
              <a:rPr lang="ru-RU" altLang="uk-UA" sz="1800" b="1" dirty="0" err="1">
                <a:solidFill>
                  <a:srgbClr val="002949"/>
                </a:solidFill>
              </a:rPr>
              <a:t>судових</a:t>
            </a:r>
            <a:r>
              <a:rPr lang="ru-RU" altLang="uk-UA" sz="1800" b="1" dirty="0">
                <a:solidFill>
                  <a:srgbClr val="002949"/>
                </a:solidFill>
              </a:rPr>
              <a:t> </a:t>
            </a:r>
            <a:r>
              <a:rPr lang="ru-RU" altLang="uk-UA" sz="1800" b="1" dirty="0" err="1">
                <a:solidFill>
                  <a:srgbClr val="002949"/>
                </a:solidFill>
              </a:rPr>
              <a:t>дебатів</a:t>
            </a:r>
            <a:r>
              <a:rPr lang="ru-RU" altLang="uk-UA" sz="1800" b="1" dirty="0">
                <a:solidFill>
                  <a:srgbClr val="002949"/>
                </a:solidFill>
              </a:rPr>
              <a:t> у судовому </a:t>
            </a:r>
            <a:r>
              <a:rPr lang="ru-RU" altLang="uk-UA" sz="1800" b="1" dirty="0" err="1">
                <a:solidFill>
                  <a:srgbClr val="002949"/>
                </a:solidFill>
              </a:rPr>
              <a:t>засіданні</a:t>
            </a:r>
            <a:r>
              <a:rPr lang="ru-RU" altLang="uk-UA" sz="1800" b="1" dirty="0">
                <a:solidFill>
                  <a:srgbClr val="002949"/>
                </a:solidFill>
              </a:rPr>
              <a:t>, яке </a:t>
            </a:r>
            <a:r>
              <a:rPr lang="ru-RU" altLang="uk-UA" sz="1800" b="1" dirty="0" err="1">
                <a:solidFill>
                  <a:srgbClr val="002949"/>
                </a:solidFill>
              </a:rPr>
              <a:t>відбувалося</a:t>
            </a:r>
            <a:r>
              <a:rPr lang="ru-RU" altLang="uk-UA" sz="1800" b="1" dirty="0">
                <a:solidFill>
                  <a:srgbClr val="002949"/>
                </a:solidFill>
              </a:rPr>
              <a:t> в </a:t>
            </a:r>
            <a:r>
              <a:rPr lang="ru-RU" altLang="uk-UA" sz="1800" b="1" dirty="0" err="1">
                <a:solidFill>
                  <a:srgbClr val="002949"/>
                </a:solidFill>
              </a:rPr>
              <a:t>режимі</a:t>
            </a:r>
            <a:r>
              <a:rPr lang="ru-RU" altLang="uk-UA" sz="1800" b="1" dirty="0">
                <a:solidFill>
                  <a:srgbClr val="002949"/>
                </a:solidFill>
              </a:rPr>
              <a:t> </a:t>
            </a:r>
            <a:r>
              <a:rPr lang="ru-RU" altLang="uk-UA" sz="1800" b="1" dirty="0" err="1">
                <a:solidFill>
                  <a:srgbClr val="002949"/>
                </a:solidFill>
              </a:rPr>
              <a:t>відеоконференції</a:t>
            </a:r>
            <a:r>
              <a:rPr lang="ru-RU" altLang="uk-UA" sz="1800" b="1" dirty="0">
                <a:solidFill>
                  <a:srgbClr val="002949"/>
                </a:solidFill>
              </a:rPr>
              <a:t> за </a:t>
            </a:r>
            <a:r>
              <a:rPr lang="ru-RU" altLang="uk-UA" sz="1800" b="1" dirty="0" err="1">
                <a:solidFill>
                  <a:srgbClr val="002949"/>
                </a:solidFill>
              </a:rPr>
              <a:t>участю</a:t>
            </a:r>
            <a:r>
              <a:rPr lang="ru-RU" altLang="uk-UA" sz="1800" b="1" dirty="0">
                <a:solidFill>
                  <a:srgbClr val="002949"/>
                </a:solidFill>
              </a:rPr>
              <a:t> </a:t>
            </a:r>
            <a:r>
              <a:rPr lang="ru-RU" altLang="uk-UA" sz="1800" b="1" dirty="0" err="1">
                <a:solidFill>
                  <a:srgbClr val="002949"/>
                </a:solidFill>
              </a:rPr>
              <a:t>позивача</a:t>
            </a:r>
            <a:r>
              <a:rPr lang="ru-RU" altLang="uk-UA" sz="1800" b="1" dirty="0">
                <a:solidFill>
                  <a:srgbClr val="002949"/>
                </a:solidFill>
              </a:rPr>
              <a:t> та </a:t>
            </a:r>
            <a:r>
              <a:rPr lang="ru-RU" altLang="uk-UA" sz="1800" b="1" dirty="0" err="1">
                <a:solidFill>
                  <a:srgbClr val="002949"/>
                </a:solidFill>
              </a:rPr>
              <a:t>його</a:t>
            </a:r>
            <a:r>
              <a:rPr lang="ru-RU" altLang="uk-UA" sz="1800" b="1" dirty="0">
                <a:solidFill>
                  <a:srgbClr val="002949"/>
                </a:solidFill>
              </a:rPr>
              <a:t> </a:t>
            </a:r>
            <a:r>
              <a:rPr lang="ru-RU" altLang="uk-UA" sz="1800" b="1" dirty="0" err="1">
                <a:solidFill>
                  <a:srgbClr val="002949"/>
                </a:solidFill>
              </a:rPr>
              <a:t>представника</a:t>
            </a:r>
            <a:r>
              <a:rPr lang="ru-RU" altLang="uk-UA" sz="1800" b="1" dirty="0">
                <a:solidFill>
                  <a:srgbClr val="002949"/>
                </a:solidFill>
              </a:rPr>
              <a:t> з </a:t>
            </a:r>
            <a:r>
              <a:rPr lang="ru-RU" altLang="uk-UA" sz="1800" b="1" dirty="0" err="1">
                <a:solidFill>
                  <a:srgbClr val="002949"/>
                </a:solidFill>
              </a:rPr>
              <a:t>власних</a:t>
            </a:r>
            <a:r>
              <a:rPr lang="ru-RU" altLang="uk-UA" sz="1800" b="1" dirty="0">
                <a:solidFill>
                  <a:srgbClr val="002949"/>
                </a:solidFill>
              </a:rPr>
              <a:t> </a:t>
            </a:r>
            <a:r>
              <a:rPr lang="ru-RU" altLang="uk-UA" sz="1800" b="1" dirty="0" err="1">
                <a:solidFill>
                  <a:srgbClr val="002949"/>
                </a:solidFill>
              </a:rPr>
              <a:t>технічних</a:t>
            </a:r>
            <a:r>
              <a:rPr lang="ru-RU" altLang="uk-UA" sz="1800" b="1" dirty="0">
                <a:solidFill>
                  <a:srgbClr val="002949"/>
                </a:solidFill>
              </a:rPr>
              <a:t> </a:t>
            </a:r>
            <a:r>
              <a:rPr lang="ru-RU" altLang="uk-UA" sz="1800" b="1" dirty="0" err="1">
                <a:solidFill>
                  <a:srgbClr val="002949"/>
                </a:solidFill>
              </a:rPr>
              <a:t>засобів</a:t>
            </a:r>
            <a:r>
              <a:rPr lang="ru-RU" altLang="uk-UA" sz="1800" b="1" dirty="0">
                <a:solidFill>
                  <a:srgbClr val="002949"/>
                </a:solidFill>
              </a:rPr>
              <a:t> через </a:t>
            </a:r>
            <a:r>
              <a:rPr lang="ru-RU" altLang="uk-UA" sz="1800" b="1" dirty="0" err="1">
                <a:solidFill>
                  <a:srgbClr val="002949"/>
                </a:solidFill>
              </a:rPr>
              <a:t>програму</a:t>
            </a:r>
            <a:r>
              <a:rPr lang="ru-RU" altLang="uk-UA" sz="1800" b="1" dirty="0">
                <a:solidFill>
                  <a:srgbClr val="002949"/>
                </a:solidFill>
              </a:rPr>
              <a:t> </a:t>
            </a:r>
            <a:r>
              <a:rPr lang="ru-RU" altLang="uk-UA" sz="1800" b="1" dirty="0" err="1">
                <a:solidFill>
                  <a:srgbClr val="002949"/>
                </a:solidFill>
              </a:rPr>
              <a:t>Еа</a:t>
            </a:r>
            <a:r>
              <a:rPr lang="en-US" altLang="uk-UA" sz="1800" b="1" dirty="0">
                <a:solidFill>
                  <a:srgbClr val="002949"/>
                </a:solidFill>
              </a:rPr>
              <a:t>z</a:t>
            </a:r>
            <a:r>
              <a:rPr lang="ru-RU" altLang="uk-UA" sz="1800" b="1" dirty="0" err="1">
                <a:solidFill>
                  <a:srgbClr val="002949"/>
                </a:solidFill>
              </a:rPr>
              <a:t>уСо</a:t>
            </a:r>
            <a:r>
              <a:rPr lang="en-US" altLang="uk-UA" sz="1800" b="1" dirty="0">
                <a:solidFill>
                  <a:srgbClr val="002949"/>
                </a:solidFill>
              </a:rPr>
              <a:t>n, </a:t>
            </a:r>
            <a:r>
              <a:rPr lang="ru-RU" altLang="uk-UA" sz="1800" b="1" dirty="0">
                <a:solidFill>
                  <a:srgbClr val="002949"/>
                </a:solidFill>
              </a:rPr>
              <a:t>склад суду не </a:t>
            </a:r>
            <a:r>
              <a:rPr lang="ru-RU" altLang="uk-UA" sz="1800" b="1" dirty="0" err="1">
                <a:solidFill>
                  <a:srgbClr val="002949"/>
                </a:solidFill>
              </a:rPr>
              <a:t>залишив</a:t>
            </a:r>
            <a:r>
              <a:rPr lang="ru-RU" altLang="uk-UA" sz="1800" b="1" dirty="0">
                <a:solidFill>
                  <a:srgbClr val="002949"/>
                </a:solidFill>
              </a:rPr>
              <a:t> </a:t>
            </a:r>
            <a:r>
              <a:rPr lang="ru-RU" altLang="uk-UA" sz="1800" b="1" dirty="0" err="1">
                <a:solidFill>
                  <a:srgbClr val="002949"/>
                </a:solidFill>
              </a:rPr>
              <a:t>приміщення</a:t>
            </a:r>
            <a:r>
              <a:rPr lang="ru-RU" altLang="uk-UA" sz="1800" b="1" dirty="0">
                <a:solidFill>
                  <a:srgbClr val="002949"/>
                </a:solidFill>
              </a:rPr>
              <a:t> </a:t>
            </a:r>
            <a:r>
              <a:rPr lang="ru-RU" altLang="uk-UA" sz="1800" b="1" dirty="0" err="1">
                <a:solidFill>
                  <a:srgbClr val="002949"/>
                </a:solidFill>
              </a:rPr>
              <a:t>зали</a:t>
            </a:r>
            <a:r>
              <a:rPr lang="ru-RU" altLang="uk-UA" sz="1800" b="1" dirty="0">
                <a:solidFill>
                  <a:srgbClr val="002949"/>
                </a:solidFill>
              </a:rPr>
              <a:t> судового </a:t>
            </a:r>
            <a:r>
              <a:rPr lang="ru-RU" altLang="uk-UA" sz="1800" b="1" dirty="0" err="1">
                <a:solidFill>
                  <a:srgbClr val="002949"/>
                </a:solidFill>
              </a:rPr>
              <a:t>засідання</a:t>
            </a:r>
            <a:r>
              <a:rPr lang="ru-RU" altLang="uk-UA" sz="1800" b="1" dirty="0">
                <a:solidFill>
                  <a:srgbClr val="002949"/>
                </a:solidFill>
              </a:rPr>
              <a:t>, а почав </a:t>
            </a:r>
            <a:r>
              <a:rPr lang="ru-RU" altLang="uk-UA" sz="1800" b="1" dirty="0" err="1">
                <a:solidFill>
                  <a:srgbClr val="002949"/>
                </a:solidFill>
              </a:rPr>
              <a:t>надавати</a:t>
            </a:r>
            <a:r>
              <a:rPr lang="ru-RU" altLang="uk-UA" sz="1800" b="1" dirty="0">
                <a:solidFill>
                  <a:srgbClr val="002949"/>
                </a:solidFill>
              </a:rPr>
              <a:t> </a:t>
            </a:r>
            <a:r>
              <a:rPr lang="ru-RU" altLang="uk-UA" sz="1800" b="1" dirty="0" err="1">
                <a:solidFill>
                  <a:srgbClr val="002949"/>
                </a:solidFill>
              </a:rPr>
              <a:t>оцінку</a:t>
            </a:r>
            <a:r>
              <a:rPr lang="ru-RU" altLang="uk-UA" sz="1800" b="1" dirty="0">
                <a:solidFill>
                  <a:srgbClr val="002949"/>
                </a:solidFill>
              </a:rPr>
              <a:t> </a:t>
            </a:r>
            <a:r>
              <a:rPr lang="ru-RU" altLang="uk-UA" sz="1800" b="1" dirty="0" err="1">
                <a:solidFill>
                  <a:srgbClr val="002949"/>
                </a:solidFill>
              </a:rPr>
              <a:t>позиції</a:t>
            </a:r>
            <a:r>
              <a:rPr lang="ru-RU" altLang="uk-UA" sz="1800" b="1" dirty="0">
                <a:solidFill>
                  <a:srgbClr val="002949"/>
                </a:solidFill>
              </a:rPr>
              <a:t> </a:t>
            </a:r>
            <a:r>
              <a:rPr lang="ru-RU" altLang="uk-UA" sz="1800" b="1" dirty="0" err="1">
                <a:solidFill>
                  <a:srgbClr val="002949"/>
                </a:solidFill>
              </a:rPr>
              <a:t>сторони</a:t>
            </a:r>
            <a:r>
              <a:rPr lang="ru-RU" altLang="uk-UA" sz="1800" b="1" dirty="0">
                <a:solidFill>
                  <a:srgbClr val="002949"/>
                </a:solidFill>
              </a:rPr>
              <a:t> </a:t>
            </a:r>
            <a:r>
              <a:rPr lang="ru-RU" altLang="uk-UA" sz="1800" b="1" dirty="0" err="1">
                <a:solidFill>
                  <a:srgbClr val="002949"/>
                </a:solidFill>
              </a:rPr>
              <a:t>позивача</a:t>
            </a:r>
            <a:r>
              <a:rPr lang="ru-RU" altLang="uk-UA" sz="1800" b="1" dirty="0">
                <a:solidFill>
                  <a:srgbClr val="002949"/>
                </a:solidFill>
              </a:rPr>
              <a:t> без </a:t>
            </a:r>
            <a:r>
              <a:rPr lang="ru-RU" altLang="uk-UA" sz="1800" b="1" dirty="0" err="1">
                <a:solidFill>
                  <a:srgbClr val="002949"/>
                </a:solidFill>
              </a:rPr>
              <a:t>виходу</a:t>
            </a:r>
            <a:r>
              <a:rPr lang="ru-RU" altLang="uk-UA" sz="1800" b="1" dirty="0">
                <a:solidFill>
                  <a:srgbClr val="002949"/>
                </a:solidFill>
              </a:rPr>
              <a:t> до </a:t>
            </a:r>
            <a:r>
              <a:rPr lang="ru-RU" altLang="uk-UA" sz="1800" b="1" dirty="0" err="1">
                <a:solidFill>
                  <a:srgbClr val="002949"/>
                </a:solidFill>
              </a:rPr>
              <a:t>нарадчої</a:t>
            </a:r>
            <a:r>
              <a:rPr lang="ru-RU" altLang="uk-UA" sz="1800" b="1" dirty="0">
                <a:solidFill>
                  <a:srgbClr val="002949"/>
                </a:solidFill>
              </a:rPr>
              <a:t> </a:t>
            </a:r>
            <a:r>
              <a:rPr lang="ru-RU" altLang="uk-UA" sz="1800" b="1" dirty="0" err="1">
                <a:solidFill>
                  <a:srgbClr val="002949"/>
                </a:solidFill>
              </a:rPr>
              <a:t>кімнати</a:t>
            </a:r>
            <a:r>
              <a:rPr lang="ru-RU" altLang="uk-UA" sz="1800" b="1" dirty="0">
                <a:solidFill>
                  <a:srgbClr val="002949"/>
                </a:solidFill>
              </a:rPr>
              <a:t>, а все </a:t>
            </a:r>
            <a:r>
              <a:rPr lang="ru-RU" altLang="uk-UA" sz="1800" b="1" dirty="0" err="1">
                <a:solidFill>
                  <a:srgbClr val="002949"/>
                </a:solidFill>
              </a:rPr>
              <a:t>обговорення</a:t>
            </a:r>
            <a:r>
              <a:rPr lang="ru-RU" altLang="uk-UA" sz="1800" b="1" dirty="0">
                <a:solidFill>
                  <a:srgbClr val="002949"/>
                </a:solidFill>
              </a:rPr>
              <a:t> </a:t>
            </a:r>
            <a:r>
              <a:rPr lang="ru-RU" altLang="uk-UA" sz="1800" b="1" dirty="0" err="1">
                <a:solidFill>
                  <a:srgbClr val="002949"/>
                </a:solidFill>
              </a:rPr>
              <a:t>між</a:t>
            </a:r>
            <a:r>
              <a:rPr lang="ru-RU" altLang="uk-UA" sz="1800" b="1" dirty="0">
                <a:solidFill>
                  <a:srgbClr val="002949"/>
                </a:solidFill>
              </a:rPr>
              <a:t> складом суду </a:t>
            </a:r>
            <a:r>
              <a:rPr lang="ru-RU" altLang="uk-UA" sz="1800" b="1" dirty="0" err="1">
                <a:solidFill>
                  <a:srgbClr val="002949"/>
                </a:solidFill>
              </a:rPr>
              <a:t>транслювалося</a:t>
            </a:r>
            <a:r>
              <a:rPr lang="ru-RU" altLang="uk-UA" sz="1800" b="1" dirty="0">
                <a:solidFill>
                  <a:srgbClr val="002949"/>
                </a:solidFill>
              </a:rPr>
              <a:t> у </a:t>
            </a:r>
            <a:r>
              <a:rPr lang="ru-RU" altLang="uk-UA" sz="1800" b="1" dirty="0" err="1">
                <a:solidFill>
                  <a:srgbClr val="002949"/>
                </a:solidFill>
              </a:rPr>
              <a:t>режимі</a:t>
            </a:r>
            <a:r>
              <a:rPr lang="ru-RU" altLang="uk-UA" sz="1800" b="1" dirty="0">
                <a:solidFill>
                  <a:srgbClr val="002949"/>
                </a:solidFill>
              </a:rPr>
              <a:t> </a:t>
            </a:r>
            <a:r>
              <a:rPr lang="ru-RU" altLang="uk-UA" sz="1800" b="1" dirty="0" err="1">
                <a:solidFill>
                  <a:srgbClr val="002949"/>
                </a:solidFill>
              </a:rPr>
              <a:t>відеоконференції</a:t>
            </a:r>
            <a:r>
              <a:rPr lang="ru-RU" altLang="uk-UA" sz="1800" b="1" dirty="0">
                <a:solidFill>
                  <a:srgbClr val="002949"/>
                </a:solidFill>
              </a:rPr>
              <a:t> через </a:t>
            </a:r>
            <a:r>
              <a:rPr lang="ru-RU" altLang="uk-UA" sz="1800" b="1" dirty="0" err="1">
                <a:solidFill>
                  <a:srgbClr val="002949"/>
                </a:solidFill>
              </a:rPr>
              <a:t>програму</a:t>
            </a:r>
            <a:r>
              <a:rPr lang="ru-RU" altLang="uk-UA" sz="1800" b="1" dirty="0">
                <a:solidFill>
                  <a:srgbClr val="002949"/>
                </a:solidFill>
              </a:rPr>
              <a:t> «</a:t>
            </a:r>
            <a:r>
              <a:rPr lang="ru-RU" altLang="uk-UA" sz="1800" b="1" dirty="0" err="1">
                <a:solidFill>
                  <a:srgbClr val="002949"/>
                </a:solidFill>
              </a:rPr>
              <a:t>Еа</a:t>
            </a:r>
            <a:r>
              <a:rPr lang="en-US" altLang="uk-UA" sz="1800" b="1" dirty="0">
                <a:solidFill>
                  <a:srgbClr val="002949"/>
                </a:solidFill>
              </a:rPr>
              <a:t>z</a:t>
            </a:r>
            <a:r>
              <a:rPr lang="ru-RU" altLang="uk-UA" sz="1800" b="1" dirty="0" err="1">
                <a:solidFill>
                  <a:srgbClr val="002949"/>
                </a:solidFill>
              </a:rPr>
              <a:t>уСо</a:t>
            </a:r>
            <a:r>
              <a:rPr lang="en-US" altLang="uk-UA" sz="1800" b="1" dirty="0">
                <a:solidFill>
                  <a:srgbClr val="002949"/>
                </a:solidFill>
              </a:rPr>
              <a:t>n», </a:t>
            </a:r>
            <a:r>
              <a:rPr lang="ru-RU" altLang="uk-UA" sz="1800" b="1" dirty="0" err="1">
                <a:solidFill>
                  <a:srgbClr val="002949"/>
                </a:solidFill>
              </a:rPr>
              <a:t>що</a:t>
            </a:r>
            <a:r>
              <a:rPr lang="ru-RU" altLang="uk-UA" sz="1800" b="1" dirty="0">
                <a:solidFill>
                  <a:srgbClr val="002949"/>
                </a:solidFill>
              </a:rPr>
              <a:t>, на думку </a:t>
            </a:r>
            <a:r>
              <a:rPr lang="ru-RU" altLang="uk-UA" sz="1800" b="1" dirty="0" err="1">
                <a:solidFill>
                  <a:srgbClr val="002949"/>
                </a:solidFill>
              </a:rPr>
              <a:t>скаржниці</a:t>
            </a:r>
            <a:r>
              <a:rPr lang="ru-RU" altLang="uk-UA" sz="1800" b="1" dirty="0">
                <a:solidFill>
                  <a:srgbClr val="002949"/>
                </a:solidFill>
              </a:rPr>
              <a:t>, є </a:t>
            </a:r>
            <a:r>
              <a:rPr lang="ru-RU" altLang="uk-UA" sz="1800" b="1" dirty="0" err="1">
                <a:solidFill>
                  <a:srgbClr val="002949"/>
                </a:solidFill>
              </a:rPr>
              <a:t>самостійним</a:t>
            </a:r>
            <a:r>
              <a:rPr lang="ru-RU" altLang="uk-UA" sz="1800" b="1" dirty="0">
                <a:solidFill>
                  <a:srgbClr val="002949"/>
                </a:solidFill>
              </a:rPr>
              <a:t> </a:t>
            </a:r>
            <a:r>
              <a:rPr lang="ru-RU" altLang="uk-UA" sz="1800" b="1" dirty="0" err="1">
                <a:solidFill>
                  <a:srgbClr val="002949"/>
                </a:solidFill>
              </a:rPr>
              <a:t>порушенням</a:t>
            </a:r>
            <a:r>
              <a:rPr lang="ru-RU" altLang="uk-UA" sz="1800" b="1" dirty="0">
                <a:solidFill>
                  <a:srgbClr val="002949"/>
                </a:solidFill>
              </a:rPr>
              <a:t> норм </a:t>
            </a:r>
            <a:r>
              <a:rPr lang="ru-RU" altLang="uk-UA" sz="1800" b="1" dirty="0" err="1">
                <a:solidFill>
                  <a:srgbClr val="002949"/>
                </a:solidFill>
              </a:rPr>
              <a:t>процесуального</a:t>
            </a:r>
            <a:r>
              <a:rPr lang="ru-RU" altLang="uk-UA" sz="1800" b="1" dirty="0">
                <a:solidFill>
                  <a:srgbClr val="002949"/>
                </a:solidFill>
              </a:rPr>
              <a:t> права, </a:t>
            </a:r>
            <a:r>
              <a:rPr lang="ru-RU" altLang="uk-UA" sz="1800" b="1" dirty="0" err="1">
                <a:solidFill>
                  <a:srgbClr val="002949"/>
                </a:solidFill>
              </a:rPr>
              <a:t>зокрема</a:t>
            </a:r>
            <a:r>
              <a:rPr lang="ru-RU" altLang="uk-UA" sz="1800" b="1" dirty="0">
                <a:solidFill>
                  <a:srgbClr val="002949"/>
                </a:solidFill>
              </a:rPr>
              <a:t> статей 227, 228, 243 КАС </a:t>
            </a:r>
            <a:r>
              <a:rPr lang="ru-RU" altLang="uk-UA" sz="1800" b="1" dirty="0" err="1">
                <a:solidFill>
                  <a:srgbClr val="002949"/>
                </a:solidFill>
              </a:rPr>
              <a:t>України</a:t>
            </a:r>
            <a:r>
              <a:rPr lang="ru-RU" altLang="uk-UA" sz="1800" b="1" dirty="0">
                <a:solidFill>
                  <a:srgbClr val="002949"/>
                </a:solidFill>
              </a:rPr>
              <a:t>. </a:t>
            </a:r>
            <a:r>
              <a:rPr lang="ru-RU" altLang="uk-UA" sz="1800" b="1" dirty="0" err="1">
                <a:solidFill>
                  <a:srgbClr val="002949"/>
                </a:solidFill>
              </a:rPr>
              <a:t>Цей</a:t>
            </a:r>
            <a:r>
              <a:rPr lang="ru-RU" altLang="uk-UA" sz="1800" b="1" dirty="0">
                <a:solidFill>
                  <a:srgbClr val="002949"/>
                </a:solidFill>
              </a:rPr>
              <a:t> факт </a:t>
            </a:r>
            <a:r>
              <a:rPr lang="ru-RU" altLang="uk-UA" sz="1800" b="1" dirty="0" err="1">
                <a:solidFill>
                  <a:srgbClr val="002949"/>
                </a:solidFill>
              </a:rPr>
              <a:t>зафіксовано</a:t>
            </a:r>
            <a:r>
              <a:rPr lang="ru-RU" altLang="uk-UA" sz="1800" b="1" dirty="0">
                <a:solidFill>
                  <a:srgbClr val="002949"/>
                </a:solidFill>
              </a:rPr>
              <a:t> шляхом </a:t>
            </a:r>
            <a:r>
              <a:rPr lang="ru-RU" altLang="uk-UA" sz="1800" b="1" dirty="0" err="1">
                <a:solidFill>
                  <a:srgbClr val="002949"/>
                </a:solidFill>
              </a:rPr>
              <a:t>здійснення</a:t>
            </a:r>
            <a:r>
              <a:rPr lang="ru-RU" altLang="uk-UA" sz="1800" b="1" dirty="0">
                <a:solidFill>
                  <a:srgbClr val="002949"/>
                </a:solidFill>
              </a:rPr>
              <a:t> </a:t>
            </a:r>
            <a:r>
              <a:rPr lang="ru-RU" altLang="uk-UA" sz="1800" b="1" dirty="0" err="1">
                <a:solidFill>
                  <a:srgbClr val="002949"/>
                </a:solidFill>
              </a:rPr>
              <a:t>відеозапису</a:t>
            </a:r>
            <a:r>
              <a:rPr lang="ru-RU" altLang="uk-UA" sz="1800" b="1" dirty="0">
                <a:solidFill>
                  <a:srgbClr val="002949"/>
                </a:solidFill>
              </a:rPr>
              <a:t>, компакт-диск з </a:t>
            </a:r>
            <a:r>
              <a:rPr lang="ru-RU" altLang="uk-UA" sz="1800" b="1" dirty="0" err="1">
                <a:solidFill>
                  <a:srgbClr val="002949"/>
                </a:solidFill>
              </a:rPr>
              <a:t>яким</a:t>
            </a:r>
            <a:r>
              <a:rPr lang="ru-RU" altLang="uk-UA" sz="1800" b="1" dirty="0">
                <a:solidFill>
                  <a:srgbClr val="002949"/>
                </a:solidFill>
              </a:rPr>
              <a:t> </a:t>
            </a:r>
            <a:r>
              <a:rPr lang="ru-RU" altLang="uk-UA" sz="1800" b="1" dirty="0" err="1">
                <a:solidFill>
                  <a:srgbClr val="002949"/>
                </a:solidFill>
              </a:rPr>
              <a:t>долучено</a:t>
            </a:r>
            <a:r>
              <a:rPr lang="ru-RU" altLang="uk-UA" sz="1800" b="1" dirty="0">
                <a:solidFill>
                  <a:srgbClr val="002949"/>
                </a:solidFill>
              </a:rPr>
              <a:t> до </a:t>
            </a:r>
            <a:r>
              <a:rPr lang="ru-RU" altLang="uk-UA" sz="1800" b="1" dirty="0" err="1">
                <a:solidFill>
                  <a:srgbClr val="002949"/>
                </a:solidFill>
              </a:rPr>
              <a:t>касаційної</a:t>
            </a:r>
            <a:r>
              <a:rPr lang="ru-RU" altLang="uk-UA" sz="1800" b="1" dirty="0">
                <a:solidFill>
                  <a:srgbClr val="002949"/>
                </a:solidFill>
              </a:rPr>
              <a:t> </a:t>
            </a:r>
            <a:r>
              <a:rPr lang="ru-RU" altLang="uk-UA" sz="1800" b="1" dirty="0" err="1">
                <a:solidFill>
                  <a:srgbClr val="002949"/>
                </a:solidFill>
              </a:rPr>
              <a:t>скарги</a:t>
            </a:r>
            <a:r>
              <a:rPr lang="ru-RU" altLang="uk-UA" sz="1800" b="1" dirty="0">
                <a:solidFill>
                  <a:srgbClr val="002949"/>
                </a:solidFill>
              </a:rPr>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94940" y="491124"/>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Постанова ВС </a:t>
            </a:r>
            <a:r>
              <a:rPr lang="ru-RU" altLang="uk-UA" sz="2200" dirty="0" err="1">
                <a:solidFill>
                  <a:srgbClr val="004E9E"/>
                </a:solidFill>
              </a:rPr>
              <a:t>від</a:t>
            </a:r>
            <a:r>
              <a:rPr lang="ru-RU" altLang="uk-UA" sz="2200" dirty="0">
                <a:solidFill>
                  <a:srgbClr val="004E9E"/>
                </a:solidFill>
              </a:rPr>
              <a:t> 22 </a:t>
            </a:r>
            <a:r>
              <a:rPr lang="ru-RU" altLang="uk-UA" sz="2200" dirty="0" err="1">
                <a:solidFill>
                  <a:srgbClr val="004E9E"/>
                </a:solidFill>
              </a:rPr>
              <a:t>жовтня</a:t>
            </a:r>
            <a:r>
              <a:rPr lang="ru-RU" altLang="uk-UA" sz="2200" dirty="0">
                <a:solidFill>
                  <a:srgbClr val="004E9E"/>
                </a:solidFill>
              </a:rPr>
              <a:t> 2021 р. у </a:t>
            </a:r>
            <a:r>
              <a:rPr lang="ru-RU" altLang="uk-UA" sz="2200" dirty="0" err="1">
                <a:solidFill>
                  <a:srgbClr val="004E9E"/>
                </a:solidFill>
              </a:rPr>
              <a:t>справі</a:t>
            </a:r>
            <a:r>
              <a:rPr lang="ru-RU" altLang="uk-UA" sz="2200" dirty="0">
                <a:solidFill>
                  <a:srgbClr val="004E9E"/>
                </a:solidFill>
              </a:rPr>
              <a:t> № № 460/2869/18 </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70</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3" y="5969020"/>
            <a:ext cx="718507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2381584943"/>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76652" y="1294640"/>
            <a:ext cx="11268075" cy="3631763"/>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100" dirty="0" err="1">
                <a:solidFill>
                  <a:srgbClr val="002949"/>
                </a:solidFill>
              </a:rPr>
              <a:t>Надаючи</a:t>
            </a:r>
            <a:r>
              <a:rPr lang="ru-RU" altLang="uk-UA" sz="2100" dirty="0">
                <a:solidFill>
                  <a:srgbClr val="002949"/>
                </a:solidFill>
              </a:rPr>
              <a:t> </a:t>
            </a:r>
            <a:r>
              <a:rPr lang="ru-RU" altLang="uk-UA" sz="2100" dirty="0" err="1">
                <a:solidFill>
                  <a:srgbClr val="002949"/>
                </a:solidFill>
              </a:rPr>
              <a:t>оцінку</a:t>
            </a:r>
            <a:r>
              <a:rPr lang="ru-RU" altLang="uk-UA" sz="2100" dirty="0">
                <a:solidFill>
                  <a:srgbClr val="002949"/>
                </a:solidFill>
              </a:rPr>
              <a:t> </a:t>
            </a:r>
            <a:r>
              <a:rPr lang="ru-RU" altLang="uk-UA" sz="2100" dirty="0" err="1">
                <a:solidFill>
                  <a:srgbClr val="002949"/>
                </a:solidFill>
              </a:rPr>
              <a:t>цьому</a:t>
            </a:r>
            <a:r>
              <a:rPr lang="ru-RU" altLang="uk-UA" sz="2100" dirty="0">
                <a:solidFill>
                  <a:srgbClr val="002949"/>
                </a:solidFill>
              </a:rPr>
              <a:t> доводу </a:t>
            </a:r>
            <a:r>
              <a:rPr lang="ru-RU" altLang="uk-UA" sz="2100" dirty="0" err="1">
                <a:solidFill>
                  <a:srgbClr val="002949"/>
                </a:solidFill>
              </a:rPr>
              <a:t>касаційної</a:t>
            </a:r>
            <a:r>
              <a:rPr lang="ru-RU" altLang="uk-UA" sz="2100" dirty="0">
                <a:solidFill>
                  <a:srgbClr val="002949"/>
                </a:solidFill>
              </a:rPr>
              <a:t> </a:t>
            </a:r>
            <a:r>
              <a:rPr lang="ru-RU" altLang="uk-UA" sz="2100" dirty="0" err="1">
                <a:solidFill>
                  <a:srgbClr val="002949"/>
                </a:solidFill>
              </a:rPr>
              <a:t>скарги</a:t>
            </a:r>
            <a:r>
              <a:rPr lang="ru-RU" altLang="uk-UA" sz="2100" dirty="0">
                <a:solidFill>
                  <a:srgbClr val="002949"/>
                </a:solidFill>
              </a:rPr>
              <a:t>, ВС </a:t>
            </a:r>
            <a:r>
              <a:rPr lang="ru-RU" altLang="uk-UA" sz="2100" dirty="0" err="1">
                <a:solidFill>
                  <a:srgbClr val="002949"/>
                </a:solidFill>
              </a:rPr>
              <a:t>зауважив</a:t>
            </a:r>
            <a:r>
              <a:rPr lang="ru-RU" altLang="uk-UA" sz="2100" dirty="0">
                <a:solidFill>
                  <a:srgbClr val="002949"/>
                </a:solidFill>
              </a:rPr>
              <a:t>, </a:t>
            </a:r>
            <a:r>
              <a:rPr lang="ru-RU" altLang="uk-UA" sz="2100" dirty="0" err="1">
                <a:solidFill>
                  <a:srgbClr val="002949"/>
                </a:solidFill>
              </a:rPr>
              <a:t>що</a:t>
            </a:r>
            <a:r>
              <a:rPr lang="ru-RU" altLang="uk-UA" sz="2100" dirty="0">
                <a:solidFill>
                  <a:srgbClr val="002949"/>
                </a:solidFill>
              </a:rPr>
              <a:t> </a:t>
            </a:r>
            <a:r>
              <a:rPr lang="ru-RU" altLang="uk-UA" sz="2100" dirty="0" err="1">
                <a:solidFill>
                  <a:srgbClr val="002949"/>
                </a:solidFill>
              </a:rPr>
              <a:t>відповідно</a:t>
            </a:r>
            <a:r>
              <a:rPr lang="ru-RU" altLang="uk-UA" sz="2100" dirty="0">
                <a:solidFill>
                  <a:srgbClr val="002949"/>
                </a:solidFill>
              </a:rPr>
              <a:t> до </a:t>
            </a:r>
            <a:r>
              <a:rPr lang="ru-RU" altLang="uk-UA" sz="2100" dirty="0" err="1">
                <a:solidFill>
                  <a:srgbClr val="002949"/>
                </a:solidFill>
              </a:rPr>
              <a:t>частини</a:t>
            </a:r>
            <a:r>
              <a:rPr lang="ru-RU" altLang="uk-UA" sz="2100" dirty="0">
                <a:solidFill>
                  <a:srgbClr val="002949"/>
                </a:solidFill>
              </a:rPr>
              <a:t> </a:t>
            </a:r>
            <a:r>
              <a:rPr lang="ru-RU" altLang="uk-UA" sz="2100" dirty="0" err="1">
                <a:solidFill>
                  <a:srgbClr val="002949"/>
                </a:solidFill>
              </a:rPr>
              <a:t>першої</a:t>
            </a:r>
            <a:r>
              <a:rPr lang="ru-RU" altLang="uk-UA" sz="2100" dirty="0">
                <a:solidFill>
                  <a:srgbClr val="002949"/>
                </a:solidFill>
              </a:rPr>
              <a:t> </a:t>
            </a:r>
            <a:r>
              <a:rPr lang="ru-RU" altLang="uk-UA" sz="2100" dirty="0" err="1">
                <a:solidFill>
                  <a:srgbClr val="002949"/>
                </a:solidFill>
              </a:rPr>
              <a:t>статті</a:t>
            </a:r>
            <a:r>
              <a:rPr lang="ru-RU" altLang="uk-UA" sz="2100" dirty="0">
                <a:solidFill>
                  <a:srgbClr val="002949"/>
                </a:solidFill>
              </a:rPr>
              <a:t> 227 КАС </a:t>
            </a:r>
            <a:r>
              <a:rPr lang="ru-RU" altLang="uk-UA" sz="2100" dirty="0" err="1">
                <a:solidFill>
                  <a:srgbClr val="002949"/>
                </a:solidFill>
              </a:rPr>
              <a:t>України</a:t>
            </a:r>
            <a:r>
              <a:rPr lang="ru-RU" altLang="uk-UA" sz="2100" dirty="0">
                <a:solidFill>
                  <a:srgbClr val="002949"/>
                </a:solidFill>
              </a:rPr>
              <a:t> </a:t>
            </a:r>
            <a:r>
              <a:rPr lang="ru-RU" altLang="uk-UA" sz="2100" dirty="0" err="1">
                <a:solidFill>
                  <a:srgbClr val="002949"/>
                </a:solidFill>
              </a:rPr>
              <a:t>після</a:t>
            </a:r>
            <a:r>
              <a:rPr lang="ru-RU" altLang="uk-UA" sz="2100" dirty="0">
                <a:solidFill>
                  <a:srgbClr val="002949"/>
                </a:solidFill>
              </a:rPr>
              <a:t> </a:t>
            </a:r>
            <a:r>
              <a:rPr lang="ru-RU" altLang="uk-UA" sz="2100" dirty="0" err="1">
                <a:solidFill>
                  <a:srgbClr val="002949"/>
                </a:solidFill>
              </a:rPr>
              <a:t>судових</a:t>
            </a:r>
            <a:r>
              <a:rPr lang="ru-RU" altLang="uk-UA" sz="2100" dirty="0">
                <a:solidFill>
                  <a:srgbClr val="002949"/>
                </a:solidFill>
              </a:rPr>
              <a:t> </a:t>
            </a:r>
            <a:r>
              <a:rPr lang="ru-RU" altLang="uk-UA" sz="2100" dirty="0" err="1">
                <a:solidFill>
                  <a:srgbClr val="002949"/>
                </a:solidFill>
              </a:rPr>
              <a:t>дебатів</a:t>
            </a:r>
            <a:r>
              <a:rPr lang="ru-RU" altLang="uk-UA" sz="2100" dirty="0">
                <a:solidFill>
                  <a:srgbClr val="002949"/>
                </a:solidFill>
              </a:rPr>
              <a:t> суд </a:t>
            </a:r>
            <a:r>
              <a:rPr lang="ru-RU" altLang="uk-UA" sz="2100" dirty="0" err="1">
                <a:solidFill>
                  <a:srgbClr val="002949"/>
                </a:solidFill>
              </a:rPr>
              <a:t>виходить</a:t>
            </a:r>
            <a:r>
              <a:rPr lang="ru-RU" altLang="uk-UA" sz="2100" dirty="0">
                <a:solidFill>
                  <a:srgbClr val="002949"/>
                </a:solidFill>
              </a:rPr>
              <a:t> до </a:t>
            </a:r>
            <a:r>
              <a:rPr lang="ru-RU" altLang="uk-UA" sz="2100" dirty="0" err="1">
                <a:solidFill>
                  <a:srgbClr val="002949"/>
                </a:solidFill>
              </a:rPr>
              <a:t>нарадчої</a:t>
            </a:r>
            <a:r>
              <a:rPr lang="ru-RU" altLang="uk-UA" sz="2100" dirty="0">
                <a:solidFill>
                  <a:srgbClr val="002949"/>
                </a:solidFill>
              </a:rPr>
              <a:t> </a:t>
            </a:r>
            <a:r>
              <a:rPr lang="ru-RU" altLang="uk-UA" sz="2100" dirty="0" err="1">
                <a:solidFill>
                  <a:srgbClr val="002949"/>
                </a:solidFill>
              </a:rPr>
              <a:t>кімнати</a:t>
            </a:r>
            <a:r>
              <a:rPr lang="ru-RU" altLang="uk-UA" sz="2100" dirty="0">
                <a:solidFill>
                  <a:srgbClr val="002949"/>
                </a:solidFill>
              </a:rPr>
              <a:t> (</a:t>
            </a:r>
            <a:r>
              <a:rPr lang="ru-RU" altLang="uk-UA" sz="2100" dirty="0" err="1">
                <a:solidFill>
                  <a:srgbClr val="002949"/>
                </a:solidFill>
              </a:rPr>
              <a:t>приміщення</a:t>
            </a:r>
            <a:r>
              <a:rPr lang="ru-RU" altLang="uk-UA" sz="2100" dirty="0">
                <a:solidFill>
                  <a:srgbClr val="002949"/>
                </a:solidFill>
              </a:rPr>
              <a:t>, </a:t>
            </a:r>
            <a:r>
              <a:rPr lang="ru-RU" altLang="uk-UA" sz="2100" dirty="0" err="1">
                <a:solidFill>
                  <a:srgbClr val="002949"/>
                </a:solidFill>
              </a:rPr>
              <a:t>спеціально</a:t>
            </a:r>
            <a:r>
              <a:rPr lang="ru-RU" altLang="uk-UA" sz="2100" dirty="0">
                <a:solidFill>
                  <a:srgbClr val="002949"/>
                </a:solidFill>
              </a:rPr>
              <a:t> </a:t>
            </a:r>
            <a:r>
              <a:rPr lang="ru-RU" altLang="uk-UA" sz="2100" dirty="0" err="1">
                <a:solidFill>
                  <a:srgbClr val="002949"/>
                </a:solidFill>
              </a:rPr>
              <a:t>призначеного</a:t>
            </a:r>
            <a:r>
              <a:rPr lang="ru-RU" altLang="uk-UA" sz="2100" dirty="0">
                <a:solidFill>
                  <a:srgbClr val="002949"/>
                </a:solidFill>
              </a:rPr>
              <a:t> для </a:t>
            </a:r>
            <a:r>
              <a:rPr lang="ru-RU" altLang="uk-UA" sz="2100" dirty="0" err="1">
                <a:solidFill>
                  <a:srgbClr val="002949"/>
                </a:solidFill>
              </a:rPr>
              <a:t>ухвалення</a:t>
            </a:r>
            <a:r>
              <a:rPr lang="ru-RU" altLang="uk-UA" sz="2100" dirty="0">
                <a:solidFill>
                  <a:srgbClr val="002949"/>
                </a:solidFill>
              </a:rPr>
              <a:t> </a:t>
            </a:r>
            <a:r>
              <a:rPr lang="ru-RU" altLang="uk-UA" sz="2100" dirty="0" err="1">
                <a:solidFill>
                  <a:srgbClr val="002949"/>
                </a:solidFill>
              </a:rPr>
              <a:t>судових</a:t>
            </a:r>
            <a:r>
              <a:rPr lang="ru-RU" altLang="uk-UA" sz="2100" dirty="0">
                <a:solidFill>
                  <a:srgbClr val="002949"/>
                </a:solidFill>
              </a:rPr>
              <a:t> </a:t>
            </a:r>
            <a:r>
              <a:rPr lang="ru-RU" altLang="uk-UA" sz="2100" dirty="0" err="1">
                <a:solidFill>
                  <a:srgbClr val="002949"/>
                </a:solidFill>
              </a:rPr>
              <a:t>рішень</a:t>
            </a:r>
            <a:r>
              <a:rPr lang="ru-RU" altLang="uk-UA" sz="2100" dirty="0">
                <a:solidFill>
                  <a:srgbClr val="002949"/>
                </a:solidFill>
              </a:rPr>
              <a:t>) для </a:t>
            </a:r>
            <a:r>
              <a:rPr lang="ru-RU" altLang="uk-UA" sz="2100" dirty="0" err="1">
                <a:solidFill>
                  <a:srgbClr val="002949"/>
                </a:solidFill>
              </a:rPr>
              <a:t>ухвалення</a:t>
            </a:r>
            <a:r>
              <a:rPr lang="ru-RU" altLang="uk-UA" sz="2100" dirty="0">
                <a:solidFill>
                  <a:srgbClr val="002949"/>
                </a:solidFill>
              </a:rPr>
              <a:t> </a:t>
            </a:r>
            <a:r>
              <a:rPr lang="ru-RU" altLang="uk-UA" sz="2100" dirty="0" err="1">
                <a:solidFill>
                  <a:srgbClr val="002949"/>
                </a:solidFill>
              </a:rPr>
              <a:t>рішення</a:t>
            </a:r>
            <a:r>
              <a:rPr lang="ru-RU" altLang="uk-UA" sz="2100" dirty="0">
                <a:solidFill>
                  <a:srgbClr val="002949"/>
                </a:solidFill>
              </a:rPr>
              <a:t> у </a:t>
            </a:r>
            <a:r>
              <a:rPr lang="ru-RU" altLang="uk-UA" sz="2100" dirty="0" err="1">
                <a:solidFill>
                  <a:srgbClr val="002949"/>
                </a:solidFill>
              </a:rPr>
              <a:t>справі</a:t>
            </a:r>
            <a:r>
              <a:rPr lang="ru-RU" altLang="uk-UA" sz="2100" dirty="0">
                <a:solidFill>
                  <a:srgbClr val="002949"/>
                </a:solidFill>
              </a:rPr>
              <a:t>, </a:t>
            </a:r>
            <a:r>
              <a:rPr lang="ru-RU" altLang="uk-UA" sz="2100" dirty="0" err="1">
                <a:solidFill>
                  <a:srgbClr val="002949"/>
                </a:solidFill>
              </a:rPr>
              <a:t>оголосивши</a:t>
            </a:r>
            <a:r>
              <a:rPr lang="ru-RU" altLang="uk-UA" sz="2100" dirty="0">
                <a:solidFill>
                  <a:srgbClr val="002949"/>
                </a:solidFill>
              </a:rPr>
              <a:t> </a:t>
            </a:r>
            <a:r>
              <a:rPr lang="ru-RU" altLang="uk-UA" sz="2100" dirty="0" err="1">
                <a:solidFill>
                  <a:srgbClr val="002949"/>
                </a:solidFill>
              </a:rPr>
              <a:t>орієнтовний</a:t>
            </a:r>
            <a:r>
              <a:rPr lang="ru-RU" altLang="uk-UA" sz="2100" dirty="0">
                <a:solidFill>
                  <a:srgbClr val="002949"/>
                </a:solidFill>
              </a:rPr>
              <a:t> час </a:t>
            </a:r>
            <a:r>
              <a:rPr lang="ru-RU" altLang="uk-UA" sz="2100" dirty="0" err="1">
                <a:solidFill>
                  <a:srgbClr val="002949"/>
                </a:solidFill>
              </a:rPr>
              <a:t>його</a:t>
            </a:r>
            <a:r>
              <a:rPr lang="ru-RU" altLang="uk-UA" sz="2100" dirty="0">
                <a:solidFill>
                  <a:srgbClr val="002949"/>
                </a:solidFill>
              </a:rPr>
              <a:t> </a:t>
            </a:r>
            <a:r>
              <a:rPr lang="ru-RU" altLang="uk-UA" sz="2100" dirty="0" err="1">
                <a:solidFill>
                  <a:srgbClr val="002949"/>
                </a:solidFill>
              </a:rPr>
              <a:t>проголошення</a:t>
            </a:r>
            <a:r>
              <a:rPr lang="ru-RU" altLang="uk-UA" sz="2100" dirty="0">
                <a:solidFill>
                  <a:srgbClr val="002949"/>
                </a:solidFill>
              </a:rPr>
              <a:t>.</a:t>
            </a:r>
          </a:p>
          <a:p>
            <a:pPr algn="just">
              <a:lnSpc>
                <a:spcPct val="100000"/>
              </a:lnSpc>
              <a:spcBef>
                <a:spcPct val="0"/>
              </a:spcBef>
              <a:spcAft>
                <a:spcPts val="1200"/>
              </a:spcAft>
              <a:buFont typeface="Arial" panose="020B0604020202020204" pitchFamily="34" charset="0"/>
              <a:buNone/>
            </a:pPr>
            <a:r>
              <a:rPr lang="ru-RU" altLang="uk-UA" sz="2100" dirty="0">
                <a:solidFill>
                  <a:srgbClr val="002949"/>
                </a:solidFill>
              </a:rPr>
              <a:t>За </a:t>
            </a:r>
            <a:r>
              <a:rPr lang="ru-RU" altLang="uk-UA" sz="2100" dirty="0" err="1">
                <a:solidFill>
                  <a:srgbClr val="002949"/>
                </a:solidFill>
              </a:rPr>
              <a:t>приписами</a:t>
            </a:r>
            <a:r>
              <a:rPr lang="ru-RU" altLang="uk-UA" sz="2100" dirty="0">
                <a:solidFill>
                  <a:srgbClr val="002949"/>
                </a:solidFill>
              </a:rPr>
              <a:t> </a:t>
            </a:r>
            <a:r>
              <a:rPr lang="ru-RU" altLang="uk-UA" sz="2100" dirty="0" err="1">
                <a:solidFill>
                  <a:srgbClr val="002949"/>
                </a:solidFill>
              </a:rPr>
              <a:t>статті</a:t>
            </a:r>
            <a:r>
              <a:rPr lang="ru-RU" altLang="uk-UA" sz="2100" dirty="0">
                <a:solidFill>
                  <a:srgbClr val="002949"/>
                </a:solidFill>
              </a:rPr>
              <a:t> 228 КАС </a:t>
            </a:r>
            <a:r>
              <a:rPr lang="ru-RU" altLang="uk-UA" sz="2100" dirty="0" err="1">
                <a:solidFill>
                  <a:srgbClr val="002949"/>
                </a:solidFill>
              </a:rPr>
              <a:t>України</a:t>
            </a:r>
            <a:r>
              <a:rPr lang="ru-RU" altLang="uk-UA" sz="2100" dirty="0">
                <a:solidFill>
                  <a:srgbClr val="002949"/>
                </a:solidFill>
              </a:rPr>
              <a:t> </a:t>
            </a:r>
            <a:r>
              <a:rPr lang="ru-RU" altLang="uk-UA" sz="2100" dirty="0" err="1">
                <a:solidFill>
                  <a:srgbClr val="002949"/>
                </a:solidFill>
              </a:rPr>
              <a:t>під</a:t>
            </a:r>
            <a:r>
              <a:rPr lang="ru-RU" altLang="uk-UA" sz="2100" dirty="0">
                <a:solidFill>
                  <a:srgbClr val="002949"/>
                </a:solidFill>
              </a:rPr>
              <a:t> час </a:t>
            </a:r>
            <a:r>
              <a:rPr lang="ru-RU" altLang="uk-UA" sz="2100" dirty="0" err="1">
                <a:solidFill>
                  <a:srgbClr val="002949"/>
                </a:solidFill>
              </a:rPr>
              <a:t>ухвалення</a:t>
            </a:r>
            <a:r>
              <a:rPr lang="ru-RU" altLang="uk-UA" sz="2100" dirty="0">
                <a:solidFill>
                  <a:srgbClr val="002949"/>
                </a:solidFill>
              </a:rPr>
              <a:t> судового </a:t>
            </a:r>
            <a:r>
              <a:rPr lang="ru-RU" altLang="uk-UA" sz="2100" dirty="0" err="1">
                <a:solidFill>
                  <a:srgbClr val="002949"/>
                </a:solidFill>
              </a:rPr>
              <a:t>рішення</a:t>
            </a:r>
            <a:r>
              <a:rPr lang="ru-RU" altLang="uk-UA" sz="2100" dirty="0">
                <a:solidFill>
                  <a:srgbClr val="002949"/>
                </a:solidFill>
              </a:rPr>
              <a:t> </a:t>
            </a:r>
            <a:r>
              <a:rPr lang="ru-RU" altLang="uk-UA" sz="2100" dirty="0" err="1">
                <a:solidFill>
                  <a:srgbClr val="002949"/>
                </a:solidFill>
              </a:rPr>
              <a:t>ніхто</a:t>
            </a:r>
            <a:r>
              <a:rPr lang="ru-RU" altLang="uk-UA" sz="2100" dirty="0">
                <a:solidFill>
                  <a:srgbClr val="002949"/>
                </a:solidFill>
              </a:rPr>
              <a:t> не </a:t>
            </a:r>
            <a:r>
              <a:rPr lang="ru-RU" altLang="uk-UA" sz="2100" dirty="0" err="1">
                <a:solidFill>
                  <a:srgbClr val="002949"/>
                </a:solidFill>
              </a:rPr>
              <a:t>має</a:t>
            </a:r>
            <a:r>
              <a:rPr lang="ru-RU" altLang="uk-UA" sz="2100" dirty="0">
                <a:solidFill>
                  <a:srgbClr val="002949"/>
                </a:solidFill>
              </a:rPr>
              <a:t> права </a:t>
            </a:r>
            <a:r>
              <a:rPr lang="ru-RU" altLang="uk-UA" sz="2100" dirty="0" err="1">
                <a:solidFill>
                  <a:srgbClr val="002949"/>
                </a:solidFill>
              </a:rPr>
              <a:t>перебувати</a:t>
            </a:r>
            <a:r>
              <a:rPr lang="ru-RU" altLang="uk-UA" sz="2100" dirty="0">
                <a:solidFill>
                  <a:srgbClr val="002949"/>
                </a:solidFill>
              </a:rPr>
              <a:t> в </a:t>
            </a:r>
            <a:r>
              <a:rPr lang="ru-RU" altLang="uk-UA" sz="2100" dirty="0" err="1">
                <a:solidFill>
                  <a:srgbClr val="002949"/>
                </a:solidFill>
              </a:rPr>
              <a:t>нарадчій</a:t>
            </a:r>
            <a:r>
              <a:rPr lang="ru-RU" altLang="uk-UA" sz="2100" dirty="0">
                <a:solidFill>
                  <a:srgbClr val="002949"/>
                </a:solidFill>
              </a:rPr>
              <a:t> </a:t>
            </a:r>
            <a:r>
              <a:rPr lang="ru-RU" altLang="uk-UA" sz="2100" dirty="0" err="1">
                <a:solidFill>
                  <a:srgbClr val="002949"/>
                </a:solidFill>
              </a:rPr>
              <a:t>кімнаті</a:t>
            </a:r>
            <a:r>
              <a:rPr lang="ru-RU" altLang="uk-UA" sz="2100" dirty="0">
                <a:solidFill>
                  <a:srgbClr val="002949"/>
                </a:solidFill>
              </a:rPr>
              <a:t>, </a:t>
            </a:r>
            <a:r>
              <a:rPr lang="ru-RU" altLang="uk-UA" sz="2100" dirty="0" err="1">
                <a:solidFill>
                  <a:srgbClr val="002949"/>
                </a:solidFill>
              </a:rPr>
              <a:t>крім</a:t>
            </a:r>
            <a:r>
              <a:rPr lang="ru-RU" altLang="uk-UA" sz="2100" dirty="0">
                <a:solidFill>
                  <a:srgbClr val="002949"/>
                </a:solidFill>
              </a:rPr>
              <a:t> складу суду, </a:t>
            </a:r>
            <a:r>
              <a:rPr lang="ru-RU" altLang="uk-UA" sz="2100" dirty="0" err="1">
                <a:solidFill>
                  <a:srgbClr val="002949"/>
                </a:solidFill>
              </a:rPr>
              <a:t>який</a:t>
            </a:r>
            <a:r>
              <a:rPr lang="ru-RU" altLang="uk-UA" sz="2100" dirty="0">
                <a:solidFill>
                  <a:srgbClr val="002949"/>
                </a:solidFill>
              </a:rPr>
              <a:t> </a:t>
            </a:r>
            <a:r>
              <a:rPr lang="ru-RU" altLang="uk-UA" sz="2100" dirty="0" err="1">
                <a:solidFill>
                  <a:srgbClr val="002949"/>
                </a:solidFill>
              </a:rPr>
              <a:t>розглядає</a:t>
            </a:r>
            <a:r>
              <a:rPr lang="ru-RU" altLang="uk-UA" sz="2100" dirty="0">
                <a:solidFill>
                  <a:srgbClr val="002949"/>
                </a:solidFill>
              </a:rPr>
              <a:t> справу. </a:t>
            </a:r>
            <a:r>
              <a:rPr lang="ru-RU" altLang="uk-UA" sz="2100" dirty="0" err="1">
                <a:solidFill>
                  <a:srgbClr val="002949"/>
                </a:solidFill>
              </a:rPr>
              <a:t>Під</a:t>
            </a:r>
            <a:r>
              <a:rPr lang="ru-RU" altLang="uk-UA" sz="2100" dirty="0">
                <a:solidFill>
                  <a:srgbClr val="002949"/>
                </a:solidFill>
              </a:rPr>
              <a:t> час </a:t>
            </a:r>
            <a:r>
              <a:rPr lang="ru-RU" altLang="uk-UA" sz="2100" dirty="0" err="1">
                <a:solidFill>
                  <a:srgbClr val="002949"/>
                </a:solidFill>
              </a:rPr>
              <a:t>перебування</a:t>
            </a:r>
            <a:r>
              <a:rPr lang="ru-RU" altLang="uk-UA" sz="2100" dirty="0">
                <a:solidFill>
                  <a:srgbClr val="002949"/>
                </a:solidFill>
              </a:rPr>
              <a:t> в </a:t>
            </a:r>
            <a:r>
              <a:rPr lang="ru-RU" altLang="uk-UA" sz="2100" dirty="0" err="1">
                <a:solidFill>
                  <a:srgbClr val="002949"/>
                </a:solidFill>
              </a:rPr>
              <a:t>нарадчій</a:t>
            </a:r>
            <a:r>
              <a:rPr lang="ru-RU" altLang="uk-UA" sz="2100" dirty="0">
                <a:solidFill>
                  <a:srgbClr val="002949"/>
                </a:solidFill>
              </a:rPr>
              <a:t> </a:t>
            </a:r>
            <a:r>
              <a:rPr lang="ru-RU" altLang="uk-UA" sz="2100" dirty="0" err="1">
                <a:solidFill>
                  <a:srgbClr val="002949"/>
                </a:solidFill>
              </a:rPr>
              <a:t>кімнаті</a:t>
            </a:r>
            <a:r>
              <a:rPr lang="ru-RU" altLang="uk-UA" sz="2100" dirty="0">
                <a:solidFill>
                  <a:srgbClr val="002949"/>
                </a:solidFill>
              </a:rPr>
              <a:t> </a:t>
            </a:r>
            <a:r>
              <a:rPr lang="ru-RU" altLang="uk-UA" sz="2100" dirty="0" err="1">
                <a:solidFill>
                  <a:srgbClr val="002949"/>
                </a:solidFill>
              </a:rPr>
              <a:t>суддя</a:t>
            </a:r>
            <a:r>
              <a:rPr lang="ru-RU" altLang="uk-UA" sz="2100" dirty="0">
                <a:solidFill>
                  <a:srgbClr val="002949"/>
                </a:solidFill>
              </a:rPr>
              <a:t> не </a:t>
            </a:r>
            <a:r>
              <a:rPr lang="ru-RU" altLang="uk-UA" sz="2100" dirty="0" err="1">
                <a:solidFill>
                  <a:srgbClr val="002949"/>
                </a:solidFill>
              </a:rPr>
              <a:t>має</a:t>
            </a:r>
            <a:r>
              <a:rPr lang="ru-RU" altLang="uk-UA" sz="2100" dirty="0">
                <a:solidFill>
                  <a:srgbClr val="002949"/>
                </a:solidFill>
              </a:rPr>
              <a:t> права </a:t>
            </a:r>
            <a:r>
              <a:rPr lang="ru-RU" altLang="uk-UA" sz="2100" dirty="0" err="1">
                <a:solidFill>
                  <a:srgbClr val="002949"/>
                </a:solidFill>
              </a:rPr>
              <a:t>розглядати</a:t>
            </a:r>
            <a:r>
              <a:rPr lang="ru-RU" altLang="uk-UA" sz="2100" dirty="0">
                <a:solidFill>
                  <a:srgbClr val="002949"/>
                </a:solidFill>
              </a:rPr>
              <a:t> </a:t>
            </a:r>
            <a:r>
              <a:rPr lang="ru-RU" altLang="uk-UA" sz="2100" dirty="0" err="1">
                <a:solidFill>
                  <a:srgbClr val="002949"/>
                </a:solidFill>
              </a:rPr>
              <a:t>інші</a:t>
            </a:r>
            <a:r>
              <a:rPr lang="ru-RU" altLang="uk-UA" sz="2100" dirty="0">
                <a:solidFill>
                  <a:srgbClr val="002949"/>
                </a:solidFill>
              </a:rPr>
              <a:t> </a:t>
            </a:r>
            <a:r>
              <a:rPr lang="ru-RU" altLang="uk-UA" sz="2100" dirty="0" err="1">
                <a:solidFill>
                  <a:srgbClr val="002949"/>
                </a:solidFill>
              </a:rPr>
              <a:t>судові</a:t>
            </a:r>
            <a:r>
              <a:rPr lang="ru-RU" altLang="uk-UA" sz="2100" dirty="0">
                <a:solidFill>
                  <a:srgbClr val="002949"/>
                </a:solidFill>
              </a:rPr>
              <a:t> </a:t>
            </a:r>
            <a:r>
              <a:rPr lang="ru-RU" altLang="uk-UA" sz="2100" dirty="0" err="1">
                <a:solidFill>
                  <a:srgbClr val="002949"/>
                </a:solidFill>
              </a:rPr>
              <a:t>справи</a:t>
            </a:r>
            <a:r>
              <a:rPr lang="ru-RU" altLang="uk-UA" sz="2100" dirty="0">
                <a:solidFill>
                  <a:srgbClr val="002949"/>
                </a:solidFill>
              </a:rPr>
              <a:t>. </a:t>
            </a:r>
            <a:r>
              <a:rPr lang="ru-RU" altLang="uk-UA" sz="2100" dirty="0" err="1">
                <a:solidFill>
                  <a:srgbClr val="002949"/>
                </a:solidFill>
              </a:rPr>
              <a:t>Судді</a:t>
            </a:r>
            <a:r>
              <a:rPr lang="ru-RU" altLang="uk-UA" sz="2100" dirty="0">
                <a:solidFill>
                  <a:srgbClr val="002949"/>
                </a:solidFill>
              </a:rPr>
              <a:t> не </a:t>
            </a:r>
            <a:r>
              <a:rPr lang="ru-RU" altLang="uk-UA" sz="2100" dirty="0" err="1">
                <a:solidFill>
                  <a:srgbClr val="002949"/>
                </a:solidFill>
              </a:rPr>
              <a:t>мають</a:t>
            </a:r>
            <a:r>
              <a:rPr lang="ru-RU" altLang="uk-UA" sz="2100" dirty="0">
                <a:solidFill>
                  <a:srgbClr val="002949"/>
                </a:solidFill>
              </a:rPr>
              <a:t> права </a:t>
            </a:r>
            <a:r>
              <a:rPr lang="ru-RU" altLang="uk-UA" sz="2100" dirty="0" err="1">
                <a:solidFill>
                  <a:srgbClr val="002949"/>
                </a:solidFill>
              </a:rPr>
              <a:t>розголошувати</a:t>
            </a:r>
            <a:r>
              <a:rPr lang="ru-RU" altLang="uk-UA" sz="2100" dirty="0">
                <a:solidFill>
                  <a:srgbClr val="002949"/>
                </a:solidFill>
              </a:rPr>
              <a:t> </a:t>
            </a:r>
            <a:r>
              <a:rPr lang="ru-RU" altLang="uk-UA" sz="2100" dirty="0" err="1">
                <a:solidFill>
                  <a:srgbClr val="002949"/>
                </a:solidFill>
              </a:rPr>
              <a:t>хід</a:t>
            </a:r>
            <a:r>
              <a:rPr lang="ru-RU" altLang="uk-UA" sz="2100" dirty="0">
                <a:solidFill>
                  <a:srgbClr val="002949"/>
                </a:solidFill>
              </a:rPr>
              <a:t> </a:t>
            </a:r>
            <a:r>
              <a:rPr lang="ru-RU" altLang="uk-UA" sz="2100" dirty="0" err="1">
                <a:solidFill>
                  <a:srgbClr val="002949"/>
                </a:solidFill>
              </a:rPr>
              <a:t>обговорення</a:t>
            </a:r>
            <a:r>
              <a:rPr lang="ru-RU" altLang="uk-UA" sz="2100" dirty="0">
                <a:solidFill>
                  <a:srgbClr val="002949"/>
                </a:solidFill>
              </a:rPr>
              <a:t> та </a:t>
            </a:r>
            <a:r>
              <a:rPr lang="ru-RU" altLang="uk-UA" sz="2100" dirty="0" err="1">
                <a:solidFill>
                  <a:srgbClr val="002949"/>
                </a:solidFill>
              </a:rPr>
              <a:t>ухвалення</a:t>
            </a:r>
            <a:r>
              <a:rPr lang="ru-RU" altLang="uk-UA" sz="2100" dirty="0">
                <a:solidFill>
                  <a:srgbClr val="002949"/>
                </a:solidFill>
              </a:rPr>
              <a:t> </a:t>
            </a:r>
            <a:r>
              <a:rPr lang="ru-RU" altLang="uk-UA" sz="2100" dirty="0" err="1">
                <a:solidFill>
                  <a:srgbClr val="002949"/>
                </a:solidFill>
              </a:rPr>
              <a:t>рішення</a:t>
            </a:r>
            <a:r>
              <a:rPr lang="ru-RU" altLang="uk-UA" sz="2100" dirty="0">
                <a:solidFill>
                  <a:srgbClr val="002949"/>
                </a:solidFill>
              </a:rPr>
              <a:t> в </a:t>
            </a:r>
            <a:r>
              <a:rPr lang="ru-RU" altLang="uk-UA" sz="2100" dirty="0" err="1">
                <a:solidFill>
                  <a:srgbClr val="002949"/>
                </a:solidFill>
              </a:rPr>
              <a:t>нарадчій</a:t>
            </a:r>
            <a:r>
              <a:rPr lang="ru-RU" altLang="uk-UA" sz="2100" dirty="0">
                <a:solidFill>
                  <a:srgbClr val="002949"/>
                </a:solidFill>
              </a:rPr>
              <a:t> </a:t>
            </a:r>
            <a:r>
              <a:rPr lang="ru-RU" altLang="uk-UA" sz="2100" dirty="0" err="1">
                <a:solidFill>
                  <a:srgbClr val="002949"/>
                </a:solidFill>
              </a:rPr>
              <a:t>кімнаті</a:t>
            </a:r>
            <a:r>
              <a:rPr lang="ru-RU" altLang="uk-UA" sz="2100" dirty="0">
                <a:solidFill>
                  <a:srgbClr val="002949"/>
                </a:solidFill>
              </a:rPr>
              <a:t>.</a:t>
            </a:r>
          </a:p>
          <a:p>
            <a:pPr algn="just">
              <a:lnSpc>
                <a:spcPct val="100000"/>
              </a:lnSpc>
              <a:spcBef>
                <a:spcPct val="0"/>
              </a:spcBef>
              <a:spcAft>
                <a:spcPts val="1200"/>
              </a:spcAft>
              <a:buFont typeface="Arial" panose="020B0604020202020204" pitchFamily="34" charset="0"/>
              <a:buNone/>
            </a:pPr>
            <a:r>
              <a:rPr lang="ru-RU" altLang="uk-UA" sz="2100" b="1" dirty="0" err="1">
                <a:solidFill>
                  <a:srgbClr val="002949"/>
                </a:solidFill>
              </a:rPr>
              <a:t>Таємниця</a:t>
            </a:r>
            <a:r>
              <a:rPr lang="ru-RU" altLang="uk-UA" sz="2100" b="1" dirty="0">
                <a:solidFill>
                  <a:srgbClr val="002949"/>
                </a:solidFill>
              </a:rPr>
              <a:t> </a:t>
            </a:r>
            <a:r>
              <a:rPr lang="ru-RU" altLang="uk-UA" sz="2100" b="1" dirty="0" err="1">
                <a:solidFill>
                  <a:srgbClr val="002949"/>
                </a:solidFill>
              </a:rPr>
              <a:t>нарадчої</a:t>
            </a:r>
            <a:r>
              <a:rPr lang="ru-RU" altLang="uk-UA" sz="2100" b="1" dirty="0">
                <a:solidFill>
                  <a:srgbClr val="002949"/>
                </a:solidFill>
              </a:rPr>
              <a:t> </a:t>
            </a:r>
            <a:r>
              <a:rPr lang="ru-RU" altLang="uk-UA" sz="2100" b="1" dirty="0" err="1">
                <a:solidFill>
                  <a:srgbClr val="002949"/>
                </a:solidFill>
              </a:rPr>
              <a:t>кімнати</a:t>
            </a:r>
            <a:r>
              <a:rPr lang="ru-RU" altLang="uk-UA" sz="2100" b="1" dirty="0">
                <a:solidFill>
                  <a:srgbClr val="002949"/>
                </a:solidFill>
              </a:rPr>
              <a:t> є </a:t>
            </a:r>
            <a:r>
              <a:rPr lang="ru-RU" altLang="uk-UA" sz="2100" b="1" dirty="0" err="1">
                <a:solidFill>
                  <a:srgbClr val="002949"/>
                </a:solidFill>
              </a:rPr>
              <a:t>охоронюваною</a:t>
            </a:r>
            <a:r>
              <a:rPr lang="ru-RU" altLang="uk-UA" sz="2100" b="1" dirty="0">
                <a:solidFill>
                  <a:srgbClr val="002949"/>
                </a:solidFill>
              </a:rPr>
              <a:t> законом і </a:t>
            </a:r>
            <a:r>
              <a:rPr lang="ru-RU" altLang="uk-UA" sz="2100" b="1" dirty="0" err="1">
                <a:solidFill>
                  <a:srgbClr val="002949"/>
                </a:solidFill>
              </a:rPr>
              <a:t>наведене</a:t>
            </a:r>
            <a:r>
              <a:rPr lang="ru-RU" altLang="uk-UA" sz="2100" b="1" dirty="0">
                <a:solidFill>
                  <a:srgbClr val="002949"/>
                </a:solidFill>
              </a:rPr>
              <a:t> </a:t>
            </a:r>
            <a:r>
              <a:rPr lang="ru-RU" altLang="uk-UA" sz="2100" b="1" dirty="0" err="1">
                <a:solidFill>
                  <a:srgbClr val="002949"/>
                </a:solidFill>
              </a:rPr>
              <a:t>положення</a:t>
            </a:r>
            <a:r>
              <a:rPr lang="ru-RU" altLang="uk-UA" sz="2100" b="1" dirty="0">
                <a:solidFill>
                  <a:srgbClr val="002949"/>
                </a:solidFill>
              </a:rPr>
              <a:t> </a:t>
            </a:r>
            <a:r>
              <a:rPr lang="ru-RU" altLang="uk-UA" sz="2100" b="1" dirty="0" err="1">
                <a:solidFill>
                  <a:srgbClr val="002949"/>
                </a:solidFill>
              </a:rPr>
              <a:t>стосується</a:t>
            </a:r>
            <a:r>
              <a:rPr lang="ru-RU" altLang="uk-UA" sz="2100" b="1" dirty="0">
                <a:solidFill>
                  <a:srgbClr val="002949"/>
                </a:solidFill>
              </a:rPr>
              <a:t> не </a:t>
            </a:r>
            <a:r>
              <a:rPr lang="ru-RU" altLang="uk-UA" sz="2100" b="1" dirty="0" err="1">
                <a:solidFill>
                  <a:srgbClr val="002949"/>
                </a:solidFill>
              </a:rPr>
              <a:t>лише</a:t>
            </a:r>
            <a:r>
              <a:rPr lang="ru-RU" altLang="uk-UA" sz="2100" b="1" dirty="0">
                <a:solidFill>
                  <a:srgbClr val="002949"/>
                </a:solidFill>
              </a:rPr>
              <a:t> </a:t>
            </a:r>
            <a:r>
              <a:rPr lang="ru-RU" altLang="uk-UA" sz="2100" b="1" dirty="0" err="1">
                <a:solidFill>
                  <a:srgbClr val="002949"/>
                </a:solidFill>
              </a:rPr>
              <a:t>дотримання</a:t>
            </a:r>
            <a:r>
              <a:rPr lang="ru-RU" altLang="uk-UA" sz="2100" b="1" dirty="0">
                <a:solidFill>
                  <a:srgbClr val="002949"/>
                </a:solidFill>
              </a:rPr>
              <a:t> </a:t>
            </a:r>
            <a:r>
              <a:rPr lang="ru-RU" altLang="uk-UA" sz="2100" b="1" dirty="0" err="1">
                <a:solidFill>
                  <a:srgbClr val="002949"/>
                </a:solidFill>
              </a:rPr>
              <a:t>таємниці</a:t>
            </a:r>
            <a:r>
              <a:rPr lang="ru-RU" altLang="uk-UA" sz="2100" b="1" dirty="0">
                <a:solidFill>
                  <a:srgbClr val="002949"/>
                </a:solidFill>
              </a:rPr>
              <a:t> </a:t>
            </a:r>
            <a:r>
              <a:rPr lang="ru-RU" altLang="uk-UA" sz="2100" b="1" dirty="0" err="1">
                <a:solidFill>
                  <a:srgbClr val="002949"/>
                </a:solidFill>
              </a:rPr>
              <a:t>наради</a:t>
            </a:r>
            <a:r>
              <a:rPr lang="ru-RU" altLang="uk-UA" sz="2100" b="1" dirty="0">
                <a:solidFill>
                  <a:srgbClr val="002949"/>
                </a:solidFill>
              </a:rPr>
              <a:t> </a:t>
            </a:r>
            <a:r>
              <a:rPr lang="ru-RU" altLang="uk-UA" sz="2100" b="1" dirty="0" err="1">
                <a:solidFill>
                  <a:srgbClr val="002949"/>
                </a:solidFill>
              </a:rPr>
              <a:t>суддів</a:t>
            </a:r>
            <a:r>
              <a:rPr lang="ru-RU" altLang="uk-UA" sz="2100" b="1" dirty="0">
                <a:solidFill>
                  <a:srgbClr val="002949"/>
                </a:solidFill>
              </a:rPr>
              <a:t> у </a:t>
            </a:r>
            <a:r>
              <a:rPr lang="ru-RU" altLang="uk-UA" sz="2100" b="1" dirty="0" err="1">
                <a:solidFill>
                  <a:srgbClr val="002949"/>
                </a:solidFill>
              </a:rPr>
              <a:t>адміністративному</a:t>
            </a:r>
            <a:r>
              <a:rPr lang="ru-RU" altLang="uk-UA" sz="2100" b="1" dirty="0">
                <a:solidFill>
                  <a:srgbClr val="002949"/>
                </a:solidFill>
              </a:rPr>
              <a:t> </a:t>
            </a:r>
            <a:r>
              <a:rPr lang="ru-RU" altLang="uk-UA" sz="2100" b="1" dirty="0" err="1">
                <a:solidFill>
                  <a:srgbClr val="002949"/>
                </a:solidFill>
              </a:rPr>
              <a:t>судочинстві</a:t>
            </a:r>
            <a:r>
              <a:rPr lang="ru-RU" altLang="uk-UA" sz="2100" b="1" dirty="0">
                <a:solidFill>
                  <a:srgbClr val="002949"/>
                </a:solidFill>
              </a:rPr>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76652" y="472836"/>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Постанова ВС </a:t>
            </a:r>
            <a:r>
              <a:rPr lang="ru-RU" altLang="uk-UA" sz="2200" dirty="0" err="1">
                <a:solidFill>
                  <a:srgbClr val="004E9E"/>
                </a:solidFill>
              </a:rPr>
              <a:t>від</a:t>
            </a:r>
            <a:r>
              <a:rPr lang="ru-RU" altLang="uk-UA" sz="2200" dirty="0">
                <a:solidFill>
                  <a:srgbClr val="004E9E"/>
                </a:solidFill>
              </a:rPr>
              <a:t> 22 </a:t>
            </a:r>
            <a:r>
              <a:rPr lang="ru-RU" altLang="uk-UA" sz="2200" dirty="0" err="1">
                <a:solidFill>
                  <a:srgbClr val="004E9E"/>
                </a:solidFill>
              </a:rPr>
              <a:t>жовтня</a:t>
            </a:r>
            <a:r>
              <a:rPr lang="ru-RU" altLang="uk-UA" sz="2200" dirty="0">
                <a:solidFill>
                  <a:srgbClr val="004E9E"/>
                </a:solidFill>
              </a:rPr>
              <a:t> 2021 р. у </a:t>
            </a:r>
            <a:r>
              <a:rPr lang="ru-RU" altLang="uk-UA" sz="2200" dirty="0" err="1">
                <a:solidFill>
                  <a:srgbClr val="004E9E"/>
                </a:solidFill>
              </a:rPr>
              <a:t>справі</a:t>
            </a:r>
            <a:r>
              <a:rPr lang="ru-RU" altLang="uk-UA" sz="2200" dirty="0">
                <a:solidFill>
                  <a:srgbClr val="004E9E"/>
                </a:solidFill>
              </a:rPr>
              <a:t> № № 460/2869/18 </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71</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7193702"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2884244588"/>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5795" y="922011"/>
            <a:ext cx="11268076" cy="4456413"/>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uk-UA"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 урахуванням наведених положень КАС України, </a:t>
            </a:r>
            <a:r>
              <a:rPr lang="uk-UA"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нарада суду відбувається у </a:t>
            </a:r>
            <a:r>
              <a:rPr lang="uk-UA"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uk-UA"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кімнаті, тобто ізольованому приміщенні, доступ до якої інших осіб, крім суддів, які входять до складу колегії у справі, відсутній; судді зобов`язані приймати рішення виключно на підставі внутрішнього переконання, що сформувалося у ході судового розгляду, і власних правових знань; під час ухвалення судового рішення ніхто не має права перебувати в </a:t>
            </a:r>
            <a:r>
              <a:rPr lang="uk-UA"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uk-UA"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кімнаті крім складу суду (судді), який здійснює судовий розгляд; заборонено розголошувати відомості про те, що відбувається в </a:t>
            </a:r>
            <a:r>
              <a:rPr lang="uk-UA"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uk-UA"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кімнаті, включаючи обговорення фактичних обставин справи, хід обговорення, судження суддів, їх позиції, результат голосування; неприпустимий будь-який вплив ззовні на процес прийняття судового рішення; судді (суддя) зобов`язані бути зосередженими на обставинах тієї справи, для вирішення якої і ухвалення судового рішення видалилися до </a:t>
            </a:r>
            <a:r>
              <a:rPr lang="uk-UA"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uk-UA" sz="2100" b="1" dirty="0">
                <a:solidFill>
                  <a:srgbClr val="002949"/>
                </a:solidFill>
                <a:effectLst/>
                <a:ea typeface="Calibri" panose="020F0502020204030204" pitchFamily="34" charset="0"/>
                <a:cs typeface="Times New Roman" panose="02020603050405020304" pitchFamily="18" charset="0"/>
              </a:rPr>
              <a:t> кімнати.</a:t>
            </a:r>
            <a:endParaRPr lang="uk-UA" sz="2100" dirty="0">
              <a:solidFill>
                <a:srgbClr val="002949"/>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Разом з тим порушення таємниці </a:t>
            </a:r>
            <a:r>
              <a:rPr lang="uk-UA"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uk-UA" sz="2100" dirty="0">
                <a:solidFill>
                  <a:srgbClr val="002949"/>
                </a:solidFill>
                <a:effectLst/>
                <a:ea typeface="Calibri" panose="020F0502020204030204" pitchFamily="34" charset="0"/>
                <a:cs typeface="Times New Roman" panose="02020603050405020304" pitchFamily="18" charset="0"/>
              </a:rPr>
              <a:t> кімнати не є обов`язковою підставою для скасування судового рішення відповідно до частини третьої статті 353 КАС України.</a:t>
            </a:r>
            <a:endParaRPr lang="uk-UA" sz="2100" dirty="0">
              <a:solidFill>
                <a:srgbClr val="00294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85796" y="491124"/>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Постанова ВС </a:t>
            </a:r>
            <a:r>
              <a:rPr lang="ru-RU" altLang="uk-UA" sz="2200" dirty="0" err="1">
                <a:solidFill>
                  <a:srgbClr val="004E9E"/>
                </a:solidFill>
              </a:rPr>
              <a:t>від</a:t>
            </a:r>
            <a:r>
              <a:rPr lang="ru-RU" altLang="uk-UA" sz="2200" dirty="0">
                <a:solidFill>
                  <a:srgbClr val="004E9E"/>
                </a:solidFill>
              </a:rPr>
              <a:t> 22 </a:t>
            </a:r>
            <a:r>
              <a:rPr lang="ru-RU" altLang="uk-UA" sz="2200" dirty="0" err="1">
                <a:solidFill>
                  <a:srgbClr val="004E9E"/>
                </a:solidFill>
              </a:rPr>
              <a:t>жовтня</a:t>
            </a:r>
            <a:r>
              <a:rPr lang="ru-RU" altLang="uk-UA" sz="2200" dirty="0">
                <a:solidFill>
                  <a:srgbClr val="004E9E"/>
                </a:solidFill>
              </a:rPr>
              <a:t> 2021 р. у </a:t>
            </a:r>
            <a:r>
              <a:rPr lang="ru-RU" altLang="uk-UA" sz="2200" dirty="0" err="1">
                <a:solidFill>
                  <a:srgbClr val="004E9E"/>
                </a:solidFill>
              </a:rPr>
              <a:t>справі</a:t>
            </a:r>
            <a:r>
              <a:rPr lang="ru-RU" altLang="uk-UA" sz="2200" dirty="0">
                <a:solidFill>
                  <a:srgbClr val="004E9E"/>
                </a:solidFill>
              </a:rPr>
              <a:t> № № 460/2869/18 </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72</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772854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842707586"/>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58363" y="922011"/>
            <a:ext cx="11268076" cy="439036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uk-UA"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Отже </a:t>
            </a:r>
            <a:r>
              <a:rPr lang="uk-UA" sz="18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законодавець уважав недоцільним відносити порушення таємниці </a:t>
            </a:r>
            <a:r>
              <a:rPr lang="uk-UA" sz="18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uk-UA" sz="18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кімнати до безумовних підстав для скасування судового рішення, залишивши тим самим суду касаційної інстанцій можливість оцінювати істотність виявлених порушень порядку ухвалення рішення в </a:t>
            </a:r>
            <a:r>
              <a:rPr lang="uk-UA" sz="18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uk-UA" sz="18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кімнаті шляхом з`ясування чи призвели вони до неможливості ухвалити законне й справедливе рішення.</a:t>
            </a:r>
          </a:p>
          <a:p>
            <a:pPr algn="just">
              <a:lnSpc>
                <a:spcPct val="107000"/>
              </a:lnSpc>
              <a:spcAft>
                <a:spcPts val="800"/>
              </a:spcAft>
              <a:buNone/>
            </a:pPr>
            <a:r>
              <a:rPr lang="uk-UA"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Таким чином порушенням таємниці </a:t>
            </a:r>
            <a:r>
              <a:rPr lang="uk-UA"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uk-UA"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кімнати може бути визнано порушення норм процесуального права у разі коли воно за своїм характером та з огляду на обставини конкретної справи перешкодило або могло перешкодити суду ухвалити законне та обґрунтоване судове рішення, тобто в тих випадках, коли вказане порушення обґрунтовано ставить під сумнів незалежність і неупередженість суддів (судді) при обговорені та ухвалені відповідного судового рішення.</a:t>
            </a:r>
          </a:p>
          <a:p>
            <a:pPr algn="just">
              <a:lnSpc>
                <a:spcPct val="107000"/>
              </a:lnSpc>
              <a:spcAft>
                <a:spcPts val="800"/>
              </a:spcAft>
              <a:buNone/>
            </a:pPr>
            <a:r>
              <a:rPr lang="uk-UA"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Транслювання у режимі відеоконференції через програму «</a:t>
            </a:r>
            <a:r>
              <a:rPr lang="uk-UA"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Еа</a:t>
            </a:r>
            <a:r>
              <a:rPr lang="en-US"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z</a:t>
            </a:r>
            <a:r>
              <a:rPr lang="uk-UA"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уСо</a:t>
            </a:r>
            <a:r>
              <a:rPr lang="en-US"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n» </a:t>
            </a:r>
            <a:r>
              <a:rPr lang="uk-UA"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обговорення між складом суду апеляційної інстанції під час ухвалення оскаржуваного судового рішення є технічною помилкою, яка не вплинула на правильність вирішення справи судом апеляційної інстанції та не призвела до ухвалення незаконного рішення а тому відповідно до частини другої статті 351 КАС України не є підставою для скасування чи зміни оскаржуваних судових рішень.</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58364" y="491124"/>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Постанова ВС </a:t>
            </a:r>
            <a:r>
              <a:rPr lang="ru-RU" altLang="uk-UA" sz="2200" dirty="0" err="1">
                <a:solidFill>
                  <a:srgbClr val="004E9E"/>
                </a:solidFill>
              </a:rPr>
              <a:t>від</a:t>
            </a:r>
            <a:r>
              <a:rPr lang="ru-RU" altLang="uk-UA" sz="2200" dirty="0">
                <a:solidFill>
                  <a:srgbClr val="004E9E"/>
                </a:solidFill>
              </a:rPr>
              <a:t> 22 </a:t>
            </a:r>
            <a:r>
              <a:rPr lang="ru-RU" altLang="uk-UA" sz="2200" dirty="0" err="1">
                <a:solidFill>
                  <a:srgbClr val="004E9E"/>
                </a:solidFill>
              </a:rPr>
              <a:t>жовтня</a:t>
            </a:r>
            <a:r>
              <a:rPr lang="ru-RU" altLang="uk-UA" sz="2200" dirty="0">
                <a:solidFill>
                  <a:srgbClr val="004E9E"/>
                </a:solidFill>
              </a:rPr>
              <a:t> 2021 р. у </a:t>
            </a:r>
            <a:r>
              <a:rPr lang="ru-RU" altLang="uk-UA" sz="2200" dirty="0" err="1">
                <a:solidFill>
                  <a:srgbClr val="004E9E"/>
                </a:solidFill>
              </a:rPr>
              <a:t>справі</a:t>
            </a:r>
            <a:r>
              <a:rPr lang="ru-RU" altLang="uk-UA" sz="2200" dirty="0">
                <a:solidFill>
                  <a:srgbClr val="004E9E"/>
                </a:solidFill>
              </a:rPr>
              <a:t> № № 460/2869/18 </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73</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724546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4133255374"/>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76651" y="1327216"/>
            <a:ext cx="11268075" cy="1862048"/>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100" b="1" dirty="0" err="1">
                <a:solidFill>
                  <a:srgbClr val="002949"/>
                </a:solidFill>
              </a:rPr>
              <a:t>Стаття</a:t>
            </a:r>
            <a:r>
              <a:rPr lang="ru-RU" altLang="uk-UA" sz="2100" b="1" dirty="0">
                <a:solidFill>
                  <a:srgbClr val="002949"/>
                </a:solidFill>
              </a:rPr>
              <a:t> 227</a:t>
            </a:r>
          </a:p>
          <a:p>
            <a:pPr algn="just">
              <a:lnSpc>
                <a:spcPct val="100000"/>
              </a:lnSpc>
              <a:spcBef>
                <a:spcPct val="0"/>
              </a:spcBef>
              <a:spcAft>
                <a:spcPts val="1200"/>
              </a:spcAft>
              <a:buFont typeface="Arial" panose="020B0604020202020204" pitchFamily="34" charset="0"/>
              <a:buNone/>
            </a:pPr>
            <a:r>
              <a:rPr lang="ru-RU" altLang="uk-UA" sz="2100" dirty="0">
                <a:solidFill>
                  <a:srgbClr val="002949"/>
                </a:solidFill>
              </a:rPr>
              <a:t>2. </a:t>
            </a:r>
            <a:r>
              <a:rPr lang="ru-RU" altLang="uk-UA" sz="2100" dirty="0" err="1">
                <a:solidFill>
                  <a:srgbClr val="002949"/>
                </a:solidFill>
              </a:rPr>
              <a:t>Якщо</a:t>
            </a:r>
            <a:r>
              <a:rPr lang="ru-RU" altLang="uk-UA" sz="2100" dirty="0">
                <a:solidFill>
                  <a:srgbClr val="002949"/>
                </a:solidFill>
              </a:rPr>
              <a:t> </a:t>
            </a:r>
            <a:r>
              <a:rPr lang="ru-RU" altLang="uk-UA" sz="2100" dirty="0" err="1">
                <a:solidFill>
                  <a:srgbClr val="002949"/>
                </a:solidFill>
              </a:rPr>
              <a:t>під</a:t>
            </a:r>
            <a:r>
              <a:rPr lang="ru-RU" altLang="uk-UA" sz="2100" dirty="0">
                <a:solidFill>
                  <a:srgbClr val="002949"/>
                </a:solidFill>
              </a:rPr>
              <a:t> час </a:t>
            </a:r>
            <a:r>
              <a:rPr lang="ru-RU" altLang="uk-UA" sz="2100" dirty="0" err="1">
                <a:solidFill>
                  <a:srgbClr val="002949"/>
                </a:solidFill>
              </a:rPr>
              <a:t>ухвалення</a:t>
            </a:r>
            <a:r>
              <a:rPr lang="ru-RU" altLang="uk-UA" sz="2100" dirty="0">
                <a:solidFill>
                  <a:srgbClr val="002949"/>
                </a:solidFill>
              </a:rPr>
              <a:t> </a:t>
            </a:r>
            <a:r>
              <a:rPr lang="ru-RU" altLang="uk-UA" sz="2100" dirty="0" err="1">
                <a:solidFill>
                  <a:srgbClr val="002949"/>
                </a:solidFill>
              </a:rPr>
              <a:t>рішення</a:t>
            </a:r>
            <a:r>
              <a:rPr lang="ru-RU" altLang="uk-UA" sz="2100" dirty="0">
                <a:solidFill>
                  <a:srgbClr val="002949"/>
                </a:solidFill>
              </a:rPr>
              <a:t> </a:t>
            </a:r>
            <a:r>
              <a:rPr lang="ru-RU" altLang="uk-UA" sz="2100" dirty="0" err="1">
                <a:solidFill>
                  <a:srgbClr val="002949"/>
                </a:solidFill>
              </a:rPr>
              <a:t>виявиться</a:t>
            </a:r>
            <a:r>
              <a:rPr lang="ru-RU" altLang="uk-UA" sz="2100" dirty="0">
                <a:solidFill>
                  <a:srgbClr val="002949"/>
                </a:solidFill>
              </a:rPr>
              <a:t> потреба </a:t>
            </a:r>
            <a:r>
              <a:rPr lang="ru-RU" altLang="uk-UA" sz="2100" dirty="0" err="1">
                <a:solidFill>
                  <a:srgbClr val="002949"/>
                </a:solidFill>
              </a:rPr>
              <a:t>з’ясувати</a:t>
            </a:r>
            <a:r>
              <a:rPr lang="ru-RU" altLang="uk-UA" sz="2100" dirty="0">
                <a:solidFill>
                  <a:srgbClr val="002949"/>
                </a:solidFill>
              </a:rPr>
              <a:t> будь-яку </a:t>
            </a:r>
            <a:r>
              <a:rPr lang="ru-RU" altLang="uk-UA" sz="2100" dirty="0" err="1">
                <a:solidFill>
                  <a:srgbClr val="002949"/>
                </a:solidFill>
              </a:rPr>
              <a:t>обставину</a:t>
            </a:r>
            <a:r>
              <a:rPr lang="ru-RU" altLang="uk-UA" sz="2100" dirty="0">
                <a:solidFill>
                  <a:srgbClr val="002949"/>
                </a:solidFill>
              </a:rPr>
              <a:t> через </a:t>
            </a:r>
            <a:r>
              <a:rPr lang="ru-RU" altLang="uk-UA" sz="2100" dirty="0" err="1">
                <a:solidFill>
                  <a:srgbClr val="002949"/>
                </a:solidFill>
              </a:rPr>
              <a:t>повторний</a:t>
            </a:r>
            <a:r>
              <a:rPr lang="ru-RU" altLang="uk-UA" sz="2100" dirty="0">
                <a:solidFill>
                  <a:srgbClr val="002949"/>
                </a:solidFill>
              </a:rPr>
              <a:t> допит </a:t>
            </a:r>
            <a:r>
              <a:rPr lang="ru-RU" altLang="uk-UA" sz="2100" dirty="0" err="1">
                <a:solidFill>
                  <a:srgbClr val="002949"/>
                </a:solidFill>
              </a:rPr>
              <a:t>свідків</a:t>
            </a:r>
            <a:r>
              <a:rPr lang="ru-RU" altLang="uk-UA" sz="2100" dirty="0">
                <a:solidFill>
                  <a:srgbClr val="002949"/>
                </a:solidFill>
              </a:rPr>
              <a:t> </a:t>
            </a:r>
            <a:r>
              <a:rPr lang="ru-RU" altLang="uk-UA" sz="2100" dirty="0" err="1">
                <a:solidFill>
                  <a:srgbClr val="002949"/>
                </a:solidFill>
              </a:rPr>
              <a:t>або</a:t>
            </a:r>
            <a:r>
              <a:rPr lang="ru-RU" altLang="uk-UA" sz="2100" dirty="0">
                <a:solidFill>
                  <a:srgbClr val="002949"/>
                </a:solidFill>
              </a:rPr>
              <a:t> через </a:t>
            </a:r>
            <a:r>
              <a:rPr lang="ru-RU" altLang="uk-UA" sz="2100" dirty="0" err="1">
                <a:solidFill>
                  <a:srgbClr val="002949"/>
                </a:solidFill>
              </a:rPr>
              <a:t>іншу</a:t>
            </a:r>
            <a:r>
              <a:rPr lang="ru-RU" altLang="uk-UA" sz="2100" dirty="0">
                <a:solidFill>
                  <a:srgbClr val="002949"/>
                </a:solidFill>
              </a:rPr>
              <a:t> </a:t>
            </a:r>
            <a:r>
              <a:rPr lang="ru-RU" altLang="uk-UA" sz="2100" dirty="0" err="1">
                <a:solidFill>
                  <a:srgbClr val="002949"/>
                </a:solidFill>
              </a:rPr>
              <a:t>процесуальну</a:t>
            </a:r>
            <a:r>
              <a:rPr lang="ru-RU" altLang="uk-UA" sz="2100" dirty="0">
                <a:solidFill>
                  <a:srgbClr val="002949"/>
                </a:solidFill>
              </a:rPr>
              <a:t> </a:t>
            </a:r>
            <a:r>
              <a:rPr lang="ru-RU" altLang="uk-UA" sz="2100" dirty="0" err="1">
                <a:solidFill>
                  <a:srgbClr val="002949"/>
                </a:solidFill>
              </a:rPr>
              <a:t>дію</a:t>
            </a:r>
            <a:r>
              <a:rPr lang="ru-RU" altLang="uk-UA" sz="2100" dirty="0">
                <a:solidFill>
                  <a:srgbClr val="002949"/>
                </a:solidFill>
              </a:rPr>
              <a:t>, суд </a:t>
            </a:r>
            <a:r>
              <a:rPr lang="ru-RU" altLang="uk-UA" sz="2100" dirty="0" err="1">
                <a:solidFill>
                  <a:srgbClr val="002949"/>
                </a:solidFill>
              </a:rPr>
              <a:t>постановляє</a:t>
            </a:r>
            <a:r>
              <a:rPr lang="ru-RU" altLang="uk-UA" sz="2100" dirty="0">
                <a:solidFill>
                  <a:srgbClr val="002949"/>
                </a:solidFill>
              </a:rPr>
              <a:t> </a:t>
            </a:r>
            <a:r>
              <a:rPr lang="ru-RU" altLang="uk-UA" sz="2100" dirty="0" err="1">
                <a:solidFill>
                  <a:srgbClr val="002949"/>
                </a:solidFill>
              </a:rPr>
              <a:t>ухвалу</a:t>
            </a:r>
            <a:r>
              <a:rPr lang="ru-RU" altLang="uk-UA" sz="2100" dirty="0">
                <a:solidFill>
                  <a:srgbClr val="002949"/>
                </a:solidFill>
              </a:rPr>
              <a:t> про </a:t>
            </a:r>
            <a:r>
              <a:rPr lang="ru-RU" altLang="uk-UA" sz="2100" dirty="0" err="1">
                <a:solidFill>
                  <a:srgbClr val="002949"/>
                </a:solidFill>
              </a:rPr>
              <a:t>поновлення</a:t>
            </a:r>
            <a:r>
              <a:rPr lang="ru-RU" altLang="uk-UA" sz="2100" dirty="0">
                <a:solidFill>
                  <a:srgbClr val="002949"/>
                </a:solidFill>
              </a:rPr>
              <a:t> судового </a:t>
            </a:r>
            <a:r>
              <a:rPr lang="ru-RU" altLang="uk-UA" sz="2100" dirty="0" err="1">
                <a:solidFill>
                  <a:srgbClr val="002949"/>
                </a:solidFill>
              </a:rPr>
              <a:t>розгляду</a:t>
            </a:r>
            <a:r>
              <a:rPr lang="ru-RU" altLang="uk-UA" sz="2100" dirty="0">
                <a:solidFill>
                  <a:srgbClr val="002949"/>
                </a:solidFill>
              </a:rPr>
              <a:t>. </a:t>
            </a:r>
            <a:r>
              <a:rPr lang="ru-RU" altLang="uk-UA" sz="2100" dirty="0" err="1">
                <a:solidFill>
                  <a:srgbClr val="002949"/>
                </a:solidFill>
              </a:rPr>
              <a:t>Розгляд</a:t>
            </a:r>
            <a:r>
              <a:rPr lang="ru-RU" altLang="uk-UA" sz="2100" dirty="0">
                <a:solidFill>
                  <a:srgbClr val="002949"/>
                </a:solidFill>
              </a:rPr>
              <a:t> </a:t>
            </a:r>
            <a:r>
              <a:rPr lang="ru-RU" altLang="uk-UA" sz="2100" dirty="0" err="1">
                <a:solidFill>
                  <a:srgbClr val="002949"/>
                </a:solidFill>
              </a:rPr>
              <a:t>справи</a:t>
            </a:r>
            <a:r>
              <a:rPr lang="ru-RU" altLang="uk-UA" sz="2100" dirty="0">
                <a:solidFill>
                  <a:srgbClr val="002949"/>
                </a:solidFill>
              </a:rPr>
              <a:t> у </a:t>
            </a:r>
            <a:r>
              <a:rPr lang="ru-RU" altLang="uk-UA" sz="2100" dirty="0" err="1">
                <a:solidFill>
                  <a:srgbClr val="002949"/>
                </a:solidFill>
              </a:rPr>
              <a:t>цьому</a:t>
            </a:r>
            <a:r>
              <a:rPr lang="ru-RU" altLang="uk-UA" sz="2100" dirty="0">
                <a:solidFill>
                  <a:srgbClr val="002949"/>
                </a:solidFill>
              </a:rPr>
              <a:t> </a:t>
            </a:r>
            <a:r>
              <a:rPr lang="ru-RU" altLang="uk-UA" sz="2100" dirty="0" err="1">
                <a:solidFill>
                  <a:srgbClr val="002949"/>
                </a:solidFill>
              </a:rPr>
              <a:t>разі</a:t>
            </a:r>
            <a:r>
              <a:rPr lang="ru-RU" altLang="uk-UA" sz="2100" dirty="0">
                <a:solidFill>
                  <a:srgbClr val="002949"/>
                </a:solidFill>
              </a:rPr>
              <a:t> проводиться в межах, </a:t>
            </a:r>
            <a:r>
              <a:rPr lang="ru-RU" altLang="uk-UA" sz="2100" dirty="0" err="1">
                <a:solidFill>
                  <a:srgbClr val="002949"/>
                </a:solidFill>
              </a:rPr>
              <a:t>необхідних</a:t>
            </a:r>
            <a:r>
              <a:rPr lang="ru-RU" altLang="uk-UA" sz="2100" dirty="0">
                <a:solidFill>
                  <a:srgbClr val="002949"/>
                </a:solidFill>
              </a:rPr>
              <a:t> для </a:t>
            </a:r>
            <a:r>
              <a:rPr lang="ru-RU" altLang="uk-UA" sz="2100" dirty="0" err="1">
                <a:solidFill>
                  <a:srgbClr val="002949"/>
                </a:solidFill>
              </a:rPr>
              <a:t>з’ясування</a:t>
            </a:r>
            <a:r>
              <a:rPr lang="ru-RU" altLang="uk-UA" sz="2100" dirty="0">
                <a:solidFill>
                  <a:srgbClr val="002949"/>
                </a:solidFill>
              </a:rPr>
              <a:t> </a:t>
            </a:r>
            <a:r>
              <a:rPr lang="ru-RU" altLang="uk-UA" sz="2100" dirty="0" err="1">
                <a:solidFill>
                  <a:srgbClr val="002949"/>
                </a:solidFill>
              </a:rPr>
              <a:t>обставин</a:t>
            </a:r>
            <a:r>
              <a:rPr lang="ru-RU" altLang="uk-UA" sz="2100" dirty="0">
                <a:solidFill>
                  <a:srgbClr val="002949"/>
                </a:solidFill>
              </a:rPr>
              <a:t>, </a:t>
            </a:r>
            <a:r>
              <a:rPr lang="ru-RU" altLang="uk-UA" sz="2100" dirty="0" err="1">
                <a:solidFill>
                  <a:srgbClr val="002949"/>
                </a:solidFill>
              </a:rPr>
              <a:t>що</a:t>
            </a:r>
            <a:r>
              <a:rPr lang="ru-RU" altLang="uk-UA" sz="2100" dirty="0">
                <a:solidFill>
                  <a:srgbClr val="002949"/>
                </a:solidFill>
              </a:rPr>
              <a:t> </a:t>
            </a:r>
            <a:r>
              <a:rPr lang="ru-RU" altLang="uk-UA" sz="2100" dirty="0" err="1">
                <a:solidFill>
                  <a:srgbClr val="002949"/>
                </a:solidFill>
              </a:rPr>
              <a:t>потребують</a:t>
            </a:r>
            <a:r>
              <a:rPr lang="ru-RU" altLang="uk-UA" sz="2100" dirty="0">
                <a:solidFill>
                  <a:srgbClr val="002949"/>
                </a:solidFill>
              </a:rPr>
              <a:t> </a:t>
            </a:r>
            <a:r>
              <a:rPr lang="ru-RU" altLang="uk-UA" sz="2100" dirty="0" err="1">
                <a:solidFill>
                  <a:srgbClr val="002949"/>
                </a:solidFill>
              </a:rPr>
              <a:t>додаткової</a:t>
            </a:r>
            <a:r>
              <a:rPr lang="ru-RU" altLang="uk-UA" sz="2100" dirty="0">
                <a:solidFill>
                  <a:srgbClr val="002949"/>
                </a:solidFill>
              </a:rPr>
              <a:t> </a:t>
            </a:r>
            <a:r>
              <a:rPr lang="ru-RU" altLang="uk-UA" sz="2100" dirty="0" err="1">
                <a:solidFill>
                  <a:srgbClr val="002949"/>
                </a:solidFill>
              </a:rPr>
              <a:t>перевірки</a:t>
            </a:r>
            <a:r>
              <a:rPr lang="ru-RU" altLang="uk-UA" sz="2100" dirty="0">
                <a:solidFill>
                  <a:srgbClr val="002949"/>
                </a:solidFill>
              </a:rPr>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76652" y="463692"/>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КОДЕКС АДМІНІСТРАТИВНОГО СУДОЧИНСТВА УКРАЇНИ </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74</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7323098"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810971736"/>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67508" y="1076332"/>
            <a:ext cx="11268075" cy="3304046"/>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uk-UA" sz="2100" dirty="0">
                <a:solidFill>
                  <a:srgbClr val="002949"/>
                </a:solidFill>
                <a:effectLst/>
                <a:ea typeface="Calibri" panose="020F0502020204030204" pitchFamily="34" charset="0"/>
                <a:cs typeface="Times New Roman" panose="02020603050405020304" pitchFamily="18" charset="0"/>
              </a:rPr>
              <a:t>У цій справі позивач просив визнати нечинним, протиправним та скасувати рішення ВРП про скасування рішення Кваліфікаційно-дисциплінарної комісії прокурорів про закриття дисциплінарного провадження.</a:t>
            </a:r>
            <a:endParaRPr lang="uk-UA" sz="2100" dirty="0">
              <a:solidFill>
                <a:srgbClr val="002949"/>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sz="2100" dirty="0">
                <a:solidFill>
                  <a:srgbClr val="002949"/>
                </a:solidFill>
                <a:effectLst/>
                <a:ea typeface="Calibri" panose="020F0502020204030204" pitchFamily="34" charset="0"/>
                <a:cs typeface="Times New Roman" panose="02020603050405020304" pitchFamily="18" charset="0"/>
              </a:rPr>
              <a:t>Касаційний адміністративний суд у складі Верховного Суду у задоволенні позову відмовив.</a:t>
            </a:r>
            <a:endParaRPr lang="uk-UA" sz="2100" dirty="0">
              <a:solidFill>
                <a:srgbClr val="002949"/>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Позивач оскаржив вказане судове рішення до ВП ВС. Порушення норм процесуального права скаржник убачав у тому, що </a:t>
            </a:r>
            <a:r>
              <a:rPr lang="uk-UA"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після виходу з </a:t>
            </a:r>
            <a:r>
              <a:rPr lang="uk-UA"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uk-UA" sz="2100" b="1" dirty="0">
                <a:solidFill>
                  <a:srgbClr val="002949"/>
                </a:solidFill>
                <a:effectLst/>
                <a:ea typeface="Calibri" panose="020F0502020204030204" pitchFamily="34" charset="0"/>
                <a:cs typeface="Times New Roman" panose="02020603050405020304" pitchFamily="18" charset="0"/>
              </a:rPr>
              <a:t> кімнати головуючий оголосив про поновлення судового розгляду без постановлення відповідної ухвали. До того ж від дня поновлення судового розгляду до дня ухвалення судового рішення суд не допитав свідків і не вчинив інших процесуальних дій.</a:t>
            </a:r>
            <a:endParaRPr lang="uk-UA" sz="2100" dirty="0">
              <a:solidFill>
                <a:srgbClr val="00294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67508" y="481980"/>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Постанова ВП ВС </a:t>
            </a:r>
            <a:r>
              <a:rPr lang="ru-RU" altLang="uk-UA" sz="2200" dirty="0" err="1">
                <a:solidFill>
                  <a:srgbClr val="004E9E"/>
                </a:solidFill>
              </a:rPr>
              <a:t>від</a:t>
            </a:r>
            <a:r>
              <a:rPr lang="ru-RU" altLang="uk-UA" sz="2200" dirty="0">
                <a:solidFill>
                  <a:srgbClr val="004E9E"/>
                </a:solidFill>
              </a:rPr>
              <a:t> 12 вересня 2019 р. у </a:t>
            </a:r>
            <a:r>
              <a:rPr lang="ru-RU" altLang="uk-UA" sz="2200" dirty="0" err="1">
                <a:solidFill>
                  <a:srgbClr val="004E9E"/>
                </a:solidFill>
              </a:rPr>
              <a:t>справі</a:t>
            </a:r>
            <a:r>
              <a:rPr lang="ru-RU" altLang="uk-UA" sz="2200" dirty="0">
                <a:solidFill>
                  <a:srgbClr val="004E9E"/>
                </a:solidFill>
              </a:rPr>
              <a:t>  № 9901/797/18</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75</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3" y="5969020"/>
            <a:ext cx="7254087"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3133523335"/>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5223" y="1378655"/>
            <a:ext cx="11268075" cy="3729611"/>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Відповідно</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до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частини</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другої</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статті</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227 КАС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якщо</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під</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час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ухвалення</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виявиться</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потреба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з`ясувати</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будь-яку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обставину</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через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повторний</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допит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свідків</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або</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через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іншу</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процесуальну</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дію</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постановляє</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ухвалу</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про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поновлення</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судового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розгляду</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Розгляд</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справи</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цьому</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разі</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проводиться в межах,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необхідних</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для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з`ясування</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обставин</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потребують</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додаткової</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перевірки</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buNone/>
            </a:pP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частині</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п`ятій</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статті</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243 КАС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визначено</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перелік</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питань</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ухвали</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вирішення</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яких</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викладаються</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окремим</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документом.</a:t>
            </a:r>
          </a:p>
          <a:p>
            <a:pPr algn="just">
              <a:lnSpc>
                <a:spcPct val="107000"/>
              </a:lnSpc>
              <a:spcAft>
                <a:spcPts val="800"/>
              </a:spcAft>
              <a:buNone/>
            </a:pP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змістом</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цієї</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правової</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норми</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ухвала</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про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поновлення</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судового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розгляду</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до таких не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віднесена</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buNone/>
            </a:pP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Згідно</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із</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частиною</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сьомою</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статті</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243 КАС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ухвали</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постановлені</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без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виходу</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до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заносяться</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секретарем судового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засідання</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до протоколу судового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засідання</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85222" y="500268"/>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Постанова ВП ВС </a:t>
            </a:r>
            <a:r>
              <a:rPr lang="ru-RU" altLang="uk-UA" sz="2200" dirty="0" err="1">
                <a:solidFill>
                  <a:srgbClr val="004E9E"/>
                </a:solidFill>
              </a:rPr>
              <a:t>від</a:t>
            </a:r>
            <a:r>
              <a:rPr lang="ru-RU" altLang="uk-UA" sz="2200" dirty="0">
                <a:solidFill>
                  <a:srgbClr val="004E9E"/>
                </a:solidFill>
              </a:rPr>
              <a:t> 12 вересня 2019 р. у </a:t>
            </a:r>
            <a:r>
              <a:rPr lang="ru-RU" altLang="uk-UA" sz="2200" dirty="0" err="1">
                <a:solidFill>
                  <a:srgbClr val="004E9E"/>
                </a:solidFill>
              </a:rPr>
              <a:t>справі</a:t>
            </a:r>
            <a:r>
              <a:rPr lang="ru-RU" altLang="uk-UA" sz="2200" dirty="0">
                <a:solidFill>
                  <a:srgbClr val="004E9E"/>
                </a:solidFill>
              </a:rPr>
              <a:t>  № 9901/797/18</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76</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3" y="5969020"/>
            <a:ext cx="7403317"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2376543714"/>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61961" y="1455236"/>
            <a:ext cx="11268076" cy="3435364"/>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матеріалів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справи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убачається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 судовому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засіданні</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після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виходу</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постановив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ухвалу</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про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поновлення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судового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розгляду</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та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оголосив</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перерву в судовому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засіданні</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зв`язку</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 потребою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додаткового</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вивчення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доказів</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і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наявних</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справі</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матеріалів</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Цю</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ухвалу</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було</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постановлено без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окремого</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виходу</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до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та занесено секретарем судового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засідання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до протоколу судового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засідання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самостійно</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визначає</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які</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процесуальні</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дії</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потрібно</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вчинити</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для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з`ясування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обставин</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потребують</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додаткової</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перевірки</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buNone/>
            </a:pP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Беручи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до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уваги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наведене</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Велика Палата Верховного Суду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вважає</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першої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інстанції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не допустив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порушення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норм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процесуального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права при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вирішенні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питання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про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поновлення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судового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розгляду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p:txBody>
      </p:sp>
      <p:sp>
        <p:nvSpPr>
          <p:cNvPr id="3" name="Прямоугольник 4">
            <a:extLst>
              <a:ext uri="{FF2B5EF4-FFF2-40B4-BE49-F238E27FC236}">
                <a16:creationId xmlns:a16="http://schemas.microsoft.com/office/drawing/2014/main" id="{D8053C14-216C-BD10-436C-3F4EE5BD8AA0}"/>
              </a:ext>
            </a:extLst>
          </p:cNvPr>
          <p:cNvSpPr>
            <a:spLocks noChangeArrowheads="1"/>
          </p:cNvSpPr>
          <p:nvPr/>
        </p:nvSpPr>
        <p:spPr bwMode="auto">
          <a:xfrm>
            <a:off x="461962" y="487505"/>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Постанова ВП ВС </a:t>
            </a:r>
            <a:r>
              <a:rPr lang="ru-RU" altLang="uk-UA" sz="2200" dirty="0" err="1">
                <a:solidFill>
                  <a:srgbClr val="004E9E"/>
                </a:solidFill>
              </a:rPr>
              <a:t>від</a:t>
            </a:r>
            <a:r>
              <a:rPr lang="ru-RU" altLang="uk-UA" sz="2200" dirty="0">
                <a:solidFill>
                  <a:srgbClr val="004E9E"/>
                </a:solidFill>
              </a:rPr>
              <a:t> 12 вересня 2019 р. у </a:t>
            </a:r>
            <a:r>
              <a:rPr lang="ru-RU" altLang="uk-UA" sz="2200" dirty="0" err="1">
                <a:solidFill>
                  <a:srgbClr val="004E9E"/>
                </a:solidFill>
              </a:rPr>
              <a:t>справі</a:t>
            </a:r>
            <a:r>
              <a:rPr lang="ru-RU" altLang="uk-UA" sz="2200" dirty="0">
                <a:solidFill>
                  <a:srgbClr val="004E9E"/>
                </a:solidFill>
              </a:rPr>
              <a:t>  № 9901/797/18</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77</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3" y="5969020"/>
            <a:ext cx="7098811"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1858625492"/>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5795" y="1156342"/>
            <a:ext cx="11200237" cy="3991927"/>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uk-UA"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 цій справі позивач – товариство з обмеженою відповідальністю оскаржував рішення міської ради про погодження надання дозволів на розробку проектів землеустрою щодо відведення у власність земельних ділянок.</a:t>
            </a:r>
          </a:p>
          <a:p>
            <a:pPr algn="just">
              <a:lnSpc>
                <a:spcPct val="107000"/>
              </a:lnSpc>
              <a:spcAft>
                <a:spcPts val="800"/>
              </a:spcAft>
              <a:buNone/>
            </a:pPr>
            <a:r>
              <a:rPr lang="uk-UA"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Судами першої та апеляційної інстанцій у задоволені позову відмовлено.</a:t>
            </a:r>
          </a:p>
          <a:p>
            <a:pPr algn="just">
              <a:lnSpc>
                <a:spcPct val="107000"/>
              </a:lnSpc>
              <a:spcAft>
                <a:spcPts val="800"/>
              </a:spcAft>
              <a:buNone/>
            </a:pPr>
            <a:r>
              <a:rPr lang="uk-UA"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Позивач звернувся до ВС з касаційною скаргою, в якій, крім іншого, звернув увагу на те, що </a:t>
            </a:r>
            <a:r>
              <a:rPr lang="uk-UA"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після перебування в </a:t>
            </a:r>
            <a:r>
              <a:rPr lang="uk-UA"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uk-UA"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кімнаті суд першої інстанції ухвалив рішення про повернення до з`ясування обставин, а саме обговорення наявності підстав для залучення до участі у розгляді справи в якості третіх осіб - фізичних осіб, що вказані в оскаржуваному рішенні органу місцевого самоврядування. Однак, як зазначає, позивач, вказана обставина вже досліджувалася, тому суд не мав правових підстав повторно повертатись до обговорення вказаного питання.</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85796" y="481980"/>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Постанова ВС </a:t>
            </a:r>
            <a:r>
              <a:rPr lang="ru-RU" altLang="uk-UA" sz="2200" dirty="0" err="1">
                <a:solidFill>
                  <a:srgbClr val="004E9E"/>
                </a:solidFill>
              </a:rPr>
              <a:t>від</a:t>
            </a:r>
            <a:r>
              <a:rPr lang="ru-RU" altLang="uk-UA" sz="2200" dirty="0">
                <a:solidFill>
                  <a:srgbClr val="004E9E"/>
                </a:solidFill>
              </a:rPr>
              <a:t> 15 </a:t>
            </a:r>
            <a:r>
              <a:rPr lang="ru-RU" altLang="uk-UA" sz="2200" dirty="0" err="1">
                <a:solidFill>
                  <a:srgbClr val="004E9E"/>
                </a:solidFill>
              </a:rPr>
              <a:t>березня</a:t>
            </a:r>
            <a:r>
              <a:rPr lang="ru-RU" altLang="uk-UA" sz="2200" dirty="0">
                <a:solidFill>
                  <a:srgbClr val="004E9E"/>
                </a:solidFill>
              </a:rPr>
              <a:t> 2021 р. у </a:t>
            </a:r>
            <a:r>
              <a:rPr lang="ru-RU" altLang="uk-UA" sz="2200" dirty="0" err="1">
                <a:solidFill>
                  <a:srgbClr val="004E9E"/>
                </a:solidFill>
              </a:rPr>
              <a:t>справі</a:t>
            </a:r>
            <a:r>
              <a:rPr lang="ru-RU" altLang="uk-UA" sz="2200" dirty="0">
                <a:solidFill>
                  <a:srgbClr val="004E9E"/>
                </a:solidFill>
              </a:rPr>
              <a:t> № 441/701/17</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78</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3" y="5969020"/>
            <a:ext cx="718507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609358385"/>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58363" y="1211206"/>
            <a:ext cx="11268075" cy="3415294"/>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uk-UA"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Висновки ВС: </a:t>
            </a:r>
            <a:r>
              <a:rPr lang="uk-UA"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 протоколу судового засідання суду першої інстанції встановлено, що після виходу до </a:t>
            </a:r>
            <a:r>
              <a:rPr lang="uk-UA"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uk-UA"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кімнати суд відновив з`ясування обставин справи та поставив на обговорення питання про можливість залучення до участі у справі третіх осіб. З`ясувавши думку представника позивача, суд першої інстанції ухвалив залучити до участі у справу третіх осіб, оскільки рішення, яке просив скасувати позивач щодо надання третім особам дозволу на розробку проектів землеустрою на відведення земельних ділянок у власність, стосується прав та інтересів цих осіб.</a:t>
            </a:r>
          </a:p>
          <a:p>
            <a:pPr algn="just">
              <a:lnSpc>
                <a:spcPct val="107000"/>
              </a:lnSpc>
              <a:spcAft>
                <a:spcPts val="800"/>
              </a:spcAft>
              <a:buNone/>
            </a:pPr>
            <a:r>
              <a:rPr lang="uk-UA"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Отже, </a:t>
            </a:r>
            <a:r>
              <a:rPr lang="uk-UA"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 порядку, передбаченому статтею 227 КАС України, суд, виявивши потребу під час ухвалення рішення з`ясувати питання про наявність підстав для залучення до участі у розгляді справи третіх осіб, мав право поновити судовий розгляд.</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58364" y="491124"/>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Постанова ВС </a:t>
            </a:r>
            <a:r>
              <a:rPr lang="ru-RU" altLang="uk-UA" sz="2200" dirty="0" err="1">
                <a:solidFill>
                  <a:srgbClr val="004E9E"/>
                </a:solidFill>
              </a:rPr>
              <a:t>від</a:t>
            </a:r>
            <a:r>
              <a:rPr lang="ru-RU" altLang="uk-UA" sz="2200" dirty="0">
                <a:solidFill>
                  <a:srgbClr val="004E9E"/>
                </a:solidFill>
              </a:rPr>
              <a:t> 15 </a:t>
            </a:r>
            <a:r>
              <a:rPr lang="ru-RU" altLang="uk-UA" sz="2200" dirty="0" err="1">
                <a:solidFill>
                  <a:srgbClr val="004E9E"/>
                </a:solidFill>
              </a:rPr>
              <a:t>березня</a:t>
            </a:r>
            <a:r>
              <a:rPr lang="ru-RU" altLang="uk-UA" sz="2200" dirty="0">
                <a:solidFill>
                  <a:srgbClr val="004E9E"/>
                </a:solidFill>
              </a:rPr>
              <a:t> 2021 р. у </a:t>
            </a:r>
            <a:r>
              <a:rPr lang="ru-RU" altLang="uk-UA" sz="2200" dirty="0" err="1">
                <a:solidFill>
                  <a:srgbClr val="004E9E"/>
                </a:solidFill>
              </a:rPr>
              <a:t>справі</a:t>
            </a:r>
            <a:r>
              <a:rPr lang="ru-RU" altLang="uk-UA" sz="2200" dirty="0">
                <a:solidFill>
                  <a:srgbClr val="004E9E"/>
                </a:solidFill>
              </a:rPr>
              <a:t> № 441/701/17</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79</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7288592"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189332001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6BE3F1-27DC-4AC5-B4B0-377F09DACCA7}"/>
              </a:ext>
            </a:extLst>
          </p:cNvPr>
          <p:cNvSpPr>
            <a:spLocks noGrp="1"/>
          </p:cNvSpPr>
          <p:nvPr>
            <p:ph type="title"/>
          </p:nvPr>
        </p:nvSpPr>
        <p:spPr>
          <a:xfrm>
            <a:off x="587035" y="320069"/>
            <a:ext cx="11153515" cy="1325563"/>
          </a:xfrm>
        </p:spPr>
        <p:txBody>
          <a:bodyPr/>
          <a:lstStyle/>
          <a:p>
            <a:pPr indent="180340" algn="ctr">
              <a:lnSpc>
                <a:spcPct val="107000"/>
              </a:lnSpc>
              <a:spcAft>
                <a:spcPts val="800"/>
              </a:spcAft>
            </a:pPr>
            <a:r>
              <a:rPr lang="uk-UA" sz="2000" b="1" dirty="0">
                <a:solidFill>
                  <a:srgbClr val="004E9E"/>
                </a:solidFill>
                <a:effectLst/>
                <a:ea typeface="Roboto Condensed Light" panose="02000000000000000000" pitchFamily="2" charset="0"/>
                <a:cs typeface="Times New Roman" panose="02020603050405020304" pitchFamily="18" charset="0"/>
              </a:rPr>
              <a:t>Павло Пушкар. Гарантії, рекомендовані Європою. Чому незалежність судової влади є однією із ключових складових довіри до Феміди (8 листопада 2019 року)</a:t>
            </a:r>
            <a:br>
              <a:rPr lang="uk-UA" sz="2000" b="1" dirty="0">
                <a:solidFill>
                  <a:srgbClr val="004E9E"/>
                </a:solidFill>
                <a:effectLst/>
                <a:ea typeface="Roboto Condensed Light" panose="02000000000000000000" pitchFamily="2" charset="0"/>
                <a:cs typeface="Times New Roman" panose="02020603050405020304" pitchFamily="18" charset="0"/>
              </a:rPr>
            </a:br>
            <a:r>
              <a:rPr lang="en-US" sz="2000" b="1" dirty="0">
                <a:solidFill>
                  <a:srgbClr val="004E9E"/>
                </a:solidFill>
                <a:effectLst/>
                <a:ea typeface="Roboto Condensed Light" panose="02000000000000000000" pitchFamily="2" charset="0"/>
                <a:cs typeface="Times New Roman" panose="02020603050405020304" pitchFamily="18" charset="0"/>
              </a:rPr>
              <a:t>https://zib.com.ua/ua/139885.html </a:t>
            </a:r>
          </a:p>
        </p:txBody>
      </p:sp>
      <p:sp>
        <p:nvSpPr>
          <p:cNvPr id="3" name="Місце для вмісту 2">
            <a:extLst>
              <a:ext uri="{FF2B5EF4-FFF2-40B4-BE49-F238E27FC236}">
                <a16:creationId xmlns:a16="http://schemas.microsoft.com/office/drawing/2014/main" id="{7C5134A0-33BA-46E2-B766-182D800E3F45}"/>
              </a:ext>
            </a:extLst>
          </p:cNvPr>
          <p:cNvSpPr>
            <a:spLocks noGrp="1"/>
          </p:cNvSpPr>
          <p:nvPr>
            <p:ph idx="1"/>
          </p:nvPr>
        </p:nvSpPr>
        <p:spPr>
          <a:xfrm>
            <a:off x="587035" y="2352829"/>
            <a:ext cx="11153515" cy="2129642"/>
          </a:xfrm>
        </p:spPr>
        <p:txBody>
          <a:bodyPr/>
          <a:lstStyle/>
          <a:p>
            <a:pPr indent="0" algn="just">
              <a:lnSpc>
                <a:spcPct val="150000"/>
              </a:lnSpc>
              <a:spcBef>
                <a:spcPts val="0"/>
              </a:spcBef>
              <a:spcAft>
                <a:spcPts val="0"/>
              </a:spcAft>
              <a:buNone/>
            </a:pPr>
            <a:r>
              <a:rPr lang="uk-UA" sz="2400" dirty="0">
                <a:solidFill>
                  <a:srgbClr val="002949"/>
                </a:solidFill>
                <a:effectLst/>
                <a:ea typeface="Roboto Condensed Light" panose="02000000000000000000" pitchFamily="2" charset="0"/>
                <a:cs typeface="Times New Roman" panose="02020603050405020304" pitchFamily="18" charset="0"/>
              </a:rPr>
              <a:t>Питання захисту незалежності судової влади займають провідну роль у діяльності Ради Європи. Вони відображені не тільки в роботі Європейського суду з прав людини, але і в документах органів Ради Європи.</a:t>
            </a:r>
            <a:endParaRPr lang="uk-UA" sz="2400"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A1D5606A-7826-5FF7-0286-2B0D6E46A64B}"/>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ea typeface="Roboto Condensed Light" panose="02000000000000000000" pitchFamily="2" charset="0"/>
              </a:rPr>
              <a:t>Верховний Суд</a:t>
            </a:r>
            <a:endParaRPr lang="en-US" sz="1200" dirty="0">
              <a:solidFill>
                <a:srgbClr val="002949"/>
              </a:solidFill>
              <a:ea typeface="Roboto Condensed Light" panose="02000000000000000000" pitchFamily="2" charset="0"/>
            </a:endParaRPr>
          </a:p>
        </p:txBody>
      </p:sp>
      <p:cxnSp>
        <p:nvCxnSpPr>
          <p:cNvPr id="5" name="Прямая соединительная линия 11">
            <a:extLst>
              <a:ext uri="{FF2B5EF4-FFF2-40B4-BE49-F238E27FC236}">
                <a16:creationId xmlns:a16="http://schemas.microsoft.com/office/drawing/2014/main" id="{3DC4BB9E-40F0-DF74-481A-173650F78B61}"/>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E0D360D2-707F-376D-B9BC-F843BA6CFA05}"/>
              </a:ext>
            </a:extLst>
          </p:cNvPr>
          <p:cNvSpPr txBox="1">
            <a:spLocks/>
          </p:cNvSpPr>
          <p:nvPr/>
        </p:nvSpPr>
        <p:spPr>
          <a:xfrm>
            <a:off x="1864034" y="5969020"/>
            <a:ext cx="7685408"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latin typeface="Roboto Condensed Light" panose="02000000000000000000" pitchFamily="2" charset="0"/>
                <a:ea typeface="Roboto Condensed Light" panose="02000000000000000000" pitchFamily="2" charset="0"/>
              </a:rPr>
              <a:t>Незалежність</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судової</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гілки</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влади</a:t>
            </a:r>
            <a:r>
              <a:rPr lang="ru-RU" altLang="uk-UA" dirty="0">
                <a:solidFill>
                  <a:srgbClr val="002949"/>
                </a:solidFill>
                <a:latin typeface="Roboto Condensed Light" panose="02000000000000000000" pitchFamily="2" charset="0"/>
                <a:ea typeface="Roboto Condensed Light" panose="02000000000000000000" pitchFamily="2" charset="0"/>
              </a:rPr>
              <a:t> та </a:t>
            </a:r>
            <a:r>
              <a:rPr lang="ru-RU" altLang="uk-UA" dirty="0" err="1">
                <a:solidFill>
                  <a:srgbClr val="002949"/>
                </a:solidFill>
                <a:latin typeface="Roboto Condensed Light" panose="02000000000000000000" pitchFamily="2" charset="0"/>
                <a:ea typeface="Roboto Condensed Light" panose="02000000000000000000" pitchFamily="2" charset="0"/>
              </a:rPr>
              <a:t>історичні</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атрибути</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судочинства</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між</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консервативністю</a:t>
            </a:r>
            <a:r>
              <a:rPr lang="ru-RU" altLang="uk-UA" dirty="0">
                <a:solidFill>
                  <a:srgbClr val="002949"/>
                </a:solidFill>
                <a:latin typeface="Roboto Condensed Light" panose="02000000000000000000" pitchFamily="2" charset="0"/>
                <a:ea typeface="Roboto Condensed Light" panose="02000000000000000000" pitchFamily="2" charset="0"/>
              </a:rPr>
              <a:t> та </a:t>
            </a:r>
            <a:r>
              <a:rPr lang="ru-RU" altLang="uk-UA" dirty="0" err="1">
                <a:solidFill>
                  <a:srgbClr val="002949"/>
                </a:solidFill>
                <a:latin typeface="Roboto Condensed Light" panose="02000000000000000000" pitchFamily="2" charset="0"/>
                <a:ea typeface="Roboto Condensed Light" panose="02000000000000000000" pitchFamily="2" charset="0"/>
              </a:rPr>
              <a:t>інноваційністю</a:t>
            </a:r>
            <a:endParaRPr lang="ru-RU" altLang="uk-UA" dirty="0">
              <a:solidFill>
                <a:srgbClr val="002949"/>
              </a:solidFill>
              <a:latin typeface="Roboto Condensed Light" panose="02000000000000000000" pitchFamily="2" charset="0"/>
              <a:ea typeface="Roboto Condensed Light" panose="02000000000000000000" pitchFamily="2" charset="0"/>
            </a:endParaRPr>
          </a:p>
        </p:txBody>
      </p:sp>
      <p:sp>
        <p:nvSpPr>
          <p:cNvPr id="8" name="Slide Number Placeholder 3">
            <a:extLst>
              <a:ext uri="{FF2B5EF4-FFF2-40B4-BE49-F238E27FC236}">
                <a16:creationId xmlns:a16="http://schemas.microsoft.com/office/drawing/2014/main" id="{B9ACAA56-EBBF-9FDA-5280-BF7CCC4D9CB5}"/>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8</a:t>
            </a:r>
            <a:endParaRPr lang="en-US" sz="1400" dirty="0">
              <a:solidFill>
                <a:srgbClr val="002949"/>
              </a:solidFill>
            </a:endParaRPr>
          </a:p>
        </p:txBody>
      </p:sp>
    </p:spTree>
    <p:extLst>
      <p:ext uri="{BB962C8B-B14F-4D97-AF65-F5344CB8AC3E}">
        <p14:creationId xmlns:p14="http://schemas.microsoft.com/office/powerpoint/2010/main" val="28938166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2856" y="1857568"/>
            <a:ext cx="11189439" cy="216982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100" b="1" dirty="0" err="1">
                <a:solidFill>
                  <a:srgbClr val="002949"/>
                </a:solidFill>
              </a:rPr>
              <a:t>Стаття</a:t>
            </a:r>
            <a:r>
              <a:rPr lang="ru-RU" altLang="uk-UA" sz="2100" b="1" dirty="0">
                <a:solidFill>
                  <a:srgbClr val="002949"/>
                </a:solidFill>
              </a:rPr>
              <a:t> 228</a:t>
            </a:r>
          </a:p>
          <a:p>
            <a:pPr algn="just">
              <a:lnSpc>
                <a:spcPct val="100000"/>
              </a:lnSpc>
              <a:spcBef>
                <a:spcPct val="0"/>
              </a:spcBef>
              <a:spcAft>
                <a:spcPts val="1200"/>
              </a:spcAft>
              <a:buFont typeface="Arial" panose="020B0604020202020204" pitchFamily="34" charset="0"/>
              <a:buNone/>
            </a:pPr>
            <a:r>
              <a:rPr lang="ru-RU" altLang="uk-UA" sz="2100" dirty="0">
                <a:solidFill>
                  <a:srgbClr val="002949"/>
                </a:solidFill>
              </a:rPr>
              <a:t>1. </a:t>
            </a:r>
            <a:r>
              <a:rPr lang="ru-RU" altLang="uk-UA" sz="2100" dirty="0" err="1">
                <a:solidFill>
                  <a:srgbClr val="002949"/>
                </a:solidFill>
              </a:rPr>
              <a:t>Під</a:t>
            </a:r>
            <a:r>
              <a:rPr lang="ru-RU" altLang="uk-UA" sz="2100" dirty="0">
                <a:solidFill>
                  <a:srgbClr val="002949"/>
                </a:solidFill>
              </a:rPr>
              <a:t> час </a:t>
            </a:r>
            <a:r>
              <a:rPr lang="ru-RU" altLang="uk-UA" sz="2100" dirty="0" err="1">
                <a:solidFill>
                  <a:srgbClr val="002949"/>
                </a:solidFill>
              </a:rPr>
              <a:t>ухвалення</a:t>
            </a:r>
            <a:r>
              <a:rPr lang="ru-RU" altLang="uk-UA" sz="2100" dirty="0">
                <a:solidFill>
                  <a:srgbClr val="002949"/>
                </a:solidFill>
              </a:rPr>
              <a:t> судового </a:t>
            </a:r>
            <a:r>
              <a:rPr lang="ru-RU" altLang="uk-UA" sz="2100" dirty="0" err="1">
                <a:solidFill>
                  <a:srgbClr val="002949"/>
                </a:solidFill>
              </a:rPr>
              <a:t>рішення</a:t>
            </a:r>
            <a:r>
              <a:rPr lang="ru-RU" altLang="uk-UA" sz="2100" dirty="0">
                <a:solidFill>
                  <a:srgbClr val="002949"/>
                </a:solidFill>
              </a:rPr>
              <a:t> </a:t>
            </a:r>
            <a:r>
              <a:rPr lang="ru-RU" altLang="uk-UA" sz="2100" dirty="0" err="1">
                <a:solidFill>
                  <a:srgbClr val="002949"/>
                </a:solidFill>
              </a:rPr>
              <a:t>ніхто</a:t>
            </a:r>
            <a:r>
              <a:rPr lang="ru-RU" altLang="uk-UA" sz="2100" dirty="0">
                <a:solidFill>
                  <a:srgbClr val="002949"/>
                </a:solidFill>
              </a:rPr>
              <a:t> не </a:t>
            </a:r>
            <a:r>
              <a:rPr lang="ru-RU" altLang="uk-UA" sz="2100" dirty="0" err="1">
                <a:solidFill>
                  <a:srgbClr val="002949"/>
                </a:solidFill>
              </a:rPr>
              <a:t>має</a:t>
            </a:r>
            <a:r>
              <a:rPr lang="ru-RU" altLang="uk-UA" sz="2100" dirty="0">
                <a:solidFill>
                  <a:srgbClr val="002949"/>
                </a:solidFill>
              </a:rPr>
              <a:t> права </a:t>
            </a:r>
            <a:r>
              <a:rPr lang="ru-RU" altLang="uk-UA" sz="2100" dirty="0" err="1">
                <a:solidFill>
                  <a:srgbClr val="002949"/>
                </a:solidFill>
              </a:rPr>
              <a:t>перебувати</a:t>
            </a:r>
            <a:r>
              <a:rPr lang="ru-RU" altLang="uk-UA" sz="2100" dirty="0">
                <a:solidFill>
                  <a:srgbClr val="002949"/>
                </a:solidFill>
              </a:rPr>
              <a:t> в </a:t>
            </a:r>
            <a:r>
              <a:rPr lang="ru-RU" altLang="uk-UA" sz="2100" dirty="0" err="1">
                <a:solidFill>
                  <a:srgbClr val="002949"/>
                </a:solidFill>
              </a:rPr>
              <a:t>нарадчій</a:t>
            </a:r>
            <a:r>
              <a:rPr lang="ru-RU" altLang="uk-UA" sz="2100" dirty="0">
                <a:solidFill>
                  <a:srgbClr val="002949"/>
                </a:solidFill>
              </a:rPr>
              <a:t> </a:t>
            </a:r>
            <a:r>
              <a:rPr lang="ru-RU" altLang="uk-UA" sz="2100" dirty="0" err="1">
                <a:solidFill>
                  <a:srgbClr val="002949"/>
                </a:solidFill>
              </a:rPr>
              <a:t>кімнаті</a:t>
            </a:r>
            <a:r>
              <a:rPr lang="ru-RU" altLang="uk-UA" sz="2100" dirty="0">
                <a:solidFill>
                  <a:srgbClr val="002949"/>
                </a:solidFill>
              </a:rPr>
              <a:t>, </a:t>
            </a:r>
            <a:r>
              <a:rPr lang="ru-RU" altLang="uk-UA" sz="2100" dirty="0" err="1">
                <a:solidFill>
                  <a:srgbClr val="002949"/>
                </a:solidFill>
              </a:rPr>
              <a:t>крім</a:t>
            </a:r>
            <a:r>
              <a:rPr lang="ru-RU" altLang="uk-UA" sz="2100" dirty="0">
                <a:solidFill>
                  <a:srgbClr val="002949"/>
                </a:solidFill>
              </a:rPr>
              <a:t> складу суду, </a:t>
            </a:r>
            <a:r>
              <a:rPr lang="ru-RU" altLang="uk-UA" sz="2100" dirty="0" err="1">
                <a:solidFill>
                  <a:srgbClr val="002949"/>
                </a:solidFill>
              </a:rPr>
              <a:t>який</a:t>
            </a:r>
            <a:r>
              <a:rPr lang="ru-RU" altLang="uk-UA" sz="2100" dirty="0">
                <a:solidFill>
                  <a:srgbClr val="002949"/>
                </a:solidFill>
              </a:rPr>
              <a:t> </a:t>
            </a:r>
            <a:r>
              <a:rPr lang="ru-RU" altLang="uk-UA" sz="2100" dirty="0" err="1">
                <a:solidFill>
                  <a:srgbClr val="002949"/>
                </a:solidFill>
              </a:rPr>
              <a:t>розглядає</a:t>
            </a:r>
            <a:r>
              <a:rPr lang="ru-RU" altLang="uk-UA" sz="2100" dirty="0">
                <a:solidFill>
                  <a:srgbClr val="002949"/>
                </a:solidFill>
              </a:rPr>
              <a:t> справу.</a:t>
            </a:r>
          </a:p>
          <a:p>
            <a:pPr algn="just">
              <a:lnSpc>
                <a:spcPct val="100000"/>
              </a:lnSpc>
              <a:spcBef>
                <a:spcPct val="0"/>
              </a:spcBef>
              <a:spcAft>
                <a:spcPts val="1200"/>
              </a:spcAft>
              <a:buFont typeface="Arial" panose="020B0604020202020204" pitchFamily="34" charset="0"/>
              <a:buNone/>
            </a:pPr>
            <a:r>
              <a:rPr lang="ru-RU" altLang="uk-UA" sz="2100" dirty="0">
                <a:solidFill>
                  <a:srgbClr val="002949"/>
                </a:solidFill>
              </a:rPr>
              <a:t>2. </a:t>
            </a:r>
            <a:r>
              <a:rPr lang="ru-RU" altLang="uk-UA" sz="2100" dirty="0" err="1">
                <a:solidFill>
                  <a:srgbClr val="002949"/>
                </a:solidFill>
              </a:rPr>
              <a:t>Під</a:t>
            </a:r>
            <a:r>
              <a:rPr lang="ru-RU" altLang="uk-UA" sz="2100" dirty="0">
                <a:solidFill>
                  <a:srgbClr val="002949"/>
                </a:solidFill>
              </a:rPr>
              <a:t> час </a:t>
            </a:r>
            <a:r>
              <a:rPr lang="ru-RU" altLang="uk-UA" sz="2100" dirty="0" err="1">
                <a:solidFill>
                  <a:srgbClr val="002949"/>
                </a:solidFill>
              </a:rPr>
              <a:t>перебування</a:t>
            </a:r>
            <a:r>
              <a:rPr lang="ru-RU" altLang="uk-UA" sz="2100" dirty="0">
                <a:solidFill>
                  <a:srgbClr val="002949"/>
                </a:solidFill>
              </a:rPr>
              <a:t> в </a:t>
            </a:r>
            <a:r>
              <a:rPr lang="ru-RU" altLang="uk-UA" sz="2100" dirty="0" err="1">
                <a:solidFill>
                  <a:srgbClr val="002949"/>
                </a:solidFill>
              </a:rPr>
              <a:t>нарадчій</a:t>
            </a:r>
            <a:r>
              <a:rPr lang="ru-RU" altLang="uk-UA" sz="2100" dirty="0">
                <a:solidFill>
                  <a:srgbClr val="002949"/>
                </a:solidFill>
              </a:rPr>
              <a:t> </a:t>
            </a:r>
            <a:r>
              <a:rPr lang="ru-RU" altLang="uk-UA" sz="2100" dirty="0" err="1">
                <a:solidFill>
                  <a:srgbClr val="002949"/>
                </a:solidFill>
              </a:rPr>
              <a:t>кімнаті</a:t>
            </a:r>
            <a:r>
              <a:rPr lang="ru-RU" altLang="uk-UA" sz="2100" dirty="0">
                <a:solidFill>
                  <a:srgbClr val="002949"/>
                </a:solidFill>
              </a:rPr>
              <a:t> </a:t>
            </a:r>
            <a:r>
              <a:rPr lang="ru-RU" altLang="uk-UA" sz="2100" dirty="0" err="1">
                <a:solidFill>
                  <a:srgbClr val="002949"/>
                </a:solidFill>
              </a:rPr>
              <a:t>суддя</a:t>
            </a:r>
            <a:r>
              <a:rPr lang="ru-RU" altLang="uk-UA" sz="2100" dirty="0">
                <a:solidFill>
                  <a:srgbClr val="002949"/>
                </a:solidFill>
              </a:rPr>
              <a:t> не </a:t>
            </a:r>
            <a:r>
              <a:rPr lang="ru-RU" altLang="uk-UA" sz="2100" dirty="0" err="1">
                <a:solidFill>
                  <a:srgbClr val="002949"/>
                </a:solidFill>
              </a:rPr>
              <a:t>має</a:t>
            </a:r>
            <a:r>
              <a:rPr lang="ru-RU" altLang="uk-UA" sz="2100" dirty="0">
                <a:solidFill>
                  <a:srgbClr val="002949"/>
                </a:solidFill>
              </a:rPr>
              <a:t> права </a:t>
            </a:r>
            <a:r>
              <a:rPr lang="ru-RU" altLang="uk-UA" sz="2100" dirty="0" err="1">
                <a:solidFill>
                  <a:srgbClr val="002949"/>
                </a:solidFill>
              </a:rPr>
              <a:t>розглядати</a:t>
            </a:r>
            <a:r>
              <a:rPr lang="ru-RU" altLang="uk-UA" sz="2100" dirty="0">
                <a:solidFill>
                  <a:srgbClr val="002949"/>
                </a:solidFill>
              </a:rPr>
              <a:t> </a:t>
            </a:r>
            <a:r>
              <a:rPr lang="ru-RU" altLang="uk-UA" sz="2100" dirty="0" err="1">
                <a:solidFill>
                  <a:srgbClr val="002949"/>
                </a:solidFill>
              </a:rPr>
              <a:t>інші</a:t>
            </a:r>
            <a:r>
              <a:rPr lang="ru-RU" altLang="uk-UA" sz="2100" dirty="0">
                <a:solidFill>
                  <a:srgbClr val="002949"/>
                </a:solidFill>
              </a:rPr>
              <a:t> </a:t>
            </a:r>
            <a:r>
              <a:rPr lang="ru-RU" altLang="uk-UA" sz="2100" dirty="0" err="1">
                <a:solidFill>
                  <a:srgbClr val="002949"/>
                </a:solidFill>
              </a:rPr>
              <a:t>судові</a:t>
            </a:r>
            <a:r>
              <a:rPr lang="ru-RU" altLang="uk-UA" sz="2100" dirty="0">
                <a:solidFill>
                  <a:srgbClr val="002949"/>
                </a:solidFill>
              </a:rPr>
              <a:t> </a:t>
            </a:r>
            <a:r>
              <a:rPr lang="ru-RU" altLang="uk-UA" sz="2100" dirty="0" err="1">
                <a:solidFill>
                  <a:srgbClr val="002949"/>
                </a:solidFill>
              </a:rPr>
              <a:t>справи</a:t>
            </a:r>
            <a:r>
              <a:rPr lang="ru-RU" altLang="uk-UA" sz="2100" dirty="0">
                <a:solidFill>
                  <a:srgbClr val="002949"/>
                </a:solidFill>
              </a:rPr>
              <a:t>.</a:t>
            </a:r>
          </a:p>
          <a:p>
            <a:pPr algn="just">
              <a:lnSpc>
                <a:spcPct val="100000"/>
              </a:lnSpc>
              <a:spcBef>
                <a:spcPct val="0"/>
              </a:spcBef>
              <a:spcAft>
                <a:spcPts val="1200"/>
              </a:spcAft>
              <a:buFont typeface="Arial" panose="020B0604020202020204" pitchFamily="34" charset="0"/>
              <a:buNone/>
            </a:pPr>
            <a:r>
              <a:rPr lang="ru-RU" altLang="uk-UA" sz="2100" dirty="0">
                <a:solidFill>
                  <a:srgbClr val="002949"/>
                </a:solidFill>
              </a:rPr>
              <a:t>3. </a:t>
            </a:r>
            <a:r>
              <a:rPr lang="ru-RU" altLang="uk-UA" sz="2100" dirty="0" err="1">
                <a:solidFill>
                  <a:srgbClr val="002949"/>
                </a:solidFill>
              </a:rPr>
              <a:t>Судді</a:t>
            </a:r>
            <a:r>
              <a:rPr lang="ru-RU" altLang="uk-UA" sz="2100" dirty="0">
                <a:solidFill>
                  <a:srgbClr val="002949"/>
                </a:solidFill>
              </a:rPr>
              <a:t> не </a:t>
            </a:r>
            <a:r>
              <a:rPr lang="ru-RU" altLang="uk-UA" sz="2100" dirty="0" err="1">
                <a:solidFill>
                  <a:srgbClr val="002949"/>
                </a:solidFill>
              </a:rPr>
              <a:t>мають</a:t>
            </a:r>
            <a:r>
              <a:rPr lang="ru-RU" altLang="uk-UA" sz="2100" dirty="0">
                <a:solidFill>
                  <a:srgbClr val="002949"/>
                </a:solidFill>
              </a:rPr>
              <a:t> права </a:t>
            </a:r>
            <a:r>
              <a:rPr lang="ru-RU" altLang="uk-UA" sz="2100" dirty="0" err="1">
                <a:solidFill>
                  <a:srgbClr val="002949"/>
                </a:solidFill>
              </a:rPr>
              <a:t>розголошувати</a:t>
            </a:r>
            <a:r>
              <a:rPr lang="ru-RU" altLang="uk-UA" sz="2100" dirty="0">
                <a:solidFill>
                  <a:srgbClr val="002949"/>
                </a:solidFill>
              </a:rPr>
              <a:t> </a:t>
            </a:r>
            <a:r>
              <a:rPr lang="ru-RU" altLang="uk-UA" sz="2100" dirty="0" err="1">
                <a:solidFill>
                  <a:srgbClr val="002949"/>
                </a:solidFill>
              </a:rPr>
              <a:t>хід</a:t>
            </a:r>
            <a:r>
              <a:rPr lang="ru-RU" altLang="uk-UA" sz="2100" dirty="0">
                <a:solidFill>
                  <a:srgbClr val="002949"/>
                </a:solidFill>
              </a:rPr>
              <a:t> </a:t>
            </a:r>
            <a:r>
              <a:rPr lang="ru-RU" altLang="uk-UA" sz="2100" dirty="0" err="1">
                <a:solidFill>
                  <a:srgbClr val="002949"/>
                </a:solidFill>
              </a:rPr>
              <a:t>обговорення</a:t>
            </a:r>
            <a:r>
              <a:rPr lang="ru-RU" altLang="uk-UA" sz="2100" dirty="0">
                <a:solidFill>
                  <a:srgbClr val="002949"/>
                </a:solidFill>
              </a:rPr>
              <a:t> та </a:t>
            </a:r>
            <a:r>
              <a:rPr lang="ru-RU" altLang="uk-UA" sz="2100" dirty="0" err="1">
                <a:solidFill>
                  <a:srgbClr val="002949"/>
                </a:solidFill>
              </a:rPr>
              <a:t>ухвалення</a:t>
            </a:r>
            <a:r>
              <a:rPr lang="ru-RU" altLang="uk-UA" sz="2100" dirty="0">
                <a:solidFill>
                  <a:srgbClr val="002949"/>
                </a:solidFill>
              </a:rPr>
              <a:t> </a:t>
            </a:r>
            <a:r>
              <a:rPr lang="ru-RU" altLang="uk-UA" sz="2100" dirty="0" err="1">
                <a:solidFill>
                  <a:srgbClr val="002949"/>
                </a:solidFill>
              </a:rPr>
              <a:t>рішення</a:t>
            </a:r>
            <a:r>
              <a:rPr lang="ru-RU" altLang="uk-UA" sz="2100" dirty="0">
                <a:solidFill>
                  <a:srgbClr val="002949"/>
                </a:solidFill>
              </a:rPr>
              <a:t> в </a:t>
            </a:r>
            <a:r>
              <a:rPr lang="ru-RU" altLang="uk-UA" sz="2100" dirty="0" err="1">
                <a:solidFill>
                  <a:srgbClr val="002949"/>
                </a:solidFill>
              </a:rPr>
              <a:t>нарадчій</a:t>
            </a:r>
            <a:r>
              <a:rPr lang="ru-RU" altLang="uk-UA" sz="2100" dirty="0">
                <a:solidFill>
                  <a:srgbClr val="002949"/>
                </a:solidFill>
              </a:rPr>
              <a:t> </a:t>
            </a:r>
            <a:r>
              <a:rPr lang="ru-RU" altLang="uk-UA" sz="2100" dirty="0" err="1">
                <a:solidFill>
                  <a:srgbClr val="002949"/>
                </a:solidFill>
              </a:rPr>
              <a:t>кімнаті</a:t>
            </a:r>
            <a:r>
              <a:rPr lang="ru-RU" altLang="uk-UA" sz="2100" dirty="0">
                <a:solidFill>
                  <a:srgbClr val="002949"/>
                </a:solidFill>
              </a:rPr>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82856" y="481980"/>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КОДЕКС АДМІНІСТРАТИВНОГО СУДОЧИНСТВА УКРАЇНИ </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80</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724546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626207243"/>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2855" y="1183774"/>
            <a:ext cx="11189439" cy="3646126"/>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uk-UA"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 цій справі позивач – Головне управління Пенсійного фонду України звернувся до суду з позовом до Управління державної виконавчої служби, в якому просив суд визнати неправомірною та скасувати постанову державного виконавця про накладення штрафів на Головне управління Пенсійного фонду України.</a:t>
            </a:r>
          </a:p>
          <a:p>
            <a:pPr algn="just">
              <a:lnSpc>
                <a:spcPct val="107000"/>
              </a:lnSpc>
              <a:spcAft>
                <a:spcPts val="800"/>
              </a:spcAft>
              <a:buNone/>
            </a:pPr>
            <a:r>
              <a:rPr lang="uk-UA"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 першої інстанції позов задовольнив.</a:t>
            </a:r>
          </a:p>
          <a:p>
            <a:pPr algn="just">
              <a:lnSpc>
                <a:spcPct val="107000"/>
              </a:lnSpc>
              <a:spcAft>
                <a:spcPts val="800"/>
              </a:spcAft>
              <a:buNone/>
            </a:pPr>
            <a:r>
              <a:rPr lang="uk-UA"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Апеляційний адміністративний суд відкрив апеляційне провадження за апеляційною скаргою особи, що не була учасником справи, але вважала, що судовим рішенням вирішено питання про її права та обов’язки (далі – скаржник); у подальшому апеляційне провадження закрито ухвалою цього ж суду на підставі п. 3 ч. 1 ст. 305 КАС України.</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82856" y="481980"/>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Постанова ВС </a:t>
            </a:r>
            <a:r>
              <a:rPr lang="ru-RU" altLang="uk-UA" sz="2200" dirty="0" err="1">
                <a:solidFill>
                  <a:srgbClr val="004E9E"/>
                </a:solidFill>
              </a:rPr>
              <a:t>від</a:t>
            </a:r>
            <a:r>
              <a:rPr lang="ru-RU" altLang="uk-UA" sz="2200" dirty="0">
                <a:solidFill>
                  <a:srgbClr val="004E9E"/>
                </a:solidFill>
              </a:rPr>
              <a:t> 12 </a:t>
            </a:r>
            <a:r>
              <a:rPr lang="ru-RU" altLang="uk-UA" sz="2200" dirty="0" err="1">
                <a:solidFill>
                  <a:srgbClr val="004E9E"/>
                </a:solidFill>
              </a:rPr>
              <a:t>квітня</a:t>
            </a:r>
            <a:r>
              <a:rPr lang="ru-RU" altLang="uk-UA" sz="2200" dirty="0">
                <a:solidFill>
                  <a:srgbClr val="004E9E"/>
                </a:solidFill>
              </a:rPr>
              <a:t> 2021 р. у </a:t>
            </a:r>
            <a:r>
              <a:rPr lang="ru-RU" altLang="uk-UA" sz="2200" dirty="0" err="1">
                <a:solidFill>
                  <a:srgbClr val="004E9E"/>
                </a:solidFill>
              </a:rPr>
              <a:t>справі</a:t>
            </a:r>
            <a:r>
              <a:rPr lang="ru-RU" altLang="uk-UA" sz="2200" dirty="0">
                <a:solidFill>
                  <a:srgbClr val="004E9E"/>
                </a:solidFill>
              </a:rPr>
              <a:t> № 761/42275/17</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81</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7193702"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1784405115"/>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94939" y="1087237"/>
            <a:ext cx="11218525" cy="4683526"/>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Скаржник</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звернувся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касаційною</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скаргою</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до ВС, яка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також</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мотивована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тим</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апеляційний</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 порушив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таємницю</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нарадчої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оскільки</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оскаржувала</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ухвала</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була</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постановлена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після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видалення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учасників</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справи</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та секретаря судового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засідання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із</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залі</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судових</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засідань</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а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повний</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її</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текст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було</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виготовлено</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поза межами нарадчої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buNone/>
            </a:pP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Висновки</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ВС: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Зважаючи</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на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приписи</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ст. 228 КАС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України</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виготовлення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повного</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тексту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оскаржуваної</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ухвали</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поза межами залу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судових</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засідань</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а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також</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той факт,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зал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судових</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засідань</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після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видалення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нього</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учасників</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судового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засідання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та секретаря судового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засідання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використовується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як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нарадча</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кімната</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не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становлять</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порушення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таємниці</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а тому в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цій</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частині</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доводи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касаційної</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скарги</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також</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відхиляються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buNone/>
            </a:pP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Враховуючи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зазначене</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Верховний</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дійшов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висновку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про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відсутність</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 боку суду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апеляційної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інстанцій</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порушень</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норм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процесуального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права.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Отже</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Верховним</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Судом не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встановлено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підстав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для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постановлення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окремої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ухвали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70163" y="477408"/>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Постанова ВС </a:t>
            </a:r>
            <a:r>
              <a:rPr lang="ru-RU" altLang="uk-UA" sz="2200" dirty="0" err="1">
                <a:solidFill>
                  <a:srgbClr val="004E9E"/>
                </a:solidFill>
              </a:rPr>
              <a:t>від</a:t>
            </a:r>
            <a:r>
              <a:rPr lang="ru-RU" altLang="uk-UA" sz="2200" dirty="0">
                <a:solidFill>
                  <a:srgbClr val="004E9E"/>
                </a:solidFill>
              </a:rPr>
              <a:t> 12 </a:t>
            </a:r>
            <a:r>
              <a:rPr lang="ru-RU" altLang="uk-UA" sz="2200" dirty="0" err="1">
                <a:solidFill>
                  <a:srgbClr val="004E9E"/>
                </a:solidFill>
              </a:rPr>
              <a:t>квітня</a:t>
            </a:r>
            <a:r>
              <a:rPr lang="ru-RU" altLang="uk-UA" sz="2200" dirty="0">
                <a:solidFill>
                  <a:srgbClr val="004E9E"/>
                </a:solidFill>
              </a:rPr>
              <a:t> 2021 р. у </a:t>
            </a:r>
            <a:r>
              <a:rPr lang="ru-RU" altLang="uk-UA" sz="2200" dirty="0" err="1">
                <a:solidFill>
                  <a:srgbClr val="004E9E"/>
                </a:solidFill>
              </a:rPr>
              <a:t>справі</a:t>
            </a:r>
            <a:r>
              <a:rPr lang="ru-RU" altLang="uk-UA" sz="2200" dirty="0">
                <a:solidFill>
                  <a:srgbClr val="004E9E"/>
                </a:solidFill>
              </a:rPr>
              <a:t> № 761/42275/17</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82</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3" y="5969020"/>
            <a:ext cx="7047053"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2844347282"/>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72058" y="2517079"/>
            <a:ext cx="11200237" cy="1215717"/>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100" b="1" dirty="0" err="1">
                <a:solidFill>
                  <a:srgbClr val="002949"/>
                </a:solidFill>
              </a:rPr>
              <a:t>Стаття</a:t>
            </a:r>
            <a:r>
              <a:rPr lang="ru-RU" altLang="uk-UA" sz="2100" b="1" dirty="0">
                <a:solidFill>
                  <a:srgbClr val="002949"/>
                </a:solidFill>
              </a:rPr>
              <a:t> 310</a:t>
            </a:r>
            <a:endParaRPr lang="ru-RU" altLang="uk-UA" sz="2100" dirty="0">
              <a:solidFill>
                <a:srgbClr val="002949"/>
              </a:solidFill>
            </a:endParaRPr>
          </a:p>
          <a:p>
            <a:pPr algn="just">
              <a:lnSpc>
                <a:spcPct val="100000"/>
              </a:lnSpc>
              <a:spcBef>
                <a:spcPct val="0"/>
              </a:spcBef>
              <a:spcAft>
                <a:spcPts val="1200"/>
              </a:spcAft>
              <a:buFont typeface="Arial" panose="020B0604020202020204" pitchFamily="34" charset="0"/>
              <a:buNone/>
            </a:pPr>
            <a:r>
              <a:rPr lang="ru-RU" altLang="uk-UA" sz="2100" dirty="0">
                <a:solidFill>
                  <a:srgbClr val="002949"/>
                </a:solidFill>
              </a:rPr>
              <a:t>4. </a:t>
            </a:r>
            <a:r>
              <a:rPr lang="ru-RU" altLang="uk-UA" sz="2100" dirty="0" err="1">
                <a:solidFill>
                  <a:srgbClr val="002949"/>
                </a:solidFill>
              </a:rPr>
              <a:t>Після</a:t>
            </a:r>
            <a:r>
              <a:rPr lang="ru-RU" altLang="uk-UA" sz="2100" dirty="0">
                <a:solidFill>
                  <a:srgbClr val="002949"/>
                </a:solidFill>
              </a:rPr>
              <a:t> </a:t>
            </a:r>
            <a:r>
              <a:rPr lang="ru-RU" altLang="uk-UA" sz="2100" dirty="0" err="1">
                <a:solidFill>
                  <a:srgbClr val="002949"/>
                </a:solidFill>
              </a:rPr>
              <a:t>закінчення</a:t>
            </a:r>
            <a:r>
              <a:rPr lang="ru-RU" altLang="uk-UA" sz="2100" dirty="0">
                <a:solidFill>
                  <a:srgbClr val="002949"/>
                </a:solidFill>
              </a:rPr>
              <a:t> </a:t>
            </a:r>
            <a:r>
              <a:rPr lang="ru-RU" altLang="uk-UA" sz="2100" dirty="0" err="1">
                <a:solidFill>
                  <a:srgbClr val="002949"/>
                </a:solidFill>
              </a:rPr>
              <a:t>перевірки</a:t>
            </a:r>
            <a:r>
              <a:rPr lang="ru-RU" altLang="uk-UA" sz="2100" dirty="0">
                <a:solidFill>
                  <a:srgbClr val="002949"/>
                </a:solidFill>
              </a:rPr>
              <a:t> </a:t>
            </a:r>
            <a:r>
              <a:rPr lang="ru-RU" altLang="uk-UA" sz="2100" dirty="0" err="1">
                <a:solidFill>
                  <a:srgbClr val="002949"/>
                </a:solidFill>
              </a:rPr>
              <a:t>підстав</a:t>
            </a:r>
            <a:r>
              <a:rPr lang="ru-RU" altLang="uk-UA" sz="2100" dirty="0">
                <a:solidFill>
                  <a:srgbClr val="002949"/>
                </a:solidFill>
              </a:rPr>
              <a:t> для </a:t>
            </a:r>
            <a:r>
              <a:rPr lang="ru-RU" altLang="uk-UA" sz="2100" dirty="0" err="1">
                <a:solidFill>
                  <a:srgbClr val="002949"/>
                </a:solidFill>
              </a:rPr>
              <a:t>апеляційного</a:t>
            </a:r>
            <a:r>
              <a:rPr lang="ru-RU" altLang="uk-UA" sz="2100" dirty="0">
                <a:solidFill>
                  <a:srgbClr val="002949"/>
                </a:solidFill>
              </a:rPr>
              <a:t> перегляду </a:t>
            </a:r>
            <a:r>
              <a:rPr lang="ru-RU" altLang="uk-UA" sz="2100" dirty="0" err="1">
                <a:solidFill>
                  <a:srgbClr val="002949"/>
                </a:solidFill>
              </a:rPr>
              <a:t>колегія</a:t>
            </a:r>
            <a:r>
              <a:rPr lang="ru-RU" altLang="uk-UA" sz="2100" dirty="0">
                <a:solidFill>
                  <a:srgbClr val="002949"/>
                </a:solidFill>
              </a:rPr>
              <a:t> </a:t>
            </a:r>
            <a:r>
              <a:rPr lang="ru-RU" altLang="uk-UA" sz="2100" dirty="0" err="1">
                <a:solidFill>
                  <a:srgbClr val="002949"/>
                </a:solidFill>
              </a:rPr>
              <a:t>суддів</a:t>
            </a:r>
            <a:r>
              <a:rPr lang="ru-RU" altLang="uk-UA" sz="2100" dirty="0">
                <a:solidFill>
                  <a:srgbClr val="002949"/>
                </a:solidFill>
              </a:rPr>
              <a:t> </a:t>
            </a:r>
            <a:r>
              <a:rPr lang="ru-RU" altLang="uk-UA" sz="2100" dirty="0" err="1">
                <a:solidFill>
                  <a:srgbClr val="002949"/>
                </a:solidFill>
              </a:rPr>
              <a:t>виходить</a:t>
            </a:r>
            <a:r>
              <a:rPr lang="ru-RU" altLang="uk-UA" sz="2100" dirty="0">
                <a:solidFill>
                  <a:srgbClr val="002949"/>
                </a:solidFill>
              </a:rPr>
              <a:t> до </a:t>
            </a:r>
            <a:r>
              <a:rPr lang="ru-RU" altLang="uk-UA" sz="2100" dirty="0" err="1">
                <a:solidFill>
                  <a:srgbClr val="002949"/>
                </a:solidFill>
              </a:rPr>
              <a:t>нарадчої</a:t>
            </a:r>
            <a:r>
              <a:rPr lang="ru-RU" altLang="uk-UA" sz="2100" dirty="0">
                <a:solidFill>
                  <a:srgbClr val="002949"/>
                </a:solidFill>
              </a:rPr>
              <a:t> </a:t>
            </a:r>
            <a:r>
              <a:rPr lang="ru-RU" altLang="uk-UA" sz="2100" dirty="0" err="1">
                <a:solidFill>
                  <a:srgbClr val="002949"/>
                </a:solidFill>
              </a:rPr>
              <a:t>кімнати</a:t>
            </a:r>
            <a:r>
              <a:rPr lang="ru-RU" altLang="uk-UA" sz="2100" dirty="0">
                <a:solidFill>
                  <a:srgbClr val="002949"/>
                </a:solidFill>
              </a:rPr>
              <a:t> для </a:t>
            </a:r>
            <a:r>
              <a:rPr lang="ru-RU" altLang="uk-UA" sz="2100" dirty="0" err="1">
                <a:solidFill>
                  <a:srgbClr val="002949"/>
                </a:solidFill>
              </a:rPr>
              <a:t>ухвалення</a:t>
            </a:r>
            <a:r>
              <a:rPr lang="ru-RU" altLang="uk-UA" sz="2100" dirty="0">
                <a:solidFill>
                  <a:srgbClr val="002949"/>
                </a:solidFill>
              </a:rPr>
              <a:t> судового </a:t>
            </a:r>
            <a:r>
              <a:rPr lang="ru-RU" altLang="uk-UA" sz="2100" dirty="0" err="1">
                <a:solidFill>
                  <a:srgbClr val="002949"/>
                </a:solidFill>
              </a:rPr>
              <a:t>рішення</a:t>
            </a:r>
            <a:r>
              <a:rPr lang="ru-RU" altLang="uk-UA" sz="2100" dirty="0">
                <a:solidFill>
                  <a:srgbClr val="002949"/>
                </a:solidFill>
              </a:rPr>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85796" y="472836"/>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КОДЕКС АДМІНІСТРАТИВНОГО СУДОЧИНСТВА УКРАЇНИ </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83</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7279966"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4020940323"/>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76649" y="971820"/>
            <a:ext cx="11200239" cy="3731342"/>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ВС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розглянув</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справу як суд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першої</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інстанції</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за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позовом</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судді до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Вищої</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ради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юстиції</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про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визнання</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незаконним</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та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скасування</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Вищої</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ради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юстиції</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про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внесення</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подання</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до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Верховної</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Ради України про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звільнення</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її</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та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ще</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декількох</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 посади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Апеляційного</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суду м.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Києва</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зв'язку</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порушенням</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присяги.</a:t>
            </a:r>
          </a:p>
          <a:p>
            <a:pPr algn="just">
              <a:lnSpc>
                <a:spcPct val="107000"/>
              </a:lnSpc>
              <a:spcAft>
                <a:spcPts val="800"/>
              </a:spcAft>
              <a:buNone/>
            </a:pP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Підставою</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для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ухвалення</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такого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Вищої</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ради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юстиції</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стало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порушення</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позивачкою</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присяги,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виразилось</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невиконанні</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покладених</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на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неї</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та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інших</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професійних</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обов'язків</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під</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час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гострого</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соціального</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конфлікту</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в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Україні</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 21.11.2013 по 22.02.2014,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завдали</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істотної</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шкоди</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демократичному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конституційному</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ладу, правам і свободам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громадян</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інтересам</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суспільства</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та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держави</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buNone/>
            </a:pP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ВС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відмовив</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задоволені</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заяви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позивача</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buNone/>
            </a:pP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Щодо</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аргументів</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позивачки</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про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порушення</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Вищою</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радою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юстиції</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принципу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індивідуальної</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юридичної</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відповідальності</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а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також</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застосування</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до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позивачки</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непропорційного</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виду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дисциплінарного</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стягнення</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ВС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виходив</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 такого.</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76650" y="486069"/>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err="1">
                <a:solidFill>
                  <a:srgbClr val="004E9E"/>
                </a:solidFill>
              </a:rPr>
              <a:t>Рішення</a:t>
            </a:r>
            <a:r>
              <a:rPr lang="ru-RU" altLang="uk-UA" sz="2200" dirty="0">
                <a:solidFill>
                  <a:srgbClr val="004E9E"/>
                </a:solidFill>
              </a:rPr>
              <a:t> ВС </a:t>
            </a:r>
            <a:r>
              <a:rPr lang="ru-RU" altLang="uk-UA" sz="2200" dirty="0" err="1">
                <a:solidFill>
                  <a:srgbClr val="004E9E"/>
                </a:solidFill>
              </a:rPr>
              <a:t>від</a:t>
            </a:r>
            <a:r>
              <a:rPr lang="ru-RU" altLang="uk-UA" sz="2200" dirty="0">
                <a:solidFill>
                  <a:srgbClr val="004E9E"/>
                </a:solidFill>
              </a:rPr>
              <a:t> 14 </a:t>
            </a:r>
            <a:r>
              <a:rPr lang="ru-RU" altLang="uk-UA" sz="2200" dirty="0" err="1">
                <a:solidFill>
                  <a:srgbClr val="004E9E"/>
                </a:solidFill>
              </a:rPr>
              <a:t>травня</a:t>
            </a:r>
            <a:r>
              <a:rPr lang="ru-RU" altLang="uk-UA" sz="2200" dirty="0">
                <a:solidFill>
                  <a:srgbClr val="004E9E"/>
                </a:solidFill>
              </a:rPr>
              <a:t> 2018 р. у </a:t>
            </a:r>
            <a:r>
              <a:rPr lang="ru-RU" altLang="uk-UA" sz="2200" dirty="0" err="1">
                <a:solidFill>
                  <a:srgbClr val="004E9E"/>
                </a:solidFill>
              </a:rPr>
              <a:t>справі</a:t>
            </a:r>
            <a:r>
              <a:rPr lang="ru-RU" altLang="uk-UA" sz="2200" dirty="0">
                <a:solidFill>
                  <a:srgbClr val="004E9E"/>
                </a:solidFill>
              </a:rPr>
              <a:t> №800/17/17 (800/268/16)</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84</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3" y="5969020"/>
            <a:ext cx="718507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3128038624"/>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5794" y="1029753"/>
            <a:ext cx="11268076" cy="4798493"/>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Кримінальне</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провадження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в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апеляційному</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порядку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здійснюється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колегіально</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судом у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складі</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не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менше</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трьох</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професійних</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Судове</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ухвалюється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простою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більшістю</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голосів</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входять</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до складу суду, в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кімнаті</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Відповідні</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питання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вирішуються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за результатами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наради</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шляхом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голосування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від</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якого</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не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має</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права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утримуватися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ніхто</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Судове</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підписують</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усі</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разі</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якщо</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зі</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складу суду не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погоджується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із</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судовим</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рішенням</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він</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має</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право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викласти</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письмово</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окрему</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думку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buNone/>
            </a:pP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Враховуючи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те,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дії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позивачки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зазначені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висновку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Тимчасової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спеціальної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комісії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розглядався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Вищою</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радою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юстиції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вчинені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під</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час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прийняття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судових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рішень</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судом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апеляційної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інстанції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до складу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якого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входила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позивачка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інші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щодо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яких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також</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Тимчасова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спеціальна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комісія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ухвалила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висновки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про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визнання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в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їх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діях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порушення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присяги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Вища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рада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юстиції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обґрунтовано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рішенні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надала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оцінку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діям</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усіх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тому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числі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позивачки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які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входили до складу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колегії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зважаючи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на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факти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установлені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щодо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кожної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кримінальних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справ.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Це</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не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призвело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до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порушення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принципу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індивідуальної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юридичної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відповідальності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p:txBody>
      </p:sp>
      <p:sp>
        <p:nvSpPr>
          <p:cNvPr id="3" name="Прямоугольник 4">
            <a:extLst>
              <a:ext uri="{FF2B5EF4-FFF2-40B4-BE49-F238E27FC236}">
                <a16:creationId xmlns:a16="http://schemas.microsoft.com/office/drawing/2014/main" id="{2C55F0F4-E8DA-F44B-7F5D-F43006130EAB}"/>
              </a:ext>
            </a:extLst>
          </p:cNvPr>
          <p:cNvSpPr>
            <a:spLocks noChangeArrowheads="1"/>
          </p:cNvSpPr>
          <p:nvPr/>
        </p:nvSpPr>
        <p:spPr bwMode="auto">
          <a:xfrm>
            <a:off x="485795" y="464645"/>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err="1">
                <a:solidFill>
                  <a:srgbClr val="004E9E"/>
                </a:solidFill>
              </a:rPr>
              <a:t>Рішення</a:t>
            </a:r>
            <a:r>
              <a:rPr lang="ru-RU" altLang="uk-UA" sz="2200" dirty="0">
                <a:solidFill>
                  <a:srgbClr val="004E9E"/>
                </a:solidFill>
              </a:rPr>
              <a:t> ВС </a:t>
            </a:r>
            <a:r>
              <a:rPr lang="ru-RU" altLang="uk-UA" sz="2200" dirty="0" err="1">
                <a:solidFill>
                  <a:srgbClr val="004E9E"/>
                </a:solidFill>
              </a:rPr>
              <a:t>від</a:t>
            </a:r>
            <a:r>
              <a:rPr lang="ru-RU" altLang="uk-UA" sz="2200" dirty="0">
                <a:solidFill>
                  <a:srgbClr val="004E9E"/>
                </a:solidFill>
              </a:rPr>
              <a:t> 14 </a:t>
            </a:r>
            <a:r>
              <a:rPr lang="ru-RU" altLang="uk-UA" sz="2200" dirty="0" err="1">
                <a:solidFill>
                  <a:srgbClr val="004E9E"/>
                </a:solidFill>
              </a:rPr>
              <a:t>травня</a:t>
            </a:r>
            <a:r>
              <a:rPr lang="ru-RU" altLang="uk-UA" sz="2200" dirty="0">
                <a:solidFill>
                  <a:srgbClr val="004E9E"/>
                </a:solidFill>
              </a:rPr>
              <a:t> 2018 р. у </a:t>
            </a:r>
            <a:r>
              <a:rPr lang="ru-RU" altLang="uk-UA" sz="2200" dirty="0" err="1">
                <a:solidFill>
                  <a:srgbClr val="004E9E"/>
                </a:solidFill>
              </a:rPr>
              <a:t>справі</a:t>
            </a:r>
            <a:r>
              <a:rPr lang="ru-RU" altLang="uk-UA" sz="2200" dirty="0">
                <a:solidFill>
                  <a:srgbClr val="004E9E"/>
                </a:solidFill>
              </a:rPr>
              <a:t> №800/17/17 (800/268/16)</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85</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7331724"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387239723"/>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5794" y="1267805"/>
            <a:ext cx="11268076" cy="429085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Під</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час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перебування</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кімнаті</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до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оголошення</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вироку</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 не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має</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права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здійснювати</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розгляд</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інших</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справ та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проваджень</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оскільки</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 в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обов'язковому</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порядку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має</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забезпечити</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таємницю</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є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однією</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найважливіших</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гарантій</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незалежності</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та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неупередженості</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суду,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забезпечення</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необхідних</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умов для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повного</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і правильного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вирішення</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всіх</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питань</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обов'язкових</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для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постановлення</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законного та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обґрунтованого</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buNone/>
            </a:pP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цій</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касаційній</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скарзі</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прокурор,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посилаючись</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на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істотне</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порушення</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судом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вимог</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кримінального</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процесуального</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закону, просив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скасувати</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судові</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та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призначити</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новий</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розгляд</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суді</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першої</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інстанції</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buNone/>
            </a:pP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обґрунтування</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своїх</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доводів</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прокурор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зазначав</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зокрема</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 допустив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істотні</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порушення</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вимог</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кримінального</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процесуального</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закону, а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саме</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 порушено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таємницю</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оскільки</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суддя</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колегії</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районного суду,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перебуваючи</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в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кімнаті</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для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постановлення</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вироку</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здійснювала</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розгляд</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інших</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справ та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проваджень</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постановивши 18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судових</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рішень</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 них 4 - з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кримінального</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судочинства</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2 - з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адміністративного</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та 12 - з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цивільного</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p:txBody>
      </p:sp>
      <p:sp>
        <p:nvSpPr>
          <p:cNvPr id="3" name="Прямоугольник 4">
            <a:extLst>
              <a:ext uri="{FF2B5EF4-FFF2-40B4-BE49-F238E27FC236}">
                <a16:creationId xmlns:a16="http://schemas.microsoft.com/office/drawing/2014/main" id="{2C55F0F4-E8DA-F44B-7F5D-F43006130EAB}"/>
              </a:ext>
            </a:extLst>
          </p:cNvPr>
          <p:cNvSpPr>
            <a:spLocks noChangeArrowheads="1"/>
          </p:cNvSpPr>
          <p:nvPr/>
        </p:nvSpPr>
        <p:spPr bwMode="auto">
          <a:xfrm>
            <a:off x="476651" y="480076"/>
            <a:ext cx="11268075" cy="769441"/>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None/>
            </a:pPr>
            <a:r>
              <a:rPr lang="ru-RU" altLang="uk-UA" sz="2200" dirty="0">
                <a:solidFill>
                  <a:srgbClr val="004E9E"/>
                </a:solidFill>
              </a:rPr>
              <a:t>Постанова </a:t>
            </a:r>
            <a:r>
              <a:rPr lang="uk-UA" sz="2200" dirty="0">
                <a:solidFill>
                  <a:srgbClr val="004E9E"/>
                </a:solidFill>
                <a:effectLst/>
                <a:ea typeface="Calibri" panose="020F0502020204030204" pitchFamily="34" charset="0"/>
                <a:cs typeface="Times New Roman" panose="02020603050405020304" pitchFamily="18" charset="0"/>
              </a:rPr>
              <a:t>Першої судової палати Касаційного кримінального суду Верховного Суду від 24 квітня 2019 року у справі № 265/7387/15-к</a:t>
            </a:r>
            <a:endParaRPr lang="uk-UA" sz="2200" dirty="0">
              <a:solidFill>
                <a:srgbClr val="004E9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86</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715057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612939525"/>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5795" y="1628775"/>
            <a:ext cx="11200237" cy="3415294"/>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ККС в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своїй</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постанові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зазначив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невиконання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імперативних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норм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статті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367 КПК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стосовно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таємниці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порушує</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також</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таку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засаду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кримінального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провадження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u="sng"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як </a:t>
            </a:r>
            <a:r>
              <a:rPr lang="ru-RU" sz="2100" u="sng"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законність</a:t>
            </a:r>
            <a:r>
              <a:rPr lang="ru-RU" sz="2100" u="sng"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яка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вимагає</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від</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зокрема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неухильно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додержуватися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вимог</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Конституції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України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КПК,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міжнародних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договорів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вимог</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інших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актів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законодавства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buNone/>
            </a:pP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Зазначене</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порушення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допущене</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судом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першої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інстанції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порушення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таємниці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відповідно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до ч. 1 ст. 412 КПК є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істотним</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порушенням</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вимог</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кримінального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процесуального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закону,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оскільки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могло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перешкодити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ухвалити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законне</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обґрунтоване</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зв'язку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чим</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касаційна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скарга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цій</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частині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підлягає</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задоволенню</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судові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відповідно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до п. 1 ч. 1 ст. 438 КПК —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скасуванню</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із</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призначенням</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нового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розгляду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в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першої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інстанції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p:txBody>
      </p:sp>
      <p:sp>
        <p:nvSpPr>
          <p:cNvPr id="3" name="Прямоугольник 4">
            <a:extLst>
              <a:ext uri="{FF2B5EF4-FFF2-40B4-BE49-F238E27FC236}">
                <a16:creationId xmlns:a16="http://schemas.microsoft.com/office/drawing/2014/main" id="{2C55F0F4-E8DA-F44B-7F5D-F43006130EAB}"/>
              </a:ext>
            </a:extLst>
          </p:cNvPr>
          <p:cNvSpPr>
            <a:spLocks noChangeArrowheads="1"/>
          </p:cNvSpPr>
          <p:nvPr/>
        </p:nvSpPr>
        <p:spPr bwMode="auto">
          <a:xfrm>
            <a:off x="485795" y="485791"/>
            <a:ext cx="11268075" cy="769441"/>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None/>
            </a:pPr>
            <a:r>
              <a:rPr lang="ru-RU" altLang="uk-UA" sz="2200" dirty="0">
                <a:solidFill>
                  <a:srgbClr val="004E9E"/>
                </a:solidFill>
              </a:rPr>
              <a:t>Постанова </a:t>
            </a:r>
            <a:r>
              <a:rPr lang="uk-UA" sz="2200" dirty="0">
                <a:solidFill>
                  <a:srgbClr val="004E9E"/>
                </a:solidFill>
                <a:effectLst/>
                <a:ea typeface="Calibri" panose="020F0502020204030204" pitchFamily="34" charset="0"/>
                <a:cs typeface="Times New Roman" panose="02020603050405020304" pitchFamily="18" charset="0"/>
              </a:rPr>
              <a:t>Першої судової палати Касаційного кримінального суду Верховного Суду від 24 квітня 2019 року у справі № 265/7387/15-к</a:t>
            </a:r>
            <a:endParaRPr lang="uk-UA" sz="2200" dirty="0">
              <a:solidFill>
                <a:srgbClr val="004E9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87</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3" y="5969020"/>
            <a:ext cx="7403317"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983296848"/>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58361" y="1236944"/>
            <a:ext cx="11268075" cy="4568558"/>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Таємниця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є одним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із</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найважливіших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принципів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правосуддя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служить гарантом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об'єктивності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незалежності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безсторонності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неупередженості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і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справедливості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суду.</a:t>
            </a:r>
          </a:p>
          <a:p>
            <a:pPr algn="just">
              <a:lnSpc>
                <a:spcPct val="107000"/>
              </a:lnSpc>
              <a:spcAft>
                <a:spcPts val="800"/>
              </a:spcAft>
              <a:buNone/>
            </a:pP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справі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на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вирок</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міського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суду та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ухвалу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апеляційного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захисником</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подано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касаційну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скаргу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яку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вмотивовано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зокрема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й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тим</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під</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час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складання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вироку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справі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судом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було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порушено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таємницю</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яку суд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використовував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майже</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тиждень</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однак</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за час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перебування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яка входила до складу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колегії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провадженні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постановила        8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різних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ухвал</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в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інших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справах. </a:t>
            </a:r>
          </a:p>
          <a:p>
            <a:pPr algn="just">
              <a:lnSpc>
                <a:spcPct val="107000"/>
              </a:lnSpc>
              <a:spcAft>
                <a:spcPts val="800"/>
              </a:spcAft>
              <a:buNone/>
            </a:pP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Таємниця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є одним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із</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найважливіших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принципів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правосуддя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служить гарантом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об'єктивності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незалежності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безсторонності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неупередженості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і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справедливості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суду.</a:t>
            </a:r>
          </a:p>
          <a:p>
            <a:pPr algn="just">
              <a:lnSpc>
                <a:spcPct val="107000"/>
              </a:lnSpc>
              <a:spcAft>
                <a:spcPts val="800"/>
              </a:spcAft>
              <a:buNone/>
            </a:pP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Отже</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таємниця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є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охоронюваною</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законом і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наведене</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положення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стосується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не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лише</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дотримання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таємниці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кримінальному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провадженні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p:txBody>
      </p:sp>
      <p:sp>
        <p:nvSpPr>
          <p:cNvPr id="3" name="Прямоугольник 4">
            <a:extLst>
              <a:ext uri="{FF2B5EF4-FFF2-40B4-BE49-F238E27FC236}">
                <a16:creationId xmlns:a16="http://schemas.microsoft.com/office/drawing/2014/main" id="{2C55F0F4-E8DA-F44B-7F5D-F43006130EAB}"/>
              </a:ext>
            </a:extLst>
          </p:cNvPr>
          <p:cNvSpPr>
            <a:spLocks noChangeArrowheads="1"/>
          </p:cNvSpPr>
          <p:nvPr/>
        </p:nvSpPr>
        <p:spPr bwMode="auto">
          <a:xfrm>
            <a:off x="458362" y="467503"/>
            <a:ext cx="11268075" cy="769441"/>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None/>
            </a:pPr>
            <a:r>
              <a:rPr lang="ru-RU" altLang="uk-UA" sz="2200" dirty="0">
                <a:solidFill>
                  <a:srgbClr val="004E9E"/>
                </a:solidFill>
              </a:rPr>
              <a:t>Постанова </a:t>
            </a:r>
            <a:r>
              <a:rPr lang="ru-RU" altLang="uk-UA" sz="2200" dirty="0" err="1">
                <a:solidFill>
                  <a:srgbClr val="004E9E"/>
                </a:solidFill>
              </a:rPr>
              <a:t>Об`єднаної</a:t>
            </a:r>
            <a:r>
              <a:rPr lang="ru-RU" altLang="uk-UA" sz="2200" dirty="0">
                <a:solidFill>
                  <a:srgbClr val="004E9E"/>
                </a:solidFill>
              </a:rPr>
              <a:t> </a:t>
            </a:r>
            <a:r>
              <a:rPr lang="ru-RU" altLang="uk-UA" sz="2200" dirty="0" err="1">
                <a:solidFill>
                  <a:srgbClr val="004E9E"/>
                </a:solidFill>
              </a:rPr>
              <a:t>палати</a:t>
            </a:r>
            <a:r>
              <a:rPr lang="ru-RU" altLang="uk-UA" sz="2200" dirty="0">
                <a:solidFill>
                  <a:srgbClr val="004E9E"/>
                </a:solidFill>
              </a:rPr>
              <a:t> </a:t>
            </a:r>
            <a:r>
              <a:rPr lang="ru-RU" altLang="uk-UA" sz="2200" dirty="0" err="1">
                <a:solidFill>
                  <a:srgbClr val="004E9E"/>
                </a:solidFill>
              </a:rPr>
              <a:t>Касаційного</a:t>
            </a:r>
            <a:r>
              <a:rPr lang="ru-RU" altLang="uk-UA" sz="2200" dirty="0">
                <a:solidFill>
                  <a:srgbClr val="004E9E"/>
                </a:solidFill>
              </a:rPr>
              <a:t> </a:t>
            </a:r>
            <a:r>
              <a:rPr lang="ru-RU" altLang="uk-UA" sz="2200" dirty="0" err="1">
                <a:solidFill>
                  <a:srgbClr val="004E9E"/>
                </a:solidFill>
              </a:rPr>
              <a:t>кримінального</a:t>
            </a:r>
            <a:r>
              <a:rPr lang="ru-RU" altLang="uk-UA" sz="2200" dirty="0">
                <a:solidFill>
                  <a:srgbClr val="004E9E"/>
                </a:solidFill>
              </a:rPr>
              <a:t> суду Верховного Суду </a:t>
            </a:r>
            <a:r>
              <a:rPr lang="ru-RU" altLang="uk-UA" sz="2200" dirty="0" err="1">
                <a:solidFill>
                  <a:srgbClr val="004E9E"/>
                </a:solidFill>
              </a:rPr>
              <a:t>від</a:t>
            </a:r>
            <a:r>
              <a:rPr lang="ru-RU" altLang="uk-UA" sz="2200" dirty="0">
                <a:solidFill>
                  <a:srgbClr val="004E9E"/>
                </a:solidFill>
              </a:rPr>
              <a:t>  24 лютого 2020 року у </a:t>
            </a:r>
            <a:r>
              <a:rPr lang="ru-RU" altLang="uk-UA" sz="2200" dirty="0" err="1">
                <a:solidFill>
                  <a:srgbClr val="004E9E"/>
                </a:solidFill>
              </a:rPr>
              <a:t>справі</a:t>
            </a:r>
            <a:r>
              <a:rPr lang="ru-RU" altLang="uk-UA" sz="2200" dirty="0">
                <a:solidFill>
                  <a:srgbClr val="004E9E"/>
                </a:solidFill>
              </a:rPr>
              <a:t> № 128/2455/15-к</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88</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3" y="5969020"/>
            <a:ext cx="8013211"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3449460717"/>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76651" y="1413076"/>
            <a:ext cx="11200237" cy="2723694"/>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Згідно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 ст. 366 КПК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України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під</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час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розгляду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кримінального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провадження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судом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першої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інстанції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після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останнього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слова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обвинуваченого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негайно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виходить</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до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для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ухвалення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вироку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про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головуючий</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оголошує</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присутнім</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залі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судового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засідання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buNone/>
            </a:pP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При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цьому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недарма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законодавцем</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в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цьому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випадку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вживано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термін</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негайно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щодо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виходу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суду до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після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заслуховування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останнього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слова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обвинуваченого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оскільки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має</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значення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не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лише</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нерозголошення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інформації</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обговорюваної</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в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кімнаті</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але й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зосередження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суду на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обставинах</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того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кримінального</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провадження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яке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він</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має</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завершити</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ухваленням</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судового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p:txBody>
      </p:sp>
      <p:sp>
        <p:nvSpPr>
          <p:cNvPr id="3" name="Прямоугольник 4">
            <a:extLst>
              <a:ext uri="{FF2B5EF4-FFF2-40B4-BE49-F238E27FC236}">
                <a16:creationId xmlns:a16="http://schemas.microsoft.com/office/drawing/2014/main" id="{2C55F0F4-E8DA-F44B-7F5D-F43006130EAB}"/>
              </a:ext>
            </a:extLst>
          </p:cNvPr>
          <p:cNvSpPr>
            <a:spLocks noChangeArrowheads="1"/>
          </p:cNvSpPr>
          <p:nvPr/>
        </p:nvSpPr>
        <p:spPr bwMode="auto">
          <a:xfrm>
            <a:off x="476651" y="485791"/>
            <a:ext cx="11268075" cy="769441"/>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None/>
            </a:pPr>
            <a:r>
              <a:rPr lang="ru-RU" altLang="uk-UA" sz="2200" dirty="0">
                <a:solidFill>
                  <a:srgbClr val="004E9E"/>
                </a:solidFill>
              </a:rPr>
              <a:t>Постанова </a:t>
            </a:r>
            <a:r>
              <a:rPr lang="ru-RU" altLang="uk-UA" sz="2200" dirty="0" err="1">
                <a:solidFill>
                  <a:srgbClr val="004E9E"/>
                </a:solidFill>
              </a:rPr>
              <a:t>Об`єднаної</a:t>
            </a:r>
            <a:r>
              <a:rPr lang="ru-RU" altLang="uk-UA" sz="2200" dirty="0">
                <a:solidFill>
                  <a:srgbClr val="004E9E"/>
                </a:solidFill>
              </a:rPr>
              <a:t> </a:t>
            </a:r>
            <a:r>
              <a:rPr lang="ru-RU" altLang="uk-UA" sz="2200" dirty="0" err="1">
                <a:solidFill>
                  <a:srgbClr val="004E9E"/>
                </a:solidFill>
              </a:rPr>
              <a:t>палати</a:t>
            </a:r>
            <a:r>
              <a:rPr lang="ru-RU" altLang="uk-UA" sz="2200" dirty="0">
                <a:solidFill>
                  <a:srgbClr val="004E9E"/>
                </a:solidFill>
              </a:rPr>
              <a:t> </a:t>
            </a:r>
            <a:r>
              <a:rPr lang="ru-RU" altLang="uk-UA" sz="2200" dirty="0" err="1">
                <a:solidFill>
                  <a:srgbClr val="004E9E"/>
                </a:solidFill>
              </a:rPr>
              <a:t>Касаційного</a:t>
            </a:r>
            <a:r>
              <a:rPr lang="ru-RU" altLang="uk-UA" sz="2200" dirty="0">
                <a:solidFill>
                  <a:srgbClr val="004E9E"/>
                </a:solidFill>
              </a:rPr>
              <a:t> </a:t>
            </a:r>
            <a:r>
              <a:rPr lang="ru-RU" altLang="uk-UA" sz="2200" dirty="0" err="1">
                <a:solidFill>
                  <a:srgbClr val="004E9E"/>
                </a:solidFill>
              </a:rPr>
              <a:t>кримінального</a:t>
            </a:r>
            <a:r>
              <a:rPr lang="ru-RU" altLang="uk-UA" sz="2200" dirty="0">
                <a:solidFill>
                  <a:srgbClr val="004E9E"/>
                </a:solidFill>
              </a:rPr>
              <a:t> суду Верховного Суду </a:t>
            </a:r>
            <a:r>
              <a:rPr lang="ru-RU" altLang="uk-UA" sz="2200" dirty="0" err="1">
                <a:solidFill>
                  <a:srgbClr val="004E9E"/>
                </a:solidFill>
              </a:rPr>
              <a:t>від</a:t>
            </a:r>
            <a:r>
              <a:rPr lang="ru-RU" altLang="uk-UA" sz="2200" dirty="0">
                <a:solidFill>
                  <a:srgbClr val="004E9E"/>
                </a:solidFill>
              </a:rPr>
              <a:t>  24 лютого 2020 року у </a:t>
            </a:r>
            <a:r>
              <a:rPr lang="ru-RU" altLang="uk-UA" sz="2200" dirty="0" err="1">
                <a:solidFill>
                  <a:srgbClr val="004E9E"/>
                </a:solidFill>
              </a:rPr>
              <a:t>справі</a:t>
            </a:r>
            <a:r>
              <a:rPr lang="ru-RU" altLang="uk-UA" sz="2200" dirty="0">
                <a:solidFill>
                  <a:srgbClr val="004E9E"/>
                </a:solidFill>
              </a:rPr>
              <a:t> № 128/2455/15-к</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89</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3" y="5969020"/>
            <a:ext cx="7961453"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356862634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6BE3F1-27DC-4AC5-B4B0-377F09DACCA7}"/>
              </a:ext>
            </a:extLst>
          </p:cNvPr>
          <p:cNvSpPr>
            <a:spLocks noGrp="1"/>
          </p:cNvSpPr>
          <p:nvPr>
            <p:ph type="title"/>
          </p:nvPr>
        </p:nvSpPr>
        <p:spPr>
          <a:xfrm>
            <a:off x="587036" y="0"/>
            <a:ext cx="11153515" cy="1325563"/>
          </a:xfrm>
        </p:spPr>
        <p:txBody>
          <a:bodyPr/>
          <a:lstStyle/>
          <a:p>
            <a:pPr indent="180340" algn="ctr">
              <a:lnSpc>
                <a:spcPct val="107000"/>
              </a:lnSpc>
              <a:spcAft>
                <a:spcPts val="800"/>
              </a:spcAft>
            </a:pPr>
            <a:r>
              <a:rPr lang="uk-UA" sz="2400" b="1" dirty="0">
                <a:solidFill>
                  <a:srgbClr val="004E9E"/>
                </a:solidFill>
                <a:effectLst/>
                <a:ea typeface="Roboto Condensed Light" panose="02000000000000000000" pitchFamily="2" charset="0"/>
                <a:cs typeface="Times New Roman" panose="02020603050405020304" pitchFamily="18" charset="0"/>
              </a:rPr>
              <a:t>Документи Ради Європи з питань незалежності</a:t>
            </a:r>
            <a:endParaRPr lang="uk-UA" sz="2400" dirty="0">
              <a:solidFill>
                <a:srgbClr val="004E9E"/>
              </a:solidFill>
              <a:ea typeface="Roboto Condensed Light" panose="02000000000000000000" pitchFamily="2" charset="0"/>
            </a:endParaRPr>
          </a:p>
        </p:txBody>
      </p:sp>
      <p:sp>
        <p:nvSpPr>
          <p:cNvPr id="3" name="Місце для вмісту 2">
            <a:extLst>
              <a:ext uri="{FF2B5EF4-FFF2-40B4-BE49-F238E27FC236}">
                <a16:creationId xmlns:a16="http://schemas.microsoft.com/office/drawing/2014/main" id="{7C5134A0-33BA-46E2-B766-182D800E3F45}"/>
              </a:ext>
            </a:extLst>
          </p:cNvPr>
          <p:cNvSpPr>
            <a:spLocks noGrp="1"/>
          </p:cNvSpPr>
          <p:nvPr>
            <p:ph idx="1"/>
          </p:nvPr>
        </p:nvSpPr>
        <p:spPr>
          <a:xfrm>
            <a:off x="482856" y="821357"/>
            <a:ext cx="11532681" cy="4491285"/>
          </a:xfrm>
        </p:spPr>
        <p:txBody>
          <a:bodyPr/>
          <a:lstStyle/>
          <a:p>
            <a:pPr lvl="0" algn="just">
              <a:lnSpc>
                <a:spcPct val="107000"/>
              </a:lnSpc>
              <a:buFont typeface="Wingdings" panose="05000000000000000000" pitchFamily="2" charset="2"/>
              <a:buChar char="ü"/>
            </a:pPr>
            <a:r>
              <a:rPr lang="uk-UA" sz="18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Європейська хартія щодо закону про статус суддів (1998);</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buFont typeface="Wingdings" panose="05000000000000000000" pitchFamily="2" charset="2"/>
              <a:buChar char="ü"/>
            </a:pPr>
            <a:r>
              <a:rPr lang="uk-UA" sz="18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Рекомендації </a:t>
            </a:r>
            <a:r>
              <a:rPr lang="uk-UA" sz="1800" kern="100" dirty="0">
                <a:solidFill>
                  <a:srgbClr val="002060"/>
                </a:solidFill>
                <a:ea typeface="Calibri" panose="020F0502020204030204" pitchFamily="34" charset="0"/>
                <a:cs typeface="Times New Roman" panose="02020603050405020304" pitchFamily="18" charset="0"/>
              </a:rPr>
              <a:t>КМРЄ </a:t>
            </a:r>
            <a:r>
              <a:rPr lang="uk-UA" sz="18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CM/Rec(2010)12 стосовно суддів — незалежність, ефективність та відповідальність;</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buFont typeface="Wingdings" panose="05000000000000000000" pitchFamily="2" charset="2"/>
              <a:buChar char="ü"/>
            </a:pPr>
            <a:r>
              <a:rPr lang="uk-UA" sz="18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План дій стосовно забезпечення суддівської незалежності, затверджений у 2016 році на рівні КМРЄ;</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buFont typeface="Wingdings" panose="05000000000000000000" pitchFamily="2" charset="2"/>
              <a:buChar char="ü"/>
            </a:pPr>
            <a:r>
              <a:rPr lang="uk-UA" sz="18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Висновок КРЄС № 1 (2001) стосовно стандартів незалежності та незмінюваності суддів;</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buFont typeface="Wingdings" panose="05000000000000000000" pitchFamily="2" charset="2"/>
              <a:buChar char="ü"/>
            </a:pPr>
            <a:r>
              <a:rPr lang="uk-UA" sz="18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Висновок КРЄС № 3 (2002) стосовно принципів та правил щодо суддівського професійного поводження (етика, несумісна поведінка та неупередженість);</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buFont typeface="Wingdings" panose="05000000000000000000" pitchFamily="2" charset="2"/>
              <a:buChar char="ü"/>
            </a:pPr>
            <a:r>
              <a:rPr lang="uk-UA" sz="18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Висновок КРЄС № 10 (2007) стосовно рад правосуддя на службі суспільства;</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buFont typeface="Wingdings" panose="05000000000000000000" pitchFamily="2" charset="2"/>
              <a:buChar char="ü"/>
            </a:pPr>
            <a:r>
              <a:rPr lang="uk-UA" sz="18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Висновок КРЄС № 17 (2014) щодо оцінки суддівської роботи, якості правосуддя та поваги до суддівської незалежності;</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buFont typeface="Wingdings" panose="05000000000000000000" pitchFamily="2" charset="2"/>
              <a:buChar char="ü"/>
            </a:pPr>
            <a:r>
              <a:rPr lang="uk-UA" sz="18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Висновок КРЄС №18 (2015) стосовно місця правосуддя та його відносин з іншими органами влади у сучасній демократії;</a:t>
            </a:r>
          </a:p>
          <a:p>
            <a:pPr algn="just">
              <a:lnSpc>
                <a:spcPct val="107000"/>
              </a:lnSpc>
              <a:spcAft>
                <a:spcPts val="800"/>
              </a:spcAft>
              <a:buFont typeface="Wingdings" panose="05000000000000000000" pitchFamily="2" charset="2"/>
              <a:buChar char="ü"/>
            </a:pPr>
            <a:r>
              <a:rPr lang="uk-UA" sz="1800" b="1"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Новий висновок КРЄС № 24</a:t>
            </a:r>
            <a:r>
              <a:rPr lang="uk-UA" sz="18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uk-UA" sz="1800" b="1"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(2021) </a:t>
            </a:r>
            <a:r>
              <a:rPr lang="uk-UA" sz="18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«Еволюція судових рад і їхня роль у незалежних і безсторонніх судових системах».</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buFont typeface="Wingdings" panose="05000000000000000000" pitchFamily="2" charset="2"/>
              <a:buChar char="ü"/>
            </a:pP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2">
            <a:extLst>
              <a:ext uri="{FF2B5EF4-FFF2-40B4-BE49-F238E27FC236}">
                <a16:creationId xmlns:a16="http://schemas.microsoft.com/office/drawing/2014/main" id="{A1D5606A-7826-5FF7-0286-2B0D6E46A64B}"/>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ea typeface="Roboto Condensed Light" panose="02000000000000000000" pitchFamily="2" charset="0"/>
              </a:rPr>
              <a:t>Верховний Суд</a:t>
            </a:r>
            <a:endParaRPr lang="en-US" sz="1200" dirty="0">
              <a:solidFill>
                <a:srgbClr val="002949"/>
              </a:solidFill>
              <a:ea typeface="Roboto Condensed Light" panose="02000000000000000000" pitchFamily="2" charset="0"/>
            </a:endParaRPr>
          </a:p>
        </p:txBody>
      </p:sp>
      <p:cxnSp>
        <p:nvCxnSpPr>
          <p:cNvPr id="5" name="Прямая соединительная линия 11">
            <a:extLst>
              <a:ext uri="{FF2B5EF4-FFF2-40B4-BE49-F238E27FC236}">
                <a16:creationId xmlns:a16="http://schemas.microsoft.com/office/drawing/2014/main" id="{3DC4BB9E-40F0-DF74-481A-173650F78B61}"/>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E0D360D2-707F-376D-B9BC-F843BA6CFA05}"/>
              </a:ext>
            </a:extLst>
          </p:cNvPr>
          <p:cNvSpPr txBox="1">
            <a:spLocks/>
          </p:cNvSpPr>
          <p:nvPr/>
        </p:nvSpPr>
        <p:spPr>
          <a:xfrm>
            <a:off x="1864034" y="5969020"/>
            <a:ext cx="7685408"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latin typeface="Roboto Condensed Light" panose="02000000000000000000" pitchFamily="2" charset="0"/>
                <a:ea typeface="Roboto Condensed Light" panose="02000000000000000000" pitchFamily="2" charset="0"/>
              </a:rPr>
              <a:t>Незалежність</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судової</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гілки</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влади</a:t>
            </a:r>
            <a:r>
              <a:rPr lang="ru-RU" altLang="uk-UA" dirty="0">
                <a:solidFill>
                  <a:srgbClr val="002949"/>
                </a:solidFill>
                <a:latin typeface="Roboto Condensed Light" panose="02000000000000000000" pitchFamily="2" charset="0"/>
                <a:ea typeface="Roboto Condensed Light" panose="02000000000000000000" pitchFamily="2" charset="0"/>
              </a:rPr>
              <a:t> та </a:t>
            </a:r>
            <a:r>
              <a:rPr lang="ru-RU" altLang="uk-UA" dirty="0" err="1">
                <a:solidFill>
                  <a:srgbClr val="002949"/>
                </a:solidFill>
                <a:latin typeface="Roboto Condensed Light" panose="02000000000000000000" pitchFamily="2" charset="0"/>
                <a:ea typeface="Roboto Condensed Light" panose="02000000000000000000" pitchFamily="2" charset="0"/>
              </a:rPr>
              <a:t>історичні</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атрибути</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судочинства</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між</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консервативністю</a:t>
            </a:r>
            <a:r>
              <a:rPr lang="ru-RU" altLang="uk-UA" dirty="0">
                <a:solidFill>
                  <a:srgbClr val="002949"/>
                </a:solidFill>
                <a:latin typeface="Roboto Condensed Light" panose="02000000000000000000" pitchFamily="2" charset="0"/>
                <a:ea typeface="Roboto Condensed Light" panose="02000000000000000000" pitchFamily="2" charset="0"/>
              </a:rPr>
              <a:t> та </a:t>
            </a:r>
            <a:r>
              <a:rPr lang="ru-RU" altLang="uk-UA" dirty="0" err="1">
                <a:solidFill>
                  <a:srgbClr val="002949"/>
                </a:solidFill>
                <a:latin typeface="Roboto Condensed Light" panose="02000000000000000000" pitchFamily="2" charset="0"/>
                <a:ea typeface="Roboto Condensed Light" panose="02000000000000000000" pitchFamily="2" charset="0"/>
              </a:rPr>
              <a:t>інноваційністю</a:t>
            </a:r>
            <a:endParaRPr lang="ru-RU" altLang="uk-UA" dirty="0">
              <a:solidFill>
                <a:srgbClr val="002949"/>
              </a:solidFill>
              <a:latin typeface="Roboto Condensed Light" panose="02000000000000000000" pitchFamily="2" charset="0"/>
              <a:ea typeface="Roboto Condensed Light" panose="02000000000000000000" pitchFamily="2" charset="0"/>
            </a:endParaRPr>
          </a:p>
        </p:txBody>
      </p:sp>
      <p:sp>
        <p:nvSpPr>
          <p:cNvPr id="8" name="Slide Number Placeholder 3">
            <a:extLst>
              <a:ext uri="{FF2B5EF4-FFF2-40B4-BE49-F238E27FC236}">
                <a16:creationId xmlns:a16="http://schemas.microsoft.com/office/drawing/2014/main" id="{B9ACAA56-EBBF-9FDA-5280-BF7CCC4D9CB5}"/>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9</a:t>
            </a:r>
            <a:endParaRPr lang="en-US" sz="1400" dirty="0">
              <a:solidFill>
                <a:srgbClr val="002949"/>
              </a:solidFill>
            </a:endParaRPr>
          </a:p>
        </p:txBody>
      </p:sp>
    </p:spTree>
    <p:extLst>
      <p:ext uri="{BB962C8B-B14F-4D97-AF65-F5344CB8AC3E}">
        <p14:creationId xmlns:p14="http://schemas.microsoft.com/office/powerpoint/2010/main" val="117892179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72058" y="1201223"/>
            <a:ext cx="11200237" cy="3967817"/>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50000"/>
              </a:lnSpc>
              <a:spcAft>
                <a:spcPts val="800"/>
              </a:spcAft>
              <a:buNone/>
            </a:pPr>
            <a:r>
              <a:rPr lang="uk-UA" sz="20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ВП ВС розглянула апеляційну скаргу позивачки на рішення ВС, яким відмовлено в задоволені позову судді до Вищої ради правосуддя (ВРП) про визнання незаконним і скасування рішення ВРП про звільнення позивачки з посади судді Шевченківського районного суду м. Києва на підставі пункту 3 частини шостої статті 126 Конституції України».</a:t>
            </a:r>
            <a:endParaRPr lang="uk-UA"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buNone/>
            </a:pPr>
            <a:r>
              <a:rPr lang="uk-UA" sz="20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Ухвалюючи рішення про відмову в задоволенні позову, ВС дійшов висновку, що підстав для скасування спірного рішення, визначені частиною другою статті 57 Закону України «Про Вищу раду правосуддя» (зокрема, рішення не підписано будь-ким із складу членів Вищої ради правосуддя, які брали участь у його ухваленні), немає.</a:t>
            </a:r>
            <a:endParaRPr lang="uk-UA"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4">
            <a:extLst>
              <a:ext uri="{FF2B5EF4-FFF2-40B4-BE49-F238E27FC236}">
                <a16:creationId xmlns:a16="http://schemas.microsoft.com/office/drawing/2014/main" id="{2C55F0F4-E8DA-F44B-7F5D-F43006130EAB}"/>
              </a:ext>
            </a:extLst>
          </p:cNvPr>
          <p:cNvSpPr>
            <a:spLocks noChangeArrowheads="1"/>
          </p:cNvSpPr>
          <p:nvPr/>
        </p:nvSpPr>
        <p:spPr bwMode="auto">
          <a:xfrm>
            <a:off x="476651" y="485791"/>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None/>
            </a:pPr>
            <a:r>
              <a:rPr lang="ru-RU" altLang="uk-UA" sz="2200" b="1" dirty="0">
                <a:solidFill>
                  <a:srgbClr val="004E9E"/>
                </a:solidFill>
              </a:rPr>
              <a:t>Постанова ВП ВС </a:t>
            </a:r>
            <a:r>
              <a:rPr lang="ru-RU" altLang="uk-UA" sz="2200" b="1" dirty="0" err="1">
                <a:solidFill>
                  <a:srgbClr val="004E9E"/>
                </a:solidFill>
              </a:rPr>
              <a:t>від</a:t>
            </a:r>
            <a:r>
              <a:rPr lang="ru-RU" altLang="uk-UA" sz="2200" b="1" dirty="0">
                <a:solidFill>
                  <a:srgbClr val="004E9E"/>
                </a:solidFill>
              </a:rPr>
              <a:t> 31 </a:t>
            </a:r>
            <a:r>
              <a:rPr lang="ru-RU" altLang="uk-UA" sz="2200" b="1" dirty="0" err="1">
                <a:solidFill>
                  <a:srgbClr val="004E9E"/>
                </a:solidFill>
              </a:rPr>
              <a:t>січня</a:t>
            </a:r>
            <a:r>
              <a:rPr lang="ru-RU" altLang="uk-UA" sz="2200" b="1" dirty="0">
                <a:solidFill>
                  <a:srgbClr val="004E9E"/>
                </a:solidFill>
              </a:rPr>
              <a:t> 2019 р. у </a:t>
            </a:r>
            <a:r>
              <a:rPr lang="ru-RU" altLang="uk-UA" sz="2200" b="1" dirty="0" err="1">
                <a:solidFill>
                  <a:srgbClr val="004E9E"/>
                </a:solidFill>
              </a:rPr>
              <a:t>справі</a:t>
            </a:r>
            <a:r>
              <a:rPr lang="ru-RU" altLang="uk-UA" sz="2200" b="1" dirty="0">
                <a:solidFill>
                  <a:srgbClr val="004E9E"/>
                </a:solidFill>
              </a:rPr>
              <a:t> № 800/556/17</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90</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3" y="5969020"/>
            <a:ext cx="7961453"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190816279"/>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2856" y="459683"/>
            <a:ext cx="11340176" cy="5231881"/>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uk-UA" sz="19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Так, ВС з’ясовано, що </a:t>
            </a:r>
            <a:r>
              <a:rPr lang="uk-UA" sz="1900" b="1"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в протоколі засідання ВРП зазначено про залишення членом ВРП зали засідань, а після видалення до </a:t>
            </a:r>
            <a:r>
              <a:rPr lang="uk-UA" sz="1900" b="1" kern="100" dirty="0" err="1">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uk-UA" sz="1900" b="1"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кімнати всіх членів ВРП спірне рішення прийнято без нього («за» - 16, «проти» - 0, «не брали участь у голосуванні» - 0), що підтверджується наявними підписами. Тобто факт перебування члена ВРП в </a:t>
            </a:r>
            <a:r>
              <a:rPr lang="uk-UA" sz="1900" b="1" kern="100" dirty="0" err="1">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uk-UA" sz="1900" b="1"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кімнаті є припущенням. Отже, Спірне рішення прийнято та підписано повноважним складом ВРП та підписано усіма її членами, які брали участь в його прийнятті.</a:t>
            </a:r>
            <a:endParaRPr lang="uk-UA" sz="19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sz="1900" b="1"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Позивачка в апеляційній скарзі наголосила, зокрема на тому, що спірне рішення прийняте з порушенням пункту 2 частини другої статті 57 Закону України «Про Вищу раду правосуддя» (рішення не підписано будь-ким із складу членів Вищої ради правосуддя, які брали участь у його ухваленні), що є прямою підставою для його скасування.</a:t>
            </a:r>
            <a:r>
              <a:rPr lang="uk-UA" sz="19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uk-UA" sz="1900" b="1"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Судом не було вказано на доказ, який би спростував аргументи позивача, що однин із членів ВРП видалявся до </a:t>
            </a:r>
            <a:r>
              <a:rPr lang="uk-UA" sz="1900" b="1" kern="100" dirty="0" err="1">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uk-UA" sz="1900" b="1"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кімнати після публічного розгляду дисциплінарної справи щодо позивачки, однак спірне рішення щодо позивача не підписав</a:t>
            </a:r>
            <a:r>
              <a:rPr lang="uk-UA" sz="19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a:t>
            </a:r>
            <a:endParaRPr lang="uk-UA" sz="19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sz="1900" b="1"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Висновки ВП ВС</a:t>
            </a:r>
            <a:r>
              <a:rPr lang="uk-UA" sz="19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згідно з пунктом 6.1 Регламенту Вищої ради правосуддя, затвердженого рішенням ВРП від 24 січня 2017 року № 52/0/15-17 (далі - Регламент), на засіданнях ВРП, Дисциплінарних палат ведуться протоколи та здійснюється повне фіксування технічними засобами, за винятком тієї частини засідання, що проводиться у </a:t>
            </a:r>
            <a:r>
              <a:rPr lang="uk-UA" sz="1900" kern="100" dirty="0" err="1">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uk-UA" sz="19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кімнаті.</a:t>
            </a:r>
            <a:endParaRPr lang="uk-UA" sz="19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91</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3" y="5969020"/>
            <a:ext cx="7961453"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2144912542"/>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72058" y="261392"/>
            <a:ext cx="11200237" cy="5583644"/>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50000"/>
              </a:lnSpc>
              <a:spcAft>
                <a:spcPts val="800"/>
              </a:spcAft>
              <a:buNone/>
            </a:pPr>
            <a:r>
              <a:rPr lang="uk-UA" sz="18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Питання про </a:t>
            </a:r>
            <a:r>
              <a:rPr lang="uk-UA" sz="20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відвід (самовідвід) члена ВРП вирішується відповідно до статті 33 Закону України «Про Вищу раду правосуддя». Рішення про відвід (самовідвід) ухвалюється більшістю членів ВРП, які беруть участь у засіданні ВРП чи її органу, шляхом голосування в </a:t>
            </a:r>
            <a:r>
              <a:rPr lang="uk-UA" sz="2000" kern="100" dirty="0" err="1">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uk-UA" sz="20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кімнаті, за відсутності члена ВРП, питання про відвід (самовідвід) якого вирішується (пункти 7.2, 7.5 Регламенту).</a:t>
            </a:r>
            <a:endParaRPr lang="uk-UA"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buNone/>
            </a:pPr>
            <a:r>
              <a:rPr lang="uk-UA" sz="20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Відповідно до пункту 9.2 цього Регламенту рішення ухвалюється більшістю членів ВРП, які беруть участь у засіданні ВРП у пленарному складі чи її органу, якщо інше не визначено Законом України «Про Вищу раду правосуддя».</a:t>
            </a:r>
            <a:endParaRPr lang="uk-UA"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buNone/>
            </a:pPr>
            <a:r>
              <a:rPr lang="uk-UA" sz="20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Згідно з пунктом 9.4 Регламенту </a:t>
            </a:r>
            <a:r>
              <a:rPr lang="uk-UA" sz="2000" b="1"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рішення ВРП, її органів ухвалюється у спеціальному приміщенні (</a:t>
            </a:r>
            <a:r>
              <a:rPr lang="uk-UA" sz="2000" b="1" kern="100" dirty="0" err="1">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uk-UA" sz="2000" b="1"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кімнаті), бути присутніми у якому іншим особам, крім членів ВРП чи Дисциплінарної палати, які мають право голосу при ухваленні рішення, забороняється. Рішення ухвалюється відкритим голосуванням, якщо інше не визначено Законом України «Про Вищу раду правосуддя».</a:t>
            </a:r>
            <a:endParaRPr lang="uk-UA"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92</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3" y="5969020"/>
            <a:ext cx="7961453"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1895621868"/>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72058" y="155209"/>
            <a:ext cx="11200237" cy="558973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ts val="3300"/>
              </a:lnSpc>
              <a:spcAft>
                <a:spcPts val="800"/>
              </a:spcAft>
              <a:buNone/>
            </a:pPr>
            <a:r>
              <a:rPr lang="uk-UA" sz="20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ВП ВС, дослідивши матеріали справи, дійшла висновку, що член ВРП був присутній на засіданні під час доповіді, надання пояснень представником позивачки - адвокатом, до того ж, йому заявлявся відвід адвокатом, в якому було відмовлено.</a:t>
            </a:r>
            <a:endParaRPr lang="uk-UA"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3300"/>
              </a:lnSpc>
              <a:spcAft>
                <a:spcPts val="800"/>
              </a:spcAft>
              <a:buNone/>
            </a:pPr>
            <a:r>
              <a:rPr lang="uk-UA" sz="2000" b="1"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У витягу з протоколу засідання ВРП зазначено, що член ВРП залишив зал засідання до моменту видалення до </a:t>
            </a:r>
            <a:r>
              <a:rPr lang="uk-UA" sz="2000" b="1" kern="100" dirty="0" err="1">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uk-UA" sz="2000" b="1"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кімнати, при цьому на відеозаписі зафіксовано, як він видаляється до </a:t>
            </a:r>
            <a:r>
              <a:rPr lang="uk-UA" sz="2000" b="1" kern="100" dirty="0" err="1">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uk-UA" sz="2000" b="1"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кімнати разом зі всіма членами ВРП, проте Спірне рішення ВРП він не підписав.</a:t>
            </a:r>
            <a:endParaRPr lang="uk-UA"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3300"/>
              </a:lnSpc>
              <a:spcAft>
                <a:spcPts val="800"/>
              </a:spcAft>
              <a:buNone/>
            </a:pPr>
            <a:r>
              <a:rPr lang="uk-UA" sz="20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Надаючи правову оцінку встановленим обставинам справи в сукупності із наведеними положеннями законодавства України, </a:t>
            </a:r>
            <a:r>
              <a:rPr lang="uk-UA" sz="2000" b="1"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ВП ВС дійшла висновку про недотримання ВРП регламентованої процедури розгляду подання Другої Дисциплінарної плати ВРП щодо звільнення позивача із посади судді</a:t>
            </a:r>
            <a:r>
              <a:rPr lang="uk-UA" sz="20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а тому </a:t>
            </a:r>
            <a:r>
              <a:rPr lang="uk-UA" sz="2000" b="1"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скасувала спірне рішення ВРП, яким позивачку звільнено з посади судді Шевченківського районного суду міста Києва на підставі пункту 3 частини шостої статті 126 Конституції України, як таке, що прийнято з порушенням пункту 2 частини другої статті 57 Закону України «Про Вищу раду правосуддя</a:t>
            </a:r>
            <a:r>
              <a:rPr lang="uk-UA" sz="1800" b="1"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93</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3" y="5969020"/>
            <a:ext cx="7961453"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3586839139"/>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72821" y="1875219"/>
            <a:ext cx="11222355" cy="3646126"/>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marL="342900" indent="-342900" algn="just">
              <a:lnSpc>
                <a:spcPct val="107000"/>
              </a:lnSpc>
              <a:spcAft>
                <a:spcPts val="800"/>
              </a:spcAft>
            </a:pP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просто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з’їдає</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час і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і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сторін</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їх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представників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Тому часто,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якщо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починається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активна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дискусія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в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то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мають</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переривати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її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виходити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відновлювати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засідання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і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оголошувати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перерву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чи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відкладати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розгляд</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такому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разі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справа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відкладається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на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тривалий</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термін</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і все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починається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спочатку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a:p>
            <a:pPr marL="342900" indent="-342900" algn="just">
              <a:lnSpc>
                <a:spcPct val="107000"/>
              </a:lnSpc>
              <a:spcAft>
                <a:spcPts val="800"/>
              </a:spcAft>
            </a:pPr>
            <a:endPar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endParaRPr>
          </a:p>
          <a:p>
            <a:pPr marL="342900" indent="-342900" algn="just">
              <a:lnSpc>
                <a:spcPct val="107000"/>
              </a:lnSpc>
              <a:spcAft>
                <a:spcPts val="800"/>
              </a:spcAft>
            </a:pP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Вимога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ухвалювати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в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одразу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після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заслуховування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пояснень</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сторін</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є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очевидним</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атавізмом</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який</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піддається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активній</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критиці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серед</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касаційної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інстанції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повинен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мати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достатньо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часу для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ухвалення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виваженого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й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аргументованого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а не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писати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його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поспіхом</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в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незручних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умовах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під</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тиском</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істотних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часових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обмежень</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p:txBody>
      </p:sp>
      <p:sp>
        <p:nvSpPr>
          <p:cNvPr id="3" name="Прямоугольник 4">
            <a:extLst>
              <a:ext uri="{FF2B5EF4-FFF2-40B4-BE49-F238E27FC236}">
                <a16:creationId xmlns:a16="http://schemas.microsoft.com/office/drawing/2014/main" id="{2C55F0F4-E8DA-F44B-7F5D-F43006130EAB}"/>
              </a:ext>
            </a:extLst>
          </p:cNvPr>
          <p:cNvSpPr>
            <a:spLocks noChangeArrowheads="1"/>
          </p:cNvSpPr>
          <p:nvPr/>
        </p:nvSpPr>
        <p:spPr bwMode="auto">
          <a:xfrm>
            <a:off x="467507" y="476990"/>
            <a:ext cx="11227669" cy="430887"/>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None/>
            </a:pPr>
            <a:r>
              <a:rPr lang="ru-RU" altLang="uk-UA" sz="2200" b="1" dirty="0" err="1">
                <a:solidFill>
                  <a:srgbClr val="004E9E"/>
                </a:solidFill>
              </a:rPr>
              <a:t>Кібенко</a:t>
            </a:r>
            <a:r>
              <a:rPr lang="ru-RU" altLang="uk-UA" sz="2200" b="1" dirty="0">
                <a:solidFill>
                  <a:srgbClr val="004E9E"/>
                </a:solidFill>
              </a:rPr>
              <a:t> Олена. </a:t>
            </a:r>
            <a:r>
              <a:rPr lang="ru-RU" altLang="uk-UA" sz="2200" b="1" dirty="0" err="1">
                <a:solidFill>
                  <a:srgbClr val="004E9E"/>
                </a:solidFill>
              </a:rPr>
              <a:t>Чи</a:t>
            </a:r>
            <a:r>
              <a:rPr lang="ru-RU" altLang="uk-UA" sz="2200" b="1" dirty="0">
                <a:solidFill>
                  <a:srgbClr val="004E9E"/>
                </a:solidFill>
              </a:rPr>
              <a:t> </a:t>
            </a:r>
            <a:r>
              <a:rPr lang="ru-RU" altLang="uk-UA" sz="2200" b="1" dirty="0" err="1">
                <a:solidFill>
                  <a:srgbClr val="004E9E"/>
                </a:solidFill>
              </a:rPr>
              <a:t>потрібні</a:t>
            </a:r>
            <a:r>
              <a:rPr lang="ru-RU" altLang="uk-UA" sz="2200" b="1" dirty="0">
                <a:solidFill>
                  <a:srgbClr val="004E9E"/>
                </a:solidFill>
              </a:rPr>
              <a:t> </a:t>
            </a:r>
            <a:r>
              <a:rPr lang="ru-RU" altLang="uk-UA" sz="2200" b="1" dirty="0" err="1">
                <a:solidFill>
                  <a:srgbClr val="004E9E"/>
                </a:solidFill>
              </a:rPr>
              <a:t>відкриті</a:t>
            </a:r>
            <a:r>
              <a:rPr lang="ru-RU" altLang="uk-UA" sz="2200" b="1" dirty="0">
                <a:solidFill>
                  <a:srgbClr val="004E9E"/>
                </a:solidFill>
              </a:rPr>
              <a:t> </a:t>
            </a:r>
            <a:r>
              <a:rPr lang="ru-RU" altLang="uk-UA" sz="2200" b="1" dirty="0" err="1">
                <a:solidFill>
                  <a:srgbClr val="004E9E"/>
                </a:solidFill>
              </a:rPr>
              <a:t>судові</a:t>
            </a:r>
            <a:r>
              <a:rPr lang="ru-RU" altLang="uk-UA" sz="2200" b="1" dirty="0">
                <a:solidFill>
                  <a:srgbClr val="004E9E"/>
                </a:solidFill>
              </a:rPr>
              <a:t> </a:t>
            </a:r>
            <a:r>
              <a:rPr lang="ru-RU" altLang="uk-UA" sz="2200" b="1" dirty="0" err="1">
                <a:solidFill>
                  <a:srgbClr val="004E9E"/>
                </a:solidFill>
              </a:rPr>
              <a:t>засідання</a:t>
            </a:r>
            <a:r>
              <a:rPr lang="ru-RU" altLang="uk-UA" sz="2200" b="1" dirty="0">
                <a:solidFill>
                  <a:srgbClr val="004E9E"/>
                </a:solidFill>
              </a:rPr>
              <a:t> та </a:t>
            </a:r>
            <a:r>
              <a:rPr lang="ru-RU" altLang="uk-UA" sz="2200" b="1" dirty="0" err="1">
                <a:solidFill>
                  <a:srgbClr val="004E9E"/>
                </a:solidFill>
              </a:rPr>
              <a:t>нарадча</a:t>
            </a:r>
            <a:r>
              <a:rPr lang="ru-RU" altLang="uk-UA" sz="2200" b="1" dirty="0">
                <a:solidFill>
                  <a:srgbClr val="004E9E"/>
                </a:solidFill>
              </a:rPr>
              <a:t> </a:t>
            </a:r>
            <a:r>
              <a:rPr lang="ru-RU" altLang="uk-UA" sz="2200" b="1" dirty="0" err="1">
                <a:solidFill>
                  <a:srgbClr val="004E9E"/>
                </a:solidFill>
              </a:rPr>
              <a:t>кімната</a:t>
            </a:r>
            <a:r>
              <a:rPr lang="ru-RU" altLang="uk-UA" sz="2200" b="1" dirty="0">
                <a:solidFill>
                  <a:srgbClr val="004E9E"/>
                </a:solidFill>
              </a:rPr>
              <a:t> в </a:t>
            </a:r>
            <a:r>
              <a:rPr lang="ru-RU" altLang="uk-UA" sz="2200" b="1" dirty="0" err="1">
                <a:solidFill>
                  <a:srgbClr val="004E9E"/>
                </a:solidFill>
              </a:rPr>
              <a:t>суді</a:t>
            </a:r>
            <a:r>
              <a:rPr lang="ru-RU" altLang="uk-UA" sz="2200" b="1" dirty="0">
                <a:solidFill>
                  <a:srgbClr val="004E9E"/>
                </a:solidFill>
              </a:rPr>
              <a:t> </a:t>
            </a:r>
            <a:r>
              <a:rPr lang="ru-RU" altLang="uk-UA" sz="2200" b="1" dirty="0" err="1">
                <a:solidFill>
                  <a:srgbClr val="004E9E"/>
                </a:solidFill>
              </a:rPr>
              <a:t>касаційної</a:t>
            </a:r>
            <a:r>
              <a:rPr lang="ru-RU" altLang="uk-UA" sz="2200" b="1" dirty="0">
                <a:solidFill>
                  <a:srgbClr val="004E9E"/>
                </a:solidFill>
              </a:rPr>
              <a:t> </a:t>
            </a:r>
            <a:r>
              <a:rPr lang="ru-RU" altLang="uk-UA" sz="2200" b="1" dirty="0" err="1">
                <a:solidFill>
                  <a:srgbClr val="004E9E"/>
                </a:solidFill>
              </a:rPr>
              <a:t>інстанції</a:t>
            </a:r>
            <a:r>
              <a:rPr lang="ru-RU" altLang="uk-UA" sz="2200" b="1" dirty="0">
                <a:solidFill>
                  <a:srgbClr val="004E9E"/>
                </a:solidFill>
              </a:rPr>
              <a:t>?</a:t>
            </a:r>
            <a:endParaRPr lang="uk-UA" sz="2200" b="1" dirty="0">
              <a:solidFill>
                <a:srgbClr val="004E9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Прямоугольник 4">
            <a:extLst>
              <a:ext uri="{FF2B5EF4-FFF2-40B4-BE49-F238E27FC236}">
                <a16:creationId xmlns:a16="http://schemas.microsoft.com/office/drawing/2014/main" id="{B1DFB672-E05A-98F7-BD85-048C64CEAC3D}"/>
              </a:ext>
            </a:extLst>
          </p:cNvPr>
          <p:cNvSpPr>
            <a:spLocks noChangeArrowheads="1"/>
          </p:cNvSpPr>
          <p:nvPr/>
        </p:nvSpPr>
        <p:spPr bwMode="auto">
          <a:xfrm>
            <a:off x="467507" y="1105778"/>
            <a:ext cx="11273389" cy="783933"/>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en-US" sz="2100" dirty="0">
                <a:solidFill>
                  <a:srgbClr val="004E9E"/>
                </a:solidFill>
                <a:ea typeface="Calibri" panose="020F0502020204030204" pitchFamily="34" charset="0"/>
                <a:cs typeface="Times New Roman" panose="02020603050405020304" pitchFamily="18" charset="0"/>
                <a:hlinkClick r:id="rId2"/>
              </a:rPr>
              <a:t>https://sud.ua/ru/news/blog/151824-chi-potribni-vidkriti-sudovi-zasidannya-ta-naradcha-kimnata-v-sudi-kasatsiynoyi-instantsiyi</a:t>
            </a:r>
            <a:endParaRPr lang="ru-RU" sz="2100" dirty="0">
              <a:solidFill>
                <a:srgbClr val="004E9E"/>
              </a:solidFill>
              <a:ea typeface="Calibri" panose="020F0502020204030204" pitchFamily="34" charset="0"/>
              <a:cs typeface="Times New Roman" panose="02020603050405020304" pitchFamily="18" charset="0"/>
            </a:endParaRPr>
          </a:p>
        </p:txBody>
      </p:sp>
      <p:sp>
        <p:nvSpPr>
          <p:cNvPr id="5"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6"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94</a:t>
            </a:r>
            <a:endParaRPr lang="en-US" sz="1400" dirty="0">
              <a:solidFill>
                <a:srgbClr val="002949"/>
              </a:solidFill>
            </a:endParaRPr>
          </a:p>
        </p:txBody>
      </p:sp>
      <p:cxnSp>
        <p:nvCxnSpPr>
          <p:cNvPr id="7" name="Прямая соединительная линия 6"/>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8" name="Text Placeholder 2"/>
          <p:cNvSpPr txBox="1">
            <a:spLocks/>
          </p:cNvSpPr>
          <p:nvPr/>
        </p:nvSpPr>
        <p:spPr>
          <a:xfrm>
            <a:off x="1864034" y="5969020"/>
            <a:ext cx="7202328"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3428148406"/>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76651" y="1255232"/>
            <a:ext cx="11200237" cy="4799391"/>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постанові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касаційної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інстанції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іноді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мотивація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є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більш</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важливою</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аніж</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резолютивна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частина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бо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саме</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мотивації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міститься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правова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позиція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Верховного Суду, яка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набуває</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значення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прецеденту.</a:t>
            </a:r>
          </a:p>
          <a:p>
            <a:pPr algn="just">
              <a:lnSpc>
                <a:spcPct val="107000"/>
              </a:lnSpc>
              <a:spcAft>
                <a:spcPts val="800"/>
              </a:spcAft>
              <a:buNone/>
            </a:pP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Треба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відмовлятися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від</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ухвалення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в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і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його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проголошення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одразу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після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усних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слухань</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p>
          <a:p>
            <a:pPr algn="just">
              <a:lnSpc>
                <a:spcPct val="107000"/>
              </a:lnSpc>
              <a:spcAft>
                <a:spcPts val="800"/>
              </a:spcAft>
              <a:buNone/>
            </a:pP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Це</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дозволить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вирішити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одразу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декілька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нагальних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проблем,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зокрема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a:p>
            <a:pPr marL="342900" indent="-342900" algn="just">
              <a:lnSpc>
                <a:spcPct val="107000"/>
              </a:lnSpc>
              <a:spcAft>
                <a:spcPts val="800"/>
              </a:spcAft>
            </a:pP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впорядкує</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роботу суду,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зекономить</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час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всіх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учасників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процесу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сторони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не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будуть</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змушені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годинами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чекати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під</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дверима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залу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судових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засідань</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бо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в основному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затримки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початку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засідання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відбуваються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через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неможливість</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спрогнозувати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скільки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часу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проведуть</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попередніх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справах.</a:t>
            </a:r>
          </a:p>
          <a:p>
            <a:pPr marL="342900" indent="-342900" algn="just">
              <a:lnSpc>
                <a:spcPct val="107000"/>
              </a:lnSpc>
              <a:spcAft>
                <a:spcPts val="800"/>
              </a:spcAft>
            </a:pP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підвищить</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якість</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судових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рішень</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матимуть</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достатньо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часу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щоб</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після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слухань</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виписати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проект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p>
        </p:txBody>
      </p:sp>
      <p:sp>
        <p:nvSpPr>
          <p:cNvPr id="3" name="Прямоугольник 4">
            <a:extLst>
              <a:ext uri="{FF2B5EF4-FFF2-40B4-BE49-F238E27FC236}">
                <a16:creationId xmlns:a16="http://schemas.microsoft.com/office/drawing/2014/main" id="{2C55F0F4-E8DA-F44B-7F5D-F43006130EAB}"/>
              </a:ext>
            </a:extLst>
          </p:cNvPr>
          <p:cNvSpPr>
            <a:spLocks noChangeArrowheads="1"/>
          </p:cNvSpPr>
          <p:nvPr/>
        </p:nvSpPr>
        <p:spPr bwMode="auto">
          <a:xfrm>
            <a:off x="476651" y="485791"/>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None/>
            </a:pPr>
            <a:r>
              <a:rPr lang="ru-RU" altLang="uk-UA" sz="2200" b="1" dirty="0" err="1">
                <a:solidFill>
                  <a:srgbClr val="004E9E"/>
                </a:solidFill>
              </a:rPr>
              <a:t>Кібенко</a:t>
            </a:r>
            <a:r>
              <a:rPr lang="ru-RU" altLang="uk-UA" sz="2200" b="1" dirty="0">
                <a:solidFill>
                  <a:srgbClr val="004E9E"/>
                </a:solidFill>
              </a:rPr>
              <a:t> Олена. </a:t>
            </a:r>
            <a:r>
              <a:rPr lang="ru-RU" altLang="uk-UA" sz="2200" b="1" dirty="0" err="1">
                <a:solidFill>
                  <a:srgbClr val="004E9E"/>
                </a:solidFill>
              </a:rPr>
              <a:t>Чи</a:t>
            </a:r>
            <a:r>
              <a:rPr lang="ru-RU" altLang="uk-UA" sz="2200" b="1" dirty="0">
                <a:solidFill>
                  <a:srgbClr val="004E9E"/>
                </a:solidFill>
              </a:rPr>
              <a:t> </a:t>
            </a:r>
            <a:r>
              <a:rPr lang="ru-RU" altLang="uk-UA" sz="2200" b="1" dirty="0" err="1">
                <a:solidFill>
                  <a:srgbClr val="004E9E"/>
                </a:solidFill>
              </a:rPr>
              <a:t>потрібні</a:t>
            </a:r>
            <a:r>
              <a:rPr lang="ru-RU" altLang="uk-UA" sz="2200" b="1" dirty="0">
                <a:solidFill>
                  <a:srgbClr val="004E9E"/>
                </a:solidFill>
              </a:rPr>
              <a:t> </a:t>
            </a:r>
            <a:r>
              <a:rPr lang="ru-RU" altLang="uk-UA" sz="2200" b="1" dirty="0" err="1">
                <a:solidFill>
                  <a:srgbClr val="004E9E"/>
                </a:solidFill>
              </a:rPr>
              <a:t>відкриті</a:t>
            </a:r>
            <a:r>
              <a:rPr lang="ru-RU" altLang="uk-UA" sz="2200" b="1" dirty="0">
                <a:solidFill>
                  <a:srgbClr val="004E9E"/>
                </a:solidFill>
              </a:rPr>
              <a:t> </a:t>
            </a:r>
            <a:r>
              <a:rPr lang="ru-RU" altLang="uk-UA" sz="2200" b="1" dirty="0" err="1">
                <a:solidFill>
                  <a:srgbClr val="004E9E"/>
                </a:solidFill>
              </a:rPr>
              <a:t>судові</a:t>
            </a:r>
            <a:r>
              <a:rPr lang="ru-RU" altLang="uk-UA" sz="2200" b="1" dirty="0">
                <a:solidFill>
                  <a:srgbClr val="004E9E"/>
                </a:solidFill>
              </a:rPr>
              <a:t> </a:t>
            </a:r>
            <a:r>
              <a:rPr lang="ru-RU" altLang="uk-UA" sz="2200" b="1" dirty="0" err="1">
                <a:solidFill>
                  <a:srgbClr val="004E9E"/>
                </a:solidFill>
              </a:rPr>
              <a:t>засідання</a:t>
            </a:r>
            <a:r>
              <a:rPr lang="ru-RU" altLang="uk-UA" sz="2200" b="1" dirty="0">
                <a:solidFill>
                  <a:srgbClr val="004E9E"/>
                </a:solidFill>
              </a:rPr>
              <a:t> та </a:t>
            </a:r>
            <a:r>
              <a:rPr lang="ru-RU" altLang="uk-UA" sz="2200" b="1" dirty="0" err="1">
                <a:solidFill>
                  <a:srgbClr val="004E9E"/>
                </a:solidFill>
              </a:rPr>
              <a:t>нарадча</a:t>
            </a:r>
            <a:r>
              <a:rPr lang="ru-RU" altLang="uk-UA" sz="2200" b="1" dirty="0">
                <a:solidFill>
                  <a:srgbClr val="004E9E"/>
                </a:solidFill>
              </a:rPr>
              <a:t> </a:t>
            </a:r>
            <a:r>
              <a:rPr lang="ru-RU" altLang="uk-UA" sz="2200" b="1" dirty="0" err="1">
                <a:solidFill>
                  <a:srgbClr val="004E9E"/>
                </a:solidFill>
              </a:rPr>
              <a:t>кімната</a:t>
            </a:r>
            <a:r>
              <a:rPr lang="ru-RU" altLang="uk-UA" sz="2200" b="1" dirty="0">
                <a:solidFill>
                  <a:srgbClr val="004E9E"/>
                </a:solidFill>
              </a:rPr>
              <a:t> в </a:t>
            </a:r>
            <a:r>
              <a:rPr lang="ru-RU" altLang="uk-UA" sz="2200" b="1" dirty="0" err="1">
                <a:solidFill>
                  <a:srgbClr val="004E9E"/>
                </a:solidFill>
              </a:rPr>
              <a:t>суді</a:t>
            </a:r>
            <a:r>
              <a:rPr lang="ru-RU" altLang="uk-UA" sz="2200" b="1" dirty="0">
                <a:solidFill>
                  <a:srgbClr val="004E9E"/>
                </a:solidFill>
              </a:rPr>
              <a:t> </a:t>
            </a:r>
            <a:r>
              <a:rPr lang="ru-RU" altLang="uk-UA" sz="2200" b="1" dirty="0" err="1">
                <a:solidFill>
                  <a:srgbClr val="004E9E"/>
                </a:solidFill>
              </a:rPr>
              <a:t>касаційної</a:t>
            </a:r>
            <a:r>
              <a:rPr lang="ru-RU" altLang="uk-UA" sz="2200" b="1" dirty="0">
                <a:solidFill>
                  <a:srgbClr val="004E9E"/>
                </a:solidFill>
              </a:rPr>
              <a:t> </a:t>
            </a:r>
            <a:r>
              <a:rPr lang="ru-RU" altLang="uk-UA" sz="2200" b="1" dirty="0" err="1">
                <a:solidFill>
                  <a:srgbClr val="004E9E"/>
                </a:solidFill>
              </a:rPr>
              <a:t>інстанції</a:t>
            </a:r>
            <a:r>
              <a:rPr lang="ru-RU" altLang="uk-UA" sz="2200" b="1" dirty="0">
                <a:solidFill>
                  <a:srgbClr val="004E9E"/>
                </a:solidFill>
              </a:rPr>
              <a:t>?</a:t>
            </a:r>
            <a:endParaRPr lang="uk-UA" sz="2200" b="1" dirty="0">
              <a:solidFill>
                <a:srgbClr val="004E9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95</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748700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675759181"/>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04220" y="942150"/>
            <a:ext cx="11200237" cy="4939814"/>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ts val="600"/>
              </a:spcBef>
              <a:spcAft>
                <a:spcPts val="300"/>
              </a:spcAft>
              <a:buNone/>
            </a:pPr>
            <a:r>
              <a:rPr lang="uk-UA" sz="1800" b="1" u="sng" kern="100" dirty="0" err="1">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Нарадча</a:t>
            </a:r>
            <a:r>
              <a:rPr lang="uk-UA" sz="1800" b="1" u="sng"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кімната </a:t>
            </a:r>
            <a:r>
              <a:rPr lang="uk-UA" sz="18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ізольоване приміщення, в якому склад головних учасників судового процесу постановляє </a:t>
            </a:r>
            <a:r>
              <a:rPr lang="uk-UA" sz="1800" kern="100" dirty="0" err="1">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вироки</a:t>
            </a:r>
            <a:r>
              <a:rPr lang="uk-UA" sz="18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рішення, визначення по судовій справі</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600"/>
              </a:spcBef>
              <a:spcAft>
                <a:spcPts val="300"/>
              </a:spcAft>
              <a:buNone/>
            </a:pPr>
            <a:r>
              <a:rPr lang="uk-UA" sz="18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6.2.2.2. </a:t>
            </a:r>
            <a:r>
              <a:rPr lang="uk-UA" sz="1800" kern="100" dirty="0" err="1">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Нарадча</a:t>
            </a:r>
            <a:r>
              <a:rPr lang="uk-UA" sz="18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кімната для головних учасників судового процесу повинна бути при кожному залі судових засідань.</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600"/>
              </a:spcBef>
              <a:spcAft>
                <a:spcPts val="300"/>
              </a:spcAft>
              <a:buNone/>
            </a:pPr>
            <a:r>
              <a:rPr lang="uk-UA" sz="18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Площа </a:t>
            </a:r>
            <a:r>
              <a:rPr lang="uk-UA" sz="1800" kern="100" dirty="0" err="1">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uk-UA" sz="18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кімнати повинна бути не меншою ніж 9,0 м2 при залах судових засідань для розгляду цивільних (адміністративних, господарських) справ у судах першої інстанції; не меншою ніж 9,0 м2–12,0 м2 – при залах для розгляду кримінальних справ у судах першої інстанції та при залах судових засідань апеляційних судів; 16,0 м2 – при залах судових засідань вищих спеціалізованих судів України. </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600"/>
              </a:spcBef>
              <a:spcAft>
                <a:spcPts val="300"/>
              </a:spcAft>
              <a:buNone/>
            </a:pPr>
            <a:r>
              <a:rPr lang="uk-UA" sz="1800" kern="100" dirty="0" err="1">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Нарадчі</a:t>
            </a:r>
            <a:r>
              <a:rPr lang="uk-UA" sz="18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кімнати для головних учасників судового процесу при залах судових засідань вищих спеціалізованих судів України слід обладнувати із розрахунку на колегію суддів у складі трьох, п'яти чи більшої непарної кількості суддів.</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600"/>
              </a:spcBef>
              <a:spcAft>
                <a:spcPts val="300"/>
              </a:spcAft>
              <a:buNone/>
            </a:pPr>
            <a:r>
              <a:rPr lang="uk-UA" sz="1800" kern="100" dirty="0" err="1">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Нарадча</a:t>
            </a:r>
            <a:r>
              <a:rPr lang="uk-UA" sz="18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кімната повинна примикати до залу судових засідань з боку процесуальної зони і мати окремий вхід із процесуальної зони залу судових засідань. Вхід до </a:t>
            </a:r>
            <a:r>
              <a:rPr lang="uk-UA" sz="1800" kern="100" dirty="0" err="1">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uk-UA" sz="18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кімнати із залу судових засідань повинен бути розташований так, щоб під час руху судді не контактували з учасниками судового процесу та відвідувачами.</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600"/>
              </a:spcBef>
              <a:spcAft>
                <a:spcPts val="300"/>
              </a:spcAft>
              <a:buNone/>
            </a:pPr>
            <a:r>
              <a:rPr lang="uk-UA" sz="18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Вхід до залу судових засідань учасників судового процесу через </a:t>
            </a:r>
            <a:r>
              <a:rPr lang="uk-UA" sz="1800" kern="100" dirty="0" err="1">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нарадчу</a:t>
            </a:r>
            <a:r>
              <a:rPr lang="uk-UA" sz="18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кімнату є неприпустимим.</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600"/>
              </a:spcBef>
              <a:spcAft>
                <a:spcPts val="300"/>
              </a:spcAft>
              <a:buNone/>
            </a:pPr>
            <a:r>
              <a:rPr lang="uk-UA" sz="18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При кожній </a:t>
            </a:r>
            <a:r>
              <a:rPr lang="uk-UA" sz="1800" kern="100" dirty="0" err="1">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uk-UA" sz="18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кімнаті для головних учасників судового процесу необхідно передбачати санітарний вузол (зі входом з </a:t>
            </a:r>
            <a:r>
              <a:rPr lang="uk-UA" sz="1800" kern="100" dirty="0" err="1">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uk-UA" sz="18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кімнати) площею не менше 2,0 м2.</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4">
            <a:extLst>
              <a:ext uri="{FF2B5EF4-FFF2-40B4-BE49-F238E27FC236}">
                <a16:creationId xmlns:a16="http://schemas.microsoft.com/office/drawing/2014/main" id="{2C55F0F4-E8DA-F44B-7F5D-F43006130EAB}"/>
              </a:ext>
            </a:extLst>
          </p:cNvPr>
          <p:cNvSpPr>
            <a:spLocks noChangeArrowheads="1"/>
          </p:cNvSpPr>
          <p:nvPr/>
        </p:nvSpPr>
        <p:spPr bwMode="auto">
          <a:xfrm>
            <a:off x="404220" y="90715"/>
            <a:ext cx="11268075" cy="135421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None/>
            </a:pPr>
            <a:r>
              <a:rPr lang="ru-RU" altLang="uk-UA" sz="2000" b="1" dirty="0">
                <a:solidFill>
                  <a:srgbClr val="004E9E"/>
                </a:solidFill>
              </a:rPr>
              <a:t>ДБН В.2.2-26:2010 "Суди«</a:t>
            </a:r>
          </a:p>
          <a:p>
            <a:pPr algn="just">
              <a:lnSpc>
                <a:spcPct val="100000"/>
              </a:lnSpc>
              <a:spcBef>
                <a:spcPct val="0"/>
              </a:spcBef>
              <a:spcAft>
                <a:spcPts val="1200"/>
              </a:spcAft>
              <a:buNone/>
            </a:pPr>
            <a:r>
              <a:rPr lang="uk-UA" sz="2000" u="sng"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hlinkClick r:id="rId2"/>
              </a:rPr>
              <a:t>https://e-construction.gov.ua/laws_detail/3074838152423146921?doc_type=2</a:t>
            </a:r>
            <a:r>
              <a:rPr lang="uk-UA" sz="2000" kern="100" dirty="0">
                <a:solidFill>
                  <a:srgbClr val="002060"/>
                </a:solidFill>
                <a:effectLst/>
                <a:latin typeface="Roboto Condensed Light" panose="02000000000000000000" pitchFamily="2" charset="0"/>
                <a:ea typeface="Calibri" panose="020F0502020204030204" pitchFamily="34" charset="0"/>
                <a:cs typeface="Times New Roman" panose="02020603050405020304" pitchFamily="18" charset="0"/>
              </a:rPr>
              <a:t> </a:t>
            </a:r>
            <a:endParaRPr lang="uk-UA"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ct val="0"/>
              </a:spcBef>
              <a:spcAft>
                <a:spcPts val="1200"/>
              </a:spcAft>
              <a:buNone/>
            </a:pPr>
            <a:endParaRPr lang="uk-UA" sz="2000" b="1" dirty="0">
              <a:solidFill>
                <a:srgbClr val="004E9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96</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748700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1567389033"/>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2856" y="730525"/>
            <a:ext cx="11200237" cy="422275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7.1.13. З метою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технічного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захисту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інформації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від</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витоку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рахунок</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побічних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випромінювань</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і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наведень</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також</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від</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її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втрати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в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результаті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впливу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зовнішніх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електромагнітних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полів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захист</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серверної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слід</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здійснювати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шляхом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екранування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приміщення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електронний</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архів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екрануванням</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приміщення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або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використанням</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екранованих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сейфів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buNone/>
            </a:pP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Хоча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б одна з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для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головних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учасників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судового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процесу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при залах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судових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засідань</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для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розгляду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цивільних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кримінальних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справ, 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також</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для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головних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учасників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судового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процесу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при залах,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розрахованих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на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розгляд</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резонансних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справ,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повинні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бути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екрановані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buNone/>
            </a:pP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Стіни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повинні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бути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облицьованими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звукоізоляційними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матеріалами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buNone/>
            </a:pP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Між</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нарадчими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кімнатами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і залами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судових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засідань</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повинні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бути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передбачені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подвійні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двері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спарені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двері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в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одній</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коробці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для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забезпечення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належного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рівня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звукоізоляції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97</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748700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4152532951"/>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4">
            <a:extLst>
              <a:ext uri="{FF2B5EF4-FFF2-40B4-BE49-F238E27FC236}">
                <a16:creationId xmlns:a16="http://schemas.microsoft.com/office/drawing/2014/main" id="{2C703E52-4BE2-15A0-6776-C6B38B390E80}"/>
              </a:ext>
            </a:extLst>
          </p:cNvPr>
          <p:cNvSpPr>
            <a:spLocks noChangeArrowheads="1"/>
          </p:cNvSpPr>
          <p:nvPr/>
        </p:nvSpPr>
        <p:spPr bwMode="auto">
          <a:xfrm>
            <a:off x="504969" y="947480"/>
            <a:ext cx="11190207" cy="4893647"/>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1600" dirty="0">
                <a:solidFill>
                  <a:srgbClr val="002949"/>
                </a:solidFill>
              </a:rPr>
              <a:t>1.	Берназюк Ян. </a:t>
            </a:r>
            <a:r>
              <a:rPr lang="ru-RU" altLang="uk-UA" sz="1600" dirty="0" err="1">
                <a:solidFill>
                  <a:srgbClr val="002949"/>
                </a:solidFill>
              </a:rPr>
              <a:t>Поняття</a:t>
            </a:r>
            <a:r>
              <a:rPr lang="ru-RU" altLang="uk-UA" sz="1600" dirty="0">
                <a:solidFill>
                  <a:srgbClr val="002949"/>
                </a:solidFill>
              </a:rPr>
              <a:t> та </a:t>
            </a:r>
            <a:r>
              <a:rPr lang="ru-RU" altLang="uk-UA" sz="1600" dirty="0" err="1">
                <a:solidFill>
                  <a:srgbClr val="002949"/>
                </a:solidFill>
              </a:rPr>
              <a:t>особливості</a:t>
            </a:r>
            <a:r>
              <a:rPr lang="ru-RU" altLang="uk-UA" sz="1600" dirty="0">
                <a:solidFill>
                  <a:srgbClr val="002949"/>
                </a:solidFill>
              </a:rPr>
              <a:t> принципу </a:t>
            </a:r>
            <a:r>
              <a:rPr lang="ru-RU" altLang="uk-UA" sz="1600" dirty="0" err="1">
                <a:solidFill>
                  <a:srgbClr val="002949"/>
                </a:solidFill>
              </a:rPr>
              <a:t>неприпустимості</a:t>
            </a:r>
            <a:r>
              <a:rPr lang="ru-RU" altLang="uk-UA" sz="1600" dirty="0">
                <a:solidFill>
                  <a:srgbClr val="002949"/>
                </a:solidFill>
              </a:rPr>
              <a:t> </a:t>
            </a:r>
            <a:r>
              <a:rPr lang="ru-RU" altLang="uk-UA" sz="1600" dirty="0" err="1">
                <a:solidFill>
                  <a:srgbClr val="002949"/>
                </a:solidFill>
              </a:rPr>
              <a:t>зловживання</a:t>
            </a:r>
            <a:r>
              <a:rPr lang="ru-RU" altLang="uk-UA" sz="1600" dirty="0">
                <a:solidFill>
                  <a:srgbClr val="002949"/>
                </a:solidFill>
              </a:rPr>
              <a:t> </a:t>
            </a:r>
            <a:r>
              <a:rPr lang="ru-RU" altLang="uk-UA" sz="1600" dirty="0" err="1">
                <a:solidFill>
                  <a:srgbClr val="002949"/>
                </a:solidFill>
              </a:rPr>
              <a:t>процесуальними</a:t>
            </a:r>
            <a:r>
              <a:rPr lang="ru-RU" altLang="uk-UA" sz="1600" dirty="0">
                <a:solidFill>
                  <a:srgbClr val="002949"/>
                </a:solidFill>
              </a:rPr>
              <a:t> правами в </a:t>
            </a:r>
            <a:r>
              <a:rPr lang="ru-RU" altLang="uk-UA" sz="1600" dirty="0" err="1">
                <a:solidFill>
                  <a:srgbClr val="002949"/>
                </a:solidFill>
              </a:rPr>
              <a:t>адміністративному</a:t>
            </a:r>
            <a:r>
              <a:rPr lang="ru-RU" altLang="uk-UA" sz="1600" dirty="0">
                <a:solidFill>
                  <a:srgbClr val="002949"/>
                </a:solidFill>
              </a:rPr>
              <a:t> </a:t>
            </a:r>
            <a:r>
              <a:rPr lang="ru-RU" altLang="uk-UA" sz="1600" dirty="0" err="1">
                <a:solidFill>
                  <a:srgbClr val="002949"/>
                </a:solidFill>
              </a:rPr>
              <a:t>судочинстві</a:t>
            </a:r>
            <a:r>
              <a:rPr lang="ru-RU" altLang="uk-UA" sz="1600" dirty="0">
                <a:solidFill>
                  <a:srgbClr val="002949"/>
                </a:solidFill>
              </a:rPr>
              <a:t> </a:t>
            </a:r>
            <a:r>
              <a:rPr lang="ru-RU" altLang="uk-UA" sz="1600" dirty="0" err="1">
                <a:solidFill>
                  <a:srgbClr val="002949"/>
                </a:solidFill>
              </a:rPr>
              <a:t>Науковий</a:t>
            </a:r>
            <a:r>
              <a:rPr lang="ru-RU" altLang="uk-UA" sz="1600" dirty="0">
                <a:solidFill>
                  <a:srgbClr val="002949"/>
                </a:solidFill>
              </a:rPr>
              <a:t> </a:t>
            </a:r>
            <a:r>
              <a:rPr lang="ru-RU" altLang="uk-UA" sz="1600" dirty="0" err="1">
                <a:solidFill>
                  <a:srgbClr val="002949"/>
                </a:solidFill>
              </a:rPr>
              <a:t>вісник</a:t>
            </a:r>
            <a:r>
              <a:rPr lang="ru-RU" altLang="uk-UA" sz="1600" dirty="0">
                <a:solidFill>
                  <a:srgbClr val="002949"/>
                </a:solidFill>
              </a:rPr>
              <a:t> </a:t>
            </a:r>
            <a:r>
              <a:rPr lang="ru-RU" altLang="uk-UA" sz="1600" dirty="0" err="1">
                <a:solidFill>
                  <a:srgbClr val="002949"/>
                </a:solidFill>
              </a:rPr>
              <a:t>Ужгородського</a:t>
            </a:r>
            <a:r>
              <a:rPr lang="ru-RU" altLang="uk-UA" sz="1600" dirty="0">
                <a:solidFill>
                  <a:srgbClr val="002949"/>
                </a:solidFill>
              </a:rPr>
              <a:t> </a:t>
            </a:r>
            <a:r>
              <a:rPr lang="ru-RU" altLang="uk-UA" sz="1600" dirty="0" err="1">
                <a:solidFill>
                  <a:srgbClr val="002949"/>
                </a:solidFill>
              </a:rPr>
              <a:t>національного</a:t>
            </a:r>
            <a:r>
              <a:rPr lang="ru-RU" altLang="uk-UA" sz="1600" dirty="0">
                <a:solidFill>
                  <a:srgbClr val="002949"/>
                </a:solidFill>
              </a:rPr>
              <a:t> </a:t>
            </a:r>
            <a:r>
              <a:rPr lang="ru-RU" altLang="uk-UA" sz="1600" dirty="0" err="1">
                <a:solidFill>
                  <a:srgbClr val="002949"/>
                </a:solidFill>
              </a:rPr>
              <a:t>університету</a:t>
            </a:r>
            <a:r>
              <a:rPr lang="ru-RU" altLang="uk-UA" sz="1600" dirty="0">
                <a:solidFill>
                  <a:srgbClr val="002949"/>
                </a:solidFill>
              </a:rPr>
              <a:t>. – 2021. – </a:t>
            </a:r>
            <a:r>
              <a:rPr lang="ru-RU" altLang="uk-UA" sz="1600" dirty="0" err="1">
                <a:solidFill>
                  <a:srgbClr val="002949"/>
                </a:solidFill>
              </a:rPr>
              <a:t>Серія</a:t>
            </a:r>
            <a:r>
              <a:rPr lang="ru-RU" altLang="uk-UA" sz="1600" dirty="0">
                <a:solidFill>
                  <a:srgbClr val="002949"/>
                </a:solidFill>
              </a:rPr>
              <a:t> Право. – </a:t>
            </a:r>
            <a:r>
              <a:rPr lang="ru-RU" altLang="uk-UA" sz="1600" dirty="0" err="1">
                <a:solidFill>
                  <a:srgbClr val="002949"/>
                </a:solidFill>
              </a:rPr>
              <a:t>Випуск</a:t>
            </a:r>
            <a:r>
              <a:rPr lang="ru-RU" altLang="uk-UA" sz="1600" dirty="0">
                <a:solidFill>
                  <a:srgbClr val="002949"/>
                </a:solidFill>
              </a:rPr>
              <a:t> 66. – С. 135-141 </a:t>
            </a:r>
            <a:r>
              <a:rPr lang="en-US" altLang="uk-UA" sz="1600" dirty="0">
                <a:solidFill>
                  <a:srgbClr val="002949"/>
                </a:solidFill>
              </a:rPr>
              <a:t>https://visnyk-juris-uzhnu.com/wp-content/uploads/2021/10/NVUzhNU_66.pdf .</a:t>
            </a:r>
          </a:p>
          <a:p>
            <a:pPr algn="just">
              <a:lnSpc>
                <a:spcPct val="100000"/>
              </a:lnSpc>
              <a:spcBef>
                <a:spcPct val="0"/>
              </a:spcBef>
              <a:spcAft>
                <a:spcPts val="1200"/>
              </a:spcAft>
              <a:buFont typeface="Arial" panose="020B0604020202020204" pitchFamily="34" charset="0"/>
              <a:buNone/>
            </a:pPr>
            <a:r>
              <a:rPr lang="en-US" altLang="uk-UA" sz="1600" dirty="0">
                <a:solidFill>
                  <a:srgbClr val="002949"/>
                </a:solidFill>
              </a:rPr>
              <a:t>2.	</a:t>
            </a:r>
            <a:r>
              <a:rPr lang="ru-RU" altLang="uk-UA" sz="1600" dirty="0">
                <a:solidFill>
                  <a:srgbClr val="002949"/>
                </a:solidFill>
              </a:rPr>
              <a:t>Берназюк Ян. </a:t>
            </a:r>
            <a:r>
              <a:rPr lang="ru-RU" altLang="uk-UA" sz="1600" dirty="0" err="1">
                <a:solidFill>
                  <a:srgbClr val="002949"/>
                </a:solidFill>
              </a:rPr>
              <a:t>Поняття</a:t>
            </a:r>
            <a:r>
              <a:rPr lang="ru-RU" altLang="uk-UA" sz="1600" dirty="0">
                <a:solidFill>
                  <a:srgbClr val="002949"/>
                </a:solidFill>
              </a:rPr>
              <a:t> </a:t>
            </a:r>
            <a:r>
              <a:rPr lang="ru-RU" altLang="uk-UA" sz="1600" dirty="0" err="1">
                <a:solidFill>
                  <a:srgbClr val="002949"/>
                </a:solidFill>
              </a:rPr>
              <a:t>зловживання</a:t>
            </a:r>
            <a:r>
              <a:rPr lang="ru-RU" altLang="uk-UA" sz="1600" dirty="0">
                <a:solidFill>
                  <a:srgbClr val="002949"/>
                </a:solidFill>
              </a:rPr>
              <a:t> </a:t>
            </a:r>
            <a:r>
              <a:rPr lang="ru-RU" altLang="uk-UA" sz="1600" dirty="0" err="1">
                <a:solidFill>
                  <a:srgbClr val="002949"/>
                </a:solidFill>
              </a:rPr>
              <a:t>процесуальними</a:t>
            </a:r>
            <a:r>
              <a:rPr lang="ru-RU" altLang="uk-UA" sz="1600" dirty="0">
                <a:solidFill>
                  <a:srgbClr val="002949"/>
                </a:solidFill>
              </a:rPr>
              <a:t> правами в </a:t>
            </a:r>
            <a:r>
              <a:rPr lang="ru-RU" altLang="uk-UA" sz="1600" dirty="0" err="1">
                <a:solidFill>
                  <a:srgbClr val="002949"/>
                </a:solidFill>
              </a:rPr>
              <a:t>адміністративному</a:t>
            </a:r>
            <a:r>
              <a:rPr lang="ru-RU" altLang="uk-UA" sz="1600" dirty="0">
                <a:solidFill>
                  <a:srgbClr val="002949"/>
                </a:solidFill>
              </a:rPr>
              <a:t> </a:t>
            </a:r>
            <a:r>
              <a:rPr lang="ru-RU" altLang="uk-UA" sz="1600" dirty="0" err="1">
                <a:solidFill>
                  <a:srgbClr val="002949"/>
                </a:solidFill>
              </a:rPr>
              <a:t>судочинстві</a:t>
            </a:r>
            <a:r>
              <a:rPr lang="ru-RU" altLang="uk-UA" sz="1600" dirty="0">
                <a:solidFill>
                  <a:srgbClr val="002949"/>
                </a:solidFill>
              </a:rPr>
              <a:t> та </a:t>
            </a:r>
            <a:r>
              <a:rPr lang="ru-RU" altLang="uk-UA" sz="1600" dirty="0" err="1">
                <a:solidFill>
                  <a:srgbClr val="002949"/>
                </a:solidFill>
              </a:rPr>
              <a:t>його</a:t>
            </a:r>
            <a:r>
              <a:rPr lang="ru-RU" altLang="uk-UA" sz="1600" dirty="0">
                <a:solidFill>
                  <a:srgbClr val="002949"/>
                </a:solidFill>
              </a:rPr>
              <a:t> </a:t>
            </a:r>
            <a:r>
              <a:rPr lang="ru-RU" altLang="uk-UA" sz="1600" dirty="0" err="1">
                <a:solidFill>
                  <a:srgbClr val="002949"/>
                </a:solidFill>
              </a:rPr>
              <a:t>вплив</a:t>
            </a:r>
            <a:r>
              <a:rPr lang="ru-RU" altLang="uk-UA" sz="1600" dirty="0">
                <a:solidFill>
                  <a:srgbClr val="002949"/>
                </a:solidFill>
              </a:rPr>
              <a:t> на </a:t>
            </a:r>
            <a:r>
              <a:rPr lang="ru-RU" altLang="uk-UA" sz="1600" dirty="0" err="1">
                <a:solidFill>
                  <a:srgbClr val="002949"/>
                </a:solidFill>
              </a:rPr>
              <a:t>довіру</a:t>
            </a:r>
            <a:r>
              <a:rPr lang="ru-RU" altLang="uk-UA" sz="1600" dirty="0">
                <a:solidFill>
                  <a:srgbClr val="002949"/>
                </a:solidFill>
              </a:rPr>
              <a:t> до </a:t>
            </a:r>
            <a:r>
              <a:rPr lang="ru-RU" altLang="uk-UA" sz="1600" dirty="0" err="1">
                <a:solidFill>
                  <a:srgbClr val="002949"/>
                </a:solidFill>
              </a:rPr>
              <a:t>судової</a:t>
            </a:r>
            <a:r>
              <a:rPr lang="ru-RU" altLang="uk-UA" sz="1600" dirty="0">
                <a:solidFill>
                  <a:srgbClr val="002949"/>
                </a:solidFill>
              </a:rPr>
              <a:t> </a:t>
            </a:r>
            <a:r>
              <a:rPr lang="ru-RU" altLang="uk-UA" sz="1600" dirty="0" err="1">
                <a:solidFill>
                  <a:srgbClr val="002949"/>
                </a:solidFill>
              </a:rPr>
              <a:t>гілки</a:t>
            </a:r>
            <a:r>
              <a:rPr lang="ru-RU" altLang="uk-UA" sz="1600" dirty="0">
                <a:solidFill>
                  <a:srgbClr val="002949"/>
                </a:solidFill>
              </a:rPr>
              <a:t> </a:t>
            </a:r>
            <a:r>
              <a:rPr lang="ru-RU" altLang="uk-UA" sz="1600" dirty="0" err="1">
                <a:solidFill>
                  <a:srgbClr val="002949"/>
                </a:solidFill>
              </a:rPr>
              <a:t>влади</a:t>
            </a:r>
            <a:r>
              <a:rPr lang="ru-RU" altLang="uk-UA" sz="1600" dirty="0">
                <a:solidFill>
                  <a:srgbClr val="002949"/>
                </a:solidFill>
              </a:rPr>
              <a:t> // </a:t>
            </a:r>
            <a:r>
              <a:rPr lang="ru-RU" altLang="uk-UA" sz="1600" dirty="0" err="1">
                <a:solidFill>
                  <a:srgbClr val="002949"/>
                </a:solidFill>
              </a:rPr>
              <a:t>Експерт</a:t>
            </a:r>
            <a:r>
              <a:rPr lang="ru-RU" altLang="uk-UA" sz="1600" dirty="0">
                <a:solidFill>
                  <a:srgbClr val="002949"/>
                </a:solidFill>
              </a:rPr>
              <a:t>: </a:t>
            </a:r>
            <a:r>
              <a:rPr lang="ru-RU" altLang="uk-UA" sz="1600" dirty="0" err="1">
                <a:solidFill>
                  <a:srgbClr val="002949"/>
                </a:solidFill>
              </a:rPr>
              <a:t>парадигми</a:t>
            </a:r>
            <a:r>
              <a:rPr lang="ru-RU" altLang="uk-UA" sz="1600" dirty="0">
                <a:solidFill>
                  <a:srgbClr val="002949"/>
                </a:solidFill>
              </a:rPr>
              <a:t> </a:t>
            </a:r>
            <a:r>
              <a:rPr lang="ru-RU" altLang="uk-UA" sz="1600" dirty="0" err="1">
                <a:solidFill>
                  <a:srgbClr val="002949"/>
                </a:solidFill>
              </a:rPr>
              <a:t>юридичних</a:t>
            </a:r>
            <a:r>
              <a:rPr lang="ru-RU" altLang="uk-UA" sz="1600" dirty="0">
                <a:solidFill>
                  <a:srgbClr val="002949"/>
                </a:solidFill>
              </a:rPr>
              <a:t> наук і державного </a:t>
            </a:r>
            <a:r>
              <a:rPr lang="ru-RU" altLang="uk-UA" sz="1600" dirty="0" err="1">
                <a:solidFill>
                  <a:srgbClr val="002949"/>
                </a:solidFill>
              </a:rPr>
              <a:t>управління</a:t>
            </a:r>
            <a:r>
              <a:rPr lang="ru-RU" altLang="uk-UA" sz="1600" dirty="0">
                <a:solidFill>
                  <a:srgbClr val="002949"/>
                </a:solidFill>
              </a:rPr>
              <a:t> </a:t>
            </a:r>
            <a:r>
              <a:rPr lang="en-US" altLang="uk-UA" sz="1600" dirty="0">
                <a:solidFill>
                  <a:srgbClr val="002949"/>
                </a:solidFill>
              </a:rPr>
              <a:t>expert: Paradigm of law and public administration № 5 (17) – </a:t>
            </a:r>
            <a:r>
              <a:rPr lang="ru-RU" altLang="uk-UA" sz="1600" dirty="0" err="1">
                <a:solidFill>
                  <a:srgbClr val="002949"/>
                </a:solidFill>
              </a:rPr>
              <a:t>жовтень</a:t>
            </a:r>
            <a:r>
              <a:rPr lang="ru-RU" altLang="uk-UA" sz="1600" dirty="0">
                <a:solidFill>
                  <a:srgbClr val="002949"/>
                </a:solidFill>
              </a:rPr>
              <a:t> 2021 – С. 23-39. </a:t>
            </a:r>
            <a:r>
              <a:rPr lang="en-US" altLang="uk-UA" sz="1600" dirty="0">
                <a:solidFill>
                  <a:srgbClr val="002949"/>
                </a:solidFill>
              </a:rPr>
              <a:t>https://maup.com.ua/assets/files/expert/17/2.pdf</a:t>
            </a:r>
          </a:p>
          <a:p>
            <a:pPr algn="just">
              <a:lnSpc>
                <a:spcPct val="100000"/>
              </a:lnSpc>
              <a:spcBef>
                <a:spcPct val="0"/>
              </a:spcBef>
              <a:spcAft>
                <a:spcPts val="1200"/>
              </a:spcAft>
              <a:buFont typeface="Arial" panose="020B0604020202020204" pitchFamily="34" charset="0"/>
              <a:buNone/>
            </a:pPr>
            <a:r>
              <a:rPr lang="en-US" altLang="uk-UA" sz="1600" dirty="0">
                <a:solidFill>
                  <a:srgbClr val="002949"/>
                </a:solidFill>
              </a:rPr>
              <a:t>3.	</a:t>
            </a:r>
            <a:r>
              <a:rPr lang="en-US" altLang="uk-UA" sz="1600" dirty="0" err="1">
                <a:solidFill>
                  <a:srgbClr val="002949"/>
                </a:solidFill>
              </a:rPr>
              <a:t>Bernazyuk</a:t>
            </a:r>
            <a:r>
              <a:rPr lang="en-US" altLang="uk-UA" sz="1600" dirty="0">
                <a:solidFill>
                  <a:srgbClr val="002949"/>
                </a:solidFill>
              </a:rPr>
              <a:t> Yan. The types of abuse of procedural rights in administrative judicature: practice of the Supreme court and the European court of human rights (</a:t>
            </a:r>
            <a:r>
              <a:rPr lang="ru-RU" altLang="uk-UA" sz="1600" dirty="0" err="1">
                <a:solidFill>
                  <a:srgbClr val="002949"/>
                </a:solidFill>
              </a:rPr>
              <a:t>Види</a:t>
            </a:r>
            <a:r>
              <a:rPr lang="ru-RU" altLang="uk-UA" sz="1600" dirty="0">
                <a:solidFill>
                  <a:srgbClr val="002949"/>
                </a:solidFill>
              </a:rPr>
              <a:t> </a:t>
            </a:r>
            <a:r>
              <a:rPr lang="ru-RU" altLang="uk-UA" sz="1600" dirty="0" err="1">
                <a:solidFill>
                  <a:srgbClr val="002949"/>
                </a:solidFill>
              </a:rPr>
              <a:t>зловживання</a:t>
            </a:r>
            <a:r>
              <a:rPr lang="ru-RU" altLang="uk-UA" sz="1600" dirty="0">
                <a:solidFill>
                  <a:srgbClr val="002949"/>
                </a:solidFill>
              </a:rPr>
              <a:t> </a:t>
            </a:r>
            <a:r>
              <a:rPr lang="ru-RU" altLang="uk-UA" sz="1600" dirty="0" err="1">
                <a:solidFill>
                  <a:srgbClr val="002949"/>
                </a:solidFill>
              </a:rPr>
              <a:t>процесуальними</a:t>
            </a:r>
            <a:r>
              <a:rPr lang="ru-RU" altLang="uk-UA" sz="1600" dirty="0">
                <a:solidFill>
                  <a:srgbClr val="002949"/>
                </a:solidFill>
              </a:rPr>
              <a:t> правами в </a:t>
            </a:r>
            <a:r>
              <a:rPr lang="ru-RU" altLang="uk-UA" sz="1600" dirty="0" err="1">
                <a:solidFill>
                  <a:srgbClr val="002949"/>
                </a:solidFill>
              </a:rPr>
              <a:t>адміністративному</a:t>
            </a:r>
            <a:r>
              <a:rPr lang="ru-RU" altLang="uk-UA" sz="1600" dirty="0">
                <a:solidFill>
                  <a:srgbClr val="002949"/>
                </a:solidFill>
              </a:rPr>
              <a:t> </a:t>
            </a:r>
            <a:r>
              <a:rPr lang="ru-RU" altLang="uk-UA" sz="1600" dirty="0" err="1">
                <a:solidFill>
                  <a:srgbClr val="002949"/>
                </a:solidFill>
              </a:rPr>
              <a:t>судочинстві</a:t>
            </a:r>
            <a:r>
              <a:rPr lang="ru-RU" altLang="uk-UA" sz="1600" dirty="0">
                <a:solidFill>
                  <a:srgbClr val="002949"/>
                </a:solidFill>
              </a:rPr>
              <a:t>: практика Верховного суду та </a:t>
            </a:r>
            <a:r>
              <a:rPr lang="ru-RU" altLang="uk-UA" sz="1600" dirty="0" err="1">
                <a:solidFill>
                  <a:srgbClr val="002949"/>
                </a:solidFill>
              </a:rPr>
              <a:t>Європейського</a:t>
            </a:r>
            <a:r>
              <a:rPr lang="ru-RU" altLang="uk-UA" sz="1600" dirty="0">
                <a:solidFill>
                  <a:srgbClr val="002949"/>
                </a:solidFill>
              </a:rPr>
              <a:t> суду з прав </a:t>
            </a:r>
            <a:r>
              <a:rPr lang="ru-RU" altLang="uk-UA" sz="1600" dirty="0" err="1">
                <a:solidFill>
                  <a:srgbClr val="002949"/>
                </a:solidFill>
              </a:rPr>
              <a:t>людини</a:t>
            </a:r>
            <a:r>
              <a:rPr lang="ru-RU" altLang="uk-UA" sz="1600" dirty="0">
                <a:solidFill>
                  <a:srgbClr val="002949"/>
                </a:solidFill>
              </a:rPr>
              <a:t> // </a:t>
            </a:r>
            <a:r>
              <a:rPr lang="en-US" altLang="uk-UA" sz="1600" dirty="0" err="1">
                <a:solidFill>
                  <a:srgbClr val="002949"/>
                </a:solidFill>
              </a:rPr>
              <a:t>Visegrad</a:t>
            </a:r>
            <a:r>
              <a:rPr lang="en-US" altLang="uk-UA" sz="1600" dirty="0">
                <a:solidFill>
                  <a:srgbClr val="002949"/>
                </a:solidFill>
              </a:rPr>
              <a:t> Journal on Human Rights. 2021, № 4, </a:t>
            </a:r>
            <a:r>
              <a:rPr lang="ru-RU" altLang="uk-UA" sz="1600" dirty="0">
                <a:solidFill>
                  <a:srgbClr val="002949"/>
                </a:solidFill>
              </a:rPr>
              <a:t>С. 31-36. </a:t>
            </a:r>
            <a:r>
              <a:rPr lang="en-US" altLang="uk-UA" sz="1600" dirty="0">
                <a:solidFill>
                  <a:srgbClr val="002949"/>
                </a:solidFill>
              </a:rPr>
              <a:t>https://journal-vjhr.sk/wp-content/uploads/2021/11/VJHR_4_2021.pdf</a:t>
            </a:r>
          </a:p>
          <a:p>
            <a:pPr algn="just">
              <a:lnSpc>
                <a:spcPct val="100000"/>
              </a:lnSpc>
              <a:spcBef>
                <a:spcPct val="0"/>
              </a:spcBef>
              <a:spcAft>
                <a:spcPts val="1200"/>
              </a:spcAft>
              <a:buFont typeface="Arial" panose="020B0604020202020204" pitchFamily="34" charset="0"/>
              <a:buNone/>
            </a:pPr>
            <a:r>
              <a:rPr lang="en-US" altLang="uk-UA" sz="1600" dirty="0">
                <a:solidFill>
                  <a:srgbClr val="002949"/>
                </a:solidFill>
              </a:rPr>
              <a:t>4.	</a:t>
            </a:r>
            <a:r>
              <a:rPr lang="ru-RU" altLang="uk-UA" sz="1600" dirty="0">
                <a:solidFill>
                  <a:srgbClr val="002949"/>
                </a:solidFill>
              </a:rPr>
              <a:t>Берназюк Ян. </a:t>
            </a:r>
            <a:r>
              <a:rPr lang="ru-RU" altLang="uk-UA" sz="1600" dirty="0" err="1">
                <a:solidFill>
                  <a:srgbClr val="002949"/>
                </a:solidFill>
              </a:rPr>
              <a:t>Національні</a:t>
            </a:r>
            <a:r>
              <a:rPr lang="ru-RU" altLang="uk-UA" sz="1600" dirty="0">
                <a:solidFill>
                  <a:srgbClr val="002949"/>
                </a:solidFill>
              </a:rPr>
              <a:t> та </a:t>
            </a:r>
            <a:r>
              <a:rPr lang="ru-RU" altLang="uk-UA" sz="1600" dirty="0" err="1">
                <a:solidFill>
                  <a:srgbClr val="002949"/>
                </a:solidFill>
              </a:rPr>
              <a:t>міжнародні</a:t>
            </a:r>
            <a:r>
              <a:rPr lang="ru-RU" altLang="uk-UA" sz="1600" dirty="0">
                <a:solidFill>
                  <a:srgbClr val="002949"/>
                </a:solidFill>
              </a:rPr>
              <a:t> </a:t>
            </a:r>
            <a:r>
              <a:rPr lang="ru-RU" altLang="uk-UA" sz="1600" dirty="0" err="1">
                <a:solidFill>
                  <a:srgbClr val="002949"/>
                </a:solidFill>
              </a:rPr>
              <a:t>стандарти</a:t>
            </a:r>
            <a:r>
              <a:rPr lang="ru-RU" altLang="uk-UA" sz="1600" dirty="0">
                <a:solidFill>
                  <a:srgbClr val="002949"/>
                </a:solidFill>
              </a:rPr>
              <a:t> </a:t>
            </a:r>
            <a:r>
              <a:rPr lang="ru-RU" altLang="uk-UA" sz="1600" dirty="0" err="1">
                <a:solidFill>
                  <a:srgbClr val="002949"/>
                </a:solidFill>
              </a:rPr>
              <a:t>протидії</a:t>
            </a:r>
            <a:r>
              <a:rPr lang="ru-RU" altLang="uk-UA" sz="1600" dirty="0">
                <a:solidFill>
                  <a:srgbClr val="002949"/>
                </a:solidFill>
              </a:rPr>
              <a:t> </a:t>
            </a:r>
            <a:r>
              <a:rPr lang="ru-RU" altLang="uk-UA" sz="1600" dirty="0" err="1">
                <a:solidFill>
                  <a:srgbClr val="002949"/>
                </a:solidFill>
              </a:rPr>
              <a:t>зловживанню</a:t>
            </a:r>
            <a:r>
              <a:rPr lang="ru-RU" altLang="uk-UA" sz="1600" dirty="0">
                <a:solidFill>
                  <a:srgbClr val="002949"/>
                </a:solidFill>
              </a:rPr>
              <a:t> </a:t>
            </a:r>
            <a:r>
              <a:rPr lang="ru-RU" altLang="uk-UA" sz="1600" dirty="0" err="1">
                <a:solidFill>
                  <a:srgbClr val="002949"/>
                </a:solidFill>
              </a:rPr>
              <a:t>процесуальними</a:t>
            </a:r>
            <a:r>
              <a:rPr lang="ru-RU" altLang="uk-UA" sz="1600" dirty="0">
                <a:solidFill>
                  <a:srgbClr val="002949"/>
                </a:solidFill>
              </a:rPr>
              <a:t> правами </a:t>
            </a:r>
            <a:r>
              <a:rPr lang="ru-RU" altLang="uk-UA" sz="1600" dirty="0" err="1">
                <a:solidFill>
                  <a:srgbClr val="002949"/>
                </a:solidFill>
              </a:rPr>
              <a:t>під</a:t>
            </a:r>
            <a:r>
              <a:rPr lang="ru-RU" altLang="uk-UA" sz="1600" dirty="0">
                <a:solidFill>
                  <a:srgbClr val="002949"/>
                </a:solidFill>
              </a:rPr>
              <a:t> час </a:t>
            </a:r>
            <a:r>
              <a:rPr lang="ru-RU" altLang="uk-UA" sz="1600" dirty="0" err="1">
                <a:solidFill>
                  <a:srgbClr val="002949"/>
                </a:solidFill>
              </a:rPr>
              <a:t>вирішення</a:t>
            </a:r>
            <a:r>
              <a:rPr lang="ru-RU" altLang="uk-UA" sz="1600" dirty="0">
                <a:solidFill>
                  <a:srgbClr val="002949"/>
                </a:solidFill>
              </a:rPr>
              <a:t> </a:t>
            </a:r>
            <a:r>
              <a:rPr lang="ru-RU" altLang="uk-UA" sz="1600" dirty="0" err="1">
                <a:solidFill>
                  <a:srgbClr val="002949"/>
                </a:solidFill>
              </a:rPr>
              <a:t>публічно-правових</a:t>
            </a:r>
            <a:r>
              <a:rPr lang="ru-RU" altLang="uk-UA" sz="1600" dirty="0">
                <a:solidFill>
                  <a:srgbClr val="002949"/>
                </a:solidFill>
              </a:rPr>
              <a:t> </a:t>
            </a:r>
            <a:r>
              <a:rPr lang="ru-RU" altLang="uk-UA" sz="1600" dirty="0" err="1">
                <a:solidFill>
                  <a:srgbClr val="002949"/>
                </a:solidFill>
              </a:rPr>
              <a:t>спорів</a:t>
            </a:r>
            <a:r>
              <a:rPr lang="ru-RU" altLang="uk-UA" sz="1600" dirty="0">
                <a:solidFill>
                  <a:srgbClr val="002949"/>
                </a:solidFill>
              </a:rPr>
              <a:t> // Право і </a:t>
            </a:r>
            <a:r>
              <a:rPr lang="ru-RU" altLang="uk-UA" sz="1600" dirty="0" err="1">
                <a:solidFill>
                  <a:srgbClr val="002949"/>
                </a:solidFill>
              </a:rPr>
              <a:t>суспільство</a:t>
            </a:r>
            <a:r>
              <a:rPr lang="ru-RU" altLang="uk-UA" sz="1600" dirty="0">
                <a:solidFill>
                  <a:srgbClr val="002949"/>
                </a:solidFill>
              </a:rPr>
              <a:t> № 5/2021 С. 301-314 </a:t>
            </a:r>
            <a:r>
              <a:rPr lang="en-US" altLang="uk-UA" sz="1600" dirty="0">
                <a:solidFill>
                  <a:srgbClr val="002949"/>
                </a:solidFill>
              </a:rPr>
              <a:t>http://pravoisuspilstvo.org.ua/archive/2021/5_2021/44.pdf  </a:t>
            </a:r>
          </a:p>
          <a:p>
            <a:pPr algn="just">
              <a:lnSpc>
                <a:spcPct val="100000"/>
              </a:lnSpc>
              <a:spcBef>
                <a:spcPct val="0"/>
              </a:spcBef>
              <a:spcAft>
                <a:spcPts val="1200"/>
              </a:spcAft>
              <a:buFont typeface="Arial" panose="020B0604020202020204" pitchFamily="34" charset="0"/>
              <a:buNone/>
            </a:pPr>
            <a:r>
              <a:rPr lang="en-US" altLang="uk-UA" sz="1600" dirty="0">
                <a:solidFill>
                  <a:srgbClr val="002949"/>
                </a:solidFill>
              </a:rPr>
              <a:t>5.	</a:t>
            </a:r>
            <a:r>
              <a:rPr lang="ru-RU" altLang="uk-UA" sz="1600" dirty="0">
                <a:solidFill>
                  <a:srgbClr val="002949"/>
                </a:solidFill>
              </a:rPr>
              <a:t>Берназюк Ян. </a:t>
            </a:r>
            <a:r>
              <a:rPr lang="ru-RU" altLang="uk-UA" sz="1600" dirty="0" err="1">
                <a:solidFill>
                  <a:srgbClr val="002949"/>
                </a:solidFill>
              </a:rPr>
              <a:t>Доповідь</a:t>
            </a:r>
            <a:r>
              <a:rPr lang="ru-RU" altLang="uk-UA" sz="1600" dirty="0">
                <a:solidFill>
                  <a:srgbClr val="002949"/>
                </a:solidFill>
              </a:rPr>
              <a:t> (</a:t>
            </a:r>
            <a:r>
              <a:rPr lang="ru-RU" altLang="uk-UA" sz="1600" dirty="0" err="1">
                <a:solidFill>
                  <a:srgbClr val="002949"/>
                </a:solidFill>
              </a:rPr>
              <a:t>презентація</a:t>
            </a:r>
            <a:r>
              <a:rPr lang="ru-RU" altLang="uk-UA" sz="1600" dirty="0">
                <a:solidFill>
                  <a:srgbClr val="002949"/>
                </a:solidFill>
              </a:rPr>
              <a:t>) на тему «</a:t>
            </a:r>
            <a:r>
              <a:rPr lang="ru-RU" altLang="uk-UA" sz="1600" dirty="0" err="1">
                <a:solidFill>
                  <a:srgbClr val="002949"/>
                </a:solidFill>
              </a:rPr>
              <a:t>Особливості</a:t>
            </a:r>
            <a:r>
              <a:rPr lang="ru-RU" altLang="uk-UA" sz="1600" dirty="0">
                <a:solidFill>
                  <a:srgbClr val="002949"/>
                </a:solidFill>
              </a:rPr>
              <a:t> </a:t>
            </a:r>
            <a:r>
              <a:rPr lang="ru-RU" altLang="uk-UA" sz="1600" dirty="0" err="1">
                <a:solidFill>
                  <a:srgbClr val="002949"/>
                </a:solidFill>
              </a:rPr>
              <a:t>дотримання</a:t>
            </a:r>
            <a:r>
              <a:rPr lang="ru-RU" altLang="uk-UA" sz="1600" dirty="0">
                <a:solidFill>
                  <a:srgbClr val="002949"/>
                </a:solidFill>
              </a:rPr>
              <a:t> в </a:t>
            </a:r>
            <a:r>
              <a:rPr lang="ru-RU" altLang="uk-UA" sz="1600" dirty="0" err="1">
                <a:solidFill>
                  <a:srgbClr val="002949"/>
                </a:solidFill>
              </a:rPr>
              <a:t>адміністративному</a:t>
            </a:r>
            <a:r>
              <a:rPr lang="ru-RU" altLang="uk-UA" sz="1600" dirty="0">
                <a:solidFill>
                  <a:srgbClr val="002949"/>
                </a:solidFill>
              </a:rPr>
              <a:t> </a:t>
            </a:r>
            <a:r>
              <a:rPr lang="ru-RU" altLang="uk-UA" sz="1600" dirty="0" err="1">
                <a:solidFill>
                  <a:srgbClr val="002949"/>
                </a:solidFill>
              </a:rPr>
              <a:t>судочинстві</a:t>
            </a:r>
            <a:r>
              <a:rPr lang="ru-RU" altLang="uk-UA" sz="1600" dirty="0">
                <a:solidFill>
                  <a:srgbClr val="002949"/>
                </a:solidFill>
              </a:rPr>
              <a:t> принципу </a:t>
            </a:r>
            <a:r>
              <a:rPr lang="ru-RU" altLang="uk-UA" sz="1600" dirty="0" err="1">
                <a:solidFill>
                  <a:srgbClr val="002949"/>
                </a:solidFill>
              </a:rPr>
              <a:t>неприпустимості</a:t>
            </a:r>
            <a:r>
              <a:rPr lang="ru-RU" altLang="uk-UA" sz="1600" dirty="0">
                <a:solidFill>
                  <a:srgbClr val="002949"/>
                </a:solidFill>
              </a:rPr>
              <a:t> </a:t>
            </a:r>
            <a:r>
              <a:rPr lang="ru-RU" altLang="uk-UA" sz="1600" dirty="0" err="1">
                <a:solidFill>
                  <a:srgbClr val="002949"/>
                </a:solidFill>
              </a:rPr>
              <a:t>зловживання</a:t>
            </a:r>
            <a:r>
              <a:rPr lang="ru-RU" altLang="uk-UA" sz="1600" dirty="0">
                <a:solidFill>
                  <a:srgbClr val="002949"/>
                </a:solidFill>
              </a:rPr>
              <a:t> </a:t>
            </a:r>
            <a:r>
              <a:rPr lang="ru-RU" altLang="uk-UA" sz="1600" dirty="0" err="1">
                <a:solidFill>
                  <a:srgbClr val="002949"/>
                </a:solidFill>
              </a:rPr>
              <a:t>процесуальними</a:t>
            </a:r>
            <a:r>
              <a:rPr lang="ru-RU" altLang="uk-UA" sz="1600" dirty="0">
                <a:solidFill>
                  <a:srgbClr val="002949"/>
                </a:solidFill>
              </a:rPr>
              <a:t> правами» (</a:t>
            </a:r>
            <a:r>
              <a:rPr lang="ru-RU" altLang="uk-UA" sz="1600" dirty="0" err="1">
                <a:solidFill>
                  <a:srgbClr val="002949"/>
                </a:solidFill>
              </a:rPr>
              <a:t>Національна</a:t>
            </a:r>
            <a:r>
              <a:rPr lang="ru-RU" altLang="uk-UA" sz="1600" dirty="0">
                <a:solidFill>
                  <a:srgbClr val="002949"/>
                </a:solidFill>
              </a:rPr>
              <a:t> школа </a:t>
            </a:r>
            <a:r>
              <a:rPr lang="ru-RU" altLang="uk-UA" sz="1600" dirty="0" err="1">
                <a:solidFill>
                  <a:srgbClr val="002949"/>
                </a:solidFill>
              </a:rPr>
              <a:t>суддів</a:t>
            </a:r>
            <a:r>
              <a:rPr lang="ru-RU" altLang="uk-UA" sz="1600" dirty="0">
                <a:solidFill>
                  <a:srgbClr val="002949"/>
                </a:solidFill>
              </a:rPr>
              <a:t> </a:t>
            </a:r>
            <a:r>
              <a:rPr lang="ru-RU" altLang="uk-UA" sz="1600" dirty="0" err="1">
                <a:solidFill>
                  <a:srgbClr val="002949"/>
                </a:solidFill>
              </a:rPr>
              <a:t>України</a:t>
            </a:r>
            <a:r>
              <a:rPr lang="ru-RU" altLang="uk-UA" sz="1600" dirty="0">
                <a:solidFill>
                  <a:srgbClr val="002949"/>
                </a:solidFill>
              </a:rPr>
              <a:t>. </a:t>
            </a:r>
            <a:r>
              <a:rPr lang="ru-RU" altLang="uk-UA" sz="1600" dirty="0" err="1">
                <a:solidFill>
                  <a:srgbClr val="002949"/>
                </a:solidFill>
              </a:rPr>
              <a:t>Харківське</a:t>
            </a:r>
            <a:r>
              <a:rPr lang="ru-RU" altLang="uk-UA" sz="1600" dirty="0">
                <a:solidFill>
                  <a:srgbClr val="002949"/>
                </a:solidFill>
              </a:rPr>
              <a:t> </a:t>
            </a:r>
            <a:r>
              <a:rPr lang="ru-RU" altLang="uk-UA" sz="1600" dirty="0" err="1">
                <a:solidFill>
                  <a:srgbClr val="002949"/>
                </a:solidFill>
              </a:rPr>
              <a:t>регіональне</a:t>
            </a:r>
            <a:r>
              <a:rPr lang="ru-RU" altLang="uk-UA" sz="1600" dirty="0">
                <a:solidFill>
                  <a:srgbClr val="002949"/>
                </a:solidFill>
              </a:rPr>
              <a:t> </a:t>
            </a:r>
            <a:r>
              <a:rPr lang="ru-RU" altLang="uk-UA" sz="1600" dirty="0" err="1">
                <a:solidFill>
                  <a:srgbClr val="002949"/>
                </a:solidFill>
              </a:rPr>
              <a:t>відділення</a:t>
            </a:r>
            <a:r>
              <a:rPr lang="ru-RU" altLang="uk-UA" sz="1600" dirty="0">
                <a:solidFill>
                  <a:srgbClr val="002949"/>
                </a:solidFill>
              </a:rPr>
              <a:t>. </a:t>
            </a:r>
            <a:r>
              <a:rPr lang="ru-RU" altLang="uk-UA" sz="1600" dirty="0" err="1">
                <a:solidFill>
                  <a:srgbClr val="002949"/>
                </a:solidFill>
              </a:rPr>
              <a:t>Всеукраїнський</a:t>
            </a:r>
            <a:r>
              <a:rPr lang="ru-RU" altLang="uk-UA" sz="1600" dirty="0">
                <a:solidFill>
                  <a:srgbClr val="002949"/>
                </a:solidFill>
              </a:rPr>
              <a:t> </a:t>
            </a:r>
            <a:r>
              <a:rPr lang="ru-RU" altLang="uk-UA" sz="1600" dirty="0" err="1">
                <a:solidFill>
                  <a:srgbClr val="002949"/>
                </a:solidFill>
              </a:rPr>
              <a:t>семінар</a:t>
            </a:r>
            <a:r>
              <a:rPr lang="ru-RU" altLang="uk-UA" sz="1600" dirty="0">
                <a:solidFill>
                  <a:srgbClr val="002949"/>
                </a:solidFill>
              </a:rPr>
              <a:t> для </a:t>
            </a:r>
            <a:r>
              <a:rPr lang="ru-RU" altLang="uk-UA" sz="1600" dirty="0" err="1">
                <a:solidFill>
                  <a:srgbClr val="002949"/>
                </a:solidFill>
              </a:rPr>
              <a:t>суддів</a:t>
            </a:r>
            <a:r>
              <a:rPr lang="ru-RU" altLang="uk-UA" sz="1600" dirty="0">
                <a:solidFill>
                  <a:srgbClr val="002949"/>
                </a:solidFill>
              </a:rPr>
              <a:t> </a:t>
            </a:r>
            <a:r>
              <a:rPr lang="ru-RU" altLang="uk-UA" sz="1600" dirty="0" err="1">
                <a:solidFill>
                  <a:srgbClr val="002949"/>
                </a:solidFill>
              </a:rPr>
              <a:t>апеляційних</a:t>
            </a:r>
            <a:r>
              <a:rPr lang="ru-RU" altLang="uk-UA" sz="1600" dirty="0">
                <a:solidFill>
                  <a:srgbClr val="002949"/>
                </a:solidFill>
              </a:rPr>
              <a:t> та </a:t>
            </a:r>
            <a:r>
              <a:rPr lang="ru-RU" altLang="uk-UA" sz="1600" dirty="0" err="1">
                <a:solidFill>
                  <a:srgbClr val="002949"/>
                </a:solidFill>
              </a:rPr>
              <a:t>місцевих</a:t>
            </a:r>
            <a:r>
              <a:rPr lang="ru-RU" altLang="uk-UA" sz="1600" dirty="0">
                <a:solidFill>
                  <a:srgbClr val="002949"/>
                </a:solidFill>
              </a:rPr>
              <a:t> (</a:t>
            </a:r>
            <a:r>
              <a:rPr lang="ru-RU" altLang="uk-UA" sz="1600" dirty="0" err="1">
                <a:solidFill>
                  <a:srgbClr val="002949"/>
                </a:solidFill>
              </a:rPr>
              <a:t>окружних</a:t>
            </a:r>
            <a:r>
              <a:rPr lang="ru-RU" altLang="uk-UA" sz="1600" dirty="0">
                <a:solidFill>
                  <a:srgbClr val="002949"/>
                </a:solidFill>
              </a:rPr>
              <a:t>) </a:t>
            </a:r>
            <a:r>
              <a:rPr lang="ru-RU" altLang="uk-UA" sz="1600" dirty="0" err="1">
                <a:solidFill>
                  <a:srgbClr val="002949"/>
                </a:solidFill>
              </a:rPr>
              <a:t>судів</a:t>
            </a:r>
            <a:r>
              <a:rPr lang="ru-RU" altLang="uk-UA" sz="1600" dirty="0">
                <a:solidFill>
                  <a:srgbClr val="002949"/>
                </a:solidFill>
              </a:rPr>
              <a:t> на тему: “</a:t>
            </a:r>
            <a:r>
              <a:rPr lang="ru-RU" altLang="uk-UA" sz="1600" dirty="0" err="1">
                <a:solidFill>
                  <a:srgbClr val="002949"/>
                </a:solidFill>
              </a:rPr>
              <a:t>Зловживання</a:t>
            </a:r>
            <a:r>
              <a:rPr lang="ru-RU" altLang="uk-UA" sz="1600" dirty="0">
                <a:solidFill>
                  <a:srgbClr val="002949"/>
                </a:solidFill>
              </a:rPr>
              <a:t> </a:t>
            </a:r>
            <a:r>
              <a:rPr lang="ru-RU" altLang="uk-UA" sz="1600" dirty="0" err="1">
                <a:solidFill>
                  <a:srgbClr val="002949"/>
                </a:solidFill>
              </a:rPr>
              <a:t>процесуальними</a:t>
            </a:r>
            <a:r>
              <a:rPr lang="ru-RU" altLang="uk-UA" sz="1600" dirty="0">
                <a:solidFill>
                  <a:srgbClr val="002949"/>
                </a:solidFill>
              </a:rPr>
              <a:t> і </a:t>
            </a:r>
            <a:r>
              <a:rPr lang="ru-RU" altLang="uk-UA" sz="1600" dirty="0" err="1">
                <a:solidFill>
                  <a:srgbClr val="002949"/>
                </a:solidFill>
              </a:rPr>
              <a:t>матеріальними</a:t>
            </a:r>
            <a:r>
              <a:rPr lang="ru-RU" altLang="uk-UA" sz="1600" dirty="0">
                <a:solidFill>
                  <a:srgbClr val="002949"/>
                </a:solidFill>
              </a:rPr>
              <a:t> правами: </a:t>
            </a:r>
            <a:r>
              <a:rPr lang="ru-RU" altLang="uk-UA" sz="1600" dirty="0" err="1">
                <a:solidFill>
                  <a:srgbClr val="002949"/>
                </a:solidFill>
              </a:rPr>
              <a:t>правові</a:t>
            </a:r>
            <a:r>
              <a:rPr lang="ru-RU" altLang="uk-UA" sz="1600" dirty="0">
                <a:solidFill>
                  <a:srgbClr val="002949"/>
                </a:solidFill>
              </a:rPr>
              <a:t> </a:t>
            </a:r>
            <a:r>
              <a:rPr lang="ru-RU" altLang="uk-UA" sz="1600" dirty="0" err="1">
                <a:solidFill>
                  <a:srgbClr val="002949"/>
                </a:solidFill>
              </a:rPr>
              <a:t>наслідки</a:t>
            </a:r>
            <a:r>
              <a:rPr lang="ru-RU" altLang="uk-UA" sz="1600" dirty="0">
                <a:solidFill>
                  <a:srgbClr val="002949"/>
                </a:solidFill>
              </a:rPr>
              <a:t>” (23 </a:t>
            </a:r>
            <a:r>
              <a:rPr lang="ru-RU" altLang="uk-UA" sz="1600" dirty="0" err="1">
                <a:solidFill>
                  <a:srgbClr val="002949"/>
                </a:solidFill>
              </a:rPr>
              <a:t>квітня</a:t>
            </a:r>
            <a:r>
              <a:rPr lang="ru-RU" altLang="uk-UA" sz="1600" dirty="0">
                <a:solidFill>
                  <a:srgbClr val="002949"/>
                </a:solidFill>
              </a:rPr>
              <a:t> 2021 року)). </a:t>
            </a:r>
            <a:r>
              <a:rPr lang="en-US" altLang="uk-UA" sz="1600" dirty="0">
                <a:solidFill>
                  <a:srgbClr val="002949"/>
                </a:solidFill>
              </a:rPr>
              <a:t>https://supreme.court.gov.ua/userfiles/media/new_folder_for_uploads/supreme/Bernazuk_23_04_2021.pdf</a:t>
            </a:r>
          </a:p>
        </p:txBody>
      </p:sp>
      <p:sp>
        <p:nvSpPr>
          <p:cNvPr id="4" name="Сувій: горизонтальний 3">
            <a:extLst>
              <a:ext uri="{FF2B5EF4-FFF2-40B4-BE49-F238E27FC236}">
                <a16:creationId xmlns:a16="http://schemas.microsoft.com/office/drawing/2014/main" id="{1C051F15-B886-844B-3B90-6CA90B01F7F8}"/>
              </a:ext>
            </a:extLst>
          </p:cNvPr>
          <p:cNvSpPr/>
          <p:nvPr/>
        </p:nvSpPr>
        <p:spPr>
          <a:xfrm>
            <a:off x="56063" y="210311"/>
            <a:ext cx="10598047" cy="989351"/>
          </a:xfrm>
          <a:prstGeom prst="horizontalScroll">
            <a:avLst>
              <a:gd name="adj" fmla="val 25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340"/>
            <a:r>
              <a:rPr lang="uk-UA" sz="2400" b="1" dirty="0">
                <a:solidFill>
                  <a:srgbClr val="004E9E"/>
                </a:solidFill>
                <a:effectLst/>
                <a:latin typeface="Roboto Condensed Light" panose="02000000000000000000" pitchFamily="2" charset="0"/>
                <a:ea typeface="Roboto Condensed Light" panose="02000000000000000000" pitchFamily="2" charset="0"/>
              </a:rPr>
              <a:t>ВИКОРИСТАНІ ДЖЕРЕЛА</a:t>
            </a:r>
          </a:p>
        </p:txBody>
      </p:sp>
      <p:sp>
        <p:nvSpPr>
          <p:cNvPr id="5"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6"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98</a:t>
            </a:r>
            <a:endParaRPr lang="en-US" sz="1400" dirty="0">
              <a:solidFill>
                <a:srgbClr val="002949"/>
              </a:solidFill>
            </a:endParaRPr>
          </a:p>
        </p:txBody>
      </p:sp>
      <p:cxnSp>
        <p:nvCxnSpPr>
          <p:cNvPr id="7" name="Прямая соединительная линия 6"/>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8" name="Text Placeholder 2"/>
          <p:cNvSpPr txBox="1">
            <a:spLocks/>
          </p:cNvSpPr>
          <p:nvPr/>
        </p:nvSpPr>
        <p:spPr>
          <a:xfrm>
            <a:off x="1864033" y="5969020"/>
            <a:ext cx="7012547"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1691470965"/>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4FE3A500-376C-BF4A-D9E3-5869C30047C5}"/>
              </a:ext>
            </a:extLst>
          </p:cNvPr>
          <p:cNvSpPr>
            <a:spLocks noGrp="1"/>
          </p:cNvSpPr>
          <p:nvPr>
            <p:ph idx="1"/>
          </p:nvPr>
        </p:nvSpPr>
        <p:spPr>
          <a:xfrm>
            <a:off x="468123" y="511048"/>
            <a:ext cx="11227054" cy="4861719"/>
          </a:xfrm>
        </p:spPr>
        <p:txBody>
          <a:bodyPr/>
          <a:lstStyle/>
          <a:p>
            <a:pPr marL="0" indent="0" algn="just">
              <a:buNone/>
            </a:pPr>
            <a:r>
              <a:rPr lang="ru-RU" sz="1600" dirty="0">
                <a:solidFill>
                  <a:srgbClr val="002949"/>
                </a:solidFill>
              </a:rPr>
              <a:t>6. Берназюк Ян. </a:t>
            </a:r>
            <a:r>
              <a:rPr lang="ru-RU" sz="1600" dirty="0" err="1">
                <a:solidFill>
                  <a:srgbClr val="002949"/>
                </a:solidFill>
              </a:rPr>
              <a:t>Інформація</a:t>
            </a:r>
            <a:r>
              <a:rPr lang="ru-RU" sz="1600" dirty="0">
                <a:solidFill>
                  <a:srgbClr val="002949"/>
                </a:solidFill>
              </a:rPr>
              <a:t> з </a:t>
            </a:r>
            <a:r>
              <a:rPr lang="ru-RU" sz="1600" dirty="0" err="1">
                <a:solidFill>
                  <a:srgbClr val="002949"/>
                </a:solidFill>
              </a:rPr>
              <a:t>обмеженим</a:t>
            </a:r>
            <a:r>
              <a:rPr lang="ru-RU" sz="1600" dirty="0">
                <a:solidFill>
                  <a:srgbClr val="002949"/>
                </a:solidFill>
              </a:rPr>
              <a:t> доступом та </a:t>
            </a:r>
            <a:r>
              <a:rPr lang="ru-RU" sz="1600" dirty="0" err="1">
                <a:solidFill>
                  <a:srgbClr val="002949"/>
                </a:solidFill>
              </a:rPr>
              <a:t>дотримання</a:t>
            </a:r>
            <a:r>
              <a:rPr lang="ru-RU" sz="1600" dirty="0">
                <a:solidFill>
                  <a:srgbClr val="002949"/>
                </a:solidFill>
              </a:rPr>
              <a:t> принципу </a:t>
            </a:r>
            <a:r>
              <a:rPr lang="ru-RU" sz="1600" dirty="0" err="1">
                <a:solidFill>
                  <a:srgbClr val="002949"/>
                </a:solidFill>
              </a:rPr>
              <a:t>змагальності</a:t>
            </a:r>
            <a:r>
              <a:rPr lang="ru-RU" sz="1600" dirty="0">
                <a:solidFill>
                  <a:srgbClr val="002949"/>
                </a:solidFill>
              </a:rPr>
              <a:t> у судовому </a:t>
            </a:r>
            <a:r>
              <a:rPr lang="ru-RU" sz="1600" dirty="0" err="1">
                <a:solidFill>
                  <a:srgbClr val="002949"/>
                </a:solidFill>
              </a:rPr>
              <a:t>процесі</a:t>
            </a:r>
            <a:r>
              <a:rPr lang="ru-RU" sz="1600" dirty="0">
                <a:solidFill>
                  <a:srgbClr val="002949"/>
                </a:solidFill>
              </a:rPr>
              <a:t> / </a:t>
            </a:r>
            <a:r>
              <a:rPr lang="ru-RU" sz="1600" dirty="0" err="1">
                <a:solidFill>
                  <a:srgbClr val="002949"/>
                </a:solidFill>
              </a:rPr>
              <a:t>Вороновські</a:t>
            </a:r>
            <a:r>
              <a:rPr lang="ru-RU" sz="1600" dirty="0">
                <a:solidFill>
                  <a:srgbClr val="002949"/>
                </a:solidFill>
              </a:rPr>
              <a:t> </a:t>
            </a:r>
            <a:r>
              <a:rPr lang="ru-RU" sz="1600" dirty="0" err="1">
                <a:solidFill>
                  <a:srgbClr val="002949"/>
                </a:solidFill>
              </a:rPr>
              <a:t>читання</a:t>
            </a:r>
            <a:r>
              <a:rPr lang="ru-RU" sz="1600" dirty="0">
                <a:solidFill>
                  <a:srgbClr val="002949"/>
                </a:solidFill>
              </a:rPr>
              <a:t> (</a:t>
            </a:r>
            <a:r>
              <a:rPr lang="ru-RU" sz="1600" dirty="0" err="1">
                <a:solidFill>
                  <a:srgbClr val="002949"/>
                </a:solidFill>
              </a:rPr>
              <a:t>Судовий</a:t>
            </a:r>
            <a:r>
              <a:rPr lang="ru-RU" sz="1600" dirty="0">
                <a:solidFill>
                  <a:srgbClr val="002949"/>
                </a:solidFill>
              </a:rPr>
              <a:t> прецедент – </a:t>
            </a:r>
            <a:r>
              <a:rPr lang="ru-RU" sz="1600" dirty="0" err="1">
                <a:solidFill>
                  <a:srgbClr val="002949"/>
                </a:solidFill>
              </a:rPr>
              <a:t>джерело</a:t>
            </a:r>
            <a:r>
              <a:rPr lang="ru-RU" sz="1600" dirty="0">
                <a:solidFill>
                  <a:srgbClr val="002949"/>
                </a:solidFill>
              </a:rPr>
              <a:t> права </a:t>
            </a:r>
            <a:r>
              <a:rPr lang="ru-RU" sz="1600" dirty="0" err="1">
                <a:solidFill>
                  <a:srgbClr val="002949"/>
                </a:solidFill>
              </a:rPr>
              <a:t>або</a:t>
            </a:r>
            <a:r>
              <a:rPr lang="ru-RU" sz="1600" dirty="0">
                <a:solidFill>
                  <a:srgbClr val="002949"/>
                </a:solidFill>
              </a:rPr>
              <a:t> приклад </a:t>
            </a:r>
            <a:r>
              <a:rPr lang="ru-RU" sz="1600" dirty="0" err="1">
                <a:solidFill>
                  <a:srgbClr val="002949"/>
                </a:solidFill>
              </a:rPr>
              <a:t>правозастосування</a:t>
            </a:r>
            <a:r>
              <a:rPr lang="ru-RU" sz="1600" dirty="0">
                <a:solidFill>
                  <a:srgbClr val="002949"/>
                </a:solidFill>
              </a:rPr>
              <a:t>): </a:t>
            </a:r>
            <a:r>
              <a:rPr lang="ru-RU" sz="1600" dirty="0" err="1">
                <a:solidFill>
                  <a:srgbClr val="002949"/>
                </a:solidFill>
              </a:rPr>
              <a:t>збірник</a:t>
            </a:r>
            <a:r>
              <a:rPr lang="ru-RU" sz="1600" dirty="0">
                <a:solidFill>
                  <a:srgbClr val="002949"/>
                </a:solidFill>
              </a:rPr>
              <a:t> статей, </a:t>
            </a:r>
            <a:r>
              <a:rPr lang="ru-RU" sz="1600" dirty="0" err="1">
                <a:solidFill>
                  <a:srgbClr val="002949"/>
                </a:solidFill>
              </a:rPr>
              <a:t>доповідей</a:t>
            </a:r>
            <a:r>
              <a:rPr lang="ru-RU" sz="1600" dirty="0">
                <a:solidFill>
                  <a:srgbClr val="002949"/>
                </a:solidFill>
              </a:rPr>
              <a:t> та тез </a:t>
            </a:r>
            <a:r>
              <a:rPr lang="ru-RU" sz="1600" dirty="0" err="1">
                <a:solidFill>
                  <a:srgbClr val="002949"/>
                </a:solidFill>
              </a:rPr>
              <a:t>учасників</a:t>
            </a:r>
            <a:r>
              <a:rPr lang="ru-RU" sz="1600" dirty="0">
                <a:solidFill>
                  <a:srgbClr val="002949"/>
                </a:solidFill>
              </a:rPr>
              <a:t> </a:t>
            </a:r>
            <a:r>
              <a:rPr lang="ru-RU" sz="1600" dirty="0" err="1">
                <a:solidFill>
                  <a:srgbClr val="002949"/>
                </a:solidFill>
              </a:rPr>
              <a:t>міжнар</a:t>
            </a:r>
            <a:r>
              <a:rPr lang="ru-RU" sz="1600" dirty="0">
                <a:solidFill>
                  <a:srgbClr val="002949"/>
                </a:solidFill>
              </a:rPr>
              <a:t>. наук.-</a:t>
            </a:r>
            <a:r>
              <a:rPr lang="ru-RU" sz="1600" dirty="0" err="1">
                <a:solidFill>
                  <a:srgbClr val="002949"/>
                </a:solidFill>
              </a:rPr>
              <a:t>практ</a:t>
            </a:r>
            <a:r>
              <a:rPr lang="ru-RU" sz="1600" dirty="0">
                <a:solidFill>
                  <a:srgbClr val="002949"/>
                </a:solidFill>
              </a:rPr>
              <a:t>.  </a:t>
            </a:r>
            <a:r>
              <a:rPr lang="ru-RU" sz="1600" dirty="0" err="1">
                <a:solidFill>
                  <a:srgbClr val="002949"/>
                </a:solidFill>
              </a:rPr>
              <a:t>конф</a:t>
            </a:r>
            <a:r>
              <a:rPr lang="ru-RU" sz="1600" dirty="0">
                <a:solidFill>
                  <a:srgbClr val="002949"/>
                </a:solidFill>
              </a:rPr>
              <a:t>,  м. </a:t>
            </a:r>
            <a:r>
              <a:rPr lang="ru-RU" sz="1600" dirty="0" err="1">
                <a:solidFill>
                  <a:srgbClr val="002949"/>
                </a:solidFill>
              </a:rPr>
              <a:t>Ірпінь</a:t>
            </a:r>
            <a:r>
              <a:rPr lang="ru-RU" sz="1600" dirty="0">
                <a:solidFill>
                  <a:srgbClr val="002949"/>
                </a:solidFill>
              </a:rPr>
              <a:t>, 4-5 </a:t>
            </a:r>
            <a:r>
              <a:rPr lang="ru-RU" sz="1600" dirty="0" err="1">
                <a:solidFill>
                  <a:srgbClr val="002949"/>
                </a:solidFill>
              </a:rPr>
              <a:t>жовтня</a:t>
            </a:r>
            <a:r>
              <a:rPr lang="ru-RU" sz="1600" dirty="0">
                <a:solidFill>
                  <a:srgbClr val="002949"/>
                </a:solidFill>
              </a:rPr>
              <a:t> 2019 р. / </a:t>
            </a:r>
            <a:r>
              <a:rPr lang="ru-RU" sz="1600" dirty="0" err="1">
                <a:solidFill>
                  <a:srgbClr val="002949"/>
                </a:solidFill>
              </a:rPr>
              <a:t>Редкол</a:t>
            </a:r>
            <a:r>
              <a:rPr lang="ru-RU" sz="1600" dirty="0">
                <a:solidFill>
                  <a:srgbClr val="002949"/>
                </a:solidFill>
              </a:rPr>
              <a:t>.: М. Кучерявенко, О. </a:t>
            </a:r>
            <a:r>
              <a:rPr lang="ru-RU" sz="1600" dirty="0" err="1">
                <a:solidFill>
                  <a:srgbClr val="002949"/>
                </a:solidFill>
              </a:rPr>
              <a:t>Головашевич</a:t>
            </a:r>
            <a:r>
              <a:rPr lang="ru-RU" sz="1600" dirty="0">
                <a:solidFill>
                  <a:srgbClr val="002949"/>
                </a:solidFill>
              </a:rPr>
              <a:t>. – </a:t>
            </a:r>
            <a:r>
              <a:rPr lang="ru-RU" sz="1600" dirty="0" err="1">
                <a:solidFill>
                  <a:srgbClr val="002949"/>
                </a:solidFill>
              </a:rPr>
              <a:t>Харків</a:t>
            </a:r>
            <a:r>
              <a:rPr lang="ru-RU" sz="1600" dirty="0">
                <a:solidFill>
                  <a:srgbClr val="002949"/>
                </a:solidFill>
              </a:rPr>
              <a:t>: </a:t>
            </a:r>
            <a:r>
              <a:rPr lang="ru-RU" sz="1600" dirty="0" err="1">
                <a:solidFill>
                  <a:srgbClr val="002949"/>
                </a:solidFill>
              </a:rPr>
              <a:t>Асоціація</a:t>
            </a:r>
            <a:r>
              <a:rPr lang="ru-RU" sz="1600" dirty="0">
                <a:solidFill>
                  <a:srgbClr val="002949"/>
                </a:solidFill>
              </a:rPr>
              <a:t> </a:t>
            </a:r>
            <a:r>
              <a:rPr lang="ru-RU" sz="1600" dirty="0" err="1">
                <a:solidFill>
                  <a:srgbClr val="002949"/>
                </a:solidFill>
              </a:rPr>
              <a:t>фінансового</a:t>
            </a:r>
            <a:r>
              <a:rPr lang="ru-RU" sz="1600" dirty="0">
                <a:solidFill>
                  <a:srgbClr val="002949"/>
                </a:solidFill>
              </a:rPr>
              <a:t> права </a:t>
            </a:r>
            <a:r>
              <a:rPr lang="ru-RU" sz="1600" dirty="0" err="1">
                <a:solidFill>
                  <a:srgbClr val="002949"/>
                </a:solidFill>
              </a:rPr>
              <a:t>України</a:t>
            </a:r>
            <a:r>
              <a:rPr lang="ru-RU" sz="1600" dirty="0">
                <a:solidFill>
                  <a:srgbClr val="002949"/>
                </a:solidFill>
              </a:rPr>
              <a:t>, 2019. – 446 с. – С. 9-16 . </a:t>
            </a:r>
          </a:p>
          <a:p>
            <a:pPr marL="0" indent="0" algn="just">
              <a:buNone/>
            </a:pPr>
            <a:r>
              <a:rPr lang="ru-RU" sz="1600" dirty="0">
                <a:solidFill>
                  <a:srgbClr val="002949"/>
                </a:solidFill>
                <a:hlinkClick r:id="rId2"/>
              </a:rPr>
              <a:t>http://afl.org.ua/2020/06/10/voronovski-chitannya-2019-zbirnik-tez/</a:t>
            </a:r>
            <a:endParaRPr lang="ru-RU" sz="1600" dirty="0">
              <a:solidFill>
                <a:srgbClr val="002949"/>
              </a:solidFill>
            </a:endParaRPr>
          </a:p>
          <a:p>
            <a:pPr marL="0" indent="0" algn="just">
              <a:buNone/>
            </a:pPr>
            <a:endParaRPr lang="ru-RU" sz="1600" dirty="0">
              <a:solidFill>
                <a:srgbClr val="002949"/>
              </a:solidFill>
            </a:endParaRPr>
          </a:p>
          <a:p>
            <a:pPr marL="0" indent="0" algn="just">
              <a:buNone/>
            </a:pPr>
            <a:r>
              <a:rPr lang="ru-RU" sz="1600" dirty="0">
                <a:solidFill>
                  <a:srgbClr val="002949"/>
                </a:solidFill>
              </a:rPr>
              <a:t>7. Берназюк Ян. </a:t>
            </a:r>
            <a:r>
              <a:rPr lang="ru-RU" sz="1600" dirty="0" err="1">
                <a:solidFill>
                  <a:srgbClr val="002949"/>
                </a:solidFill>
              </a:rPr>
              <a:t>Презентація</a:t>
            </a:r>
            <a:r>
              <a:rPr lang="ru-RU" sz="1600" dirty="0">
                <a:solidFill>
                  <a:srgbClr val="002949"/>
                </a:solidFill>
              </a:rPr>
              <a:t> (</a:t>
            </a:r>
            <a:r>
              <a:rPr lang="ru-RU" sz="1600" dirty="0" err="1">
                <a:solidFill>
                  <a:srgbClr val="002949"/>
                </a:solidFill>
              </a:rPr>
              <a:t>доповідь</a:t>
            </a:r>
            <a:r>
              <a:rPr lang="ru-RU" sz="1600" dirty="0">
                <a:solidFill>
                  <a:srgbClr val="002949"/>
                </a:solidFill>
              </a:rPr>
              <a:t>) на тему «</a:t>
            </a:r>
            <a:r>
              <a:rPr lang="ru-RU" sz="1600" dirty="0" err="1">
                <a:solidFill>
                  <a:srgbClr val="002949"/>
                </a:solidFill>
              </a:rPr>
              <a:t>Інформація</a:t>
            </a:r>
            <a:r>
              <a:rPr lang="ru-RU" sz="1600" dirty="0">
                <a:solidFill>
                  <a:srgbClr val="002949"/>
                </a:solidFill>
              </a:rPr>
              <a:t> з </a:t>
            </a:r>
            <a:r>
              <a:rPr lang="ru-RU" sz="1600" dirty="0" err="1">
                <a:solidFill>
                  <a:srgbClr val="002949"/>
                </a:solidFill>
              </a:rPr>
              <a:t>обмеженим</a:t>
            </a:r>
            <a:r>
              <a:rPr lang="ru-RU" sz="1600" dirty="0">
                <a:solidFill>
                  <a:srgbClr val="002949"/>
                </a:solidFill>
              </a:rPr>
              <a:t> доступом та </a:t>
            </a:r>
            <a:r>
              <a:rPr lang="ru-RU" sz="1600" dirty="0" err="1">
                <a:solidFill>
                  <a:srgbClr val="002949"/>
                </a:solidFill>
              </a:rPr>
              <a:t>дотримання</a:t>
            </a:r>
            <a:r>
              <a:rPr lang="ru-RU" sz="1600" dirty="0">
                <a:solidFill>
                  <a:srgbClr val="002949"/>
                </a:solidFill>
              </a:rPr>
              <a:t> принципу </a:t>
            </a:r>
            <a:r>
              <a:rPr lang="ru-RU" sz="1600" dirty="0" err="1">
                <a:solidFill>
                  <a:srgbClr val="002949"/>
                </a:solidFill>
              </a:rPr>
              <a:t>змагальності</a:t>
            </a:r>
            <a:r>
              <a:rPr lang="ru-RU" sz="1600" dirty="0">
                <a:solidFill>
                  <a:srgbClr val="002949"/>
                </a:solidFill>
              </a:rPr>
              <a:t> у судовому </a:t>
            </a:r>
            <a:r>
              <a:rPr lang="ru-RU" sz="1600" dirty="0" err="1">
                <a:solidFill>
                  <a:srgbClr val="002949"/>
                </a:solidFill>
              </a:rPr>
              <a:t>процесі</a:t>
            </a:r>
            <a:r>
              <a:rPr lang="ru-RU" sz="1600" dirty="0">
                <a:solidFill>
                  <a:srgbClr val="002949"/>
                </a:solidFill>
              </a:rPr>
              <a:t>»: </a:t>
            </a:r>
            <a:r>
              <a:rPr lang="ru-RU" sz="1600" dirty="0" err="1">
                <a:solidFill>
                  <a:srgbClr val="002949"/>
                </a:solidFill>
              </a:rPr>
              <a:t>Національна</a:t>
            </a:r>
            <a:r>
              <a:rPr lang="ru-RU" sz="1600" dirty="0">
                <a:solidFill>
                  <a:srgbClr val="002949"/>
                </a:solidFill>
              </a:rPr>
              <a:t> школа </a:t>
            </a:r>
            <a:r>
              <a:rPr lang="ru-RU" sz="1600" dirty="0" err="1">
                <a:solidFill>
                  <a:srgbClr val="002949"/>
                </a:solidFill>
              </a:rPr>
              <a:t>суддів</a:t>
            </a:r>
            <a:r>
              <a:rPr lang="ru-RU" sz="1600" dirty="0">
                <a:solidFill>
                  <a:srgbClr val="002949"/>
                </a:solidFill>
              </a:rPr>
              <a:t> </a:t>
            </a:r>
            <a:r>
              <a:rPr lang="ru-RU" sz="1600" dirty="0" err="1">
                <a:solidFill>
                  <a:srgbClr val="002949"/>
                </a:solidFill>
              </a:rPr>
              <a:t>України</a:t>
            </a:r>
            <a:r>
              <a:rPr lang="ru-RU" sz="1600" dirty="0">
                <a:solidFill>
                  <a:srgbClr val="002949"/>
                </a:solidFill>
              </a:rPr>
              <a:t>, </a:t>
            </a:r>
            <a:r>
              <a:rPr lang="ru-RU" sz="1600" dirty="0" err="1">
                <a:solidFill>
                  <a:srgbClr val="002949"/>
                </a:solidFill>
              </a:rPr>
              <a:t>Тренінг</a:t>
            </a:r>
            <a:r>
              <a:rPr lang="ru-RU" sz="1600" dirty="0">
                <a:solidFill>
                  <a:srgbClr val="002949"/>
                </a:solidFill>
              </a:rPr>
              <a:t>: “Право на </a:t>
            </a:r>
            <a:r>
              <a:rPr lang="ru-RU" sz="1600" dirty="0" err="1">
                <a:solidFill>
                  <a:srgbClr val="002949"/>
                </a:solidFill>
              </a:rPr>
              <a:t>інформацію</a:t>
            </a:r>
            <a:r>
              <a:rPr lang="ru-RU" sz="1600" dirty="0">
                <a:solidFill>
                  <a:srgbClr val="002949"/>
                </a:solidFill>
              </a:rPr>
              <a:t> та </a:t>
            </a:r>
            <a:r>
              <a:rPr lang="ru-RU" sz="1600" dirty="0" err="1">
                <a:solidFill>
                  <a:srgbClr val="002949"/>
                </a:solidFill>
              </a:rPr>
              <a:t>інформація</a:t>
            </a:r>
            <a:r>
              <a:rPr lang="ru-RU" sz="1600" dirty="0">
                <a:solidFill>
                  <a:srgbClr val="002949"/>
                </a:solidFill>
              </a:rPr>
              <a:t> з </a:t>
            </a:r>
            <a:r>
              <a:rPr lang="ru-RU" sz="1600" dirty="0" err="1">
                <a:solidFill>
                  <a:srgbClr val="002949"/>
                </a:solidFill>
              </a:rPr>
              <a:t>обмеженим</a:t>
            </a:r>
            <a:r>
              <a:rPr lang="ru-RU" sz="1600" dirty="0">
                <a:solidFill>
                  <a:srgbClr val="002949"/>
                </a:solidFill>
              </a:rPr>
              <a:t> доступом (</a:t>
            </a:r>
            <a:r>
              <a:rPr lang="ru-RU" sz="1600" dirty="0" err="1">
                <a:solidFill>
                  <a:srgbClr val="002949"/>
                </a:solidFill>
              </a:rPr>
              <a:t>судова</a:t>
            </a:r>
            <a:r>
              <a:rPr lang="ru-RU" sz="1600" dirty="0">
                <a:solidFill>
                  <a:srgbClr val="002949"/>
                </a:solidFill>
              </a:rPr>
              <a:t> практика)” (25 листопада 2021 року) </a:t>
            </a:r>
          </a:p>
          <a:p>
            <a:pPr marL="0" indent="0" algn="just">
              <a:buNone/>
            </a:pPr>
            <a:r>
              <a:rPr lang="ru-RU" sz="1600" dirty="0">
                <a:solidFill>
                  <a:srgbClr val="002949"/>
                </a:solidFill>
                <a:hlinkClick r:id="rId3"/>
              </a:rPr>
              <a:t>http://nsj.gov.ua/ua/training/programi-pidgotovki-kiiv/25-listopada-2021-r-programa-treningu-na-temu-pravo-na-informatsiuta-informatsiya-z-obmejenim-dostupom1/</a:t>
            </a:r>
            <a:endParaRPr lang="ru-RU" sz="1600" dirty="0">
              <a:solidFill>
                <a:srgbClr val="002949"/>
              </a:solidFill>
            </a:endParaRPr>
          </a:p>
          <a:p>
            <a:pPr marL="0" indent="0" algn="just">
              <a:buNone/>
            </a:pPr>
            <a:endParaRPr lang="ru-RU" sz="1600" dirty="0">
              <a:solidFill>
                <a:srgbClr val="002949"/>
              </a:solidFill>
            </a:endParaRPr>
          </a:p>
          <a:p>
            <a:pPr marL="0" indent="0" algn="just">
              <a:buNone/>
            </a:pPr>
            <a:r>
              <a:rPr lang="ru-RU" sz="1600" dirty="0">
                <a:solidFill>
                  <a:srgbClr val="002949"/>
                </a:solidFill>
              </a:rPr>
              <a:t>8. Берназюк Ян. </a:t>
            </a:r>
            <a:r>
              <a:rPr lang="ru-RU" sz="1600" dirty="0" err="1">
                <a:solidFill>
                  <a:srgbClr val="002949"/>
                </a:solidFill>
              </a:rPr>
              <a:t>Презентація</a:t>
            </a:r>
            <a:r>
              <a:rPr lang="ru-RU" sz="1600" dirty="0">
                <a:solidFill>
                  <a:srgbClr val="002949"/>
                </a:solidFill>
              </a:rPr>
              <a:t> (</a:t>
            </a:r>
            <a:r>
              <a:rPr lang="ru-RU" sz="1600" dirty="0" err="1">
                <a:solidFill>
                  <a:srgbClr val="002949"/>
                </a:solidFill>
              </a:rPr>
              <a:t>доповідь</a:t>
            </a:r>
            <a:r>
              <a:rPr lang="ru-RU" sz="1600" dirty="0">
                <a:solidFill>
                  <a:srgbClr val="002949"/>
                </a:solidFill>
              </a:rPr>
              <a:t>) на тему «</a:t>
            </a:r>
            <a:r>
              <a:rPr lang="ru-RU" sz="1600" dirty="0" err="1">
                <a:solidFill>
                  <a:srgbClr val="002949"/>
                </a:solidFill>
              </a:rPr>
              <a:t>Ефективний</a:t>
            </a:r>
            <a:r>
              <a:rPr lang="ru-RU" sz="1600" dirty="0">
                <a:solidFill>
                  <a:srgbClr val="002949"/>
                </a:solidFill>
              </a:rPr>
              <a:t> </a:t>
            </a:r>
            <a:r>
              <a:rPr lang="ru-RU" sz="1600" dirty="0" err="1">
                <a:solidFill>
                  <a:srgbClr val="002949"/>
                </a:solidFill>
              </a:rPr>
              <a:t>захист</a:t>
            </a:r>
            <a:r>
              <a:rPr lang="ru-RU" sz="1600" dirty="0">
                <a:solidFill>
                  <a:srgbClr val="002949"/>
                </a:solidFill>
              </a:rPr>
              <a:t> прав особи в </a:t>
            </a:r>
            <a:r>
              <a:rPr lang="ru-RU" sz="1600" dirty="0" err="1">
                <a:solidFill>
                  <a:srgbClr val="002949"/>
                </a:solidFill>
              </a:rPr>
              <a:t>адміністративному</a:t>
            </a:r>
            <a:r>
              <a:rPr lang="ru-RU" sz="1600" dirty="0">
                <a:solidFill>
                  <a:srgbClr val="002949"/>
                </a:solidFill>
              </a:rPr>
              <a:t> </a:t>
            </a:r>
            <a:r>
              <a:rPr lang="ru-RU" sz="1600" dirty="0" err="1">
                <a:solidFill>
                  <a:srgbClr val="002949"/>
                </a:solidFill>
              </a:rPr>
              <a:t>судочинстві</a:t>
            </a:r>
            <a:r>
              <a:rPr lang="ru-RU" sz="1600" dirty="0">
                <a:solidFill>
                  <a:srgbClr val="002949"/>
                </a:solidFill>
              </a:rPr>
              <a:t> як основа </a:t>
            </a:r>
            <a:r>
              <a:rPr lang="ru-RU" sz="1600" dirty="0" err="1">
                <a:solidFill>
                  <a:srgbClr val="002949"/>
                </a:solidFill>
              </a:rPr>
              <a:t>довіри</a:t>
            </a:r>
            <a:r>
              <a:rPr lang="ru-RU" sz="1600" dirty="0">
                <a:solidFill>
                  <a:srgbClr val="002949"/>
                </a:solidFill>
              </a:rPr>
              <a:t> до </a:t>
            </a:r>
            <a:r>
              <a:rPr lang="ru-RU" sz="1600" dirty="0" err="1">
                <a:solidFill>
                  <a:srgbClr val="002949"/>
                </a:solidFill>
              </a:rPr>
              <a:t>правосуддя</a:t>
            </a:r>
            <a:r>
              <a:rPr lang="ru-RU" sz="1600" dirty="0">
                <a:solidFill>
                  <a:srgbClr val="002949"/>
                </a:solidFill>
              </a:rPr>
              <a:t>: </a:t>
            </a:r>
            <a:r>
              <a:rPr lang="ru-RU" sz="1600" dirty="0" err="1">
                <a:solidFill>
                  <a:srgbClr val="002949"/>
                </a:solidFill>
              </a:rPr>
              <a:t>критерії</a:t>
            </a:r>
            <a:r>
              <a:rPr lang="ru-RU" sz="1600" dirty="0">
                <a:solidFill>
                  <a:srgbClr val="002949"/>
                </a:solidFill>
              </a:rPr>
              <a:t>, </a:t>
            </a:r>
            <a:r>
              <a:rPr lang="ru-RU" sz="1600" dirty="0" err="1">
                <a:solidFill>
                  <a:srgbClr val="002949"/>
                </a:solidFill>
              </a:rPr>
              <a:t>межі</a:t>
            </a:r>
            <a:r>
              <a:rPr lang="ru-RU" sz="1600" dirty="0">
                <a:solidFill>
                  <a:srgbClr val="002949"/>
                </a:solidFill>
              </a:rPr>
              <a:t> та </a:t>
            </a:r>
            <a:r>
              <a:rPr lang="ru-RU" sz="1600" dirty="0" err="1">
                <a:solidFill>
                  <a:srgbClr val="002949"/>
                </a:solidFill>
              </a:rPr>
              <a:t>особливості</a:t>
            </a:r>
            <a:r>
              <a:rPr lang="ru-RU" sz="1600" dirty="0">
                <a:solidFill>
                  <a:srgbClr val="002949"/>
                </a:solidFill>
              </a:rPr>
              <a:t> </a:t>
            </a:r>
            <a:r>
              <a:rPr lang="ru-RU" sz="1600" dirty="0" err="1">
                <a:solidFill>
                  <a:srgbClr val="002949"/>
                </a:solidFill>
              </a:rPr>
              <a:t>досягнення</a:t>
            </a:r>
            <a:r>
              <a:rPr lang="ru-RU" sz="1600" dirty="0">
                <a:solidFill>
                  <a:srgbClr val="002949"/>
                </a:solidFill>
              </a:rPr>
              <a:t>»: </a:t>
            </a:r>
            <a:r>
              <a:rPr lang="ru-RU" sz="1600" dirty="0" err="1">
                <a:solidFill>
                  <a:srgbClr val="002949"/>
                </a:solidFill>
              </a:rPr>
              <a:t>Національна</a:t>
            </a:r>
            <a:r>
              <a:rPr lang="ru-RU" sz="1600" dirty="0">
                <a:solidFill>
                  <a:srgbClr val="002949"/>
                </a:solidFill>
              </a:rPr>
              <a:t> школа </a:t>
            </a:r>
            <a:r>
              <a:rPr lang="ru-RU" sz="1600" dirty="0" err="1">
                <a:solidFill>
                  <a:srgbClr val="002949"/>
                </a:solidFill>
              </a:rPr>
              <a:t>суддів</a:t>
            </a:r>
            <a:r>
              <a:rPr lang="ru-RU" sz="1600" dirty="0">
                <a:solidFill>
                  <a:srgbClr val="002949"/>
                </a:solidFill>
              </a:rPr>
              <a:t> України, </a:t>
            </a:r>
            <a:r>
              <a:rPr lang="ru-RU" sz="1600" dirty="0" err="1">
                <a:solidFill>
                  <a:srgbClr val="002949"/>
                </a:solidFill>
              </a:rPr>
              <a:t>Програма</a:t>
            </a:r>
            <a:r>
              <a:rPr lang="ru-RU" sz="1600" dirty="0">
                <a:solidFill>
                  <a:srgbClr val="002949"/>
                </a:solidFill>
              </a:rPr>
              <a:t> </a:t>
            </a:r>
            <a:r>
              <a:rPr lang="ru-RU" sz="1600" dirty="0" err="1">
                <a:solidFill>
                  <a:srgbClr val="002949"/>
                </a:solidFill>
              </a:rPr>
              <a:t>підготовки</a:t>
            </a:r>
            <a:r>
              <a:rPr lang="ru-RU" sz="1600" dirty="0">
                <a:solidFill>
                  <a:srgbClr val="002949"/>
                </a:solidFill>
              </a:rPr>
              <a:t> для </a:t>
            </a:r>
            <a:r>
              <a:rPr lang="ru-RU" sz="1600" dirty="0" err="1">
                <a:solidFill>
                  <a:srgbClr val="002949"/>
                </a:solidFill>
              </a:rPr>
              <a:t>підтримання</a:t>
            </a:r>
            <a:r>
              <a:rPr lang="ru-RU" sz="1600" dirty="0">
                <a:solidFill>
                  <a:srgbClr val="002949"/>
                </a:solidFill>
              </a:rPr>
              <a:t> </a:t>
            </a:r>
            <a:r>
              <a:rPr lang="ru-RU" sz="1600" dirty="0" err="1">
                <a:solidFill>
                  <a:srgbClr val="002949"/>
                </a:solidFill>
              </a:rPr>
              <a:t>кваліфікації</a:t>
            </a:r>
            <a:r>
              <a:rPr lang="ru-RU" sz="1600" dirty="0">
                <a:solidFill>
                  <a:srgbClr val="002949"/>
                </a:solidFill>
              </a:rPr>
              <a:t> </a:t>
            </a:r>
            <a:r>
              <a:rPr lang="ru-RU" sz="1600" dirty="0" err="1">
                <a:solidFill>
                  <a:srgbClr val="002949"/>
                </a:solidFill>
              </a:rPr>
              <a:t>суддів</a:t>
            </a:r>
            <a:r>
              <a:rPr lang="ru-RU" sz="1600" dirty="0">
                <a:solidFill>
                  <a:srgbClr val="002949"/>
                </a:solidFill>
              </a:rPr>
              <a:t> </a:t>
            </a:r>
            <a:r>
              <a:rPr lang="ru-RU" sz="1600" dirty="0" err="1">
                <a:solidFill>
                  <a:srgbClr val="002949"/>
                </a:solidFill>
              </a:rPr>
              <a:t>окружних</a:t>
            </a:r>
            <a:r>
              <a:rPr lang="ru-RU" sz="1600" dirty="0">
                <a:solidFill>
                  <a:srgbClr val="002949"/>
                </a:solidFill>
              </a:rPr>
              <a:t> </a:t>
            </a:r>
            <a:r>
              <a:rPr lang="ru-RU" sz="1600" dirty="0" err="1">
                <a:solidFill>
                  <a:srgbClr val="002949"/>
                </a:solidFill>
              </a:rPr>
              <a:t>адміністративних</a:t>
            </a:r>
            <a:r>
              <a:rPr lang="ru-RU" sz="1600" dirty="0">
                <a:solidFill>
                  <a:srgbClr val="002949"/>
                </a:solidFill>
              </a:rPr>
              <a:t> </a:t>
            </a:r>
            <a:r>
              <a:rPr lang="ru-RU" sz="1600" dirty="0" err="1">
                <a:solidFill>
                  <a:srgbClr val="002949"/>
                </a:solidFill>
              </a:rPr>
              <a:t>судів</a:t>
            </a:r>
            <a:r>
              <a:rPr lang="ru-RU" sz="1600" dirty="0">
                <a:solidFill>
                  <a:srgbClr val="002949"/>
                </a:solidFill>
              </a:rPr>
              <a:t> (12 </a:t>
            </a:r>
            <a:r>
              <a:rPr lang="ru-RU" sz="1600" dirty="0" err="1">
                <a:solidFill>
                  <a:srgbClr val="002949"/>
                </a:solidFill>
              </a:rPr>
              <a:t>квітня</a:t>
            </a:r>
            <a:r>
              <a:rPr lang="ru-RU" sz="1600" dirty="0">
                <a:solidFill>
                  <a:srgbClr val="002949"/>
                </a:solidFill>
              </a:rPr>
              <a:t> </a:t>
            </a:r>
            <a:r>
              <a:rPr lang="ru-RU" sz="1600">
                <a:solidFill>
                  <a:srgbClr val="002949"/>
                </a:solidFill>
              </a:rPr>
              <a:t>2023 року)</a:t>
            </a:r>
          </a:p>
          <a:p>
            <a:pPr marL="0" indent="0" algn="just">
              <a:buNone/>
            </a:pPr>
            <a:r>
              <a:rPr lang="ru-RU" sz="1600">
                <a:solidFill>
                  <a:srgbClr val="002949"/>
                </a:solidFill>
                <a:hlinkClick r:id="rId4"/>
              </a:rPr>
              <a:t>https</a:t>
            </a:r>
            <a:r>
              <a:rPr lang="ru-RU" sz="1600" dirty="0">
                <a:solidFill>
                  <a:srgbClr val="002949"/>
                </a:solidFill>
                <a:hlinkClick r:id="rId4"/>
              </a:rPr>
              <a:t>://supreme.court.gov.ua/userfiles/media/new_folder_for_uploads/supreme/2023_prezent/presentation_bernaziuk_effectivenii_zahist.pdf</a:t>
            </a:r>
            <a:r>
              <a:rPr lang="ru-RU" sz="1600" dirty="0">
                <a:solidFill>
                  <a:srgbClr val="002949"/>
                </a:solidFill>
              </a:rPr>
              <a:t> </a:t>
            </a:r>
          </a:p>
          <a:p>
            <a:pPr marL="0" indent="0" algn="just">
              <a:buNone/>
            </a:pPr>
            <a:r>
              <a:rPr lang="ru-RU" sz="1600" dirty="0">
                <a:solidFill>
                  <a:srgbClr val="002949"/>
                </a:solidFill>
              </a:rPr>
              <a:t> </a:t>
            </a:r>
          </a:p>
          <a:p>
            <a:pPr marL="0" indent="0" algn="just">
              <a:buNone/>
            </a:pPr>
            <a:endParaRPr lang="ru-RU" sz="1600" dirty="0">
              <a:solidFill>
                <a:srgbClr val="002949"/>
              </a:solidFill>
            </a:endParaRPr>
          </a:p>
          <a:p>
            <a:pPr marL="0" indent="0" algn="just">
              <a:buNone/>
            </a:pPr>
            <a:endParaRPr lang="ru-RU" sz="1600" dirty="0">
              <a:solidFill>
                <a:srgbClr val="002949"/>
              </a:solidFill>
            </a:endParaRPr>
          </a:p>
          <a:p>
            <a:pPr marL="0" indent="0" algn="just">
              <a:buNone/>
            </a:pPr>
            <a:endParaRPr lang="ru-RU" sz="1600" dirty="0">
              <a:solidFill>
                <a:srgbClr val="002949"/>
              </a:solidFill>
            </a:endParaRPr>
          </a:p>
          <a:p>
            <a:pPr marL="0" indent="0" algn="just">
              <a:buNone/>
            </a:pPr>
            <a:endParaRPr lang="ru-RU" sz="1600" dirty="0">
              <a:solidFill>
                <a:srgbClr val="002949"/>
              </a:solidFill>
            </a:endParaRPr>
          </a:p>
          <a:p>
            <a:pPr algn="just"/>
            <a:endParaRPr lang="ru-RU" sz="1600" dirty="0">
              <a:solidFill>
                <a:srgbClr val="002949"/>
              </a:solidFill>
            </a:endParaRPr>
          </a:p>
          <a:p>
            <a:pPr algn="just"/>
            <a:endParaRPr lang="uk-UA" sz="1600" dirty="0">
              <a:solidFill>
                <a:srgbClr val="002949"/>
              </a:solidFill>
            </a:endParaRP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99</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3" y="5969020"/>
            <a:ext cx="72109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Незалежність</a:t>
            </a:r>
            <a:r>
              <a:rPr lang="ru-RU" altLang="uk-UA" dirty="0">
                <a:solidFill>
                  <a:srgbClr val="002949"/>
                </a:solidFill>
              </a:rPr>
              <a:t> </a:t>
            </a:r>
            <a:r>
              <a:rPr lang="ru-RU" altLang="uk-UA" dirty="0" err="1">
                <a:solidFill>
                  <a:srgbClr val="002949"/>
                </a:solidFill>
              </a:rPr>
              <a:t>судової</a:t>
            </a:r>
            <a:r>
              <a:rPr lang="ru-RU" altLang="uk-UA" dirty="0">
                <a:solidFill>
                  <a:srgbClr val="002949"/>
                </a:solidFill>
              </a:rPr>
              <a:t> </a:t>
            </a:r>
            <a:r>
              <a:rPr lang="ru-RU" altLang="uk-UA" dirty="0" err="1">
                <a:solidFill>
                  <a:srgbClr val="002949"/>
                </a:solidFill>
              </a:rPr>
              <a:t>гілки</a:t>
            </a:r>
            <a:r>
              <a:rPr lang="ru-RU" altLang="uk-UA" dirty="0">
                <a:solidFill>
                  <a:srgbClr val="002949"/>
                </a:solidFill>
              </a:rPr>
              <a:t> </a:t>
            </a:r>
            <a:r>
              <a:rPr lang="ru-RU" altLang="uk-UA" dirty="0" err="1">
                <a:solidFill>
                  <a:srgbClr val="002949"/>
                </a:solidFill>
              </a:rPr>
              <a:t>влади</a:t>
            </a:r>
            <a:r>
              <a:rPr lang="ru-RU" altLang="uk-UA" dirty="0">
                <a:solidFill>
                  <a:srgbClr val="002949"/>
                </a:solidFill>
              </a:rPr>
              <a:t> та </a:t>
            </a:r>
            <a:r>
              <a:rPr lang="ru-RU" altLang="uk-UA" dirty="0" err="1">
                <a:solidFill>
                  <a:srgbClr val="002949"/>
                </a:solidFill>
              </a:rPr>
              <a:t>історичні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між</a:t>
            </a:r>
            <a:r>
              <a:rPr lang="ru-RU" altLang="uk-UA" dirty="0">
                <a:solidFill>
                  <a:srgbClr val="002949"/>
                </a:solidFill>
              </a:rPr>
              <a:t> </a:t>
            </a:r>
            <a:r>
              <a:rPr lang="ru-RU" altLang="uk-UA" dirty="0" err="1">
                <a:solidFill>
                  <a:srgbClr val="002949"/>
                </a:solidFill>
              </a:rPr>
              <a:t>консервативністю</a:t>
            </a:r>
            <a:r>
              <a:rPr lang="ru-RU" altLang="uk-UA" dirty="0">
                <a:solidFill>
                  <a:srgbClr val="002949"/>
                </a:solidFill>
              </a:rPr>
              <a:t> та </a:t>
            </a:r>
            <a:r>
              <a:rPr lang="ru-RU" altLang="uk-UA" dirty="0" err="1">
                <a:solidFill>
                  <a:srgbClr val="002949"/>
                </a:solidFill>
              </a:rPr>
              <a:t>інноваційністю</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4036615417"/>
      </p:ext>
    </p:extLst>
  </p:cSld>
  <p:clrMapOvr>
    <a:masterClrMapping/>
  </p:clrMapOvr>
</p:sld>
</file>

<file path=ppt/theme/theme1.xml><?xml version="1.0" encoding="utf-8"?>
<a:theme xmlns:a="http://schemas.openxmlformats.org/drawingml/2006/main" name="Верховний Суд">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Верховний Суд" id="{85927FFF-16E0-4779-9E9F-FDB9FC60E28B}" vid="{1C97956D-EB6D-4D66-A40D-6F9E3D9A6E3D}"/>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Верховний Суд</Template>
  <TotalTime>3081</TotalTime>
  <Words>13958</Words>
  <Application>Microsoft Office PowerPoint</Application>
  <PresentationFormat>Широкий екран</PresentationFormat>
  <Paragraphs>805</Paragraphs>
  <Slides>100</Slides>
  <Notes>1</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100</vt:i4>
      </vt:variant>
    </vt:vector>
  </HeadingPairs>
  <TitlesOfParts>
    <vt:vector size="106" baseType="lpstr">
      <vt:lpstr>Arial</vt:lpstr>
      <vt:lpstr>Calibri</vt:lpstr>
      <vt:lpstr>Calibri Light</vt:lpstr>
      <vt:lpstr>Roboto Condensed Light</vt:lpstr>
      <vt:lpstr>Wingdings</vt:lpstr>
      <vt:lpstr>Верховний Суд</vt:lpstr>
      <vt:lpstr>Презентація PowerPoint</vt:lpstr>
      <vt:lpstr> Олександра Матвійчук. Час взяти відповідальність (Промова на врученні Нобелівської премії миру) (10 грудня 2022 року) https://www.pravda.com.ua/columns/2022/12/11/7380261  </vt:lpstr>
      <vt:lpstr>Звіт Європейської комісії про верховенство права за 2020 рік. Ситуація з верховенством права в Європейському Союзі  (SWD (2020) 300-326; 2020 Rule of Law Report. The rule of law situation in the European Union)   https://eur-lex.europa.eu/legal-content/EN/TXT/PDF/?uri=CELEX:52020SC0325&amp;from=EN </vt:lpstr>
      <vt:lpstr>Конституція України</vt:lpstr>
      <vt:lpstr>Презентація PowerPoint</vt:lpstr>
      <vt:lpstr>Конвенція про захист прав людини і основоположних свобод</vt:lpstr>
      <vt:lpstr>Віткаускас Д., Диков Г. Захист права на справедливий суд відповідно до Європейської конвенції з прав людини. Посібник для юристів. Друге видання. 2018. Рада Європи. 188 с.  https://www.echr.com.ua/wp-content/uploads/2018/06/spravedlyviy-sud-ECHR_UKR.pdf </vt:lpstr>
      <vt:lpstr>Павло Пушкар. Гарантії, рекомендовані Європою. Чому незалежність судової влади є однією із ключових складових довіри до Феміди (8 листопада 2019 року) https://zib.com.ua/ua/139885.html </vt:lpstr>
      <vt:lpstr>Документи Ради Європи з питань незалежності</vt:lpstr>
      <vt:lpstr>Презентація PowerPoint</vt:lpstr>
      <vt:lpstr>Закон України «Про судоустрій і статус суддів»</vt:lpstr>
      <vt:lpstr>Презентація PowerPoint</vt:lpstr>
      <vt:lpstr>Угода про асоціацію між Україною, з однієї сторони, та Європейським Союзом, Європейським співтовариством з атомної енергії і їхніми державами-членами, з іншої сторони  (Угоду ратифіковано Законом України № 1678-VII від 16.09.2014)</vt:lpstr>
      <vt:lpstr>Денисенко Л., Сироїд О., Фадєєва І., Шаповалова О. Бути суддею.   http://www.nsj.gov.ua/files/1444391019To%20be%20a%20Judge.pdf </vt:lpstr>
      <vt:lpstr>Презентація PowerPoint</vt:lpstr>
      <vt:lpstr>Презентація PowerPoint</vt:lpstr>
      <vt:lpstr> Висновок № 14 (2011) Консультативної ради європейських суддів «Судочинство та інформаційні технології», прийнятий на 12-ому пленарному засіданні (Страсбург, 7 – 9 листопада 2011 року) https://supreme.court.gov.ua/userfiles/R_14_2011_2011_11_9.pdf </vt:lpstr>
      <vt:lpstr> Стартап запропонував $1 млн за використання ШI у Верховному суді США (10 січня 2023 року) https://forklog.com/news/ai/startap-predlozhil-1-mln-za-ispolzovanie-ii-v-verhovnom-sude-ssha   </vt:lpstr>
      <vt:lpstr>Суддя використав ChatGPT для прийняття судового рішення (3 лютого 2023 року) https://www.vice.com/en/article/k7bdmv/judge-used-chatgpt-to-make-court-decision  </vt:lpstr>
      <vt:lpstr>Колумбійський суд переходить до метавсесвіту, щоб провести слухання (25 лютого 2023 року) https://www.reuters.com/world/americas/colombia-court-moves-metaverse-host-hearing-2023-02-24/</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НАРАДЧА КІМНАТА (the Jury-Room, Judge's deliberation room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Роман Палюх</dc:creator>
  <cp:lastModifiedBy>BernazyukYO</cp:lastModifiedBy>
  <cp:revision>365</cp:revision>
  <cp:lastPrinted>2023-03-23T08:03:30Z</cp:lastPrinted>
  <dcterms:created xsi:type="dcterms:W3CDTF">2018-11-30T10:25:38Z</dcterms:created>
  <dcterms:modified xsi:type="dcterms:W3CDTF">2023-06-05T06:41:15Z</dcterms:modified>
</cp:coreProperties>
</file>