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3"/>
  </p:notesMasterIdLst>
  <p:handoutMasterIdLst>
    <p:handoutMasterId r:id="rId74"/>
  </p:handoutMasterIdLst>
  <p:sldIdLst>
    <p:sldId id="256" r:id="rId2"/>
    <p:sldId id="782" r:id="rId3"/>
    <p:sldId id="773" r:id="rId4"/>
    <p:sldId id="803" r:id="rId5"/>
    <p:sldId id="805" r:id="rId6"/>
    <p:sldId id="806" r:id="rId7"/>
    <p:sldId id="774" r:id="rId8"/>
    <p:sldId id="775" r:id="rId9"/>
    <p:sldId id="776" r:id="rId10"/>
    <p:sldId id="777" r:id="rId11"/>
    <p:sldId id="778" r:id="rId12"/>
    <p:sldId id="794" r:id="rId13"/>
    <p:sldId id="780" r:id="rId14"/>
    <p:sldId id="781" r:id="rId15"/>
    <p:sldId id="783" r:id="rId16"/>
    <p:sldId id="784" r:id="rId17"/>
    <p:sldId id="785" r:id="rId18"/>
    <p:sldId id="789" r:id="rId19"/>
    <p:sldId id="808" r:id="rId20"/>
    <p:sldId id="809" r:id="rId21"/>
    <p:sldId id="788" r:id="rId22"/>
    <p:sldId id="797" r:id="rId23"/>
    <p:sldId id="786" r:id="rId24"/>
    <p:sldId id="787" r:id="rId25"/>
    <p:sldId id="790" r:id="rId26"/>
    <p:sldId id="791" r:id="rId27"/>
    <p:sldId id="544" r:id="rId28"/>
    <p:sldId id="545" r:id="rId29"/>
    <p:sldId id="762" r:id="rId30"/>
    <p:sldId id="683" r:id="rId31"/>
    <p:sldId id="684" r:id="rId32"/>
    <p:sldId id="685" r:id="rId33"/>
    <p:sldId id="686" r:id="rId34"/>
    <p:sldId id="687" r:id="rId35"/>
    <p:sldId id="690" r:id="rId36"/>
    <p:sldId id="688" r:id="rId37"/>
    <p:sldId id="689" r:id="rId38"/>
    <p:sldId id="764" r:id="rId39"/>
    <p:sldId id="691" r:id="rId40"/>
    <p:sldId id="692" r:id="rId41"/>
    <p:sldId id="693" r:id="rId42"/>
    <p:sldId id="694" r:id="rId43"/>
    <p:sldId id="705" r:id="rId44"/>
    <p:sldId id="706" r:id="rId45"/>
    <p:sldId id="696" r:id="rId46"/>
    <p:sldId id="707" r:id="rId47"/>
    <p:sldId id="697" r:id="rId48"/>
    <p:sldId id="698" r:id="rId49"/>
    <p:sldId id="699" r:id="rId50"/>
    <p:sldId id="704" r:id="rId51"/>
    <p:sldId id="700" r:id="rId52"/>
    <p:sldId id="701" r:id="rId53"/>
    <p:sldId id="708" r:id="rId54"/>
    <p:sldId id="714" r:id="rId55"/>
    <p:sldId id="716" r:id="rId56"/>
    <p:sldId id="717" r:id="rId57"/>
    <p:sldId id="719" r:id="rId58"/>
    <p:sldId id="720" r:id="rId59"/>
    <p:sldId id="723" r:id="rId60"/>
    <p:sldId id="765" r:id="rId61"/>
    <p:sldId id="766" r:id="rId62"/>
    <p:sldId id="767" r:id="rId63"/>
    <p:sldId id="768" r:id="rId64"/>
    <p:sldId id="769" r:id="rId65"/>
    <p:sldId id="770" r:id="rId66"/>
    <p:sldId id="724" r:id="rId67"/>
    <p:sldId id="771" r:id="rId68"/>
    <p:sldId id="796" r:id="rId69"/>
    <p:sldId id="799" r:id="rId70"/>
    <p:sldId id="801" r:id="rId71"/>
    <p:sldId id="279" r:id="rId72"/>
  </p:sldIdLst>
  <p:sldSz cx="12192000" cy="6858000"/>
  <p:notesSz cx="9929813" cy="6797675"/>
  <p:defaultTextStyle>
    <a:defPPr>
      <a:defRPr lang="uk-U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26">
          <p15:clr>
            <a:srgbClr val="A4A3A4"/>
          </p15:clr>
        </p15:guide>
        <p15:guide id="2" orient="horz" pos="232">
          <p15:clr>
            <a:srgbClr val="A4A3A4"/>
          </p15:clr>
        </p15:guide>
        <p15:guide id="3" pos="279">
          <p15:clr>
            <a:srgbClr val="A4A3A4"/>
          </p15:clr>
        </p15:guide>
        <p15:guide id="4" pos="7378">
          <p15:clr>
            <a:srgbClr val="A4A3A4"/>
          </p15:clr>
        </p15:guide>
        <p15:guide id="5"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49"/>
    <a:srgbClr val="F0E8E3"/>
    <a:srgbClr val="3742D1"/>
    <a:srgbClr val="38B6AB"/>
    <a:srgbClr val="4E9EC4"/>
    <a:srgbClr val="0086CD"/>
    <a:srgbClr val="004E9E"/>
    <a:srgbClr val="FFD8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39" autoAdjust="0"/>
    <p:restoredTop sz="94683"/>
  </p:normalViewPr>
  <p:slideViewPr>
    <p:cSldViewPr snapToGrid="0">
      <p:cViewPr varScale="1">
        <p:scale>
          <a:sx n="114" d="100"/>
          <a:sy n="114" d="100"/>
        </p:scale>
        <p:origin x="708" y="144"/>
      </p:cViewPr>
      <p:guideLst>
        <p:guide orient="horz" pos="1026"/>
        <p:guide orient="horz" pos="232"/>
        <p:guide pos="279"/>
        <p:guide pos="7378"/>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738AE7D6-9F2C-0AF5-4B14-A9F0CD3F6F72}"/>
              </a:ext>
            </a:extLst>
          </p:cNvPr>
          <p:cNvSpPr>
            <a:spLocks noGrp="1"/>
          </p:cNvSpPr>
          <p:nvPr>
            <p:ph type="hdr" sz="quarter"/>
          </p:nvPr>
        </p:nvSpPr>
        <p:spPr>
          <a:xfrm>
            <a:off x="0" y="0"/>
            <a:ext cx="4303713" cy="339725"/>
          </a:xfrm>
          <a:prstGeom prst="rect">
            <a:avLst/>
          </a:prstGeom>
        </p:spPr>
        <p:txBody>
          <a:bodyPr vert="horz" lIns="91010" tIns="45505" rIns="91010" bIns="45505" rtlCol="0"/>
          <a:lstStyle>
            <a:lvl1pPr algn="l">
              <a:defRPr sz="1200">
                <a:latin typeface="Roboto Condensed Light" pitchFamily="2" charset="0"/>
              </a:defRPr>
            </a:lvl1pPr>
          </a:lstStyle>
          <a:p>
            <a:pPr>
              <a:defRPr/>
            </a:pPr>
            <a:endParaRPr lang="ru-RU"/>
          </a:p>
        </p:txBody>
      </p:sp>
      <p:sp>
        <p:nvSpPr>
          <p:cNvPr id="3" name="Дата 2">
            <a:extLst>
              <a:ext uri="{FF2B5EF4-FFF2-40B4-BE49-F238E27FC236}">
                <a16:creationId xmlns:a16="http://schemas.microsoft.com/office/drawing/2014/main" id="{4F2608C5-03C0-CA44-8353-2AE8765BD8E1}"/>
              </a:ext>
            </a:extLst>
          </p:cNvPr>
          <p:cNvSpPr>
            <a:spLocks noGrp="1"/>
          </p:cNvSpPr>
          <p:nvPr>
            <p:ph type="dt" sz="quarter" idx="1"/>
          </p:nvPr>
        </p:nvSpPr>
        <p:spPr>
          <a:xfrm>
            <a:off x="5622925" y="0"/>
            <a:ext cx="4305300" cy="339725"/>
          </a:xfrm>
          <a:prstGeom prst="rect">
            <a:avLst/>
          </a:prstGeom>
        </p:spPr>
        <p:txBody>
          <a:bodyPr vert="horz" lIns="91010" tIns="45505" rIns="91010" bIns="45505" rtlCol="0"/>
          <a:lstStyle>
            <a:lvl1pPr algn="r">
              <a:defRPr sz="1200">
                <a:latin typeface="Roboto Condensed Light" pitchFamily="2" charset="0"/>
              </a:defRPr>
            </a:lvl1pPr>
          </a:lstStyle>
          <a:p>
            <a:pPr>
              <a:defRPr/>
            </a:pPr>
            <a:fld id="{E7EA5089-53EE-4CBB-B62B-B9A651D87BD1}" type="datetimeFigureOut">
              <a:rPr lang="ru-RU"/>
              <a:pPr>
                <a:defRPr/>
              </a:pPr>
              <a:t>07.08.2023</a:t>
            </a:fld>
            <a:endParaRPr lang="ru-RU" dirty="0"/>
          </a:p>
        </p:txBody>
      </p:sp>
      <p:sp>
        <p:nvSpPr>
          <p:cNvPr id="4" name="Нижний колонтитул 3">
            <a:extLst>
              <a:ext uri="{FF2B5EF4-FFF2-40B4-BE49-F238E27FC236}">
                <a16:creationId xmlns:a16="http://schemas.microsoft.com/office/drawing/2014/main" id="{D098E000-D926-439C-33F0-FCEA6E6F7E53}"/>
              </a:ext>
            </a:extLst>
          </p:cNvPr>
          <p:cNvSpPr>
            <a:spLocks noGrp="1"/>
          </p:cNvSpPr>
          <p:nvPr>
            <p:ph type="ftr" sz="quarter" idx="2"/>
          </p:nvPr>
        </p:nvSpPr>
        <p:spPr>
          <a:xfrm>
            <a:off x="0" y="6457950"/>
            <a:ext cx="4303713" cy="338138"/>
          </a:xfrm>
          <a:prstGeom prst="rect">
            <a:avLst/>
          </a:prstGeom>
        </p:spPr>
        <p:txBody>
          <a:bodyPr vert="horz" lIns="91010" tIns="45505" rIns="91010" bIns="45505" rtlCol="0" anchor="b"/>
          <a:lstStyle>
            <a:lvl1pPr algn="l">
              <a:defRPr sz="1200">
                <a:latin typeface="Roboto Condensed Light" pitchFamily="2" charset="0"/>
              </a:defRPr>
            </a:lvl1pPr>
          </a:lstStyle>
          <a:p>
            <a:pPr>
              <a:defRPr/>
            </a:pPr>
            <a:endParaRPr lang="ru-RU"/>
          </a:p>
        </p:txBody>
      </p:sp>
      <p:sp>
        <p:nvSpPr>
          <p:cNvPr id="5" name="Номер слайда 4">
            <a:extLst>
              <a:ext uri="{FF2B5EF4-FFF2-40B4-BE49-F238E27FC236}">
                <a16:creationId xmlns:a16="http://schemas.microsoft.com/office/drawing/2014/main" id="{E9EB6885-EFFA-612F-2359-60114B139771}"/>
              </a:ext>
            </a:extLst>
          </p:cNvPr>
          <p:cNvSpPr>
            <a:spLocks noGrp="1"/>
          </p:cNvSpPr>
          <p:nvPr>
            <p:ph type="sldNum" sz="quarter" idx="3"/>
          </p:nvPr>
        </p:nvSpPr>
        <p:spPr>
          <a:xfrm>
            <a:off x="5622925" y="6457950"/>
            <a:ext cx="4305300" cy="338138"/>
          </a:xfrm>
          <a:prstGeom prst="rect">
            <a:avLst/>
          </a:prstGeom>
        </p:spPr>
        <p:txBody>
          <a:bodyPr vert="horz" wrap="square" lIns="91010" tIns="45505" rIns="91010" bIns="45505" numCol="1" anchor="b" anchorCtr="0" compatLnSpc="1">
            <a:prstTxWarp prst="textNoShape">
              <a:avLst/>
            </a:prstTxWarp>
          </a:bodyPr>
          <a:lstStyle>
            <a:lvl1pPr algn="r">
              <a:defRPr sz="1200" smtClean="0">
                <a:latin typeface="Roboto Condensed Light" panose="02000000000000000000" pitchFamily="2" charset="0"/>
              </a:defRPr>
            </a:lvl1pPr>
          </a:lstStyle>
          <a:p>
            <a:pPr>
              <a:defRPr/>
            </a:pPr>
            <a:fld id="{C1E25D22-76F2-4431-8BE9-1D06623099E0}" type="slidenum">
              <a:rPr lang="ru-RU" altLang="ru-RU"/>
              <a:pPr>
                <a:defRPr/>
              </a:pPr>
              <a:t>‹№›</a:t>
            </a:fld>
            <a:endParaRPr lang="ru-RU" altLang="ru-RU"/>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Місце для верхнього колонтитула 1">
            <a:extLst>
              <a:ext uri="{FF2B5EF4-FFF2-40B4-BE49-F238E27FC236}">
                <a16:creationId xmlns:a16="http://schemas.microsoft.com/office/drawing/2014/main" id="{25EE5FBB-4E7C-B40F-7763-EAC2A0B1646D}"/>
              </a:ext>
            </a:extLst>
          </p:cNvPr>
          <p:cNvSpPr>
            <a:spLocks noGrp="1"/>
          </p:cNvSpPr>
          <p:nvPr>
            <p:ph type="hdr" sz="quarter"/>
          </p:nvPr>
        </p:nvSpPr>
        <p:spPr>
          <a:xfrm>
            <a:off x="0" y="0"/>
            <a:ext cx="4303713" cy="339725"/>
          </a:xfrm>
          <a:prstGeom prst="rect">
            <a:avLst/>
          </a:prstGeom>
        </p:spPr>
        <p:txBody>
          <a:bodyPr vert="horz" lIns="91010" tIns="45505" rIns="91010" bIns="45505" rtlCol="0"/>
          <a:lstStyle>
            <a:lvl1pPr algn="l" eaLnBrk="1" fontAlgn="auto" hangingPunct="1">
              <a:spcBef>
                <a:spcPts val="0"/>
              </a:spcBef>
              <a:spcAft>
                <a:spcPts val="0"/>
              </a:spcAft>
              <a:defRPr sz="1200">
                <a:latin typeface="Roboto Condensed Light" pitchFamily="2" charset="0"/>
              </a:defRPr>
            </a:lvl1pPr>
          </a:lstStyle>
          <a:p>
            <a:pPr>
              <a:defRPr/>
            </a:pPr>
            <a:endParaRPr lang="uk-UA"/>
          </a:p>
        </p:txBody>
      </p:sp>
      <p:sp>
        <p:nvSpPr>
          <p:cNvPr id="3" name="Місце для дати 2">
            <a:extLst>
              <a:ext uri="{FF2B5EF4-FFF2-40B4-BE49-F238E27FC236}">
                <a16:creationId xmlns:a16="http://schemas.microsoft.com/office/drawing/2014/main" id="{659982A2-DD16-EB8E-955B-55C0C263C437}"/>
              </a:ext>
            </a:extLst>
          </p:cNvPr>
          <p:cNvSpPr>
            <a:spLocks noGrp="1"/>
          </p:cNvSpPr>
          <p:nvPr>
            <p:ph type="dt" idx="1"/>
          </p:nvPr>
        </p:nvSpPr>
        <p:spPr>
          <a:xfrm>
            <a:off x="5622925" y="0"/>
            <a:ext cx="4305300" cy="339725"/>
          </a:xfrm>
          <a:prstGeom prst="rect">
            <a:avLst/>
          </a:prstGeom>
        </p:spPr>
        <p:txBody>
          <a:bodyPr vert="horz" lIns="91010" tIns="45505" rIns="91010" bIns="45505" rtlCol="0"/>
          <a:lstStyle>
            <a:lvl1pPr algn="r" eaLnBrk="1" fontAlgn="auto" hangingPunct="1">
              <a:spcBef>
                <a:spcPts val="0"/>
              </a:spcBef>
              <a:spcAft>
                <a:spcPts val="0"/>
              </a:spcAft>
              <a:defRPr sz="1200">
                <a:latin typeface="Roboto Condensed Light" pitchFamily="2" charset="0"/>
              </a:defRPr>
            </a:lvl1pPr>
          </a:lstStyle>
          <a:p>
            <a:pPr>
              <a:defRPr/>
            </a:pPr>
            <a:fld id="{FDE46209-69DC-44F0-8A9D-9F7686D4781A}" type="datetimeFigureOut">
              <a:rPr lang="uk-UA"/>
              <a:pPr>
                <a:defRPr/>
              </a:pPr>
              <a:t>07.08.2023</a:t>
            </a:fld>
            <a:endParaRPr lang="uk-UA" dirty="0"/>
          </a:p>
        </p:txBody>
      </p:sp>
      <p:sp>
        <p:nvSpPr>
          <p:cNvPr id="4" name="Місце для зображення 3">
            <a:extLst>
              <a:ext uri="{FF2B5EF4-FFF2-40B4-BE49-F238E27FC236}">
                <a16:creationId xmlns:a16="http://schemas.microsoft.com/office/drawing/2014/main" id="{2637A17B-7B88-6B88-DFF2-ACDF19B95B28}"/>
              </a:ext>
            </a:extLst>
          </p:cNvPr>
          <p:cNvSpPr>
            <a:spLocks noGrp="1" noRot="1" noChangeAspect="1"/>
          </p:cNvSpPr>
          <p:nvPr>
            <p:ph type="sldImg" idx="2"/>
          </p:nvPr>
        </p:nvSpPr>
        <p:spPr>
          <a:xfrm>
            <a:off x="2925763" y="849313"/>
            <a:ext cx="4078287" cy="2293937"/>
          </a:xfrm>
          <a:prstGeom prst="rect">
            <a:avLst/>
          </a:prstGeom>
          <a:noFill/>
          <a:ln w="12700">
            <a:solidFill>
              <a:prstClr val="black"/>
            </a:solidFill>
          </a:ln>
        </p:spPr>
        <p:txBody>
          <a:bodyPr vert="horz" lIns="91010" tIns="45505" rIns="91010" bIns="45505" rtlCol="0" anchor="ctr"/>
          <a:lstStyle/>
          <a:p>
            <a:pPr lvl="0"/>
            <a:endParaRPr lang="uk-UA" noProof="0" dirty="0"/>
          </a:p>
        </p:txBody>
      </p:sp>
      <p:sp>
        <p:nvSpPr>
          <p:cNvPr id="5" name="Місце для нотаток 4">
            <a:extLst>
              <a:ext uri="{FF2B5EF4-FFF2-40B4-BE49-F238E27FC236}">
                <a16:creationId xmlns:a16="http://schemas.microsoft.com/office/drawing/2014/main" id="{EA25E2B2-5A23-8B6D-9776-7AA8E07D1FE7}"/>
              </a:ext>
            </a:extLst>
          </p:cNvPr>
          <p:cNvSpPr>
            <a:spLocks noGrp="1"/>
          </p:cNvSpPr>
          <p:nvPr>
            <p:ph type="body" sz="quarter" idx="3"/>
          </p:nvPr>
        </p:nvSpPr>
        <p:spPr>
          <a:xfrm>
            <a:off x="992188" y="3271838"/>
            <a:ext cx="7945437" cy="2676525"/>
          </a:xfrm>
          <a:prstGeom prst="rect">
            <a:avLst/>
          </a:prstGeom>
        </p:spPr>
        <p:txBody>
          <a:bodyPr vert="horz" lIns="91010" tIns="45505" rIns="91010" bIns="45505" rtlCol="0"/>
          <a:lstStyle/>
          <a:p>
            <a:pPr lvl="0"/>
            <a:r>
              <a:rPr lang="uk-UA" noProof="0" dirty="0"/>
              <a:t>Відредагуйте стиль зразка тексту</a:t>
            </a:r>
          </a:p>
          <a:p>
            <a:pPr lvl="1"/>
            <a:r>
              <a:rPr lang="uk-UA" noProof="0" dirty="0"/>
              <a:t>Другий рівень</a:t>
            </a:r>
          </a:p>
          <a:p>
            <a:pPr lvl="2"/>
            <a:r>
              <a:rPr lang="uk-UA" noProof="0" dirty="0"/>
              <a:t>Третій рівень</a:t>
            </a:r>
          </a:p>
          <a:p>
            <a:pPr lvl="3"/>
            <a:r>
              <a:rPr lang="uk-UA" noProof="0" dirty="0"/>
              <a:t>Четвертий рівень</a:t>
            </a:r>
          </a:p>
          <a:p>
            <a:pPr lvl="4"/>
            <a:r>
              <a:rPr lang="uk-UA" noProof="0" dirty="0"/>
              <a:t>П’ятий рівень</a:t>
            </a:r>
          </a:p>
        </p:txBody>
      </p:sp>
      <p:sp>
        <p:nvSpPr>
          <p:cNvPr id="6" name="Місце для нижнього колонтитула 5">
            <a:extLst>
              <a:ext uri="{FF2B5EF4-FFF2-40B4-BE49-F238E27FC236}">
                <a16:creationId xmlns:a16="http://schemas.microsoft.com/office/drawing/2014/main" id="{21E580B6-E2E0-DAA2-1338-EB90582AC7BB}"/>
              </a:ext>
            </a:extLst>
          </p:cNvPr>
          <p:cNvSpPr>
            <a:spLocks noGrp="1"/>
          </p:cNvSpPr>
          <p:nvPr>
            <p:ph type="ftr" sz="quarter" idx="4"/>
          </p:nvPr>
        </p:nvSpPr>
        <p:spPr>
          <a:xfrm>
            <a:off x="0" y="6457950"/>
            <a:ext cx="4303713" cy="339725"/>
          </a:xfrm>
          <a:prstGeom prst="rect">
            <a:avLst/>
          </a:prstGeom>
        </p:spPr>
        <p:txBody>
          <a:bodyPr vert="horz" lIns="91010" tIns="45505" rIns="91010" bIns="45505" rtlCol="0" anchor="b"/>
          <a:lstStyle>
            <a:lvl1pPr algn="l" eaLnBrk="1" fontAlgn="auto" hangingPunct="1">
              <a:spcBef>
                <a:spcPts val="0"/>
              </a:spcBef>
              <a:spcAft>
                <a:spcPts val="0"/>
              </a:spcAft>
              <a:defRPr sz="1200">
                <a:latin typeface="Roboto Condensed Light" pitchFamily="2" charset="0"/>
              </a:defRPr>
            </a:lvl1pPr>
          </a:lstStyle>
          <a:p>
            <a:pPr>
              <a:defRPr/>
            </a:pPr>
            <a:endParaRPr lang="uk-UA"/>
          </a:p>
        </p:txBody>
      </p:sp>
      <p:sp>
        <p:nvSpPr>
          <p:cNvPr id="7" name="Місце для номера слайда 6">
            <a:extLst>
              <a:ext uri="{FF2B5EF4-FFF2-40B4-BE49-F238E27FC236}">
                <a16:creationId xmlns:a16="http://schemas.microsoft.com/office/drawing/2014/main" id="{B305F669-AEA4-BEE1-80ED-F2BC81C07261}"/>
              </a:ext>
            </a:extLst>
          </p:cNvPr>
          <p:cNvSpPr>
            <a:spLocks noGrp="1"/>
          </p:cNvSpPr>
          <p:nvPr>
            <p:ph type="sldNum" sz="quarter" idx="5"/>
          </p:nvPr>
        </p:nvSpPr>
        <p:spPr>
          <a:xfrm>
            <a:off x="5622925" y="6457950"/>
            <a:ext cx="4305300" cy="339725"/>
          </a:xfrm>
          <a:prstGeom prst="rect">
            <a:avLst/>
          </a:prstGeom>
        </p:spPr>
        <p:txBody>
          <a:bodyPr vert="horz" wrap="square" lIns="91010" tIns="45505" rIns="91010" bIns="45505" numCol="1" anchor="b" anchorCtr="0" compatLnSpc="1">
            <a:prstTxWarp prst="textNoShape">
              <a:avLst/>
            </a:prstTxWarp>
          </a:bodyPr>
          <a:lstStyle>
            <a:lvl1pPr algn="r" eaLnBrk="1" hangingPunct="1">
              <a:defRPr sz="1200" smtClean="0">
                <a:latin typeface="Roboto Condensed Light" panose="02000000000000000000" pitchFamily="2" charset="0"/>
              </a:defRPr>
            </a:lvl1pPr>
          </a:lstStyle>
          <a:p>
            <a:pPr>
              <a:defRPr/>
            </a:pPr>
            <a:fld id="{AD5E7DE3-1AE7-4703-B5A5-E3B50F059203}" type="slidenum">
              <a:rPr lang="uk-UA" altLang="uk-UA"/>
              <a:pPr>
                <a:defRPr/>
              </a:pPr>
              <a:t>‹№›</a:t>
            </a:fld>
            <a:endParaRPr lang="uk-UA" altLang="uk-U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Roboto Condensed Light"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Roboto Condensed Light"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Roboto Condensed Light"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Roboto Condensed Light"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Roboto Condensed Light"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раз слайда 1">
            <a:extLst>
              <a:ext uri="{FF2B5EF4-FFF2-40B4-BE49-F238E27FC236}">
                <a16:creationId xmlns:a16="http://schemas.microsoft.com/office/drawing/2014/main" id="{EC123180-4134-DF4E-785D-39CBDB5C47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Заметки 2">
            <a:extLst>
              <a:ext uri="{FF2B5EF4-FFF2-40B4-BE49-F238E27FC236}">
                <a16:creationId xmlns:a16="http://schemas.microsoft.com/office/drawing/2014/main" id="{312169F0-1EA8-FC51-7151-606C144D08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5124" name="Номер слайда 3">
            <a:extLst>
              <a:ext uri="{FF2B5EF4-FFF2-40B4-BE49-F238E27FC236}">
                <a16:creationId xmlns:a16="http://schemas.microsoft.com/office/drawing/2014/main" id="{FD25675B-1AFB-8EBE-427A-E8EFEDC759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8188" indent="-284163">
              <a:defRPr>
                <a:solidFill>
                  <a:schemeClr val="tx1"/>
                </a:solidFill>
                <a:latin typeface="Arial" panose="020B0604020202020204" pitchFamily="34" charset="0"/>
              </a:defRPr>
            </a:lvl2pPr>
            <a:lvl3pPr marL="1136650" indent="-227013">
              <a:defRPr>
                <a:solidFill>
                  <a:schemeClr val="tx1"/>
                </a:solidFill>
                <a:latin typeface="Arial" panose="020B0604020202020204" pitchFamily="34" charset="0"/>
              </a:defRPr>
            </a:lvl3pPr>
            <a:lvl4pPr marL="1592263" indent="-227013">
              <a:defRPr>
                <a:solidFill>
                  <a:schemeClr val="tx1"/>
                </a:solidFill>
                <a:latin typeface="Arial" panose="020B0604020202020204" pitchFamily="34" charset="0"/>
              </a:defRPr>
            </a:lvl4pPr>
            <a:lvl5pPr marL="2046288" indent="-227013">
              <a:defRPr>
                <a:solidFill>
                  <a:schemeClr val="tx1"/>
                </a:solidFill>
                <a:latin typeface="Arial" panose="020B0604020202020204" pitchFamily="34" charset="0"/>
              </a:defRPr>
            </a:lvl5pPr>
            <a:lvl6pPr marL="2503488" indent="-227013" eaLnBrk="0" fontAlgn="base" hangingPunct="0">
              <a:spcBef>
                <a:spcPct val="0"/>
              </a:spcBef>
              <a:spcAft>
                <a:spcPct val="0"/>
              </a:spcAft>
              <a:defRPr>
                <a:solidFill>
                  <a:schemeClr val="tx1"/>
                </a:solidFill>
                <a:latin typeface="Arial" panose="020B0604020202020204" pitchFamily="34" charset="0"/>
              </a:defRPr>
            </a:lvl6pPr>
            <a:lvl7pPr marL="2960688" indent="-227013" eaLnBrk="0" fontAlgn="base" hangingPunct="0">
              <a:spcBef>
                <a:spcPct val="0"/>
              </a:spcBef>
              <a:spcAft>
                <a:spcPct val="0"/>
              </a:spcAft>
              <a:defRPr>
                <a:solidFill>
                  <a:schemeClr val="tx1"/>
                </a:solidFill>
                <a:latin typeface="Arial" panose="020B0604020202020204" pitchFamily="34" charset="0"/>
              </a:defRPr>
            </a:lvl7pPr>
            <a:lvl8pPr marL="3417888" indent="-227013" eaLnBrk="0" fontAlgn="base" hangingPunct="0">
              <a:spcBef>
                <a:spcPct val="0"/>
              </a:spcBef>
              <a:spcAft>
                <a:spcPct val="0"/>
              </a:spcAft>
              <a:defRPr>
                <a:solidFill>
                  <a:schemeClr val="tx1"/>
                </a:solidFill>
                <a:latin typeface="Arial" panose="020B0604020202020204" pitchFamily="34" charset="0"/>
              </a:defRPr>
            </a:lvl8pPr>
            <a:lvl9pPr marL="3875088" indent="-227013" eaLnBrk="0" fontAlgn="base" hangingPunct="0">
              <a:spcBef>
                <a:spcPct val="0"/>
              </a:spcBef>
              <a:spcAft>
                <a:spcPct val="0"/>
              </a:spcAft>
              <a:defRPr>
                <a:solidFill>
                  <a:schemeClr val="tx1"/>
                </a:solidFill>
                <a:latin typeface="Arial" panose="020B0604020202020204" pitchFamily="34" charset="0"/>
              </a:defRPr>
            </a:lvl9pPr>
          </a:lstStyle>
          <a:p>
            <a:fld id="{444C9BBA-1121-4372-A223-AC5E6F5CC0C9}" type="slidenum">
              <a:rPr lang="uk-UA" altLang="uk-UA">
                <a:latin typeface="Roboto Condensed Light" panose="02000000000000000000" pitchFamily="2" charset="0"/>
              </a:rPr>
              <a:pPr/>
              <a:t>1</a:t>
            </a:fld>
            <a:endParaRPr lang="uk-UA" altLang="uk-UA" dirty="0">
              <a:latin typeface="Roboto Condensed Light" panose="02000000000000000000" pitchFamily="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AA8ED688-EA9D-61C5-A44B-F55D15E720F8}"/>
              </a:ext>
            </a:extLst>
          </p:cNvPr>
          <p:cNvSpPr>
            <a:spLocks noGrp="1"/>
          </p:cNvSpPr>
          <p:nvPr>
            <p:ph type="dt" sz="half" idx="10"/>
          </p:nvPr>
        </p:nvSpPr>
        <p:spPr/>
        <p:txBody>
          <a:bodyPr/>
          <a:lstStyle>
            <a:lvl1pPr>
              <a:defRPr/>
            </a:lvl1pPr>
          </a:lstStyle>
          <a:p>
            <a:pPr>
              <a:defRPr/>
            </a:pPr>
            <a:fld id="{17E1EC32-5CBE-4F36-922C-D4973230ACB3}" type="datetime1">
              <a:rPr lang="uk-UA" smtClean="0"/>
              <a:t>07.08.2023</a:t>
            </a:fld>
            <a:endParaRPr lang="uk-UA" dirty="0"/>
          </a:p>
        </p:txBody>
      </p:sp>
      <p:sp>
        <p:nvSpPr>
          <p:cNvPr id="5" name="Місце для нижнього колонтитула 4">
            <a:extLst>
              <a:ext uri="{FF2B5EF4-FFF2-40B4-BE49-F238E27FC236}">
                <a16:creationId xmlns:a16="http://schemas.microsoft.com/office/drawing/2014/main" id="{F12B7512-7EB2-DA19-46B7-56794379F821}"/>
              </a:ext>
            </a:extLst>
          </p:cNvPr>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a:extLst>
              <a:ext uri="{FF2B5EF4-FFF2-40B4-BE49-F238E27FC236}">
                <a16:creationId xmlns:a16="http://schemas.microsoft.com/office/drawing/2014/main" id="{AB66CE9B-243A-B895-DE85-B46D60D6A835}"/>
              </a:ext>
            </a:extLst>
          </p:cNvPr>
          <p:cNvSpPr>
            <a:spLocks noGrp="1"/>
          </p:cNvSpPr>
          <p:nvPr>
            <p:ph type="sldNum" sz="quarter" idx="12"/>
          </p:nvPr>
        </p:nvSpPr>
        <p:spPr/>
        <p:txBody>
          <a:bodyPr/>
          <a:lstStyle>
            <a:lvl1pPr>
              <a:defRPr/>
            </a:lvl1pPr>
          </a:lstStyle>
          <a:p>
            <a:pPr>
              <a:defRPr/>
            </a:pPr>
            <a:fld id="{CEA36708-AE8B-4B85-9B65-228F0635230B}" type="slidenum">
              <a:rPr lang="uk-UA" altLang="uk-UA"/>
              <a:pPr>
                <a:defRPr/>
              </a:pPr>
              <a:t>‹№›</a:t>
            </a:fld>
            <a:endParaRPr lang="uk-UA" altLang="uk-UA"/>
          </a:p>
        </p:txBody>
      </p:sp>
    </p:spTree>
    <p:extLst>
      <p:ext uri="{BB962C8B-B14F-4D97-AF65-F5344CB8AC3E}">
        <p14:creationId xmlns:p14="http://schemas.microsoft.com/office/powerpoint/2010/main" val="403015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3FB3C76D-3FFE-763E-4EE5-2A99E753A866}"/>
              </a:ext>
            </a:extLst>
          </p:cNvPr>
          <p:cNvSpPr>
            <a:spLocks noGrp="1"/>
          </p:cNvSpPr>
          <p:nvPr>
            <p:ph type="dt" sz="half" idx="10"/>
          </p:nvPr>
        </p:nvSpPr>
        <p:spPr/>
        <p:txBody>
          <a:bodyPr/>
          <a:lstStyle>
            <a:lvl1pPr>
              <a:defRPr/>
            </a:lvl1pPr>
          </a:lstStyle>
          <a:p>
            <a:pPr>
              <a:defRPr/>
            </a:pPr>
            <a:fld id="{A5A29429-62B4-4C86-AD6F-D160F9092A20}" type="datetime1">
              <a:rPr lang="uk-UA" smtClean="0"/>
              <a:t>07.08.2023</a:t>
            </a:fld>
            <a:endParaRPr lang="uk-UA" dirty="0"/>
          </a:p>
        </p:txBody>
      </p:sp>
      <p:sp>
        <p:nvSpPr>
          <p:cNvPr id="5" name="Місце для нижнього колонтитула 4">
            <a:extLst>
              <a:ext uri="{FF2B5EF4-FFF2-40B4-BE49-F238E27FC236}">
                <a16:creationId xmlns:a16="http://schemas.microsoft.com/office/drawing/2014/main" id="{9D0A6F11-8148-EC28-C421-ABF4862C6BB5}"/>
              </a:ext>
            </a:extLst>
          </p:cNvPr>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a:extLst>
              <a:ext uri="{FF2B5EF4-FFF2-40B4-BE49-F238E27FC236}">
                <a16:creationId xmlns:a16="http://schemas.microsoft.com/office/drawing/2014/main" id="{87B56B1A-9CE4-8114-6966-A045B2D002A2}"/>
              </a:ext>
            </a:extLst>
          </p:cNvPr>
          <p:cNvSpPr>
            <a:spLocks noGrp="1"/>
          </p:cNvSpPr>
          <p:nvPr>
            <p:ph type="sldNum" sz="quarter" idx="12"/>
          </p:nvPr>
        </p:nvSpPr>
        <p:spPr/>
        <p:txBody>
          <a:bodyPr/>
          <a:lstStyle>
            <a:lvl1pPr>
              <a:defRPr/>
            </a:lvl1pPr>
          </a:lstStyle>
          <a:p>
            <a:pPr>
              <a:defRPr/>
            </a:pPr>
            <a:fld id="{4E4F0B48-4A94-4504-A6C0-3A970785A124}" type="slidenum">
              <a:rPr lang="uk-UA" altLang="uk-UA"/>
              <a:pPr>
                <a:defRPr/>
              </a:pPr>
              <a:t>‹№›</a:t>
            </a:fld>
            <a:endParaRPr lang="uk-UA" altLang="uk-UA"/>
          </a:p>
        </p:txBody>
      </p:sp>
    </p:spTree>
    <p:extLst>
      <p:ext uri="{BB962C8B-B14F-4D97-AF65-F5344CB8AC3E}">
        <p14:creationId xmlns:p14="http://schemas.microsoft.com/office/powerpoint/2010/main" val="2193732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A0CB74CD-04BD-591A-4CDD-5926DD78B5DD}"/>
              </a:ext>
            </a:extLst>
          </p:cNvPr>
          <p:cNvSpPr>
            <a:spLocks noGrp="1"/>
          </p:cNvSpPr>
          <p:nvPr>
            <p:ph type="dt" sz="half" idx="10"/>
          </p:nvPr>
        </p:nvSpPr>
        <p:spPr/>
        <p:txBody>
          <a:bodyPr/>
          <a:lstStyle>
            <a:lvl1pPr>
              <a:defRPr/>
            </a:lvl1pPr>
          </a:lstStyle>
          <a:p>
            <a:pPr>
              <a:defRPr/>
            </a:pPr>
            <a:fld id="{C0DB3C7F-BACE-43A4-B239-E88EE4945485}" type="datetime1">
              <a:rPr lang="uk-UA" smtClean="0"/>
              <a:t>07.08.2023</a:t>
            </a:fld>
            <a:endParaRPr lang="uk-UA" dirty="0"/>
          </a:p>
        </p:txBody>
      </p:sp>
      <p:sp>
        <p:nvSpPr>
          <p:cNvPr id="5" name="Місце для нижнього колонтитула 4">
            <a:extLst>
              <a:ext uri="{FF2B5EF4-FFF2-40B4-BE49-F238E27FC236}">
                <a16:creationId xmlns:a16="http://schemas.microsoft.com/office/drawing/2014/main" id="{D127B8D6-3995-C4DE-DD03-0D84EC35EBC3}"/>
              </a:ext>
            </a:extLst>
          </p:cNvPr>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a:extLst>
              <a:ext uri="{FF2B5EF4-FFF2-40B4-BE49-F238E27FC236}">
                <a16:creationId xmlns:a16="http://schemas.microsoft.com/office/drawing/2014/main" id="{9A58A045-F125-D6D3-71A7-99BD4E10CDF7}"/>
              </a:ext>
            </a:extLst>
          </p:cNvPr>
          <p:cNvSpPr>
            <a:spLocks noGrp="1"/>
          </p:cNvSpPr>
          <p:nvPr>
            <p:ph type="sldNum" sz="quarter" idx="12"/>
          </p:nvPr>
        </p:nvSpPr>
        <p:spPr/>
        <p:txBody>
          <a:bodyPr/>
          <a:lstStyle>
            <a:lvl1pPr>
              <a:defRPr/>
            </a:lvl1pPr>
          </a:lstStyle>
          <a:p>
            <a:pPr>
              <a:defRPr/>
            </a:pPr>
            <a:fld id="{30A6392A-C09C-4467-9777-3DF3F4931805}" type="slidenum">
              <a:rPr lang="uk-UA" altLang="uk-UA"/>
              <a:pPr>
                <a:defRPr/>
              </a:pPr>
              <a:t>‹№›</a:t>
            </a:fld>
            <a:endParaRPr lang="uk-UA" altLang="uk-UA"/>
          </a:p>
        </p:txBody>
      </p:sp>
    </p:spTree>
    <p:extLst>
      <p:ext uri="{BB962C8B-B14F-4D97-AF65-F5344CB8AC3E}">
        <p14:creationId xmlns:p14="http://schemas.microsoft.com/office/powerpoint/2010/main" val="17268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9C0276E-6541-BA52-E161-CE331C0B1A1E}"/>
              </a:ext>
            </a:extLst>
          </p:cNvPr>
          <p:cNvSpPr>
            <a:spLocks noGrp="1"/>
          </p:cNvSpPr>
          <p:nvPr>
            <p:ph type="dt" sz="half" idx="10"/>
          </p:nvPr>
        </p:nvSpPr>
        <p:spPr/>
        <p:txBody>
          <a:bodyPr/>
          <a:lstStyle>
            <a:lvl1pPr>
              <a:defRPr/>
            </a:lvl1pPr>
          </a:lstStyle>
          <a:p>
            <a:pPr>
              <a:defRPr/>
            </a:pPr>
            <a:fld id="{3C5ADA89-A0D3-4314-A176-85A007CD1FE8}" type="datetime1">
              <a:rPr lang="uk-UA" smtClean="0"/>
              <a:t>07.08.2023</a:t>
            </a:fld>
            <a:endParaRPr lang="uk-UA" dirty="0"/>
          </a:p>
        </p:txBody>
      </p:sp>
      <p:sp>
        <p:nvSpPr>
          <p:cNvPr id="5" name="Місце для нижнього колонтитула 4">
            <a:extLst>
              <a:ext uri="{FF2B5EF4-FFF2-40B4-BE49-F238E27FC236}">
                <a16:creationId xmlns:a16="http://schemas.microsoft.com/office/drawing/2014/main" id="{C7DDD959-5CE9-DE4E-E0DB-D16F2C6243EF}"/>
              </a:ext>
            </a:extLst>
          </p:cNvPr>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a:extLst>
              <a:ext uri="{FF2B5EF4-FFF2-40B4-BE49-F238E27FC236}">
                <a16:creationId xmlns:a16="http://schemas.microsoft.com/office/drawing/2014/main" id="{CBAD9C21-6A07-273E-32EB-90B9801FB94A}"/>
              </a:ext>
            </a:extLst>
          </p:cNvPr>
          <p:cNvSpPr>
            <a:spLocks noGrp="1"/>
          </p:cNvSpPr>
          <p:nvPr>
            <p:ph type="sldNum" sz="quarter" idx="12"/>
          </p:nvPr>
        </p:nvSpPr>
        <p:spPr/>
        <p:txBody>
          <a:bodyPr/>
          <a:lstStyle>
            <a:lvl1pPr>
              <a:defRPr/>
            </a:lvl1pPr>
          </a:lstStyle>
          <a:p>
            <a:pPr>
              <a:defRPr/>
            </a:pPr>
            <a:fld id="{C3457EC5-9B54-49ED-9CA6-C2B51A92FA73}" type="slidenum">
              <a:rPr lang="uk-UA" altLang="uk-UA"/>
              <a:pPr>
                <a:defRPr/>
              </a:pPr>
              <a:t>‹№›</a:t>
            </a:fld>
            <a:endParaRPr lang="uk-UA" altLang="uk-UA"/>
          </a:p>
        </p:txBody>
      </p:sp>
    </p:spTree>
    <p:extLst>
      <p:ext uri="{BB962C8B-B14F-4D97-AF65-F5344CB8AC3E}">
        <p14:creationId xmlns:p14="http://schemas.microsoft.com/office/powerpoint/2010/main" val="260522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Відредагуйте стиль зразка тексту</a:t>
            </a:r>
          </a:p>
        </p:txBody>
      </p:sp>
      <p:sp>
        <p:nvSpPr>
          <p:cNvPr id="4" name="Місце для дати 3">
            <a:extLst>
              <a:ext uri="{FF2B5EF4-FFF2-40B4-BE49-F238E27FC236}">
                <a16:creationId xmlns:a16="http://schemas.microsoft.com/office/drawing/2014/main" id="{5F4B40DE-7744-E223-33EE-0FC832A8CB42}"/>
              </a:ext>
            </a:extLst>
          </p:cNvPr>
          <p:cNvSpPr>
            <a:spLocks noGrp="1"/>
          </p:cNvSpPr>
          <p:nvPr>
            <p:ph type="dt" sz="half" idx="10"/>
          </p:nvPr>
        </p:nvSpPr>
        <p:spPr/>
        <p:txBody>
          <a:bodyPr/>
          <a:lstStyle>
            <a:lvl1pPr>
              <a:defRPr/>
            </a:lvl1pPr>
          </a:lstStyle>
          <a:p>
            <a:pPr>
              <a:defRPr/>
            </a:pPr>
            <a:fld id="{3B1565D7-EB7C-4F14-A75F-1468678CEE51}" type="datetime1">
              <a:rPr lang="uk-UA" smtClean="0"/>
              <a:t>07.08.2023</a:t>
            </a:fld>
            <a:endParaRPr lang="uk-UA" dirty="0"/>
          </a:p>
        </p:txBody>
      </p:sp>
      <p:sp>
        <p:nvSpPr>
          <p:cNvPr id="5" name="Місце для нижнього колонтитула 4">
            <a:extLst>
              <a:ext uri="{FF2B5EF4-FFF2-40B4-BE49-F238E27FC236}">
                <a16:creationId xmlns:a16="http://schemas.microsoft.com/office/drawing/2014/main" id="{67955B39-CD41-967F-D3C9-49E2F0DC0B83}"/>
              </a:ext>
            </a:extLst>
          </p:cNvPr>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a:extLst>
              <a:ext uri="{FF2B5EF4-FFF2-40B4-BE49-F238E27FC236}">
                <a16:creationId xmlns:a16="http://schemas.microsoft.com/office/drawing/2014/main" id="{AC395E2B-5CDE-5E43-970C-EF311F5EDB18}"/>
              </a:ext>
            </a:extLst>
          </p:cNvPr>
          <p:cNvSpPr>
            <a:spLocks noGrp="1"/>
          </p:cNvSpPr>
          <p:nvPr>
            <p:ph type="sldNum" sz="quarter" idx="12"/>
          </p:nvPr>
        </p:nvSpPr>
        <p:spPr/>
        <p:txBody>
          <a:bodyPr/>
          <a:lstStyle>
            <a:lvl1pPr>
              <a:defRPr/>
            </a:lvl1pPr>
          </a:lstStyle>
          <a:p>
            <a:pPr>
              <a:defRPr/>
            </a:pPr>
            <a:fld id="{57516EA7-C336-4E60-ADB4-B52A6B1073E8}" type="slidenum">
              <a:rPr lang="uk-UA" altLang="uk-UA"/>
              <a:pPr>
                <a:defRPr/>
              </a:pPr>
              <a:t>‹№›</a:t>
            </a:fld>
            <a:endParaRPr lang="uk-UA" altLang="uk-UA"/>
          </a:p>
        </p:txBody>
      </p:sp>
    </p:spTree>
    <p:extLst>
      <p:ext uri="{BB962C8B-B14F-4D97-AF65-F5344CB8AC3E}">
        <p14:creationId xmlns:p14="http://schemas.microsoft.com/office/powerpoint/2010/main" val="2127845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3">
            <a:extLst>
              <a:ext uri="{FF2B5EF4-FFF2-40B4-BE49-F238E27FC236}">
                <a16:creationId xmlns:a16="http://schemas.microsoft.com/office/drawing/2014/main" id="{A3C90BE2-957C-03F8-1F9F-8F0443FFFAE6}"/>
              </a:ext>
            </a:extLst>
          </p:cNvPr>
          <p:cNvSpPr>
            <a:spLocks noGrp="1"/>
          </p:cNvSpPr>
          <p:nvPr>
            <p:ph type="dt" sz="half" idx="10"/>
          </p:nvPr>
        </p:nvSpPr>
        <p:spPr/>
        <p:txBody>
          <a:bodyPr/>
          <a:lstStyle>
            <a:lvl1pPr>
              <a:defRPr/>
            </a:lvl1pPr>
          </a:lstStyle>
          <a:p>
            <a:pPr>
              <a:defRPr/>
            </a:pPr>
            <a:fld id="{D8502A48-9403-4A74-9887-2B681F0D2164}" type="datetime1">
              <a:rPr lang="uk-UA" smtClean="0"/>
              <a:t>07.08.2023</a:t>
            </a:fld>
            <a:endParaRPr lang="uk-UA" dirty="0"/>
          </a:p>
        </p:txBody>
      </p:sp>
      <p:sp>
        <p:nvSpPr>
          <p:cNvPr id="6" name="Місце для нижнього колонтитула 4">
            <a:extLst>
              <a:ext uri="{FF2B5EF4-FFF2-40B4-BE49-F238E27FC236}">
                <a16:creationId xmlns:a16="http://schemas.microsoft.com/office/drawing/2014/main" id="{7F0EFF87-884A-FDE7-CC72-F0E8FB07FB1C}"/>
              </a:ext>
            </a:extLst>
          </p:cNvPr>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a:extLst>
              <a:ext uri="{FF2B5EF4-FFF2-40B4-BE49-F238E27FC236}">
                <a16:creationId xmlns:a16="http://schemas.microsoft.com/office/drawing/2014/main" id="{8CC73E7E-C44D-D440-5AEA-931F69F3201B}"/>
              </a:ext>
            </a:extLst>
          </p:cNvPr>
          <p:cNvSpPr>
            <a:spLocks noGrp="1"/>
          </p:cNvSpPr>
          <p:nvPr>
            <p:ph type="sldNum" sz="quarter" idx="12"/>
          </p:nvPr>
        </p:nvSpPr>
        <p:spPr/>
        <p:txBody>
          <a:bodyPr/>
          <a:lstStyle>
            <a:lvl1pPr>
              <a:defRPr/>
            </a:lvl1pPr>
          </a:lstStyle>
          <a:p>
            <a:pPr>
              <a:defRPr/>
            </a:pPr>
            <a:fld id="{4FB77D72-FDE4-4F0D-B779-DE79087AB794}" type="slidenum">
              <a:rPr lang="uk-UA" altLang="uk-UA"/>
              <a:pPr>
                <a:defRPr/>
              </a:pPr>
              <a:t>‹№›</a:t>
            </a:fld>
            <a:endParaRPr lang="uk-UA" altLang="uk-UA"/>
          </a:p>
        </p:txBody>
      </p:sp>
    </p:spTree>
    <p:extLst>
      <p:ext uri="{BB962C8B-B14F-4D97-AF65-F5344CB8AC3E}">
        <p14:creationId xmlns:p14="http://schemas.microsoft.com/office/powerpoint/2010/main" val="1947340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3">
            <a:extLst>
              <a:ext uri="{FF2B5EF4-FFF2-40B4-BE49-F238E27FC236}">
                <a16:creationId xmlns:a16="http://schemas.microsoft.com/office/drawing/2014/main" id="{EA0DD99F-8DA5-F2B0-254A-B8A1308B5080}"/>
              </a:ext>
            </a:extLst>
          </p:cNvPr>
          <p:cNvSpPr>
            <a:spLocks noGrp="1"/>
          </p:cNvSpPr>
          <p:nvPr>
            <p:ph type="dt" sz="half" idx="10"/>
          </p:nvPr>
        </p:nvSpPr>
        <p:spPr/>
        <p:txBody>
          <a:bodyPr/>
          <a:lstStyle>
            <a:lvl1pPr>
              <a:defRPr/>
            </a:lvl1pPr>
          </a:lstStyle>
          <a:p>
            <a:pPr>
              <a:defRPr/>
            </a:pPr>
            <a:fld id="{5135F26A-7A56-493C-A70F-35A9975C6087}" type="datetime1">
              <a:rPr lang="uk-UA" smtClean="0"/>
              <a:t>07.08.2023</a:t>
            </a:fld>
            <a:endParaRPr lang="uk-UA" dirty="0"/>
          </a:p>
        </p:txBody>
      </p:sp>
      <p:sp>
        <p:nvSpPr>
          <p:cNvPr id="8" name="Місце для нижнього колонтитула 4">
            <a:extLst>
              <a:ext uri="{FF2B5EF4-FFF2-40B4-BE49-F238E27FC236}">
                <a16:creationId xmlns:a16="http://schemas.microsoft.com/office/drawing/2014/main" id="{16D392BE-E061-7D98-F1D5-C1C8D3872360}"/>
              </a:ext>
            </a:extLst>
          </p:cNvPr>
          <p:cNvSpPr>
            <a:spLocks noGrp="1"/>
          </p:cNvSpPr>
          <p:nvPr>
            <p:ph type="ftr" sz="quarter" idx="11"/>
          </p:nvPr>
        </p:nvSpPr>
        <p:spPr/>
        <p:txBody>
          <a:bodyPr/>
          <a:lstStyle>
            <a:lvl1pPr>
              <a:defRPr/>
            </a:lvl1pPr>
          </a:lstStyle>
          <a:p>
            <a:pPr>
              <a:defRPr/>
            </a:pPr>
            <a:endParaRPr lang="uk-UA"/>
          </a:p>
        </p:txBody>
      </p:sp>
      <p:sp>
        <p:nvSpPr>
          <p:cNvPr id="9" name="Місце для номера слайда 5">
            <a:extLst>
              <a:ext uri="{FF2B5EF4-FFF2-40B4-BE49-F238E27FC236}">
                <a16:creationId xmlns:a16="http://schemas.microsoft.com/office/drawing/2014/main" id="{FC71E889-4BED-A140-925A-AC31DDF437E8}"/>
              </a:ext>
            </a:extLst>
          </p:cNvPr>
          <p:cNvSpPr>
            <a:spLocks noGrp="1"/>
          </p:cNvSpPr>
          <p:nvPr>
            <p:ph type="sldNum" sz="quarter" idx="12"/>
          </p:nvPr>
        </p:nvSpPr>
        <p:spPr/>
        <p:txBody>
          <a:bodyPr/>
          <a:lstStyle>
            <a:lvl1pPr>
              <a:defRPr/>
            </a:lvl1pPr>
          </a:lstStyle>
          <a:p>
            <a:pPr>
              <a:defRPr/>
            </a:pPr>
            <a:fld id="{D3CAA662-D07E-4DEE-9289-2C855F9547C6}" type="slidenum">
              <a:rPr lang="uk-UA" altLang="uk-UA"/>
              <a:pPr>
                <a:defRPr/>
              </a:pPr>
              <a:t>‹№›</a:t>
            </a:fld>
            <a:endParaRPr lang="uk-UA" altLang="uk-UA"/>
          </a:p>
        </p:txBody>
      </p:sp>
    </p:spTree>
    <p:extLst>
      <p:ext uri="{BB962C8B-B14F-4D97-AF65-F5344CB8AC3E}">
        <p14:creationId xmlns:p14="http://schemas.microsoft.com/office/powerpoint/2010/main" val="411220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3">
            <a:extLst>
              <a:ext uri="{FF2B5EF4-FFF2-40B4-BE49-F238E27FC236}">
                <a16:creationId xmlns:a16="http://schemas.microsoft.com/office/drawing/2014/main" id="{AA7AD9E1-47C8-9944-ABD5-45EADE34C17D}"/>
              </a:ext>
            </a:extLst>
          </p:cNvPr>
          <p:cNvSpPr>
            <a:spLocks noGrp="1"/>
          </p:cNvSpPr>
          <p:nvPr>
            <p:ph type="dt" sz="half" idx="10"/>
          </p:nvPr>
        </p:nvSpPr>
        <p:spPr/>
        <p:txBody>
          <a:bodyPr/>
          <a:lstStyle>
            <a:lvl1pPr>
              <a:defRPr/>
            </a:lvl1pPr>
          </a:lstStyle>
          <a:p>
            <a:pPr>
              <a:defRPr/>
            </a:pPr>
            <a:fld id="{E8B28D74-D24D-4E90-B813-5897F1A84357}" type="datetime1">
              <a:rPr lang="uk-UA" smtClean="0"/>
              <a:t>07.08.2023</a:t>
            </a:fld>
            <a:endParaRPr lang="uk-UA" dirty="0"/>
          </a:p>
        </p:txBody>
      </p:sp>
      <p:sp>
        <p:nvSpPr>
          <p:cNvPr id="4" name="Місце для нижнього колонтитула 4">
            <a:extLst>
              <a:ext uri="{FF2B5EF4-FFF2-40B4-BE49-F238E27FC236}">
                <a16:creationId xmlns:a16="http://schemas.microsoft.com/office/drawing/2014/main" id="{5EC659C4-05E1-EB28-C2DF-96D8CC00C357}"/>
              </a:ext>
            </a:extLst>
          </p:cNvPr>
          <p:cNvSpPr>
            <a:spLocks noGrp="1"/>
          </p:cNvSpPr>
          <p:nvPr>
            <p:ph type="ftr" sz="quarter" idx="11"/>
          </p:nvPr>
        </p:nvSpPr>
        <p:spPr/>
        <p:txBody>
          <a:bodyPr/>
          <a:lstStyle>
            <a:lvl1pPr>
              <a:defRPr/>
            </a:lvl1pPr>
          </a:lstStyle>
          <a:p>
            <a:pPr>
              <a:defRPr/>
            </a:pPr>
            <a:endParaRPr lang="uk-UA"/>
          </a:p>
        </p:txBody>
      </p:sp>
      <p:sp>
        <p:nvSpPr>
          <p:cNvPr id="5" name="Місце для номера слайда 5">
            <a:extLst>
              <a:ext uri="{FF2B5EF4-FFF2-40B4-BE49-F238E27FC236}">
                <a16:creationId xmlns:a16="http://schemas.microsoft.com/office/drawing/2014/main" id="{D4237CF1-DE7F-FE35-5BF4-A6A97EF5AFF0}"/>
              </a:ext>
            </a:extLst>
          </p:cNvPr>
          <p:cNvSpPr>
            <a:spLocks noGrp="1"/>
          </p:cNvSpPr>
          <p:nvPr>
            <p:ph type="sldNum" sz="quarter" idx="12"/>
          </p:nvPr>
        </p:nvSpPr>
        <p:spPr/>
        <p:txBody>
          <a:bodyPr/>
          <a:lstStyle>
            <a:lvl1pPr>
              <a:defRPr/>
            </a:lvl1pPr>
          </a:lstStyle>
          <a:p>
            <a:pPr>
              <a:defRPr/>
            </a:pPr>
            <a:fld id="{432905D2-CC1C-4F8C-8D9C-4837BFB0BAA3}" type="slidenum">
              <a:rPr lang="uk-UA" altLang="uk-UA"/>
              <a:pPr>
                <a:defRPr/>
              </a:pPr>
              <a:t>‹№›</a:t>
            </a:fld>
            <a:endParaRPr lang="uk-UA" altLang="uk-UA"/>
          </a:p>
        </p:txBody>
      </p:sp>
    </p:spTree>
    <p:extLst>
      <p:ext uri="{BB962C8B-B14F-4D97-AF65-F5344CB8AC3E}">
        <p14:creationId xmlns:p14="http://schemas.microsoft.com/office/powerpoint/2010/main" val="15974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3">
            <a:extLst>
              <a:ext uri="{FF2B5EF4-FFF2-40B4-BE49-F238E27FC236}">
                <a16:creationId xmlns:a16="http://schemas.microsoft.com/office/drawing/2014/main" id="{FF345E8C-B5CC-DBD2-49BF-3F8E11BF2CEC}"/>
              </a:ext>
            </a:extLst>
          </p:cNvPr>
          <p:cNvSpPr>
            <a:spLocks noGrp="1"/>
          </p:cNvSpPr>
          <p:nvPr>
            <p:ph type="dt" sz="half" idx="10"/>
          </p:nvPr>
        </p:nvSpPr>
        <p:spPr/>
        <p:txBody>
          <a:bodyPr/>
          <a:lstStyle>
            <a:lvl1pPr>
              <a:defRPr/>
            </a:lvl1pPr>
          </a:lstStyle>
          <a:p>
            <a:pPr>
              <a:defRPr/>
            </a:pPr>
            <a:fld id="{B51EB880-0AA2-4056-9522-FB05D5B5FFC0}" type="datetime1">
              <a:rPr lang="uk-UA" smtClean="0"/>
              <a:t>07.08.2023</a:t>
            </a:fld>
            <a:endParaRPr lang="uk-UA" dirty="0"/>
          </a:p>
        </p:txBody>
      </p:sp>
      <p:sp>
        <p:nvSpPr>
          <p:cNvPr id="3" name="Місце для нижнього колонтитула 4">
            <a:extLst>
              <a:ext uri="{FF2B5EF4-FFF2-40B4-BE49-F238E27FC236}">
                <a16:creationId xmlns:a16="http://schemas.microsoft.com/office/drawing/2014/main" id="{8E0F689E-CF76-E819-6A24-BCC65EDCA976}"/>
              </a:ext>
            </a:extLst>
          </p:cNvPr>
          <p:cNvSpPr>
            <a:spLocks noGrp="1"/>
          </p:cNvSpPr>
          <p:nvPr>
            <p:ph type="ftr" sz="quarter" idx="11"/>
          </p:nvPr>
        </p:nvSpPr>
        <p:spPr/>
        <p:txBody>
          <a:bodyPr/>
          <a:lstStyle>
            <a:lvl1pPr>
              <a:defRPr/>
            </a:lvl1pPr>
          </a:lstStyle>
          <a:p>
            <a:pPr>
              <a:defRPr/>
            </a:pPr>
            <a:endParaRPr lang="uk-UA"/>
          </a:p>
        </p:txBody>
      </p:sp>
      <p:sp>
        <p:nvSpPr>
          <p:cNvPr id="4" name="Місце для номера слайда 5">
            <a:extLst>
              <a:ext uri="{FF2B5EF4-FFF2-40B4-BE49-F238E27FC236}">
                <a16:creationId xmlns:a16="http://schemas.microsoft.com/office/drawing/2014/main" id="{0D0CB2BC-E645-6849-7A8D-828A4AB5BBBC}"/>
              </a:ext>
            </a:extLst>
          </p:cNvPr>
          <p:cNvSpPr>
            <a:spLocks noGrp="1"/>
          </p:cNvSpPr>
          <p:nvPr>
            <p:ph type="sldNum" sz="quarter" idx="12"/>
          </p:nvPr>
        </p:nvSpPr>
        <p:spPr/>
        <p:txBody>
          <a:bodyPr/>
          <a:lstStyle>
            <a:lvl1pPr>
              <a:defRPr/>
            </a:lvl1pPr>
          </a:lstStyle>
          <a:p>
            <a:pPr>
              <a:defRPr/>
            </a:pPr>
            <a:fld id="{AF12A4B8-FBE2-42FD-8F7C-E331D756A450}" type="slidenum">
              <a:rPr lang="uk-UA" altLang="uk-UA"/>
              <a:pPr>
                <a:defRPr/>
              </a:pPr>
              <a:t>‹№›</a:t>
            </a:fld>
            <a:endParaRPr lang="uk-UA" altLang="uk-UA"/>
          </a:p>
        </p:txBody>
      </p:sp>
    </p:spTree>
    <p:extLst>
      <p:ext uri="{BB962C8B-B14F-4D97-AF65-F5344CB8AC3E}">
        <p14:creationId xmlns:p14="http://schemas.microsoft.com/office/powerpoint/2010/main" val="187850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Відредагуйте стиль зразка тексту</a:t>
            </a:r>
          </a:p>
        </p:txBody>
      </p:sp>
      <p:sp>
        <p:nvSpPr>
          <p:cNvPr id="5" name="Місце для дати 3">
            <a:extLst>
              <a:ext uri="{FF2B5EF4-FFF2-40B4-BE49-F238E27FC236}">
                <a16:creationId xmlns:a16="http://schemas.microsoft.com/office/drawing/2014/main" id="{C7262A28-1D71-BC9C-361E-8193A841A140}"/>
              </a:ext>
            </a:extLst>
          </p:cNvPr>
          <p:cNvSpPr>
            <a:spLocks noGrp="1"/>
          </p:cNvSpPr>
          <p:nvPr>
            <p:ph type="dt" sz="half" idx="10"/>
          </p:nvPr>
        </p:nvSpPr>
        <p:spPr/>
        <p:txBody>
          <a:bodyPr/>
          <a:lstStyle>
            <a:lvl1pPr>
              <a:defRPr/>
            </a:lvl1pPr>
          </a:lstStyle>
          <a:p>
            <a:pPr>
              <a:defRPr/>
            </a:pPr>
            <a:fld id="{0099FD09-56CB-496E-8898-6720F71CD085}" type="datetime1">
              <a:rPr lang="uk-UA" smtClean="0"/>
              <a:t>07.08.2023</a:t>
            </a:fld>
            <a:endParaRPr lang="uk-UA" dirty="0"/>
          </a:p>
        </p:txBody>
      </p:sp>
      <p:sp>
        <p:nvSpPr>
          <p:cNvPr id="6" name="Місце для нижнього колонтитула 4">
            <a:extLst>
              <a:ext uri="{FF2B5EF4-FFF2-40B4-BE49-F238E27FC236}">
                <a16:creationId xmlns:a16="http://schemas.microsoft.com/office/drawing/2014/main" id="{A521B7DB-A673-7716-B38E-B2B440DEAEEE}"/>
              </a:ext>
            </a:extLst>
          </p:cNvPr>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a:extLst>
              <a:ext uri="{FF2B5EF4-FFF2-40B4-BE49-F238E27FC236}">
                <a16:creationId xmlns:a16="http://schemas.microsoft.com/office/drawing/2014/main" id="{C430E745-9939-F461-9FF4-ACDFCDE1D2A8}"/>
              </a:ext>
            </a:extLst>
          </p:cNvPr>
          <p:cNvSpPr>
            <a:spLocks noGrp="1"/>
          </p:cNvSpPr>
          <p:nvPr>
            <p:ph type="sldNum" sz="quarter" idx="12"/>
          </p:nvPr>
        </p:nvSpPr>
        <p:spPr/>
        <p:txBody>
          <a:bodyPr/>
          <a:lstStyle>
            <a:lvl1pPr>
              <a:defRPr/>
            </a:lvl1pPr>
          </a:lstStyle>
          <a:p>
            <a:pPr>
              <a:defRPr/>
            </a:pPr>
            <a:fld id="{677728BF-03AA-4335-BB35-CA4255D550D5}" type="slidenum">
              <a:rPr lang="uk-UA" altLang="uk-UA"/>
              <a:pPr>
                <a:defRPr/>
              </a:pPr>
              <a:t>‹№›</a:t>
            </a:fld>
            <a:endParaRPr lang="uk-UA" altLang="uk-UA"/>
          </a:p>
        </p:txBody>
      </p:sp>
    </p:spTree>
    <p:extLst>
      <p:ext uri="{BB962C8B-B14F-4D97-AF65-F5344CB8AC3E}">
        <p14:creationId xmlns:p14="http://schemas.microsoft.com/office/powerpoint/2010/main" val="2809920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uk-UA" noProof="0"/>
              <a:t>Клацніть піктограму, щоб додати зображення</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Відредагуйте стиль зразка тексту</a:t>
            </a:r>
          </a:p>
        </p:txBody>
      </p:sp>
      <p:sp>
        <p:nvSpPr>
          <p:cNvPr id="5" name="Місце для дати 3">
            <a:extLst>
              <a:ext uri="{FF2B5EF4-FFF2-40B4-BE49-F238E27FC236}">
                <a16:creationId xmlns:a16="http://schemas.microsoft.com/office/drawing/2014/main" id="{EAD98881-2ACD-B166-5782-7741EE21F2BF}"/>
              </a:ext>
            </a:extLst>
          </p:cNvPr>
          <p:cNvSpPr>
            <a:spLocks noGrp="1"/>
          </p:cNvSpPr>
          <p:nvPr>
            <p:ph type="dt" sz="half" idx="10"/>
          </p:nvPr>
        </p:nvSpPr>
        <p:spPr/>
        <p:txBody>
          <a:bodyPr/>
          <a:lstStyle>
            <a:lvl1pPr>
              <a:defRPr/>
            </a:lvl1pPr>
          </a:lstStyle>
          <a:p>
            <a:pPr>
              <a:defRPr/>
            </a:pPr>
            <a:fld id="{B9A39900-2130-471A-96F5-C08ADF4C58B2}" type="datetime1">
              <a:rPr lang="uk-UA" smtClean="0"/>
              <a:t>07.08.2023</a:t>
            </a:fld>
            <a:endParaRPr lang="uk-UA" dirty="0"/>
          </a:p>
        </p:txBody>
      </p:sp>
      <p:sp>
        <p:nvSpPr>
          <p:cNvPr id="6" name="Місце для нижнього колонтитула 4">
            <a:extLst>
              <a:ext uri="{FF2B5EF4-FFF2-40B4-BE49-F238E27FC236}">
                <a16:creationId xmlns:a16="http://schemas.microsoft.com/office/drawing/2014/main" id="{A20CC5D9-3E6C-7EE8-9D04-C4BDBC52A2BA}"/>
              </a:ext>
            </a:extLst>
          </p:cNvPr>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a:extLst>
              <a:ext uri="{FF2B5EF4-FFF2-40B4-BE49-F238E27FC236}">
                <a16:creationId xmlns:a16="http://schemas.microsoft.com/office/drawing/2014/main" id="{9185126F-D584-C2C3-AFD8-CF584FC064DD}"/>
              </a:ext>
            </a:extLst>
          </p:cNvPr>
          <p:cNvSpPr>
            <a:spLocks noGrp="1"/>
          </p:cNvSpPr>
          <p:nvPr>
            <p:ph type="sldNum" sz="quarter" idx="12"/>
          </p:nvPr>
        </p:nvSpPr>
        <p:spPr/>
        <p:txBody>
          <a:bodyPr/>
          <a:lstStyle>
            <a:lvl1pPr>
              <a:defRPr/>
            </a:lvl1pPr>
          </a:lstStyle>
          <a:p>
            <a:pPr>
              <a:defRPr/>
            </a:pPr>
            <a:fld id="{3291BF11-B2ED-427F-8A4E-915E4DE31228}" type="slidenum">
              <a:rPr lang="uk-UA" altLang="uk-UA"/>
              <a:pPr>
                <a:defRPr/>
              </a:pPr>
              <a:t>‹№›</a:t>
            </a:fld>
            <a:endParaRPr lang="uk-UA" altLang="uk-UA"/>
          </a:p>
        </p:txBody>
      </p:sp>
    </p:spTree>
    <p:extLst>
      <p:ext uri="{BB962C8B-B14F-4D97-AF65-F5344CB8AC3E}">
        <p14:creationId xmlns:p14="http://schemas.microsoft.com/office/powerpoint/2010/main" val="212905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E8E3"/>
        </a:solidFill>
        <a:effectLst/>
      </p:bgPr>
    </p:bg>
    <p:spTree>
      <p:nvGrpSpPr>
        <p:cNvPr id="1" name=""/>
        <p:cNvGrpSpPr/>
        <p:nvPr/>
      </p:nvGrpSpPr>
      <p:grpSpPr>
        <a:xfrm>
          <a:off x="0" y="0"/>
          <a:ext cx="0" cy="0"/>
          <a:chOff x="0" y="0"/>
          <a:chExt cx="0" cy="0"/>
        </a:xfrm>
      </p:grpSpPr>
      <p:sp>
        <p:nvSpPr>
          <p:cNvPr id="1026" name="Місце для заголовка 1">
            <a:extLst>
              <a:ext uri="{FF2B5EF4-FFF2-40B4-BE49-F238E27FC236}">
                <a16:creationId xmlns:a16="http://schemas.microsoft.com/office/drawing/2014/main" id="{145B3D2B-C7D7-7980-44A7-F0F89E85FA3F}"/>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uk-UA" altLang="uk-UA"/>
              <a:t>Клацніть, щоб редагувати стиль зразка заголовка</a:t>
            </a:r>
          </a:p>
        </p:txBody>
      </p:sp>
      <p:sp>
        <p:nvSpPr>
          <p:cNvPr id="1027" name="Місце для тексту 2">
            <a:extLst>
              <a:ext uri="{FF2B5EF4-FFF2-40B4-BE49-F238E27FC236}">
                <a16:creationId xmlns:a16="http://schemas.microsoft.com/office/drawing/2014/main" id="{6564B427-26C4-01D2-D649-C81805085E94}"/>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uk-UA" altLang="uk-UA"/>
              <a:t>Відредагуйте стиль зразка тексту</a:t>
            </a:r>
          </a:p>
          <a:p>
            <a:pPr lvl="1"/>
            <a:r>
              <a:rPr lang="uk-UA" altLang="uk-UA"/>
              <a:t>Другий рівень</a:t>
            </a:r>
          </a:p>
          <a:p>
            <a:pPr lvl="2"/>
            <a:r>
              <a:rPr lang="uk-UA" altLang="uk-UA"/>
              <a:t>Третій рівень</a:t>
            </a:r>
          </a:p>
          <a:p>
            <a:pPr lvl="3"/>
            <a:r>
              <a:rPr lang="uk-UA" altLang="uk-UA"/>
              <a:t>Четвертий рівень</a:t>
            </a:r>
          </a:p>
          <a:p>
            <a:pPr lvl="4"/>
            <a:r>
              <a:rPr lang="uk-UA" altLang="uk-UA"/>
              <a:t>П’ятий рівень</a:t>
            </a:r>
          </a:p>
        </p:txBody>
      </p:sp>
      <p:sp>
        <p:nvSpPr>
          <p:cNvPr id="4" name="Місце для дати 3">
            <a:extLst>
              <a:ext uri="{FF2B5EF4-FFF2-40B4-BE49-F238E27FC236}">
                <a16:creationId xmlns:a16="http://schemas.microsoft.com/office/drawing/2014/main" id="{81D6CE43-1EAA-523D-DAB2-2987A26D32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Roboto Condensed Light" pitchFamily="2" charset="0"/>
              </a:defRPr>
            </a:lvl1pPr>
          </a:lstStyle>
          <a:p>
            <a:pPr>
              <a:defRPr/>
            </a:pPr>
            <a:fld id="{A3A4EBE1-466D-4230-858E-9D9EDE7A73B0}" type="datetime1">
              <a:rPr lang="uk-UA" smtClean="0"/>
              <a:t>07.08.2023</a:t>
            </a:fld>
            <a:endParaRPr lang="uk-UA" dirty="0"/>
          </a:p>
        </p:txBody>
      </p:sp>
      <p:sp>
        <p:nvSpPr>
          <p:cNvPr id="5" name="Місце для нижнього колонтитула 4">
            <a:extLst>
              <a:ext uri="{FF2B5EF4-FFF2-40B4-BE49-F238E27FC236}">
                <a16:creationId xmlns:a16="http://schemas.microsoft.com/office/drawing/2014/main" id="{7EACE517-7161-2385-5C82-22A501162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Roboto Condensed Light" pitchFamily="2" charset="0"/>
              </a:defRPr>
            </a:lvl1pPr>
          </a:lstStyle>
          <a:p>
            <a:pPr>
              <a:defRPr/>
            </a:pPr>
            <a:endParaRPr lang="uk-UA"/>
          </a:p>
        </p:txBody>
      </p:sp>
      <p:sp>
        <p:nvSpPr>
          <p:cNvPr id="6" name="Місце для номера слайда 5">
            <a:extLst>
              <a:ext uri="{FF2B5EF4-FFF2-40B4-BE49-F238E27FC236}">
                <a16:creationId xmlns:a16="http://schemas.microsoft.com/office/drawing/2014/main" id="{6AD0EEA3-846C-8CE7-CBB8-FCE48699ADA9}"/>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Roboto Condensed Light" panose="02000000000000000000" pitchFamily="2" charset="0"/>
              </a:defRPr>
            </a:lvl1pPr>
          </a:lstStyle>
          <a:p>
            <a:pPr>
              <a:defRPr/>
            </a:pPr>
            <a:fld id="{5BCFE2EF-88FD-44AD-B231-08CC0BF5B23B}" type="slidenum">
              <a:rPr lang="uk-UA" altLang="uk-UA"/>
              <a:pPr>
                <a:defRPr/>
              </a:pPr>
              <a:t>‹№›</a:t>
            </a:fld>
            <a:endParaRPr lang="uk-UA" alt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Roboto Condensed Light" pitchFamily="2" charset="0"/>
          <a:ea typeface="+mj-ea"/>
          <a:cs typeface="+mj-cs"/>
        </a:defRPr>
      </a:lvl1pPr>
      <a:lvl2pPr algn="l" rtl="0" eaLnBrk="0" fontAlgn="base" hangingPunct="0">
        <a:lnSpc>
          <a:spcPct val="90000"/>
        </a:lnSpc>
        <a:spcBef>
          <a:spcPct val="0"/>
        </a:spcBef>
        <a:spcAft>
          <a:spcPct val="0"/>
        </a:spcAft>
        <a:defRPr sz="4400">
          <a:solidFill>
            <a:schemeClr val="tx1"/>
          </a:solidFill>
          <a:latin typeface="Roboto Condensed Light" panose="02000000000000000000" pitchFamily="2" charset="0"/>
        </a:defRPr>
      </a:lvl2pPr>
      <a:lvl3pPr algn="l" rtl="0" eaLnBrk="0" fontAlgn="base" hangingPunct="0">
        <a:lnSpc>
          <a:spcPct val="90000"/>
        </a:lnSpc>
        <a:spcBef>
          <a:spcPct val="0"/>
        </a:spcBef>
        <a:spcAft>
          <a:spcPct val="0"/>
        </a:spcAft>
        <a:defRPr sz="4400">
          <a:solidFill>
            <a:schemeClr val="tx1"/>
          </a:solidFill>
          <a:latin typeface="Roboto Condensed Light" panose="02000000000000000000" pitchFamily="2" charset="0"/>
        </a:defRPr>
      </a:lvl3pPr>
      <a:lvl4pPr algn="l" rtl="0" eaLnBrk="0" fontAlgn="base" hangingPunct="0">
        <a:lnSpc>
          <a:spcPct val="90000"/>
        </a:lnSpc>
        <a:spcBef>
          <a:spcPct val="0"/>
        </a:spcBef>
        <a:spcAft>
          <a:spcPct val="0"/>
        </a:spcAft>
        <a:defRPr sz="4400">
          <a:solidFill>
            <a:schemeClr val="tx1"/>
          </a:solidFill>
          <a:latin typeface="Roboto Condensed Light" panose="02000000000000000000" pitchFamily="2" charset="0"/>
        </a:defRPr>
      </a:lvl4pPr>
      <a:lvl5pPr algn="l" rtl="0" eaLnBrk="0" fontAlgn="base" hangingPunct="0">
        <a:lnSpc>
          <a:spcPct val="90000"/>
        </a:lnSpc>
        <a:spcBef>
          <a:spcPct val="0"/>
        </a:spcBef>
        <a:spcAft>
          <a:spcPct val="0"/>
        </a:spcAft>
        <a:defRPr sz="4400">
          <a:solidFill>
            <a:schemeClr val="tx1"/>
          </a:solidFill>
          <a:latin typeface="Roboto Condensed Light" panose="02000000000000000000" pitchFamily="2"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Roboto Condensed Light" pitchFamily="2"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Roboto Condensed Light" pitchFamily="2"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Roboto Condensed Light" pitchFamily="2"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Roboto Condensed Light" pitchFamily="2"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Roboto Condensed Ligh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arch.ligazakon.ua/l_doc2.nsf/link1/an_1546/ed_2018_02_08/pravo1/T031058.html?pravo=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pap.in.ua/4_2018/66.pdf" TargetMode="External"/><Relationship Id="rId2" Type="http://schemas.openxmlformats.org/officeDocument/2006/relationships/hyperlink" Target="http://www.visnyk-juris.uzhnu.uz.ua/index.php/archiv?id=163" TargetMode="External"/><Relationship Id="rId1" Type="http://schemas.openxmlformats.org/officeDocument/2006/relationships/slideLayout" Target="../slideLayouts/slideLayout2.xml"/><Relationship Id="rId5" Type="http://schemas.openxmlformats.org/officeDocument/2006/relationships/hyperlink" Target="http://www.visnyk-juris.uzhnu.uz.ua/file/No.53/part_2/4.pdf" TargetMode="External"/><Relationship Id="rId4" Type="http://schemas.openxmlformats.org/officeDocument/2006/relationships/hyperlink" Target="http://lduvs.edu.ua/wp-content/uploads/Docs/vysnik/vlduvs-2018-3(povn_text).pdf" TargetMode="External"/></Relationships>
</file>

<file path=ppt/slides/_rels/slide67.xml.rels><?xml version="1.0" encoding="UTF-8" standalone="yes"?>
<Relationships xmlns="http://schemas.openxmlformats.org/package/2006/relationships"><Relationship Id="rId3" Type="http://schemas.openxmlformats.org/officeDocument/2006/relationships/hyperlink" Target="https://sud.ua/ru/news/blog/124382-strok-zvernennya-do-sudu-yak-element-printsipu-pravovoyi-viznachenosti-praktika-yespl" TargetMode="External"/><Relationship Id="rId7" Type="http://schemas.openxmlformats.org/officeDocument/2006/relationships/hyperlink" Target="https://sud.ua/ru/news/blog/173256-konstitutsiyni-garantiyi-sudovogo-zakhistu-sotsialnikh-prav-ta-mozhliet-yikh-obmezhennya-protsesualnim-strokom" TargetMode="External"/><Relationship Id="rId2" Type="http://schemas.openxmlformats.org/officeDocument/2006/relationships/hyperlink" Target="https://sud.ua/ru/news/blog/123832-pravo-na-dostup-do-sudovogo-zakhistu-v-konteksti-dotrimannya-strokiv-zvernennya-do-sudu-praktika-yespl" TargetMode="External"/><Relationship Id="rId1" Type="http://schemas.openxmlformats.org/officeDocument/2006/relationships/slideLayout" Target="../slideLayouts/slideLayout2.xml"/><Relationship Id="rId6" Type="http://schemas.openxmlformats.org/officeDocument/2006/relationships/hyperlink" Target="https://sud.ua/ru/news/blog/130166-stroki-v-administrativnomu-sudochinstvi-yak-fundamentalna-pravova-kategoriya" TargetMode="External"/><Relationship Id="rId5" Type="http://schemas.openxmlformats.org/officeDocument/2006/relationships/hyperlink" Target="https://sud.ua/ru/news/blog/129577-yak-zberegti-balans-zabezpechennya-spravedlivogo-publichnogo-rozglyadu-spravi-ta-dotrimannya-rozumnogo-stroku" TargetMode="External"/><Relationship Id="rId4" Type="http://schemas.openxmlformats.org/officeDocument/2006/relationships/hyperlink" Target="https://sud.ua/ru/news/blog/125633-propusk-protsesualnogo-stroku-ne-povinen-sluguvati-zasobom-legalizatsiyi-trivayuchogo-pravoporushennya"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nsj.gov.ua/ua/news/osoblivosti-rozglyadu-sotsialnih-ta-pensiynih-sporiv/" TargetMode="External"/><Relationship Id="rId7" Type="http://schemas.openxmlformats.org/officeDocument/2006/relationships/hyperlink" Target="https://journal.lduvs.lg.ua/index.php/journal/article/view/1359/1236" TargetMode="External"/><Relationship Id="rId2" Type="http://schemas.openxmlformats.org/officeDocument/2006/relationships/hyperlink" Target="http://www.nsj.gov.ua/ua/training/programi-dnipropetrovsk/23-chervnya-2020-r-programa-zagalnoukrainskogo-seminaru-na-temu-rozglyad-pensiynih-ta-inshih-sotsialnih-sporiv/" TargetMode="External"/><Relationship Id="rId1" Type="http://schemas.openxmlformats.org/officeDocument/2006/relationships/slideLayout" Target="../slideLayouts/slideLayout2.xml"/><Relationship Id="rId6" Type="http://schemas.openxmlformats.org/officeDocument/2006/relationships/hyperlink" Target="http://visnyk-pravo.uzhnu.edu.ua/article/view/267327" TargetMode="External"/><Relationship Id="rId5" Type="http://schemas.openxmlformats.org/officeDocument/2006/relationships/hyperlink" Target="https://rm.coe.int/materials-socialrights-2020/1680a165f8" TargetMode="External"/><Relationship Id="rId4" Type="http://schemas.openxmlformats.org/officeDocument/2006/relationships/hyperlink" Target="https://supreme.court.gov.ua/userfiles/media/new_folder_for_uploads/supreme/Prezent_Bernazjuk_pensia.pdf?fbclid=IwAR2gyHgylrQ9L2XhE83zyBlhM4RbEgDTjCno3_32Lgmi0WU9hsxb__pz0fg"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nsj.gov.ua/ua/news/obgovorennya-aktualnoi-sudovoi-praktiki-/" TargetMode="External"/><Relationship Id="rId2" Type="http://schemas.openxmlformats.org/officeDocument/2006/relationships/hyperlink" Target="https://supreme.court.gov.ua/userfiles/media/new_folder_for_uploads/supreme/2022_prezent/Prezent_Preudic_2022_11_24.pdf" TargetMode="External"/><Relationship Id="rId1" Type="http://schemas.openxmlformats.org/officeDocument/2006/relationships/slideLayout" Target="../slideLayouts/slideLayout2.xml"/><Relationship Id="rId6" Type="http://schemas.openxmlformats.org/officeDocument/2006/relationships/hyperlink" Target="http://pap-journal.in.ua/wp-content/uploads/2020/08/5_2018.pdf" TargetMode="External"/><Relationship Id="rId5" Type="http://schemas.openxmlformats.org/officeDocument/2006/relationships/hyperlink" Target="https://sud.ua/ru/news/blog/135240-osnovni-etapi-pidgotovki-motivovanogo-sudovogo-rishennya-vimogi-protsesualnogo-zakonu-v-svitli-polozhen-konventsiyi-pro-zakhist-prav-lyudini-i-osnovopolozhnikh-svobod" TargetMode="External"/><Relationship Id="rId4" Type="http://schemas.openxmlformats.org/officeDocument/2006/relationships/hyperlink" Target="https://sud.ua/ru/news/blog/133015-ponyattya-ta-kriteriyi-motivovanosti-sudovogo-rishennya-yak-odniyeyi-z-garantiy-dotrimannya-sudami-printsipu-verkhovenstva-prav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pic>
        <p:nvPicPr>
          <p:cNvPr id="4098" name="Рисунок 9">
            <a:extLst>
              <a:ext uri="{FF2B5EF4-FFF2-40B4-BE49-F238E27FC236}">
                <a16:creationId xmlns:a16="http://schemas.microsoft.com/office/drawing/2014/main" id="{DDB5F571-2533-BCF7-634C-3B0118BD140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9888" y="450850"/>
            <a:ext cx="1076325"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Прямоугольник 4">
            <a:extLst>
              <a:ext uri="{FF2B5EF4-FFF2-40B4-BE49-F238E27FC236}">
                <a16:creationId xmlns:a16="http://schemas.microsoft.com/office/drawing/2014/main" id="{713D9962-6A76-0B3F-B541-F5A67F76EF47}"/>
              </a:ext>
            </a:extLst>
          </p:cNvPr>
          <p:cNvSpPr>
            <a:spLocks noChangeArrowheads="1"/>
          </p:cNvSpPr>
          <p:nvPr/>
        </p:nvSpPr>
        <p:spPr bwMode="auto">
          <a:xfrm>
            <a:off x="7323826" y="306471"/>
            <a:ext cx="4346773"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00000"/>
              </a:lnSpc>
              <a:spcBef>
                <a:spcPct val="0"/>
              </a:spcBef>
              <a:buFontTx/>
              <a:buNone/>
            </a:pPr>
            <a:r>
              <a:rPr lang="uk-UA" altLang="uk-UA" sz="1400" dirty="0">
                <a:solidFill>
                  <a:schemeClr val="bg1"/>
                </a:solidFill>
              </a:rPr>
              <a:t>НАЦІОНАЛЬНА ШКОЛА СУДДІВ УКРАЇНИ</a:t>
            </a:r>
          </a:p>
          <a:p>
            <a:pPr>
              <a:lnSpc>
                <a:spcPct val="100000"/>
              </a:lnSpc>
              <a:spcBef>
                <a:spcPct val="0"/>
              </a:spcBef>
              <a:buFontTx/>
              <a:buNone/>
            </a:pPr>
            <a:r>
              <a:rPr lang="uk-UA" altLang="uk-UA" sz="1400" dirty="0">
                <a:solidFill>
                  <a:schemeClr val="bg1"/>
                </a:solidFill>
              </a:rPr>
              <a:t>ЛЬВІВСЬКЕ РЕГІОНАЛЬНЕ ВІДДІЛЕННЯ</a:t>
            </a:r>
          </a:p>
          <a:p>
            <a:pPr>
              <a:lnSpc>
                <a:spcPct val="100000"/>
              </a:lnSpc>
              <a:spcBef>
                <a:spcPct val="0"/>
              </a:spcBef>
              <a:buFontTx/>
              <a:buNone/>
            </a:pPr>
            <a:endParaRPr lang="uk-UA" altLang="uk-UA" sz="1400" dirty="0">
              <a:solidFill>
                <a:schemeClr val="bg1"/>
              </a:solidFill>
            </a:endParaRPr>
          </a:p>
          <a:p>
            <a:pPr>
              <a:lnSpc>
                <a:spcPct val="100000"/>
              </a:lnSpc>
              <a:spcBef>
                <a:spcPct val="0"/>
              </a:spcBef>
              <a:buFontTx/>
              <a:buNone/>
            </a:pPr>
            <a:r>
              <a:rPr lang="uk-UA" altLang="uk-UA" sz="1400" dirty="0">
                <a:solidFill>
                  <a:schemeClr val="bg1"/>
                </a:solidFill>
              </a:rPr>
              <a:t>Семінар для судів та помічників суддів окружних та апеляційних адміністративних судів на тему: </a:t>
            </a:r>
            <a:endParaRPr lang="en-US" altLang="uk-UA" sz="1400" dirty="0">
              <a:solidFill>
                <a:schemeClr val="bg1"/>
              </a:solidFill>
            </a:endParaRPr>
          </a:p>
          <a:p>
            <a:pPr>
              <a:lnSpc>
                <a:spcPct val="100000"/>
              </a:lnSpc>
              <a:spcBef>
                <a:spcPct val="0"/>
              </a:spcBef>
              <a:buFontTx/>
              <a:buNone/>
            </a:pPr>
            <a:r>
              <a:rPr lang="uk-UA" altLang="uk-UA" sz="1400" dirty="0">
                <a:solidFill>
                  <a:schemeClr val="bg1"/>
                </a:solidFill>
              </a:rPr>
              <a:t>«Строки в адміністративному судочинстві»</a:t>
            </a:r>
          </a:p>
          <a:p>
            <a:pPr>
              <a:lnSpc>
                <a:spcPct val="100000"/>
              </a:lnSpc>
              <a:spcBef>
                <a:spcPct val="0"/>
              </a:spcBef>
              <a:buFontTx/>
              <a:buNone/>
            </a:pPr>
            <a:r>
              <a:rPr lang="uk-UA" altLang="uk-UA" sz="1400" dirty="0">
                <a:solidFill>
                  <a:schemeClr val="bg1"/>
                </a:solidFill>
              </a:rPr>
              <a:t>28 липня 2023 року </a:t>
            </a:r>
            <a:endParaRPr lang="en-US" altLang="uk-UA" sz="1400" dirty="0">
              <a:solidFill>
                <a:schemeClr val="bg1"/>
              </a:solidFill>
            </a:endParaRPr>
          </a:p>
        </p:txBody>
      </p:sp>
      <p:sp>
        <p:nvSpPr>
          <p:cNvPr id="4100" name="TextBox 10">
            <a:extLst>
              <a:ext uri="{FF2B5EF4-FFF2-40B4-BE49-F238E27FC236}">
                <a16:creationId xmlns:a16="http://schemas.microsoft.com/office/drawing/2014/main" id="{1A77238E-A3A5-371E-E67F-93A7CB4BB124}"/>
              </a:ext>
            </a:extLst>
          </p:cNvPr>
          <p:cNvSpPr txBox="1">
            <a:spLocks noChangeArrowheads="1"/>
          </p:cNvSpPr>
          <p:nvPr/>
        </p:nvSpPr>
        <p:spPr bwMode="auto">
          <a:xfrm>
            <a:off x="369888" y="3136612"/>
            <a:ext cx="1037027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00000"/>
              </a:lnSpc>
              <a:spcBef>
                <a:spcPct val="0"/>
              </a:spcBef>
              <a:buFontTx/>
              <a:buNone/>
            </a:pPr>
            <a:r>
              <a:rPr lang="uk-UA" altLang="uk-UA" sz="3200" dirty="0">
                <a:solidFill>
                  <a:schemeClr val="bg1"/>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4101" name="TextBox 14">
            <a:extLst>
              <a:ext uri="{FF2B5EF4-FFF2-40B4-BE49-F238E27FC236}">
                <a16:creationId xmlns:a16="http://schemas.microsoft.com/office/drawing/2014/main" id="{46C864FC-A28B-EC07-B9A8-2430B01469D4}"/>
              </a:ext>
            </a:extLst>
          </p:cNvPr>
          <p:cNvSpPr txBox="1">
            <a:spLocks noChangeArrowheads="1"/>
          </p:cNvSpPr>
          <p:nvPr/>
        </p:nvSpPr>
        <p:spPr bwMode="auto">
          <a:xfrm>
            <a:off x="369888" y="5514975"/>
            <a:ext cx="107092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00000"/>
              </a:lnSpc>
              <a:spcBef>
                <a:spcPct val="0"/>
              </a:spcBef>
              <a:buFontTx/>
              <a:buNone/>
            </a:pPr>
            <a:r>
              <a:rPr lang="uk-UA" altLang="uk-UA" sz="2000" b="1" dirty="0">
                <a:solidFill>
                  <a:srgbClr val="FFFFFF"/>
                </a:solidFill>
                <a:ea typeface="Roboto Condensed Light" panose="02000000000000000000" pitchFamily="2" charset="0"/>
                <a:cs typeface="Roboto Condensed Light" panose="02000000000000000000" pitchFamily="2" charset="0"/>
              </a:rPr>
              <a:t>Ян БЕРНАЗЮК,</a:t>
            </a:r>
          </a:p>
          <a:p>
            <a:pPr>
              <a:lnSpc>
                <a:spcPct val="100000"/>
              </a:lnSpc>
              <a:spcBef>
                <a:spcPct val="0"/>
              </a:spcBef>
              <a:buFontTx/>
              <a:buNone/>
            </a:pPr>
            <a:r>
              <a:rPr lang="uk-UA" altLang="uk-UA" sz="1600" dirty="0">
                <a:solidFill>
                  <a:srgbClr val="FFFFFF"/>
                </a:solidFill>
                <a:ea typeface="Roboto Condensed Light" panose="02000000000000000000" pitchFamily="2" charset="0"/>
                <a:cs typeface="Roboto Condensed Light" panose="02000000000000000000" pitchFamily="2" charset="0"/>
              </a:rPr>
              <a:t>суддя Касаційного адміністративного суду у складі Верховного Суду, </a:t>
            </a:r>
          </a:p>
          <a:p>
            <a:pPr>
              <a:lnSpc>
                <a:spcPct val="100000"/>
              </a:lnSpc>
              <a:spcBef>
                <a:spcPct val="0"/>
              </a:spcBef>
              <a:buFontTx/>
              <a:buNone/>
            </a:pPr>
            <a:r>
              <a:rPr lang="uk-UA" altLang="uk-UA" sz="1600" dirty="0">
                <a:solidFill>
                  <a:srgbClr val="FFFFFF"/>
                </a:solidFill>
                <a:ea typeface="Roboto Condensed Light" panose="02000000000000000000" pitchFamily="2" charset="0"/>
                <a:cs typeface="Roboto Condensed Light" panose="02000000000000000000" pitchFamily="2" charset="0"/>
              </a:rPr>
              <a:t>доктор юридичних наук, професор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B68243-ACFF-4720-BAE2-AB378FE1AF8C}"/>
              </a:ext>
            </a:extLst>
          </p:cNvPr>
          <p:cNvSpPr>
            <a:spLocks noGrp="1"/>
          </p:cNvSpPr>
          <p:nvPr>
            <p:ph type="title"/>
          </p:nvPr>
        </p:nvSpPr>
        <p:spPr>
          <a:xfrm>
            <a:off x="1485858" y="154619"/>
            <a:ext cx="9677400" cy="922112"/>
          </a:xfrm>
        </p:spPr>
        <p:txBody>
          <a:bodyPr/>
          <a:lstStyle/>
          <a:p>
            <a:pPr algn="ctr"/>
            <a:r>
              <a:rPr lang="uk-UA" sz="3600" b="1" dirty="0">
                <a:solidFill>
                  <a:srgbClr val="002949"/>
                </a:solidFill>
              </a:rPr>
              <a:t>СХОЖІСТЬ З ПРОБЛЕМОЮ ФОРМАЛІЗМА</a:t>
            </a:r>
          </a:p>
        </p:txBody>
      </p:sp>
      <p:sp>
        <p:nvSpPr>
          <p:cNvPr id="3" name="Місце для вмісту 2">
            <a:extLst>
              <a:ext uri="{FF2B5EF4-FFF2-40B4-BE49-F238E27FC236}">
                <a16:creationId xmlns:a16="http://schemas.microsoft.com/office/drawing/2014/main" id="{F4B2EE4E-74F4-4F38-AA16-698214107EE5}"/>
              </a:ext>
            </a:extLst>
          </p:cNvPr>
          <p:cNvSpPr>
            <a:spLocks noGrp="1"/>
          </p:cNvSpPr>
          <p:nvPr>
            <p:ph idx="1"/>
          </p:nvPr>
        </p:nvSpPr>
        <p:spPr>
          <a:xfrm>
            <a:off x="465137" y="1006589"/>
            <a:ext cx="11225379" cy="4920343"/>
          </a:xfrm>
        </p:spPr>
        <p:txBody>
          <a:bodyPr/>
          <a:lstStyle/>
          <a:p>
            <a:pPr marL="0" indent="0" algn="just">
              <a:buNone/>
            </a:pPr>
            <a:r>
              <a:rPr lang="uk-UA" sz="2400" b="1" dirty="0">
                <a:solidFill>
                  <a:srgbClr val="002949"/>
                </a:solidFill>
                <a:effectLst/>
              </a:rPr>
              <a:t>Формалізм</a:t>
            </a:r>
            <a:r>
              <a:rPr lang="uk-UA" sz="2400" dirty="0">
                <a:solidFill>
                  <a:srgbClr val="002949"/>
                </a:solidFill>
                <a:effectLst/>
              </a:rPr>
              <a:t> – це, здебільшого, позитивне оціночне поняття, яке означає обов’язок всіх суб’єктів (суд, учасники судового процесу, суб’єкт владних повноважень) дотримуватися процедур, визначених законодавством, нехтування яких призводить до суттєвих негативних наслідків</a:t>
            </a:r>
          </a:p>
          <a:p>
            <a:pPr marL="0" indent="0" algn="just">
              <a:buNone/>
            </a:pPr>
            <a:br>
              <a:rPr lang="uk-UA" sz="2400" dirty="0">
                <a:solidFill>
                  <a:srgbClr val="002949"/>
                </a:solidFill>
                <a:effectLst/>
              </a:rPr>
            </a:br>
            <a:r>
              <a:rPr lang="uk-UA" sz="2400" b="1" dirty="0">
                <a:solidFill>
                  <a:srgbClr val="002949"/>
                </a:solidFill>
                <a:effectLst/>
              </a:rPr>
              <a:t>Надмірний формалізм</a:t>
            </a:r>
            <a:r>
              <a:rPr lang="uk-UA" sz="2400" dirty="0">
                <a:solidFill>
                  <a:srgbClr val="002949"/>
                </a:solidFill>
                <a:effectLst/>
              </a:rPr>
              <a:t> – це, здебільшого, негативне оціночне поняття, яке означає безумовну вимогу дотримуватися процедур, визначених законодавством, у ситуації, за якої негативні наслідки переважають принцип розумності (доцільності, раціональності)</a:t>
            </a:r>
          </a:p>
          <a:p>
            <a:pPr marL="0" indent="0" algn="just">
              <a:buNone/>
            </a:pPr>
            <a:br>
              <a:rPr lang="uk-UA" sz="2400" dirty="0">
                <a:solidFill>
                  <a:srgbClr val="002949"/>
                </a:solidFill>
                <a:effectLst/>
              </a:rPr>
            </a:br>
            <a:r>
              <a:rPr lang="uk-UA" sz="2400" b="1" dirty="0">
                <a:solidFill>
                  <a:srgbClr val="002949"/>
                </a:solidFill>
                <a:effectLst/>
              </a:rPr>
              <a:t>Надмірна гнучкість</a:t>
            </a:r>
            <a:r>
              <a:rPr lang="uk-UA" sz="2400" dirty="0">
                <a:solidFill>
                  <a:srgbClr val="002949"/>
                </a:solidFill>
                <a:effectLst/>
              </a:rPr>
              <a:t> – це, здебільшого, негативне оціночне поняття, яке означає нехтування процедурою, визначеною законодавством, у ситуації, за якої негативні наслідки переважають принцип розумності (доцільності, раціональності)</a:t>
            </a:r>
          </a:p>
          <a:p>
            <a:pPr marL="0" indent="0">
              <a:buNone/>
            </a:pPr>
            <a:endParaRPr lang="uk-UA" dirty="0">
              <a:solidFill>
                <a:srgbClr val="002949"/>
              </a:solidFill>
            </a:endParaRPr>
          </a:p>
        </p:txBody>
      </p:sp>
      <p:cxnSp>
        <p:nvCxnSpPr>
          <p:cNvPr id="5" name="Straight Connector 8">
            <a:extLst>
              <a:ext uri="{FF2B5EF4-FFF2-40B4-BE49-F238E27FC236}">
                <a16:creationId xmlns:a16="http://schemas.microsoft.com/office/drawing/2014/main" id="{CC4C413B-94AC-8A61-0793-C3ED098A7527}"/>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AA8C4691-0AFA-4199-FA6F-F375F20050A0}"/>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C72C2336-2BB3-891B-B286-B962B0EBCE89}"/>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45280450-C92E-0746-CF3F-CCF12148272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10</a:t>
            </a:fld>
            <a:endParaRPr lang="uk-UA" altLang="uk-UA" dirty="0">
              <a:solidFill>
                <a:srgbClr val="002949"/>
              </a:solidFill>
            </a:endParaRPr>
          </a:p>
        </p:txBody>
      </p:sp>
    </p:spTree>
    <p:extLst>
      <p:ext uri="{BB962C8B-B14F-4D97-AF65-F5344CB8AC3E}">
        <p14:creationId xmlns:p14="http://schemas.microsoft.com/office/powerpoint/2010/main" val="1800148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FBB94E53-738F-4A9F-905C-F11D11472B07}"/>
              </a:ext>
            </a:extLst>
          </p:cNvPr>
          <p:cNvSpPr>
            <a:spLocks noGrp="1"/>
          </p:cNvSpPr>
          <p:nvPr>
            <p:ph idx="1"/>
          </p:nvPr>
        </p:nvSpPr>
        <p:spPr>
          <a:xfrm>
            <a:off x="578716" y="508358"/>
            <a:ext cx="10584542" cy="5567363"/>
          </a:xfrm>
        </p:spPr>
        <p:txBody>
          <a:bodyPr/>
          <a:lstStyle/>
          <a:p>
            <a:pPr marL="0" indent="0" algn="just">
              <a:buNone/>
            </a:pPr>
            <a:r>
              <a:rPr lang="uk-UA" sz="3600" b="1" dirty="0">
                <a:solidFill>
                  <a:srgbClr val="002949"/>
                </a:solidFill>
              </a:rPr>
              <a:t>Триваючі правовідносини </a:t>
            </a:r>
            <a:r>
              <a:rPr lang="uk-UA" sz="3600" dirty="0">
                <a:solidFill>
                  <a:srgbClr val="002949"/>
                </a:solidFill>
              </a:rPr>
              <a:t>(строк не можливо пропустити!?)</a:t>
            </a:r>
          </a:p>
          <a:p>
            <a:pPr marL="0" indent="0" algn="just">
              <a:buNone/>
            </a:pPr>
            <a:endParaRPr lang="uk-UA" sz="3600" dirty="0">
              <a:solidFill>
                <a:srgbClr val="002949"/>
              </a:solidFill>
            </a:endParaRPr>
          </a:p>
          <a:p>
            <a:pPr marL="0" indent="0" algn="just">
              <a:buNone/>
            </a:pPr>
            <a:r>
              <a:rPr lang="uk-UA" sz="3600" b="1" dirty="0">
                <a:solidFill>
                  <a:srgbClr val="002949"/>
                </a:solidFill>
              </a:rPr>
              <a:t>Приклад:</a:t>
            </a:r>
            <a:r>
              <a:rPr lang="uk-UA" sz="3600" dirty="0">
                <a:solidFill>
                  <a:srgbClr val="002949"/>
                </a:solidFill>
              </a:rPr>
              <a:t> </a:t>
            </a:r>
          </a:p>
          <a:p>
            <a:pPr marL="742950" indent="-742950" algn="just">
              <a:buFont typeface="+mj-lt"/>
              <a:buAutoNum type="arabicPeriod"/>
            </a:pPr>
            <a:r>
              <a:rPr lang="uk-UA" sz="3600" dirty="0">
                <a:solidFill>
                  <a:srgbClr val="002949"/>
                </a:solidFill>
              </a:rPr>
              <a:t>непризначених суддів; </a:t>
            </a:r>
          </a:p>
          <a:p>
            <a:pPr marL="742950" indent="-742950" algn="just">
              <a:buFont typeface="+mj-lt"/>
              <a:buAutoNum type="arabicPeriod"/>
            </a:pPr>
            <a:r>
              <a:rPr lang="uk-UA" sz="3600" dirty="0">
                <a:solidFill>
                  <a:srgbClr val="002949"/>
                </a:solidFill>
              </a:rPr>
              <a:t>неподання заяви про призначення пенсії вперше.</a:t>
            </a:r>
          </a:p>
          <a:p>
            <a:pPr marL="742950" indent="-742950" algn="just">
              <a:buFont typeface="+mj-lt"/>
              <a:buAutoNum type="arabicPeriod"/>
            </a:pPr>
            <a:endParaRPr lang="uk-UA" sz="3600" dirty="0">
              <a:solidFill>
                <a:srgbClr val="002949"/>
              </a:solidFill>
            </a:endParaRPr>
          </a:p>
          <a:p>
            <a:pPr marL="0" indent="0" algn="just">
              <a:buNone/>
            </a:pPr>
            <a:r>
              <a:rPr lang="uk-UA" sz="3600" b="1" dirty="0">
                <a:solidFill>
                  <a:srgbClr val="002949"/>
                </a:solidFill>
              </a:rPr>
              <a:t>Проблема: </a:t>
            </a:r>
            <a:r>
              <a:rPr lang="uk-UA" sz="3600" dirty="0">
                <a:solidFill>
                  <a:srgbClr val="002949"/>
                </a:solidFill>
              </a:rPr>
              <a:t>які ознаки триваючих правовідносин?</a:t>
            </a:r>
          </a:p>
        </p:txBody>
      </p:sp>
      <p:cxnSp>
        <p:nvCxnSpPr>
          <p:cNvPr id="4" name="Straight Connector 8">
            <a:extLst>
              <a:ext uri="{FF2B5EF4-FFF2-40B4-BE49-F238E27FC236}">
                <a16:creationId xmlns:a16="http://schemas.microsoft.com/office/drawing/2014/main" id="{BFBA5254-E763-9E4D-551F-2439A36CDEE9}"/>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C08083A6-832C-BB32-1C16-3C630EB4667D}"/>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AAD8E6C9-40A4-6A72-0FA5-D4FD51FCF6E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C3EBED4A-60AC-66C4-B2FF-0B8EDBF6FB42}"/>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11</a:t>
            </a:fld>
            <a:endParaRPr lang="uk-UA" altLang="uk-UA" dirty="0">
              <a:solidFill>
                <a:srgbClr val="002949"/>
              </a:solidFill>
            </a:endParaRPr>
          </a:p>
        </p:txBody>
      </p:sp>
    </p:spTree>
    <p:extLst>
      <p:ext uri="{BB962C8B-B14F-4D97-AF65-F5344CB8AC3E}">
        <p14:creationId xmlns:p14="http://schemas.microsoft.com/office/powerpoint/2010/main" val="325512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a:extLst>
              <a:ext uri="{FF2B5EF4-FFF2-40B4-BE49-F238E27FC236}">
                <a16:creationId xmlns:a16="http://schemas.microsoft.com/office/drawing/2014/main" id="{EF45444B-DBD7-4463-9455-4BEDBAB09159}"/>
              </a:ext>
            </a:extLst>
          </p:cNvPr>
          <p:cNvPicPr>
            <a:picLocks noGrp="1" noChangeAspect="1"/>
          </p:cNvPicPr>
          <p:nvPr>
            <p:ph idx="1"/>
          </p:nvPr>
        </p:nvPicPr>
        <p:blipFill>
          <a:blip r:embed="rId2"/>
          <a:stretch>
            <a:fillRect/>
          </a:stretch>
        </p:blipFill>
        <p:spPr>
          <a:xfrm>
            <a:off x="838200" y="3339878"/>
            <a:ext cx="10515600" cy="1322832"/>
          </a:xfrm>
          <a:prstGeom prst="rect">
            <a:avLst/>
          </a:prstGeom>
        </p:spPr>
      </p:pic>
      <p:sp>
        <p:nvSpPr>
          <p:cNvPr id="7" name="TextBox 6">
            <a:extLst>
              <a:ext uri="{FF2B5EF4-FFF2-40B4-BE49-F238E27FC236}">
                <a16:creationId xmlns:a16="http://schemas.microsoft.com/office/drawing/2014/main" id="{87420871-28A5-4CBB-BC39-A2918CB7D113}"/>
              </a:ext>
            </a:extLst>
          </p:cNvPr>
          <p:cNvSpPr txBox="1"/>
          <p:nvPr/>
        </p:nvSpPr>
        <p:spPr>
          <a:xfrm>
            <a:off x="1637441" y="1895475"/>
            <a:ext cx="9644194" cy="1569660"/>
          </a:xfrm>
          <a:prstGeom prst="rect">
            <a:avLst/>
          </a:prstGeom>
          <a:noFill/>
        </p:spPr>
        <p:txBody>
          <a:bodyPr wrap="square">
            <a:spAutoFit/>
          </a:bodyPr>
          <a:lstStyle/>
          <a:p>
            <a:pPr marL="0" indent="0" algn="ctr">
              <a:buNone/>
            </a:pPr>
            <a:r>
              <a:rPr lang="uk-UA" sz="4800" b="1" dirty="0">
                <a:solidFill>
                  <a:srgbClr val="002949"/>
                </a:solidFill>
                <a:latin typeface="Roboto Condensed Light" panose="02000000000000000000" pitchFamily="2" charset="0"/>
              </a:rPr>
              <a:t>СТРОК НЕ МОЖЕ ЛЕГАЛІЗУВАТИ ТРИВАЮЧЕ ПРАВОПОРУШЕННЯ</a:t>
            </a:r>
          </a:p>
        </p:txBody>
      </p:sp>
      <p:cxnSp>
        <p:nvCxnSpPr>
          <p:cNvPr id="3" name="Straight Connector 8">
            <a:extLst>
              <a:ext uri="{FF2B5EF4-FFF2-40B4-BE49-F238E27FC236}">
                <a16:creationId xmlns:a16="http://schemas.microsoft.com/office/drawing/2014/main" id="{8F7B6810-F0EF-645B-20A6-6D337B1A273B}"/>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7DEBCD48-5EEA-6711-BF0A-BFBB51F83940}"/>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5781DD6C-3DF3-7E88-0635-8CF697F66044}"/>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970F0DC8-8792-FE8A-A8FF-E66E1943C305}"/>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12</a:t>
            </a:fld>
            <a:endParaRPr lang="uk-UA" altLang="uk-UA" dirty="0">
              <a:solidFill>
                <a:srgbClr val="002949"/>
              </a:solidFill>
            </a:endParaRPr>
          </a:p>
        </p:txBody>
      </p:sp>
    </p:spTree>
    <p:extLst>
      <p:ext uri="{BB962C8B-B14F-4D97-AF65-F5344CB8AC3E}">
        <p14:creationId xmlns:p14="http://schemas.microsoft.com/office/powerpoint/2010/main" val="694412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B6384D8-E2D6-43C8-ACD2-DD2AF1FE7320}"/>
              </a:ext>
            </a:extLst>
          </p:cNvPr>
          <p:cNvSpPr>
            <a:spLocks noGrp="1"/>
          </p:cNvSpPr>
          <p:nvPr>
            <p:ph idx="1"/>
          </p:nvPr>
        </p:nvSpPr>
        <p:spPr>
          <a:xfrm>
            <a:off x="368969" y="533042"/>
            <a:ext cx="11454064" cy="5277077"/>
          </a:xfrm>
        </p:spPr>
        <p:txBody>
          <a:bodyPr/>
          <a:lstStyle/>
          <a:p>
            <a:pPr marL="0" indent="0" algn="just">
              <a:buNone/>
            </a:pPr>
            <a:r>
              <a:rPr lang="uk-UA" sz="3600" dirty="0">
                <a:solidFill>
                  <a:srgbClr val="002949"/>
                </a:solidFill>
                <a:effectLst/>
                <a:ea typeface="Roboto Condensed Light" panose="02000000000000000000" pitchFamily="2" charset="0"/>
              </a:rPr>
              <a:t>Суд має велику дискрецію у питання застосування та поновлення строку!</a:t>
            </a:r>
          </a:p>
          <a:p>
            <a:pPr marL="0" indent="0" algn="just">
              <a:buNone/>
            </a:pPr>
            <a:endParaRPr lang="uk-UA" sz="3600" dirty="0">
              <a:solidFill>
                <a:srgbClr val="002949"/>
              </a:solidFill>
              <a:effectLst/>
              <a:ea typeface="Roboto Condensed Light" panose="02000000000000000000" pitchFamily="2" charset="0"/>
            </a:endParaRPr>
          </a:p>
          <a:p>
            <a:pPr marL="0" indent="0" algn="just">
              <a:buNone/>
            </a:pPr>
            <a:r>
              <a:rPr lang="uk-UA" sz="3600" dirty="0">
                <a:solidFill>
                  <a:srgbClr val="002949"/>
                </a:solidFill>
                <a:ea typeface="Courier New" panose="02070309020205020404" pitchFamily="49" charset="0"/>
              </a:rPr>
              <a:t>Це також стосується продовження строку.</a:t>
            </a:r>
            <a:endParaRPr lang="uk-UA" sz="3600" dirty="0">
              <a:solidFill>
                <a:srgbClr val="002949"/>
              </a:solidFill>
              <a:effectLst/>
              <a:latin typeface="Courier New" panose="02070309020205020404" pitchFamily="49" charset="0"/>
              <a:ea typeface="Courier New" panose="02070309020205020404" pitchFamily="49" charset="0"/>
            </a:endParaRPr>
          </a:p>
          <a:p>
            <a:pPr marL="0" indent="0">
              <a:buNone/>
            </a:pPr>
            <a:endParaRPr lang="uk-UA" sz="3600" dirty="0">
              <a:solidFill>
                <a:srgbClr val="002949"/>
              </a:solidFill>
              <a:ea typeface="Roboto Condensed Light" panose="02000000000000000000" pitchFamily="2" charset="0"/>
            </a:endParaRPr>
          </a:p>
          <a:p>
            <a:pPr marL="0" indent="0" algn="just">
              <a:buNone/>
            </a:pPr>
            <a:r>
              <a:rPr lang="uk-UA" sz="3600" dirty="0">
                <a:solidFill>
                  <a:srgbClr val="002949"/>
                </a:solidFill>
                <a:effectLst/>
                <a:ea typeface="Roboto Condensed Light" panose="02000000000000000000" pitchFamily="2" charset="0"/>
              </a:rPr>
              <a:t>Чи може суд апеляційної чи касаційної інстанції переоцінити докази та обставини справи у питаннях поновлення/непоновлення строків?</a:t>
            </a:r>
            <a:endParaRPr lang="uk-UA" sz="3600" dirty="0">
              <a:solidFill>
                <a:srgbClr val="002949"/>
              </a:solidFill>
              <a:effectLst/>
              <a:latin typeface="Courier New" panose="02070309020205020404" pitchFamily="49" charset="0"/>
              <a:ea typeface="Courier New" panose="02070309020205020404" pitchFamily="49" charset="0"/>
            </a:endParaRPr>
          </a:p>
          <a:p>
            <a:pPr marL="0" indent="0">
              <a:buNone/>
            </a:pPr>
            <a:endParaRPr lang="uk-UA" dirty="0">
              <a:solidFill>
                <a:srgbClr val="002949"/>
              </a:solidFill>
            </a:endParaRPr>
          </a:p>
        </p:txBody>
      </p:sp>
      <p:cxnSp>
        <p:nvCxnSpPr>
          <p:cNvPr id="4" name="Straight Connector 8">
            <a:extLst>
              <a:ext uri="{FF2B5EF4-FFF2-40B4-BE49-F238E27FC236}">
                <a16:creationId xmlns:a16="http://schemas.microsoft.com/office/drawing/2014/main" id="{A88AC4AD-43C8-9B1B-4BD2-0BBC985E4F91}"/>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CA28B656-1468-29C3-5BD9-F266DE7CABE3}"/>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8E9AFA46-F460-0C91-3442-473CE0BC9181}"/>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FB87E626-DCF4-F5B6-4817-C51DCEB8274F}"/>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13</a:t>
            </a:fld>
            <a:endParaRPr lang="uk-UA" altLang="uk-UA" dirty="0">
              <a:solidFill>
                <a:srgbClr val="002949"/>
              </a:solidFill>
            </a:endParaRPr>
          </a:p>
        </p:txBody>
      </p:sp>
    </p:spTree>
    <p:extLst>
      <p:ext uri="{BB962C8B-B14F-4D97-AF65-F5344CB8AC3E}">
        <p14:creationId xmlns:p14="http://schemas.microsoft.com/office/powerpoint/2010/main" val="1363059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ABBBEBA3-1132-4089-9A03-5CBD4E280357}"/>
              </a:ext>
            </a:extLst>
          </p:cNvPr>
          <p:cNvSpPr>
            <a:spLocks noGrp="1"/>
          </p:cNvSpPr>
          <p:nvPr>
            <p:ph idx="1"/>
          </p:nvPr>
        </p:nvSpPr>
        <p:spPr>
          <a:xfrm>
            <a:off x="695324" y="496875"/>
            <a:ext cx="10618669" cy="5223604"/>
          </a:xfrm>
        </p:spPr>
        <p:txBody>
          <a:bodyPr/>
          <a:lstStyle/>
          <a:p>
            <a:pPr marL="0" indent="0">
              <a:lnSpc>
                <a:spcPct val="100000"/>
              </a:lnSpc>
              <a:spcBef>
                <a:spcPts val="0"/>
              </a:spcBef>
              <a:buNone/>
            </a:pPr>
            <a:r>
              <a:rPr lang="uk-UA" sz="3600" b="1" dirty="0">
                <a:solidFill>
                  <a:srgbClr val="002949"/>
                </a:solidFill>
                <a:effectLst/>
                <a:ea typeface="Roboto Condensed Light" panose="02000000000000000000" pitchFamily="2" charset="0"/>
              </a:rPr>
              <a:t>Строк (синоніми): </a:t>
            </a:r>
          </a:p>
          <a:p>
            <a:pPr>
              <a:lnSpc>
                <a:spcPct val="100000"/>
              </a:lnSpc>
              <a:spcBef>
                <a:spcPts val="0"/>
              </a:spcBef>
            </a:pPr>
            <a:r>
              <a:rPr lang="uk-UA" sz="3600" dirty="0">
                <a:solidFill>
                  <a:srgbClr val="002949"/>
                </a:solidFill>
                <a:effectLst/>
                <a:ea typeface="Roboto Condensed Light" panose="02000000000000000000" pitchFamily="2" charset="0"/>
              </a:rPr>
              <a:t>період</a:t>
            </a:r>
          </a:p>
          <a:p>
            <a:pPr>
              <a:lnSpc>
                <a:spcPct val="100000"/>
              </a:lnSpc>
              <a:spcBef>
                <a:spcPts val="0"/>
              </a:spcBef>
            </a:pPr>
            <a:r>
              <a:rPr lang="uk-UA" sz="3600" dirty="0">
                <a:solidFill>
                  <a:srgbClr val="002949"/>
                </a:solidFill>
                <a:ea typeface="Roboto Condensed Light" panose="02000000000000000000" pitchFamily="2" charset="0"/>
              </a:rPr>
              <a:t>т</a:t>
            </a:r>
            <a:r>
              <a:rPr lang="uk-UA" sz="3600" dirty="0">
                <a:solidFill>
                  <a:srgbClr val="002949"/>
                </a:solidFill>
                <a:effectLst/>
                <a:ea typeface="Roboto Condensed Light" panose="02000000000000000000" pitchFamily="2" charset="0"/>
              </a:rPr>
              <a:t>ермін</a:t>
            </a:r>
          </a:p>
          <a:p>
            <a:pPr>
              <a:lnSpc>
                <a:spcPct val="100000"/>
              </a:lnSpc>
              <a:spcBef>
                <a:spcPts val="0"/>
              </a:spcBef>
            </a:pPr>
            <a:r>
              <a:rPr lang="uk-UA" sz="3600" dirty="0">
                <a:solidFill>
                  <a:srgbClr val="002949"/>
                </a:solidFill>
                <a:effectLst/>
                <a:ea typeface="Roboto Condensed Light" panose="02000000000000000000" pitchFamily="2" charset="0"/>
              </a:rPr>
              <a:t>проміжок часу</a:t>
            </a:r>
          </a:p>
          <a:p>
            <a:pPr marL="0" indent="0">
              <a:lnSpc>
                <a:spcPct val="100000"/>
              </a:lnSpc>
              <a:spcBef>
                <a:spcPts val="0"/>
              </a:spcBef>
              <a:buNone/>
            </a:pPr>
            <a:endParaRPr lang="uk-UA" sz="3600" dirty="0">
              <a:solidFill>
                <a:srgbClr val="002949"/>
              </a:solidFill>
              <a:ea typeface="Roboto Condensed Light" panose="02000000000000000000" pitchFamily="2" charset="0"/>
            </a:endParaRPr>
          </a:p>
          <a:p>
            <a:pPr marL="0" indent="0">
              <a:lnSpc>
                <a:spcPct val="100000"/>
              </a:lnSpc>
              <a:spcBef>
                <a:spcPts val="0"/>
              </a:spcBef>
              <a:buNone/>
            </a:pPr>
            <a:r>
              <a:rPr lang="uk-UA" sz="3600" dirty="0">
                <a:solidFill>
                  <a:srgbClr val="002949"/>
                </a:solidFill>
                <a:ea typeface="Roboto Condensed Light" panose="02000000000000000000" pitchFamily="2" charset="0"/>
              </a:rPr>
              <a:t>Пов'язані правові процесуальні інститути:</a:t>
            </a:r>
          </a:p>
          <a:p>
            <a:pPr marL="742950" indent="-742950">
              <a:lnSpc>
                <a:spcPct val="100000"/>
              </a:lnSpc>
              <a:spcBef>
                <a:spcPts val="0"/>
              </a:spcBef>
              <a:buAutoNum type="arabicPeriod"/>
            </a:pPr>
            <a:r>
              <a:rPr lang="uk-UA" sz="3600" dirty="0">
                <a:solidFill>
                  <a:srgbClr val="002949"/>
                </a:solidFill>
                <a:ea typeface="Roboto Condensed Light" panose="02000000000000000000" pitchFamily="2" charset="0"/>
              </a:rPr>
              <a:t>Поновлення</a:t>
            </a:r>
          </a:p>
          <a:p>
            <a:pPr marL="742950" indent="-742950">
              <a:lnSpc>
                <a:spcPct val="100000"/>
              </a:lnSpc>
              <a:spcBef>
                <a:spcPts val="0"/>
              </a:spcBef>
              <a:buAutoNum type="arabicPeriod"/>
            </a:pPr>
            <a:r>
              <a:rPr lang="uk-UA" sz="3600" dirty="0">
                <a:solidFill>
                  <a:srgbClr val="002949"/>
                </a:solidFill>
                <a:ea typeface="Roboto Condensed Light" panose="02000000000000000000" pitchFamily="2" charset="0"/>
              </a:rPr>
              <a:t>Продовження</a:t>
            </a:r>
          </a:p>
          <a:p>
            <a:pPr marL="742950" indent="-742950">
              <a:lnSpc>
                <a:spcPct val="100000"/>
              </a:lnSpc>
              <a:spcBef>
                <a:spcPts val="0"/>
              </a:spcBef>
              <a:buAutoNum type="arabicPeriod"/>
            </a:pPr>
            <a:r>
              <a:rPr lang="uk-UA" sz="3600" dirty="0">
                <a:solidFill>
                  <a:srgbClr val="002949"/>
                </a:solidFill>
                <a:ea typeface="Roboto Condensed Light" panose="02000000000000000000" pitchFamily="2" charset="0"/>
              </a:rPr>
              <a:t>Зупинення</a:t>
            </a:r>
          </a:p>
        </p:txBody>
      </p:sp>
      <p:cxnSp>
        <p:nvCxnSpPr>
          <p:cNvPr id="3" name="Straight Connector 8">
            <a:extLst>
              <a:ext uri="{FF2B5EF4-FFF2-40B4-BE49-F238E27FC236}">
                <a16:creationId xmlns:a16="http://schemas.microsoft.com/office/drawing/2014/main" id="{957E305D-5EC8-CA7B-CFDB-7AFE811A7E12}"/>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1E81D142-24EE-830C-8F3A-3768DA4778C7}"/>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CA132D0E-5368-6F72-4CDD-D78DFF379767}"/>
              </a:ext>
            </a:extLst>
          </p:cNvPr>
          <p:cNvSpPr txBox="1">
            <a:spLocks noChangeArrowheads="1"/>
          </p:cNvSpPr>
          <p:nvPr/>
        </p:nvSpPr>
        <p:spPr bwMode="auto">
          <a:xfrm>
            <a:off x="2271593" y="6199200"/>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9911D188-BB61-ED0E-C6E1-60552B4A19D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14</a:t>
            </a:fld>
            <a:endParaRPr lang="uk-UA" altLang="uk-UA" dirty="0">
              <a:solidFill>
                <a:srgbClr val="002949"/>
              </a:solidFill>
            </a:endParaRPr>
          </a:p>
        </p:txBody>
      </p:sp>
    </p:spTree>
    <p:extLst>
      <p:ext uri="{BB962C8B-B14F-4D97-AF65-F5344CB8AC3E}">
        <p14:creationId xmlns:p14="http://schemas.microsoft.com/office/powerpoint/2010/main" val="867567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FA91AEFF-FD26-4EE4-BDEE-426EBD5453C1}"/>
              </a:ext>
            </a:extLst>
          </p:cNvPr>
          <p:cNvSpPr>
            <a:spLocks noGrp="1"/>
          </p:cNvSpPr>
          <p:nvPr>
            <p:ph idx="1"/>
          </p:nvPr>
        </p:nvSpPr>
        <p:spPr>
          <a:xfrm>
            <a:off x="420395" y="240966"/>
            <a:ext cx="11351209" cy="5335134"/>
          </a:xfrm>
        </p:spPr>
        <p:txBody>
          <a:bodyPr/>
          <a:lstStyle/>
          <a:p>
            <a:pPr marL="0" indent="0" algn="just">
              <a:lnSpc>
                <a:spcPct val="150000"/>
              </a:lnSpc>
              <a:spcBef>
                <a:spcPts val="0"/>
              </a:spcBef>
              <a:buNone/>
            </a:pPr>
            <a:r>
              <a:rPr lang="uk-UA" sz="2400" b="1" dirty="0">
                <a:solidFill>
                  <a:srgbClr val="002949"/>
                </a:solidFill>
                <a:effectLst/>
                <a:ea typeface="Roboto Condensed Light" panose="02000000000000000000" pitchFamily="2" charset="0"/>
              </a:rPr>
              <a:t>БАГАТОГРАННІСТЬ ПОНЯТТЯ «СТРОКИ» В АДМІНСУДОЧИНСТВІ:</a:t>
            </a:r>
          </a:p>
          <a:p>
            <a:pPr marL="0" indent="0" algn="just">
              <a:lnSpc>
                <a:spcPct val="100000"/>
              </a:lnSpc>
              <a:spcBef>
                <a:spcPts val="0"/>
              </a:spcBef>
              <a:buNone/>
            </a:pPr>
            <a:r>
              <a:rPr lang="uk-UA" sz="2400" dirty="0">
                <a:solidFill>
                  <a:srgbClr val="002949"/>
                </a:solidFill>
                <a:effectLst/>
                <a:ea typeface="Roboto Condensed Light" panose="02000000000000000000" pitchFamily="2" charset="0"/>
              </a:rPr>
              <a:t>1. </a:t>
            </a:r>
            <a:r>
              <a:rPr lang="uk-UA" sz="2400" b="1" dirty="0">
                <a:solidFill>
                  <a:srgbClr val="002949"/>
                </a:solidFill>
                <a:effectLst/>
                <a:ea typeface="Roboto Condensed Light" panose="02000000000000000000" pitchFamily="2" charset="0"/>
              </a:rPr>
              <a:t>Строк</a:t>
            </a:r>
            <a:r>
              <a:rPr lang="uk-UA" sz="2400" dirty="0">
                <a:solidFill>
                  <a:srgbClr val="002949"/>
                </a:solidFill>
                <a:effectLst/>
                <a:ea typeface="Roboto Condensed Light" panose="02000000000000000000" pitchFamily="2" charset="0"/>
              </a:rPr>
              <a:t> </a:t>
            </a:r>
            <a:r>
              <a:rPr lang="uk-UA" sz="2400" dirty="0">
                <a:solidFill>
                  <a:srgbClr val="002949"/>
                </a:solidFill>
                <a:ea typeface="Roboto Condensed Light" panose="02000000000000000000" pitchFamily="2" charset="0"/>
              </a:rPr>
              <a:t>як</a:t>
            </a:r>
            <a:r>
              <a:rPr lang="uk-UA" sz="2400" dirty="0">
                <a:solidFill>
                  <a:srgbClr val="002949"/>
                </a:solidFill>
                <a:effectLst/>
                <a:ea typeface="Roboto Condensed Light" panose="02000000000000000000" pitchFamily="2" charset="0"/>
              </a:rPr>
              <a:t> тривалість судового провадження (проблема суду, рішення ЄСПЛ) </a:t>
            </a:r>
          </a:p>
          <a:p>
            <a:pPr marL="0" indent="0" algn="just">
              <a:lnSpc>
                <a:spcPct val="100000"/>
              </a:lnSpc>
              <a:spcBef>
                <a:spcPts val="0"/>
              </a:spcBef>
              <a:buNone/>
            </a:pPr>
            <a:r>
              <a:rPr lang="uk-UA" sz="2400" dirty="0">
                <a:solidFill>
                  <a:srgbClr val="002949"/>
                </a:solidFill>
                <a:effectLst/>
                <a:ea typeface="Roboto Condensed Light" panose="02000000000000000000" pitchFamily="2" charset="0"/>
              </a:rPr>
              <a:t>2. </a:t>
            </a:r>
            <a:r>
              <a:rPr lang="uk-UA" sz="2400" b="1" dirty="0">
                <a:solidFill>
                  <a:srgbClr val="002949"/>
                </a:solidFill>
                <a:effectLst/>
                <a:ea typeface="Roboto Condensed Light" panose="02000000000000000000" pitchFamily="2" charset="0"/>
              </a:rPr>
              <a:t>Строк </a:t>
            </a:r>
            <a:r>
              <a:rPr lang="uk-UA" sz="2400" dirty="0">
                <a:solidFill>
                  <a:srgbClr val="002949"/>
                </a:solidFill>
                <a:effectLst/>
                <a:ea typeface="Roboto Condensed Light" panose="02000000000000000000" pitchFamily="2" charset="0"/>
              </a:rPr>
              <a:t>- пропуск/поновлення допуск до суду у трьох інстанціях </a:t>
            </a:r>
          </a:p>
          <a:p>
            <a:pPr marL="0" indent="0" algn="just">
              <a:lnSpc>
                <a:spcPct val="100000"/>
              </a:lnSpc>
              <a:spcBef>
                <a:spcPts val="0"/>
              </a:spcBef>
              <a:buNone/>
            </a:pPr>
            <a:r>
              <a:rPr lang="uk-UA" sz="2400" dirty="0">
                <a:solidFill>
                  <a:srgbClr val="002949"/>
                </a:solidFill>
                <a:effectLst/>
                <a:ea typeface="Roboto Condensed Light" panose="02000000000000000000" pitchFamily="2" charset="0"/>
              </a:rPr>
              <a:t>3. </a:t>
            </a:r>
            <a:r>
              <a:rPr lang="uk-UA" sz="2400" b="1" dirty="0">
                <a:solidFill>
                  <a:srgbClr val="002949"/>
                </a:solidFill>
                <a:effectLst/>
                <a:ea typeface="Roboto Condensed Light" panose="02000000000000000000" pitchFamily="2" charset="0"/>
              </a:rPr>
              <a:t>Строк</a:t>
            </a:r>
            <a:r>
              <a:rPr lang="uk-UA" sz="2400" dirty="0">
                <a:solidFill>
                  <a:srgbClr val="002949"/>
                </a:solidFill>
                <a:effectLst/>
                <a:ea typeface="Roboto Condensed Light" panose="02000000000000000000" pitchFamily="2" charset="0"/>
              </a:rPr>
              <a:t> - виконання сторонами процесуальних обов’язків (зловживання процесуальними правами - реагування суду)</a:t>
            </a:r>
          </a:p>
          <a:p>
            <a:pPr marL="0" indent="0" algn="just">
              <a:lnSpc>
                <a:spcPct val="100000"/>
              </a:lnSpc>
              <a:spcBef>
                <a:spcPts val="0"/>
              </a:spcBef>
              <a:buNone/>
            </a:pPr>
            <a:r>
              <a:rPr lang="uk-UA" sz="2400" dirty="0">
                <a:solidFill>
                  <a:srgbClr val="002949"/>
                </a:solidFill>
                <a:effectLst/>
                <a:ea typeface="Roboto Condensed Light" panose="02000000000000000000" pitchFamily="2" charset="0"/>
              </a:rPr>
              <a:t>4. </a:t>
            </a:r>
            <a:r>
              <a:rPr lang="uk-UA" sz="2400" b="1" dirty="0">
                <a:solidFill>
                  <a:srgbClr val="002949"/>
                </a:solidFill>
                <a:effectLst/>
                <a:ea typeface="Roboto Condensed Light" panose="02000000000000000000" pitchFamily="2" charset="0"/>
              </a:rPr>
              <a:t>Строк</a:t>
            </a:r>
            <a:r>
              <a:rPr lang="uk-UA" sz="2400" dirty="0">
                <a:solidFill>
                  <a:srgbClr val="002949"/>
                </a:solidFill>
                <a:effectLst/>
                <a:ea typeface="Roboto Condensed Light" panose="02000000000000000000" pitchFamily="2" charset="0"/>
              </a:rPr>
              <a:t> - користування сторонами процесуальними правами (відзив, докази, доповнення - реагування суду)</a:t>
            </a:r>
          </a:p>
          <a:p>
            <a:pPr marL="0" indent="0" algn="just">
              <a:lnSpc>
                <a:spcPct val="100000"/>
              </a:lnSpc>
              <a:spcBef>
                <a:spcPts val="0"/>
              </a:spcBef>
              <a:buNone/>
            </a:pPr>
            <a:r>
              <a:rPr lang="uk-UA" sz="2400" dirty="0">
                <a:solidFill>
                  <a:srgbClr val="002949"/>
                </a:solidFill>
                <a:effectLst/>
                <a:ea typeface="Roboto Condensed Light" panose="02000000000000000000" pitchFamily="2" charset="0"/>
              </a:rPr>
              <a:t>5. </a:t>
            </a:r>
            <a:r>
              <a:rPr lang="uk-UA" sz="2400" b="1" dirty="0">
                <a:solidFill>
                  <a:srgbClr val="002949"/>
                </a:solidFill>
                <a:effectLst/>
                <a:ea typeface="Roboto Condensed Light" panose="02000000000000000000" pitchFamily="2" charset="0"/>
              </a:rPr>
              <a:t>Строк</a:t>
            </a:r>
            <a:r>
              <a:rPr lang="uk-UA" sz="2400" dirty="0">
                <a:solidFill>
                  <a:srgbClr val="002949"/>
                </a:solidFill>
                <a:effectLst/>
                <a:ea typeface="Roboto Condensed Light" panose="02000000000000000000" pitchFamily="2" charset="0"/>
              </a:rPr>
              <a:t> - користування матеріальними правами у публічно-правовій сфері, що мають обмежений час дії (одноразова грошова допомога)</a:t>
            </a:r>
          </a:p>
          <a:p>
            <a:pPr marL="0" indent="0" algn="just">
              <a:lnSpc>
                <a:spcPct val="100000"/>
              </a:lnSpc>
              <a:spcBef>
                <a:spcPts val="0"/>
              </a:spcBef>
              <a:buNone/>
            </a:pPr>
            <a:r>
              <a:rPr lang="uk-UA" sz="2400" dirty="0">
                <a:solidFill>
                  <a:srgbClr val="002949"/>
                </a:solidFill>
                <a:effectLst/>
                <a:ea typeface="Roboto Condensed Light" panose="02000000000000000000" pitchFamily="2" charset="0"/>
              </a:rPr>
              <a:t>6. </a:t>
            </a:r>
            <a:r>
              <a:rPr lang="uk-UA" sz="2400" b="1" dirty="0">
                <a:solidFill>
                  <a:srgbClr val="002949"/>
                </a:solidFill>
                <a:effectLst/>
                <a:ea typeface="Roboto Condensed Light" panose="02000000000000000000" pitchFamily="2" charset="0"/>
              </a:rPr>
              <a:t>Строк</a:t>
            </a:r>
            <a:r>
              <a:rPr lang="uk-UA" sz="2400" dirty="0">
                <a:solidFill>
                  <a:srgbClr val="002949"/>
                </a:solidFill>
                <a:effectLst/>
                <a:ea typeface="Roboto Condensed Light" panose="02000000000000000000" pitchFamily="2" charset="0"/>
              </a:rPr>
              <a:t> - захист прав у триваючому правопорушенні (перерахунок пенсії та стягнення боргу за з попередні періоди)</a:t>
            </a:r>
          </a:p>
          <a:p>
            <a:pPr marL="0" indent="0" algn="just">
              <a:lnSpc>
                <a:spcPct val="100000"/>
              </a:lnSpc>
              <a:spcBef>
                <a:spcPts val="0"/>
              </a:spcBef>
              <a:buNone/>
            </a:pPr>
            <a:r>
              <a:rPr lang="uk-UA" sz="2400" dirty="0">
                <a:solidFill>
                  <a:srgbClr val="002949"/>
                </a:solidFill>
                <a:effectLst/>
                <a:ea typeface="Roboto Condensed Light" panose="02000000000000000000" pitchFamily="2" charset="0"/>
              </a:rPr>
              <a:t>7. </a:t>
            </a:r>
            <a:r>
              <a:rPr lang="uk-UA" sz="2400" b="1" dirty="0">
                <a:solidFill>
                  <a:srgbClr val="002949"/>
                </a:solidFill>
                <a:effectLst/>
                <a:ea typeface="Roboto Condensed Light" panose="02000000000000000000" pitchFamily="2" charset="0"/>
              </a:rPr>
              <a:t>Строк</a:t>
            </a:r>
            <a:r>
              <a:rPr lang="uk-UA" sz="2400" dirty="0">
                <a:solidFill>
                  <a:srgbClr val="002949"/>
                </a:solidFill>
                <a:effectLst/>
                <a:ea typeface="Roboto Condensed Light" panose="02000000000000000000" pitchFamily="2" charset="0"/>
              </a:rPr>
              <a:t> - підстава/умова визнання бездіяльності суб’єкта владних повноважень протиправною (врахування вини такого суб’єкта)</a:t>
            </a:r>
            <a:endParaRPr lang="uk-UA" sz="2400" dirty="0">
              <a:solidFill>
                <a:srgbClr val="002949"/>
              </a:solidFill>
              <a:ea typeface="Roboto Condensed Light" panose="02000000000000000000" pitchFamily="2" charset="0"/>
            </a:endParaRPr>
          </a:p>
        </p:txBody>
      </p:sp>
      <p:cxnSp>
        <p:nvCxnSpPr>
          <p:cNvPr id="3" name="Straight Connector 8">
            <a:extLst>
              <a:ext uri="{FF2B5EF4-FFF2-40B4-BE49-F238E27FC236}">
                <a16:creationId xmlns:a16="http://schemas.microsoft.com/office/drawing/2014/main" id="{6AE39013-0E85-B33E-CF5B-74AE6CD5B937}"/>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F6C715B8-9661-007B-8139-BC09FE9174D3}"/>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06453DE6-20FF-6247-36F4-AA16273A545C}"/>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0114A967-0345-7980-4920-E278FF3D620A}"/>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15</a:t>
            </a:fld>
            <a:endParaRPr lang="uk-UA" altLang="uk-UA" dirty="0">
              <a:solidFill>
                <a:srgbClr val="002949"/>
              </a:solidFill>
            </a:endParaRPr>
          </a:p>
        </p:txBody>
      </p:sp>
    </p:spTree>
    <p:extLst>
      <p:ext uri="{BB962C8B-B14F-4D97-AF65-F5344CB8AC3E}">
        <p14:creationId xmlns:p14="http://schemas.microsoft.com/office/powerpoint/2010/main" val="1565518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DFC552-7451-447F-A83B-3480BBA00927}"/>
              </a:ext>
            </a:extLst>
          </p:cNvPr>
          <p:cNvSpPr>
            <a:spLocks noGrp="1"/>
          </p:cNvSpPr>
          <p:nvPr>
            <p:ph type="title"/>
          </p:nvPr>
        </p:nvSpPr>
        <p:spPr>
          <a:xfrm>
            <a:off x="465138" y="0"/>
            <a:ext cx="10515600" cy="1325563"/>
          </a:xfrm>
        </p:spPr>
        <p:txBody>
          <a:bodyPr/>
          <a:lstStyle/>
          <a:p>
            <a:r>
              <a:rPr lang="uk-UA" sz="3600" b="1" dirty="0">
                <a:solidFill>
                  <a:srgbClr val="002949"/>
                </a:solidFill>
                <a:ea typeface="Roboto Condensed Light" panose="02000000000000000000" pitchFamily="2" charset="0"/>
              </a:rPr>
              <a:t>Соціальна сфера (особливості): </a:t>
            </a:r>
            <a:endParaRPr lang="uk-UA" sz="3600" b="1" dirty="0">
              <a:solidFill>
                <a:srgbClr val="002949"/>
              </a:solidFill>
            </a:endParaRPr>
          </a:p>
        </p:txBody>
      </p:sp>
      <p:sp>
        <p:nvSpPr>
          <p:cNvPr id="3" name="Місце для вмісту 2">
            <a:extLst>
              <a:ext uri="{FF2B5EF4-FFF2-40B4-BE49-F238E27FC236}">
                <a16:creationId xmlns:a16="http://schemas.microsoft.com/office/drawing/2014/main" id="{105233E8-D8D8-441D-80D9-0BC62DFC3779}"/>
              </a:ext>
            </a:extLst>
          </p:cNvPr>
          <p:cNvSpPr>
            <a:spLocks noGrp="1"/>
          </p:cNvSpPr>
          <p:nvPr>
            <p:ph idx="1"/>
          </p:nvPr>
        </p:nvSpPr>
        <p:spPr>
          <a:xfrm>
            <a:off x="465138" y="1283368"/>
            <a:ext cx="10515600" cy="4437111"/>
          </a:xfrm>
        </p:spPr>
        <p:txBody>
          <a:bodyPr/>
          <a:lstStyle/>
          <a:p>
            <a:pPr marL="342900" indent="-342900">
              <a:lnSpc>
                <a:spcPct val="100000"/>
              </a:lnSpc>
              <a:buFont typeface="+mj-lt"/>
              <a:buAutoNum type="arabicPeriod"/>
            </a:pPr>
            <a:r>
              <a:rPr lang="uk-UA" dirty="0">
                <a:solidFill>
                  <a:srgbClr val="002949"/>
                </a:solidFill>
                <a:ea typeface="Roboto Condensed Light" panose="02000000000000000000" pitchFamily="2" charset="0"/>
              </a:rPr>
              <a:t>З</a:t>
            </a:r>
            <a:r>
              <a:rPr lang="uk-UA" dirty="0">
                <a:solidFill>
                  <a:srgbClr val="002949"/>
                </a:solidFill>
                <a:effectLst/>
                <a:ea typeface="Roboto Condensed Light" panose="02000000000000000000" pitchFamily="2" charset="0"/>
              </a:rPr>
              <a:t>начна кількість осіб (забезпечення рівності)</a:t>
            </a:r>
            <a:endParaRPr lang="uk-UA" dirty="0">
              <a:solidFill>
                <a:srgbClr val="002949"/>
              </a:solidFill>
              <a:effectLst/>
              <a:latin typeface="Courier New" panose="02070309020205020404" pitchFamily="49" charset="0"/>
              <a:ea typeface="Courier New" panose="02070309020205020404" pitchFamily="49" charset="0"/>
            </a:endParaRPr>
          </a:p>
          <a:p>
            <a:pPr marL="342900" indent="-342900">
              <a:lnSpc>
                <a:spcPct val="100000"/>
              </a:lnSpc>
              <a:buFont typeface="+mj-lt"/>
              <a:buAutoNum type="arabicPeriod"/>
            </a:pPr>
            <a:r>
              <a:rPr lang="uk-UA" dirty="0">
                <a:solidFill>
                  <a:srgbClr val="002949"/>
                </a:solidFill>
                <a:effectLst/>
                <a:ea typeface="Roboto Condensed Light" panose="02000000000000000000" pitchFamily="2" charset="0"/>
              </a:rPr>
              <a:t>Резонансність (критика)</a:t>
            </a:r>
            <a:endParaRPr lang="uk-UA" dirty="0">
              <a:solidFill>
                <a:srgbClr val="002949"/>
              </a:solidFill>
              <a:effectLst/>
              <a:latin typeface="Courier New" panose="02070309020205020404" pitchFamily="49" charset="0"/>
              <a:ea typeface="Courier New" panose="02070309020205020404" pitchFamily="49" charset="0"/>
            </a:endParaRPr>
          </a:p>
          <a:p>
            <a:pPr marL="342900" indent="-342900">
              <a:lnSpc>
                <a:spcPct val="100000"/>
              </a:lnSpc>
              <a:buFont typeface="+mj-lt"/>
              <a:buAutoNum type="arabicPeriod"/>
            </a:pPr>
            <a:r>
              <a:rPr lang="uk-UA" dirty="0">
                <a:solidFill>
                  <a:srgbClr val="002949"/>
                </a:solidFill>
                <a:ea typeface="Roboto Condensed Light" panose="02000000000000000000" pitchFamily="2" charset="0"/>
              </a:rPr>
              <a:t>З</a:t>
            </a:r>
            <a:r>
              <a:rPr lang="uk-UA" dirty="0">
                <a:solidFill>
                  <a:srgbClr val="002949"/>
                </a:solidFill>
                <a:effectLst/>
                <a:ea typeface="Roboto Condensed Light" panose="02000000000000000000" pitchFamily="2" charset="0"/>
              </a:rPr>
              <a:t>разкові справи</a:t>
            </a:r>
            <a:endParaRPr lang="uk-UA" dirty="0">
              <a:solidFill>
                <a:srgbClr val="002949"/>
              </a:solidFill>
              <a:effectLst/>
              <a:latin typeface="Courier New" panose="02070309020205020404" pitchFamily="49" charset="0"/>
              <a:ea typeface="Courier New" panose="02070309020205020404" pitchFamily="49" charset="0"/>
            </a:endParaRPr>
          </a:p>
          <a:p>
            <a:pPr marL="342900" indent="-342900">
              <a:lnSpc>
                <a:spcPct val="100000"/>
              </a:lnSpc>
              <a:buFont typeface="+mj-lt"/>
              <a:buAutoNum type="arabicPeriod"/>
            </a:pPr>
            <a:r>
              <a:rPr lang="uk-UA" dirty="0">
                <a:solidFill>
                  <a:srgbClr val="002949"/>
                </a:solidFill>
                <a:effectLst/>
                <a:ea typeface="Roboto Condensed Light" panose="02000000000000000000" pitchFamily="2" charset="0"/>
              </a:rPr>
              <a:t>Рішення КСУ </a:t>
            </a:r>
          </a:p>
          <a:p>
            <a:pPr marL="342900" indent="-342900">
              <a:lnSpc>
                <a:spcPct val="100000"/>
              </a:lnSpc>
              <a:buFont typeface="+mj-lt"/>
              <a:buAutoNum type="arabicPeriod"/>
            </a:pPr>
            <a:r>
              <a:rPr lang="uk-UA" dirty="0">
                <a:solidFill>
                  <a:srgbClr val="002949"/>
                </a:solidFill>
                <a:ea typeface="Roboto Condensed Light" panose="02000000000000000000" pitchFamily="2" charset="0"/>
              </a:rPr>
              <a:t>К</a:t>
            </a:r>
            <a:r>
              <a:rPr lang="uk-UA" dirty="0">
                <a:solidFill>
                  <a:srgbClr val="002949"/>
                </a:solidFill>
                <a:effectLst/>
                <a:ea typeface="Roboto Condensed Light" panose="02000000000000000000" pitchFamily="2" charset="0"/>
              </a:rPr>
              <a:t>ількість спорів в </a:t>
            </a:r>
            <a:r>
              <a:rPr lang="uk-UA" dirty="0" err="1">
                <a:solidFill>
                  <a:srgbClr val="002949"/>
                </a:solidFill>
                <a:effectLst/>
                <a:ea typeface="Roboto Condensed Light" panose="02000000000000000000" pitchFamily="2" charset="0"/>
              </a:rPr>
              <a:t>адмінсудочинсті</a:t>
            </a:r>
            <a:endParaRPr lang="uk-UA" dirty="0">
              <a:solidFill>
                <a:srgbClr val="002949"/>
              </a:solidFill>
              <a:effectLst/>
              <a:latin typeface="Courier New" panose="02070309020205020404" pitchFamily="49" charset="0"/>
              <a:ea typeface="Courier New" panose="02070309020205020404" pitchFamily="49" charset="0"/>
            </a:endParaRPr>
          </a:p>
          <a:p>
            <a:pPr marL="342900" indent="-342900">
              <a:lnSpc>
                <a:spcPct val="100000"/>
              </a:lnSpc>
              <a:buFont typeface="+mj-lt"/>
              <a:buAutoNum type="arabicPeriod"/>
            </a:pPr>
            <a:r>
              <a:rPr lang="uk-UA" dirty="0">
                <a:solidFill>
                  <a:srgbClr val="002949"/>
                </a:solidFill>
                <a:effectLst/>
                <a:ea typeface="Roboto Condensed Light" panose="02000000000000000000" pitchFamily="2" charset="0"/>
              </a:rPr>
              <a:t>Вплив на довіру до суду (різні підходи, запізнілі підходи)</a:t>
            </a:r>
            <a:endParaRPr lang="uk-UA" dirty="0">
              <a:solidFill>
                <a:srgbClr val="002949"/>
              </a:solidFill>
              <a:effectLst/>
              <a:latin typeface="Courier New" panose="02070309020205020404" pitchFamily="49" charset="0"/>
              <a:ea typeface="Courier New" panose="02070309020205020404" pitchFamily="49" charset="0"/>
            </a:endParaRPr>
          </a:p>
          <a:p>
            <a:pPr marL="342900" indent="-342900">
              <a:lnSpc>
                <a:spcPct val="100000"/>
              </a:lnSpc>
              <a:buFont typeface="+mj-lt"/>
              <a:buAutoNum type="arabicPeriod"/>
            </a:pPr>
            <a:r>
              <a:rPr lang="uk-UA" dirty="0">
                <a:solidFill>
                  <a:srgbClr val="002949"/>
                </a:solidFill>
                <a:ea typeface="Roboto Condensed Light" panose="02000000000000000000" pitchFamily="2" charset="0"/>
              </a:rPr>
              <a:t>З</a:t>
            </a:r>
            <a:r>
              <a:rPr lang="uk-UA" dirty="0">
                <a:solidFill>
                  <a:srgbClr val="002949"/>
                </a:solidFill>
                <a:effectLst/>
                <a:ea typeface="Roboto Condensed Light" panose="02000000000000000000" pitchFamily="2" charset="0"/>
              </a:rPr>
              <a:t>абезпечення збалансованості бюджету</a:t>
            </a:r>
            <a:endParaRPr lang="uk-UA" dirty="0">
              <a:solidFill>
                <a:srgbClr val="002949"/>
              </a:solidFill>
            </a:endParaRPr>
          </a:p>
        </p:txBody>
      </p:sp>
      <p:cxnSp>
        <p:nvCxnSpPr>
          <p:cNvPr id="5" name="Straight Connector 8">
            <a:extLst>
              <a:ext uri="{FF2B5EF4-FFF2-40B4-BE49-F238E27FC236}">
                <a16:creationId xmlns:a16="http://schemas.microsoft.com/office/drawing/2014/main" id="{44225300-0EDB-0216-2113-6EB6DFFC54EA}"/>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48E35CDA-8A9E-479E-E5A5-54E46EAAC8C2}"/>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D4117DA1-B803-F58E-BB82-1D644A703A63}"/>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103F9811-6F1A-13C1-87A2-E329AA61CA03}"/>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16</a:t>
            </a:fld>
            <a:endParaRPr lang="uk-UA" altLang="uk-UA" dirty="0">
              <a:solidFill>
                <a:srgbClr val="002949"/>
              </a:solidFill>
            </a:endParaRPr>
          </a:p>
        </p:txBody>
      </p:sp>
    </p:spTree>
    <p:extLst>
      <p:ext uri="{BB962C8B-B14F-4D97-AF65-F5344CB8AC3E}">
        <p14:creationId xmlns:p14="http://schemas.microsoft.com/office/powerpoint/2010/main" val="3716308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F5A5AD7-B4E9-4674-82B4-0205B50DA9F2}"/>
              </a:ext>
            </a:extLst>
          </p:cNvPr>
          <p:cNvSpPr>
            <a:spLocks noGrp="1"/>
          </p:cNvSpPr>
          <p:nvPr>
            <p:ph idx="1"/>
          </p:nvPr>
        </p:nvSpPr>
        <p:spPr>
          <a:xfrm>
            <a:off x="403810" y="1039562"/>
            <a:ext cx="11384380" cy="4351338"/>
          </a:xfrm>
        </p:spPr>
        <p:txBody>
          <a:bodyPr/>
          <a:lstStyle/>
          <a:p>
            <a:pPr marL="0" indent="0" algn="ctr">
              <a:buNone/>
            </a:pPr>
            <a:r>
              <a:rPr lang="uk-UA" sz="6600" dirty="0">
                <a:solidFill>
                  <a:srgbClr val="002949"/>
                </a:solidFill>
              </a:rPr>
              <a:t>Нерівність застосування строків у соціальній сфері порівняно з трудовими правовідносинами</a:t>
            </a:r>
          </a:p>
        </p:txBody>
      </p:sp>
      <p:cxnSp>
        <p:nvCxnSpPr>
          <p:cNvPr id="4" name="Straight Connector 8">
            <a:extLst>
              <a:ext uri="{FF2B5EF4-FFF2-40B4-BE49-F238E27FC236}">
                <a16:creationId xmlns:a16="http://schemas.microsoft.com/office/drawing/2014/main" id="{35B3364C-58BB-1972-E459-5BB4E7645D75}"/>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D18A010A-28E4-0AA7-B4F1-E8F1BA8A5167}"/>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64C885FF-09D8-7FAF-73EB-07E474A4F3EA}"/>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2AC80538-E5B5-41A1-141E-FB73881B7992}"/>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17</a:t>
            </a:fld>
            <a:endParaRPr lang="uk-UA" altLang="uk-UA" dirty="0">
              <a:solidFill>
                <a:srgbClr val="002949"/>
              </a:solidFill>
            </a:endParaRPr>
          </a:p>
        </p:txBody>
      </p:sp>
    </p:spTree>
    <p:extLst>
      <p:ext uri="{BB962C8B-B14F-4D97-AF65-F5344CB8AC3E}">
        <p14:creationId xmlns:p14="http://schemas.microsoft.com/office/powerpoint/2010/main" val="221055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AE7D91A-4FDA-4113-BB3E-F4364082347F}"/>
              </a:ext>
            </a:extLst>
          </p:cNvPr>
          <p:cNvSpPr>
            <a:spLocks noGrp="1"/>
          </p:cNvSpPr>
          <p:nvPr>
            <p:ph idx="1"/>
          </p:nvPr>
        </p:nvSpPr>
        <p:spPr>
          <a:xfrm>
            <a:off x="593726" y="615675"/>
            <a:ext cx="10965928" cy="5293442"/>
          </a:xfrm>
        </p:spPr>
        <p:txBody>
          <a:bodyPr/>
          <a:lstStyle/>
          <a:p>
            <a:pPr marL="0" indent="0">
              <a:lnSpc>
                <a:spcPct val="100000"/>
              </a:lnSpc>
              <a:spcBef>
                <a:spcPts val="0"/>
              </a:spcBef>
              <a:buNone/>
            </a:pPr>
            <a:r>
              <a:rPr lang="uk-UA" sz="2400" dirty="0"/>
              <a:t>Стаття 122 КАС України «Строк звернення до адміністративного суду»</a:t>
            </a:r>
          </a:p>
          <a:p>
            <a:pPr marL="0" indent="0" algn="just">
              <a:lnSpc>
                <a:spcPct val="100000"/>
              </a:lnSpc>
              <a:spcBef>
                <a:spcPts val="0"/>
              </a:spcBef>
              <a:buNone/>
            </a:pPr>
            <a:r>
              <a:rPr lang="uk-UA" sz="2400" dirty="0"/>
              <a:t>1. Позов може бути подано в межах строку звернення до адміністративного суду, встановленого цим Кодексом або іншими законами.</a:t>
            </a:r>
          </a:p>
          <a:p>
            <a:pPr marL="0" indent="0" algn="just">
              <a:lnSpc>
                <a:spcPct val="100000"/>
              </a:lnSpc>
              <a:spcBef>
                <a:spcPts val="0"/>
              </a:spcBef>
              <a:buNone/>
            </a:pPr>
            <a:r>
              <a:rPr lang="uk-UA" sz="2400" dirty="0"/>
              <a:t>2. Для звернення до адміністративного суду за захистом прав, свобод та інтересів особи встановлюється шестимісячний строк, який, якщо не встановлено інше, обчислюється з дня, коли особа дізналася або повинна була дізнатися про порушення своїх прав, свобод чи інтересів.</a:t>
            </a:r>
          </a:p>
          <a:p>
            <a:pPr marL="0" indent="0" algn="just">
              <a:buNone/>
            </a:pPr>
            <a:r>
              <a:rPr lang="uk-UA" sz="2400" dirty="0"/>
              <a:t>3. Для захисту прав, свобод та інтересів особи цим Кодексом та іншими законами можуть встановлюватися інші строки для звернення до адміністративного суду, які, якщо не встановлено інше, обчислюються з дня, коли особа дізналася або повинна була дізнатися про порушення своїх прав, свобод чи інтересів.</a:t>
            </a:r>
            <a:endParaRPr lang="uk-UA" sz="2400" dirty="0">
              <a:solidFill>
                <a:srgbClr val="002949"/>
              </a:solidFill>
            </a:endParaRPr>
          </a:p>
        </p:txBody>
      </p:sp>
      <p:cxnSp>
        <p:nvCxnSpPr>
          <p:cNvPr id="4" name="Straight Connector 8">
            <a:extLst>
              <a:ext uri="{FF2B5EF4-FFF2-40B4-BE49-F238E27FC236}">
                <a16:creationId xmlns:a16="http://schemas.microsoft.com/office/drawing/2014/main" id="{4C29432F-D271-AABD-5D2A-3AFBB66C3510}"/>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D75139E8-A24A-9512-D2BC-67F3F25FBCC3}"/>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3A668100-0BDB-5126-F397-CEF3265751C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0082C01A-B2A2-573D-9ED8-A71B46CEF925}"/>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18</a:t>
            </a:fld>
            <a:endParaRPr lang="uk-UA" altLang="uk-UA" dirty="0">
              <a:solidFill>
                <a:srgbClr val="002949"/>
              </a:solidFill>
            </a:endParaRPr>
          </a:p>
        </p:txBody>
      </p:sp>
    </p:spTree>
    <p:extLst>
      <p:ext uri="{BB962C8B-B14F-4D97-AF65-F5344CB8AC3E}">
        <p14:creationId xmlns:p14="http://schemas.microsoft.com/office/powerpoint/2010/main" val="2133801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AE7D91A-4FDA-4113-BB3E-F4364082347F}"/>
              </a:ext>
            </a:extLst>
          </p:cNvPr>
          <p:cNvSpPr>
            <a:spLocks noGrp="1"/>
          </p:cNvSpPr>
          <p:nvPr>
            <p:ph idx="1"/>
          </p:nvPr>
        </p:nvSpPr>
        <p:spPr>
          <a:xfrm>
            <a:off x="593726" y="615675"/>
            <a:ext cx="10760074" cy="4902809"/>
          </a:xfrm>
        </p:spPr>
        <p:txBody>
          <a:bodyPr/>
          <a:lstStyle/>
          <a:p>
            <a:pPr marL="0" indent="0" algn="just">
              <a:buNone/>
            </a:pPr>
            <a:r>
              <a:rPr lang="uk-UA" dirty="0">
                <a:solidFill>
                  <a:srgbClr val="002949"/>
                </a:solidFill>
              </a:rPr>
              <a:t>Згідно з статтею</a:t>
            </a:r>
            <a:r>
              <a:rPr lang="ru-RU" dirty="0">
                <a:solidFill>
                  <a:srgbClr val="002949"/>
                </a:solidFill>
              </a:rPr>
              <a:t> 87 Закону України «Про </a:t>
            </a:r>
            <a:r>
              <a:rPr lang="uk-UA" dirty="0">
                <a:solidFill>
                  <a:srgbClr val="002949"/>
                </a:solidFill>
              </a:rPr>
              <a:t>пенсійне забезпечення</a:t>
            </a:r>
            <a:r>
              <a:rPr lang="ru-RU" dirty="0">
                <a:solidFill>
                  <a:srgbClr val="002949"/>
                </a:solidFill>
              </a:rPr>
              <a:t>» </a:t>
            </a:r>
            <a:r>
              <a:rPr lang="uk-UA" dirty="0">
                <a:solidFill>
                  <a:srgbClr val="002949"/>
                </a:solidFill>
              </a:rPr>
              <a:t>нараховані суми пенсії, не затребувані пенсіонером своєчасно, виплачуються за минулий час </a:t>
            </a:r>
            <a:r>
              <a:rPr lang="uk-UA" b="1" dirty="0">
                <a:solidFill>
                  <a:srgbClr val="002949"/>
                </a:solidFill>
              </a:rPr>
              <a:t>не більш як за 3 роки </a:t>
            </a:r>
            <a:r>
              <a:rPr lang="uk-UA" dirty="0">
                <a:solidFill>
                  <a:srgbClr val="002949"/>
                </a:solidFill>
              </a:rPr>
              <a:t>перед зверненням за одержанням пенсії; суми пенсії, не одержані своєчасно </a:t>
            </a:r>
            <a:r>
              <a:rPr lang="uk-UA" b="1" dirty="0">
                <a:solidFill>
                  <a:srgbClr val="002949"/>
                </a:solidFill>
              </a:rPr>
              <a:t>з вини органу</a:t>
            </a:r>
            <a:r>
              <a:rPr lang="uk-UA" dirty="0">
                <a:solidFill>
                  <a:srgbClr val="002949"/>
                </a:solidFill>
              </a:rPr>
              <a:t>, що призначає або виплачує пенсію, виплачуються за минулий час </a:t>
            </a:r>
            <a:r>
              <a:rPr lang="uk-UA" b="1" dirty="0">
                <a:solidFill>
                  <a:srgbClr val="002949"/>
                </a:solidFill>
              </a:rPr>
              <a:t>без обмеження будь-яким строком</a:t>
            </a:r>
            <a:r>
              <a:rPr lang="uk-UA" dirty="0">
                <a:solidFill>
                  <a:srgbClr val="002949"/>
                </a:solidFill>
              </a:rPr>
              <a:t>.</a:t>
            </a:r>
          </a:p>
          <a:p>
            <a:pPr marL="0" indent="0" algn="just">
              <a:buNone/>
            </a:pPr>
            <a:r>
              <a:rPr lang="uk-UA" dirty="0">
                <a:solidFill>
                  <a:srgbClr val="002949"/>
                </a:solidFill>
              </a:rPr>
              <a:t>Відповідно до статті 46 Закону України "Про загальнообов`язкове державне пенсійне страхування" нараховані суми пенсії, не отримані </a:t>
            </a:r>
            <a:r>
              <a:rPr lang="uk-UA" b="1" dirty="0">
                <a:solidFill>
                  <a:srgbClr val="002949"/>
                </a:solidFill>
              </a:rPr>
              <a:t>з вини органу</a:t>
            </a:r>
            <a:r>
              <a:rPr lang="uk-UA" dirty="0">
                <a:solidFill>
                  <a:srgbClr val="002949"/>
                </a:solidFill>
              </a:rPr>
              <a:t>, що призначає і виплачує пенсію, виплачуються за минулий час без обмеження будь-яким строком з нарахуванням компенсації втрати частини доходів.</a:t>
            </a:r>
          </a:p>
        </p:txBody>
      </p:sp>
      <p:cxnSp>
        <p:nvCxnSpPr>
          <p:cNvPr id="4" name="Straight Connector 8">
            <a:extLst>
              <a:ext uri="{FF2B5EF4-FFF2-40B4-BE49-F238E27FC236}">
                <a16:creationId xmlns:a16="http://schemas.microsoft.com/office/drawing/2014/main" id="{4C29432F-D271-AABD-5D2A-3AFBB66C3510}"/>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D75139E8-A24A-9512-D2BC-67F3F25FBCC3}"/>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3A668100-0BDB-5126-F397-CEF3265751C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0082C01A-B2A2-573D-9ED8-A71B46CEF925}"/>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19</a:t>
            </a:fld>
            <a:endParaRPr lang="uk-UA" altLang="uk-UA" dirty="0">
              <a:solidFill>
                <a:srgbClr val="002949"/>
              </a:solidFill>
            </a:endParaRPr>
          </a:p>
        </p:txBody>
      </p:sp>
    </p:spTree>
    <p:extLst>
      <p:ext uri="{BB962C8B-B14F-4D97-AF65-F5344CB8AC3E}">
        <p14:creationId xmlns:p14="http://schemas.microsoft.com/office/powerpoint/2010/main" val="816735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4F72239-0A04-450A-AAEB-3ABE73DD0BC6}"/>
              </a:ext>
            </a:extLst>
          </p:cNvPr>
          <p:cNvSpPr>
            <a:spLocks noGrp="1"/>
          </p:cNvSpPr>
          <p:nvPr>
            <p:ph idx="1"/>
          </p:nvPr>
        </p:nvSpPr>
        <p:spPr>
          <a:xfrm>
            <a:off x="459135" y="218322"/>
            <a:ext cx="10599057" cy="5793540"/>
          </a:xfrm>
        </p:spPr>
        <p:txBody>
          <a:bodyPr/>
          <a:lstStyle/>
          <a:p>
            <a:pPr marL="0" indent="0">
              <a:lnSpc>
                <a:spcPct val="150000"/>
              </a:lnSpc>
              <a:buNone/>
            </a:pPr>
            <a:r>
              <a:rPr lang="uk-UA" b="1" dirty="0">
                <a:solidFill>
                  <a:srgbClr val="002949"/>
                </a:solidFill>
                <a:ea typeface="Roboto Condensed Light" panose="02000000000000000000" pitchFamily="2" charset="0"/>
              </a:rPr>
              <a:t>ПОВʼЯЗАНІ ПРАВОВІ ПОНЯТТЯ:</a:t>
            </a:r>
          </a:p>
          <a:p>
            <a:pPr marL="0" indent="0">
              <a:lnSpc>
                <a:spcPct val="100000"/>
              </a:lnSpc>
              <a:spcBef>
                <a:spcPts val="0"/>
              </a:spcBef>
              <a:buNone/>
            </a:pPr>
            <a:r>
              <a:rPr lang="uk-UA" dirty="0">
                <a:solidFill>
                  <a:srgbClr val="002949"/>
                </a:solidFill>
                <a:ea typeface="Roboto Condensed Light" panose="02000000000000000000" pitchFamily="2" charset="0"/>
              </a:rPr>
              <a:t>1. Доступ до правосуддя</a:t>
            </a:r>
          </a:p>
          <a:p>
            <a:pPr marL="0" indent="0">
              <a:lnSpc>
                <a:spcPct val="100000"/>
              </a:lnSpc>
              <a:spcBef>
                <a:spcPts val="0"/>
              </a:spcBef>
              <a:buNone/>
            </a:pPr>
            <a:r>
              <a:rPr lang="uk-UA" dirty="0">
                <a:solidFill>
                  <a:srgbClr val="002949"/>
                </a:solidFill>
                <a:ea typeface="Roboto Condensed Light" panose="02000000000000000000" pitchFamily="2" charset="0"/>
              </a:rPr>
              <a:t>2. Право на апеляційна (касаційне) оскарження</a:t>
            </a:r>
          </a:p>
          <a:p>
            <a:pPr marL="0" indent="0">
              <a:lnSpc>
                <a:spcPct val="100000"/>
              </a:lnSpc>
              <a:spcBef>
                <a:spcPts val="0"/>
              </a:spcBef>
              <a:buNone/>
            </a:pPr>
            <a:r>
              <a:rPr lang="uk-UA" dirty="0">
                <a:solidFill>
                  <a:srgbClr val="002949"/>
                </a:solidFill>
                <a:ea typeface="Roboto Condensed Light" panose="02000000000000000000" pitchFamily="2" charset="0"/>
              </a:rPr>
              <a:t>3. Принцип правової визначеності (легітимних очікувань)</a:t>
            </a:r>
          </a:p>
          <a:p>
            <a:pPr marL="0" indent="0">
              <a:lnSpc>
                <a:spcPct val="100000"/>
              </a:lnSpc>
              <a:spcBef>
                <a:spcPts val="0"/>
              </a:spcBef>
              <a:buNone/>
            </a:pPr>
            <a:r>
              <a:rPr lang="uk-UA" dirty="0">
                <a:solidFill>
                  <a:srgbClr val="002949"/>
                </a:solidFill>
                <a:ea typeface="Roboto Condensed Light" panose="02000000000000000000" pitchFamily="2" charset="0"/>
              </a:rPr>
              <a:t>4. Конституційний принцип рівності в адміністративному судочинстві</a:t>
            </a:r>
          </a:p>
          <a:p>
            <a:pPr marL="0" indent="0">
              <a:lnSpc>
                <a:spcPct val="100000"/>
              </a:lnSpc>
              <a:spcBef>
                <a:spcPts val="0"/>
              </a:spcBef>
              <a:buNone/>
            </a:pPr>
            <a:r>
              <a:rPr lang="uk-UA" dirty="0">
                <a:solidFill>
                  <a:srgbClr val="002949"/>
                </a:solidFill>
                <a:ea typeface="Roboto Condensed Light" panose="02000000000000000000" pitchFamily="2" charset="0"/>
              </a:rPr>
              <a:t>5. Мотивованість судового рішення</a:t>
            </a:r>
          </a:p>
          <a:p>
            <a:pPr marL="0" indent="0">
              <a:lnSpc>
                <a:spcPct val="100000"/>
              </a:lnSpc>
              <a:spcBef>
                <a:spcPts val="0"/>
              </a:spcBef>
              <a:buNone/>
            </a:pPr>
            <a:r>
              <a:rPr lang="uk-UA" dirty="0">
                <a:solidFill>
                  <a:srgbClr val="002949"/>
                </a:solidFill>
                <a:ea typeface="Roboto Condensed Light" panose="02000000000000000000" pitchFamily="2" charset="0"/>
              </a:rPr>
              <a:t>6. Суддівський розсуд (дискреція суду)</a:t>
            </a:r>
          </a:p>
          <a:p>
            <a:pPr marL="0" indent="0">
              <a:lnSpc>
                <a:spcPct val="100000"/>
              </a:lnSpc>
              <a:spcBef>
                <a:spcPts val="0"/>
              </a:spcBef>
              <a:buNone/>
            </a:pPr>
            <a:r>
              <a:rPr lang="uk-UA" dirty="0">
                <a:solidFill>
                  <a:srgbClr val="002949"/>
                </a:solidFill>
                <a:effectLst/>
                <a:ea typeface="Roboto Condensed Light" panose="02000000000000000000" pitchFamily="2" charset="0"/>
              </a:rPr>
              <a:t>7. Формалізм</a:t>
            </a:r>
            <a:r>
              <a:rPr lang="en-US" dirty="0">
                <a:solidFill>
                  <a:srgbClr val="002949"/>
                </a:solidFill>
                <a:effectLst/>
                <a:ea typeface="Roboto Condensed Light" panose="02000000000000000000" pitchFamily="2" charset="0"/>
              </a:rPr>
              <a:t> (</a:t>
            </a:r>
            <a:r>
              <a:rPr lang="uk-UA" dirty="0">
                <a:solidFill>
                  <a:srgbClr val="002949"/>
                </a:solidFill>
                <a:effectLst/>
                <a:ea typeface="Roboto Condensed Light" panose="02000000000000000000" pitchFamily="2" charset="0"/>
              </a:rPr>
              <a:t>надмірний формалізм, надмірна гнучкість)</a:t>
            </a:r>
          </a:p>
          <a:p>
            <a:pPr marL="0" indent="0">
              <a:lnSpc>
                <a:spcPct val="100000"/>
              </a:lnSpc>
              <a:spcBef>
                <a:spcPts val="0"/>
              </a:spcBef>
              <a:buNone/>
            </a:pPr>
            <a:r>
              <a:rPr lang="uk-UA" dirty="0">
                <a:solidFill>
                  <a:srgbClr val="002949"/>
                </a:solidFill>
                <a:ea typeface="Roboto Condensed Light" panose="02000000000000000000" pitchFamily="2" charset="0"/>
              </a:rPr>
              <a:t>8. </a:t>
            </a:r>
            <a:r>
              <a:rPr lang="uk-UA" dirty="0">
                <a:solidFill>
                  <a:srgbClr val="002949"/>
                </a:solidFill>
                <a:effectLst/>
                <a:ea typeface="Roboto Condensed Light" panose="02000000000000000000" pitchFamily="2" charset="0"/>
              </a:rPr>
              <a:t>Тривалість судового провадження</a:t>
            </a:r>
          </a:p>
          <a:p>
            <a:pPr marL="0" indent="0">
              <a:lnSpc>
                <a:spcPct val="100000"/>
              </a:lnSpc>
              <a:spcBef>
                <a:spcPts val="0"/>
              </a:spcBef>
              <a:buNone/>
            </a:pPr>
            <a:r>
              <a:rPr lang="uk-UA" dirty="0">
                <a:solidFill>
                  <a:srgbClr val="002949"/>
                </a:solidFill>
                <a:ea typeface="Roboto Condensed Light" panose="02000000000000000000" pitchFamily="2" charset="0"/>
              </a:rPr>
              <a:t>9. Принципи пріоритету суспільних інтересів та національної безпеки</a:t>
            </a:r>
          </a:p>
          <a:p>
            <a:pPr marL="0" indent="0">
              <a:lnSpc>
                <a:spcPct val="100000"/>
              </a:lnSpc>
              <a:spcBef>
                <a:spcPts val="0"/>
              </a:spcBef>
              <a:buNone/>
            </a:pPr>
            <a:r>
              <a:rPr lang="uk-UA" dirty="0">
                <a:solidFill>
                  <a:srgbClr val="002949"/>
                </a:solidFill>
                <a:effectLst/>
                <a:ea typeface="Roboto Condensed Light" panose="02000000000000000000" pitchFamily="2" charset="0"/>
              </a:rPr>
              <a:t>10. Преклюзивний строк</a:t>
            </a:r>
          </a:p>
          <a:p>
            <a:pPr marL="0" indent="0">
              <a:lnSpc>
                <a:spcPct val="100000"/>
              </a:lnSpc>
              <a:spcBef>
                <a:spcPts val="0"/>
              </a:spcBef>
              <a:buNone/>
            </a:pPr>
            <a:r>
              <a:rPr lang="uk-UA" dirty="0">
                <a:solidFill>
                  <a:srgbClr val="002949"/>
                </a:solidFill>
                <a:ea typeface="Roboto Condensed Light" panose="02000000000000000000" pitchFamily="2" charset="0"/>
              </a:rPr>
              <a:t>11. Триваючі правовідносини (правопорушення)</a:t>
            </a:r>
          </a:p>
          <a:p>
            <a:pPr marL="0" indent="0">
              <a:lnSpc>
                <a:spcPct val="100000"/>
              </a:lnSpc>
              <a:spcBef>
                <a:spcPts val="0"/>
              </a:spcBef>
              <a:buNone/>
            </a:pPr>
            <a:r>
              <a:rPr lang="uk-UA" dirty="0">
                <a:solidFill>
                  <a:srgbClr val="002949"/>
                </a:solidFill>
                <a:effectLst/>
                <a:ea typeface="Roboto Condensed Light" panose="02000000000000000000" pitchFamily="2" charset="0"/>
              </a:rPr>
              <a:t>12. Розумні строки</a:t>
            </a:r>
          </a:p>
          <a:p>
            <a:pPr marL="0" indent="0">
              <a:lnSpc>
                <a:spcPct val="100000"/>
              </a:lnSpc>
              <a:spcBef>
                <a:spcPts val="0"/>
              </a:spcBef>
              <a:buNone/>
            </a:pPr>
            <a:endParaRPr lang="uk-UA" dirty="0">
              <a:solidFill>
                <a:srgbClr val="002949"/>
              </a:solidFill>
              <a:effectLst/>
              <a:ea typeface="Roboto Condensed Light" panose="02000000000000000000" pitchFamily="2" charset="0"/>
            </a:endParaRPr>
          </a:p>
          <a:p>
            <a:pPr marL="0" indent="0">
              <a:lnSpc>
                <a:spcPct val="150000"/>
              </a:lnSpc>
              <a:buNone/>
            </a:pPr>
            <a:endParaRPr lang="uk-UA" sz="3600" dirty="0">
              <a:solidFill>
                <a:srgbClr val="002949"/>
              </a:solidFill>
              <a:ea typeface="Roboto Condensed Light" panose="02000000000000000000" pitchFamily="2" charset="0"/>
            </a:endParaRPr>
          </a:p>
        </p:txBody>
      </p:sp>
      <p:cxnSp>
        <p:nvCxnSpPr>
          <p:cNvPr id="4" name="Straight Connector 8">
            <a:extLst>
              <a:ext uri="{FF2B5EF4-FFF2-40B4-BE49-F238E27FC236}">
                <a16:creationId xmlns:a16="http://schemas.microsoft.com/office/drawing/2014/main" id="{8F805869-9AD3-E648-F06E-68653658465F}"/>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4BC73810-84E8-DAD2-6BF6-737CD38D1978}"/>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CA747575-4497-C8A6-140B-E32B7CC84DF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50EE8781-446A-32AA-C961-3536C57A6D2D}"/>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a:t>
            </a:fld>
            <a:endParaRPr lang="uk-UA" altLang="uk-UA" dirty="0">
              <a:solidFill>
                <a:srgbClr val="002949"/>
              </a:solidFill>
            </a:endParaRPr>
          </a:p>
        </p:txBody>
      </p:sp>
    </p:spTree>
    <p:extLst>
      <p:ext uri="{BB962C8B-B14F-4D97-AF65-F5344CB8AC3E}">
        <p14:creationId xmlns:p14="http://schemas.microsoft.com/office/powerpoint/2010/main" val="2964355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AE7D91A-4FDA-4113-BB3E-F4364082347F}"/>
              </a:ext>
            </a:extLst>
          </p:cNvPr>
          <p:cNvSpPr>
            <a:spLocks noGrp="1"/>
          </p:cNvSpPr>
          <p:nvPr>
            <p:ph idx="1"/>
          </p:nvPr>
        </p:nvSpPr>
        <p:spPr>
          <a:xfrm>
            <a:off x="593726" y="615675"/>
            <a:ext cx="10760074" cy="4902809"/>
          </a:xfrm>
        </p:spPr>
        <p:txBody>
          <a:bodyPr/>
          <a:lstStyle/>
          <a:p>
            <a:pPr marL="0" indent="0" algn="just">
              <a:buNone/>
            </a:pPr>
            <a:r>
              <a:rPr lang="uk-UA" dirty="0">
                <a:solidFill>
                  <a:srgbClr val="002949"/>
                </a:solidFill>
              </a:rPr>
              <a:t>Згідно з статтею</a:t>
            </a:r>
            <a:r>
              <a:rPr lang="ru-RU" dirty="0">
                <a:solidFill>
                  <a:srgbClr val="002949"/>
                </a:solidFill>
              </a:rPr>
              <a:t> 87 Закону України «Про </a:t>
            </a:r>
            <a:r>
              <a:rPr lang="uk-UA" dirty="0">
                <a:solidFill>
                  <a:srgbClr val="002949"/>
                </a:solidFill>
              </a:rPr>
              <a:t>пенсійне забезпечення</a:t>
            </a:r>
            <a:r>
              <a:rPr lang="ru-RU" dirty="0">
                <a:solidFill>
                  <a:srgbClr val="002949"/>
                </a:solidFill>
              </a:rPr>
              <a:t>» </a:t>
            </a:r>
            <a:r>
              <a:rPr lang="uk-UA" dirty="0">
                <a:solidFill>
                  <a:srgbClr val="002949"/>
                </a:solidFill>
              </a:rPr>
              <a:t>нараховані суми пенсії, не затребувані пенсіонером своєчасно, виплачуються за минулий час </a:t>
            </a:r>
            <a:r>
              <a:rPr lang="uk-UA" b="1" dirty="0">
                <a:solidFill>
                  <a:srgbClr val="002949"/>
                </a:solidFill>
              </a:rPr>
              <a:t>не більш як за 3 роки </a:t>
            </a:r>
            <a:r>
              <a:rPr lang="uk-UA" dirty="0">
                <a:solidFill>
                  <a:srgbClr val="002949"/>
                </a:solidFill>
              </a:rPr>
              <a:t>перед зверненням за одержанням пенсії; суми пенсії, не одержані своєчасно </a:t>
            </a:r>
            <a:r>
              <a:rPr lang="uk-UA" b="1" dirty="0">
                <a:solidFill>
                  <a:srgbClr val="002949"/>
                </a:solidFill>
              </a:rPr>
              <a:t>з вини органу</a:t>
            </a:r>
            <a:r>
              <a:rPr lang="uk-UA" dirty="0">
                <a:solidFill>
                  <a:srgbClr val="002949"/>
                </a:solidFill>
              </a:rPr>
              <a:t>, що призначає або виплачує пенсію, виплачуються за минулий час </a:t>
            </a:r>
            <a:r>
              <a:rPr lang="uk-UA" b="1" dirty="0">
                <a:solidFill>
                  <a:srgbClr val="002949"/>
                </a:solidFill>
              </a:rPr>
              <a:t>без обмеження будь-яким строком</a:t>
            </a:r>
            <a:r>
              <a:rPr lang="uk-UA" dirty="0">
                <a:solidFill>
                  <a:srgbClr val="002949"/>
                </a:solidFill>
              </a:rPr>
              <a:t>.</a:t>
            </a:r>
          </a:p>
          <a:p>
            <a:pPr marL="0" indent="0" algn="just">
              <a:buNone/>
            </a:pPr>
            <a:r>
              <a:rPr lang="uk-UA" dirty="0">
                <a:solidFill>
                  <a:srgbClr val="002949"/>
                </a:solidFill>
              </a:rPr>
              <a:t>Відповідно до статті 46 Закону України "Про загальнообов`язкове державне пенсійне страхування" нараховані суми пенсії, не отримані </a:t>
            </a:r>
            <a:r>
              <a:rPr lang="uk-UA" b="1" dirty="0">
                <a:solidFill>
                  <a:srgbClr val="002949"/>
                </a:solidFill>
              </a:rPr>
              <a:t>з вини органу</a:t>
            </a:r>
            <a:r>
              <a:rPr lang="uk-UA" dirty="0">
                <a:solidFill>
                  <a:srgbClr val="002949"/>
                </a:solidFill>
              </a:rPr>
              <a:t>, що призначає і виплачує пенсію, виплачуються за минулий час без обмеження будь-яким строком з нарахуванням компенсації втрати частини доходів.</a:t>
            </a:r>
          </a:p>
        </p:txBody>
      </p:sp>
      <p:cxnSp>
        <p:nvCxnSpPr>
          <p:cNvPr id="4" name="Straight Connector 8">
            <a:extLst>
              <a:ext uri="{FF2B5EF4-FFF2-40B4-BE49-F238E27FC236}">
                <a16:creationId xmlns:a16="http://schemas.microsoft.com/office/drawing/2014/main" id="{4C29432F-D271-AABD-5D2A-3AFBB66C3510}"/>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D75139E8-A24A-9512-D2BC-67F3F25FBCC3}"/>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3A668100-0BDB-5126-F397-CEF3265751C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0082C01A-B2A2-573D-9ED8-A71B46CEF925}"/>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20</a:t>
            </a:fld>
            <a:endParaRPr lang="uk-UA" altLang="uk-UA" dirty="0">
              <a:solidFill>
                <a:srgbClr val="002949"/>
              </a:solidFill>
            </a:endParaRPr>
          </a:p>
        </p:txBody>
      </p:sp>
    </p:spTree>
    <p:extLst>
      <p:ext uri="{BB962C8B-B14F-4D97-AF65-F5344CB8AC3E}">
        <p14:creationId xmlns:p14="http://schemas.microsoft.com/office/powerpoint/2010/main" val="2794998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649E018-A1C6-4B01-A81D-AAFA7D0A0F89}"/>
              </a:ext>
            </a:extLst>
          </p:cNvPr>
          <p:cNvSpPr>
            <a:spLocks noGrp="1"/>
          </p:cNvSpPr>
          <p:nvPr>
            <p:ph idx="1"/>
          </p:nvPr>
        </p:nvSpPr>
        <p:spPr>
          <a:xfrm>
            <a:off x="443247" y="1001790"/>
            <a:ext cx="11305506" cy="3571314"/>
          </a:xfrm>
        </p:spPr>
        <p:txBody>
          <a:bodyPr/>
          <a:lstStyle/>
          <a:p>
            <a:pPr marL="0" indent="0" algn="just">
              <a:buNone/>
            </a:pPr>
            <a:r>
              <a:rPr lang="uk-UA" sz="2500" dirty="0">
                <a:solidFill>
                  <a:srgbClr val="002949"/>
                </a:solidFill>
              </a:rPr>
              <a:t>Відповідно до ч. 3 ст. </a:t>
            </a:r>
            <a:r>
              <a:rPr lang="uk-UA" sz="2500" b="1" dirty="0">
                <a:solidFill>
                  <a:srgbClr val="002949"/>
                </a:solidFill>
              </a:rPr>
              <a:t>51 Закону України «Про пенсійне забезпечення осіб, звільнених з військової служби, та деяких інших осіб» </a:t>
            </a:r>
            <a:r>
              <a:rPr lang="uk-UA" sz="2500" dirty="0">
                <a:solidFill>
                  <a:srgbClr val="002949"/>
                </a:solidFill>
              </a:rPr>
              <a:t>перерахунок пенсій у зв’язку із зміною розміру хоча б одного з видів грошового забезпечення відповідних категорій військовослужбовців, осіб, які мають право на такий перерахунок згідно з цим Законом, або у зв’язку із введенням для зазначених категорій осіб нових щомісячних додаткових видів грошового забезпечення (надбавок, доплат, підвищень) та премій у розмірах, встановлених законодавством, не проведений </a:t>
            </a:r>
            <a:r>
              <a:rPr lang="uk-UA" sz="2500" b="1" dirty="0">
                <a:solidFill>
                  <a:srgbClr val="002949"/>
                </a:solidFill>
              </a:rPr>
              <a:t>з вини органів </a:t>
            </a:r>
            <a:r>
              <a:rPr lang="uk-UA" sz="2500" dirty="0">
                <a:solidFill>
                  <a:srgbClr val="002949"/>
                </a:solidFill>
              </a:rPr>
              <a:t>Пенсійного фонду України та/або державних органів, які видають довідки для перерахунку пенсії, </a:t>
            </a:r>
            <a:r>
              <a:rPr lang="uk-UA" sz="2500" b="1" dirty="0">
                <a:solidFill>
                  <a:srgbClr val="002949"/>
                </a:solidFill>
              </a:rPr>
              <a:t>провадиться з дати виникнення права на нього без обмеження строком.</a:t>
            </a:r>
          </a:p>
        </p:txBody>
      </p:sp>
      <p:cxnSp>
        <p:nvCxnSpPr>
          <p:cNvPr id="4" name="Straight Connector 8">
            <a:extLst>
              <a:ext uri="{FF2B5EF4-FFF2-40B4-BE49-F238E27FC236}">
                <a16:creationId xmlns:a16="http://schemas.microsoft.com/office/drawing/2014/main" id="{CD44D01A-F11C-A54F-F99B-6DD3115EC9BA}"/>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6DC18AC7-37EA-9967-B3E3-7820120C17CF}"/>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D9516995-EADE-0D15-69A3-1373833E09C4}"/>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CA1FD041-DB80-1D66-053F-C9C1411F2D3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21</a:t>
            </a:fld>
            <a:endParaRPr lang="uk-UA" altLang="uk-UA" dirty="0">
              <a:solidFill>
                <a:srgbClr val="002949"/>
              </a:solidFill>
            </a:endParaRPr>
          </a:p>
        </p:txBody>
      </p:sp>
    </p:spTree>
    <p:extLst>
      <p:ext uri="{BB962C8B-B14F-4D97-AF65-F5344CB8AC3E}">
        <p14:creationId xmlns:p14="http://schemas.microsoft.com/office/powerpoint/2010/main" val="2414949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840326E-B91A-4B6D-93AC-2D4DD729660F}"/>
              </a:ext>
            </a:extLst>
          </p:cNvPr>
          <p:cNvSpPr>
            <a:spLocks noGrp="1"/>
          </p:cNvSpPr>
          <p:nvPr>
            <p:ph idx="1"/>
          </p:nvPr>
        </p:nvSpPr>
        <p:spPr>
          <a:xfrm>
            <a:off x="593725" y="615675"/>
            <a:ext cx="11068886" cy="4834724"/>
          </a:xfrm>
        </p:spPr>
        <p:txBody>
          <a:bodyPr/>
          <a:lstStyle/>
          <a:p>
            <a:pPr marL="0" indent="0" algn="just">
              <a:lnSpc>
                <a:spcPct val="100000"/>
              </a:lnSpc>
              <a:buNone/>
            </a:pPr>
            <a:r>
              <a:rPr lang="uk-UA" sz="2500" dirty="0">
                <a:solidFill>
                  <a:srgbClr val="002949"/>
                </a:solidFill>
              </a:rPr>
              <a:t>Ст. 55 цього ж Закону</a:t>
            </a:r>
          </a:p>
          <a:p>
            <a:pPr marL="0" indent="0" algn="just">
              <a:lnSpc>
                <a:spcPct val="100000"/>
              </a:lnSpc>
              <a:buNone/>
            </a:pPr>
            <a:r>
              <a:rPr lang="uk-UA" sz="2500" dirty="0">
                <a:solidFill>
                  <a:srgbClr val="002949"/>
                </a:solidFill>
              </a:rPr>
              <a:t>Нараховані суми пенсії, на виплату яких пенсіонер мав право, але своєчасно не отримав </a:t>
            </a:r>
            <a:r>
              <a:rPr lang="uk-UA" sz="2500" b="1" dirty="0">
                <a:solidFill>
                  <a:srgbClr val="002949"/>
                </a:solidFill>
              </a:rPr>
              <a:t>з власної вини</a:t>
            </a:r>
            <a:r>
              <a:rPr lang="uk-UA" sz="2500" dirty="0">
                <a:solidFill>
                  <a:srgbClr val="002949"/>
                </a:solidFill>
              </a:rPr>
              <a:t>, виплачуються за минулий час, але не більш як за три роки до дня звернення за отриманням пенсії. У цьому разі частина суми недоотриманої пенсії, але не більш як за 12 місяців, виплачується одночасно, а решта суми виплачується щомісяця рівними частинами, що не перевищують місячного розміру пенсії.</a:t>
            </a:r>
          </a:p>
          <a:p>
            <a:pPr marL="0" indent="0" algn="just">
              <a:lnSpc>
                <a:spcPct val="100000"/>
              </a:lnSpc>
              <a:buNone/>
            </a:pPr>
            <a:r>
              <a:rPr lang="uk-UA" sz="2500" dirty="0">
                <a:solidFill>
                  <a:srgbClr val="002949"/>
                </a:solidFill>
              </a:rPr>
              <a:t>Нараховані суми пенсії, не отримані пенсіонером </a:t>
            </a:r>
            <a:r>
              <a:rPr lang="uk-UA" sz="2500" b="1" dirty="0">
                <a:solidFill>
                  <a:srgbClr val="002949"/>
                </a:solidFill>
              </a:rPr>
              <a:t>з вини органу </a:t>
            </a:r>
            <a:r>
              <a:rPr lang="uk-UA" sz="2500" dirty="0">
                <a:solidFill>
                  <a:srgbClr val="002949"/>
                </a:solidFill>
              </a:rPr>
              <a:t>Пенсійного фонду України, виплачуються за минулий час без обмеження будь-яким строком з нарахуванням компенсації втрати частини доходів.</a:t>
            </a:r>
          </a:p>
          <a:p>
            <a:pPr marL="0" indent="0">
              <a:buNone/>
            </a:pPr>
            <a:endParaRPr lang="uk-UA" sz="2500" dirty="0">
              <a:solidFill>
                <a:srgbClr val="002949"/>
              </a:solidFill>
            </a:endParaRPr>
          </a:p>
        </p:txBody>
      </p:sp>
      <p:cxnSp>
        <p:nvCxnSpPr>
          <p:cNvPr id="4" name="Straight Connector 8">
            <a:extLst>
              <a:ext uri="{FF2B5EF4-FFF2-40B4-BE49-F238E27FC236}">
                <a16:creationId xmlns:a16="http://schemas.microsoft.com/office/drawing/2014/main" id="{0197F908-43AB-8D62-4878-0E4C89B98E30}"/>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9251B25C-5E8B-9F35-47F2-9CA35ADB6280}"/>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B1B2CED3-D2C7-0E57-62AB-9808BADBCA6F}"/>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591AF012-719D-3864-6E9D-1885B6D7B1BB}"/>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22</a:t>
            </a:fld>
            <a:endParaRPr lang="uk-UA" altLang="uk-UA" dirty="0">
              <a:solidFill>
                <a:srgbClr val="002949"/>
              </a:solidFill>
            </a:endParaRPr>
          </a:p>
        </p:txBody>
      </p:sp>
    </p:spTree>
    <p:extLst>
      <p:ext uri="{BB962C8B-B14F-4D97-AF65-F5344CB8AC3E}">
        <p14:creationId xmlns:p14="http://schemas.microsoft.com/office/powerpoint/2010/main" val="3169280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36F6E5-B528-4ED6-9D9B-7849A5973FC7}"/>
              </a:ext>
            </a:extLst>
          </p:cNvPr>
          <p:cNvSpPr>
            <a:spLocks noGrp="1"/>
          </p:cNvSpPr>
          <p:nvPr>
            <p:ph type="title"/>
          </p:nvPr>
        </p:nvSpPr>
        <p:spPr>
          <a:xfrm>
            <a:off x="593725" y="388757"/>
            <a:ext cx="10760075" cy="1182868"/>
          </a:xfrm>
        </p:spPr>
        <p:txBody>
          <a:bodyPr/>
          <a:lstStyle/>
          <a:p>
            <a:pPr algn="l"/>
            <a:br>
              <a:rPr lang="uk-UA" sz="2500" b="1" dirty="0">
                <a:solidFill>
                  <a:srgbClr val="002949"/>
                </a:solidFill>
              </a:rPr>
            </a:br>
            <a:r>
              <a:rPr lang="uk-UA" sz="2500" b="1" dirty="0">
                <a:solidFill>
                  <a:srgbClr val="002949"/>
                </a:solidFill>
              </a:rPr>
              <a:t>Захист права на відновлення виплати пенсії, не нарахованої з вини Пенсійного фонду, здійснюється без обмеження шестимісячним строку</a:t>
            </a:r>
            <a:br>
              <a:rPr lang="uk-UA" sz="2500" b="1" dirty="0">
                <a:solidFill>
                  <a:srgbClr val="002949"/>
                </a:solidFill>
              </a:rPr>
            </a:br>
            <a:r>
              <a:rPr lang="en-US" sz="2500" u="none" strike="noStrike" dirty="0">
                <a:solidFill>
                  <a:srgbClr val="002949"/>
                </a:solidFill>
                <a:effectLst/>
              </a:rPr>
              <a:t>24 </a:t>
            </a:r>
            <a:r>
              <a:rPr lang="uk-UA" sz="2500" u="none" strike="noStrike" dirty="0">
                <a:solidFill>
                  <a:srgbClr val="002949"/>
                </a:solidFill>
                <a:effectLst/>
              </a:rPr>
              <a:t>квітня 2018 року справа №646/6250/17</a:t>
            </a:r>
            <a:br>
              <a:rPr lang="uk-UA" sz="2500" dirty="0">
                <a:solidFill>
                  <a:srgbClr val="002949"/>
                </a:solidFill>
              </a:rPr>
            </a:br>
            <a:endParaRPr lang="uk-UA" sz="2500" dirty="0">
              <a:solidFill>
                <a:srgbClr val="002949"/>
              </a:solidFill>
            </a:endParaRPr>
          </a:p>
        </p:txBody>
      </p:sp>
      <p:sp>
        <p:nvSpPr>
          <p:cNvPr id="3" name="Місце для вмісту 2">
            <a:extLst>
              <a:ext uri="{FF2B5EF4-FFF2-40B4-BE49-F238E27FC236}">
                <a16:creationId xmlns:a16="http://schemas.microsoft.com/office/drawing/2014/main" id="{A9954D80-E68B-4200-AA22-D7990A3662BB}"/>
              </a:ext>
            </a:extLst>
          </p:cNvPr>
          <p:cNvSpPr>
            <a:spLocks noGrp="1"/>
          </p:cNvSpPr>
          <p:nvPr>
            <p:ph idx="1"/>
          </p:nvPr>
        </p:nvSpPr>
        <p:spPr>
          <a:xfrm>
            <a:off x="593725" y="1742526"/>
            <a:ext cx="11052843" cy="3950858"/>
          </a:xfrm>
        </p:spPr>
        <p:txBody>
          <a:bodyPr/>
          <a:lstStyle/>
          <a:p>
            <a:pPr marL="0" indent="0" algn="just">
              <a:buNone/>
            </a:pPr>
            <a:r>
              <a:rPr lang="uk-UA" sz="2200" u="none" strike="noStrike" dirty="0">
                <a:solidFill>
                  <a:srgbClr val="002949"/>
                </a:solidFill>
                <a:effectLst/>
              </a:rPr>
              <a:t>У разі порушення законодавства про пенсійне забезпечення органом, що призначає і виплачує пенсію, </a:t>
            </a:r>
            <a:r>
              <a:rPr lang="uk-UA" sz="2200" b="1" u="none" strike="noStrike" dirty="0">
                <a:solidFill>
                  <a:srgbClr val="002949"/>
                </a:solidFill>
                <a:effectLst/>
              </a:rPr>
              <a:t>адміністративний позов з вимогами, пов'язаними з виплатами сум пенсії за минулий час, у тому числі сум її складових, може бути подано без обмеження шестимісячним строком</a:t>
            </a:r>
            <a:r>
              <a:rPr lang="uk-UA" sz="2200" u="none" strike="noStrike" dirty="0">
                <a:solidFill>
                  <a:srgbClr val="002949"/>
                </a:solidFill>
                <a:effectLst/>
              </a:rPr>
              <a:t>.</a:t>
            </a:r>
          </a:p>
          <a:p>
            <a:pPr marL="0" indent="0" algn="just">
              <a:buNone/>
            </a:pPr>
            <a:r>
              <a:rPr lang="uk-UA" sz="2200" u="none" strike="noStrike" dirty="0">
                <a:solidFill>
                  <a:srgbClr val="002949"/>
                </a:solidFill>
                <a:effectLst/>
              </a:rPr>
              <a:t>Такого висновку дійшов Верховний Суд, розглянувши справу за позовом внутрішньо переміщеної особи до об'єднаного управління Пенсійного фонду України м. Харкова </a:t>
            </a:r>
            <a:r>
              <a:rPr lang="uk-UA" sz="2200" b="1" u="none" strike="noStrike" dirty="0">
                <a:solidFill>
                  <a:srgbClr val="002949"/>
                </a:solidFill>
                <a:effectLst/>
              </a:rPr>
              <a:t>про визнання протиправним припинення виплати позивачу пенсії з 1 березня 2016 року та зобов'язання поновити виплату пенсії, починаючи з дня припинення.</a:t>
            </a:r>
            <a:endParaRPr lang="uk-UA" sz="2200" u="none" strike="noStrike" dirty="0">
              <a:solidFill>
                <a:srgbClr val="002949"/>
              </a:solidFill>
              <a:effectLst/>
            </a:endParaRPr>
          </a:p>
          <a:p>
            <a:pPr marL="0" indent="0" algn="just">
              <a:buNone/>
            </a:pPr>
            <a:r>
              <a:rPr lang="uk-UA" sz="2200" u="none" strike="noStrike" dirty="0">
                <a:solidFill>
                  <a:srgbClr val="002949"/>
                </a:solidFill>
                <a:effectLst/>
              </a:rPr>
              <a:t>Суди першої та апеляційної інстанції задовольнили позов частково – зобов'язали управління ПФУ поновити виплату пенсії з 08 березня 2017 року. Вимоги, що стосувалися періоду з 1 березня 2016 року по 7 березня 2017 року залишили без розгляду мотивуючи тим, що позивачка пропустила піврічний строк звернення до суду, оскільки звернулася до суду 8 вересня 2017 року.</a:t>
            </a:r>
          </a:p>
          <a:p>
            <a:pPr marL="0" indent="0">
              <a:buNone/>
            </a:pPr>
            <a:endParaRPr lang="uk-UA" sz="2200" dirty="0">
              <a:solidFill>
                <a:srgbClr val="002949"/>
              </a:solidFill>
            </a:endParaRPr>
          </a:p>
        </p:txBody>
      </p:sp>
      <p:cxnSp>
        <p:nvCxnSpPr>
          <p:cNvPr id="5" name="Straight Connector 8">
            <a:extLst>
              <a:ext uri="{FF2B5EF4-FFF2-40B4-BE49-F238E27FC236}">
                <a16:creationId xmlns:a16="http://schemas.microsoft.com/office/drawing/2014/main" id="{79E88821-4CDB-6658-D2CE-FC603A1D94EA}"/>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FD93DC31-9326-F92B-BB95-433D21E231ED}"/>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45317E42-D9AD-E566-E130-D182730CF6F4}"/>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689ACAFF-4F01-5C00-9DAF-0C7CE9E78BE6}"/>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23</a:t>
            </a:fld>
            <a:endParaRPr lang="uk-UA" altLang="uk-UA" dirty="0">
              <a:solidFill>
                <a:srgbClr val="002949"/>
              </a:solidFill>
            </a:endParaRPr>
          </a:p>
        </p:txBody>
      </p:sp>
    </p:spTree>
    <p:extLst>
      <p:ext uri="{BB962C8B-B14F-4D97-AF65-F5344CB8AC3E}">
        <p14:creationId xmlns:p14="http://schemas.microsoft.com/office/powerpoint/2010/main" val="4289115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E4E415F-8BDB-45DF-82A4-62A69411529C}"/>
              </a:ext>
            </a:extLst>
          </p:cNvPr>
          <p:cNvSpPr>
            <a:spLocks noGrp="1"/>
          </p:cNvSpPr>
          <p:nvPr>
            <p:ph idx="1"/>
          </p:nvPr>
        </p:nvSpPr>
        <p:spPr>
          <a:xfrm>
            <a:off x="356916" y="420770"/>
            <a:ext cx="11478168" cy="4049463"/>
          </a:xfrm>
        </p:spPr>
        <p:txBody>
          <a:bodyPr/>
          <a:lstStyle/>
          <a:p>
            <a:pPr marL="0" indent="457200" algn="just">
              <a:buNone/>
            </a:pPr>
            <a:r>
              <a:rPr lang="uk-UA" sz="2200" u="none" strike="noStrike" dirty="0">
                <a:solidFill>
                  <a:srgbClr val="002949"/>
                </a:solidFill>
                <a:effectLst/>
              </a:rPr>
              <a:t>Позивачка перебуває на обліку в органах Пенсійного фонду України з 1998 року та отримує пенсію за віком. Через збройний конфлікт на території Донецької та Луганської області у 2015 році перемістилася до м. Харкова і взята на облік як внутрішньо переміщена особа. З 1 березня 2016 року їй припинено нарахування та виплата пенсії відповідно до списків управління праці та соціального захисту населення районної адміністрації Харківської міської ради до з'ясування фактичного місця проживання.</a:t>
            </a:r>
            <a:endParaRPr lang="uk-UA" sz="2200" dirty="0">
              <a:solidFill>
                <a:srgbClr val="002949"/>
              </a:solidFill>
            </a:endParaRPr>
          </a:p>
          <a:p>
            <a:pPr marL="0" indent="457200" algn="just">
              <a:buNone/>
            </a:pPr>
            <a:r>
              <a:rPr lang="uk-UA" sz="2200" u="none" strike="noStrike" dirty="0">
                <a:solidFill>
                  <a:srgbClr val="002949"/>
                </a:solidFill>
                <a:effectLst/>
              </a:rPr>
              <a:t>Позивачка пояснила, що внаслідок похилого віку та незадовільного стану здоров'я тимчасово переїхала до м. Шахтарськ Донецької області для отримання необхідної медичної допомоги, де і продовжує перебувати. Об'єктивної можливості пройти перевірку постійного місця проживання в м. Харкові не мала.</a:t>
            </a:r>
          </a:p>
          <a:p>
            <a:pPr marL="0" indent="457200" algn="just">
              <a:buNone/>
            </a:pPr>
            <a:r>
              <a:rPr lang="uk-UA" sz="2200" u="none" strike="noStrike" dirty="0">
                <a:solidFill>
                  <a:srgbClr val="002949"/>
                </a:solidFill>
                <a:effectLst/>
              </a:rPr>
              <a:t>Верховний Суд у складі колегії суддів Касаційного адміністративного суду врахував, що пенсія за своєю правовою природою є єдиним джерелом існування пенсіонера, доходом та власністю (матеріальним інтересом, захищеним статтею 1 Першого протоколу до Конвенції). </a:t>
            </a:r>
            <a:r>
              <a:rPr lang="uk-UA" sz="2200" b="1" u="none" strike="noStrike" dirty="0">
                <a:solidFill>
                  <a:srgbClr val="002949"/>
                </a:solidFill>
                <a:effectLst/>
              </a:rPr>
              <a:t>Нараховані суми пенсії, на виплату якої пенсіонер мав право, але не отримав своєчасно з вини органу, що призначає і виплачує пенсію, виплачуються за минулий час без обмеження шестимісячним строком (в межах загального строку позовної давності) з нарахуванням компенсації втрати частини доходів </a:t>
            </a:r>
            <a:r>
              <a:rPr lang="uk-UA" sz="2200" u="none" strike="noStrike" dirty="0">
                <a:solidFill>
                  <a:srgbClr val="002949"/>
                </a:solidFill>
                <a:effectLst/>
              </a:rPr>
              <a:t>(</a:t>
            </a:r>
            <a:r>
              <a:rPr lang="uk-UA" sz="2200" b="0" u="none" strike="noStrike" dirty="0">
                <a:solidFill>
                  <a:srgbClr val="002949"/>
                </a:solidFill>
                <a:effectLst/>
                <a:hlinkClick r:id="rId2">
                  <a:extLst>
                    <a:ext uri="{A12FA001-AC4F-418D-AE19-62706E023703}">
                      <ahyp:hlinkClr xmlns:ahyp="http://schemas.microsoft.com/office/drawing/2018/hyperlinkcolor" val="tx"/>
                    </a:ext>
                  </a:extLst>
                </a:hlinkClick>
              </a:rPr>
              <a:t>ст. 46 Закону України «Про загальнообов'язкове державне пенсійне страхування»</a:t>
            </a:r>
            <a:r>
              <a:rPr lang="uk-UA" sz="2200" u="none" strike="noStrike" dirty="0">
                <a:solidFill>
                  <a:srgbClr val="002949"/>
                </a:solidFill>
                <a:effectLst/>
              </a:rPr>
              <a:t>).</a:t>
            </a:r>
          </a:p>
          <a:p>
            <a:pPr marL="0" indent="457200">
              <a:buNone/>
            </a:pPr>
            <a:endParaRPr lang="uk-UA" sz="2200" dirty="0">
              <a:solidFill>
                <a:srgbClr val="002949"/>
              </a:solidFill>
            </a:endParaRPr>
          </a:p>
        </p:txBody>
      </p:sp>
      <p:cxnSp>
        <p:nvCxnSpPr>
          <p:cNvPr id="4" name="Straight Connector 8">
            <a:extLst>
              <a:ext uri="{FF2B5EF4-FFF2-40B4-BE49-F238E27FC236}">
                <a16:creationId xmlns:a16="http://schemas.microsoft.com/office/drawing/2014/main" id="{52D48ABD-FFC0-1551-A38B-4796AA8C8303}"/>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4F6A2F2B-01CF-8B6A-B562-C1A87CD225C1}"/>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380E0197-A75D-EB88-1FE7-2BB9D8A231BF}"/>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53C45539-C57D-FA8F-D065-E7CB03F13040}"/>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24</a:t>
            </a:fld>
            <a:endParaRPr lang="uk-UA" altLang="uk-UA" dirty="0">
              <a:solidFill>
                <a:srgbClr val="002949"/>
              </a:solidFill>
            </a:endParaRPr>
          </a:p>
        </p:txBody>
      </p:sp>
    </p:spTree>
    <p:extLst>
      <p:ext uri="{BB962C8B-B14F-4D97-AF65-F5344CB8AC3E}">
        <p14:creationId xmlns:p14="http://schemas.microsoft.com/office/powerpoint/2010/main" val="2119426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42ECC3-82B3-4FE1-A162-61508E56E25E}"/>
              </a:ext>
            </a:extLst>
          </p:cNvPr>
          <p:cNvSpPr>
            <a:spLocks noGrp="1"/>
          </p:cNvSpPr>
          <p:nvPr>
            <p:ph type="title"/>
          </p:nvPr>
        </p:nvSpPr>
        <p:spPr>
          <a:xfrm>
            <a:off x="593725" y="304800"/>
            <a:ext cx="10515600" cy="1325563"/>
          </a:xfrm>
        </p:spPr>
        <p:txBody>
          <a:bodyPr/>
          <a:lstStyle/>
          <a:p>
            <a:r>
              <a:rPr lang="uk-UA" sz="3600" b="1" dirty="0">
                <a:solidFill>
                  <a:srgbClr val="002949"/>
                </a:solidFill>
              </a:rPr>
              <a:t>Постанова Верховного Суду від 18 січня 2023 року у справі № 160/6211/21</a:t>
            </a:r>
          </a:p>
        </p:txBody>
      </p:sp>
      <p:sp>
        <p:nvSpPr>
          <p:cNvPr id="3" name="Місце для вмісту 2">
            <a:extLst>
              <a:ext uri="{FF2B5EF4-FFF2-40B4-BE49-F238E27FC236}">
                <a16:creationId xmlns:a16="http://schemas.microsoft.com/office/drawing/2014/main" id="{23CBD983-4145-47EC-9F80-E22423316C21}"/>
              </a:ext>
            </a:extLst>
          </p:cNvPr>
          <p:cNvSpPr>
            <a:spLocks noGrp="1"/>
          </p:cNvSpPr>
          <p:nvPr>
            <p:ph idx="1"/>
          </p:nvPr>
        </p:nvSpPr>
        <p:spPr>
          <a:xfrm>
            <a:off x="593725" y="1617663"/>
            <a:ext cx="11004550" cy="4351338"/>
          </a:xfrm>
        </p:spPr>
        <p:txBody>
          <a:bodyPr/>
          <a:lstStyle/>
          <a:p>
            <a:pPr marL="0" indent="457200" algn="just">
              <a:buNone/>
            </a:pPr>
            <a:r>
              <a:rPr lang="uk-UA" sz="2200" u="none" strike="noStrike" dirty="0">
                <a:solidFill>
                  <a:srgbClr val="002949"/>
                </a:solidFill>
                <a:effectLst/>
              </a:rPr>
              <a:t>З огляду на вимоги статей 295, 296 та 299 КАС України Суд нагадав, що правова природа строку звернення до суду дозволяє констатувати, що запровадження періоду, у межах якого фізична або юридична особа (субʼєкти приватного права), а також орган державної влади та місцевого самоврядування (субʼєкти публічного права) можуть звернутися до суду з позовом, апеляційною чи касаційною скаргою, обумовлено передусім необхідністю дотримання принципу правової визначеності, що є невід`ємною складовою верховенства права; </a:t>
            </a:r>
          </a:p>
          <a:p>
            <a:pPr marL="0" indent="457200" algn="just">
              <a:buNone/>
            </a:pPr>
            <a:r>
              <a:rPr lang="uk-UA" sz="2200" u="none" strike="noStrike" dirty="0">
                <a:solidFill>
                  <a:srgbClr val="002949"/>
                </a:solidFill>
                <a:effectLst/>
              </a:rPr>
              <a:t>у питаннях визначення строків одразу закладена певна суперечність між інтересами однієї сторони, яка наполягає на безумовному застосуванні процесуальних строків, та інтересами іншої сторони, яка вважає, що строк варто поновити (існує умовний конфлікт між принципом правової визначеності та принципом права на судовий захист (доступу до суду), обидва з яких є важливими елементами принципу верховенства права).</a:t>
            </a:r>
          </a:p>
          <a:p>
            <a:pPr marL="0" indent="457200">
              <a:buNone/>
            </a:pPr>
            <a:endParaRPr lang="uk-UA" sz="2200" dirty="0">
              <a:solidFill>
                <a:srgbClr val="002949"/>
              </a:solidFill>
            </a:endParaRPr>
          </a:p>
        </p:txBody>
      </p:sp>
      <p:cxnSp>
        <p:nvCxnSpPr>
          <p:cNvPr id="5" name="Straight Connector 8">
            <a:extLst>
              <a:ext uri="{FF2B5EF4-FFF2-40B4-BE49-F238E27FC236}">
                <a16:creationId xmlns:a16="http://schemas.microsoft.com/office/drawing/2014/main" id="{0B39A2DE-EB9F-D6B6-1781-DE7179C07034}"/>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86AB102A-47C2-1878-3E10-11E85896559C}"/>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6ED934C9-BE66-2072-D7E8-B77C4629A9D1}"/>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1C4F0763-2945-3B45-1E00-7158F7FD0D06}"/>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25</a:t>
            </a:fld>
            <a:endParaRPr lang="uk-UA" altLang="uk-UA" dirty="0">
              <a:solidFill>
                <a:srgbClr val="002949"/>
              </a:solidFill>
            </a:endParaRPr>
          </a:p>
        </p:txBody>
      </p:sp>
    </p:spTree>
    <p:extLst>
      <p:ext uri="{BB962C8B-B14F-4D97-AF65-F5344CB8AC3E}">
        <p14:creationId xmlns:p14="http://schemas.microsoft.com/office/powerpoint/2010/main" val="19626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F2891D52-3C65-4B64-B36F-5E9C849BB803}"/>
              </a:ext>
            </a:extLst>
          </p:cNvPr>
          <p:cNvSpPr>
            <a:spLocks noGrp="1"/>
          </p:cNvSpPr>
          <p:nvPr>
            <p:ph idx="1"/>
          </p:nvPr>
        </p:nvSpPr>
        <p:spPr>
          <a:xfrm>
            <a:off x="475082" y="420937"/>
            <a:ext cx="11241836" cy="5170284"/>
          </a:xfrm>
        </p:spPr>
        <p:txBody>
          <a:bodyPr/>
          <a:lstStyle/>
          <a:p>
            <a:pPr marL="0" indent="457200" algn="just">
              <a:buNone/>
            </a:pPr>
            <a:r>
              <a:rPr lang="uk-UA" sz="2200" u="none" strike="noStrike" dirty="0">
                <a:solidFill>
                  <a:srgbClr val="002949"/>
                </a:solidFill>
                <a:effectLst/>
              </a:rPr>
              <a:t>Встановлення строків звернення до адміністративного суду у системному зв`язку з принципом правової визначеності слугує меті забезпечення передбачуваності для відповідача (як правило, суб`єкта владних повноважень у адміністративних справах) та інших осіб того, що зі спливом встановленого законом або судом проміжку часу прийняте рішення, здійснена дія (бездіяльність) субʼєкта владних повноважень або судове рішення отримують додаткову легітимність (стабільність) та не передбачатимуть можливості перегляду (скасування), а правові наслідки їх прийняття (вчинення) не будуть відмінені. </a:t>
            </a:r>
          </a:p>
          <a:p>
            <a:pPr marL="0" indent="457200" algn="just">
              <a:buNone/>
            </a:pPr>
            <a:r>
              <a:rPr lang="uk-UA" sz="2200" u="none" strike="noStrike" dirty="0">
                <a:solidFill>
                  <a:srgbClr val="002949"/>
                </a:solidFill>
                <a:effectLst/>
              </a:rPr>
              <a:t>Тобто встановлені строки звернення до адміністративного суду сприяють уникненню ситуації правової невизначеності щодо статусу рішень, дій (бездіяльності) суб`єкта владних повноважень, а також судового рішення. </a:t>
            </a:r>
          </a:p>
          <a:p>
            <a:pPr marL="0" indent="457200" algn="just">
              <a:buNone/>
            </a:pPr>
            <a:r>
              <a:rPr lang="uk-UA" sz="2200" u="none" strike="noStrike" dirty="0">
                <a:solidFill>
                  <a:srgbClr val="002949"/>
                </a:solidFill>
                <a:effectLst/>
              </a:rPr>
              <a:t>Забезпечення дотримання принципу правової визначеності потребує чіткого виконання сторонами та іншими учасниками справи вимог щодо строків звернення до суду, а також строків на оскарження судових рішень, а від судів вимагається дотримуватися певних правил у процесі прийняття рішення про поновлення строку та оцінювати поважність причин пропуску строку, виходячи із критеріїв розумності та об`єктивності, поведінки сторін, значимості справи та її впливу на суспільні відносини і національну безпеку, наявності фундаментальної судової помилки, а також непереборності обставин, що спричинили пропуск строку.</a:t>
            </a:r>
          </a:p>
          <a:p>
            <a:pPr marL="0" indent="457200">
              <a:buNone/>
            </a:pPr>
            <a:endParaRPr lang="uk-UA" sz="2200" dirty="0">
              <a:solidFill>
                <a:srgbClr val="002949"/>
              </a:solidFill>
            </a:endParaRPr>
          </a:p>
        </p:txBody>
      </p:sp>
      <p:cxnSp>
        <p:nvCxnSpPr>
          <p:cNvPr id="4" name="Straight Connector 8">
            <a:extLst>
              <a:ext uri="{FF2B5EF4-FFF2-40B4-BE49-F238E27FC236}">
                <a16:creationId xmlns:a16="http://schemas.microsoft.com/office/drawing/2014/main" id="{8707892D-2788-3933-B05B-F6FCC50E8303}"/>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87598A19-3D0A-EF5B-6112-94567E2EE38E}"/>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AE8ACAC9-710C-06BC-0F75-633A2F995857}"/>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F6494568-4E24-D4C0-EFEE-62AF69A0F592}"/>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26</a:t>
            </a:fld>
            <a:endParaRPr lang="uk-UA" altLang="uk-UA" dirty="0">
              <a:solidFill>
                <a:srgbClr val="002949"/>
              </a:solidFill>
            </a:endParaRPr>
          </a:p>
        </p:txBody>
      </p:sp>
    </p:spTree>
    <p:extLst>
      <p:ext uri="{BB962C8B-B14F-4D97-AF65-F5344CB8AC3E}">
        <p14:creationId xmlns:p14="http://schemas.microsoft.com/office/powerpoint/2010/main" val="1666857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рямоугольник 4">
            <a:extLst>
              <a:ext uri="{FF2B5EF4-FFF2-40B4-BE49-F238E27FC236}">
                <a16:creationId xmlns:a16="http://schemas.microsoft.com/office/drawing/2014/main" id="{4D2F8F78-4121-B22D-4811-AB53F6A1F552}"/>
              </a:ext>
            </a:extLst>
          </p:cNvPr>
          <p:cNvSpPr>
            <a:spLocks noChangeArrowheads="1"/>
          </p:cNvSpPr>
          <p:nvPr/>
        </p:nvSpPr>
        <p:spPr bwMode="auto">
          <a:xfrm>
            <a:off x="581025" y="823816"/>
            <a:ext cx="11029950" cy="3862596"/>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indent="457200" algn="just">
              <a:lnSpc>
                <a:spcPct val="100000"/>
              </a:lnSpc>
              <a:spcBef>
                <a:spcPct val="0"/>
              </a:spcBef>
              <a:spcAft>
                <a:spcPts val="1200"/>
              </a:spcAft>
              <a:buFont typeface="Arial" panose="020B0604020202020204" pitchFamily="34" charset="0"/>
              <a:buNone/>
            </a:pPr>
            <a:r>
              <a:rPr lang="uk-UA" altLang="uk-UA" sz="2500" dirty="0">
                <a:solidFill>
                  <a:srgbClr val="002949"/>
                </a:solidFill>
              </a:rPr>
              <a:t>У правовідносинах стосовно соціального захисту діє презумпція добросовісності особи, для якої обов’язком є лише звернення з відповідною заявою про встановлення (зміну виду) пенсії, іншого виду соціальних виплат.</a:t>
            </a:r>
          </a:p>
          <a:p>
            <a:pPr algn="just">
              <a:lnSpc>
                <a:spcPct val="100000"/>
              </a:lnSpc>
              <a:spcBef>
                <a:spcPct val="0"/>
              </a:spcBef>
              <a:spcAft>
                <a:spcPts val="1200"/>
              </a:spcAft>
              <a:buFont typeface="Arial" panose="020B0604020202020204" pitchFamily="34" charset="0"/>
              <a:buNone/>
            </a:pPr>
            <a:endParaRPr lang="uk-UA" altLang="uk-UA" sz="2500" dirty="0">
              <a:solidFill>
                <a:srgbClr val="002949"/>
              </a:solidFill>
            </a:endParaRPr>
          </a:p>
          <a:p>
            <a:pPr algn="just">
              <a:lnSpc>
                <a:spcPct val="100000"/>
              </a:lnSpc>
              <a:spcBef>
                <a:spcPct val="0"/>
              </a:spcBef>
              <a:spcAft>
                <a:spcPts val="1200"/>
              </a:spcAft>
              <a:buFont typeface="Arial" panose="020B0604020202020204" pitchFamily="34" charset="0"/>
              <a:buNone/>
            </a:pPr>
            <a:r>
              <a:rPr lang="uk-UA" altLang="uk-UA" sz="2500" dirty="0">
                <a:solidFill>
                  <a:srgbClr val="002949"/>
                </a:solidFill>
              </a:rPr>
              <a:t>У контексті досліджуваного питання варто одразу акцентувати увагу на тому, що у Конституції України закріплена гарантія визнання людини найвищою соціальною цінністю в Україні, яка є соціальною і правовою державою, в якій визнається і діє принцип верховенства права, а також зафіксовано безумовний обов’язок держав забезпечувати соціальну спрямованість економіки (ст. ст. 1, 3, 8 та 13).</a:t>
            </a:r>
          </a:p>
        </p:txBody>
      </p:sp>
      <p:cxnSp>
        <p:nvCxnSpPr>
          <p:cNvPr id="3" name="Straight Connector 8">
            <a:extLst>
              <a:ext uri="{FF2B5EF4-FFF2-40B4-BE49-F238E27FC236}">
                <a16:creationId xmlns:a16="http://schemas.microsoft.com/office/drawing/2014/main" id="{C50568EA-4EF5-C3FA-A30D-964BD6117783}"/>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482F1EE8-2E11-38C2-2EEF-509AA6392264}"/>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0FCF474E-687A-8E84-03A8-F572768B166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C2A673FD-5D9F-0F59-080A-3052994B3EED}"/>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27</a:t>
            </a:fld>
            <a:endParaRPr lang="uk-UA" altLang="uk-UA" dirty="0">
              <a:solidFill>
                <a:srgbClr val="002949"/>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593725" y="615675"/>
            <a:ext cx="11268075" cy="4478149"/>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indent="457200" algn="just">
              <a:lnSpc>
                <a:spcPct val="100000"/>
              </a:lnSpc>
              <a:spcBef>
                <a:spcPct val="0"/>
              </a:spcBef>
              <a:spcAft>
                <a:spcPts val="1200"/>
              </a:spcAft>
              <a:buFont typeface="Arial" panose="020B0604020202020204" pitchFamily="34" charset="0"/>
              <a:buNone/>
            </a:pPr>
            <a:r>
              <a:rPr lang="uk-UA" altLang="uk-UA" sz="2500" dirty="0">
                <a:solidFill>
                  <a:srgbClr val="002949"/>
                </a:solidFill>
              </a:rPr>
              <a:t>Окремо на конституційному рівні встановлено, що держава забезпечує соціальний захист громадян України, які перебувають на службі у Збройних Силах України та в інших військових формуваннях, а також членів їхніх сімей (ст. 17); громадяни України мають право на соціальний захист, що включає право на забезпечення їх, зокрема, у старості та в інших випадках, передбачених законом; пенсії, інші види соціальних виплат та допомоги, що є основним джерелом існування, мають забезпечувати рівень життя, не нижчий від прожиткового мінімуму, встановленого законом (ст. 46);</a:t>
            </a:r>
          </a:p>
          <a:p>
            <a:pPr indent="457200" algn="just">
              <a:lnSpc>
                <a:spcPct val="100000"/>
              </a:lnSpc>
              <a:spcBef>
                <a:spcPct val="0"/>
              </a:spcBef>
              <a:spcAft>
                <a:spcPts val="1200"/>
              </a:spcAft>
              <a:buFont typeface="Arial" panose="020B0604020202020204" pitchFamily="34" charset="0"/>
              <a:buNone/>
            </a:pPr>
            <a:r>
              <a:rPr lang="uk-UA" altLang="uk-UA" sz="2500" dirty="0">
                <a:solidFill>
                  <a:srgbClr val="002949"/>
                </a:solidFill>
              </a:rPr>
              <a:t>Надважливим є також те, що право на соціальний захист відноситься до основних прав і свобод, які гарантуються державою, і за жодних умов не можуть бути скасовані, а їх обмеження не допускається, крім випадків, передбачених Конституцією України (ст. ст. 22 та 64).</a:t>
            </a:r>
          </a:p>
        </p:txBody>
      </p:sp>
      <p:cxnSp>
        <p:nvCxnSpPr>
          <p:cNvPr id="3" name="Straight Connector 8">
            <a:extLst>
              <a:ext uri="{FF2B5EF4-FFF2-40B4-BE49-F238E27FC236}">
                <a16:creationId xmlns:a16="http://schemas.microsoft.com/office/drawing/2014/main" id="{0C82C15E-4D96-E6F5-3F5E-58A217C54339}"/>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111EBC27-ABBE-B462-E168-A0550BD59BEC}"/>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9D950476-1F46-1CA6-CDFC-25B0E5D7E7A4}"/>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95937C14-B04D-47C6-A190-21850077E5A0}"/>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28</a:t>
            </a:fld>
            <a:endParaRPr lang="uk-UA" altLang="uk-UA" dirty="0">
              <a:solidFill>
                <a:srgbClr val="002949"/>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37017" y="867148"/>
            <a:ext cx="11317965" cy="4093428"/>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indent="457200" algn="just">
              <a:lnSpc>
                <a:spcPct val="100000"/>
              </a:lnSpc>
              <a:spcBef>
                <a:spcPct val="0"/>
              </a:spcBef>
              <a:spcAft>
                <a:spcPts val="1200"/>
              </a:spcAft>
              <a:buFont typeface="Arial" panose="020B0604020202020204" pitchFamily="34" charset="0"/>
              <a:buNone/>
            </a:pPr>
            <a:r>
              <a:rPr lang="uk-UA" altLang="uk-UA" sz="2500" dirty="0">
                <a:solidFill>
                  <a:srgbClr val="002949"/>
                </a:solidFill>
              </a:rPr>
              <a:t>Право особи на отримання пенсії як складова частина права на соціальний захист є її конституційним правом, що гарантується, в тому числі, міжнародними зобов`язаннями України.</a:t>
            </a:r>
          </a:p>
          <a:p>
            <a:pPr indent="457200" algn="just">
              <a:lnSpc>
                <a:spcPct val="100000"/>
              </a:lnSpc>
              <a:spcBef>
                <a:spcPct val="0"/>
              </a:spcBef>
              <a:spcAft>
                <a:spcPts val="1200"/>
              </a:spcAft>
              <a:buFont typeface="Arial" panose="020B0604020202020204" pitchFamily="34" charset="0"/>
              <a:buNone/>
            </a:pPr>
            <a:r>
              <a:rPr lang="uk-UA" altLang="uk-UA" sz="2500" dirty="0">
                <a:solidFill>
                  <a:srgbClr val="002949"/>
                </a:solidFill>
              </a:rPr>
              <a:t>Особливою формою здійснення права на пенсію є пенсійні правовідносини, які водночас виступають як один із видів суспільних відносин. Пенсійні правовідносини розглядаються як особлива форма соціальної взаємодії, що об`єктивно виникає в суспільстві відповідно до закону, учасники якої мають взаємні кореспондуючі права та обов`язки і реалізують їх з метою задоволення своїх потреб та інтересів в особливому порядку, який не заборонений державою чи гарантований і охороняється нею в особі певних органів.</a:t>
            </a:r>
          </a:p>
        </p:txBody>
      </p:sp>
      <p:cxnSp>
        <p:nvCxnSpPr>
          <p:cNvPr id="3" name="Straight Connector 8">
            <a:extLst>
              <a:ext uri="{FF2B5EF4-FFF2-40B4-BE49-F238E27FC236}">
                <a16:creationId xmlns:a16="http://schemas.microsoft.com/office/drawing/2014/main" id="{62625803-E635-5D9B-9C1E-685A3272E7E1}"/>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50EF5F2F-72DE-673A-AF20-981286EBB13D}"/>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2D465AC5-8D34-FAA9-C689-E05A1CECDF84}"/>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FBDBCE1E-1869-9DB8-CB3C-5F5042DDDD52}"/>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29</a:t>
            </a:fld>
            <a:endParaRPr lang="uk-UA" altLang="uk-UA" dirty="0">
              <a:solidFill>
                <a:srgbClr val="002949"/>
              </a:solidFill>
            </a:endParaRPr>
          </a:p>
        </p:txBody>
      </p:sp>
    </p:spTree>
    <p:extLst>
      <p:ext uri="{BB962C8B-B14F-4D97-AF65-F5344CB8AC3E}">
        <p14:creationId xmlns:p14="http://schemas.microsoft.com/office/powerpoint/2010/main" val="319394051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AAB5062-2326-459E-A56E-F971CE90E416}"/>
              </a:ext>
            </a:extLst>
          </p:cNvPr>
          <p:cNvSpPr>
            <a:spLocks noGrp="1"/>
          </p:cNvSpPr>
          <p:nvPr>
            <p:ph idx="1"/>
          </p:nvPr>
        </p:nvSpPr>
        <p:spPr>
          <a:xfrm>
            <a:off x="838200" y="1071646"/>
            <a:ext cx="10515600" cy="4351338"/>
          </a:xfrm>
        </p:spPr>
        <p:txBody>
          <a:bodyPr/>
          <a:lstStyle/>
          <a:p>
            <a:pPr marL="0" indent="0" algn="ctr">
              <a:spcBef>
                <a:spcPts val="0"/>
              </a:spcBef>
              <a:buNone/>
            </a:pPr>
            <a:r>
              <a:rPr lang="uk-UA" sz="5800" dirty="0">
                <a:solidFill>
                  <a:srgbClr val="002949"/>
                </a:solidFill>
              </a:rPr>
              <a:t>Право на справедливий суд </a:t>
            </a:r>
          </a:p>
          <a:p>
            <a:pPr marL="0" indent="0" algn="ctr">
              <a:spcBef>
                <a:spcPts val="0"/>
              </a:spcBef>
              <a:buNone/>
            </a:pPr>
            <a:r>
              <a:rPr lang="en-US" sz="5800" dirty="0">
                <a:solidFill>
                  <a:srgbClr val="002949"/>
                </a:solidFill>
              </a:rPr>
              <a:t>v. </a:t>
            </a:r>
            <a:endParaRPr lang="uk-UA" sz="5800" dirty="0">
              <a:solidFill>
                <a:srgbClr val="002949"/>
              </a:solidFill>
            </a:endParaRPr>
          </a:p>
          <a:p>
            <a:pPr marL="0" indent="0" algn="ctr">
              <a:spcBef>
                <a:spcPts val="0"/>
              </a:spcBef>
              <a:buNone/>
            </a:pPr>
            <a:r>
              <a:rPr lang="uk-UA" sz="5800" dirty="0">
                <a:solidFill>
                  <a:srgbClr val="002949"/>
                </a:solidFill>
              </a:rPr>
              <a:t>правова визначеність (стабільність)</a:t>
            </a:r>
          </a:p>
          <a:p>
            <a:pPr marL="0" indent="0" algn="ctr">
              <a:spcBef>
                <a:spcPts val="0"/>
              </a:spcBef>
              <a:buNone/>
            </a:pPr>
            <a:r>
              <a:rPr lang="uk-UA" sz="3200" dirty="0">
                <a:solidFill>
                  <a:srgbClr val="002949"/>
                </a:solidFill>
                <a:ea typeface="Roboto Condensed Light" panose="02000000000000000000" pitchFamily="2" charset="0"/>
              </a:rPr>
              <a:t>(</a:t>
            </a:r>
            <a:r>
              <a:rPr lang="uk-UA" sz="3200" dirty="0">
                <a:solidFill>
                  <a:srgbClr val="002949"/>
                </a:solidFill>
                <a:effectLst/>
                <a:ea typeface="Roboto Condensed Light" panose="02000000000000000000" pitchFamily="2" charset="0"/>
              </a:rPr>
              <a:t>доступ до правосуддя переважає принцип правової визначеності?)</a:t>
            </a:r>
          </a:p>
          <a:p>
            <a:pPr marL="0" indent="0" algn="ctr">
              <a:buNone/>
            </a:pPr>
            <a:endParaRPr lang="uk-UA" sz="5800" dirty="0">
              <a:solidFill>
                <a:srgbClr val="002949"/>
              </a:solidFill>
            </a:endParaRPr>
          </a:p>
          <a:p>
            <a:endParaRPr lang="uk-UA" dirty="0">
              <a:solidFill>
                <a:srgbClr val="002949"/>
              </a:solidFill>
            </a:endParaRPr>
          </a:p>
        </p:txBody>
      </p:sp>
      <p:cxnSp>
        <p:nvCxnSpPr>
          <p:cNvPr id="4" name="Straight Connector 8">
            <a:extLst>
              <a:ext uri="{FF2B5EF4-FFF2-40B4-BE49-F238E27FC236}">
                <a16:creationId xmlns:a16="http://schemas.microsoft.com/office/drawing/2014/main" id="{E5917C67-4427-1246-3999-E320DD6B55EB}"/>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5128ACF6-F9BB-D095-5262-00C4639AB9BC}"/>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E31136C5-9F01-7C6F-8847-00D067592937}"/>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FDAC3D38-E696-1A6B-36FB-9FA765D088EE}"/>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a:t>
            </a:fld>
            <a:endParaRPr lang="uk-UA" altLang="uk-UA" dirty="0">
              <a:solidFill>
                <a:srgbClr val="002949"/>
              </a:solidFill>
            </a:endParaRPr>
          </a:p>
        </p:txBody>
      </p:sp>
    </p:spTree>
    <p:extLst>
      <p:ext uri="{BB962C8B-B14F-4D97-AF65-F5344CB8AC3E}">
        <p14:creationId xmlns:p14="http://schemas.microsoft.com/office/powerpoint/2010/main" val="1493672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61962" y="838214"/>
            <a:ext cx="11268075" cy="4785926"/>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indent="457200" algn="just">
              <a:lnSpc>
                <a:spcPct val="100000"/>
              </a:lnSpc>
              <a:spcBef>
                <a:spcPct val="0"/>
              </a:spcBef>
              <a:spcAft>
                <a:spcPts val="1200"/>
              </a:spcAft>
              <a:buNone/>
            </a:pPr>
            <a:r>
              <a:rPr lang="uk-UA" altLang="uk-UA" sz="2500" dirty="0">
                <a:solidFill>
                  <a:srgbClr val="002949"/>
                </a:solidFill>
              </a:rPr>
              <a:t>Людина вступає в пенсійні правовідносини для реалізації свого права на отримання пенсійного забезпечення і такі відносини, за загальним правилом, мають безстроковий характер. </a:t>
            </a:r>
          </a:p>
          <a:p>
            <a:pPr indent="457200" algn="just">
              <a:lnSpc>
                <a:spcPct val="100000"/>
              </a:lnSpc>
              <a:spcBef>
                <a:spcPct val="0"/>
              </a:spcBef>
              <a:spcAft>
                <a:spcPts val="1200"/>
              </a:spcAft>
              <a:buNone/>
            </a:pPr>
            <a:endParaRPr lang="uk-UA" altLang="uk-UA" sz="2500" dirty="0">
              <a:solidFill>
                <a:srgbClr val="002949"/>
              </a:solidFill>
            </a:endParaRPr>
          </a:p>
          <a:p>
            <a:pPr indent="457200" algn="just">
              <a:lnSpc>
                <a:spcPct val="100000"/>
              </a:lnSpc>
              <a:spcBef>
                <a:spcPct val="0"/>
              </a:spcBef>
              <a:spcAft>
                <a:spcPts val="1200"/>
              </a:spcAft>
              <a:buNone/>
            </a:pPr>
            <a:r>
              <a:rPr lang="uk-UA" altLang="uk-UA" sz="2500" dirty="0">
                <a:solidFill>
                  <a:srgbClr val="002949"/>
                </a:solidFill>
              </a:rPr>
              <a:t>Потрібно відрізняти пенсію за віком, яка призначається довічно, та пенсії, які можуть мати термін дії (наприклад, пенсія по інвалідності - на період встановлення інвалідності; пенсія у зв`язку з втратою годувальника дітям померлого годувальника призначається до досягнення 18 річного віку, а тим, що навчаються у вищому навчальному закладі, - до закінчення навчання, але не більше, ніж до досягнення 23 років).</a:t>
            </a:r>
          </a:p>
          <a:p>
            <a:pPr indent="457200" algn="just">
              <a:lnSpc>
                <a:spcPct val="100000"/>
              </a:lnSpc>
              <a:spcBef>
                <a:spcPct val="0"/>
              </a:spcBef>
              <a:spcAft>
                <a:spcPts val="1200"/>
              </a:spcAft>
              <a:buFont typeface="Arial" panose="020B0604020202020204" pitchFamily="34" charset="0"/>
              <a:buNone/>
            </a:pPr>
            <a:endParaRPr lang="ru-RU" altLang="uk-UA" sz="2500" dirty="0">
              <a:solidFill>
                <a:srgbClr val="002949"/>
              </a:solidFill>
            </a:endParaRPr>
          </a:p>
        </p:txBody>
      </p:sp>
      <p:cxnSp>
        <p:nvCxnSpPr>
          <p:cNvPr id="4" name="Straight Connector 8">
            <a:extLst>
              <a:ext uri="{FF2B5EF4-FFF2-40B4-BE49-F238E27FC236}">
                <a16:creationId xmlns:a16="http://schemas.microsoft.com/office/drawing/2014/main" id="{20C54918-584D-35E2-2389-686FDC3FC1B8}"/>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6E204701-E966-1F8B-611E-8C30E1EF3318}"/>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B6C48900-EB0D-565C-DE8E-06BA1E28734F}"/>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797F8527-F739-3F4A-D5C1-E2A0C5029567}"/>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30</a:t>
            </a:fld>
            <a:endParaRPr lang="uk-UA" altLang="uk-UA" dirty="0">
              <a:solidFill>
                <a:srgbClr val="002949"/>
              </a:solidFill>
            </a:endParaRPr>
          </a:p>
        </p:txBody>
      </p:sp>
    </p:spTree>
    <p:extLst>
      <p:ext uri="{BB962C8B-B14F-4D97-AF65-F5344CB8AC3E}">
        <p14:creationId xmlns:p14="http://schemas.microsoft.com/office/powerpoint/2010/main" val="239609374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78004" y="336692"/>
            <a:ext cx="6074453" cy="2015936"/>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uk-UA" altLang="uk-UA" sz="2500" dirty="0">
                <a:solidFill>
                  <a:srgbClr val="002949"/>
                </a:solidFill>
              </a:rPr>
              <a:t>Пенсія за віком призначається конкретній особі на підставі наявного страхового стажу та розміру заробітної плати, яку вона отримувала, та, відповідно, відрахувань до спеціального фонду.</a:t>
            </a:r>
          </a:p>
        </p:txBody>
      </p:sp>
      <p:sp>
        <p:nvSpPr>
          <p:cNvPr id="3" name="Прямоугольник 4">
            <a:extLst>
              <a:ext uri="{FF2B5EF4-FFF2-40B4-BE49-F238E27FC236}">
                <a16:creationId xmlns:a16="http://schemas.microsoft.com/office/drawing/2014/main" id="{B04E7694-5FCA-0B58-69CD-832A10F41379}"/>
              </a:ext>
            </a:extLst>
          </p:cNvPr>
          <p:cNvSpPr>
            <a:spLocks noChangeArrowheads="1"/>
          </p:cNvSpPr>
          <p:nvPr/>
        </p:nvSpPr>
        <p:spPr bwMode="auto">
          <a:xfrm>
            <a:off x="5088105" y="3290506"/>
            <a:ext cx="6843712" cy="2785378"/>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uk-UA" altLang="uk-UA" sz="2500" b="1" dirty="0">
                <a:solidFill>
                  <a:srgbClr val="002949"/>
                </a:solidFill>
              </a:rPr>
              <a:t>Тобто, пенсія за віком </a:t>
            </a:r>
            <a:r>
              <a:rPr lang="uk-UA" altLang="uk-UA" sz="2500" dirty="0">
                <a:solidFill>
                  <a:srgbClr val="002949"/>
                </a:solidFill>
              </a:rPr>
              <a:t>- це свого роду «державний депозит» (примусовий та індивідуальний) кожної особи, який залежить від праці такої особи та підлягає безумовному поверненню з боку держави у встановленому розмірі протягом всього життя пенсіонера, крім виняткових випадків, що можуть бути встановлені законом.</a:t>
            </a:r>
          </a:p>
        </p:txBody>
      </p:sp>
      <p:sp>
        <p:nvSpPr>
          <p:cNvPr id="5" name="Стрілка: вправо з вирізом 4">
            <a:extLst>
              <a:ext uri="{FF2B5EF4-FFF2-40B4-BE49-F238E27FC236}">
                <a16:creationId xmlns:a16="http://schemas.microsoft.com/office/drawing/2014/main" id="{C34C3E22-A118-9053-1CAD-20A7604D73F6}"/>
              </a:ext>
            </a:extLst>
          </p:cNvPr>
          <p:cNvSpPr/>
          <p:nvPr/>
        </p:nvSpPr>
        <p:spPr>
          <a:xfrm rot="2668448">
            <a:off x="3057948" y="2851937"/>
            <a:ext cx="2215812" cy="971550"/>
          </a:xfrm>
          <a:prstGeom prst="notchedRightArrow">
            <a:avLst>
              <a:gd name="adj1" fmla="val 38438"/>
              <a:gd name="adj2" fmla="val 8228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4" name="Straight Connector 8">
            <a:extLst>
              <a:ext uri="{FF2B5EF4-FFF2-40B4-BE49-F238E27FC236}">
                <a16:creationId xmlns:a16="http://schemas.microsoft.com/office/drawing/2014/main" id="{2019AF6A-A2E1-199E-120A-D50F67B14611}"/>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C44C6835-DEC2-5B3D-5A89-F5C27D7504F2}"/>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4662AAD1-C0B7-0A00-651C-5F0871AD1F11}"/>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F9F53EA9-4725-FCB6-8BE7-252718BF293B}"/>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31</a:t>
            </a:fld>
            <a:endParaRPr lang="uk-UA" altLang="uk-UA" dirty="0">
              <a:solidFill>
                <a:srgbClr val="002949"/>
              </a:solidFill>
            </a:endParaRPr>
          </a:p>
        </p:txBody>
      </p:sp>
    </p:spTree>
    <p:extLst>
      <p:ext uri="{BB962C8B-B14F-4D97-AF65-F5344CB8AC3E}">
        <p14:creationId xmlns:p14="http://schemas.microsoft.com/office/powerpoint/2010/main" val="159166264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FA0F1D50-1372-9937-0B5F-440C4B2E1192}"/>
              </a:ext>
            </a:extLst>
          </p:cNvPr>
          <p:cNvSpPr>
            <a:spLocks noChangeArrowheads="1"/>
          </p:cNvSpPr>
          <p:nvPr/>
        </p:nvSpPr>
        <p:spPr bwMode="auto">
          <a:xfrm>
            <a:off x="461962" y="915669"/>
            <a:ext cx="11268075" cy="393954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500" dirty="0">
                <a:solidFill>
                  <a:srgbClr val="002949"/>
                </a:solidFill>
              </a:rPr>
              <a:t>   </a:t>
            </a:r>
            <a:r>
              <a:rPr lang="ru-RU" altLang="uk-UA" sz="2500" dirty="0" err="1">
                <a:solidFill>
                  <a:srgbClr val="002949"/>
                </a:solidFill>
              </a:rPr>
              <a:t>Законодавство</a:t>
            </a:r>
            <a:r>
              <a:rPr lang="ru-RU" altLang="uk-UA" sz="2500" dirty="0">
                <a:solidFill>
                  <a:srgbClr val="002949"/>
                </a:solidFill>
              </a:rPr>
              <a:t> про </a:t>
            </a:r>
            <a:r>
              <a:rPr lang="ru-RU" altLang="uk-UA" sz="2500" dirty="0" err="1">
                <a:solidFill>
                  <a:srgbClr val="002949"/>
                </a:solidFill>
              </a:rPr>
              <a:t>пенсійне</a:t>
            </a:r>
            <a:r>
              <a:rPr lang="ru-RU" altLang="uk-UA" sz="2500" dirty="0">
                <a:solidFill>
                  <a:srgbClr val="002949"/>
                </a:solidFill>
              </a:rPr>
              <a:t> </a:t>
            </a:r>
            <a:r>
              <a:rPr lang="ru-RU" altLang="uk-UA" sz="2500" dirty="0" err="1">
                <a:solidFill>
                  <a:srgbClr val="002949"/>
                </a:solidFill>
              </a:rPr>
              <a:t>забезпечення</a:t>
            </a:r>
            <a:r>
              <a:rPr lang="ru-RU" altLang="uk-UA" sz="2500" dirty="0">
                <a:solidFill>
                  <a:srgbClr val="002949"/>
                </a:solidFill>
              </a:rPr>
              <a:t> </a:t>
            </a:r>
            <a:r>
              <a:rPr lang="ru-RU" altLang="uk-UA" sz="2500" dirty="0" err="1">
                <a:solidFill>
                  <a:srgbClr val="002949"/>
                </a:solidFill>
              </a:rPr>
              <a:t>базується</a:t>
            </a:r>
            <a:r>
              <a:rPr lang="ru-RU" altLang="uk-UA" sz="2500" dirty="0">
                <a:solidFill>
                  <a:srgbClr val="002949"/>
                </a:solidFill>
              </a:rPr>
              <a:t> на </a:t>
            </a:r>
            <a:r>
              <a:rPr lang="ru-RU" altLang="uk-UA" sz="2500" b="1" dirty="0" err="1">
                <a:solidFill>
                  <a:srgbClr val="002949"/>
                </a:solidFill>
              </a:rPr>
              <a:t>Конституції</a:t>
            </a:r>
            <a:r>
              <a:rPr lang="ru-RU" altLang="uk-UA" sz="2500" b="1" dirty="0">
                <a:solidFill>
                  <a:srgbClr val="002949"/>
                </a:solidFill>
              </a:rPr>
              <a:t> </a:t>
            </a:r>
            <a:r>
              <a:rPr lang="ru-RU" altLang="uk-UA" sz="2500" b="1" dirty="0" err="1">
                <a:solidFill>
                  <a:srgbClr val="002949"/>
                </a:solidFill>
              </a:rPr>
              <a:t>України</a:t>
            </a:r>
            <a:r>
              <a:rPr lang="ru-RU" altLang="uk-UA" sz="2500" dirty="0">
                <a:solidFill>
                  <a:srgbClr val="002949"/>
                </a:solidFill>
              </a:rPr>
              <a:t>, </a:t>
            </a:r>
            <a:r>
              <a:rPr lang="ru-RU" altLang="uk-UA" sz="2500" dirty="0" err="1">
                <a:solidFill>
                  <a:srgbClr val="002949"/>
                </a:solidFill>
              </a:rPr>
              <a:t>складається</a:t>
            </a:r>
            <a:r>
              <a:rPr lang="ru-RU" altLang="uk-UA" sz="2500" dirty="0">
                <a:solidFill>
                  <a:srgbClr val="002949"/>
                </a:solidFill>
              </a:rPr>
              <a:t>, у першу </a:t>
            </a:r>
            <a:r>
              <a:rPr lang="ru-RU" altLang="uk-UA" sz="2500" dirty="0" err="1">
                <a:solidFill>
                  <a:srgbClr val="002949"/>
                </a:solidFill>
              </a:rPr>
              <a:t>чергу</a:t>
            </a:r>
            <a:r>
              <a:rPr lang="ru-RU" altLang="uk-UA" sz="2500" dirty="0">
                <a:solidFill>
                  <a:srgbClr val="002949"/>
                </a:solidFill>
              </a:rPr>
              <a:t>, з </a:t>
            </a:r>
            <a:r>
              <a:rPr lang="ru-RU" altLang="uk-UA" sz="2500" b="1" dirty="0">
                <a:solidFill>
                  <a:srgbClr val="002949"/>
                </a:solidFill>
              </a:rPr>
              <a:t>Основ </a:t>
            </a:r>
            <a:r>
              <a:rPr lang="ru-RU" altLang="uk-UA" sz="2500" b="1" dirty="0" err="1">
                <a:solidFill>
                  <a:srgbClr val="002949"/>
                </a:solidFill>
              </a:rPr>
              <a:t>законодавства</a:t>
            </a:r>
            <a:r>
              <a:rPr lang="ru-RU" altLang="uk-UA" sz="2500" b="1" dirty="0">
                <a:solidFill>
                  <a:srgbClr val="002949"/>
                </a:solidFill>
              </a:rPr>
              <a:t> </a:t>
            </a:r>
            <a:r>
              <a:rPr lang="ru-RU" altLang="uk-UA" sz="2500" b="1" dirty="0" err="1">
                <a:solidFill>
                  <a:srgbClr val="002949"/>
                </a:solidFill>
              </a:rPr>
              <a:t>України</a:t>
            </a:r>
            <a:r>
              <a:rPr lang="ru-RU" altLang="uk-UA" sz="2500" b="1" dirty="0">
                <a:solidFill>
                  <a:srgbClr val="002949"/>
                </a:solidFill>
              </a:rPr>
              <a:t> про </a:t>
            </a:r>
            <a:r>
              <a:rPr lang="ru-RU" altLang="uk-UA" sz="2500" b="1" dirty="0" err="1">
                <a:solidFill>
                  <a:srgbClr val="002949"/>
                </a:solidFill>
              </a:rPr>
              <a:t>загальнообов`язкове</a:t>
            </a:r>
            <a:r>
              <a:rPr lang="ru-RU" altLang="uk-UA" sz="2500" b="1" dirty="0">
                <a:solidFill>
                  <a:srgbClr val="002949"/>
                </a:solidFill>
              </a:rPr>
              <a:t> </a:t>
            </a:r>
            <a:r>
              <a:rPr lang="ru-RU" altLang="uk-UA" sz="2500" b="1" dirty="0" err="1">
                <a:solidFill>
                  <a:srgbClr val="002949"/>
                </a:solidFill>
              </a:rPr>
              <a:t>державне</a:t>
            </a:r>
            <a:r>
              <a:rPr lang="ru-RU" altLang="uk-UA" sz="2500" b="1" dirty="0">
                <a:solidFill>
                  <a:srgbClr val="002949"/>
                </a:solidFill>
              </a:rPr>
              <a:t> </a:t>
            </a:r>
            <a:r>
              <a:rPr lang="ru-RU" altLang="uk-UA" sz="2500" b="1" dirty="0" err="1">
                <a:solidFill>
                  <a:srgbClr val="002949"/>
                </a:solidFill>
              </a:rPr>
              <a:t>соціальне</a:t>
            </a:r>
            <a:r>
              <a:rPr lang="ru-RU" altLang="uk-UA" sz="2500" b="1" dirty="0">
                <a:solidFill>
                  <a:srgbClr val="002949"/>
                </a:solidFill>
              </a:rPr>
              <a:t> </a:t>
            </a:r>
            <a:r>
              <a:rPr lang="ru-RU" altLang="uk-UA" sz="2500" b="1" dirty="0" err="1">
                <a:solidFill>
                  <a:srgbClr val="002949"/>
                </a:solidFill>
              </a:rPr>
              <a:t>страхування</a:t>
            </a:r>
            <a:r>
              <a:rPr lang="ru-RU" altLang="uk-UA" sz="2500" b="1" dirty="0">
                <a:solidFill>
                  <a:srgbClr val="002949"/>
                </a:solidFill>
              </a:rPr>
              <a:t>, </a:t>
            </a:r>
            <a:r>
              <a:rPr lang="ru-RU" altLang="uk-UA" sz="2500" b="1" dirty="0" err="1">
                <a:solidFill>
                  <a:srgbClr val="002949"/>
                </a:solidFill>
              </a:rPr>
              <a:t>законів</a:t>
            </a:r>
            <a:r>
              <a:rPr lang="ru-RU" altLang="uk-UA" sz="2500" b="1" dirty="0">
                <a:solidFill>
                  <a:srgbClr val="002949"/>
                </a:solidFill>
              </a:rPr>
              <a:t> </a:t>
            </a:r>
            <a:r>
              <a:rPr lang="ru-RU" altLang="uk-UA" sz="2500" b="1" dirty="0" err="1">
                <a:solidFill>
                  <a:srgbClr val="002949"/>
                </a:solidFill>
              </a:rPr>
              <a:t>України</a:t>
            </a:r>
            <a:r>
              <a:rPr lang="ru-RU" altLang="uk-UA" sz="2500" b="1" dirty="0">
                <a:solidFill>
                  <a:srgbClr val="002949"/>
                </a:solidFill>
              </a:rPr>
              <a:t> «Про </a:t>
            </a:r>
            <a:r>
              <a:rPr lang="ru-RU" altLang="uk-UA" sz="2500" b="1" dirty="0" err="1">
                <a:solidFill>
                  <a:srgbClr val="002949"/>
                </a:solidFill>
              </a:rPr>
              <a:t>пенсійне</a:t>
            </a:r>
            <a:r>
              <a:rPr lang="ru-RU" altLang="uk-UA" sz="2500" b="1" dirty="0">
                <a:solidFill>
                  <a:srgbClr val="002949"/>
                </a:solidFill>
              </a:rPr>
              <a:t> </a:t>
            </a:r>
            <a:r>
              <a:rPr lang="ru-RU" altLang="uk-UA" sz="2500" b="1" dirty="0" err="1">
                <a:solidFill>
                  <a:srgbClr val="002949"/>
                </a:solidFill>
              </a:rPr>
              <a:t>забезпечення</a:t>
            </a:r>
            <a:r>
              <a:rPr lang="ru-RU" altLang="uk-UA" sz="2500" b="1" dirty="0">
                <a:solidFill>
                  <a:srgbClr val="002949"/>
                </a:solidFill>
              </a:rPr>
              <a:t>», «Про </a:t>
            </a:r>
            <a:r>
              <a:rPr lang="ru-RU" altLang="uk-UA" sz="2500" b="1" dirty="0" err="1">
                <a:solidFill>
                  <a:srgbClr val="002949"/>
                </a:solidFill>
              </a:rPr>
              <a:t>загальнообов`язкове</a:t>
            </a:r>
            <a:r>
              <a:rPr lang="ru-RU" altLang="uk-UA" sz="2500" b="1" dirty="0">
                <a:solidFill>
                  <a:srgbClr val="002949"/>
                </a:solidFill>
              </a:rPr>
              <a:t> </a:t>
            </a:r>
            <a:r>
              <a:rPr lang="ru-RU" altLang="uk-UA" sz="2500" b="1" dirty="0" err="1">
                <a:solidFill>
                  <a:srgbClr val="002949"/>
                </a:solidFill>
              </a:rPr>
              <a:t>державне</a:t>
            </a:r>
            <a:r>
              <a:rPr lang="ru-RU" altLang="uk-UA" sz="2500" b="1" dirty="0">
                <a:solidFill>
                  <a:srgbClr val="002949"/>
                </a:solidFill>
              </a:rPr>
              <a:t> </a:t>
            </a:r>
            <a:r>
              <a:rPr lang="ru-RU" altLang="uk-UA" sz="2500" b="1" dirty="0" err="1">
                <a:solidFill>
                  <a:srgbClr val="002949"/>
                </a:solidFill>
              </a:rPr>
              <a:t>пенсійне</a:t>
            </a:r>
            <a:r>
              <a:rPr lang="ru-RU" altLang="uk-UA" sz="2500" b="1" dirty="0">
                <a:solidFill>
                  <a:srgbClr val="002949"/>
                </a:solidFill>
              </a:rPr>
              <a:t> </a:t>
            </a:r>
            <a:r>
              <a:rPr lang="ru-RU" altLang="uk-UA" sz="2500" b="1" dirty="0" err="1">
                <a:solidFill>
                  <a:srgbClr val="002949"/>
                </a:solidFill>
              </a:rPr>
              <a:t>страхування</a:t>
            </a:r>
            <a:r>
              <a:rPr lang="ru-RU" altLang="uk-UA" sz="2500" b="1" dirty="0">
                <a:solidFill>
                  <a:srgbClr val="002949"/>
                </a:solidFill>
              </a:rPr>
              <a:t>», «Про </a:t>
            </a:r>
            <a:r>
              <a:rPr lang="ru-RU" altLang="uk-UA" sz="2500" b="1" dirty="0" err="1">
                <a:solidFill>
                  <a:srgbClr val="002949"/>
                </a:solidFill>
              </a:rPr>
              <a:t>недержавне</a:t>
            </a:r>
            <a:r>
              <a:rPr lang="ru-RU" altLang="uk-UA" sz="2500" b="1" dirty="0">
                <a:solidFill>
                  <a:srgbClr val="002949"/>
                </a:solidFill>
              </a:rPr>
              <a:t> </a:t>
            </a:r>
            <a:r>
              <a:rPr lang="ru-RU" altLang="uk-UA" sz="2500" b="1" dirty="0" err="1">
                <a:solidFill>
                  <a:srgbClr val="002949"/>
                </a:solidFill>
              </a:rPr>
              <a:t>пенсійне</a:t>
            </a:r>
            <a:r>
              <a:rPr lang="ru-RU" altLang="uk-UA" sz="2500" b="1" dirty="0">
                <a:solidFill>
                  <a:srgbClr val="002949"/>
                </a:solidFill>
              </a:rPr>
              <a:t> </a:t>
            </a:r>
            <a:r>
              <a:rPr lang="ru-RU" altLang="uk-UA" sz="2500" b="1" dirty="0" err="1">
                <a:solidFill>
                  <a:srgbClr val="002949"/>
                </a:solidFill>
              </a:rPr>
              <a:t>забезпечення</a:t>
            </a:r>
            <a:r>
              <a:rPr lang="ru-RU" altLang="uk-UA" sz="2500" b="1" dirty="0">
                <a:solidFill>
                  <a:srgbClr val="002949"/>
                </a:solidFill>
              </a:rPr>
              <a:t>», «Про статус і </a:t>
            </a:r>
            <a:r>
              <a:rPr lang="ru-RU" altLang="uk-UA" sz="2500" b="1" dirty="0" err="1">
                <a:solidFill>
                  <a:srgbClr val="002949"/>
                </a:solidFill>
              </a:rPr>
              <a:t>соціальний</a:t>
            </a:r>
            <a:r>
              <a:rPr lang="ru-RU" altLang="uk-UA" sz="2500" b="1" dirty="0">
                <a:solidFill>
                  <a:srgbClr val="002949"/>
                </a:solidFill>
              </a:rPr>
              <a:t> </a:t>
            </a:r>
            <a:r>
              <a:rPr lang="ru-RU" altLang="uk-UA" sz="2500" b="1" dirty="0" err="1">
                <a:solidFill>
                  <a:srgbClr val="002949"/>
                </a:solidFill>
              </a:rPr>
              <a:t>захист</a:t>
            </a:r>
            <a:r>
              <a:rPr lang="ru-RU" altLang="uk-UA" sz="2500" b="1" dirty="0">
                <a:solidFill>
                  <a:srgbClr val="002949"/>
                </a:solidFill>
              </a:rPr>
              <a:t> </a:t>
            </a:r>
            <a:r>
              <a:rPr lang="ru-RU" altLang="uk-UA" sz="2500" b="1" dirty="0" err="1">
                <a:solidFill>
                  <a:srgbClr val="002949"/>
                </a:solidFill>
              </a:rPr>
              <a:t>громадян</a:t>
            </a:r>
            <a:r>
              <a:rPr lang="ru-RU" altLang="uk-UA" sz="2500" b="1" dirty="0">
                <a:solidFill>
                  <a:srgbClr val="002949"/>
                </a:solidFill>
              </a:rPr>
              <a:t>, </a:t>
            </a:r>
            <a:r>
              <a:rPr lang="ru-RU" altLang="uk-UA" sz="2500" b="1" dirty="0" err="1">
                <a:solidFill>
                  <a:srgbClr val="002949"/>
                </a:solidFill>
              </a:rPr>
              <a:t>які</a:t>
            </a:r>
            <a:r>
              <a:rPr lang="ru-RU" altLang="uk-UA" sz="2500" b="1" dirty="0">
                <a:solidFill>
                  <a:srgbClr val="002949"/>
                </a:solidFill>
              </a:rPr>
              <a:t> </a:t>
            </a:r>
            <a:r>
              <a:rPr lang="ru-RU" altLang="uk-UA" sz="2500" b="1" dirty="0" err="1">
                <a:solidFill>
                  <a:srgbClr val="002949"/>
                </a:solidFill>
              </a:rPr>
              <a:t>постраждали</a:t>
            </a:r>
            <a:r>
              <a:rPr lang="ru-RU" altLang="uk-UA" sz="2500" b="1" dirty="0">
                <a:solidFill>
                  <a:srgbClr val="002949"/>
                </a:solidFill>
              </a:rPr>
              <a:t> </a:t>
            </a:r>
            <a:r>
              <a:rPr lang="ru-RU" altLang="uk-UA" sz="2500" b="1" dirty="0" err="1">
                <a:solidFill>
                  <a:srgbClr val="002949"/>
                </a:solidFill>
              </a:rPr>
              <a:t>внаслідок</a:t>
            </a:r>
            <a:r>
              <a:rPr lang="ru-RU" altLang="uk-UA" sz="2500" b="1" dirty="0">
                <a:solidFill>
                  <a:srgbClr val="002949"/>
                </a:solidFill>
              </a:rPr>
              <a:t> </a:t>
            </a:r>
            <a:r>
              <a:rPr lang="ru-RU" altLang="uk-UA" sz="2500" b="1" dirty="0" err="1">
                <a:solidFill>
                  <a:srgbClr val="002949"/>
                </a:solidFill>
              </a:rPr>
              <a:t>Чорнобильської</a:t>
            </a:r>
            <a:r>
              <a:rPr lang="ru-RU" altLang="uk-UA" sz="2500" b="1" dirty="0">
                <a:solidFill>
                  <a:srgbClr val="002949"/>
                </a:solidFill>
              </a:rPr>
              <a:t> </a:t>
            </a:r>
            <a:r>
              <a:rPr lang="ru-RU" altLang="uk-UA" sz="2500" b="1" dirty="0" err="1">
                <a:solidFill>
                  <a:srgbClr val="002949"/>
                </a:solidFill>
              </a:rPr>
              <a:t>катастрофи</a:t>
            </a:r>
            <a:r>
              <a:rPr lang="ru-RU" altLang="uk-UA" sz="2500" b="1" dirty="0">
                <a:solidFill>
                  <a:srgbClr val="002949"/>
                </a:solidFill>
              </a:rPr>
              <a:t>», «Про </a:t>
            </a:r>
            <a:r>
              <a:rPr lang="ru-RU" altLang="uk-UA" sz="2500" b="1" dirty="0" err="1">
                <a:solidFill>
                  <a:srgbClr val="002949"/>
                </a:solidFill>
              </a:rPr>
              <a:t>пенсійне</a:t>
            </a:r>
            <a:r>
              <a:rPr lang="ru-RU" altLang="uk-UA" sz="2500" b="1" dirty="0">
                <a:solidFill>
                  <a:srgbClr val="002949"/>
                </a:solidFill>
              </a:rPr>
              <a:t> </a:t>
            </a:r>
            <a:r>
              <a:rPr lang="ru-RU" altLang="uk-UA" sz="2500" b="1" dirty="0" err="1">
                <a:solidFill>
                  <a:srgbClr val="002949"/>
                </a:solidFill>
              </a:rPr>
              <a:t>забезпечення</a:t>
            </a:r>
            <a:r>
              <a:rPr lang="ru-RU" altLang="uk-UA" sz="2500" b="1" dirty="0">
                <a:solidFill>
                  <a:srgbClr val="002949"/>
                </a:solidFill>
              </a:rPr>
              <a:t> </a:t>
            </a:r>
            <a:r>
              <a:rPr lang="ru-RU" altLang="uk-UA" sz="2500" b="1" dirty="0" err="1">
                <a:solidFill>
                  <a:srgbClr val="002949"/>
                </a:solidFill>
              </a:rPr>
              <a:t>осіб</a:t>
            </a:r>
            <a:r>
              <a:rPr lang="ru-RU" altLang="uk-UA" sz="2500" b="1" dirty="0">
                <a:solidFill>
                  <a:srgbClr val="002949"/>
                </a:solidFill>
              </a:rPr>
              <a:t>, </a:t>
            </a:r>
            <a:r>
              <a:rPr lang="ru-RU" altLang="uk-UA" sz="2500" b="1" dirty="0" err="1">
                <a:solidFill>
                  <a:srgbClr val="002949"/>
                </a:solidFill>
              </a:rPr>
              <a:t>звільнених</a:t>
            </a:r>
            <a:r>
              <a:rPr lang="ru-RU" altLang="uk-UA" sz="2500" b="1" dirty="0">
                <a:solidFill>
                  <a:srgbClr val="002949"/>
                </a:solidFill>
              </a:rPr>
              <a:t> з </a:t>
            </a:r>
            <a:r>
              <a:rPr lang="ru-RU" altLang="uk-UA" sz="2500" b="1" dirty="0" err="1">
                <a:solidFill>
                  <a:srgbClr val="002949"/>
                </a:solidFill>
              </a:rPr>
              <a:t>військової</a:t>
            </a:r>
            <a:r>
              <a:rPr lang="ru-RU" altLang="uk-UA" sz="2500" b="1" dirty="0">
                <a:solidFill>
                  <a:srgbClr val="002949"/>
                </a:solidFill>
              </a:rPr>
              <a:t> </a:t>
            </a:r>
            <a:r>
              <a:rPr lang="ru-RU" altLang="uk-UA" sz="2500" b="1" dirty="0" err="1">
                <a:solidFill>
                  <a:srgbClr val="002949"/>
                </a:solidFill>
              </a:rPr>
              <a:t>служби</a:t>
            </a:r>
            <a:r>
              <a:rPr lang="ru-RU" altLang="uk-UA" sz="2500" b="1" dirty="0">
                <a:solidFill>
                  <a:srgbClr val="002949"/>
                </a:solidFill>
              </a:rPr>
              <a:t>, та </a:t>
            </a:r>
            <a:r>
              <a:rPr lang="ru-RU" altLang="uk-UA" sz="2500" b="1" dirty="0" err="1">
                <a:solidFill>
                  <a:srgbClr val="002949"/>
                </a:solidFill>
              </a:rPr>
              <a:t>деяких</a:t>
            </a:r>
            <a:r>
              <a:rPr lang="ru-RU" altLang="uk-UA" sz="2500" b="1" dirty="0">
                <a:solidFill>
                  <a:srgbClr val="002949"/>
                </a:solidFill>
              </a:rPr>
              <a:t> </a:t>
            </a:r>
            <a:r>
              <a:rPr lang="ru-RU" altLang="uk-UA" sz="2500" b="1" dirty="0" err="1">
                <a:solidFill>
                  <a:srgbClr val="002949"/>
                </a:solidFill>
              </a:rPr>
              <a:t>інших</a:t>
            </a:r>
            <a:r>
              <a:rPr lang="ru-RU" altLang="uk-UA" sz="2500" b="1" dirty="0">
                <a:solidFill>
                  <a:srgbClr val="002949"/>
                </a:solidFill>
              </a:rPr>
              <a:t> </a:t>
            </a:r>
            <a:r>
              <a:rPr lang="ru-RU" altLang="uk-UA" sz="2500" b="1" dirty="0" err="1">
                <a:solidFill>
                  <a:srgbClr val="002949"/>
                </a:solidFill>
              </a:rPr>
              <a:t>осіб</a:t>
            </a:r>
            <a:r>
              <a:rPr lang="ru-RU" altLang="uk-UA" sz="2500" b="1" dirty="0">
                <a:solidFill>
                  <a:srgbClr val="002949"/>
                </a:solidFill>
              </a:rPr>
              <a:t>», </a:t>
            </a:r>
            <a:r>
              <a:rPr lang="ru-RU" altLang="uk-UA" sz="2500" b="1" dirty="0" err="1">
                <a:solidFill>
                  <a:srgbClr val="002949"/>
                </a:solidFill>
              </a:rPr>
              <a:t>міжнародних</a:t>
            </a:r>
            <a:r>
              <a:rPr lang="ru-RU" altLang="uk-UA" sz="2500" b="1" dirty="0">
                <a:solidFill>
                  <a:srgbClr val="002949"/>
                </a:solidFill>
              </a:rPr>
              <a:t> </a:t>
            </a:r>
            <a:r>
              <a:rPr lang="ru-RU" altLang="uk-UA" sz="2500" b="1" dirty="0" err="1">
                <a:solidFill>
                  <a:srgbClr val="002949"/>
                </a:solidFill>
              </a:rPr>
              <a:t>договорів</a:t>
            </a:r>
            <a:r>
              <a:rPr lang="ru-RU" altLang="uk-UA" sz="2500" b="1" dirty="0">
                <a:solidFill>
                  <a:srgbClr val="002949"/>
                </a:solidFill>
              </a:rPr>
              <a:t> з </a:t>
            </a:r>
            <a:r>
              <a:rPr lang="ru-RU" altLang="uk-UA" sz="2500" b="1" dirty="0" err="1">
                <a:solidFill>
                  <a:srgbClr val="002949"/>
                </a:solidFill>
              </a:rPr>
              <a:t>пенсійного</a:t>
            </a:r>
            <a:r>
              <a:rPr lang="ru-RU" altLang="uk-UA" sz="2500" b="1" dirty="0">
                <a:solidFill>
                  <a:srgbClr val="002949"/>
                </a:solidFill>
              </a:rPr>
              <a:t> </a:t>
            </a:r>
            <a:r>
              <a:rPr lang="ru-RU" altLang="uk-UA" sz="2500" b="1" dirty="0" err="1">
                <a:solidFill>
                  <a:srgbClr val="002949"/>
                </a:solidFill>
              </a:rPr>
              <a:t>забезпечення</a:t>
            </a:r>
            <a:r>
              <a:rPr lang="ru-RU" altLang="uk-UA" sz="2500" dirty="0">
                <a:solidFill>
                  <a:srgbClr val="002949"/>
                </a:solidFill>
              </a:rPr>
              <a:t>, </a:t>
            </a:r>
            <a:r>
              <a:rPr lang="ru-RU" altLang="uk-UA" sz="2500" dirty="0" err="1">
                <a:solidFill>
                  <a:srgbClr val="002949"/>
                </a:solidFill>
              </a:rPr>
              <a:t>згода</a:t>
            </a:r>
            <a:r>
              <a:rPr lang="ru-RU" altLang="uk-UA" sz="2500" dirty="0">
                <a:solidFill>
                  <a:srgbClr val="002949"/>
                </a:solidFill>
              </a:rPr>
              <a:t> на </a:t>
            </a:r>
            <a:r>
              <a:rPr lang="ru-RU" altLang="uk-UA" sz="2500" dirty="0" err="1">
                <a:solidFill>
                  <a:srgbClr val="002949"/>
                </a:solidFill>
              </a:rPr>
              <a:t>обов`язковість</a:t>
            </a:r>
            <a:r>
              <a:rPr lang="ru-RU" altLang="uk-UA" sz="2500" dirty="0">
                <a:solidFill>
                  <a:srgbClr val="002949"/>
                </a:solidFill>
              </a:rPr>
              <a:t> </a:t>
            </a:r>
            <a:r>
              <a:rPr lang="ru-RU" altLang="uk-UA" sz="2500" dirty="0" err="1">
                <a:solidFill>
                  <a:srgbClr val="002949"/>
                </a:solidFill>
              </a:rPr>
              <a:t>яких</a:t>
            </a:r>
            <a:r>
              <a:rPr lang="ru-RU" altLang="uk-UA" sz="2500" dirty="0">
                <a:solidFill>
                  <a:srgbClr val="002949"/>
                </a:solidFill>
              </a:rPr>
              <a:t> </a:t>
            </a:r>
            <a:r>
              <a:rPr lang="ru-RU" altLang="uk-UA" sz="2500" dirty="0" err="1">
                <a:solidFill>
                  <a:srgbClr val="002949"/>
                </a:solidFill>
              </a:rPr>
              <a:t>надана</a:t>
            </a:r>
            <a:r>
              <a:rPr lang="ru-RU" altLang="uk-UA" sz="2500" dirty="0">
                <a:solidFill>
                  <a:srgbClr val="002949"/>
                </a:solidFill>
              </a:rPr>
              <a:t> Верховною Радою </a:t>
            </a:r>
            <a:r>
              <a:rPr lang="ru-RU" altLang="uk-UA" sz="2500" dirty="0" err="1">
                <a:solidFill>
                  <a:srgbClr val="002949"/>
                </a:solidFill>
              </a:rPr>
              <a:t>України</a:t>
            </a:r>
            <a:r>
              <a:rPr lang="ru-RU" altLang="uk-UA" sz="2500" dirty="0">
                <a:solidFill>
                  <a:srgbClr val="002949"/>
                </a:solidFill>
              </a:rPr>
              <a:t>, а </a:t>
            </a:r>
            <a:r>
              <a:rPr lang="ru-RU" altLang="uk-UA" sz="2500" dirty="0" err="1">
                <a:solidFill>
                  <a:srgbClr val="002949"/>
                </a:solidFill>
              </a:rPr>
              <a:t>також</a:t>
            </a:r>
            <a:r>
              <a:rPr lang="ru-RU" altLang="uk-UA" sz="2500" dirty="0">
                <a:solidFill>
                  <a:srgbClr val="002949"/>
                </a:solidFill>
              </a:rPr>
              <a:t> </a:t>
            </a:r>
            <a:r>
              <a:rPr lang="ru-RU" altLang="uk-UA" sz="2500" b="1" dirty="0" err="1">
                <a:solidFill>
                  <a:srgbClr val="002949"/>
                </a:solidFill>
              </a:rPr>
              <a:t>інших</a:t>
            </a:r>
            <a:r>
              <a:rPr lang="ru-RU" altLang="uk-UA" sz="2500" b="1" dirty="0">
                <a:solidFill>
                  <a:srgbClr val="002949"/>
                </a:solidFill>
              </a:rPr>
              <a:t> </a:t>
            </a:r>
            <a:r>
              <a:rPr lang="ru-RU" altLang="uk-UA" sz="2500" b="1" dirty="0" err="1">
                <a:solidFill>
                  <a:srgbClr val="002949"/>
                </a:solidFill>
              </a:rPr>
              <a:t>законів</a:t>
            </a:r>
            <a:r>
              <a:rPr lang="ru-RU" altLang="uk-UA" sz="2500" b="1" dirty="0">
                <a:solidFill>
                  <a:srgbClr val="002949"/>
                </a:solidFill>
              </a:rPr>
              <a:t> та </a:t>
            </a:r>
            <a:r>
              <a:rPr lang="ru-RU" altLang="uk-UA" sz="2500" b="1" dirty="0" err="1">
                <a:solidFill>
                  <a:srgbClr val="002949"/>
                </a:solidFill>
              </a:rPr>
              <a:t>підзаконних</a:t>
            </a:r>
            <a:r>
              <a:rPr lang="ru-RU" altLang="uk-UA" sz="2500" b="1" dirty="0">
                <a:solidFill>
                  <a:srgbClr val="002949"/>
                </a:solidFill>
              </a:rPr>
              <a:t> </a:t>
            </a:r>
            <a:r>
              <a:rPr lang="ru-RU" altLang="uk-UA" sz="2500" b="1" dirty="0" err="1">
                <a:solidFill>
                  <a:srgbClr val="002949"/>
                </a:solidFill>
              </a:rPr>
              <a:t>актів</a:t>
            </a:r>
            <a:r>
              <a:rPr lang="ru-RU" altLang="uk-UA" sz="2500" dirty="0">
                <a:solidFill>
                  <a:srgbClr val="002949"/>
                </a:solidFill>
              </a:rPr>
              <a:t>, </a:t>
            </a:r>
            <a:r>
              <a:rPr lang="ru-RU" altLang="uk-UA" sz="2500" dirty="0" err="1">
                <a:solidFill>
                  <a:srgbClr val="002949"/>
                </a:solidFill>
              </a:rPr>
              <a:t>прийнятих</a:t>
            </a:r>
            <a:r>
              <a:rPr lang="ru-RU" altLang="uk-UA" sz="2500" dirty="0">
                <a:solidFill>
                  <a:srgbClr val="002949"/>
                </a:solidFill>
              </a:rPr>
              <a:t> </a:t>
            </a:r>
            <a:r>
              <a:rPr lang="ru-RU" altLang="uk-UA" sz="2500" dirty="0" err="1">
                <a:solidFill>
                  <a:srgbClr val="002949"/>
                </a:solidFill>
              </a:rPr>
              <a:t>відповідно</a:t>
            </a:r>
            <a:r>
              <a:rPr lang="ru-RU" altLang="uk-UA" sz="2500" dirty="0">
                <a:solidFill>
                  <a:srgbClr val="002949"/>
                </a:solidFill>
              </a:rPr>
              <a:t> до </a:t>
            </a:r>
            <a:r>
              <a:rPr lang="ru-RU" altLang="uk-UA" sz="2500" dirty="0" err="1">
                <a:solidFill>
                  <a:srgbClr val="002949"/>
                </a:solidFill>
              </a:rPr>
              <a:t>законів</a:t>
            </a:r>
            <a:r>
              <a:rPr lang="ru-RU" altLang="uk-UA" sz="2500" dirty="0">
                <a:solidFill>
                  <a:srgbClr val="002949"/>
                </a:solidFill>
              </a:rPr>
              <a:t> про </a:t>
            </a:r>
            <a:r>
              <a:rPr lang="ru-RU" altLang="uk-UA" sz="2500" dirty="0" err="1">
                <a:solidFill>
                  <a:srgbClr val="002949"/>
                </a:solidFill>
              </a:rPr>
              <a:t>пенсійне</a:t>
            </a:r>
            <a:r>
              <a:rPr lang="ru-RU" altLang="uk-UA" sz="2500" dirty="0">
                <a:solidFill>
                  <a:srgbClr val="002949"/>
                </a:solidFill>
              </a:rPr>
              <a:t> </a:t>
            </a:r>
            <a:r>
              <a:rPr lang="ru-RU" altLang="uk-UA" sz="2500" dirty="0" err="1">
                <a:solidFill>
                  <a:srgbClr val="002949"/>
                </a:solidFill>
              </a:rPr>
              <a:t>забезпечення</a:t>
            </a:r>
            <a:r>
              <a:rPr lang="ru-RU" altLang="uk-UA" sz="2500" dirty="0">
                <a:solidFill>
                  <a:srgbClr val="002949"/>
                </a:solidFill>
              </a:rPr>
              <a:t>, </a:t>
            </a:r>
            <a:r>
              <a:rPr lang="ru-RU" altLang="uk-UA" sz="2500" dirty="0" err="1">
                <a:solidFill>
                  <a:srgbClr val="002949"/>
                </a:solidFill>
              </a:rPr>
              <a:t>що</a:t>
            </a:r>
            <a:r>
              <a:rPr lang="ru-RU" altLang="uk-UA" sz="2500" dirty="0">
                <a:solidFill>
                  <a:srgbClr val="002949"/>
                </a:solidFill>
              </a:rPr>
              <a:t> </a:t>
            </a:r>
            <a:r>
              <a:rPr lang="ru-RU" altLang="uk-UA" sz="2500" dirty="0" err="1">
                <a:solidFill>
                  <a:srgbClr val="002949"/>
                </a:solidFill>
              </a:rPr>
              <a:t>регулюють</a:t>
            </a:r>
            <a:r>
              <a:rPr lang="ru-RU" altLang="uk-UA" sz="2500" dirty="0">
                <a:solidFill>
                  <a:srgbClr val="002949"/>
                </a:solidFill>
              </a:rPr>
              <a:t> </a:t>
            </a:r>
            <a:r>
              <a:rPr lang="ru-RU" altLang="uk-UA" sz="2500" dirty="0" err="1">
                <a:solidFill>
                  <a:srgbClr val="002949"/>
                </a:solidFill>
              </a:rPr>
              <a:t>відносини</a:t>
            </a:r>
            <a:r>
              <a:rPr lang="ru-RU" altLang="uk-UA" sz="2500" dirty="0">
                <a:solidFill>
                  <a:srgbClr val="002949"/>
                </a:solidFill>
              </a:rPr>
              <a:t> у </a:t>
            </a:r>
            <a:r>
              <a:rPr lang="ru-RU" altLang="uk-UA" sz="2500" dirty="0" err="1">
                <a:solidFill>
                  <a:srgbClr val="002949"/>
                </a:solidFill>
              </a:rPr>
              <a:t>сфері</a:t>
            </a:r>
            <a:r>
              <a:rPr lang="ru-RU" altLang="uk-UA" sz="2500" dirty="0">
                <a:solidFill>
                  <a:srgbClr val="002949"/>
                </a:solidFill>
              </a:rPr>
              <a:t> </a:t>
            </a:r>
            <a:r>
              <a:rPr lang="ru-RU" altLang="uk-UA" sz="2500" dirty="0" err="1">
                <a:solidFill>
                  <a:srgbClr val="002949"/>
                </a:solidFill>
              </a:rPr>
              <a:t>пенсійного</a:t>
            </a:r>
            <a:r>
              <a:rPr lang="ru-RU" altLang="uk-UA" sz="2500" dirty="0">
                <a:solidFill>
                  <a:srgbClr val="002949"/>
                </a:solidFill>
              </a:rPr>
              <a:t> </a:t>
            </a:r>
            <a:r>
              <a:rPr lang="ru-RU" altLang="uk-UA" sz="2500" dirty="0" err="1">
                <a:solidFill>
                  <a:srgbClr val="002949"/>
                </a:solidFill>
              </a:rPr>
              <a:t>забезпечення</a:t>
            </a:r>
            <a:r>
              <a:rPr lang="ru-RU" altLang="uk-UA" sz="2500" dirty="0">
                <a:solidFill>
                  <a:srgbClr val="002949"/>
                </a:solidFill>
              </a:rPr>
              <a:t>.</a:t>
            </a:r>
          </a:p>
        </p:txBody>
      </p:sp>
      <p:cxnSp>
        <p:nvCxnSpPr>
          <p:cNvPr id="4" name="Straight Connector 8">
            <a:extLst>
              <a:ext uri="{FF2B5EF4-FFF2-40B4-BE49-F238E27FC236}">
                <a16:creationId xmlns:a16="http://schemas.microsoft.com/office/drawing/2014/main" id="{2D1439B5-59E2-E2CE-4C88-2833EB2A86D7}"/>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2A801524-9DE6-2B84-6FBA-A6F5D6A4843E}"/>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D062585C-08A6-1A15-7B21-C4C73DF7C88F}"/>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A62B6053-D6D4-E7F1-EE3C-5C884796FAF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32</a:t>
            </a:fld>
            <a:endParaRPr lang="uk-UA" altLang="uk-UA" dirty="0">
              <a:solidFill>
                <a:srgbClr val="002949"/>
              </a:solidFill>
            </a:endParaRPr>
          </a:p>
        </p:txBody>
      </p:sp>
    </p:spTree>
    <p:extLst>
      <p:ext uri="{BB962C8B-B14F-4D97-AF65-F5344CB8AC3E}">
        <p14:creationId xmlns:p14="http://schemas.microsoft.com/office/powerpoint/2010/main" val="45117221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61962" y="1053621"/>
            <a:ext cx="11268075" cy="3708708"/>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indent="457200" algn="just">
              <a:lnSpc>
                <a:spcPct val="100000"/>
              </a:lnSpc>
              <a:spcBef>
                <a:spcPct val="0"/>
              </a:spcBef>
              <a:spcAft>
                <a:spcPts val="1200"/>
              </a:spcAft>
              <a:buFont typeface="Arial" panose="020B0604020202020204" pitchFamily="34" charset="0"/>
              <a:buNone/>
            </a:pPr>
            <a:r>
              <a:rPr lang="ru-RU" altLang="uk-UA" sz="2500" dirty="0">
                <a:solidFill>
                  <a:srgbClr val="002949"/>
                </a:solidFill>
              </a:rPr>
              <a:t>При </a:t>
            </a:r>
            <a:r>
              <a:rPr lang="ru-RU" altLang="uk-UA" sz="2500" dirty="0" err="1">
                <a:solidFill>
                  <a:srgbClr val="002949"/>
                </a:solidFill>
              </a:rPr>
              <a:t>цьому</a:t>
            </a:r>
            <a:r>
              <a:rPr lang="ru-RU" altLang="uk-UA" sz="2500" dirty="0">
                <a:solidFill>
                  <a:srgbClr val="002949"/>
                </a:solidFill>
              </a:rPr>
              <a:t> </a:t>
            </a:r>
            <a:r>
              <a:rPr lang="ru-RU" altLang="uk-UA" sz="2500" dirty="0" err="1">
                <a:solidFill>
                  <a:srgbClr val="002949"/>
                </a:solidFill>
              </a:rPr>
              <a:t>однією</a:t>
            </a:r>
            <a:r>
              <a:rPr lang="ru-RU" altLang="uk-UA" sz="2500" dirty="0">
                <a:solidFill>
                  <a:srgbClr val="002949"/>
                </a:solidFill>
              </a:rPr>
              <a:t> з </a:t>
            </a:r>
            <a:r>
              <a:rPr lang="ru-RU" altLang="uk-UA" sz="2500" dirty="0" err="1">
                <a:solidFill>
                  <a:srgbClr val="002949"/>
                </a:solidFill>
              </a:rPr>
              <a:t>гарантій</a:t>
            </a:r>
            <a:r>
              <a:rPr lang="ru-RU" altLang="uk-UA" sz="2500" dirty="0">
                <a:solidFill>
                  <a:srgbClr val="002949"/>
                </a:solidFill>
              </a:rPr>
              <a:t> </a:t>
            </a:r>
            <a:r>
              <a:rPr lang="ru-RU" altLang="uk-UA" sz="2500" dirty="0" err="1">
                <a:solidFill>
                  <a:srgbClr val="002949"/>
                </a:solidFill>
              </a:rPr>
              <a:t>реалізації</a:t>
            </a:r>
            <a:r>
              <a:rPr lang="ru-RU" altLang="uk-UA" sz="2500" dirty="0">
                <a:solidFill>
                  <a:srgbClr val="002949"/>
                </a:solidFill>
              </a:rPr>
              <a:t> </a:t>
            </a:r>
            <a:r>
              <a:rPr lang="ru-RU" altLang="uk-UA" sz="2500" dirty="0" err="1">
                <a:solidFill>
                  <a:srgbClr val="002949"/>
                </a:solidFill>
              </a:rPr>
              <a:t>конституційного</a:t>
            </a:r>
            <a:r>
              <a:rPr lang="ru-RU" altLang="uk-UA" sz="2500" dirty="0">
                <a:solidFill>
                  <a:srgbClr val="002949"/>
                </a:solidFill>
              </a:rPr>
              <a:t> права на </a:t>
            </a:r>
            <a:r>
              <a:rPr lang="ru-RU" altLang="uk-UA" sz="2500" dirty="0" err="1">
                <a:solidFill>
                  <a:srgbClr val="002949"/>
                </a:solidFill>
              </a:rPr>
              <a:t>соціальне</a:t>
            </a:r>
            <a:r>
              <a:rPr lang="ru-RU" altLang="uk-UA" sz="2500" dirty="0">
                <a:solidFill>
                  <a:srgbClr val="002949"/>
                </a:solidFill>
              </a:rPr>
              <a:t> </a:t>
            </a:r>
            <a:r>
              <a:rPr lang="ru-RU" altLang="uk-UA" sz="2500" dirty="0" err="1">
                <a:solidFill>
                  <a:srgbClr val="002949"/>
                </a:solidFill>
              </a:rPr>
              <a:t>забезпечення</a:t>
            </a:r>
            <a:r>
              <a:rPr lang="ru-RU" altLang="uk-UA" sz="2500" dirty="0">
                <a:solidFill>
                  <a:srgbClr val="002949"/>
                </a:solidFill>
              </a:rPr>
              <a:t> є </a:t>
            </a:r>
            <a:r>
              <a:rPr lang="ru-RU" altLang="uk-UA" sz="2500" dirty="0" err="1">
                <a:solidFill>
                  <a:srgbClr val="002949"/>
                </a:solidFill>
              </a:rPr>
              <a:t>судовий</a:t>
            </a:r>
            <a:r>
              <a:rPr lang="ru-RU" altLang="uk-UA" sz="2500" dirty="0">
                <a:solidFill>
                  <a:srgbClr val="002949"/>
                </a:solidFill>
              </a:rPr>
              <a:t> </a:t>
            </a:r>
            <a:r>
              <a:rPr lang="ru-RU" altLang="uk-UA" sz="2500" dirty="0" err="1">
                <a:solidFill>
                  <a:srgbClr val="002949"/>
                </a:solidFill>
              </a:rPr>
              <a:t>захист</a:t>
            </a:r>
            <a:r>
              <a:rPr lang="ru-RU" altLang="uk-UA" sz="2500" dirty="0">
                <a:solidFill>
                  <a:srgbClr val="002949"/>
                </a:solidFill>
              </a:rPr>
              <a:t> </a:t>
            </a:r>
            <a:r>
              <a:rPr lang="ru-RU" altLang="uk-UA" sz="2500" dirty="0" err="1">
                <a:solidFill>
                  <a:srgbClr val="002949"/>
                </a:solidFill>
              </a:rPr>
              <a:t>відповідного</a:t>
            </a:r>
            <a:r>
              <a:rPr lang="ru-RU" altLang="uk-UA" sz="2500" dirty="0">
                <a:solidFill>
                  <a:srgbClr val="002949"/>
                </a:solidFill>
              </a:rPr>
              <a:t> права. </a:t>
            </a:r>
            <a:r>
              <a:rPr lang="ru-RU" altLang="uk-UA" sz="2500" dirty="0" err="1">
                <a:solidFill>
                  <a:srgbClr val="002949"/>
                </a:solidFill>
              </a:rPr>
              <a:t>Виходячи</a:t>
            </a:r>
            <a:r>
              <a:rPr lang="ru-RU" altLang="uk-UA" sz="2500" dirty="0">
                <a:solidFill>
                  <a:srgbClr val="002949"/>
                </a:solidFill>
              </a:rPr>
              <a:t> з </a:t>
            </a:r>
            <a:r>
              <a:rPr lang="ru-RU" altLang="uk-UA" sz="2500" dirty="0" err="1">
                <a:solidFill>
                  <a:srgbClr val="002949"/>
                </a:solidFill>
              </a:rPr>
              <a:t>предметної</a:t>
            </a:r>
            <a:r>
              <a:rPr lang="ru-RU" altLang="uk-UA" sz="2500" dirty="0">
                <a:solidFill>
                  <a:srgbClr val="002949"/>
                </a:solidFill>
              </a:rPr>
              <a:t> </a:t>
            </a:r>
            <a:r>
              <a:rPr lang="ru-RU" altLang="uk-UA" sz="2500" dirty="0" err="1">
                <a:solidFill>
                  <a:srgbClr val="002949"/>
                </a:solidFill>
              </a:rPr>
              <a:t>юрисдикції</a:t>
            </a:r>
            <a:r>
              <a:rPr lang="ru-RU" altLang="uk-UA" sz="2500" dirty="0">
                <a:solidFill>
                  <a:srgbClr val="002949"/>
                </a:solidFill>
              </a:rPr>
              <a:t> </a:t>
            </a:r>
            <a:r>
              <a:rPr lang="ru-RU" altLang="uk-UA" sz="2500" dirty="0" err="1">
                <a:solidFill>
                  <a:srgbClr val="002949"/>
                </a:solidFill>
              </a:rPr>
              <a:t>адміністративних</a:t>
            </a:r>
            <a:r>
              <a:rPr lang="ru-RU" altLang="uk-UA" sz="2500" dirty="0">
                <a:solidFill>
                  <a:srgbClr val="002949"/>
                </a:solidFill>
              </a:rPr>
              <a:t> </a:t>
            </a:r>
            <a:r>
              <a:rPr lang="ru-RU" altLang="uk-UA" sz="2500" dirty="0" err="1">
                <a:solidFill>
                  <a:srgbClr val="002949"/>
                </a:solidFill>
              </a:rPr>
              <a:t>судів</a:t>
            </a:r>
            <a:r>
              <a:rPr lang="ru-RU" altLang="uk-UA" sz="2500" dirty="0">
                <a:solidFill>
                  <a:srgbClr val="002949"/>
                </a:solidFill>
              </a:rPr>
              <a:t>, </a:t>
            </a:r>
            <a:r>
              <a:rPr lang="ru-RU" altLang="uk-UA" sz="2500" dirty="0" err="1">
                <a:solidFill>
                  <a:srgbClr val="002949"/>
                </a:solidFill>
              </a:rPr>
              <a:t>визначеної</a:t>
            </a:r>
            <a:r>
              <a:rPr lang="ru-RU" altLang="uk-UA" sz="2500" dirty="0">
                <a:solidFill>
                  <a:srgbClr val="002949"/>
                </a:solidFill>
              </a:rPr>
              <a:t> ст. 19 Кодексу </a:t>
            </a:r>
            <a:r>
              <a:rPr lang="ru-RU" altLang="uk-UA" sz="2500" dirty="0" err="1">
                <a:solidFill>
                  <a:srgbClr val="002949"/>
                </a:solidFill>
              </a:rPr>
              <a:t>адміністративного</a:t>
            </a:r>
            <a:r>
              <a:rPr lang="ru-RU" altLang="uk-UA" sz="2500" dirty="0">
                <a:solidFill>
                  <a:srgbClr val="002949"/>
                </a:solidFill>
              </a:rPr>
              <a:t> </a:t>
            </a:r>
            <a:r>
              <a:rPr lang="ru-RU" altLang="uk-UA" sz="2500" dirty="0" err="1">
                <a:solidFill>
                  <a:srgbClr val="002949"/>
                </a:solidFill>
              </a:rPr>
              <a:t>судочинства</a:t>
            </a:r>
            <a:r>
              <a:rPr lang="ru-RU" altLang="uk-UA" sz="2500" dirty="0">
                <a:solidFill>
                  <a:srgbClr val="002949"/>
                </a:solidFill>
              </a:rPr>
              <a:t> </a:t>
            </a:r>
            <a:r>
              <a:rPr lang="ru-RU" altLang="uk-UA" sz="2500" dirty="0" err="1">
                <a:solidFill>
                  <a:srgbClr val="002949"/>
                </a:solidFill>
              </a:rPr>
              <a:t>України</a:t>
            </a:r>
            <a:r>
              <a:rPr lang="ru-RU" altLang="uk-UA" sz="2500" dirty="0">
                <a:solidFill>
                  <a:srgbClr val="002949"/>
                </a:solidFill>
              </a:rPr>
              <a:t> (</a:t>
            </a:r>
            <a:r>
              <a:rPr lang="ru-RU" altLang="uk-UA" sz="2500" dirty="0" err="1">
                <a:solidFill>
                  <a:srgbClr val="002949"/>
                </a:solidFill>
              </a:rPr>
              <a:t>далі</a:t>
            </a:r>
            <a:r>
              <a:rPr lang="ru-RU" altLang="uk-UA" sz="2500" dirty="0">
                <a:solidFill>
                  <a:srgbClr val="002949"/>
                </a:solidFill>
              </a:rPr>
              <a:t> – КАС </a:t>
            </a:r>
            <a:r>
              <a:rPr lang="ru-RU" altLang="uk-UA" sz="2500" dirty="0" err="1">
                <a:solidFill>
                  <a:srgbClr val="002949"/>
                </a:solidFill>
              </a:rPr>
              <a:t>України</a:t>
            </a:r>
            <a:r>
              <a:rPr lang="ru-RU" altLang="uk-UA" sz="2500" dirty="0">
                <a:solidFill>
                  <a:srgbClr val="002949"/>
                </a:solidFill>
              </a:rPr>
              <a:t>), </a:t>
            </a:r>
            <a:r>
              <a:rPr lang="ru-RU" altLang="uk-UA" sz="2500" dirty="0" err="1">
                <a:solidFill>
                  <a:srgbClr val="002949"/>
                </a:solidFill>
              </a:rPr>
              <a:t>справи</a:t>
            </a:r>
            <a:r>
              <a:rPr lang="ru-RU" altLang="uk-UA" sz="2500" dirty="0">
                <a:solidFill>
                  <a:srgbClr val="002949"/>
                </a:solidFill>
              </a:rPr>
              <a:t>, </a:t>
            </a:r>
            <a:r>
              <a:rPr lang="ru-RU" altLang="uk-UA" sz="2500" dirty="0" err="1">
                <a:solidFill>
                  <a:srgbClr val="002949"/>
                </a:solidFill>
              </a:rPr>
              <a:t>пов’язані</a:t>
            </a:r>
            <a:r>
              <a:rPr lang="ru-RU" altLang="uk-UA" sz="2500" dirty="0">
                <a:solidFill>
                  <a:srgbClr val="002949"/>
                </a:solidFill>
              </a:rPr>
              <a:t> </a:t>
            </a:r>
            <a:r>
              <a:rPr lang="ru-RU" altLang="uk-UA" sz="2500" dirty="0" err="1">
                <a:solidFill>
                  <a:srgbClr val="002949"/>
                </a:solidFill>
              </a:rPr>
              <a:t>із</a:t>
            </a:r>
            <a:r>
              <a:rPr lang="ru-RU" altLang="uk-UA" sz="2500" dirty="0">
                <a:solidFill>
                  <a:srgbClr val="002949"/>
                </a:solidFill>
              </a:rPr>
              <a:t> </a:t>
            </a:r>
            <a:r>
              <a:rPr lang="ru-RU" altLang="uk-UA" sz="2500" dirty="0" err="1">
                <a:solidFill>
                  <a:srgbClr val="002949"/>
                </a:solidFill>
              </a:rPr>
              <a:t>захистом</a:t>
            </a:r>
            <a:r>
              <a:rPr lang="ru-RU" altLang="uk-UA" sz="2500" dirty="0">
                <a:solidFill>
                  <a:srgbClr val="002949"/>
                </a:solidFill>
              </a:rPr>
              <a:t> </a:t>
            </a:r>
            <a:r>
              <a:rPr lang="ru-RU" altLang="uk-UA" sz="2500" dirty="0" err="1">
                <a:solidFill>
                  <a:srgbClr val="002949"/>
                </a:solidFill>
              </a:rPr>
              <a:t>соціальних</a:t>
            </a:r>
            <a:r>
              <a:rPr lang="ru-RU" altLang="uk-UA" sz="2500" dirty="0">
                <a:solidFill>
                  <a:srgbClr val="002949"/>
                </a:solidFill>
              </a:rPr>
              <a:t> прав </a:t>
            </a:r>
            <a:r>
              <a:rPr lang="ru-RU" altLang="uk-UA" sz="2500" dirty="0" err="1">
                <a:solidFill>
                  <a:srgbClr val="002949"/>
                </a:solidFill>
              </a:rPr>
              <a:t>громадян</a:t>
            </a:r>
            <a:r>
              <a:rPr lang="ru-RU" altLang="uk-UA" sz="2500" dirty="0">
                <a:solidFill>
                  <a:srgbClr val="002949"/>
                </a:solidFill>
              </a:rPr>
              <a:t>, </a:t>
            </a:r>
            <a:r>
              <a:rPr lang="ru-RU" altLang="uk-UA" sz="2500" dirty="0" err="1">
                <a:solidFill>
                  <a:srgbClr val="002949"/>
                </a:solidFill>
              </a:rPr>
              <a:t>розглядаються</a:t>
            </a:r>
            <a:r>
              <a:rPr lang="ru-RU" altLang="uk-UA" sz="2500" dirty="0">
                <a:solidFill>
                  <a:srgbClr val="002949"/>
                </a:solidFill>
              </a:rPr>
              <a:t> у порядку </a:t>
            </a:r>
            <a:r>
              <a:rPr lang="ru-RU" altLang="uk-UA" sz="2500" dirty="0" err="1">
                <a:solidFill>
                  <a:srgbClr val="002949"/>
                </a:solidFill>
              </a:rPr>
              <a:t>адміністративного</a:t>
            </a:r>
            <a:r>
              <a:rPr lang="ru-RU" altLang="uk-UA" sz="2500" dirty="0">
                <a:solidFill>
                  <a:srgbClr val="002949"/>
                </a:solidFill>
              </a:rPr>
              <a:t> </a:t>
            </a:r>
            <a:r>
              <a:rPr lang="ru-RU" altLang="uk-UA" sz="2500" dirty="0" err="1">
                <a:solidFill>
                  <a:srgbClr val="002949"/>
                </a:solidFill>
              </a:rPr>
              <a:t>судочинства</a:t>
            </a:r>
            <a:r>
              <a:rPr lang="ru-RU" altLang="uk-UA" sz="2500" dirty="0">
                <a:solidFill>
                  <a:srgbClr val="002949"/>
                </a:solidFill>
              </a:rPr>
              <a:t>.</a:t>
            </a:r>
          </a:p>
          <a:p>
            <a:pPr indent="457200" algn="just">
              <a:lnSpc>
                <a:spcPct val="100000"/>
              </a:lnSpc>
              <a:spcBef>
                <a:spcPct val="0"/>
              </a:spcBef>
              <a:spcAft>
                <a:spcPts val="1200"/>
              </a:spcAft>
              <a:buFont typeface="Arial" panose="020B0604020202020204" pitchFamily="34" charset="0"/>
              <a:buNone/>
            </a:pPr>
            <a:r>
              <a:rPr lang="ru-RU" altLang="uk-UA" sz="2500" dirty="0" err="1">
                <a:solidFill>
                  <a:srgbClr val="002949"/>
                </a:solidFill>
              </a:rPr>
              <a:t>Між</a:t>
            </a:r>
            <a:r>
              <a:rPr lang="ru-RU" altLang="uk-UA" sz="2500" dirty="0">
                <a:solidFill>
                  <a:srgbClr val="002949"/>
                </a:solidFill>
              </a:rPr>
              <a:t> </a:t>
            </a:r>
            <a:r>
              <a:rPr lang="ru-RU" altLang="uk-UA" sz="2500" dirty="0" err="1">
                <a:solidFill>
                  <a:srgbClr val="002949"/>
                </a:solidFill>
              </a:rPr>
              <a:t>тим</a:t>
            </a:r>
            <a:r>
              <a:rPr lang="ru-RU" altLang="uk-UA" sz="2500" dirty="0">
                <a:solidFill>
                  <a:srgbClr val="002949"/>
                </a:solidFill>
              </a:rPr>
              <a:t>, як у </a:t>
            </a:r>
            <a:r>
              <a:rPr lang="ru-RU" altLang="uk-UA" sz="2500" dirty="0" err="1">
                <a:solidFill>
                  <a:srgbClr val="002949"/>
                </a:solidFill>
              </a:rPr>
              <a:t>судовій</a:t>
            </a:r>
            <a:r>
              <a:rPr lang="ru-RU" altLang="uk-UA" sz="2500" dirty="0">
                <a:solidFill>
                  <a:srgbClr val="002949"/>
                </a:solidFill>
              </a:rPr>
              <a:t> </a:t>
            </a:r>
            <a:r>
              <a:rPr lang="ru-RU" altLang="uk-UA" sz="2500" dirty="0" err="1">
                <a:solidFill>
                  <a:srgbClr val="002949"/>
                </a:solidFill>
              </a:rPr>
              <a:t>практиці</a:t>
            </a:r>
            <a:r>
              <a:rPr lang="ru-RU" altLang="uk-UA" sz="2500" dirty="0">
                <a:solidFill>
                  <a:srgbClr val="002949"/>
                </a:solidFill>
              </a:rPr>
              <a:t>, так і </a:t>
            </a:r>
            <a:r>
              <a:rPr lang="ru-RU" altLang="uk-UA" sz="2500" dirty="0" err="1">
                <a:solidFill>
                  <a:srgbClr val="002949"/>
                </a:solidFill>
              </a:rPr>
              <a:t>серед</a:t>
            </a:r>
            <a:r>
              <a:rPr lang="ru-RU" altLang="uk-UA" sz="2500" dirty="0">
                <a:solidFill>
                  <a:srgbClr val="002949"/>
                </a:solidFill>
              </a:rPr>
              <a:t> </a:t>
            </a:r>
            <a:r>
              <a:rPr lang="ru-RU" altLang="uk-UA" sz="2500" dirty="0" err="1">
                <a:solidFill>
                  <a:srgbClr val="002949"/>
                </a:solidFill>
              </a:rPr>
              <a:t>практиків</a:t>
            </a:r>
            <a:r>
              <a:rPr lang="ru-RU" altLang="uk-UA" sz="2500" dirty="0">
                <a:solidFill>
                  <a:srgbClr val="002949"/>
                </a:solidFill>
              </a:rPr>
              <a:t> на </a:t>
            </a:r>
            <a:r>
              <a:rPr lang="ru-RU" altLang="uk-UA" sz="2500" dirty="0" err="1">
                <a:solidFill>
                  <a:srgbClr val="002949"/>
                </a:solidFill>
              </a:rPr>
              <a:t>сьогодні</a:t>
            </a:r>
            <a:r>
              <a:rPr lang="ru-RU" altLang="uk-UA" sz="2500" dirty="0">
                <a:solidFill>
                  <a:srgbClr val="002949"/>
                </a:solidFill>
              </a:rPr>
              <a:t> не </a:t>
            </a:r>
            <a:r>
              <a:rPr lang="ru-RU" altLang="uk-UA" sz="2500" dirty="0" err="1">
                <a:solidFill>
                  <a:srgbClr val="002949"/>
                </a:solidFill>
              </a:rPr>
              <a:t>вироблено</a:t>
            </a:r>
            <a:r>
              <a:rPr lang="ru-RU" altLang="uk-UA" sz="2500" dirty="0">
                <a:solidFill>
                  <a:srgbClr val="002949"/>
                </a:solidFill>
              </a:rPr>
              <a:t> </a:t>
            </a:r>
            <a:r>
              <a:rPr lang="ru-RU" altLang="uk-UA" sz="2500" dirty="0" err="1">
                <a:solidFill>
                  <a:srgbClr val="002949"/>
                </a:solidFill>
              </a:rPr>
              <a:t>єдиного</a:t>
            </a:r>
            <a:r>
              <a:rPr lang="ru-RU" altLang="uk-UA" sz="2500" dirty="0">
                <a:solidFill>
                  <a:srgbClr val="002949"/>
                </a:solidFill>
              </a:rPr>
              <a:t> </a:t>
            </a:r>
            <a:r>
              <a:rPr lang="ru-RU" altLang="uk-UA" sz="2500" dirty="0" err="1">
                <a:solidFill>
                  <a:srgbClr val="002949"/>
                </a:solidFill>
              </a:rPr>
              <a:t>підходу</a:t>
            </a:r>
            <a:r>
              <a:rPr lang="ru-RU" altLang="uk-UA" sz="2500" dirty="0">
                <a:solidFill>
                  <a:srgbClr val="002949"/>
                </a:solidFill>
              </a:rPr>
              <a:t> до </a:t>
            </a:r>
            <a:r>
              <a:rPr lang="ru-RU" altLang="uk-UA" sz="2500" dirty="0" err="1">
                <a:solidFill>
                  <a:srgbClr val="002949"/>
                </a:solidFill>
              </a:rPr>
              <a:t>визначення</a:t>
            </a:r>
            <a:r>
              <a:rPr lang="ru-RU" altLang="uk-UA" sz="2500" dirty="0">
                <a:solidFill>
                  <a:srgbClr val="002949"/>
                </a:solidFill>
              </a:rPr>
              <a:t> порядку та </a:t>
            </a:r>
            <a:r>
              <a:rPr lang="ru-RU" altLang="uk-UA" sz="2500" dirty="0" err="1">
                <a:solidFill>
                  <a:srgbClr val="002949"/>
                </a:solidFill>
              </a:rPr>
              <a:t>особливостей</a:t>
            </a:r>
            <a:r>
              <a:rPr lang="ru-RU" altLang="uk-UA" sz="2500" dirty="0">
                <a:solidFill>
                  <a:srgbClr val="002949"/>
                </a:solidFill>
              </a:rPr>
              <a:t> </a:t>
            </a:r>
            <a:r>
              <a:rPr lang="ru-RU" altLang="uk-UA" sz="2500" dirty="0" err="1">
                <a:solidFill>
                  <a:srgbClr val="002949"/>
                </a:solidFill>
              </a:rPr>
              <a:t>обчислення</a:t>
            </a:r>
            <a:r>
              <a:rPr lang="ru-RU" altLang="uk-UA" sz="2500" dirty="0">
                <a:solidFill>
                  <a:srgbClr val="002949"/>
                </a:solidFill>
              </a:rPr>
              <a:t> </a:t>
            </a:r>
            <a:r>
              <a:rPr lang="ru-RU" altLang="uk-UA" sz="2500" dirty="0" err="1">
                <a:solidFill>
                  <a:srgbClr val="002949"/>
                </a:solidFill>
              </a:rPr>
              <a:t>строків</a:t>
            </a:r>
            <a:r>
              <a:rPr lang="ru-RU" altLang="uk-UA" sz="2500" dirty="0">
                <a:solidFill>
                  <a:srgbClr val="002949"/>
                </a:solidFill>
              </a:rPr>
              <a:t> </a:t>
            </a:r>
            <a:r>
              <a:rPr lang="ru-RU" altLang="uk-UA" sz="2500" dirty="0" err="1">
                <a:solidFill>
                  <a:srgbClr val="002949"/>
                </a:solidFill>
              </a:rPr>
              <a:t>звернення</a:t>
            </a:r>
            <a:r>
              <a:rPr lang="ru-RU" altLang="uk-UA" sz="2500" dirty="0">
                <a:solidFill>
                  <a:srgbClr val="002949"/>
                </a:solidFill>
              </a:rPr>
              <a:t> до </a:t>
            </a:r>
            <a:r>
              <a:rPr lang="ru-RU" altLang="uk-UA" sz="2500" dirty="0" err="1">
                <a:solidFill>
                  <a:srgbClr val="002949"/>
                </a:solidFill>
              </a:rPr>
              <a:t>адміністративного</a:t>
            </a:r>
            <a:r>
              <a:rPr lang="ru-RU" altLang="uk-UA" sz="2500" dirty="0">
                <a:solidFill>
                  <a:srgbClr val="002949"/>
                </a:solidFill>
              </a:rPr>
              <a:t> суду для </a:t>
            </a:r>
            <a:r>
              <a:rPr lang="ru-RU" altLang="uk-UA" sz="2500" dirty="0" err="1">
                <a:solidFill>
                  <a:srgbClr val="002949"/>
                </a:solidFill>
              </a:rPr>
              <a:t>захисту</a:t>
            </a:r>
            <a:r>
              <a:rPr lang="ru-RU" altLang="uk-UA" sz="2500" dirty="0">
                <a:solidFill>
                  <a:srgbClr val="002949"/>
                </a:solidFill>
              </a:rPr>
              <a:t> </a:t>
            </a:r>
            <a:r>
              <a:rPr lang="ru-RU" altLang="uk-UA" sz="2500" dirty="0" err="1">
                <a:solidFill>
                  <a:srgbClr val="002949"/>
                </a:solidFill>
              </a:rPr>
              <a:t>соціальних</a:t>
            </a:r>
            <a:r>
              <a:rPr lang="ru-RU" altLang="uk-UA" sz="2500" dirty="0">
                <a:solidFill>
                  <a:srgbClr val="002949"/>
                </a:solidFill>
              </a:rPr>
              <a:t> прав, </a:t>
            </a:r>
            <a:r>
              <a:rPr lang="ru-RU" altLang="uk-UA" sz="2500" dirty="0" err="1">
                <a:solidFill>
                  <a:srgbClr val="002949"/>
                </a:solidFill>
              </a:rPr>
              <a:t>передусім</a:t>
            </a:r>
            <a:r>
              <a:rPr lang="ru-RU" altLang="uk-UA" sz="2500" dirty="0">
                <a:solidFill>
                  <a:srgbClr val="002949"/>
                </a:solidFill>
              </a:rPr>
              <a:t> права на </a:t>
            </a:r>
            <a:r>
              <a:rPr lang="ru-RU" altLang="uk-UA" sz="2500" dirty="0" err="1">
                <a:solidFill>
                  <a:srgbClr val="002949"/>
                </a:solidFill>
              </a:rPr>
              <a:t>пенсійне</a:t>
            </a:r>
            <a:r>
              <a:rPr lang="ru-RU" altLang="uk-UA" sz="2500" dirty="0">
                <a:solidFill>
                  <a:srgbClr val="002949"/>
                </a:solidFill>
              </a:rPr>
              <a:t> </a:t>
            </a:r>
            <a:r>
              <a:rPr lang="ru-RU" altLang="uk-UA" sz="2500" dirty="0" err="1">
                <a:solidFill>
                  <a:srgbClr val="002949"/>
                </a:solidFill>
              </a:rPr>
              <a:t>забезпечення</a:t>
            </a:r>
            <a:r>
              <a:rPr lang="ru-RU" altLang="uk-UA" sz="2500" dirty="0">
                <a:solidFill>
                  <a:srgbClr val="002949"/>
                </a:solidFill>
              </a:rPr>
              <a:t>, </a:t>
            </a:r>
            <a:r>
              <a:rPr lang="ru-RU" altLang="uk-UA" sz="2500" dirty="0" err="1">
                <a:solidFill>
                  <a:srgbClr val="002949"/>
                </a:solidFill>
              </a:rPr>
              <a:t>що</a:t>
            </a:r>
            <a:r>
              <a:rPr lang="ru-RU" altLang="uk-UA" sz="2500" dirty="0">
                <a:solidFill>
                  <a:srgbClr val="002949"/>
                </a:solidFill>
              </a:rPr>
              <a:t> </a:t>
            </a:r>
            <a:r>
              <a:rPr lang="ru-RU" altLang="uk-UA" sz="2500" dirty="0" err="1">
                <a:solidFill>
                  <a:srgbClr val="002949"/>
                </a:solidFill>
              </a:rPr>
              <a:t>зумовлює</a:t>
            </a:r>
            <a:r>
              <a:rPr lang="ru-RU" altLang="uk-UA" sz="2500" dirty="0">
                <a:solidFill>
                  <a:srgbClr val="002949"/>
                </a:solidFill>
              </a:rPr>
              <a:t> </a:t>
            </a:r>
            <a:r>
              <a:rPr lang="ru-RU" altLang="uk-UA" sz="2500" dirty="0" err="1">
                <a:solidFill>
                  <a:srgbClr val="002949"/>
                </a:solidFill>
              </a:rPr>
              <a:t>необхідність</a:t>
            </a:r>
            <a:r>
              <a:rPr lang="ru-RU" altLang="uk-UA" sz="2500" dirty="0">
                <a:solidFill>
                  <a:srgbClr val="002949"/>
                </a:solidFill>
              </a:rPr>
              <a:t> </a:t>
            </a:r>
            <a:r>
              <a:rPr lang="ru-RU" altLang="uk-UA" sz="2500" dirty="0" err="1">
                <a:solidFill>
                  <a:srgbClr val="002949"/>
                </a:solidFill>
              </a:rPr>
              <a:t>проведення</a:t>
            </a:r>
            <a:r>
              <a:rPr lang="ru-RU" altLang="uk-UA" sz="2500" dirty="0">
                <a:solidFill>
                  <a:srgbClr val="002949"/>
                </a:solidFill>
              </a:rPr>
              <a:t> </a:t>
            </a:r>
            <a:r>
              <a:rPr lang="ru-RU" altLang="uk-UA" sz="2500" dirty="0" err="1">
                <a:solidFill>
                  <a:srgbClr val="002949"/>
                </a:solidFill>
              </a:rPr>
              <a:t>даного</a:t>
            </a:r>
            <a:r>
              <a:rPr lang="ru-RU" altLang="uk-UA" sz="2500" dirty="0">
                <a:solidFill>
                  <a:srgbClr val="002949"/>
                </a:solidFill>
              </a:rPr>
              <a:t> </a:t>
            </a:r>
            <a:r>
              <a:rPr lang="ru-RU" altLang="uk-UA" sz="2500" dirty="0" err="1">
                <a:solidFill>
                  <a:srgbClr val="002949"/>
                </a:solidFill>
              </a:rPr>
              <a:t>дослідження</a:t>
            </a:r>
            <a:r>
              <a:rPr lang="ru-RU" altLang="uk-UA" sz="2500" dirty="0">
                <a:solidFill>
                  <a:srgbClr val="002949"/>
                </a:solidFill>
              </a:rPr>
              <a:t>.</a:t>
            </a:r>
          </a:p>
        </p:txBody>
      </p:sp>
      <p:cxnSp>
        <p:nvCxnSpPr>
          <p:cNvPr id="3" name="Straight Connector 8">
            <a:extLst>
              <a:ext uri="{FF2B5EF4-FFF2-40B4-BE49-F238E27FC236}">
                <a16:creationId xmlns:a16="http://schemas.microsoft.com/office/drawing/2014/main" id="{474F1476-1796-8472-8AEA-3810CC1C2778}"/>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36A4358B-D7C8-C927-E323-50C3AE339B51}"/>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EA94800A-A040-8D86-1A64-076F1C82D9A8}"/>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E707E661-60F2-DD3A-BCAC-8B0133C28AF2}"/>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33</a:t>
            </a:fld>
            <a:endParaRPr lang="uk-UA" altLang="uk-UA" dirty="0">
              <a:solidFill>
                <a:srgbClr val="002949"/>
              </a:solidFill>
            </a:endParaRPr>
          </a:p>
        </p:txBody>
      </p:sp>
    </p:spTree>
    <p:extLst>
      <p:ext uri="{BB962C8B-B14F-4D97-AF65-F5344CB8AC3E}">
        <p14:creationId xmlns:p14="http://schemas.microsoft.com/office/powerpoint/2010/main" val="407250226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49179" y="944027"/>
            <a:ext cx="11341768" cy="4093428"/>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500" dirty="0">
                <a:solidFill>
                  <a:srgbClr val="002949"/>
                </a:solidFill>
              </a:rPr>
              <a:t>   У </a:t>
            </a:r>
            <a:r>
              <a:rPr lang="ru-RU" altLang="uk-UA" sz="2500" b="1" dirty="0">
                <a:solidFill>
                  <a:srgbClr val="002949"/>
                </a:solidFill>
              </a:rPr>
              <a:t>КАС </a:t>
            </a:r>
            <a:r>
              <a:rPr lang="ru-RU" altLang="uk-UA" sz="2500" b="1" dirty="0" err="1">
                <a:solidFill>
                  <a:srgbClr val="002949"/>
                </a:solidFill>
              </a:rPr>
              <a:t>України</a:t>
            </a:r>
            <a:r>
              <a:rPr lang="ru-RU" altLang="uk-UA" sz="2500" b="1" dirty="0">
                <a:solidFill>
                  <a:srgbClr val="002949"/>
                </a:solidFill>
              </a:rPr>
              <a:t> </a:t>
            </a:r>
            <a:r>
              <a:rPr lang="ru-RU" altLang="uk-UA" sz="2500" dirty="0">
                <a:solidFill>
                  <a:srgbClr val="002949"/>
                </a:solidFill>
              </a:rPr>
              <a:t>строки </a:t>
            </a:r>
            <a:r>
              <a:rPr lang="ru-RU" altLang="uk-UA" sz="2500" dirty="0" err="1">
                <a:solidFill>
                  <a:srgbClr val="002949"/>
                </a:solidFill>
              </a:rPr>
              <a:t>звернення</a:t>
            </a:r>
            <a:r>
              <a:rPr lang="ru-RU" altLang="uk-UA" sz="2500" dirty="0">
                <a:solidFill>
                  <a:srgbClr val="002949"/>
                </a:solidFill>
              </a:rPr>
              <a:t> до </a:t>
            </a:r>
            <a:r>
              <a:rPr lang="ru-RU" altLang="uk-UA" sz="2500" dirty="0" err="1">
                <a:solidFill>
                  <a:srgbClr val="002949"/>
                </a:solidFill>
              </a:rPr>
              <a:t>адміністративного</a:t>
            </a:r>
            <a:r>
              <a:rPr lang="ru-RU" altLang="uk-UA" sz="2500" dirty="0">
                <a:solidFill>
                  <a:srgbClr val="002949"/>
                </a:solidFill>
              </a:rPr>
              <a:t> суду </a:t>
            </a:r>
            <a:r>
              <a:rPr lang="ru-RU" altLang="uk-UA" sz="2500" dirty="0" err="1">
                <a:solidFill>
                  <a:srgbClr val="002949"/>
                </a:solidFill>
              </a:rPr>
              <a:t>визначені</a:t>
            </a:r>
            <a:r>
              <a:rPr lang="ru-RU" altLang="uk-UA" sz="2500" dirty="0">
                <a:solidFill>
                  <a:srgbClr val="002949"/>
                </a:solidFill>
              </a:rPr>
              <a:t> у ст. ст. 122-123, в </a:t>
            </a:r>
            <a:r>
              <a:rPr lang="ru-RU" altLang="uk-UA" sz="2500" dirty="0" err="1">
                <a:solidFill>
                  <a:srgbClr val="002949"/>
                </a:solidFill>
              </a:rPr>
              <a:t>яких</a:t>
            </a:r>
            <a:r>
              <a:rPr lang="ru-RU" altLang="uk-UA" sz="2500" dirty="0">
                <a:solidFill>
                  <a:srgbClr val="002949"/>
                </a:solidFill>
              </a:rPr>
              <a:t> </a:t>
            </a:r>
            <a:r>
              <a:rPr lang="ru-RU" altLang="uk-UA" sz="2500" dirty="0" err="1">
                <a:solidFill>
                  <a:srgbClr val="002949"/>
                </a:solidFill>
              </a:rPr>
              <a:t>йдеться</a:t>
            </a:r>
            <a:r>
              <a:rPr lang="ru-RU" altLang="uk-UA" sz="2500" dirty="0">
                <a:solidFill>
                  <a:srgbClr val="002949"/>
                </a:solidFill>
              </a:rPr>
              <a:t> про </a:t>
            </a:r>
            <a:r>
              <a:rPr lang="ru-RU" altLang="uk-UA" sz="2500" dirty="0" err="1">
                <a:solidFill>
                  <a:srgbClr val="002949"/>
                </a:solidFill>
              </a:rPr>
              <a:t>загальний</a:t>
            </a:r>
            <a:r>
              <a:rPr lang="ru-RU" altLang="uk-UA" sz="2500" dirty="0">
                <a:solidFill>
                  <a:srgbClr val="002949"/>
                </a:solidFill>
              </a:rPr>
              <a:t> порядок </a:t>
            </a:r>
            <a:r>
              <a:rPr lang="ru-RU" altLang="uk-UA" sz="2500" dirty="0" err="1">
                <a:solidFill>
                  <a:srgbClr val="002949"/>
                </a:solidFill>
              </a:rPr>
              <a:t>обчислення</a:t>
            </a:r>
            <a:r>
              <a:rPr lang="ru-RU" altLang="uk-UA" sz="2500" dirty="0">
                <a:solidFill>
                  <a:srgbClr val="002949"/>
                </a:solidFill>
              </a:rPr>
              <a:t> </a:t>
            </a:r>
            <a:r>
              <a:rPr lang="ru-RU" altLang="uk-UA" sz="2500" dirty="0" err="1">
                <a:solidFill>
                  <a:srgbClr val="002949"/>
                </a:solidFill>
              </a:rPr>
              <a:t>строків</a:t>
            </a:r>
            <a:r>
              <a:rPr lang="ru-RU" altLang="uk-UA" sz="2500" dirty="0">
                <a:solidFill>
                  <a:srgbClr val="002949"/>
                </a:solidFill>
              </a:rPr>
              <a:t> </a:t>
            </a:r>
            <a:r>
              <a:rPr lang="ru-RU" altLang="uk-UA" sz="2500" dirty="0" err="1">
                <a:solidFill>
                  <a:srgbClr val="002949"/>
                </a:solidFill>
              </a:rPr>
              <a:t>звернення</a:t>
            </a:r>
            <a:r>
              <a:rPr lang="ru-RU" altLang="uk-UA" sz="2500" dirty="0">
                <a:solidFill>
                  <a:srgbClr val="002949"/>
                </a:solidFill>
              </a:rPr>
              <a:t> до суду для </a:t>
            </a:r>
            <a:r>
              <a:rPr lang="ru-RU" altLang="uk-UA" sz="2500" dirty="0" err="1">
                <a:solidFill>
                  <a:srgbClr val="002949"/>
                </a:solidFill>
              </a:rPr>
              <a:t>фізичних</a:t>
            </a:r>
            <a:r>
              <a:rPr lang="ru-RU" altLang="uk-UA" sz="2500" dirty="0">
                <a:solidFill>
                  <a:srgbClr val="002949"/>
                </a:solidFill>
              </a:rPr>
              <a:t> та </a:t>
            </a:r>
            <a:r>
              <a:rPr lang="ru-RU" altLang="uk-UA" sz="2500" dirty="0" err="1">
                <a:solidFill>
                  <a:srgbClr val="002949"/>
                </a:solidFill>
              </a:rPr>
              <a:t>юридичних</a:t>
            </a:r>
            <a:r>
              <a:rPr lang="ru-RU" altLang="uk-UA" sz="2500" dirty="0">
                <a:solidFill>
                  <a:srgbClr val="002949"/>
                </a:solidFill>
              </a:rPr>
              <a:t> </a:t>
            </a:r>
            <a:r>
              <a:rPr lang="ru-RU" altLang="uk-UA" sz="2500" dirty="0" err="1">
                <a:solidFill>
                  <a:srgbClr val="002949"/>
                </a:solidFill>
              </a:rPr>
              <a:t>осіб</a:t>
            </a:r>
            <a:r>
              <a:rPr lang="ru-RU" altLang="uk-UA" sz="2500" dirty="0">
                <a:solidFill>
                  <a:srgbClr val="002949"/>
                </a:solidFill>
              </a:rPr>
              <a:t>, а </a:t>
            </a:r>
            <a:r>
              <a:rPr lang="ru-RU" altLang="uk-UA" sz="2500" dirty="0" err="1">
                <a:solidFill>
                  <a:srgbClr val="002949"/>
                </a:solidFill>
              </a:rPr>
              <a:t>також</a:t>
            </a:r>
            <a:r>
              <a:rPr lang="ru-RU" altLang="uk-UA" sz="2500" dirty="0">
                <a:solidFill>
                  <a:srgbClr val="002949"/>
                </a:solidFill>
              </a:rPr>
              <a:t> </a:t>
            </a:r>
            <a:r>
              <a:rPr lang="ru-RU" altLang="uk-UA" sz="2500" dirty="0" err="1">
                <a:solidFill>
                  <a:srgbClr val="002949"/>
                </a:solidFill>
              </a:rPr>
              <a:t>суб’єктів</a:t>
            </a:r>
            <a:r>
              <a:rPr lang="ru-RU" altLang="uk-UA" sz="2500" dirty="0">
                <a:solidFill>
                  <a:srgbClr val="002949"/>
                </a:solidFill>
              </a:rPr>
              <a:t> </a:t>
            </a:r>
            <a:r>
              <a:rPr lang="ru-RU" altLang="uk-UA" sz="2500" dirty="0" err="1">
                <a:solidFill>
                  <a:srgbClr val="002949"/>
                </a:solidFill>
              </a:rPr>
              <a:t>владних</a:t>
            </a:r>
            <a:r>
              <a:rPr lang="ru-RU" altLang="uk-UA" sz="2500" dirty="0">
                <a:solidFill>
                  <a:srgbClr val="002949"/>
                </a:solidFill>
              </a:rPr>
              <a:t> </a:t>
            </a:r>
            <a:r>
              <a:rPr lang="ru-RU" altLang="uk-UA" sz="2500" dirty="0" err="1">
                <a:solidFill>
                  <a:srgbClr val="002949"/>
                </a:solidFill>
              </a:rPr>
              <a:t>повноважень</a:t>
            </a:r>
            <a:r>
              <a:rPr lang="ru-RU" altLang="uk-UA" sz="2500" dirty="0">
                <a:solidFill>
                  <a:srgbClr val="002949"/>
                </a:solidFill>
              </a:rPr>
              <a:t>; </a:t>
            </a:r>
            <a:r>
              <a:rPr lang="ru-RU" altLang="uk-UA" sz="2500" dirty="0" err="1">
                <a:solidFill>
                  <a:srgbClr val="002949"/>
                </a:solidFill>
              </a:rPr>
              <a:t>наслідки</a:t>
            </a:r>
            <a:r>
              <a:rPr lang="ru-RU" altLang="uk-UA" sz="2500" dirty="0">
                <a:solidFill>
                  <a:srgbClr val="002949"/>
                </a:solidFill>
              </a:rPr>
              <a:t> пропуску </a:t>
            </a:r>
            <a:r>
              <a:rPr lang="ru-RU" altLang="uk-UA" sz="2500" dirty="0" err="1">
                <a:solidFill>
                  <a:srgbClr val="002949"/>
                </a:solidFill>
              </a:rPr>
              <a:t>строків</a:t>
            </a:r>
            <a:r>
              <a:rPr lang="ru-RU" altLang="uk-UA" sz="2500" dirty="0">
                <a:solidFill>
                  <a:srgbClr val="002949"/>
                </a:solidFill>
              </a:rPr>
              <a:t> </a:t>
            </a:r>
            <a:r>
              <a:rPr lang="ru-RU" altLang="uk-UA" sz="2500" dirty="0" err="1">
                <a:solidFill>
                  <a:srgbClr val="002949"/>
                </a:solidFill>
              </a:rPr>
              <a:t>звернення</a:t>
            </a:r>
            <a:r>
              <a:rPr lang="ru-RU" altLang="uk-UA" sz="2500" dirty="0">
                <a:solidFill>
                  <a:srgbClr val="002949"/>
                </a:solidFill>
              </a:rPr>
              <a:t> до </a:t>
            </a:r>
            <a:r>
              <a:rPr lang="ru-RU" altLang="uk-UA" sz="2500" dirty="0" err="1">
                <a:solidFill>
                  <a:srgbClr val="002949"/>
                </a:solidFill>
              </a:rPr>
              <a:t>адміністративного</a:t>
            </a:r>
            <a:r>
              <a:rPr lang="ru-RU" altLang="uk-UA" sz="2500" dirty="0">
                <a:solidFill>
                  <a:srgbClr val="002949"/>
                </a:solidFill>
              </a:rPr>
              <a:t> суду </a:t>
            </a:r>
            <a:r>
              <a:rPr lang="ru-RU" altLang="uk-UA" sz="2500" dirty="0" err="1">
                <a:solidFill>
                  <a:srgbClr val="002949"/>
                </a:solidFill>
              </a:rPr>
              <a:t>тощо</a:t>
            </a:r>
            <a:r>
              <a:rPr lang="ru-RU" altLang="uk-UA" sz="2500" dirty="0">
                <a:solidFill>
                  <a:srgbClr val="002949"/>
                </a:solidFill>
              </a:rPr>
              <a:t>.</a:t>
            </a:r>
          </a:p>
          <a:p>
            <a:pPr algn="just">
              <a:lnSpc>
                <a:spcPct val="100000"/>
              </a:lnSpc>
              <a:spcBef>
                <a:spcPct val="0"/>
              </a:spcBef>
              <a:spcAft>
                <a:spcPts val="1200"/>
              </a:spcAft>
              <a:buFont typeface="Arial" panose="020B0604020202020204" pitchFamily="34" charset="0"/>
              <a:buNone/>
            </a:pPr>
            <a:r>
              <a:rPr lang="ru-RU" altLang="uk-UA" sz="2500" dirty="0">
                <a:solidFill>
                  <a:srgbClr val="002949"/>
                </a:solidFill>
              </a:rPr>
              <a:t>   </a:t>
            </a:r>
            <a:r>
              <a:rPr lang="ru-RU" altLang="uk-UA" sz="2500" dirty="0" err="1">
                <a:solidFill>
                  <a:srgbClr val="002949"/>
                </a:solidFill>
              </a:rPr>
              <a:t>Загальновідомо</a:t>
            </a:r>
            <a:r>
              <a:rPr lang="ru-RU" altLang="uk-UA" sz="2500" dirty="0">
                <a:solidFill>
                  <a:srgbClr val="002949"/>
                </a:solidFill>
              </a:rPr>
              <a:t>, </a:t>
            </a:r>
            <a:r>
              <a:rPr lang="ru-RU" altLang="uk-UA" sz="2500" dirty="0" err="1">
                <a:solidFill>
                  <a:srgbClr val="002949"/>
                </a:solidFill>
              </a:rPr>
              <a:t>що</a:t>
            </a:r>
            <a:r>
              <a:rPr lang="ru-RU" altLang="uk-UA" sz="2500" dirty="0">
                <a:solidFill>
                  <a:srgbClr val="002949"/>
                </a:solidFill>
              </a:rPr>
              <a:t> строк </a:t>
            </a:r>
            <a:r>
              <a:rPr lang="ru-RU" altLang="uk-UA" sz="2500" dirty="0" err="1">
                <a:solidFill>
                  <a:srgbClr val="002949"/>
                </a:solidFill>
              </a:rPr>
              <a:t>звернення</a:t>
            </a:r>
            <a:r>
              <a:rPr lang="ru-RU" altLang="uk-UA" sz="2500" dirty="0">
                <a:solidFill>
                  <a:srgbClr val="002949"/>
                </a:solidFill>
              </a:rPr>
              <a:t> до суду </a:t>
            </a:r>
            <a:r>
              <a:rPr lang="ru-RU" altLang="uk-UA" sz="2500" dirty="0" err="1">
                <a:solidFill>
                  <a:srgbClr val="002949"/>
                </a:solidFill>
              </a:rPr>
              <a:t>встановлюється</a:t>
            </a:r>
            <a:r>
              <a:rPr lang="ru-RU" altLang="uk-UA" sz="2500" dirty="0">
                <a:solidFill>
                  <a:srgbClr val="002949"/>
                </a:solidFill>
              </a:rPr>
              <a:t> з метою </a:t>
            </a:r>
            <a:r>
              <a:rPr lang="ru-RU" altLang="uk-UA" sz="2500" dirty="0" err="1">
                <a:solidFill>
                  <a:srgbClr val="002949"/>
                </a:solidFill>
              </a:rPr>
              <a:t>забезпечення</a:t>
            </a:r>
            <a:r>
              <a:rPr lang="ru-RU" altLang="uk-UA" sz="2500" dirty="0">
                <a:solidFill>
                  <a:srgbClr val="002949"/>
                </a:solidFill>
              </a:rPr>
              <a:t> </a:t>
            </a:r>
            <a:r>
              <a:rPr lang="ru-RU" altLang="uk-UA" sz="2500" dirty="0" err="1">
                <a:solidFill>
                  <a:srgbClr val="002949"/>
                </a:solidFill>
              </a:rPr>
              <a:t>дотримання</a:t>
            </a:r>
            <a:r>
              <a:rPr lang="ru-RU" altLang="uk-UA" sz="2500" dirty="0">
                <a:solidFill>
                  <a:srgbClr val="002949"/>
                </a:solidFill>
              </a:rPr>
              <a:t> принципу </a:t>
            </a:r>
            <a:r>
              <a:rPr lang="ru-RU" altLang="uk-UA" sz="2500" dirty="0" err="1">
                <a:solidFill>
                  <a:srgbClr val="002949"/>
                </a:solidFill>
              </a:rPr>
              <a:t>правової</a:t>
            </a:r>
            <a:r>
              <a:rPr lang="ru-RU" altLang="uk-UA" sz="2500" dirty="0">
                <a:solidFill>
                  <a:srgbClr val="002949"/>
                </a:solidFill>
              </a:rPr>
              <a:t> </a:t>
            </a:r>
            <a:r>
              <a:rPr lang="ru-RU" altLang="uk-UA" sz="2500" dirty="0" err="1">
                <a:solidFill>
                  <a:srgbClr val="002949"/>
                </a:solidFill>
              </a:rPr>
              <a:t>визначеності</a:t>
            </a:r>
            <a:r>
              <a:rPr lang="ru-RU" altLang="uk-UA" sz="2500" dirty="0">
                <a:solidFill>
                  <a:srgbClr val="002949"/>
                </a:solidFill>
              </a:rPr>
              <a:t>, </a:t>
            </a:r>
            <a:r>
              <a:rPr lang="ru-RU" altLang="uk-UA" sz="2500" dirty="0" err="1">
                <a:solidFill>
                  <a:srgbClr val="002949"/>
                </a:solidFill>
              </a:rPr>
              <a:t>що</a:t>
            </a:r>
            <a:r>
              <a:rPr lang="ru-RU" altLang="uk-UA" sz="2500" dirty="0">
                <a:solidFill>
                  <a:srgbClr val="002949"/>
                </a:solidFill>
              </a:rPr>
              <a:t>, </a:t>
            </a:r>
            <a:r>
              <a:rPr lang="ru-RU" altLang="uk-UA" sz="2500" dirty="0" err="1">
                <a:solidFill>
                  <a:srgbClr val="002949"/>
                </a:solidFill>
              </a:rPr>
              <a:t>зокрема</a:t>
            </a:r>
            <a:r>
              <a:rPr lang="ru-RU" altLang="uk-UA" sz="2500" dirty="0">
                <a:solidFill>
                  <a:srgbClr val="002949"/>
                </a:solidFill>
              </a:rPr>
              <a:t>, </a:t>
            </a:r>
            <a:r>
              <a:rPr lang="ru-RU" altLang="uk-UA" sz="2500" dirty="0" err="1">
                <a:solidFill>
                  <a:srgbClr val="002949"/>
                </a:solidFill>
              </a:rPr>
              <a:t>слід</a:t>
            </a:r>
            <a:r>
              <a:rPr lang="ru-RU" altLang="uk-UA" sz="2500" dirty="0">
                <a:solidFill>
                  <a:srgbClr val="002949"/>
                </a:solidFill>
              </a:rPr>
              <a:t> </a:t>
            </a:r>
            <a:r>
              <a:rPr lang="ru-RU" altLang="uk-UA" sz="2500" dirty="0" err="1">
                <a:solidFill>
                  <a:srgbClr val="002949"/>
                </a:solidFill>
              </a:rPr>
              <a:t>розуміти</a:t>
            </a:r>
            <a:r>
              <a:rPr lang="ru-RU" altLang="uk-UA" sz="2500" dirty="0">
                <a:solidFill>
                  <a:srgbClr val="002949"/>
                </a:solidFill>
              </a:rPr>
              <a:t> як </a:t>
            </a:r>
            <a:r>
              <a:rPr lang="ru-RU" altLang="uk-UA" sz="2500" dirty="0" err="1">
                <a:solidFill>
                  <a:srgbClr val="002949"/>
                </a:solidFill>
              </a:rPr>
              <a:t>спрямованість</a:t>
            </a:r>
            <a:r>
              <a:rPr lang="ru-RU" altLang="uk-UA" sz="2500" dirty="0">
                <a:solidFill>
                  <a:srgbClr val="002949"/>
                </a:solidFill>
              </a:rPr>
              <a:t> на </a:t>
            </a:r>
            <a:r>
              <a:rPr lang="ru-RU" altLang="uk-UA" sz="2500" dirty="0" err="1">
                <a:solidFill>
                  <a:srgbClr val="002949"/>
                </a:solidFill>
              </a:rPr>
              <a:t>створення</a:t>
            </a:r>
            <a:r>
              <a:rPr lang="ru-RU" altLang="uk-UA" sz="2500" dirty="0">
                <a:solidFill>
                  <a:srgbClr val="002949"/>
                </a:solidFill>
              </a:rPr>
              <a:t> </a:t>
            </a:r>
            <a:r>
              <a:rPr lang="ru-RU" altLang="uk-UA" sz="2500" dirty="0" err="1">
                <a:solidFill>
                  <a:srgbClr val="002949"/>
                </a:solidFill>
              </a:rPr>
              <a:t>ситуації</a:t>
            </a:r>
            <a:r>
              <a:rPr lang="ru-RU" altLang="uk-UA" sz="2500" dirty="0">
                <a:solidFill>
                  <a:srgbClr val="002949"/>
                </a:solidFill>
              </a:rPr>
              <a:t> </a:t>
            </a:r>
            <a:r>
              <a:rPr lang="ru-RU" altLang="uk-UA" sz="2500" dirty="0" err="1">
                <a:solidFill>
                  <a:srgbClr val="002949"/>
                </a:solidFill>
              </a:rPr>
              <a:t>упевненості</a:t>
            </a:r>
            <a:r>
              <a:rPr lang="ru-RU" altLang="uk-UA" sz="2500" dirty="0">
                <a:solidFill>
                  <a:srgbClr val="002949"/>
                </a:solidFill>
              </a:rPr>
              <a:t> для </a:t>
            </a:r>
            <a:r>
              <a:rPr lang="ru-RU" altLang="uk-UA" sz="2500" dirty="0" err="1">
                <a:solidFill>
                  <a:srgbClr val="002949"/>
                </a:solidFill>
              </a:rPr>
              <a:t>відповідача</a:t>
            </a:r>
            <a:r>
              <a:rPr lang="ru-RU" altLang="uk-UA" sz="2500" dirty="0">
                <a:solidFill>
                  <a:srgbClr val="002949"/>
                </a:solidFill>
              </a:rPr>
              <a:t> у </a:t>
            </a:r>
            <a:r>
              <a:rPr lang="ru-RU" altLang="uk-UA" sz="2500" dirty="0" err="1">
                <a:solidFill>
                  <a:srgbClr val="002949"/>
                </a:solidFill>
              </a:rPr>
              <a:t>справі</a:t>
            </a:r>
            <a:r>
              <a:rPr lang="ru-RU" altLang="uk-UA" sz="2500" dirty="0">
                <a:solidFill>
                  <a:srgbClr val="002949"/>
                </a:solidFill>
              </a:rPr>
              <a:t> (як правило, </a:t>
            </a:r>
            <a:r>
              <a:rPr lang="ru-RU" altLang="uk-UA" sz="2500" dirty="0" err="1">
                <a:solidFill>
                  <a:srgbClr val="002949"/>
                </a:solidFill>
              </a:rPr>
              <a:t>суб’єкта</a:t>
            </a:r>
            <a:r>
              <a:rPr lang="ru-RU" altLang="uk-UA" sz="2500" dirty="0">
                <a:solidFill>
                  <a:srgbClr val="002949"/>
                </a:solidFill>
              </a:rPr>
              <a:t> </a:t>
            </a:r>
            <a:r>
              <a:rPr lang="ru-RU" altLang="uk-UA" sz="2500" dirty="0" err="1">
                <a:solidFill>
                  <a:srgbClr val="002949"/>
                </a:solidFill>
              </a:rPr>
              <a:t>владних</a:t>
            </a:r>
            <a:r>
              <a:rPr lang="ru-RU" altLang="uk-UA" sz="2500" dirty="0">
                <a:solidFill>
                  <a:srgbClr val="002949"/>
                </a:solidFill>
              </a:rPr>
              <a:t> </a:t>
            </a:r>
            <a:r>
              <a:rPr lang="ru-RU" altLang="uk-UA" sz="2500" dirty="0" err="1">
                <a:solidFill>
                  <a:srgbClr val="002949"/>
                </a:solidFill>
              </a:rPr>
              <a:t>повноважень</a:t>
            </a:r>
            <a:r>
              <a:rPr lang="ru-RU" altLang="uk-UA" sz="2500" dirty="0">
                <a:solidFill>
                  <a:srgbClr val="002949"/>
                </a:solidFill>
              </a:rPr>
              <a:t>) </a:t>
            </a:r>
            <a:r>
              <a:rPr lang="ru-RU" altLang="uk-UA" sz="2500" dirty="0" err="1">
                <a:solidFill>
                  <a:srgbClr val="002949"/>
                </a:solidFill>
              </a:rPr>
              <a:t>стосовно</a:t>
            </a:r>
            <a:r>
              <a:rPr lang="ru-RU" altLang="uk-UA" sz="2500" dirty="0">
                <a:solidFill>
                  <a:srgbClr val="002949"/>
                </a:solidFill>
              </a:rPr>
              <a:t> </a:t>
            </a:r>
            <a:r>
              <a:rPr lang="ru-RU" altLang="uk-UA" sz="2500" dirty="0" err="1">
                <a:solidFill>
                  <a:srgbClr val="002949"/>
                </a:solidFill>
              </a:rPr>
              <a:t>відсутності</a:t>
            </a:r>
            <a:r>
              <a:rPr lang="ru-RU" altLang="uk-UA" sz="2500" dirty="0">
                <a:solidFill>
                  <a:srgbClr val="002949"/>
                </a:solidFill>
              </a:rPr>
              <a:t> у особи </a:t>
            </a:r>
            <a:r>
              <a:rPr lang="ru-RU" altLang="uk-UA" sz="2500" dirty="0" err="1">
                <a:solidFill>
                  <a:srgbClr val="002949"/>
                </a:solidFill>
              </a:rPr>
              <a:t>бажання</a:t>
            </a:r>
            <a:r>
              <a:rPr lang="ru-RU" altLang="uk-UA" sz="2500" dirty="0">
                <a:solidFill>
                  <a:srgbClr val="002949"/>
                </a:solidFill>
              </a:rPr>
              <a:t> </a:t>
            </a:r>
            <a:r>
              <a:rPr lang="ru-RU" altLang="uk-UA" sz="2500" dirty="0" err="1">
                <a:solidFill>
                  <a:srgbClr val="002949"/>
                </a:solidFill>
              </a:rPr>
              <a:t>звертатись</a:t>
            </a:r>
            <a:r>
              <a:rPr lang="ru-RU" altLang="uk-UA" sz="2500" dirty="0">
                <a:solidFill>
                  <a:srgbClr val="002949"/>
                </a:solidFill>
              </a:rPr>
              <a:t> з </a:t>
            </a:r>
            <a:r>
              <a:rPr lang="ru-RU" altLang="uk-UA" sz="2500" dirty="0" err="1">
                <a:solidFill>
                  <a:srgbClr val="002949"/>
                </a:solidFill>
              </a:rPr>
              <a:t>відповідним</a:t>
            </a:r>
            <a:r>
              <a:rPr lang="ru-RU" altLang="uk-UA" sz="2500" dirty="0">
                <a:solidFill>
                  <a:srgbClr val="002949"/>
                </a:solidFill>
              </a:rPr>
              <a:t> </a:t>
            </a:r>
            <a:r>
              <a:rPr lang="ru-RU" altLang="uk-UA" sz="2500" dirty="0" err="1">
                <a:solidFill>
                  <a:srgbClr val="002949"/>
                </a:solidFill>
              </a:rPr>
              <a:t>позовом</a:t>
            </a:r>
            <a:r>
              <a:rPr lang="ru-RU" altLang="uk-UA" sz="2500" dirty="0">
                <a:solidFill>
                  <a:srgbClr val="002949"/>
                </a:solidFill>
              </a:rPr>
              <a:t>, у тому </a:t>
            </a:r>
            <a:r>
              <a:rPr lang="ru-RU" altLang="uk-UA" sz="2500" dirty="0" err="1">
                <a:solidFill>
                  <a:srgbClr val="002949"/>
                </a:solidFill>
              </a:rPr>
              <a:t>числі</a:t>
            </a:r>
            <a:r>
              <a:rPr lang="ru-RU" altLang="uk-UA" sz="2500" dirty="0">
                <a:solidFill>
                  <a:srgbClr val="002949"/>
                </a:solidFill>
              </a:rPr>
              <a:t>, </a:t>
            </a:r>
            <a:r>
              <a:rPr lang="ru-RU" altLang="uk-UA" sz="2500" dirty="0" err="1">
                <a:solidFill>
                  <a:srgbClr val="002949"/>
                </a:solidFill>
              </a:rPr>
              <a:t>захищати</a:t>
            </a:r>
            <a:r>
              <a:rPr lang="ru-RU" altLang="uk-UA" sz="2500" dirty="0">
                <a:solidFill>
                  <a:srgbClr val="002949"/>
                </a:solidFill>
              </a:rPr>
              <a:t> </a:t>
            </a:r>
            <a:r>
              <a:rPr lang="ru-RU" altLang="uk-UA" sz="2500" dirty="0" err="1">
                <a:solidFill>
                  <a:srgbClr val="002949"/>
                </a:solidFill>
              </a:rPr>
              <a:t>свої</a:t>
            </a:r>
            <a:r>
              <a:rPr lang="ru-RU" altLang="uk-UA" sz="2500" dirty="0">
                <a:solidFill>
                  <a:srgbClr val="002949"/>
                </a:solidFill>
              </a:rPr>
              <a:t> права, та </a:t>
            </a:r>
            <a:r>
              <a:rPr lang="ru-RU" altLang="uk-UA" sz="2500" dirty="0" err="1">
                <a:solidFill>
                  <a:srgbClr val="002949"/>
                </a:solidFill>
              </a:rPr>
              <a:t>отримання</a:t>
            </a:r>
            <a:r>
              <a:rPr lang="ru-RU" altLang="uk-UA" sz="2500" dirty="0">
                <a:solidFill>
                  <a:srgbClr val="002949"/>
                </a:solidFill>
              </a:rPr>
              <a:t> </a:t>
            </a:r>
            <a:r>
              <a:rPr lang="ru-RU" altLang="uk-UA" sz="2500" dirty="0" err="1">
                <a:solidFill>
                  <a:srgbClr val="002949"/>
                </a:solidFill>
              </a:rPr>
              <a:t>розуміння</a:t>
            </a:r>
            <a:r>
              <a:rPr lang="ru-RU" altLang="uk-UA" sz="2500" dirty="0">
                <a:solidFill>
                  <a:srgbClr val="002949"/>
                </a:solidFill>
              </a:rPr>
              <a:t> </a:t>
            </a:r>
            <a:r>
              <a:rPr lang="ru-RU" altLang="uk-UA" sz="2500" dirty="0" err="1">
                <a:solidFill>
                  <a:srgbClr val="002949"/>
                </a:solidFill>
              </a:rPr>
              <a:t>стабільності</a:t>
            </a:r>
            <a:r>
              <a:rPr lang="ru-RU" altLang="uk-UA" sz="2500" dirty="0">
                <a:solidFill>
                  <a:srgbClr val="002949"/>
                </a:solidFill>
              </a:rPr>
              <a:t> (</a:t>
            </a:r>
            <a:r>
              <a:rPr lang="ru-RU" altLang="uk-UA" sz="2500" dirty="0" err="1">
                <a:solidFill>
                  <a:srgbClr val="002949"/>
                </a:solidFill>
              </a:rPr>
              <a:t>безспірності</a:t>
            </a:r>
            <a:r>
              <a:rPr lang="ru-RU" altLang="uk-UA" sz="2500" dirty="0">
                <a:solidFill>
                  <a:srgbClr val="002949"/>
                </a:solidFill>
              </a:rPr>
              <a:t>) </a:t>
            </a:r>
            <a:r>
              <a:rPr lang="ru-RU" altLang="uk-UA" sz="2500" dirty="0" err="1">
                <a:solidFill>
                  <a:srgbClr val="002949"/>
                </a:solidFill>
              </a:rPr>
              <a:t>відповідних</a:t>
            </a:r>
            <a:r>
              <a:rPr lang="ru-RU" altLang="uk-UA" sz="2500" dirty="0">
                <a:solidFill>
                  <a:srgbClr val="002949"/>
                </a:solidFill>
              </a:rPr>
              <a:t> </a:t>
            </a:r>
            <a:r>
              <a:rPr lang="ru-RU" altLang="uk-UA" sz="2500" dirty="0" err="1">
                <a:solidFill>
                  <a:srgbClr val="002949"/>
                </a:solidFill>
              </a:rPr>
              <a:t>правовідносин</a:t>
            </a:r>
            <a:r>
              <a:rPr lang="ru-RU" altLang="uk-UA" sz="2500" dirty="0">
                <a:solidFill>
                  <a:srgbClr val="002949"/>
                </a:solidFill>
              </a:rPr>
              <a:t>.</a:t>
            </a:r>
          </a:p>
        </p:txBody>
      </p:sp>
      <p:cxnSp>
        <p:nvCxnSpPr>
          <p:cNvPr id="3" name="Straight Connector 8">
            <a:extLst>
              <a:ext uri="{FF2B5EF4-FFF2-40B4-BE49-F238E27FC236}">
                <a16:creationId xmlns:a16="http://schemas.microsoft.com/office/drawing/2014/main" id="{0B05D9E6-716E-8049-364D-6256B0A5C0C5}"/>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7270AED2-8573-C0BB-7AF1-D4694B74A3D9}"/>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2DDA6CA9-0126-341D-05A0-2D3701D61C55}"/>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97218075-CE87-D6B5-9792-F53B920C9072}"/>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34</a:t>
            </a:fld>
            <a:endParaRPr lang="uk-UA" altLang="uk-UA" dirty="0">
              <a:solidFill>
                <a:srgbClr val="002949"/>
              </a:solidFill>
            </a:endParaRPr>
          </a:p>
        </p:txBody>
      </p:sp>
    </p:spTree>
    <p:extLst>
      <p:ext uri="{BB962C8B-B14F-4D97-AF65-F5344CB8AC3E}">
        <p14:creationId xmlns:p14="http://schemas.microsoft.com/office/powerpoint/2010/main" val="261795209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61962" y="615675"/>
            <a:ext cx="11268075" cy="861774"/>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500" dirty="0" err="1">
                <a:solidFill>
                  <a:srgbClr val="002949"/>
                </a:solidFill>
              </a:rPr>
              <a:t>Наразі</a:t>
            </a:r>
            <a:r>
              <a:rPr lang="ru-RU" altLang="uk-UA" sz="2500" dirty="0">
                <a:solidFill>
                  <a:srgbClr val="002949"/>
                </a:solidFill>
              </a:rPr>
              <a:t> </a:t>
            </a:r>
            <a:r>
              <a:rPr lang="ru-RU" altLang="uk-UA" sz="2500" dirty="0" err="1">
                <a:solidFill>
                  <a:srgbClr val="002949"/>
                </a:solidFill>
              </a:rPr>
              <a:t>існують</a:t>
            </a:r>
            <a:r>
              <a:rPr lang="ru-RU" altLang="uk-UA" sz="2500" dirty="0">
                <a:solidFill>
                  <a:srgbClr val="002949"/>
                </a:solidFill>
              </a:rPr>
              <a:t> </a:t>
            </a:r>
            <a:r>
              <a:rPr lang="ru-RU" altLang="uk-UA" sz="2500" dirty="0" err="1">
                <a:solidFill>
                  <a:srgbClr val="002949"/>
                </a:solidFill>
              </a:rPr>
              <a:t>різні</a:t>
            </a:r>
            <a:r>
              <a:rPr lang="ru-RU" altLang="uk-UA" sz="2500" dirty="0">
                <a:solidFill>
                  <a:srgbClr val="002949"/>
                </a:solidFill>
              </a:rPr>
              <a:t> </a:t>
            </a:r>
            <a:r>
              <a:rPr lang="ru-RU" altLang="uk-UA" sz="2500" dirty="0" err="1">
                <a:solidFill>
                  <a:srgbClr val="002949"/>
                </a:solidFill>
              </a:rPr>
              <a:t>підходи</a:t>
            </a:r>
            <a:r>
              <a:rPr lang="ru-RU" altLang="uk-UA" sz="2500" dirty="0">
                <a:solidFill>
                  <a:srgbClr val="002949"/>
                </a:solidFill>
              </a:rPr>
              <a:t> до </a:t>
            </a:r>
            <a:r>
              <a:rPr lang="ru-RU" altLang="uk-UA" sz="2500" dirty="0" err="1">
                <a:solidFill>
                  <a:srgbClr val="002949"/>
                </a:solidFill>
              </a:rPr>
              <a:t>розуміння</a:t>
            </a:r>
            <a:r>
              <a:rPr lang="ru-RU" altLang="uk-UA" sz="2500" dirty="0">
                <a:solidFill>
                  <a:srgbClr val="002949"/>
                </a:solidFill>
              </a:rPr>
              <a:t> </a:t>
            </a:r>
            <a:r>
              <a:rPr lang="ru-RU" altLang="uk-UA" sz="2500" dirty="0" err="1">
                <a:solidFill>
                  <a:srgbClr val="002949"/>
                </a:solidFill>
              </a:rPr>
              <a:t>юридичної</a:t>
            </a:r>
            <a:r>
              <a:rPr lang="ru-RU" altLang="uk-UA" sz="2500" dirty="0">
                <a:solidFill>
                  <a:srgbClr val="002949"/>
                </a:solidFill>
              </a:rPr>
              <a:t> </a:t>
            </a:r>
            <a:r>
              <a:rPr lang="ru-RU" altLang="uk-UA" sz="2500" dirty="0" err="1">
                <a:solidFill>
                  <a:srgbClr val="002949"/>
                </a:solidFill>
              </a:rPr>
              <a:t>природи</a:t>
            </a:r>
            <a:r>
              <a:rPr lang="ru-RU" altLang="uk-UA" sz="2500" dirty="0">
                <a:solidFill>
                  <a:srgbClr val="002949"/>
                </a:solidFill>
              </a:rPr>
              <a:t> </a:t>
            </a:r>
            <a:r>
              <a:rPr lang="ru-RU" altLang="uk-UA" sz="2500" dirty="0" err="1">
                <a:solidFill>
                  <a:srgbClr val="002949"/>
                </a:solidFill>
              </a:rPr>
              <a:t>строків</a:t>
            </a:r>
            <a:r>
              <a:rPr lang="ru-RU" altLang="uk-UA" sz="2500" dirty="0">
                <a:solidFill>
                  <a:srgbClr val="002949"/>
                </a:solidFill>
              </a:rPr>
              <a:t> </a:t>
            </a:r>
            <a:r>
              <a:rPr lang="ru-RU" altLang="uk-UA" sz="2500" dirty="0" err="1">
                <a:solidFill>
                  <a:srgbClr val="002949"/>
                </a:solidFill>
              </a:rPr>
              <a:t>звернення</a:t>
            </a:r>
            <a:r>
              <a:rPr lang="ru-RU" altLang="uk-UA" sz="2500" dirty="0">
                <a:solidFill>
                  <a:srgbClr val="002949"/>
                </a:solidFill>
              </a:rPr>
              <a:t> до </a:t>
            </a:r>
            <a:r>
              <a:rPr lang="ru-RU" altLang="uk-UA" sz="2500" dirty="0" err="1">
                <a:solidFill>
                  <a:srgbClr val="002949"/>
                </a:solidFill>
              </a:rPr>
              <a:t>адміністративного</a:t>
            </a:r>
            <a:r>
              <a:rPr lang="ru-RU" altLang="uk-UA" sz="2500" dirty="0">
                <a:solidFill>
                  <a:srgbClr val="002949"/>
                </a:solidFill>
              </a:rPr>
              <a:t> суду.</a:t>
            </a:r>
          </a:p>
        </p:txBody>
      </p:sp>
      <p:sp>
        <p:nvSpPr>
          <p:cNvPr id="3" name="Прямоугольник 4">
            <a:extLst>
              <a:ext uri="{FF2B5EF4-FFF2-40B4-BE49-F238E27FC236}">
                <a16:creationId xmlns:a16="http://schemas.microsoft.com/office/drawing/2014/main" id="{8DCD8A6E-ACE4-A2F0-A475-3209C443C1D2}"/>
              </a:ext>
            </a:extLst>
          </p:cNvPr>
          <p:cNvSpPr>
            <a:spLocks noChangeArrowheads="1"/>
          </p:cNvSpPr>
          <p:nvPr/>
        </p:nvSpPr>
        <p:spPr bwMode="auto">
          <a:xfrm>
            <a:off x="461962" y="2025374"/>
            <a:ext cx="11268075" cy="2939266"/>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500" dirty="0">
                <a:solidFill>
                  <a:srgbClr val="002949"/>
                </a:solidFill>
              </a:rPr>
              <a:t>Так, </a:t>
            </a:r>
            <a:r>
              <a:rPr lang="ru-RU" altLang="uk-UA" sz="2500" dirty="0" err="1">
                <a:solidFill>
                  <a:srgbClr val="002949"/>
                </a:solidFill>
              </a:rPr>
              <a:t>існує</a:t>
            </a:r>
            <a:r>
              <a:rPr lang="ru-RU" altLang="uk-UA" sz="2500" dirty="0">
                <a:solidFill>
                  <a:srgbClr val="002949"/>
                </a:solidFill>
              </a:rPr>
              <a:t> </a:t>
            </a:r>
            <a:r>
              <a:rPr lang="ru-RU" altLang="uk-UA" sz="2500" dirty="0" err="1">
                <a:solidFill>
                  <a:srgbClr val="002949"/>
                </a:solidFill>
              </a:rPr>
              <a:t>позиція</a:t>
            </a:r>
            <a:r>
              <a:rPr lang="ru-RU" altLang="uk-UA" sz="2500" dirty="0">
                <a:solidFill>
                  <a:srgbClr val="002949"/>
                </a:solidFill>
              </a:rPr>
              <a:t>, </a:t>
            </a:r>
            <a:r>
              <a:rPr lang="ru-RU" altLang="uk-UA" sz="2500" dirty="0" err="1">
                <a:solidFill>
                  <a:srgbClr val="002949"/>
                </a:solidFill>
              </a:rPr>
              <a:t>згідно</a:t>
            </a:r>
            <a:r>
              <a:rPr lang="ru-RU" altLang="uk-UA" sz="2500" dirty="0">
                <a:solidFill>
                  <a:srgbClr val="002949"/>
                </a:solidFill>
              </a:rPr>
              <a:t> з </a:t>
            </a:r>
            <a:r>
              <a:rPr lang="ru-RU" altLang="uk-UA" sz="2500" dirty="0" err="1">
                <a:solidFill>
                  <a:srgbClr val="002949"/>
                </a:solidFill>
              </a:rPr>
              <a:t>якою</a:t>
            </a:r>
            <a:r>
              <a:rPr lang="ru-RU" altLang="uk-UA" sz="2500" dirty="0">
                <a:solidFill>
                  <a:srgbClr val="002949"/>
                </a:solidFill>
              </a:rPr>
              <a:t> </a:t>
            </a:r>
            <a:r>
              <a:rPr lang="ru-RU" altLang="uk-UA" sz="2500" b="1" dirty="0">
                <a:solidFill>
                  <a:srgbClr val="002949"/>
                </a:solidFill>
              </a:rPr>
              <a:t>строк </a:t>
            </a:r>
            <a:r>
              <a:rPr lang="ru-RU" altLang="uk-UA" sz="2500" b="1" dirty="0" err="1">
                <a:solidFill>
                  <a:srgbClr val="002949"/>
                </a:solidFill>
              </a:rPr>
              <a:t>звернення</a:t>
            </a:r>
            <a:r>
              <a:rPr lang="ru-RU" altLang="uk-UA" sz="2500" b="1" dirty="0">
                <a:solidFill>
                  <a:srgbClr val="002949"/>
                </a:solidFill>
              </a:rPr>
              <a:t> до суду є </a:t>
            </a:r>
            <a:r>
              <a:rPr lang="ru-RU" altLang="uk-UA" sz="2500" b="1" dirty="0" err="1">
                <a:solidFill>
                  <a:srgbClr val="002949"/>
                </a:solidFill>
              </a:rPr>
              <a:t>матеріально-правовим</a:t>
            </a:r>
            <a:r>
              <a:rPr lang="ru-RU" altLang="uk-UA" sz="2500" dirty="0">
                <a:solidFill>
                  <a:srgbClr val="002949"/>
                </a:solidFill>
              </a:rPr>
              <a:t>, </a:t>
            </a:r>
            <a:r>
              <a:rPr lang="ru-RU" altLang="uk-UA" sz="2500" dirty="0" err="1">
                <a:solidFill>
                  <a:srgbClr val="002949"/>
                </a:solidFill>
              </a:rPr>
              <a:t>оскільки</a:t>
            </a:r>
            <a:r>
              <a:rPr lang="ru-RU" altLang="uk-UA" sz="2500" dirty="0">
                <a:solidFill>
                  <a:srgbClr val="002949"/>
                </a:solidFill>
              </a:rPr>
              <a:t> </a:t>
            </a:r>
            <a:r>
              <a:rPr lang="ru-RU" altLang="uk-UA" sz="2500" dirty="0" err="1">
                <a:solidFill>
                  <a:srgbClr val="002949"/>
                </a:solidFill>
              </a:rPr>
              <a:t>він</a:t>
            </a:r>
            <a:r>
              <a:rPr lang="ru-RU" altLang="uk-UA" sz="2500" dirty="0">
                <a:solidFill>
                  <a:srgbClr val="002949"/>
                </a:solidFill>
              </a:rPr>
              <a:t> </a:t>
            </a:r>
            <a:r>
              <a:rPr lang="ru-RU" altLang="uk-UA" sz="2500" dirty="0" err="1">
                <a:solidFill>
                  <a:srgbClr val="002949"/>
                </a:solidFill>
              </a:rPr>
              <a:t>безпосередньо</a:t>
            </a:r>
            <a:r>
              <a:rPr lang="ru-RU" altLang="uk-UA" sz="2500" dirty="0">
                <a:solidFill>
                  <a:srgbClr val="002949"/>
                </a:solidFill>
              </a:rPr>
              <a:t> </a:t>
            </a:r>
            <a:r>
              <a:rPr lang="ru-RU" altLang="uk-UA" sz="2500" dirty="0" err="1">
                <a:solidFill>
                  <a:srgbClr val="002949"/>
                </a:solidFill>
              </a:rPr>
              <a:t>пов’язаний</a:t>
            </a:r>
            <a:r>
              <a:rPr lang="ru-RU" altLang="uk-UA" sz="2500" dirty="0">
                <a:solidFill>
                  <a:srgbClr val="002949"/>
                </a:solidFill>
              </a:rPr>
              <a:t> </a:t>
            </a:r>
            <a:r>
              <a:rPr lang="ru-RU" altLang="uk-UA" sz="2500" dirty="0" err="1">
                <a:solidFill>
                  <a:srgbClr val="002949"/>
                </a:solidFill>
              </a:rPr>
              <a:t>із</a:t>
            </a:r>
            <a:r>
              <a:rPr lang="ru-RU" altLang="uk-UA" sz="2500" dirty="0">
                <a:solidFill>
                  <a:srgbClr val="002949"/>
                </a:solidFill>
              </a:rPr>
              <a:t> </a:t>
            </a:r>
            <a:r>
              <a:rPr lang="ru-RU" altLang="uk-UA" sz="2500" dirty="0" err="1">
                <a:solidFill>
                  <a:srgbClr val="002949"/>
                </a:solidFill>
              </a:rPr>
              <a:t>реалізацією</a:t>
            </a:r>
            <a:r>
              <a:rPr lang="ru-RU" altLang="uk-UA" sz="2500" dirty="0">
                <a:solidFill>
                  <a:srgbClr val="002949"/>
                </a:solidFill>
              </a:rPr>
              <a:t> прав і свобод </a:t>
            </a:r>
            <a:r>
              <a:rPr lang="ru-RU" altLang="uk-UA" sz="2500" dirty="0" err="1">
                <a:solidFill>
                  <a:srgbClr val="002949"/>
                </a:solidFill>
              </a:rPr>
              <a:t>відповідної</a:t>
            </a:r>
            <a:r>
              <a:rPr lang="ru-RU" altLang="uk-UA" sz="2500" dirty="0">
                <a:solidFill>
                  <a:srgbClr val="002949"/>
                </a:solidFill>
              </a:rPr>
              <a:t> особи. </a:t>
            </a:r>
            <a:endParaRPr lang="en-US" altLang="uk-UA" sz="2500" dirty="0">
              <a:solidFill>
                <a:srgbClr val="002949"/>
              </a:solidFill>
            </a:endParaRPr>
          </a:p>
          <a:p>
            <a:pPr algn="just">
              <a:lnSpc>
                <a:spcPct val="100000"/>
              </a:lnSpc>
              <a:spcBef>
                <a:spcPct val="0"/>
              </a:spcBef>
              <a:spcAft>
                <a:spcPts val="1200"/>
              </a:spcAft>
              <a:buFont typeface="Arial" panose="020B0604020202020204" pitchFamily="34" charset="0"/>
              <a:buNone/>
            </a:pPr>
            <a:r>
              <a:rPr lang="ru-RU" altLang="uk-UA" sz="2500" dirty="0">
                <a:solidFill>
                  <a:srgbClr val="002949"/>
                </a:solidFill>
              </a:rPr>
              <a:t>В </a:t>
            </a:r>
            <a:r>
              <a:rPr lang="ru-RU" altLang="uk-UA" sz="2500" dirty="0" err="1">
                <a:solidFill>
                  <a:srgbClr val="002949"/>
                </a:solidFill>
              </a:rPr>
              <a:t>обґрунтування</a:t>
            </a:r>
            <a:r>
              <a:rPr lang="ru-RU" altLang="uk-UA" sz="2500" dirty="0">
                <a:solidFill>
                  <a:srgbClr val="002949"/>
                </a:solidFill>
              </a:rPr>
              <a:t> </a:t>
            </a:r>
            <a:r>
              <a:rPr lang="ru-RU" altLang="uk-UA" sz="2500" dirty="0" err="1">
                <a:solidFill>
                  <a:srgbClr val="002949"/>
                </a:solidFill>
              </a:rPr>
              <a:t>цього</a:t>
            </a:r>
            <a:r>
              <a:rPr lang="ru-RU" altLang="uk-UA" sz="2500" dirty="0">
                <a:solidFill>
                  <a:srgbClr val="002949"/>
                </a:solidFill>
              </a:rPr>
              <a:t> </a:t>
            </a:r>
            <a:r>
              <a:rPr lang="ru-RU" altLang="uk-UA" sz="2500" dirty="0" err="1">
                <a:solidFill>
                  <a:srgbClr val="002949"/>
                </a:solidFill>
              </a:rPr>
              <a:t>також</a:t>
            </a:r>
            <a:r>
              <a:rPr lang="ru-RU" altLang="uk-UA" sz="2500" dirty="0">
                <a:solidFill>
                  <a:srgbClr val="002949"/>
                </a:solidFill>
              </a:rPr>
              <a:t> </a:t>
            </a:r>
            <a:r>
              <a:rPr lang="ru-RU" altLang="uk-UA" sz="2500" dirty="0" err="1">
                <a:solidFill>
                  <a:srgbClr val="002949"/>
                </a:solidFill>
              </a:rPr>
              <a:t>вказується</a:t>
            </a:r>
            <a:r>
              <a:rPr lang="ru-RU" altLang="uk-UA" sz="2500" dirty="0">
                <a:solidFill>
                  <a:srgbClr val="002949"/>
                </a:solidFill>
              </a:rPr>
              <a:t> на те, </a:t>
            </a:r>
            <a:r>
              <a:rPr lang="ru-RU" altLang="uk-UA" sz="2500" dirty="0" err="1">
                <a:solidFill>
                  <a:srgbClr val="002949"/>
                </a:solidFill>
              </a:rPr>
              <a:t>що</a:t>
            </a:r>
            <a:r>
              <a:rPr lang="ru-RU" altLang="uk-UA" sz="2500" dirty="0">
                <a:solidFill>
                  <a:srgbClr val="002949"/>
                </a:solidFill>
              </a:rPr>
              <a:t> </a:t>
            </a:r>
            <a:r>
              <a:rPr lang="ru-RU" altLang="uk-UA" sz="2500" dirty="0" err="1">
                <a:solidFill>
                  <a:srgbClr val="002949"/>
                </a:solidFill>
              </a:rPr>
              <a:t>цей</a:t>
            </a:r>
            <a:r>
              <a:rPr lang="ru-RU" altLang="uk-UA" sz="2500" dirty="0">
                <a:solidFill>
                  <a:srgbClr val="002949"/>
                </a:solidFill>
              </a:rPr>
              <a:t> строк </a:t>
            </a:r>
            <a:r>
              <a:rPr lang="ru-RU" altLang="uk-UA" sz="2500" dirty="0" err="1">
                <a:solidFill>
                  <a:srgbClr val="002949"/>
                </a:solidFill>
              </a:rPr>
              <a:t>суттєво</a:t>
            </a:r>
            <a:r>
              <a:rPr lang="ru-RU" altLang="uk-UA" sz="2500" dirty="0">
                <a:solidFill>
                  <a:srgbClr val="002949"/>
                </a:solidFill>
              </a:rPr>
              <a:t> </a:t>
            </a:r>
            <a:r>
              <a:rPr lang="ru-RU" altLang="uk-UA" sz="2500" dirty="0" err="1">
                <a:solidFill>
                  <a:srgbClr val="002949"/>
                </a:solidFill>
              </a:rPr>
              <a:t>відрізняється</a:t>
            </a:r>
            <a:r>
              <a:rPr lang="ru-RU" altLang="uk-UA" sz="2500" dirty="0">
                <a:solidFill>
                  <a:srgbClr val="002949"/>
                </a:solidFill>
              </a:rPr>
              <a:t> </a:t>
            </a:r>
            <a:r>
              <a:rPr lang="ru-RU" altLang="uk-UA" sz="2500" dirty="0" err="1">
                <a:solidFill>
                  <a:srgbClr val="002949"/>
                </a:solidFill>
              </a:rPr>
              <a:t>від</a:t>
            </a:r>
            <a:r>
              <a:rPr lang="ru-RU" altLang="uk-UA" sz="2500" dirty="0">
                <a:solidFill>
                  <a:srgbClr val="002949"/>
                </a:solidFill>
              </a:rPr>
              <a:t> </a:t>
            </a:r>
            <a:r>
              <a:rPr lang="ru-RU" altLang="uk-UA" sz="2500" dirty="0" err="1">
                <a:solidFill>
                  <a:srgbClr val="002949"/>
                </a:solidFill>
              </a:rPr>
              <a:t>інших</a:t>
            </a:r>
            <a:r>
              <a:rPr lang="ru-RU" altLang="uk-UA" sz="2500" dirty="0">
                <a:solidFill>
                  <a:srgbClr val="002949"/>
                </a:solidFill>
              </a:rPr>
              <a:t> </a:t>
            </a:r>
            <a:r>
              <a:rPr lang="ru-RU" altLang="uk-UA" sz="2500" dirty="0" err="1">
                <a:solidFill>
                  <a:srgbClr val="002949"/>
                </a:solidFill>
              </a:rPr>
              <a:t>строків</a:t>
            </a:r>
            <a:r>
              <a:rPr lang="ru-RU" altLang="uk-UA" sz="2500" dirty="0">
                <a:solidFill>
                  <a:srgbClr val="002949"/>
                </a:solidFill>
              </a:rPr>
              <a:t>, </a:t>
            </a:r>
            <a:r>
              <a:rPr lang="ru-RU" altLang="uk-UA" sz="2500" dirty="0" err="1">
                <a:solidFill>
                  <a:srgbClr val="002949"/>
                </a:solidFill>
              </a:rPr>
              <a:t>які</a:t>
            </a:r>
            <a:r>
              <a:rPr lang="ru-RU" altLang="uk-UA" sz="2500" dirty="0">
                <a:solidFill>
                  <a:srgbClr val="002949"/>
                </a:solidFill>
              </a:rPr>
              <a:t> </a:t>
            </a:r>
            <a:r>
              <a:rPr lang="ru-RU" altLang="uk-UA" sz="2500" dirty="0" err="1">
                <a:solidFill>
                  <a:srgbClr val="002949"/>
                </a:solidFill>
              </a:rPr>
              <a:t>містяться</a:t>
            </a:r>
            <a:r>
              <a:rPr lang="ru-RU" altLang="uk-UA" sz="2500" dirty="0">
                <a:solidFill>
                  <a:srgbClr val="002949"/>
                </a:solidFill>
              </a:rPr>
              <a:t> у </a:t>
            </a:r>
            <a:r>
              <a:rPr lang="ru-RU" altLang="uk-UA" sz="2500" dirty="0" err="1">
                <a:solidFill>
                  <a:srgbClr val="002949"/>
                </a:solidFill>
              </a:rPr>
              <a:t>процесуальному</a:t>
            </a:r>
            <a:r>
              <a:rPr lang="ru-RU" altLang="uk-UA" sz="2500" dirty="0">
                <a:solidFill>
                  <a:srgbClr val="002949"/>
                </a:solidFill>
              </a:rPr>
              <a:t> </a:t>
            </a:r>
            <a:r>
              <a:rPr lang="ru-RU" altLang="uk-UA" sz="2500" dirty="0" err="1">
                <a:solidFill>
                  <a:srgbClr val="002949"/>
                </a:solidFill>
              </a:rPr>
              <a:t>законодавстві</a:t>
            </a:r>
            <a:r>
              <a:rPr lang="ru-RU" altLang="uk-UA" sz="2500" dirty="0">
                <a:solidFill>
                  <a:srgbClr val="002949"/>
                </a:solidFill>
              </a:rPr>
              <a:t>, за </a:t>
            </a:r>
            <a:r>
              <a:rPr lang="ru-RU" altLang="uk-UA" sz="2500" dirty="0" err="1">
                <a:solidFill>
                  <a:srgbClr val="002949"/>
                </a:solidFill>
              </a:rPr>
              <a:t>суттю</a:t>
            </a:r>
            <a:r>
              <a:rPr lang="ru-RU" altLang="uk-UA" sz="2500" dirty="0">
                <a:solidFill>
                  <a:srgbClr val="002949"/>
                </a:solidFill>
              </a:rPr>
              <a:t>, </a:t>
            </a:r>
            <a:r>
              <a:rPr lang="ru-RU" altLang="uk-UA" sz="2500" dirty="0" err="1">
                <a:solidFill>
                  <a:srgbClr val="002949"/>
                </a:solidFill>
              </a:rPr>
              <a:t>правовим</a:t>
            </a:r>
            <a:r>
              <a:rPr lang="ru-RU" altLang="uk-UA" sz="2500" dirty="0">
                <a:solidFill>
                  <a:srgbClr val="002949"/>
                </a:solidFill>
              </a:rPr>
              <a:t> характером, </a:t>
            </a:r>
            <a:r>
              <a:rPr lang="ru-RU" altLang="uk-UA" sz="2500" dirty="0" err="1">
                <a:solidFill>
                  <a:srgbClr val="002949"/>
                </a:solidFill>
              </a:rPr>
              <a:t>нормативним</a:t>
            </a:r>
            <a:r>
              <a:rPr lang="ru-RU" altLang="uk-UA" sz="2500" dirty="0">
                <a:solidFill>
                  <a:srgbClr val="002949"/>
                </a:solidFill>
              </a:rPr>
              <a:t> </a:t>
            </a:r>
            <a:r>
              <a:rPr lang="ru-RU" altLang="uk-UA" sz="2500" dirty="0" err="1">
                <a:solidFill>
                  <a:srgbClr val="002949"/>
                </a:solidFill>
              </a:rPr>
              <a:t>закріпленням</a:t>
            </a:r>
            <a:r>
              <a:rPr lang="ru-RU" altLang="uk-UA" sz="2500" dirty="0">
                <a:solidFill>
                  <a:srgbClr val="002949"/>
                </a:solidFill>
              </a:rPr>
              <a:t>, </a:t>
            </a:r>
            <a:r>
              <a:rPr lang="ru-RU" altLang="uk-UA" sz="2500" dirty="0" err="1">
                <a:solidFill>
                  <a:srgbClr val="002949"/>
                </a:solidFill>
              </a:rPr>
              <a:t>наслідками</a:t>
            </a:r>
            <a:r>
              <a:rPr lang="ru-RU" altLang="uk-UA" sz="2500" dirty="0">
                <a:solidFill>
                  <a:srgbClr val="002949"/>
                </a:solidFill>
              </a:rPr>
              <a:t> пропуску, порядком </a:t>
            </a:r>
            <a:r>
              <a:rPr lang="ru-RU" altLang="uk-UA" sz="2500" dirty="0" err="1">
                <a:solidFill>
                  <a:srgbClr val="002949"/>
                </a:solidFill>
              </a:rPr>
              <a:t>поновлення</a:t>
            </a:r>
            <a:r>
              <a:rPr lang="ru-RU" altLang="uk-UA" sz="2500" dirty="0">
                <a:solidFill>
                  <a:srgbClr val="002949"/>
                </a:solidFill>
              </a:rPr>
              <a:t> </a:t>
            </a:r>
            <a:r>
              <a:rPr lang="ru-RU" altLang="uk-UA" sz="2500" dirty="0" err="1">
                <a:solidFill>
                  <a:srgbClr val="002949"/>
                </a:solidFill>
              </a:rPr>
              <a:t>тощо</a:t>
            </a:r>
            <a:r>
              <a:rPr lang="ru-RU" altLang="uk-UA" sz="2500" dirty="0">
                <a:solidFill>
                  <a:srgbClr val="002949"/>
                </a:solidFill>
              </a:rPr>
              <a:t>; строк </a:t>
            </a:r>
            <a:r>
              <a:rPr lang="ru-RU" altLang="uk-UA" sz="2500" dirty="0" err="1">
                <a:solidFill>
                  <a:srgbClr val="002949"/>
                </a:solidFill>
              </a:rPr>
              <a:t>звернення</a:t>
            </a:r>
            <a:r>
              <a:rPr lang="ru-RU" altLang="uk-UA" sz="2500" dirty="0">
                <a:solidFill>
                  <a:srgbClr val="002949"/>
                </a:solidFill>
              </a:rPr>
              <a:t> до суду не </a:t>
            </a:r>
            <a:r>
              <a:rPr lang="ru-RU" altLang="uk-UA" sz="2500" dirty="0" err="1">
                <a:solidFill>
                  <a:srgbClr val="002949"/>
                </a:solidFill>
              </a:rPr>
              <a:t>перестає</a:t>
            </a:r>
            <a:r>
              <a:rPr lang="ru-RU" altLang="uk-UA" sz="2500" dirty="0">
                <a:solidFill>
                  <a:srgbClr val="002949"/>
                </a:solidFill>
              </a:rPr>
              <a:t> бути </a:t>
            </a:r>
            <a:r>
              <a:rPr lang="ru-RU" altLang="uk-UA" sz="2500" dirty="0" err="1">
                <a:solidFill>
                  <a:srgbClr val="002949"/>
                </a:solidFill>
              </a:rPr>
              <a:t>матеріально-правовим</a:t>
            </a:r>
            <a:r>
              <a:rPr lang="ru-RU" altLang="uk-UA" sz="2500" dirty="0">
                <a:solidFill>
                  <a:srgbClr val="002949"/>
                </a:solidFill>
              </a:rPr>
              <a:t> </a:t>
            </a:r>
            <a:r>
              <a:rPr lang="ru-RU" altLang="uk-UA" sz="2500" dirty="0" err="1">
                <a:solidFill>
                  <a:srgbClr val="002949"/>
                </a:solidFill>
              </a:rPr>
              <a:t>строком</a:t>
            </a:r>
            <a:r>
              <a:rPr lang="ru-RU" altLang="uk-UA" sz="2500" dirty="0">
                <a:solidFill>
                  <a:srgbClr val="002949"/>
                </a:solidFill>
              </a:rPr>
              <a:t>, </a:t>
            </a:r>
            <a:r>
              <a:rPr lang="ru-RU" altLang="uk-UA" sz="2500" dirty="0" err="1">
                <a:solidFill>
                  <a:srgbClr val="002949"/>
                </a:solidFill>
              </a:rPr>
              <a:t>незважаючи</a:t>
            </a:r>
            <a:r>
              <a:rPr lang="ru-RU" altLang="uk-UA" sz="2500" dirty="0">
                <a:solidFill>
                  <a:srgbClr val="002949"/>
                </a:solidFill>
              </a:rPr>
              <a:t> на те, </a:t>
            </a:r>
            <a:r>
              <a:rPr lang="ru-RU" altLang="uk-UA" sz="2500" dirty="0" err="1">
                <a:solidFill>
                  <a:srgbClr val="002949"/>
                </a:solidFill>
              </a:rPr>
              <a:t>що</a:t>
            </a:r>
            <a:r>
              <a:rPr lang="ru-RU" altLang="uk-UA" sz="2500" dirty="0">
                <a:solidFill>
                  <a:srgbClr val="002949"/>
                </a:solidFill>
              </a:rPr>
              <a:t> </a:t>
            </a:r>
            <a:r>
              <a:rPr lang="ru-RU" altLang="uk-UA" sz="2500" dirty="0" err="1">
                <a:solidFill>
                  <a:srgbClr val="002949"/>
                </a:solidFill>
              </a:rPr>
              <a:t>він</a:t>
            </a:r>
            <a:r>
              <a:rPr lang="ru-RU" altLang="uk-UA" sz="2500" dirty="0">
                <a:solidFill>
                  <a:srgbClr val="002949"/>
                </a:solidFill>
              </a:rPr>
              <a:t> </a:t>
            </a:r>
            <a:r>
              <a:rPr lang="ru-RU" altLang="uk-UA" sz="2500" dirty="0" err="1">
                <a:solidFill>
                  <a:srgbClr val="002949"/>
                </a:solidFill>
              </a:rPr>
              <a:t>міститься</a:t>
            </a:r>
            <a:r>
              <a:rPr lang="ru-RU" altLang="uk-UA" sz="2500" dirty="0">
                <a:solidFill>
                  <a:srgbClr val="002949"/>
                </a:solidFill>
              </a:rPr>
              <a:t> у </a:t>
            </a:r>
            <a:r>
              <a:rPr lang="ru-RU" altLang="uk-UA" sz="2500" dirty="0" err="1">
                <a:solidFill>
                  <a:srgbClr val="002949"/>
                </a:solidFill>
              </a:rPr>
              <a:t>процесуальному</a:t>
            </a:r>
            <a:r>
              <a:rPr lang="ru-RU" altLang="uk-UA" sz="2500" dirty="0">
                <a:solidFill>
                  <a:srgbClr val="002949"/>
                </a:solidFill>
              </a:rPr>
              <a:t> </a:t>
            </a:r>
            <a:r>
              <a:rPr lang="ru-RU" altLang="uk-UA" sz="2500" dirty="0" err="1">
                <a:solidFill>
                  <a:srgbClr val="002949"/>
                </a:solidFill>
              </a:rPr>
              <a:t>законодавстві</a:t>
            </a:r>
            <a:r>
              <a:rPr lang="ru-RU" altLang="uk-UA" sz="2500" dirty="0">
                <a:solidFill>
                  <a:srgbClr val="002949"/>
                </a:solidFill>
              </a:rPr>
              <a:t>.</a:t>
            </a:r>
          </a:p>
        </p:txBody>
      </p:sp>
      <p:cxnSp>
        <p:nvCxnSpPr>
          <p:cNvPr id="4" name="Straight Connector 8">
            <a:extLst>
              <a:ext uri="{FF2B5EF4-FFF2-40B4-BE49-F238E27FC236}">
                <a16:creationId xmlns:a16="http://schemas.microsoft.com/office/drawing/2014/main" id="{38444496-01F9-1532-85D6-6D253BAE9437}"/>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C6624796-8F60-2F84-C61D-DCF902F9C50C}"/>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31910ABD-2006-8AF5-C9A9-E49308E23839}"/>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9C4FF0B9-CB59-2014-D439-5E218EBABB6B}"/>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35</a:t>
            </a:fld>
            <a:endParaRPr lang="uk-UA" altLang="uk-UA" dirty="0">
              <a:solidFill>
                <a:srgbClr val="002949"/>
              </a:solidFill>
            </a:endParaRPr>
          </a:p>
        </p:txBody>
      </p:sp>
    </p:spTree>
    <p:extLst>
      <p:ext uri="{BB962C8B-B14F-4D97-AF65-F5344CB8AC3E}">
        <p14:creationId xmlns:p14="http://schemas.microsoft.com/office/powerpoint/2010/main" val="50728829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61962" y="964340"/>
            <a:ext cx="11268075" cy="3862596"/>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defTabSz="269875">
              <a:lnSpc>
                <a:spcPct val="100000"/>
              </a:lnSpc>
              <a:spcBef>
                <a:spcPct val="0"/>
              </a:spcBef>
              <a:spcAft>
                <a:spcPts val="1200"/>
              </a:spcAft>
              <a:buFont typeface="Arial" panose="020B0604020202020204" pitchFamily="34" charset="0"/>
              <a:buNone/>
            </a:pPr>
            <a:r>
              <a:rPr lang="ru-RU" altLang="uk-UA" sz="2500" dirty="0" err="1">
                <a:solidFill>
                  <a:srgbClr val="002949"/>
                </a:solidFill>
              </a:rPr>
              <a:t>Оцінюючи</a:t>
            </a:r>
            <a:r>
              <a:rPr lang="ru-RU" altLang="uk-UA" sz="2500" dirty="0">
                <a:solidFill>
                  <a:srgbClr val="002949"/>
                </a:solidFill>
              </a:rPr>
              <a:t> </a:t>
            </a:r>
            <a:r>
              <a:rPr lang="ru-RU" altLang="uk-UA" sz="2500" dirty="0" err="1">
                <a:solidFill>
                  <a:srgbClr val="002949"/>
                </a:solidFill>
              </a:rPr>
              <a:t>доцільність</a:t>
            </a:r>
            <a:r>
              <a:rPr lang="ru-RU" altLang="uk-UA" sz="2500" dirty="0">
                <a:solidFill>
                  <a:srgbClr val="002949"/>
                </a:solidFill>
              </a:rPr>
              <a:t> </a:t>
            </a:r>
            <a:r>
              <a:rPr lang="ru-RU" altLang="uk-UA" sz="2500" dirty="0" err="1">
                <a:solidFill>
                  <a:srgbClr val="002949"/>
                </a:solidFill>
              </a:rPr>
              <a:t>підходу</a:t>
            </a:r>
            <a:r>
              <a:rPr lang="ru-RU" altLang="uk-UA" sz="2500" dirty="0">
                <a:solidFill>
                  <a:srgbClr val="002949"/>
                </a:solidFill>
              </a:rPr>
              <a:t>, за </a:t>
            </a:r>
            <a:r>
              <a:rPr lang="ru-RU" altLang="uk-UA" sz="2500" dirty="0" err="1">
                <a:solidFill>
                  <a:srgbClr val="002949"/>
                </a:solidFill>
              </a:rPr>
              <a:t>якого</a:t>
            </a:r>
            <a:r>
              <a:rPr lang="ru-RU" altLang="uk-UA" sz="2500" dirty="0">
                <a:solidFill>
                  <a:srgbClr val="002949"/>
                </a:solidFill>
              </a:rPr>
              <a:t> строк </a:t>
            </a:r>
            <a:r>
              <a:rPr lang="ru-RU" altLang="uk-UA" sz="2500" dirty="0" err="1">
                <a:solidFill>
                  <a:srgbClr val="002949"/>
                </a:solidFill>
              </a:rPr>
              <a:t>звернення</a:t>
            </a:r>
            <a:r>
              <a:rPr lang="ru-RU" altLang="uk-UA" sz="2500" dirty="0">
                <a:solidFill>
                  <a:srgbClr val="002949"/>
                </a:solidFill>
              </a:rPr>
              <a:t> до </a:t>
            </a:r>
            <a:r>
              <a:rPr lang="ru-RU" altLang="uk-UA" sz="2500" dirty="0" err="1">
                <a:solidFill>
                  <a:srgbClr val="002949"/>
                </a:solidFill>
              </a:rPr>
              <a:t>адміністративного</a:t>
            </a:r>
            <a:r>
              <a:rPr lang="ru-RU" altLang="uk-UA" sz="2500" dirty="0">
                <a:solidFill>
                  <a:srgbClr val="002949"/>
                </a:solidFill>
              </a:rPr>
              <a:t> суду </a:t>
            </a:r>
            <a:r>
              <a:rPr lang="ru-RU" altLang="uk-UA" sz="2500" dirty="0" err="1">
                <a:solidFill>
                  <a:srgbClr val="002949"/>
                </a:solidFill>
              </a:rPr>
              <a:t>вважається</a:t>
            </a:r>
            <a:r>
              <a:rPr lang="ru-RU" altLang="uk-UA" sz="2500" dirty="0">
                <a:solidFill>
                  <a:srgbClr val="002949"/>
                </a:solidFill>
              </a:rPr>
              <a:t> </a:t>
            </a:r>
            <a:r>
              <a:rPr lang="ru-RU" altLang="uk-UA" sz="2500" dirty="0" err="1">
                <a:solidFill>
                  <a:srgbClr val="002949"/>
                </a:solidFill>
              </a:rPr>
              <a:t>матеріально-правовим</a:t>
            </a:r>
            <a:r>
              <a:rPr lang="ru-RU" altLang="uk-UA" sz="2500" dirty="0">
                <a:solidFill>
                  <a:srgbClr val="002949"/>
                </a:solidFill>
              </a:rPr>
              <a:t>, </a:t>
            </a:r>
            <a:r>
              <a:rPr lang="ru-RU" altLang="uk-UA" sz="2500" dirty="0" err="1">
                <a:solidFill>
                  <a:srgbClr val="002949"/>
                </a:solidFill>
              </a:rPr>
              <a:t>необхідно</a:t>
            </a:r>
            <a:r>
              <a:rPr lang="ru-RU" altLang="uk-UA" sz="2500" dirty="0">
                <a:solidFill>
                  <a:srgbClr val="002949"/>
                </a:solidFill>
              </a:rPr>
              <a:t> </a:t>
            </a:r>
            <a:r>
              <a:rPr lang="ru-RU" altLang="uk-UA" sz="2500" dirty="0" err="1">
                <a:solidFill>
                  <a:srgbClr val="002949"/>
                </a:solidFill>
              </a:rPr>
              <a:t>акцентувати</a:t>
            </a:r>
            <a:r>
              <a:rPr lang="ru-RU" altLang="uk-UA" sz="2500" dirty="0">
                <a:solidFill>
                  <a:srgbClr val="002949"/>
                </a:solidFill>
              </a:rPr>
              <a:t> </a:t>
            </a:r>
            <a:r>
              <a:rPr lang="ru-RU" altLang="uk-UA" sz="2500" dirty="0" err="1">
                <a:solidFill>
                  <a:srgbClr val="002949"/>
                </a:solidFill>
              </a:rPr>
              <a:t>увагу</a:t>
            </a:r>
            <a:r>
              <a:rPr lang="ru-RU" altLang="uk-UA" sz="2500" dirty="0">
                <a:solidFill>
                  <a:srgbClr val="002949"/>
                </a:solidFill>
              </a:rPr>
              <a:t> на тому, </a:t>
            </a:r>
            <a:r>
              <a:rPr lang="ru-RU" altLang="uk-UA" sz="2500" dirty="0" err="1">
                <a:solidFill>
                  <a:srgbClr val="002949"/>
                </a:solidFill>
              </a:rPr>
              <a:t>що</a:t>
            </a:r>
            <a:r>
              <a:rPr lang="ru-RU" altLang="uk-UA" sz="2500" dirty="0">
                <a:solidFill>
                  <a:srgbClr val="002949"/>
                </a:solidFill>
              </a:rPr>
              <a:t> </a:t>
            </a:r>
            <a:r>
              <a:rPr lang="ru-RU" altLang="uk-UA" sz="2500" dirty="0" err="1">
                <a:solidFill>
                  <a:srgbClr val="002949"/>
                </a:solidFill>
              </a:rPr>
              <a:t>такий</a:t>
            </a:r>
            <a:r>
              <a:rPr lang="ru-RU" altLang="uk-UA" sz="2500" dirty="0">
                <a:solidFill>
                  <a:srgbClr val="002949"/>
                </a:solidFill>
              </a:rPr>
              <a:t> </a:t>
            </a:r>
            <a:r>
              <a:rPr lang="ru-RU" altLang="uk-UA" sz="2500" dirty="0" err="1">
                <a:solidFill>
                  <a:srgbClr val="002949"/>
                </a:solidFill>
              </a:rPr>
              <a:t>підхід</a:t>
            </a:r>
            <a:r>
              <a:rPr lang="ru-RU" altLang="uk-UA" sz="2500" dirty="0">
                <a:solidFill>
                  <a:srgbClr val="002949"/>
                </a:solidFill>
              </a:rPr>
              <a:t> </a:t>
            </a:r>
            <a:r>
              <a:rPr lang="ru-RU" altLang="uk-UA" sz="2500" dirty="0" err="1">
                <a:solidFill>
                  <a:srgbClr val="002949"/>
                </a:solidFill>
              </a:rPr>
              <a:t>сформувався</a:t>
            </a:r>
            <a:r>
              <a:rPr lang="ru-RU" altLang="uk-UA" sz="2500" dirty="0">
                <a:solidFill>
                  <a:srgbClr val="002949"/>
                </a:solidFill>
              </a:rPr>
              <a:t> в </a:t>
            </a:r>
            <a:r>
              <a:rPr lang="ru-RU" altLang="uk-UA" sz="2500" dirty="0" err="1">
                <a:solidFill>
                  <a:srgbClr val="002949"/>
                </a:solidFill>
              </a:rPr>
              <a:t>період</a:t>
            </a:r>
            <a:r>
              <a:rPr lang="ru-RU" altLang="uk-UA" sz="2500" dirty="0">
                <a:solidFill>
                  <a:srgbClr val="002949"/>
                </a:solidFill>
              </a:rPr>
              <a:t> </a:t>
            </a:r>
            <a:r>
              <a:rPr lang="ru-RU" altLang="uk-UA" sz="2500" dirty="0" err="1">
                <a:solidFill>
                  <a:srgbClr val="002949"/>
                </a:solidFill>
              </a:rPr>
              <a:t>чинності</a:t>
            </a:r>
            <a:r>
              <a:rPr lang="ru-RU" altLang="uk-UA" sz="2500" dirty="0">
                <a:solidFill>
                  <a:srgbClr val="002949"/>
                </a:solidFill>
              </a:rPr>
              <a:t> </a:t>
            </a:r>
            <a:r>
              <a:rPr lang="ru-RU" altLang="uk-UA" sz="2500" dirty="0" err="1">
                <a:solidFill>
                  <a:srgbClr val="002949"/>
                </a:solidFill>
              </a:rPr>
              <a:t>попередньої</a:t>
            </a:r>
            <a:r>
              <a:rPr lang="ru-RU" altLang="uk-UA" sz="2500" dirty="0">
                <a:solidFill>
                  <a:srgbClr val="002949"/>
                </a:solidFill>
              </a:rPr>
              <a:t> </a:t>
            </a:r>
            <a:r>
              <a:rPr lang="ru-RU" altLang="uk-UA" sz="2500" dirty="0" err="1">
                <a:solidFill>
                  <a:srgbClr val="002949"/>
                </a:solidFill>
              </a:rPr>
              <a:t>редакції</a:t>
            </a:r>
            <a:r>
              <a:rPr lang="ru-RU" altLang="uk-UA" sz="2500" dirty="0">
                <a:solidFill>
                  <a:srgbClr val="002949"/>
                </a:solidFill>
              </a:rPr>
              <a:t> КАС </a:t>
            </a:r>
            <a:r>
              <a:rPr lang="ru-RU" altLang="uk-UA" sz="2500" dirty="0" err="1">
                <a:solidFill>
                  <a:srgbClr val="002949"/>
                </a:solidFill>
              </a:rPr>
              <a:t>України</a:t>
            </a:r>
            <a:r>
              <a:rPr lang="ru-RU" altLang="uk-UA" sz="2500" dirty="0">
                <a:solidFill>
                  <a:srgbClr val="002949"/>
                </a:solidFill>
              </a:rPr>
              <a:t>.</a:t>
            </a:r>
            <a:endParaRPr lang="en-US" altLang="uk-UA" sz="2500" dirty="0">
              <a:solidFill>
                <a:srgbClr val="002949"/>
              </a:solidFill>
            </a:endParaRPr>
          </a:p>
          <a:p>
            <a:pPr algn="just" defTabSz="269875">
              <a:lnSpc>
                <a:spcPct val="100000"/>
              </a:lnSpc>
              <a:spcBef>
                <a:spcPct val="0"/>
              </a:spcBef>
              <a:spcAft>
                <a:spcPts val="1200"/>
              </a:spcAft>
              <a:buFont typeface="Arial" panose="020B0604020202020204" pitchFamily="34" charset="0"/>
              <a:buNone/>
            </a:pPr>
            <a:endParaRPr lang="ru-RU" altLang="uk-UA" sz="2500" dirty="0">
              <a:solidFill>
                <a:srgbClr val="002949"/>
              </a:solidFill>
            </a:endParaRPr>
          </a:p>
          <a:p>
            <a:pPr algn="just" defTabSz="269875">
              <a:lnSpc>
                <a:spcPct val="100000"/>
              </a:lnSpc>
              <a:spcBef>
                <a:spcPct val="0"/>
              </a:spcBef>
              <a:spcAft>
                <a:spcPts val="1200"/>
              </a:spcAft>
              <a:buFont typeface="Arial" panose="020B0604020202020204" pitchFamily="34" charset="0"/>
              <a:buNone/>
            </a:pPr>
            <a:r>
              <a:rPr lang="ru-RU" altLang="uk-UA" sz="2500" dirty="0" err="1">
                <a:solidFill>
                  <a:srgbClr val="002949"/>
                </a:solidFill>
              </a:rPr>
              <a:t>Зокрема</a:t>
            </a:r>
            <a:r>
              <a:rPr lang="ru-RU" altLang="uk-UA" sz="2500" dirty="0">
                <a:solidFill>
                  <a:srgbClr val="002949"/>
                </a:solidFill>
              </a:rPr>
              <a:t>, строки </a:t>
            </a:r>
            <a:r>
              <a:rPr lang="ru-RU" altLang="uk-UA" sz="2500" dirty="0" err="1">
                <a:solidFill>
                  <a:srgbClr val="002949"/>
                </a:solidFill>
              </a:rPr>
              <a:t>звернення</a:t>
            </a:r>
            <a:r>
              <a:rPr lang="ru-RU" altLang="uk-UA" sz="2500" dirty="0">
                <a:solidFill>
                  <a:srgbClr val="002949"/>
                </a:solidFill>
              </a:rPr>
              <a:t> до </a:t>
            </a:r>
            <a:r>
              <a:rPr lang="ru-RU" altLang="uk-UA" sz="2500" dirty="0" err="1">
                <a:solidFill>
                  <a:srgbClr val="002949"/>
                </a:solidFill>
              </a:rPr>
              <a:t>адміністративного</a:t>
            </a:r>
            <a:r>
              <a:rPr lang="ru-RU" altLang="uk-UA" sz="2500" dirty="0">
                <a:solidFill>
                  <a:srgbClr val="002949"/>
                </a:solidFill>
              </a:rPr>
              <a:t> суду </a:t>
            </a:r>
            <a:r>
              <a:rPr lang="ru-RU" altLang="uk-UA" sz="2500" dirty="0" err="1">
                <a:solidFill>
                  <a:srgbClr val="002949"/>
                </a:solidFill>
              </a:rPr>
              <a:t>визначались</a:t>
            </a:r>
            <a:r>
              <a:rPr lang="ru-RU" altLang="uk-UA" sz="2500" dirty="0">
                <a:solidFill>
                  <a:srgbClr val="002949"/>
                </a:solidFill>
              </a:rPr>
              <a:t> в </a:t>
            </a:r>
            <a:r>
              <a:rPr lang="ru-RU" altLang="uk-UA" sz="2500" dirty="0" err="1">
                <a:solidFill>
                  <a:srgbClr val="002949"/>
                </a:solidFill>
              </a:rPr>
              <a:t>главі</a:t>
            </a:r>
            <a:r>
              <a:rPr lang="ru-RU" altLang="uk-UA" sz="2500" dirty="0">
                <a:solidFill>
                  <a:srgbClr val="002949"/>
                </a:solidFill>
              </a:rPr>
              <a:t> 8 КАС </a:t>
            </a:r>
            <a:r>
              <a:rPr lang="ru-RU" altLang="uk-UA" sz="2500" dirty="0" err="1">
                <a:solidFill>
                  <a:srgbClr val="002949"/>
                </a:solidFill>
              </a:rPr>
              <a:t>України</a:t>
            </a:r>
            <a:r>
              <a:rPr lang="ru-RU" altLang="uk-UA" sz="2500" dirty="0">
                <a:solidFill>
                  <a:srgbClr val="002949"/>
                </a:solidFill>
              </a:rPr>
              <a:t> (у </a:t>
            </a:r>
            <a:r>
              <a:rPr lang="ru-RU" altLang="uk-UA" sz="2500" dirty="0" err="1">
                <a:solidFill>
                  <a:srgbClr val="002949"/>
                </a:solidFill>
              </a:rPr>
              <a:t>редакції</a:t>
            </a:r>
            <a:r>
              <a:rPr lang="ru-RU" altLang="uk-UA" sz="2500" dirty="0">
                <a:solidFill>
                  <a:srgbClr val="002949"/>
                </a:solidFill>
              </a:rPr>
              <a:t>, </a:t>
            </a:r>
            <a:r>
              <a:rPr lang="ru-RU" altLang="uk-UA" sz="2500" dirty="0" err="1">
                <a:solidFill>
                  <a:srgbClr val="002949"/>
                </a:solidFill>
              </a:rPr>
              <a:t>чинній</a:t>
            </a:r>
            <a:r>
              <a:rPr lang="ru-RU" altLang="uk-UA" sz="2500" dirty="0">
                <a:solidFill>
                  <a:srgbClr val="002949"/>
                </a:solidFill>
              </a:rPr>
              <a:t> до 15 </a:t>
            </a:r>
            <a:r>
              <a:rPr lang="ru-RU" altLang="uk-UA" sz="2500" dirty="0" err="1">
                <a:solidFill>
                  <a:srgbClr val="002949"/>
                </a:solidFill>
              </a:rPr>
              <a:t>грудня</a:t>
            </a:r>
            <a:r>
              <a:rPr lang="ru-RU" altLang="uk-UA" sz="2500" dirty="0">
                <a:solidFill>
                  <a:srgbClr val="002949"/>
                </a:solidFill>
              </a:rPr>
              <a:t> 2017 року), яка мала </a:t>
            </a:r>
            <a:r>
              <a:rPr lang="ru-RU" altLang="uk-UA" sz="2500" dirty="0" err="1">
                <a:solidFill>
                  <a:srgbClr val="002949"/>
                </a:solidFill>
              </a:rPr>
              <a:t>назву</a:t>
            </a:r>
            <a:r>
              <a:rPr lang="ru-RU" altLang="uk-UA" sz="2500" dirty="0">
                <a:solidFill>
                  <a:srgbClr val="002949"/>
                </a:solidFill>
              </a:rPr>
              <a:t> «Строки». При </a:t>
            </a:r>
            <a:r>
              <a:rPr lang="ru-RU" altLang="uk-UA" sz="2500" dirty="0" err="1">
                <a:solidFill>
                  <a:srgbClr val="002949"/>
                </a:solidFill>
              </a:rPr>
              <a:t>цьому</a:t>
            </a:r>
            <a:r>
              <a:rPr lang="ru-RU" altLang="uk-UA" sz="2500" dirty="0">
                <a:solidFill>
                  <a:srgbClr val="002949"/>
                </a:solidFill>
              </a:rPr>
              <a:t>, в </a:t>
            </a:r>
            <a:r>
              <a:rPr lang="ru-RU" altLang="uk-UA" sz="2500" dirty="0" err="1">
                <a:solidFill>
                  <a:srgbClr val="002949"/>
                </a:solidFill>
              </a:rPr>
              <a:t>цій</a:t>
            </a:r>
            <a:r>
              <a:rPr lang="ru-RU" altLang="uk-UA" sz="2500" dirty="0">
                <a:solidFill>
                  <a:srgbClr val="002949"/>
                </a:solidFill>
              </a:rPr>
              <a:t> </a:t>
            </a:r>
            <a:r>
              <a:rPr lang="ru-RU" altLang="uk-UA" sz="2500" dirty="0" err="1">
                <a:solidFill>
                  <a:srgbClr val="002949"/>
                </a:solidFill>
              </a:rPr>
              <a:t>главі</a:t>
            </a:r>
            <a:r>
              <a:rPr lang="ru-RU" altLang="uk-UA" sz="2500" dirty="0">
                <a:solidFill>
                  <a:srgbClr val="002949"/>
                </a:solidFill>
              </a:rPr>
              <a:t> </a:t>
            </a:r>
            <a:r>
              <a:rPr lang="ru-RU" altLang="uk-UA" sz="2500" dirty="0" err="1">
                <a:solidFill>
                  <a:srgbClr val="002949"/>
                </a:solidFill>
              </a:rPr>
              <a:t>розмежовувались</a:t>
            </a:r>
            <a:r>
              <a:rPr lang="ru-RU" altLang="uk-UA" sz="2500" dirty="0">
                <a:solidFill>
                  <a:srgbClr val="002949"/>
                </a:solidFill>
              </a:rPr>
              <a:t> </a:t>
            </a:r>
            <a:r>
              <a:rPr lang="ru-RU" altLang="uk-UA" sz="2500" b="1" dirty="0">
                <a:solidFill>
                  <a:srgbClr val="002949"/>
                </a:solidFill>
              </a:rPr>
              <a:t>строки </a:t>
            </a:r>
            <a:r>
              <a:rPr lang="ru-RU" altLang="uk-UA" sz="2500" b="1" dirty="0" err="1">
                <a:solidFill>
                  <a:srgbClr val="002949"/>
                </a:solidFill>
              </a:rPr>
              <a:t>звернення</a:t>
            </a:r>
            <a:r>
              <a:rPr lang="ru-RU" altLang="uk-UA" sz="2500" b="1" dirty="0">
                <a:solidFill>
                  <a:srgbClr val="002949"/>
                </a:solidFill>
              </a:rPr>
              <a:t> до суду </a:t>
            </a:r>
            <a:r>
              <a:rPr lang="ru-RU" altLang="uk-UA" sz="2500" dirty="0">
                <a:solidFill>
                  <a:srgbClr val="002949"/>
                </a:solidFill>
              </a:rPr>
              <a:t>(ст. ст. 99-100) </a:t>
            </a:r>
            <a:r>
              <a:rPr lang="ru-RU" altLang="uk-UA" sz="2500" b="1" dirty="0">
                <a:solidFill>
                  <a:srgbClr val="002949"/>
                </a:solidFill>
              </a:rPr>
              <a:t>та </a:t>
            </a:r>
            <a:r>
              <a:rPr lang="ru-RU" altLang="uk-UA" sz="2500" b="1" dirty="0" err="1">
                <a:solidFill>
                  <a:srgbClr val="002949"/>
                </a:solidFill>
              </a:rPr>
              <a:t>процесуальні</a:t>
            </a:r>
            <a:r>
              <a:rPr lang="ru-RU" altLang="uk-UA" sz="2500" b="1" dirty="0">
                <a:solidFill>
                  <a:srgbClr val="002949"/>
                </a:solidFill>
              </a:rPr>
              <a:t> строки </a:t>
            </a:r>
            <a:r>
              <a:rPr lang="ru-RU" altLang="uk-UA" sz="2500" dirty="0">
                <a:solidFill>
                  <a:srgbClr val="002949"/>
                </a:solidFill>
              </a:rPr>
              <a:t>(ст. ст. 101-103), </a:t>
            </a:r>
            <a:r>
              <a:rPr lang="ru-RU" altLang="uk-UA" sz="2500" dirty="0" err="1">
                <a:solidFill>
                  <a:srgbClr val="002949"/>
                </a:solidFill>
              </a:rPr>
              <a:t>із</a:t>
            </a:r>
            <a:r>
              <a:rPr lang="ru-RU" altLang="uk-UA" sz="2500" dirty="0">
                <a:solidFill>
                  <a:srgbClr val="002949"/>
                </a:solidFill>
              </a:rPr>
              <a:t> </a:t>
            </a:r>
            <a:r>
              <a:rPr lang="ru-RU" altLang="uk-UA" sz="2500" dirty="0" err="1">
                <a:solidFill>
                  <a:srgbClr val="002949"/>
                </a:solidFill>
              </a:rPr>
              <a:t>чого</a:t>
            </a:r>
            <a:r>
              <a:rPr lang="ru-RU" altLang="uk-UA" sz="2500" dirty="0">
                <a:solidFill>
                  <a:srgbClr val="002949"/>
                </a:solidFill>
              </a:rPr>
              <a:t> </a:t>
            </a:r>
            <a:r>
              <a:rPr lang="ru-RU" altLang="uk-UA" sz="2500" dirty="0" err="1">
                <a:solidFill>
                  <a:srgbClr val="002949"/>
                </a:solidFill>
              </a:rPr>
              <a:t>можна</a:t>
            </a:r>
            <a:r>
              <a:rPr lang="ru-RU" altLang="uk-UA" sz="2500" dirty="0">
                <a:solidFill>
                  <a:srgbClr val="002949"/>
                </a:solidFill>
              </a:rPr>
              <a:t> </a:t>
            </a:r>
            <a:r>
              <a:rPr lang="ru-RU" altLang="uk-UA" sz="2500" dirty="0" err="1">
                <a:solidFill>
                  <a:srgbClr val="002949"/>
                </a:solidFill>
              </a:rPr>
              <a:t>було</a:t>
            </a:r>
            <a:r>
              <a:rPr lang="ru-RU" altLang="uk-UA" sz="2500" dirty="0">
                <a:solidFill>
                  <a:srgbClr val="002949"/>
                </a:solidFill>
              </a:rPr>
              <a:t> </a:t>
            </a:r>
            <a:r>
              <a:rPr lang="ru-RU" altLang="uk-UA" sz="2500" dirty="0" err="1">
                <a:solidFill>
                  <a:srgbClr val="002949"/>
                </a:solidFill>
              </a:rPr>
              <a:t>зробити</a:t>
            </a:r>
            <a:r>
              <a:rPr lang="ru-RU" altLang="uk-UA" sz="2500" dirty="0">
                <a:solidFill>
                  <a:srgbClr val="002949"/>
                </a:solidFill>
              </a:rPr>
              <a:t> </a:t>
            </a:r>
            <a:r>
              <a:rPr lang="ru-RU" altLang="uk-UA" sz="2500" dirty="0" err="1">
                <a:solidFill>
                  <a:srgbClr val="002949"/>
                </a:solidFill>
              </a:rPr>
              <a:t>висновок</a:t>
            </a:r>
            <a:r>
              <a:rPr lang="ru-RU" altLang="uk-UA" sz="2500" dirty="0">
                <a:solidFill>
                  <a:srgbClr val="002949"/>
                </a:solidFill>
              </a:rPr>
              <a:t> про те, </a:t>
            </a:r>
            <a:r>
              <a:rPr lang="ru-RU" altLang="uk-UA" sz="2500" dirty="0" err="1">
                <a:solidFill>
                  <a:srgbClr val="002949"/>
                </a:solidFill>
              </a:rPr>
              <a:t>що</a:t>
            </a:r>
            <a:r>
              <a:rPr lang="ru-RU" altLang="uk-UA" sz="2500" dirty="0">
                <a:solidFill>
                  <a:srgbClr val="002949"/>
                </a:solidFill>
              </a:rPr>
              <a:t> </a:t>
            </a:r>
            <a:r>
              <a:rPr lang="ru-RU" altLang="uk-UA" sz="2500" b="1" dirty="0">
                <a:solidFill>
                  <a:srgbClr val="002949"/>
                </a:solidFill>
              </a:rPr>
              <a:t>строк </a:t>
            </a:r>
            <a:r>
              <a:rPr lang="ru-RU" altLang="uk-UA" sz="2500" b="1" dirty="0" err="1">
                <a:solidFill>
                  <a:srgbClr val="002949"/>
                </a:solidFill>
              </a:rPr>
              <a:t>звернення</a:t>
            </a:r>
            <a:r>
              <a:rPr lang="ru-RU" altLang="uk-UA" sz="2500" b="1" dirty="0">
                <a:solidFill>
                  <a:srgbClr val="002949"/>
                </a:solidFill>
              </a:rPr>
              <a:t> до </a:t>
            </a:r>
            <a:r>
              <a:rPr lang="ru-RU" altLang="uk-UA" sz="2500" b="1" dirty="0" err="1">
                <a:solidFill>
                  <a:srgbClr val="002949"/>
                </a:solidFill>
              </a:rPr>
              <a:t>адміністративного</a:t>
            </a:r>
            <a:r>
              <a:rPr lang="ru-RU" altLang="uk-UA" sz="2500" b="1" dirty="0">
                <a:solidFill>
                  <a:srgbClr val="002949"/>
                </a:solidFill>
              </a:rPr>
              <a:t> суду не є </a:t>
            </a:r>
            <a:r>
              <a:rPr lang="ru-RU" altLang="uk-UA" sz="2500" b="1" dirty="0" err="1">
                <a:solidFill>
                  <a:srgbClr val="002949"/>
                </a:solidFill>
              </a:rPr>
              <a:t>процесуальним</a:t>
            </a:r>
            <a:r>
              <a:rPr lang="ru-RU" altLang="uk-UA" sz="2500" b="1" dirty="0">
                <a:solidFill>
                  <a:srgbClr val="002949"/>
                </a:solidFill>
              </a:rPr>
              <a:t>.</a:t>
            </a:r>
          </a:p>
        </p:txBody>
      </p:sp>
      <p:cxnSp>
        <p:nvCxnSpPr>
          <p:cNvPr id="3" name="Straight Connector 8">
            <a:extLst>
              <a:ext uri="{FF2B5EF4-FFF2-40B4-BE49-F238E27FC236}">
                <a16:creationId xmlns:a16="http://schemas.microsoft.com/office/drawing/2014/main" id="{4D96EAE3-8136-9DF9-A61A-0E32487751AC}"/>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0F5FAC6D-A924-3ADF-9E05-ED5F6065AB35}"/>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B36D7E30-0BF7-8AF5-F8B4-F2D6E9BC1F8B}"/>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30638D11-68A9-827D-CC82-3746F90809CD}"/>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36</a:t>
            </a:fld>
            <a:endParaRPr lang="uk-UA" altLang="uk-UA" dirty="0">
              <a:solidFill>
                <a:srgbClr val="002949"/>
              </a:solidFill>
            </a:endParaRPr>
          </a:p>
        </p:txBody>
      </p:sp>
    </p:spTree>
    <p:extLst>
      <p:ext uri="{BB962C8B-B14F-4D97-AF65-F5344CB8AC3E}">
        <p14:creationId xmlns:p14="http://schemas.microsoft.com/office/powerpoint/2010/main" val="7901346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61963" y="907704"/>
            <a:ext cx="11268075" cy="4832092"/>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ts val="600"/>
              </a:spcBef>
              <a:spcAft>
                <a:spcPts val="1200"/>
              </a:spcAft>
              <a:buFont typeface="Arial" panose="020B0604020202020204" pitchFamily="34" charset="0"/>
              <a:buNone/>
            </a:pPr>
            <a:r>
              <a:rPr lang="ru-RU" altLang="uk-UA" sz="2200" dirty="0">
                <a:solidFill>
                  <a:srgbClr val="002949"/>
                </a:solidFill>
              </a:rPr>
              <a:t>  </a:t>
            </a:r>
            <a:r>
              <a:rPr lang="ru-RU" altLang="uk-UA" sz="2200" dirty="0" err="1">
                <a:solidFill>
                  <a:srgbClr val="002949"/>
                </a:solidFill>
              </a:rPr>
              <a:t>Ймовірно</a:t>
            </a:r>
            <a:r>
              <a:rPr lang="ru-RU" altLang="uk-UA" sz="2200" dirty="0">
                <a:solidFill>
                  <a:srgbClr val="002949"/>
                </a:solidFill>
              </a:rPr>
              <a:t>, </a:t>
            </a:r>
            <a:r>
              <a:rPr lang="ru-RU" altLang="uk-UA" sz="2200" dirty="0" err="1">
                <a:solidFill>
                  <a:srgbClr val="002949"/>
                </a:solidFill>
              </a:rPr>
              <a:t>певний</a:t>
            </a:r>
            <a:r>
              <a:rPr lang="ru-RU" altLang="uk-UA" sz="2200" dirty="0">
                <a:solidFill>
                  <a:srgbClr val="002949"/>
                </a:solidFill>
              </a:rPr>
              <a:t> </a:t>
            </a:r>
            <a:r>
              <a:rPr lang="ru-RU" altLang="uk-UA" sz="2200" dirty="0" err="1">
                <a:solidFill>
                  <a:srgbClr val="002949"/>
                </a:solidFill>
              </a:rPr>
              <a:t>вплив</a:t>
            </a:r>
            <a:r>
              <a:rPr lang="ru-RU" altLang="uk-UA" sz="2200" dirty="0">
                <a:solidFill>
                  <a:srgbClr val="002949"/>
                </a:solidFill>
              </a:rPr>
              <a:t> на </a:t>
            </a:r>
            <a:r>
              <a:rPr lang="ru-RU" altLang="uk-UA" sz="2200" dirty="0" err="1">
                <a:solidFill>
                  <a:srgbClr val="002949"/>
                </a:solidFill>
              </a:rPr>
              <a:t>формування</a:t>
            </a:r>
            <a:r>
              <a:rPr lang="ru-RU" altLang="uk-UA" sz="2200" dirty="0">
                <a:solidFill>
                  <a:srgbClr val="002949"/>
                </a:solidFill>
              </a:rPr>
              <a:t> такого </a:t>
            </a:r>
            <a:r>
              <a:rPr lang="ru-RU" altLang="uk-UA" sz="2200" dirty="0" err="1">
                <a:solidFill>
                  <a:srgbClr val="002949"/>
                </a:solidFill>
              </a:rPr>
              <a:t>підходу</a:t>
            </a:r>
            <a:r>
              <a:rPr lang="ru-RU" altLang="uk-UA" sz="2200" dirty="0">
                <a:solidFill>
                  <a:srgbClr val="002949"/>
                </a:solidFill>
              </a:rPr>
              <a:t> мав і лист </a:t>
            </a:r>
            <a:r>
              <a:rPr lang="ru-RU" altLang="uk-UA" sz="2200" dirty="0" err="1">
                <a:solidFill>
                  <a:srgbClr val="002949"/>
                </a:solidFill>
              </a:rPr>
              <a:t>Вищого</a:t>
            </a:r>
            <a:r>
              <a:rPr lang="ru-RU" altLang="uk-UA" sz="2200" dirty="0">
                <a:solidFill>
                  <a:srgbClr val="002949"/>
                </a:solidFill>
              </a:rPr>
              <a:t> </a:t>
            </a:r>
            <a:r>
              <a:rPr lang="ru-RU" altLang="uk-UA" sz="2200" dirty="0" err="1">
                <a:solidFill>
                  <a:srgbClr val="002949"/>
                </a:solidFill>
              </a:rPr>
              <a:t>адміністративного</a:t>
            </a:r>
            <a:r>
              <a:rPr lang="ru-RU" altLang="uk-UA" sz="2200" dirty="0">
                <a:solidFill>
                  <a:srgbClr val="002949"/>
                </a:solidFill>
              </a:rPr>
              <a:t> суду </a:t>
            </a:r>
            <a:r>
              <a:rPr lang="ru-RU" altLang="uk-UA" sz="2200" dirty="0" err="1">
                <a:solidFill>
                  <a:srgbClr val="002949"/>
                </a:solidFill>
              </a:rPr>
              <a:t>України</a:t>
            </a:r>
            <a:r>
              <a:rPr lang="ru-RU" altLang="uk-UA" sz="2200" dirty="0">
                <a:solidFill>
                  <a:srgbClr val="002949"/>
                </a:solidFill>
              </a:rPr>
              <a:t> </a:t>
            </a:r>
            <a:r>
              <a:rPr lang="ru-RU" altLang="uk-UA" sz="2200" dirty="0" err="1">
                <a:solidFill>
                  <a:srgbClr val="002949"/>
                </a:solidFill>
              </a:rPr>
              <a:t>від</a:t>
            </a:r>
            <a:r>
              <a:rPr lang="ru-RU" altLang="uk-UA" sz="2200" dirty="0">
                <a:solidFill>
                  <a:srgbClr val="002949"/>
                </a:solidFill>
              </a:rPr>
              <a:t> 13 </a:t>
            </a:r>
            <a:r>
              <a:rPr lang="ru-RU" altLang="uk-UA" sz="2200" dirty="0" err="1">
                <a:solidFill>
                  <a:srgbClr val="002949"/>
                </a:solidFill>
              </a:rPr>
              <a:t>жовтня</a:t>
            </a:r>
            <a:r>
              <a:rPr lang="ru-RU" altLang="uk-UA" sz="2200" dirty="0">
                <a:solidFill>
                  <a:srgbClr val="002949"/>
                </a:solidFill>
              </a:rPr>
              <a:t> 2010 року № 1425/11/13-10, </a:t>
            </a:r>
            <a:r>
              <a:rPr lang="ru-RU" altLang="uk-UA" sz="2200" dirty="0" err="1">
                <a:solidFill>
                  <a:srgbClr val="002949"/>
                </a:solidFill>
              </a:rPr>
              <a:t>який</a:t>
            </a:r>
            <a:r>
              <a:rPr lang="ru-RU" altLang="uk-UA" sz="2200" dirty="0">
                <a:solidFill>
                  <a:srgbClr val="002949"/>
                </a:solidFill>
              </a:rPr>
              <a:t> </a:t>
            </a:r>
            <a:r>
              <a:rPr lang="ru-RU" altLang="uk-UA" sz="2200" dirty="0" err="1">
                <a:solidFill>
                  <a:srgbClr val="002949"/>
                </a:solidFill>
              </a:rPr>
              <a:t>був</a:t>
            </a:r>
            <a:r>
              <a:rPr lang="ru-RU" altLang="uk-UA" sz="2200" dirty="0">
                <a:solidFill>
                  <a:srgbClr val="002949"/>
                </a:solidFill>
              </a:rPr>
              <a:t> </a:t>
            </a:r>
            <a:r>
              <a:rPr lang="ru-RU" altLang="uk-UA" sz="2200" dirty="0" err="1">
                <a:solidFill>
                  <a:srgbClr val="002949"/>
                </a:solidFill>
              </a:rPr>
              <a:t>адресований</a:t>
            </a:r>
            <a:r>
              <a:rPr lang="ru-RU" altLang="uk-UA" sz="2200" dirty="0">
                <a:solidFill>
                  <a:srgbClr val="002949"/>
                </a:solidFill>
              </a:rPr>
              <a:t> головам </a:t>
            </a:r>
            <a:r>
              <a:rPr lang="ru-RU" altLang="uk-UA" sz="2200" dirty="0" err="1">
                <a:solidFill>
                  <a:srgbClr val="002949"/>
                </a:solidFill>
              </a:rPr>
              <a:t>апеляційних</a:t>
            </a:r>
            <a:r>
              <a:rPr lang="ru-RU" altLang="uk-UA" sz="2200" dirty="0">
                <a:solidFill>
                  <a:srgbClr val="002949"/>
                </a:solidFill>
              </a:rPr>
              <a:t> </a:t>
            </a:r>
            <a:r>
              <a:rPr lang="ru-RU" altLang="uk-UA" sz="2200" dirty="0" err="1">
                <a:solidFill>
                  <a:srgbClr val="002949"/>
                </a:solidFill>
              </a:rPr>
              <a:t>адміністративних</a:t>
            </a:r>
            <a:r>
              <a:rPr lang="ru-RU" altLang="uk-UA" sz="2200" dirty="0">
                <a:solidFill>
                  <a:srgbClr val="002949"/>
                </a:solidFill>
              </a:rPr>
              <a:t> </a:t>
            </a:r>
            <a:r>
              <a:rPr lang="ru-RU" altLang="uk-UA" sz="2200" dirty="0" err="1">
                <a:solidFill>
                  <a:srgbClr val="002949"/>
                </a:solidFill>
              </a:rPr>
              <a:t>судів</a:t>
            </a:r>
            <a:r>
              <a:rPr lang="ru-RU" altLang="uk-UA" sz="2200" dirty="0">
                <a:solidFill>
                  <a:srgbClr val="002949"/>
                </a:solidFill>
              </a:rPr>
              <a:t> та, </a:t>
            </a:r>
            <a:r>
              <a:rPr lang="ru-RU" altLang="uk-UA" sz="2200" dirty="0" err="1">
                <a:solidFill>
                  <a:srgbClr val="002949"/>
                </a:solidFill>
              </a:rPr>
              <a:t>серед</a:t>
            </a:r>
            <a:r>
              <a:rPr lang="ru-RU" altLang="uk-UA" sz="2200" dirty="0">
                <a:solidFill>
                  <a:srgbClr val="002949"/>
                </a:solidFill>
              </a:rPr>
              <a:t> </a:t>
            </a:r>
            <a:r>
              <a:rPr lang="ru-RU" altLang="uk-UA" sz="2200" dirty="0" err="1">
                <a:solidFill>
                  <a:srgbClr val="002949"/>
                </a:solidFill>
              </a:rPr>
              <a:t>іншого</a:t>
            </a:r>
            <a:r>
              <a:rPr lang="ru-RU" altLang="uk-UA" sz="2200" dirty="0">
                <a:solidFill>
                  <a:srgbClr val="002949"/>
                </a:solidFill>
              </a:rPr>
              <a:t>, </a:t>
            </a:r>
            <a:r>
              <a:rPr lang="ru-RU" altLang="uk-UA" sz="2200" dirty="0" err="1">
                <a:solidFill>
                  <a:srgbClr val="002949"/>
                </a:solidFill>
              </a:rPr>
              <a:t>містив</a:t>
            </a:r>
            <a:r>
              <a:rPr lang="ru-RU" altLang="uk-UA" sz="2200" dirty="0">
                <a:solidFill>
                  <a:srgbClr val="002949"/>
                </a:solidFill>
              </a:rPr>
              <a:t> </a:t>
            </a:r>
            <a:r>
              <a:rPr lang="ru-RU" altLang="uk-UA" sz="2200" dirty="0" err="1">
                <a:solidFill>
                  <a:srgbClr val="002949"/>
                </a:solidFill>
              </a:rPr>
              <a:t>деякі</a:t>
            </a:r>
            <a:r>
              <a:rPr lang="ru-RU" altLang="uk-UA" sz="2200" dirty="0">
                <a:solidFill>
                  <a:srgbClr val="002949"/>
                </a:solidFill>
              </a:rPr>
              <a:t> «</a:t>
            </a:r>
            <a:r>
              <a:rPr lang="ru-RU" altLang="uk-UA" sz="2200" dirty="0" err="1">
                <a:solidFill>
                  <a:srgbClr val="002949"/>
                </a:solidFill>
              </a:rPr>
              <a:t>рекомендації</a:t>
            </a:r>
            <a:r>
              <a:rPr lang="ru-RU" altLang="uk-UA" sz="2200" dirty="0">
                <a:solidFill>
                  <a:srgbClr val="002949"/>
                </a:solidFill>
              </a:rPr>
              <a:t>» </a:t>
            </a:r>
            <a:r>
              <a:rPr lang="ru-RU" altLang="uk-UA" sz="2200" dirty="0" err="1">
                <a:solidFill>
                  <a:srgbClr val="002949"/>
                </a:solidFill>
              </a:rPr>
              <a:t>щодо</a:t>
            </a:r>
            <a:r>
              <a:rPr lang="ru-RU" altLang="uk-UA" sz="2200" dirty="0">
                <a:solidFill>
                  <a:srgbClr val="002949"/>
                </a:solidFill>
              </a:rPr>
              <a:t> «</a:t>
            </a:r>
            <a:r>
              <a:rPr lang="ru-RU" altLang="uk-UA" sz="2200" dirty="0" err="1">
                <a:solidFill>
                  <a:srgbClr val="002949"/>
                </a:solidFill>
              </a:rPr>
              <a:t>безумовного</a:t>
            </a:r>
            <a:r>
              <a:rPr lang="ru-RU" altLang="uk-UA" sz="2200" dirty="0">
                <a:solidFill>
                  <a:srgbClr val="002949"/>
                </a:solidFill>
              </a:rPr>
              <a:t>» </a:t>
            </a:r>
            <a:r>
              <a:rPr lang="ru-RU" altLang="uk-UA" sz="2200" dirty="0" err="1">
                <a:solidFill>
                  <a:srgbClr val="002949"/>
                </a:solidFill>
              </a:rPr>
              <a:t>застосування</a:t>
            </a:r>
            <a:r>
              <a:rPr lang="ru-RU" altLang="uk-UA" sz="2200" dirty="0">
                <a:solidFill>
                  <a:srgbClr val="002949"/>
                </a:solidFill>
              </a:rPr>
              <a:t> </a:t>
            </a:r>
            <a:r>
              <a:rPr lang="ru-RU" altLang="uk-UA" sz="2200" dirty="0" err="1">
                <a:solidFill>
                  <a:srgbClr val="002949"/>
                </a:solidFill>
              </a:rPr>
              <a:t>строків</a:t>
            </a:r>
            <a:r>
              <a:rPr lang="ru-RU" altLang="uk-UA" sz="2200" dirty="0">
                <a:solidFill>
                  <a:srgbClr val="002949"/>
                </a:solidFill>
              </a:rPr>
              <a:t> </a:t>
            </a:r>
            <a:r>
              <a:rPr lang="ru-RU" altLang="uk-UA" sz="2200" dirty="0" err="1">
                <a:solidFill>
                  <a:srgbClr val="002949"/>
                </a:solidFill>
              </a:rPr>
              <a:t>під</a:t>
            </a:r>
            <a:r>
              <a:rPr lang="ru-RU" altLang="uk-UA" sz="2200" dirty="0">
                <a:solidFill>
                  <a:srgbClr val="002949"/>
                </a:solidFill>
              </a:rPr>
              <a:t> час </a:t>
            </a:r>
            <a:r>
              <a:rPr lang="ru-RU" altLang="uk-UA" sz="2200" dirty="0" err="1">
                <a:solidFill>
                  <a:srgbClr val="002949"/>
                </a:solidFill>
              </a:rPr>
              <a:t>вирішення</a:t>
            </a:r>
            <a:r>
              <a:rPr lang="ru-RU" altLang="uk-UA" sz="2200" dirty="0">
                <a:solidFill>
                  <a:srgbClr val="002949"/>
                </a:solidFill>
              </a:rPr>
              <a:t> </a:t>
            </a:r>
            <a:r>
              <a:rPr lang="ru-RU" altLang="uk-UA" sz="2200" dirty="0" err="1">
                <a:solidFill>
                  <a:srgbClr val="002949"/>
                </a:solidFill>
              </a:rPr>
              <a:t>соціальних</a:t>
            </a:r>
            <a:r>
              <a:rPr lang="ru-RU" altLang="uk-UA" sz="2200" dirty="0">
                <a:solidFill>
                  <a:srgbClr val="002949"/>
                </a:solidFill>
              </a:rPr>
              <a:t> </a:t>
            </a:r>
            <a:r>
              <a:rPr lang="ru-RU" altLang="uk-UA" sz="2200" dirty="0" err="1">
                <a:solidFill>
                  <a:srgbClr val="002949"/>
                </a:solidFill>
              </a:rPr>
              <a:t>спорів</a:t>
            </a:r>
            <a:r>
              <a:rPr lang="ru-RU" altLang="uk-UA" sz="2200" dirty="0">
                <a:solidFill>
                  <a:srgbClr val="002949"/>
                </a:solidFill>
              </a:rPr>
              <a:t>: </a:t>
            </a:r>
            <a:r>
              <a:rPr lang="ru-RU" altLang="uk-UA" sz="2200" dirty="0" err="1">
                <a:solidFill>
                  <a:srgbClr val="002949"/>
                </a:solidFill>
              </a:rPr>
              <a:t>адміністративним</a:t>
            </a:r>
            <a:r>
              <a:rPr lang="ru-RU" altLang="uk-UA" sz="2200" dirty="0">
                <a:solidFill>
                  <a:srgbClr val="002949"/>
                </a:solidFill>
              </a:rPr>
              <a:t> судам </a:t>
            </a:r>
            <a:r>
              <a:rPr lang="ru-RU" altLang="uk-UA" sz="2200" dirty="0" err="1">
                <a:solidFill>
                  <a:srgbClr val="002949"/>
                </a:solidFill>
              </a:rPr>
              <a:t>під</a:t>
            </a:r>
            <a:r>
              <a:rPr lang="ru-RU" altLang="uk-UA" sz="2200" dirty="0">
                <a:solidFill>
                  <a:srgbClr val="002949"/>
                </a:solidFill>
              </a:rPr>
              <a:t> час </a:t>
            </a:r>
            <a:r>
              <a:rPr lang="ru-RU" altLang="uk-UA" sz="2200" dirty="0" err="1">
                <a:solidFill>
                  <a:srgbClr val="002949"/>
                </a:solidFill>
              </a:rPr>
              <a:t>розгляду</a:t>
            </a:r>
            <a:r>
              <a:rPr lang="ru-RU" altLang="uk-UA" sz="2200" dirty="0">
                <a:solidFill>
                  <a:srgbClr val="002949"/>
                </a:solidFill>
              </a:rPr>
              <a:t> справ, </a:t>
            </a:r>
            <a:r>
              <a:rPr lang="ru-RU" altLang="uk-UA" sz="2200" dirty="0" err="1">
                <a:solidFill>
                  <a:srgbClr val="002949"/>
                </a:solidFill>
              </a:rPr>
              <a:t>пов’язаних</a:t>
            </a:r>
            <a:r>
              <a:rPr lang="ru-RU" altLang="uk-UA" sz="2200" dirty="0">
                <a:solidFill>
                  <a:srgbClr val="002949"/>
                </a:solidFill>
              </a:rPr>
              <a:t> </a:t>
            </a:r>
            <a:r>
              <a:rPr lang="ru-RU" altLang="uk-UA" sz="2200" dirty="0" err="1">
                <a:solidFill>
                  <a:srgbClr val="002949"/>
                </a:solidFill>
              </a:rPr>
              <a:t>із</a:t>
            </a:r>
            <a:r>
              <a:rPr lang="ru-RU" altLang="uk-UA" sz="2200" dirty="0">
                <a:solidFill>
                  <a:srgbClr val="002949"/>
                </a:solidFill>
              </a:rPr>
              <a:t> </a:t>
            </a:r>
            <a:r>
              <a:rPr lang="ru-RU" altLang="uk-UA" sz="2200" dirty="0" err="1">
                <a:solidFill>
                  <a:srgbClr val="002949"/>
                </a:solidFill>
              </a:rPr>
              <a:t>соціальними</a:t>
            </a:r>
            <a:r>
              <a:rPr lang="ru-RU" altLang="uk-UA" sz="2200" dirty="0">
                <a:solidFill>
                  <a:srgbClr val="002949"/>
                </a:solidFill>
              </a:rPr>
              <a:t> </a:t>
            </a:r>
            <a:r>
              <a:rPr lang="ru-RU" altLang="uk-UA" sz="2200" dirty="0" err="1">
                <a:solidFill>
                  <a:srgbClr val="002949"/>
                </a:solidFill>
              </a:rPr>
              <a:t>виплатами</a:t>
            </a:r>
            <a:r>
              <a:rPr lang="ru-RU" altLang="uk-UA" sz="2200" dirty="0">
                <a:solidFill>
                  <a:srgbClr val="002949"/>
                </a:solidFill>
              </a:rPr>
              <a:t>, </a:t>
            </a:r>
            <a:r>
              <a:rPr lang="ru-RU" altLang="uk-UA" sz="2200" dirty="0" err="1">
                <a:solidFill>
                  <a:srgbClr val="002949"/>
                </a:solidFill>
              </a:rPr>
              <a:t>необхідно</a:t>
            </a:r>
            <a:r>
              <a:rPr lang="ru-RU" altLang="uk-UA" sz="2200" dirty="0">
                <a:solidFill>
                  <a:srgbClr val="002949"/>
                </a:solidFill>
              </a:rPr>
              <a:t> </a:t>
            </a:r>
            <a:r>
              <a:rPr lang="ru-RU" altLang="uk-UA" sz="2200" dirty="0" err="1">
                <a:solidFill>
                  <a:srgbClr val="002949"/>
                </a:solidFill>
              </a:rPr>
              <a:t>враховувати</a:t>
            </a:r>
            <a:r>
              <a:rPr lang="ru-RU" altLang="uk-UA" sz="2200" dirty="0">
                <a:solidFill>
                  <a:srgbClr val="002949"/>
                </a:solidFill>
              </a:rPr>
              <a:t> те, </a:t>
            </a:r>
            <a:r>
              <a:rPr lang="ru-RU" altLang="uk-UA" sz="2200" dirty="0" err="1">
                <a:solidFill>
                  <a:srgbClr val="002949"/>
                </a:solidFill>
              </a:rPr>
              <a:t>що</a:t>
            </a:r>
            <a:r>
              <a:rPr lang="ru-RU" altLang="uk-UA" sz="2200" dirty="0">
                <a:solidFill>
                  <a:srgbClr val="002949"/>
                </a:solidFill>
              </a:rPr>
              <a:t> </a:t>
            </a:r>
            <a:r>
              <a:rPr lang="ru-RU" altLang="uk-UA" sz="2200" dirty="0" err="1">
                <a:solidFill>
                  <a:srgbClr val="002949"/>
                </a:solidFill>
              </a:rPr>
              <a:t>відповідно</a:t>
            </a:r>
            <a:r>
              <a:rPr lang="ru-RU" altLang="uk-UA" sz="2200" dirty="0">
                <a:solidFill>
                  <a:srgbClr val="002949"/>
                </a:solidFill>
              </a:rPr>
              <a:t> до ч. 1 ст. 99 КАС </a:t>
            </a:r>
            <a:r>
              <a:rPr lang="ru-RU" altLang="uk-UA" sz="2200" dirty="0" err="1">
                <a:solidFill>
                  <a:srgbClr val="002949"/>
                </a:solidFill>
              </a:rPr>
              <a:t>України</a:t>
            </a:r>
            <a:r>
              <a:rPr lang="ru-RU" altLang="uk-UA" sz="2200" dirty="0">
                <a:solidFill>
                  <a:srgbClr val="002949"/>
                </a:solidFill>
              </a:rPr>
              <a:t> </a:t>
            </a:r>
            <a:r>
              <a:rPr lang="ru-RU" altLang="uk-UA" sz="2200" dirty="0" err="1">
                <a:solidFill>
                  <a:srgbClr val="002949"/>
                </a:solidFill>
              </a:rPr>
              <a:t>адміністративний</a:t>
            </a:r>
            <a:r>
              <a:rPr lang="ru-RU" altLang="uk-UA" sz="2200" dirty="0">
                <a:solidFill>
                  <a:srgbClr val="002949"/>
                </a:solidFill>
              </a:rPr>
              <a:t> </a:t>
            </a:r>
            <a:r>
              <a:rPr lang="ru-RU" altLang="uk-UA" sz="2200" dirty="0" err="1">
                <a:solidFill>
                  <a:srgbClr val="002949"/>
                </a:solidFill>
              </a:rPr>
              <a:t>позов</a:t>
            </a:r>
            <a:r>
              <a:rPr lang="ru-RU" altLang="uk-UA" sz="2200" dirty="0">
                <a:solidFill>
                  <a:srgbClr val="002949"/>
                </a:solidFill>
              </a:rPr>
              <a:t> </a:t>
            </a:r>
            <a:r>
              <a:rPr lang="ru-RU" altLang="uk-UA" sz="2200" dirty="0" err="1">
                <a:solidFill>
                  <a:srgbClr val="002949"/>
                </a:solidFill>
              </a:rPr>
              <a:t>може</a:t>
            </a:r>
            <a:r>
              <a:rPr lang="ru-RU" altLang="uk-UA" sz="2200" dirty="0">
                <a:solidFill>
                  <a:srgbClr val="002949"/>
                </a:solidFill>
              </a:rPr>
              <a:t> бути подано в межах строку </a:t>
            </a:r>
            <a:r>
              <a:rPr lang="ru-RU" altLang="uk-UA" sz="2200" dirty="0" err="1">
                <a:solidFill>
                  <a:srgbClr val="002949"/>
                </a:solidFill>
              </a:rPr>
              <a:t>звернення</a:t>
            </a:r>
            <a:r>
              <a:rPr lang="ru-RU" altLang="uk-UA" sz="2200" dirty="0">
                <a:solidFill>
                  <a:srgbClr val="002949"/>
                </a:solidFill>
              </a:rPr>
              <a:t> до </a:t>
            </a:r>
            <a:r>
              <a:rPr lang="ru-RU" altLang="uk-UA" sz="2200" dirty="0" err="1">
                <a:solidFill>
                  <a:srgbClr val="002949"/>
                </a:solidFill>
              </a:rPr>
              <a:t>адміністративного</a:t>
            </a:r>
            <a:r>
              <a:rPr lang="ru-RU" altLang="uk-UA" sz="2200" dirty="0">
                <a:solidFill>
                  <a:srgbClr val="002949"/>
                </a:solidFill>
              </a:rPr>
              <a:t> суду, </a:t>
            </a:r>
            <a:r>
              <a:rPr lang="ru-RU" altLang="uk-UA" sz="2200" dirty="0" err="1">
                <a:solidFill>
                  <a:srgbClr val="002949"/>
                </a:solidFill>
              </a:rPr>
              <a:t>встановленого</a:t>
            </a:r>
            <a:r>
              <a:rPr lang="ru-RU" altLang="uk-UA" sz="2200" dirty="0">
                <a:solidFill>
                  <a:srgbClr val="002949"/>
                </a:solidFill>
              </a:rPr>
              <a:t> </a:t>
            </a:r>
            <a:r>
              <a:rPr lang="ru-RU" altLang="uk-UA" sz="2200" dirty="0" err="1">
                <a:solidFill>
                  <a:srgbClr val="002949"/>
                </a:solidFill>
              </a:rPr>
              <a:t>цим</a:t>
            </a:r>
            <a:r>
              <a:rPr lang="ru-RU" altLang="uk-UA" sz="2200" dirty="0">
                <a:solidFill>
                  <a:srgbClr val="002949"/>
                </a:solidFill>
              </a:rPr>
              <a:t> Кодексом </a:t>
            </a:r>
            <a:r>
              <a:rPr lang="ru-RU" altLang="uk-UA" sz="2200" dirty="0" err="1">
                <a:solidFill>
                  <a:srgbClr val="002949"/>
                </a:solidFill>
              </a:rPr>
              <a:t>або</a:t>
            </a:r>
            <a:r>
              <a:rPr lang="ru-RU" altLang="uk-UA" sz="2200" dirty="0">
                <a:solidFill>
                  <a:srgbClr val="002949"/>
                </a:solidFill>
              </a:rPr>
              <a:t> </a:t>
            </a:r>
            <a:r>
              <a:rPr lang="ru-RU" altLang="uk-UA" sz="2200" dirty="0" err="1">
                <a:solidFill>
                  <a:srgbClr val="002949"/>
                </a:solidFill>
              </a:rPr>
              <a:t>іншими</a:t>
            </a:r>
            <a:r>
              <a:rPr lang="ru-RU" altLang="uk-UA" sz="2200" dirty="0">
                <a:solidFill>
                  <a:srgbClr val="002949"/>
                </a:solidFill>
              </a:rPr>
              <a:t> законами; </a:t>
            </a:r>
            <a:r>
              <a:rPr lang="ru-RU" altLang="uk-UA" sz="2200" dirty="0" err="1">
                <a:solidFill>
                  <a:srgbClr val="002949"/>
                </a:solidFill>
              </a:rPr>
              <a:t>частиною</a:t>
            </a:r>
            <a:r>
              <a:rPr lang="ru-RU" altLang="uk-UA" sz="2200" dirty="0">
                <a:solidFill>
                  <a:srgbClr val="002949"/>
                </a:solidFill>
              </a:rPr>
              <a:t> другою </a:t>
            </a:r>
            <a:r>
              <a:rPr lang="ru-RU" altLang="uk-UA" sz="2200" dirty="0" err="1">
                <a:solidFill>
                  <a:srgbClr val="002949"/>
                </a:solidFill>
              </a:rPr>
              <a:t>цієї</a:t>
            </a:r>
            <a:r>
              <a:rPr lang="ru-RU" altLang="uk-UA" sz="2200" dirty="0">
                <a:solidFill>
                  <a:srgbClr val="002949"/>
                </a:solidFill>
              </a:rPr>
              <a:t> </a:t>
            </a:r>
            <a:r>
              <a:rPr lang="ru-RU" altLang="uk-UA" sz="2200" dirty="0" err="1">
                <a:solidFill>
                  <a:srgbClr val="002949"/>
                </a:solidFill>
              </a:rPr>
              <a:t>статті</a:t>
            </a:r>
            <a:r>
              <a:rPr lang="ru-RU" altLang="uk-UA" sz="2200" dirty="0">
                <a:solidFill>
                  <a:srgbClr val="002949"/>
                </a:solidFill>
              </a:rPr>
              <a:t> </a:t>
            </a:r>
            <a:r>
              <a:rPr lang="ru-RU" altLang="uk-UA" sz="2200" dirty="0" err="1">
                <a:solidFill>
                  <a:srgbClr val="002949"/>
                </a:solidFill>
              </a:rPr>
              <a:t>визначено</a:t>
            </a:r>
            <a:r>
              <a:rPr lang="ru-RU" altLang="uk-UA" sz="2200" dirty="0">
                <a:solidFill>
                  <a:srgbClr val="002949"/>
                </a:solidFill>
              </a:rPr>
              <a:t>, </a:t>
            </a:r>
            <a:r>
              <a:rPr lang="ru-RU" altLang="uk-UA" sz="2200" dirty="0" err="1">
                <a:solidFill>
                  <a:srgbClr val="002949"/>
                </a:solidFill>
              </a:rPr>
              <a:t>що</a:t>
            </a:r>
            <a:r>
              <a:rPr lang="ru-RU" altLang="uk-UA" sz="2200" dirty="0">
                <a:solidFill>
                  <a:srgbClr val="002949"/>
                </a:solidFill>
              </a:rPr>
              <a:t> для </a:t>
            </a:r>
            <a:r>
              <a:rPr lang="ru-RU" altLang="uk-UA" sz="2200" dirty="0" err="1">
                <a:solidFill>
                  <a:srgbClr val="002949"/>
                </a:solidFill>
              </a:rPr>
              <a:t>звернення</a:t>
            </a:r>
            <a:r>
              <a:rPr lang="ru-RU" altLang="uk-UA" sz="2200" dirty="0">
                <a:solidFill>
                  <a:srgbClr val="002949"/>
                </a:solidFill>
              </a:rPr>
              <a:t> до </a:t>
            </a:r>
            <a:r>
              <a:rPr lang="ru-RU" altLang="uk-UA" sz="2200" dirty="0" err="1">
                <a:solidFill>
                  <a:srgbClr val="002949"/>
                </a:solidFill>
              </a:rPr>
              <a:t>адміністративного</a:t>
            </a:r>
            <a:r>
              <a:rPr lang="ru-RU" altLang="uk-UA" sz="2200" dirty="0">
                <a:solidFill>
                  <a:srgbClr val="002949"/>
                </a:solidFill>
              </a:rPr>
              <a:t> суду за </a:t>
            </a:r>
            <a:r>
              <a:rPr lang="ru-RU" altLang="uk-UA" sz="2200" dirty="0" err="1">
                <a:solidFill>
                  <a:srgbClr val="002949"/>
                </a:solidFill>
              </a:rPr>
              <a:t>захистом</a:t>
            </a:r>
            <a:r>
              <a:rPr lang="ru-RU" altLang="uk-UA" sz="2200" dirty="0">
                <a:solidFill>
                  <a:srgbClr val="002949"/>
                </a:solidFill>
              </a:rPr>
              <a:t> прав, свобод та </a:t>
            </a:r>
            <a:r>
              <a:rPr lang="ru-RU" altLang="uk-UA" sz="2200" dirty="0" err="1">
                <a:solidFill>
                  <a:srgbClr val="002949"/>
                </a:solidFill>
              </a:rPr>
              <a:t>інтересів</a:t>
            </a:r>
            <a:r>
              <a:rPr lang="ru-RU" altLang="uk-UA" sz="2200" dirty="0">
                <a:solidFill>
                  <a:srgbClr val="002949"/>
                </a:solidFill>
              </a:rPr>
              <a:t> особи </a:t>
            </a:r>
            <a:r>
              <a:rPr lang="ru-RU" altLang="uk-UA" sz="2200" dirty="0" err="1">
                <a:solidFill>
                  <a:srgbClr val="002949"/>
                </a:solidFill>
              </a:rPr>
              <a:t>встановлюється</a:t>
            </a:r>
            <a:r>
              <a:rPr lang="ru-RU" altLang="uk-UA" sz="2200" dirty="0">
                <a:solidFill>
                  <a:srgbClr val="002949"/>
                </a:solidFill>
              </a:rPr>
              <a:t> </a:t>
            </a:r>
            <a:r>
              <a:rPr lang="ru-RU" altLang="uk-UA" sz="2200" dirty="0" err="1">
                <a:solidFill>
                  <a:srgbClr val="002949"/>
                </a:solidFill>
              </a:rPr>
              <a:t>шестимісячний</a:t>
            </a:r>
            <a:r>
              <a:rPr lang="ru-RU" altLang="uk-UA" sz="2200" dirty="0">
                <a:solidFill>
                  <a:srgbClr val="002949"/>
                </a:solidFill>
              </a:rPr>
              <a:t> строк, </a:t>
            </a:r>
            <a:r>
              <a:rPr lang="ru-RU" altLang="uk-UA" sz="2200" dirty="0" err="1">
                <a:solidFill>
                  <a:srgbClr val="002949"/>
                </a:solidFill>
              </a:rPr>
              <a:t>який</a:t>
            </a:r>
            <a:r>
              <a:rPr lang="ru-RU" altLang="uk-UA" sz="2200" dirty="0">
                <a:solidFill>
                  <a:srgbClr val="002949"/>
                </a:solidFill>
              </a:rPr>
              <a:t>, </a:t>
            </a:r>
            <a:r>
              <a:rPr lang="ru-RU" altLang="uk-UA" sz="2200" dirty="0" err="1">
                <a:solidFill>
                  <a:srgbClr val="002949"/>
                </a:solidFill>
              </a:rPr>
              <a:t>якщо</a:t>
            </a:r>
            <a:r>
              <a:rPr lang="ru-RU" altLang="uk-UA" sz="2200" dirty="0">
                <a:solidFill>
                  <a:srgbClr val="002949"/>
                </a:solidFill>
              </a:rPr>
              <a:t> не </a:t>
            </a:r>
            <a:r>
              <a:rPr lang="ru-RU" altLang="uk-UA" sz="2200" dirty="0" err="1">
                <a:solidFill>
                  <a:srgbClr val="002949"/>
                </a:solidFill>
              </a:rPr>
              <a:t>встановлено</a:t>
            </a:r>
            <a:r>
              <a:rPr lang="ru-RU" altLang="uk-UA" sz="2200" dirty="0">
                <a:solidFill>
                  <a:srgbClr val="002949"/>
                </a:solidFill>
              </a:rPr>
              <a:t> </a:t>
            </a:r>
            <a:r>
              <a:rPr lang="ru-RU" altLang="uk-UA" sz="2200" dirty="0" err="1">
                <a:solidFill>
                  <a:srgbClr val="002949"/>
                </a:solidFill>
              </a:rPr>
              <a:t>інше</a:t>
            </a:r>
            <a:r>
              <a:rPr lang="ru-RU" altLang="uk-UA" sz="2200" dirty="0">
                <a:solidFill>
                  <a:srgbClr val="002949"/>
                </a:solidFill>
              </a:rPr>
              <a:t>, </a:t>
            </a:r>
            <a:r>
              <a:rPr lang="ru-RU" altLang="uk-UA" sz="2200" dirty="0" err="1">
                <a:solidFill>
                  <a:srgbClr val="002949"/>
                </a:solidFill>
              </a:rPr>
              <a:t>обчислюється</a:t>
            </a:r>
            <a:r>
              <a:rPr lang="ru-RU" altLang="uk-UA" sz="2200" dirty="0">
                <a:solidFill>
                  <a:srgbClr val="002949"/>
                </a:solidFill>
              </a:rPr>
              <a:t> з дня, коли особа </a:t>
            </a:r>
            <a:r>
              <a:rPr lang="ru-RU" altLang="uk-UA" sz="2200" dirty="0" err="1">
                <a:solidFill>
                  <a:srgbClr val="002949"/>
                </a:solidFill>
              </a:rPr>
              <a:t>дізналася</a:t>
            </a:r>
            <a:r>
              <a:rPr lang="ru-RU" altLang="uk-UA" sz="2200" dirty="0">
                <a:solidFill>
                  <a:srgbClr val="002949"/>
                </a:solidFill>
              </a:rPr>
              <a:t> </a:t>
            </a:r>
            <a:r>
              <a:rPr lang="ru-RU" altLang="uk-UA" sz="2200" dirty="0" err="1">
                <a:solidFill>
                  <a:srgbClr val="002949"/>
                </a:solidFill>
              </a:rPr>
              <a:t>або</a:t>
            </a:r>
            <a:r>
              <a:rPr lang="ru-RU" altLang="uk-UA" sz="2200" dirty="0">
                <a:solidFill>
                  <a:srgbClr val="002949"/>
                </a:solidFill>
              </a:rPr>
              <a:t> повинна </a:t>
            </a:r>
            <a:r>
              <a:rPr lang="ru-RU" altLang="uk-UA" sz="2200" dirty="0" err="1">
                <a:solidFill>
                  <a:srgbClr val="002949"/>
                </a:solidFill>
              </a:rPr>
              <a:t>була</a:t>
            </a:r>
            <a:r>
              <a:rPr lang="ru-RU" altLang="uk-UA" sz="2200" dirty="0">
                <a:solidFill>
                  <a:srgbClr val="002949"/>
                </a:solidFill>
              </a:rPr>
              <a:t> </a:t>
            </a:r>
            <a:r>
              <a:rPr lang="ru-RU" altLang="uk-UA" sz="2200" dirty="0" err="1">
                <a:solidFill>
                  <a:srgbClr val="002949"/>
                </a:solidFill>
              </a:rPr>
              <a:t>дізнатися</a:t>
            </a:r>
            <a:r>
              <a:rPr lang="ru-RU" altLang="uk-UA" sz="2200" dirty="0">
                <a:solidFill>
                  <a:srgbClr val="002949"/>
                </a:solidFill>
              </a:rPr>
              <a:t> про </a:t>
            </a:r>
            <a:r>
              <a:rPr lang="ru-RU" altLang="uk-UA" sz="2200" dirty="0" err="1">
                <a:solidFill>
                  <a:srgbClr val="002949"/>
                </a:solidFill>
              </a:rPr>
              <a:t>порушення</a:t>
            </a:r>
            <a:r>
              <a:rPr lang="ru-RU" altLang="uk-UA" sz="2200" dirty="0">
                <a:solidFill>
                  <a:srgbClr val="002949"/>
                </a:solidFill>
              </a:rPr>
              <a:t> </a:t>
            </a:r>
            <a:r>
              <a:rPr lang="ru-RU" altLang="uk-UA" sz="2200" dirty="0" err="1">
                <a:solidFill>
                  <a:srgbClr val="002949"/>
                </a:solidFill>
              </a:rPr>
              <a:t>своїх</a:t>
            </a:r>
            <a:r>
              <a:rPr lang="ru-RU" altLang="uk-UA" sz="2200" dirty="0">
                <a:solidFill>
                  <a:srgbClr val="002949"/>
                </a:solidFill>
              </a:rPr>
              <a:t> прав, свобод </a:t>
            </a:r>
            <a:r>
              <a:rPr lang="ru-RU" altLang="uk-UA" sz="2200" dirty="0" err="1">
                <a:solidFill>
                  <a:srgbClr val="002949"/>
                </a:solidFill>
              </a:rPr>
              <a:t>чи</a:t>
            </a:r>
            <a:r>
              <a:rPr lang="ru-RU" altLang="uk-UA" sz="2200" dirty="0">
                <a:solidFill>
                  <a:srgbClr val="002949"/>
                </a:solidFill>
              </a:rPr>
              <a:t> </a:t>
            </a:r>
            <a:r>
              <a:rPr lang="ru-RU" altLang="uk-UA" sz="2200" dirty="0" err="1">
                <a:solidFill>
                  <a:srgbClr val="002949"/>
                </a:solidFill>
              </a:rPr>
              <a:t>інтересів</a:t>
            </a:r>
            <a:r>
              <a:rPr lang="ru-RU" altLang="uk-UA" sz="2200" dirty="0">
                <a:solidFill>
                  <a:srgbClr val="002949"/>
                </a:solidFill>
              </a:rPr>
              <a:t>; </a:t>
            </a:r>
            <a:r>
              <a:rPr lang="ru-RU" altLang="uk-UA" sz="2200" dirty="0" err="1">
                <a:solidFill>
                  <a:srgbClr val="002949"/>
                </a:solidFill>
              </a:rPr>
              <a:t>чинними</a:t>
            </a:r>
            <a:r>
              <a:rPr lang="ru-RU" altLang="uk-UA" sz="2200" dirty="0">
                <a:solidFill>
                  <a:srgbClr val="002949"/>
                </a:solidFill>
              </a:rPr>
              <a:t> </a:t>
            </a:r>
            <a:r>
              <a:rPr lang="ru-RU" altLang="uk-UA" sz="2200" dirty="0" err="1">
                <a:solidFill>
                  <a:srgbClr val="002949"/>
                </a:solidFill>
              </a:rPr>
              <a:t>положеннями</a:t>
            </a:r>
            <a:r>
              <a:rPr lang="ru-RU" altLang="uk-UA" sz="2200" dirty="0">
                <a:solidFill>
                  <a:srgbClr val="002949"/>
                </a:solidFill>
              </a:rPr>
              <a:t> ч. 1 ст. 100 КАС </a:t>
            </a:r>
            <a:r>
              <a:rPr lang="ru-RU" altLang="uk-UA" sz="2200" dirty="0" err="1">
                <a:solidFill>
                  <a:srgbClr val="002949"/>
                </a:solidFill>
              </a:rPr>
              <a:t>України</a:t>
            </a:r>
            <a:r>
              <a:rPr lang="ru-RU" altLang="uk-UA" sz="2200" dirty="0">
                <a:solidFill>
                  <a:srgbClr val="002949"/>
                </a:solidFill>
              </a:rPr>
              <a:t> </a:t>
            </a:r>
            <a:r>
              <a:rPr lang="ru-RU" altLang="uk-UA" sz="2200" dirty="0" err="1">
                <a:solidFill>
                  <a:srgbClr val="002949"/>
                </a:solidFill>
              </a:rPr>
              <a:t>передбачено</a:t>
            </a:r>
            <a:r>
              <a:rPr lang="ru-RU" altLang="uk-UA" sz="2200" dirty="0">
                <a:solidFill>
                  <a:srgbClr val="002949"/>
                </a:solidFill>
              </a:rPr>
              <a:t>, </a:t>
            </a:r>
            <a:r>
              <a:rPr lang="ru-RU" altLang="uk-UA" sz="2200" dirty="0" err="1">
                <a:solidFill>
                  <a:srgbClr val="002949"/>
                </a:solidFill>
              </a:rPr>
              <a:t>що</a:t>
            </a:r>
            <a:r>
              <a:rPr lang="ru-RU" altLang="uk-UA" sz="2200" dirty="0">
                <a:solidFill>
                  <a:srgbClr val="002949"/>
                </a:solidFill>
              </a:rPr>
              <a:t> </a:t>
            </a:r>
            <a:r>
              <a:rPr lang="ru-RU" altLang="uk-UA" sz="2200" dirty="0" err="1">
                <a:solidFill>
                  <a:srgbClr val="002949"/>
                </a:solidFill>
              </a:rPr>
              <a:t>адміністративний</a:t>
            </a:r>
            <a:r>
              <a:rPr lang="ru-RU" altLang="uk-UA" sz="2200" dirty="0">
                <a:solidFill>
                  <a:srgbClr val="002949"/>
                </a:solidFill>
              </a:rPr>
              <a:t> </a:t>
            </a:r>
            <a:r>
              <a:rPr lang="ru-RU" altLang="uk-UA" sz="2200" dirty="0" err="1">
                <a:solidFill>
                  <a:srgbClr val="002949"/>
                </a:solidFill>
              </a:rPr>
              <a:t>позов</a:t>
            </a:r>
            <a:r>
              <a:rPr lang="ru-RU" altLang="uk-UA" sz="2200" dirty="0">
                <a:solidFill>
                  <a:srgbClr val="002949"/>
                </a:solidFill>
              </a:rPr>
              <a:t>, </a:t>
            </a:r>
            <a:r>
              <a:rPr lang="ru-RU" altLang="uk-UA" sz="2200" dirty="0" err="1">
                <a:solidFill>
                  <a:srgbClr val="002949"/>
                </a:solidFill>
              </a:rPr>
              <a:t>поданий</a:t>
            </a:r>
            <a:r>
              <a:rPr lang="ru-RU" altLang="uk-UA" sz="2200" dirty="0">
                <a:solidFill>
                  <a:srgbClr val="002949"/>
                </a:solidFill>
              </a:rPr>
              <a:t> </a:t>
            </a:r>
            <a:r>
              <a:rPr lang="ru-RU" altLang="uk-UA" sz="2200" dirty="0" err="1">
                <a:solidFill>
                  <a:srgbClr val="002949"/>
                </a:solidFill>
              </a:rPr>
              <a:t>після</a:t>
            </a:r>
            <a:r>
              <a:rPr lang="ru-RU" altLang="uk-UA" sz="2200" dirty="0">
                <a:solidFill>
                  <a:srgbClr val="002949"/>
                </a:solidFill>
              </a:rPr>
              <a:t> </a:t>
            </a:r>
            <a:r>
              <a:rPr lang="ru-RU" altLang="uk-UA" sz="2200" dirty="0" err="1">
                <a:solidFill>
                  <a:srgbClr val="002949"/>
                </a:solidFill>
              </a:rPr>
              <a:t>закінчення</a:t>
            </a:r>
            <a:r>
              <a:rPr lang="ru-RU" altLang="uk-UA" sz="2200" dirty="0">
                <a:solidFill>
                  <a:srgbClr val="002949"/>
                </a:solidFill>
              </a:rPr>
              <a:t> </a:t>
            </a:r>
            <a:r>
              <a:rPr lang="ru-RU" altLang="uk-UA" sz="2200" dirty="0" err="1">
                <a:solidFill>
                  <a:srgbClr val="002949"/>
                </a:solidFill>
              </a:rPr>
              <a:t>строків</a:t>
            </a:r>
            <a:r>
              <a:rPr lang="ru-RU" altLang="uk-UA" sz="2200" dirty="0">
                <a:solidFill>
                  <a:srgbClr val="002949"/>
                </a:solidFill>
              </a:rPr>
              <a:t>, </a:t>
            </a:r>
            <a:r>
              <a:rPr lang="ru-RU" altLang="uk-UA" sz="2200" dirty="0" err="1">
                <a:solidFill>
                  <a:srgbClr val="002949"/>
                </a:solidFill>
              </a:rPr>
              <a:t>установлених</a:t>
            </a:r>
            <a:r>
              <a:rPr lang="ru-RU" altLang="uk-UA" sz="2200" dirty="0">
                <a:solidFill>
                  <a:srgbClr val="002949"/>
                </a:solidFill>
              </a:rPr>
              <a:t> законом, </a:t>
            </a:r>
            <a:r>
              <a:rPr lang="ru-RU" altLang="uk-UA" sz="2200" dirty="0" err="1">
                <a:solidFill>
                  <a:srgbClr val="002949"/>
                </a:solidFill>
              </a:rPr>
              <a:t>залишається</a:t>
            </a:r>
            <a:r>
              <a:rPr lang="ru-RU" altLang="uk-UA" sz="2200" dirty="0">
                <a:solidFill>
                  <a:srgbClr val="002949"/>
                </a:solidFill>
              </a:rPr>
              <a:t> без </a:t>
            </a:r>
            <a:r>
              <a:rPr lang="ru-RU" altLang="uk-UA" sz="2200" dirty="0" err="1">
                <a:solidFill>
                  <a:srgbClr val="002949"/>
                </a:solidFill>
              </a:rPr>
              <a:t>розгляду</a:t>
            </a:r>
            <a:r>
              <a:rPr lang="ru-RU" altLang="uk-UA" sz="2200" dirty="0">
                <a:solidFill>
                  <a:srgbClr val="002949"/>
                </a:solidFill>
              </a:rPr>
              <a:t>, </a:t>
            </a:r>
            <a:r>
              <a:rPr lang="ru-RU" altLang="uk-UA" sz="2200" dirty="0" err="1">
                <a:solidFill>
                  <a:srgbClr val="002949"/>
                </a:solidFill>
              </a:rPr>
              <a:t>якщо</a:t>
            </a:r>
            <a:r>
              <a:rPr lang="ru-RU" altLang="uk-UA" sz="2200" dirty="0">
                <a:solidFill>
                  <a:srgbClr val="002949"/>
                </a:solidFill>
              </a:rPr>
              <a:t> суд за </a:t>
            </a:r>
            <a:r>
              <a:rPr lang="ru-RU" altLang="uk-UA" sz="2200" dirty="0" err="1">
                <a:solidFill>
                  <a:srgbClr val="002949"/>
                </a:solidFill>
              </a:rPr>
              <a:t>заявою</a:t>
            </a:r>
            <a:r>
              <a:rPr lang="ru-RU" altLang="uk-UA" sz="2200" dirty="0">
                <a:solidFill>
                  <a:srgbClr val="002949"/>
                </a:solidFill>
              </a:rPr>
              <a:t> особи, яка </a:t>
            </a:r>
            <a:r>
              <a:rPr lang="ru-RU" altLang="uk-UA" sz="2200" dirty="0" err="1">
                <a:solidFill>
                  <a:srgbClr val="002949"/>
                </a:solidFill>
              </a:rPr>
              <a:t>його</a:t>
            </a:r>
            <a:r>
              <a:rPr lang="ru-RU" altLang="uk-UA" sz="2200" dirty="0">
                <a:solidFill>
                  <a:srgbClr val="002949"/>
                </a:solidFill>
              </a:rPr>
              <a:t> подала, не </a:t>
            </a:r>
            <a:r>
              <a:rPr lang="ru-RU" altLang="uk-UA" sz="2200" dirty="0" err="1">
                <a:solidFill>
                  <a:srgbClr val="002949"/>
                </a:solidFill>
              </a:rPr>
              <a:t>знайде</a:t>
            </a:r>
            <a:r>
              <a:rPr lang="ru-RU" altLang="uk-UA" sz="2200" dirty="0">
                <a:solidFill>
                  <a:srgbClr val="002949"/>
                </a:solidFill>
              </a:rPr>
              <a:t> </a:t>
            </a:r>
            <a:r>
              <a:rPr lang="ru-RU" altLang="uk-UA" sz="2200" dirty="0" err="1">
                <a:solidFill>
                  <a:srgbClr val="002949"/>
                </a:solidFill>
              </a:rPr>
              <a:t>підстав</a:t>
            </a:r>
            <a:r>
              <a:rPr lang="ru-RU" altLang="uk-UA" sz="2200" dirty="0">
                <a:solidFill>
                  <a:srgbClr val="002949"/>
                </a:solidFill>
              </a:rPr>
              <a:t> для </a:t>
            </a:r>
            <a:r>
              <a:rPr lang="ru-RU" altLang="uk-UA" sz="2200" dirty="0" err="1">
                <a:solidFill>
                  <a:srgbClr val="002949"/>
                </a:solidFill>
              </a:rPr>
              <a:t>поновлення</a:t>
            </a:r>
            <a:r>
              <a:rPr lang="ru-RU" altLang="uk-UA" sz="2200" dirty="0">
                <a:solidFill>
                  <a:srgbClr val="002949"/>
                </a:solidFill>
              </a:rPr>
              <a:t> строку, про </a:t>
            </a:r>
            <a:r>
              <a:rPr lang="ru-RU" altLang="uk-UA" sz="2200" dirty="0" err="1">
                <a:solidFill>
                  <a:srgbClr val="002949"/>
                </a:solidFill>
              </a:rPr>
              <a:t>що</a:t>
            </a:r>
            <a:r>
              <a:rPr lang="ru-RU" altLang="uk-UA" sz="2200" dirty="0">
                <a:solidFill>
                  <a:srgbClr val="002949"/>
                </a:solidFill>
              </a:rPr>
              <a:t> </a:t>
            </a:r>
            <a:r>
              <a:rPr lang="ru-RU" altLang="uk-UA" sz="2200" dirty="0" err="1">
                <a:solidFill>
                  <a:srgbClr val="002949"/>
                </a:solidFill>
              </a:rPr>
              <a:t>постановляється</a:t>
            </a:r>
            <a:r>
              <a:rPr lang="ru-RU" altLang="uk-UA" sz="2200" dirty="0">
                <a:solidFill>
                  <a:srgbClr val="002949"/>
                </a:solidFill>
              </a:rPr>
              <a:t> </a:t>
            </a:r>
            <a:r>
              <a:rPr lang="ru-RU" altLang="uk-UA" sz="2200" dirty="0" err="1">
                <a:solidFill>
                  <a:srgbClr val="002949"/>
                </a:solidFill>
              </a:rPr>
              <a:t>ухвала</a:t>
            </a:r>
            <a:r>
              <a:rPr lang="ru-RU" altLang="uk-UA" sz="2200" dirty="0">
                <a:solidFill>
                  <a:srgbClr val="002949"/>
                </a:solidFill>
              </a:rPr>
              <a:t>; </a:t>
            </a:r>
          </a:p>
        </p:txBody>
      </p:sp>
      <p:sp>
        <p:nvSpPr>
          <p:cNvPr id="2" name="Прямоугольник 4">
            <a:extLst>
              <a:ext uri="{FF2B5EF4-FFF2-40B4-BE49-F238E27FC236}">
                <a16:creationId xmlns:a16="http://schemas.microsoft.com/office/drawing/2014/main" id="{C8686B7E-CD6A-B462-FC3F-689B83ACBDF7}"/>
              </a:ext>
            </a:extLst>
          </p:cNvPr>
          <p:cNvSpPr>
            <a:spLocks noChangeArrowheads="1"/>
          </p:cNvSpPr>
          <p:nvPr/>
        </p:nvSpPr>
        <p:spPr bwMode="auto">
          <a:xfrm>
            <a:off x="461961" y="235539"/>
            <a:ext cx="11268076" cy="461665"/>
          </a:xfrm>
          <a:prstGeom prst="rect">
            <a:avLst/>
          </a:prstGeom>
          <a:solidFill>
            <a:schemeClr val="accent1">
              <a:lumMod val="40000"/>
              <a:lumOff val="60000"/>
            </a:schemeClr>
          </a:soli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uk-UA" altLang="uk-UA" sz="2400" b="1" dirty="0">
                <a:solidFill>
                  <a:srgbClr val="002949"/>
                </a:solidFill>
              </a:rPr>
              <a:t>Л</a:t>
            </a:r>
            <a:r>
              <a:rPr lang="ru-RU" altLang="uk-UA" sz="2400" b="1" dirty="0" err="1">
                <a:solidFill>
                  <a:srgbClr val="002949"/>
                </a:solidFill>
              </a:rPr>
              <a:t>ист</a:t>
            </a:r>
            <a:r>
              <a:rPr lang="ru-RU" altLang="uk-UA" sz="2400" b="1" dirty="0">
                <a:solidFill>
                  <a:srgbClr val="002949"/>
                </a:solidFill>
              </a:rPr>
              <a:t> </a:t>
            </a:r>
            <a:r>
              <a:rPr lang="ru-RU" altLang="uk-UA" sz="2400" b="1" dirty="0" err="1">
                <a:solidFill>
                  <a:srgbClr val="002949"/>
                </a:solidFill>
              </a:rPr>
              <a:t>Вищого</a:t>
            </a:r>
            <a:r>
              <a:rPr lang="ru-RU" altLang="uk-UA" sz="2400" b="1" dirty="0">
                <a:solidFill>
                  <a:srgbClr val="002949"/>
                </a:solidFill>
              </a:rPr>
              <a:t> </a:t>
            </a:r>
            <a:r>
              <a:rPr lang="ru-RU" altLang="uk-UA" sz="2400" b="1" dirty="0" err="1">
                <a:solidFill>
                  <a:srgbClr val="002949"/>
                </a:solidFill>
              </a:rPr>
              <a:t>адміністративного</a:t>
            </a:r>
            <a:r>
              <a:rPr lang="ru-RU" altLang="uk-UA" sz="2400" b="1" dirty="0">
                <a:solidFill>
                  <a:srgbClr val="002949"/>
                </a:solidFill>
              </a:rPr>
              <a:t> суду </a:t>
            </a:r>
            <a:r>
              <a:rPr lang="ru-RU" altLang="uk-UA" sz="2400" b="1" dirty="0" err="1">
                <a:solidFill>
                  <a:srgbClr val="002949"/>
                </a:solidFill>
              </a:rPr>
              <a:t>України</a:t>
            </a:r>
            <a:r>
              <a:rPr lang="ru-RU" altLang="uk-UA" sz="2400" b="1" dirty="0">
                <a:solidFill>
                  <a:srgbClr val="002949"/>
                </a:solidFill>
              </a:rPr>
              <a:t> </a:t>
            </a:r>
            <a:r>
              <a:rPr lang="ru-RU" altLang="uk-UA" sz="2400" b="1" dirty="0" err="1">
                <a:solidFill>
                  <a:srgbClr val="002949"/>
                </a:solidFill>
              </a:rPr>
              <a:t>від</a:t>
            </a:r>
            <a:r>
              <a:rPr lang="ru-RU" altLang="uk-UA" sz="2400" b="1" dirty="0">
                <a:solidFill>
                  <a:srgbClr val="002949"/>
                </a:solidFill>
              </a:rPr>
              <a:t> 13 </a:t>
            </a:r>
            <a:r>
              <a:rPr lang="ru-RU" altLang="uk-UA" sz="2400" b="1" dirty="0" err="1">
                <a:solidFill>
                  <a:srgbClr val="002949"/>
                </a:solidFill>
              </a:rPr>
              <a:t>жовтня</a:t>
            </a:r>
            <a:r>
              <a:rPr lang="ru-RU" altLang="uk-UA" sz="2400" b="1" dirty="0">
                <a:solidFill>
                  <a:srgbClr val="002949"/>
                </a:solidFill>
              </a:rPr>
              <a:t> 2010 року № 1425/11/13-10</a:t>
            </a:r>
          </a:p>
        </p:txBody>
      </p:sp>
      <p:sp>
        <p:nvSpPr>
          <p:cNvPr id="3" name="Стрілка: смугаста вправо 2">
            <a:extLst>
              <a:ext uri="{FF2B5EF4-FFF2-40B4-BE49-F238E27FC236}">
                <a16:creationId xmlns:a16="http://schemas.microsoft.com/office/drawing/2014/main" id="{E19142DC-3C52-7644-91C3-4B73ED868FC6}"/>
              </a:ext>
            </a:extLst>
          </p:cNvPr>
          <p:cNvSpPr/>
          <p:nvPr/>
        </p:nvSpPr>
        <p:spPr>
          <a:xfrm>
            <a:off x="5600701" y="5361177"/>
            <a:ext cx="5291847" cy="589119"/>
          </a:xfrm>
          <a:prstGeom prst="stripedRightArrow">
            <a:avLst>
              <a:gd name="adj1" fmla="val 57548"/>
              <a:gd name="adj2" fmla="val 971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5" name="Straight Connector 8">
            <a:extLst>
              <a:ext uri="{FF2B5EF4-FFF2-40B4-BE49-F238E27FC236}">
                <a16:creationId xmlns:a16="http://schemas.microsoft.com/office/drawing/2014/main" id="{B4283CD8-CD5A-370C-8880-F2227BAB8B3C}"/>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2C3FC6B3-6F66-5810-8F36-B2884E9ABDA0}"/>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B66EC7A0-9246-094C-3C54-5DCD601B54F4}"/>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E7D9C606-7DCB-2748-B1F9-8B994AD68EDB}"/>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37</a:t>
            </a:fld>
            <a:endParaRPr lang="uk-UA" altLang="uk-UA" dirty="0">
              <a:solidFill>
                <a:srgbClr val="002949"/>
              </a:solidFill>
            </a:endParaRPr>
          </a:p>
        </p:txBody>
      </p:sp>
    </p:spTree>
    <p:extLst>
      <p:ext uri="{BB962C8B-B14F-4D97-AF65-F5344CB8AC3E}">
        <p14:creationId xmlns:p14="http://schemas.microsoft.com/office/powerpoint/2010/main" val="180088688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61962" y="485774"/>
            <a:ext cx="11268075" cy="4693593"/>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300" dirty="0">
                <a:solidFill>
                  <a:srgbClr val="002949"/>
                </a:solidFill>
              </a:rPr>
              <a:t>..</a:t>
            </a:r>
            <a:r>
              <a:rPr lang="ru-RU" altLang="uk-UA" sz="2300" dirty="0" err="1">
                <a:solidFill>
                  <a:srgbClr val="002949"/>
                </a:solidFill>
              </a:rPr>
              <a:t>під</a:t>
            </a:r>
            <a:r>
              <a:rPr lang="ru-RU" altLang="uk-UA" sz="2300" dirty="0">
                <a:solidFill>
                  <a:srgbClr val="002949"/>
                </a:solidFill>
              </a:rPr>
              <a:t> час </a:t>
            </a:r>
            <a:r>
              <a:rPr lang="ru-RU" altLang="uk-UA" sz="2300" dirty="0" err="1">
                <a:solidFill>
                  <a:srgbClr val="002949"/>
                </a:solidFill>
              </a:rPr>
              <a:t>вирішення</a:t>
            </a:r>
            <a:r>
              <a:rPr lang="ru-RU" altLang="uk-UA" sz="2300" dirty="0">
                <a:solidFill>
                  <a:srgbClr val="002949"/>
                </a:solidFill>
              </a:rPr>
              <a:t> </a:t>
            </a:r>
            <a:r>
              <a:rPr lang="ru-RU" altLang="uk-UA" sz="2300" dirty="0" err="1">
                <a:solidFill>
                  <a:srgbClr val="002949"/>
                </a:solidFill>
              </a:rPr>
              <a:t>питання</a:t>
            </a:r>
            <a:r>
              <a:rPr lang="ru-RU" altLang="uk-UA" sz="2300" dirty="0">
                <a:solidFill>
                  <a:srgbClr val="002949"/>
                </a:solidFill>
              </a:rPr>
              <a:t> про </a:t>
            </a:r>
            <a:r>
              <a:rPr lang="ru-RU" altLang="uk-UA" sz="2300" dirty="0" err="1">
                <a:solidFill>
                  <a:srgbClr val="002949"/>
                </a:solidFill>
              </a:rPr>
              <a:t>відкриття</a:t>
            </a:r>
            <a:r>
              <a:rPr lang="ru-RU" altLang="uk-UA" sz="2300" dirty="0">
                <a:solidFill>
                  <a:srgbClr val="002949"/>
                </a:solidFill>
              </a:rPr>
              <a:t> </a:t>
            </a:r>
            <a:r>
              <a:rPr lang="ru-RU" altLang="uk-UA" sz="2300" dirty="0" err="1">
                <a:solidFill>
                  <a:srgbClr val="002949"/>
                </a:solidFill>
              </a:rPr>
              <a:t>провадження</a:t>
            </a:r>
            <a:r>
              <a:rPr lang="ru-RU" altLang="uk-UA" sz="2300" dirty="0">
                <a:solidFill>
                  <a:srgbClr val="002949"/>
                </a:solidFill>
              </a:rPr>
              <a:t> у </a:t>
            </a:r>
            <a:r>
              <a:rPr lang="ru-RU" altLang="uk-UA" sz="2300" dirty="0" err="1">
                <a:solidFill>
                  <a:srgbClr val="002949"/>
                </a:solidFill>
              </a:rPr>
              <a:t>справі</a:t>
            </a:r>
            <a:r>
              <a:rPr lang="ru-RU" altLang="uk-UA" sz="2300" dirty="0">
                <a:solidFill>
                  <a:srgbClr val="002949"/>
                </a:solidFill>
              </a:rPr>
              <a:t> </a:t>
            </a:r>
            <a:r>
              <a:rPr lang="ru-RU" altLang="uk-UA" sz="2300" dirty="0" err="1">
                <a:solidFill>
                  <a:srgbClr val="002949"/>
                </a:solidFill>
              </a:rPr>
              <a:t>місцевим</a:t>
            </a:r>
            <a:r>
              <a:rPr lang="ru-RU" altLang="uk-UA" sz="2300" dirty="0">
                <a:solidFill>
                  <a:srgbClr val="002949"/>
                </a:solidFill>
              </a:rPr>
              <a:t> </a:t>
            </a:r>
            <a:r>
              <a:rPr lang="ru-RU" altLang="uk-UA" sz="2300" dirty="0" err="1">
                <a:solidFill>
                  <a:srgbClr val="002949"/>
                </a:solidFill>
              </a:rPr>
              <a:t>адміністративним</a:t>
            </a:r>
            <a:r>
              <a:rPr lang="ru-RU" altLang="uk-UA" sz="2300" dirty="0">
                <a:solidFill>
                  <a:srgbClr val="002949"/>
                </a:solidFill>
              </a:rPr>
              <a:t> судам </a:t>
            </a:r>
            <a:r>
              <a:rPr lang="ru-RU" altLang="uk-UA" sz="2300" dirty="0" err="1">
                <a:solidFill>
                  <a:srgbClr val="002949"/>
                </a:solidFill>
              </a:rPr>
              <a:t>необхідно</a:t>
            </a:r>
            <a:r>
              <a:rPr lang="ru-RU" altLang="uk-UA" sz="2300" dirty="0">
                <a:solidFill>
                  <a:srgbClr val="002949"/>
                </a:solidFill>
              </a:rPr>
              <a:t> </a:t>
            </a:r>
            <a:r>
              <a:rPr lang="ru-RU" altLang="uk-UA" sz="2300" dirty="0" err="1">
                <a:solidFill>
                  <a:srgbClr val="002949"/>
                </a:solidFill>
              </a:rPr>
              <a:t>перевіряти</a:t>
            </a:r>
            <a:r>
              <a:rPr lang="ru-RU" altLang="uk-UA" sz="2300" dirty="0">
                <a:solidFill>
                  <a:srgbClr val="002949"/>
                </a:solidFill>
              </a:rPr>
              <a:t> </a:t>
            </a:r>
            <a:r>
              <a:rPr lang="ru-RU" altLang="uk-UA" sz="2300" dirty="0" err="1">
                <a:solidFill>
                  <a:srgbClr val="002949"/>
                </a:solidFill>
              </a:rPr>
              <a:t>додержання</a:t>
            </a:r>
            <a:r>
              <a:rPr lang="ru-RU" altLang="uk-UA" sz="2300" dirty="0">
                <a:solidFill>
                  <a:srgbClr val="002949"/>
                </a:solidFill>
              </a:rPr>
              <a:t> строку </a:t>
            </a:r>
            <a:r>
              <a:rPr lang="ru-RU" altLang="uk-UA" sz="2300" dirty="0" err="1">
                <a:solidFill>
                  <a:srgbClr val="002949"/>
                </a:solidFill>
              </a:rPr>
              <a:t>звернення</a:t>
            </a:r>
            <a:r>
              <a:rPr lang="ru-RU" altLang="uk-UA" sz="2300" dirty="0">
                <a:solidFill>
                  <a:srgbClr val="002949"/>
                </a:solidFill>
              </a:rPr>
              <a:t> до суду та у </a:t>
            </a:r>
            <a:r>
              <a:rPr lang="ru-RU" altLang="uk-UA" sz="2300" dirty="0" err="1">
                <a:solidFill>
                  <a:srgbClr val="002949"/>
                </a:solidFill>
              </a:rPr>
              <a:t>разі</a:t>
            </a:r>
            <a:r>
              <a:rPr lang="ru-RU" altLang="uk-UA" sz="2300" dirty="0">
                <a:solidFill>
                  <a:srgbClr val="002949"/>
                </a:solidFill>
              </a:rPr>
              <a:t> пропуску такого строку та </a:t>
            </a:r>
            <a:r>
              <a:rPr lang="ru-RU" altLang="uk-UA" sz="2300" dirty="0" err="1">
                <a:solidFill>
                  <a:srgbClr val="002949"/>
                </a:solidFill>
              </a:rPr>
              <a:t>визнання</a:t>
            </a:r>
            <a:r>
              <a:rPr lang="ru-RU" altLang="uk-UA" sz="2300" dirty="0">
                <a:solidFill>
                  <a:srgbClr val="002949"/>
                </a:solidFill>
              </a:rPr>
              <a:t> </a:t>
            </a:r>
            <a:r>
              <a:rPr lang="ru-RU" altLang="uk-UA" sz="2300" dirty="0" err="1">
                <a:solidFill>
                  <a:srgbClr val="002949"/>
                </a:solidFill>
              </a:rPr>
              <a:t>вказаних</a:t>
            </a:r>
            <a:r>
              <a:rPr lang="ru-RU" altLang="uk-UA" sz="2300" dirty="0">
                <a:solidFill>
                  <a:srgbClr val="002949"/>
                </a:solidFill>
              </a:rPr>
              <a:t> особою причин пропуску строку </a:t>
            </a:r>
            <a:r>
              <a:rPr lang="ru-RU" altLang="uk-UA" sz="2300" dirty="0" err="1">
                <a:solidFill>
                  <a:srgbClr val="002949"/>
                </a:solidFill>
              </a:rPr>
              <a:t>неповажними</a:t>
            </a:r>
            <a:r>
              <a:rPr lang="ru-RU" altLang="uk-UA" sz="2300" dirty="0">
                <a:solidFill>
                  <a:srgbClr val="002949"/>
                </a:solidFill>
              </a:rPr>
              <a:t> </a:t>
            </a:r>
            <a:r>
              <a:rPr lang="ru-RU" altLang="uk-UA" sz="2300" dirty="0" err="1">
                <a:solidFill>
                  <a:srgbClr val="002949"/>
                </a:solidFill>
              </a:rPr>
              <a:t>місцевий</a:t>
            </a:r>
            <a:r>
              <a:rPr lang="ru-RU" altLang="uk-UA" sz="2300" dirty="0">
                <a:solidFill>
                  <a:srgbClr val="002949"/>
                </a:solidFill>
              </a:rPr>
              <a:t> </a:t>
            </a:r>
            <a:r>
              <a:rPr lang="ru-RU" altLang="uk-UA" sz="2300" dirty="0" err="1">
                <a:solidFill>
                  <a:srgbClr val="002949"/>
                </a:solidFill>
              </a:rPr>
              <a:t>адміністративний</a:t>
            </a:r>
            <a:r>
              <a:rPr lang="ru-RU" altLang="uk-UA" sz="2300" dirty="0">
                <a:solidFill>
                  <a:srgbClr val="002949"/>
                </a:solidFill>
              </a:rPr>
              <a:t> суд повинен </a:t>
            </a:r>
            <a:r>
              <a:rPr lang="ru-RU" altLang="uk-UA" sz="2300" dirty="0" err="1">
                <a:solidFill>
                  <a:srgbClr val="002949"/>
                </a:solidFill>
              </a:rPr>
              <a:t>залишити</a:t>
            </a:r>
            <a:r>
              <a:rPr lang="ru-RU" altLang="uk-UA" sz="2300" dirty="0">
                <a:solidFill>
                  <a:srgbClr val="002949"/>
                </a:solidFill>
              </a:rPr>
              <a:t> </a:t>
            </a:r>
            <a:r>
              <a:rPr lang="ru-RU" altLang="uk-UA" sz="2300" dirty="0" err="1">
                <a:solidFill>
                  <a:srgbClr val="002949"/>
                </a:solidFill>
              </a:rPr>
              <a:t>адміністративний</a:t>
            </a:r>
            <a:r>
              <a:rPr lang="ru-RU" altLang="uk-UA" sz="2300" dirty="0">
                <a:solidFill>
                  <a:srgbClr val="002949"/>
                </a:solidFill>
              </a:rPr>
              <a:t> </a:t>
            </a:r>
            <a:r>
              <a:rPr lang="ru-RU" altLang="uk-UA" sz="2300" dirty="0" err="1">
                <a:solidFill>
                  <a:srgbClr val="002949"/>
                </a:solidFill>
              </a:rPr>
              <a:t>позов</a:t>
            </a:r>
            <a:r>
              <a:rPr lang="ru-RU" altLang="uk-UA" sz="2300" dirty="0">
                <a:solidFill>
                  <a:srgbClr val="002949"/>
                </a:solidFill>
              </a:rPr>
              <a:t> без </a:t>
            </a:r>
            <a:r>
              <a:rPr lang="ru-RU" altLang="uk-UA" sz="2300" dirty="0" err="1">
                <a:solidFill>
                  <a:srgbClr val="002949"/>
                </a:solidFill>
              </a:rPr>
              <a:t>розгляду</a:t>
            </a:r>
            <a:r>
              <a:rPr lang="ru-RU" altLang="uk-UA" sz="2300" dirty="0">
                <a:solidFill>
                  <a:srgbClr val="002949"/>
                </a:solidFill>
              </a:rPr>
              <a:t>; (</a:t>
            </a:r>
            <a:r>
              <a:rPr lang="ru-RU" altLang="uk-UA" sz="2300" dirty="0" err="1">
                <a:solidFill>
                  <a:srgbClr val="002949"/>
                </a:solidFill>
              </a:rPr>
              <a:t>можливі</a:t>
            </a:r>
            <a:r>
              <a:rPr lang="ru-RU" altLang="uk-UA" sz="2300" dirty="0">
                <a:solidFill>
                  <a:srgbClr val="002949"/>
                </a:solidFill>
              </a:rPr>
              <a:t> </a:t>
            </a:r>
            <a:r>
              <a:rPr lang="ru-RU" altLang="uk-UA" sz="2300" dirty="0" err="1">
                <a:solidFill>
                  <a:srgbClr val="002949"/>
                </a:solidFill>
              </a:rPr>
              <a:t>випадки</a:t>
            </a:r>
            <a:r>
              <a:rPr lang="ru-RU" altLang="uk-UA" sz="2300" dirty="0">
                <a:solidFill>
                  <a:srgbClr val="002949"/>
                </a:solidFill>
              </a:rPr>
              <a:t>, коли в </a:t>
            </a:r>
            <a:r>
              <a:rPr lang="ru-RU" altLang="uk-UA" sz="2300" dirty="0" err="1">
                <a:solidFill>
                  <a:srgbClr val="002949"/>
                </a:solidFill>
              </a:rPr>
              <a:t>частині</a:t>
            </a:r>
            <a:r>
              <a:rPr lang="ru-RU" altLang="uk-UA" sz="2300" dirty="0">
                <a:solidFill>
                  <a:srgbClr val="002949"/>
                </a:solidFill>
              </a:rPr>
              <a:t> </a:t>
            </a:r>
            <a:r>
              <a:rPr lang="ru-RU" altLang="uk-UA" sz="2300" dirty="0" err="1">
                <a:solidFill>
                  <a:srgbClr val="002949"/>
                </a:solidFill>
              </a:rPr>
              <a:t>вимог</a:t>
            </a:r>
            <a:r>
              <a:rPr lang="ru-RU" altLang="uk-UA" sz="2300" dirty="0">
                <a:solidFill>
                  <a:srgbClr val="002949"/>
                </a:solidFill>
              </a:rPr>
              <a:t> </a:t>
            </a:r>
            <a:r>
              <a:rPr lang="ru-RU" altLang="uk-UA" sz="2300" dirty="0" err="1">
                <a:solidFill>
                  <a:srgbClr val="002949"/>
                </a:solidFill>
              </a:rPr>
              <a:t>позовну</a:t>
            </a:r>
            <a:r>
              <a:rPr lang="ru-RU" altLang="uk-UA" sz="2300" dirty="0">
                <a:solidFill>
                  <a:srgbClr val="002949"/>
                </a:solidFill>
              </a:rPr>
              <a:t> </a:t>
            </a:r>
            <a:r>
              <a:rPr lang="ru-RU" altLang="uk-UA" sz="2300" dirty="0" err="1">
                <a:solidFill>
                  <a:srgbClr val="002949"/>
                </a:solidFill>
              </a:rPr>
              <a:t>заяву</a:t>
            </a:r>
            <a:r>
              <a:rPr lang="ru-RU" altLang="uk-UA" sz="2300" dirty="0">
                <a:solidFill>
                  <a:srgbClr val="002949"/>
                </a:solidFill>
              </a:rPr>
              <a:t> </a:t>
            </a:r>
            <a:r>
              <a:rPr lang="ru-RU" altLang="uk-UA" sz="2300" dirty="0" err="1">
                <a:solidFill>
                  <a:srgbClr val="002949"/>
                </a:solidFill>
              </a:rPr>
              <a:t>слід</a:t>
            </a:r>
            <a:r>
              <a:rPr lang="ru-RU" altLang="uk-UA" sz="2300" dirty="0">
                <a:solidFill>
                  <a:srgbClr val="002949"/>
                </a:solidFill>
              </a:rPr>
              <a:t> </a:t>
            </a:r>
            <a:r>
              <a:rPr lang="ru-RU" altLang="uk-UA" sz="2300" dirty="0" err="1">
                <a:solidFill>
                  <a:srgbClr val="002949"/>
                </a:solidFill>
              </a:rPr>
              <a:t>залишати</a:t>
            </a:r>
            <a:r>
              <a:rPr lang="ru-RU" altLang="uk-UA" sz="2300" dirty="0">
                <a:solidFill>
                  <a:srgbClr val="002949"/>
                </a:solidFill>
              </a:rPr>
              <a:t> без </a:t>
            </a:r>
            <a:r>
              <a:rPr lang="ru-RU" altLang="uk-UA" sz="2300" dirty="0" err="1">
                <a:solidFill>
                  <a:srgbClr val="002949"/>
                </a:solidFill>
              </a:rPr>
              <a:t>розгляду</a:t>
            </a:r>
            <a:r>
              <a:rPr lang="ru-RU" altLang="uk-UA" sz="2300" dirty="0">
                <a:solidFill>
                  <a:srgbClr val="002949"/>
                </a:solidFill>
              </a:rPr>
              <a:t>, а в </a:t>
            </a:r>
            <a:r>
              <a:rPr lang="ru-RU" altLang="uk-UA" sz="2300" dirty="0" err="1">
                <a:solidFill>
                  <a:srgbClr val="002949"/>
                </a:solidFill>
              </a:rPr>
              <a:t>іншій</a:t>
            </a:r>
            <a:r>
              <a:rPr lang="ru-RU" altLang="uk-UA" sz="2300" dirty="0">
                <a:solidFill>
                  <a:srgbClr val="002949"/>
                </a:solidFill>
              </a:rPr>
              <a:t> </a:t>
            </a:r>
            <a:r>
              <a:rPr lang="ru-RU" altLang="uk-UA" sz="2300" dirty="0" err="1">
                <a:solidFill>
                  <a:srgbClr val="002949"/>
                </a:solidFill>
              </a:rPr>
              <a:t>частині</a:t>
            </a:r>
            <a:r>
              <a:rPr lang="ru-RU" altLang="uk-UA" sz="2300" dirty="0">
                <a:solidFill>
                  <a:srgbClr val="002949"/>
                </a:solidFill>
              </a:rPr>
              <a:t> – </a:t>
            </a:r>
            <a:r>
              <a:rPr lang="ru-RU" altLang="uk-UA" sz="2300" dirty="0" err="1">
                <a:solidFill>
                  <a:srgbClr val="002949"/>
                </a:solidFill>
              </a:rPr>
              <a:t>відкривати</a:t>
            </a:r>
            <a:r>
              <a:rPr lang="ru-RU" altLang="uk-UA" sz="2300" dirty="0">
                <a:solidFill>
                  <a:srgbClr val="002949"/>
                </a:solidFill>
              </a:rPr>
              <a:t> </a:t>
            </a:r>
            <a:r>
              <a:rPr lang="ru-RU" altLang="uk-UA" sz="2300" dirty="0" err="1">
                <a:solidFill>
                  <a:srgbClr val="002949"/>
                </a:solidFill>
              </a:rPr>
              <a:t>провадження</a:t>
            </a:r>
            <a:r>
              <a:rPr lang="ru-RU" altLang="uk-UA" sz="2300" dirty="0">
                <a:solidFill>
                  <a:srgbClr val="002949"/>
                </a:solidFill>
              </a:rPr>
              <a:t> у </a:t>
            </a:r>
            <a:r>
              <a:rPr lang="ru-RU" altLang="uk-UA" sz="2300" dirty="0" err="1">
                <a:solidFill>
                  <a:srgbClr val="002949"/>
                </a:solidFill>
              </a:rPr>
              <a:t>справі</a:t>
            </a:r>
            <a:r>
              <a:rPr lang="ru-RU" altLang="uk-UA" sz="2300" dirty="0">
                <a:solidFill>
                  <a:srgbClr val="002949"/>
                </a:solidFill>
              </a:rPr>
              <a:t>); </a:t>
            </a:r>
            <a:r>
              <a:rPr lang="ru-RU" altLang="uk-UA" sz="2300" dirty="0" err="1">
                <a:solidFill>
                  <a:srgbClr val="002949"/>
                </a:solidFill>
              </a:rPr>
              <a:t>апеляційним</a:t>
            </a:r>
            <a:r>
              <a:rPr lang="ru-RU" altLang="uk-UA" sz="2300" dirty="0">
                <a:solidFill>
                  <a:srgbClr val="002949"/>
                </a:solidFill>
              </a:rPr>
              <a:t> </a:t>
            </a:r>
            <a:r>
              <a:rPr lang="ru-RU" altLang="uk-UA" sz="2300" dirty="0" err="1">
                <a:solidFill>
                  <a:srgbClr val="002949"/>
                </a:solidFill>
              </a:rPr>
              <a:t>адміністративним</a:t>
            </a:r>
            <a:r>
              <a:rPr lang="ru-RU" altLang="uk-UA" sz="2300" dirty="0">
                <a:solidFill>
                  <a:srgbClr val="002949"/>
                </a:solidFill>
              </a:rPr>
              <a:t> судам при </a:t>
            </a:r>
            <a:r>
              <a:rPr lang="ru-RU" altLang="uk-UA" sz="2300" dirty="0" err="1">
                <a:solidFill>
                  <a:srgbClr val="002949"/>
                </a:solidFill>
              </a:rPr>
              <a:t>розгляді</a:t>
            </a:r>
            <a:r>
              <a:rPr lang="ru-RU" altLang="uk-UA" sz="2300" dirty="0">
                <a:solidFill>
                  <a:srgbClr val="002949"/>
                </a:solidFill>
              </a:rPr>
              <a:t> </a:t>
            </a:r>
            <a:r>
              <a:rPr lang="ru-RU" altLang="uk-UA" sz="2300" dirty="0" err="1">
                <a:solidFill>
                  <a:srgbClr val="002949"/>
                </a:solidFill>
              </a:rPr>
              <a:t>апеляційних</a:t>
            </a:r>
            <a:r>
              <a:rPr lang="ru-RU" altLang="uk-UA" sz="2300" dirty="0">
                <a:solidFill>
                  <a:srgbClr val="002949"/>
                </a:solidFill>
              </a:rPr>
              <a:t> </a:t>
            </a:r>
            <a:r>
              <a:rPr lang="ru-RU" altLang="uk-UA" sz="2300" dirty="0" err="1">
                <a:solidFill>
                  <a:srgbClr val="002949"/>
                </a:solidFill>
              </a:rPr>
              <a:t>скарг</a:t>
            </a:r>
            <a:r>
              <a:rPr lang="ru-RU" altLang="uk-UA" sz="2300" dirty="0">
                <a:solidFill>
                  <a:srgbClr val="002949"/>
                </a:solidFill>
              </a:rPr>
              <a:t> у справах, </a:t>
            </a:r>
            <a:r>
              <a:rPr lang="ru-RU" altLang="uk-UA" sz="2300" dirty="0" err="1">
                <a:solidFill>
                  <a:srgbClr val="002949"/>
                </a:solidFill>
              </a:rPr>
              <a:t>пов’язаних</a:t>
            </a:r>
            <a:r>
              <a:rPr lang="ru-RU" altLang="uk-UA" sz="2300" dirty="0">
                <a:solidFill>
                  <a:srgbClr val="002949"/>
                </a:solidFill>
              </a:rPr>
              <a:t> </a:t>
            </a:r>
            <a:r>
              <a:rPr lang="ru-RU" altLang="uk-UA" sz="2300" dirty="0" err="1">
                <a:solidFill>
                  <a:srgbClr val="002949"/>
                </a:solidFill>
              </a:rPr>
              <a:t>із</a:t>
            </a:r>
            <a:r>
              <a:rPr lang="ru-RU" altLang="uk-UA" sz="2300" dirty="0">
                <a:solidFill>
                  <a:srgbClr val="002949"/>
                </a:solidFill>
              </a:rPr>
              <a:t> </a:t>
            </a:r>
            <a:r>
              <a:rPr lang="ru-RU" altLang="uk-UA" sz="2300" dirty="0" err="1">
                <a:solidFill>
                  <a:srgbClr val="002949"/>
                </a:solidFill>
              </a:rPr>
              <a:t>соціальними</a:t>
            </a:r>
            <a:r>
              <a:rPr lang="ru-RU" altLang="uk-UA" sz="2300" dirty="0">
                <a:solidFill>
                  <a:srgbClr val="002949"/>
                </a:solidFill>
              </a:rPr>
              <a:t> </a:t>
            </a:r>
            <a:r>
              <a:rPr lang="ru-RU" altLang="uk-UA" sz="2300" dirty="0" err="1">
                <a:solidFill>
                  <a:srgbClr val="002949"/>
                </a:solidFill>
              </a:rPr>
              <a:t>виплатами</a:t>
            </a:r>
            <a:r>
              <a:rPr lang="ru-RU" altLang="uk-UA" sz="2300" dirty="0">
                <a:solidFill>
                  <a:srgbClr val="002949"/>
                </a:solidFill>
              </a:rPr>
              <a:t>, </a:t>
            </a:r>
            <a:r>
              <a:rPr lang="ru-RU" altLang="uk-UA" sz="2300" dirty="0" err="1">
                <a:solidFill>
                  <a:srgbClr val="002949"/>
                </a:solidFill>
              </a:rPr>
              <a:t>необхідно</a:t>
            </a:r>
            <a:r>
              <a:rPr lang="ru-RU" altLang="uk-UA" sz="2300" dirty="0">
                <a:solidFill>
                  <a:srgbClr val="002949"/>
                </a:solidFill>
              </a:rPr>
              <a:t> </a:t>
            </a:r>
            <a:r>
              <a:rPr lang="ru-RU" altLang="uk-UA" sz="2300" dirty="0" err="1">
                <a:solidFill>
                  <a:srgbClr val="002949"/>
                </a:solidFill>
              </a:rPr>
              <a:t>перевіряти</a:t>
            </a:r>
            <a:r>
              <a:rPr lang="ru-RU" altLang="uk-UA" sz="2300" dirty="0">
                <a:solidFill>
                  <a:srgbClr val="002949"/>
                </a:solidFill>
              </a:rPr>
              <a:t> </a:t>
            </a:r>
            <a:r>
              <a:rPr lang="ru-RU" altLang="uk-UA" sz="2300" dirty="0" err="1">
                <a:solidFill>
                  <a:srgbClr val="002949"/>
                </a:solidFill>
              </a:rPr>
              <a:t>законність</a:t>
            </a:r>
            <a:r>
              <a:rPr lang="ru-RU" altLang="uk-UA" sz="2300" dirty="0">
                <a:solidFill>
                  <a:srgbClr val="002949"/>
                </a:solidFill>
              </a:rPr>
              <a:t> та </a:t>
            </a:r>
            <a:r>
              <a:rPr lang="ru-RU" altLang="uk-UA" sz="2300" dirty="0" err="1">
                <a:solidFill>
                  <a:srgbClr val="002949"/>
                </a:solidFill>
              </a:rPr>
              <a:t>обґрунтованість</a:t>
            </a:r>
            <a:r>
              <a:rPr lang="ru-RU" altLang="uk-UA" sz="2300" dirty="0">
                <a:solidFill>
                  <a:srgbClr val="002949"/>
                </a:solidFill>
              </a:rPr>
              <a:t> </a:t>
            </a:r>
            <a:r>
              <a:rPr lang="ru-RU" altLang="uk-UA" sz="2300" dirty="0" err="1">
                <a:solidFill>
                  <a:srgbClr val="002949"/>
                </a:solidFill>
              </a:rPr>
              <a:t>висновків</a:t>
            </a:r>
            <a:r>
              <a:rPr lang="ru-RU" altLang="uk-UA" sz="2300" dirty="0">
                <a:solidFill>
                  <a:srgbClr val="002949"/>
                </a:solidFill>
              </a:rPr>
              <a:t> суду </a:t>
            </a:r>
            <a:r>
              <a:rPr lang="ru-RU" altLang="uk-UA" sz="2300" dirty="0" err="1">
                <a:solidFill>
                  <a:srgbClr val="002949"/>
                </a:solidFill>
              </a:rPr>
              <a:t>першої</a:t>
            </a:r>
            <a:r>
              <a:rPr lang="ru-RU" altLang="uk-UA" sz="2300" dirty="0">
                <a:solidFill>
                  <a:srgbClr val="002949"/>
                </a:solidFill>
              </a:rPr>
              <a:t> </a:t>
            </a:r>
            <a:r>
              <a:rPr lang="ru-RU" altLang="uk-UA" sz="2300" dirty="0" err="1">
                <a:solidFill>
                  <a:srgbClr val="002949"/>
                </a:solidFill>
              </a:rPr>
              <a:t>інстанції</a:t>
            </a:r>
            <a:r>
              <a:rPr lang="ru-RU" altLang="uk-UA" sz="2300" dirty="0">
                <a:solidFill>
                  <a:srgbClr val="002949"/>
                </a:solidFill>
              </a:rPr>
              <a:t> про </a:t>
            </a:r>
            <a:r>
              <a:rPr lang="ru-RU" altLang="uk-UA" sz="2300" dirty="0" err="1">
                <a:solidFill>
                  <a:srgbClr val="002949"/>
                </a:solidFill>
              </a:rPr>
              <a:t>наявність</a:t>
            </a:r>
            <a:r>
              <a:rPr lang="ru-RU" altLang="uk-UA" sz="2300" dirty="0">
                <a:solidFill>
                  <a:srgbClr val="002949"/>
                </a:solidFill>
              </a:rPr>
              <a:t> </a:t>
            </a:r>
            <a:r>
              <a:rPr lang="ru-RU" altLang="uk-UA" sz="2300" dirty="0" err="1">
                <a:solidFill>
                  <a:srgbClr val="002949"/>
                </a:solidFill>
              </a:rPr>
              <a:t>поважних</a:t>
            </a:r>
            <a:r>
              <a:rPr lang="ru-RU" altLang="uk-UA" sz="2300" dirty="0">
                <a:solidFill>
                  <a:srgbClr val="002949"/>
                </a:solidFill>
              </a:rPr>
              <a:t> причин для </a:t>
            </a:r>
            <a:r>
              <a:rPr lang="ru-RU" altLang="uk-UA" sz="2300" dirty="0" err="1">
                <a:solidFill>
                  <a:srgbClr val="002949"/>
                </a:solidFill>
              </a:rPr>
              <a:t>поновлення</a:t>
            </a:r>
            <a:r>
              <a:rPr lang="ru-RU" altLang="uk-UA" sz="2300" dirty="0">
                <a:solidFill>
                  <a:srgbClr val="002949"/>
                </a:solidFill>
              </a:rPr>
              <a:t> </a:t>
            </a:r>
            <a:r>
              <a:rPr lang="ru-RU" altLang="uk-UA" sz="2300" dirty="0" err="1">
                <a:solidFill>
                  <a:srgbClr val="002949"/>
                </a:solidFill>
              </a:rPr>
              <a:t>строків</a:t>
            </a:r>
            <a:r>
              <a:rPr lang="ru-RU" altLang="uk-UA" sz="2300" dirty="0">
                <a:solidFill>
                  <a:srgbClr val="002949"/>
                </a:solidFill>
              </a:rPr>
              <a:t> на </a:t>
            </a:r>
            <a:r>
              <a:rPr lang="ru-RU" altLang="uk-UA" sz="2300" dirty="0" err="1">
                <a:solidFill>
                  <a:srgbClr val="002949"/>
                </a:solidFill>
              </a:rPr>
              <a:t>звернення</a:t>
            </a:r>
            <a:r>
              <a:rPr lang="ru-RU" altLang="uk-UA" sz="2300" dirty="0">
                <a:solidFill>
                  <a:srgbClr val="002949"/>
                </a:solidFill>
              </a:rPr>
              <a:t> до </a:t>
            </a:r>
            <a:r>
              <a:rPr lang="ru-RU" altLang="uk-UA" sz="2300" dirty="0" err="1">
                <a:solidFill>
                  <a:srgbClr val="002949"/>
                </a:solidFill>
              </a:rPr>
              <a:t>адміністративного</a:t>
            </a:r>
            <a:r>
              <a:rPr lang="ru-RU" altLang="uk-UA" sz="2300" dirty="0">
                <a:solidFill>
                  <a:srgbClr val="002949"/>
                </a:solidFill>
              </a:rPr>
              <a:t> суду в </a:t>
            </a:r>
            <a:r>
              <a:rPr lang="ru-RU" altLang="uk-UA" sz="2300" dirty="0" err="1">
                <a:solidFill>
                  <a:srgbClr val="002949"/>
                </a:solidFill>
              </a:rPr>
              <a:t>разі</a:t>
            </a:r>
            <a:r>
              <a:rPr lang="ru-RU" altLang="uk-UA" sz="2300" dirty="0">
                <a:solidFill>
                  <a:srgbClr val="002949"/>
                </a:solidFill>
              </a:rPr>
              <a:t> </a:t>
            </a:r>
            <a:r>
              <a:rPr lang="ru-RU" altLang="uk-UA" sz="2300" dirty="0" err="1">
                <a:solidFill>
                  <a:srgbClr val="002949"/>
                </a:solidFill>
              </a:rPr>
              <a:t>подання</a:t>
            </a:r>
            <a:r>
              <a:rPr lang="ru-RU" altLang="uk-UA" sz="2300" dirty="0">
                <a:solidFill>
                  <a:srgbClr val="002949"/>
                </a:solidFill>
              </a:rPr>
              <a:t> </a:t>
            </a:r>
            <a:r>
              <a:rPr lang="ru-RU" altLang="uk-UA" sz="2300" dirty="0" err="1">
                <a:solidFill>
                  <a:srgbClr val="002949"/>
                </a:solidFill>
              </a:rPr>
              <a:t>заперечень</a:t>
            </a:r>
            <a:r>
              <a:rPr lang="ru-RU" altLang="uk-UA" sz="2300" dirty="0">
                <a:solidFill>
                  <a:srgbClr val="002949"/>
                </a:solidFill>
              </a:rPr>
              <a:t> на </a:t>
            </a:r>
            <a:r>
              <a:rPr lang="ru-RU" altLang="uk-UA" sz="2300" dirty="0" err="1">
                <a:solidFill>
                  <a:srgbClr val="002949"/>
                </a:solidFill>
              </a:rPr>
              <a:t>ухвалу</a:t>
            </a:r>
            <a:r>
              <a:rPr lang="ru-RU" altLang="uk-UA" sz="2300" dirty="0">
                <a:solidFill>
                  <a:srgbClr val="002949"/>
                </a:solidFill>
              </a:rPr>
              <a:t> про </a:t>
            </a:r>
            <a:r>
              <a:rPr lang="ru-RU" altLang="uk-UA" sz="2300" dirty="0" err="1">
                <a:solidFill>
                  <a:srgbClr val="002949"/>
                </a:solidFill>
              </a:rPr>
              <a:t>поновлення</a:t>
            </a:r>
            <a:r>
              <a:rPr lang="ru-RU" altLang="uk-UA" sz="2300" dirty="0">
                <a:solidFill>
                  <a:srgbClr val="002949"/>
                </a:solidFill>
              </a:rPr>
              <a:t> строку </a:t>
            </a:r>
            <a:r>
              <a:rPr lang="ru-RU" altLang="uk-UA" sz="2300" dirty="0" err="1">
                <a:solidFill>
                  <a:srgbClr val="002949"/>
                </a:solidFill>
              </a:rPr>
              <a:t>звернення</a:t>
            </a:r>
            <a:r>
              <a:rPr lang="ru-RU" altLang="uk-UA" sz="2300" dirty="0">
                <a:solidFill>
                  <a:srgbClr val="002949"/>
                </a:solidFill>
              </a:rPr>
              <a:t> до суду; </a:t>
            </a:r>
            <a:r>
              <a:rPr lang="ru-RU" altLang="uk-UA" sz="2300" dirty="0" err="1">
                <a:solidFill>
                  <a:srgbClr val="002949"/>
                </a:solidFill>
              </a:rPr>
              <a:t>якщо</a:t>
            </a:r>
            <a:r>
              <a:rPr lang="ru-RU" altLang="uk-UA" sz="2300" dirty="0">
                <a:solidFill>
                  <a:srgbClr val="002949"/>
                </a:solidFill>
              </a:rPr>
              <a:t> </a:t>
            </a:r>
            <a:r>
              <a:rPr lang="ru-RU" altLang="uk-UA" sz="2300" dirty="0" err="1">
                <a:solidFill>
                  <a:srgbClr val="002949"/>
                </a:solidFill>
              </a:rPr>
              <a:t>апеляційним</a:t>
            </a:r>
            <a:r>
              <a:rPr lang="ru-RU" altLang="uk-UA" sz="2300" dirty="0">
                <a:solidFill>
                  <a:srgbClr val="002949"/>
                </a:solidFill>
              </a:rPr>
              <a:t> </a:t>
            </a:r>
            <a:r>
              <a:rPr lang="ru-RU" altLang="uk-UA" sz="2300" dirty="0" err="1">
                <a:solidFill>
                  <a:srgbClr val="002949"/>
                </a:solidFill>
              </a:rPr>
              <a:t>адміністративним</a:t>
            </a:r>
            <a:r>
              <a:rPr lang="ru-RU" altLang="uk-UA" sz="2300" dirty="0">
                <a:solidFill>
                  <a:srgbClr val="002949"/>
                </a:solidFill>
              </a:rPr>
              <a:t> судом буде </a:t>
            </a:r>
            <a:r>
              <a:rPr lang="ru-RU" altLang="uk-UA" sz="2300" dirty="0" err="1">
                <a:solidFill>
                  <a:srgbClr val="002949"/>
                </a:solidFill>
              </a:rPr>
              <a:t>встановлено</a:t>
            </a:r>
            <a:r>
              <a:rPr lang="ru-RU" altLang="uk-UA" sz="2300" dirty="0">
                <a:solidFill>
                  <a:srgbClr val="002949"/>
                </a:solidFill>
              </a:rPr>
              <a:t> </a:t>
            </a:r>
            <a:r>
              <a:rPr lang="ru-RU" altLang="uk-UA" sz="2300" dirty="0" err="1">
                <a:solidFill>
                  <a:srgbClr val="002949"/>
                </a:solidFill>
              </a:rPr>
              <a:t>необґрунтованість</a:t>
            </a:r>
            <a:r>
              <a:rPr lang="ru-RU" altLang="uk-UA" sz="2300" dirty="0">
                <a:solidFill>
                  <a:srgbClr val="002949"/>
                </a:solidFill>
              </a:rPr>
              <a:t> </a:t>
            </a:r>
            <a:r>
              <a:rPr lang="ru-RU" altLang="uk-UA" sz="2300" dirty="0" err="1">
                <a:solidFill>
                  <a:srgbClr val="002949"/>
                </a:solidFill>
              </a:rPr>
              <a:t>висновків</a:t>
            </a:r>
            <a:r>
              <a:rPr lang="ru-RU" altLang="uk-UA" sz="2300" dirty="0">
                <a:solidFill>
                  <a:srgbClr val="002949"/>
                </a:solidFill>
              </a:rPr>
              <a:t> </a:t>
            </a:r>
            <a:r>
              <a:rPr lang="ru-RU" altLang="uk-UA" sz="2300" dirty="0" err="1">
                <a:solidFill>
                  <a:srgbClr val="002949"/>
                </a:solidFill>
              </a:rPr>
              <a:t>місцевого</a:t>
            </a:r>
            <a:r>
              <a:rPr lang="ru-RU" altLang="uk-UA" sz="2300" dirty="0">
                <a:solidFill>
                  <a:srgbClr val="002949"/>
                </a:solidFill>
              </a:rPr>
              <a:t> суду про </a:t>
            </a:r>
            <a:r>
              <a:rPr lang="ru-RU" altLang="uk-UA" sz="2300" dirty="0" err="1">
                <a:solidFill>
                  <a:srgbClr val="002949"/>
                </a:solidFill>
              </a:rPr>
              <a:t>наявність</a:t>
            </a:r>
            <a:r>
              <a:rPr lang="ru-RU" altLang="uk-UA" sz="2300" dirty="0">
                <a:solidFill>
                  <a:srgbClr val="002949"/>
                </a:solidFill>
              </a:rPr>
              <a:t> </a:t>
            </a:r>
            <a:r>
              <a:rPr lang="ru-RU" altLang="uk-UA" sz="2300" dirty="0" err="1">
                <a:solidFill>
                  <a:srgbClr val="002949"/>
                </a:solidFill>
              </a:rPr>
              <a:t>поважних</a:t>
            </a:r>
            <a:r>
              <a:rPr lang="ru-RU" altLang="uk-UA" sz="2300" dirty="0">
                <a:solidFill>
                  <a:srgbClr val="002949"/>
                </a:solidFill>
              </a:rPr>
              <a:t> причин для </a:t>
            </a:r>
            <a:r>
              <a:rPr lang="ru-RU" altLang="uk-UA" sz="2300" dirty="0" err="1">
                <a:solidFill>
                  <a:srgbClr val="002949"/>
                </a:solidFill>
              </a:rPr>
              <a:t>поновлення</a:t>
            </a:r>
            <a:r>
              <a:rPr lang="ru-RU" altLang="uk-UA" sz="2300" dirty="0">
                <a:solidFill>
                  <a:srgbClr val="002949"/>
                </a:solidFill>
              </a:rPr>
              <a:t> строку </a:t>
            </a:r>
            <a:r>
              <a:rPr lang="ru-RU" altLang="uk-UA" sz="2300" dirty="0" err="1">
                <a:solidFill>
                  <a:srgbClr val="002949"/>
                </a:solidFill>
              </a:rPr>
              <a:t>звернення</a:t>
            </a:r>
            <a:r>
              <a:rPr lang="ru-RU" altLang="uk-UA" sz="2300" dirty="0">
                <a:solidFill>
                  <a:srgbClr val="002949"/>
                </a:solidFill>
              </a:rPr>
              <a:t> до </a:t>
            </a:r>
            <a:r>
              <a:rPr lang="ru-RU" altLang="uk-UA" sz="2300" dirty="0" err="1">
                <a:solidFill>
                  <a:srgbClr val="002949"/>
                </a:solidFill>
              </a:rPr>
              <a:t>адміністративного</a:t>
            </a:r>
            <a:r>
              <a:rPr lang="ru-RU" altLang="uk-UA" sz="2300" dirty="0">
                <a:solidFill>
                  <a:srgbClr val="002949"/>
                </a:solidFill>
              </a:rPr>
              <a:t> суду, </a:t>
            </a:r>
            <a:r>
              <a:rPr lang="ru-RU" altLang="uk-UA" sz="2300" dirty="0" err="1">
                <a:solidFill>
                  <a:srgbClr val="002949"/>
                </a:solidFill>
              </a:rPr>
              <a:t>апеляційний</a:t>
            </a:r>
            <a:r>
              <a:rPr lang="ru-RU" altLang="uk-UA" sz="2300" dirty="0">
                <a:solidFill>
                  <a:srgbClr val="002949"/>
                </a:solidFill>
              </a:rPr>
              <a:t> </a:t>
            </a:r>
            <a:r>
              <a:rPr lang="ru-RU" altLang="uk-UA" sz="2300" dirty="0" err="1">
                <a:solidFill>
                  <a:srgbClr val="002949"/>
                </a:solidFill>
              </a:rPr>
              <a:t>адміністративний</a:t>
            </a:r>
            <a:r>
              <a:rPr lang="ru-RU" altLang="uk-UA" sz="2300" dirty="0">
                <a:solidFill>
                  <a:srgbClr val="002949"/>
                </a:solidFill>
              </a:rPr>
              <a:t> суд повинен </a:t>
            </a:r>
            <a:r>
              <a:rPr lang="ru-RU" altLang="uk-UA" sz="2300" dirty="0" err="1">
                <a:solidFill>
                  <a:srgbClr val="002949"/>
                </a:solidFill>
              </a:rPr>
              <a:t>скасувати</a:t>
            </a:r>
            <a:r>
              <a:rPr lang="ru-RU" altLang="uk-UA" sz="2300" dirty="0">
                <a:solidFill>
                  <a:srgbClr val="002949"/>
                </a:solidFill>
              </a:rPr>
              <a:t> постанову суду </a:t>
            </a:r>
            <a:r>
              <a:rPr lang="ru-RU" altLang="uk-UA" sz="2300" dirty="0" err="1">
                <a:solidFill>
                  <a:srgbClr val="002949"/>
                </a:solidFill>
              </a:rPr>
              <a:t>першої</a:t>
            </a:r>
            <a:r>
              <a:rPr lang="ru-RU" altLang="uk-UA" sz="2300" dirty="0">
                <a:solidFill>
                  <a:srgbClr val="002949"/>
                </a:solidFill>
              </a:rPr>
              <a:t> </a:t>
            </a:r>
            <a:r>
              <a:rPr lang="ru-RU" altLang="uk-UA" sz="2300" dirty="0" err="1">
                <a:solidFill>
                  <a:srgbClr val="002949"/>
                </a:solidFill>
              </a:rPr>
              <a:t>інстанції</a:t>
            </a:r>
            <a:r>
              <a:rPr lang="ru-RU" altLang="uk-UA" sz="2300" dirty="0">
                <a:solidFill>
                  <a:srgbClr val="002949"/>
                </a:solidFill>
              </a:rPr>
              <a:t> і </a:t>
            </a:r>
            <a:r>
              <a:rPr lang="ru-RU" altLang="uk-UA" sz="2300" dirty="0" err="1">
                <a:solidFill>
                  <a:srgbClr val="002949"/>
                </a:solidFill>
              </a:rPr>
              <a:t>залишити</a:t>
            </a:r>
            <a:r>
              <a:rPr lang="ru-RU" altLang="uk-UA" sz="2300" dirty="0">
                <a:solidFill>
                  <a:srgbClr val="002949"/>
                </a:solidFill>
              </a:rPr>
              <a:t> </a:t>
            </a:r>
            <a:r>
              <a:rPr lang="ru-RU" altLang="uk-UA" sz="2300" dirty="0" err="1">
                <a:solidFill>
                  <a:srgbClr val="002949"/>
                </a:solidFill>
              </a:rPr>
              <a:t>позовну</a:t>
            </a:r>
            <a:r>
              <a:rPr lang="ru-RU" altLang="uk-UA" sz="2300" dirty="0">
                <a:solidFill>
                  <a:srgbClr val="002949"/>
                </a:solidFill>
              </a:rPr>
              <a:t> </a:t>
            </a:r>
            <a:r>
              <a:rPr lang="ru-RU" altLang="uk-UA" sz="2300" dirty="0" err="1">
                <a:solidFill>
                  <a:srgbClr val="002949"/>
                </a:solidFill>
              </a:rPr>
              <a:t>заяву</a:t>
            </a:r>
            <a:r>
              <a:rPr lang="ru-RU" altLang="uk-UA" sz="2300" dirty="0">
                <a:solidFill>
                  <a:srgbClr val="002949"/>
                </a:solidFill>
              </a:rPr>
              <a:t> без </a:t>
            </a:r>
            <a:r>
              <a:rPr lang="ru-RU" altLang="uk-UA" sz="2300" dirty="0" err="1">
                <a:solidFill>
                  <a:srgbClr val="002949"/>
                </a:solidFill>
              </a:rPr>
              <a:t>розгляду</a:t>
            </a:r>
            <a:r>
              <a:rPr lang="ru-RU" altLang="uk-UA" sz="2300" dirty="0">
                <a:solidFill>
                  <a:srgbClr val="002949"/>
                </a:solidFill>
              </a:rPr>
              <a:t>.</a:t>
            </a:r>
          </a:p>
        </p:txBody>
      </p:sp>
      <p:cxnSp>
        <p:nvCxnSpPr>
          <p:cNvPr id="3" name="Straight Connector 8">
            <a:extLst>
              <a:ext uri="{FF2B5EF4-FFF2-40B4-BE49-F238E27FC236}">
                <a16:creationId xmlns:a16="http://schemas.microsoft.com/office/drawing/2014/main" id="{C10FC079-0BC3-1A5C-43AC-CF4C64405938}"/>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72B8E6C9-9799-6F98-0F6A-DBA32ABFB274}"/>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FC3E7D1A-00FF-8001-028D-1F8B356DC8F5}"/>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44C2FA5A-B9FA-9FC2-2B12-E6C12518CDD6}"/>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38</a:t>
            </a:fld>
            <a:endParaRPr lang="uk-UA" altLang="uk-UA" dirty="0">
              <a:solidFill>
                <a:srgbClr val="002949"/>
              </a:solidFill>
            </a:endParaRPr>
          </a:p>
        </p:txBody>
      </p:sp>
    </p:spTree>
    <p:extLst>
      <p:ext uri="{BB962C8B-B14F-4D97-AF65-F5344CB8AC3E}">
        <p14:creationId xmlns:p14="http://schemas.microsoft.com/office/powerpoint/2010/main" val="271111508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156030" y="850554"/>
            <a:ext cx="11716883" cy="5198731"/>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ts val="2500"/>
              </a:lnSpc>
              <a:spcBef>
                <a:spcPct val="0"/>
              </a:spcBef>
              <a:spcAft>
                <a:spcPts val="1200"/>
              </a:spcAft>
              <a:buFont typeface="Arial" panose="020B0604020202020204" pitchFamily="34" charset="0"/>
              <a:buNone/>
            </a:pPr>
            <a:r>
              <a:rPr lang="ru-RU" altLang="uk-UA" sz="1800" dirty="0">
                <a:solidFill>
                  <a:srgbClr val="002949"/>
                </a:solidFill>
              </a:rPr>
              <a:t>   </a:t>
            </a:r>
            <a:r>
              <a:rPr lang="ru-RU" altLang="uk-UA" sz="1800" dirty="0" err="1">
                <a:solidFill>
                  <a:srgbClr val="002949"/>
                </a:solidFill>
              </a:rPr>
              <a:t>Досить</a:t>
            </a:r>
            <a:r>
              <a:rPr lang="ru-RU" altLang="uk-UA" sz="1800" dirty="0">
                <a:solidFill>
                  <a:srgbClr val="002949"/>
                </a:solidFill>
              </a:rPr>
              <a:t> </a:t>
            </a:r>
            <a:r>
              <a:rPr lang="ru-RU" altLang="uk-UA" sz="1800" dirty="0" err="1">
                <a:solidFill>
                  <a:srgbClr val="002949"/>
                </a:solidFill>
              </a:rPr>
              <a:t>обґрунтованою</a:t>
            </a:r>
            <a:r>
              <a:rPr lang="ru-RU" altLang="uk-UA" sz="1800" dirty="0">
                <a:solidFill>
                  <a:srgbClr val="002949"/>
                </a:solidFill>
              </a:rPr>
              <a:t> та </a:t>
            </a:r>
            <a:r>
              <a:rPr lang="ru-RU" altLang="uk-UA" sz="1800" dirty="0" err="1">
                <a:solidFill>
                  <a:srgbClr val="002949"/>
                </a:solidFill>
              </a:rPr>
              <a:t>дещо</a:t>
            </a:r>
            <a:r>
              <a:rPr lang="ru-RU" altLang="uk-UA" sz="1800" dirty="0">
                <a:solidFill>
                  <a:srgbClr val="002949"/>
                </a:solidFill>
              </a:rPr>
              <a:t> </a:t>
            </a:r>
            <a:r>
              <a:rPr lang="ru-RU" altLang="uk-UA" sz="1800" dirty="0" err="1">
                <a:solidFill>
                  <a:srgbClr val="002949"/>
                </a:solidFill>
              </a:rPr>
              <a:t>відмінною</a:t>
            </a:r>
            <a:r>
              <a:rPr lang="ru-RU" altLang="uk-UA" sz="1800" dirty="0">
                <a:solidFill>
                  <a:srgbClr val="002949"/>
                </a:solidFill>
              </a:rPr>
              <a:t> є </a:t>
            </a:r>
            <a:r>
              <a:rPr lang="ru-RU" altLang="uk-UA" sz="1800" dirty="0" err="1">
                <a:solidFill>
                  <a:srgbClr val="002949"/>
                </a:solidFill>
              </a:rPr>
              <a:t>висловлена</a:t>
            </a:r>
            <a:r>
              <a:rPr lang="ru-RU" altLang="uk-UA" sz="1800" dirty="0">
                <a:solidFill>
                  <a:srgbClr val="002949"/>
                </a:solidFill>
              </a:rPr>
              <a:t> </a:t>
            </a:r>
            <a:r>
              <a:rPr lang="ru-RU" altLang="uk-UA" sz="1800" dirty="0" err="1">
                <a:solidFill>
                  <a:srgbClr val="002949"/>
                </a:solidFill>
              </a:rPr>
              <a:t>трохи</a:t>
            </a:r>
            <a:r>
              <a:rPr lang="ru-RU" altLang="uk-UA" sz="1800" dirty="0">
                <a:solidFill>
                  <a:srgbClr val="002949"/>
                </a:solidFill>
              </a:rPr>
              <a:t> </a:t>
            </a:r>
            <a:r>
              <a:rPr lang="ru-RU" altLang="uk-UA" sz="1800" dirty="0" err="1">
                <a:solidFill>
                  <a:srgbClr val="002949"/>
                </a:solidFill>
              </a:rPr>
              <a:t>згодом</a:t>
            </a:r>
            <a:r>
              <a:rPr lang="ru-RU" altLang="uk-UA" sz="1800" dirty="0">
                <a:solidFill>
                  <a:srgbClr val="002949"/>
                </a:solidFill>
              </a:rPr>
              <a:t> </a:t>
            </a:r>
            <a:r>
              <a:rPr lang="ru-RU" altLang="uk-UA" sz="1800" dirty="0" err="1">
                <a:solidFill>
                  <a:srgbClr val="002949"/>
                </a:solidFill>
              </a:rPr>
              <a:t>позиція</a:t>
            </a:r>
            <a:r>
              <a:rPr lang="ru-RU" altLang="uk-UA" sz="1800" dirty="0">
                <a:solidFill>
                  <a:srgbClr val="002949"/>
                </a:solidFill>
              </a:rPr>
              <a:t> Верховного Суду </a:t>
            </a:r>
            <a:r>
              <a:rPr lang="ru-RU" altLang="uk-UA" sz="1800" dirty="0" err="1">
                <a:solidFill>
                  <a:srgbClr val="002949"/>
                </a:solidFill>
              </a:rPr>
              <a:t>України</a:t>
            </a:r>
            <a:r>
              <a:rPr lang="ru-RU" altLang="uk-UA" sz="1800" dirty="0">
                <a:solidFill>
                  <a:srgbClr val="002949"/>
                </a:solidFill>
              </a:rPr>
              <a:t>, </a:t>
            </a:r>
            <a:r>
              <a:rPr lang="ru-RU" altLang="uk-UA" sz="1800" dirty="0" err="1">
                <a:solidFill>
                  <a:srgbClr val="002949"/>
                </a:solidFill>
              </a:rPr>
              <a:t>який</a:t>
            </a:r>
            <a:r>
              <a:rPr lang="ru-RU" altLang="uk-UA" sz="1800" dirty="0">
                <a:solidFill>
                  <a:srgbClr val="002949"/>
                </a:solidFill>
              </a:rPr>
              <a:t> у </a:t>
            </a:r>
            <a:r>
              <a:rPr lang="ru-RU" altLang="uk-UA" sz="1800" dirty="0" err="1">
                <a:solidFill>
                  <a:srgbClr val="002949"/>
                </a:solidFill>
              </a:rPr>
              <a:t>повному</a:t>
            </a:r>
            <a:r>
              <a:rPr lang="ru-RU" altLang="uk-UA" sz="1800" dirty="0">
                <a:solidFill>
                  <a:srgbClr val="002949"/>
                </a:solidFill>
              </a:rPr>
              <a:t> </a:t>
            </a:r>
            <a:r>
              <a:rPr lang="ru-RU" altLang="uk-UA" sz="1800" dirty="0" err="1">
                <a:solidFill>
                  <a:srgbClr val="002949"/>
                </a:solidFill>
              </a:rPr>
              <a:t>складі</a:t>
            </a:r>
            <a:r>
              <a:rPr lang="ru-RU" altLang="uk-UA" sz="1800" dirty="0">
                <a:solidFill>
                  <a:srgbClr val="002949"/>
                </a:solidFill>
              </a:rPr>
              <a:t> у </a:t>
            </a:r>
            <a:r>
              <a:rPr lang="ru-RU" altLang="uk-UA" sz="1800" dirty="0" err="1">
                <a:solidFill>
                  <a:srgbClr val="002949"/>
                </a:solidFill>
              </a:rPr>
              <a:t>постанові</a:t>
            </a:r>
            <a:r>
              <a:rPr lang="ru-RU" altLang="uk-UA" sz="1800" dirty="0">
                <a:solidFill>
                  <a:srgbClr val="002949"/>
                </a:solidFill>
              </a:rPr>
              <a:t> </a:t>
            </a:r>
            <a:r>
              <a:rPr lang="ru-RU" altLang="uk-UA" sz="1800" dirty="0" err="1">
                <a:solidFill>
                  <a:srgbClr val="002949"/>
                </a:solidFill>
              </a:rPr>
              <a:t>від</a:t>
            </a:r>
            <a:r>
              <a:rPr lang="ru-RU" altLang="uk-UA" sz="1800" dirty="0">
                <a:solidFill>
                  <a:srgbClr val="002949"/>
                </a:solidFill>
              </a:rPr>
              <a:t> 11 червня 2012 року у </a:t>
            </a:r>
            <a:r>
              <a:rPr lang="ru-RU" altLang="uk-UA" sz="1800" dirty="0" err="1">
                <a:solidFill>
                  <a:srgbClr val="002949"/>
                </a:solidFill>
              </a:rPr>
              <a:t>справі</a:t>
            </a:r>
            <a:r>
              <a:rPr lang="ru-RU" altLang="uk-UA" sz="1800" dirty="0">
                <a:solidFill>
                  <a:srgbClr val="002949"/>
                </a:solidFill>
              </a:rPr>
              <a:t> № 21-39а12 (</a:t>
            </a:r>
            <a:r>
              <a:rPr lang="ru-RU" altLang="uk-UA" sz="1800" dirty="0" err="1">
                <a:solidFill>
                  <a:srgbClr val="002949"/>
                </a:solidFill>
              </a:rPr>
              <a:t>фізична</a:t>
            </a:r>
            <a:r>
              <a:rPr lang="ru-RU" altLang="uk-UA" sz="1800" dirty="0">
                <a:solidFill>
                  <a:srgbClr val="002949"/>
                </a:solidFill>
              </a:rPr>
              <a:t> особа - </a:t>
            </a:r>
            <a:r>
              <a:rPr lang="ru-RU" altLang="uk-UA" sz="1800" dirty="0" err="1">
                <a:solidFill>
                  <a:srgbClr val="002949"/>
                </a:solidFill>
              </a:rPr>
              <a:t>позивач</a:t>
            </a:r>
            <a:r>
              <a:rPr lang="ru-RU" altLang="uk-UA" sz="1800" dirty="0">
                <a:solidFill>
                  <a:srgbClr val="002949"/>
                </a:solidFill>
              </a:rPr>
              <a:t> </a:t>
            </a:r>
            <a:r>
              <a:rPr lang="ru-RU" altLang="uk-UA" sz="1800" dirty="0" err="1">
                <a:solidFill>
                  <a:srgbClr val="002949"/>
                </a:solidFill>
              </a:rPr>
              <a:t>звернулася</a:t>
            </a:r>
            <a:r>
              <a:rPr lang="ru-RU" altLang="uk-UA" sz="1800" dirty="0">
                <a:solidFill>
                  <a:srgbClr val="002949"/>
                </a:solidFill>
              </a:rPr>
              <a:t> до суду з </a:t>
            </a:r>
            <a:r>
              <a:rPr lang="ru-RU" altLang="uk-UA" sz="1800" dirty="0" err="1">
                <a:solidFill>
                  <a:srgbClr val="002949"/>
                </a:solidFill>
              </a:rPr>
              <a:t>позовом</a:t>
            </a:r>
            <a:r>
              <a:rPr lang="ru-RU" altLang="uk-UA" sz="1800" dirty="0">
                <a:solidFill>
                  <a:srgbClr val="002949"/>
                </a:solidFill>
              </a:rPr>
              <a:t> до </a:t>
            </a:r>
            <a:r>
              <a:rPr lang="ru-RU" altLang="uk-UA" sz="1800" dirty="0" err="1">
                <a:solidFill>
                  <a:srgbClr val="002949"/>
                </a:solidFill>
              </a:rPr>
              <a:t>Управління</a:t>
            </a:r>
            <a:r>
              <a:rPr lang="ru-RU" altLang="uk-UA" sz="1800" dirty="0">
                <a:solidFill>
                  <a:srgbClr val="002949"/>
                </a:solidFill>
              </a:rPr>
              <a:t> </a:t>
            </a:r>
            <a:r>
              <a:rPr lang="ru-RU" altLang="uk-UA" sz="1800" dirty="0" err="1">
                <a:solidFill>
                  <a:srgbClr val="002949"/>
                </a:solidFill>
              </a:rPr>
              <a:t>соціального</a:t>
            </a:r>
            <a:r>
              <a:rPr lang="ru-RU" altLang="uk-UA" sz="1800" dirty="0">
                <a:solidFill>
                  <a:srgbClr val="002949"/>
                </a:solidFill>
              </a:rPr>
              <a:t> </a:t>
            </a:r>
            <a:r>
              <a:rPr lang="ru-RU" altLang="uk-UA" sz="1800" dirty="0" err="1">
                <a:solidFill>
                  <a:srgbClr val="002949"/>
                </a:solidFill>
              </a:rPr>
              <a:t>захисту</a:t>
            </a:r>
            <a:r>
              <a:rPr lang="ru-RU" altLang="uk-UA" sz="1800" dirty="0">
                <a:solidFill>
                  <a:srgbClr val="002949"/>
                </a:solidFill>
              </a:rPr>
              <a:t> про </a:t>
            </a:r>
            <a:r>
              <a:rPr lang="ru-RU" altLang="uk-UA" sz="1800" dirty="0" err="1">
                <a:solidFill>
                  <a:srgbClr val="002949"/>
                </a:solidFill>
              </a:rPr>
              <a:t>визнання</a:t>
            </a:r>
            <a:r>
              <a:rPr lang="ru-RU" altLang="uk-UA" sz="1800" dirty="0">
                <a:solidFill>
                  <a:srgbClr val="002949"/>
                </a:solidFill>
              </a:rPr>
              <a:t> </a:t>
            </a:r>
            <a:r>
              <a:rPr lang="ru-RU" altLang="uk-UA" sz="1800" dirty="0" err="1">
                <a:solidFill>
                  <a:srgbClr val="002949"/>
                </a:solidFill>
              </a:rPr>
              <a:t>неправомірними</a:t>
            </a:r>
            <a:r>
              <a:rPr lang="ru-RU" altLang="uk-UA" sz="1800" dirty="0">
                <a:solidFill>
                  <a:srgbClr val="002949"/>
                </a:solidFill>
              </a:rPr>
              <a:t> </a:t>
            </a:r>
            <a:r>
              <a:rPr lang="ru-RU" altLang="uk-UA" sz="1800" dirty="0" err="1">
                <a:solidFill>
                  <a:srgbClr val="002949"/>
                </a:solidFill>
              </a:rPr>
              <a:t>дій</a:t>
            </a:r>
            <a:r>
              <a:rPr lang="ru-RU" altLang="uk-UA" sz="1800" dirty="0">
                <a:solidFill>
                  <a:srgbClr val="002949"/>
                </a:solidFill>
              </a:rPr>
              <a:t> </a:t>
            </a:r>
            <a:r>
              <a:rPr lang="ru-RU" altLang="uk-UA" sz="1800" dirty="0" err="1">
                <a:solidFill>
                  <a:srgbClr val="002949"/>
                </a:solidFill>
              </a:rPr>
              <a:t>щодо</a:t>
            </a:r>
            <a:r>
              <a:rPr lang="ru-RU" altLang="uk-UA" sz="1800" dirty="0">
                <a:solidFill>
                  <a:srgbClr val="002949"/>
                </a:solidFill>
              </a:rPr>
              <a:t> </a:t>
            </a:r>
            <a:r>
              <a:rPr lang="ru-RU" altLang="uk-UA" sz="1800" dirty="0" err="1">
                <a:solidFill>
                  <a:srgbClr val="002949"/>
                </a:solidFill>
              </a:rPr>
              <a:t>відмови</a:t>
            </a:r>
            <a:r>
              <a:rPr lang="ru-RU" altLang="uk-UA" sz="1800" dirty="0">
                <a:solidFill>
                  <a:srgbClr val="002949"/>
                </a:solidFill>
              </a:rPr>
              <a:t> в </a:t>
            </a:r>
            <a:r>
              <a:rPr lang="ru-RU" altLang="uk-UA" sz="1800" dirty="0" err="1">
                <a:solidFill>
                  <a:srgbClr val="002949"/>
                </a:solidFill>
              </a:rPr>
              <a:t>перерахунку</a:t>
            </a:r>
            <a:r>
              <a:rPr lang="ru-RU" altLang="uk-UA" sz="1800" dirty="0">
                <a:solidFill>
                  <a:srgbClr val="002949"/>
                </a:solidFill>
              </a:rPr>
              <a:t> </a:t>
            </a:r>
            <a:r>
              <a:rPr lang="ru-RU" altLang="uk-UA" sz="1800" dirty="0" err="1">
                <a:solidFill>
                  <a:srgbClr val="002949"/>
                </a:solidFill>
              </a:rPr>
              <a:t>допомоги</a:t>
            </a:r>
            <a:r>
              <a:rPr lang="ru-RU" altLang="uk-UA" sz="1800" dirty="0">
                <a:solidFill>
                  <a:srgbClr val="002949"/>
                </a:solidFill>
              </a:rPr>
              <a:t> на </a:t>
            </a:r>
            <a:r>
              <a:rPr lang="ru-RU" altLang="uk-UA" sz="1800" dirty="0" err="1">
                <a:solidFill>
                  <a:srgbClr val="002949"/>
                </a:solidFill>
              </a:rPr>
              <a:t>оздоровлення</a:t>
            </a:r>
            <a:r>
              <a:rPr lang="ru-RU" altLang="uk-UA" sz="1800" dirty="0">
                <a:solidFill>
                  <a:srgbClr val="002949"/>
                </a:solidFill>
              </a:rPr>
              <a:t> за </a:t>
            </a:r>
            <a:r>
              <a:rPr lang="ru-RU" altLang="uk-UA" sz="1800" dirty="0" err="1">
                <a:solidFill>
                  <a:srgbClr val="002949"/>
                </a:solidFill>
              </a:rPr>
              <a:t>вісім</a:t>
            </a:r>
            <a:r>
              <a:rPr lang="ru-RU" altLang="uk-UA" sz="1800" dirty="0">
                <a:solidFill>
                  <a:srgbClr val="002949"/>
                </a:solidFill>
              </a:rPr>
              <a:t> </a:t>
            </a:r>
            <a:r>
              <a:rPr lang="ru-RU" altLang="uk-UA" sz="1800" dirty="0" err="1">
                <a:solidFill>
                  <a:srgbClr val="002949"/>
                </a:solidFill>
              </a:rPr>
              <a:t>років</a:t>
            </a:r>
            <a:r>
              <a:rPr lang="ru-RU" altLang="uk-UA" sz="1800" dirty="0">
                <a:solidFill>
                  <a:srgbClr val="002949"/>
                </a:solidFill>
              </a:rPr>
              <a:t>) </a:t>
            </a:r>
            <a:r>
              <a:rPr lang="ru-RU" altLang="uk-UA" sz="1800" dirty="0" err="1">
                <a:solidFill>
                  <a:srgbClr val="002949"/>
                </a:solidFill>
              </a:rPr>
              <a:t>констатував</a:t>
            </a:r>
            <a:r>
              <a:rPr lang="ru-RU" altLang="uk-UA" sz="1800" dirty="0">
                <a:solidFill>
                  <a:srgbClr val="002949"/>
                </a:solidFill>
              </a:rPr>
              <a:t> </a:t>
            </a:r>
            <a:r>
              <a:rPr lang="ru-RU" altLang="uk-UA" sz="1800" dirty="0" err="1">
                <a:solidFill>
                  <a:srgbClr val="002949"/>
                </a:solidFill>
              </a:rPr>
              <a:t>таке</a:t>
            </a:r>
            <a:r>
              <a:rPr lang="ru-RU" altLang="uk-UA" sz="1800" dirty="0">
                <a:solidFill>
                  <a:srgbClr val="002949"/>
                </a:solidFill>
              </a:rPr>
              <a:t>: </a:t>
            </a:r>
            <a:r>
              <a:rPr lang="ru-RU" altLang="uk-UA" sz="1800" dirty="0" err="1">
                <a:solidFill>
                  <a:srgbClr val="002949"/>
                </a:solidFill>
              </a:rPr>
              <a:t>відповідно</a:t>
            </a:r>
            <a:r>
              <a:rPr lang="ru-RU" altLang="uk-UA" sz="1800" dirty="0">
                <a:solidFill>
                  <a:srgbClr val="002949"/>
                </a:solidFill>
              </a:rPr>
              <a:t> до </a:t>
            </a:r>
            <a:r>
              <a:rPr lang="ru-RU" altLang="uk-UA" sz="1800" dirty="0" err="1">
                <a:solidFill>
                  <a:srgbClr val="002949"/>
                </a:solidFill>
              </a:rPr>
              <a:t>частини</a:t>
            </a:r>
            <a:r>
              <a:rPr lang="ru-RU" altLang="uk-UA" sz="1800" dirty="0">
                <a:solidFill>
                  <a:srgbClr val="002949"/>
                </a:solidFill>
              </a:rPr>
              <a:t> </a:t>
            </a:r>
            <a:r>
              <a:rPr lang="ru-RU" altLang="uk-UA" sz="1800" dirty="0" err="1">
                <a:solidFill>
                  <a:srgbClr val="002949"/>
                </a:solidFill>
              </a:rPr>
              <a:t>першої</a:t>
            </a:r>
            <a:r>
              <a:rPr lang="ru-RU" altLang="uk-UA" sz="1800" dirty="0">
                <a:solidFill>
                  <a:srgbClr val="002949"/>
                </a:solidFill>
              </a:rPr>
              <a:t> </a:t>
            </a:r>
            <a:r>
              <a:rPr lang="ru-RU" altLang="uk-UA" sz="1800" dirty="0" err="1">
                <a:solidFill>
                  <a:srgbClr val="002949"/>
                </a:solidFill>
              </a:rPr>
              <a:t>статті</a:t>
            </a:r>
            <a:r>
              <a:rPr lang="ru-RU" altLang="uk-UA" sz="1800" dirty="0">
                <a:solidFill>
                  <a:srgbClr val="002949"/>
                </a:solidFill>
              </a:rPr>
              <a:t> 100 КАС, </a:t>
            </a:r>
            <a:r>
              <a:rPr lang="ru-RU" altLang="uk-UA" sz="1800" dirty="0" err="1">
                <a:solidFill>
                  <a:srgbClr val="002949"/>
                </a:solidFill>
              </a:rPr>
              <a:t>чинної</a:t>
            </a:r>
            <a:r>
              <a:rPr lang="ru-RU" altLang="uk-UA" sz="1800" dirty="0">
                <a:solidFill>
                  <a:srgbClr val="002949"/>
                </a:solidFill>
              </a:rPr>
              <a:t> на час </a:t>
            </a:r>
            <a:r>
              <a:rPr lang="ru-RU" altLang="uk-UA" sz="1800" dirty="0" err="1">
                <a:solidFill>
                  <a:srgbClr val="002949"/>
                </a:solidFill>
              </a:rPr>
              <a:t>вирішення</a:t>
            </a:r>
            <a:r>
              <a:rPr lang="ru-RU" altLang="uk-UA" sz="1800" dirty="0">
                <a:solidFill>
                  <a:srgbClr val="002949"/>
                </a:solidFill>
              </a:rPr>
              <a:t> </a:t>
            </a:r>
            <a:r>
              <a:rPr lang="ru-RU" altLang="uk-UA" sz="1800" dirty="0" err="1">
                <a:solidFill>
                  <a:srgbClr val="002949"/>
                </a:solidFill>
              </a:rPr>
              <a:t>спірних</a:t>
            </a:r>
            <a:r>
              <a:rPr lang="ru-RU" altLang="uk-UA" sz="1800" dirty="0">
                <a:solidFill>
                  <a:srgbClr val="002949"/>
                </a:solidFill>
              </a:rPr>
              <a:t> </a:t>
            </a:r>
            <a:r>
              <a:rPr lang="ru-RU" altLang="uk-UA" sz="1800" dirty="0" err="1">
                <a:solidFill>
                  <a:srgbClr val="002949"/>
                </a:solidFill>
              </a:rPr>
              <a:t>відносин</a:t>
            </a:r>
            <a:r>
              <a:rPr lang="ru-RU" altLang="uk-UA" sz="1800" dirty="0">
                <a:solidFill>
                  <a:srgbClr val="002949"/>
                </a:solidFill>
              </a:rPr>
              <a:t>, </a:t>
            </a:r>
            <a:r>
              <a:rPr lang="ru-RU" altLang="uk-UA" sz="1800" dirty="0" err="1">
                <a:solidFill>
                  <a:srgbClr val="002949"/>
                </a:solidFill>
              </a:rPr>
              <a:t>пропущення</a:t>
            </a:r>
            <a:r>
              <a:rPr lang="ru-RU" altLang="uk-UA" sz="1800" dirty="0">
                <a:solidFill>
                  <a:srgbClr val="002949"/>
                </a:solidFill>
              </a:rPr>
              <a:t> строку </a:t>
            </a:r>
            <a:r>
              <a:rPr lang="ru-RU" altLang="uk-UA" sz="1800" dirty="0" err="1">
                <a:solidFill>
                  <a:srgbClr val="002949"/>
                </a:solidFill>
              </a:rPr>
              <a:t>звернення</a:t>
            </a:r>
            <a:r>
              <a:rPr lang="ru-RU" altLang="uk-UA" sz="1800" dirty="0">
                <a:solidFill>
                  <a:srgbClr val="002949"/>
                </a:solidFill>
              </a:rPr>
              <a:t> до </a:t>
            </a:r>
            <a:r>
              <a:rPr lang="ru-RU" altLang="uk-UA" sz="1800" dirty="0" err="1">
                <a:solidFill>
                  <a:srgbClr val="002949"/>
                </a:solidFill>
              </a:rPr>
              <a:t>адміністративного</a:t>
            </a:r>
            <a:r>
              <a:rPr lang="ru-RU" altLang="uk-UA" sz="1800" dirty="0">
                <a:solidFill>
                  <a:srgbClr val="002949"/>
                </a:solidFill>
              </a:rPr>
              <a:t> суду є </a:t>
            </a:r>
            <a:r>
              <a:rPr lang="ru-RU" altLang="uk-UA" sz="1800" dirty="0" err="1">
                <a:solidFill>
                  <a:srgbClr val="002949"/>
                </a:solidFill>
              </a:rPr>
              <a:t>підставою</a:t>
            </a:r>
            <a:r>
              <a:rPr lang="ru-RU" altLang="uk-UA" sz="1800" dirty="0">
                <a:solidFill>
                  <a:srgbClr val="002949"/>
                </a:solidFill>
              </a:rPr>
              <a:t> для </a:t>
            </a:r>
            <a:r>
              <a:rPr lang="ru-RU" altLang="uk-UA" sz="1800" dirty="0" err="1">
                <a:solidFill>
                  <a:srgbClr val="002949"/>
                </a:solidFill>
              </a:rPr>
              <a:t>відмови</a:t>
            </a:r>
            <a:r>
              <a:rPr lang="ru-RU" altLang="uk-UA" sz="1800" dirty="0">
                <a:solidFill>
                  <a:srgbClr val="002949"/>
                </a:solidFill>
              </a:rPr>
              <a:t> у </a:t>
            </a:r>
            <a:r>
              <a:rPr lang="ru-RU" altLang="uk-UA" sz="1800" dirty="0" err="1">
                <a:solidFill>
                  <a:srgbClr val="002949"/>
                </a:solidFill>
              </a:rPr>
              <a:t>задоволенні</a:t>
            </a:r>
            <a:r>
              <a:rPr lang="ru-RU" altLang="uk-UA" sz="1800" dirty="0">
                <a:solidFill>
                  <a:srgbClr val="002949"/>
                </a:solidFill>
              </a:rPr>
              <a:t> </a:t>
            </a:r>
            <a:r>
              <a:rPr lang="ru-RU" altLang="uk-UA" sz="1800" dirty="0" err="1">
                <a:solidFill>
                  <a:srgbClr val="002949"/>
                </a:solidFill>
              </a:rPr>
              <a:t>адміністративного</a:t>
            </a:r>
            <a:r>
              <a:rPr lang="ru-RU" altLang="uk-UA" sz="1800" dirty="0">
                <a:solidFill>
                  <a:srgbClr val="002949"/>
                </a:solidFill>
              </a:rPr>
              <a:t> позову за </a:t>
            </a:r>
            <a:r>
              <a:rPr lang="ru-RU" altLang="uk-UA" sz="1800" dirty="0" err="1">
                <a:solidFill>
                  <a:srgbClr val="002949"/>
                </a:solidFill>
              </a:rPr>
              <a:t>умови</a:t>
            </a:r>
            <a:r>
              <a:rPr lang="ru-RU" altLang="uk-UA" sz="1800" dirty="0">
                <a:solidFill>
                  <a:srgbClr val="002949"/>
                </a:solidFill>
              </a:rPr>
              <a:t>, </a:t>
            </a:r>
            <a:r>
              <a:rPr lang="ru-RU" altLang="uk-UA" sz="1800" dirty="0" err="1">
                <a:solidFill>
                  <a:srgbClr val="002949"/>
                </a:solidFill>
              </a:rPr>
              <a:t>якщо</a:t>
            </a:r>
            <a:r>
              <a:rPr lang="ru-RU" altLang="uk-UA" sz="1800" dirty="0">
                <a:solidFill>
                  <a:srgbClr val="002949"/>
                </a:solidFill>
              </a:rPr>
              <a:t> на </a:t>
            </a:r>
            <a:r>
              <a:rPr lang="ru-RU" altLang="uk-UA" sz="1800" dirty="0" err="1">
                <a:solidFill>
                  <a:srgbClr val="002949"/>
                </a:solidFill>
              </a:rPr>
              <a:t>цьому</a:t>
            </a:r>
            <a:r>
              <a:rPr lang="ru-RU" altLang="uk-UA" sz="1800" dirty="0">
                <a:solidFill>
                  <a:srgbClr val="002949"/>
                </a:solidFill>
              </a:rPr>
              <a:t> </a:t>
            </a:r>
            <a:r>
              <a:rPr lang="ru-RU" altLang="uk-UA" sz="1800" dirty="0" err="1">
                <a:solidFill>
                  <a:srgbClr val="002949"/>
                </a:solidFill>
              </a:rPr>
              <a:t>наполягає</a:t>
            </a:r>
            <a:r>
              <a:rPr lang="ru-RU" altLang="uk-UA" sz="1800" dirty="0">
                <a:solidFill>
                  <a:srgbClr val="002949"/>
                </a:solidFill>
              </a:rPr>
              <a:t> одна </a:t>
            </a:r>
            <a:r>
              <a:rPr lang="ru-RU" altLang="uk-UA" sz="1800" dirty="0" err="1">
                <a:solidFill>
                  <a:srgbClr val="002949"/>
                </a:solidFill>
              </a:rPr>
              <a:t>із</a:t>
            </a:r>
            <a:r>
              <a:rPr lang="ru-RU" altLang="uk-UA" sz="1800" dirty="0">
                <a:solidFill>
                  <a:srgbClr val="002949"/>
                </a:solidFill>
              </a:rPr>
              <a:t> </a:t>
            </a:r>
            <a:r>
              <a:rPr lang="ru-RU" altLang="uk-UA" sz="1800" dirty="0" err="1">
                <a:solidFill>
                  <a:srgbClr val="002949"/>
                </a:solidFill>
              </a:rPr>
              <a:t>сторін</a:t>
            </a:r>
            <a:r>
              <a:rPr lang="ru-RU" altLang="uk-UA" sz="1800" dirty="0">
                <a:solidFill>
                  <a:srgbClr val="002949"/>
                </a:solidFill>
              </a:rPr>
              <a:t>; </a:t>
            </a:r>
            <a:r>
              <a:rPr lang="ru-RU" altLang="uk-UA" sz="1800" dirty="0" err="1">
                <a:solidFill>
                  <a:srgbClr val="002949"/>
                </a:solidFill>
              </a:rPr>
              <a:t>аналіз</a:t>
            </a:r>
            <a:r>
              <a:rPr lang="ru-RU" altLang="uk-UA" sz="1800" dirty="0">
                <a:solidFill>
                  <a:srgbClr val="002949"/>
                </a:solidFill>
              </a:rPr>
              <a:t> </a:t>
            </a:r>
            <a:r>
              <a:rPr lang="ru-RU" altLang="uk-UA" sz="1800" dirty="0" err="1">
                <a:solidFill>
                  <a:srgbClr val="002949"/>
                </a:solidFill>
              </a:rPr>
              <a:t>наведеної</a:t>
            </a:r>
            <a:r>
              <a:rPr lang="ru-RU" altLang="uk-UA" sz="1800" dirty="0">
                <a:solidFill>
                  <a:srgbClr val="002949"/>
                </a:solidFill>
              </a:rPr>
              <a:t> </a:t>
            </a:r>
            <a:r>
              <a:rPr lang="ru-RU" altLang="uk-UA" sz="1800" dirty="0" err="1">
                <a:solidFill>
                  <a:srgbClr val="002949"/>
                </a:solidFill>
              </a:rPr>
              <a:t>норми</a:t>
            </a:r>
            <a:r>
              <a:rPr lang="ru-RU" altLang="uk-UA" sz="1800" dirty="0">
                <a:solidFill>
                  <a:srgbClr val="002949"/>
                </a:solidFill>
              </a:rPr>
              <a:t> права </a:t>
            </a:r>
            <a:r>
              <a:rPr lang="ru-RU" altLang="uk-UA" sz="1800" dirty="0" err="1">
                <a:solidFill>
                  <a:srgbClr val="002949"/>
                </a:solidFill>
              </a:rPr>
              <a:t>дає</a:t>
            </a:r>
            <a:r>
              <a:rPr lang="ru-RU" altLang="uk-UA" sz="1800" dirty="0">
                <a:solidFill>
                  <a:srgbClr val="002949"/>
                </a:solidFill>
              </a:rPr>
              <a:t> </a:t>
            </a:r>
            <a:r>
              <a:rPr lang="ru-RU" altLang="uk-UA" sz="1800" dirty="0" err="1">
                <a:solidFill>
                  <a:srgbClr val="002949"/>
                </a:solidFill>
              </a:rPr>
              <a:t>підстави</a:t>
            </a:r>
            <a:r>
              <a:rPr lang="ru-RU" altLang="uk-UA" sz="1800" dirty="0">
                <a:solidFill>
                  <a:srgbClr val="002949"/>
                </a:solidFill>
              </a:rPr>
              <a:t> </a:t>
            </a:r>
            <a:r>
              <a:rPr lang="ru-RU" altLang="uk-UA" sz="1800" dirty="0" err="1">
                <a:solidFill>
                  <a:srgbClr val="002949"/>
                </a:solidFill>
              </a:rPr>
              <a:t>вважати</a:t>
            </a:r>
            <a:r>
              <a:rPr lang="ru-RU" altLang="uk-UA" sz="1800" dirty="0">
                <a:solidFill>
                  <a:srgbClr val="002949"/>
                </a:solidFill>
              </a:rPr>
              <a:t>, </a:t>
            </a:r>
            <a:r>
              <a:rPr lang="ru-RU" altLang="uk-UA" sz="1800" dirty="0" err="1">
                <a:solidFill>
                  <a:srgbClr val="002949"/>
                </a:solidFill>
              </a:rPr>
              <a:t>що</a:t>
            </a:r>
            <a:r>
              <a:rPr lang="ru-RU" altLang="uk-UA" sz="1800" dirty="0">
                <a:solidFill>
                  <a:srgbClr val="002949"/>
                </a:solidFill>
              </a:rPr>
              <a:t> </a:t>
            </a:r>
            <a:r>
              <a:rPr lang="ru-RU" altLang="uk-UA" sz="1800" dirty="0" err="1">
                <a:solidFill>
                  <a:srgbClr val="002949"/>
                </a:solidFill>
              </a:rPr>
              <a:t>суб’єкт</a:t>
            </a:r>
            <a:r>
              <a:rPr lang="ru-RU" altLang="uk-UA" sz="1800" dirty="0">
                <a:solidFill>
                  <a:srgbClr val="002949"/>
                </a:solidFill>
              </a:rPr>
              <a:t> </a:t>
            </a:r>
            <a:r>
              <a:rPr lang="ru-RU" altLang="uk-UA" sz="1800" dirty="0" err="1">
                <a:solidFill>
                  <a:srgbClr val="002949"/>
                </a:solidFill>
              </a:rPr>
              <a:t>владних</a:t>
            </a:r>
            <a:r>
              <a:rPr lang="ru-RU" altLang="uk-UA" sz="1800" dirty="0">
                <a:solidFill>
                  <a:srgbClr val="002949"/>
                </a:solidFill>
              </a:rPr>
              <a:t> </a:t>
            </a:r>
            <a:r>
              <a:rPr lang="ru-RU" altLang="uk-UA" sz="1800" dirty="0" err="1">
                <a:solidFill>
                  <a:srgbClr val="002949"/>
                </a:solidFill>
              </a:rPr>
              <a:t>повноважень</a:t>
            </a:r>
            <a:r>
              <a:rPr lang="ru-RU" altLang="uk-UA" sz="1800" dirty="0">
                <a:solidFill>
                  <a:srgbClr val="002949"/>
                </a:solidFill>
              </a:rPr>
              <a:t> мав право </a:t>
            </a:r>
            <a:r>
              <a:rPr lang="ru-RU" altLang="uk-UA" sz="1800" dirty="0" err="1">
                <a:solidFill>
                  <a:srgbClr val="002949"/>
                </a:solidFill>
              </a:rPr>
              <a:t>вимагати</a:t>
            </a:r>
            <a:r>
              <a:rPr lang="ru-RU" altLang="uk-UA" sz="1800" dirty="0">
                <a:solidFill>
                  <a:srgbClr val="002949"/>
                </a:solidFill>
              </a:rPr>
              <a:t> </a:t>
            </a:r>
            <a:r>
              <a:rPr lang="ru-RU" altLang="uk-UA" sz="1800" dirty="0" err="1">
                <a:solidFill>
                  <a:srgbClr val="002949"/>
                </a:solidFill>
              </a:rPr>
              <a:t>застосувати</a:t>
            </a:r>
            <a:r>
              <a:rPr lang="ru-RU" altLang="uk-UA" sz="1800" dirty="0">
                <a:solidFill>
                  <a:srgbClr val="002949"/>
                </a:solidFill>
              </a:rPr>
              <a:t> </a:t>
            </a:r>
            <a:r>
              <a:rPr lang="ru-RU" altLang="uk-UA" sz="1800" dirty="0" err="1">
                <a:solidFill>
                  <a:srgbClr val="002949"/>
                </a:solidFill>
              </a:rPr>
              <a:t>наслідки</a:t>
            </a:r>
            <a:r>
              <a:rPr lang="ru-RU" altLang="uk-UA" sz="1800" dirty="0">
                <a:solidFill>
                  <a:srgbClr val="002949"/>
                </a:solidFill>
              </a:rPr>
              <a:t> </a:t>
            </a:r>
            <a:r>
              <a:rPr lang="ru-RU" altLang="uk-UA" sz="1800" dirty="0" err="1">
                <a:solidFill>
                  <a:srgbClr val="002949"/>
                </a:solidFill>
              </a:rPr>
              <a:t>пропущення</a:t>
            </a:r>
            <a:r>
              <a:rPr lang="ru-RU" altLang="uk-UA" sz="1800" dirty="0">
                <a:solidFill>
                  <a:srgbClr val="002949"/>
                </a:solidFill>
              </a:rPr>
              <a:t> </a:t>
            </a:r>
            <a:r>
              <a:rPr lang="ru-RU" altLang="uk-UA" sz="1800" dirty="0" err="1">
                <a:solidFill>
                  <a:srgbClr val="002949"/>
                </a:solidFill>
              </a:rPr>
              <a:t>строків</a:t>
            </a:r>
            <a:r>
              <a:rPr lang="ru-RU" altLang="uk-UA" sz="1800" dirty="0">
                <a:solidFill>
                  <a:srgbClr val="002949"/>
                </a:solidFill>
              </a:rPr>
              <a:t> </a:t>
            </a:r>
            <a:r>
              <a:rPr lang="ru-RU" altLang="uk-UA" sz="1800" dirty="0" err="1">
                <a:solidFill>
                  <a:srgbClr val="002949"/>
                </a:solidFill>
              </a:rPr>
              <a:t>звернення</a:t>
            </a:r>
            <a:r>
              <a:rPr lang="ru-RU" altLang="uk-UA" sz="1800" dirty="0">
                <a:solidFill>
                  <a:srgbClr val="002949"/>
                </a:solidFill>
              </a:rPr>
              <a:t> до </a:t>
            </a:r>
            <a:r>
              <a:rPr lang="ru-RU" altLang="uk-UA" sz="1800" dirty="0" err="1">
                <a:solidFill>
                  <a:srgbClr val="002949"/>
                </a:solidFill>
              </a:rPr>
              <a:t>адміністративного</a:t>
            </a:r>
            <a:r>
              <a:rPr lang="ru-RU" altLang="uk-UA" sz="1800" dirty="0">
                <a:solidFill>
                  <a:srgbClr val="002949"/>
                </a:solidFill>
              </a:rPr>
              <a:t> суду, але </a:t>
            </a:r>
            <a:r>
              <a:rPr lang="ru-RU" altLang="uk-UA" sz="1800" dirty="0" err="1">
                <a:solidFill>
                  <a:srgbClr val="002949"/>
                </a:solidFill>
              </a:rPr>
              <a:t>він</a:t>
            </a:r>
            <a:r>
              <a:rPr lang="ru-RU" altLang="uk-UA" sz="1800" dirty="0">
                <a:solidFill>
                  <a:srgbClr val="002949"/>
                </a:solidFill>
              </a:rPr>
              <a:t> не мав права </a:t>
            </a:r>
            <a:r>
              <a:rPr lang="ru-RU" altLang="uk-UA" sz="1800" dirty="0" err="1">
                <a:solidFill>
                  <a:srgbClr val="002949"/>
                </a:solidFill>
              </a:rPr>
              <a:t>посилатися</a:t>
            </a:r>
            <a:r>
              <a:rPr lang="ru-RU" altLang="uk-UA" sz="1800" dirty="0">
                <a:solidFill>
                  <a:srgbClr val="002949"/>
                </a:solidFill>
              </a:rPr>
              <a:t> на </a:t>
            </a:r>
            <a:r>
              <a:rPr lang="ru-RU" altLang="uk-UA" sz="1800" dirty="0" err="1">
                <a:solidFill>
                  <a:srgbClr val="002949"/>
                </a:solidFill>
              </a:rPr>
              <a:t>положення</a:t>
            </a:r>
            <a:r>
              <a:rPr lang="ru-RU" altLang="uk-UA" sz="1800" dirty="0">
                <a:solidFill>
                  <a:srgbClr val="002949"/>
                </a:solidFill>
              </a:rPr>
              <a:t> </a:t>
            </a:r>
            <a:r>
              <a:rPr lang="ru-RU" altLang="uk-UA" sz="1800" dirty="0" err="1">
                <a:solidFill>
                  <a:srgbClr val="002949"/>
                </a:solidFill>
              </a:rPr>
              <a:t>статті</a:t>
            </a:r>
            <a:r>
              <a:rPr lang="ru-RU" altLang="uk-UA" sz="1800" dirty="0">
                <a:solidFill>
                  <a:srgbClr val="002949"/>
                </a:solidFill>
              </a:rPr>
              <a:t> 99 КАС як на </a:t>
            </a:r>
            <a:r>
              <a:rPr lang="ru-RU" altLang="uk-UA" sz="1800" dirty="0" err="1">
                <a:solidFill>
                  <a:srgbClr val="002949"/>
                </a:solidFill>
              </a:rPr>
              <a:t>підставу</a:t>
            </a:r>
            <a:r>
              <a:rPr lang="ru-RU" altLang="uk-UA" sz="1800" dirty="0">
                <a:solidFill>
                  <a:srgbClr val="002949"/>
                </a:solidFill>
              </a:rPr>
              <a:t> для </a:t>
            </a:r>
            <a:r>
              <a:rPr lang="ru-RU" altLang="uk-UA" sz="1800" dirty="0" err="1">
                <a:solidFill>
                  <a:srgbClr val="002949"/>
                </a:solidFill>
              </a:rPr>
              <a:t>обмеження</a:t>
            </a:r>
            <a:r>
              <a:rPr lang="ru-RU" altLang="uk-UA" sz="1800" dirty="0">
                <a:solidFill>
                  <a:srgbClr val="002949"/>
                </a:solidFill>
              </a:rPr>
              <a:t> </a:t>
            </a:r>
            <a:r>
              <a:rPr lang="ru-RU" altLang="uk-UA" sz="1800" dirty="0" err="1">
                <a:solidFill>
                  <a:srgbClr val="002949"/>
                </a:solidFill>
              </a:rPr>
              <a:t>виплати</a:t>
            </a:r>
            <a:r>
              <a:rPr lang="ru-RU" altLang="uk-UA" sz="1800" dirty="0">
                <a:solidFill>
                  <a:srgbClr val="002949"/>
                </a:solidFill>
              </a:rPr>
              <a:t> </a:t>
            </a:r>
            <a:r>
              <a:rPr lang="ru-RU" altLang="uk-UA" sz="1800" dirty="0" err="1">
                <a:solidFill>
                  <a:srgbClr val="002949"/>
                </a:solidFill>
              </a:rPr>
              <a:t>щомісячної</a:t>
            </a:r>
            <a:r>
              <a:rPr lang="ru-RU" altLang="uk-UA" sz="1800" dirty="0">
                <a:solidFill>
                  <a:srgbClr val="002949"/>
                </a:solidFill>
              </a:rPr>
              <a:t> </a:t>
            </a:r>
            <a:r>
              <a:rPr lang="ru-RU" altLang="uk-UA" sz="1800" dirty="0" err="1">
                <a:solidFill>
                  <a:srgbClr val="002949"/>
                </a:solidFill>
              </a:rPr>
              <a:t>допомоги</a:t>
            </a:r>
            <a:r>
              <a:rPr lang="ru-RU" altLang="uk-UA" sz="1800" dirty="0">
                <a:solidFill>
                  <a:srgbClr val="002949"/>
                </a:solidFill>
              </a:rPr>
              <a:t> на </a:t>
            </a:r>
            <a:r>
              <a:rPr lang="ru-RU" altLang="uk-UA" sz="1800" dirty="0" err="1">
                <a:solidFill>
                  <a:srgbClr val="002949"/>
                </a:solidFill>
              </a:rPr>
              <a:t>оздоровлення</a:t>
            </a:r>
            <a:r>
              <a:rPr lang="ru-RU" altLang="uk-UA" sz="1800" dirty="0">
                <a:solidFill>
                  <a:srgbClr val="002949"/>
                </a:solidFill>
              </a:rPr>
              <a:t>, </a:t>
            </a:r>
            <a:r>
              <a:rPr lang="ru-RU" altLang="uk-UA" sz="1800" dirty="0" err="1">
                <a:solidFill>
                  <a:srgbClr val="002949"/>
                </a:solidFill>
              </a:rPr>
              <a:t>оскільки</a:t>
            </a:r>
            <a:r>
              <a:rPr lang="ru-RU" altLang="uk-UA" sz="1800" dirty="0">
                <a:solidFill>
                  <a:srgbClr val="002949"/>
                </a:solidFill>
              </a:rPr>
              <a:t> </a:t>
            </a:r>
            <a:r>
              <a:rPr lang="ru-RU" altLang="uk-UA" sz="1800" dirty="0" err="1">
                <a:solidFill>
                  <a:srgbClr val="002949"/>
                </a:solidFill>
              </a:rPr>
              <a:t>стаття</a:t>
            </a:r>
            <a:r>
              <a:rPr lang="ru-RU" altLang="uk-UA" sz="1800" dirty="0">
                <a:solidFill>
                  <a:srgbClr val="002949"/>
                </a:solidFill>
              </a:rPr>
              <a:t> 99 КАС </a:t>
            </a:r>
            <a:r>
              <a:rPr lang="ru-RU" altLang="uk-UA" sz="1800" dirty="0" err="1">
                <a:solidFill>
                  <a:srgbClr val="002949"/>
                </a:solidFill>
              </a:rPr>
              <a:t>встановлює</a:t>
            </a:r>
            <a:r>
              <a:rPr lang="ru-RU" altLang="uk-UA" sz="1800" dirty="0">
                <a:solidFill>
                  <a:srgbClr val="002949"/>
                </a:solidFill>
              </a:rPr>
              <a:t> строки </a:t>
            </a:r>
            <a:r>
              <a:rPr lang="ru-RU" altLang="uk-UA" sz="1800" dirty="0" err="1">
                <a:solidFill>
                  <a:srgbClr val="002949"/>
                </a:solidFill>
              </a:rPr>
              <a:t>звернення</a:t>
            </a:r>
            <a:r>
              <a:rPr lang="ru-RU" altLang="uk-UA" sz="1800" dirty="0">
                <a:solidFill>
                  <a:srgbClr val="002949"/>
                </a:solidFill>
              </a:rPr>
              <a:t> до </a:t>
            </a:r>
            <a:r>
              <a:rPr lang="ru-RU" altLang="uk-UA" sz="1800" dirty="0" err="1">
                <a:solidFill>
                  <a:srgbClr val="002949"/>
                </a:solidFill>
              </a:rPr>
              <a:t>адміністративного</a:t>
            </a:r>
            <a:r>
              <a:rPr lang="ru-RU" altLang="uk-UA" sz="1800" dirty="0">
                <a:solidFill>
                  <a:srgbClr val="002949"/>
                </a:solidFill>
              </a:rPr>
              <a:t> суду і не </a:t>
            </a:r>
            <a:r>
              <a:rPr lang="ru-RU" altLang="uk-UA" sz="1800" dirty="0" err="1">
                <a:solidFill>
                  <a:srgbClr val="002949"/>
                </a:solidFill>
              </a:rPr>
              <a:t>регламентує</a:t>
            </a:r>
            <a:r>
              <a:rPr lang="ru-RU" altLang="uk-UA" sz="1800" dirty="0">
                <a:solidFill>
                  <a:srgbClr val="002949"/>
                </a:solidFill>
              </a:rPr>
              <a:t> порядок </a:t>
            </a:r>
            <a:r>
              <a:rPr lang="ru-RU" altLang="uk-UA" sz="1800" dirty="0" err="1">
                <a:solidFill>
                  <a:srgbClr val="002949"/>
                </a:solidFill>
              </a:rPr>
              <a:t>діяльності</a:t>
            </a:r>
            <a:r>
              <a:rPr lang="ru-RU" altLang="uk-UA" sz="1800" dirty="0">
                <a:solidFill>
                  <a:srgbClr val="002949"/>
                </a:solidFill>
              </a:rPr>
              <a:t> </a:t>
            </a:r>
            <a:r>
              <a:rPr lang="ru-RU" altLang="uk-UA" sz="1800" dirty="0" err="1">
                <a:solidFill>
                  <a:srgbClr val="002949"/>
                </a:solidFill>
              </a:rPr>
              <a:t>суб’єкта</a:t>
            </a:r>
            <a:r>
              <a:rPr lang="ru-RU" altLang="uk-UA" sz="1800" dirty="0">
                <a:solidFill>
                  <a:srgbClr val="002949"/>
                </a:solidFill>
              </a:rPr>
              <a:t> </a:t>
            </a:r>
            <a:r>
              <a:rPr lang="ru-RU" altLang="uk-UA" sz="1800" dirty="0" err="1">
                <a:solidFill>
                  <a:srgbClr val="002949"/>
                </a:solidFill>
              </a:rPr>
              <a:t>владних</a:t>
            </a:r>
            <a:r>
              <a:rPr lang="ru-RU" altLang="uk-UA" sz="1800" dirty="0">
                <a:solidFill>
                  <a:srgbClr val="002949"/>
                </a:solidFill>
              </a:rPr>
              <a:t> </a:t>
            </a:r>
            <a:r>
              <a:rPr lang="ru-RU" altLang="uk-UA" sz="1800" dirty="0" err="1">
                <a:solidFill>
                  <a:srgbClr val="002949"/>
                </a:solidFill>
              </a:rPr>
              <a:t>повноважень</a:t>
            </a:r>
            <a:r>
              <a:rPr lang="ru-RU" altLang="uk-UA" sz="1800" dirty="0">
                <a:solidFill>
                  <a:srgbClr val="002949"/>
                </a:solidFill>
              </a:rPr>
              <a:t> при </a:t>
            </a:r>
            <a:r>
              <a:rPr lang="ru-RU" altLang="uk-UA" sz="1800" dirty="0" err="1">
                <a:solidFill>
                  <a:srgbClr val="002949"/>
                </a:solidFill>
              </a:rPr>
              <a:t>нарахуванні</a:t>
            </a:r>
            <a:r>
              <a:rPr lang="ru-RU" altLang="uk-UA" sz="1800" dirty="0">
                <a:solidFill>
                  <a:srgbClr val="002949"/>
                </a:solidFill>
              </a:rPr>
              <a:t> та </a:t>
            </a:r>
            <a:r>
              <a:rPr lang="ru-RU" altLang="uk-UA" sz="1800" dirty="0" err="1">
                <a:solidFill>
                  <a:srgbClr val="002949"/>
                </a:solidFill>
              </a:rPr>
              <a:t>здійсненні</a:t>
            </a:r>
            <a:r>
              <a:rPr lang="ru-RU" altLang="uk-UA" sz="1800" dirty="0">
                <a:solidFill>
                  <a:srgbClr val="002949"/>
                </a:solidFill>
              </a:rPr>
              <a:t> </a:t>
            </a:r>
            <a:r>
              <a:rPr lang="ru-RU" altLang="uk-UA" sz="1800" dirty="0" err="1">
                <a:solidFill>
                  <a:srgbClr val="002949"/>
                </a:solidFill>
              </a:rPr>
              <a:t>виплат</a:t>
            </a:r>
            <a:r>
              <a:rPr lang="ru-RU" altLang="uk-UA" sz="1800" dirty="0">
                <a:solidFill>
                  <a:srgbClr val="002949"/>
                </a:solidFill>
              </a:rPr>
              <a:t> </a:t>
            </a:r>
            <a:r>
              <a:rPr lang="ru-RU" altLang="uk-UA" sz="1800" dirty="0" err="1">
                <a:solidFill>
                  <a:srgbClr val="002949"/>
                </a:solidFill>
              </a:rPr>
              <a:t>соціальних</a:t>
            </a:r>
            <a:r>
              <a:rPr lang="ru-RU" altLang="uk-UA" sz="1800" dirty="0">
                <a:solidFill>
                  <a:srgbClr val="002949"/>
                </a:solidFill>
              </a:rPr>
              <a:t> </a:t>
            </a:r>
            <a:r>
              <a:rPr lang="ru-RU" altLang="uk-UA" sz="1800" dirty="0" err="1">
                <a:solidFill>
                  <a:srgbClr val="002949"/>
                </a:solidFill>
              </a:rPr>
              <a:t>виплат</a:t>
            </a:r>
            <a:r>
              <a:rPr lang="ru-RU" altLang="uk-UA" sz="1800" dirty="0">
                <a:solidFill>
                  <a:srgbClr val="002949"/>
                </a:solidFill>
              </a:rPr>
              <a:t>; </a:t>
            </a:r>
            <a:r>
              <a:rPr lang="ru-RU" altLang="uk-UA" sz="1800" dirty="0" err="1">
                <a:solidFill>
                  <a:srgbClr val="002949"/>
                </a:solidFill>
              </a:rPr>
              <a:t>зважаючи</a:t>
            </a:r>
            <a:r>
              <a:rPr lang="ru-RU" altLang="uk-UA" sz="1800" dirty="0">
                <a:solidFill>
                  <a:srgbClr val="002949"/>
                </a:solidFill>
              </a:rPr>
              <a:t> на те, </a:t>
            </a:r>
            <a:r>
              <a:rPr lang="ru-RU" altLang="uk-UA" sz="1800" dirty="0" err="1">
                <a:solidFill>
                  <a:srgbClr val="002949"/>
                </a:solidFill>
              </a:rPr>
              <a:t>що</a:t>
            </a:r>
            <a:r>
              <a:rPr lang="ru-RU" altLang="uk-UA" sz="1800" dirty="0">
                <a:solidFill>
                  <a:srgbClr val="002949"/>
                </a:solidFill>
              </a:rPr>
              <a:t> </a:t>
            </a:r>
            <a:r>
              <a:rPr lang="ru-RU" altLang="uk-UA" sz="1800" dirty="0" err="1">
                <a:solidFill>
                  <a:srgbClr val="002949"/>
                </a:solidFill>
              </a:rPr>
              <a:t>суб’єкт</a:t>
            </a:r>
            <a:r>
              <a:rPr lang="ru-RU" altLang="uk-UA" sz="1800" dirty="0">
                <a:solidFill>
                  <a:srgbClr val="002949"/>
                </a:solidFill>
              </a:rPr>
              <a:t> </a:t>
            </a:r>
            <a:r>
              <a:rPr lang="ru-RU" altLang="uk-UA" sz="1800" dirty="0" err="1">
                <a:solidFill>
                  <a:srgbClr val="002949"/>
                </a:solidFill>
              </a:rPr>
              <a:t>владних</a:t>
            </a:r>
            <a:r>
              <a:rPr lang="ru-RU" altLang="uk-UA" sz="1800" dirty="0">
                <a:solidFill>
                  <a:srgbClr val="002949"/>
                </a:solidFill>
              </a:rPr>
              <a:t> </a:t>
            </a:r>
            <a:r>
              <a:rPr lang="ru-RU" altLang="uk-UA" sz="1800" dirty="0" err="1">
                <a:solidFill>
                  <a:srgbClr val="002949"/>
                </a:solidFill>
              </a:rPr>
              <a:t>повноважень</a:t>
            </a:r>
            <a:r>
              <a:rPr lang="ru-RU" altLang="uk-UA" sz="1800" dirty="0">
                <a:solidFill>
                  <a:srgbClr val="002949"/>
                </a:solidFill>
              </a:rPr>
              <a:t>, </a:t>
            </a:r>
            <a:r>
              <a:rPr lang="ru-RU" altLang="uk-UA" sz="1800" dirty="0" err="1">
                <a:solidFill>
                  <a:srgbClr val="002949"/>
                </a:solidFill>
              </a:rPr>
              <a:t>здійснюючи</a:t>
            </a:r>
            <a:r>
              <a:rPr lang="ru-RU" altLang="uk-UA" sz="1800" dirty="0">
                <a:solidFill>
                  <a:srgbClr val="002949"/>
                </a:solidFill>
              </a:rPr>
              <a:t> </a:t>
            </a:r>
            <a:r>
              <a:rPr lang="ru-RU" altLang="uk-UA" sz="1800" dirty="0" err="1">
                <a:solidFill>
                  <a:srgbClr val="002949"/>
                </a:solidFill>
              </a:rPr>
              <a:t>свої</a:t>
            </a:r>
            <a:r>
              <a:rPr lang="ru-RU" altLang="uk-UA" sz="1800" dirty="0">
                <a:solidFill>
                  <a:srgbClr val="002949"/>
                </a:solidFill>
              </a:rPr>
              <a:t> </a:t>
            </a:r>
            <a:r>
              <a:rPr lang="ru-RU" altLang="uk-UA" sz="1800" dirty="0" err="1">
                <a:solidFill>
                  <a:srgbClr val="002949"/>
                </a:solidFill>
              </a:rPr>
              <a:t>владні</a:t>
            </a:r>
            <a:r>
              <a:rPr lang="ru-RU" altLang="uk-UA" sz="1800" dirty="0">
                <a:solidFill>
                  <a:srgbClr val="002949"/>
                </a:solidFill>
              </a:rPr>
              <a:t> </a:t>
            </a:r>
            <a:r>
              <a:rPr lang="ru-RU" altLang="uk-UA" sz="1800" dirty="0" err="1">
                <a:solidFill>
                  <a:srgbClr val="002949"/>
                </a:solidFill>
              </a:rPr>
              <a:t>управлінські</a:t>
            </a:r>
            <a:r>
              <a:rPr lang="ru-RU" altLang="uk-UA" sz="1800" dirty="0">
                <a:solidFill>
                  <a:srgbClr val="002949"/>
                </a:solidFill>
              </a:rPr>
              <a:t> </a:t>
            </a:r>
            <a:r>
              <a:rPr lang="ru-RU" altLang="uk-UA" sz="1800" dirty="0" err="1">
                <a:solidFill>
                  <a:srgbClr val="002949"/>
                </a:solidFill>
              </a:rPr>
              <a:t>функції</a:t>
            </a:r>
            <a:r>
              <a:rPr lang="ru-RU" altLang="uk-UA" sz="1800" dirty="0">
                <a:solidFill>
                  <a:srgbClr val="002949"/>
                </a:solidFill>
              </a:rPr>
              <a:t>, повинен </a:t>
            </a:r>
            <a:r>
              <a:rPr lang="ru-RU" altLang="uk-UA" sz="1800" dirty="0" err="1">
                <a:solidFill>
                  <a:srgbClr val="002949"/>
                </a:solidFill>
              </a:rPr>
              <a:t>діяти</a:t>
            </a:r>
            <a:r>
              <a:rPr lang="ru-RU" altLang="uk-UA" sz="1800" dirty="0">
                <a:solidFill>
                  <a:srgbClr val="002949"/>
                </a:solidFill>
              </a:rPr>
              <a:t> на </a:t>
            </a:r>
            <a:r>
              <a:rPr lang="ru-RU" altLang="uk-UA" sz="1800" dirty="0" err="1">
                <a:solidFill>
                  <a:srgbClr val="002949"/>
                </a:solidFill>
              </a:rPr>
              <a:t>підставі</a:t>
            </a:r>
            <a:r>
              <a:rPr lang="ru-RU" altLang="uk-UA" sz="1800" dirty="0">
                <a:solidFill>
                  <a:srgbClr val="002949"/>
                </a:solidFill>
              </a:rPr>
              <a:t>, в межах </a:t>
            </a:r>
            <a:r>
              <a:rPr lang="ru-RU" altLang="uk-UA" sz="1800" dirty="0" err="1">
                <a:solidFill>
                  <a:srgbClr val="002949"/>
                </a:solidFill>
              </a:rPr>
              <a:t>повноважень</a:t>
            </a:r>
            <a:r>
              <a:rPr lang="ru-RU" altLang="uk-UA" sz="1800" dirty="0">
                <a:solidFill>
                  <a:srgbClr val="002949"/>
                </a:solidFill>
              </a:rPr>
              <a:t> та у </a:t>
            </a:r>
            <a:r>
              <a:rPr lang="ru-RU" altLang="uk-UA" sz="1800" dirty="0" err="1">
                <a:solidFill>
                  <a:srgbClr val="002949"/>
                </a:solidFill>
              </a:rPr>
              <a:t>спосіб</a:t>
            </a:r>
            <a:r>
              <a:rPr lang="ru-RU" altLang="uk-UA" sz="1800" dirty="0">
                <a:solidFill>
                  <a:srgbClr val="002949"/>
                </a:solidFill>
              </a:rPr>
              <a:t>, </a:t>
            </a:r>
            <a:r>
              <a:rPr lang="ru-RU" altLang="uk-UA" sz="1800" dirty="0" err="1">
                <a:solidFill>
                  <a:srgbClr val="002949"/>
                </a:solidFill>
              </a:rPr>
              <a:t>що</a:t>
            </a:r>
            <a:r>
              <a:rPr lang="ru-RU" altLang="uk-UA" sz="1800" dirty="0">
                <a:solidFill>
                  <a:srgbClr val="002949"/>
                </a:solidFill>
              </a:rPr>
              <a:t> </a:t>
            </a:r>
            <a:r>
              <a:rPr lang="ru-RU" altLang="uk-UA" sz="1800" dirty="0" err="1">
                <a:solidFill>
                  <a:srgbClr val="002949"/>
                </a:solidFill>
              </a:rPr>
              <a:t>передбачені</a:t>
            </a:r>
            <a:r>
              <a:rPr lang="ru-RU" altLang="uk-UA" sz="1800" dirty="0">
                <a:solidFill>
                  <a:srgbClr val="002949"/>
                </a:solidFill>
              </a:rPr>
              <a:t> </a:t>
            </a:r>
            <a:r>
              <a:rPr lang="ru-RU" altLang="uk-UA" sz="1800" dirty="0" err="1">
                <a:solidFill>
                  <a:srgbClr val="002949"/>
                </a:solidFill>
              </a:rPr>
              <a:t>Конституцією</a:t>
            </a:r>
            <a:r>
              <a:rPr lang="ru-RU" altLang="uk-UA" sz="1800" dirty="0">
                <a:solidFill>
                  <a:srgbClr val="002949"/>
                </a:solidFill>
              </a:rPr>
              <a:t> та законами </a:t>
            </a:r>
            <a:r>
              <a:rPr lang="ru-RU" altLang="uk-UA" sz="1800" dirty="0" err="1">
                <a:solidFill>
                  <a:srgbClr val="002949"/>
                </a:solidFill>
              </a:rPr>
              <a:t>України</a:t>
            </a:r>
            <a:r>
              <a:rPr lang="ru-RU" altLang="uk-UA" sz="1800" dirty="0">
                <a:solidFill>
                  <a:srgbClr val="002949"/>
                </a:solidFill>
              </a:rPr>
              <a:t>, </a:t>
            </a:r>
            <a:r>
              <a:rPr lang="ru-RU" altLang="uk-UA" sz="1800" dirty="0" err="1">
                <a:solidFill>
                  <a:srgbClr val="002949"/>
                </a:solidFill>
              </a:rPr>
              <a:t>обґрунтовувати</a:t>
            </a:r>
            <a:r>
              <a:rPr lang="ru-RU" altLang="uk-UA" sz="1800" dirty="0">
                <a:solidFill>
                  <a:srgbClr val="002949"/>
                </a:solidFill>
              </a:rPr>
              <a:t> </a:t>
            </a:r>
            <a:r>
              <a:rPr lang="ru-RU" altLang="uk-UA" sz="1800" dirty="0" err="1">
                <a:solidFill>
                  <a:srgbClr val="002949"/>
                </a:solidFill>
              </a:rPr>
              <a:t>правомірність</a:t>
            </a:r>
            <a:r>
              <a:rPr lang="ru-RU" altLang="uk-UA" sz="1800" dirty="0">
                <a:solidFill>
                  <a:srgbClr val="002949"/>
                </a:solidFill>
              </a:rPr>
              <a:t> </a:t>
            </a:r>
            <a:r>
              <a:rPr lang="ru-RU" altLang="uk-UA" sz="1800" dirty="0" err="1">
                <a:solidFill>
                  <a:srgbClr val="002949"/>
                </a:solidFill>
              </a:rPr>
              <a:t>своїх</a:t>
            </a:r>
            <a:r>
              <a:rPr lang="ru-RU" altLang="uk-UA" sz="1800" dirty="0">
                <a:solidFill>
                  <a:srgbClr val="002949"/>
                </a:solidFill>
              </a:rPr>
              <a:t> </a:t>
            </a:r>
            <a:r>
              <a:rPr lang="ru-RU" altLang="uk-UA" sz="1800" dirty="0" err="1">
                <a:solidFill>
                  <a:srgbClr val="002949"/>
                </a:solidFill>
              </a:rPr>
              <a:t>рішень</a:t>
            </a:r>
            <a:r>
              <a:rPr lang="ru-RU" altLang="uk-UA" sz="1800" dirty="0">
                <a:solidFill>
                  <a:srgbClr val="002949"/>
                </a:solidFill>
              </a:rPr>
              <a:t>, </a:t>
            </a:r>
            <a:r>
              <a:rPr lang="ru-RU" altLang="uk-UA" sz="1800" dirty="0" err="1">
                <a:solidFill>
                  <a:srgbClr val="002949"/>
                </a:solidFill>
              </a:rPr>
              <a:t>дій</a:t>
            </a:r>
            <a:r>
              <a:rPr lang="ru-RU" altLang="uk-UA" sz="1800" dirty="0">
                <a:solidFill>
                  <a:srgbClr val="002949"/>
                </a:solidFill>
              </a:rPr>
              <a:t> </a:t>
            </a:r>
            <a:r>
              <a:rPr lang="ru-RU" altLang="uk-UA" sz="1800" dirty="0" err="1">
                <a:solidFill>
                  <a:srgbClr val="002949"/>
                </a:solidFill>
              </a:rPr>
              <a:t>чи</a:t>
            </a:r>
            <a:r>
              <a:rPr lang="ru-RU" altLang="uk-UA" sz="1800" dirty="0">
                <a:solidFill>
                  <a:srgbClr val="002949"/>
                </a:solidFill>
              </a:rPr>
              <a:t> </a:t>
            </a:r>
            <a:r>
              <a:rPr lang="ru-RU" altLang="uk-UA" sz="1800" dirty="0" err="1">
                <a:solidFill>
                  <a:srgbClr val="002949"/>
                </a:solidFill>
              </a:rPr>
              <a:t>бездіяльності</a:t>
            </a:r>
            <a:r>
              <a:rPr lang="ru-RU" altLang="uk-UA" sz="1800" dirty="0">
                <a:solidFill>
                  <a:srgbClr val="002949"/>
                </a:solidFill>
              </a:rPr>
              <a:t> </a:t>
            </a:r>
            <a:r>
              <a:rPr lang="ru-RU" altLang="uk-UA" sz="1800" dirty="0" err="1">
                <a:solidFill>
                  <a:srgbClr val="002949"/>
                </a:solidFill>
              </a:rPr>
              <a:t>він</a:t>
            </a:r>
            <a:r>
              <a:rPr lang="ru-RU" altLang="uk-UA" sz="1800" dirty="0">
                <a:solidFill>
                  <a:srgbClr val="002949"/>
                </a:solidFill>
              </a:rPr>
              <a:t> </a:t>
            </a:r>
            <a:r>
              <a:rPr lang="ru-RU" altLang="uk-UA" sz="1800" dirty="0" err="1">
                <a:solidFill>
                  <a:srgbClr val="002949"/>
                </a:solidFill>
              </a:rPr>
              <a:t>може</a:t>
            </a:r>
            <a:r>
              <a:rPr lang="ru-RU" altLang="uk-UA" sz="1800" dirty="0">
                <a:solidFill>
                  <a:srgbClr val="002949"/>
                </a:solidFill>
              </a:rPr>
              <a:t>, </a:t>
            </a:r>
            <a:r>
              <a:rPr lang="ru-RU" altLang="uk-UA" sz="1800" dirty="0" err="1">
                <a:solidFill>
                  <a:srgbClr val="002949"/>
                </a:solidFill>
              </a:rPr>
              <a:t>посилаючись</a:t>
            </a:r>
            <a:r>
              <a:rPr lang="ru-RU" altLang="uk-UA" sz="1800" dirty="0">
                <a:solidFill>
                  <a:srgbClr val="002949"/>
                </a:solidFill>
              </a:rPr>
              <a:t> на </a:t>
            </a:r>
            <a:r>
              <a:rPr lang="ru-RU" altLang="uk-UA" sz="1800" dirty="0" err="1">
                <a:solidFill>
                  <a:srgbClr val="002949"/>
                </a:solidFill>
              </a:rPr>
              <a:t>норми</a:t>
            </a:r>
            <a:r>
              <a:rPr lang="ru-RU" altLang="uk-UA" sz="1800" dirty="0">
                <a:solidFill>
                  <a:srgbClr val="002949"/>
                </a:solidFill>
              </a:rPr>
              <a:t> права, </a:t>
            </a:r>
            <a:r>
              <a:rPr lang="ru-RU" altLang="uk-UA" sz="1800" dirty="0" err="1">
                <a:solidFill>
                  <a:srgbClr val="002949"/>
                </a:solidFill>
              </a:rPr>
              <a:t>які</a:t>
            </a:r>
            <a:r>
              <a:rPr lang="ru-RU" altLang="uk-UA" sz="1800" dirty="0">
                <a:solidFill>
                  <a:srgbClr val="002949"/>
                </a:solidFill>
              </a:rPr>
              <a:t> </a:t>
            </a:r>
            <a:r>
              <a:rPr lang="ru-RU" altLang="uk-UA" sz="1800" dirty="0" err="1">
                <a:solidFill>
                  <a:srgbClr val="002949"/>
                </a:solidFill>
              </a:rPr>
              <a:t>регламентують</a:t>
            </a:r>
            <a:r>
              <a:rPr lang="ru-RU" altLang="uk-UA" sz="1800" dirty="0">
                <a:solidFill>
                  <a:srgbClr val="002949"/>
                </a:solidFill>
              </a:rPr>
              <a:t> </a:t>
            </a:r>
            <a:r>
              <a:rPr lang="ru-RU" altLang="uk-UA" sz="1800" dirty="0" err="1">
                <a:solidFill>
                  <a:srgbClr val="002949"/>
                </a:solidFill>
              </a:rPr>
              <a:t>його</a:t>
            </a:r>
            <a:r>
              <a:rPr lang="ru-RU" altLang="uk-UA" sz="1800" dirty="0">
                <a:solidFill>
                  <a:srgbClr val="002949"/>
                </a:solidFill>
              </a:rPr>
              <a:t> </a:t>
            </a:r>
            <a:r>
              <a:rPr lang="ru-RU" altLang="uk-UA" sz="1800" dirty="0" err="1">
                <a:solidFill>
                  <a:srgbClr val="002949"/>
                </a:solidFill>
              </a:rPr>
              <a:t>діяльність</a:t>
            </a:r>
            <a:r>
              <a:rPr lang="ru-RU" altLang="uk-UA" sz="1800" dirty="0">
                <a:solidFill>
                  <a:srgbClr val="002949"/>
                </a:solidFill>
              </a:rPr>
              <a:t>, а не </a:t>
            </a:r>
            <a:r>
              <a:rPr lang="ru-RU" altLang="uk-UA" sz="1800" dirty="0" err="1">
                <a:solidFill>
                  <a:srgbClr val="002949"/>
                </a:solidFill>
              </a:rPr>
              <a:t>діяльність</a:t>
            </a:r>
            <a:r>
              <a:rPr lang="ru-RU" altLang="uk-UA" sz="1800" dirty="0">
                <a:solidFill>
                  <a:srgbClr val="002949"/>
                </a:solidFill>
              </a:rPr>
              <a:t> суду; за таких </a:t>
            </a:r>
            <a:r>
              <a:rPr lang="ru-RU" altLang="uk-UA" sz="1800" dirty="0" err="1">
                <a:solidFill>
                  <a:srgbClr val="002949"/>
                </a:solidFill>
              </a:rPr>
              <a:t>обставин</a:t>
            </a:r>
            <a:r>
              <a:rPr lang="ru-RU" altLang="uk-UA" sz="1800" dirty="0">
                <a:solidFill>
                  <a:srgbClr val="002949"/>
                </a:solidFill>
              </a:rPr>
              <a:t>, на думку Верховного Суду </a:t>
            </a:r>
            <a:r>
              <a:rPr lang="ru-RU" altLang="uk-UA" sz="1800" dirty="0" err="1">
                <a:solidFill>
                  <a:srgbClr val="002949"/>
                </a:solidFill>
              </a:rPr>
              <a:t>України</a:t>
            </a:r>
            <a:r>
              <a:rPr lang="ru-RU" altLang="uk-UA" sz="1800" dirty="0">
                <a:solidFill>
                  <a:srgbClr val="002949"/>
                </a:solidFill>
              </a:rPr>
              <a:t>, суд </a:t>
            </a:r>
            <a:r>
              <a:rPr lang="ru-RU" altLang="uk-UA" sz="1800" dirty="0" err="1">
                <a:solidFill>
                  <a:srgbClr val="002949"/>
                </a:solidFill>
              </a:rPr>
              <a:t>касаційної</a:t>
            </a:r>
            <a:r>
              <a:rPr lang="ru-RU" altLang="uk-UA" sz="1800" dirty="0">
                <a:solidFill>
                  <a:srgbClr val="002949"/>
                </a:solidFill>
              </a:rPr>
              <a:t> </a:t>
            </a:r>
            <a:r>
              <a:rPr lang="ru-RU" altLang="uk-UA" sz="1800" dirty="0" err="1">
                <a:solidFill>
                  <a:srgbClr val="002949"/>
                </a:solidFill>
              </a:rPr>
              <a:t>інстанції</a:t>
            </a:r>
            <a:r>
              <a:rPr lang="ru-RU" altLang="uk-UA" sz="1800" dirty="0">
                <a:solidFill>
                  <a:srgbClr val="002949"/>
                </a:solidFill>
              </a:rPr>
              <a:t> не </a:t>
            </a:r>
            <a:r>
              <a:rPr lang="ru-RU" altLang="uk-UA" sz="1800" dirty="0" err="1">
                <a:solidFill>
                  <a:srgbClr val="002949"/>
                </a:solidFill>
              </a:rPr>
              <a:t>вправі</a:t>
            </a:r>
            <a:r>
              <a:rPr lang="ru-RU" altLang="uk-UA" sz="1800" dirty="0">
                <a:solidFill>
                  <a:srgbClr val="002949"/>
                </a:solidFill>
              </a:rPr>
              <a:t> </a:t>
            </a:r>
            <a:r>
              <a:rPr lang="ru-RU" altLang="uk-UA" sz="1800" dirty="0" err="1">
                <a:solidFill>
                  <a:srgbClr val="002949"/>
                </a:solidFill>
              </a:rPr>
              <a:t>був</a:t>
            </a:r>
            <a:r>
              <a:rPr lang="ru-RU" altLang="uk-UA" sz="1800" dirty="0">
                <a:solidFill>
                  <a:srgbClr val="002949"/>
                </a:solidFill>
              </a:rPr>
              <a:t> </a:t>
            </a:r>
            <a:r>
              <a:rPr lang="ru-RU" altLang="uk-UA" sz="1800" dirty="0" err="1">
                <a:solidFill>
                  <a:srgbClr val="002949"/>
                </a:solidFill>
              </a:rPr>
              <a:t>відмовляти</a:t>
            </a:r>
            <a:r>
              <a:rPr lang="ru-RU" altLang="uk-UA" sz="1800" dirty="0">
                <a:solidFill>
                  <a:srgbClr val="002949"/>
                </a:solidFill>
              </a:rPr>
              <a:t> в </a:t>
            </a:r>
            <a:r>
              <a:rPr lang="ru-RU" altLang="uk-UA" sz="1800" dirty="0" err="1">
                <a:solidFill>
                  <a:srgbClr val="002949"/>
                </a:solidFill>
              </a:rPr>
              <a:t>задоволенні</a:t>
            </a:r>
            <a:r>
              <a:rPr lang="ru-RU" altLang="uk-UA" sz="1800" dirty="0">
                <a:solidFill>
                  <a:srgbClr val="002949"/>
                </a:solidFill>
              </a:rPr>
              <a:t> </a:t>
            </a:r>
            <a:r>
              <a:rPr lang="ru-RU" altLang="uk-UA" sz="1800" dirty="0" err="1">
                <a:solidFill>
                  <a:srgbClr val="002949"/>
                </a:solidFill>
              </a:rPr>
              <a:t>позовних</a:t>
            </a:r>
            <a:r>
              <a:rPr lang="ru-RU" altLang="uk-UA" sz="1800" dirty="0">
                <a:solidFill>
                  <a:srgbClr val="002949"/>
                </a:solidFill>
              </a:rPr>
              <a:t> </a:t>
            </a:r>
            <a:r>
              <a:rPr lang="ru-RU" altLang="uk-UA" sz="1800" dirty="0" err="1">
                <a:solidFill>
                  <a:srgbClr val="002949"/>
                </a:solidFill>
              </a:rPr>
              <a:t>вимог</a:t>
            </a:r>
            <a:r>
              <a:rPr lang="ru-RU" altLang="uk-UA" sz="1800" dirty="0">
                <a:solidFill>
                  <a:srgbClr val="002949"/>
                </a:solidFill>
              </a:rPr>
              <a:t> </a:t>
            </a:r>
            <a:r>
              <a:rPr lang="ru-RU" altLang="uk-UA" sz="1800" dirty="0" err="1">
                <a:solidFill>
                  <a:srgbClr val="002949"/>
                </a:solidFill>
              </a:rPr>
              <a:t>щодо</a:t>
            </a:r>
            <a:r>
              <a:rPr lang="ru-RU" altLang="uk-UA" sz="1800" dirty="0">
                <a:solidFill>
                  <a:srgbClr val="002949"/>
                </a:solidFill>
              </a:rPr>
              <a:t> </a:t>
            </a:r>
            <a:r>
              <a:rPr lang="ru-RU" altLang="uk-UA" sz="1800" dirty="0" err="1">
                <a:solidFill>
                  <a:srgbClr val="002949"/>
                </a:solidFill>
              </a:rPr>
              <a:t>виплат</a:t>
            </a:r>
            <a:r>
              <a:rPr lang="ru-RU" altLang="uk-UA" sz="1800" dirty="0">
                <a:solidFill>
                  <a:srgbClr val="002949"/>
                </a:solidFill>
              </a:rPr>
              <a:t> </a:t>
            </a:r>
            <a:r>
              <a:rPr lang="ru-RU" altLang="uk-UA" sz="1800" dirty="0" err="1">
                <a:solidFill>
                  <a:srgbClr val="002949"/>
                </a:solidFill>
              </a:rPr>
              <a:t>щомісячної</a:t>
            </a:r>
            <a:r>
              <a:rPr lang="ru-RU" altLang="uk-UA" sz="1800" dirty="0">
                <a:solidFill>
                  <a:srgbClr val="002949"/>
                </a:solidFill>
              </a:rPr>
              <a:t> </a:t>
            </a:r>
            <a:r>
              <a:rPr lang="ru-RU" altLang="uk-UA" sz="1800" dirty="0" err="1">
                <a:solidFill>
                  <a:srgbClr val="002949"/>
                </a:solidFill>
              </a:rPr>
              <a:t>допомоги</a:t>
            </a:r>
            <a:r>
              <a:rPr lang="ru-RU" altLang="uk-UA" sz="1800" dirty="0">
                <a:solidFill>
                  <a:srgbClr val="002949"/>
                </a:solidFill>
              </a:rPr>
              <a:t> на </a:t>
            </a:r>
            <a:r>
              <a:rPr lang="ru-RU" altLang="uk-UA" sz="1800" dirty="0" err="1">
                <a:solidFill>
                  <a:srgbClr val="002949"/>
                </a:solidFill>
              </a:rPr>
              <a:t>оздоровлення</a:t>
            </a:r>
            <a:r>
              <a:rPr lang="ru-RU" altLang="uk-UA" sz="1800" dirty="0">
                <a:solidFill>
                  <a:srgbClr val="002949"/>
                </a:solidFill>
              </a:rPr>
              <a:t>, </a:t>
            </a:r>
            <a:r>
              <a:rPr lang="ru-RU" altLang="uk-UA" sz="1800" dirty="0" err="1">
                <a:solidFill>
                  <a:srgbClr val="002949"/>
                </a:solidFill>
              </a:rPr>
              <a:t>які</a:t>
            </a:r>
            <a:r>
              <a:rPr lang="ru-RU" altLang="uk-UA" sz="1800" dirty="0">
                <a:solidFill>
                  <a:srgbClr val="002949"/>
                </a:solidFill>
              </a:rPr>
              <a:t> </a:t>
            </a:r>
            <a:r>
              <a:rPr lang="ru-RU" altLang="uk-UA" sz="1800" dirty="0" err="1">
                <a:solidFill>
                  <a:srgbClr val="002949"/>
                </a:solidFill>
              </a:rPr>
              <a:t>заявлені</a:t>
            </a:r>
            <a:r>
              <a:rPr lang="ru-RU" altLang="uk-UA" sz="1800" dirty="0">
                <a:solidFill>
                  <a:srgbClr val="002949"/>
                </a:solidFill>
              </a:rPr>
              <a:t> </a:t>
            </a:r>
            <a:r>
              <a:rPr lang="ru-RU" altLang="uk-UA" sz="1800" dirty="0" err="1">
                <a:solidFill>
                  <a:srgbClr val="002949"/>
                </a:solidFill>
              </a:rPr>
              <a:t>позивачем</a:t>
            </a:r>
            <a:r>
              <a:rPr lang="ru-RU" altLang="uk-UA" sz="1800" dirty="0">
                <a:solidFill>
                  <a:srgbClr val="002949"/>
                </a:solidFill>
              </a:rPr>
              <a:t> </a:t>
            </a:r>
            <a:r>
              <a:rPr lang="ru-RU" altLang="uk-UA" sz="1800" dirty="0" err="1">
                <a:solidFill>
                  <a:srgbClr val="002949"/>
                </a:solidFill>
              </a:rPr>
              <a:t>одночасно</a:t>
            </a:r>
            <a:r>
              <a:rPr lang="ru-RU" altLang="uk-UA" sz="1800" dirty="0">
                <a:solidFill>
                  <a:srgbClr val="002949"/>
                </a:solidFill>
              </a:rPr>
              <a:t> за </a:t>
            </a:r>
            <a:r>
              <a:rPr lang="ru-RU" altLang="uk-UA" sz="1800" dirty="0" err="1">
                <a:solidFill>
                  <a:srgbClr val="002949"/>
                </a:solidFill>
              </a:rPr>
              <a:t>декілька</a:t>
            </a:r>
            <a:r>
              <a:rPr lang="ru-RU" altLang="uk-UA" sz="1800" dirty="0">
                <a:solidFill>
                  <a:srgbClr val="002949"/>
                </a:solidFill>
              </a:rPr>
              <a:t> </a:t>
            </a:r>
            <a:r>
              <a:rPr lang="ru-RU" altLang="uk-UA" sz="1800" dirty="0" err="1">
                <a:solidFill>
                  <a:srgbClr val="002949"/>
                </a:solidFill>
              </a:rPr>
              <a:t>періодів</a:t>
            </a:r>
            <a:r>
              <a:rPr lang="ru-RU" altLang="uk-UA" sz="1800" dirty="0">
                <a:solidFill>
                  <a:srgbClr val="002949"/>
                </a:solidFill>
              </a:rPr>
              <a:t> </a:t>
            </a:r>
            <a:r>
              <a:rPr lang="ru-RU" altLang="uk-UA" sz="1800" dirty="0" err="1">
                <a:solidFill>
                  <a:srgbClr val="002949"/>
                </a:solidFill>
              </a:rPr>
              <a:t>нарахування</a:t>
            </a:r>
            <a:r>
              <a:rPr lang="ru-RU" altLang="uk-UA" sz="1800" dirty="0">
                <a:solidFill>
                  <a:srgbClr val="002949"/>
                </a:solidFill>
              </a:rPr>
              <a:t>, з </a:t>
            </a:r>
            <a:r>
              <a:rPr lang="ru-RU" altLang="uk-UA" sz="1800" dirty="0" err="1">
                <a:solidFill>
                  <a:srgbClr val="002949"/>
                </a:solidFill>
              </a:rPr>
              <a:t>підстав</a:t>
            </a:r>
            <a:r>
              <a:rPr lang="ru-RU" altLang="uk-UA" sz="1800" dirty="0">
                <a:solidFill>
                  <a:srgbClr val="002949"/>
                </a:solidFill>
              </a:rPr>
              <a:t>, </a:t>
            </a:r>
            <a:r>
              <a:rPr lang="ru-RU" altLang="uk-UA" sz="1800" dirty="0" err="1">
                <a:solidFill>
                  <a:srgbClr val="002949"/>
                </a:solidFill>
              </a:rPr>
              <a:t>передбачених</a:t>
            </a:r>
            <a:r>
              <a:rPr lang="ru-RU" altLang="uk-UA" sz="1800" dirty="0">
                <a:solidFill>
                  <a:srgbClr val="002949"/>
                </a:solidFill>
              </a:rPr>
              <a:t> </a:t>
            </a:r>
            <a:r>
              <a:rPr lang="ru-RU" altLang="uk-UA" sz="1800" dirty="0" err="1">
                <a:solidFill>
                  <a:srgbClr val="002949"/>
                </a:solidFill>
              </a:rPr>
              <a:t>статтею</a:t>
            </a:r>
            <a:r>
              <a:rPr lang="ru-RU" altLang="uk-UA" sz="1800" dirty="0">
                <a:solidFill>
                  <a:srgbClr val="002949"/>
                </a:solidFill>
              </a:rPr>
              <a:t> 99 КАС.</a:t>
            </a:r>
          </a:p>
        </p:txBody>
      </p:sp>
      <p:sp>
        <p:nvSpPr>
          <p:cNvPr id="2" name="Прямоугольник 4">
            <a:extLst>
              <a:ext uri="{FF2B5EF4-FFF2-40B4-BE49-F238E27FC236}">
                <a16:creationId xmlns:a16="http://schemas.microsoft.com/office/drawing/2014/main" id="{C8686B7E-CD6A-B462-FC3F-689B83ACBDF7}"/>
              </a:ext>
            </a:extLst>
          </p:cNvPr>
          <p:cNvSpPr>
            <a:spLocks noChangeArrowheads="1"/>
          </p:cNvSpPr>
          <p:nvPr/>
        </p:nvSpPr>
        <p:spPr bwMode="auto">
          <a:xfrm>
            <a:off x="156030" y="232260"/>
            <a:ext cx="11716883" cy="430887"/>
          </a:xfrm>
          <a:prstGeom prst="rect">
            <a:avLst/>
          </a:prstGeom>
          <a:solidFill>
            <a:schemeClr val="accent1">
              <a:lumMod val="40000"/>
              <a:lumOff val="60000"/>
            </a:schemeClr>
          </a:soli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200" b="1" dirty="0" err="1">
                <a:solidFill>
                  <a:srgbClr val="002949"/>
                </a:solidFill>
              </a:rPr>
              <a:t>Позиція</a:t>
            </a:r>
            <a:r>
              <a:rPr lang="ru-RU" altLang="uk-UA" sz="2200" b="1" dirty="0">
                <a:solidFill>
                  <a:srgbClr val="002949"/>
                </a:solidFill>
              </a:rPr>
              <a:t> Верховного Суду </a:t>
            </a:r>
            <a:r>
              <a:rPr lang="ru-RU" altLang="uk-UA" sz="2200" b="1" dirty="0" err="1">
                <a:solidFill>
                  <a:srgbClr val="002949"/>
                </a:solidFill>
              </a:rPr>
              <a:t>України</a:t>
            </a:r>
            <a:r>
              <a:rPr lang="ru-RU" altLang="uk-UA" sz="2200" b="1" dirty="0">
                <a:solidFill>
                  <a:srgbClr val="002949"/>
                </a:solidFill>
              </a:rPr>
              <a:t>, </a:t>
            </a:r>
            <a:r>
              <a:rPr lang="ru-RU" altLang="uk-UA" sz="2200" b="1" dirty="0" err="1">
                <a:solidFill>
                  <a:srgbClr val="002949"/>
                </a:solidFill>
              </a:rPr>
              <a:t>висловлена</a:t>
            </a:r>
            <a:r>
              <a:rPr lang="ru-RU" altLang="uk-UA" sz="2200" b="1" dirty="0">
                <a:solidFill>
                  <a:srgbClr val="002949"/>
                </a:solidFill>
              </a:rPr>
              <a:t> у </a:t>
            </a:r>
            <a:r>
              <a:rPr lang="ru-RU" altLang="uk-UA" sz="2200" b="1" dirty="0" err="1">
                <a:solidFill>
                  <a:srgbClr val="002949"/>
                </a:solidFill>
              </a:rPr>
              <a:t>постанові</a:t>
            </a:r>
            <a:r>
              <a:rPr lang="ru-RU" altLang="uk-UA" sz="2200" b="1" dirty="0">
                <a:solidFill>
                  <a:srgbClr val="002949"/>
                </a:solidFill>
              </a:rPr>
              <a:t> </a:t>
            </a:r>
            <a:r>
              <a:rPr lang="ru-RU" altLang="uk-UA" sz="2200" b="1" dirty="0" err="1">
                <a:solidFill>
                  <a:srgbClr val="002949"/>
                </a:solidFill>
              </a:rPr>
              <a:t>від</a:t>
            </a:r>
            <a:r>
              <a:rPr lang="ru-RU" altLang="uk-UA" sz="2200" b="1" dirty="0">
                <a:solidFill>
                  <a:srgbClr val="002949"/>
                </a:solidFill>
              </a:rPr>
              <a:t> 11 червня 2012 року у </a:t>
            </a:r>
            <a:r>
              <a:rPr lang="ru-RU" altLang="uk-UA" sz="2200" b="1" dirty="0" err="1">
                <a:solidFill>
                  <a:srgbClr val="002949"/>
                </a:solidFill>
              </a:rPr>
              <a:t>справі</a:t>
            </a:r>
            <a:r>
              <a:rPr lang="ru-RU" altLang="uk-UA" sz="2200" b="1" dirty="0">
                <a:solidFill>
                  <a:srgbClr val="002949"/>
                </a:solidFill>
              </a:rPr>
              <a:t> № 21-39а12</a:t>
            </a:r>
          </a:p>
        </p:txBody>
      </p:sp>
      <p:cxnSp>
        <p:nvCxnSpPr>
          <p:cNvPr id="4" name="Straight Connector 8">
            <a:extLst>
              <a:ext uri="{FF2B5EF4-FFF2-40B4-BE49-F238E27FC236}">
                <a16:creationId xmlns:a16="http://schemas.microsoft.com/office/drawing/2014/main" id="{BB4C8A9F-C806-7C6C-C06A-913C98B01DA6}"/>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18398AA0-EB35-83E5-37DC-C2BCFF2D0EE3}"/>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61DF91E7-46BC-F2A5-650E-D29A1F8B029B}"/>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CFDC76B4-968B-0661-E155-B802E1D907CC}"/>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39</a:t>
            </a:fld>
            <a:endParaRPr lang="uk-UA" altLang="uk-UA" dirty="0">
              <a:solidFill>
                <a:srgbClr val="002949"/>
              </a:solidFill>
            </a:endParaRPr>
          </a:p>
        </p:txBody>
      </p:sp>
    </p:spTree>
    <p:extLst>
      <p:ext uri="{BB962C8B-B14F-4D97-AF65-F5344CB8AC3E}">
        <p14:creationId xmlns:p14="http://schemas.microsoft.com/office/powerpoint/2010/main" val="5005019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AAB5062-2326-459E-A56E-F971CE90E416}"/>
              </a:ext>
            </a:extLst>
          </p:cNvPr>
          <p:cNvSpPr>
            <a:spLocks noGrp="1"/>
          </p:cNvSpPr>
          <p:nvPr>
            <p:ph idx="1"/>
          </p:nvPr>
        </p:nvSpPr>
        <p:spPr>
          <a:xfrm>
            <a:off x="838200" y="1071646"/>
            <a:ext cx="10515600" cy="4351338"/>
          </a:xfrm>
        </p:spPr>
        <p:txBody>
          <a:bodyPr/>
          <a:lstStyle/>
          <a:p>
            <a:pPr marL="0" indent="0" algn="ctr">
              <a:buNone/>
            </a:pPr>
            <a:endParaRPr lang="uk-UA" sz="2600" dirty="0">
              <a:solidFill>
                <a:srgbClr val="002949"/>
              </a:solidFill>
            </a:endParaRPr>
          </a:p>
          <a:p>
            <a:pPr marL="0" indent="0" algn="ctr">
              <a:buNone/>
            </a:pPr>
            <a:r>
              <a:rPr lang="uk-UA" sz="7200" dirty="0">
                <a:solidFill>
                  <a:srgbClr val="002949"/>
                </a:solidFill>
              </a:rPr>
              <a:t>Суть </a:t>
            </a:r>
            <a:r>
              <a:rPr lang="en-US" sz="7200" dirty="0">
                <a:solidFill>
                  <a:srgbClr val="002949"/>
                </a:solidFill>
              </a:rPr>
              <a:t>v.</a:t>
            </a:r>
            <a:r>
              <a:rPr lang="uk-UA" sz="7200" dirty="0">
                <a:solidFill>
                  <a:srgbClr val="002949"/>
                </a:solidFill>
              </a:rPr>
              <a:t> форма </a:t>
            </a:r>
          </a:p>
          <a:p>
            <a:pPr marL="0" indent="0" algn="ctr">
              <a:buNone/>
            </a:pPr>
            <a:endParaRPr lang="uk-UA" sz="2200" dirty="0">
              <a:solidFill>
                <a:srgbClr val="002949"/>
              </a:solidFill>
            </a:endParaRPr>
          </a:p>
          <a:p>
            <a:pPr marL="0" indent="0" algn="ctr">
              <a:buNone/>
            </a:pPr>
            <a:r>
              <a:rPr lang="uk-UA" sz="7200" dirty="0">
                <a:solidFill>
                  <a:srgbClr val="002949"/>
                </a:solidFill>
              </a:rPr>
              <a:t>Результат </a:t>
            </a:r>
            <a:r>
              <a:rPr lang="en-US" sz="7200" dirty="0">
                <a:solidFill>
                  <a:srgbClr val="002949"/>
                </a:solidFill>
              </a:rPr>
              <a:t>v. </a:t>
            </a:r>
            <a:r>
              <a:rPr lang="uk-UA" sz="7200" dirty="0">
                <a:solidFill>
                  <a:srgbClr val="002949"/>
                </a:solidFill>
              </a:rPr>
              <a:t>дисципліна</a:t>
            </a:r>
          </a:p>
          <a:p>
            <a:pPr marL="0" indent="0" algn="ctr">
              <a:lnSpc>
                <a:spcPct val="100000"/>
              </a:lnSpc>
              <a:spcBef>
                <a:spcPts val="0"/>
              </a:spcBef>
              <a:buNone/>
            </a:pPr>
            <a:r>
              <a:rPr lang="uk-UA" dirty="0">
                <a:solidFill>
                  <a:srgbClr val="002949"/>
                </a:solidFill>
              </a:rPr>
              <a:t>(між поновити і не поновити: всі сумніви на користь поновити?</a:t>
            </a:r>
          </a:p>
          <a:p>
            <a:pPr marL="0" indent="0" algn="ctr">
              <a:lnSpc>
                <a:spcPct val="100000"/>
              </a:lnSpc>
              <a:spcBef>
                <a:spcPts val="0"/>
              </a:spcBef>
              <a:buNone/>
            </a:pPr>
            <a:r>
              <a:rPr lang="uk-UA" dirty="0">
                <a:solidFill>
                  <a:srgbClr val="002949"/>
                </a:solidFill>
              </a:rPr>
              <a:t>час став динамічнішим і вимоги до строків повинні бути суворішими?)</a:t>
            </a:r>
          </a:p>
          <a:p>
            <a:pPr marL="0" indent="0" algn="ctr">
              <a:lnSpc>
                <a:spcPct val="100000"/>
              </a:lnSpc>
              <a:spcBef>
                <a:spcPts val="0"/>
              </a:spcBef>
              <a:buNone/>
            </a:pPr>
            <a:endParaRPr lang="ru-RU" sz="7200" dirty="0">
              <a:solidFill>
                <a:srgbClr val="002949"/>
              </a:solidFill>
            </a:endParaRPr>
          </a:p>
          <a:p>
            <a:pPr marL="0" indent="0" algn="ctr">
              <a:buNone/>
            </a:pPr>
            <a:endParaRPr lang="uk-UA" sz="7200" dirty="0">
              <a:solidFill>
                <a:srgbClr val="002949"/>
              </a:solidFill>
            </a:endParaRPr>
          </a:p>
          <a:p>
            <a:endParaRPr lang="uk-UA" dirty="0">
              <a:solidFill>
                <a:srgbClr val="002949"/>
              </a:solidFill>
            </a:endParaRPr>
          </a:p>
        </p:txBody>
      </p:sp>
      <p:cxnSp>
        <p:nvCxnSpPr>
          <p:cNvPr id="4" name="Straight Connector 8">
            <a:extLst>
              <a:ext uri="{FF2B5EF4-FFF2-40B4-BE49-F238E27FC236}">
                <a16:creationId xmlns:a16="http://schemas.microsoft.com/office/drawing/2014/main" id="{E5917C67-4427-1246-3999-E320DD6B55EB}"/>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5128ACF6-F9BB-D095-5262-00C4639AB9BC}"/>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E31136C5-9F01-7C6F-8847-00D067592937}"/>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FDAC3D38-E696-1A6B-36FB-9FA765D088EE}"/>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a:t>
            </a:fld>
            <a:endParaRPr lang="uk-UA" altLang="uk-UA" dirty="0">
              <a:solidFill>
                <a:srgbClr val="002949"/>
              </a:solidFill>
            </a:endParaRPr>
          </a:p>
        </p:txBody>
      </p:sp>
    </p:spTree>
    <p:extLst>
      <p:ext uri="{BB962C8B-B14F-4D97-AF65-F5344CB8AC3E}">
        <p14:creationId xmlns:p14="http://schemas.microsoft.com/office/powerpoint/2010/main" val="34938552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61962" y="615675"/>
            <a:ext cx="11268075" cy="4647426"/>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300" dirty="0" err="1">
                <a:solidFill>
                  <a:srgbClr val="002949"/>
                </a:solidFill>
              </a:rPr>
              <a:t>Додатковим</a:t>
            </a:r>
            <a:r>
              <a:rPr lang="ru-RU" altLang="uk-UA" sz="2300" dirty="0">
                <a:solidFill>
                  <a:srgbClr val="002949"/>
                </a:solidFill>
              </a:rPr>
              <a:t> аргументом на </a:t>
            </a:r>
            <a:r>
              <a:rPr lang="ru-RU" altLang="uk-UA" sz="2300" dirty="0" err="1">
                <a:solidFill>
                  <a:srgbClr val="002949"/>
                </a:solidFill>
              </a:rPr>
              <a:t>підтвердження</a:t>
            </a:r>
            <a:r>
              <a:rPr lang="ru-RU" altLang="uk-UA" sz="2300" dirty="0">
                <a:solidFill>
                  <a:srgbClr val="002949"/>
                </a:solidFill>
              </a:rPr>
              <a:t> думки про </a:t>
            </a:r>
            <a:r>
              <a:rPr lang="ru-RU" altLang="uk-UA" sz="2300" dirty="0" err="1">
                <a:solidFill>
                  <a:srgbClr val="002949"/>
                </a:solidFill>
              </a:rPr>
              <a:t>віднесення</a:t>
            </a:r>
            <a:r>
              <a:rPr lang="ru-RU" altLang="uk-UA" sz="2300" dirty="0">
                <a:solidFill>
                  <a:srgbClr val="002949"/>
                </a:solidFill>
              </a:rPr>
              <a:t> строку </a:t>
            </a:r>
            <a:r>
              <a:rPr lang="ru-RU" altLang="uk-UA" sz="2300" dirty="0" err="1">
                <a:solidFill>
                  <a:srgbClr val="002949"/>
                </a:solidFill>
              </a:rPr>
              <a:t>звернення</a:t>
            </a:r>
            <a:r>
              <a:rPr lang="ru-RU" altLang="uk-UA" sz="2300" dirty="0">
                <a:solidFill>
                  <a:srgbClr val="002949"/>
                </a:solidFill>
              </a:rPr>
              <a:t> до суду до </a:t>
            </a:r>
            <a:r>
              <a:rPr lang="ru-RU" altLang="uk-UA" sz="2300" dirty="0" err="1">
                <a:solidFill>
                  <a:srgbClr val="002949"/>
                </a:solidFill>
              </a:rPr>
              <a:t>матеріально-правових</a:t>
            </a:r>
            <a:r>
              <a:rPr lang="ru-RU" altLang="uk-UA" sz="2300" dirty="0">
                <a:solidFill>
                  <a:srgbClr val="002949"/>
                </a:solidFill>
              </a:rPr>
              <a:t> </a:t>
            </a:r>
            <a:r>
              <a:rPr lang="ru-RU" altLang="uk-UA" sz="2300" dirty="0" err="1">
                <a:solidFill>
                  <a:srgbClr val="002949"/>
                </a:solidFill>
              </a:rPr>
              <a:t>також</a:t>
            </a:r>
            <a:r>
              <a:rPr lang="ru-RU" altLang="uk-UA" sz="2300" dirty="0">
                <a:solidFill>
                  <a:srgbClr val="002949"/>
                </a:solidFill>
              </a:rPr>
              <a:t> </a:t>
            </a:r>
            <a:r>
              <a:rPr lang="ru-RU" altLang="uk-UA" sz="2300" dirty="0" err="1">
                <a:solidFill>
                  <a:srgbClr val="002949"/>
                </a:solidFill>
              </a:rPr>
              <a:t>вказується</a:t>
            </a:r>
            <a:r>
              <a:rPr lang="ru-RU" altLang="uk-UA" sz="2300" dirty="0">
                <a:solidFill>
                  <a:srgbClr val="002949"/>
                </a:solidFill>
              </a:rPr>
              <a:t> те, </a:t>
            </a:r>
            <a:r>
              <a:rPr lang="ru-RU" altLang="uk-UA" sz="2300" dirty="0" err="1">
                <a:solidFill>
                  <a:srgbClr val="002949"/>
                </a:solidFill>
              </a:rPr>
              <a:t>що</a:t>
            </a:r>
            <a:r>
              <a:rPr lang="ru-RU" altLang="uk-UA" sz="2300" dirty="0">
                <a:solidFill>
                  <a:srgbClr val="002949"/>
                </a:solidFill>
              </a:rPr>
              <a:t> </a:t>
            </a:r>
            <a:r>
              <a:rPr lang="ru-RU" altLang="uk-UA" sz="2300" dirty="0" err="1">
                <a:solidFill>
                  <a:srgbClr val="002949"/>
                </a:solidFill>
              </a:rPr>
              <a:t>такий</a:t>
            </a:r>
            <a:r>
              <a:rPr lang="ru-RU" altLang="uk-UA" sz="2300" dirty="0">
                <a:solidFill>
                  <a:srgbClr val="002949"/>
                </a:solidFill>
              </a:rPr>
              <a:t> строк </a:t>
            </a:r>
            <a:r>
              <a:rPr lang="ru-RU" altLang="uk-UA" sz="2300" b="1" dirty="0">
                <a:solidFill>
                  <a:srgbClr val="002949"/>
                </a:solidFill>
              </a:rPr>
              <a:t>є </a:t>
            </a:r>
            <a:r>
              <a:rPr lang="ru-RU" altLang="uk-UA" sz="2300" b="1" dirty="0" err="1">
                <a:solidFill>
                  <a:srgbClr val="002949"/>
                </a:solidFill>
              </a:rPr>
              <a:t>подібним</a:t>
            </a:r>
            <a:r>
              <a:rPr lang="ru-RU" altLang="uk-UA" sz="2300" b="1" dirty="0">
                <a:solidFill>
                  <a:srgbClr val="002949"/>
                </a:solidFill>
              </a:rPr>
              <a:t> до строку </a:t>
            </a:r>
            <a:r>
              <a:rPr lang="ru-RU" altLang="uk-UA" sz="2300" b="1" dirty="0" err="1">
                <a:solidFill>
                  <a:srgbClr val="002949"/>
                </a:solidFill>
              </a:rPr>
              <a:t>позовної</a:t>
            </a:r>
            <a:r>
              <a:rPr lang="ru-RU" altLang="uk-UA" sz="2300" b="1" dirty="0">
                <a:solidFill>
                  <a:srgbClr val="002949"/>
                </a:solidFill>
              </a:rPr>
              <a:t> </a:t>
            </a:r>
            <a:r>
              <a:rPr lang="ru-RU" altLang="uk-UA" sz="2300" b="1" dirty="0" err="1">
                <a:solidFill>
                  <a:srgbClr val="002949"/>
                </a:solidFill>
              </a:rPr>
              <a:t>давності</a:t>
            </a:r>
            <a:r>
              <a:rPr lang="ru-RU" altLang="uk-UA" sz="2300" b="1" dirty="0">
                <a:solidFill>
                  <a:srgbClr val="002949"/>
                </a:solidFill>
              </a:rPr>
              <a:t> в </a:t>
            </a:r>
            <a:r>
              <a:rPr lang="ru-RU" altLang="uk-UA" sz="2300" b="1" dirty="0" err="1">
                <a:solidFill>
                  <a:srgbClr val="002949"/>
                </a:solidFill>
              </a:rPr>
              <a:t>цивільному</a:t>
            </a:r>
            <a:r>
              <a:rPr lang="ru-RU" altLang="uk-UA" sz="2300" b="1" dirty="0">
                <a:solidFill>
                  <a:srgbClr val="002949"/>
                </a:solidFill>
              </a:rPr>
              <a:t> </a:t>
            </a:r>
            <a:r>
              <a:rPr lang="ru-RU" altLang="uk-UA" sz="2300" b="1" dirty="0" err="1">
                <a:solidFill>
                  <a:srgbClr val="002949"/>
                </a:solidFill>
              </a:rPr>
              <a:t>судочинстві</a:t>
            </a:r>
            <a:r>
              <a:rPr lang="ru-RU" altLang="uk-UA" sz="2300" dirty="0">
                <a:solidFill>
                  <a:srgbClr val="002949"/>
                </a:solidFill>
              </a:rPr>
              <a:t>, </a:t>
            </a:r>
            <a:r>
              <a:rPr lang="ru-RU" altLang="uk-UA" sz="2300" dirty="0" err="1">
                <a:solidFill>
                  <a:srgbClr val="002949"/>
                </a:solidFill>
              </a:rPr>
              <a:t>який</a:t>
            </a:r>
            <a:r>
              <a:rPr lang="ru-RU" altLang="uk-UA" sz="2300" dirty="0">
                <a:solidFill>
                  <a:srgbClr val="002949"/>
                </a:solidFill>
              </a:rPr>
              <a:t>, в свою </a:t>
            </a:r>
            <a:r>
              <a:rPr lang="ru-RU" altLang="uk-UA" sz="2300" dirty="0" err="1">
                <a:solidFill>
                  <a:srgbClr val="002949"/>
                </a:solidFill>
              </a:rPr>
              <a:t>чергу</a:t>
            </a:r>
            <a:r>
              <a:rPr lang="ru-RU" altLang="uk-UA" sz="2300" dirty="0">
                <a:solidFill>
                  <a:srgbClr val="002949"/>
                </a:solidFill>
              </a:rPr>
              <a:t>, </a:t>
            </a:r>
            <a:r>
              <a:rPr lang="ru-RU" altLang="uk-UA" sz="2300" dirty="0" err="1">
                <a:solidFill>
                  <a:srgbClr val="002949"/>
                </a:solidFill>
              </a:rPr>
              <a:t>регламентований</a:t>
            </a:r>
            <a:r>
              <a:rPr lang="ru-RU" altLang="uk-UA" sz="2300" dirty="0">
                <a:solidFill>
                  <a:srgbClr val="002949"/>
                </a:solidFill>
              </a:rPr>
              <a:t> нормами </a:t>
            </a:r>
            <a:r>
              <a:rPr lang="ru-RU" altLang="uk-UA" sz="2300" dirty="0" err="1">
                <a:solidFill>
                  <a:srgbClr val="002949"/>
                </a:solidFill>
              </a:rPr>
              <a:t>матеріального</a:t>
            </a:r>
            <a:r>
              <a:rPr lang="ru-RU" altLang="uk-UA" sz="2300" dirty="0">
                <a:solidFill>
                  <a:srgbClr val="002949"/>
                </a:solidFill>
              </a:rPr>
              <a:t> права – главою 19 </a:t>
            </a:r>
            <a:r>
              <a:rPr lang="ru-RU" altLang="uk-UA" sz="2300" dirty="0" err="1">
                <a:solidFill>
                  <a:srgbClr val="002949"/>
                </a:solidFill>
              </a:rPr>
              <a:t>Цивільного</a:t>
            </a:r>
            <a:r>
              <a:rPr lang="ru-RU" altLang="uk-UA" sz="2300" dirty="0">
                <a:solidFill>
                  <a:srgbClr val="002949"/>
                </a:solidFill>
              </a:rPr>
              <a:t> кодексу </a:t>
            </a:r>
            <a:r>
              <a:rPr lang="ru-RU" altLang="uk-UA" sz="2300" dirty="0" err="1">
                <a:solidFill>
                  <a:srgbClr val="002949"/>
                </a:solidFill>
              </a:rPr>
              <a:t>України</a:t>
            </a:r>
            <a:r>
              <a:rPr lang="ru-RU" altLang="uk-UA" sz="2300" dirty="0">
                <a:solidFill>
                  <a:srgbClr val="002949"/>
                </a:solidFill>
              </a:rPr>
              <a:t> (</a:t>
            </a:r>
            <a:r>
              <a:rPr lang="ru-RU" altLang="uk-UA" sz="2300" dirty="0" err="1">
                <a:solidFill>
                  <a:srgbClr val="002949"/>
                </a:solidFill>
              </a:rPr>
              <a:t>далі</a:t>
            </a:r>
            <a:r>
              <a:rPr lang="ru-RU" altLang="uk-UA" sz="2300" dirty="0">
                <a:solidFill>
                  <a:srgbClr val="002949"/>
                </a:solidFill>
              </a:rPr>
              <a:t> – ЦК </a:t>
            </a:r>
            <a:r>
              <a:rPr lang="ru-RU" altLang="uk-UA" sz="2300" dirty="0" err="1">
                <a:solidFill>
                  <a:srgbClr val="002949"/>
                </a:solidFill>
              </a:rPr>
              <a:t>України</a:t>
            </a:r>
            <a:r>
              <a:rPr lang="ru-RU" altLang="uk-UA" sz="2300" dirty="0">
                <a:solidFill>
                  <a:srgbClr val="002949"/>
                </a:solidFill>
              </a:rPr>
              <a:t>).</a:t>
            </a:r>
          </a:p>
          <a:p>
            <a:pPr algn="just">
              <a:lnSpc>
                <a:spcPct val="100000"/>
              </a:lnSpc>
              <a:spcBef>
                <a:spcPct val="0"/>
              </a:spcBef>
              <a:spcAft>
                <a:spcPts val="1200"/>
              </a:spcAft>
              <a:buFont typeface="Arial" panose="020B0604020202020204" pitchFamily="34" charset="0"/>
              <a:buNone/>
            </a:pPr>
            <a:endParaRPr lang="ru-RU" altLang="uk-UA" sz="2300" dirty="0">
              <a:solidFill>
                <a:srgbClr val="002949"/>
              </a:solidFill>
            </a:endParaRPr>
          </a:p>
          <a:p>
            <a:pPr algn="just">
              <a:lnSpc>
                <a:spcPct val="100000"/>
              </a:lnSpc>
              <a:spcBef>
                <a:spcPct val="0"/>
              </a:spcBef>
              <a:spcAft>
                <a:spcPts val="1200"/>
              </a:spcAft>
              <a:buFont typeface="Arial" panose="020B0604020202020204" pitchFamily="34" charset="0"/>
              <a:buNone/>
            </a:pPr>
            <a:r>
              <a:rPr lang="ru-RU" altLang="uk-UA" sz="2300" dirty="0" err="1">
                <a:solidFill>
                  <a:srgbClr val="002949"/>
                </a:solidFill>
              </a:rPr>
              <a:t>Проте</a:t>
            </a:r>
            <a:r>
              <a:rPr lang="ru-RU" altLang="uk-UA" sz="2300" dirty="0">
                <a:solidFill>
                  <a:srgbClr val="002949"/>
                </a:solidFill>
              </a:rPr>
              <a:t> </a:t>
            </a:r>
            <a:r>
              <a:rPr lang="ru-RU" altLang="uk-UA" sz="2300" dirty="0" err="1">
                <a:solidFill>
                  <a:srgbClr val="002949"/>
                </a:solidFill>
              </a:rPr>
              <a:t>таке</a:t>
            </a:r>
            <a:r>
              <a:rPr lang="ru-RU" altLang="uk-UA" sz="2300" dirty="0">
                <a:solidFill>
                  <a:srgbClr val="002949"/>
                </a:solidFill>
              </a:rPr>
              <a:t> </a:t>
            </a:r>
            <a:r>
              <a:rPr lang="ru-RU" altLang="uk-UA" sz="2300" dirty="0" err="1">
                <a:solidFill>
                  <a:srgbClr val="002949"/>
                </a:solidFill>
              </a:rPr>
              <a:t>ототожнення</a:t>
            </a:r>
            <a:r>
              <a:rPr lang="ru-RU" altLang="uk-UA" sz="2300" dirty="0">
                <a:solidFill>
                  <a:srgbClr val="002949"/>
                </a:solidFill>
              </a:rPr>
              <a:t> </a:t>
            </a:r>
            <a:r>
              <a:rPr lang="ru-RU" altLang="uk-UA" sz="2300" dirty="0" err="1">
                <a:solidFill>
                  <a:srgbClr val="002949"/>
                </a:solidFill>
              </a:rPr>
              <a:t>видається</a:t>
            </a:r>
            <a:r>
              <a:rPr lang="ru-RU" altLang="uk-UA" sz="2300" dirty="0">
                <a:solidFill>
                  <a:srgbClr val="002949"/>
                </a:solidFill>
              </a:rPr>
              <a:t> не </a:t>
            </a:r>
            <a:r>
              <a:rPr lang="ru-RU" altLang="uk-UA" sz="2300" dirty="0" err="1">
                <a:solidFill>
                  <a:srgbClr val="002949"/>
                </a:solidFill>
              </a:rPr>
              <a:t>зовсім</a:t>
            </a:r>
            <a:r>
              <a:rPr lang="ru-RU" altLang="uk-UA" sz="2300" dirty="0">
                <a:solidFill>
                  <a:srgbClr val="002949"/>
                </a:solidFill>
              </a:rPr>
              <a:t> </a:t>
            </a:r>
            <a:r>
              <a:rPr lang="ru-RU" altLang="uk-UA" sz="2300" dirty="0" err="1">
                <a:solidFill>
                  <a:srgbClr val="002949"/>
                </a:solidFill>
              </a:rPr>
              <a:t>вірним</a:t>
            </a:r>
            <a:r>
              <a:rPr lang="ru-RU" altLang="uk-UA" sz="2300" dirty="0">
                <a:solidFill>
                  <a:srgbClr val="002949"/>
                </a:solidFill>
              </a:rPr>
              <a:t>, </a:t>
            </a:r>
            <a:r>
              <a:rPr lang="ru-RU" altLang="uk-UA" sz="2300" dirty="0" err="1">
                <a:solidFill>
                  <a:srgbClr val="002949"/>
                </a:solidFill>
              </a:rPr>
              <a:t>оскільки</a:t>
            </a:r>
            <a:r>
              <a:rPr lang="ru-RU" altLang="uk-UA" sz="2300" dirty="0">
                <a:solidFill>
                  <a:srgbClr val="002949"/>
                </a:solidFill>
              </a:rPr>
              <a:t> на </a:t>
            </a:r>
            <a:r>
              <a:rPr lang="ru-RU" altLang="uk-UA" sz="2300" dirty="0" err="1">
                <a:solidFill>
                  <a:srgbClr val="002949"/>
                </a:solidFill>
              </a:rPr>
              <a:t>відміну</a:t>
            </a:r>
            <a:r>
              <a:rPr lang="ru-RU" altLang="uk-UA" sz="2300" dirty="0">
                <a:solidFill>
                  <a:srgbClr val="002949"/>
                </a:solidFill>
              </a:rPr>
              <a:t> </a:t>
            </a:r>
            <a:r>
              <a:rPr lang="ru-RU" altLang="uk-UA" sz="2300" dirty="0" err="1">
                <a:solidFill>
                  <a:srgbClr val="002949"/>
                </a:solidFill>
              </a:rPr>
              <a:t>від</a:t>
            </a:r>
            <a:r>
              <a:rPr lang="ru-RU" altLang="uk-UA" sz="2300" dirty="0">
                <a:solidFill>
                  <a:srgbClr val="002949"/>
                </a:solidFill>
              </a:rPr>
              <a:t> строку </a:t>
            </a:r>
            <a:r>
              <a:rPr lang="ru-RU" altLang="uk-UA" sz="2300" dirty="0" err="1">
                <a:solidFill>
                  <a:srgbClr val="002949"/>
                </a:solidFill>
              </a:rPr>
              <a:t>позовної</a:t>
            </a:r>
            <a:r>
              <a:rPr lang="ru-RU" altLang="uk-UA" sz="2300" dirty="0">
                <a:solidFill>
                  <a:srgbClr val="002949"/>
                </a:solidFill>
              </a:rPr>
              <a:t> </a:t>
            </a:r>
            <a:r>
              <a:rPr lang="ru-RU" altLang="uk-UA" sz="2300" dirty="0" err="1">
                <a:solidFill>
                  <a:srgbClr val="002949"/>
                </a:solidFill>
              </a:rPr>
              <a:t>давності</a:t>
            </a:r>
            <a:r>
              <a:rPr lang="ru-RU" altLang="uk-UA" sz="2300" dirty="0">
                <a:solidFill>
                  <a:srgbClr val="002949"/>
                </a:solidFill>
              </a:rPr>
              <a:t>, </a:t>
            </a:r>
            <a:r>
              <a:rPr lang="ru-RU" altLang="uk-UA" sz="2300" dirty="0" err="1">
                <a:solidFill>
                  <a:srgbClr val="002949"/>
                </a:solidFill>
              </a:rPr>
              <a:t>сплив</a:t>
            </a:r>
            <a:r>
              <a:rPr lang="ru-RU" altLang="uk-UA" sz="2300" dirty="0">
                <a:solidFill>
                  <a:srgbClr val="002949"/>
                </a:solidFill>
              </a:rPr>
              <a:t> </a:t>
            </a:r>
            <a:r>
              <a:rPr lang="ru-RU" altLang="uk-UA" sz="2300" dirty="0" err="1">
                <a:solidFill>
                  <a:srgbClr val="002949"/>
                </a:solidFill>
              </a:rPr>
              <a:t>якої</a:t>
            </a:r>
            <a:r>
              <a:rPr lang="ru-RU" altLang="uk-UA" sz="2300" dirty="0">
                <a:solidFill>
                  <a:srgbClr val="002949"/>
                </a:solidFill>
              </a:rPr>
              <a:t> є </a:t>
            </a:r>
            <a:r>
              <a:rPr lang="ru-RU" altLang="uk-UA" sz="2300" dirty="0" err="1">
                <a:solidFill>
                  <a:srgbClr val="002949"/>
                </a:solidFill>
              </a:rPr>
              <a:t>підставою</a:t>
            </a:r>
            <a:r>
              <a:rPr lang="ru-RU" altLang="uk-UA" sz="2300" dirty="0">
                <a:solidFill>
                  <a:srgbClr val="002949"/>
                </a:solidFill>
              </a:rPr>
              <a:t> для </a:t>
            </a:r>
            <a:r>
              <a:rPr lang="ru-RU" altLang="uk-UA" sz="2300" dirty="0" err="1">
                <a:solidFill>
                  <a:srgbClr val="002949"/>
                </a:solidFill>
              </a:rPr>
              <a:t>відмови</a:t>
            </a:r>
            <a:r>
              <a:rPr lang="ru-RU" altLang="uk-UA" sz="2300" dirty="0">
                <a:solidFill>
                  <a:srgbClr val="002949"/>
                </a:solidFill>
              </a:rPr>
              <a:t> у </a:t>
            </a:r>
            <a:r>
              <a:rPr lang="ru-RU" altLang="uk-UA" sz="2300" dirty="0" err="1">
                <a:solidFill>
                  <a:srgbClr val="002949"/>
                </a:solidFill>
              </a:rPr>
              <a:t>задоволенні</a:t>
            </a:r>
            <a:r>
              <a:rPr lang="ru-RU" altLang="uk-UA" sz="2300" dirty="0">
                <a:solidFill>
                  <a:srgbClr val="002949"/>
                </a:solidFill>
              </a:rPr>
              <a:t> позову, </a:t>
            </a:r>
            <a:r>
              <a:rPr lang="ru-RU" altLang="uk-UA" sz="2300" dirty="0" err="1">
                <a:solidFill>
                  <a:srgbClr val="002949"/>
                </a:solidFill>
              </a:rPr>
              <a:t>однак</a:t>
            </a:r>
            <a:r>
              <a:rPr lang="ru-RU" altLang="uk-UA" sz="2300" dirty="0">
                <a:solidFill>
                  <a:srgbClr val="002949"/>
                </a:solidFill>
              </a:rPr>
              <a:t> не </a:t>
            </a:r>
            <a:r>
              <a:rPr lang="ru-RU" altLang="uk-UA" sz="2300" dirty="0" err="1">
                <a:solidFill>
                  <a:srgbClr val="002949"/>
                </a:solidFill>
              </a:rPr>
              <a:t>перешкоджає</a:t>
            </a:r>
            <a:r>
              <a:rPr lang="ru-RU" altLang="uk-UA" sz="2300" dirty="0">
                <a:solidFill>
                  <a:srgbClr val="002949"/>
                </a:solidFill>
              </a:rPr>
              <a:t> </a:t>
            </a:r>
            <a:r>
              <a:rPr lang="ru-RU" altLang="uk-UA" sz="2300" dirty="0" err="1">
                <a:solidFill>
                  <a:srgbClr val="002949"/>
                </a:solidFill>
              </a:rPr>
              <a:t>розгляду</a:t>
            </a:r>
            <a:r>
              <a:rPr lang="ru-RU" altLang="uk-UA" sz="2300" dirty="0">
                <a:solidFill>
                  <a:srgbClr val="002949"/>
                </a:solidFill>
              </a:rPr>
              <a:t> </a:t>
            </a:r>
            <a:r>
              <a:rPr lang="ru-RU" altLang="uk-UA" sz="2300" dirty="0" err="1">
                <a:solidFill>
                  <a:srgbClr val="002949"/>
                </a:solidFill>
              </a:rPr>
              <a:t>справи</a:t>
            </a:r>
            <a:r>
              <a:rPr lang="ru-RU" altLang="uk-UA" sz="2300" dirty="0">
                <a:solidFill>
                  <a:srgbClr val="002949"/>
                </a:solidFill>
              </a:rPr>
              <a:t> (ст. 267 ЦК </a:t>
            </a:r>
            <a:r>
              <a:rPr lang="ru-RU" altLang="uk-UA" sz="2300" dirty="0" err="1">
                <a:solidFill>
                  <a:srgbClr val="002949"/>
                </a:solidFill>
              </a:rPr>
              <a:t>України</a:t>
            </a:r>
            <a:r>
              <a:rPr lang="ru-RU" altLang="uk-UA" sz="2300" dirty="0">
                <a:solidFill>
                  <a:srgbClr val="002949"/>
                </a:solidFill>
              </a:rPr>
              <a:t>), </a:t>
            </a:r>
            <a:r>
              <a:rPr lang="ru-RU" altLang="uk-UA" sz="2300" dirty="0" err="1">
                <a:solidFill>
                  <a:srgbClr val="002949"/>
                </a:solidFill>
              </a:rPr>
              <a:t>закінчення</a:t>
            </a:r>
            <a:r>
              <a:rPr lang="ru-RU" altLang="uk-UA" sz="2300" dirty="0">
                <a:solidFill>
                  <a:srgbClr val="002949"/>
                </a:solidFill>
              </a:rPr>
              <a:t> строку </a:t>
            </a:r>
            <a:r>
              <a:rPr lang="ru-RU" altLang="uk-UA" sz="2300" dirty="0" err="1">
                <a:solidFill>
                  <a:srgbClr val="002949"/>
                </a:solidFill>
              </a:rPr>
              <a:t>звернення</a:t>
            </a:r>
            <a:r>
              <a:rPr lang="ru-RU" altLang="uk-UA" sz="2300" dirty="0">
                <a:solidFill>
                  <a:srgbClr val="002949"/>
                </a:solidFill>
              </a:rPr>
              <a:t> до </a:t>
            </a:r>
            <a:r>
              <a:rPr lang="ru-RU" altLang="uk-UA" sz="2300" dirty="0" err="1">
                <a:solidFill>
                  <a:srgbClr val="002949"/>
                </a:solidFill>
              </a:rPr>
              <a:t>адміністративного</a:t>
            </a:r>
            <a:r>
              <a:rPr lang="ru-RU" altLang="uk-UA" sz="2300" dirty="0">
                <a:solidFill>
                  <a:srgbClr val="002949"/>
                </a:solidFill>
              </a:rPr>
              <a:t> суду є </a:t>
            </a:r>
            <a:r>
              <a:rPr lang="ru-RU" altLang="uk-UA" sz="2300" dirty="0" err="1">
                <a:solidFill>
                  <a:srgbClr val="002949"/>
                </a:solidFill>
              </a:rPr>
              <a:t>підставою</a:t>
            </a:r>
            <a:r>
              <a:rPr lang="ru-RU" altLang="uk-UA" sz="2300" dirty="0">
                <a:solidFill>
                  <a:srgbClr val="002949"/>
                </a:solidFill>
              </a:rPr>
              <a:t> для </a:t>
            </a:r>
            <a:r>
              <a:rPr lang="ru-RU" altLang="uk-UA" sz="2300" dirty="0" err="1">
                <a:solidFill>
                  <a:srgbClr val="002949"/>
                </a:solidFill>
              </a:rPr>
              <a:t>залишення</a:t>
            </a:r>
            <a:r>
              <a:rPr lang="ru-RU" altLang="uk-UA" sz="2300" dirty="0">
                <a:solidFill>
                  <a:srgbClr val="002949"/>
                </a:solidFill>
              </a:rPr>
              <a:t> позову без руху та </a:t>
            </a:r>
            <a:r>
              <a:rPr lang="ru-RU" altLang="uk-UA" sz="2300" dirty="0" err="1">
                <a:solidFill>
                  <a:srgbClr val="002949"/>
                </a:solidFill>
              </a:rPr>
              <a:t>наступного</a:t>
            </a:r>
            <a:r>
              <a:rPr lang="ru-RU" altLang="uk-UA" sz="2300" dirty="0">
                <a:solidFill>
                  <a:srgbClr val="002949"/>
                </a:solidFill>
              </a:rPr>
              <a:t> </a:t>
            </a:r>
            <a:r>
              <a:rPr lang="ru-RU" altLang="uk-UA" sz="2300" dirty="0" err="1">
                <a:solidFill>
                  <a:srgbClr val="002949"/>
                </a:solidFill>
              </a:rPr>
              <a:t>повернення</a:t>
            </a:r>
            <a:r>
              <a:rPr lang="ru-RU" altLang="uk-UA" sz="2300" dirty="0">
                <a:solidFill>
                  <a:srgbClr val="002949"/>
                </a:solidFill>
              </a:rPr>
              <a:t> позову (ст. 123 КАС </a:t>
            </a:r>
            <a:r>
              <a:rPr lang="ru-RU" altLang="uk-UA" sz="2300" dirty="0" err="1">
                <a:solidFill>
                  <a:srgbClr val="002949"/>
                </a:solidFill>
              </a:rPr>
              <a:t>України</a:t>
            </a:r>
            <a:r>
              <a:rPr lang="ru-RU" altLang="uk-UA" sz="2300" dirty="0">
                <a:solidFill>
                  <a:srgbClr val="002949"/>
                </a:solidFill>
              </a:rPr>
              <a:t>). </a:t>
            </a:r>
            <a:r>
              <a:rPr lang="ru-RU" altLang="uk-UA" sz="2300" dirty="0" err="1">
                <a:solidFill>
                  <a:srgbClr val="002949"/>
                </a:solidFill>
              </a:rPr>
              <a:t>Тобто</a:t>
            </a:r>
            <a:r>
              <a:rPr lang="ru-RU" altLang="uk-UA" sz="2300" dirty="0">
                <a:solidFill>
                  <a:srgbClr val="002949"/>
                </a:solidFill>
              </a:rPr>
              <a:t> пропуск </a:t>
            </a:r>
            <a:r>
              <a:rPr lang="ru-RU" altLang="uk-UA" sz="2300" dirty="0" err="1">
                <a:solidFill>
                  <a:srgbClr val="002949"/>
                </a:solidFill>
              </a:rPr>
              <a:t>процесуального</a:t>
            </a:r>
            <a:r>
              <a:rPr lang="ru-RU" altLang="uk-UA" sz="2300" dirty="0">
                <a:solidFill>
                  <a:srgbClr val="002949"/>
                </a:solidFill>
              </a:rPr>
              <a:t> строку </a:t>
            </a:r>
            <a:r>
              <a:rPr lang="ru-RU" altLang="uk-UA" sz="2300" dirty="0" err="1">
                <a:solidFill>
                  <a:srgbClr val="002949"/>
                </a:solidFill>
              </a:rPr>
              <a:t>тягне</a:t>
            </a:r>
            <a:r>
              <a:rPr lang="ru-RU" altLang="uk-UA" sz="2300" dirty="0">
                <a:solidFill>
                  <a:srgbClr val="002949"/>
                </a:solidFill>
              </a:rPr>
              <a:t> за собою </a:t>
            </a:r>
            <a:r>
              <a:rPr lang="ru-RU" altLang="uk-UA" sz="2300" dirty="0" err="1">
                <a:solidFill>
                  <a:srgbClr val="002949"/>
                </a:solidFill>
              </a:rPr>
              <a:t>відмову</a:t>
            </a:r>
            <a:r>
              <a:rPr lang="ru-RU" altLang="uk-UA" sz="2300" dirty="0">
                <a:solidFill>
                  <a:srgbClr val="002949"/>
                </a:solidFill>
              </a:rPr>
              <a:t> </a:t>
            </a:r>
            <a:r>
              <a:rPr lang="ru-RU" altLang="uk-UA" sz="2300" dirty="0" err="1">
                <a:solidFill>
                  <a:srgbClr val="002949"/>
                </a:solidFill>
              </a:rPr>
              <a:t>від</a:t>
            </a:r>
            <a:r>
              <a:rPr lang="ru-RU" altLang="uk-UA" sz="2300" dirty="0">
                <a:solidFill>
                  <a:srgbClr val="002949"/>
                </a:solidFill>
              </a:rPr>
              <a:t> </a:t>
            </a:r>
            <a:r>
              <a:rPr lang="ru-RU" altLang="uk-UA" sz="2300" dirty="0" err="1">
                <a:solidFill>
                  <a:srgbClr val="002949"/>
                </a:solidFill>
              </a:rPr>
              <a:t>здійсненні</a:t>
            </a:r>
            <a:r>
              <a:rPr lang="ru-RU" altLang="uk-UA" sz="2300" dirty="0">
                <a:solidFill>
                  <a:srgbClr val="002949"/>
                </a:solidFill>
              </a:rPr>
              <a:t> </a:t>
            </a:r>
            <a:r>
              <a:rPr lang="ru-RU" altLang="uk-UA" sz="2300" dirty="0" err="1">
                <a:solidFill>
                  <a:srgbClr val="002949"/>
                </a:solidFill>
              </a:rPr>
              <a:t>правосуддя</a:t>
            </a:r>
            <a:r>
              <a:rPr lang="ru-RU" altLang="uk-UA" sz="2300" dirty="0">
                <a:solidFill>
                  <a:srgbClr val="002949"/>
                </a:solidFill>
              </a:rPr>
              <a:t>, в той час як </a:t>
            </a:r>
            <a:r>
              <a:rPr lang="ru-RU" altLang="uk-UA" sz="2300" dirty="0" err="1">
                <a:solidFill>
                  <a:srgbClr val="002949"/>
                </a:solidFill>
              </a:rPr>
              <a:t>матеріальний</a:t>
            </a:r>
            <a:r>
              <a:rPr lang="ru-RU" altLang="uk-UA" sz="2300" dirty="0">
                <a:solidFill>
                  <a:srgbClr val="002949"/>
                </a:solidFill>
              </a:rPr>
              <a:t> строк – </a:t>
            </a:r>
            <a:r>
              <a:rPr lang="ru-RU" altLang="uk-UA" sz="2300" dirty="0" err="1">
                <a:solidFill>
                  <a:srgbClr val="002949"/>
                </a:solidFill>
              </a:rPr>
              <a:t>відмову</a:t>
            </a:r>
            <a:r>
              <a:rPr lang="ru-RU" altLang="uk-UA" sz="2300" dirty="0">
                <a:solidFill>
                  <a:srgbClr val="002949"/>
                </a:solidFill>
              </a:rPr>
              <a:t> у </a:t>
            </a:r>
            <a:r>
              <a:rPr lang="ru-RU" altLang="uk-UA" sz="2300" dirty="0" err="1">
                <a:solidFill>
                  <a:srgbClr val="002949"/>
                </a:solidFill>
              </a:rPr>
              <a:t>задоволенні</a:t>
            </a:r>
            <a:r>
              <a:rPr lang="ru-RU" altLang="uk-UA" sz="2300" dirty="0">
                <a:solidFill>
                  <a:srgbClr val="002949"/>
                </a:solidFill>
              </a:rPr>
              <a:t> позову </a:t>
            </a:r>
            <a:r>
              <a:rPr lang="ru-RU" altLang="uk-UA" sz="2300" dirty="0" err="1">
                <a:solidFill>
                  <a:srgbClr val="002949"/>
                </a:solidFill>
              </a:rPr>
              <a:t>повністю</a:t>
            </a:r>
            <a:r>
              <a:rPr lang="ru-RU" altLang="uk-UA" sz="2300" dirty="0">
                <a:solidFill>
                  <a:srgbClr val="002949"/>
                </a:solidFill>
              </a:rPr>
              <a:t> </a:t>
            </a:r>
            <a:r>
              <a:rPr lang="ru-RU" altLang="uk-UA" sz="2300" dirty="0" err="1">
                <a:solidFill>
                  <a:srgbClr val="002949"/>
                </a:solidFill>
              </a:rPr>
              <a:t>або</a:t>
            </a:r>
            <a:r>
              <a:rPr lang="ru-RU" altLang="uk-UA" sz="2300" dirty="0">
                <a:solidFill>
                  <a:srgbClr val="002949"/>
                </a:solidFill>
              </a:rPr>
              <a:t> </a:t>
            </a:r>
            <a:r>
              <a:rPr lang="ru-RU" altLang="uk-UA" sz="2300" dirty="0" err="1">
                <a:solidFill>
                  <a:srgbClr val="002949"/>
                </a:solidFill>
              </a:rPr>
              <a:t>частково</a:t>
            </a:r>
            <a:r>
              <a:rPr lang="ru-RU" altLang="uk-UA" sz="2300" dirty="0">
                <a:solidFill>
                  <a:srgbClr val="002949"/>
                </a:solidFill>
              </a:rPr>
              <a:t>, </a:t>
            </a:r>
            <a:r>
              <a:rPr lang="ru-RU" altLang="uk-UA" sz="2300" dirty="0" err="1">
                <a:solidFill>
                  <a:srgbClr val="002949"/>
                </a:solidFill>
              </a:rPr>
              <a:t>що</a:t>
            </a:r>
            <a:r>
              <a:rPr lang="ru-RU" altLang="uk-UA" sz="2300" dirty="0">
                <a:solidFill>
                  <a:srgbClr val="002949"/>
                </a:solidFill>
              </a:rPr>
              <a:t> </a:t>
            </a:r>
            <a:r>
              <a:rPr lang="ru-RU" altLang="uk-UA" sz="2300" dirty="0" err="1">
                <a:solidFill>
                  <a:srgbClr val="002949"/>
                </a:solidFill>
              </a:rPr>
              <a:t>передбачає</a:t>
            </a:r>
            <a:r>
              <a:rPr lang="ru-RU" altLang="uk-UA" sz="2300" dirty="0">
                <a:solidFill>
                  <a:srgbClr val="002949"/>
                </a:solidFill>
              </a:rPr>
              <a:t> </a:t>
            </a:r>
            <a:r>
              <a:rPr lang="ru-RU" altLang="uk-UA" sz="2300" dirty="0" err="1">
                <a:solidFill>
                  <a:srgbClr val="002949"/>
                </a:solidFill>
              </a:rPr>
              <a:t>фактичне</a:t>
            </a:r>
            <a:r>
              <a:rPr lang="ru-RU" altLang="uk-UA" sz="2300" dirty="0">
                <a:solidFill>
                  <a:srgbClr val="002949"/>
                </a:solidFill>
              </a:rPr>
              <a:t> </a:t>
            </a:r>
            <a:r>
              <a:rPr lang="ru-RU" altLang="uk-UA" sz="2300" dirty="0" err="1">
                <a:solidFill>
                  <a:srgbClr val="002949"/>
                </a:solidFill>
              </a:rPr>
              <a:t>здійснення</a:t>
            </a:r>
            <a:r>
              <a:rPr lang="ru-RU" altLang="uk-UA" sz="2300" dirty="0">
                <a:solidFill>
                  <a:srgbClr val="002949"/>
                </a:solidFill>
              </a:rPr>
              <a:t> </a:t>
            </a:r>
            <a:r>
              <a:rPr lang="ru-RU" altLang="uk-UA" sz="2300" dirty="0" err="1">
                <a:solidFill>
                  <a:srgbClr val="002949"/>
                </a:solidFill>
              </a:rPr>
              <a:t>правосуддя</a:t>
            </a:r>
            <a:r>
              <a:rPr lang="ru-RU" altLang="uk-UA" sz="2300" dirty="0">
                <a:solidFill>
                  <a:srgbClr val="002949"/>
                </a:solidFill>
              </a:rPr>
              <a:t>.</a:t>
            </a:r>
          </a:p>
        </p:txBody>
      </p:sp>
      <p:cxnSp>
        <p:nvCxnSpPr>
          <p:cNvPr id="3" name="Straight Connector 8">
            <a:extLst>
              <a:ext uri="{FF2B5EF4-FFF2-40B4-BE49-F238E27FC236}">
                <a16:creationId xmlns:a16="http://schemas.microsoft.com/office/drawing/2014/main" id="{12FE2E23-D7EE-95EC-9133-CF024561009C}"/>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28ABF4C0-8731-16AC-E48A-4BF9BECE6AFF}"/>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28FB9C40-A712-3AAC-D105-0C1CA999836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96167FAE-6392-4156-02FE-1DCF28C2E12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40</a:t>
            </a:fld>
            <a:endParaRPr lang="uk-UA" altLang="uk-UA" dirty="0">
              <a:solidFill>
                <a:srgbClr val="002949"/>
              </a:solidFill>
            </a:endParaRPr>
          </a:p>
        </p:txBody>
      </p:sp>
    </p:spTree>
    <p:extLst>
      <p:ext uri="{BB962C8B-B14F-4D97-AF65-F5344CB8AC3E}">
        <p14:creationId xmlns:p14="http://schemas.microsoft.com/office/powerpoint/2010/main" val="958506606"/>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330993" y="257873"/>
            <a:ext cx="11530013" cy="2862322"/>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000" dirty="0" err="1">
                <a:solidFill>
                  <a:srgbClr val="002949"/>
                </a:solidFill>
              </a:rPr>
              <a:t>Після</a:t>
            </a:r>
            <a:r>
              <a:rPr lang="ru-RU" altLang="uk-UA" sz="2000" dirty="0">
                <a:solidFill>
                  <a:srgbClr val="002949"/>
                </a:solidFill>
              </a:rPr>
              <a:t> </a:t>
            </a:r>
            <a:r>
              <a:rPr lang="ru-RU" altLang="uk-UA" sz="2000" dirty="0" err="1">
                <a:solidFill>
                  <a:srgbClr val="002949"/>
                </a:solidFill>
              </a:rPr>
              <a:t>набрання</a:t>
            </a:r>
            <a:r>
              <a:rPr lang="ru-RU" altLang="uk-UA" sz="2000" dirty="0">
                <a:solidFill>
                  <a:srgbClr val="002949"/>
                </a:solidFill>
              </a:rPr>
              <a:t> </a:t>
            </a:r>
            <a:r>
              <a:rPr lang="ru-RU" altLang="uk-UA" sz="2000" dirty="0" err="1">
                <a:solidFill>
                  <a:srgbClr val="002949"/>
                </a:solidFill>
              </a:rPr>
              <a:t>чинності</a:t>
            </a:r>
            <a:r>
              <a:rPr lang="ru-RU" altLang="uk-UA" sz="2000" dirty="0">
                <a:solidFill>
                  <a:srgbClr val="002949"/>
                </a:solidFill>
              </a:rPr>
              <a:t> КАС </a:t>
            </a:r>
            <a:r>
              <a:rPr lang="ru-RU" altLang="uk-UA" sz="2000" dirty="0" err="1">
                <a:solidFill>
                  <a:srgbClr val="002949"/>
                </a:solidFill>
              </a:rPr>
              <a:t>України</a:t>
            </a:r>
            <a:r>
              <a:rPr lang="ru-RU" altLang="uk-UA" sz="2000" dirty="0">
                <a:solidFill>
                  <a:srgbClr val="002949"/>
                </a:solidFill>
              </a:rPr>
              <a:t> у </a:t>
            </a:r>
            <a:r>
              <a:rPr lang="ru-RU" altLang="uk-UA" sz="2000" dirty="0" err="1">
                <a:solidFill>
                  <a:srgbClr val="002949"/>
                </a:solidFill>
              </a:rPr>
              <a:t>редакції</a:t>
            </a:r>
            <a:r>
              <a:rPr lang="ru-RU" altLang="uk-UA" sz="2000" dirty="0">
                <a:solidFill>
                  <a:srgbClr val="002949"/>
                </a:solidFill>
              </a:rPr>
              <a:t> </a:t>
            </a:r>
            <a:r>
              <a:rPr lang="ru-RU" altLang="uk-UA" sz="2000" dirty="0" err="1">
                <a:solidFill>
                  <a:srgbClr val="002949"/>
                </a:solidFill>
              </a:rPr>
              <a:t>після</a:t>
            </a:r>
            <a:r>
              <a:rPr lang="ru-RU" altLang="uk-UA" sz="2000" dirty="0">
                <a:solidFill>
                  <a:srgbClr val="002949"/>
                </a:solidFill>
              </a:rPr>
              <a:t> 15 </a:t>
            </a:r>
            <a:r>
              <a:rPr lang="ru-RU" altLang="uk-UA" sz="2000" dirty="0" err="1">
                <a:solidFill>
                  <a:srgbClr val="002949"/>
                </a:solidFill>
              </a:rPr>
              <a:t>грудня</a:t>
            </a:r>
            <a:r>
              <a:rPr lang="ru-RU" altLang="uk-UA" sz="2000" dirty="0">
                <a:solidFill>
                  <a:srgbClr val="002949"/>
                </a:solidFill>
              </a:rPr>
              <a:t> 2017 року, глава 6, до </a:t>
            </a:r>
            <a:r>
              <a:rPr lang="ru-RU" altLang="uk-UA" sz="2000" dirty="0" err="1">
                <a:solidFill>
                  <a:srgbClr val="002949"/>
                </a:solidFill>
              </a:rPr>
              <a:t>якої</a:t>
            </a:r>
            <a:r>
              <a:rPr lang="ru-RU" altLang="uk-UA" sz="2000" dirty="0">
                <a:solidFill>
                  <a:srgbClr val="002949"/>
                </a:solidFill>
              </a:rPr>
              <a:t> </a:t>
            </a:r>
            <a:r>
              <a:rPr lang="ru-RU" altLang="uk-UA" sz="2000" dirty="0" err="1">
                <a:solidFill>
                  <a:srgbClr val="002949"/>
                </a:solidFill>
              </a:rPr>
              <a:t>включені</a:t>
            </a:r>
            <a:r>
              <a:rPr lang="ru-RU" altLang="uk-UA" sz="2000" dirty="0">
                <a:solidFill>
                  <a:srgbClr val="002949"/>
                </a:solidFill>
              </a:rPr>
              <a:t> </a:t>
            </a:r>
            <a:r>
              <a:rPr lang="ru-RU" altLang="uk-UA" sz="2000" dirty="0" err="1">
                <a:solidFill>
                  <a:srgbClr val="002949"/>
                </a:solidFill>
              </a:rPr>
              <a:t>норми</a:t>
            </a:r>
            <a:r>
              <a:rPr lang="ru-RU" altLang="uk-UA" sz="2000" dirty="0">
                <a:solidFill>
                  <a:srgbClr val="002949"/>
                </a:solidFill>
              </a:rPr>
              <a:t>, </a:t>
            </a:r>
            <a:r>
              <a:rPr lang="ru-RU" altLang="uk-UA" sz="2000" dirty="0" err="1">
                <a:solidFill>
                  <a:srgbClr val="002949"/>
                </a:solidFill>
              </a:rPr>
              <a:t>що</a:t>
            </a:r>
            <a:r>
              <a:rPr lang="ru-RU" altLang="uk-UA" sz="2000" dirty="0">
                <a:solidFill>
                  <a:srgbClr val="002949"/>
                </a:solidFill>
              </a:rPr>
              <a:t> </a:t>
            </a:r>
            <a:r>
              <a:rPr lang="ru-RU" altLang="uk-UA" sz="2000" dirty="0" err="1">
                <a:solidFill>
                  <a:srgbClr val="002949"/>
                </a:solidFill>
              </a:rPr>
              <a:t>визначають</a:t>
            </a:r>
            <a:r>
              <a:rPr lang="ru-RU" altLang="uk-UA" sz="2000" dirty="0">
                <a:solidFill>
                  <a:srgbClr val="002949"/>
                </a:solidFill>
              </a:rPr>
              <a:t> строки </a:t>
            </a:r>
            <a:r>
              <a:rPr lang="ru-RU" altLang="uk-UA" sz="2000" dirty="0" err="1">
                <a:solidFill>
                  <a:srgbClr val="002949"/>
                </a:solidFill>
              </a:rPr>
              <a:t>звернення</a:t>
            </a:r>
            <a:r>
              <a:rPr lang="ru-RU" altLang="uk-UA" sz="2000" dirty="0">
                <a:solidFill>
                  <a:srgbClr val="002949"/>
                </a:solidFill>
              </a:rPr>
              <a:t> до </a:t>
            </a:r>
            <a:r>
              <a:rPr lang="ru-RU" altLang="uk-UA" sz="2000" dirty="0" err="1">
                <a:solidFill>
                  <a:srgbClr val="002949"/>
                </a:solidFill>
              </a:rPr>
              <a:t>адміністративного</a:t>
            </a:r>
            <a:r>
              <a:rPr lang="ru-RU" altLang="uk-UA" sz="2000" dirty="0">
                <a:solidFill>
                  <a:srgbClr val="002949"/>
                </a:solidFill>
              </a:rPr>
              <a:t> суду, носить </a:t>
            </a:r>
            <a:r>
              <a:rPr lang="ru-RU" altLang="uk-UA" sz="2000" dirty="0" err="1">
                <a:solidFill>
                  <a:srgbClr val="002949"/>
                </a:solidFill>
              </a:rPr>
              <a:t>назву</a:t>
            </a:r>
            <a:r>
              <a:rPr lang="ru-RU" altLang="uk-UA" sz="2000" dirty="0">
                <a:solidFill>
                  <a:srgbClr val="002949"/>
                </a:solidFill>
              </a:rPr>
              <a:t> «</a:t>
            </a:r>
            <a:r>
              <a:rPr lang="ru-RU" altLang="uk-UA" sz="2000" dirty="0" err="1">
                <a:solidFill>
                  <a:srgbClr val="002949"/>
                </a:solidFill>
              </a:rPr>
              <a:t>Процесуальні</a:t>
            </a:r>
            <a:r>
              <a:rPr lang="ru-RU" altLang="uk-UA" sz="2000" dirty="0">
                <a:solidFill>
                  <a:srgbClr val="002949"/>
                </a:solidFill>
              </a:rPr>
              <a:t> строки», </a:t>
            </a:r>
            <a:r>
              <a:rPr lang="ru-RU" altLang="uk-UA" sz="2000" dirty="0" err="1">
                <a:solidFill>
                  <a:srgbClr val="002949"/>
                </a:solidFill>
              </a:rPr>
              <a:t>що</a:t>
            </a:r>
            <a:r>
              <a:rPr lang="ru-RU" altLang="uk-UA" sz="2000" dirty="0">
                <a:solidFill>
                  <a:srgbClr val="002949"/>
                </a:solidFill>
              </a:rPr>
              <a:t> </a:t>
            </a:r>
            <a:r>
              <a:rPr lang="ru-RU" altLang="uk-UA" sz="2000" dirty="0" err="1">
                <a:solidFill>
                  <a:srgbClr val="002949"/>
                </a:solidFill>
              </a:rPr>
              <a:t>дозволяє</a:t>
            </a:r>
            <a:r>
              <a:rPr lang="ru-RU" altLang="uk-UA" sz="2000" dirty="0">
                <a:solidFill>
                  <a:srgbClr val="002949"/>
                </a:solidFill>
              </a:rPr>
              <a:t> </a:t>
            </a:r>
            <a:r>
              <a:rPr lang="ru-RU" altLang="uk-UA" sz="2000" dirty="0" err="1">
                <a:solidFill>
                  <a:srgbClr val="002949"/>
                </a:solidFill>
              </a:rPr>
              <a:t>поставити</a:t>
            </a:r>
            <a:r>
              <a:rPr lang="ru-RU" altLang="uk-UA" sz="2000" dirty="0">
                <a:solidFill>
                  <a:srgbClr val="002949"/>
                </a:solidFill>
              </a:rPr>
              <a:t> </a:t>
            </a:r>
            <a:r>
              <a:rPr lang="ru-RU" altLang="uk-UA" sz="2000" dirty="0" err="1">
                <a:solidFill>
                  <a:srgbClr val="002949"/>
                </a:solidFill>
              </a:rPr>
              <a:t>під</a:t>
            </a:r>
            <a:r>
              <a:rPr lang="ru-RU" altLang="uk-UA" sz="2000" dirty="0">
                <a:solidFill>
                  <a:srgbClr val="002949"/>
                </a:solidFill>
              </a:rPr>
              <a:t> </a:t>
            </a:r>
            <a:r>
              <a:rPr lang="ru-RU" altLang="uk-UA" sz="2000" dirty="0" err="1">
                <a:solidFill>
                  <a:srgbClr val="002949"/>
                </a:solidFill>
              </a:rPr>
              <a:t>сумнів</a:t>
            </a:r>
            <a:r>
              <a:rPr lang="ru-RU" altLang="uk-UA" sz="2000" dirty="0">
                <a:solidFill>
                  <a:srgbClr val="002949"/>
                </a:solidFill>
              </a:rPr>
              <a:t> </a:t>
            </a:r>
            <a:r>
              <a:rPr lang="ru-RU" altLang="uk-UA" sz="2000" dirty="0" err="1">
                <a:solidFill>
                  <a:srgbClr val="002949"/>
                </a:solidFill>
              </a:rPr>
              <a:t>віднесення</a:t>
            </a:r>
            <a:r>
              <a:rPr lang="ru-RU" altLang="uk-UA" sz="2000" dirty="0">
                <a:solidFill>
                  <a:srgbClr val="002949"/>
                </a:solidFill>
              </a:rPr>
              <a:t> </a:t>
            </a:r>
            <a:r>
              <a:rPr lang="ru-RU" altLang="uk-UA" sz="2000" dirty="0" err="1">
                <a:solidFill>
                  <a:srgbClr val="002949"/>
                </a:solidFill>
              </a:rPr>
              <a:t>відповідного</a:t>
            </a:r>
            <a:r>
              <a:rPr lang="ru-RU" altLang="uk-UA" sz="2000" dirty="0">
                <a:solidFill>
                  <a:srgbClr val="002949"/>
                </a:solidFill>
              </a:rPr>
              <a:t> строку до </a:t>
            </a:r>
            <a:r>
              <a:rPr lang="ru-RU" altLang="uk-UA" sz="2000" dirty="0" err="1">
                <a:solidFill>
                  <a:srgbClr val="002949"/>
                </a:solidFill>
              </a:rPr>
              <a:t>матеріально</a:t>
            </a:r>
            <a:r>
              <a:rPr lang="ru-RU" altLang="uk-UA" sz="2000" dirty="0">
                <a:solidFill>
                  <a:srgbClr val="002949"/>
                </a:solidFill>
              </a:rPr>
              <a:t>-правового.</a:t>
            </a:r>
          </a:p>
          <a:p>
            <a:pPr algn="just">
              <a:lnSpc>
                <a:spcPct val="100000"/>
              </a:lnSpc>
              <a:spcBef>
                <a:spcPct val="0"/>
              </a:spcBef>
              <a:spcAft>
                <a:spcPts val="1200"/>
              </a:spcAft>
              <a:buFont typeface="Arial" panose="020B0604020202020204" pitchFamily="34" charset="0"/>
              <a:buNone/>
            </a:pPr>
            <a:r>
              <a:rPr lang="ru-RU" altLang="uk-UA" sz="2000" dirty="0">
                <a:solidFill>
                  <a:srgbClr val="002949"/>
                </a:solidFill>
              </a:rPr>
              <a:t>Так, ст. 122 КАС </a:t>
            </a:r>
            <a:r>
              <a:rPr lang="ru-RU" altLang="uk-UA" sz="2000" dirty="0" err="1">
                <a:solidFill>
                  <a:srgbClr val="002949"/>
                </a:solidFill>
              </a:rPr>
              <a:t>України</a:t>
            </a:r>
            <a:r>
              <a:rPr lang="ru-RU" altLang="uk-UA" sz="2000" dirty="0">
                <a:solidFill>
                  <a:srgbClr val="002949"/>
                </a:solidFill>
              </a:rPr>
              <a:t> </a:t>
            </a:r>
            <a:r>
              <a:rPr lang="ru-RU" altLang="uk-UA" sz="2000" dirty="0" err="1">
                <a:solidFill>
                  <a:srgbClr val="002949"/>
                </a:solidFill>
              </a:rPr>
              <a:t>регламентовано</a:t>
            </a:r>
            <a:r>
              <a:rPr lang="ru-RU" altLang="uk-UA" sz="2000" dirty="0">
                <a:solidFill>
                  <a:srgbClr val="002949"/>
                </a:solidFill>
              </a:rPr>
              <a:t>, </a:t>
            </a:r>
            <a:r>
              <a:rPr lang="ru-RU" altLang="uk-UA" sz="2000" dirty="0" err="1">
                <a:solidFill>
                  <a:srgbClr val="002949"/>
                </a:solidFill>
              </a:rPr>
              <a:t>що</a:t>
            </a:r>
            <a:r>
              <a:rPr lang="ru-RU" altLang="uk-UA" sz="2000" dirty="0">
                <a:solidFill>
                  <a:srgbClr val="002949"/>
                </a:solidFill>
              </a:rPr>
              <a:t> </a:t>
            </a:r>
            <a:r>
              <a:rPr lang="ru-RU" altLang="uk-UA" sz="2000" dirty="0" err="1">
                <a:solidFill>
                  <a:srgbClr val="002949"/>
                </a:solidFill>
              </a:rPr>
              <a:t>позов</a:t>
            </a:r>
            <a:r>
              <a:rPr lang="ru-RU" altLang="uk-UA" sz="2000" dirty="0">
                <a:solidFill>
                  <a:srgbClr val="002949"/>
                </a:solidFill>
              </a:rPr>
              <a:t> </a:t>
            </a:r>
            <a:r>
              <a:rPr lang="ru-RU" altLang="uk-UA" sz="2000" dirty="0" err="1">
                <a:solidFill>
                  <a:srgbClr val="002949"/>
                </a:solidFill>
              </a:rPr>
              <a:t>може</a:t>
            </a:r>
            <a:r>
              <a:rPr lang="ru-RU" altLang="uk-UA" sz="2000" dirty="0">
                <a:solidFill>
                  <a:srgbClr val="002949"/>
                </a:solidFill>
              </a:rPr>
              <a:t> бути подано в межах строку </a:t>
            </a:r>
            <a:r>
              <a:rPr lang="ru-RU" altLang="uk-UA" sz="2000" dirty="0" err="1">
                <a:solidFill>
                  <a:srgbClr val="002949"/>
                </a:solidFill>
              </a:rPr>
              <a:t>звернення</a:t>
            </a:r>
            <a:r>
              <a:rPr lang="ru-RU" altLang="uk-UA" sz="2000" dirty="0">
                <a:solidFill>
                  <a:srgbClr val="002949"/>
                </a:solidFill>
              </a:rPr>
              <a:t> до </a:t>
            </a:r>
            <a:r>
              <a:rPr lang="ru-RU" altLang="uk-UA" sz="2000" dirty="0" err="1">
                <a:solidFill>
                  <a:srgbClr val="002949"/>
                </a:solidFill>
              </a:rPr>
              <a:t>адміністративного</a:t>
            </a:r>
            <a:r>
              <a:rPr lang="ru-RU" altLang="uk-UA" sz="2000" dirty="0">
                <a:solidFill>
                  <a:srgbClr val="002949"/>
                </a:solidFill>
              </a:rPr>
              <a:t> суду, </a:t>
            </a:r>
            <a:r>
              <a:rPr lang="ru-RU" altLang="uk-UA" sz="2000" dirty="0" err="1">
                <a:solidFill>
                  <a:srgbClr val="002949"/>
                </a:solidFill>
              </a:rPr>
              <a:t>встановленого</a:t>
            </a:r>
            <a:r>
              <a:rPr lang="ru-RU" altLang="uk-UA" sz="2000" dirty="0">
                <a:solidFill>
                  <a:srgbClr val="002949"/>
                </a:solidFill>
              </a:rPr>
              <a:t> </a:t>
            </a:r>
            <a:r>
              <a:rPr lang="ru-RU" altLang="uk-UA" sz="2000" dirty="0" err="1">
                <a:solidFill>
                  <a:srgbClr val="002949"/>
                </a:solidFill>
              </a:rPr>
              <a:t>цим</a:t>
            </a:r>
            <a:r>
              <a:rPr lang="ru-RU" altLang="uk-UA" sz="2000" dirty="0">
                <a:solidFill>
                  <a:srgbClr val="002949"/>
                </a:solidFill>
              </a:rPr>
              <a:t> Кодексом </a:t>
            </a:r>
            <a:r>
              <a:rPr lang="ru-RU" altLang="uk-UA" sz="2000" dirty="0" err="1">
                <a:solidFill>
                  <a:srgbClr val="002949"/>
                </a:solidFill>
              </a:rPr>
              <a:t>або</a:t>
            </a:r>
            <a:r>
              <a:rPr lang="ru-RU" altLang="uk-UA" sz="2000" dirty="0">
                <a:solidFill>
                  <a:srgbClr val="002949"/>
                </a:solidFill>
              </a:rPr>
              <a:t> </a:t>
            </a:r>
            <a:r>
              <a:rPr lang="ru-RU" altLang="uk-UA" sz="2000" dirty="0" err="1">
                <a:solidFill>
                  <a:srgbClr val="002949"/>
                </a:solidFill>
              </a:rPr>
              <a:t>іншими</a:t>
            </a:r>
            <a:r>
              <a:rPr lang="ru-RU" altLang="uk-UA" sz="2000" dirty="0">
                <a:solidFill>
                  <a:srgbClr val="002949"/>
                </a:solidFill>
              </a:rPr>
              <a:t> законами.</a:t>
            </a:r>
          </a:p>
          <a:p>
            <a:pPr algn="just">
              <a:lnSpc>
                <a:spcPct val="100000"/>
              </a:lnSpc>
              <a:spcBef>
                <a:spcPct val="0"/>
              </a:spcBef>
              <a:spcAft>
                <a:spcPts val="1200"/>
              </a:spcAft>
              <a:buFont typeface="Arial" panose="020B0604020202020204" pitchFamily="34" charset="0"/>
              <a:buNone/>
            </a:pPr>
            <a:r>
              <a:rPr lang="ru-RU" altLang="uk-UA" sz="2000" dirty="0">
                <a:solidFill>
                  <a:srgbClr val="002949"/>
                </a:solidFill>
              </a:rPr>
              <a:t>На </a:t>
            </a:r>
            <a:r>
              <a:rPr lang="ru-RU" altLang="uk-UA" sz="2000" dirty="0" err="1">
                <a:solidFill>
                  <a:srgbClr val="002949"/>
                </a:solidFill>
              </a:rPr>
              <a:t>цій</a:t>
            </a:r>
            <a:r>
              <a:rPr lang="ru-RU" altLang="uk-UA" sz="2000" dirty="0">
                <a:solidFill>
                  <a:srgbClr val="002949"/>
                </a:solidFill>
              </a:rPr>
              <a:t> </a:t>
            </a:r>
            <a:r>
              <a:rPr lang="ru-RU" altLang="uk-UA" sz="2000" dirty="0" err="1">
                <a:solidFill>
                  <a:srgbClr val="002949"/>
                </a:solidFill>
              </a:rPr>
              <a:t>підставі</a:t>
            </a:r>
            <a:r>
              <a:rPr lang="ru-RU" altLang="uk-UA" sz="2000" dirty="0">
                <a:solidFill>
                  <a:srgbClr val="002949"/>
                </a:solidFill>
              </a:rPr>
              <a:t> </a:t>
            </a:r>
            <a:r>
              <a:rPr lang="ru-RU" altLang="uk-UA" sz="2000" dirty="0" err="1">
                <a:solidFill>
                  <a:srgbClr val="002949"/>
                </a:solidFill>
              </a:rPr>
              <a:t>можна</a:t>
            </a:r>
            <a:r>
              <a:rPr lang="ru-RU" altLang="uk-UA" sz="2000" dirty="0">
                <a:solidFill>
                  <a:srgbClr val="002949"/>
                </a:solidFill>
              </a:rPr>
              <a:t> </a:t>
            </a:r>
            <a:r>
              <a:rPr lang="ru-RU" altLang="uk-UA" sz="2000" dirty="0" err="1">
                <a:solidFill>
                  <a:srgbClr val="002949"/>
                </a:solidFill>
              </a:rPr>
              <a:t>зробити</a:t>
            </a:r>
            <a:r>
              <a:rPr lang="ru-RU" altLang="uk-UA" sz="2000" dirty="0">
                <a:solidFill>
                  <a:srgbClr val="002949"/>
                </a:solidFill>
              </a:rPr>
              <a:t> </a:t>
            </a:r>
            <a:r>
              <a:rPr lang="ru-RU" altLang="uk-UA" sz="2000" dirty="0" err="1">
                <a:solidFill>
                  <a:srgbClr val="002949"/>
                </a:solidFill>
              </a:rPr>
              <a:t>висновок</a:t>
            </a:r>
            <a:r>
              <a:rPr lang="ru-RU" altLang="uk-UA" sz="2000" dirty="0">
                <a:solidFill>
                  <a:srgbClr val="002949"/>
                </a:solidFill>
              </a:rPr>
              <a:t>, </a:t>
            </a:r>
            <a:r>
              <a:rPr lang="ru-RU" altLang="uk-UA" sz="2000" dirty="0" err="1">
                <a:solidFill>
                  <a:srgbClr val="002949"/>
                </a:solidFill>
              </a:rPr>
              <a:t>що</a:t>
            </a:r>
            <a:r>
              <a:rPr lang="ru-RU" altLang="uk-UA" sz="2000" dirty="0">
                <a:solidFill>
                  <a:srgbClr val="002949"/>
                </a:solidFill>
              </a:rPr>
              <a:t> КАС </a:t>
            </a:r>
            <a:r>
              <a:rPr lang="ru-RU" altLang="uk-UA" sz="2000" dirty="0" err="1">
                <a:solidFill>
                  <a:srgbClr val="002949"/>
                </a:solidFill>
              </a:rPr>
              <a:t>України</a:t>
            </a:r>
            <a:r>
              <a:rPr lang="ru-RU" altLang="uk-UA" sz="2000" dirty="0">
                <a:solidFill>
                  <a:srgbClr val="002949"/>
                </a:solidFill>
              </a:rPr>
              <a:t> </a:t>
            </a:r>
            <a:r>
              <a:rPr lang="ru-RU" altLang="uk-UA" sz="2000" dirty="0" err="1">
                <a:solidFill>
                  <a:srgbClr val="002949"/>
                </a:solidFill>
              </a:rPr>
              <a:t>передбачає</a:t>
            </a:r>
            <a:r>
              <a:rPr lang="ru-RU" altLang="uk-UA" sz="2000" dirty="0">
                <a:solidFill>
                  <a:srgbClr val="002949"/>
                </a:solidFill>
              </a:rPr>
              <a:t> </a:t>
            </a:r>
            <a:r>
              <a:rPr lang="ru-RU" altLang="uk-UA" sz="2000" dirty="0" err="1">
                <a:solidFill>
                  <a:srgbClr val="002949"/>
                </a:solidFill>
              </a:rPr>
              <a:t>можливість</a:t>
            </a:r>
            <a:r>
              <a:rPr lang="ru-RU" altLang="uk-UA" sz="2000" dirty="0">
                <a:solidFill>
                  <a:srgbClr val="002949"/>
                </a:solidFill>
              </a:rPr>
              <a:t> </a:t>
            </a:r>
            <a:r>
              <a:rPr lang="ru-RU" altLang="uk-UA" sz="2000" dirty="0" err="1">
                <a:solidFill>
                  <a:srgbClr val="002949"/>
                </a:solidFill>
              </a:rPr>
              <a:t>встановлення</a:t>
            </a:r>
            <a:r>
              <a:rPr lang="ru-RU" altLang="uk-UA" sz="2000" dirty="0">
                <a:solidFill>
                  <a:srgbClr val="002949"/>
                </a:solidFill>
              </a:rPr>
              <a:t> </a:t>
            </a:r>
            <a:r>
              <a:rPr lang="ru-RU" altLang="uk-UA" sz="2000" dirty="0" err="1">
                <a:solidFill>
                  <a:srgbClr val="002949"/>
                </a:solidFill>
              </a:rPr>
              <a:t>іншими</a:t>
            </a:r>
            <a:r>
              <a:rPr lang="ru-RU" altLang="uk-UA" sz="2000" dirty="0">
                <a:solidFill>
                  <a:srgbClr val="002949"/>
                </a:solidFill>
              </a:rPr>
              <a:t> законами </a:t>
            </a:r>
            <a:r>
              <a:rPr lang="ru-RU" altLang="uk-UA" sz="2000" dirty="0" err="1">
                <a:solidFill>
                  <a:srgbClr val="002949"/>
                </a:solidFill>
              </a:rPr>
              <a:t>спеціальних</a:t>
            </a:r>
            <a:r>
              <a:rPr lang="ru-RU" altLang="uk-UA" sz="2000" dirty="0">
                <a:solidFill>
                  <a:srgbClr val="002949"/>
                </a:solidFill>
              </a:rPr>
              <a:t> </a:t>
            </a:r>
            <a:r>
              <a:rPr lang="ru-RU" altLang="uk-UA" sz="2000" dirty="0" err="1">
                <a:solidFill>
                  <a:srgbClr val="002949"/>
                </a:solidFill>
              </a:rPr>
              <a:t>строків</a:t>
            </a:r>
            <a:r>
              <a:rPr lang="ru-RU" altLang="uk-UA" sz="2000" dirty="0">
                <a:solidFill>
                  <a:srgbClr val="002949"/>
                </a:solidFill>
              </a:rPr>
              <a:t> </a:t>
            </a:r>
            <a:r>
              <a:rPr lang="ru-RU" altLang="uk-UA" sz="2000" dirty="0" err="1">
                <a:solidFill>
                  <a:srgbClr val="002949"/>
                </a:solidFill>
              </a:rPr>
              <a:t>звернення</a:t>
            </a:r>
            <a:r>
              <a:rPr lang="ru-RU" altLang="uk-UA" sz="2000" dirty="0">
                <a:solidFill>
                  <a:srgbClr val="002949"/>
                </a:solidFill>
              </a:rPr>
              <a:t> до </a:t>
            </a:r>
            <a:r>
              <a:rPr lang="ru-RU" altLang="uk-UA" sz="2000" dirty="0" err="1">
                <a:solidFill>
                  <a:srgbClr val="002949"/>
                </a:solidFill>
              </a:rPr>
              <a:t>адміністративного</a:t>
            </a:r>
            <a:r>
              <a:rPr lang="ru-RU" altLang="uk-UA" sz="2000" dirty="0">
                <a:solidFill>
                  <a:srgbClr val="002949"/>
                </a:solidFill>
              </a:rPr>
              <a:t> суду, а </a:t>
            </a:r>
            <a:r>
              <a:rPr lang="ru-RU" altLang="uk-UA" sz="2000" dirty="0" err="1">
                <a:solidFill>
                  <a:srgbClr val="002949"/>
                </a:solidFill>
              </a:rPr>
              <a:t>також</a:t>
            </a:r>
            <a:r>
              <a:rPr lang="ru-RU" altLang="uk-UA" sz="2000" dirty="0">
                <a:solidFill>
                  <a:srgbClr val="002949"/>
                </a:solidFill>
              </a:rPr>
              <a:t> </a:t>
            </a:r>
            <a:r>
              <a:rPr lang="ru-RU" altLang="uk-UA" sz="2000" dirty="0" err="1">
                <a:solidFill>
                  <a:srgbClr val="002949"/>
                </a:solidFill>
              </a:rPr>
              <a:t>спеціального</a:t>
            </a:r>
            <a:r>
              <a:rPr lang="ru-RU" altLang="uk-UA" sz="2000" dirty="0">
                <a:solidFill>
                  <a:srgbClr val="002949"/>
                </a:solidFill>
              </a:rPr>
              <a:t> порядку </a:t>
            </a:r>
            <a:r>
              <a:rPr lang="ru-RU" altLang="uk-UA" sz="2000" dirty="0" err="1">
                <a:solidFill>
                  <a:srgbClr val="002949"/>
                </a:solidFill>
              </a:rPr>
              <a:t>обчислення</a:t>
            </a:r>
            <a:r>
              <a:rPr lang="ru-RU" altLang="uk-UA" sz="2000" dirty="0">
                <a:solidFill>
                  <a:srgbClr val="002949"/>
                </a:solidFill>
              </a:rPr>
              <a:t> таких </a:t>
            </a:r>
            <a:r>
              <a:rPr lang="ru-RU" altLang="uk-UA" sz="2000" dirty="0" err="1">
                <a:solidFill>
                  <a:srgbClr val="002949"/>
                </a:solidFill>
              </a:rPr>
              <a:t>строків</a:t>
            </a:r>
            <a:r>
              <a:rPr lang="ru-RU" altLang="uk-UA" sz="2000" dirty="0">
                <a:solidFill>
                  <a:srgbClr val="002949"/>
                </a:solidFill>
              </a:rPr>
              <a:t> (</a:t>
            </a:r>
            <a:r>
              <a:rPr lang="ru-RU" altLang="uk-UA" sz="2000" dirty="0" err="1">
                <a:solidFill>
                  <a:srgbClr val="002949"/>
                </a:solidFill>
              </a:rPr>
              <a:t>можливість</a:t>
            </a:r>
            <a:r>
              <a:rPr lang="ru-RU" altLang="uk-UA" sz="2000" dirty="0">
                <a:solidFill>
                  <a:srgbClr val="002949"/>
                </a:solidFill>
              </a:rPr>
              <a:t> </a:t>
            </a:r>
            <a:r>
              <a:rPr lang="ru-RU" altLang="uk-UA" sz="2000" dirty="0" err="1">
                <a:solidFill>
                  <a:srgbClr val="002949"/>
                </a:solidFill>
              </a:rPr>
              <a:t>поділу</a:t>
            </a:r>
            <a:r>
              <a:rPr lang="ru-RU" altLang="uk-UA" sz="2000" dirty="0">
                <a:solidFill>
                  <a:srgbClr val="002949"/>
                </a:solidFill>
              </a:rPr>
              <a:t> </a:t>
            </a:r>
            <a:r>
              <a:rPr lang="ru-RU" altLang="uk-UA" sz="2000" dirty="0" err="1">
                <a:solidFill>
                  <a:srgbClr val="002949"/>
                </a:solidFill>
              </a:rPr>
              <a:t>строків</a:t>
            </a:r>
            <a:r>
              <a:rPr lang="ru-RU" altLang="uk-UA" sz="2000" dirty="0">
                <a:solidFill>
                  <a:srgbClr val="002949"/>
                </a:solidFill>
              </a:rPr>
              <a:t> </a:t>
            </a:r>
            <a:r>
              <a:rPr lang="ru-RU" altLang="uk-UA" sz="2000" dirty="0" err="1">
                <a:solidFill>
                  <a:srgbClr val="002949"/>
                </a:solidFill>
              </a:rPr>
              <a:t>звернення</a:t>
            </a:r>
            <a:r>
              <a:rPr lang="ru-RU" altLang="uk-UA" sz="2000" dirty="0">
                <a:solidFill>
                  <a:srgbClr val="002949"/>
                </a:solidFill>
              </a:rPr>
              <a:t> до </a:t>
            </a:r>
            <a:r>
              <a:rPr lang="ru-RU" altLang="uk-UA" sz="2000" dirty="0" err="1">
                <a:solidFill>
                  <a:srgbClr val="002949"/>
                </a:solidFill>
              </a:rPr>
              <a:t>адміністративного</a:t>
            </a:r>
            <a:r>
              <a:rPr lang="ru-RU" altLang="uk-UA" sz="2000" dirty="0">
                <a:solidFill>
                  <a:srgbClr val="002949"/>
                </a:solidFill>
              </a:rPr>
              <a:t> суду на </a:t>
            </a:r>
            <a:r>
              <a:rPr lang="ru-RU" altLang="uk-UA" sz="2000" dirty="0" err="1">
                <a:solidFill>
                  <a:srgbClr val="002949"/>
                </a:solidFill>
              </a:rPr>
              <a:t>загальні</a:t>
            </a:r>
            <a:r>
              <a:rPr lang="ru-RU" altLang="uk-UA" sz="2000" dirty="0">
                <a:solidFill>
                  <a:srgbClr val="002949"/>
                </a:solidFill>
              </a:rPr>
              <a:t> та </a:t>
            </a:r>
            <a:r>
              <a:rPr lang="ru-RU" altLang="uk-UA" sz="2000" dirty="0" err="1">
                <a:solidFill>
                  <a:srgbClr val="002949"/>
                </a:solidFill>
              </a:rPr>
              <a:t>спеціальні</a:t>
            </a:r>
            <a:r>
              <a:rPr lang="ru-RU" altLang="uk-UA" sz="2000" dirty="0">
                <a:solidFill>
                  <a:srgbClr val="002949"/>
                </a:solidFill>
              </a:rPr>
              <a:t>).</a:t>
            </a:r>
          </a:p>
        </p:txBody>
      </p:sp>
      <p:sp>
        <p:nvSpPr>
          <p:cNvPr id="7" name="TextBox 6">
            <a:extLst>
              <a:ext uri="{FF2B5EF4-FFF2-40B4-BE49-F238E27FC236}">
                <a16:creationId xmlns:a16="http://schemas.microsoft.com/office/drawing/2014/main" id="{9508D63B-5F90-25DB-27C1-0752AC719197}"/>
              </a:ext>
            </a:extLst>
          </p:cNvPr>
          <p:cNvSpPr txBox="1"/>
          <p:nvPr/>
        </p:nvSpPr>
        <p:spPr>
          <a:xfrm>
            <a:off x="330993" y="3336381"/>
            <a:ext cx="11530013" cy="2554545"/>
          </a:xfrm>
          <a:prstGeom prst="rect">
            <a:avLst/>
          </a:prstGeom>
          <a:noFill/>
        </p:spPr>
        <p:txBody>
          <a:bodyPr wrap="square">
            <a:spAutoFit/>
          </a:bodyPr>
          <a:lstStyle/>
          <a:p>
            <a:r>
              <a:rPr lang="ru-RU" sz="2000" dirty="0">
                <a:solidFill>
                  <a:srgbClr val="002949"/>
                </a:solidFill>
                <a:latin typeface="Roboto Condensed Light" panose="02000000000000000000" pitchFamily="2" charset="0"/>
                <a:ea typeface="Roboto Condensed Light" panose="02000000000000000000" pitchFamily="2" charset="0"/>
              </a:rPr>
              <a:t>При </a:t>
            </a:r>
            <a:r>
              <a:rPr lang="ru-RU" sz="2000" dirty="0" err="1">
                <a:solidFill>
                  <a:srgbClr val="002949"/>
                </a:solidFill>
                <a:latin typeface="Roboto Condensed Light" panose="02000000000000000000" pitchFamily="2" charset="0"/>
                <a:ea typeface="Roboto Condensed Light" panose="02000000000000000000" pitchFamily="2" charset="0"/>
              </a:rPr>
              <a:t>цьому</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зважаючи</a:t>
            </a:r>
            <a:r>
              <a:rPr lang="ru-RU" sz="2000" dirty="0">
                <a:solidFill>
                  <a:srgbClr val="002949"/>
                </a:solidFill>
                <a:latin typeface="Roboto Condensed Light" panose="02000000000000000000" pitchFamily="2" charset="0"/>
                <a:ea typeface="Roboto Condensed Light" panose="02000000000000000000" pitchFamily="2" charset="0"/>
              </a:rPr>
              <a:t> на </a:t>
            </a:r>
            <a:r>
              <a:rPr lang="ru-RU" sz="2000" dirty="0" err="1">
                <a:solidFill>
                  <a:srgbClr val="002949"/>
                </a:solidFill>
                <a:latin typeface="Roboto Condensed Light" panose="02000000000000000000" pitchFamily="2" charset="0"/>
                <a:ea typeface="Roboto Condensed Light" panose="02000000000000000000" pitchFamily="2" charset="0"/>
              </a:rPr>
              <a:t>особливий</a:t>
            </a:r>
            <a:r>
              <a:rPr lang="ru-RU" sz="2000" dirty="0">
                <a:solidFill>
                  <a:srgbClr val="002949"/>
                </a:solidFill>
                <a:latin typeface="Roboto Condensed Light" panose="02000000000000000000" pitchFamily="2" charset="0"/>
                <a:ea typeface="Roboto Condensed Light" panose="02000000000000000000" pitchFamily="2" charset="0"/>
              </a:rPr>
              <a:t> характер </a:t>
            </a:r>
            <a:r>
              <a:rPr lang="ru-RU" sz="2000" dirty="0" err="1">
                <a:solidFill>
                  <a:srgbClr val="002949"/>
                </a:solidFill>
                <a:latin typeface="Roboto Condensed Light" panose="02000000000000000000" pitchFamily="2" charset="0"/>
                <a:ea typeface="Roboto Condensed Light" panose="02000000000000000000" pitchFamily="2" charset="0"/>
              </a:rPr>
              <a:t>соціальних</a:t>
            </a:r>
            <a:r>
              <a:rPr lang="ru-RU" sz="2000" dirty="0">
                <a:solidFill>
                  <a:srgbClr val="002949"/>
                </a:solidFill>
                <a:latin typeface="Roboto Condensed Light" panose="02000000000000000000" pitchFamily="2" charset="0"/>
                <a:ea typeface="Roboto Condensed Light" panose="02000000000000000000" pitchFamily="2" charset="0"/>
              </a:rPr>
              <a:t> прав, </a:t>
            </a:r>
            <a:r>
              <a:rPr lang="ru-RU" sz="2000" dirty="0" err="1">
                <a:solidFill>
                  <a:srgbClr val="002949"/>
                </a:solidFill>
                <a:latin typeface="Roboto Condensed Light" panose="02000000000000000000" pitchFamily="2" charset="0"/>
                <a:ea typeface="Roboto Condensed Light" panose="02000000000000000000" pitchFamily="2" charset="0"/>
              </a:rPr>
              <a:t>необхідно</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вважати</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що</a:t>
            </a:r>
            <a:r>
              <a:rPr lang="ru-RU" sz="2000" dirty="0">
                <a:solidFill>
                  <a:srgbClr val="002949"/>
                </a:solidFill>
                <a:latin typeface="Roboto Condensed Light" panose="02000000000000000000" pitchFamily="2" charset="0"/>
                <a:ea typeface="Roboto Condensed Light" panose="02000000000000000000" pitchFamily="2" charset="0"/>
              </a:rPr>
              <a:t> у справах, </a:t>
            </a:r>
            <a:r>
              <a:rPr lang="ru-RU" sz="2000" dirty="0" err="1">
                <a:solidFill>
                  <a:srgbClr val="002949"/>
                </a:solidFill>
                <a:latin typeface="Roboto Condensed Light" panose="02000000000000000000" pitchFamily="2" charset="0"/>
                <a:ea typeface="Roboto Condensed Light" panose="02000000000000000000" pitchFamily="2" charset="0"/>
              </a:rPr>
              <a:t>пов’язаних</a:t>
            </a:r>
            <a:r>
              <a:rPr lang="ru-RU" sz="2000" dirty="0">
                <a:solidFill>
                  <a:srgbClr val="002949"/>
                </a:solidFill>
                <a:latin typeface="Roboto Condensed Light" panose="02000000000000000000" pitchFamily="2" charset="0"/>
                <a:ea typeface="Roboto Condensed Light" panose="02000000000000000000" pitchFamily="2" charset="0"/>
              </a:rPr>
              <a:t> з </a:t>
            </a:r>
            <a:r>
              <a:rPr lang="ru-RU" sz="2000" dirty="0" err="1">
                <a:solidFill>
                  <a:srgbClr val="002949"/>
                </a:solidFill>
                <a:latin typeface="Roboto Condensed Light" panose="02000000000000000000" pitchFamily="2" charset="0"/>
                <a:ea typeface="Roboto Condensed Light" panose="02000000000000000000" pitchFamily="2" charset="0"/>
              </a:rPr>
              <a:t>їх</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захистом</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належить</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застосовувати</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спеціальні</a:t>
            </a:r>
            <a:r>
              <a:rPr lang="ru-RU" sz="2000" dirty="0">
                <a:solidFill>
                  <a:srgbClr val="002949"/>
                </a:solidFill>
                <a:latin typeface="Roboto Condensed Light" panose="02000000000000000000" pitchFamily="2" charset="0"/>
                <a:ea typeface="Roboto Condensed Light" panose="02000000000000000000" pitchFamily="2" charset="0"/>
              </a:rPr>
              <a:t> строки.</a:t>
            </a:r>
          </a:p>
          <a:p>
            <a:endParaRPr lang="ru-RU" sz="2000" dirty="0">
              <a:solidFill>
                <a:srgbClr val="002949"/>
              </a:solidFill>
              <a:latin typeface="Roboto Condensed Light" panose="02000000000000000000" pitchFamily="2" charset="0"/>
              <a:ea typeface="Roboto Condensed Light" panose="02000000000000000000" pitchFamily="2" charset="0"/>
            </a:endParaRPr>
          </a:p>
          <a:p>
            <a:r>
              <a:rPr lang="ru-RU" sz="2000" dirty="0" err="1">
                <a:solidFill>
                  <a:srgbClr val="002949"/>
                </a:solidFill>
                <a:latin typeface="Roboto Condensed Light" panose="02000000000000000000" pitchFamily="2" charset="0"/>
                <a:ea typeface="Roboto Condensed Light" panose="02000000000000000000" pitchFamily="2" charset="0"/>
              </a:rPr>
              <a:t>Такий</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висновок</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ґрунтується</a:t>
            </a:r>
            <a:r>
              <a:rPr lang="ru-RU" sz="2000" dirty="0">
                <a:solidFill>
                  <a:srgbClr val="002949"/>
                </a:solidFill>
                <a:latin typeface="Roboto Condensed Light" panose="02000000000000000000" pitchFamily="2" charset="0"/>
                <a:ea typeface="Roboto Condensed Light" panose="02000000000000000000" pitchFamily="2" charset="0"/>
              </a:rPr>
              <a:t> на такому.</a:t>
            </a:r>
          </a:p>
          <a:p>
            <a:endParaRPr lang="ru-RU" sz="2000" dirty="0">
              <a:solidFill>
                <a:srgbClr val="002949"/>
              </a:solidFill>
              <a:latin typeface="Roboto Condensed Light" panose="02000000000000000000" pitchFamily="2" charset="0"/>
              <a:ea typeface="Roboto Condensed Light" panose="02000000000000000000" pitchFamily="2" charset="0"/>
            </a:endParaRPr>
          </a:p>
          <a:p>
            <a:r>
              <a:rPr lang="ru-RU" sz="2000" dirty="0" err="1">
                <a:solidFill>
                  <a:srgbClr val="002949"/>
                </a:solidFill>
                <a:latin typeface="Roboto Condensed Light" panose="02000000000000000000" pitchFamily="2" charset="0"/>
                <a:ea typeface="Roboto Condensed Light" panose="02000000000000000000" pitchFamily="2" charset="0"/>
              </a:rPr>
              <a:t>Відповідно</a:t>
            </a:r>
            <a:r>
              <a:rPr lang="ru-RU" sz="2000" dirty="0">
                <a:solidFill>
                  <a:srgbClr val="002949"/>
                </a:solidFill>
                <a:latin typeface="Roboto Condensed Light" panose="02000000000000000000" pitchFamily="2" charset="0"/>
                <a:ea typeface="Roboto Condensed Light" panose="02000000000000000000" pitchFamily="2" charset="0"/>
              </a:rPr>
              <a:t> до ч. 2 ст. 233 Кодексу </a:t>
            </a:r>
            <a:r>
              <a:rPr lang="ru-RU" sz="2000" dirty="0" err="1">
                <a:solidFill>
                  <a:srgbClr val="002949"/>
                </a:solidFill>
                <a:latin typeface="Roboto Condensed Light" panose="02000000000000000000" pitchFamily="2" charset="0"/>
                <a:ea typeface="Roboto Condensed Light" panose="02000000000000000000" pitchFamily="2" charset="0"/>
              </a:rPr>
              <a:t>законів</a:t>
            </a:r>
            <a:r>
              <a:rPr lang="ru-RU" sz="2000" dirty="0">
                <a:solidFill>
                  <a:srgbClr val="002949"/>
                </a:solidFill>
                <a:latin typeface="Roboto Condensed Light" panose="02000000000000000000" pitchFamily="2" charset="0"/>
                <a:ea typeface="Roboto Condensed Light" panose="02000000000000000000" pitchFamily="2" charset="0"/>
              </a:rPr>
              <a:t> про </a:t>
            </a:r>
            <a:r>
              <a:rPr lang="ru-RU" sz="2000" dirty="0" err="1">
                <a:solidFill>
                  <a:srgbClr val="002949"/>
                </a:solidFill>
                <a:latin typeface="Roboto Condensed Light" panose="02000000000000000000" pitchFamily="2" charset="0"/>
                <a:ea typeface="Roboto Condensed Light" panose="02000000000000000000" pitchFamily="2" charset="0"/>
              </a:rPr>
              <a:t>працю</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України</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далі</a:t>
            </a:r>
            <a:r>
              <a:rPr lang="ru-RU" sz="2000" dirty="0">
                <a:solidFill>
                  <a:srgbClr val="002949"/>
                </a:solidFill>
                <a:latin typeface="Roboto Condensed Light" panose="02000000000000000000" pitchFamily="2" charset="0"/>
                <a:ea typeface="Roboto Condensed Light" panose="02000000000000000000" pitchFamily="2" charset="0"/>
              </a:rPr>
              <a:t> – </a:t>
            </a:r>
            <a:r>
              <a:rPr lang="ru-RU" sz="2000" dirty="0" err="1">
                <a:solidFill>
                  <a:srgbClr val="002949"/>
                </a:solidFill>
                <a:latin typeface="Roboto Condensed Light" panose="02000000000000000000" pitchFamily="2" charset="0"/>
                <a:ea typeface="Roboto Condensed Light" panose="02000000000000000000" pitchFamily="2" charset="0"/>
              </a:rPr>
              <a:t>КЗпП</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України</a:t>
            </a:r>
            <a:r>
              <a:rPr lang="ru-RU" sz="2000" dirty="0">
                <a:solidFill>
                  <a:srgbClr val="002949"/>
                </a:solidFill>
                <a:latin typeface="Roboto Condensed Light" panose="02000000000000000000" pitchFamily="2" charset="0"/>
                <a:ea typeface="Roboto Condensed Light" panose="02000000000000000000" pitchFamily="2" charset="0"/>
              </a:rPr>
              <a:t>), у </a:t>
            </a:r>
            <a:r>
              <a:rPr lang="ru-RU" sz="2000" dirty="0" err="1">
                <a:solidFill>
                  <a:srgbClr val="002949"/>
                </a:solidFill>
                <a:latin typeface="Roboto Condensed Light" panose="02000000000000000000" pitchFamily="2" charset="0"/>
                <a:ea typeface="Roboto Condensed Light" panose="02000000000000000000" pitchFamily="2" charset="0"/>
              </a:rPr>
              <a:t>разі</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порушення</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законодавства</a:t>
            </a:r>
            <a:r>
              <a:rPr lang="ru-RU" sz="2000" dirty="0">
                <a:solidFill>
                  <a:srgbClr val="002949"/>
                </a:solidFill>
                <a:latin typeface="Roboto Condensed Light" panose="02000000000000000000" pitchFamily="2" charset="0"/>
                <a:ea typeface="Roboto Condensed Light" panose="02000000000000000000" pitchFamily="2" charset="0"/>
              </a:rPr>
              <a:t> про оплату </a:t>
            </a:r>
            <a:r>
              <a:rPr lang="ru-RU" sz="2000" dirty="0" err="1">
                <a:solidFill>
                  <a:srgbClr val="002949"/>
                </a:solidFill>
                <a:latin typeface="Roboto Condensed Light" panose="02000000000000000000" pitchFamily="2" charset="0"/>
                <a:ea typeface="Roboto Condensed Light" panose="02000000000000000000" pitchFamily="2" charset="0"/>
              </a:rPr>
              <a:t>праці</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працівник</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має</a:t>
            </a:r>
            <a:r>
              <a:rPr lang="ru-RU" sz="2000" dirty="0">
                <a:solidFill>
                  <a:srgbClr val="002949"/>
                </a:solidFill>
                <a:latin typeface="Roboto Condensed Light" panose="02000000000000000000" pitchFamily="2" charset="0"/>
                <a:ea typeface="Roboto Condensed Light" panose="02000000000000000000" pitchFamily="2" charset="0"/>
              </a:rPr>
              <a:t> право </a:t>
            </a:r>
            <a:r>
              <a:rPr lang="ru-RU" sz="2000" dirty="0" err="1">
                <a:solidFill>
                  <a:srgbClr val="002949"/>
                </a:solidFill>
                <a:latin typeface="Roboto Condensed Light" panose="02000000000000000000" pitchFamily="2" charset="0"/>
                <a:ea typeface="Roboto Condensed Light" panose="02000000000000000000" pitchFamily="2" charset="0"/>
              </a:rPr>
              <a:t>звернутися</a:t>
            </a:r>
            <a:r>
              <a:rPr lang="ru-RU" sz="2000" dirty="0">
                <a:solidFill>
                  <a:srgbClr val="002949"/>
                </a:solidFill>
                <a:latin typeface="Roboto Condensed Light" panose="02000000000000000000" pitchFamily="2" charset="0"/>
                <a:ea typeface="Roboto Condensed Light" panose="02000000000000000000" pitchFamily="2" charset="0"/>
              </a:rPr>
              <a:t> до суду з </a:t>
            </a:r>
            <a:r>
              <a:rPr lang="ru-RU" sz="2000" dirty="0" err="1">
                <a:solidFill>
                  <a:srgbClr val="002949"/>
                </a:solidFill>
                <a:latin typeface="Roboto Condensed Light" panose="02000000000000000000" pitchFamily="2" charset="0"/>
                <a:ea typeface="Roboto Condensed Light" panose="02000000000000000000" pitchFamily="2" charset="0"/>
              </a:rPr>
              <a:t>позовом</a:t>
            </a:r>
            <a:r>
              <a:rPr lang="ru-RU" sz="2000" dirty="0">
                <a:solidFill>
                  <a:srgbClr val="002949"/>
                </a:solidFill>
                <a:latin typeface="Roboto Condensed Light" panose="02000000000000000000" pitchFamily="2" charset="0"/>
                <a:ea typeface="Roboto Condensed Light" panose="02000000000000000000" pitchFamily="2" charset="0"/>
              </a:rPr>
              <a:t> про </a:t>
            </a:r>
            <a:r>
              <a:rPr lang="ru-RU" sz="2000" dirty="0" err="1">
                <a:solidFill>
                  <a:srgbClr val="002949"/>
                </a:solidFill>
                <a:latin typeface="Roboto Condensed Light" panose="02000000000000000000" pitchFamily="2" charset="0"/>
                <a:ea typeface="Roboto Condensed Light" panose="02000000000000000000" pitchFamily="2" charset="0"/>
              </a:rPr>
              <a:t>стягнення</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належної</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йому</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заробітної</a:t>
            </a:r>
            <a:r>
              <a:rPr lang="ru-RU" sz="2000" dirty="0">
                <a:solidFill>
                  <a:srgbClr val="002949"/>
                </a:solidFill>
                <a:latin typeface="Roboto Condensed Light" panose="02000000000000000000" pitchFamily="2" charset="0"/>
                <a:ea typeface="Roboto Condensed Light" panose="02000000000000000000" pitchFamily="2" charset="0"/>
              </a:rPr>
              <a:t> плати без </a:t>
            </a:r>
            <a:r>
              <a:rPr lang="ru-RU" sz="2000" dirty="0" err="1">
                <a:solidFill>
                  <a:srgbClr val="002949"/>
                </a:solidFill>
                <a:latin typeface="Roboto Condensed Light" panose="02000000000000000000" pitchFamily="2" charset="0"/>
                <a:ea typeface="Roboto Condensed Light" panose="02000000000000000000" pitchFamily="2" charset="0"/>
              </a:rPr>
              <a:t>обмеження</a:t>
            </a:r>
            <a:r>
              <a:rPr lang="ru-RU" sz="2000" dirty="0">
                <a:solidFill>
                  <a:srgbClr val="002949"/>
                </a:solidFill>
                <a:latin typeface="Roboto Condensed Light" panose="02000000000000000000" pitchFamily="2" charset="0"/>
                <a:ea typeface="Roboto Condensed Light" panose="02000000000000000000" pitchFamily="2" charset="0"/>
              </a:rPr>
              <a:t> будь-</a:t>
            </a:r>
            <a:r>
              <a:rPr lang="ru-RU" sz="2000" dirty="0" err="1">
                <a:solidFill>
                  <a:srgbClr val="002949"/>
                </a:solidFill>
                <a:latin typeface="Roboto Condensed Light" panose="02000000000000000000" pitchFamily="2" charset="0"/>
                <a:ea typeface="Roboto Condensed Light" panose="02000000000000000000" pitchFamily="2" charset="0"/>
              </a:rPr>
              <a:t>яким</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строком</a:t>
            </a:r>
            <a:r>
              <a:rPr lang="ru-RU" sz="2000" dirty="0">
                <a:solidFill>
                  <a:srgbClr val="002949"/>
                </a:solidFill>
                <a:latin typeface="Roboto Condensed Light" panose="02000000000000000000" pitchFamily="2" charset="0"/>
                <a:ea typeface="Roboto Condensed Light" panose="02000000000000000000" pitchFamily="2" charset="0"/>
              </a:rPr>
              <a:t>.</a:t>
            </a:r>
          </a:p>
        </p:txBody>
      </p:sp>
      <p:cxnSp>
        <p:nvCxnSpPr>
          <p:cNvPr id="3" name="Straight Connector 8">
            <a:extLst>
              <a:ext uri="{FF2B5EF4-FFF2-40B4-BE49-F238E27FC236}">
                <a16:creationId xmlns:a16="http://schemas.microsoft.com/office/drawing/2014/main" id="{7732E526-88FF-8B09-B619-42D78609FD7A}"/>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9AB935EB-5681-F967-E828-8A168EEE55ED}"/>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1773342F-103D-B9D3-7818-EBE42BEA0178}"/>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28C7E418-226E-77F9-8316-F73AA6A4D1A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41</a:t>
            </a:fld>
            <a:endParaRPr lang="uk-UA" altLang="uk-UA" dirty="0">
              <a:solidFill>
                <a:srgbClr val="002949"/>
              </a:solidFill>
            </a:endParaRPr>
          </a:p>
        </p:txBody>
      </p:sp>
    </p:spTree>
    <p:extLst>
      <p:ext uri="{BB962C8B-B14F-4D97-AF65-F5344CB8AC3E}">
        <p14:creationId xmlns:p14="http://schemas.microsoft.com/office/powerpoint/2010/main" val="129322127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4">
            <a:extLst>
              <a:ext uri="{FF2B5EF4-FFF2-40B4-BE49-F238E27FC236}">
                <a16:creationId xmlns:a16="http://schemas.microsoft.com/office/drawing/2014/main" id="{C8686B7E-CD6A-B462-FC3F-689B83ACBDF7}"/>
              </a:ext>
            </a:extLst>
          </p:cNvPr>
          <p:cNvSpPr>
            <a:spLocks noChangeArrowheads="1"/>
          </p:cNvSpPr>
          <p:nvPr/>
        </p:nvSpPr>
        <p:spPr bwMode="auto">
          <a:xfrm>
            <a:off x="286998" y="141938"/>
            <a:ext cx="11618003" cy="477054"/>
          </a:xfrm>
          <a:prstGeom prst="rect">
            <a:avLst/>
          </a:prstGeom>
          <a:solidFill>
            <a:schemeClr val="accent1">
              <a:lumMod val="40000"/>
              <a:lumOff val="60000"/>
            </a:schemeClr>
          </a:soli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500" b="1" dirty="0" err="1">
                <a:solidFill>
                  <a:srgbClr val="002949"/>
                </a:solidFill>
              </a:rPr>
              <a:t>Рішення</a:t>
            </a:r>
            <a:r>
              <a:rPr lang="ru-RU" altLang="uk-UA" sz="2500" b="1" dirty="0">
                <a:solidFill>
                  <a:srgbClr val="002949"/>
                </a:solidFill>
              </a:rPr>
              <a:t> </a:t>
            </a:r>
            <a:r>
              <a:rPr lang="ru-RU" altLang="uk-UA" sz="2500" b="1" dirty="0" err="1">
                <a:solidFill>
                  <a:srgbClr val="002949"/>
                </a:solidFill>
              </a:rPr>
              <a:t>Конституційного</a:t>
            </a:r>
            <a:r>
              <a:rPr lang="ru-RU" altLang="uk-UA" sz="2500" b="1" dirty="0">
                <a:solidFill>
                  <a:srgbClr val="002949"/>
                </a:solidFill>
              </a:rPr>
              <a:t> Суду </a:t>
            </a:r>
            <a:r>
              <a:rPr lang="ru-RU" altLang="uk-UA" sz="2500" b="1" dirty="0" err="1">
                <a:solidFill>
                  <a:srgbClr val="002949"/>
                </a:solidFill>
              </a:rPr>
              <a:t>України</a:t>
            </a:r>
            <a:r>
              <a:rPr lang="ru-RU" altLang="uk-UA" sz="2500" b="1" dirty="0">
                <a:solidFill>
                  <a:srgbClr val="002949"/>
                </a:solidFill>
              </a:rPr>
              <a:t> № 8-рп/2013 і № 9-рп/2013</a:t>
            </a:r>
          </a:p>
        </p:txBody>
      </p:sp>
      <p:sp>
        <p:nvSpPr>
          <p:cNvPr id="6" name="TextBox 5">
            <a:extLst>
              <a:ext uri="{FF2B5EF4-FFF2-40B4-BE49-F238E27FC236}">
                <a16:creationId xmlns:a16="http://schemas.microsoft.com/office/drawing/2014/main" id="{D811943A-B6C1-23E0-8831-2877827BD66B}"/>
              </a:ext>
            </a:extLst>
          </p:cNvPr>
          <p:cNvSpPr txBox="1"/>
          <p:nvPr/>
        </p:nvSpPr>
        <p:spPr>
          <a:xfrm>
            <a:off x="286997" y="3837009"/>
            <a:ext cx="11618004" cy="1785104"/>
          </a:xfrm>
          <a:prstGeom prst="rect">
            <a:avLst/>
          </a:prstGeom>
          <a:noFill/>
        </p:spPr>
        <p:txBody>
          <a:bodyPr wrap="square">
            <a:spAutoFit/>
          </a:bodyPr>
          <a:lstStyle/>
          <a:p>
            <a:pPr algn="just"/>
            <a:r>
              <a:rPr lang="uk-UA" sz="2200" dirty="0">
                <a:solidFill>
                  <a:srgbClr val="002949"/>
                </a:solidFill>
                <a:latin typeface="Roboto Condensed Light" panose="02000000000000000000" pitchFamily="2" charset="0"/>
                <a:ea typeface="Roboto Condensed Light" panose="02000000000000000000" pitchFamily="2" charset="0"/>
              </a:rPr>
              <a:t>Приймаючи таке рішення, Конституційний Суд України виходив з того, що винагорода за виконану працівником роботу є джерелом його існування та має забезпечувати для нього достатній, гідний життєвий рівень. Це визначає обов’язок держави створювати належні умови для реалізації громадянами права на працю, оптимізації балансу інтересів сторін трудових відносин, зокрема, шляхом державного регулювання оплати праці.</a:t>
            </a:r>
          </a:p>
        </p:txBody>
      </p:sp>
      <p:sp>
        <p:nvSpPr>
          <p:cNvPr id="7" name="Виноска: зі стрілкою вправо 6">
            <a:extLst>
              <a:ext uri="{FF2B5EF4-FFF2-40B4-BE49-F238E27FC236}">
                <a16:creationId xmlns:a16="http://schemas.microsoft.com/office/drawing/2014/main" id="{1F380D82-0250-6B04-3E8A-4FEA980A79B2}"/>
              </a:ext>
            </a:extLst>
          </p:cNvPr>
          <p:cNvSpPr/>
          <p:nvPr/>
        </p:nvSpPr>
        <p:spPr>
          <a:xfrm rot="5400000">
            <a:off x="4290920" y="-2790523"/>
            <a:ext cx="3610160" cy="11618006"/>
          </a:xfrm>
          <a:prstGeom prst="rightArrowCallout">
            <a:avLst>
              <a:gd name="adj1" fmla="val 9742"/>
              <a:gd name="adj2" fmla="val 21799"/>
              <a:gd name="adj3" fmla="val 18260"/>
              <a:gd name="adj4" fmla="val 7199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just">
              <a:lnSpc>
                <a:spcPct val="100000"/>
              </a:lnSpc>
              <a:spcBef>
                <a:spcPct val="0"/>
              </a:spcBef>
              <a:spcAft>
                <a:spcPts val="1200"/>
              </a:spcAft>
              <a:buFont typeface="Arial" panose="020B0604020202020204" pitchFamily="34" charset="0"/>
              <a:buNone/>
            </a:pPr>
            <a:r>
              <a:rPr lang="ru-RU" altLang="uk-UA" sz="2200" dirty="0">
                <a:solidFill>
                  <a:srgbClr val="002949"/>
                </a:solidFill>
                <a:latin typeface="Roboto Condensed Light" panose="02000000000000000000" pitchFamily="2" charset="0"/>
                <a:ea typeface="Roboto Condensed Light" panose="02000000000000000000" pitchFamily="2" charset="0"/>
              </a:rPr>
              <a:t>У 2013 </a:t>
            </a:r>
            <a:r>
              <a:rPr lang="ru-RU" altLang="uk-UA" sz="2200" dirty="0" err="1">
                <a:solidFill>
                  <a:srgbClr val="002949"/>
                </a:solidFill>
                <a:latin typeface="Roboto Condensed Light" panose="02000000000000000000" pitchFamily="2" charset="0"/>
                <a:ea typeface="Roboto Condensed Light" panose="02000000000000000000" pitchFamily="2" charset="0"/>
              </a:rPr>
              <a:t>році</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Конституційний</a:t>
            </a:r>
            <a:r>
              <a:rPr lang="ru-RU" altLang="uk-UA" sz="2200" dirty="0">
                <a:solidFill>
                  <a:srgbClr val="002949"/>
                </a:solidFill>
                <a:latin typeface="Roboto Condensed Light" panose="02000000000000000000" pitchFamily="2" charset="0"/>
                <a:ea typeface="Roboto Condensed Light" panose="02000000000000000000" pitchFamily="2" charset="0"/>
              </a:rPr>
              <a:t> Суд </a:t>
            </a:r>
            <a:r>
              <a:rPr lang="ru-RU" altLang="uk-UA" sz="2200" dirty="0" err="1">
                <a:solidFill>
                  <a:srgbClr val="002949"/>
                </a:solidFill>
                <a:latin typeface="Roboto Condensed Light" panose="02000000000000000000" pitchFamily="2" charset="0"/>
                <a:ea typeface="Roboto Condensed Light" panose="02000000000000000000" pitchFamily="2" charset="0"/>
              </a:rPr>
              <a:t>України</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виніс</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рішення</a:t>
            </a:r>
            <a:r>
              <a:rPr lang="ru-RU" altLang="uk-UA" sz="2200" dirty="0">
                <a:solidFill>
                  <a:srgbClr val="002949"/>
                </a:solidFill>
                <a:latin typeface="Roboto Condensed Light" panose="02000000000000000000" pitchFamily="2" charset="0"/>
                <a:ea typeface="Roboto Condensed Light" panose="02000000000000000000" pitchFamily="2" charset="0"/>
              </a:rPr>
              <a:t> у справах № 8-рп/2013 і № 9-рп/2013, у </a:t>
            </a:r>
            <a:r>
              <a:rPr lang="ru-RU" altLang="uk-UA" sz="2200" dirty="0" err="1">
                <a:solidFill>
                  <a:srgbClr val="002949"/>
                </a:solidFill>
                <a:latin typeface="Roboto Condensed Light" panose="02000000000000000000" pitchFamily="2" charset="0"/>
                <a:ea typeface="Roboto Condensed Light" panose="02000000000000000000" pitchFamily="2" charset="0"/>
              </a:rPr>
              <a:t>яких</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дійшов</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висновку</a:t>
            </a:r>
            <a:r>
              <a:rPr lang="ru-RU" altLang="uk-UA" sz="2200" dirty="0">
                <a:solidFill>
                  <a:srgbClr val="002949"/>
                </a:solidFill>
                <a:latin typeface="Roboto Condensed Light" panose="02000000000000000000" pitchFamily="2" charset="0"/>
                <a:ea typeface="Roboto Condensed Light" panose="02000000000000000000" pitchFamily="2" charset="0"/>
              </a:rPr>
              <a:t> про те, </a:t>
            </a:r>
            <a:r>
              <a:rPr lang="ru-RU" altLang="uk-UA" sz="2200" dirty="0" err="1">
                <a:solidFill>
                  <a:srgbClr val="002949"/>
                </a:solidFill>
                <a:latin typeface="Roboto Condensed Light" panose="02000000000000000000" pitchFamily="2" charset="0"/>
                <a:ea typeface="Roboto Condensed Light" panose="02000000000000000000" pitchFamily="2" charset="0"/>
              </a:rPr>
              <a:t>що</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працівник</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має</a:t>
            </a:r>
            <a:r>
              <a:rPr lang="ru-RU" altLang="uk-UA" sz="2200" b="1" dirty="0">
                <a:solidFill>
                  <a:srgbClr val="002949"/>
                </a:solidFill>
                <a:latin typeface="Roboto Condensed Light" panose="02000000000000000000" pitchFamily="2" charset="0"/>
                <a:ea typeface="Roboto Condensed Light" panose="02000000000000000000" pitchFamily="2" charset="0"/>
              </a:rPr>
              <a:t> право </a:t>
            </a:r>
            <a:r>
              <a:rPr lang="ru-RU" altLang="uk-UA" sz="2200" b="1" dirty="0" err="1">
                <a:solidFill>
                  <a:srgbClr val="002949"/>
                </a:solidFill>
                <a:latin typeface="Roboto Condensed Light" panose="02000000000000000000" pitchFamily="2" charset="0"/>
                <a:ea typeface="Roboto Condensed Light" panose="02000000000000000000" pitchFamily="2" charset="0"/>
              </a:rPr>
              <a:t>звернутися</a:t>
            </a:r>
            <a:r>
              <a:rPr lang="ru-RU" altLang="uk-UA" sz="2200" b="1" dirty="0">
                <a:solidFill>
                  <a:srgbClr val="002949"/>
                </a:solidFill>
                <a:latin typeface="Roboto Condensed Light" panose="02000000000000000000" pitchFamily="2" charset="0"/>
                <a:ea typeface="Roboto Condensed Light" panose="02000000000000000000" pitchFamily="2" charset="0"/>
              </a:rPr>
              <a:t> до суду з </a:t>
            </a:r>
            <a:r>
              <a:rPr lang="ru-RU" altLang="uk-UA" sz="2200" b="1" dirty="0" err="1">
                <a:solidFill>
                  <a:srgbClr val="002949"/>
                </a:solidFill>
                <a:latin typeface="Roboto Condensed Light" panose="02000000000000000000" pitchFamily="2" charset="0"/>
                <a:ea typeface="Roboto Condensed Light" panose="02000000000000000000" pitchFamily="2" charset="0"/>
              </a:rPr>
              <a:t>позовом</a:t>
            </a:r>
            <a:r>
              <a:rPr lang="ru-RU" altLang="uk-UA" sz="2200" b="1" dirty="0">
                <a:solidFill>
                  <a:srgbClr val="002949"/>
                </a:solidFill>
                <a:latin typeface="Roboto Condensed Light" panose="02000000000000000000" pitchFamily="2" charset="0"/>
                <a:ea typeface="Roboto Condensed Light" panose="02000000000000000000" pitchFamily="2" charset="0"/>
              </a:rPr>
              <a:t> про </a:t>
            </a:r>
            <a:r>
              <a:rPr lang="ru-RU" altLang="uk-UA" sz="2200" b="1" dirty="0" err="1">
                <a:solidFill>
                  <a:srgbClr val="002949"/>
                </a:solidFill>
                <a:latin typeface="Roboto Condensed Light" panose="02000000000000000000" pitchFamily="2" charset="0"/>
                <a:ea typeface="Roboto Condensed Light" panose="02000000000000000000" pitchFamily="2" charset="0"/>
              </a:rPr>
              <a:t>стягнення</a:t>
            </a:r>
            <a:r>
              <a:rPr lang="ru-RU" altLang="uk-UA" sz="2200" b="1" dirty="0">
                <a:solidFill>
                  <a:srgbClr val="002949"/>
                </a:solidFill>
                <a:latin typeface="Roboto Condensed Light" panose="02000000000000000000" pitchFamily="2" charset="0"/>
                <a:ea typeface="Roboto Condensed Light" panose="02000000000000000000" pitchFamily="2" charset="0"/>
              </a:rPr>
              <a:t> сум </a:t>
            </a:r>
            <a:r>
              <a:rPr lang="ru-RU" altLang="uk-UA" sz="2200" b="1" dirty="0" err="1">
                <a:solidFill>
                  <a:srgbClr val="002949"/>
                </a:solidFill>
                <a:latin typeface="Roboto Condensed Light" panose="02000000000000000000" pitchFamily="2" charset="0"/>
                <a:ea typeface="Roboto Condensed Light" panose="02000000000000000000" pitchFamily="2" charset="0"/>
              </a:rPr>
              <a:t>несвоєчасно</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отриманої</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заробітної</a:t>
            </a:r>
            <a:r>
              <a:rPr lang="ru-RU" altLang="uk-UA" sz="2200" b="1" dirty="0">
                <a:solidFill>
                  <a:srgbClr val="002949"/>
                </a:solidFill>
                <a:latin typeface="Roboto Condensed Light" panose="02000000000000000000" pitchFamily="2" charset="0"/>
                <a:ea typeface="Roboto Condensed Light" panose="02000000000000000000" pitchFamily="2" charset="0"/>
              </a:rPr>
              <a:t> плати, </a:t>
            </a:r>
            <a:r>
              <a:rPr lang="ru-RU" altLang="uk-UA" sz="2200" b="1" dirty="0" err="1">
                <a:solidFill>
                  <a:srgbClr val="002949"/>
                </a:solidFill>
                <a:latin typeface="Roboto Condensed Light" panose="02000000000000000000" pitchFamily="2" charset="0"/>
                <a:ea typeface="Roboto Condensed Light" panose="02000000000000000000" pitchFamily="2" charset="0"/>
              </a:rPr>
              <a:t>індексації</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заробітної</a:t>
            </a:r>
            <a:r>
              <a:rPr lang="ru-RU" altLang="uk-UA" sz="2200" b="1" dirty="0">
                <a:solidFill>
                  <a:srgbClr val="002949"/>
                </a:solidFill>
                <a:latin typeface="Roboto Condensed Light" panose="02000000000000000000" pitchFamily="2" charset="0"/>
                <a:ea typeface="Roboto Condensed Light" panose="02000000000000000000" pitchFamily="2" charset="0"/>
              </a:rPr>
              <a:t> плати та </a:t>
            </a:r>
            <a:r>
              <a:rPr lang="ru-RU" altLang="uk-UA" sz="2200" b="1" dirty="0" err="1">
                <a:solidFill>
                  <a:srgbClr val="002949"/>
                </a:solidFill>
                <a:latin typeface="Roboto Condensed Light" panose="02000000000000000000" pitchFamily="2" charset="0"/>
                <a:ea typeface="Roboto Condensed Light" panose="02000000000000000000" pitchFamily="2" charset="0"/>
              </a:rPr>
              <a:t>компенсації</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втрати</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частини</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заробітної</a:t>
            </a:r>
            <a:r>
              <a:rPr lang="ru-RU" altLang="uk-UA" sz="2200" b="1" dirty="0">
                <a:solidFill>
                  <a:srgbClr val="002949"/>
                </a:solidFill>
                <a:latin typeface="Roboto Condensed Light" panose="02000000000000000000" pitchFamily="2" charset="0"/>
                <a:ea typeface="Roboto Condensed Light" panose="02000000000000000000" pitchFamily="2" charset="0"/>
              </a:rPr>
              <a:t> плати у </a:t>
            </a:r>
            <a:r>
              <a:rPr lang="ru-RU" altLang="uk-UA" sz="2200" b="1" dirty="0" err="1">
                <a:solidFill>
                  <a:srgbClr val="002949"/>
                </a:solidFill>
                <a:latin typeface="Roboto Condensed Light" panose="02000000000000000000" pitchFamily="2" charset="0"/>
                <a:ea typeface="Roboto Condensed Light" panose="02000000000000000000" pitchFamily="2" charset="0"/>
              </a:rPr>
              <a:t>зв’язку</a:t>
            </a:r>
            <a:r>
              <a:rPr lang="ru-RU" altLang="uk-UA" sz="2200" b="1" dirty="0">
                <a:solidFill>
                  <a:srgbClr val="002949"/>
                </a:solidFill>
                <a:latin typeface="Roboto Condensed Light" panose="02000000000000000000" pitchFamily="2" charset="0"/>
                <a:ea typeface="Roboto Condensed Light" panose="02000000000000000000" pitchFamily="2" charset="0"/>
              </a:rPr>
              <a:t> з </a:t>
            </a:r>
            <a:r>
              <a:rPr lang="ru-RU" altLang="uk-UA" sz="2200" b="1" dirty="0" err="1">
                <a:solidFill>
                  <a:srgbClr val="002949"/>
                </a:solidFill>
                <a:latin typeface="Roboto Condensed Light" panose="02000000000000000000" pitchFamily="2" charset="0"/>
                <a:ea typeface="Roboto Condensed Light" panose="02000000000000000000" pitchFamily="2" charset="0"/>
              </a:rPr>
              <a:t>порушенням</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строків</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її</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виплати</a:t>
            </a:r>
            <a:r>
              <a:rPr lang="ru-RU" altLang="uk-UA" sz="2200" b="1" dirty="0">
                <a:solidFill>
                  <a:srgbClr val="002949"/>
                </a:solidFill>
                <a:latin typeface="Roboto Condensed Light" panose="02000000000000000000" pitchFamily="2" charset="0"/>
                <a:ea typeface="Roboto Condensed Light" panose="02000000000000000000" pitchFamily="2" charset="0"/>
              </a:rPr>
              <a:t> як </a:t>
            </a:r>
            <a:r>
              <a:rPr lang="ru-RU" altLang="uk-UA" sz="2200" b="1" dirty="0" err="1">
                <a:solidFill>
                  <a:srgbClr val="002949"/>
                </a:solidFill>
                <a:latin typeface="Roboto Condensed Light" panose="02000000000000000000" pitchFamily="2" charset="0"/>
                <a:ea typeface="Roboto Condensed Light" panose="02000000000000000000" pitchFamily="2" charset="0"/>
              </a:rPr>
              <a:t>складових</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належної</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працівнику</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заробітної</a:t>
            </a:r>
            <a:r>
              <a:rPr lang="ru-RU" altLang="uk-UA" sz="2200" b="1" dirty="0">
                <a:solidFill>
                  <a:srgbClr val="002949"/>
                </a:solidFill>
                <a:latin typeface="Roboto Condensed Light" panose="02000000000000000000" pitchFamily="2" charset="0"/>
                <a:ea typeface="Roboto Condensed Light" panose="02000000000000000000" pitchFamily="2" charset="0"/>
              </a:rPr>
              <a:t> плати, без </a:t>
            </a:r>
            <a:r>
              <a:rPr lang="ru-RU" altLang="uk-UA" sz="2200" b="1" dirty="0" err="1">
                <a:solidFill>
                  <a:srgbClr val="002949"/>
                </a:solidFill>
                <a:latin typeface="Roboto Condensed Light" panose="02000000000000000000" pitchFamily="2" charset="0"/>
                <a:ea typeface="Roboto Condensed Light" panose="02000000000000000000" pitchFamily="2" charset="0"/>
              </a:rPr>
              <a:t>обмеження</a:t>
            </a:r>
            <a:r>
              <a:rPr lang="ru-RU" altLang="uk-UA" sz="2200" b="1" dirty="0">
                <a:solidFill>
                  <a:srgbClr val="002949"/>
                </a:solidFill>
                <a:latin typeface="Roboto Condensed Light" panose="02000000000000000000" pitchFamily="2" charset="0"/>
                <a:ea typeface="Roboto Condensed Light" panose="02000000000000000000" pitchFamily="2" charset="0"/>
              </a:rPr>
              <a:t> будь-</a:t>
            </a:r>
            <a:r>
              <a:rPr lang="ru-RU" altLang="uk-UA" sz="2200" b="1" dirty="0" err="1">
                <a:solidFill>
                  <a:srgbClr val="002949"/>
                </a:solidFill>
                <a:latin typeface="Roboto Condensed Light" panose="02000000000000000000" pitchFamily="2" charset="0"/>
                <a:ea typeface="Roboto Condensed Light" panose="02000000000000000000" pitchFamily="2" charset="0"/>
              </a:rPr>
              <a:t>яким</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строком</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незалежно</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від</a:t>
            </a:r>
            <a:r>
              <a:rPr lang="ru-RU" altLang="uk-UA" sz="2200" b="1" dirty="0">
                <a:solidFill>
                  <a:srgbClr val="002949"/>
                </a:solidFill>
                <a:latin typeface="Roboto Condensed Light" panose="02000000000000000000" pitchFamily="2" charset="0"/>
                <a:ea typeface="Roboto Condensed Light" panose="02000000000000000000" pitchFamily="2" charset="0"/>
              </a:rPr>
              <a:t> того, </a:t>
            </a:r>
            <a:r>
              <a:rPr lang="ru-RU" altLang="uk-UA" sz="2200" b="1" dirty="0" err="1">
                <a:solidFill>
                  <a:srgbClr val="002949"/>
                </a:solidFill>
                <a:latin typeface="Roboto Condensed Light" panose="02000000000000000000" pitchFamily="2" charset="0"/>
                <a:ea typeface="Roboto Condensed Light" panose="02000000000000000000" pitchFamily="2" charset="0"/>
              </a:rPr>
              <a:t>чи</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були</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такі</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суми</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нараховані</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b="1" dirty="0" err="1">
                <a:solidFill>
                  <a:srgbClr val="002949"/>
                </a:solidFill>
                <a:latin typeface="Roboto Condensed Light" panose="02000000000000000000" pitchFamily="2" charset="0"/>
                <a:ea typeface="Roboto Condensed Light" panose="02000000000000000000" pitchFamily="2" charset="0"/>
              </a:rPr>
              <a:t>роботодавцем</a:t>
            </a:r>
            <a:r>
              <a:rPr lang="ru-RU" altLang="uk-UA" sz="2200" b="1"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Це</a:t>
            </a:r>
            <a:r>
              <a:rPr lang="ru-RU" altLang="uk-UA" sz="2200" dirty="0">
                <a:solidFill>
                  <a:srgbClr val="002949"/>
                </a:solidFill>
                <a:latin typeface="Roboto Condensed Light" panose="02000000000000000000" pitchFamily="2" charset="0"/>
                <a:ea typeface="Roboto Condensed Light" panose="02000000000000000000" pitchFamily="2" charset="0"/>
              </a:rPr>
              <a:t> право </a:t>
            </a:r>
            <a:r>
              <a:rPr lang="ru-RU" altLang="uk-UA" sz="2200" dirty="0" err="1">
                <a:solidFill>
                  <a:srgbClr val="002949"/>
                </a:solidFill>
                <a:latin typeface="Roboto Condensed Light" panose="02000000000000000000" pitchFamily="2" charset="0"/>
                <a:ea typeface="Roboto Condensed Light" panose="02000000000000000000" pitchFamily="2" charset="0"/>
              </a:rPr>
              <a:t>працівника</a:t>
            </a:r>
            <a:r>
              <a:rPr lang="ru-RU" altLang="uk-UA" sz="2200" dirty="0">
                <a:solidFill>
                  <a:srgbClr val="002949"/>
                </a:solidFill>
                <a:latin typeface="Roboto Condensed Light" panose="02000000000000000000" pitchFamily="2" charset="0"/>
                <a:ea typeface="Roboto Condensed Light" panose="02000000000000000000" pitchFamily="2" charset="0"/>
              </a:rPr>
              <a:t>, як </a:t>
            </a:r>
            <a:r>
              <a:rPr lang="ru-RU" altLang="uk-UA" sz="2200" dirty="0" err="1">
                <a:solidFill>
                  <a:srgbClr val="002949"/>
                </a:solidFill>
                <a:latin typeface="Roboto Condensed Light" panose="02000000000000000000" pitchFamily="2" charset="0"/>
                <a:ea typeface="Roboto Condensed Light" panose="02000000000000000000" pitchFamily="2" charset="0"/>
              </a:rPr>
              <a:t>зазначив</a:t>
            </a:r>
            <a:r>
              <a:rPr lang="ru-RU" altLang="uk-UA" sz="2200" dirty="0">
                <a:solidFill>
                  <a:srgbClr val="002949"/>
                </a:solidFill>
                <a:latin typeface="Roboto Condensed Light" panose="02000000000000000000" pitchFamily="2" charset="0"/>
                <a:ea typeface="Roboto Condensed Light" panose="02000000000000000000" pitchFamily="2" charset="0"/>
              </a:rPr>
              <a:t> Суд, </a:t>
            </a:r>
            <a:r>
              <a:rPr lang="ru-RU" altLang="uk-UA" sz="2200" dirty="0" err="1">
                <a:solidFill>
                  <a:srgbClr val="002949"/>
                </a:solidFill>
                <a:latin typeface="Roboto Condensed Light" panose="02000000000000000000" pitchFamily="2" charset="0"/>
                <a:ea typeface="Roboto Condensed Light" panose="02000000000000000000" pitchFamily="2" charset="0"/>
              </a:rPr>
              <a:t>відповідає</a:t>
            </a:r>
            <a:r>
              <a:rPr lang="ru-RU" altLang="uk-UA" sz="2200" dirty="0">
                <a:solidFill>
                  <a:srgbClr val="002949"/>
                </a:solidFill>
                <a:latin typeface="Roboto Condensed Light" panose="02000000000000000000" pitchFamily="2" charset="0"/>
                <a:ea typeface="Roboto Condensed Light" panose="02000000000000000000" pitchFamily="2" charset="0"/>
              </a:rPr>
              <a:t> засадам </a:t>
            </a:r>
            <a:r>
              <a:rPr lang="ru-RU" altLang="uk-UA" sz="2200" dirty="0" err="1">
                <a:solidFill>
                  <a:srgbClr val="002949"/>
                </a:solidFill>
                <a:latin typeface="Roboto Condensed Light" panose="02000000000000000000" pitchFamily="2" charset="0"/>
                <a:ea typeface="Roboto Condensed Light" panose="02000000000000000000" pitchFamily="2" charset="0"/>
              </a:rPr>
              <a:t>справедливості</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добросовісності</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розумності</a:t>
            </a:r>
            <a:r>
              <a:rPr lang="ru-RU" altLang="uk-UA" sz="2200" dirty="0">
                <a:solidFill>
                  <a:srgbClr val="002949"/>
                </a:solidFill>
                <a:latin typeface="Roboto Condensed Light" panose="02000000000000000000" pitchFamily="2" charset="0"/>
                <a:ea typeface="Roboto Condensed Light" panose="02000000000000000000" pitchFamily="2" charset="0"/>
              </a:rPr>
              <a:t> як </a:t>
            </a:r>
            <a:r>
              <a:rPr lang="ru-RU" altLang="uk-UA" sz="2200" dirty="0" err="1">
                <a:solidFill>
                  <a:srgbClr val="002949"/>
                </a:solidFill>
                <a:latin typeface="Roboto Condensed Light" panose="02000000000000000000" pitchFamily="2" charset="0"/>
                <a:ea typeface="Roboto Condensed Light" panose="02000000000000000000" pitchFamily="2" charset="0"/>
              </a:rPr>
              <a:t>складовим</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конституційного</a:t>
            </a:r>
            <a:r>
              <a:rPr lang="ru-RU" altLang="uk-UA" sz="2200" dirty="0">
                <a:solidFill>
                  <a:srgbClr val="002949"/>
                </a:solidFill>
                <a:latin typeface="Roboto Condensed Light" panose="02000000000000000000" pitchFamily="2" charset="0"/>
                <a:ea typeface="Roboto Condensed Light" panose="02000000000000000000" pitchFamily="2" charset="0"/>
              </a:rPr>
              <a:t> принципу верховенства права та не </a:t>
            </a:r>
            <a:r>
              <a:rPr lang="ru-RU" altLang="uk-UA" sz="2200" dirty="0" err="1">
                <a:solidFill>
                  <a:srgbClr val="002949"/>
                </a:solidFill>
                <a:latin typeface="Roboto Condensed Light" panose="02000000000000000000" pitchFamily="2" charset="0"/>
                <a:ea typeface="Roboto Condensed Light" panose="02000000000000000000" pitchFamily="2" charset="0"/>
              </a:rPr>
              <a:t>порушує</a:t>
            </a:r>
            <a:r>
              <a:rPr lang="ru-RU" altLang="uk-UA" sz="2200" dirty="0">
                <a:solidFill>
                  <a:srgbClr val="002949"/>
                </a:solidFill>
                <a:latin typeface="Roboto Condensed Light" panose="02000000000000000000" pitchFamily="2" charset="0"/>
                <a:ea typeface="Roboto Condensed Light" panose="02000000000000000000" pitchFamily="2" charset="0"/>
              </a:rPr>
              <a:t> балансу прав і </a:t>
            </a:r>
            <a:r>
              <a:rPr lang="ru-RU" altLang="uk-UA" sz="2200" dirty="0" err="1">
                <a:solidFill>
                  <a:srgbClr val="002949"/>
                </a:solidFill>
                <a:latin typeface="Roboto Condensed Light" panose="02000000000000000000" pitchFamily="2" charset="0"/>
                <a:ea typeface="Roboto Condensed Light" panose="02000000000000000000" pitchFamily="2" charset="0"/>
              </a:rPr>
              <a:t>законних</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інтересів</a:t>
            </a:r>
            <a:r>
              <a:rPr lang="ru-RU" altLang="uk-UA" sz="2200" dirty="0">
                <a:solidFill>
                  <a:srgbClr val="002949"/>
                </a:solidFill>
                <a:latin typeface="Roboto Condensed Light" panose="02000000000000000000" pitchFamily="2" charset="0"/>
                <a:ea typeface="Roboto Condensed Light" panose="02000000000000000000" pitchFamily="2" charset="0"/>
              </a:rPr>
              <a:t> </a:t>
            </a:r>
            <a:r>
              <a:rPr lang="ru-RU" altLang="uk-UA" sz="2200" dirty="0" err="1">
                <a:solidFill>
                  <a:srgbClr val="002949"/>
                </a:solidFill>
                <a:latin typeface="Roboto Condensed Light" panose="02000000000000000000" pitchFamily="2" charset="0"/>
                <a:ea typeface="Roboto Condensed Light" panose="02000000000000000000" pitchFamily="2" charset="0"/>
              </a:rPr>
              <a:t>працівників</a:t>
            </a:r>
            <a:r>
              <a:rPr lang="ru-RU" altLang="uk-UA" sz="2200" dirty="0">
                <a:solidFill>
                  <a:srgbClr val="002949"/>
                </a:solidFill>
                <a:latin typeface="Roboto Condensed Light" panose="02000000000000000000" pitchFamily="2" charset="0"/>
                <a:ea typeface="Roboto Condensed Light" panose="02000000000000000000" pitchFamily="2" charset="0"/>
              </a:rPr>
              <a:t> і </a:t>
            </a:r>
            <a:r>
              <a:rPr lang="ru-RU" altLang="uk-UA" sz="2200" dirty="0" err="1">
                <a:solidFill>
                  <a:srgbClr val="002949"/>
                </a:solidFill>
                <a:latin typeface="Roboto Condensed Light" panose="02000000000000000000" pitchFamily="2" charset="0"/>
                <a:ea typeface="Roboto Condensed Light" panose="02000000000000000000" pitchFamily="2" charset="0"/>
              </a:rPr>
              <a:t>роботодавців</a:t>
            </a:r>
            <a:r>
              <a:rPr lang="ru-RU" altLang="uk-UA" sz="2200" dirty="0">
                <a:solidFill>
                  <a:srgbClr val="002949"/>
                </a:solidFill>
                <a:latin typeface="Roboto Condensed Light" panose="02000000000000000000" pitchFamily="2" charset="0"/>
                <a:ea typeface="Roboto Condensed Light" panose="02000000000000000000" pitchFamily="2" charset="0"/>
              </a:rPr>
              <a:t>.</a:t>
            </a:r>
          </a:p>
        </p:txBody>
      </p:sp>
      <p:cxnSp>
        <p:nvCxnSpPr>
          <p:cNvPr id="4" name="Straight Connector 8">
            <a:extLst>
              <a:ext uri="{FF2B5EF4-FFF2-40B4-BE49-F238E27FC236}">
                <a16:creationId xmlns:a16="http://schemas.microsoft.com/office/drawing/2014/main" id="{E4AF0850-B8A9-8723-0796-2FD77C7DE701}"/>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282107D9-D831-3CC8-85AC-DAE68DCF1C44}"/>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8" name="Text Placeholder 12">
            <a:extLst>
              <a:ext uri="{FF2B5EF4-FFF2-40B4-BE49-F238E27FC236}">
                <a16:creationId xmlns:a16="http://schemas.microsoft.com/office/drawing/2014/main" id="{F59278E5-A2B4-02BE-F9F3-B6CB7B2D102D}"/>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9" name="Місце для номера слайда 1">
            <a:extLst>
              <a:ext uri="{FF2B5EF4-FFF2-40B4-BE49-F238E27FC236}">
                <a16:creationId xmlns:a16="http://schemas.microsoft.com/office/drawing/2014/main" id="{A64E4380-6A65-4E2C-2EA1-2BF2F535BB97}"/>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42</a:t>
            </a:fld>
            <a:endParaRPr lang="uk-UA" altLang="uk-UA" dirty="0">
              <a:solidFill>
                <a:srgbClr val="002949"/>
              </a:solidFill>
            </a:endParaRPr>
          </a:p>
        </p:txBody>
      </p:sp>
    </p:spTree>
    <p:extLst>
      <p:ext uri="{BB962C8B-B14F-4D97-AF65-F5344CB8AC3E}">
        <p14:creationId xmlns:p14="http://schemas.microsoft.com/office/powerpoint/2010/main" val="266554811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61962" y="900682"/>
            <a:ext cx="11268075" cy="393954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300" dirty="0" err="1">
                <a:solidFill>
                  <a:srgbClr val="002949"/>
                </a:solidFill>
              </a:rPr>
              <a:t>Подібний</a:t>
            </a:r>
            <a:r>
              <a:rPr lang="ru-RU" altLang="uk-UA" sz="2300" dirty="0">
                <a:solidFill>
                  <a:srgbClr val="002949"/>
                </a:solidFill>
              </a:rPr>
              <a:t> </a:t>
            </a:r>
            <a:r>
              <a:rPr lang="ru-RU" altLang="uk-UA" sz="2300" dirty="0" err="1">
                <a:solidFill>
                  <a:srgbClr val="002949"/>
                </a:solidFill>
              </a:rPr>
              <a:t>висновок</a:t>
            </a:r>
            <a:r>
              <a:rPr lang="ru-RU" altLang="uk-UA" sz="2300" dirty="0">
                <a:solidFill>
                  <a:srgbClr val="002949"/>
                </a:solidFill>
              </a:rPr>
              <a:t> </a:t>
            </a:r>
            <a:r>
              <a:rPr lang="ru-RU" altLang="uk-UA" sz="2300" dirty="0" err="1">
                <a:solidFill>
                  <a:srgbClr val="002949"/>
                </a:solidFill>
              </a:rPr>
              <a:t>щодо</a:t>
            </a:r>
            <a:r>
              <a:rPr lang="ru-RU" altLang="uk-UA" sz="2300" dirty="0">
                <a:solidFill>
                  <a:srgbClr val="002949"/>
                </a:solidFill>
              </a:rPr>
              <a:t> порядку </a:t>
            </a:r>
            <a:r>
              <a:rPr lang="ru-RU" altLang="uk-UA" sz="2300" dirty="0" err="1">
                <a:solidFill>
                  <a:srgbClr val="002949"/>
                </a:solidFill>
              </a:rPr>
              <a:t>обчислення</a:t>
            </a:r>
            <a:r>
              <a:rPr lang="ru-RU" altLang="uk-UA" sz="2300" dirty="0">
                <a:solidFill>
                  <a:srgbClr val="002949"/>
                </a:solidFill>
              </a:rPr>
              <a:t> </a:t>
            </a:r>
            <a:r>
              <a:rPr lang="ru-RU" altLang="uk-UA" sz="2300" dirty="0" err="1">
                <a:solidFill>
                  <a:srgbClr val="002949"/>
                </a:solidFill>
              </a:rPr>
              <a:t>строків</a:t>
            </a:r>
            <a:r>
              <a:rPr lang="ru-RU" altLang="uk-UA" sz="2300" dirty="0">
                <a:solidFill>
                  <a:srgbClr val="002949"/>
                </a:solidFill>
              </a:rPr>
              <a:t> </a:t>
            </a:r>
            <a:r>
              <a:rPr lang="ru-RU" altLang="uk-UA" sz="2300" dirty="0" err="1">
                <a:solidFill>
                  <a:srgbClr val="002949"/>
                </a:solidFill>
              </a:rPr>
              <a:t>звернення</a:t>
            </a:r>
            <a:r>
              <a:rPr lang="ru-RU" altLang="uk-UA" sz="2300" dirty="0">
                <a:solidFill>
                  <a:srgbClr val="002949"/>
                </a:solidFill>
              </a:rPr>
              <a:t> до </a:t>
            </a:r>
            <a:r>
              <a:rPr lang="ru-RU" altLang="uk-UA" sz="2300" dirty="0" err="1">
                <a:solidFill>
                  <a:srgbClr val="002949"/>
                </a:solidFill>
              </a:rPr>
              <a:t>адміністративного</a:t>
            </a:r>
            <a:r>
              <a:rPr lang="ru-RU" altLang="uk-UA" sz="2300" dirty="0">
                <a:solidFill>
                  <a:srgbClr val="002949"/>
                </a:solidFill>
              </a:rPr>
              <a:t> суду </a:t>
            </a:r>
            <a:r>
              <a:rPr lang="ru-RU" altLang="uk-UA" sz="2300" dirty="0" err="1">
                <a:solidFill>
                  <a:srgbClr val="002949"/>
                </a:solidFill>
              </a:rPr>
              <a:t>зроблений</a:t>
            </a:r>
            <a:r>
              <a:rPr lang="ru-RU" altLang="uk-UA" sz="2300" dirty="0">
                <a:solidFill>
                  <a:srgbClr val="002949"/>
                </a:solidFill>
              </a:rPr>
              <a:t> </a:t>
            </a:r>
            <a:r>
              <a:rPr lang="ru-RU" altLang="uk-UA" sz="2300" dirty="0" err="1">
                <a:solidFill>
                  <a:srgbClr val="002949"/>
                </a:solidFill>
              </a:rPr>
              <a:t>стосовно</a:t>
            </a:r>
            <a:r>
              <a:rPr lang="ru-RU" altLang="uk-UA" sz="2300" dirty="0">
                <a:solidFill>
                  <a:srgbClr val="002949"/>
                </a:solidFill>
              </a:rPr>
              <a:t> </a:t>
            </a:r>
            <a:r>
              <a:rPr lang="ru-RU" altLang="uk-UA" sz="2300" dirty="0" err="1">
                <a:solidFill>
                  <a:srgbClr val="002949"/>
                </a:solidFill>
              </a:rPr>
              <a:t>громадян</a:t>
            </a:r>
            <a:r>
              <a:rPr lang="ru-RU" altLang="uk-UA" sz="2300" dirty="0">
                <a:solidFill>
                  <a:srgbClr val="002949"/>
                </a:solidFill>
              </a:rPr>
              <a:t>, </a:t>
            </a:r>
            <a:r>
              <a:rPr lang="ru-RU" altLang="uk-UA" sz="2300" dirty="0" err="1">
                <a:solidFill>
                  <a:srgbClr val="002949"/>
                </a:solidFill>
              </a:rPr>
              <a:t>які</a:t>
            </a:r>
            <a:r>
              <a:rPr lang="ru-RU" altLang="uk-UA" sz="2300" dirty="0">
                <a:solidFill>
                  <a:srgbClr val="002949"/>
                </a:solidFill>
              </a:rPr>
              <a:t> </a:t>
            </a:r>
            <a:r>
              <a:rPr lang="ru-RU" altLang="uk-UA" sz="2300" dirty="0" err="1">
                <a:solidFill>
                  <a:srgbClr val="002949"/>
                </a:solidFill>
              </a:rPr>
              <a:t>проходять</a:t>
            </a:r>
            <a:r>
              <a:rPr lang="ru-RU" altLang="uk-UA" sz="2300" dirty="0">
                <a:solidFill>
                  <a:srgbClr val="002949"/>
                </a:solidFill>
              </a:rPr>
              <a:t> </a:t>
            </a:r>
            <a:r>
              <a:rPr lang="ru-RU" altLang="uk-UA" sz="2300" dirty="0" err="1">
                <a:solidFill>
                  <a:srgbClr val="002949"/>
                </a:solidFill>
              </a:rPr>
              <a:t>публічну</a:t>
            </a:r>
            <a:r>
              <a:rPr lang="ru-RU" altLang="uk-UA" sz="2300" dirty="0">
                <a:solidFill>
                  <a:srgbClr val="002949"/>
                </a:solidFill>
              </a:rPr>
              <a:t> службу та </a:t>
            </a:r>
            <a:r>
              <a:rPr lang="ru-RU" altLang="uk-UA" sz="2300" dirty="0" err="1">
                <a:solidFill>
                  <a:srgbClr val="002949"/>
                </a:solidFill>
              </a:rPr>
              <a:t>звертаються</a:t>
            </a:r>
            <a:r>
              <a:rPr lang="ru-RU" altLang="uk-UA" sz="2300" dirty="0">
                <a:solidFill>
                  <a:srgbClr val="002949"/>
                </a:solidFill>
              </a:rPr>
              <a:t> </a:t>
            </a:r>
            <a:r>
              <a:rPr lang="ru-RU" altLang="uk-UA" sz="2300" dirty="0" err="1">
                <a:solidFill>
                  <a:srgbClr val="002949"/>
                </a:solidFill>
              </a:rPr>
              <a:t>щодо</a:t>
            </a:r>
            <a:r>
              <a:rPr lang="ru-RU" altLang="uk-UA" sz="2300" dirty="0">
                <a:solidFill>
                  <a:srgbClr val="002949"/>
                </a:solidFill>
              </a:rPr>
              <a:t> </a:t>
            </a:r>
            <a:r>
              <a:rPr lang="ru-RU" altLang="uk-UA" sz="2300" dirty="0" err="1">
                <a:solidFill>
                  <a:srgbClr val="002949"/>
                </a:solidFill>
              </a:rPr>
              <a:t>виплати</a:t>
            </a:r>
            <a:r>
              <a:rPr lang="ru-RU" altLang="uk-UA" sz="2300" dirty="0">
                <a:solidFill>
                  <a:srgbClr val="002949"/>
                </a:solidFill>
              </a:rPr>
              <a:t> </a:t>
            </a:r>
            <a:r>
              <a:rPr lang="ru-RU" altLang="uk-UA" sz="2300" dirty="0" err="1">
                <a:solidFill>
                  <a:srgbClr val="002949"/>
                </a:solidFill>
              </a:rPr>
              <a:t>неотриманих</a:t>
            </a:r>
            <a:r>
              <a:rPr lang="ru-RU" altLang="uk-UA" sz="2300" dirty="0">
                <a:solidFill>
                  <a:srgbClr val="002949"/>
                </a:solidFill>
              </a:rPr>
              <a:t> з вини </a:t>
            </a:r>
            <a:r>
              <a:rPr lang="ru-RU" altLang="uk-UA" sz="2300" dirty="0" err="1">
                <a:solidFill>
                  <a:srgbClr val="002949"/>
                </a:solidFill>
              </a:rPr>
              <a:t>роботодавця</a:t>
            </a:r>
            <a:r>
              <a:rPr lang="ru-RU" altLang="uk-UA" sz="2300" dirty="0">
                <a:solidFill>
                  <a:srgbClr val="002949"/>
                </a:solidFill>
              </a:rPr>
              <a:t> сум оплати </a:t>
            </a:r>
            <a:r>
              <a:rPr lang="ru-RU" altLang="uk-UA" sz="2300" dirty="0" err="1">
                <a:solidFill>
                  <a:srgbClr val="002949"/>
                </a:solidFill>
              </a:rPr>
              <a:t>праці</a:t>
            </a:r>
            <a:r>
              <a:rPr lang="ru-RU" altLang="uk-UA" sz="2300" dirty="0">
                <a:solidFill>
                  <a:srgbClr val="002949"/>
                </a:solidFill>
              </a:rPr>
              <a:t>.</a:t>
            </a:r>
          </a:p>
          <a:p>
            <a:pPr algn="just">
              <a:lnSpc>
                <a:spcPct val="100000"/>
              </a:lnSpc>
              <a:spcBef>
                <a:spcPct val="0"/>
              </a:spcBef>
              <a:spcAft>
                <a:spcPts val="1200"/>
              </a:spcAft>
              <a:buFont typeface="Arial" panose="020B0604020202020204" pitchFamily="34" charset="0"/>
              <a:buNone/>
            </a:pPr>
            <a:endParaRPr lang="ru-RU" altLang="uk-UA" sz="2300" dirty="0">
              <a:solidFill>
                <a:srgbClr val="002949"/>
              </a:solidFill>
            </a:endParaRPr>
          </a:p>
          <a:p>
            <a:pPr algn="just">
              <a:lnSpc>
                <a:spcPct val="100000"/>
              </a:lnSpc>
              <a:spcBef>
                <a:spcPct val="0"/>
              </a:spcBef>
              <a:spcAft>
                <a:spcPts val="1200"/>
              </a:spcAft>
              <a:buFont typeface="Arial" panose="020B0604020202020204" pitchFamily="34" charset="0"/>
              <a:buNone/>
            </a:pPr>
            <a:r>
              <a:rPr lang="ru-RU" altLang="uk-UA" sz="2300" dirty="0" err="1">
                <a:solidFill>
                  <a:srgbClr val="002949"/>
                </a:solidFill>
              </a:rPr>
              <a:t>Зокрема</a:t>
            </a:r>
            <a:r>
              <a:rPr lang="ru-RU" altLang="uk-UA" sz="2300" dirty="0">
                <a:solidFill>
                  <a:srgbClr val="002949"/>
                </a:solidFill>
              </a:rPr>
              <a:t>, в </a:t>
            </a:r>
            <a:r>
              <a:rPr lang="ru-RU" altLang="uk-UA" sz="2300" dirty="0" err="1">
                <a:solidFill>
                  <a:srgbClr val="002949"/>
                </a:solidFill>
              </a:rPr>
              <a:t>Узагальненому</a:t>
            </a:r>
            <a:r>
              <a:rPr lang="ru-RU" altLang="uk-UA" sz="2300" dirty="0">
                <a:solidFill>
                  <a:srgbClr val="002949"/>
                </a:solidFill>
              </a:rPr>
              <a:t> </a:t>
            </a:r>
            <a:r>
              <a:rPr lang="ru-RU" altLang="uk-UA" sz="2300" dirty="0" err="1">
                <a:solidFill>
                  <a:srgbClr val="002949"/>
                </a:solidFill>
              </a:rPr>
              <a:t>науково</a:t>
            </a:r>
            <a:r>
              <a:rPr lang="ru-RU" altLang="uk-UA" sz="2300" dirty="0">
                <a:solidFill>
                  <a:srgbClr val="002949"/>
                </a:solidFill>
              </a:rPr>
              <a:t>-консультативному </a:t>
            </a:r>
            <a:r>
              <a:rPr lang="ru-RU" altLang="uk-UA" sz="2300" dirty="0" err="1">
                <a:solidFill>
                  <a:srgbClr val="002949"/>
                </a:solidFill>
              </a:rPr>
              <a:t>висновку</a:t>
            </a:r>
            <a:r>
              <a:rPr lang="ru-RU" altLang="uk-UA" sz="2300" dirty="0">
                <a:solidFill>
                  <a:srgbClr val="002949"/>
                </a:solidFill>
              </a:rPr>
              <a:t> </a:t>
            </a:r>
            <a:r>
              <a:rPr lang="ru-RU" altLang="uk-UA" sz="2300" dirty="0" err="1">
                <a:solidFill>
                  <a:srgbClr val="002949"/>
                </a:solidFill>
              </a:rPr>
              <a:t>Науково-консультативної</a:t>
            </a:r>
            <a:r>
              <a:rPr lang="ru-RU" altLang="uk-UA" sz="2300" dirty="0">
                <a:solidFill>
                  <a:srgbClr val="002949"/>
                </a:solidFill>
              </a:rPr>
              <a:t> ради (2014 </a:t>
            </a:r>
            <a:r>
              <a:rPr lang="ru-RU" altLang="uk-UA" sz="2300" dirty="0" err="1">
                <a:solidFill>
                  <a:srgbClr val="002949"/>
                </a:solidFill>
              </a:rPr>
              <a:t>рік</a:t>
            </a:r>
            <a:r>
              <a:rPr lang="ru-RU" altLang="uk-UA" sz="2300" dirty="0">
                <a:solidFill>
                  <a:srgbClr val="002949"/>
                </a:solidFill>
              </a:rPr>
              <a:t>) </a:t>
            </a:r>
            <a:r>
              <a:rPr lang="ru-RU" altLang="uk-UA" sz="2300" dirty="0" err="1">
                <a:solidFill>
                  <a:srgbClr val="002949"/>
                </a:solidFill>
              </a:rPr>
              <a:t>було</a:t>
            </a:r>
            <a:r>
              <a:rPr lang="ru-RU" altLang="uk-UA" sz="2300" dirty="0">
                <a:solidFill>
                  <a:srgbClr val="002949"/>
                </a:solidFill>
              </a:rPr>
              <a:t> </a:t>
            </a:r>
            <a:r>
              <a:rPr lang="ru-RU" altLang="uk-UA" sz="2300" dirty="0" err="1">
                <a:solidFill>
                  <a:srgbClr val="002949"/>
                </a:solidFill>
              </a:rPr>
              <a:t>зазначено</a:t>
            </a:r>
            <a:r>
              <a:rPr lang="ru-RU" altLang="uk-UA" sz="2300" dirty="0">
                <a:solidFill>
                  <a:srgbClr val="002949"/>
                </a:solidFill>
              </a:rPr>
              <a:t>, </a:t>
            </a:r>
            <a:r>
              <a:rPr lang="ru-RU" altLang="uk-UA" sz="2300" dirty="0" err="1">
                <a:solidFill>
                  <a:srgbClr val="002949"/>
                </a:solidFill>
              </a:rPr>
              <a:t>що</a:t>
            </a:r>
            <a:r>
              <a:rPr lang="ru-RU" altLang="uk-UA" sz="2300" dirty="0">
                <a:solidFill>
                  <a:srgbClr val="002949"/>
                </a:solidFill>
              </a:rPr>
              <a:t> </a:t>
            </a:r>
            <a:r>
              <a:rPr lang="ru-RU" altLang="uk-UA" sz="2300" dirty="0" err="1">
                <a:solidFill>
                  <a:srgbClr val="002949"/>
                </a:solidFill>
              </a:rPr>
              <a:t>під</a:t>
            </a:r>
            <a:r>
              <a:rPr lang="ru-RU" altLang="uk-UA" sz="2300" dirty="0">
                <a:solidFill>
                  <a:srgbClr val="002949"/>
                </a:solidFill>
              </a:rPr>
              <a:t> час </a:t>
            </a:r>
            <a:r>
              <a:rPr lang="ru-RU" altLang="uk-UA" sz="2300" dirty="0" err="1">
                <a:solidFill>
                  <a:srgbClr val="002949"/>
                </a:solidFill>
              </a:rPr>
              <a:t>розв’язання</a:t>
            </a:r>
            <a:r>
              <a:rPr lang="ru-RU" altLang="uk-UA" sz="2300" dirty="0">
                <a:solidFill>
                  <a:srgbClr val="002949"/>
                </a:solidFill>
              </a:rPr>
              <a:t> </a:t>
            </a:r>
            <a:r>
              <a:rPr lang="ru-RU" altLang="uk-UA" sz="2300" dirty="0" err="1">
                <a:solidFill>
                  <a:srgbClr val="002949"/>
                </a:solidFill>
              </a:rPr>
              <a:t>публічно-правових</a:t>
            </a:r>
            <a:r>
              <a:rPr lang="ru-RU" altLang="uk-UA" sz="2300" dirty="0">
                <a:solidFill>
                  <a:srgbClr val="002949"/>
                </a:solidFill>
              </a:rPr>
              <a:t> </a:t>
            </a:r>
            <a:r>
              <a:rPr lang="ru-RU" altLang="uk-UA" sz="2300" dirty="0" err="1">
                <a:solidFill>
                  <a:srgbClr val="002949"/>
                </a:solidFill>
              </a:rPr>
              <a:t>спорів</a:t>
            </a:r>
            <a:r>
              <a:rPr lang="ru-RU" altLang="uk-UA" sz="2300" dirty="0">
                <a:solidFill>
                  <a:srgbClr val="002949"/>
                </a:solidFill>
              </a:rPr>
              <a:t> про </a:t>
            </a:r>
            <a:r>
              <a:rPr lang="ru-RU" altLang="uk-UA" sz="2300" dirty="0" err="1">
                <a:solidFill>
                  <a:srgbClr val="002949"/>
                </a:solidFill>
              </a:rPr>
              <a:t>стягнення</a:t>
            </a:r>
            <a:r>
              <a:rPr lang="ru-RU" altLang="uk-UA" sz="2300" dirty="0">
                <a:solidFill>
                  <a:srgbClr val="002949"/>
                </a:solidFill>
              </a:rPr>
              <a:t> на </a:t>
            </a:r>
            <a:r>
              <a:rPr lang="ru-RU" altLang="uk-UA" sz="2300" dirty="0" err="1">
                <a:solidFill>
                  <a:srgbClr val="002949"/>
                </a:solidFill>
              </a:rPr>
              <a:t>користь</a:t>
            </a:r>
            <a:r>
              <a:rPr lang="ru-RU" altLang="uk-UA" sz="2300" dirty="0">
                <a:solidFill>
                  <a:srgbClr val="002949"/>
                </a:solidFill>
              </a:rPr>
              <a:t> </a:t>
            </a:r>
            <a:r>
              <a:rPr lang="ru-RU" altLang="uk-UA" sz="2300" dirty="0" err="1">
                <a:solidFill>
                  <a:srgbClr val="002949"/>
                </a:solidFill>
              </a:rPr>
              <a:t>осіб</a:t>
            </a:r>
            <a:r>
              <a:rPr lang="ru-RU" altLang="uk-UA" sz="2300" dirty="0">
                <a:solidFill>
                  <a:srgbClr val="002949"/>
                </a:solidFill>
              </a:rPr>
              <a:t>, </a:t>
            </a:r>
            <a:r>
              <a:rPr lang="ru-RU" altLang="uk-UA" sz="2300" dirty="0" err="1">
                <a:solidFill>
                  <a:srgbClr val="002949"/>
                </a:solidFill>
              </a:rPr>
              <a:t>які</a:t>
            </a:r>
            <a:r>
              <a:rPr lang="ru-RU" altLang="uk-UA" sz="2300" dirty="0">
                <a:solidFill>
                  <a:srgbClr val="002949"/>
                </a:solidFill>
              </a:rPr>
              <a:t> </a:t>
            </a:r>
            <a:r>
              <a:rPr lang="ru-RU" altLang="uk-UA" sz="2300" dirty="0" err="1">
                <a:solidFill>
                  <a:srgbClr val="002949"/>
                </a:solidFill>
              </a:rPr>
              <a:t>перебувають</a:t>
            </a:r>
            <a:r>
              <a:rPr lang="ru-RU" altLang="uk-UA" sz="2300" dirty="0">
                <a:solidFill>
                  <a:srgbClr val="002949"/>
                </a:solidFill>
              </a:rPr>
              <a:t> (</a:t>
            </a:r>
            <a:r>
              <a:rPr lang="ru-RU" altLang="uk-UA" sz="2300" dirty="0" err="1">
                <a:solidFill>
                  <a:srgbClr val="002949"/>
                </a:solidFill>
              </a:rPr>
              <a:t>перебували</a:t>
            </a:r>
            <a:r>
              <a:rPr lang="ru-RU" altLang="uk-UA" sz="2300" dirty="0">
                <a:solidFill>
                  <a:srgbClr val="002949"/>
                </a:solidFill>
              </a:rPr>
              <a:t>) на </a:t>
            </a:r>
            <a:r>
              <a:rPr lang="ru-RU" altLang="uk-UA" sz="2300" dirty="0" err="1">
                <a:solidFill>
                  <a:srgbClr val="002949"/>
                </a:solidFill>
              </a:rPr>
              <a:t>публічній</a:t>
            </a:r>
            <a:r>
              <a:rPr lang="ru-RU" altLang="uk-UA" sz="2300" dirty="0">
                <a:solidFill>
                  <a:srgbClr val="002949"/>
                </a:solidFill>
              </a:rPr>
              <a:t> </a:t>
            </a:r>
            <a:r>
              <a:rPr lang="ru-RU" altLang="uk-UA" sz="2300" dirty="0" err="1">
                <a:solidFill>
                  <a:srgbClr val="002949"/>
                </a:solidFill>
              </a:rPr>
              <a:t>службі</a:t>
            </a:r>
            <a:r>
              <a:rPr lang="ru-RU" altLang="uk-UA" sz="2300" dirty="0">
                <a:solidFill>
                  <a:srgbClr val="002949"/>
                </a:solidFill>
              </a:rPr>
              <a:t>, </a:t>
            </a:r>
            <a:r>
              <a:rPr lang="ru-RU" altLang="uk-UA" sz="2300" dirty="0" err="1">
                <a:solidFill>
                  <a:srgbClr val="002949"/>
                </a:solidFill>
              </a:rPr>
              <a:t>заробітної</a:t>
            </a:r>
            <a:r>
              <a:rPr lang="ru-RU" altLang="uk-UA" sz="2300" dirty="0">
                <a:solidFill>
                  <a:srgbClr val="002949"/>
                </a:solidFill>
              </a:rPr>
              <a:t> плати (</a:t>
            </a:r>
            <a:r>
              <a:rPr lang="ru-RU" altLang="uk-UA" sz="2300" dirty="0" err="1">
                <a:solidFill>
                  <a:srgbClr val="002949"/>
                </a:solidFill>
              </a:rPr>
              <a:t>суддівської</a:t>
            </a:r>
            <a:r>
              <a:rPr lang="ru-RU" altLang="uk-UA" sz="2300" dirty="0">
                <a:solidFill>
                  <a:srgbClr val="002949"/>
                </a:solidFill>
              </a:rPr>
              <a:t> </a:t>
            </a:r>
            <a:r>
              <a:rPr lang="ru-RU" altLang="uk-UA" sz="2300" dirty="0" err="1">
                <a:solidFill>
                  <a:srgbClr val="002949"/>
                </a:solidFill>
              </a:rPr>
              <a:t>винагороди</a:t>
            </a:r>
            <a:r>
              <a:rPr lang="ru-RU" altLang="uk-UA" sz="2300" dirty="0">
                <a:solidFill>
                  <a:srgbClr val="002949"/>
                </a:solidFill>
              </a:rPr>
              <a:t>, грошового </a:t>
            </a:r>
            <a:r>
              <a:rPr lang="ru-RU" altLang="uk-UA" sz="2300" dirty="0" err="1">
                <a:solidFill>
                  <a:srgbClr val="002949"/>
                </a:solidFill>
              </a:rPr>
              <a:t>забезпечення</a:t>
            </a:r>
            <a:r>
              <a:rPr lang="ru-RU" altLang="uk-UA" sz="2300" dirty="0">
                <a:solidFill>
                  <a:srgbClr val="002949"/>
                </a:solidFill>
              </a:rPr>
              <a:t> </a:t>
            </a:r>
            <a:r>
              <a:rPr lang="ru-RU" altLang="uk-UA" sz="2300" dirty="0" err="1">
                <a:solidFill>
                  <a:srgbClr val="002949"/>
                </a:solidFill>
              </a:rPr>
              <a:t>тощо</a:t>
            </a:r>
            <a:r>
              <a:rPr lang="ru-RU" altLang="uk-UA" sz="2300" dirty="0">
                <a:solidFill>
                  <a:srgbClr val="002949"/>
                </a:solidFill>
              </a:rPr>
              <a:t>) у </a:t>
            </a:r>
            <a:r>
              <a:rPr lang="ru-RU" altLang="uk-UA" sz="2300" dirty="0" err="1">
                <a:solidFill>
                  <a:srgbClr val="002949"/>
                </a:solidFill>
              </a:rPr>
              <a:t>разі</a:t>
            </a:r>
            <a:r>
              <a:rPr lang="ru-RU" altLang="uk-UA" sz="2300" dirty="0">
                <a:solidFill>
                  <a:srgbClr val="002949"/>
                </a:solidFill>
              </a:rPr>
              <a:t> </a:t>
            </a:r>
            <a:r>
              <a:rPr lang="ru-RU" altLang="uk-UA" sz="2300" dirty="0" err="1">
                <a:solidFill>
                  <a:srgbClr val="002949"/>
                </a:solidFill>
              </a:rPr>
              <a:t>порушення</a:t>
            </a:r>
            <a:r>
              <a:rPr lang="ru-RU" altLang="uk-UA" sz="2300" dirty="0">
                <a:solidFill>
                  <a:srgbClr val="002949"/>
                </a:solidFill>
              </a:rPr>
              <a:t> </a:t>
            </a:r>
            <a:r>
              <a:rPr lang="ru-RU" altLang="uk-UA" sz="2300" dirty="0" err="1">
                <a:solidFill>
                  <a:srgbClr val="002949"/>
                </a:solidFill>
              </a:rPr>
              <a:t>законодавства</a:t>
            </a:r>
            <a:r>
              <a:rPr lang="ru-RU" altLang="uk-UA" sz="2300" dirty="0">
                <a:solidFill>
                  <a:srgbClr val="002949"/>
                </a:solidFill>
              </a:rPr>
              <a:t> про оплату </a:t>
            </a:r>
            <a:r>
              <a:rPr lang="ru-RU" altLang="uk-UA" sz="2300" dirty="0" err="1">
                <a:solidFill>
                  <a:srgbClr val="002949"/>
                </a:solidFill>
              </a:rPr>
              <a:t>праці</a:t>
            </a:r>
            <a:r>
              <a:rPr lang="ru-RU" altLang="uk-UA" sz="2300" dirty="0">
                <a:solidFill>
                  <a:srgbClr val="002949"/>
                </a:solidFill>
              </a:rPr>
              <a:t> </a:t>
            </a:r>
            <a:r>
              <a:rPr lang="ru-RU" altLang="uk-UA" sz="2300" dirty="0" err="1">
                <a:solidFill>
                  <a:srgbClr val="002949"/>
                </a:solidFill>
              </a:rPr>
              <a:t>потрібно</a:t>
            </a:r>
            <a:r>
              <a:rPr lang="ru-RU" altLang="uk-UA" sz="2300" dirty="0">
                <a:solidFill>
                  <a:srgbClr val="002949"/>
                </a:solidFill>
              </a:rPr>
              <a:t> </a:t>
            </a:r>
            <a:r>
              <a:rPr lang="ru-RU" altLang="uk-UA" sz="2300" dirty="0" err="1">
                <a:solidFill>
                  <a:srgbClr val="002949"/>
                </a:solidFill>
              </a:rPr>
              <a:t>застосовувати</a:t>
            </a:r>
            <a:r>
              <a:rPr lang="ru-RU" altLang="uk-UA" sz="2300" dirty="0">
                <a:solidFill>
                  <a:srgbClr val="002949"/>
                </a:solidFill>
              </a:rPr>
              <a:t> </a:t>
            </a:r>
            <a:r>
              <a:rPr lang="ru-RU" altLang="uk-UA" sz="2300" dirty="0" err="1">
                <a:solidFill>
                  <a:srgbClr val="002949"/>
                </a:solidFill>
              </a:rPr>
              <a:t>положення</a:t>
            </a:r>
            <a:r>
              <a:rPr lang="ru-RU" altLang="uk-UA" sz="2300" dirty="0">
                <a:solidFill>
                  <a:srgbClr val="002949"/>
                </a:solidFill>
              </a:rPr>
              <a:t> ч. 2 ст. 233 </a:t>
            </a:r>
            <a:r>
              <a:rPr lang="ru-RU" altLang="uk-UA" sz="2300" dirty="0" err="1">
                <a:solidFill>
                  <a:srgbClr val="002949"/>
                </a:solidFill>
              </a:rPr>
              <a:t>КЗпП</a:t>
            </a:r>
            <a:r>
              <a:rPr lang="ru-RU" altLang="uk-UA" sz="2300" dirty="0">
                <a:solidFill>
                  <a:srgbClr val="002949"/>
                </a:solidFill>
              </a:rPr>
              <a:t> </a:t>
            </a:r>
            <a:r>
              <a:rPr lang="ru-RU" altLang="uk-UA" sz="2300" dirty="0" err="1">
                <a:solidFill>
                  <a:srgbClr val="002949"/>
                </a:solidFill>
              </a:rPr>
              <a:t>України</a:t>
            </a:r>
            <a:r>
              <a:rPr lang="ru-RU" altLang="uk-UA" sz="2300" dirty="0">
                <a:solidFill>
                  <a:srgbClr val="002949"/>
                </a:solidFill>
              </a:rPr>
              <a:t>, </a:t>
            </a:r>
            <a:r>
              <a:rPr lang="ru-RU" altLang="uk-UA" sz="2300" dirty="0" err="1">
                <a:solidFill>
                  <a:srgbClr val="002949"/>
                </a:solidFill>
              </a:rPr>
              <a:t>тобто</a:t>
            </a:r>
            <a:r>
              <a:rPr lang="ru-RU" altLang="uk-UA" sz="2300" dirty="0">
                <a:solidFill>
                  <a:srgbClr val="002949"/>
                </a:solidFill>
              </a:rPr>
              <a:t> у </a:t>
            </a:r>
            <a:r>
              <a:rPr lang="ru-RU" altLang="uk-UA" sz="2300" dirty="0" err="1">
                <a:solidFill>
                  <a:srgbClr val="002949"/>
                </a:solidFill>
              </a:rPr>
              <a:t>цій</a:t>
            </a:r>
            <a:r>
              <a:rPr lang="ru-RU" altLang="uk-UA" sz="2300" dirty="0">
                <a:solidFill>
                  <a:srgbClr val="002949"/>
                </a:solidFill>
              </a:rPr>
              <a:t> </a:t>
            </a:r>
            <a:r>
              <a:rPr lang="ru-RU" altLang="uk-UA" sz="2300" dirty="0" err="1">
                <a:solidFill>
                  <a:srgbClr val="002949"/>
                </a:solidFill>
              </a:rPr>
              <a:t>категорії</a:t>
            </a:r>
            <a:r>
              <a:rPr lang="ru-RU" altLang="uk-UA" sz="2300" dirty="0">
                <a:solidFill>
                  <a:srgbClr val="002949"/>
                </a:solidFill>
              </a:rPr>
              <a:t> </a:t>
            </a:r>
            <a:r>
              <a:rPr lang="ru-RU" altLang="uk-UA" sz="2300" dirty="0" err="1">
                <a:solidFill>
                  <a:srgbClr val="002949"/>
                </a:solidFill>
              </a:rPr>
              <a:t>спорів</a:t>
            </a:r>
            <a:r>
              <a:rPr lang="ru-RU" altLang="uk-UA" sz="2300" dirty="0">
                <a:solidFill>
                  <a:srgbClr val="002949"/>
                </a:solidFill>
              </a:rPr>
              <a:t> </a:t>
            </a:r>
            <a:r>
              <a:rPr lang="ru-RU" altLang="uk-UA" sz="2300" dirty="0" err="1">
                <a:solidFill>
                  <a:srgbClr val="002949"/>
                </a:solidFill>
              </a:rPr>
              <a:t>звернення</a:t>
            </a:r>
            <a:r>
              <a:rPr lang="ru-RU" altLang="uk-UA" sz="2300" dirty="0">
                <a:solidFill>
                  <a:srgbClr val="002949"/>
                </a:solidFill>
              </a:rPr>
              <a:t> до суду </a:t>
            </a:r>
            <a:r>
              <a:rPr lang="ru-RU" altLang="uk-UA" sz="2300" dirty="0" err="1">
                <a:solidFill>
                  <a:srgbClr val="002949"/>
                </a:solidFill>
              </a:rPr>
              <a:t>здійснюється</a:t>
            </a:r>
            <a:r>
              <a:rPr lang="ru-RU" altLang="uk-UA" sz="2300" dirty="0">
                <a:solidFill>
                  <a:srgbClr val="002949"/>
                </a:solidFill>
              </a:rPr>
              <a:t> без </a:t>
            </a:r>
            <a:r>
              <a:rPr lang="ru-RU" altLang="uk-UA" sz="2300" dirty="0" err="1">
                <a:solidFill>
                  <a:srgbClr val="002949"/>
                </a:solidFill>
              </a:rPr>
              <a:t>обмеження</a:t>
            </a:r>
            <a:r>
              <a:rPr lang="ru-RU" altLang="uk-UA" sz="2300" dirty="0">
                <a:solidFill>
                  <a:srgbClr val="002949"/>
                </a:solidFill>
              </a:rPr>
              <a:t>  будь-</a:t>
            </a:r>
            <a:r>
              <a:rPr lang="ru-RU" altLang="uk-UA" sz="2300" dirty="0" err="1">
                <a:solidFill>
                  <a:srgbClr val="002949"/>
                </a:solidFill>
              </a:rPr>
              <a:t>яким</a:t>
            </a:r>
            <a:r>
              <a:rPr lang="ru-RU" altLang="uk-UA" sz="2300" dirty="0">
                <a:solidFill>
                  <a:srgbClr val="002949"/>
                </a:solidFill>
              </a:rPr>
              <a:t> </a:t>
            </a:r>
            <a:r>
              <a:rPr lang="ru-RU" altLang="uk-UA" sz="2300" dirty="0" err="1">
                <a:solidFill>
                  <a:srgbClr val="002949"/>
                </a:solidFill>
              </a:rPr>
              <a:t>строком</a:t>
            </a:r>
            <a:r>
              <a:rPr lang="ru-RU" altLang="uk-UA" sz="2300" dirty="0">
                <a:solidFill>
                  <a:srgbClr val="002949"/>
                </a:solidFill>
              </a:rPr>
              <a:t>.</a:t>
            </a:r>
          </a:p>
        </p:txBody>
      </p:sp>
      <p:cxnSp>
        <p:nvCxnSpPr>
          <p:cNvPr id="3" name="Straight Connector 8">
            <a:extLst>
              <a:ext uri="{FF2B5EF4-FFF2-40B4-BE49-F238E27FC236}">
                <a16:creationId xmlns:a16="http://schemas.microsoft.com/office/drawing/2014/main" id="{25848108-69ED-DFC6-A61A-8864758239D9}"/>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F7BC23E0-08BB-9197-01B5-F48EE072D3C1}"/>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AA15A921-4DA1-9E1E-03A8-D222B831C783}"/>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35420221-9CCB-A076-D4C2-D41ED84C7A5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43</a:t>
            </a:fld>
            <a:endParaRPr lang="uk-UA" altLang="uk-UA" dirty="0">
              <a:solidFill>
                <a:srgbClr val="002949"/>
              </a:solidFill>
            </a:endParaRPr>
          </a:p>
        </p:txBody>
      </p:sp>
    </p:spTree>
    <p:extLst>
      <p:ext uri="{BB962C8B-B14F-4D97-AF65-F5344CB8AC3E}">
        <p14:creationId xmlns:p14="http://schemas.microsoft.com/office/powerpoint/2010/main" val="11664103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323419" y="357055"/>
            <a:ext cx="11545161" cy="5509200"/>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300" dirty="0" err="1">
                <a:solidFill>
                  <a:srgbClr val="002949"/>
                </a:solidFill>
              </a:rPr>
              <a:t>Стосовно</a:t>
            </a:r>
            <a:r>
              <a:rPr lang="ru-RU" altLang="uk-UA" sz="2300" dirty="0">
                <a:solidFill>
                  <a:srgbClr val="002949"/>
                </a:solidFill>
              </a:rPr>
              <a:t> </a:t>
            </a:r>
            <a:r>
              <a:rPr lang="ru-RU" altLang="uk-UA" sz="2300" dirty="0" err="1">
                <a:solidFill>
                  <a:srgbClr val="002949"/>
                </a:solidFill>
              </a:rPr>
              <a:t>необхідності</a:t>
            </a:r>
            <a:r>
              <a:rPr lang="ru-RU" altLang="uk-UA" sz="2300" dirty="0">
                <a:solidFill>
                  <a:srgbClr val="002949"/>
                </a:solidFill>
              </a:rPr>
              <a:t> </a:t>
            </a:r>
            <a:r>
              <a:rPr lang="ru-RU" altLang="uk-UA" sz="2300" dirty="0" err="1">
                <a:solidFill>
                  <a:srgbClr val="002949"/>
                </a:solidFill>
              </a:rPr>
              <a:t>застосування</a:t>
            </a:r>
            <a:r>
              <a:rPr lang="ru-RU" altLang="uk-UA" sz="2300" dirty="0">
                <a:solidFill>
                  <a:srgbClr val="002949"/>
                </a:solidFill>
              </a:rPr>
              <a:t> </a:t>
            </a:r>
            <a:r>
              <a:rPr lang="ru-RU" altLang="uk-UA" sz="2300" dirty="0" err="1">
                <a:solidFill>
                  <a:srgbClr val="002949"/>
                </a:solidFill>
              </a:rPr>
              <a:t>спеціальних</a:t>
            </a:r>
            <a:r>
              <a:rPr lang="ru-RU" altLang="uk-UA" sz="2300" dirty="0">
                <a:solidFill>
                  <a:srgbClr val="002949"/>
                </a:solidFill>
              </a:rPr>
              <a:t> </a:t>
            </a:r>
            <a:r>
              <a:rPr lang="ru-RU" altLang="uk-UA" sz="2300" dirty="0" err="1">
                <a:solidFill>
                  <a:srgbClr val="002949"/>
                </a:solidFill>
              </a:rPr>
              <a:t>строків</a:t>
            </a:r>
            <a:r>
              <a:rPr lang="ru-RU" altLang="uk-UA" sz="2300" dirty="0">
                <a:solidFill>
                  <a:srgbClr val="002949"/>
                </a:solidFill>
              </a:rPr>
              <a:t>, </a:t>
            </a:r>
            <a:r>
              <a:rPr lang="ru-RU" altLang="uk-UA" sz="2300" dirty="0" err="1">
                <a:solidFill>
                  <a:srgbClr val="002949"/>
                </a:solidFill>
              </a:rPr>
              <a:t>навіть</a:t>
            </a:r>
            <a:r>
              <a:rPr lang="ru-RU" altLang="uk-UA" sz="2300" dirty="0">
                <a:solidFill>
                  <a:srgbClr val="002949"/>
                </a:solidFill>
              </a:rPr>
              <a:t> </a:t>
            </a:r>
            <a:r>
              <a:rPr lang="ru-RU" altLang="uk-UA" sz="2300" dirty="0" err="1">
                <a:solidFill>
                  <a:srgbClr val="002949"/>
                </a:solidFill>
              </a:rPr>
              <a:t>Верховний</a:t>
            </a:r>
            <a:r>
              <a:rPr lang="ru-RU" altLang="uk-UA" sz="2300" dirty="0">
                <a:solidFill>
                  <a:srgbClr val="002949"/>
                </a:solidFill>
              </a:rPr>
              <a:t> Суд </a:t>
            </a:r>
            <a:r>
              <a:rPr lang="ru-RU" altLang="uk-UA" sz="2300" dirty="0" err="1">
                <a:solidFill>
                  <a:srgbClr val="002949"/>
                </a:solidFill>
              </a:rPr>
              <a:t>України</a:t>
            </a:r>
            <a:r>
              <a:rPr lang="ru-RU" altLang="uk-UA" sz="2300" dirty="0">
                <a:solidFill>
                  <a:srgbClr val="002949"/>
                </a:solidFill>
              </a:rPr>
              <a:t> у постановах </a:t>
            </a:r>
            <a:r>
              <a:rPr lang="ru-RU" altLang="uk-UA" sz="2300" dirty="0" err="1">
                <a:solidFill>
                  <a:srgbClr val="002949"/>
                </a:solidFill>
              </a:rPr>
              <a:t>від</a:t>
            </a:r>
            <a:r>
              <a:rPr lang="ru-RU" altLang="uk-UA" sz="2300" dirty="0">
                <a:solidFill>
                  <a:srgbClr val="002949"/>
                </a:solidFill>
              </a:rPr>
              <a:t> 1 </a:t>
            </a:r>
            <a:r>
              <a:rPr lang="ru-RU" altLang="uk-UA" sz="2300" dirty="0" err="1">
                <a:solidFill>
                  <a:srgbClr val="002949"/>
                </a:solidFill>
              </a:rPr>
              <a:t>березня</a:t>
            </a:r>
            <a:r>
              <a:rPr lang="ru-RU" altLang="uk-UA" sz="2300" dirty="0">
                <a:solidFill>
                  <a:srgbClr val="002949"/>
                </a:solidFill>
              </a:rPr>
              <a:t> 2016 року у </a:t>
            </a:r>
            <a:r>
              <a:rPr lang="ru-RU" altLang="uk-UA" sz="2300" dirty="0" err="1">
                <a:solidFill>
                  <a:srgbClr val="002949"/>
                </a:solidFill>
              </a:rPr>
              <a:t>справі</a:t>
            </a:r>
            <a:r>
              <a:rPr lang="ru-RU" altLang="uk-UA" sz="2300" dirty="0">
                <a:solidFill>
                  <a:srgbClr val="002949"/>
                </a:solidFill>
              </a:rPr>
              <a:t> № 21-3397а15, </a:t>
            </a:r>
            <a:r>
              <a:rPr lang="ru-RU" altLang="uk-UA" sz="2300" dirty="0" err="1">
                <a:solidFill>
                  <a:srgbClr val="002949"/>
                </a:solidFill>
              </a:rPr>
              <a:t>від</a:t>
            </a:r>
            <a:r>
              <a:rPr lang="ru-RU" altLang="uk-UA" sz="2300" dirty="0">
                <a:solidFill>
                  <a:srgbClr val="002949"/>
                </a:solidFill>
              </a:rPr>
              <a:t> 25 </a:t>
            </a:r>
            <a:r>
              <a:rPr lang="ru-RU" altLang="uk-UA" sz="2300" dirty="0" err="1">
                <a:solidFill>
                  <a:srgbClr val="002949"/>
                </a:solidFill>
              </a:rPr>
              <a:t>травня</a:t>
            </a:r>
            <a:r>
              <a:rPr lang="ru-RU" altLang="uk-UA" sz="2300" dirty="0">
                <a:solidFill>
                  <a:srgbClr val="002949"/>
                </a:solidFill>
              </a:rPr>
              <a:t> 2016 року у </a:t>
            </a:r>
            <a:r>
              <a:rPr lang="ru-RU" altLang="uk-UA" sz="2300" dirty="0" err="1">
                <a:solidFill>
                  <a:srgbClr val="002949"/>
                </a:solidFill>
              </a:rPr>
              <a:t>справі</a:t>
            </a:r>
            <a:r>
              <a:rPr lang="ru-RU" altLang="uk-UA" sz="2300" dirty="0">
                <a:solidFill>
                  <a:srgbClr val="002949"/>
                </a:solidFill>
              </a:rPr>
              <a:t> № 21-1249а16 та 25 </a:t>
            </a:r>
            <a:r>
              <a:rPr lang="ru-RU" altLang="uk-UA" sz="2300" dirty="0" err="1">
                <a:solidFill>
                  <a:srgbClr val="002949"/>
                </a:solidFill>
              </a:rPr>
              <a:t>травня</a:t>
            </a:r>
            <a:r>
              <a:rPr lang="ru-RU" altLang="uk-UA" sz="2300" dirty="0">
                <a:solidFill>
                  <a:srgbClr val="002949"/>
                </a:solidFill>
              </a:rPr>
              <a:t> 2016 року у </a:t>
            </a:r>
            <a:r>
              <a:rPr lang="ru-RU" altLang="uk-UA" sz="2300" dirty="0" err="1">
                <a:solidFill>
                  <a:srgbClr val="002949"/>
                </a:solidFill>
              </a:rPr>
              <a:t>справі</a:t>
            </a:r>
            <a:r>
              <a:rPr lang="ru-RU" altLang="uk-UA" sz="2300" dirty="0">
                <a:solidFill>
                  <a:srgbClr val="002949"/>
                </a:solidFill>
              </a:rPr>
              <a:t> № 164/1904/14-ц </a:t>
            </a:r>
            <a:r>
              <a:rPr lang="ru-RU" altLang="uk-UA" sz="2300" dirty="0" err="1">
                <a:solidFill>
                  <a:srgbClr val="002949"/>
                </a:solidFill>
              </a:rPr>
              <a:t>зазначив</a:t>
            </a:r>
            <a:r>
              <a:rPr lang="ru-RU" altLang="uk-UA" sz="2300" dirty="0">
                <a:solidFill>
                  <a:srgbClr val="002949"/>
                </a:solidFill>
              </a:rPr>
              <a:t>, </a:t>
            </a:r>
            <a:r>
              <a:rPr lang="ru-RU" altLang="uk-UA" sz="2300" dirty="0" err="1">
                <a:solidFill>
                  <a:srgbClr val="002949"/>
                </a:solidFill>
              </a:rPr>
              <a:t>що</a:t>
            </a:r>
            <a:r>
              <a:rPr lang="ru-RU" altLang="uk-UA" sz="2300" dirty="0">
                <a:solidFill>
                  <a:srgbClr val="002949"/>
                </a:solidFill>
              </a:rPr>
              <a:t> </a:t>
            </a:r>
            <a:r>
              <a:rPr lang="ru-RU" altLang="uk-UA" sz="2300" b="1" dirty="0">
                <a:solidFill>
                  <a:srgbClr val="002949"/>
                </a:solidFill>
              </a:rPr>
              <a:t>спори у справах, </a:t>
            </a:r>
            <a:r>
              <a:rPr lang="ru-RU" altLang="uk-UA" sz="2300" b="1" dirty="0" err="1">
                <a:solidFill>
                  <a:srgbClr val="002949"/>
                </a:solidFill>
              </a:rPr>
              <a:t>пов'язаних</a:t>
            </a:r>
            <a:r>
              <a:rPr lang="ru-RU" altLang="uk-UA" sz="2300" b="1" dirty="0">
                <a:solidFill>
                  <a:srgbClr val="002949"/>
                </a:solidFill>
              </a:rPr>
              <a:t> з </a:t>
            </a:r>
            <a:r>
              <a:rPr lang="ru-RU" altLang="uk-UA" sz="2300" b="1" dirty="0" err="1">
                <a:solidFill>
                  <a:srgbClr val="002949"/>
                </a:solidFill>
              </a:rPr>
              <a:t>пенсійними</a:t>
            </a:r>
            <a:r>
              <a:rPr lang="ru-RU" altLang="uk-UA" sz="2300" b="1" dirty="0">
                <a:solidFill>
                  <a:srgbClr val="002949"/>
                </a:solidFill>
              </a:rPr>
              <a:t> </a:t>
            </a:r>
            <a:r>
              <a:rPr lang="ru-RU" altLang="uk-UA" sz="2300" b="1" dirty="0" err="1">
                <a:solidFill>
                  <a:srgbClr val="002949"/>
                </a:solidFill>
              </a:rPr>
              <a:t>виплатами</a:t>
            </a:r>
            <a:r>
              <a:rPr lang="ru-RU" altLang="uk-UA" sz="2300" b="1" dirty="0">
                <a:solidFill>
                  <a:srgbClr val="002949"/>
                </a:solidFill>
              </a:rPr>
              <a:t>, </a:t>
            </a:r>
            <a:r>
              <a:rPr lang="ru-RU" altLang="uk-UA" sz="2300" b="1" dirty="0" err="1">
                <a:solidFill>
                  <a:srgbClr val="002949"/>
                </a:solidFill>
              </a:rPr>
              <a:t>мають</a:t>
            </a:r>
            <a:r>
              <a:rPr lang="ru-RU" altLang="uk-UA" sz="2300" b="1" dirty="0">
                <a:solidFill>
                  <a:srgbClr val="002949"/>
                </a:solidFill>
              </a:rPr>
              <a:t> </a:t>
            </a:r>
            <a:r>
              <a:rPr lang="ru-RU" altLang="uk-UA" sz="2300" b="1" dirty="0" err="1">
                <a:solidFill>
                  <a:srgbClr val="002949"/>
                </a:solidFill>
              </a:rPr>
              <a:t>розглядатися</a:t>
            </a:r>
            <a:r>
              <a:rPr lang="ru-RU" altLang="uk-UA" sz="2300" b="1" dirty="0">
                <a:solidFill>
                  <a:srgbClr val="002949"/>
                </a:solidFill>
              </a:rPr>
              <a:t> у межах </a:t>
            </a:r>
            <a:r>
              <a:rPr lang="ru-RU" altLang="uk-UA" sz="2300" b="1" dirty="0" err="1">
                <a:solidFill>
                  <a:srgbClr val="002949"/>
                </a:solidFill>
              </a:rPr>
              <a:t>звернення</a:t>
            </a:r>
            <a:r>
              <a:rPr lang="ru-RU" altLang="uk-UA" sz="2300" b="1" dirty="0">
                <a:solidFill>
                  <a:srgbClr val="002949"/>
                </a:solidFill>
              </a:rPr>
              <a:t> до </a:t>
            </a:r>
            <a:r>
              <a:rPr lang="ru-RU" altLang="uk-UA" sz="2300" b="1" dirty="0" err="1">
                <a:solidFill>
                  <a:srgbClr val="002949"/>
                </a:solidFill>
              </a:rPr>
              <a:t>адміністративного</a:t>
            </a:r>
            <a:r>
              <a:rPr lang="ru-RU" altLang="uk-UA" sz="2300" b="1" dirty="0">
                <a:solidFill>
                  <a:srgbClr val="002949"/>
                </a:solidFill>
              </a:rPr>
              <a:t> суду, </a:t>
            </a:r>
            <a:r>
              <a:rPr lang="ru-RU" altLang="uk-UA" sz="2300" b="1" dirty="0" err="1">
                <a:solidFill>
                  <a:srgbClr val="002949"/>
                </a:solidFill>
              </a:rPr>
              <a:t>тобто</a:t>
            </a:r>
            <a:r>
              <a:rPr lang="ru-RU" altLang="uk-UA" sz="2300" b="1" dirty="0">
                <a:solidFill>
                  <a:srgbClr val="002949"/>
                </a:solidFill>
              </a:rPr>
              <a:t> в межах </a:t>
            </a:r>
            <a:r>
              <a:rPr lang="ru-RU" altLang="uk-UA" sz="2300" b="1" dirty="0" err="1">
                <a:solidFill>
                  <a:srgbClr val="002949"/>
                </a:solidFill>
              </a:rPr>
              <a:t>шестимісячного</a:t>
            </a:r>
            <a:r>
              <a:rPr lang="ru-RU" altLang="uk-UA" sz="2300" b="1" dirty="0">
                <a:solidFill>
                  <a:srgbClr val="002949"/>
                </a:solidFill>
              </a:rPr>
              <a:t> строку, але при </a:t>
            </a:r>
            <a:r>
              <a:rPr lang="ru-RU" altLang="uk-UA" sz="2300" b="1" dirty="0" err="1">
                <a:solidFill>
                  <a:srgbClr val="002949"/>
                </a:solidFill>
              </a:rPr>
              <a:t>розгляді</a:t>
            </a:r>
            <a:r>
              <a:rPr lang="ru-RU" altLang="uk-UA" sz="2300" b="1" dirty="0">
                <a:solidFill>
                  <a:srgbClr val="002949"/>
                </a:solidFill>
              </a:rPr>
              <a:t> </a:t>
            </a:r>
            <a:r>
              <a:rPr lang="ru-RU" altLang="uk-UA" sz="2300" b="1" dirty="0" err="1">
                <a:solidFill>
                  <a:srgbClr val="002949"/>
                </a:solidFill>
              </a:rPr>
              <a:t>цієї</a:t>
            </a:r>
            <a:r>
              <a:rPr lang="ru-RU" altLang="uk-UA" sz="2300" b="1" dirty="0">
                <a:solidFill>
                  <a:srgbClr val="002949"/>
                </a:solidFill>
              </a:rPr>
              <a:t> </a:t>
            </a:r>
            <a:r>
              <a:rPr lang="ru-RU" altLang="uk-UA" sz="2300" b="1" dirty="0" err="1">
                <a:solidFill>
                  <a:srgbClr val="002949"/>
                </a:solidFill>
              </a:rPr>
              <a:t>категорії</a:t>
            </a:r>
            <a:r>
              <a:rPr lang="ru-RU" altLang="uk-UA" sz="2300" b="1" dirty="0">
                <a:solidFill>
                  <a:srgbClr val="002949"/>
                </a:solidFill>
              </a:rPr>
              <a:t> </a:t>
            </a:r>
            <a:r>
              <a:rPr lang="ru-RU" altLang="uk-UA" sz="2300" b="1" dirty="0" err="1">
                <a:solidFill>
                  <a:srgbClr val="002949"/>
                </a:solidFill>
              </a:rPr>
              <a:t>справи</a:t>
            </a:r>
            <a:r>
              <a:rPr lang="ru-RU" altLang="uk-UA" sz="2300" b="1" dirty="0">
                <a:solidFill>
                  <a:srgbClr val="002949"/>
                </a:solidFill>
              </a:rPr>
              <a:t> </a:t>
            </a:r>
            <a:r>
              <a:rPr lang="ru-RU" altLang="uk-UA" sz="2300" b="1" dirty="0" err="1">
                <a:solidFill>
                  <a:srgbClr val="002949"/>
                </a:solidFill>
              </a:rPr>
              <a:t>слід</a:t>
            </a:r>
            <a:r>
              <a:rPr lang="ru-RU" altLang="uk-UA" sz="2300" b="1" dirty="0">
                <a:solidFill>
                  <a:srgbClr val="002949"/>
                </a:solidFill>
              </a:rPr>
              <a:t> </a:t>
            </a:r>
            <a:r>
              <a:rPr lang="ru-RU" altLang="uk-UA" sz="2300" b="1" dirty="0" err="1">
                <a:solidFill>
                  <a:srgbClr val="002949"/>
                </a:solidFill>
              </a:rPr>
              <a:t>застосовувати</a:t>
            </a:r>
            <a:r>
              <a:rPr lang="ru-RU" altLang="uk-UA" sz="2300" b="1" dirty="0">
                <a:solidFill>
                  <a:srgbClr val="002949"/>
                </a:solidFill>
              </a:rPr>
              <a:t> </a:t>
            </a:r>
            <a:r>
              <a:rPr lang="ru-RU" altLang="uk-UA" sz="2300" b="1" dirty="0" err="1">
                <a:solidFill>
                  <a:srgbClr val="002949"/>
                </a:solidFill>
              </a:rPr>
              <a:t>положення</a:t>
            </a:r>
            <a:r>
              <a:rPr lang="ru-RU" altLang="uk-UA" sz="2300" b="1" dirty="0">
                <a:solidFill>
                  <a:srgbClr val="002949"/>
                </a:solidFill>
              </a:rPr>
              <a:t> </a:t>
            </a:r>
            <a:r>
              <a:rPr lang="ru-RU" altLang="uk-UA" sz="2300" b="1" dirty="0" err="1">
                <a:solidFill>
                  <a:srgbClr val="002949"/>
                </a:solidFill>
              </a:rPr>
              <a:t>спеціальних</a:t>
            </a:r>
            <a:r>
              <a:rPr lang="ru-RU" altLang="uk-UA" sz="2300" b="1" dirty="0">
                <a:solidFill>
                  <a:srgbClr val="002949"/>
                </a:solidFill>
              </a:rPr>
              <a:t> норм.</a:t>
            </a:r>
          </a:p>
          <a:p>
            <a:pPr algn="just">
              <a:lnSpc>
                <a:spcPct val="100000"/>
              </a:lnSpc>
              <a:spcBef>
                <a:spcPct val="0"/>
              </a:spcBef>
              <a:spcAft>
                <a:spcPts val="1200"/>
              </a:spcAft>
              <a:buFont typeface="Arial" panose="020B0604020202020204" pitchFamily="34" charset="0"/>
              <a:buNone/>
            </a:pPr>
            <a:r>
              <a:rPr lang="ru-RU" altLang="uk-UA" sz="2300" dirty="0" err="1">
                <a:solidFill>
                  <a:srgbClr val="002949"/>
                </a:solidFill>
              </a:rPr>
              <a:t>Отже</a:t>
            </a:r>
            <a:r>
              <a:rPr lang="ru-RU" altLang="uk-UA" sz="2300" dirty="0">
                <a:solidFill>
                  <a:srgbClr val="002949"/>
                </a:solidFill>
              </a:rPr>
              <a:t>, </a:t>
            </a:r>
            <a:r>
              <a:rPr lang="ru-RU" altLang="uk-UA" sz="2300" dirty="0" err="1">
                <a:solidFill>
                  <a:srgbClr val="002949"/>
                </a:solidFill>
              </a:rPr>
              <a:t>питання</a:t>
            </a:r>
            <a:r>
              <a:rPr lang="ru-RU" altLang="uk-UA" sz="2300" dirty="0">
                <a:solidFill>
                  <a:srgbClr val="002949"/>
                </a:solidFill>
              </a:rPr>
              <a:t> </a:t>
            </a:r>
            <a:r>
              <a:rPr lang="ru-RU" altLang="uk-UA" sz="2300" dirty="0" err="1">
                <a:solidFill>
                  <a:srgbClr val="002949"/>
                </a:solidFill>
              </a:rPr>
              <a:t>щодо</a:t>
            </a:r>
            <a:r>
              <a:rPr lang="ru-RU" altLang="uk-UA" sz="2300" dirty="0">
                <a:solidFill>
                  <a:srgbClr val="002949"/>
                </a:solidFill>
              </a:rPr>
              <a:t> порядку </a:t>
            </a:r>
            <a:r>
              <a:rPr lang="ru-RU" altLang="uk-UA" sz="2300" dirty="0" err="1">
                <a:solidFill>
                  <a:srgbClr val="002949"/>
                </a:solidFill>
              </a:rPr>
              <a:t>обчислення</a:t>
            </a:r>
            <a:r>
              <a:rPr lang="ru-RU" altLang="uk-UA" sz="2300" dirty="0">
                <a:solidFill>
                  <a:srgbClr val="002949"/>
                </a:solidFill>
              </a:rPr>
              <a:t> </a:t>
            </a:r>
            <a:r>
              <a:rPr lang="ru-RU" altLang="uk-UA" sz="2300" dirty="0" err="1">
                <a:solidFill>
                  <a:srgbClr val="002949"/>
                </a:solidFill>
              </a:rPr>
              <a:t>строків</a:t>
            </a:r>
            <a:r>
              <a:rPr lang="ru-RU" altLang="uk-UA" sz="2300" dirty="0">
                <a:solidFill>
                  <a:srgbClr val="002949"/>
                </a:solidFill>
              </a:rPr>
              <a:t> </a:t>
            </a:r>
            <a:r>
              <a:rPr lang="ru-RU" altLang="uk-UA" sz="2300" dirty="0" err="1">
                <a:solidFill>
                  <a:srgbClr val="002949"/>
                </a:solidFill>
              </a:rPr>
              <a:t>звернення</a:t>
            </a:r>
            <a:r>
              <a:rPr lang="ru-RU" altLang="uk-UA" sz="2300" dirty="0">
                <a:solidFill>
                  <a:srgbClr val="002949"/>
                </a:solidFill>
              </a:rPr>
              <a:t> до </a:t>
            </a:r>
            <a:r>
              <a:rPr lang="ru-RU" altLang="uk-UA" sz="2300" dirty="0" err="1">
                <a:solidFill>
                  <a:srgbClr val="002949"/>
                </a:solidFill>
              </a:rPr>
              <a:t>адміністративного</a:t>
            </a:r>
            <a:r>
              <a:rPr lang="ru-RU" altLang="uk-UA" sz="2300" dirty="0">
                <a:solidFill>
                  <a:srgbClr val="002949"/>
                </a:solidFill>
              </a:rPr>
              <a:t> суду у справах, </a:t>
            </a:r>
            <a:r>
              <a:rPr lang="ru-RU" altLang="uk-UA" sz="2300" dirty="0" err="1">
                <a:solidFill>
                  <a:srgbClr val="002949"/>
                </a:solidFill>
              </a:rPr>
              <a:t>пов’язаних</a:t>
            </a:r>
            <a:r>
              <a:rPr lang="ru-RU" altLang="uk-UA" sz="2300" dirty="0">
                <a:solidFill>
                  <a:srgbClr val="002949"/>
                </a:solidFill>
              </a:rPr>
              <a:t> </a:t>
            </a:r>
            <a:r>
              <a:rPr lang="ru-RU" altLang="uk-UA" sz="2300" dirty="0" err="1">
                <a:solidFill>
                  <a:srgbClr val="002949"/>
                </a:solidFill>
              </a:rPr>
              <a:t>із</a:t>
            </a:r>
            <a:r>
              <a:rPr lang="ru-RU" altLang="uk-UA" sz="2300" dirty="0">
                <a:solidFill>
                  <a:srgbClr val="002949"/>
                </a:solidFill>
              </a:rPr>
              <a:t> </a:t>
            </a:r>
            <a:r>
              <a:rPr lang="ru-RU" altLang="uk-UA" sz="2300" dirty="0" err="1">
                <a:solidFill>
                  <a:srgbClr val="002949"/>
                </a:solidFill>
              </a:rPr>
              <a:t>виплатою</a:t>
            </a:r>
            <a:r>
              <a:rPr lang="ru-RU" altLang="uk-UA" sz="2300" dirty="0">
                <a:solidFill>
                  <a:srgbClr val="002949"/>
                </a:solidFill>
              </a:rPr>
              <a:t> </a:t>
            </a:r>
            <a:r>
              <a:rPr lang="ru-RU" altLang="uk-UA" sz="2300" dirty="0" err="1">
                <a:solidFill>
                  <a:srgbClr val="002949"/>
                </a:solidFill>
              </a:rPr>
              <a:t>всіх</a:t>
            </a:r>
            <a:r>
              <a:rPr lang="ru-RU" altLang="uk-UA" sz="2300" dirty="0">
                <a:solidFill>
                  <a:srgbClr val="002949"/>
                </a:solidFill>
              </a:rPr>
              <a:t> </a:t>
            </a:r>
            <a:r>
              <a:rPr lang="ru-RU" altLang="uk-UA" sz="2300" dirty="0" err="1">
                <a:solidFill>
                  <a:srgbClr val="002949"/>
                </a:solidFill>
              </a:rPr>
              <a:t>складових</a:t>
            </a:r>
            <a:r>
              <a:rPr lang="ru-RU" altLang="uk-UA" sz="2300" dirty="0">
                <a:solidFill>
                  <a:srgbClr val="002949"/>
                </a:solidFill>
              </a:rPr>
              <a:t> </a:t>
            </a:r>
            <a:r>
              <a:rPr lang="ru-RU" altLang="uk-UA" sz="2300" dirty="0" err="1">
                <a:solidFill>
                  <a:srgbClr val="002949"/>
                </a:solidFill>
              </a:rPr>
              <a:t>заробітної</a:t>
            </a:r>
            <a:r>
              <a:rPr lang="ru-RU" altLang="uk-UA" sz="2300" dirty="0">
                <a:solidFill>
                  <a:srgbClr val="002949"/>
                </a:solidFill>
              </a:rPr>
              <a:t> плати, в тому </a:t>
            </a:r>
            <a:r>
              <a:rPr lang="ru-RU" altLang="uk-UA" sz="2300" dirty="0" err="1">
                <a:solidFill>
                  <a:srgbClr val="002949"/>
                </a:solidFill>
              </a:rPr>
              <a:t>числі</a:t>
            </a:r>
            <a:r>
              <a:rPr lang="ru-RU" altLang="uk-UA" sz="2300" dirty="0">
                <a:solidFill>
                  <a:srgbClr val="002949"/>
                </a:solidFill>
              </a:rPr>
              <a:t> оплати </a:t>
            </a:r>
            <a:r>
              <a:rPr lang="ru-RU" altLang="uk-UA" sz="2300" dirty="0" err="1">
                <a:solidFill>
                  <a:srgbClr val="002949"/>
                </a:solidFill>
              </a:rPr>
              <a:t>праці</a:t>
            </a:r>
            <a:r>
              <a:rPr lang="ru-RU" altLang="uk-UA" sz="2300" dirty="0">
                <a:solidFill>
                  <a:srgbClr val="002949"/>
                </a:solidFill>
              </a:rPr>
              <a:t> особам, </a:t>
            </a:r>
            <a:r>
              <a:rPr lang="ru-RU" altLang="uk-UA" sz="2300" dirty="0" err="1">
                <a:solidFill>
                  <a:srgbClr val="002949"/>
                </a:solidFill>
              </a:rPr>
              <a:t>які</a:t>
            </a:r>
            <a:r>
              <a:rPr lang="ru-RU" altLang="uk-UA" sz="2300" dirty="0">
                <a:solidFill>
                  <a:srgbClr val="002949"/>
                </a:solidFill>
              </a:rPr>
              <a:t> </a:t>
            </a:r>
            <a:r>
              <a:rPr lang="ru-RU" altLang="uk-UA" sz="2300" dirty="0" err="1">
                <a:solidFill>
                  <a:srgbClr val="002949"/>
                </a:solidFill>
              </a:rPr>
              <a:t>проходять</a:t>
            </a:r>
            <a:r>
              <a:rPr lang="ru-RU" altLang="uk-UA" sz="2300" dirty="0">
                <a:solidFill>
                  <a:srgbClr val="002949"/>
                </a:solidFill>
              </a:rPr>
              <a:t> </a:t>
            </a:r>
            <a:r>
              <a:rPr lang="ru-RU" altLang="uk-UA" sz="2300" dirty="0" err="1">
                <a:solidFill>
                  <a:srgbClr val="002949"/>
                </a:solidFill>
              </a:rPr>
              <a:t>публічну</a:t>
            </a:r>
            <a:r>
              <a:rPr lang="ru-RU" altLang="uk-UA" sz="2300" dirty="0">
                <a:solidFill>
                  <a:srgbClr val="002949"/>
                </a:solidFill>
              </a:rPr>
              <a:t> службу, в </a:t>
            </a:r>
            <a:r>
              <a:rPr lang="ru-RU" altLang="uk-UA" sz="2300" dirty="0" err="1">
                <a:solidFill>
                  <a:srgbClr val="002949"/>
                </a:solidFill>
              </a:rPr>
              <a:t>цілому</a:t>
            </a:r>
            <a:r>
              <a:rPr lang="ru-RU" altLang="uk-UA" sz="2300" dirty="0">
                <a:solidFill>
                  <a:srgbClr val="002949"/>
                </a:solidFill>
              </a:rPr>
              <a:t> </a:t>
            </a:r>
            <a:r>
              <a:rPr lang="ru-RU" altLang="uk-UA" sz="2300" dirty="0" err="1">
                <a:solidFill>
                  <a:srgbClr val="002949"/>
                </a:solidFill>
              </a:rPr>
              <a:t>врегульоване</a:t>
            </a:r>
            <a:r>
              <a:rPr lang="ru-RU" altLang="uk-UA" sz="2300" dirty="0">
                <a:solidFill>
                  <a:srgbClr val="002949"/>
                </a:solidFill>
              </a:rPr>
              <a:t>.</a:t>
            </a:r>
          </a:p>
          <a:p>
            <a:pPr algn="just">
              <a:lnSpc>
                <a:spcPct val="100000"/>
              </a:lnSpc>
              <a:spcBef>
                <a:spcPct val="0"/>
              </a:spcBef>
              <a:spcAft>
                <a:spcPts val="1200"/>
              </a:spcAft>
              <a:buFont typeface="Arial" panose="020B0604020202020204" pitchFamily="34" charset="0"/>
              <a:buNone/>
            </a:pPr>
            <a:r>
              <a:rPr lang="ru-RU" altLang="uk-UA" sz="2300" dirty="0" err="1">
                <a:solidFill>
                  <a:srgbClr val="002949"/>
                </a:solidFill>
              </a:rPr>
              <a:t>Водночас</a:t>
            </a:r>
            <a:r>
              <a:rPr lang="ru-RU" altLang="uk-UA" sz="2300" dirty="0">
                <a:solidFill>
                  <a:srgbClr val="002949"/>
                </a:solidFill>
              </a:rPr>
              <a:t> у справах, </a:t>
            </a:r>
            <a:r>
              <a:rPr lang="ru-RU" altLang="uk-UA" sz="2300" dirty="0" err="1">
                <a:solidFill>
                  <a:srgbClr val="002949"/>
                </a:solidFill>
              </a:rPr>
              <a:t>пов’язаних</a:t>
            </a:r>
            <a:r>
              <a:rPr lang="ru-RU" altLang="uk-UA" sz="2300" dirty="0">
                <a:solidFill>
                  <a:srgbClr val="002949"/>
                </a:solidFill>
              </a:rPr>
              <a:t> </a:t>
            </a:r>
            <a:r>
              <a:rPr lang="ru-RU" altLang="uk-UA" sz="2300" dirty="0" err="1">
                <a:solidFill>
                  <a:srgbClr val="002949"/>
                </a:solidFill>
              </a:rPr>
              <a:t>із</a:t>
            </a:r>
            <a:r>
              <a:rPr lang="ru-RU" altLang="uk-UA" sz="2300" dirty="0">
                <a:solidFill>
                  <a:srgbClr val="002949"/>
                </a:solidFill>
              </a:rPr>
              <a:t> </a:t>
            </a:r>
            <a:r>
              <a:rPr lang="ru-RU" altLang="uk-UA" sz="2300" dirty="0" err="1">
                <a:solidFill>
                  <a:srgbClr val="002949"/>
                </a:solidFill>
              </a:rPr>
              <a:t>захистом</a:t>
            </a:r>
            <a:r>
              <a:rPr lang="ru-RU" altLang="uk-UA" sz="2300" dirty="0">
                <a:solidFill>
                  <a:srgbClr val="002949"/>
                </a:solidFill>
              </a:rPr>
              <a:t> </a:t>
            </a:r>
            <a:r>
              <a:rPr lang="ru-RU" altLang="uk-UA" sz="2300" dirty="0" err="1">
                <a:solidFill>
                  <a:srgbClr val="002949"/>
                </a:solidFill>
              </a:rPr>
              <a:t>соціальних</a:t>
            </a:r>
            <a:r>
              <a:rPr lang="ru-RU" altLang="uk-UA" sz="2300" dirty="0">
                <a:solidFill>
                  <a:srgbClr val="002949"/>
                </a:solidFill>
              </a:rPr>
              <a:t> прав у </a:t>
            </a:r>
            <a:r>
              <a:rPr lang="ru-RU" altLang="uk-UA" sz="2300" dirty="0" err="1">
                <a:solidFill>
                  <a:srgbClr val="002949"/>
                </a:solidFill>
              </a:rPr>
              <a:t>частині</a:t>
            </a:r>
            <a:r>
              <a:rPr lang="ru-RU" altLang="uk-UA" sz="2300" dirty="0">
                <a:solidFill>
                  <a:srgbClr val="002949"/>
                </a:solidFill>
              </a:rPr>
              <a:t> </a:t>
            </a:r>
            <a:r>
              <a:rPr lang="ru-RU" altLang="uk-UA" sz="2300" dirty="0" err="1">
                <a:solidFill>
                  <a:srgbClr val="002949"/>
                </a:solidFill>
              </a:rPr>
              <a:t>стягнення</a:t>
            </a:r>
            <a:r>
              <a:rPr lang="ru-RU" altLang="uk-UA" sz="2300" dirty="0">
                <a:solidFill>
                  <a:srgbClr val="002949"/>
                </a:solidFill>
              </a:rPr>
              <a:t> </a:t>
            </a:r>
            <a:r>
              <a:rPr lang="ru-RU" altLang="uk-UA" sz="2300" dirty="0" err="1">
                <a:solidFill>
                  <a:srgbClr val="002949"/>
                </a:solidFill>
              </a:rPr>
              <a:t>неотриманої</a:t>
            </a:r>
            <a:r>
              <a:rPr lang="ru-RU" altLang="uk-UA" sz="2300" dirty="0">
                <a:solidFill>
                  <a:srgbClr val="002949"/>
                </a:solidFill>
              </a:rPr>
              <a:t> з вини </a:t>
            </a:r>
            <a:r>
              <a:rPr lang="ru-RU" altLang="uk-UA" sz="2300" dirty="0" err="1">
                <a:solidFill>
                  <a:srgbClr val="002949"/>
                </a:solidFill>
              </a:rPr>
              <a:t>органів</a:t>
            </a:r>
            <a:r>
              <a:rPr lang="ru-RU" altLang="uk-UA" sz="2300" dirty="0">
                <a:solidFill>
                  <a:srgbClr val="002949"/>
                </a:solidFill>
              </a:rPr>
              <a:t>, </a:t>
            </a:r>
            <a:r>
              <a:rPr lang="ru-RU" altLang="uk-UA" sz="2300" dirty="0" err="1">
                <a:solidFill>
                  <a:srgbClr val="002949"/>
                </a:solidFill>
              </a:rPr>
              <a:t>які</a:t>
            </a:r>
            <a:r>
              <a:rPr lang="ru-RU" altLang="uk-UA" sz="2300" dirty="0">
                <a:solidFill>
                  <a:srgbClr val="002949"/>
                </a:solidFill>
              </a:rPr>
              <a:t> </a:t>
            </a:r>
            <a:r>
              <a:rPr lang="ru-RU" altLang="uk-UA" sz="2300" dirty="0" err="1">
                <a:solidFill>
                  <a:srgbClr val="002949"/>
                </a:solidFill>
              </a:rPr>
              <a:t>призначають</a:t>
            </a:r>
            <a:r>
              <a:rPr lang="ru-RU" altLang="uk-UA" sz="2300" dirty="0">
                <a:solidFill>
                  <a:srgbClr val="002949"/>
                </a:solidFill>
              </a:rPr>
              <a:t> та </a:t>
            </a:r>
            <a:r>
              <a:rPr lang="ru-RU" altLang="uk-UA" sz="2300" dirty="0" err="1">
                <a:solidFill>
                  <a:srgbClr val="002949"/>
                </a:solidFill>
              </a:rPr>
              <a:t>виплачують</a:t>
            </a:r>
            <a:r>
              <a:rPr lang="ru-RU" altLang="uk-UA" sz="2300" dirty="0">
                <a:solidFill>
                  <a:srgbClr val="002949"/>
                </a:solidFill>
              </a:rPr>
              <a:t> </a:t>
            </a:r>
            <a:r>
              <a:rPr lang="ru-RU" altLang="uk-UA" sz="2300" dirty="0" err="1">
                <a:solidFill>
                  <a:srgbClr val="002949"/>
                </a:solidFill>
              </a:rPr>
              <a:t>пенсію</a:t>
            </a:r>
            <a:r>
              <a:rPr lang="ru-RU" altLang="uk-UA" sz="2300" dirty="0">
                <a:solidFill>
                  <a:srgbClr val="002949"/>
                </a:solidFill>
              </a:rPr>
              <a:t>, сум </a:t>
            </a:r>
            <a:r>
              <a:rPr lang="ru-RU" altLang="uk-UA" sz="2300" dirty="0" err="1">
                <a:solidFill>
                  <a:srgbClr val="002949"/>
                </a:solidFill>
              </a:rPr>
              <a:t>пенсії</a:t>
            </a:r>
            <a:r>
              <a:rPr lang="ru-RU" altLang="uk-UA" sz="2300" dirty="0">
                <a:solidFill>
                  <a:srgbClr val="002949"/>
                </a:solidFill>
              </a:rPr>
              <a:t>, </a:t>
            </a:r>
            <a:r>
              <a:rPr lang="ru-RU" altLang="uk-UA" sz="2300" dirty="0" err="1">
                <a:solidFill>
                  <a:srgbClr val="002949"/>
                </a:solidFill>
              </a:rPr>
              <a:t>особливий</a:t>
            </a:r>
            <a:r>
              <a:rPr lang="ru-RU" altLang="uk-UA" sz="2300" dirty="0">
                <a:solidFill>
                  <a:srgbClr val="002949"/>
                </a:solidFill>
              </a:rPr>
              <a:t> порядок </a:t>
            </a:r>
            <a:r>
              <a:rPr lang="ru-RU" altLang="uk-UA" sz="2300" dirty="0" err="1">
                <a:solidFill>
                  <a:srgbClr val="002949"/>
                </a:solidFill>
              </a:rPr>
              <a:t>застосування</a:t>
            </a:r>
            <a:r>
              <a:rPr lang="ru-RU" altLang="uk-UA" sz="2300" dirty="0">
                <a:solidFill>
                  <a:srgbClr val="002949"/>
                </a:solidFill>
              </a:rPr>
              <a:t> </a:t>
            </a:r>
            <a:r>
              <a:rPr lang="ru-RU" altLang="uk-UA" sz="2300" dirty="0" err="1">
                <a:solidFill>
                  <a:srgbClr val="002949"/>
                </a:solidFill>
              </a:rPr>
              <a:t>строків</a:t>
            </a:r>
            <a:r>
              <a:rPr lang="ru-RU" altLang="uk-UA" sz="2300" dirty="0">
                <a:solidFill>
                  <a:srgbClr val="002949"/>
                </a:solidFill>
              </a:rPr>
              <a:t> </a:t>
            </a:r>
            <a:r>
              <a:rPr lang="ru-RU" altLang="uk-UA" sz="2300" dirty="0" err="1">
                <a:solidFill>
                  <a:srgbClr val="002949"/>
                </a:solidFill>
              </a:rPr>
              <a:t>звернення</a:t>
            </a:r>
            <a:r>
              <a:rPr lang="ru-RU" altLang="uk-UA" sz="2300" dirty="0">
                <a:solidFill>
                  <a:srgbClr val="002949"/>
                </a:solidFill>
              </a:rPr>
              <a:t> до </a:t>
            </a:r>
            <a:r>
              <a:rPr lang="ru-RU" altLang="uk-UA" sz="2300" dirty="0" err="1">
                <a:solidFill>
                  <a:srgbClr val="002949"/>
                </a:solidFill>
              </a:rPr>
              <a:t>адміністративного</a:t>
            </a:r>
            <a:r>
              <a:rPr lang="ru-RU" altLang="uk-UA" sz="2300" dirty="0">
                <a:solidFill>
                  <a:srgbClr val="002949"/>
                </a:solidFill>
              </a:rPr>
              <a:t> суду </a:t>
            </a:r>
            <a:r>
              <a:rPr lang="ru-RU" altLang="uk-UA" sz="2300" dirty="0" err="1">
                <a:solidFill>
                  <a:srgbClr val="002949"/>
                </a:solidFill>
              </a:rPr>
              <a:t>саме</a:t>
            </a:r>
            <a:r>
              <a:rPr lang="ru-RU" altLang="uk-UA" sz="2300" dirty="0">
                <a:solidFill>
                  <a:srgbClr val="002949"/>
                </a:solidFill>
              </a:rPr>
              <a:t> </a:t>
            </a:r>
            <a:r>
              <a:rPr lang="ru-RU" altLang="uk-UA" sz="2300" dirty="0" err="1">
                <a:solidFill>
                  <a:srgbClr val="002949"/>
                </a:solidFill>
              </a:rPr>
              <a:t>процесуальним</a:t>
            </a:r>
            <a:r>
              <a:rPr lang="ru-RU" altLang="uk-UA" sz="2300" dirty="0">
                <a:solidFill>
                  <a:srgbClr val="002949"/>
                </a:solidFill>
              </a:rPr>
              <a:t> </a:t>
            </a:r>
            <a:r>
              <a:rPr lang="ru-RU" altLang="uk-UA" sz="2300" dirty="0" err="1">
                <a:solidFill>
                  <a:srgbClr val="002949"/>
                </a:solidFill>
              </a:rPr>
              <a:t>законодавством</a:t>
            </a:r>
            <a:r>
              <a:rPr lang="ru-RU" altLang="uk-UA" sz="2300" dirty="0">
                <a:solidFill>
                  <a:srgbClr val="002949"/>
                </a:solidFill>
              </a:rPr>
              <a:t> не </a:t>
            </a:r>
            <a:r>
              <a:rPr lang="ru-RU" altLang="uk-UA" sz="2300" dirty="0" err="1">
                <a:solidFill>
                  <a:srgbClr val="002949"/>
                </a:solidFill>
              </a:rPr>
              <a:t>визначений</a:t>
            </a:r>
            <a:r>
              <a:rPr lang="ru-RU" altLang="uk-UA" sz="2300" dirty="0">
                <a:solidFill>
                  <a:srgbClr val="002949"/>
                </a:solidFill>
              </a:rPr>
              <a:t>. </a:t>
            </a:r>
          </a:p>
          <a:p>
            <a:pPr algn="just">
              <a:lnSpc>
                <a:spcPct val="100000"/>
              </a:lnSpc>
              <a:spcBef>
                <a:spcPct val="0"/>
              </a:spcBef>
              <a:spcAft>
                <a:spcPts val="1200"/>
              </a:spcAft>
              <a:buFont typeface="Arial" panose="020B0604020202020204" pitchFamily="34" charset="0"/>
              <a:buNone/>
            </a:pPr>
            <a:r>
              <a:rPr lang="ru-RU" altLang="uk-UA" sz="2300" dirty="0">
                <a:solidFill>
                  <a:srgbClr val="002949"/>
                </a:solidFill>
              </a:rPr>
              <a:t>На </a:t>
            </a:r>
            <a:r>
              <a:rPr lang="ru-RU" altLang="uk-UA" sz="2300" dirty="0" err="1">
                <a:solidFill>
                  <a:srgbClr val="002949"/>
                </a:solidFill>
              </a:rPr>
              <a:t>цій</a:t>
            </a:r>
            <a:r>
              <a:rPr lang="ru-RU" altLang="uk-UA" sz="2300" dirty="0">
                <a:solidFill>
                  <a:srgbClr val="002949"/>
                </a:solidFill>
              </a:rPr>
              <a:t> </a:t>
            </a:r>
            <a:r>
              <a:rPr lang="ru-RU" altLang="uk-UA" sz="2300" dirty="0" err="1">
                <a:solidFill>
                  <a:srgbClr val="002949"/>
                </a:solidFill>
              </a:rPr>
              <a:t>підставі</a:t>
            </a:r>
            <a:r>
              <a:rPr lang="ru-RU" altLang="uk-UA" sz="2300" dirty="0">
                <a:solidFill>
                  <a:srgbClr val="002949"/>
                </a:solidFill>
              </a:rPr>
              <a:t> </a:t>
            </a:r>
            <a:r>
              <a:rPr lang="ru-RU" altLang="uk-UA" sz="2300" dirty="0" err="1">
                <a:solidFill>
                  <a:srgbClr val="002949"/>
                </a:solidFill>
              </a:rPr>
              <a:t>склалася</a:t>
            </a:r>
            <a:r>
              <a:rPr lang="ru-RU" altLang="uk-UA" sz="2300" dirty="0">
                <a:solidFill>
                  <a:srgbClr val="002949"/>
                </a:solidFill>
              </a:rPr>
              <a:t> </a:t>
            </a:r>
            <a:r>
              <a:rPr lang="ru-RU" altLang="uk-UA" sz="2300" dirty="0" err="1">
                <a:solidFill>
                  <a:srgbClr val="002949"/>
                </a:solidFill>
              </a:rPr>
              <a:t>неоднакова</a:t>
            </a:r>
            <a:r>
              <a:rPr lang="ru-RU" altLang="uk-UA" sz="2300" dirty="0">
                <a:solidFill>
                  <a:srgbClr val="002949"/>
                </a:solidFill>
              </a:rPr>
              <a:t> </a:t>
            </a:r>
            <a:r>
              <a:rPr lang="ru-RU" altLang="uk-UA" sz="2300" dirty="0" err="1">
                <a:solidFill>
                  <a:srgbClr val="002949"/>
                </a:solidFill>
              </a:rPr>
              <a:t>судова</a:t>
            </a:r>
            <a:r>
              <a:rPr lang="ru-RU" altLang="uk-UA" sz="2300" dirty="0">
                <a:solidFill>
                  <a:srgbClr val="002949"/>
                </a:solidFill>
              </a:rPr>
              <a:t> практика у </a:t>
            </a:r>
            <a:r>
              <a:rPr lang="ru-RU" altLang="uk-UA" sz="2300" dirty="0" err="1">
                <a:solidFill>
                  <a:srgbClr val="002949"/>
                </a:solidFill>
              </a:rPr>
              <a:t>даній</a:t>
            </a:r>
            <a:r>
              <a:rPr lang="ru-RU" altLang="uk-UA" sz="2300" dirty="0">
                <a:solidFill>
                  <a:srgbClr val="002949"/>
                </a:solidFill>
              </a:rPr>
              <a:t> </a:t>
            </a:r>
            <a:r>
              <a:rPr lang="ru-RU" altLang="uk-UA" sz="2300" dirty="0" err="1">
                <a:solidFill>
                  <a:srgbClr val="002949"/>
                </a:solidFill>
              </a:rPr>
              <a:t>категорії</a:t>
            </a:r>
            <a:r>
              <a:rPr lang="ru-RU" altLang="uk-UA" sz="2300" dirty="0">
                <a:solidFill>
                  <a:srgbClr val="002949"/>
                </a:solidFill>
              </a:rPr>
              <a:t> справ.</a:t>
            </a:r>
          </a:p>
        </p:txBody>
      </p:sp>
      <p:cxnSp>
        <p:nvCxnSpPr>
          <p:cNvPr id="3" name="Straight Connector 8">
            <a:extLst>
              <a:ext uri="{FF2B5EF4-FFF2-40B4-BE49-F238E27FC236}">
                <a16:creationId xmlns:a16="http://schemas.microsoft.com/office/drawing/2014/main" id="{371C4A6E-F61D-DC1A-1973-D72D620E4B08}"/>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FC341EF6-2387-5ECD-8388-41854E0AB67A}"/>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47708893-633B-AC44-7DA5-92B5F5BAC1C7}"/>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BB48CB88-040F-E1C9-B777-752811905D3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44</a:t>
            </a:fld>
            <a:endParaRPr lang="uk-UA" altLang="uk-UA" dirty="0">
              <a:solidFill>
                <a:srgbClr val="002949"/>
              </a:solidFill>
            </a:endParaRPr>
          </a:p>
        </p:txBody>
      </p:sp>
    </p:spTree>
    <p:extLst>
      <p:ext uri="{BB962C8B-B14F-4D97-AF65-F5344CB8AC3E}">
        <p14:creationId xmlns:p14="http://schemas.microsoft.com/office/powerpoint/2010/main" val="319082363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330200" y="167025"/>
            <a:ext cx="11637211" cy="5632311"/>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000" dirty="0" err="1">
                <a:solidFill>
                  <a:srgbClr val="002949"/>
                </a:solidFill>
              </a:rPr>
              <a:t>Наприклад</a:t>
            </a:r>
            <a:r>
              <a:rPr lang="ru-RU" altLang="uk-UA" sz="2000" dirty="0">
                <a:solidFill>
                  <a:srgbClr val="002949"/>
                </a:solidFill>
              </a:rPr>
              <a:t>, у </a:t>
            </a:r>
            <a:r>
              <a:rPr lang="ru-RU" altLang="uk-UA" sz="2000" dirty="0" err="1">
                <a:solidFill>
                  <a:srgbClr val="002949"/>
                </a:solidFill>
              </a:rPr>
              <a:t>постанові</a:t>
            </a:r>
            <a:r>
              <a:rPr lang="ru-RU" altLang="uk-UA" sz="2000" dirty="0">
                <a:solidFill>
                  <a:srgbClr val="002949"/>
                </a:solidFill>
              </a:rPr>
              <a:t> </a:t>
            </a:r>
            <a:r>
              <a:rPr lang="ru-RU" altLang="uk-UA" sz="2000" dirty="0" err="1">
                <a:solidFill>
                  <a:srgbClr val="002949"/>
                </a:solidFill>
              </a:rPr>
              <a:t>від</a:t>
            </a:r>
            <a:r>
              <a:rPr lang="ru-RU" altLang="uk-UA" sz="2000" dirty="0">
                <a:solidFill>
                  <a:srgbClr val="002949"/>
                </a:solidFill>
              </a:rPr>
              <a:t> 24 </a:t>
            </a:r>
            <a:r>
              <a:rPr lang="ru-RU" altLang="uk-UA" sz="2000" dirty="0" err="1">
                <a:solidFill>
                  <a:srgbClr val="002949"/>
                </a:solidFill>
              </a:rPr>
              <a:t>квітня</a:t>
            </a:r>
            <a:r>
              <a:rPr lang="ru-RU" altLang="uk-UA" sz="2000" dirty="0">
                <a:solidFill>
                  <a:srgbClr val="002949"/>
                </a:solidFill>
              </a:rPr>
              <a:t> 2018 року у </a:t>
            </a:r>
            <a:r>
              <a:rPr lang="ru-RU" altLang="uk-UA" sz="2000" dirty="0" err="1">
                <a:solidFill>
                  <a:srgbClr val="002949"/>
                </a:solidFill>
              </a:rPr>
              <a:t>справі</a:t>
            </a:r>
            <a:r>
              <a:rPr lang="ru-RU" altLang="uk-UA" sz="2000" dirty="0">
                <a:solidFill>
                  <a:srgbClr val="002949"/>
                </a:solidFill>
              </a:rPr>
              <a:t> № 646/6250/17 на </a:t>
            </a:r>
            <a:r>
              <a:rPr lang="ru-RU" altLang="uk-UA" sz="2000" dirty="0" err="1">
                <a:solidFill>
                  <a:srgbClr val="002949"/>
                </a:solidFill>
              </a:rPr>
              <a:t>підставі</a:t>
            </a:r>
            <a:r>
              <a:rPr lang="ru-RU" altLang="uk-UA" sz="2000" dirty="0">
                <a:solidFill>
                  <a:srgbClr val="002949"/>
                </a:solidFill>
              </a:rPr>
              <a:t> </a:t>
            </a:r>
            <a:r>
              <a:rPr lang="ru-RU" altLang="uk-UA" sz="2000" dirty="0" err="1">
                <a:solidFill>
                  <a:srgbClr val="002949"/>
                </a:solidFill>
              </a:rPr>
              <a:t>аналізу</a:t>
            </a:r>
            <a:r>
              <a:rPr lang="ru-RU" altLang="uk-UA" sz="2000" dirty="0">
                <a:solidFill>
                  <a:srgbClr val="002949"/>
                </a:solidFill>
              </a:rPr>
              <a:t> </a:t>
            </a:r>
            <a:r>
              <a:rPr lang="ru-RU" altLang="uk-UA" sz="2000" dirty="0" err="1">
                <a:solidFill>
                  <a:srgbClr val="002949"/>
                </a:solidFill>
              </a:rPr>
              <a:t>положення</a:t>
            </a:r>
            <a:r>
              <a:rPr lang="ru-RU" altLang="uk-UA" sz="2000" dirty="0">
                <a:solidFill>
                  <a:srgbClr val="002949"/>
                </a:solidFill>
              </a:rPr>
              <a:t> ч. 1 ст. 122 КАС </a:t>
            </a:r>
            <a:r>
              <a:rPr lang="ru-RU" altLang="uk-UA" sz="2000" dirty="0" err="1">
                <a:solidFill>
                  <a:srgbClr val="002949"/>
                </a:solidFill>
              </a:rPr>
              <a:t>України</a:t>
            </a:r>
            <a:r>
              <a:rPr lang="ru-RU" altLang="uk-UA" sz="2000" dirty="0">
                <a:solidFill>
                  <a:srgbClr val="002949"/>
                </a:solidFill>
              </a:rPr>
              <a:t> у системному </a:t>
            </a:r>
            <a:r>
              <a:rPr lang="ru-RU" altLang="uk-UA" sz="2000" dirty="0" err="1">
                <a:solidFill>
                  <a:srgbClr val="002949"/>
                </a:solidFill>
              </a:rPr>
              <a:t>зв’язку</a:t>
            </a:r>
            <a:r>
              <a:rPr lang="ru-RU" altLang="uk-UA" sz="2000" dirty="0">
                <a:solidFill>
                  <a:srgbClr val="002949"/>
                </a:solidFill>
              </a:rPr>
              <a:t> з </a:t>
            </a:r>
            <a:r>
              <a:rPr lang="ru-RU" altLang="uk-UA" sz="2000" dirty="0" err="1">
                <a:solidFill>
                  <a:srgbClr val="002949"/>
                </a:solidFill>
              </a:rPr>
              <a:t>положенням</a:t>
            </a:r>
            <a:r>
              <a:rPr lang="ru-RU" altLang="uk-UA" sz="2000" dirty="0">
                <a:solidFill>
                  <a:srgbClr val="002949"/>
                </a:solidFill>
              </a:rPr>
              <a:t> ч. 2 ст. 46 Закону </a:t>
            </a:r>
            <a:r>
              <a:rPr lang="ru-RU" altLang="uk-UA" sz="2000" dirty="0" err="1">
                <a:solidFill>
                  <a:srgbClr val="002949"/>
                </a:solidFill>
              </a:rPr>
              <a:t>України</a:t>
            </a:r>
            <a:r>
              <a:rPr lang="ru-RU" altLang="uk-UA" sz="2000" dirty="0">
                <a:solidFill>
                  <a:srgbClr val="002949"/>
                </a:solidFill>
              </a:rPr>
              <a:t> «Про </a:t>
            </a:r>
            <a:r>
              <a:rPr lang="ru-RU" altLang="uk-UA" sz="2000" dirty="0" err="1">
                <a:solidFill>
                  <a:srgbClr val="002949"/>
                </a:solidFill>
              </a:rPr>
              <a:t>загальнообов’язкове</a:t>
            </a:r>
            <a:r>
              <a:rPr lang="ru-RU" altLang="uk-UA" sz="2000" dirty="0">
                <a:solidFill>
                  <a:srgbClr val="002949"/>
                </a:solidFill>
              </a:rPr>
              <a:t> </a:t>
            </a:r>
            <a:r>
              <a:rPr lang="ru-RU" altLang="uk-UA" sz="2000" dirty="0" err="1">
                <a:solidFill>
                  <a:srgbClr val="002949"/>
                </a:solidFill>
              </a:rPr>
              <a:t>державне</a:t>
            </a:r>
            <a:r>
              <a:rPr lang="ru-RU" altLang="uk-UA" sz="2000" dirty="0">
                <a:solidFill>
                  <a:srgbClr val="002949"/>
                </a:solidFill>
              </a:rPr>
              <a:t> </a:t>
            </a:r>
            <a:r>
              <a:rPr lang="ru-RU" altLang="uk-UA" sz="2000" dirty="0" err="1">
                <a:solidFill>
                  <a:srgbClr val="002949"/>
                </a:solidFill>
              </a:rPr>
              <a:t>пенсійне</a:t>
            </a:r>
            <a:r>
              <a:rPr lang="ru-RU" altLang="uk-UA" sz="2000" dirty="0">
                <a:solidFill>
                  <a:srgbClr val="002949"/>
                </a:solidFill>
              </a:rPr>
              <a:t> </a:t>
            </a:r>
            <a:r>
              <a:rPr lang="ru-RU" altLang="uk-UA" sz="2000" dirty="0" err="1">
                <a:solidFill>
                  <a:srgbClr val="002949"/>
                </a:solidFill>
              </a:rPr>
              <a:t>страхування</a:t>
            </a:r>
            <a:r>
              <a:rPr lang="ru-RU" altLang="uk-UA" sz="2000" dirty="0">
                <a:solidFill>
                  <a:srgbClr val="002949"/>
                </a:solidFill>
              </a:rPr>
              <a:t>» </a:t>
            </a:r>
            <a:r>
              <a:rPr lang="ru-RU" altLang="uk-UA" sz="2000" dirty="0" err="1">
                <a:solidFill>
                  <a:srgbClr val="002949"/>
                </a:solidFill>
              </a:rPr>
              <a:t>Верховний</a:t>
            </a:r>
            <a:r>
              <a:rPr lang="ru-RU" altLang="uk-UA" sz="2000" dirty="0">
                <a:solidFill>
                  <a:srgbClr val="002949"/>
                </a:solidFill>
              </a:rPr>
              <a:t> Суд </a:t>
            </a:r>
            <a:r>
              <a:rPr lang="ru-RU" altLang="uk-UA" sz="2000" dirty="0" err="1">
                <a:solidFill>
                  <a:srgbClr val="002949"/>
                </a:solidFill>
              </a:rPr>
              <a:t>дійшов</a:t>
            </a:r>
            <a:r>
              <a:rPr lang="ru-RU" altLang="uk-UA" sz="2000" dirty="0">
                <a:solidFill>
                  <a:srgbClr val="002949"/>
                </a:solidFill>
              </a:rPr>
              <a:t> </a:t>
            </a:r>
            <a:r>
              <a:rPr lang="ru-RU" altLang="uk-UA" sz="2000" dirty="0" err="1">
                <a:solidFill>
                  <a:srgbClr val="002949"/>
                </a:solidFill>
              </a:rPr>
              <a:t>висновку</a:t>
            </a:r>
            <a:r>
              <a:rPr lang="ru-RU" altLang="uk-UA" sz="2000" dirty="0">
                <a:solidFill>
                  <a:srgbClr val="002949"/>
                </a:solidFill>
              </a:rPr>
              <a:t>, </a:t>
            </a:r>
            <a:r>
              <a:rPr lang="ru-RU" altLang="uk-UA" sz="2000" dirty="0" err="1">
                <a:solidFill>
                  <a:srgbClr val="002949"/>
                </a:solidFill>
              </a:rPr>
              <a:t>що</a:t>
            </a:r>
            <a:r>
              <a:rPr lang="ru-RU" altLang="uk-UA" sz="2000" dirty="0">
                <a:solidFill>
                  <a:srgbClr val="002949"/>
                </a:solidFill>
              </a:rPr>
              <a:t> у </a:t>
            </a:r>
            <a:r>
              <a:rPr lang="ru-RU" altLang="uk-UA" sz="2000" dirty="0" err="1">
                <a:solidFill>
                  <a:srgbClr val="002949"/>
                </a:solidFill>
              </a:rPr>
              <a:t>разі</a:t>
            </a:r>
            <a:r>
              <a:rPr lang="ru-RU" altLang="uk-UA" sz="2000" dirty="0">
                <a:solidFill>
                  <a:srgbClr val="002949"/>
                </a:solidFill>
              </a:rPr>
              <a:t> </a:t>
            </a:r>
            <a:r>
              <a:rPr lang="ru-RU" altLang="uk-UA" sz="2000" dirty="0" err="1">
                <a:solidFill>
                  <a:srgbClr val="002949"/>
                </a:solidFill>
              </a:rPr>
              <a:t>порушення</a:t>
            </a:r>
            <a:r>
              <a:rPr lang="ru-RU" altLang="uk-UA" sz="2000" dirty="0">
                <a:solidFill>
                  <a:srgbClr val="002949"/>
                </a:solidFill>
              </a:rPr>
              <a:t> </a:t>
            </a:r>
            <a:r>
              <a:rPr lang="ru-RU" altLang="uk-UA" sz="2000" dirty="0" err="1">
                <a:solidFill>
                  <a:srgbClr val="002949"/>
                </a:solidFill>
              </a:rPr>
              <a:t>законодавства</a:t>
            </a:r>
            <a:r>
              <a:rPr lang="ru-RU" altLang="uk-UA" sz="2000" dirty="0">
                <a:solidFill>
                  <a:srgbClr val="002949"/>
                </a:solidFill>
              </a:rPr>
              <a:t> про </a:t>
            </a:r>
            <a:r>
              <a:rPr lang="ru-RU" altLang="uk-UA" sz="2000" dirty="0" err="1">
                <a:solidFill>
                  <a:srgbClr val="002949"/>
                </a:solidFill>
              </a:rPr>
              <a:t>пенсійне</a:t>
            </a:r>
            <a:r>
              <a:rPr lang="ru-RU" altLang="uk-UA" sz="2000" dirty="0">
                <a:solidFill>
                  <a:srgbClr val="002949"/>
                </a:solidFill>
              </a:rPr>
              <a:t> </a:t>
            </a:r>
            <a:r>
              <a:rPr lang="ru-RU" altLang="uk-UA" sz="2000" dirty="0" err="1">
                <a:solidFill>
                  <a:srgbClr val="002949"/>
                </a:solidFill>
              </a:rPr>
              <a:t>забезпечення</a:t>
            </a:r>
            <a:r>
              <a:rPr lang="ru-RU" altLang="uk-UA" sz="2000" dirty="0">
                <a:solidFill>
                  <a:srgbClr val="002949"/>
                </a:solidFill>
              </a:rPr>
              <a:t> органом, </a:t>
            </a:r>
            <a:r>
              <a:rPr lang="ru-RU" altLang="uk-UA" sz="2000" dirty="0" err="1">
                <a:solidFill>
                  <a:srgbClr val="002949"/>
                </a:solidFill>
              </a:rPr>
              <a:t>що</a:t>
            </a:r>
            <a:r>
              <a:rPr lang="ru-RU" altLang="uk-UA" sz="2000" dirty="0">
                <a:solidFill>
                  <a:srgbClr val="002949"/>
                </a:solidFill>
              </a:rPr>
              <a:t> </a:t>
            </a:r>
            <a:r>
              <a:rPr lang="ru-RU" altLang="uk-UA" sz="2000" dirty="0" err="1">
                <a:solidFill>
                  <a:srgbClr val="002949"/>
                </a:solidFill>
              </a:rPr>
              <a:t>призначає</a:t>
            </a:r>
            <a:r>
              <a:rPr lang="ru-RU" altLang="uk-UA" sz="2000" dirty="0">
                <a:solidFill>
                  <a:srgbClr val="002949"/>
                </a:solidFill>
              </a:rPr>
              <a:t> і </a:t>
            </a:r>
            <a:r>
              <a:rPr lang="ru-RU" altLang="uk-UA" sz="2000" dirty="0" err="1">
                <a:solidFill>
                  <a:srgbClr val="002949"/>
                </a:solidFill>
              </a:rPr>
              <a:t>виплачує</a:t>
            </a:r>
            <a:r>
              <a:rPr lang="ru-RU" altLang="uk-UA" sz="2000" dirty="0">
                <a:solidFill>
                  <a:srgbClr val="002949"/>
                </a:solidFill>
              </a:rPr>
              <a:t> </a:t>
            </a:r>
            <a:r>
              <a:rPr lang="ru-RU" altLang="uk-UA" sz="2000" dirty="0" err="1">
                <a:solidFill>
                  <a:srgbClr val="002949"/>
                </a:solidFill>
              </a:rPr>
              <a:t>пенсію</a:t>
            </a:r>
            <a:r>
              <a:rPr lang="ru-RU" altLang="uk-UA" sz="2000" dirty="0">
                <a:solidFill>
                  <a:srgbClr val="002949"/>
                </a:solidFill>
              </a:rPr>
              <a:t>, </a:t>
            </a:r>
            <a:r>
              <a:rPr lang="ru-RU" altLang="uk-UA" sz="2000" dirty="0" err="1">
                <a:solidFill>
                  <a:srgbClr val="002949"/>
                </a:solidFill>
              </a:rPr>
              <a:t>адміністративний</a:t>
            </a:r>
            <a:r>
              <a:rPr lang="ru-RU" altLang="uk-UA" sz="2000" dirty="0">
                <a:solidFill>
                  <a:srgbClr val="002949"/>
                </a:solidFill>
              </a:rPr>
              <a:t> </a:t>
            </a:r>
            <a:r>
              <a:rPr lang="ru-RU" altLang="uk-UA" sz="2000" dirty="0" err="1">
                <a:solidFill>
                  <a:srgbClr val="002949"/>
                </a:solidFill>
              </a:rPr>
              <a:t>позов</a:t>
            </a:r>
            <a:r>
              <a:rPr lang="ru-RU" altLang="uk-UA" sz="2000" dirty="0">
                <a:solidFill>
                  <a:srgbClr val="002949"/>
                </a:solidFill>
              </a:rPr>
              <a:t> з </a:t>
            </a:r>
            <a:r>
              <a:rPr lang="ru-RU" altLang="uk-UA" sz="2000" dirty="0" err="1">
                <a:solidFill>
                  <a:srgbClr val="002949"/>
                </a:solidFill>
              </a:rPr>
              <a:t>вимогами</a:t>
            </a:r>
            <a:r>
              <a:rPr lang="ru-RU" altLang="uk-UA" sz="2000" dirty="0">
                <a:solidFill>
                  <a:srgbClr val="002949"/>
                </a:solidFill>
              </a:rPr>
              <a:t>, </a:t>
            </a:r>
            <a:r>
              <a:rPr lang="ru-RU" altLang="uk-UA" sz="2000" dirty="0" err="1">
                <a:solidFill>
                  <a:srgbClr val="002949"/>
                </a:solidFill>
              </a:rPr>
              <a:t>пов’язаними</a:t>
            </a:r>
            <a:r>
              <a:rPr lang="ru-RU" altLang="uk-UA" sz="2000" dirty="0">
                <a:solidFill>
                  <a:srgbClr val="002949"/>
                </a:solidFill>
              </a:rPr>
              <a:t> з </a:t>
            </a:r>
            <a:r>
              <a:rPr lang="ru-RU" altLang="uk-UA" sz="2000" dirty="0" err="1">
                <a:solidFill>
                  <a:srgbClr val="002949"/>
                </a:solidFill>
              </a:rPr>
              <a:t>виплатами</a:t>
            </a:r>
            <a:r>
              <a:rPr lang="ru-RU" altLang="uk-UA" sz="2000" dirty="0">
                <a:solidFill>
                  <a:srgbClr val="002949"/>
                </a:solidFill>
              </a:rPr>
              <a:t> сум </a:t>
            </a:r>
            <a:r>
              <a:rPr lang="ru-RU" altLang="uk-UA" sz="2000" dirty="0" err="1">
                <a:solidFill>
                  <a:srgbClr val="002949"/>
                </a:solidFill>
              </a:rPr>
              <a:t>пенсії</a:t>
            </a:r>
            <a:r>
              <a:rPr lang="ru-RU" altLang="uk-UA" sz="2000" dirty="0">
                <a:solidFill>
                  <a:srgbClr val="002949"/>
                </a:solidFill>
              </a:rPr>
              <a:t> за </a:t>
            </a:r>
            <a:r>
              <a:rPr lang="ru-RU" altLang="uk-UA" sz="2000" dirty="0" err="1">
                <a:solidFill>
                  <a:srgbClr val="002949"/>
                </a:solidFill>
              </a:rPr>
              <a:t>минулий</a:t>
            </a:r>
            <a:r>
              <a:rPr lang="ru-RU" altLang="uk-UA" sz="2000" dirty="0">
                <a:solidFill>
                  <a:srgbClr val="002949"/>
                </a:solidFill>
              </a:rPr>
              <a:t> час, у тому </a:t>
            </a:r>
            <a:r>
              <a:rPr lang="ru-RU" altLang="uk-UA" sz="2000" dirty="0" err="1">
                <a:solidFill>
                  <a:srgbClr val="002949"/>
                </a:solidFill>
              </a:rPr>
              <a:t>числі</a:t>
            </a:r>
            <a:r>
              <a:rPr lang="ru-RU" altLang="uk-UA" sz="2000" dirty="0">
                <a:solidFill>
                  <a:srgbClr val="002949"/>
                </a:solidFill>
              </a:rPr>
              <a:t> сум будь-</a:t>
            </a:r>
            <a:r>
              <a:rPr lang="ru-RU" altLang="uk-UA" sz="2000" dirty="0" err="1">
                <a:solidFill>
                  <a:srgbClr val="002949"/>
                </a:solidFill>
              </a:rPr>
              <a:t>яких</a:t>
            </a:r>
            <a:r>
              <a:rPr lang="ru-RU" altLang="uk-UA" sz="2000" dirty="0">
                <a:solidFill>
                  <a:srgbClr val="002949"/>
                </a:solidFill>
              </a:rPr>
              <a:t> </a:t>
            </a:r>
            <a:r>
              <a:rPr lang="ru-RU" altLang="uk-UA" sz="2000" dirty="0" err="1">
                <a:solidFill>
                  <a:srgbClr val="002949"/>
                </a:solidFill>
              </a:rPr>
              <a:t>її</a:t>
            </a:r>
            <a:r>
              <a:rPr lang="ru-RU" altLang="uk-UA" sz="2000" dirty="0">
                <a:solidFill>
                  <a:srgbClr val="002949"/>
                </a:solidFill>
              </a:rPr>
              <a:t> </a:t>
            </a:r>
            <a:r>
              <a:rPr lang="ru-RU" altLang="uk-UA" sz="2000" dirty="0" err="1">
                <a:solidFill>
                  <a:srgbClr val="002949"/>
                </a:solidFill>
              </a:rPr>
              <a:t>складових</a:t>
            </a:r>
            <a:r>
              <a:rPr lang="ru-RU" altLang="uk-UA" sz="2000" dirty="0">
                <a:solidFill>
                  <a:srgbClr val="002949"/>
                </a:solidFill>
              </a:rPr>
              <a:t>, </a:t>
            </a:r>
            <a:r>
              <a:rPr lang="ru-RU" altLang="uk-UA" sz="2000" dirty="0" err="1">
                <a:solidFill>
                  <a:srgbClr val="002949"/>
                </a:solidFill>
              </a:rPr>
              <a:t>може</a:t>
            </a:r>
            <a:r>
              <a:rPr lang="ru-RU" altLang="uk-UA" sz="2000" dirty="0">
                <a:solidFill>
                  <a:srgbClr val="002949"/>
                </a:solidFill>
              </a:rPr>
              <a:t> бути подано без </a:t>
            </a:r>
            <a:r>
              <a:rPr lang="ru-RU" altLang="uk-UA" sz="2000" dirty="0" err="1">
                <a:solidFill>
                  <a:srgbClr val="002949"/>
                </a:solidFill>
              </a:rPr>
              <a:t>обмеження</a:t>
            </a:r>
            <a:r>
              <a:rPr lang="ru-RU" altLang="uk-UA" sz="2000" dirty="0">
                <a:solidFill>
                  <a:srgbClr val="002949"/>
                </a:solidFill>
              </a:rPr>
              <a:t> будь-</a:t>
            </a:r>
            <a:r>
              <a:rPr lang="ru-RU" altLang="uk-UA" sz="2000" dirty="0" err="1">
                <a:solidFill>
                  <a:srgbClr val="002949"/>
                </a:solidFill>
              </a:rPr>
              <a:t>яким</a:t>
            </a:r>
            <a:r>
              <a:rPr lang="ru-RU" altLang="uk-UA" sz="2000" dirty="0">
                <a:solidFill>
                  <a:srgbClr val="002949"/>
                </a:solidFill>
              </a:rPr>
              <a:t> </a:t>
            </a:r>
            <a:r>
              <a:rPr lang="ru-RU" altLang="uk-UA" sz="2000" dirty="0" err="1">
                <a:solidFill>
                  <a:srgbClr val="002949"/>
                </a:solidFill>
              </a:rPr>
              <a:t>строком</a:t>
            </a:r>
            <a:r>
              <a:rPr lang="ru-RU" altLang="uk-UA" sz="2000" dirty="0">
                <a:solidFill>
                  <a:srgbClr val="002949"/>
                </a:solidFill>
              </a:rPr>
              <a:t> та </a:t>
            </a:r>
            <a:r>
              <a:rPr lang="ru-RU" altLang="uk-UA" sz="2000" dirty="0" err="1">
                <a:solidFill>
                  <a:srgbClr val="002949"/>
                </a:solidFill>
              </a:rPr>
              <a:t>незалежно</a:t>
            </a:r>
            <a:r>
              <a:rPr lang="ru-RU" altLang="uk-UA" sz="2000" dirty="0">
                <a:solidFill>
                  <a:srgbClr val="002949"/>
                </a:solidFill>
              </a:rPr>
              <a:t> </a:t>
            </a:r>
            <a:r>
              <a:rPr lang="ru-RU" altLang="uk-UA" sz="2000" dirty="0" err="1">
                <a:solidFill>
                  <a:srgbClr val="002949"/>
                </a:solidFill>
              </a:rPr>
              <a:t>від</a:t>
            </a:r>
            <a:r>
              <a:rPr lang="ru-RU" altLang="uk-UA" sz="2000" dirty="0">
                <a:solidFill>
                  <a:srgbClr val="002949"/>
                </a:solidFill>
              </a:rPr>
              <a:t> того, </a:t>
            </a:r>
            <a:r>
              <a:rPr lang="ru-RU" altLang="uk-UA" sz="2000" dirty="0" err="1">
                <a:solidFill>
                  <a:srgbClr val="002949"/>
                </a:solidFill>
              </a:rPr>
              <a:t>чи</a:t>
            </a:r>
            <a:r>
              <a:rPr lang="ru-RU" altLang="uk-UA" sz="2000" dirty="0">
                <a:solidFill>
                  <a:srgbClr val="002949"/>
                </a:solidFill>
              </a:rPr>
              <a:t> </a:t>
            </a:r>
            <a:r>
              <a:rPr lang="ru-RU" altLang="uk-UA" sz="2000" dirty="0" err="1">
                <a:solidFill>
                  <a:srgbClr val="002949"/>
                </a:solidFill>
              </a:rPr>
              <a:t>були</a:t>
            </a:r>
            <a:r>
              <a:rPr lang="ru-RU" altLang="uk-UA" sz="2000" dirty="0">
                <a:solidFill>
                  <a:srgbClr val="002949"/>
                </a:solidFill>
              </a:rPr>
              <a:t> </a:t>
            </a:r>
            <a:r>
              <a:rPr lang="ru-RU" altLang="uk-UA" sz="2000" dirty="0" err="1">
                <a:solidFill>
                  <a:srgbClr val="002949"/>
                </a:solidFill>
              </a:rPr>
              <a:t>такі</a:t>
            </a:r>
            <a:r>
              <a:rPr lang="ru-RU" altLang="uk-UA" sz="2000" dirty="0">
                <a:solidFill>
                  <a:srgbClr val="002949"/>
                </a:solidFill>
              </a:rPr>
              <a:t> </a:t>
            </a:r>
            <a:r>
              <a:rPr lang="ru-RU" altLang="uk-UA" sz="2000" dirty="0" err="1">
                <a:solidFill>
                  <a:srgbClr val="002949"/>
                </a:solidFill>
              </a:rPr>
              <a:t>суми</a:t>
            </a:r>
            <a:r>
              <a:rPr lang="ru-RU" altLang="uk-UA" sz="2000" dirty="0">
                <a:solidFill>
                  <a:srgbClr val="002949"/>
                </a:solidFill>
              </a:rPr>
              <a:t> </a:t>
            </a:r>
            <a:r>
              <a:rPr lang="ru-RU" altLang="uk-UA" sz="2000" dirty="0" err="1">
                <a:solidFill>
                  <a:srgbClr val="002949"/>
                </a:solidFill>
              </a:rPr>
              <a:t>нараховані</a:t>
            </a:r>
            <a:r>
              <a:rPr lang="ru-RU" altLang="uk-UA" sz="2000" dirty="0">
                <a:solidFill>
                  <a:srgbClr val="002949"/>
                </a:solidFill>
              </a:rPr>
              <a:t> </a:t>
            </a:r>
            <a:r>
              <a:rPr lang="ru-RU" altLang="uk-UA" sz="2000" dirty="0" err="1">
                <a:solidFill>
                  <a:srgbClr val="002949"/>
                </a:solidFill>
              </a:rPr>
              <a:t>цим</a:t>
            </a:r>
            <a:r>
              <a:rPr lang="ru-RU" altLang="uk-UA" sz="2000" dirty="0">
                <a:solidFill>
                  <a:srgbClr val="002949"/>
                </a:solidFill>
              </a:rPr>
              <a:t> органом. </a:t>
            </a:r>
            <a:r>
              <a:rPr lang="ru-RU" altLang="uk-UA" sz="2000" dirty="0" err="1">
                <a:solidFill>
                  <a:srgbClr val="002949"/>
                </a:solidFill>
              </a:rPr>
              <a:t>Такий</a:t>
            </a:r>
            <a:r>
              <a:rPr lang="ru-RU" altLang="uk-UA" sz="2000" dirty="0">
                <a:solidFill>
                  <a:srgbClr val="002949"/>
                </a:solidFill>
              </a:rPr>
              <a:t> </a:t>
            </a:r>
            <a:r>
              <a:rPr lang="ru-RU" altLang="uk-UA" sz="2000" dirty="0" err="1">
                <a:solidFill>
                  <a:srgbClr val="002949"/>
                </a:solidFill>
              </a:rPr>
              <a:t>висновок</a:t>
            </a:r>
            <a:r>
              <a:rPr lang="ru-RU" altLang="uk-UA" sz="2000" dirty="0">
                <a:solidFill>
                  <a:srgbClr val="002949"/>
                </a:solidFill>
              </a:rPr>
              <a:t> </a:t>
            </a:r>
            <a:r>
              <a:rPr lang="ru-RU" altLang="uk-UA" sz="2000" dirty="0" err="1">
                <a:solidFill>
                  <a:srgbClr val="002949"/>
                </a:solidFill>
              </a:rPr>
              <a:t>ґрунтується</a:t>
            </a:r>
            <a:r>
              <a:rPr lang="ru-RU" altLang="uk-UA" sz="2000" dirty="0">
                <a:solidFill>
                  <a:srgbClr val="002949"/>
                </a:solidFill>
              </a:rPr>
              <a:t> на тому, </a:t>
            </a:r>
            <a:r>
              <a:rPr lang="ru-RU" altLang="uk-UA" sz="2000" dirty="0" err="1">
                <a:solidFill>
                  <a:srgbClr val="002949"/>
                </a:solidFill>
              </a:rPr>
              <a:t>що</a:t>
            </a:r>
            <a:r>
              <a:rPr lang="ru-RU" altLang="uk-UA" sz="2000" dirty="0">
                <a:solidFill>
                  <a:srgbClr val="002949"/>
                </a:solidFill>
              </a:rPr>
              <a:t> право особи на </a:t>
            </a:r>
            <a:r>
              <a:rPr lang="ru-RU" altLang="uk-UA" sz="2000" dirty="0" err="1">
                <a:solidFill>
                  <a:srgbClr val="002949"/>
                </a:solidFill>
              </a:rPr>
              <a:t>отримання</a:t>
            </a:r>
            <a:r>
              <a:rPr lang="ru-RU" altLang="uk-UA" sz="2000" dirty="0">
                <a:solidFill>
                  <a:srgbClr val="002949"/>
                </a:solidFill>
              </a:rPr>
              <a:t> </a:t>
            </a:r>
            <a:r>
              <a:rPr lang="ru-RU" altLang="uk-UA" sz="2000" dirty="0" err="1">
                <a:solidFill>
                  <a:srgbClr val="002949"/>
                </a:solidFill>
              </a:rPr>
              <a:t>пенсії</a:t>
            </a:r>
            <a:r>
              <a:rPr lang="ru-RU" altLang="uk-UA" sz="2000" dirty="0">
                <a:solidFill>
                  <a:srgbClr val="002949"/>
                </a:solidFill>
              </a:rPr>
              <a:t> є </a:t>
            </a:r>
            <a:r>
              <a:rPr lang="ru-RU" altLang="uk-UA" sz="2000" dirty="0" err="1">
                <a:solidFill>
                  <a:srgbClr val="002949"/>
                </a:solidFill>
              </a:rPr>
              <a:t>безумовним</a:t>
            </a:r>
            <a:r>
              <a:rPr lang="ru-RU" altLang="uk-UA" sz="2000" dirty="0">
                <a:solidFill>
                  <a:srgbClr val="002949"/>
                </a:solidFill>
              </a:rPr>
              <a:t> і </a:t>
            </a:r>
            <a:r>
              <a:rPr lang="ru-RU" altLang="uk-UA" sz="2000" dirty="0" err="1">
                <a:solidFill>
                  <a:srgbClr val="002949"/>
                </a:solidFill>
              </a:rPr>
              <a:t>забезпечення</a:t>
            </a:r>
            <a:r>
              <a:rPr lang="ru-RU" altLang="uk-UA" sz="2000" dirty="0">
                <a:solidFill>
                  <a:srgbClr val="002949"/>
                </a:solidFill>
              </a:rPr>
              <a:t> </a:t>
            </a:r>
            <a:r>
              <a:rPr lang="ru-RU" altLang="uk-UA" sz="2000" dirty="0" err="1">
                <a:solidFill>
                  <a:srgbClr val="002949"/>
                </a:solidFill>
              </a:rPr>
              <a:t>цього</a:t>
            </a:r>
            <a:r>
              <a:rPr lang="ru-RU" altLang="uk-UA" sz="2000" dirty="0">
                <a:solidFill>
                  <a:srgbClr val="002949"/>
                </a:solidFill>
              </a:rPr>
              <a:t> права становить суть </a:t>
            </a:r>
            <a:r>
              <a:rPr lang="ru-RU" altLang="uk-UA" sz="2000" dirty="0" err="1">
                <a:solidFill>
                  <a:srgbClr val="002949"/>
                </a:solidFill>
              </a:rPr>
              <a:t>взятих</a:t>
            </a:r>
            <a:r>
              <a:rPr lang="ru-RU" altLang="uk-UA" sz="2000" dirty="0">
                <a:solidFill>
                  <a:srgbClr val="002949"/>
                </a:solidFill>
              </a:rPr>
              <a:t> на себе державою </a:t>
            </a:r>
            <a:r>
              <a:rPr lang="ru-RU" altLang="uk-UA" sz="2000" dirty="0" err="1">
                <a:solidFill>
                  <a:srgbClr val="002949"/>
                </a:solidFill>
              </a:rPr>
              <a:t>зобов’язань</a:t>
            </a:r>
            <a:r>
              <a:rPr lang="ru-RU" altLang="uk-UA" sz="2000" dirty="0">
                <a:solidFill>
                  <a:srgbClr val="002949"/>
                </a:solidFill>
              </a:rPr>
              <a:t> у </a:t>
            </a:r>
            <a:r>
              <a:rPr lang="ru-RU" altLang="uk-UA" sz="2000" dirty="0" err="1">
                <a:solidFill>
                  <a:srgbClr val="002949"/>
                </a:solidFill>
              </a:rPr>
              <a:t>соціальній</a:t>
            </a:r>
            <a:r>
              <a:rPr lang="ru-RU" altLang="uk-UA" sz="2000" dirty="0">
                <a:solidFill>
                  <a:srgbClr val="002949"/>
                </a:solidFill>
              </a:rPr>
              <a:t> </a:t>
            </a:r>
            <a:r>
              <a:rPr lang="ru-RU" altLang="uk-UA" sz="2000" dirty="0" err="1">
                <a:solidFill>
                  <a:srgbClr val="002949"/>
                </a:solidFill>
              </a:rPr>
              <a:t>сфері</a:t>
            </a:r>
            <a:r>
              <a:rPr lang="ru-RU" altLang="uk-UA" sz="2000" dirty="0">
                <a:solidFill>
                  <a:srgbClr val="002949"/>
                </a:solidFill>
              </a:rPr>
              <a:t>. </a:t>
            </a:r>
            <a:r>
              <a:rPr lang="ru-RU" altLang="uk-UA" sz="2000" dirty="0" err="1">
                <a:solidFill>
                  <a:srgbClr val="002949"/>
                </a:solidFill>
              </a:rPr>
              <a:t>Важливо</a:t>
            </a:r>
            <a:r>
              <a:rPr lang="ru-RU" altLang="uk-UA" sz="2000" dirty="0">
                <a:solidFill>
                  <a:srgbClr val="002949"/>
                </a:solidFill>
              </a:rPr>
              <a:t>, </a:t>
            </a:r>
            <a:r>
              <a:rPr lang="ru-RU" altLang="uk-UA" sz="2000" dirty="0" err="1">
                <a:solidFill>
                  <a:srgbClr val="002949"/>
                </a:solidFill>
              </a:rPr>
              <a:t>що</a:t>
            </a:r>
            <a:r>
              <a:rPr lang="ru-RU" altLang="uk-UA" sz="2000" dirty="0">
                <a:solidFill>
                  <a:srgbClr val="002949"/>
                </a:solidFill>
              </a:rPr>
              <a:t> станом на 7 липня 2020 року </a:t>
            </a:r>
            <a:r>
              <a:rPr lang="ru-RU" altLang="uk-UA" sz="2000" dirty="0" err="1">
                <a:solidFill>
                  <a:srgbClr val="002949"/>
                </a:solidFill>
              </a:rPr>
              <a:t>згідно</a:t>
            </a:r>
            <a:r>
              <a:rPr lang="ru-RU" altLang="uk-UA" sz="2000" dirty="0">
                <a:solidFill>
                  <a:srgbClr val="002949"/>
                </a:solidFill>
              </a:rPr>
              <a:t> з </a:t>
            </a:r>
            <a:r>
              <a:rPr lang="ru-RU" altLang="uk-UA" sz="2000" dirty="0" err="1">
                <a:solidFill>
                  <a:srgbClr val="002949"/>
                </a:solidFill>
              </a:rPr>
              <a:t>Єдиним</a:t>
            </a:r>
            <a:r>
              <a:rPr lang="ru-RU" altLang="uk-UA" sz="2000" dirty="0">
                <a:solidFill>
                  <a:srgbClr val="002949"/>
                </a:solidFill>
              </a:rPr>
              <a:t> </a:t>
            </a:r>
            <a:r>
              <a:rPr lang="ru-RU" altLang="uk-UA" sz="2000" dirty="0" err="1">
                <a:solidFill>
                  <a:srgbClr val="002949"/>
                </a:solidFill>
              </a:rPr>
              <a:t>державним</a:t>
            </a:r>
            <a:r>
              <a:rPr lang="ru-RU" altLang="uk-UA" sz="2000" dirty="0">
                <a:solidFill>
                  <a:srgbClr val="002949"/>
                </a:solidFill>
              </a:rPr>
              <a:t> </a:t>
            </a:r>
            <a:r>
              <a:rPr lang="ru-RU" altLang="uk-UA" sz="2000" dirty="0" err="1">
                <a:solidFill>
                  <a:srgbClr val="002949"/>
                </a:solidFill>
              </a:rPr>
              <a:t>реєстром</a:t>
            </a:r>
            <a:r>
              <a:rPr lang="ru-RU" altLang="uk-UA" sz="2000" dirty="0">
                <a:solidFill>
                  <a:srgbClr val="002949"/>
                </a:solidFill>
              </a:rPr>
              <a:t> </a:t>
            </a:r>
            <a:r>
              <a:rPr lang="ru-RU" altLang="uk-UA" sz="2000" dirty="0" err="1">
                <a:solidFill>
                  <a:srgbClr val="002949"/>
                </a:solidFill>
              </a:rPr>
              <a:t>судових</a:t>
            </a:r>
            <a:r>
              <a:rPr lang="ru-RU" altLang="uk-UA" sz="2000" dirty="0">
                <a:solidFill>
                  <a:srgbClr val="002949"/>
                </a:solidFill>
              </a:rPr>
              <a:t> </a:t>
            </a:r>
            <a:r>
              <a:rPr lang="ru-RU" altLang="uk-UA" sz="2000" dirty="0" err="1">
                <a:solidFill>
                  <a:srgbClr val="002949"/>
                </a:solidFill>
              </a:rPr>
              <a:t>рішень</a:t>
            </a:r>
            <a:r>
              <a:rPr lang="ru-RU" altLang="uk-UA" sz="2000" dirty="0">
                <a:solidFill>
                  <a:srgbClr val="002949"/>
                </a:solidFill>
              </a:rPr>
              <a:t> </a:t>
            </a:r>
            <a:r>
              <a:rPr lang="ru-RU" altLang="uk-UA" sz="2000" dirty="0" err="1">
                <a:solidFill>
                  <a:srgbClr val="002949"/>
                </a:solidFill>
              </a:rPr>
              <a:t>така</a:t>
            </a:r>
            <a:r>
              <a:rPr lang="ru-RU" altLang="uk-UA" sz="2000" dirty="0">
                <a:solidFill>
                  <a:srgbClr val="002949"/>
                </a:solidFill>
              </a:rPr>
              <a:t> </a:t>
            </a:r>
            <a:r>
              <a:rPr lang="ru-RU" altLang="uk-UA" sz="2000" dirty="0" err="1">
                <a:solidFill>
                  <a:srgbClr val="002949"/>
                </a:solidFill>
              </a:rPr>
              <a:t>позиція</a:t>
            </a:r>
            <a:r>
              <a:rPr lang="ru-RU" altLang="uk-UA" sz="2000" dirty="0">
                <a:solidFill>
                  <a:srgbClr val="002949"/>
                </a:solidFill>
              </a:rPr>
              <a:t> </a:t>
            </a:r>
            <a:r>
              <a:rPr lang="ru-RU" altLang="uk-UA" sz="2000" dirty="0" err="1">
                <a:solidFill>
                  <a:srgbClr val="002949"/>
                </a:solidFill>
              </a:rPr>
              <a:t>застосована</a:t>
            </a:r>
            <a:r>
              <a:rPr lang="ru-RU" altLang="uk-UA" sz="2000" dirty="0">
                <a:solidFill>
                  <a:srgbClr val="002949"/>
                </a:solidFill>
              </a:rPr>
              <a:t> судами </a:t>
            </a:r>
            <a:r>
              <a:rPr lang="ru-RU" altLang="uk-UA" sz="2000" dirty="0" err="1">
                <a:solidFill>
                  <a:srgbClr val="002949"/>
                </a:solidFill>
              </a:rPr>
              <a:t>першої</a:t>
            </a:r>
            <a:r>
              <a:rPr lang="ru-RU" altLang="uk-UA" sz="2000" dirty="0">
                <a:solidFill>
                  <a:srgbClr val="002949"/>
                </a:solidFill>
              </a:rPr>
              <a:t> та </a:t>
            </a:r>
            <a:r>
              <a:rPr lang="ru-RU" altLang="uk-UA" sz="2000" dirty="0" err="1">
                <a:solidFill>
                  <a:srgbClr val="002949"/>
                </a:solidFill>
              </a:rPr>
              <a:t>апеляційної</a:t>
            </a:r>
            <a:r>
              <a:rPr lang="ru-RU" altLang="uk-UA" sz="2000" dirty="0">
                <a:solidFill>
                  <a:srgbClr val="002949"/>
                </a:solidFill>
              </a:rPr>
              <a:t> </a:t>
            </a:r>
            <a:r>
              <a:rPr lang="ru-RU" altLang="uk-UA" sz="2000" dirty="0" err="1">
                <a:solidFill>
                  <a:srgbClr val="002949"/>
                </a:solidFill>
              </a:rPr>
              <a:t>інстанції</a:t>
            </a:r>
            <a:r>
              <a:rPr lang="ru-RU" altLang="uk-UA" sz="2000" dirty="0">
                <a:solidFill>
                  <a:srgbClr val="002949"/>
                </a:solidFill>
              </a:rPr>
              <a:t> </a:t>
            </a:r>
            <a:r>
              <a:rPr lang="ru-RU" altLang="uk-UA" sz="2000" dirty="0" err="1">
                <a:solidFill>
                  <a:srgbClr val="002949"/>
                </a:solidFill>
              </a:rPr>
              <a:t>вже</a:t>
            </a:r>
            <a:r>
              <a:rPr lang="ru-RU" altLang="uk-UA" sz="2000" dirty="0">
                <a:solidFill>
                  <a:srgbClr val="002949"/>
                </a:solidFill>
              </a:rPr>
              <a:t> </a:t>
            </a:r>
            <a:r>
              <a:rPr lang="ru-RU" altLang="uk-UA" sz="2000" dirty="0" err="1">
                <a:solidFill>
                  <a:srgbClr val="002949"/>
                </a:solidFill>
              </a:rPr>
              <a:t>більше</a:t>
            </a:r>
            <a:r>
              <a:rPr lang="ru-RU" altLang="uk-UA" sz="2000" dirty="0">
                <a:solidFill>
                  <a:srgbClr val="002949"/>
                </a:solidFill>
              </a:rPr>
              <a:t> 3000 </a:t>
            </a:r>
            <a:r>
              <a:rPr lang="ru-RU" altLang="uk-UA" sz="2000" dirty="0" err="1">
                <a:solidFill>
                  <a:srgbClr val="002949"/>
                </a:solidFill>
              </a:rPr>
              <a:t>разів</a:t>
            </a:r>
            <a:r>
              <a:rPr lang="ru-RU" altLang="uk-UA" sz="2000" dirty="0">
                <a:solidFill>
                  <a:srgbClr val="002949"/>
                </a:solidFill>
              </a:rPr>
              <a:t>.</a:t>
            </a:r>
          </a:p>
          <a:p>
            <a:pPr algn="just">
              <a:lnSpc>
                <a:spcPct val="100000"/>
              </a:lnSpc>
              <a:spcBef>
                <a:spcPct val="0"/>
              </a:spcBef>
              <a:spcAft>
                <a:spcPts val="1200"/>
              </a:spcAft>
              <a:buFont typeface="Arial" panose="020B0604020202020204" pitchFamily="34" charset="0"/>
              <a:buNone/>
            </a:pPr>
            <a:r>
              <a:rPr lang="ru-RU" altLang="uk-UA" sz="2000" dirty="0" err="1">
                <a:solidFill>
                  <a:srgbClr val="002949"/>
                </a:solidFill>
              </a:rPr>
              <a:t>Системний</a:t>
            </a:r>
            <a:r>
              <a:rPr lang="ru-RU" altLang="uk-UA" sz="2000" dirty="0">
                <a:solidFill>
                  <a:srgbClr val="002949"/>
                </a:solidFill>
              </a:rPr>
              <a:t> </a:t>
            </a:r>
            <a:r>
              <a:rPr lang="ru-RU" altLang="uk-UA" sz="2000" dirty="0" err="1">
                <a:solidFill>
                  <a:srgbClr val="002949"/>
                </a:solidFill>
              </a:rPr>
              <a:t>аналіз</a:t>
            </a:r>
            <a:r>
              <a:rPr lang="ru-RU" altLang="uk-UA" sz="2000" dirty="0">
                <a:solidFill>
                  <a:srgbClr val="002949"/>
                </a:solidFill>
              </a:rPr>
              <a:t> </a:t>
            </a:r>
            <a:r>
              <a:rPr lang="ru-RU" altLang="uk-UA" sz="2000" dirty="0" err="1">
                <a:solidFill>
                  <a:srgbClr val="002949"/>
                </a:solidFill>
              </a:rPr>
              <a:t>даної</a:t>
            </a:r>
            <a:r>
              <a:rPr lang="ru-RU" altLang="uk-UA" sz="2000" dirty="0">
                <a:solidFill>
                  <a:srgbClr val="002949"/>
                </a:solidFill>
              </a:rPr>
              <a:t> </a:t>
            </a:r>
            <a:r>
              <a:rPr lang="ru-RU" altLang="uk-UA" sz="2000" dirty="0" err="1">
                <a:solidFill>
                  <a:srgbClr val="002949"/>
                </a:solidFill>
              </a:rPr>
              <a:t>статті</a:t>
            </a:r>
            <a:r>
              <a:rPr lang="ru-RU" altLang="uk-UA" sz="2000" dirty="0">
                <a:solidFill>
                  <a:srgbClr val="002949"/>
                </a:solidFill>
              </a:rPr>
              <a:t> </a:t>
            </a:r>
            <a:r>
              <a:rPr lang="ru-RU" altLang="uk-UA" sz="2000" dirty="0" err="1">
                <a:solidFill>
                  <a:srgbClr val="002949"/>
                </a:solidFill>
              </a:rPr>
              <a:t>дає</a:t>
            </a:r>
            <a:r>
              <a:rPr lang="ru-RU" altLang="uk-UA" sz="2000" dirty="0">
                <a:solidFill>
                  <a:srgbClr val="002949"/>
                </a:solidFill>
              </a:rPr>
              <a:t> </a:t>
            </a:r>
            <a:r>
              <a:rPr lang="ru-RU" altLang="uk-UA" sz="2000" dirty="0" err="1">
                <a:solidFill>
                  <a:srgbClr val="002949"/>
                </a:solidFill>
              </a:rPr>
              <a:t>підстави</a:t>
            </a:r>
            <a:r>
              <a:rPr lang="ru-RU" altLang="uk-UA" sz="2000" dirty="0">
                <a:solidFill>
                  <a:srgbClr val="002949"/>
                </a:solidFill>
              </a:rPr>
              <a:t> </a:t>
            </a:r>
            <a:r>
              <a:rPr lang="ru-RU" altLang="uk-UA" sz="2000" dirty="0" err="1">
                <a:solidFill>
                  <a:srgbClr val="002949"/>
                </a:solidFill>
              </a:rPr>
              <a:t>дійти</a:t>
            </a:r>
            <a:r>
              <a:rPr lang="ru-RU" altLang="uk-UA" sz="2000" dirty="0">
                <a:solidFill>
                  <a:srgbClr val="002949"/>
                </a:solidFill>
              </a:rPr>
              <a:t> </a:t>
            </a:r>
            <a:r>
              <a:rPr lang="ru-RU" altLang="uk-UA" sz="2000" dirty="0" err="1">
                <a:solidFill>
                  <a:srgbClr val="002949"/>
                </a:solidFill>
              </a:rPr>
              <a:t>висновку</a:t>
            </a:r>
            <a:r>
              <a:rPr lang="ru-RU" altLang="uk-UA" sz="2000" dirty="0">
                <a:solidFill>
                  <a:srgbClr val="002949"/>
                </a:solidFill>
              </a:rPr>
              <a:t>, </a:t>
            </a:r>
            <a:r>
              <a:rPr lang="ru-RU" altLang="uk-UA" sz="2000" dirty="0" err="1">
                <a:solidFill>
                  <a:srgbClr val="002949"/>
                </a:solidFill>
              </a:rPr>
              <a:t>що</a:t>
            </a:r>
            <a:r>
              <a:rPr lang="ru-RU" altLang="uk-UA" sz="2000" dirty="0">
                <a:solidFill>
                  <a:srgbClr val="002949"/>
                </a:solidFill>
              </a:rPr>
              <a:t>, за </a:t>
            </a:r>
            <a:r>
              <a:rPr lang="ru-RU" altLang="uk-UA" sz="2000" dirty="0" err="1">
                <a:solidFill>
                  <a:srgbClr val="002949"/>
                </a:solidFill>
              </a:rPr>
              <a:t>загальним</a:t>
            </a:r>
            <a:r>
              <a:rPr lang="ru-RU" altLang="uk-UA" sz="2000" dirty="0">
                <a:solidFill>
                  <a:srgbClr val="002949"/>
                </a:solidFill>
              </a:rPr>
              <a:t> правилом, не </a:t>
            </a:r>
            <a:r>
              <a:rPr lang="ru-RU" altLang="uk-UA" sz="2000" dirty="0" err="1">
                <a:solidFill>
                  <a:srgbClr val="002949"/>
                </a:solidFill>
              </a:rPr>
              <a:t>існує</a:t>
            </a:r>
            <a:r>
              <a:rPr lang="ru-RU" altLang="uk-UA" sz="2000" dirty="0">
                <a:solidFill>
                  <a:srgbClr val="002949"/>
                </a:solidFill>
              </a:rPr>
              <a:t> строкового </a:t>
            </a:r>
            <a:r>
              <a:rPr lang="ru-RU" altLang="uk-UA" sz="2000" dirty="0" err="1">
                <a:solidFill>
                  <a:srgbClr val="002949"/>
                </a:solidFill>
              </a:rPr>
              <a:t>обмеження</a:t>
            </a:r>
            <a:r>
              <a:rPr lang="ru-RU" altLang="uk-UA" sz="2000" dirty="0">
                <a:solidFill>
                  <a:srgbClr val="002949"/>
                </a:solidFill>
              </a:rPr>
              <a:t> </a:t>
            </a:r>
            <a:r>
              <a:rPr lang="ru-RU" altLang="uk-UA" sz="2000" dirty="0" err="1">
                <a:solidFill>
                  <a:srgbClr val="002949"/>
                </a:solidFill>
              </a:rPr>
              <a:t>стосовно</a:t>
            </a:r>
            <a:r>
              <a:rPr lang="ru-RU" altLang="uk-UA" sz="2000" dirty="0">
                <a:solidFill>
                  <a:srgbClr val="002949"/>
                </a:solidFill>
              </a:rPr>
              <a:t> </a:t>
            </a:r>
            <a:r>
              <a:rPr lang="ru-RU" altLang="uk-UA" sz="2000" dirty="0" err="1">
                <a:solidFill>
                  <a:srgbClr val="002949"/>
                </a:solidFill>
              </a:rPr>
              <a:t>виплати</a:t>
            </a:r>
            <a:r>
              <a:rPr lang="ru-RU" altLang="uk-UA" sz="2000" dirty="0">
                <a:solidFill>
                  <a:srgbClr val="002949"/>
                </a:solidFill>
              </a:rPr>
              <a:t> </a:t>
            </a:r>
            <a:r>
              <a:rPr lang="ru-RU" altLang="uk-UA" sz="2000" dirty="0" err="1">
                <a:solidFill>
                  <a:srgbClr val="002949"/>
                </a:solidFill>
              </a:rPr>
              <a:t>пенсії</a:t>
            </a:r>
            <a:r>
              <a:rPr lang="ru-RU" altLang="uk-UA" sz="2000" dirty="0">
                <a:solidFill>
                  <a:srgbClr val="002949"/>
                </a:solidFill>
              </a:rPr>
              <a:t> у </a:t>
            </a:r>
            <a:r>
              <a:rPr lang="ru-RU" altLang="uk-UA" sz="2000" dirty="0" err="1">
                <a:solidFill>
                  <a:srgbClr val="002949"/>
                </a:solidFill>
              </a:rPr>
              <a:t>визначеному</a:t>
            </a:r>
            <a:r>
              <a:rPr lang="ru-RU" altLang="uk-UA" sz="2000" dirty="0">
                <a:solidFill>
                  <a:srgbClr val="002949"/>
                </a:solidFill>
              </a:rPr>
              <a:t> </a:t>
            </a:r>
            <a:r>
              <a:rPr lang="ru-RU" altLang="uk-UA" sz="2000" dirty="0" err="1">
                <a:solidFill>
                  <a:srgbClr val="002949"/>
                </a:solidFill>
              </a:rPr>
              <a:t>законодавством</a:t>
            </a:r>
            <a:r>
              <a:rPr lang="ru-RU" altLang="uk-UA" sz="2000" dirty="0">
                <a:solidFill>
                  <a:srgbClr val="002949"/>
                </a:solidFill>
              </a:rPr>
              <a:t> </a:t>
            </a:r>
            <a:r>
              <a:rPr lang="ru-RU" altLang="uk-UA" sz="2000" dirty="0" err="1">
                <a:solidFill>
                  <a:srgbClr val="002949"/>
                </a:solidFill>
              </a:rPr>
              <a:t>розмірі</a:t>
            </a:r>
            <a:r>
              <a:rPr lang="ru-RU" altLang="uk-UA" sz="2000" dirty="0">
                <a:solidFill>
                  <a:srgbClr val="002949"/>
                </a:solidFill>
              </a:rPr>
              <a:t> за </a:t>
            </a:r>
            <a:r>
              <a:rPr lang="ru-RU" altLang="uk-UA" sz="2000" dirty="0" err="1">
                <a:solidFill>
                  <a:srgbClr val="002949"/>
                </a:solidFill>
              </a:rPr>
              <a:t>минулий</a:t>
            </a:r>
            <a:r>
              <a:rPr lang="ru-RU" altLang="uk-UA" sz="2000" dirty="0">
                <a:solidFill>
                  <a:srgbClr val="002949"/>
                </a:solidFill>
              </a:rPr>
              <a:t> час, яку особа не </a:t>
            </a:r>
            <a:r>
              <a:rPr lang="ru-RU" altLang="uk-UA" sz="2000" dirty="0" err="1">
                <a:solidFill>
                  <a:srgbClr val="002949"/>
                </a:solidFill>
              </a:rPr>
              <a:t>отримувала</a:t>
            </a:r>
            <a:r>
              <a:rPr lang="ru-RU" altLang="uk-UA" sz="2000" dirty="0">
                <a:solidFill>
                  <a:srgbClr val="002949"/>
                </a:solidFill>
              </a:rPr>
              <a:t> з вини </a:t>
            </a:r>
            <a:r>
              <a:rPr lang="ru-RU" altLang="uk-UA" sz="2000" dirty="0" err="1">
                <a:solidFill>
                  <a:srgbClr val="002949"/>
                </a:solidFill>
              </a:rPr>
              <a:t>відповідного</a:t>
            </a:r>
            <a:r>
              <a:rPr lang="ru-RU" altLang="uk-UA" sz="2000" dirty="0">
                <a:solidFill>
                  <a:srgbClr val="002949"/>
                </a:solidFill>
              </a:rPr>
              <a:t> </a:t>
            </a:r>
            <a:r>
              <a:rPr lang="ru-RU" altLang="uk-UA" sz="2000" dirty="0" err="1">
                <a:solidFill>
                  <a:srgbClr val="002949"/>
                </a:solidFill>
              </a:rPr>
              <a:t>суб’єкта</a:t>
            </a:r>
            <a:r>
              <a:rPr lang="ru-RU" altLang="uk-UA" sz="2000" dirty="0">
                <a:solidFill>
                  <a:srgbClr val="002949"/>
                </a:solidFill>
              </a:rPr>
              <a:t> </a:t>
            </a:r>
            <a:r>
              <a:rPr lang="ru-RU" altLang="uk-UA" sz="2000" dirty="0" err="1">
                <a:solidFill>
                  <a:srgbClr val="002949"/>
                </a:solidFill>
              </a:rPr>
              <a:t>владних</a:t>
            </a:r>
            <a:r>
              <a:rPr lang="ru-RU" altLang="uk-UA" sz="2000" dirty="0">
                <a:solidFill>
                  <a:srgbClr val="002949"/>
                </a:solidFill>
              </a:rPr>
              <a:t> </a:t>
            </a:r>
            <a:r>
              <a:rPr lang="ru-RU" altLang="uk-UA" sz="2000" dirty="0" err="1">
                <a:solidFill>
                  <a:srgbClr val="002949"/>
                </a:solidFill>
              </a:rPr>
              <a:t>повноважень</a:t>
            </a:r>
            <a:r>
              <a:rPr lang="ru-RU" altLang="uk-UA" sz="2000" dirty="0">
                <a:solidFill>
                  <a:srgbClr val="002949"/>
                </a:solidFill>
              </a:rPr>
              <a:t>.</a:t>
            </a:r>
          </a:p>
          <a:p>
            <a:pPr algn="just">
              <a:lnSpc>
                <a:spcPct val="100000"/>
              </a:lnSpc>
              <a:spcBef>
                <a:spcPct val="0"/>
              </a:spcBef>
              <a:spcAft>
                <a:spcPts val="1200"/>
              </a:spcAft>
              <a:buFont typeface="Arial" panose="020B0604020202020204" pitchFamily="34" charset="0"/>
              <a:buNone/>
            </a:pPr>
            <a:r>
              <a:rPr lang="ru-RU" altLang="uk-UA" sz="2000" dirty="0" err="1">
                <a:solidFill>
                  <a:srgbClr val="002949"/>
                </a:solidFill>
              </a:rPr>
              <a:t>Аналогічна</a:t>
            </a:r>
            <a:r>
              <a:rPr lang="ru-RU" altLang="uk-UA" sz="2000" dirty="0">
                <a:solidFill>
                  <a:srgbClr val="002949"/>
                </a:solidFill>
              </a:rPr>
              <a:t> </a:t>
            </a:r>
            <a:r>
              <a:rPr lang="ru-RU" altLang="uk-UA" sz="2000" dirty="0" err="1">
                <a:solidFill>
                  <a:srgbClr val="002949"/>
                </a:solidFill>
              </a:rPr>
              <a:t>правова</a:t>
            </a:r>
            <a:r>
              <a:rPr lang="ru-RU" altLang="uk-UA" sz="2000" dirty="0">
                <a:solidFill>
                  <a:srgbClr val="002949"/>
                </a:solidFill>
              </a:rPr>
              <a:t> </a:t>
            </a:r>
            <a:r>
              <a:rPr lang="ru-RU" altLang="uk-UA" sz="2000" dirty="0" err="1">
                <a:solidFill>
                  <a:srgbClr val="002949"/>
                </a:solidFill>
              </a:rPr>
              <a:t>позиція</a:t>
            </a:r>
            <a:r>
              <a:rPr lang="ru-RU" altLang="uk-UA" sz="2000" dirty="0">
                <a:solidFill>
                  <a:srgbClr val="002949"/>
                </a:solidFill>
              </a:rPr>
              <a:t> </a:t>
            </a:r>
            <a:r>
              <a:rPr lang="ru-RU" altLang="uk-UA" sz="2000" dirty="0" err="1">
                <a:solidFill>
                  <a:srgbClr val="002949"/>
                </a:solidFill>
              </a:rPr>
              <a:t>викладена</a:t>
            </a:r>
            <a:r>
              <a:rPr lang="ru-RU" altLang="uk-UA" sz="2000" dirty="0">
                <a:solidFill>
                  <a:srgbClr val="002949"/>
                </a:solidFill>
              </a:rPr>
              <a:t> у </a:t>
            </a:r>
            <a:r>
              <a:rPr lang="ru-RU" altLang="uk-UA" sz="2000" dirty="0" err="1">
                <a:solidFill>
                  <a:srgbClr val="002949"/>
                </a:solidFill>
              </a:rPr>
              <a:t>постанові</a:t>
            </a:r>
            <a:r>
              <a:rPr lang="ru-RU" altLang="uk-UA" sz="2000" dirty="0">
                <a:solidFill>
                  <a:srgbClr val="002949"/>
                </a:solidFill>
              </a:rPr>
              <a:t> Верховного Суду </a:t>
            </a:r>
            <a:r>
              <a:rPr lang="ru-RU" altLang="uk-UA" sz="2000" dirty="0" err="1">
                <a:solidFill>
                  <a:srgbClr val="002949"/>
                </a:solidFill>
              </a:rPr>
              <a:t>України</a:t>
            </a:r>
            <a:r>
              <a:rPr lang="ru-RU" altLang="uk-UA" sz="2000" dirty="0">
                <a:solidFill>
                  <a:srgbClr val="002949"/>
                </a:solidFill>
              </a:rPr>
              <a:t> </a:t>
            </a:r>
            <a:r>
              <a:rPr lang="ru-RU" altLang="uk-UA" sz="2000" dirty="0" err="1">
                <a:solidFill>
                  <a:srgbClr val="002949"/>
                </a:solidFill>
              </a:rPr>
              <a:t>від</a:t>
            </a:r>
            <a:r>
              <a:rPr lang="ru-RU" altLang="uk-UA" sz="2000" dirty="0">
                <a:solidFill>
                  <a:srgbClr val="002949"/>
                </a:solidFill>
              </a:rPr>
              <a:t> 25 </a:t>
            </a:r>
            <a:r>
              <a:rPr lang="ru-RU" altLang="uk-UA" sz="2000" dirty="0" err="1">
                <a:solidFill>
                  <a:srgbClr val="002949"/>
                </a:solidFill>
              </a:rPr>
              <a:t>травня</a:t>
            </a:r>
            <a:r>
              <a:rPr lang="ru-RU" altLang="uk-UA" sz="2000" dirty="0">
                <a:solidFill>
                  <a:srgbClr val="002949"/>
                </a:solidFill>
              </a:rPr>
              <a:t> 2016 року у </a:t>
            </a:r>
            <a:r>
              <a:rPr lang="ru-RU" altLang="uk-UA" sz="2000" dirty="0" err="1">
                <a:solidFill>
                  <a:srgbClr val="002949"/>
                </a:solidFill>
              </a:rPr>
              <a:t>справі</a:t>
            </a:r>
            <a:r>
              <a:rPr lang="ru-RU" altLang="uk-UA" sz="2000" dirty="0">
                <a:solidFill>
                  <a:srgbClr val="002949"/>
                </a:solidFill>
              </a:rPr>
              <a:t> № 164/1904/14-ц, у постановах Верховного Суду, </a:t>
            </a:r>
            <a:r>
              <a:rPr lang="ru-RU" altLang="uk-UA" sz="2000" dirty="0" err="1">
                <a:solidFill>
                  <a:srgbClr val="002949"/>
                </a:solidFill>
              </a:rPr>
              <a:t>зокрема</a:t>
            </a:r>
            <a:r>
              <a:rPr lang="ru-RU" altLang="uk-UA" sz="2000" dirty="0">
                <a:solidFill>
                  <a:srgbClr val="002949"/>
                </a:solidFill>
              </a:rPr>
              <a:t>, </a:t>
            </a:r>
            <a:r>
              <a:rPr lang="ru-RU" altLang="uk-UA" sz="2000" dirty="0" err="1">
                <a:solidFill>
                  <a:srgbClr val="002949"/>
                </a:solidFill>
              </a:rPr>
              <a:t>від</a:t>
            </a:r>
            <a:r>
              <a:rPr lang="ru-RU" altLang="uk-UA" sz="2000" dirty="0">
                <a:solidFill>
                  <a:srgbClr val="002949"/>
                </a:solidFill>
              </a:rPr>
              <a:t> 24 </a:t>
            </a:r>
            <a:r>
              <a:rPr lang="ru-RU" altLang="uk-UA" sz="2000" dirty="0" err="1">
                <a:solidFill>
                  <a:srgbClr val="002949"/>
                </a:solidFill>
              </a:rPr>
              <a:t>квітня</a:t>
            </a:r>
            <a:r>
              <a:rPr lang="ru-RU" altLang="uk-UA" sz="2000" dirty="0">
                <a:solidFill>
                  <a:srgbClr val="002949"/>
                </a:solidFill>
              </a:rPr>
              <a:t> 2018 року у </a:t>
            </a:r>
            <a:r>
              <a:rPr lang="ru-RU" altLang="uk-UA" sz="2000" dirty="0" err="1">
                <a:solidFill>
                  <a:srgbClr val="002949"/>
                </a:solidFill>
              </a:rPr>
              <a:t>справі</a:t>
            </a:r>
            <a:r>
              <a:rPr lang="ru-RU" altLang="uk-UA" sz="2000" dirty="0">
                <a:solidFill>
                  <a:srgbClr val="002949"/>
                </a:solidFill>
              </a:rPr>
              <a:t> № 646/6250/17, </a:t>
            </a:r>
            <a:r>
              <a:rPr lang="ru-RU" altLang="uk-UA" sz="2000" dirty="0" err="1">
                <a:solidFill>
                  <a:srgbClr val="002949"/>
                </a:solidFill>
              </a:rPr>
              <a:t>від</a:t>
            </a:r>
            <a:r>
              <a:rPr lang="ru-RU" altLang="uk-UA" sz="2000" dirty="0">
                <a:solidFill>
                  <a:srgbClr val="002949"/>
                </a:solidFill>
              </a:rPr>
              <a:t> 30 </a:t>
            </a:r>
            <a:r>
              <a:rPr lang="ru-RU" altLang="uk-UA" sz="2000" dirty="0" err="1">
                <a:solidFill>
                  <a:srgbClr val="002949"/>
                </a:solidFill>
              </a:rPr>
              <a:t>жовтня</a:t>
            </a:r>
            <a:r>
              <a:rPr lang="ru-RU" altLang="uk-UA" sz="2000" dirty="0">
                <a:solidFill>
                  <a:srgbClr val="002949"/>
                </a:solidFill>
              </a:rPr>
              <a:t> 2018 року у </a:t>
            </a:r>
            <a:r>
              <a:rPr lang="ru-RU" altLang="uk-UA" sz="2000" dirty="0" err="1">
                <a:solidFill>
                  <a:srgbClr val="002949"/>
                </a:solidFill>
              </a:rPr>
              <a:t>справі</a:t>
            </a:r>
            <a:r>
              <a:rPr lang="ru-RU" altLang="uk-UA" sz="2000" dirty="0">
                <a:solidFill>
                  <a:srgbClr val="002949"/>
                </a:solidFill>
              </a:rPr>
              <a:t> № 493/1867/17, </a:t>
            </a:r>
            <a:r>
              <a:rPr lang="ru-RU" altLang="uk-UA" sz="2000" dirty="0" err="1">
                <a:solidFill>
                  <a:srgbClr val="002949"/>
                </a:solidFill>
              </a:rPr>
              <a:t>від</a:t>
            </a:r>
            <a:r>
              <a:rPr lang="ru-RU" altLang="uk-UA" sz="2000" dirty="0">
                <a:solidFill>
                  <a:srgbClr val="002949"/>
                </a:solidFill>
              </a:rPr>
              <a:t> 22 </a:t>
            </a:r>
            <a:r>
              <a:rPr lang="ru-RU" altLang="uk-UA" sz="2000" dirty="0" err="1">
                <a:solidFill>
                  <a:srgbClr val="002949"/>
                </a:solidFill>
              </a:rPr>
              <a:t>січня</a:t>
            </a:r>
            <a:r>
              <a:rPr lang="ru-RU" altLang="uk-UA" sz="2000" dirty="0">
                <a:solidFill>
                  <a:srgbClr val="002949"/>
                </a:solidFill>
              </a:rPr>
              <a:t> 2019 року у </a:t>
            </a:r>
            <a:r>
              <a:rPr lang="ru-RU" altLang="uk-UA" sz="2000" dirty="0" err="1">
                <a:solidFill>
                  <a:srgbClr val="002949"/>
                </a:solidFill>
              </a:rPr>
              <a:t>справі</a:t>
            </a:r>
            <a:r>
              <a:rPr lang="ru-RU" altLang="uk-UA" sz="2000" dirty="0">
                <a:solidFill>
                  <a:srgbClr val="002949"/>
                </a:solidFill>
              </a:rPr>
              <a:t> № 201/9987/17(2-а/201/304/2017), </a:t>
            </a:r>
            <a:r>
              <a:rPr lang="ru-RU" altLang="uk-UA" sz="2000" dirty="0" err="1">
                <a:solidFill>
                  <a:srgbClr val="002949"/>
                </a:solidFill>
              </a:rPr>
              <a:t>від</a:t>
            </a:r>
            <a:r>
              <a:rPr lang="ru-RU" altLang="uk-UA" sz="2000" dirty="0">
                <a:solidFill>
                  <a:srgbClr val="002949"/>
                </a:solidFill>
              </a:rPr>
              <a:t> 19 </a:t>
            </a:r>
            <a:r>
              <a:rPr lang="ru-RU" altLang="uk-UA" sz="2000" dirty="0" err="1">
                <a:solidFill>
                  <a:srgbClr val="002949"/>
                </a:solidFill>
              </a:rPr>
              <a:t>березня</a:t>
            </a:r>
            <a:r>
              <a:rPr lang="ru-RU" altLang="uk-UA" sz="2000" dirty="0">
                <a:solidFill>
                  <a:srgbClr val="002949"/>
                </a:solidFill>
              </a:rPr>
              <a:t> 2019 року у </a:t>
            </a:r>
            <a:r>
              <a:rPr lang="ru-RU" altLang="uk-UA" sz="2000" dirty="0" err="1">
                <a:solidFill>
                  <a:srgbClr val="002949"/>
                </a:solidFill>
              </a:rPr>
              <a:t>справі</a:t>
            </a:r>
            <a:r>
              <a:rPr lang="ru-RU" altLang="uk-UA" sz="2000" dirty="0">
                <a:solidFill>
                  <a:srgbClr val="002949"/>
                </a:solidFill>
              </a:rPr>
              <a:t> № 806/1952/18 та 29 листопада 2019 року у справа №608/957/16-а.</a:t>
            </a:r>
          </a:p>
        </p:txBody>
      </p:sp>
      <p:cxnSp>
        <p:nvCxnSpPr>
          <p:cNvPr id="3" name="Straight Connector 8">
            <a:extLst>
              <a:ext uri="{FF2B5EF4-FFF2-40B4-BE49-F238E27FC236}">
                <a16:creationId xmlns:a16="http://schemas.microsoft.com/office/drawing/2014/main" id="{E8BA7789-9497-4106-A0E8-8ACF52E4B442}"/>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BB32710F-CD6B-E022-A6E3-CC7562E64469}"/>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182CC6DD-1043-0D8F-52DC-D90FC0662CD5}"/>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6EEF958F-00B6-51E7-10A1-03E4C3F6E2C8}"/>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45</a:t>
            </a:fld>
            <a:endParaRPr lang="uk-UA" altLang="uk-UA" dirty="0">
              <a:solidFill>
                <a:srgbClr val="002949"/>
              </a:solidFill>
            </a:endParaRPr>
          </a:p>
        </p:txBody>
      </p:sp>
    </p:spTree>
    <p:extLst>
      <p:ext uri="{BB962C8B-B14F-4D97-AF65-F5344CB8AC3E}">
        <p14:creationId xmlns:p14="http://schemas.microsoft.com/office/powerpoint/2010/main" val="985080450"/>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221416" y="321781"/>
            <a:ext cx="11751509" cy="31700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500" dirty="0">
                <a:solidFill>
                  <a:srgbClr val="002949"/>
                </a:solidFill>
              </a:rPr>
              <a:t>   </a:t>
            </a:r>
            <a:r>
              <a:rPr lang="ru-RU" altLang="uk-UA" sz="2500" dirty="0" err="1">
                <a:solidFill>
                  <a:srgbClr val="002949"/>
                </a:solidFill>
              </a:rPr>
              <a:t>Крім</a:t>
            </a:r>
            <a:r>
              <a:rPr lang="ru-RU" altLang="uk-UA" sz="2500" dirty="0">
                <a:solidFill>
                  <a:srgbClr val="002949"/>
                </a:solidFill>
              </a:rPr>
              <a:t> того, </a:t>
            </a:r>
            <a:r>
              <a:rPr lang="ru-RU" altLang="uk-UA" sz="2500" dirty="0" err="1">
                <a:solidFill>
                  <a:srgbClr val="002949"/>
                </a:solidFill>
              </a:rPr>
              <a:t>такий</a:t>
            </a:r>
            <a:r>
              <a:rPr lang="ru-RU" altLang="uk-UA" sz="2500" dirty="0">
                <a:solidFill>
                  <a:srgbClr val="002949"/>
                </a:solidFill>
              </a:rPr>
              <a:t> само </a:t>
            </a:r>
            <a:r>
              <a:rPr lang="ru-RU" altLang="uk-UA" sz="2500" dirty="0" err="1">
                <a:solidFill>
                  <a:srgbClr val="002949"/>
                </a:solidFill>
              </a:rPr>
              <a:t>підхід</a:t>
            </a:r>
            <a:r>
              <a:rPr lang="ru-RU" altLang="uk-UA" sz="2500" dirty="0">
                <a:solidFill>
                  <a:srgbClr val="002949"/>
                </a:solidFill>
              </a:rPr>
              <a:t> </a:t>
            </a:r>
            <a:r>
              <a:rPr lang="ru-RU" altLang="uk-UA" sz="2500" dirty="0" err="1">
                <a:solidFill>
                  <a:srgbClr val="002949"/>
                </a:solidFill>
              </a:rPr>
              <a:t>стосовно</a:t>
            </a:r>
            <a:r>
              <a:rPr lang="ru-RU" altLang="uk-UA" sz="2500" dirty="0">
                <a:solidFill>
                  <a:srgbClr val="002949"/>
                </a:solidFill>
              </a:rPr>
              <a:t> </a:t>
            </a:r>
            <a:r>
              <a:rPr lang="ru-RU" altLang="uk-UA" sz="2500" dirty="0" err="1">
                <a:solidFill>
                  <a:srgbClr val="002949"/>
                </a:solidFill>
              </a:rPr>
              <a:t>відсутності</a:t>
            </a:r>
            <a:r>
              <a:rPr lang="ru-RU" altLang="uk-UA" sz="2500" dirty="0">
                <a:solidFill>
                  <a:srgbClr val="002949"/>
                </a:solidFill>
              </a:rPr>
              <a:t> строкового </a:t>
            </a:r>
            <a:r>
              <a:rPr lang="ru-RU" altLang="uk-UA" sz="2500" dirty="0" err="1">
                <a:solidFill>
                  <a:srgbClr val="002949"/>
                </a:solidFill>
              </a:rPr>
              <a:t>обмеження</a:t>
            </a:r>
            <a:r>
              <a:rPr lang="ru-RU" altLang="uk-UA" sz="2500" dirty="0">
                <a:solidFill>
                  <a:srgbClr val="002949"/>
                </a:solidFill>
              </a:rPr>
              <a:t> </a:t>
            </a:r>
            <a:r>
              <a:rPr lang="ru-RU" altLang="uk-UA" sz="2500" dirty="0" err="1">
                <a:solidFill>
                  <a:srgbClr val="002949"/>
                </a:solidFill>
              </a:rPr>
              <a:t>стосовно</a:t>
            </a:r>
            <a:r>
              <a:rPr lang="ru-RU" altLang="uk-UA" sz="2500" dirty="0">
                <a:solidFill>
                  <a:srgbClr val="002949"/>
                </a:solidFill>
              </a:rPr>
              <a:t> </a:t>
            </a:r>
            <a:r>
              <a:rPr lang="ru-RU" altLang="uk-UA" sz="2500" dirty="0" err="1">
                <a:solidFill>
                  <a:srgbClr val="002949"/>
                </a:solidFill>
              </a:rPr>
              <a:t>соціального</a:t>
            </a:r>
            <a:r>
              <a:rPr lang="ru-RU" altLang="uk-UA" sz="2500" dirty="0">
                <a:solidFill>
                  <a:srgbClr val="002949"/>
                </a:solidFill>
              </a:rPr>
              <a:t> </a:t>
            </a:r>
            <a:r>
              <a:rPr lang="ru-RU" altLang="uk-UA" sz="2500" dirty="0" err="1">
                <a:solidFill>
                  <a:srgbClr val="002949"/>
                </a:solidFill>
              </a:rPr>
              <a:t>захисту</a:t>
            </a:r>
            <a:r>
              <a:rPr lang="ru-RU" altLang="uk-UA" sz="2500" dirty="0">
                <a:solidFill>
                  <a:srgbClr val="002949"/>
                </a:solidFill>
              </a:rPr>
              <a:t> особи </a:t>
            </a:r>
            <a:r>
              <a:rPr lang="ru-RU" altLang="uk-UA" sz="2500" dirty="0" err="1">
                <a:solidFill>
                  <a:srgbClr val="002949"/>
                </a:solidFill>
              </a:rPr>
              <a:t>був</a:t>
            </a:r>
            <a:r>
              <a:rPr lang="ru-RU" altLang="uk-UA" sz="2500" dirty="0">
                <a:solidFill>
                  <a:srgbClr val="002949"/>
                </a:solidFill>
              </a:rPr>
              <a:t> </a:t>
            </a:r>
            <a:r>
              <a:rPr lang="ru-RU" altLang="uk-UA" sz="2500" dirty="0" err="1">
                <a:solidFill>
                  <a:srgbClr val="002949"/>
                </a:solidFill>
              </a:rPr>
              <a:t>застосований</a:t>
            </a:r>
            <a:r>
              <a:rPr lang="ru-RU" altLang="uk-UA" sz="2500" dirty="0">
                <a:solidFill>
                  <a:srgbClr val="002949"/>
                </a:solidFill>
              </a:rPr>
              <a:t> </a:t>
            </a:r>
            <a:r>
              <a:rPr lang="ru-RU" altLang="uk-UA" sz="2500" dirty="0" err="1">
                <a:solidFill>
                  <a:srgbClr val="002949"/>
                </a:solidFill>
              </a:rPr>
              <a:t>Верховним</a:t>
            </a:r>
            <a:r>
              <a:rPr lang="ru-RU" altLang="uk-UA" sz="2500" dirty="0">
                <a:solidFill>
                  <a:srgbClr val="002949"/>
                </a:solidFill>
              </a:rPr>
              <a:t> Судом у </a:t>
            </a:r>
            <a:r>
              <a:rPr lang="ru-RU" altLang="uk-UA" sz="2500" dirty="0" err="1">
                <a:solidFill>
                  <a:srgbClr val="002949"/>
                </a:solidFill>
              </a:rPr>
              <a:t>постанові</a:t>
            </a:r>
            <a:r>
              <a:rPr lang="ru-RU" altLang="uk-UA" sz="2500" dirty="0">
                <a:solidFill>
                  <a:srgbClr val="002949"/>
                </a:solidFill>
              </a:rPr>
              <a:t> </a:t>
            </a:r>
            <a:r>
              <a:rPr lang="ru-RU" altLang="uk-UA" sz="2500" dirty="0" err="1">
                <a:solidFill>
                  <a:srgbClr val="002949"/>
                </a:solidFill>
              </a:rPr>
              <a:t>від</a:t>
            </a:r>
            <a:r>
              <a:rPr lang="ru-RU" altLang="uk-UA" sz="2500" dirty="0">
                <a:solidFill>
                  <a:srgbClr val="002949"/>
                </a:solidFill>
              </a:rPr>
              <a:t> 21 </a:t>
            </a:r>
            <a:r>
              <a:rPr lang="ru-RU" altLang="uk-UA" sz="2500" dirty="0" err="1">
                <a:solidFill>
                  <a:srgbClr val="002949"/>
                </a:solidFill>
              </a:rPr>
              <a:t>січня</a:t>
            </a:r>
            <a:r>
              <a:rPr lang="ru-RU" altLang="uk-UA" sz="2500" dirty="0">
                <a:solidFill>
                  <a:srgbClr val="002949"/>
                </a:solidFill>
              </a:rPr>
              <a:t> 2020 року у </a:t>
            </a:r>
            <a:r>
              <a:rPr lang="ru-RU" altLang="uk-UA" sz="2500" dirty="0" err="1">
                <a:solidFill>
                  <a:srgbClr val="002949"/>
                </a:solidFill>
              </a:rPr>
              <a:t>справі</a:t>
            </a:r>
            <a:r>
              <a:rPr lang="ru-RU" altLang="uk-UA" sz="2500" dirty="0">
                <a:solidFill>
                  <a:srgbClr val="002949"/>
                </a:solidFill>
              </a:rPr>
              <a:t> № 824/77/17-а за </a:t>
            </a:r>
            <a:r>
              <a:rPr lang="ru-RU" altLang="uk-UA" sz="2500" dirty="0" err="1">
                <a:solidFill>
                  <a:srgbClr val="002949"/>
                </a:solidFill>
              </a:rPr>
              <a:t>позовом</a:t>
            </a:r>
            <a:r>
              <a:rPr lang="ru-RU" altLang="uk-UA" sz="2500" dirty="0">
                <a:solidFill>
                  <a:srgbClr val="002949"/>
                </a:solidFill>
              </a:rPr>
              <a:t> </a:t>
            </a:r>
            <a:r>
              <a:rPr lang="ru-RU" altLang="uk-UA" sz="2500" dirty="0" err="1">
                <a:solidFill>
                  <a:srgbClr val="002949"/>
                </a:solidFill>
              </a:rPr>
              <a:t>фізичної</a:t>
            </a:r>
            <a:r>
              <a:rPr lang="ru-RU" altLang="uk-UA" sz="2500" dirty="0">
                <a:solidFill>
                  <a:srgbClr val="002949"/>
                </a:solidFill>
              </a:rPr>
              <a:t> особи до Головного </a:t>
            </a:r>
            <a:r>
              <a:rPr lang="ru-RU" altLang="uk-UA" sz="2500" dirty="0" err="1">
                <a:solidFill>
                  <a:srgbClr val="002949"/>
                </a:solidFill>
              </a:rPr>
              <a:t>управління</a:t>
            </a:r>
            <a:r>
              <a:rPr lang="ru-RU" altLang="uk-UA" sz="2500" dirty="0">
                <a:solidFill>
                  <a:srgbClr val="002949"/>
                </a:solidFill>
              </a:rPr>
              <a:t> </a:t>
            </a:r>
            <a:r>
              <a:rPr lang="ru-RU" altLang="uk-UA" sz="2500" dirty="0" err="1">
                <a:solidFill>
                  <a:srgbClr val="002949"/>
                </a:solidFill>
              </a:rPr>
              <a:t>Національної</a:t>
            </a:r>
            <a:r>
              <a:rPr lang="ru-RU" altLang="uk-UA" sz="2500" dirty="0">
                <a:solidFill>
                  <a:srgbClr val="002949"/>
                </a:solidFill>
              </a:rPr>
              <a:t> </a:t>
            </a:r>
            <a:r>
              <a:rPr lang="ru-RU" altLang="uk-UA" sz="2500" dirty="0" err="1">
                <a:solidFill>
                  <a:srgbClr val="002949"/>
                </a:solidFill>
              </a:rPr>
              <a:t>поліції</a:t>
            </a:r>
            <a:r>
              <a:rPr lang="ru-RU" altLang="uk-UA" sz="2500" dirty="0">
                <a:solidFill>
                  <a:srgbClr val="002949"/>
                </a:solidFill>
              </a:rPr>
              <a:t> </a:t>
            </a:r>
            <a:r>
              <a:rPr lang="ru-RU" altLang="uk-UA" sz="2500" dirty="0" err="1">
                <a:solidFill>
                  <a:srgbClr val="002949"/>
                </a:solidFill>
              </a:rPr>
              <a:t>України</a:t>
            </a:r>
            <a:r>
              <a:rPr lang="ru-RU" altLang="uk-UA" sz="2500" dirty="0">
                <a:solidFill>
                  <a:srgbClr val="002949"/>
                </a:solidFill>
              </a:rPr>
              <a:t> в </a:t>
            </a:r>
            <a:r>
              <a:rPr lang="ru-RU" altLang="uk-UA" sz="2500" dirty="0" err="1">
                <a:solidFill>
                  <a:srgbClr val="002949"/>
                </a:solidFill>
              </a:rPr>
              <a:t>Чернівецькій</a:t>
            </a:r>
            <a:r>
              <a:rPr lang="ru-RU" altLang="uk-UA" sz="2500" dirty="0">
                <a:solidFill>
                  <a:srgbClr val="002949"/>
                </a:solidFill>
              </a:rPr>
              <a:t> </a:t>
            </a:r>
            <a:r>
              <a:rPr lang="ru-RU" altLang="uk-UA" sz="2500" dirty="0" err="1">
                <a:solidFill>
                  <a:srgbClr val="002949"/>
                </a:solidFill>
              </a:rPr>
              <a:t>області</a:t>
            </a:r>
            <a:r>
              <a:rPr lang="ru-RU" altLang="uk-UA" sz="2500" dirty="0">
                <a:solidFill>
                  <a:srgbClr val="002949"/>
                </a:solidFill>
              </a:rPr>
              <a:t> про </a:t>
            </a:r>
            <a:r>
              <a:rPr lang="ru-RU" altLang="uk-UA" sz="2500" dirty="0" err="1">
                <a:solidFill>
                  <a:srgbClr val="002949"/>
                </a:solidFill>
              </a:rPr>
              <a:t>визнання</a:t>
            </a:r>
            <a:r>
              <a:rPr lang="ru-RU" altLang="uk-UA" sz="2500" dirty="0">
                <a:solidFill>
                  <a:srgbClr val="002949"/>
                </a:solidFill>
              </a:rPr>
              <a:t> </a:t>
            </a:r>
            <a:r>
              <a:rPr lang="ru-RU" altLang="uk-UA" sz="2500" dirty="0" err="1">
                <a:solidFill>
                  <a:srgbClr val="002949"/>
                </a:solidFill>
              </a:rPr>
              <a:t>незаконним</a:t>
            </a:r>
            <a:r>
              <a:rPr lang="ru-RU" altLang="uk-UA" sz="2500" dirty="0">
                <a:solidFill>
                  <a:srgbClr val="002949"/>
                </a:solidFill>
              </a:rPr>
              <a:t> </a:t>
            </a:r>
            <a:r>
              <a:rPr lang="ru-RU" altLang="uk-UA" sz="2500" dirty="0" err="1">
                <a:solidFill>
                  <a:srgbClr val="002949"/>
                </a:solidFill>
              </a:rPr>
              <a:t>рішення</a:t>
            </a:r>
            <a:r>
              <a:rPr lang="ru-RU" altLang="uk-UA" sz="2500" dirty="0">
                <a:solidFill>
                  <a:srgbClr val="002949"/>
                </a:solidFill>
              </a:rPr>
              <a:t> про </a:t>
            </a:r>
            <a:r>
              <a:rPr lang="ru-RU" altLang="uk-UA" sz="2500" dirty="0" err="1">
                <a:solidFill>
                  <a:srgbClr val="002949"/>
                </a:solidFill>
              </a:rPr>
              <a:t>відмову</a:t>
            </a:r>
            <a:r>
              <a:rPr lang="ru-RU" altLang="uk-UA" sz="2500" dirty="0">
                <a:solidFill>
                  <a:srgbClr val="002949"/>
                </a:solidFill>
              </a:rPr>
              <a:t> у </a:t>
            </a:r>
            <a:r>
              <a:rPr lang="ru-RU" altLang="uk-UA" sz="2500" dirty="0" err="1">
                <a:solidFill>
                  <a:srgbClr val="002949"/>
                </a:solidFill>
              </a:rPr>
              <a:t>задоволенні</a:t>
            </a:r>
            <a:r>
              <a:rPr lang="ru-RU" altLang="uk-UA" sz="2500" dirty="0">
                <a:solidFill>
                  <a:srgbClr val="002949"/>
                </a:solidFill>
              </a:rPr>
              <a:t> заяви та </a:t>
            </a:r>
            <a:r>
              <a:rPr lang="ru-RU" altLang="uk-UA" sz="2500" dirty="0" err="1">
                <a:solidFill>
                  <a:srgbClr val="002949"/>
                </a:solidFill>
              </a:rPr>
              <a:t>зобов`язання</a:t>
            </a:r>
            <a:r>
              <a:rPr lang="ru-RU" altLang="uk-UA" sz="2500" dirty="0">
                <a:solidFill>
                  <a:srgbClr val="002949"/>
                </a:solidFill>
              </a:rPr>
              <a:t> </a:t>
            </a:r>
            <a:r>
              <a:rPr lang="ru-RU" altLang="uk-UA" sz="2500" dirty="0" err="1">
                <a:solidFill>
                  <a:srgbClr val="002949"/>
                </a:solidFill>
              </a:rPr>
              <a:t>визнати</a:t>
            </a:r>
            <a:r>
              <a:rPr lang="ru-RU" altLang="uk-UA" sz="2500" dirty="0">
                <a:solidFill>
                  <a:srgbClr val="002949"/>
                </a:solidFill>
              </a:rPr>
              <a:t> ветераном </a:t>
            </a:r>
            <a:r>
              <a:rPr lang="ru-RU" altLang="uk-UA" sz="2500" dirty="0" err="1">
                <a:solidFill>
                  <a:srgbClr val="002949"/>
                </a:solidFill>
              </a:rPr>
              <a:t>органів</a:t>
            </a:r>
            <a:r>
              <a:rPr lang="ru-RU" altLang="uk-UA" sz="2500" dirty="0">
                <a:solidFill>
                  <a:srgbClr val="002949"/>
                </a:solidFill>
              </a:rPr>
              <a:t> </a:t>
            </a:r>
            <a:r>
              <a:rPr lang="ru-RU" altLang="uk-UA" sz="2500" dirty="0" err="1">
                <a:solidFill>
                  <a:srgbClr val="002949"/>
                </a:solidFill>
              </a:rPr>
              <a:t>внутрішніх</a:t>
            </a:r>
            <a:r>
              <a:rPr lang="ru-RU" altLang="uk-UA" sz="2500" dirty="0">
                <a:solidFill>
                  <a:srgbClr val="002949"/>
                </a:solidFill>
              </a:rPr>
              <a:t> справ на </a:t>
            </a:r>
            <a:r>
              <a:rPr lang="ru-RU" altLang="uk-UA" sz="2500" dirty="0" err="1">
                <a:solidFill>
                  <a:srgbClr val="002949"/>
                </a:solidFill>
              </a:rPr>
              <a:t>підставі</a:t>
            </a:r>
            <a:r>
              <a:rPr lang="ru-RU" altLang="uk-UA" sz="2500" dirty="0">
                <a:solidFill>
                  <a:srgbClr val="002949"/>
                </a:solidFill>
              </a:rPr>
              <a:t> пункту 1 </a:t>
            </a:r>
            <a:r>
              <a:rPr lang="ru-RU" altLang="uk-UA" sz="2500" dirty="0" err="1">
                <a:solidFill>
                  <a:srgbClr val="002949"/>
                </a:solidFill>
              </a:rPr>
              <a:t>частини</a:t>
            </a:r>
            <a:r>
              <a:rPr lang="ru-RU" altLang="uk-UA" sz="2500" dirty="0">
                <a:solidFill>
                  <a:srgbClr val="002949"/>
                </a:solidFill>
              </a:rPr>
              <a:t> </a:t>
            </a:r>
            <a:r>
              <a:rPr lang="ru-RU" altLang="uk-UA" sz="2500" dirty="0" err="1">
                <a:solidFill>
                  <a:srgbClr val="002949"/>
                </a:solidFill>
              </a:rPr>
              <a:t>першої</a:t>
            </a:r>
            <a:r>
              <a:rPr lang="ru-RU" altLang="uk-UA" sz="2500" dirty="0">
                <a:solidFill>
                  <a:srgbClr val="002949"/>
                </a:solidFill>
              </a:rPr>
              <a:t> </a:t>
            </a:r>
            <a:r>
              <a:rPr lang="ru-RU" altLang="uk-UA" sz="2500" dirty="0" err="1">
                <a:solidFill>
                  <a:srgbClr val="002949"/>
                </a:solidFill>
              </a:rPr>
              <a:t>статті</a:t>
            </a:r>
            <a:r>
              <a:rPr lang="ru-RU" altLang="uk-UA" sz="2500" dirty="0">
                <a:solidFill>
                  <a:srgbClr val="002949"/>
                </a:solidFill>
              </a:rPr>
              <a:t> 5 Закону </a:t>
            </a:r>
            <a:r>
              <a:rPr lang="ru-RU" altLang="uk-UA" sz="2500" dirty="0" err="1">
                <a:solidFill>
                  <a:srgbClr val="002949"/>
                </a:solidFill>
              </a:rPr>
              <a:t>України</a:t>
            </a:r>
            <a:r>
              <a:rPr lang="ru-RU" altLang="uk-UA" sz="2500" dirty="0">
                <a:solidFill>
                  <a:srgbClr val="002949"/>
                </a:solidFill>
              </a:rPr>
              <a:t> «Про статус </a:t>
            </a:r>
            <a:r>
              <a:rPr lang="ru-RU" altLang="uk-UA" sz="2500" dirty="0" err="1">
                <a:solidFill>
                  <a:srgbClr val="002949"/>
                </a:solidFill>
              </a:rPr>
              <a:t>ветеранів</a:t>
            </a:r>
            <a:r>
              <a:rPr lang="ru-RU" altLang="uk-UA" sz="2500" dirty="0">
                <a:solidFill>
                  <a:srgbClr val="002949"/>
                </a:solidFill>
              </a:rPr>
              <a:t> </a:t>
            </a:r>
            <a:r>
              <a:rPr lang="ru-RU" altLang="uk-UA" sz="2500" dirty="0" err="1">
                <a:solidFill>
                  <a:srgbClr val="002949"/>
                </a:solidFill>
              </a:rPr>
              <a:t>військової</a:t>
            </a:r>
            <a:r>
              <a:rPr lang="ru-RU" altLang="uk-UA" sz="2500" dirty="0">
                <a:solidFill>
                  <a:srgbClr val="002949"/>
                </a:solidFill>
              </a:rPr>
              <a:t> </a:t>
            </a:r>
            <a:r>
              <a:rPr lang="ru-RU" altLang="uk-UA" sz="2500" dirty="0" err="1">
                <a:solidFill>
                  <a:srgbClr val="002949"/>
                </a:solidFill>
              </a:rPr>
              <a:t>служби</a:t>
            </a:r>
            <a:r>
              <a:rPr lang="ru-RU" altLang="uk-UA" sz="2500" dirty="0">
                <a:solidFill>
                  <a:srgbClr val="002949"/>
                </a:solidFill>
              </a:rPr>
              <a:t>, </a:t>
            </a:r>
            <a:r>
              <a:rPr lang="ru-RU" altLang="uk-UA" sz="2500" dirty="0" err="1">
                <a:solidFill>
                  <a:srgbClr val="002949"/>
                </a:solidFill>
              </a:rPr>
              <a:t>ветеранів</a:t>
            </a:r>
            <a:r>
              <a:rPr lang="ru-RU" altLang="uk-UA" sz="2500" dirty="0">
                <a:solidFill>
                  <a:srgbClr val="002949"/>
                </a:solidFill>
              </a:rPr>
              <a:t> </a:t>
            </a:r>
            <a:r>
              <a:rPr lang="ru-RU" altLang="uk-UA" sz="2500" dirty="0" err="1">
                <a:solidFill>
                  <a:srgbClr val="002949"/>
                </a:solidFill>
              </a:rPr>
              <a:t>органів</a:t>
            </a:r>
            <a:r>
              <a:rPr lang="ru-RU" altLang="uk-UA" sz="2500" dirty="0">
                <a:solidFill>
                  <a:srgbClr val="002949"/>
                </a:solidFill>
              </a:rPr>
              <a:t> </a:t>
            </a:r>
            <a:r>
              <a:rPr lang="ru-RU" altLang="uk-UA" sz="2500" dirty="0" err="1">
                <a:solidFill>
                  <a:srgbClr val="002949"/>
                </a:solidFill>
              </a:rPr>
              <a:t>внутрішніх</a:t>
            </a:r>
            <a:r>
              <a:rPr lang="ru-RU" altLang="uk-UA" sz="2500" dirty="0">
                <a:solidFill>
                  <a:srgbClr val="002949"/>
                </a:solidFill>
              </a:rPr>
              <a:t> справ і </a:t>
            </a:r>
            <a:r>
              <a:rPr lang="ru-RU" altLang="uk-UA" sz="2500" dirty="0" err="1">
                <a:solidFill>
                  <a:srgbClr val="002949"/>
                </a:solidFill>
              </a:rPr>
              <a:t>деяких</a:t>
            </a:r>
            <a:r>
              <a:rPr lang="ru-RU" altLang="uk-UA" sz="2500" dirty="0">
                <a:solidFill>
                  <a:srgbClr val="002949"/>
                </a:solidFill>
              </a:rPr>
              <a:t> </a:t>
            </a:r>
            <a:r>
              <a:rPr lang="ru-RU" altLang="uk-UA" sz="2500" dirty="0" err="1">
                <a:solidFill>
                  <a:srgbClr val="002949"/>
                </a:solidFill>
              </a:rPr>
              <a:t>інших</a:t>
            </a:r>
            <a:r>
              <a:rPr lang="ru-RU" altLang="uk-UA" sz="2500" dirty="0">
                <a:solidFill>
                  <a:srgbClr val="002949"/>
                </a:solidFill>
              </a:rPr>
              <a:t> </a:t>
            </a:r>
            <a:r>
              <a:rPr lang="ru-RU" altLang="uk-UA" sz="2500" dirty="0" err="1">
                <a:solidFill>
                  <a:srgbClr val="002949"/>
                </a:solidFill>
              </a:rPr>
              <a:t>осіб</a:t>
            </a:r>
            <a:r>
              <a:rPr lang="ru-RU" altLang="uk-UA" sz="2500" dirty="0">
                <a:solidFill>
                  <a:srgbClr val="002949"/>
                </a:solidFill>
              </a:rPr>
              <a:t> та </a:t>
            </a:r>
            <a:r>
              <a:rPr lang="ru-RU" altLang="uk-UA" sz="2500" dirty="0" err="1">
                <a:solidFill>
                  <a:srgbClr val="002949"/>
                </a:solidFill>
              </a:rPr>
              <a:t>їх</a:t>
            </a:r>
            <a:r>
              <a:rPr lang="ru-RU" altLang="uk-UA" sz="2500" dirty="0">
                <a:solidFill>
                  <a:srgbClr val="002949"/>
                </a:solidFill>
              </a:rPr>
              <a:t> </a:t>
            </a:r>
            <a:r>
              <a:rPr lang="ru-RU" altLang="uk-UA" sz="2500" dirty="0" err="1">
                <a:solidFill>
                  <a:srgbClr val="002949"/>
                </a:solidFill>
              </a:rPr>
              <a:t>соціальний</a:t>
            </a:r>
            <a:r>
              <a:rPr lang="ru-RU" altLang="uk-UA" sz="2500" dirty="0">
                <a:solidFill>
                  <a:srgbClr val="002949"/>
                </a:solidFill>
              </a:rPr>
              <a:t> </a:t>
            </a:r>
            <a:r>
              <a:rPr lang="ru-RU" altLang="uk-UA" sz="2500" dirty="0" err="1">
                <a:solidFill>
                  <a:srgbClr val="002949"/>
                </a:solidFill>
              </a:rPr>
              <a:t>захист</a:t>
            </a:r>
            <a:r>
              <a:rPr lang="ru-RU" altLang="uk-UA" sz="2500" dirty="0">
                <a:solidFill>
                  <a:srgbClr val="002949"/>
                </a:solidFill>
              </a:rPr>
              <a:t>» та </a:t>
            </a:r>
            <a:r>
              <a:rPr lang="ru-RU" altLang="uk-UA" sz="2500" dirty="0" err="1">
                <a:solidFill>
                  <a:srgbClr val="002949"/>
                </a:solidFill>
              </a:rPr>
              <a:t>надати</a:t>
            </a:r>
            <a:r>
              <a:rPr lang="ru-RU" altLang="uk-UA" sz="2500" dirty="0">
                <a:solidFill>
                  <a:srgbClr val="002949"/>
                </a:solidFill>
              </a:rPr>
              <a:t> статус «Ветеран </a:t>
            </a:r>
            <a:r>
              <a:rPr lang="ru-RU" altLang="uk-UA" sz="2500" dirty="0" err="1">
                <a:solidFill>
                  <a:srgbClr val="002949"/>
                </a:solidFill>
              </a:rPr>
              <a:t>органів</a:t>
            </a:r>
            <a:r>
              <a:rPr lang="ru-RU" altLang="uk-UA" sz="2500" dirty="0">
                <a:solidFill>
                  <a:srgbClr val="002949"/>
                </a:solidFill>
              </a:rPr>
              <a:t> </a:t>
            </a:r>
            <a:r>
              <a:rPr lang="ru-RU" altLang="uk-UA" sz="2500" dirty="0" err="1">
                <a:solidFill>
                  <a:srgbClr val="002949"/>
                </a:solidFill>
              </a:rPr>
              <a:t>внутрішніх</a:t>
            </a:r>
            <a:r>
              <a:rPr lang="ru-RU" altLang="uk-UA" sz="2500" dirty="0">
                <a:solidFill>
                  <a:srgbClr val="002949"/>
                </a:solidFill>
              </a:rPr>
              <a:t> справ».</a:t>
            </a:r>
          </a:p>
        </p:txBody>
      </p:sp>
      <p:sp>
        <p:nvSpPr>
          <p:cNvPr id="3" name="Прямоугольник 4">
            <a:extLst>
              <a:ext uri="{FF2B5EF4-FFF2-40B4-BE49-F238E27FC236}">
                <a16:creationId xmlns:a16="http://schemas.microsoft.com/office/drawing/2014/main" id="{37A8BF19-F553-1577-DADA-A355EC4ACE91}"/>
              </a:ext>
            </a:extLst>
          </p:cNvPr>
          <p:cNvSpPr>
            <a:spLocks noChangeArrowheads="1"/>
          </p:cNvSpPr>
          <p:nvPr/>
        </p:nvSpPr>
        <p:spPr bwMode="auto">
          <a:xfrm>
            <a:off x="221416" y="3698296"/>
            <a:ext cx="11751509" cy="2015936"/>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500" dirty="0">
                <a:solidFill>
                  <a:srgbClr val="002949"/>
                </a:solidFill>
              </a:rPr>
              <a:t>   Як </a:t>
            </a:r>
            <a:r>
              <a:rPr lang="ru-RU" altLang="uk-UA" sz="2500" dirty="0" err="1">
                <a:solidFill>
                  <a:srgbClr val="002949"/>
                </a:solidFill>
              </a:rPr>
              <a:t>зазначено</a:t>
            </a:r>
            <a:r>
              <a:rPr lang="ru-RU" altLang="uk-UA" sz="2500" dirty="0">
                <a:solidFill>
                  <a:srgbClr val="002949"/>
                </a:solidFill>
              </a:rPr>
              <a:t> у </a:t>
            </a:r>
            <a:r>
              <a:rPr lang="ru-RU" altLang="uk-UA" sz="2500" dirty="0" err="1">
                <a:solidFill>
                  <a:srgbClr val="002949"/>
                </a:solidFill>
              </a:rPr>
              <a:t>постанові</a:t>
            </a:r>
            <a:r>
              <a:rPr lang="ru-RU" altLang="uk-UA" sz="2500" dirty="0">
                <a:solidFill>
                  <a:srgbClr val="002949"/>
                </a:solidFill>
              </a:rPr>
              <a:t> Верховного Суду </a:t>
            </a:r>
            <a:r>
              <a:rPr lang="ru-RU" altLang="uk-UA" sz="2500" dirty="0" err="1">
                <a:solidFill>
                  <a:srgbClr val="002949"/>
                </a:solidFill>
              </a:rPr>
              <a:t>від</a:t>
            </a:r>
            <a:r>
              <a:rPr lang="ru-RU" altLang="uk-UA" sz="2500" dirty="0">
                <a:solidFill>
                  <a:srgbClr val="002949"/>
                </a:solidFill>
              </a:rPr>
              <a:t> 8 </a:t>
            </a:r>
            <a:r>
              <a:rPr lang="ru-RU" altLang="uk-UA" sz="2500" dirty="0" err="1">
                <a:solidFill>
                  <a:srgbClr val="002949"/>
                </a:solidFill>
              </a:rPr>
              <a:t>серпня</a:t>
            </a:r>
            <a:r>
              <a:rPr lang="ru-RU" altLang="uk-UA" sz="2500" dirty="0">
                <a:solidFill>
                  <a:srgbClr val="002949"/>
                </a:solidFill>
              </a:rPr>
              <a:t> 2019 року у </a:t>
            </a:r>
            <a:r>
              <a:rPr lang="ru-RU" altLang="uk-UA" sz="2500" dirty="0" err="1">
                <a:solidFill>
                  <a:srgbClr val="002949"/>
                </a:solidFill>
              </a:rPr>
              <a:t>справі</a:t>
            </a:r>
            <a:r>
              <a:rPr lang="ru-RU" altLang="uk-UA" sz="2500" dirty="0">
                <a:solidFill>
                  <a:srgbClr val="002949"/>
                </a:solidFill>
              </a:rPr>
              <a:t> № 646/7115/17, </a:t>
            </a:r>
            <a:r>
              <a:rPr lang="ru-RU" altLang="uk-UA" sz="2500" dirty="0" err="1">
                <a:solidFill>
                  <a:srgbClr val="002949"/>
                </a:solidFill>
              </a:rPr>
              <a:t>оскільки</a:t>
            </a:r>
            <a:r>
              <a:rPr lang="ru-RU" altLang="uk-UA" sz="2500" dirty="0">
                <a:solidFill>
                  <a:srgbClr val="002949"/>
                </a:solidFill>
              </a:rPr>
              <a:t> </a:t>
            </a:r>
            <a:r>
              <a:rPr lang="ru-RU" altLang="uk-UA" sz="2500" dirty="0" err="1">
                <a:solidFill>
                  <a:srgbClr val="002949"/>
                </a:solidFill>
              </a:rPr>
              <a:t>позивач</a:t>
            </a:r>
            <a:r>
              <a:rPr lang="ru-RU" altLang="uk-UA" sz="2500" dirty="0">
                <a:solidFill>
                  <a:srgbClr val="002949"/>
                </a:solidFill>
              </a:rPr>
              <a:t> </a:t>
            </a:r>
            <a:r>
              <a:rPr lang="ru-RU" altLang="uk-UA" sz="2500" dirty="0" err="1">
                <a:solidFill>
                  <a:srgbClr val="002949"/>
                </a:solidFill>
              </a:rPr>
              <a:t>звернувся</a:t>
            </a:r>
            <a:r>
              <a:rPr lang="ru-RU" altLang="uk-UA" sz="2500" dirty="0">
                <a:solidFill>
                  <a:srgbClr val="002949"/>
                </a:solidFill>
              </a:rPr>
              <a:t> до суду з </a:t>
            </a:r>
            <a:r>
              <a:rPr lang="ru-RU" altLang="uk-UA" sz="2500" dirty="0" err="1">
                <a:solidFill>
                  <a:srgbClr val="002949"/>
                </a:solidFill>
              </a:rPr>
              <a:t>позовом</a:t>
            </a:r>
            <a:r>
              <a:rPr lang="ru-RU" altLang="uk-UA" sz="2500" dirty="0">
                <a:solidFill>
                  <a:srgbClr val="002949"/>
                </a:solidFill>
              </a:rPr>
              <a:t> про </a:t>
            </a:r>
            <a:r>
              <a:rPr lang="ru-RU" altLang="uk-UA" sz="2500" dirty="0" err="1">
                <a:solidFill>
                  <a:srgbClr val="002949"/>
                </a:solidFill>
              </a:rPr>
              <a:t>поновлення</a:t>
            </a:r>
            <a:r>
              <a:rPr lang="ru-RU" altLang="uk-UA" sz="2500" dirty="0">
                <a:solidFill>
                  <a:srgbClr val="002949"/>
                </a:solidFill>
              </a:rPr>
              <a:t> </a:t>
            </a:r>
            <a:r>
              <a:rPr lang="ru-RU" altLang="uk-UA" sz="2500" dirty="0" err="1">
                <a:solidFill>
                  <a:srgbClr val="002949"/>
                </a:solidFill>
              </a:rPr>
              <a:t>виплати</a:t>
            </a:r>
            <a:r>
              <a:rPr lang="ru-RU" altLang="uk-UA" sz="2500" dirty="0">
                <a:solidFill>
                  <a:srgbClr val="002949"/>
                </a:solidFill>
              </a:rPr>
              <a:t> </a:t>
            </a:r>
            <a:r>
              <a:rPr lang="ru-RU" altLang="uk-UA" sz="2500" dirty="0" err="1">
                <a:solidFill>
                  <a:srgbClr val="002949"/>
                </a:solidFill>
              </a:rPr>
              <a:t>пенсії</a:t>
            </a:r>
            <a:r>
              <a:rPr lang="ru-RU" altLang="uk-UA" sz="2500" dirty="0">
                <a:solidFill>
                  <a:srgbClr val="002949"/>
                </a:solidFill>
              </a:rPr>
              <a:t>, право на яку </a:t>
            </a:r>
            <a:r>
              <a:rPr lang="ru-RU" altLang="uk-UA" sz="2500" dirty="0" err="1">
                <a:solidFill>
                  <a:srgbClr val="002949"/>
                </a:solidFill>
              </a:rPr>
              <a:t>відповідачем</a:t>
            </a:r>
            <a:r>
              <a:rPr lang="ru-RU" altLang="uk-UA" sz="2500" dirty="0">
                <a:solidFill>
                  <a:srgbClr val="002949"/>
                </a:solidFill>
              </a:rPr>
              <a:t> не </a:t>
            </a:r>
            <a:r>
              <a:rPr lang="ru-RU" altLang="uk-UA" sz="2500" dirty="0" err="1">
                <a:solidFill>
                  <a:srgbClr val="002949"/>
                </a:solidFill>
              </a:rPr>
              <a:t>заперечується</a:t>
            </a:r>
            <a:r>
              <a:rPr lang="ru-RU" altLang="uk-UA" sz="2500" dirty="0">
                <a:solidFill>
                  <a:srgbClr val="002949"/>
                </a:solidFill>
              </a:rPr>
              <a:t>, </a:t>
            </a:r>
            <a:r>
              <a:rPr lang="ru-RU" altLang="uk-UA" sz="2500" dirty="0" err="1">
                <a:solidFill>
                  <a:srgbClr val="002949"/>
                </a:solidFill>
              </a:rPr>
              <a:t>неправомірним</a:t>
            </a:r>
            <a:r>
              <a:rPr lang="ru-RU" altLang="uk-UA" sz="2500" dirty="0">
                <a:solidFill>
                  <a:srgbClr val="002949"/>
                </a:solidFill>
              </a:rPr>
              <a:t> є </a:t>
            </a:r>
            <a:r>
              <a:rPr lang="ru-RU" altLang="uk-UA" sz="2500" dirty="0" err="1">
                <a:solidFill>
                  <a:srgbClr val="002949"/>
                </a:solidFill>
              </a:rPr>
              <a:t>застосування</a:t>
            </a:r>
            <a:r>
              <a:rPr lang="ru-RU" altLang="uk-UA" sz="2500" dirty="0">
                <a:solidFill>
                  <a:srgbClr val="002949"/>
                </a:solidFill>
              </a:rPr>
              <a:t> органами </a:t>
            </a:r>
            <a:r>
              <a:rPr lang="ru-RU" altLang="uk-UA" sz="2500" dirty="0" err="1">
                <a:solidFill>
                  <a:srgbClr val="002949"/>
                </a:solidFill>
              </a:rPr>
              <a:t>пенсійного</a:t>
            </a:r>
            <a:r>
              <a:rPr lang="ru-RU" altLang="uk-UA" sz="2500" dirty="0">
                <a:solidFill>
                  <a:srgbClr val="002949"/>
                </a:solidFill>
              </a:rPr>
              <a:t> фонду </a:t>
            </a:r>
            <a:r>
              <a:rPr lang="ru-RU" altLang="uk-UA" sz="2500" dirty="0" err="1">
                <a:solidFill>
                  <a:srgbClr val="002949"/>
                </a:solidFill>
              </a:rPr>
              <a:t>формальних</a:t>
            </a:r>
            <a:r>
              <a:rPr lang="ru-RU" altLang="uk-UA" sz="2500" dirty="0">
                <a:solidFill>
                  <a:srgbClr val="002949"/>
                </a:solidFill>
              </a:rPr>
              <a:t> </a:t>
            </a:r>
            <a:r>
              <a:rPr lang="ru-RU" altLang="uk-UA" sz="2500" dirty="0" err="1">
                <a:solidFill>
                  <a:srgbClr val="002949"/>
                </a:solidFill>
              </a:rPr>
              <a:t>обмежень</a:t>
            </a:r>
            <a:r>
              <a:rPr lang="ru-RU" altLang="uk-UA" sz="2500" dirty="0">
                <a:solidFill>
                  <a:srgbClr val="002949"/>
                </a:solidFill>
              </a:rPr>
              <a:t> (</a:t>
            </a:r>
            <a:r>
              <a:rPr lang="ru-RU" altLang="uk-UA" sz="2500" dirty="0" err="1">
                <a:solidFill>
                  <a:srgbClr val="002949"/>
                </a:solidFill>
              </a:rPr>
              <a:t>застосування</a:t>
            </a:r>
            <a:r>
              <a:rPr lang="ru-RU" altLang="uk-UA" sz="2500" dirty="0">
                <a:solidFill>
                  <a:srgbClr val="002949"/>
                </a:solidFill>
              </a:rPr>
              <a:t> </a:t>
            </a:r>
            <a:r>
              <a:rPr lang="ru-RU" altLang="uk-UA" sz="2500" dirty="0" err="1">
                <a:solidFill>
                  <a:srgbClr val="002949"/>
                </a:solidFill>
              </a:rPr>
              <a:t>наслідків</a:t>
            </a:r>
            <a:r>
              <a:rPr lang="ru-RU" altLang="uk-UA" sz="2500" dirty="0">
                <a:solidFill>
                  <a:srgbClr val="002949"/>
                </a:solidFill>
              </a:rPr>
              <a:t> </a:t>
            </a:r>
            <a:r>
              <a:rPr lang="ru-RU" altLang="uk-UA" sz="2500" dirty="0" err="1">
                <a:solidFill>
                  <a:srgbClr val="002949"/>
                </a:solidFill>
              </a:rPr>
              <a:t>пропущення</a:t>
            </a:r>
            <a:r>
              <a:rPr lang="ru-RU" altLang="uk-UA" sz="2500" dirty="0">
                <a:solidFill>
                  <a:srgbClr val="002949"/>
                </a:solidFill>
              </a:rPr>
              <a:t> строку </a:t>
            </a:r>
            <a:r>
              <a:rPr lang="ru-RU" altLang="uk-UA" sz="2500" dirty="0" err="1">
                <a:solidFill>
                  <a:srgbClr val="002949"/>
                </a:solidFill>
              </a:rPr>
              <a:t>звернення</a:t>
            </a:r>
            <a:r>
              <a:rPr lang="ru-RU" altLang="uk-UA" sz="2500" dirty="0">
                <a:solidFill>
                  <a:srgbClr val="002949"/>
                </a:solidFill>
              </a:rPr>
              <a:t> до суду та </a:t>
            </a:r>
            <a:r>
              <a:rPr lang="ru-RU" altLang="uk-UA" sz="2500" dirty="0" err="1">
                <a:solidFill>
                  <a:srgbClr val="002949"/>
                </a:solidFill>
              </a:rPr>
              <a:t>залишення</a:t>
            </a:r>
            <a:r>
              <a:rPr lang="ru-RU" altLang="uk-UA" sz="2500" dirty="0">
                <a:solidFill>
                  <a:srgbClr val="002949"/>
                </a:solidFill>
              </a:rPr>
              <a:t> </a:t>
            </a:r>
            <a:r>
              <a:rPr lang="ru-RU" altLang="uk-UA" sz="2500" dirty="0" err="1">
                <a:solidFill>
                  <a:srgbClr val="002949"/>
                </a:solidFill>
              </a:rPr>
              <a:t>позовних</a:t>
            </a:r>
            <a:r>
              <a:rPr lang="ru-RU" altLang="uk-UA" sz="2500" dirty="0">
                <a:solidFill>
                  <a:srgbClr val="002949"/>
                </a:solidFill>
              </a:rPr>
              <a:t> </a:t>
            </a:r>
            <a:r>
              <a:rPr lang="ru-RU" altLang="uk-UA" sz="2500" dirty="0" err="1">
                <a:solidFill>
                  <a:srgbClr val="002949"/>
                </a:solidFill>
              </a:rPr>
              <a:t>вимог</a:t>
            </a:r>
            <a:r>
              <a:rPr lang="ru-RU" altLang="uk-UA" sz="2500" dirty="0">
                <a:solidFill>
                  <a:srgbClr val="002949"/>
                </a:solidFill>
              </a:rPr>
              <a:t> без </a:t>
            </a:r>
            <a:r>
              <a:rPr lang="ru-RU" altLang="uk-UA" sz="2500" dirty="0" err="1">
                <a:solidFill>
                  <a:srgbClr val="002949"/>
                </a:solidFill>
              </a:rPr>
              <a:t>розгляду</a:t>
            </a:r>
            <a:r>
              <a:rPr lang="ru-RU" altLang="uk-UA" sz="2500" dirty="0">
                <a:solidFill>
                  <a:srgbClr val="002949"/>
                </a:solidFill>
              </a:rPr>
              <a:t>).</a:t>
            </a:r>
          </a:p>
        </p:txBody>
      </p:sp>
      <p:cxnSp>
        <p:nvCxnSpPr>
          <p:cNvPr id="4" name="Straight Connector 8">
            <a:extLst>
              <a:ext uri="{FF2B5EF4-FFF2-40B4-BE49-F238E27FC236}">
                <a16:creationId xmlns:a16="http://schemas.microsoft.com/office/drawing/2014/main" id="{C91ABAB5-A4B9-5C96-A433-5621AE4F55F0}"/>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1E2C1C36-EBBA-A3F3-988A-830822DED31E}"/>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06AB7291-07AC-1F22-6587-9BF478542F1F}"/>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A2C2A695-BDC0-A554-AE9D-EB0F93852057}"/>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46</a:t>
            </a:fld>
            <a:endParaRPr lang="uk-UA" altLang="uk-UA" dirty="0">
              <a:solidFill>
                <a:srgbClr val="002949"/>
              </a:solidFill>
            </a:endParaRPr>
          </a:p>
        </p:txBody>
      </p:sp>
    </p:spTree>
    <p:extLst>
      <p:ext uri="{BB962C8B-B14F-4D97-AF65-F5344CB8AC3E}">
        <p14:creationId xmlns:p14="http://schemas.microsoft.com/office/powerpoint/2010/main" val="893655326"/>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240495" y="147030"/>
            <a:ext cx="11711009" cy="566308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200" dirty="0" err="1">
                <a:solidFill>
                  <a:srgbClr val="002949"/>
                </a:solidFill>
              </a:rPr>
              <a:t>Крім</a:t>
            </a:r>
            <a:r>
              <a:rPr lang="ru-RU" altLang="uk-UA" sz="2200" dirty="0">
                <a:solidFill>
                  <a:srgbClr val="002949"/>
                </a:solidFill>
              </a:rPr>
              <a:t> того, </a:t>
            </a:r>
            <a:r>
              <a:rPr lang="ru-RU" altLang="uk-UA" sz="2200" dirty="0" err="1">
                <a:solidFill>
                  <a:srgbClr val="002949"/>
                </a:solidFill>
              </a:rPr>
              <a:t>згідно</a:t>
            </a:r>
            <a:r>
              <a:rPr lang="ru-RU" altLang="uk-UA" sz="2200" dirty="0">
                <a:solidFill>
                  <a:srgbClr val="002949"/>
                </a:solidFill>
              </a:rPr>
              <a:t> з </a:t>
            </a:r>
            <a:r>
              <a:rPr lang="ru-RU" altLang="uk-UA" sz="2200" dirty="0" err="1">
                <a:solidFill>
                  <a:srgbClr val="002949"/>
                </a:solidFill>
              </a:rPr>
              <a:t>позицією</a:t>
            </a:r>
            <a:r>
              <a:rPr lang="ru-RU" altLang="uk-UA" sz="2200" dirty="0">
                <a:solidFill>
                  <a:srgbClr val="002949"/>
                </a:solidFill>
              </a:rPr>
              <a:t>, </a:t>
            </a:r>
            <a:r>
              <a:rPr lang="ru-RU" altLang="uk-UA" sz="2200" dirty="0" err="1">
                <a:solidFill>
                  <a:srgbClr val="002949"/>
                </a:solidFill>
              </a:rPr>
              <a:t>висловленою</a:t>
            </a:r>
            <a:r>
              <a:rPr lang="ru-RU" altLang="uk-UA" sz="2200" dirty="0">
                <a:solidFill>
                  <a:srgbClr val="002949"/>
                </a:solidFill>
              </a:rPr>
              <a:t> </a:t>
            </a:r>
            <a:r>
              <a:rPr lang="ru-RU" altLang="uk-UA" sz="2200" b="1" dirty="0">
                <a:solidFill>
                  <a:srgbClr val="002949"/>
                </a:solidFill>
              </a:rPr>
              <a:t>у </a:t>
            </a:r>
            <a:r>
              <a:rPr lang="ru-RU" altLang="uk-UA" sz="2200" b="1" dirty="0" err="1">
                <a:solidFill>
                  <a:srgbClr val="002949"/>
                </a:solidFill>
              </a:rPr>
              <a:t>постанові</a:t>
            </a:r>
            <a:r>
              <a:rPr lang="ru-RU" altLang="uk-UA" sz="2200" b="1" dirty="0">
                <a:solidFill>
                  <a:srgbClr val="002949"/>
                </a:solidFill>
              </a:rPr>
              <a:t> </a:t>
            </a:r>
            <a:r>
              <a:rPr lang="ru-RU" altLang="uk-UA" sz="2200" b="1" dirty="0" err="1">
                <a:solidFill>
                  <a:srgbClr val="002949"/>
                </a:solidFill>
              </a:rPr>
              <a:t>від</a:t>
            </a:r>
            <a:r>
              <a:rPr lang="ru-RU" altLang="uk-UA" sz="2200" b="1" dirty="0">
                <a:solidFill>
                  <a:srgbClr val="002949"/>
                </a:solidFill>
              </a:rPr>
              <a:t> 6 лютого 2019 року у </a:t>
            </a:r>
            <a:r>
              <a:rPr lang="ru-RU" altLang="uk-UA" sz="2200" b="1" dirty="0" err="1">
                <a:solidFill>
                  <a:srgbClr val="002949"/>
                </a:solidFill>
              </a:rPr>
              <a:t>справі</a:t>
            </a:r>
            <a:r>
              <a:rPr lang="ru-RU" altLang="uk-UA" sz="2200" b="1" dirty="0">
                <a:solidFill>
                  <a:srgbClr val="002949"/>
                </a:solidFill>
              </a:rPr>
              <a:t> № 522/2738/17</a:t>
            </a:r>
            <a:r>
              <a:rPr lang="ru-RU" altLang="uk-UA" sz="2200" dirty="0">
                <a:solidFill>
                  <a:srgbClr val="002949"/>
                </a:solidFill>
              </a:rPr>
              <a:t> (</a:t>
            </a:r>
            <a:r>
              <a:rPr lang="ru-RU" altLang="uk-UA" sz="2200" dirty="0" err="1">
                <a:solidFill>
                  <a:srgbClr val="002949"/>
                </a:solidFill>
              </a:rPr>
              <a:t>провадження</a:t>
            </a:r>
            <a:r>
              <a:rPr lang="ru-RU" altLang="uk-UA" sz="2200" dirty="0">
                <a:solidFill>
                  <a:srgbClr val="002949"/>
                </a:solidFill>
              </a:rPr>
              <a:t> № 11-806апп18, яке </a:t>
            </a:r>
            <a:r>
              <a:rPr lang="ru-RU" altLang="uk-UA" sz="2200" dirty="0" err="1">
                <a:solidFill>
                  <a:srgbClr val="002949"/>
                </a:solidFill>
              </a:rPr>
              <a:t>було</a:t>
            </a:r>
            <a:r>
              <a:rPr lang="ru-RU" altLang="uk-UA" sz="2200" dirty="0">
                <a:solidFill>
                  <a:srgbClr val="002949"/>
                </a:solidFill>
              </a:rPr>
              <a:t> передано на </a:t>
            </a:r>
            <a:r>
              <a:rPr lang="ru-RU" altLang="uk-UA" sz="2200" dirty="0" err="1">
                <a:solidFill>
                  <a:srgbClr val="002949"/>
                </a:solidFill>
              </a:rPr>
              <a:t>розгляд</a:t>
            </a:r>
            <a:r>
              <a:rPr lang="ru-RU" altLang="uk-UA" sz="2200" dirty="0">
                <a:solidFill>
                  <a:srgbClr val="002949"/>
                </a:solidFill>
              </a:rPr>
              <a:t> </a:t>
            </a:r>
            <a:r>
              <a:rPr lang="ru-RU" altLang="uk-UA" sz="2200" dirty="0" err="1">
                <a:solidFill>
                  <a:srgbClr val="002949"/>
                </a:solidFill>
              </a:rPr>
              <a:t>Касаційним</a:t>
            </a:r>
            <a:r>
              <a:rPr lang="ru-RU" altLang="uk-UA" sz="2200" dirty="0">
                <a:solidFill>
                  <a:srgbClr val="002949"/>
                </a:solidFill>
              </a:rPr>
              <a:t> </a:t>
            </a:r>
            <a:r>
              <a:rPr lang="ru-RU" altLang="uk-UA" sz="2200" dirty="0" err="1">
                <a:solidFill>
                  <a:srgbClr val="002949"/>
                </a:solidFill>
              </a:rPr>
              <a:t>адміністративним</a:t>
            </a:r>
            <a:r>
              <a:rPr lang="ru-RU" altLang="uk-UA" sz="2200" dirty="0">
                <a:solidFill>
                  <a:srgbClr val="002949"/>
                </a:solidFill>
              </a:rPr>
              <a:t> судом у </a:t>
            </a:r>
            <a:r>
              <a:rPr lang="ru-RU" altLang="uk-UA" sz="2200" dirty="0" err="1">
                <a:solidFill>
                  <a:srgbClr val="002949"/>
                </a:solidFill>
              </a:rPr>
              <a:t>зв’язку</a:t>
            </a:r>
            <a:r>
              <a:rPr lang="ru-RU" altLang="uk-UA" sz="2200" dirty="0">
                <a:solidFill>
                  <a:srgbClr val="002949"/>
                </a:solidFill>
              </a:rPr>
              <a:t> з </a:t>
            </a:r>
            <a:r>
              <a:rPr lang="ru-RU" altLang="uk-UA" sz="2200" dirty="0" err="1">
                <a:solidFill>
                  <a:srgbClr val="002949"/>
                </a:solidFill>
              </a:rPr>
              <a:t>необхідністю</a:t>
            </a:r>
            <a:r>
              <a:rPr lang="ru-RU" altLang="uk-UA" sz="2200" dirty="0">
                <a:solidFill>
                  <a:srgbClr val="002949"/>
                </a:solidFill>
              </a:rPr>
              <a:t> </a:t>
            </a:r>
            <a:r>
              <a:rPr lang="ru-RU" altLang="uk-UA" sz="2200" dirty="0" err="1">
                <a:solidFill>
                  <a:srgbClr val="002949"/>
                </a:solidFill>
              </a:rPr>
              <a:t>відступити</a:t>
            </a:r>
            <a:r>
              <a:rPr lang="ru-RU" altLang="uk-UA" sz="2200" dirty="0">
                <a:solidFill>
                  <a:srgbClr val="002949"/>
                </a:solidFill>
              </a:rPr>
              <a:t> </a:t>
            </a:r>
            <a:r>
              <a:rPr lang="ru-RU" altLang="uk-UA" sz="2200" dirty="0" err="1">
                <a:solidFill>
                  <a:srgbClr val="002949"/>
                </a:solidFill>
              </a:rPr>
              <a:t>від</a:t>
            </a:r>
            <a:r>
              <a:rPr lang="ru-RU" altLang="uk-UA" sz="2200" dirty="0">
                <a:solidFill>
                  <a:srgbClr val="002949"/>
                </a:solidFill>
              </a:rPr>
              <a:t> правового </a:t>
            </a:r>
            <a:r>
              <a:rPr lang="ru-RU" altLang="uk-UA" sz="2200" dirty="0" err="1">
                <a:solidFill>
                  <a:srgbClr val="002949"/>
                </a:solidFill>
              </a:rPr>
              <a:t>висновку</a:t>
            </a:r>
            <a:r>
              <a:rPr lang="ru-RU" altLang="uk-UA" sz="2200" dirty="0">
                <a:solidFill>
                  <a:srgbClr val="002949"/>
                </a:solidFill>
              </a:rPr>
              <a:t> Верховного Суду </a:t>
            </a:r>
            <a:r>
              <a:rPr lang="ru-RU" altLang="uk-UA" sz="2200" dirty="0" err="1">
                <a:solidFill>
                  <a:srgbClr val="002949"/>
                </a:solidFill>
              </a:rPr>
              <a:t>України</a:t>
            </a:r>
            <a:r>
              <a:rPr lang="ru-RU" altLang="uk-UA" sz="2200" dirty="0">
                <a:solidFill>
                  <a:srgbClr val="002949"/>
                </a:solidFill>
              </a:rPr>
              <a:t>) Велика Палата Верховного Суду </a:t>
            </a:r>
            <a:r>
              <a:rPr lang="ru-RU" altLang="uk-UA" sz="2200" dirty="0" err="1">
                <a:solidFill>
                  <a:srgbClr val="002949"/>
                </a:solidFill>
              </a:rPr>
              <a:t>відхилила</a:t>
            </a:r>
            <a:r>
              <a:rPr lang="ru-RU" altLang="uk-UA" sz="2200" dirty="0">
                <a:solidFill>
                  <a:srgbClr val="002949"/>
                </a:solidFill>
              </a:rPr>
              <a:t> доводи </a:t>
            </a:r>
            <a:r>
              <a:rPr lang="ru-RU" altLang="uk-UA" sz="2200" dirty="0" err="1">
                <a:solidFill>
                  <a:srgbClr val="002949"/>
                </a:solidFill>
              </a:rPr>
              <a:t>скаржника</a:t>
            </a:r>
            <a:r>
              <a:rPr lang="ru-RU" altLang="uk-UA" sz="2200" dirty="0">
                <a:solidFill>
                  <a:srgbClr val="002949"/>
                </a:solidFill>
              </a:rPr>
              <a:t> (орган </a:t>
            </a:r>
            <a:r>
              <a:rPr lang="ru-RU" altLang="uk-UA" sz="2200" dirty="0" err="1">
                <a:solidFill>
                  <a:srgbClr val="002949"/>
                </a:solidFill>
              </a:rPr>
              <a:t>Пенсійного</a:t>
            </a:r>
            <a:r>
              <a:rPr lang="ru-RU" altLang="uk-UA" sz="2200" dirty="0">
                <a:solidFill>
                  <a:srgbClr val="002949"/>
                </a:solidFill>
              </a:rPr>
              <a:t> фонду) про </a:t>
            </a:r>
            <a:r>
              <a:rPr lang="ru-RU" altLang="uk-UA" sz="2200" dirty="0" err="1">
                <a:solidFill>
                  <a:srgbClr val="002949"/>
                </a:solidFill>
              </a:rPr>
              <a:t>наявність</a:t>
            </a:r>
            <a:r>
              <a:rPr lang="ru-RU" altLang="uk-UA" sz="2200" dirty="0">
                <a:solidFill>
                  <a:srgbClr val="002949"/>
                </a:solidFill>
              </a:rPr>
              <a:t> </a:t>
            </a:r>
            <a:r>
              <a:rPr lang="ru-RU" altLang="uk-UA" sz="2200" dirty="0" err="1">
                <a:solidFill>
                  <a:srgbClr val="002949"/>
                </a:solidFill>
              </a:rPr>
              <a:t>підстав</a:t>
            </a:r>
            <a:r>
              <a:rPr lang="ru-RU" altLang="uk-UA" sz="2200" dirty="0">
                <a:solidFill>
                  <a:srgbClr val="002949"/>
                </a:solidFill>
              </a:rPr>
              <a:t> для </a:t>
            </a:r>
            <a:r>
              <a:rPr lang="ru-RU" altLang="uk-UA" sz="2200" dirty="0" err="1">
                <a:solidFill>
                  <a:srgbClr val="002949"/>
                </a:solidFill>
              </a:rPr>
              <a:t>залишення</a:t>
            </a:r>
            <a:r>
              <a:rPr lang="ru-RU" altLang="uk-UA" sz="2200" dirty="0">
                <a:solidFill>
                  <a:srgbClr val="002949"/>
                </a:solidFill>
              </a:rPr>
              <a:t> позову без </a:t>
            </a:r>
            <a:r>
              <a:rPr lang="ru-RU" altLang="uk-UA" sz="2200" dirty="0" err="1">
                <a:solidFill>
                  <a:srgbClr val="002949"/>
                </a:solidFill>
              </a:rPr>
              <a:t>розгляду</a:t>
            </a:r>
            <a:r>
              <a:rPr lang="ru-RU" altLang="uk-UA" sz="2200" dirty="0">
                <a:solidFill>
                  <a:srgbClr val="002949"/>
                </a:solidFill>
              </a:rPr>
              <a:t> у </a:t>
            </a:r>
            <a:r>
              <a:rPr lang="ru-RU" altLang="uk-UA" sz="2200" dirty="0" err="1">
                <a:solidFill>
                  <a:srgbClr val="002949"/>
                </a:solidFill>
              </a:rPr>
              <a:t>зв’язку</a:t>
            </a:r>
            <a:r>
              <a:rPr lang="ru-RU" altLang="uk-UA" sz="2200" dirty="0">
                <a:solidFill>
                  <a:srgbClr val="002949"/>
                </a:solidFill>
              </a:rPr>
              <a:t> з пропуском </a:t>
            </a:r>
            <a:r>
              <a:rPr lang="ru-RU" altLang="uk-UA" sz="2200" dirty="0" err="1">
                <a:solidFill>
                  <a:srgbClr val="002949"/>
                </a:solidFill>
              </a:rPr>
              <a:t>позовної</a:t>
            </a:r>
            <a:r>
              <a:rPr lang="ru-RU" altLang="uk-UA" sz="2200" dirty="0">
                <a:solidFill>
                  <a:srgbClr val="002949"/>
                </a:solidFill>
              </a:rPr>
              <a:t> </a:t>
            </a:r>
            <a:r>
              <a:rPr lang="ru-RU" altLang="uk-UA" sz="2200" dirty="0" err="1">
                <a:solidFill>
                  <a:srgbClr val="002949"/>
                </a:solidFill>
              </a:rPr>
              <a:t>давності</a:t>
            </a:r>
            <a:r>
              <a:rPr lang="ru-RU" altLang="uk-UA" sz="2200" dirty="0">
                <a:solidFill>
                  <a:srgbClr val="002949"/>
                </a:solidFill>
              </a:rPr>
              <a:t>, </a:t>
            </a:r>
            <a:r>
              <a:rPr lang="ru-RU" altLang="uk-UA" sz="2200" dirty="0" err="1">
                <a:solidFill>
                  <a:srgbClr val="002949"/>
                </a:solidFill>
              </a:rPr>
              <a:t>оскільки</a:t>
            </a:r>
            <a:r>
              <a:rPr lang="ru-RU" altLang="uk-UA" sz="2200" dirty="0">
                <a:solidFill>
                  <a:srgbClr val="002949"/>
                </a:solidFill>
              </a:rPr>
              <a:t> </a:t>
            </a:r>
            <a:r>
              <a:rPr lang="ru-RU" altLang="uk-UA" sz="2200" dirty="0" err="1">
                <a:solidFill>
                  <a:srgbClr val="002949"/>
                </a:solidFill>
              </a:rPr>
              <a:t>відповідно</a:t>
            </a:r>
            <a:r>
              <a:rPr lang="ru-RU" altLang="uk-UA" sz="2200" dirty="0">
                <a:solidFill>
                  <a:srgbClr val="002949"/>
                </a:solidFill>
              </a:rPr>
              <a:t> до </a:t>
            </a:r>
            <a:r>
              <a:rPr lang="ru-RU" altLang="uk-UA" sz="2200" dirty="0" err="1">
                <a:solidFill>
                  <a:srgbClr val="002949"/>
                </a:solidFill>
              </a:rPr>
              <a:t>частини</a:t>
            </a:r>
            <a:r>
              <a:rPr lang="ru-RU" altLang="uk-UA" sz="2200" dirty="0">
                <a:solidFill>
                  <a:srgbClr val="002949"/>
                </a:solidFill>
              </a:rPr>
              <a:t> </a:t>
            </a:r>
            <a:r>
              <a:rPr lang="ru-RU" altLang="uk-UA" sz="2200" dirty="0" err="1">
                <a:solidFill>
                  <a:srgbClr val="002949"/>
                </a:solidFill>
              </a:rPr>
              <a:t>першої</a:t>
            </a:r>
            <a:r>
              <a:rPr lang="ru-RU" altLang="uk-UA" sz="2200" dirty="0">
                <a:solidFill>
                  <a:srgbClr val="002949"/>
                </a:solidFill>
              </a:rPr>
              <a:t> </a:t>
            </a:r>
            <a:r>
              <a:rPr lang="ru-RU" altLang="uk-UA" sz="2200" dirty="0" err="1">
                <a:solidFill>
                  <a:srgbClr val="002949"/>
                </a:solidFill>
              </a:rPr>
              <a:t>статті</a:t>
            </a:r>
            <a:r>
              <a:rPr lang="ru-RU" altLang="uk-UA" sz="2200" dirty="0">
                <a:solidFill>
                  <a:srgbClr val="002949"/>
                </a:solidFill>
              </a:rPr>
              <a:t> 99 КАС (у </a:t>
            </a:r>
            <a:r>
              <a:rPr lang="ru-RU" altLang="uk-UA" sz="2200" dirty="0" err="1">
                <a:solidFill>
                  <a:srgbClr val="002949"/>
                </a:solidFill>
              </a:rPr>
              <a:t>редакції</a:t>
            </a:r>
            <a:r>
              <a:rPr lang="ru-RU" altLang="uk-UA" sz="2200" dirty="0">
                <a:solidFill>
                  <a:srgbClr val="002949"/>
                </a:solidFill>
              </a:rPr>
              <a:t>, </a:t>
            </a:r>
            <a:r>
              <a:rPr lang="ru-RU" altLang="uk-UA" sz="2200" dirty="0" err="1">
                <a:solidFill>
                  <a:srgbClr val="002949"/>
                </a:solidFill>
              </a:rPr>
              <a:t>чинній</a:t>
            </a:r>
            <a:r>
              <a:rPr lang="ru-RU" altLang="uk-UA" sz="2200" dirty="0">
                <a:solidFill>
                  <a:srgbClr val="002949"/>
                </a:solidFill>
              </a:rPr>
              <a:t> на час </a:t>
            </a:r>
            <a:r>
              <a:rPr lang="ru-RU" altLang="uk-UA" sz="2200" dirty="0" err="1">
                <a:solidFill>
                  <a:srgbClr val="002949"/>
                </a:solidFill>
              </a:rPr>
              <a:t>подання</a:t>
            </a:r>
            <a:r>
              <a:rPr lang="ru-RU" altLang="uk-UA" sz="2200" dirty="0">
                <a:solidFill>
                  <a:srgbClr val="002949"/>
                </a:solidFill>
              </a:rPr>
              <a:t> </a:t>
            </a:r>
            <a:r>
              <a:rPr lang="ru-RU" altLang="uk-UA" sz="2200" dirty="0" err="1">
                <a:solidFill>
                  <a:srgbClr val="002949"/>
                </a:solidFill>
              </a:rPr>
              <a:t>цього</a:t>
            </a:r>
            <a:r>
              <a:rPr lang="ru-RU" altLang="uk-UA" sz="2200" dirty="0">
                <a:solidFill>
                  <a:srgbClr val="002949"/>
                </a:solidFill>
              </a:rPr>
              <a:t> позову) </a:t>
            </a:r>
            <a:r>
              <a:rPr lang="ru-RU" altLang="uk-UA" sz="2200" dirty="0" err="1">
                <a:solidFill>
                  <a:srgbClr val="002949"/>
                </a:solidFill>
              </a:rPr>
              <a:t>адміністративний</a:t>
            </a:r>
            <a:r>
              <a:rPr lang="ru-RU" altLang="uk-UA" sz="2200" dirty="0">
                <a:solidFill>
                  <a:srgbClr val="002949"/>
                </a:solidFill>
              </a:rPr>
              <a:t> </a:t>
            </a:r>
            <a:r>
              <a:rPr lang="ru-RU" altLang="uk-UA" sz="2200" dirty="0" err="1">
                <a:solidFill>
                  <a:srgbClr val="002949"/>
                </a:solidFill>
              </a:rPr>
              <a:t>позов</a:t>
            </a:r>
            <a:r>
              <a:rPr lang="ru-RU" altLang="uk-UA" sz="2200" dirty="0">
                <a:solidFill>
                  <a:srgbClr val="002949"/>
                </a:solidFill>
              </a:rPr>
              <a:t> </a:t>
            </a:r>
            <a:r>
              <a:rPr lang="ru-RU" altLang="uk-UA" sz="2200" dirty="0" err="1">
                <a:solidFill>
                  <a:srgbClr val="002949"/>
                </a:solidFill>
              </a:rPr>
              <a:t>може</a:t>
            </a:r>
            <a:r>
              <a:rPr lang="ru-RU" altLang="uk-UA" sz="2200" dirty="0">
                <a:solidFill>
                  <a:srgbClr val="002949"/>
                </a:solidFill>
              </a:rPr>
              <a:t> бути подано в межах строку </a:t>
            </a:r>
            <a:r>
              <a:rPr lang="ru-RU" altLang="uk-UA" sz="2200" dirty="0" err="1">
                <a:solidFill>
                  <a:srgbClr val="002949"/>
                </a:solidFill>
              </a:rPr>
              <a:t>звернення</a:t>
            </a:r>
            <a:r>
              <a:rPr lang="ru-RU" altLang="uk-UA" sz="2200" dirty="0">
                <a:solidFill>
                  <a:srgbClr val="002949"/>
                </a:solidFill>
              </a:rPr>
              <a:t> до </a:t>
            </a:r>
            <a:r>
              <a:rPr lang="ru-RU" altLang="uk-UA" sz="2200" dirty="0" err="1">
                <a:solidFill>
                  <a:srgbClr val="002949"/>
                </a:solidFill>
              </a:rPr>
              <a:t>адміністративного</a:t>
            </a:r>
            <a:r>
              <a:rPr lang="ru-RU" altLang="uk-UA" sz="2200" dirty="0">
                <a:solidFill>
                  <a:srgbClr val="002949"/>
                </a:solidFill>
              </a:rPr>
              <a:t> суду, </a:t>
            </a:r>
            <a:r>
              <a:rPr lang="ru-RU" altLang="uk-UA" sz="2200" dirty="0" err="1">
                <a:solidFill>
                  <a:srgbClr val="002949"/>
                </a:solidFill>
              </a:rPr>
              <a:t>встановленого</a:t>
            </a:r>
            <a:r>
              <a:rPr lang="ru-RU" altLang="uk-UA" sz="2200" dirty="0">
                <a:solidFill>
                  <a:srgbClr val="002949"/>
                </a:solidFill>
              </a:rPr>
              <a:t> </a:t>
            </a:r>
            <a:r>
              <a:rPr lang="ru-RU" altLang="uk-UA" sz="2200" dirty="0" err="1">
                <a:solidFill>
                  <a:srgbClr val="002949"/>
                </a:solidFill>
              </a:rPr>
              <a:t>цим</a:t>
            </a:r>
            <a:r>
              <a:rPr lang="ru-RU" altLang="uk-UA" sz="2200" dirty="0">
                <a:solidFill>
                  <a:srgbClr val="002949"/>
                </a:solidFill>
              </a:rPr>
              <a:t> Кодексом </a:t>
            </a:r>
            <a:r>
              <a:rPr lang="ru-RU" altLang="uk-UA" sz="2200" dirty="0" err="1">
                <a:solidFill>
                  <a:srgbClr val="002949"/>
                </a:solidFill>
              </a:rPr>
              <a:t>або</a:t>
            </a:r>
            <a:r>
              <a:rPr lang="ru-RU" altLang="uk-UA" sz="2200" dirty="0">
                <a:solidFill>
                  <a:srgbClr val="002949"/>
                </a:solidFill>
              </a:rPr>
              <a:t> </a:t>
            </a:r>
            <a:r>
              <a:rPr lang="ru-RU" altLang="uk-UA" sz="2200" dirty="0" err="1">
                <a:solidFill>
                  <a:srgbClr val="002949"/>
                </a:solidFill>
              </a:rPr>
              <a:t>іншими</a:t>
            </a:r>
            <a:r>
              <a:rPr lang="ru-RU" altLang="uk-UA" sz="2200" dirty="0">
                <a:solidFill>
                  <a:srgbClr val="002949"/>
                </a:solidFill>
              </a:rPr>
              <a:t> законами; для </a:t>
            </a:r>
            <a:r>
              <a:rPr lang="ru-RU" altLang="uk-UA" sz="2200" dirty="0" err="1">
                <a:solidFill>
                  <a:srgbClr val="002949"/>
                </a:solidFill>
              </a:rPr>
              <a:t>звернення</a:t>
            </a:r>
            <a:r>
              <a:rPr lang="ru-RU" altLang="uk-UA" sz="2200" dirty="0">
                <a:solidFill>
                  <a:srgbClr val="002949"/>
                </a:solidFill>
              </a:rPr>
              <a:t> до </a:t>
            </a:r>
            <a:r>
              <a:rPr lang="ru-RU" altLang="uk-UA" sz="2200" dirty="0" err="1">
                <a:solidFill>
                  <a:srgbClr val="002949"/>
                </a:solidFill>
              </a:rPr>
              <a:t>адміністративного</a:t>
            </a:r>
            <a:r>
              <a:rPr lang="ru-RU" altLang="uk-UA" sz="2200" dirty="0">
                <a:solidFill>
                  <a:srgbClr val="002949"/>
                </a:solidFill>
              </a:rPr>
              <a:t> суду </a:t>
            </a:r>
            <a:r>
              <a:rPr lang="ru-RU" altLang="uk-UA" sz="2200" dirty="0" err="1">
                <a:solidFill>
                  <a:srgbClr val="002949"/>
                </a:solidFill>
              </a:rPr>
              <a:t>встановлюється</a:t>
            </a:r>
            <a:r>
              <a:rPr lang="ru-RU" altLang="uk-UA" sz="2200" dirty="0">
                <a:solidFill>
                  <a:srgbClr val="002949"/>
                </a:solidFill>
              </a:rPr>
              <a:t> </a:t>
            </a:r>
            <a:r>
              <a:rPr lang="ru-RU" altLang="uk-UA" sz="2200" dirty="0" err="1">
                <a:solidFill>
                  <a:srgbClr val="002949"/>
                </a:solidFill>
              </a:rPr>
              <a:t>шестимісячний</a:t>
            </a:r>
            <a:r>
              <a:rPr lang="ru-RU" altLang="uk-UA" sz="2200" dirty="0">
                <a:solidFill>
                  <a:srgbClr val="002949"/>
                </a:solidFill>
              </a:rPr>
              <a:t> строк, </a:t>
            </a:r>
            <a:r>
              <a:rPr lang="ru-RU" altLang="uk-UA" sz="2200" dirty="0" err="1">
                <a:solidFill>
                  <a:srgbClr val="002949"/>
                </a:solidFill>
              </a:rPr>
              <a:t>який</a:t>
            </a:r>
            <a:r>
              <a:rPr lang="ru-RU" altLang="uk-UA" sz="2200" dirty="0">
                <a:solidFill>
                  <a:srgbClr val="002949"/>
                </a:solidFill>
              </a:rPr>
              <a:t>, </a:t>
            </a:r>
            <a:r>
              <a:rPr lang="ru-RU" altLang="uk-UA" sz="2200" dirty="0" err="1">
                <a:solidFill>
                  <a:srgbClr val="002949"/>
                </a:solidFill>
              </a:rPr>
              <a:t>якщо</a:t>
            </a:r>
            <a:r>
              <a:rPr lang="ru-RU" altLang="uk-UA" sz="2200" dirty="0">
                <a:solidFill>
                  <a:srgbClr val="002949"/>
                </a:solidFill>
              </a:rPr>
              <a:t> не </a:t>
            </a:r>
            <a:r>
              <a:rPr lang="ru-RU" altLang="uk-UA" sz="2200" dirty="0" err="1">
                <a:solidFill>
                  <a:srgbClr val="002949"/>
                </a:solidFill>
              </a:rPr>
              <a:t>встановлено</a:t>
            </a:r>
            <a:r>
              <a:rPr lang="ru-RU" altLang="uk-UA" sz="2200" dirty="0">
                <a:solidFill>
                  <a:srgbClr val="002949"/>
                </a:solidFill>
              </a:rPr>
              <a:t> </a:t>
            </a:r>
            <a:r>
              <a:rPr lang="ru-RU" altLang="uk-UA" sz="2200" dirty="0" err="1">
                <a:solidFill>
                  <a:srgbClr val="002949"/>
                </a:solidFill>
              </a:rPr>
              <a:t>інше</a:t>
            </a:r>
            <a:r>
              <a:rPr lang="ru-RU" altLang="uk-UA" sz="2200" dirty="0">
                <a:solidFill>
                  <a:srgbClr val="002949"/>
                </a:solidFill>
              </a:rPr>
              <a:t>, </a:t>
            </a:r>
            <a:r>
              <a:rPr lang="ru-RU" altLang="uk-UA" sz="2200" dirty="0" err="1">
                <a:solidFill>
                  <a:srgbClr val="002949"/>
                </a:solidFill>
              </a:rPr>
              <a:t>обчислюється</a:t>
            </a:r>
            <a:r>
              <a:rPr lang="ru-RU" altLang="uk-UA" sz="2200" dirty="0">
                <a:solidFill>
                  <a:srgbClr val="002949"/>
                </a:solidFill>
              </a:rPr>
              <a:t> з дня, коли особа </a:t>
            </a:r>
            <a:r>
              <a:rPr lang="ru-RU" altLang="uk-UA" sz="2200" dirty="0" err="1">
                <a:solidFill>
                  <a:srgbClr val="002949"/>
                </a:solidFill>
              </a:rPr>
              <a:t>дізналася</a:t>
            </a:r>
            <a:r>
              <a:rPr lang="ru-RU" altLang="uk-UA" sz="2200" dirty="0">
                <a:solidFill>
                  <a:srgbClr val="002949"/>
                </a:solidFill>
              </a:rPr>
              <a:t> </a:t>
            </a:r>
            <a:r>
              <a:rPr lang="ru-RU" altLang="uk-UA" sz="2200" dirty="0" err="1">
                <a:solidFill>
                  <a:srgbClr val="002949"/>
                </a:solidFill>
              </a:rPr>
              <a:t>або</a:t>
            </a:r>
            <a:r>
              <a:rPr lang="ru-RU" altLang="uk-UA" sz="2200" dirty="0">
                <a:solidFill>
                  <a:srgbClr val="002949"/>
                </a:solidFill>
              </a:rPr>
              <a:t> повинна </a:t>
            </a:r>
            <a:r>
              <a:rPr lang="ru-RU" altLang="uk-UA" sz="2200" dirty="0" err="1">
                <a:solidFill>
                  <a:srgbClr val="002949"/>
                </a:solidFill>
              </a:rPr>
              <a:t>була</a:t>
            </a:r>
            <a:r>
              <a:rPr lang="ru-RU" altLang="uk-UA" sz="2200" dirty="0">
                <a:solidFill>
                  <a:srgbClr val="002949"/>
                </a:solidFill>
              </a:rPr>
              <a:t> </a:t>
            </a:r>
            <a:r>
              <a:rPr lang="ru-RU" altLang="uk-UA" sz="2200" dirty="0" err="1">
                <a:solidFill>
                  <a:srgbClr val="002949"/>
                </a:solidFill>
              </a:rPr>
              <a:t>дізнатися</a:t>
            </a:r>
            <a:r>
              <a:rPr lang="ru-RU" altLang="uk-UA" sz="2200" dirty="0">
                <a:solidFill>
                  <a:srgbClr val="002949"/>
                </a:solidFill>
              </a:rPr>
              <a:t> про </a:t>
            </a:r>
            <a:r>
              <a:rPr lang="ru-RU" altLang="uk-UA" sz="2200" dirty="0" err="1">
                <a:solidFill>
                  <a:srgbClr val="002949"/>
                </a:solidFill>
              </a:rPr>
              <a:t>порушення</a:t>
            </a:r>
            <a:r>
              <a:rPr lang="ru-RU" altLang="uk-UA" sz="2200" dirty="0">
                <a:solidFill>
                  <a:srgbClr val="002949"/>
                </a:solidFill>
              </a:rPr>
              <a:t> </a:t>
            </a:r>
            <a:r>
              <a:rPr lang="ru-RU" altLang="uk-UA" sz="2200" dirty="0" err="1">
                <a:solidFill>
                  <a:srgbClr val="002949"/>
                </a:solidFill>
              </a:rPr>
              <a:t>своїх</a:t>
            </a:r>
            <a:r>
              <a:rPr lang="ru-RU" altLang="uk-UA" sz="2200" dirty="0">
                <a:solidFill>
                  <a:srgbClr val="002949"/>
                </a:solidFill>
              </a:rPr>
              <a:t> прав, свобод </a:t>
            </a:r>
            <a:r>
              <a:rPr lang="ru-RU" altLang="uk-UA" sz="2200" dirty="0" err="1">
                <a:solidFill>
                  <a:srgbClr val="002949"/>
                </a:solidFill>
              </a:rPr>
              <a:t>чи</a:t>
            </a:r>
            <a:r>
              <a:rPr lang="ru-RU" altLang="uk-UA" sz="2200" dirty="0">
                <a:solidFill>
                  <a:srgbClr val="002949"/>
                </a:solidFill>
              </a:rPr>
              <a:t> </a:t>
            </a:r>
            <a:r>
              <a:rPr lang="ru-RU" altLang="uk-UA" sz="2200" dirty="0" err="1">
                <a:solidFill>
                  <a:srgbClr val="002949"/>
                </a:solidFill>
              </a:rPr>
              <a:t>інтересів</a:t>
            </a:r>
            <a:r>
              <a:rPr lang="ru-RU" altLang="uk-UA" sz="2200" dirty="0">
                <a:solidFill>
                  <a:srgbClr val="002949"/>
                </a:solidFill>
              </a:rPr>
              <a:t> (</a:t>
            </a:r>
            <a:r>
              <a:rPr lang="ru-RU" altLang="uk-UA" sz="2200" dirty="0" err="1">
                <a:solidFill>
                  <a:srgbClr val="002949"/>
                </a:solidFill>
              </a:rPr>
              <a:t>частина</a:t>
            </a:r>
            <a:r>
              <a:rPr lang="ru-RU" altLang="uk-UA" sz="2200" dirty="0">
                <a:solidFill>
                  <a:srgbClr val="002949"/>
                </a:solidFill>
              </a:rPr>
              <a:t> друга </a:t>
            </a:r>
            <a:r>
              <a:rPr lang="ru-RU" altLang="uk-UA" sz="2200" dirty="0" err="1">
                <a:solidFill>
                  <a:srgbClr val="002949"/>
                </a:solidFill>
              </a:rPr>
              <a:t>цієї</a:t>
            </a:r>
            <a:r>
              <a:rPr lang="ru-RU" altLang="uk-UA" sz="2200" dirty="0">
                <a:solidFill>
                  <a:srgbClr val="002949"/>
                </a:solidFill>
              </a:rPr>
              <a:t> </a:t>
            </a:r>
            <a:r>
              <a:rPr lang="ru-RU" altLang="uk-UA" sz="2200" dirty="0" err="1">
                <a:solidFill>
                  <a:srgbClr val="002949"/>
                </a:solidFill>
              </a:rPr>
              <a:t>статті</a:t>
            </a:r>
            <a:r>
              <a:rPr lang="ru-RU" altLang="uk-UA" sz="2200" dirty="0">
                <a:solidFill>
                  <a:srgbClr val="002949"/>
                </a:solidFill>
              </a:rPr>
              <a:t> КАС). </a:t>
            </a:r>
          </a:p>
          <a:p>
            <a:pPr algn="just">
              <a:lnSpc>
                <a:spcPct val="100000"/>
              </a:lnSpc>
              <a:spcBef>
                <a:spcPct val="0"/>
              </a:spcBef>
              <a:spcAft>
                <a:spcPts val="1200"/>
              </a:spcAft>
              <a:buFont typeface="Arial" panose="020B0604020202020204" pitchFamily="34" charset="0"/>
              <a:buNone/>
            </a:pPr>
            <a:r>
              <a:rPr lang="ru-RU" altLang="uk-UA" sz="2200" dirty="0">
                <a:solidFill>
                  <a:srgbClr val="002949"/>
                </a:solidFill>
              </a:rPr>
              <a:t>Велика Палата Верховного Суду </a:t>
            </a:r>
            <a:r>
              <a:rPr lang="ru-RU" altLang="uk-UA" sz="2200" dirty="0" err="1">
                <a:solidFill>
                  <a:srgbClr val="002949"/>
                </a:solidFill>
              </a:rPr>
              <a:t>зробила</a:t>
            </a:r>
            <a:r>
              <a:rPr lang="ru-RU" altLang="uk-UA" sz="2200" dirty="0">
                <a:solidFill>
                  <a:srgbClr val="002949"/>
                </a:solidFill>
              </a:rPr>
              <a:t> </a:t>
            </a:r>
            <a:r>
              <a:rPr lang="ru-RU" altLang="uk-UA" sz="2200" dirty="0" err="1">
                <a:solidFill>
                  <a:srgbClr val="002949"/>
                </a:solidFill>
              </a:rPr>
              <a:t>такий</a:t>
            </a:r>
            <a:r>
              <a:rPr lang="ru-RU" altLang="uk-UA" sz="2200" dirty="0">
                <a:solidFill>
                  <a:srgbClr val="002949"/>
                </a:solidFill>
              </a:rPr>
              <a:t> </a:t>
            </a:r>
            <a:r>
              <a:rPr lang="ru-RU" altLang="uk-UA" sz="2200" dirty="0" err="1">
                <a:solidFill>
                  <a:srgbClr val="002949"/>
                </a:solidFill>
              </a:rPr>
              <a:t>висновок</a:t>
            </a:r>
            <a:r>
              <a:rPr lang="ru-RU" altLang="uk-UA" sz="2200" dirty="0">
                <a:solidFill>
                  <a:srgbClr val="002949"/>
                </a:solidFill>
              </a:rPr>
              <a:t>: </a:t>
            </a:r>
            <a:r>
              <a:rPr lang="ru-RU" altLang="uk-UA" sz="2200" dirty="0" err="1">
                <a:solidFill>
                  <a:srgbClr val="002949"/>
                </a:solidFill>
              </a:rPr>
              <a:t>зважаючи</a:t>
            </a:r>
            <a:r>
              <a:rPr lang="ru-RU" altLang="uk-UA" sz="2200" dirty="0">
                <a:solidFill>
                  <a:srgbClr val="002949"/>
                </a:solidFill>
              </a:rPr>
              <a:t> на те, </a:t>
            </a:r>
            <a:r>
              <a:rPr lang="ru-RU" altLang="uk-UA" sz="2200" dirty="0" err="1">
                <a:solidFill>
                  <a:srgbClr val="002949"/>
                </a:solidFill>
              </a:rPr>
              <a:t>що</a:t>
            </a:r>
            <a:r>
              <a:rPr lang="ru-RU" altLang="uk-UA" sz="2200" dirty="0">
                <a:solidFill>
                  <a:srgbClr val="002949"/>
                </a:solidFill>
              </a:rPr>
              <a:t> </a:t>
            </a:r>
            <a:r>
              <a:rPr lang="ru-RU" altLang="uk-UA" sz="2200" dirty="0" err="1">
                <a:solidFill>
                  <a:srgbClr val="002949"/>
                </a:solidFill>
              </a:rPr>
              <a:t>позивач</a:t>
            </a:r>
            <a:r>
              <a:rPr lang="ru-RU" altLang="uk-UA" sz="2200" dirty="0">
                <a:solidFill>
                  <a:srgbClr val="002949"/>
                </a:solidFill>
              </a:rPr>
              <a:t> на час </a:t>
            </a:r>
            <a:r>
              <a:rPr lang="ru-RU" altLang="uk-UA" sz="2200" dirty="0" err="1">
                <a:solidFill>
                  <a:srgbClr val="002949"/>
                </a:solidFill>
              </a:rPr>
              <a:t>призначення</a:t>
            </a:r>
            <a:r>
              <a:rPr lang="ru-RU" altLang="uk-UA" sz="2200" dirty="0">
                <a:solidFill>
                  <a:srgbClr val="002949"/>
                </a:solidFill>
              </a:rPr>
              <a:t> </a:t>
            </a:r>
            <a:r>
              <a:rPr lang="ru-RU" altLang="uk-UA" sz="2200" dirty="0" err="1">
                <a:solidFill>
                  <a:srgbClr val="002949"/>
                </a:solidFill>
              </a:rPr>
              <a:t>йому</a:t>
            </a:r>
            <a:r>
              <a:rPr lang="ru-RU" altLang="uk-UA" sz="2200" dirty="0">
                <a:solidFill>
                  <a:srgbClr val="002949"/>
                </a:solidFill>
              </a:rPr>
              <a:t> </a:t>
            </a:r>
            <a:r>
              <a:rPr lang="ru-RU" altLang="uk-UA" sz="2200" dirty="0" err="1">
                <a:solidFill>
                  <a:srgbClr val="002949"/>
                </a:solidFill>
              </a:rPr>
              <a:t>пенсії</a:t>
            </a:r>
            <a:r>
              <a:rPr lang="ru-RU" altLang="uk-UA" sz="2200" dirty="0">
                <a:solidFill>
                  <a:srgbClr val="002949"/>
                </a:solidFill>
              </a:rPr>
              <a:t> мав право на </a:t>
            </a:r>
            <a:r>
              <a:rPr lang="ru-RU" altLang="uk-UA" sz="2200" dirty="0" err="1">
                <a:solidFill>
                  <a:srgbClr val="002949"/>
                </a:solidFill>
              </a:rPr>
              <a:t>включення</a:t>
            </a:r>
            <a:r>
              <a:rPr lang="ru-RU" altLang="uk-UA" sz="2200" dirty="0">
                <a:solidFill>
                  <a:srgbClr val="002949"/>
                </a:solidFill>
              </a:rPr>
              <a:t> до складу </a:t>
            </a:r>
            <a:r>
              <a:rPr lang="ru-RU" altLang="uk-UA" sz="2200" dirty="0" err="1">
                <a:solidFill>
                  <a:srgbClr val="002949"/>
                </a:solidFill>
              </a:rPr>
              <a:t>його</a:t>
            </a:r>
            <a:r>
              <a:rPr lang="ru-RU" altLang="uk-UA" sz="2200" dirty="0">
                <a:solidFill>
                  <a:srgbClr val="002949"/>
                </a:solidFill>
              </a:rPr>
              <a:t> грошового </a:t>
            </a:r>
            <a:r>
              <a:rPr lang="ru-RU" altLang="uk-UA" sz="2200" dirty="0" err="1">
                <a:solidFill>
                  <a:srgbClr val="002949"/>
                </a:solidFill>
              </a:rPr>
              <a:t>забезпечення</a:t>
            </a:r>
            <a:r>
              <a:rPr lang="ru-RU" altLang="uk-UA" sz="2200" dirty="0">
                <a:solidFill>
                  <a:srgbClr val="002949"/>
                </a:solidFill>
              </a:rPr>
              <a:t>, з </a:t>
            </a:r>
            <a:r>
              <a:rPr lang="ru-RU" altLang="uk-UA" sz="2200" dirty="0" err="1">
                <a:solidFill>
                  <a:srgbClr val="002949"/>
                </a:solidFill>
              </a:rPr>
              <a:t>якого</a:t>
            </a:r>
            <a:r>
              <a:rPr lang="ru-RU" altLang="uk-UA" sz="2200" dirty="0">
                <a:solidFill>
                  <a:srgbClr val="002949"/>
                </a:solidFill>
              </a:rPr>
              <a:t> </a:t>
            </a:r>
            <a:r>
              <a:rPr lang="ru-RU" altLang="uk-UA" sz="2200" dirty="0" err="1">
                <a:solidFill>
                  <a:srgbClr val="002949"/>
                </a:solidFill>
              </a:rPr>
              <a:t>обчислюється</a:t>
            </a:r>
            <a:r>
              <a:rPr lang="ru-RU" altLang="uk-UA" sz="2200" dirty="0">
                <a:solidFill>
                  <a:srgbClr val="002949"/>
                </a:solidFill>
              </a:rPr>
              <a:t> </a:t>
            </a:r>
            <a:r>
              <a:rPr lang="ru-RU" altLang="uk-UA" sz="2200" dirty="0" err="1">
                <a:solidFill>
                  <a:srgbClr val="002949"/>
                </a:solidFill>
              </a:rPr>
              <a:t>пенсія</a:t>
            </a:r>
            <a:r>
              <a:rPr lang="ru-RU" altLang="uk-UA" sz="2200" dirty="0">
                <a:solidFill>
                  <a:srgbClr val="002949"/>
                </a:solidFill>
              </a:rPr>
              <a:t>, </a:t>
            </a:r>
            <a:r>
              <a:rPr lang="ru-RU" altLang="uk-UA" sz="2200" dirty="0" err="1">
                <a:solidFill>
                  <a:srgbClr val="002949"/>
                </a:solidFill>
              </a:rPr>
              <a:t>отримуваної</a:t>
            </a:r>
            <a:r>
              <a:rPr lang="ru-RU" altLang="uk-UA" sz="2200" dirty="0">
                <a:solidFill>
                  <a:srgbClr val="002949"/>
                </a:solidFill>
              </a:rPr>
              <a:t> ним </a:t>
            </a:r>
            <a:r>
              <a:rPr lang="ru-RU" altLang="uk-UA" sz="2200" dirty="0" err="1">
                <a:solidFill>
                  <a:srgbClr val="002949"/>
                </a:solidFill>
              </a:rPr>
              <a:t>щомісячної</a:t>
            </a:r>
            <a:r>
              <a:rPr lang="ru-RU" altLang="uk-UA" sz="2200" dirty="0">
                <a:solidFill>
                  <a:srgbClr val="002949"/>
                </a:solidFill>
              </a:rPr>
              <a:t> </a:t>
            </a:r>
            <a:r>
              <a:rPr lang="ru-RU" altLang="uk-UA" sz="2200" dirty="0" err="1">
                <a:solidFill>
                  <a:srgbClr val="002949"/>
                </a:solidFill>
              </a:rPr>
              <a:t>додаткової</a:t>
            </a:r>
            <a:r>
              <a:rPr lang="ru-RU" altLang="uk-UA" sz="2200" dirty="0">
                <a:solidFill>
                  <a:srgbClr val="002949"/>
                </a:solidFill>
              </a:rPr>
              <a:t> </a:t>
            </a:r>
            <a:r>
              <a:rPr lang="ru-RU" altLang="uk-UA" sz="2200" dirty="0" err="1">
                <a:solidFill>
                  <a:srgbClr val="002949"/>
                </a:solidFill>
              </a:rPr>
              <a:t>грошової</a:t>
            </a:r>
            <a:r>
              <a:rPr lang="ru-RU" altLang="uk-UA" sz="2200" dirty="0">
                <a:solidFill>
                  <a:srgbClr val="002949"/>
                </a:solidFill>
              </a:rPr>
              <a:t> </a:t>
            </a:r>
            <a:r>
              <a:rPr lang="ru-RU" altLang="uk-UA" sz="2200" dirty="0" err="1">
                <a:solidFill>
                  <a:srgbClr val="002949"/>
                </a:solidFill>
              </a:rPr>
              <a:t>винагороди</a:t>
            </a:r>
            <a:r>
              <a:rPr lang="ru-RU" altLang="uk-UA" sz="2200" dirty="0">
                <a:solidFill>
                  <a:srgbClr val="002949"/>
                </a:solidFill>
              </a:rPr>
              <a:t>, а </a:t>
            </a:r>
            <a:r>
              <a:rPr lang="ru-RU" altLang="uk-UA" sz="2200" dirty="0" err="1">
                <a:solidFill>
                  <a:srgbClr val="002949"/>
                </a:solidFill>
              </a:rPr>
              <a:t>управління</a:t>
            </a:r>
            <a:r>
              <a:rPr lang="ru-RU" altLang="uk-UA" sz="2200" dirty="0">
                <a:solidFill>
                  <a:srgbClr val="002949"/>
                </a:solidFill>
              </a:rPr>
              <a:t> </a:t>
            </a:r>
            <a:r>
              <a:rPr lang="ru-RU" altLang="uk-UA" sz="2200" dirty="0" err="1">
                <a:solidFill>
                  <a:srgbClr val="002949"/>
                </a:solidFill>
              </a:rPr>
              <a:t>Пенсійного</a:t>
            </a:r>
            <a:r>
              <a:rPr lang="ru-RU" altLang="uk-UA" sz="2200" dirty="0">
                <a:solidFill>
                  <a:srgbClr val="002949"/>
                </a:solidFill>
              </a:rPr>
              <a:t> фонду </a:t>
            </a:r>
            <a:r>
              <a:rPr lang="ru-RU" altLang="uk-UA" sz="2200" dirty="0" err="1">
                <a:solidFill>
                  <a:srgbClr val="002949"/>
                </a:solidFill>
              </a:rPr>
              <a:t>України</a:t>
            </a:r>
            <a:r>
              <a:rPr lang="ru-RU" altLang="uk-UA" sz="2200" dirty="0">
                <a:solidFill>
                  <a:srgbClr val="002949"/>
                </a:solidFill>
              </a:rPr>
              <a:t> </a:t>
            </a:r>
            <a:r>
              <a:rPr lang="ru-RU" altLang="uk-UA" sz="2200" dirty="0" err="1">
                <a:solidFill>
                  <a:srgbClr val="002949"/>
                </a:solidFill>
              </a:rPr>
              <a:t>протиправно</a:t>
            </a:r>
            <a:r>
              <a:rPr lang="ru-RU" altLang="uk-UA" sz="2200" dirty="0">
                <a:solidFill>
                  <a:srgbClr val="002949"/>
                </a:solidFill>
              </a:rPr>
              <a:t> </a:t>
            </a:r>
            <a:r>
              <a:rPr lang="ru-RU" altLang="uk-UA" sz="2200" dirty="0" err="1">
                <a:solidFill>
                  <a:srgbClr val="002949"/>
                </a:solidFill>
              </a:rPr>
              <a:t>відмовило</a:t>
            </a:r>
            <a:r>
              <a:rPr lang="ru-RU" altLang="uk-UA" sz="2200" dirty="0">
                <a:solidFill>
                  <a:srgbClr val="002949"/>
                </a:solidFill>
              </a:rPr>
              <a:t> у </a:t>
            </a:r>
            <a:r>
              <a:rPr lang="ru-RU" altLang="uk-UA" sz="2200" dirty="0" err="1">
                <a:solidFill>
                  <a:srgbClr val="002949"/>
                </a:solidFill>
              </a:rPr>
              <a:t>проведенні</a:t>
            </a:r>
            <a:r>
              <a:rPr lang="ru-RU" altLang="uk-UA" sz="2200" dirty="0">
                <a:solidFill>
                  <a:srgbClr val="002949"/>
                </a:solidFill>
              </a:rPr>
              <a:t> </a:t>
            </a:r>
            <a:r>
              <a:rPr lang="ru-RU" altLang="uk-UA" sz="2200" dirty="0" err="1">
                <a:solidFill>
                  <a:srgbClr val="002949"/>
                </a:solidFill>
              </a:rPr>
              <a:t>перерахунку</a:t>
            </a:r>
            <a:r>
              <a:rPr lang="ru-RU" altLang="uk-UA" sz="2200" dirty="0">
                <a:solidFill>
                  <a:srgbClr val="002949"/>
                </a:solidFill>
              </a:rPr>
              <a:t> </a:t>
            </a:r>
            <a:r>
              <a:rPr lang="ru-RU" altLang="uk-UA" sz="2200" dirty="0" err="1">
                <a:solidFill>
                  <a:srgbClr val="002949"/>
                </a:solidFill>
              </a:rPr>
              <a:t>розміру</a:t>
            </a:r>
            <a:r>
              <a:rPr lang="ru-RU" altLang="uk-UA" sz="2200" dirty="0">
                <a:solidFill>
                  <a:srgbClr val="002949"/>
                </a:solidFill>
              </a:rPr>
              <a:t> </a:t>
            </a:r>
            <a:r>
              <a:rPr lang="ru-RU" altLang="uk-UA" sz="2200" dirty="0" err="1">
                <a:solidFill>
                  <a:srgbClr val="002949"/>
                </a:solidFill>
              </a:rPr>
              <a:t>пенсії</a:t>
            </a:r>
            <a:r>
              <a:rPr lang="ru-RU" altLang="uk-UA" sz="2200" dirty="0">
                <a:solidFill>
                  <a:srgbClr val="002949"/>
                </a:solidFill>
              </a:rPr>
              <a:t>, </a:t>
            </a:r>
            <a:r>
              <a:rPr lang="ru-RU" altLang="uk-UA" sz="2200" dirty="0" err="1">
                <a:solidFill>
                  <a:srgbClr val="002949"/>
                </a:solidFill>
              </a:rPr>
              <a:t>позовні</a:t>
            </a:r>
            <a:r>
              <a:rPr lang="ru-RU" altLang="uk-UA" sz="2200" dirty="0">
                <a:solidFill>
                  <a:srgbClr val="002949"/>
                </a:solidFill>
              </a:rPr>
              <a:t> </a:t>
            </a:r>
            <a:r>
              <a:rPr lang="ru-RU" altLang="uk-UA" sz="2200" dirty="0" err="1">
                <a:solidFill>
                  <a:srgbClr val="002949"/>
                </a:solidFill>
              </a:rPr>
              <a:t>вимоги</a:t>
            </a:r>
            <a:r>
              <a:rPr lang="ru-RU" altLang="uk-UA" sz="2200" dirty="0">
                <a:solidFill>
                  <a:srgbClr val="002949"/>
                </a:solidFill>
              </a:rPr>
              <a:t> про </a:t>
            </a:r>
            <a:r>
              <a:rPr lang="ru-RU" altLang="uk-UA" sz="2200" dirty="0" err="1">
                <a:solidFill>
                  <a:srgbClr val="002949"/>
                </a:solidFill>
              </a:rPr>
              <a:t>зобов’язання</a:t>
            </a:r>
            <a:r>
              <a:rPr lang="ru-RU" altLang="uk-UA" sz="2200" dirty="0">
                <a:solidFill>
                  <a:srgbClr val="002949"/>
                </a:solidFill>
              </a:rPr>
              <a:t> </a:t>
            </a:r>
            <a:r>
              <a:rPr lang="ru-RU" altLang="uk-UA" sz="2200" dirty="0" err="1">
                <a:solidFill>
                  <a:srgbClr val="002949"/>
                </a:solidFill>
              </a:rPr>
              <a:t>відповідача</a:t>
            </a:r>
            <a:r>
              <a:rPr lang="ru-RU" altLang="uk-UA" sz="2200" dirty="0">
                <a:solidFill>
                  <a:srgbClr val="002949"/>
                </a:solidFill>
              </a:rPr>
              <a:t> </a:t>
            </a:r>
            <a:r>
              <a:rPr lang="ru-RU" altLang="uk-UA" sz="2200" dirty="0" err="1">
                <a:solidFill>
                  <a:srgbClr val="002949"/>
                </a:solidFill>
              </a:rPr>
              <a:t>перерахувати</a:t>
            </a:r>
            <a:r>
              <a:rPr lang="ru-RU" altLang="uk-UA" sz="2200" dirty="0">
                <a:solidFill>
                  <a:srgbClr val="002949"/>
                </a:solidFill>
              </a:rPr>
              <a:t> </a:t>
            </a:r>
            <a:r>
              <a:rPr lang="ru-RU" altLang="uk-UA" sz="2200" dirty="0" err="1">
                <a:solidFill>
                  <a:srgbClr val="002949"/>
                </a:solidFill>
              </a:rPr>
              <a:t>розмір</a:t>
            </a:r>
            <a:r>
              <a:rPr lang="ru-RU" altLang="uk-UA" sz="2200" dirty="0">
                <a:solidFill>
                  <a:srgbClr val="002949"/>
                </a:solidFill>
              </a:rPr>
              <a:t> </a:t>
            </a:r>
            <a:r>
              <a:rPr lang="ru-RU" altLang="uk-UA" sz="2200" dirty="0" err="1">
                <a:solidFill>
                  <a:srgbClr val="002949"/>
                </a:solidFill>
              </a:rPr>
              <a:t>пенсії</a:t>
            </a:r>
            <a:r>
              <a:rPr lang="ru-RU" altLang="uk-UA" sz="2200" dirty="0">
                <a:solidFill>
                  <a:srgbClr val="002949"/>
                </a:solidFill>
              </a:rPr>
              <a:t> </a:t>
            </a:r>
            <a:r>
              <a:rPr lang="ru-RU" altLang="uk-UA" sz="2200" dirty="0" err="1">
                <a:solidFill>
                  <a:srgbClr val="002949"/>
                </a:solidFill>
              </a:rPr>
              <a:t>позивача</a:t>
            </a:r>
            <a:r>
              <a:rPr lang="ru-RU" altLang="uk-UA" sz="2200" dirty="0">
                <a:solidFill>
                  <a:srgbClr val="002949"/>
                </a:solidFill>
              </a:rPr>
              <a:t> </a:t>
            </a:r>
            <a:r>
              <a:rPr lang="ru-RU" altLang="uk-UA" sz="2200" dirty="0" err="1">
                <a:solidFill>
                  <a:srgbClr val="002949"/>
                </a:solidFill>
              </a:rPr>
              <a:t>підлягають</a:t>
            </a:r>
            <a:r>
              <a:rPr lang="ru-RU" altLang="uk-UA" sz="2200" dirty="0">
                <a:solidFill>
                  <a:srgbClr val="002949"/>
                </a:solidFill>
              </a:rPr>
              <a:t> </a:t>
            </a:r>
            <a:r>
              <a:rPr lang="ru-RU" altLang="uk-UA" sz="2200" dirty="0" err="1">
                <a:solidFill>
                  <a:srgbClr val="002949"/>
                </a:solidFill>
              </a:rPr>
              <a:t>задоволенню</a:t>
            </a:r>
            <a:r>
              <a:rPr lang="ru-RU" altLang="uk-UA" sz="2200" dirty="0">
                <a:solidFill>
                  <a:srgbClr val="002949"/>
                </a:solidFill>
              </a:rPr>
              <a:t> без </a:t>
            </a:r>
            <a:r>
              <a:rPr lang="ru-RU" altLang="uk-UA" sz="2200" dirty="0" err="1">
                <a:solidFill>
                  <a:srgbClr val="002949"/>
                </a:solidFill>
              </a:rPr>
              <a:t>обмеження</a:t>
            </a:r>
            <a:r>
              <a:rPr lang="ru-RU" altLang="uk-UA" sz="2200" dirty="0">
                <a:solidFill>
                  <a:srgbClr val="002949"/>
                </a:solidFill>
              </a:rPr>
              <a:t> </a:t>
            </a:r>
            <a:r>
              <a:rPr lang="ru-RU" altLang="uk-UA" sz="2200" dirty="0" err="1">
                <a:solidFill>
                  <a:srgbClr val="002949"/>
                </a:solidFill>
              </a:rPr>
              <a:t>строком</a:t>
            </a:r>
            <a:r>
              <a:rPr lang="ru-RU" altLang="uk-UA" sz="2200" dirty="0">
                <a:solidFill>
                  <a:srgbClr val="002949"/>
                </a:solidFill>
              </a:rPr>
              <a:t>.</a:t>
            </a:r>
          </a:p>
        </p:txBody>
      </p:sp>
      <p:cxnSp>
        <p:nvCxnSpPr>
          <p:cNvPr id="3" name="Straight Connector 8">
            <a:extLst>
              <a:ext uri="{FF2B5EF4-FFF2-40B4-BE49-F238E27FC236}">
                <a16:creationId xmlns:a16="http://schemas.microsoft.com/office/drawing/2014/main" id="{C71AE5EF-929D-4ECA-0300-C7C634352B3E}"/>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1E0DD122-BAB3-9CD9-3D27-9CEB88F0C048}"/>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04A30D63-BC32-5078-3E54-4C6E6D3187D8}"/>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C8C057B1-9054-461F-0793-450E12406224}"/>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47</a:t>
            </a:fld>
            <a:endParaRPr lang="uk-UA" altLang="uk-UA" dirty="0">
              <a:solidFill>
                <a:srgbClr val="002949"/>
              </a:solidFill>
            </a:endParaRPr>
          </a:p>
        </p:txBody>
      </p:sp>
    </p:spTree>
    <p:extLst>
      <p:ext uri="{BB962C8B-B14F-4D97-AF65-F5344CB8AC3E}">
        <p14:creationId xmlns:p14="http://schemas.microsoft.com/office/powerpoint/2010/main" val="2482687570"/>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61962" y="1083231"/>
            <a:ext cx="11268075" cy="3554819"/>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500" dirty="0" err="1">
                <a:solidFill>
                  <a:srgbClr val="002949"/>
                </a:solidFill>
              </a:rPr>
              <a:t>Згідно</a:t>
            </a:r>
            <a:r>
              <a:rPr lang="ru-RU" altLang="uk-UA" sz="2500" dirty="0">
                <a:solidFill>
                  <a:srgbClr val="002949"/>
                </a:solidFill>
              </a:rPr>
              <a:t> з </a:t>
            </a:r>
            <a:r>
              <a:rPr lang="ru-RU" altLang="uk-UA" sz="2500" dirty="0" err="1">
                <a:solidFill>
                  <a:srgbClr val="002949"/>
                </a:solidFill>
              </a:rPr>
              <a:t>позицією</a:t>
            </a:r>
            <a:r>
              <a:rPr lang="ru-RU" altLang="uk-UA" sz="2500" dirty="0">
                <a:solidFill>
                  <a:srgbClr val="002949"/>
                </a:solidFill>
              </a:rPr>
              <a:t>, яка сформована </a:t>
            </a:r>
            <a:r>
              <a:rPr lang="ru-RU" altLang="uk-UA" sz="2500" b="1" dirty="0">
                <a:solidFill>
                  <a:srgbClr val="002949"/>
                </a:solidFill>
              </a:rPr>
              <a:t>у </a:t>
            </a:r>
            <a:r>
              <a:rPr lang="ru-RU" altLang="uk-UA" sz="2500" b="1" dirty="0" err="1">
                <a:solidFill>
                  <a:srgbClr val="002949"/>
                </a:solidFill>
              </a:rPr>
              <a:t>постанові</a:t>
            </a:r>
            <a:r>
              <a:rPr lang="ru-RU" altLang="uk-UA" sz="2500" b="1" dirty="0">
                <a:solidFill>
                  <a:srgbClr val="002949"/>
                </a:solidFill>
              </a:rPr>
              <a:t> </a:t>
            </a:r>
            <a:r>
              <a:rPr lang="ru-RU" altLang="uk-UA" sz="2500" b="1" dirty="0" err="1">
                <a:solidFill>
                  <a:srgbClr val="002949"/>
                </a:solidFill>
              </a:rPr>
              <a:t>Великої</a:t>
            </a:r>
            <a:r>
              <a:rPr lang="ru-RU" altLang="uk-UA" sz="2500" b="1" dirty="0">
                <a:solidFill>
                  <a:srgbClr val="002949"/>
                </a:solidFill>
              </a:rPr>
              <a:t> </a:t>
            </a:r>
            <a:r>
              <a:rPr lang="ru-RU" altLang="uk-UA" sz="2500" b="1" dirty="0" err="1">
                <a:solidFill>
                  <a:srgbClr val="002949"/>
                </a:solidFill>
              </a:rPr>
              <a:t>Палати</a:t>
            </a:r>
            <a:r>
              <a:rPr lang="ru-RU" altLang="uk-UA" sz="2500" b="1" dirty="0">
                <a:solidFill>
                  <a:srgbClr val="002949"/>
                </a:solidFill>
              </a:rPr>
              <a:t> Верховного Суду </a:t>
            </a:r>
            <a:r>
              <a:rPr lang="ru-RU" altLang="uk-UA" sz="2500" b="1" dirty="0" err="1">
                <a:solidFill>
                  <a:srgbClr val="002949"/>
                </a:solidFill>
              </a:rPr>
              <a:t>від</a:t>
            </a:r>
            <a:r>
              <a:rPr lang="ru-RU" altLang="uk-UA" sz="2500" b="1" dirty="0">
                <a:solidFill>
                  <a:srgbClr val="002949"/>
                </a:solidFill>
              </a:rPr>
              <a:t> 3 липня 2019 року у </a:t>
            </a:r>
            <a:r>
              <a:rPr lang="ru-RU" altLang="uk-UA" sz="2500" b="1" dirty="0" err="1">
                <a:solidFill>
                  <a:srgbClr val="002949"/>
                </a:solidFill>
              </a:rPr>
              <a:t>справі</a:t>
            </a:r>
            <a:r>
              <a:rPr lang="ru-RU" altLang="uk-UA" sz="2500" b="1" dirty="0">
                <a:solidFill>
                  <a:srgbClr val="002949"/>
                </a:solidFill>
              </a:rPr>
              <a:t> № 676/1557/16-ц </a:t>
            </a:r>
            <a:r>
              <a:rPr lang="ru-RU" altLang="uk-UA" sz="2500" dirty="0">
                <a:solidFill>
                  <a:srgbClr val="002949"/>
                </a:solidFill>
              </a:rPr>
              <a:t>(</a:t>
            </a:r>
            <a:r>
              <a:rPr lang="ru-RU" altLang="uk-UA" sz="2500" dirty="0" err="1">
                <a:solidFill>
                  <a:srgbClr val="002949"/>
                </a:solidFill>
              </a:rPr>
              <a:t>провадження</a:t>
            </a:r>
            <a:r>
              <a:rPr lang="ru-RU" altLang="uk-UA" sz="2500" dirty="0">
                <a:solidFill>
                  <a:srgbClr val="002949"/>
                </a:solidFill>
              </a:rPr>
              <a:t> № 14-197цс19), у </a:t>
            </a:r>
            <a:r>
              <a:rPr lang="ru-RU" altLang="uk-UA" sz="2500" dirty="0" err="1">
                <a:solidFill>
                  <a:srgbClr val="002949"/>
                </a:solidFill>
              </a:rPr>
              <a:t>випадку</a:t>
            </a:r>
            <a:r>
              <a:rPr lang="ru-RU" altLang="uk-UA" sz="2500" dirty="0">
                <a:solidFill>
                  <a:srgbClr val="002949"/>
                </a:solidFill>
              </a:rPr>
              <a:t> </a:t>
            </a:r>
            <a:r>
              <a:rPr lang="ru-RU" altLang="uk-UA" sz="2500" dirty="0" err="1">
                <a:solidFill>
                  <a:srgbClr val="002949"/>
                </a:solidFill>
              </a:rPr>
              <a:t>встановлення</a:t>
            </a:r>
            <a:r>
              <a:rPr lang="ru-RU" altLang="uk-UA" sz="2500" dirty="0">
                <a:solidFill>
                  <a:srgbClr val="002949"/>
                </a:solidFill>
              </a:rPr>
              <a:t> </a:t>
            </a:r>
            <a:r>
              <a:rPr lang="ru-RU" altLang="uk-UA" sz="2500" dirty="0" err="1">
                <a:solidFill>
                  <a:srgbClr val="002949"/>
                </a:solidFill>
              </a:rPr>
              <a:t>судовим</a:t>
            </a:r>
            <a:r>
              <a:rPr lang="ru-RU" altLang="uk-UA" sz="2500" dirty="0">
                <a:solidFill>
                  <a:srgbClr val="002949"/>
                </a:solidFill>
              </a:rPr>
              <a:t> </a:t>
            </a:r>
            <a:r>
              <a:rPr lang="ru-RU" altLang="uk-UA" sz="2500" dirty="0" err="1">
                <a:solidFill>
                  <a:srgbClr val="002949"/>
                </a:solidFill>
              </a:rPr>
              <a:t>рішенням</a:t>
            </a:r>
            <a:r>
              <a:rPr lang="ru-RU" altLang="uk-UA" sz="2500" dirty="0">
                <a:solidFill>
                  <a:srgbClr val="002949"/>
                </a:solidFill>
              </a:rPr>
              <a:t> факту </a:t>
            </a:r>
            <a:r>
              <a:rPr lang="ru-RU" altLang="uk-UA" sz="2500" dirty="0" err="1">
                <a:solidFill>
                  <a:srgbClr val="002949"/>
                </a:solidFill>
              </a:rPr>
              <a:t>неналежного</a:t>
            </a:r>
            <a:r>
              <a:rPr lang="ru-RU" altLang="uk-UA" sz="2500" dirty="0">
                <a:solidFill>
                  <a:srgbClr val="002949"/>
                </a:solidFill>
              </a:rPr>
              <a:t> </a:t>
            </a:r>
            <a:r>
              <a:rPr lang="ru-RU" altLang="uk-UA" sz="2500" dirty="0" err="1">
                <a:solidFill>
                  <a:srgbClr val="002949"/>
                </a:solidFill>
              </a:rPr>
              <a:t>виконання</a:t>
            </a:r>
            <a:r>
              <a:rPr lang="ru-RU" altLang="uk-UA" sz="2500" dirty="0">
                <a:solidFill>
                  <a:srgbClr val="002949"/>
                </a:solidFill>
              </a:rPr>
              <a:t> органами </a:t>
            </a:r>
            <a:r>
              <a:rPr lang="ru-RU" altLang="uk-UA" sz="2500" dirty="0" err="1">
                <a:solidFill>
                  <a:srgbClr val="002949"/>
                </a:solidFill>
              </a:rPr>
              <a:t>Пенсійного</a:t>
            </a:r>
            <a:r>
              <a:rPr lang="ru-RU" altLang="uk-UA" sz="2500" dirty="0">
                <a:solidFill>
                  <a:srgbClr val="002949"/>
                </a:solidFill>
              </a:rPr>
              <a:t> фонду </a:t>
            </a:r>
            <a:r>
              <a:rPr lang="ru-RU" altLang="uk-UA" sz="2500" dirty="0" err="1">
                <a:solidFill>
                  <a:srgbClr val="002949"/>
                </a:solidFill>
              </a:rPr>
              <a:t>України</a:t>
            </a:r>
            <a:r>
              <a:rPr lang="ru-RU" altLang="uk-UA" sz="2500" dirty="0">
                <a:solidFill>
                  <a:srgbClr val="002949"/>
                </a:solidFill>
              </a:rPr>
              <a:t> </a:t>
            </a:r>
            <a:r>
              <a:rPr lang="ru-RU" altLang="uk-UA" sz="2500" dirty="0" err="1">
                <a:solidFill>
                  <a:srgbClr val="002949"/>
                </a:solidFill>
              </a:rPr>
              <a:t>своїх</a:t>
            </a:r>
            <a:r>
              <a:rPr lang="ru-RU" altLang="uk-UA" sz="2500" dirty="0">
                <a:solidFill>
                  <a:srgbClr val="002949"/>
                </a:solidFill>
              </a:rPr>
              <a:t> </a:t>
            </a:r>
            <a:r>
              <a:rPr lang="ru-RU" altLang="uk-UA" sz="2500" dirty="0" err="1">
                <a:solidFill>
                  <a:srgbClr val="002949"/>
                </a:solidFill>
              </a:rPr>
              <a:t>обов’язків</a:t>
            </a:r>
            <a:r>
              <a:rPr lang="ru-RU" altLang="uk-UA" sz="2500" dirty="0">
                <a:solidFill>
                  <a:srgbClr val="002949"/>
                </a:solidFill>
              </a:rPr>
              <a:t> </a:t>
            </a:r>
            <a:r>
              <a:rPr lang="ru-RU" altLang="uk-UA" sz="2500" dirty="0" err="1">
                <a:solidFill>
                  <a:srgbClr val="002949"/>
                </a:solidFill>
              </a:rPr>
              <a:t>щодо</a:t>
            </a:r>
            <a:r>
              <a:rPr lang="ru-RU" altLang="uk-UA" sz="2500" dirty="0">
                <a:solidFill>
                  <a:srgbClr val="002949"/>
                </a:solidFill>
              </a:rPr>
              <a:t> </a:t>
            </a:r>
            <a:r>
              <a:rPr lang="ru-RU" altLang="uk-UA" sz="2500" dirty="0" err="1">
                <a:solidFill>
                  <a:srgbClr val="002949"/>
                </a:solidFill>
              </a:rPr>
              <a:t>нарахування</a:t>
            </a:r>
            <a:r>
              <a:rPr lang="ru-RU" altLang="uk-UA" sz="2500" dirty="0">
                <a:solidFill>
                  <a:srgbClr val="002949"/>
                </a:solidFill>
              </a:rPr>
              <a:t> та </a:t>
            </a:r>
            <a:r>
              <a:rPr lang="ru-RU" altLang="uk-UA" sz="2500" dirty="0" err="1">
                <a:solidFill>
                  <a:srgbClr val="002949"/>
                </a:solidFill>
              </a:rPr>
              <a:t>виплати</a:t>
            </a:r>
            <a:r>
              <a:rPr lang="ru-RU" altLang="uk-UA" sz="2500" dirty="0">
                <a:solidFill>
                  <a:srgbClr val="002949"/>
                </a:solidFill>
              </a:rPr>
              <a:t> </a:t>
            </a:r>
            <a:r>
              <a:rPr lang="ru-RU" altLang="uk-UA" sz="2500" dirty="0" err="1">
                <a:solidFill>
                  <a:srgbClr val="002949"/>
                </a:solidFill>
              </a:rPr>
              <a:t>пенсії</a:t>
            </a:r>
            <a:r>
              <a:rPr lang="ru-RU" altLang="uk-UA" sz="2500" dirty="0">
                <a:solidFill>
                  <a:srgbClr val="002949"/>
                </a:solidFill>
              </a:rPr>
              <a:t> </a:t>
            </a:r>
            <a:r>
              <a:rPr lang="ru-RU" altLang="uk-UA" sz="2500" dirty="0" err="1">
                <a:solidFill>
                  <a:srgbClr val="002949"/>
                </a:solidFill>
              </a:rPr>
              <a:t>відповідний</a:t>
            </a:r>
            <a:r>
              <a:rPr lang="ru-RU" altLang="uk-UA" sz="2500" dirty="0">
                <a:solidFill>
                  <a:srgbClr val="002949"/>
                </a:solidFill>
              </a:rPr>
              <a:t> </a:t>
            </a:r>
            <a:r>
              <a:rPr lang="ru-RU" altLang="uk-UA" sz="2500" dirty="0" err="1">
                <a:solidFill>
                  <a:srgbClr val="002949"/>
                </a:solidFill>
              </a:rPr>
              <a:t>перерахунок</a:t>
            </a:r>
            <a:r>
              <a:rPr lang="ru-RU" altLang="uk-UA" sz="2500" dirty="0">
                <a:solidFill>
                  <a:srgbClr val="002949"/>
                </a:solidFill>
              </a:rPr>
              <a:t> </a:t>
            </a:r>
            <a:r>
              <a:rPr lang="ru-RU" altLang="uk-UA" sz="2500" dirty="0" err="1">
                <a:solidFill>
                  <a:srgbClr val="002949"/>
                </a:solidFill>
              </a:rPr>
              <a:t>здійснюється</a:t>
            </a:r>
            <a:r>
              <a:rPr lang="ru-RU" altLang="uk-UA" sz="2500" dirty="0">
                <a:solidFill>
                  <a:srgbClr val="002949"/>
                </a:solidFill>
              </a:rPr>
              <a:t> за весь </a:t>
            </a:r>
            <a:r>
              <a:rPr lang="ru-RU" altLang="uk-UA" sz="2500" dirty="0" err="1">
                <a:solidFill>
                  <a:srgbClr val="002949"/>
                </a:solidFill>
              </a:rPr>
              <a:t>попередній</a:t>
            </a:r>
            <a:r>
              <a:rPr lang="ru-RU" altLang="uk-UA" sz="2500" dirty="0">
                <a:solidFill>
                  <a:srgbClr val="002949"/>
                </a:solidFill>
              </a:rPr>
              <a:t> </a:t>
            </a:r>
            <a:r>
              <a:rPr lang="ru-RU" altLang="uk-UA" sz="2500" dirty="0" err="1">
                <a:solidFill>
                  <a:srgbClr val="002949"/>
                </a:solidFill>
              </a:rPr>
              <a:t>період</a:t>
            </a:r>
            <a:r>
              <a:rPr lang="ru-RU" altLang="uk-UA" sz="2500" dirty="0">
                <a:solidFill>
                  <a:srgbClr val="002949"/>
                </a:solidFill>
              </a:rPr>
              <a:t>, а не з часу </a:t>
            </a:r>
            <a:r>
              <a:rPr lang="ru-RU" altLang="uk-UA" sz="2500" dirty="0" err="1">
                <a:solidFill>
                  <a:srgbClr val="002949"/>
                </a:solidFill>
              </a:rPr>
              <a:t>набрання</a:t>
            </a:r>
            <a:r>
              <a:rPr lang="ru-RU" altLang="uk-UA" sz="2500" dirty="0">
                <a:solidFill>
                  <a:srgbClr val="002949"/>
                </a:solidFill>
              </a:rPr>
              <a:t> </a:t>
            </a:r>
            <a:r>
              <a:rPr lang="ru-RU" altLang="uk-UA" sz="2500" dirty="0" err="1">
                <a:solidFill>
                  <a:srgbClr val="002949"/>
                </a:solidFill>
              </a:rPr>
              <a:t>законної</a:t>
            </a:r>
            <a:r>
              <a:rPr lang="ru-RU" altLang="uk-UA" sz="2500" dirty="0">
                <a:solidFill>
                  <a:srgbClr val="002949"/>
                </a:solidFill>
              </a:rPr>
              <a:t> </a:t>
            </a:r>
            <a:r>
              <a:rPr lang="ru-RU" altLang="uk-UA" sz="2500" dirty="0" err="1">
                <a:solidFill>
                  <a:srgbClr val="002949"/>
                </a:solidFill>
              </a:rPr>
              <a:t>сили</a:t>
            </a:r>
            <a:r>
              <a:rPr lang="ru-RU" altLang="uk-UA" sz="2500" dirty="0">
                <a:solidFill>
                  <a:srgbClr val="002949"/>
                </a:solidFill>
              </a:rPr>
              <a:t> </a:t>
            </a:r>
            <a:r>
              <a:rPr lang="ru-RU" altLang="uk-UA" sz="2500" dirty="0" err="1">
                <a:solidFill>
                  <a:srgbClr val="002949"/>
                </a:solidFill>
              </a:rPr>
              <a:t>судовим</a:t>
            </a:r>
            <a:r>
              <a:rPr lang="ru-RU" altLang="uk-UA" sz="2500" dirty="0">
                <a:solidFill>
                  <a:srgbClr val="002949"/>
                </a:solidFill>
              </a:rPr>
              <a:t> </a:t>
            </a:r>
            <a:r>
              <a:rPr lang="ru-RU" altLang="uk-UA" sz="2500" dirty="0" err="1">
                <a:solidFill>
                  <a:srgbClr val="002949"/>
                </a:solidFill>
              </a:rPr>
              <a:t>рішенням</a:t>
            </a:r>
            <a:r>
              <a:rPr lang="ru-RU" altLang="uk-UA" sz="2500" dirty="0">
                <a:solidFill>
                  <a:srgbClr val="002949"/>
                </a:solidFill>
              </a:rPr>
              <a:t> (строкового </a:t>
            </a:r>
            <a:r>
              <a:rPr lang="ru-RU" altLang="uk-UA" sz="2500" dirty="0" err="1">
                <a:solidFill>
                  <a:srgbClr val="002949"/>
                </a:solidFill>
              </a:rPr>
              <a:t>обмеження</a:t>
            </a:r>
            <a:r>
              <a:rPr lang="ru-RU" altLang="uk-UA" sz="2500" dirty="0">
                <a:solidFill>
                  <a:srgbClr val="002949"/>
                </a:solidFill>
              </a:rPr>
              <a:t> </a:t>
            </a:r>
            <a:r>
              <a:rPr lang="ru-RU" altLang="uk-UA" sz="2500" dirty="0" err="1">
                <a:solidFill>
                  <a:srgbClr val="002949"/>
                </a:solidFill>
              </a:rPr>
              <a:t>стосовно</a:t>
            </a:r>
            <a:r>
              <a:rPr lang="ru-RU" altLang="uk-UA" sz="2500" dirty="0">
                <a:solidFill>
                  <a:srgbClr val="002949"/>
                </a:solidFill>
              </a:rPr>
              <a:t> </a:t>
            </a:r>
            <a:r>
              <a:rPr lang="ru-RU" altLang="uk-UA" sz="2500" dirty="0" err="1">
                <a:solidFill>
                  <a:srgbClr val="002949"/>
                </a:solidFill>
              </a:rPr>
              <a:t>виплати</a:t>
            </a:r>
            <a:r>
              <a:rPr lang="ru-RU" altLang="uk-UA" sz="2500" dirty="0">
                <a:solidFill>
                  <a:srgbClr val="002949"/>
                </a:solidFill>
              </a:rPr>
              <a:t> </a:t>
            </a:r>
            <a:r>
              <a:rPr lang="ru-RU" altLang="uk-UA" sz="2500" dirty="0" err="1">
                <a:solidFill>
                  <a:srgbClr val="002949"/>
                </a:solidFill>
              </a:rPr>
              <a:t>пенсії</a:t>
            </a:r>
            <a:r>
              <a:rPr lang="ru-RU" altLang="uk-UA" sz="2500" dirty="0">
                <a:solidFill>
                  <a:srgbClr val="002949"/>
                </a:solidFill>
              </a:rPr>
              <a:t> у </a:t>
            </a:r>
            <a:r>
              <a:rPr lang="ru-RU" altLang="uk-UA" sz="2500" dirty="0" err="1">
                <a:solidFill>
                  <a:srgbClr val="002949"/>
                </a:solidFill>
              </a:rPr>
              <a:t>визначеному</a:t>
            </a:r>
            <a:r>
              <a:rPr lang="ru-RU" altLang="uk-UA" sz="2500" dirty="0">
                <a:solidFill>
                  <a:srgbClr val="002949"/>
                </a:solidFill>
              </a:rPr>
              <a:t> </a:t>
            </a:r>
            <a:r>
              <a:rPr lang="ru-RU" altLang="uk-UA" sz="2500" dirty="0" err="1">
                <a:solidFill>
                  <a:srgbClr val="002949"/>
                </a:solidFill>
              </a:rPr>
              <a:t>законодавством</a:t>
            </a:r>
            <a:r>
              <a:rPr lang="ru-RU" altLang="uk-UA" sz="2500" dirty="0">
                <a:solidFill>
                  <a:srgbClr val="002949"/>
                </a:solidFill>
              </a:rPr>
              <a:t> </a:t>
            </a:r>
            <a:r>
              <a:rPr lang="ru-RU" altLang="uk-UA" sz="2500" dirty="0" err="1">
                <a:solidFill>
                  <a:srgbClr val="002949"/>
                </a:solidFill>
              </a:rPr>
              <a:t>розмірі</a:t>
            </a:r>
            <a:r>
              <a:rPr lang="ru-RU" altLang="uk-UA" sz="2500" dirty="0">
                <a:solidFill>
                  <a:srgbClr val="002949"/>
                </a:solidFill>
              </a:rPr>
              <a:t> за </a:t>
            </a:r>
            <a:r>
              <a:rPr lang="ru-RU" altLang="uk-UA" sz="2500" dirty="0" err="1">
                <a:solidFill>
                  <a:srgbClr val="002949"/>
                </a:solidFill>
              </a:rPr>
              <a:t>минулий</a:t>
            </a:r>
            <a:r>
              <a:rPr lang="ru-RU" altLang="uk-UA" sz="2500" dirty="0">
                <a:solidFill>
                  <a:srgbClr val="002949"/>
                </a:solidFill>
              </a:rPr>
              <a:t> час, яку особа не </a:t>
            </a:r>
            <a:r>
              <a:rPr lang="ru-RU" altLang="uk-UA" sz="2500" dirty="0" err="1">
                <a:solidFill>
                  <a:srgbClr val="002949"/>
                </a:solidFill>
              </a:rPr>
              <a:t>отримувала</a:t>
            </a:r>
            <a:r>
              <a:rPr lang="ru-RU" altLang="uk-UA" sz="2500" dirty="0">
                <a:solidFill>
                  <a:srgbClr val="002949"/>
                </a:solidFill>
              </a:rPr>
              <a:t> у </a:t>
            </a:r>
            <a:r>
              <a:rPr lang="ru-RU" altLang="uk-UA" sz="2500" dirty="0" err="1">
                <a:solidFill>
                  <a:srgbClr val="002949"/>
                </a:solidFill>
              </a:rPr>
              <a:t>зв`язку</a:t>
            </a:r>
            <a:r>
              <a:rPr lang="ru-RU" altLang="uk-UA" sz="2500" dirty="0">
                <a:solidFill>
                  <a:srgbClr val="002949"/>
                </a:solidFill>
              </a:rPr>
              <a:t> з </a:t>
            </a:r>
            <a:r>
              <a:rPr lang="ru-RU" altLang="uk-UA" sz="2500" dirty="0" err="1">
                <a:solidFill>
                  <a:srgbClr val="002949"/>
                </a:solidFill>
              </a:rPr>
              <a:t>непроведенням</a:t>
            </a:r>
            <a:r>
              <a:rPr lang="ru-RU" altLang="uk-UA" sz="2500" dirty="0">
                <a:solidFill>
                  <a:srgbClr val="002949"/>
                </a:solidFill>
              </a:rPr>
              <a:t> </a:t>
            </a:r>
            <a:r>
              <a:rPr lang="ru-RU" altLang="uk-UA" sz="2500" dirty="0" err="1">
                <a:solidFill>
                  <a:srgbClr val="002949"/>
                </a:solidFill>
              </a:rPr>
              <a:t>перерахунку</a:t>
            </a:r>
            <a:r>
              <a:rPr lang="ru-RU" altLang="uk-UA" sz="2500" dirty="0">
                <a:solidFill>
                  <a:srgbClr val="002949"/>
                </a:solidFill>
              </a:rPr>
              <a:t> </a:t>
            </a:r>
            <a:r>
              <a:rPr lang="ru-RU" altLang="uk-UA" sz="2500" dirty="0" err="1">
                <a:solidFill>
                  <a:srgbClr val="002949"/>
                </a:solidFill>
              </a:rPr>
              <a:t>пенсії</a:t>
            </a:r>
            <a:r>
              <a:rPr lang="ru-RU" altLang="uk-UA" sz="2500" dirty="0">
                <a:solidFill>
                  <a:srgbClr val="002949"/>
                </a:solidFill>
              </a:rPr>
              <a:t> з вини </a:t>
            </a:r>
            <a:r>
              <a:rPr lang="ru-RU" altLang="uk-UA" sz="2500" dirty="0" err="1">
                <a:solidFill>
                  <a:srgbClr val="002949"/>
                </a:solidFill>
              </a:rPr>
              <a:t>відповідного</a:t>
            </a:r>
            <a:r>
              <a:rPr lang="ru-RU" altLang="uk-UA" sz="2500" dirty="0">
                <a:solidFill>
                  <a:srgbClr val="002949"/>
                </a:solidFill>
              </a:rPr>
              <a:t> </a:t>
            </a:r>
            <a:r>
              <a:rPr lang="ru-RU" altLang="uk-UA" sz="2500" dirty="0" err="1">
                <a:solidFill>
                  <a:srgbClr val="002949"/>
                </a:solidFill>
              </a:rPr>
              <a:t>суб`єкта</a:t>
            </a:r>
            <a:r>
              <a:rPr lang="ru-RU" altLang="uk-UA" sz="2500" dirty="0">
                <a:solidFill>
                  <a:srgbClr val="002949"/>
                </a:solidFill>
              </a:rPr>
              <a:t> </a:t>
            </a:r>
            <a:r>
              <a:rPr lang="ru-RU" altLang="uk-UA" sz="2500" dirty="0" err="1">
                <a:solidFill>
                  <a:srgbClr val="002949"/>
                </a:solidFill>
              </a:rPr>
              <a:t>владних</a:t>
            </a:r>
            <a:r>
              <a:rPr lang="ru-RU" altLang="uk-UA" sz="2500" dirty="0">
                <a:solidFill>
                  <a:srgbClr val="002949"/>
                </a:solidFill>
              </a:rPr>
              <a:t> </a:t>
            </a:r>
            <a:r>
              <a:rPr lang="ru-RU" altLang="uk-UA" sz="2500" dirty="0" err="1">
                <a:solidFill>
                  <a:srgbClr val="002949"/>
                </a:solidFill>
              </a:rPr>
              <a:t>повноважень</a:t>
            </a:r>
            <a:r>
              <a:rPr lang="ru-RU" altLang="uk-UA" sz="2500" dirty="0">
                <a:solidFill>
                  <a:srgbClr val="002949"/>
                </a:solidFill>
              </a:rPr>
              <a:t>, </a:t>
            </a:r>
            <a:r>
              <a:rPr lang="ru-RU" altLang="uk-UA" sz="2500" dirty="0" err="1">
                <a:solidFill>
                  <a:srgbClr val="002949"/>
                </a:solidFill>
              </a:rPr>
              <a:t>немає</a:t>
            </a:r>
            <a:r>
              <a:rPr lang="ru-RU" altLang="uk-UA" sz="2500" dirty="0">
                <a:solidFill>
                  <a:srgbClr val="002949"/>
                </a:solidFill>
              </a:rPr>
              <a:t>).</a:t>
            </a:r>
          </a:p>
        </p:txBody>
      </p:sp>
      <p:cxnSp>
        <p:nvCxnSpPr>
          <p:cNvPr id="3" name="Straight Connector 8">
            <a:extLst>
              <a:ext uri="{FF2B5EF4-FFF2-40B4-BE49-F238E27FC236}">
                <a16:creationId xmlns:a16="http://schemas.microsoft.com/office/drawing/2014/main" id="{60EACBB0-8230-7F8E-99D8-0641BF4AFD00}"/>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7224DF32-856D-A291-3042-B1C63FA908D1}"/>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A27BA29B-CA63-8078-4E94-710BF50679C7}"/>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9C691E86-7941-A729-0C2A-B45D5AF352A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48</a:t>
            </a:fld>
            <a:endParaRPr lang="uk-UA" altLang="uk-UA" dirty="0">
              <a:solidFill>
                <a:srgbClr val="002949"/>
              </a:solidFill>
            </a:endParaRPr>
          </a:p>
        </p:txBody>
      </p:sp>
    </p:spTree>
    <p:extLst>
      <p:ext uri="{BB962C8B-B14F-4D97-AF65-F5344CB8AC3E}">
        <p14:creationId xmlns:p14="http://schemas.microsoft.com/office/powerpoint/2010/main" val="4212492295"/>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233479" y="378596"/>
            <a:ext cx="11725042" cy="5293757"/>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200" dirty="0">
                <a:solidFill>
                  <a:srgbClr val="002949"/>
                </a:solidFill>
              </a:rPr>
              <a:t>Як </a:t>
            </a:r>
            <a:r>
              <a:rPr lang="ru-RU" altLang="uk-UA" sz="2200" dirty="0" err="1">
                <a:solidFill>
                  <a:srgbClr val="002949"/>
                </a:solidFill>
              </a:rPr>
              <a:t>зазначено</a:t>
            </a:r>
            <a:r>
              <a:rPr lang="ru-RU" altLang="uk-UA" sz="2200" dirty="0">
                <a:solidFill>
                  <a:srgbClr val="002949"/>
                </a:solidFill>
              </a:rPr>
              <a:t> у </a:t>
            </a:r>
            <a:r>
              <a:rPr lang="ru-RU" altLang="uk-UA" sz="2200" dirty="0" err="1">
                <a:solidFill>
                  <a:srgbClr val="002949"/>
                </a:solidFill>
              </a:rPr>
              <a:t>рішенні</a:t>
            </a:r>
            <a:r>
              <a:rPr lang="ru-RU" altLang="uk-UA" sz="2200" dirty="0">
                <a:solidFill>
                  <a:srgbClr val="002949"/>
                </a:solidFill>
              </a:rPr>
              <a:t> у </a:t>
            </a:r>
            <a:r>
              <a:rPr lang="ru-RU" altLang="uk-UA" sz="2200" dirty="0" err="1">
                <a:solidFill>
                  <a:srgbClr val="002949"/>
                </a:solidFill>
              </a:rPr>
              <a:t>зразковій</a:t>
            </a:r>
            <a:r>
              <a:rPr lang="ru-RU" altLang="uk-UA" sz="2200" dirty="0">
                <a:solidFill>
                  <a:srgbClr val="002949"/>
                </a:solidFill>
              </a:rPr>
              <a:t> </a:t>
            </a:r>
            <a:r>
              <a:rPr lang="ru-RU" altLang="uk-UA" sz="2200" dirty="0" err="1">
                <a:solidFill>
                  <a:srgbClr val="002949"/>
                </a:solidFill>
              </a:rPr>
              <a:t>справі</a:t>
            </a:r>
            <a:r>
              <a:rPr lang="ru-RU" altLang="uk-UA" sz="2200" dirty="0">
                <a:solidFill>
                  <a:srgbClr val="002949"/>
                </a:solidFill>
              </a:rPr>
              <a:t> про </a:t>
            </a:r>
            <a:r>
              <a:rPr lang="ru-RU" altLang="uk-UA" sz="2200" dirty="0" err="1">
                <a:solidFill>
                  <a:srgbClr val="002949"/>
                </a:solidFill>
              </a:rPr>
              <a:t>припинення</a:t>
            </a:r>
            <a:r>
              <a:rPr lang="ru-RU" altLang="uk-UA" sz="2200" dirty="0">
                <a:solidFill>
                  <a:srgbClr val="002949"/>
                </a:solidFill>
              </a:rPr>
              <a:t> </a:t>
            </a:r>
            <a:r>
              <a:rPr lang="ru-RU" altLang="uk-UA" sz="2200" dirty="0" err="1">
                <a:solidFill>
                  <a:srgbClr val="002949"/>
                </a:solidFill>
              </a:rPr>
              <a:t>виплати</a:t>
            </a:r>
            <a:r>
              <a:rPr lang="ru-RU" altLang="uk-UA" sz="2200" dirty="0">
                <a:solidFill>
                  <a:srgbClr val="002949"/>
                </a:solidFill>
              </a:rPr>
              <a:t> </a:t>
            </a:r>
            <a:r>
              <a:rPr lang="ru-RU" altLang="uk-UA" sz="2200" dirty="0" err="1">
                <a:solidFill>
                  <a:srgbClr val="002949"/>
                </a:solidFill>
              </a:rPr>
              <a:t>пенсії</a:t>
            </a:r>
            <a:r>
              <a:rPr lang="ru-RU" altLang="uk-UA" sz="2200" dirty="0">
                <a:solidFill>
                  <a:srgbClr val="002949"/>
                </a:solidFill>
              </a:rPr>
              <a:t> </a:t>
            </a:r>
            <a:r>
              <a:rPr lang="ru-RU" altLang="uk-UA" sz="2200" dirty="0" err="1">
                <a:solidFill>
                  <a:srgbClr val="002949"/>
                </a:solidFill>
              </a:rPr>
              <a:t>внутрішньо</a:t>
            </a:r>
            <a:r>
              <a:rPr lang="ru-RU" altLang="uk-UA" sz="2200" dirty="0">
                <a:solidFill>
                  <a:srgbClr val="002949"/>
                </a:solidFill>
              </a:rPr>
              <a:t> </a:t>
            </a:r>
            <a:r>
              <a:rPr lang="ru-RU" altLang="uk-UA" sz="2200" dirty="0" err="1">
                <a:solidFill>
                  <a:srgbClr val="002949"/>
                </a:solidFill>
              </a:rPr>
              <a:t>переміщеній</a:t>
            </a:r>
            <a:r>
              <a:rPr lang="ru-RU" altLang="uk-UA" sz="2200" dirty="0">
                <a:solidFill>
                  <a:srgbClr val="002949"/>
                </a:solidFill>
              </a:rPr>
              <a:t> </a:t>
            </a:r>
            <a:r>
              <a:rPr lang="ru-RU" altLang="uk-UA" sz="2200" dirty="0" err="1">
                <a:solidFill>
                  <a:srgbClr val="002949"/>
                </a:solidFill>
              </a:rPr>
              <a:t>особі</a:t>
            </a:r>
            <a:r>
              <a:rPr lang="ru-RU" altLang="uk-UA" sz="2200" dirty="0">
                <a:solidFill>
                  <a:srgbClr val="002949"/>
                </a:solidFill>
              </a:rPr>
              <a:t> </a:t>
            </a:r>
            <a:r>
              <a:rPr lang="ru-RU" altLang="uk-UA" sz="2200" b="1" dirty="0" err="1">
                <a:solidFill>
                  <a:srgbClr val="002949"/>
                </a:solidFill>
              </a:rPr>
              <a:t>від</a:t>
            </a:r>
            <a:r>
              <a:rPr lang="ru-RU" altLang="uk-UA" sz="2200" b="1" dirty="0">
                <a:solidFill>
                  <a:srgbClr val="002949"/>
                </a:solidFill>
              </a:rPr>
              <a:t> 3 </a:t>
            </a:r>
            <a:r>
              <a:rPr lang="ru-RU" altLang="uk-UA" sz="2200" b="1" dirty="0" err="1">
                <a:solidFill>
                  <a:srgbClr val="002949"/>
                </a:solidFill>
              </a:rPr>
              <a:t>травня</a:t>
            </a:r>
            <a:r>
              <a:rPr lang="ru-RU" altLang="uk-UA" sz="2200" b="1" dirty="0">
                <a:solidFill>
                  <a:srgbClr val="002949"/>
                </a:solidFill>
              </a:rPr>
              <a:t> 2018 року у </a:t>
            </a:r>
            <a:r>
              <a:rPr lang="ru-RU" altLang="uk-UA" sz="2200" b="1" dirty="0" err="1">
                <a:solidFill>
                  <a:srgbClr val="002949"/>
                </a:solidFill>
              </a:rPr>
              <a:t>справі</a:t>
            </a:r>
            <a:r>
              <a:rPr lang="ru-RU" altLang="uk-UA" sz="2200" b="1" dirty="0">
                <a:solidFill>
                  <a:srgbClr val="002949"/>
                </a:solidFill>
              </a:rPr>
              <a:t> № 805/402/18 </a:t>
            </a:r>
            <a:r>
              <a:rPr lang="ru-RU" altLang="uk-UA" sz="2200" dirty="0">
                <a:solidFill>
                  <a:srgbClr val="002949"/>
                </a:solidFill>
              </a:rPr>
              <a:t>(</a:t>
            </a:r>
            <a:r>
              <a:rPr lang="ru-RU" altLang="uk-UA" sz="2200" dirty="0" err="1">
                <a:solidFill>
                  <a:srgbClr val="002949"/>
                </a:solidFill>
              </a:rPr>
              <a:t>залишено</a:t>
            </a:r>
            <a:r>
              <a:rPr lang="ru-RU" altLang="uk-UA" sz="2200" dirty="0">
                <a:solidFill>
                  <a:srgbClr val="002949"/>
                </a:solidFill>
              </a:rPr>
              <a:t> без </a:t>
            </a:r>
            <a:r>
              <a:rPr lang="ru-RU" altLang="uk-UA" sz="2200" dirty="0" err="1">
                <a:solidFill>
                  <a:srgbClr val="002949"/>
                </a:solidFill>
              </a:rPr>
              <a:t>змін</a:t>
            </a:r>
            <a:r>
              <a:rPr lang="ru-RU" altLang="uk-UA" sz="2200" dirty="0">
                <a:solidFill>
                  <a:srgbClr val="002949"/>
                </a:solidFill>
              </a:rPr>
              <a:t> Великою Палатою Верховного Суду </a:t>
            </a:r>
            <a:r>
              <a:rPr lang="ru-RU" altLang="uk-UA" sz="2200" dirty="0" err="1">
                <a:solidFill>
                  <a:srgbClr val="002949"/>
                </a:solidFill>
              </a:rPr>
              <a:t>постановою</a:t>
            </a:r>
            <a:r>
              <a:rPr lang="ru-RU" altLang="uk-UA" sz="2200" dirty="0">
                <a:solidFill>
                  <a:srgbClr val="002949"/>
                </a:solidFill>
              </a:rPr>
              <a:t> </a:t>
            </a:r>
            <a:r>
              <a:rPr lang="ru-RU" altLang="uk-UA" sz="2200" dirty="0" err="1">
                <a:solidFill>
                  <a:srgbClr val="002949"/>
                </a:solidFill>
              </a:rPr>
              <a:t>від</a:t>
            </a:r>
            <a:r>
              <a:rPr lang="ru-RU" altLang="uk-UA" sz="2200" dirty="0">
                <a:solidFill>
                  <a:srgbClr val="002949"/>
                </a:solidFill>
              </a:rPr>
              <a:t> 4 вересня 2018 року (</a:t>
            </a:r>
            <a:r>
              <a:rPr lang="ru-RU" altLang="uk-UA" sz="2200" dirty="0" err="1">
                <a:solidFill>
                  <a:srgbClr val="002949"/>
                </a:solidFill>
              </a:rPr>
              <a:t>провадження</a:t>
            </a:r>
            <a:r>
              <a:rPr lang="ru-RU" altLang="uk-UA" sz="2200" dirty="0">
                <a:solidFill>
                  <a:srgbClr val="002949"/>
                </a:solidFill>
              </a:rPr>
              <a:t> № 11-644асі18), КАС </a:t>
            </a:r>
            <a:r>
              <a:rPr lang="ru-RU" altLang="uk-UA" sz="2200" dirty="0" err="1">
                <a:solidFill>
                  <a:srgbClr val="002949"/>
                </a:solidFill>
              </a:rPr>
              <a:t>України</a:t>
            </a:r>
            <a:r>
              <a:rPr lang="ru-RU" altLang="uk-UA" sz="2200" dirty="0">
                <a:solidFill>
                  <a:srgbClr val="002949"/>
                </a:solidFill>
              </a:rPr>
              <a:t> є </a:t>
            </a:r>
            <a:r>
              <a:rPr lang="ru-RU" altLang="uk-UA" sz="2200" dirty="0" err="1">
                <a:solidFill>
                  <a:srgbClr val="002949"/>
                </a:solidFill>
              </a:rPr>
              <a:t>загальним</a:t>
            </a:r>
            <a:r>
              <a:rPr lang="ru-RU" altLang="uk-UA" sz="2200" dirty="0">
                <a:solidFill>
                  <a:srgbClr val="002949"/>
                </a:solidFill>
              </a:rPr>
              <a:t> законом, </a:t>
            </a:r>
            <a:r>
              <a:rPr lang="ru-RU" altLang="uk-UA" sz="2200" dirty="0" err="1">
                <a:solidFill>
                  <a:srgbClr val="002949"/>
                </a:solidFill>
              </a:rPr>
              <a:t>яким</a:t>
            </a:r>
            <a:r>
              <a:rPr lang="ru-RU" altLang="uk-UA" sz="2200" dirty="0">
                <a:solidFill>
                  <a:srgbClr val="002949"/>
                </a:solidFill>
              </a:rPr>
              <a:t> </a:t>
            </a:r>
            <a:r>
              <a:rPr lang="ru-RU" altLang="uk-UA" sz="2200" dirty="0" err="1">
                <a:solidFill>
                  <a:srgbClr val="002949"/>
                </a:solidFill>
              </a:rPr>
              <a:t>врегульовані</a:t>
            </a:r>
            <a:r>
              <a:rPr lang="ru-RU" altLang="uk-UA" sz="2200" dirty="0">
                <a:solidFill>
                  <a:srgbClr val="002949"/>
                </a:solidFill>
              </a:rPr>
              <a:t> строки </a:t>
            </a:r>
            <a:r>
              <a:rPr lang="ru-RU" altLang="uk-UA" sz="2200" dirty="0" err="1">
                <a:solidFill>
                  <a:srgbClr val="002949"/>
                </a:solidFill>
              </a:rPr>
              <a:t>звернення</a:t>
            </a:r>
            <a:r>
              <a:rPr lang="ru-RU" altLang="uk-UA" sz="2200" dirty="0">
                <a:solidFill>
                  <a:srgbClr val="002949"/>
                </a:solidFill>
              </a:rPr>
              <a:t> до </a:t>
            </a:r>
            <a:r>
              <a:rPr lang="ru-RU" altLang="uk-UA" sz="2200" dirty="0" err="1">
                <a:solidFill>
                  <a:srgbClr val="002949"/>
                </a:solidFill>
              </a:rPr>
              <a:t>адміністративного</a:t>
            </a:r>
            <a:r>
              <a:rPr lang="ru-RU" altLang="uk-UA" sz="2200" dirty="0">
                <a:solidFill>
                  <a:srgbClr val="002949"/>
                </a:solidFill>
              </a:rPr>
              <a:t> суду за </a:t>
            </a:r>
            <a:r>
              <a:rPr lang="ru-RU" altLang="uk-UA" sz="2200" dirty="0" err="1">
                <a:solidFill>
                  <a:srgbClr val="002949"/>
                </a:solidFill>
              </a:rPr>
              <a:t>захистом</a:t>
            </a:r>
            <a:r>
              <a:rPr lang="ru-RU" altLang="uk-UA" sz="2200" dirty="0">
                <a:solidFill>
                  <a:srgbClr val="002949"/>
                </a:solidFill>
              </a:rPr>
              <a:t> прав, </a:t>
            </a:r>
            <a:r>
              <a:rPr lang="ru-RU" altLang="uk-UA" sz="2200" dirty="0" err="1">
                <a:solidFill>
                  <a:srgbClr val="002949"/>
                </a:solidFill>
              </a:rPr>
              <a:t>водночас</a:t>
            </a:r>
            <a:r>
              <a:rPr lang="ru-RU" altLang="uk-UA" sz="2200" dirty="0">
                <a:solidFill>
                  <a:srgbClr val="002949"/>
                </a:solidFill>
              </a:rPr>
              <a:t> </a:t>
            </a:r>
            <a:r>
              <a:rPr lang="ru-RU" altLang="uk-UA" sz="2200" dirty="0" err="1">
                <a:solidFill>
                  <a:srgbClr val="002949"/>
                </a:solidFill>
              </a:rPr>
              <a:t>відносини</a:t>
            </a:r>
            <a:r>
              <a:rPr lang="ru-RU" altLang="uk-UA" sz="2200" dirty="0">
                <a:solidFill>
                  <a:srgbClr val="002949"/>
                </a:solidFill>
              </a:rPr>
              <a:t> </a:t>
            </a:r>
            <a:r>
              <a:rPr lang="ru-RU" altLang="uk-UA" sz="2200" dirty="0" err="1">
                <a:solidFill>
                  <a:srgbClr val="002949"/>
                </a:solidFill>
              </a:rPr>
              <a:t>щодо</a:t>
            </a:r>
            <a:r>
              <a:rPr lang="ru-RU" altLang="uk-UA" sz="2200" dirty="0">
                <a:solidFill>
                  <a:srgbClr val="002949"/>
                </a:solidFill>
              </a:rPr>
              <a:t> </a:t>
            </a:r>
            <a:r>
              <a:rPr lang="ru-RU" altLang="uk-UA" sz="2200" dirty="0" err="1">
                <a:solidFill>
                  <a:srgbClr val="002949"/>
                </a:solidFill>
              </a:rPr>
              <a:t>строків</a:t>
            </a:r>
            <a:r>
              <a:rPr lang="ru-RU" altLang="uk-UA" sz="2200" dirty="0">
                <a:solidFill>
                  <a:srgbClr val="002949"/>
                </a:solidFill>
              </a:rPr>
              <a:t> </a:t>
            </a:r>
            <a:r>
              <a:rPr lang="ru-RU" altLang="uk-UA" sz="2200" dirty="0" err="1">
                <a:solidFill>
                  <a:srgbClr val="002949"/>
                </a:solidFill>
              </a:rPr>
              <a:t>звернення</a:t>
            </a:r>
            <a:r>
              <a:rPr lang="ru-RU" altLang="uk-UA" sz="2200" dirty="0">
                <a:solidFill>
                  <a:srgbClr val="002949"/>
                </a:solidFill>
              </a:rPr>
              <a:t> до </a:t>
            </a:r>
            <a:r>
              <a:rPr lang="ru-RU" altLang="uk-UA" sz="2200" dirty="0" err="1">
                <a:solidFill>
                  <a:srgbClr val="002949"/>
                </a:solidFill>
              </a:rPr>
              <a:t>адміністративного</a:t>
            </a:r>
            <a:r>
              <a:rPr lang="ru-RU" altLang="uk-UA" sz="2200" dirty="0">
                <a:solidFill>
                  <a:srgbClr val="002949"/>
                </a:solidFill>
              </a:rPr>
              <a:t> суду </a:t>
            </a:r>
            <a:r>
              <a:rPr lang="ru-RU" altLang="uk-UA" sz="2200" dirty="0" err="1">
                <a:solidFill>
                  <a:srgbClr val="002949"/>
                </a:solidFill>
              </a:rPr>
              <a:t>регулюються</a:t>
            </a:r>
            <a:r>
              <a:rPr lang="ru-RU" altLang="uk-UA" sz="2200" dirty="0">
                <a:solidFill>
                  <a:srgbClr val="002949"/>
                </a:solidFill>
              </a:rPr>
              <a:t> не </a:t>
            </a:r>
            <a:r>
              <a:rPr lang="ru-RU" altLang="uk-UA" sz="2200" dirty="0" err="1">
                <a:solidFill>
                  <a:srgbClr val="002949"/>
                </a:solidFill>
              </a:rPr>
              <a:t>тільки</a:t>
            </a:r>
            <a:r>
              <a:rPr lang="ru-RU" altLang="uk-UA" sz="2200" dirty="0">
                <a:solidFill>
                  <a:srgbClr val="002949"/>
                </a:solidFill>
              </a:rPr>
              <a:t> нормами КАС </a:t>
            </a:r>
            <a:r>
              <a:rPr lang="ru-RU" altLang="uk-UA" sz="2200" dirty="0" err="1">
                <a:solidFill>
                  <a:srgbClr val="002949"/>
                </a:solidFill>
              </a:rPr>
              <a:t>України</a:t>
            </a:r>
            <a:r>
              <a:rPr lang="ru-RU" altLang="uk-UA" sz="2200" dirty="0">
                <a:solidFill>
                  <a:srgbClr val="002949"/>
                </a:solidFill>
              </a:rPr>
              <a:t>, а й </a:t>
            </a:r>
            <a:r>
              <a:rPr lang="ru-RU" altLang="uk-UA" sz="2200" dirty="0" err="1">
                <a:solidFill>
                  <a:srgbClr val="002949"/>
                </a:solidFill>
              </a:rPr>
              <a:t>іншими</a:t>
            </a:r>
            <a:r>
              <a:rPr lang="ru-RU" altLang="uk-UA" sz="2200" dirty="0">
                <a:solidFill>
                  <a:srgbClr val="002949"/>
                </a:solidFill>
              </a:rPr>
              <a:t> законами </a:t>
            </a:r>
            <a:r>
              <a:rPr lang="ru-RU" altLang="uk-UA" sz="2200" dirty="0" err="1">
                <a:solidFill>
                  <a:srgbClr val="002949"/>
                </a:solidFill>
              </a:rPr>
              <a:t>України</a:t>
            </a:r>
            <a:r>
              <a:rPr lang="ru-RU" altLang="uk-UA" sz="2200" dirty="0">
                <a:solidFill>
                  <a:srgbClr val="002949"/>
                </a:solidFill>
              </a:rPr>
              <a:t>. </a:t>
            </a:r>
          </a:p>
          <a:p>
            <a:pPr algn="just">
              <a:lnSpc>
                <a:spcPct val="100000"/>
              </a:lnSpc>
              <a:spcBef>
                <a:spcPct val="0"/>
              </a:spcBef>
              <a:spcAft>
                <a:spcPts val="1200"/>
              </a:spcAft>
              <a:buFont typeface="Arial" panose="020B0604020202020204" pitchFamily="34" charset="0"/>
              <a:buNone/>
            </a:pPr>
            <a:r>
              <a:rPr lang="ru-RU" altLang="uk-UA" sz="2200" dirty="0" err="1">
                <a:solidFill>
                  <a:srgbClr val="002949"/>
                </a:solidFill>
              </a:rPr>
              <a:t>Спеціальним</a:t>
            </a:r>
            <a:r>
              <a:rPr lang="ru-RU" altLang="uk-UA" sz="2200" dirty="0">
                <a:solidFill>
                  <a:srgbClr val="002949"/>
                </a:solidFill>
              </a:rPr>
              <a:t> законом, </a:t>
            </a:r>
            <a:r>
              <a:rPr lang="ru-RU" altLang="uk-UA" sz="2200" dirty="0" err="1">
                <a:solidFill>
                  <a:srgbClr val="002949"/>
                </a:solidFill>
              </a:rPr>
              <a:t>яким</a:t>
            </a:r>
            <a:r>
              <a:rPr lang="ru-RU" altLang="uk-UA" sz="2200" dirty="0">
                <a:solidFill>
                  <a:srgbClr val="002949"/>
                </a:solidFill>
              </a:rPr>
              <a:t> </a:t>
            </a:r>
            <a:r>
              <a:rPr lang="ru-RU" altLang="uk-UA" sz="2200" dirty="0" err="1">
                <a:solidFill>
                  <a:srgbClr val="002949"/>
                </a:solidFill>
              </a:rPr>
              <a:t>врегульовано</a:t>
            </a:r>
            <a:r>
              <a:rPr lang="ru-RU" altLang="uk-UA" sz="2200" dirty="0">
                <a:solidFill>
                  <a:srgbClr val="002949"/>
                </a:solidFill>
              </a:rPr>
              <a:t> </a:t>
            </a:r>
            <a:r>
              <a:rPr lang="ru-RU" altLang="uk-UA" sz="2200" dirty="0" err="1">
                <a:solidFill>
                  <a:srgbClr val="002949"/>
                </a:solidFill>
              </a:rPr>
              <a:t>правовідносини</a:t>
            </a:r>
            <a:r>
              <a:rPr lang="ru-RU" altLang="uk-UA" sz="2200" dirty="0">
                <a:solidFill>
                  <a:srgbClr val="002949"/>
                </a:solidFill>
              </a:rPr>
              <a:t> </a:t>
            </a:r>
            <a:r>
              <a:rPr lang="ru-RU" altLang="uk-UA" sz="2200" dirty="0" err="1">
                <a:solidFill>
                  <a:srgbClr val="002949"/>
                </a:solidFill>
              </a:rPr>
              <a:t>щодо</a:t>
            </a:r>
            <a:r>
              <a:rPr lang="ru-RU" altLang="uk-UA" sz="2200" dirty="0">
                <a:solidFill>
                  <a:srgbClr val="002949"/>
                </a:solidFill>
              </a:rPr>
              <a:t> </a:t>
            </a:r>
            <a:r>
              <a:rPr lang="ru-RU" altLang="uk-UA" sz="2200" dirty="0" err="1">
                <a:solidFill>
                  <a:srgbClr val="002949"/>
                </a:solidFill>
              </a:rPr>
              <a:t>пенсійного</a:t>
            </a:r>
            <a:r>
              <a:rPr lang="ru-RU" altLang="uk-UA" sz="2200" dirty="0">
                <a:solidFill>
                  <a:srgbClr val="002949"/>
                </a:solidFill>
              </a:rPr>
              <a:t> </a:t>
            </a:r>
            <a:r>
              <a:rPr lang="ru-RU" altLang="uk-UA" sz="2200" dirty="0" err="1">
                <a:solidFill>
                  <a:srgbClr val="002949"/>
                </a:solidFill>
              </a:rPr>
              <a:t>забезпечення</a:t>
            </a:r>
            <a:r>
              <a:rPr lang="ru-RU" altLang="uk-UA" sz="2200" dirty="0">
                <a:solidFill>
                  <a:srgbClr val="002949"/>
                </a:solidFill>
              </a:rPr>
              <a:t> </a:t>
            </a:r>
            <a:r>
              <a:rPr lang="ru-RU" altLang="uk-UA" sz="2200" dirty="0" err="1">
                <a:solidFill>
                  <a:srgbClr val="002949"/>
                </a:solidFill>
              </a:rPr>
              <a:t>громадян</a:t>
            </a:r>
            <a:r>
              <a:rPr lang="ru-RU" altLang="uk-UA" sz="2200" dirty="0">
                <a:solidFill>
                  <a:srgbClr val="002949"/>
                </a:solidFill>
              </a:rPr>
              <a:t>,  строки та порядок </a:t>
            </a:r>
            <a:r>
              <a:rPr lang="ru-RU" altLang="uk-UA" sz="2200" dirty="0" err="1">
                <a:solidFill>
                  <a:srgbClr val="002949"/>
                </a:solidFill>
              </a:rPr>
              <a:t>перерахунку</a:t>
            </a:r>
            <a:r>
              <a:rPr lang="ru-RU" altLang="uk-UA" sz="2200" dirty="0">
                <a:solidFill>
                  <a:srgbClr val="002949"/>
                </a:solidFill>
              </a:rPr>
              <a:t> </a:t>
            </a:r>
            <a:r>
              <a:rPr lang="ru-RU" altLang="uk-UA" sz="2200" dirty="0" err="1">
                <a:solidFill>
                  <a:srgbClr val="002949"/>
                </a:solidFill>
              </a:rPr>
              <a:t>пенсій</a:t>
            </a:r>
            <a:r>
              <a:rPr lang="ru-RU" altLang="uk-UA" sz="2200" dirty="0">
                <a:solidFill>
                  <a:srgbClr val="002949"/>
                </a:solidFill>
              </a:rPr>
              <a:t> є Закон </a:t>
            </a:r>
            <a:r>
              <a:rPr lang="ru-RU" altLang="uk-UA" sz="2200" dirty="0" err="1">
                <a:solidFill>
                  <a:srgbClr val="002949"/>
                </a:solidFill>
              </a:rPr>
              <a:t>України</a:t>
            </a:r>
            <a:r>
              <a:rPr lang="ru-RU" altLang="uk-UA" sz="2200" dirty="0">
                <a:solidFill>
                  <a:srgbClr val="002949"/>
                </a:solidFill>
              </a:rPr>
              <a:t> «Про </a:t>
            </a:r>
            <a:r>
              <a:rPr lang="ru-RU" altLang="uk-UA" sz="2200" dirty="0" err="1">
                <a:solidFill>
                  <a:srgbClr val="002949"/>
                </a:solidFill>
              </a:rPr>
              <a:t>загальнообов’язкове</a:t>
            </a:r>
            <a:r>
              <a:rPr lang="ru-RU" altLang="uk-UA" sz="2200" dirty="0">
                <a:solidFill>
                  <a:srgbClr val="002949"/>
                </a:solidFill>
              </a:rPr>
              <a:t> </a:t>
            </a:r>
            <a:r>
              <a:rPr lang="ru-RU" altLang="uk-UA" sz="2200" dirty="0" err="1">
                <a:solidFill>
                  <a:srgbClr val="002949"/>
                </a:solidFill>
              </a:rPr>
              <a:t>державне</a:t>
            </a:r>
            <a:r>
              <a:rPr lang="ru-RU" altLang="uk-UA" sz="2200" dirty="0">
                <a:solidFill>
                  <a:srgbClr val="002949"/>
                </a:solidFill>
              </a:rPr>
              <a:t> </a:t>
            </a:r>
            <a:r>
              <a:rPr lang="ru-RU" altLang="uk-UA" sz="2200" dirty="0" err="1">
                <a:solidFill>
                  <a:srgbClr val="002949"/>
                </a:solidFill>
              </a:rPr>
              <a:t>пенсійне</a:t>
            </a:r>
            <a:r>
              <a:rPr lang="ru-RU" altLang="uk-UA" sz="2200" dirty="0">
                <a:solidFill>
                  <a:srgbClr val="002949"/>
                </a:solidFill>
              </a:rPr>
              <a:t> </a:t>
            </a:r>
            <a:r>
              <a:rPr lang="ru-RU" altLang="uk-UA" sz="2200" dirty="0" err="1">
                <a:solidFill>
                  <a:srgbClr val="002949"/>
                </a:solidFill>
              </a:rPr>
              <a:t>страхування</a:t>
            </a:r>
            <a:r>
              <a:rPr lang="ru-RU" altLang="uk-UA" sz="2200" dirty="0">
                <a:solidFill>
                  <a:srgbClr val="002949"/>
                </a:solidFill>
              </a:rPr>
              <a:t>», </a:t>
            </a:r>
            <a:r>
              <a:rPr lang="ru-RU" altLang="uk-UA" sz="2200" dirty="0" err="1">
                <a:solidFill>
                  <a:srgbClr val="002949"/>
                </a:solidFill>
              </a:rPr>
              <a:t>відповідно</a:t>
            </a:r>
            <a:r>
              <a:rPr lang="ru-RU" altLang="uk-UA" sz="2200" dirty="0">
                <a:solidFill>
                  <a:srgbClr val="002949"/>
                </a:solidFill>
              </a:rPr>
              <a:t> до ч. 2 ст. 46 </a:t>
            </a:r>
            <a:r>
              <a:rPr lang="ru-RU" altLang="uk-UA" sz="2200" dirty="0" err="1">
                <a:solidFill>
                  <a:srgbClr val="002949"/>
                </a:solidFill>
              </a:rPr>
              <a:t>якого</a:t>
            </a:r>
            <a:r>
              <a:rPr lang="ru-RU" altLang="uk-UA" sz="2200" dirty="0">
                <a:solidFill>
                  <a:srgbClr val="002949"/>
                </a:solidFill>
              </a:rPr>
              <a:t> </a:t>
            </a:r>
            <a:r>
              <a:rPr lang="ru-RU" altLang="uk-UA" sz="2200" dirty="0" err="1">
                <a:solidFill>
                  <a:srgbClr val="002949"/>
                </a:solidFill>
              </a:rPr>
              <a:t>нараховані</a:t>
            </a:r>
            <a:r>
              <a:rPr lang="ru-RU" altLang="uk-UA" sz="2200" dirty="0">
                <a:solidFill>
                  <a:srgbClr val="002949"/>
                </a:solidFill>
              </a:rPr>
              <a:t> </a:t>
            </a:r>
            <a:r>
              <a:rPr lang="ru-RU" altLang="uk-UA" sz="2200" dirty="0" err="1">
                <a:solidFill>
                  <a:srgbClr val="002949"/>
                </a:solidFill>
              </a:rPr>
              <a:t>суми</a:t>
            </a:r>
            <a:r>
              <a:rPr lang="ru-RU" altLang="uk-UA" sz="2200" dirty="0">
                <a:solidFill>
                  <a:srgbClr val="002949"/>
                </a:solidFill>
              </a:rPr>
              <a:t> </a:t>
            </a:r>
            <a:r>
              <a:rPr lang="ru-RU" altLang="uk-UA" sz="2200" dirty="0" err="1">
                <a:solidFill>
                  <a:srgbClr val="002949"/>
                </a:solidFill>
              </a:rPr>
              <a:t>пенсії</a:t>
            </a:r>
            <a:r>
              <a:rPr lang="ru-RU" altLang="uk-UA" sz="2200" dirty="0">
                <a:solidFill>
                  <a:srgbClr val="002949"/>
                </a:solidFill>
              </a:rPr>
              <a:t>, не </a:t>
            </a:r>
            <a:r>
              <a:rPr lang="ru-RU" altLang="uk-UA" sz="2200" dirty="0" err="1">
                <a:solidFill>
                  <a:srgbClr val="002949"/>
                </a:solidFill>
              </a:rPr>
              <a:t>отримані</a:t>
            </a:r>
            <a:r>
              <a:rPr lang="ru-RU" altLang="uk-UA" sz="2200" dirty="0">
                <a:solidFill>
                  <a:srgbClr val="002949"/>
                </a:solidFill>
              </a:rPr>
              <a:t> з вини органу, </a:t>
            </a:r>
            <a:r>
              <a:rPr lang="ru-RU" altLang="uk-UA" sz="2200" dirty="0" err="1">
                <a:solidFill>
                  <a:srgbClr val="002949"/>
                </a:solidFill>
              </a:rPr>
              <a:t>що</a:t>
            </a:r>
            <a:r>
              <a:rPr lang="ru-RU" altLang="uk-UA" sz="2200" dirty="0">
                <a:solidFill>
                  <a:srgbClr val="002949"/>
                </a:solidFill>
              </a:rPr>
              <a:t> </a:t>
            </a:r>
            <a:r>
              <a:rPr lang="ru-RU" altLang="uk-UA" sz="2200" dirty="0" err="1">
                <a:solidFill>
                  <a:srgbClr val="002949"/>
                </a:solidFill>
              </a:rPr>
              <a:t>призначає</a:t>
            </a:r>
            <a:r>
              <a:rPr lang="ru-RU" altLang="uk-UA" sz="2200" dirty="0">
                <a:solidFill>
                  <a:srgbClr val="002949"/>
                </a:solidFill>
              </a:rPr>
              <a:t> і </a:t>
            </a:r>
            <a:r>
              <a:rPr lang="ru-RU" altLang="uk-UA" sz="2200" dirty="0" err="1">
                <a:solidFill>
                  <a:srgbClr val="002949"/>
                </a:solidFill>
              </a:rPr>
              <a:t>виплачує</a:t>
            </a:r>
            <a:r>
              <a:rPr lang="ru-RU" altLang="uk-UA" sz="2200" dirty="0">
                <a:solidFill>
                  <a:srgbClr val="002949"/>
                </a:solidFill>
              </a:rPr>
              <a:t> </a:t>
            </a:r>
            <a:r>
              <a:rPr lang="ru-RU" altLang="uk-UA" sz="2200" dirty="0" err="1">
                <a:solidFill>
                  <a:srgbClr val="002949"/>
                </a:solidFill>
              </a:rPr>
              <a:t>пенсію</a:t>
            </a:r>
            <a:r>
              <a:rPr lang="ru-RU" altLang="uk-UA" sz="2200" dirty="0">
                <a:solidFill>
                  <a:srgbClr val="002949"/>
                </a:solidFill>
              </a:rPr>
              <a:t>, </a:t>
            </a:r>
            <a:r>
              <a:rPr lang="ru-RU" altLang="uk-UA" sz="2200" dirty="0" err="1">
                <a:solidFill>
                  <a:srgbClr val="002949"/>
                </a:solidFill>
              </a:rPr>
              <a:t>виплачуються</a:t>
            </a:r>
            <a:r>
              <a:rPr lang="ru-RU" altLang="uk-UA" sz="2200" dirty="0">
                <a:solidFill>
                  <a:srgbClr val="002949"/>
                </a:solidFill>
              </a:rPr>
              <a:t> за </a:t>
            </a:r>
            <a:r>
              <a:rPr lang="ru-RU" altLang="uk-UA" sz="2200" dirty="0" err="1">
                <a:solidFill>
                  <a:srgbClr val="002949"/>
                </a:solidFill>
              </a:rPr>
              <a:t>минулий</a:t>
            </a:r>
            <a:r>
              <a:rPr lang="ru-RU" altLang="uk-UA" sz="2200" dirty="0">
                <a:solidFill>
                  <a:srgbClr val="002949"/>
                </a:solidFill>
              </a:rPr>
              <a:t> час без </a:t>
            </a:r>
            <a:r>
              <a:rPr lang="ru-RU" altLang="uk-UA" sz="2200" dirty="0" err="1">
                <a:solidFill>
                  <a:srgbClr val="002949"/>
                </a:solidFill>
              </a:rPr>
              <a:t>обмеження</a:t>
            </a:r>
            <a:r>
              <a:rPr lang="ru-RU" altLang="uk-UA" sz="2200" dirty="0">
                <a:solidFill>
                  <a:srgbClr val="002949"/>
                </a:solidFill>
              </a:rPr>
              <a:t> будь-</a:t>
            </a:r>
            <a:r>
              <a:rPr lang="ru-RU" altLang="uk-UA" sz="2200" dirty="0" err="1">
                <a:solidFill>
                  <a:srgbClr val="002949"/>
                </a:solidFill>
              </a:rPr>
              <a:t>яким</a:t>
            </a:r>
            <a:r>
              <a:rPr lang="ru-RU" altLang="uk-UA" sz="2200" dirty="0">
                <a:solidFill>
                  <a:srgbClr val="002949"/>
                </a:solidFill>
              </a:rPr>
              <a:t> </a:t>
            </a:r>
            <a:r>
              <a:rPr lang="ru-RU" altLang="uk-UA" sz="2200" dirty="0" err="1">
                <a:solidFill>
                  <a:srgbClr val="002949"/>
                </a:solidFill>
              </a:rPr>
              <a:t>строком</a:t>
            </a:r>
            <a:r>
              <a:rPr lang="ru-RU" altLang="uk-UA" sz="2200" dirty="0">
                <a:solidFill>
                  <a:srgbClr val="002949"/>
                </a:solidFill>
              </a:rPr>
              <a:t>; </a:t>
            </a:r>
            <a:r>
              <a:rPr lang="ru-RU" altLang="uk-UA" sz="2200" dirty="0" err="1">
                <a:solidFill>
                  <a:srgbClr val="002949"/>
                </a:solidFill>
              </a:rPr>
              <a:t>необхідними</a:t>
            </a:r>
            <a:r>
              <a:rPr lang="ru-RU" altLang="uk-UA" sz="2200" dirty="0">
                <a:solidFill>
                  <a:srgbClr val="002949"/>
                </a:solidFill>
              </a:rPr>
              <a:t> </a:t>
            </a:r>
            <a:r>
              <a:rPr lang="ru-RU" altLang="uk-UA" sz="2200" dirty="0" err="1">
                <a:solidFill>
                  <a:srgbClr val="002949"/>
                </a:solidFill>
              </a:rPr>
              <a:t>умовами</a:t>
            </a:r>
            <a:r>
              <a:rPr lang="ru-RU" altLang="uk-UA" sz="2200" dirty="0">
                <a:solidFill>
                  <a:srgbClr val="002949"/>
                </a:solidFill>
              </a:rPr>
              <a:t> </a:t>
            </a:r>
            <a:r>
              <a:rPr lang="ru-RU" altLang="uk-UA" sz="2200" dirty="0" err="1">
                <a:solidFill>
                  <a:srgbClr val="002949"/>
                </a:solidFill>
              </a:rPr>
              <a:t>застосування</a:t>
            </a:r>
            <a:r>
              <a:rPr lang="ru-RU" altLang="uk-UA" sz="2200" dirty="0">
                <a:solidFill>
                  <a:srgbClr val="002949"/>
                </a:solidFill>
              </a:rPr>
              <a:t> </a:t>
            </a:r>
            <a:r>
              <a:rPr lang="ru-RU" altLang="uk-UA" sz="2200" dirty="0" err="1">
                <a:solidFill>
                  <a:srgbClr val="002949"/>
                </a:solidFill>
              </a:rPr>
              <a:t>наведеної</a:t>
            </a:r>
            <a:r>
              <a:rPr lang="ru-RU" altLang="uk-UA" sz="2200" dirty="0">
                <a:solidFill>
                  <a:srgbClr val="002949"/>
                </a:solidFill>
              </a:rPr>
              <a:t> </a:t>
            </a:r>
            <a:r>
              <a:rPr lang="ru-RU" altLang="uk-UA" sz="2200" dirty="0" err="1">
                <a:solidFill>
                  <a:srgbClr val="002949"/>
                </a:solidFill>
              </a:rPr>
              <a:t>норми</a:t>
            </a:r>
            <a:r>
              <a:rPr lang="ru-RU" altLang="uk-UA" sz="2200" dirty="0">
                <a:solidFill>
                  <a:srgbClr val="002949"/>
                </a:solidFill>
              </a:rPr>
              <a:t> </a:t>
            </a:r>
            <a:r>
              <a:rPr lang="ru-RU" altLang="uk-UA" sz="2200" dirty="0" err="1">
                <a:solidFill>
                  <a:srgbClr val="002949"/>
                </a:solidFill>
              </a:rPr>
              <a:t>адміністративними</a:t>
            </a:r>
            <a:r>
              <a:rPr lang="ru-RU" altLang="uk-UA" sz="2200" dirty="0">
                <a:solidFill>
                  <a:srgbClr val="002949"/>
                </a:solidFill>
              </a:rPr>
              <a:t> судами є: </a:t>
            </a:r>
          </a:p>
          <a:p>
            <a:pPr marL="457200" indent="-457200" algn="just">
              <a:lnSpc>
                <a:spcPct val="100000"/>
              </a:lnSpc>
              <a:spcBef>
                <a:spcPct val="0"/>
              </a:spcBef>
              <a:spcAft>
                <a:spcPts val="1200"/>
              </a:spcAft>
              <a:buFont typeface="Arial" panose="020B0604020202020204" pitchFamily="34" charset="0"/>
              <a:buAutoNum type="arabicParenR"/>
            </a:pPr>
            <a:r>
              <a:rPr lang="ru-RU" altLang="uk-UA" sz="2200" b="1" dirty="0">
                <a:solidFill>
                  <a:srgbClr val="002949"/>
                </a:solidFill>
              </a:rPr>
              <a:t>факт </a:t>
            </a:r>
            <a:r>
              <a:rPr lang="ru-RU" altLang="uk-UA" sz="2200" b="1" dirty="0" err="1">
                <a:solidFill>
                  <a:srgbClr val="002949"/>
                </a:solidFill>
              </a:rPr>
              <a:t>нарахування</a:t>
            </a:r>
            <a:r>
              <a:rPr lang="ru-RU" altLang="uk-UA" sz="2200" b="1" dirty="0">
                <a:solidFill>
                  <a:srgbClr val="002949"/>
                </a:solidFill>
              </a:rPr>
              <a:t> сум </a:t>
            </a:r>
            <a:r>
              <a:rPr lang="ru-RU" altLang="uk-UA" sz="2200" b="1" dirty="0" err="1">
                <a:solidFill>
                  <a:srgbClr val="002949"/>
                </a:solidFill>
              </a:rPr>
              <a:t>пенсій</a:t>
            </a:r>
            <a:r>
              <a:rPr lang="ru-RU" altLang="uk-UA" sz="2200" b="1" dirty="0">
                <a:solidFill>
                  <a:srgbClr val="002949"/>
                </a:solidFill>
              </a:rPr>
              <a:t> за </a:t>
            </a:r>
            <a:r>
              <a:rPr lang="ru-RU" altLang="uk-UA" sz="2200" b="1" dirty="0" err="1">
                <a:solidFill>
                  <a:srgbClr val="002949"/>
                </a:solidFill>
              </a:rPr>
              <a:t>минулий</a:t>
            </a:r>
            <a:r>
              <a:rPr lang="ru-RU" altLang="uk-UA" sz="2200" b="1" dirty="0">
                <a:solidFill>
                  <a:srgbClr val="002949"/>
                </a:solidFill>
              </a:rPr>
              <a:t> час, </a:t>
            </a:r>
            <a:r>
              <a:rPr lang="ru-RU" altLang="uk-UA" sz="2200" b="1" dirty="0" err="1">
                <a:solidFill>
                  <a:srgbClr val="002949"/>
                </a:solidFill>
              </a:rPr>
              <a:t>що</a:t>
            </a:r>
            <a:r>
              <a:rPr lang="ru-RU" altLang="uk-UA" sz="2200" b="1" dirty="0">
                <a:solidFill>
                  <a:srgbClr val="002949"/>
                </a:solidFill>
              </a:rPr>
              <a:t> </a:t>
            </a:r>
            <a:r>
              <a:rPr lang="ru-RU" altLang="uk-UA" sz="2200" b="1" dirty="0" err="1">
                <a:solidFill>
                  <a:srgbClr val="002949"/>
                </a:solidFill>
              </a:rPr>
              <a:t>підтверджується</a:t>
            </a:r>
            <a:r>
              <a:rPr lang="ru-RU" altLang="uk-UA" sz="2200" b="1" dirty="0">
                <a:solidFill>
                  <a:srgbClr val="002949"/>
                </a:solidFill>
              </a:rPr>
              <a:t> </a:t>
            </a:r>
            <a:r>
              <a:rPr lang="ru-RU" altLang="uk-UA" sz="2200" b="1" dirty="0" err="1">
                <a:solidFill>
                  <a:srgbClr val="002949"/>
                </a:solidFill>
              </a:rPr>
              <a:t>відповідними</a:t>
            </a:r>
            <a:r>
              <a:rPr lang="ru-RU" altLang="uk-UA" sz="2200" b="1" dirty="0">
                <a:solidFill>
                  <a:srgbClr val="002949"/>
                </a:solidFill>
              </a:rPr>
              <a:t> </a:t>
            </a:r>
            <a:r>
              <a:rPr lang="ru-RU" altLang="uk-UA" sz="2200" b="1" dirty="0" err="1">
                <a:solidFill>
                  <a:srgbClr val="002949"/>
                </a:solidFill>
              </a:rPr>
              <a:t>доказами</a:t>
            </a:r>
            <a:r>
              <a:rPr lang="ru-RU" altLang="uk-UA" sz="2200" b="1" dirty="0">
                <a:solidFill>
                  <a:srgbClr val="002949"/>
                </a:solidFill>
              </a:rPr>
              <a:t>; </a:t>
            </a:r>
          </a:p>
          <a:p>
            <a:pPr marL="457200" indent="-457200" algn="just">
              <a:lnSpc>
                <a:spcPct val="100000"/>
              </a:lnSpc>
              <a:spcBef>
                <a:spcPct val="0"/>
              </a:spcBef>
              <a:spcAft>
                <a:spcPts val="1200"/>
              </a:spcAft>
              <a:buFont typeface="Arial" panose="020B0604020202020204" pitchFamily="34" charset="0"/>
              <a:buAutoNum type="arabicParenR"/>
            </a:pPr>
            <a:r>
              <a:rPr lang="ru-RU" altLang="uk-UA" sz="2200" b="1" dirty="0">
                <a:solidFill>
                  <a:srgbClr val="002949"/>
                </a:solidFill>
              </a:rPr>
              <a:t>2) </a:t>
            </a:r>
            <a:r>
              <a:rPr lang="ru-RU" altLang="uk-UA" sz="2200" b="1" dirty="0" err="1">
                <a:solidFill>
                  <a:srgbClr val="002949"/>
                </a:solidFill>
              </a:rPr>
              <a:t>доведеність</a:t>
            </a:r>
            <a:r>
              <a:rPr lang="ru-RU" altLang="uk-UA" sz="2200" b="1" dirty="0">
                <a:solidFill>
                  <a:srgbClr val="002949"/>
                </a:solidFill>
              </a:rPr>
              <a:t> вини </a:t>
            </a:r>
            <a:r>
              <a:rPr lang="ru-RU" altLang="uk-UA" sz="2200" b="1" dirty="0" err="1">
                <a:solidFill>
                  <a:srgbClr val="002949"/>
                </a:solidFill>
              </a:rPr>
              <a:t>пенсійного</a:t>
            </a:r>
            <a:r>
              <a:rPr lang="ru-RU" altLang="uk-UA" sz="2200" b="1" dirty="0">
                <a:solidFill>
                  <a:srgbClr val="002949"/>
                </a:solidFill>
              </a:rPr>
              <a:t> органу - </a:t>
            </a:r>
            <a:r>
              <a:rPr lang="ru-RU" altLang="uk-UA" sz="2200" b="1" dirty="0" err="1">
                <a:solidFill>
                  <a:srgbClr val="002949"/>
                </a:solidFill>
              </a:rPr>
              <a:t>наявність</a:t>
            </a:r>
            <a:r>
              <a:rPr lang="ru-RU" altLang="uk-UA" sz="2200" b="1" dirty="0">
                <a:solidFill>
                  <a:srgbClr val="002949"/>
                </a:solidFill>
              </a:rPr>
              <a:t> </a:t>
            </a:r>
            <a:r>
              <a:rPr lang="ru-RU" altLang="uk-UA" sz="2200" b="1" dirty="0" err="1">
                <a:solidFill>
                  <a:srgbClr val="002949"/>
                </a:solidFill>
              </a:rPr>
              <a:t>протиправних</a:t>
            </a:r>
            <a:r>
              <a:rPr lang="ru-RU" altLang="uk-UA" sz="2200" b="1" dirty="0">
                <a:solidFill>
                  <a:srgbClr val="002949"/>
                </a:solidFill>
              </a:rPr>
              <a:t> </a:t>
            </a:r>
            <a:r>
              <a:rPr lang="ru-RU" altLang="uk-UA" sz="2200" b="1" dirty="0" err="1">
                <a:solidFill>
                  <a:srgbClr val="002949"/>
                </a:solidFill>
              </a:rPr>
              <a:t>дій</a:t>
            </a:r>
            <a:r>
              <a:rPr lang="ru-RU" altLang="uk-UA" sz="2200" b="1" dirty="0">
                <a:solidFill>
                  <a:srgbClr val="002949"/>
                </a:solidFill>
              </a:rPr>
              <a:t> </a:t>
            </a:r>
            <a:r>
              <a:rPr lang="ru-RU" altLang="uk-UA" sz="2200" b="1" dirty="0" err="1">
                <a:solidFill>
                  <a:srgbClr val="002949"/>
                </a:solidFill>
              </a:rPr>
              <a:t>або</a:t>
            </a:r>
            <a:r>
              <a:rPr lang="ru-RU" altLang="uk-UA" sz="2200" b="1" dirty="0">
                <a:solidFill>
                  <a:srgbClr val="002949"/>
                </a:solidFill>
              </a:rPr>
              <a:t> </a:t>
            </a:r>
            <a:r>
              <a:rPr lang="ru-RU" altLang="uk-UA" sz="2200" b="1" dirty="0" err="1">
                <a:solidFill>
                  <a:srgbClr val="002949"/>
                </a:solidFill>
              </a:rPr>
              <a:t>протиправної</a:t>
            </a:r>
            <a:r>
              <a:rPr lang="ru-RU" altLang="uk-UA" sz="2200" b="1" dirty="0">
                <a:solidFill>
                  <a:srgbClr val="002949"/>
                </a:solidFill>
              </a:rPr>
              <a:t> </a:t>
            </a:r>
            <a:r>
              <a:rPr lang="ru-RU" altLang="uk-UA" sz="2200" b="1" dirty="0" err="1">
                <a:solidFill>
                  <a:srgbClr val="002949"/>
                </a:solidFill>
              </a:rPr>
              <a:t>бездіяльності</a:t>
            </a:r>
            <a:r>
              <a:rPr lang="ru-RU" altLang="uk-UA" sz="2200" b="1" dirty="0">
                <a:solidFill>
                  <a:srgbClr val="002949"/>
                </a:solidFill>
              </a:rPr>
              <a:t>, </a:t>
            </a:r>
            <a:r>
              <a:rPr lang="ru-RU" altLang="uk-UA" sz="2200" b="1" dirty="0" err="1">
                <a:solidFill>
                  <a:srgbClr val="002949"/>
                </a:solidFill>
              </a:rPr>
              <a:t>наслідками</a:t>
            </a:r>
            <a:r>
              <a:rPr lang="ru-RU" altLang="uk-UA" sz="2200" b="1" dirty="0">
                <a:solidFill>
                  <a:srgbClr val="002949"/>
                </a:solidFill>
              </a:rPr>
              <a:t> </a:t>
            </a:r>
            <a:r>
              <a:rPr lang="ru-RU" altLang="uk-UA" sz="2200" b="1" dirty="0" err="1">
                <a:solidFill>
                  <a:srgbClr val="002949"/>
                </a:solidFill>
              </a:rPr>
              <a:t>яких</a:t>
            </a:r>
            <a:r>
              <a:rPr lang="ru-RU" altLang="uk-UA" sz="2200" b="1" dirty="0">
                <a:solidFill>
                  <a:srgbClr val="002949"/>
                </a:solidFill>
              </a:rPr>
              <a:t> є </a:t>
            </a:r>
            <a:r>
              <a:rPr lang="ru-RU" altLang="uk-UA" sz="2200" b="1" dirty="0" err="1">
                <a:solidFill>
                  <a:srgbClr val="002949"/>
                </a:solidFill>
              </a:rPr>
              <a:t>невиплата</a:t>
            </a:r>
            <a:r>
              <a:rPr lang="ru-RU" altLang="uk-UA" sz="2200" b="1" dirty="0">
                <a:solidFill>
                  <a:srgbClr val="002949"/>
                </a:solidFill>
              </a:rPr>
              <a:t> сум </a:t>
            </a:r>
            <a:r>
              <a:rPr lang="ru-RU" altLang="uk-UA" sz="2200" b="1" dirty="0" err="1">
                <a:solidFill>
                  <a:srgbClr val="002949"/>
                </a:solidFill>
              </a:rPr>
              <a:t>пенсій</a:t>
            </a:r>
            <a:r>
              <a:rPr lang="ru-RU" altLang="uk-UA" sz="2200" b="1" dirty="0">
                <a:solidFill>
                  <a:srgbClr val="002949"/>
                </a:solidFill>
              </a:rPr>
              <a:t>.</a:t>
            </a:r>
          </a:p>
        </p:txBody>
      </p:sp>
      <p:cxnSp>
        <p:nvCxnSpPr>
          <p:cNvPr id="3" name="Straight Connector 8">
            <a:extLst>
              <a:ext uri="{FF2B5EF4-FFF2-40B4-BE49-F238E27FC236}">
                <a16:creationId xmlns:a16="http://schemas.microsoft.com/office/drawing/2014/main" id="{B6D6DB0E-6A7A-3DB8-EF13-85F8DD156F64}"/>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DA848E00-D658-C07D-06BA-7DF8C7867E6A}"/>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D3FF6830-3202-CFB5-5DAD-0640907E747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D906B701-5559-8BD6-BFBC-3EA7824EEFF6}"/>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49</a:t>
            </a:fld>
            <a:endParaRPr lang="uk-UA" altLang="uk-UA" dirty="0">
              <a:solidFill>
                <a:srgbClr val="002949"/>
              </a:solidFill>
            </a:endParaRPr>
          </a:p>
        </p:txBody>
      </p:sp>
    </p:spTree>
    <p:extLst>
      <p:ext uri="{BB962C8B-B14F-4D97-AF65-F5344CB8AC3E}">
        <p14:creationId xmlns:p14="http://schemas.microsoft.com/office/powerpoint/2010/main" val="12677717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AAB5062-2326-459E-A56E-F971CE90E416}"/>
              </a:ext>
            </a:extLst>
          </p:cNvPr>
          <p:cNvSpPr>
            <a:spLocks noGrp="1"/>
          </p:cNvSpPr>
          <p:nvPr>
            <p:ph idx="1"/>
          </p:nvPr>
        </p:nvSpPr>
        <p:spPr>
          <a:xfrm>
            <a:off x="838200" y="1071646"/>
            <a:ext cx="10515600" cy="4351338"/>
          </a:xfrm>
        </p:spPr>
        <p:txBody>
          <a:bodyPr/>
          <a:lstStyle/>
          <a:p>
            <a:pPr marL="0" indent="0" algn="ctr">
              <a:buNone/>
            </a:pPr>
            <a:endParaRPr lang="uk-UA" sz="1200" dirty="0">
              <a:solidFill>
                <a:srgbClr val="002949"/>
              </a:solidFill>
            </a:endParaRPr>
          </a:p>
          <a:p>
            <a:pPr marL="0" indent="0" algn="ctr">
              <a:buNone/>
            </a:pPr>
            <a:r>
              <a:rPr lang="uk-UA" sz="7200" dirty="0">
                <a:solidFill>
                  <a:srgbClr val="002949"/>
                </a:solidFill>
              </a:rPr>
              <a:t>Поновити </a:t>
            </a:r>
          </a:p>
          <a:p>
            <a:pPr marL="0" indent="0" algn="ctr">
              <a:buNone/>
            </a:pPr>
            <a:r>
              <a:rPr lang="en-US" sz="7200" dirty="0">
                <a:solidFill>
                  <a:srgbClr val="002949"/>
                </a:solidFill>
              </a:rPr>
              <a:t>v.</a:t>
            </a:r>
            <a:r>
              <a:rPr lang="uk-UA" sz="7200" dirty="0">
                <a:solidFill>
                  <a:srgbClr val="002949"/>
                </a:solidFill>
              </a:rPr>
              <a:t> </a:t>
            </a:r>
          </a:p>
          <a:p>
            <a:pPr marL="0" indent="0" algn="ctr">
              <a:buNone/>
            </a:pPr>
            <a:r>
              <a:rPr lang="uk-UA" sz="7200" dirty="0">
                <a:solidFill>
                  <a:srgbClr val="002949"/>
                </a:solidFill>
              </a:rPr>
              <a:t>не поновити</a:t>
            </a:r>
          </a:p>
          <a:p>
            <a:pPr marL="0" indent="0" algn="ctr">
              <a:buNone/>
            </a:pPr>
            <a:r>
              <a:rPr lang="uk-UA" sz="3200" dirty="0">
                <a:solidFill>
                  <a:srgbClr val="002949"/>
                </a:solidFill>
              </a:rPr>
              <a:t>(які основні або обов'язкові критерії?)</a:t>
            </a:r>
          </a:p>
          <a:p>
            <a:endParaRPr lang="uk-UA" dirty="0">
              <a:solidFill>
                <a:srgbClr val="002949"/>
              </a:solidFill>
            </a:endParaRPr>
          </a:p>
        </p:txBody>
      </p:sp>
      <p:cxnSp>
        <p:nvCxnSpPr>
          <p:cNvPr id="4" name="Straight Connector 8">
            <a:extLst>
              <a:ext uri="{FF2B5EF4-FFF2-40B4-BE49-F238E27FC236}">
                <a16:creationId xmlns:a16="http://schemas.microsoft.com/office/drawing/2014/main" id="{E5917C67-4427-1246-3999-E320DD6B55EB}"/>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5128ACF6-F9BB-D095-5262-00C4639AB9BC}"/>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E31136C5-9F01-7C6F-8847-00D067592937}"/>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FDAC3D38-E696-1A6B-36FB-9FA765D088EE}"/>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a:t>
            </a:fld>
            <a:endParaRPr lang="uk-UA" altLang="uk-UA" dirty="0">
              <a:solidFill>
                <a:srgbClr val="002949"/>
              </a:solidFill>
            </a:endParaRPr>
          </a:p>
        </p:txBody>
      </p:sp>
    </p:spTree>
    <p:extLst>
      <p:ext uri="{BB962C8B-B14F-4D97-AF65-F5344CB8AC3E}">
        <p14:creationId xmlns:p14="http://schemas.microsoft.com/office/powerpoint/2010/main" val="14101500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171451" y="286506"/>
            <a:ext cx="9644062" cy="2985433"/>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None/>
            </a:pPr>
            <a:r>
              <a:rPr lang="ru-RU" altLang="uk-UA" sz="2100" dirty="0" err="1">
                <a:solidFill>
                  <a:srgbClr val="002949"/>
                </a:solidFill>
              </a:rPr>
              <a:t>Крім</a:t>
            </a:r>
            <a:r>
              <a:rPr lang="ru-RU" altLang="uk-UA" sz="2100" dirty="0">
                <a:solidFill>
                  <a:srgbClr val="002949"/>
                </a:solidFill>
              </a:rPr>
              <a:t> того, </a:t>
            </a:r>
            <a:r>
              <a:rPr lang="ru-RU" altLang="uk-UA" sz="2100" dirty="0" err="1">
                <a:solidFill>
                  <a:srgbClr val="002949"/>
                </a:solidFill>
              </a:rPr>
              <a:t>позиція</a:t>
            </a:r>
            <a:r>
              <a:rPr lang="ru-RU" altLang="uk-UA" sz="2100" dirty="0">
                <a:solidFill>
                  <a:srgbClr val="002949"/>
                </a:solidFill>
              </a:rPr>
              <a:t> </a:t>
            </a:r>
            <a:r>
              <a:rPr lang="ru-RU" altLang="uk-UA" sz="2100" dirty="0" err="1">
                <a:solidFill>
                  <a:srgbClr val="002949"/>
                </a:solidFill>
              </a:rPr>
              <a:t>висловлена</a:t>
            </a:r>
            <a:r>
              <a:rPr lang="ru-RU" altLang="uk-UA" sz="2100" dirty="0">
                <a:solidFill>
                  <a:srgbClr val="002949"/>
                </a:solidFill>
              </a:rPr>
              <a:t> </a:t>
            </a:r>
            <a:r>
              <a:rPr lang="ru-RU" altLang="uk-UA" sz="2100" b="1" dirty="0" err="1">
                <a:solidFill>
                  <a:srgbClr val="002949"/>
                </a:solidFill>
              </a:rPr>
              <a:t>Верховним</a:t>
            </a:r>
            <a:r>
              <a:rPr lang="ru-RU" altLang="uk-UA" sz="2100" b="1" dirty="0">
                <a:solidFill>
                  <a:srgbClr val="002949"/>
                </a:solidFill>
              </a:rPr>
              <a:t> Судом у </a:t>
            </a:r>
            <a:r>
              <a:rPr lang="ru-RU" altLang="uk-UA" sz="2100" b="1" dirty="0" err="1">
                <a:solidFill>
                  <a:srgbClr val="002949"/>
                </a:solidFill>
              </a:rPr>
              <a:t>зразковій</a:t>
            </a:r>
            <a:r>
              <a:rPr lang="ru-RU" altLang="uk-UA" sz="2100" b="1" dirty="0">
                <a:solidFill>
                  <a:srgbClr val="002949"/>
                </a:solidFill>
              </a:rPr>
              <a:t> </a:t>
            </a:r>
            <a:r>
              <a:rPr lang="ru-RU" altLang="uk-UA" sz="2100" b="1" dirty="0" err="1">
                <a:solidFill>
                  <a:srgbClr val="002949"/>
                </a:solidFill>
              </a:rPr>
              <a:t>адміністративній</a:t>
            </a:r>
            <a:r>
              <a:rPr lang="ru-RU" altLang="uk-UA" sz="2100" b="1" dirty="0">
                <a:solidFill>
                  <a:srgbClr val="002949"/>
                </a:solidFill>
              </a:rPr>
              <a:t> </a:t>
            </a:r>
            <a:r>
              <a:rPr lang="ru-RU" altLang="uk-UA" sz="2100" b="1" dirty="0" err="1">
                <a:solidFill>
                  <a:srgbClr val="002949"/>
                </a:solidFill>
              </a:rPr>
              <a:t>справі</a:t>
            </a:r>
            <a:r>
              <a:rPr lang="ru-RU" altLang="uk-UA" sz="2100" b="1" dirty="0">
                <a:solidFill>
                  <a:srgbClr val="002949"/>
                </a:solidFill>
              </a:rPr>
              <a:t> № 820/6514/17 </a:t>
            </a:r>
            <a:r>
              <a:rPr lang="ru-RU" altLang="uk-UA" sz="2100" b="1" dirty="0" err="1">
                <a:solidFill>
                  <a:srgbClr val="002949"/>
                </a:solidFill>
              </a:rPr>
              <a:t>від</a:t>
            </a:r>
            <a:r>
              <a:rPr lang="ru-RU" altLang="uk-UA" sz="2100" b="1" dirty="0">
                <a:solidFill>
                  <a:srgbClr val="002949"/>
                </a:solidFill>
              </a:rPr>
              <a:t> 15 лютого 2018 року, </a:t>
            </a:r>
            <a:r>
              <a:rPr lang="ru-RU" altLang="uk-UA" sz="2100" dirty="0">
                <a:solidFill>
                  <a:srgbClr val="002949"/>
                </a:solidFill>
              </a:rPr>
              <a:t>яке набрало </a:t>
            </a:r>
            <a:r>
              <a:rPr lang="ru-RU" altLang="uk-UA" sz="2100" dirty="0" err="1">
                <a:solidFill>
                  <a:srgbClr val="002949"/>
                </a:solidFill>
              </a:rPr>
              <a:t>законної</a:t>
            </a:r>
            <a:r>
              <a:rPr lang="ru-RU" altLang="uk-UA" sz="2100" dirty="0">
                <a:solidFill>
                  <a:srgbClr val="002949"/>
                </a:solidFill>
              </a:rPr>
              <a:t> </a:t>
            </a:r>
            <a:r>
              <a:rPr lang="ru-RU" altLang="uk-UA" sz="2100" dirty="0" err="1">
                <a:solidFill>
                  <a:srgbClr val="002949"/>
                </a:solidFill>
              </a:rPr>
              <a:t>сили</a:t>
            </a:r>
            <a:r>
              <a:rPr lang="ru-RU" altLang="uk-UA" sz="2100" dirty="0">
                <a:solidFill>
                  <a:srgbClr val="002949"/>
                </a:solidFill>
              </a:rPr>
              <a:t>, </a:t>
            </a:r>
            <a:r>
              <a:rPr lang="ru-RU" altLang="uk-UA" sz="2100" dirty="0" err="1">
                <a:solidFill>
                  <a:srgbClr val="002949"/>
                </a:solidFill>
              </a:rPr>
              <a:t>полягає</a:t>
            </a:r>
            <a:r>
              <a:rPr lang="ru-RU" altLang="uk-UA" sz="2100" dirty="0">
                <a:solidFill>
                  <a:srgbClr val="002949"/>
                </a:solidFill>
              </a:rPr>
              <a:t> у </a:t>
            </a:r>
            <a:r>
              <a:rPr lang="ru-RU" altLang="uk-UA" sz="2100" dirty="0" err="1">
                <a:solidFill>
                  <a:srgbClr val="002949"/>
                </a:solidFill>
              </a:rPr>
              <a:t>наступному</a:t>
            </a:r>
            <a:r>
              <a:rPr lang="ru-RU" altLang="uk-UA" sz="2100" dirty="0">
                <a:solidFill>
                  <a:srgbClr val="002949"/>
                </a:solidFill>
              </a:rPr>
              <a:t>: </a:t>
            </a:r>
          </a:p>
          <a:p>
            <a:pPr algn="just">
              <a:lnSpc>
                <a:spcPct val="100000"/>
              </a:lnSpc>
              <a:spcBef>
                <a:spcPct val="0"/>
              </a:spcBef>
              <a:spcAft>
                <a:spcPts val="1200"/>
              </a:spcAft>
              <a:buNone/>
            </a:pPr>
            <a:endParaRPr lang="ru-RU" altLang="uk-UA" sz="2100" dirty="0">
              <a:solidFill>
                <a:srgbClr val="002949"/>
              </a:solidFill>
            </a:endParaRPr>
          </a:p>
          <a:p>
            <a:pPr algn="just">
              <a:lnSpc>
                <a:spcPct val="100000"/>
              </a:lnSpc>
              <a:spcBef>
                <a:spcPct val="0"/>
              </a:spcBef>
              <a:spcAft>
                <a:spcPts val="1200"/>
              </a:spcAft>
              <a:buNone/>
            </a:pPr>
            <a:r>
              <a:rPr lang="ru-RU" altLang="uk-UA" sz="2100" dirty="0">
                <a:solidFill>
                  <a:srgbClr val="002949"/>
                </a:solidFill>
              </a:rPr>
              <a:t>У </a:t>
            </a:r>
            <a:r>
              <a:rPr lang="ru-RU" altLang="uk-UA" sz="2100" dirty="0" err="1">
                <a:solidFill>
                  <a:srgbClr val="002949"/>
                </a:solidFill>
              </a:rPr>
              <a:t>ході</a:t>
            </a:r>
            <a:r>
              <a:rPr lang="ru-RU" altLang="uk-UA" sz="2100" dirty="0">
                <a:solidFill>
                  <a:srgbClr val="002949"/>
                </a:solidFill>
              </a:rPr>
              <a:t> </a:t>
            </a:r>
            <a:r>
              <a:rPr lang="ru-RU" altLang="uk-UA" sz="2100" dirty="0" err="1">
                <a:solidFill>
                  <a:srgbClr val="002949"/>
                </a:solidFill>
              </a:rPr>
              <a:t>розгляду</a:t>
            </a:r>
            <a:r>
              <a:rPr lang="ru-RU" altLang="uk-UA" sz="2100" dirty="0">
                <a:solidFill>
                  <a:srgbClr val="002949"/>
                </a:solidFill>
              </a:rPr>
              <a:t> </a:t>
            </a:r>
            <a:r>
              <a:rPr lang="ru-RU" altLang="uk-UA" sz="2100" dirty="0" err="1">
                <a:solidFill>
                  <a:srgbClr val="002949"/>
                </a:solidFill>
              </a:rPr>
              <a:t>справи</a:t>
            </a:r>
            <a:r>
              <a:rPr lang="ru-RU" altLang="uk-UA" sz="2100" dirty="0">
                <a:solidFill>
                  <a:srgbClr val="002949"/>
                </a:solidFill>
              </a:rPr>
              <a:t> </a:t>
            </a:r>
            <a:r>
              <a:rPr lang="ru-RU" altLang="uk-UA" sz="2100" dirty="0" err="1">
                <a:solidFill>
                  <a:srgbClr val="002949"/>
                </a:solidFill>
              </a:rPr>
              <a:t>встановлено</a:t>
            </a:r>
            <a:r>
              <a:rPr lang="ru-RU" altLang="uk-UA" sz="2100" dirty="0">
                <a:solidFill>
                  <a:srgbClr val="002949"/>
                </a:solidFill>
              </a:rPr>
              <a:t>, </a:t>
            </a:r>
            <a:r>
              <a:rPr lang="ru-RU" altLang="uk-UA" sz="2100" dirty="0" err="1">
                <a:solidFill>
                  <a:srgbClr val="002949"/>
                </a:solidFill>
              </a:rPr>
              <a:t>що</a:t>
            </a:r>
            <a:r>
              <a:rPr lang="ru-RU" altLang="uk-UA" sz="2100" dirty="0">
                <a:solidFill>
                  <a:srgbClr val="002949"/>
                </a:solidFill>
              </a:rPr>
              <a:t> </a:t>
            </a:r>
            <a:r>
              <a:rPr lang="ru-RU" altLang="uk-UA" sz="2100" dirty="0" err="1">
                <a:solidFill>
                  <a:srgbClr val="002949"/>
                </a:solidFill>
              </a:rPr>
              <a:t>перерахунок</a:t>
            </a:r>
            <a:r>
              <a:rPr lang="ru-RU" altLang="uk-UA" sz="2100" dirty="0">
                <a:solidFill>
                  <a:srgbClr val="002949"/>
                </a:solidFill>
              </a:rPr>
              <a:t> </a:t>
            </a:r>
            <a:r>
              <a:rPr lang="ru-RU" altLang="uk-UA" sz="2100" dirty="0" err="1">
                <a:solidFill>
                  <a:srgbClr val="002949"/>
                </a:solidFill>
              </a:rPr>
              <a:t>розміру</a:t>
            </a:r>
            <a:r>
              <a:rPr lang="ru-RU" altLang="uk-UA" sz="2100" dirty="0">
                <a:solidFill>
                  <a:srgbClr val="002949"/>
                </a:solidFill>
              </a:rPr>
              <a:t> </a:t>
            </a:r>
            <a:r>
              <a:rPr lang="ru-RU" altLang="uk-UA" sz="2100" dirty="0" err="1">
                <a:solidFill>
                  <a:srgbClr val="002949"/>
                </a:solidFill>
              </a:rPr>
              <a:t>пенсії</a:t>
            </a:r>
            <a:r>
              <a:rPr lang="ru-RU" altLang="uk-UA" sz="2100" dirty="0">
                <a:solidFill>
                  <a:srgbClr val="002949"/>
                </a:solidFill>
              </a:rPr>
              <a:t> </a:t>
            </a:r>
            <a:r>
              <a:rPr lang="ru-RU" altLang="uk-UA" sz="2100" dirty="0" err="1">
                <a:solidFill>
                  <a:srgbClr val="002949"/>
                </a:solidFill>
              </a:rPr>
              <a:t>позивачу</a:t>
            </a:r>
            <a:r>
              <a:rPr lang="ru-RU" altLang="uk-UA" sz="2100" dirty="0">
                <a:solidFill>
                  <a:srgbClr val="002949"/>
                </a:solidFill>
              </a:rPr>
              <a:t> </a:t>
            </a:r>
            <a:r>
              <a:rPr lang="ru-RU" altLang="uk-UA" sz="2100" dirty="0" err="1">
                <a:solidFill>
                  <a:srgbClr val="002949"/>
                </a:solidFill>
              </a:rPr>
              <a:t>був</a:t>
            </a:r>
            <a:r>
              <a:rPr lang="ru-RU" altLang="uk-UA" sz="2100" dirty="0">
                <a:solidFill>
                  <a:srgbClr val="002949"/>
                </a:solidFill>
              </a:rPr>
              <a:t> </a:t>
            </a:r>
            <a:r>
              <a:rPr lang="ru-RU" altLang="uk-UA" sz="2100" dirty="0" err="1">
                <a:solidFill>
                  <a:srgbClr val="002949"/>
                </a:solidFill>
              </a:rPr>
              <a:t>непроведений</a:t>
            </a:r>
            <a:r>
              <a:rPr lang="ru-RU" altLang="uk-UA" sz="2100" dirty="0">
                <a:solidFill>
                  <a:srgbClr val="002949"/>
                </a:solidFill>
              </a:rPr>
              <a:t> з 1 </a:t>
            </a:r>
            <a:r>
              <a:rPr lang="ru-RU" altLang="uk-UA" sz="2100" dirty="0" err="1">
                <a:solidFill>
                  <a:srgbClr val="002949"/>
                </a:solidFill>
              </a:rPr>
              <a:t>січня</a:t>
            </a:r>
            <a:r>
              <a:rPr lang="ru-RU" altLang="uk-UA" sz="2100" dirty="0">
                <a:solidFill>
                  <a:srgbClr val="002949"/>
                </a:solidFill>
              </a:rPr>
              <a:t> 2016 року </a:t>
            </a:r>
            <a:r>
              <a:rPr lang="ru-RU" altLang="uk-UA" sz="2100" dirty="0" err="1">
                <a:solidFill>
                  <a:srgbClr val="002949"/>
                </a:solidFill>
              </a:rPr>
              <a:t>саме</a:t>
            </a:r>
            <a:r>
              <a:rPr lang="ru-RU" altLang="uk-UA" sz="2100" dirty="0">
                <a:solidFill>
                  <a:srgbClr val="002949"/>
                </a:solidFill>
              </a:rPr>
              <a:t> з вини </a:t>
            </a:r>
            <a:r>
              <a:rPr lang="ru-RU" altLang="uk-UA" sz="2100" dirty="0" err="1">
                <a:solidFill>
                  <a:srgbClr val="002949"/>
                </a:solidFill>
              </a:rPr>
              <a:t>державних</a:t>
            </a:r>
            <a:r>
              <a:rPr lang="ru-RU" altLang="uk-UA" sz="2100" dirty="0">
                <a:solidFill>
                  <a:srgbClr val="002949"/>
                </a:solidFill>
              </a:rPr>
              <a:t> </a:t>
            </a:r>
            <a:r>
              <a:rPr lang="ru-RU" altLang="uk-UA" sz="2100" dirty="0" err="1">
                <a:solidFill>
                  <a:srgbClr val="002949"/>
                </a:solidFill>
              </a:rPr>
              <a:t>органів</a:t>
            </a:r>
            <a:r>
              <a:rPr lang="ru-RU" altLang="uk-UA" sz="2100" dirty="0">
                <a:solidFill>
                  <a:srgbClr val="002949"/>
                </a:solidFill>
              </a:rPr>
              <a:t>, на </a:t>
            </a:r>
            <a:r>
              <a:rPr lang="ru-RU" altLang="uk-UA" sz="2100" dirty="0" err="1">
                <a:solidFill>
                  <a:srgbClr val="002949"/>
                </a:solidFill>
              </a:rPr>
              <a:t>яких</a:t>
            </a:r>
            <a:r>
              <a:rPr lang="ru-RU" altLang="uk-UA" sz="2100" dirty="0">
                <a:solidFill>
                  <a:srgbClr val="002949"/>
                </a:solidFill>
              </a:rPr>
              <a:t> </a:t>
            </a:r>
            <a:r>
              <a:rPr lang="ru-RU" altLang="uk-UA" sz="2100" dirty="0" err="1">
                <a:solidFill>
                  <a:srgbClr val="002949"/>
                </a:solidFill>
              </a:rPr>
              <a:t>покладено</a:t>
            </a:r>
            <a:r>
              <a:rPr lang="ru-RU" altLang="uk-UA" sz="2100" dirty="0">
                <a:solidFill>
                  <a:srgbClr val="002949"/>
                </a:solidFill>
              </a:rPr>
              <a:t> </a:t>
            </a:r>
            <a:r>
              <a:rPr lang="ru-RU" altLang="uk-UA" sz="2100" dirty="0" err="1">
                <a:solidFill>
                  <a:srgbClr val="002949"/>
                </a:solidFill>
              </a:rPr>
              <a:t>обов’язок</a:t>
            </a:r>
            <a:r>
              <a:rPr lang="ru-RU" altLang="uk-UA" sz="2100" dirty="0">
                <a:solidFill>
                  <a:srgbClr val="002949"/>
                </a:solidFill>
              </a:rPr>
              <a:t> </a:t>
            </a:r>
            <a:r>
              <a:rPr lang="ru-RU" altLang="uk-UA" sz="2100" dirty="0" err="1">
                <a:solidFill>
                  <a:srgbClr val="002949"/>
                </a:solidFill>
              </a:rPr>
              <a:t>щодо</a:t>
            </a:r>
            <a:r>
              <a:rPr lang="ru-RU" altLang="uk-UA" sz="2100" dirty="0">
                <a:solidFill>
                  <a:srgbClr val="002949"/>
                </a:solidFill>
              </a:rPr>
              <a:t> </a:t>
            </a:r>
            <a:r>
              <a:rPr lang="ru-RU" altLang="uk-UA" sz="2100" dirty="0" err="1">
                <a:solidFill>
                  <a:srgbClr val="002949"/>
                </a:solidFill>
              </a:rPr>
              <a:t>перерахунку</a:t>
            </a:r>
            <a:r>
              <a:rPr lang="ru-RU" altLang="uk-UA" sz="2100" dirty="0">
                <a:solidFill>
                  <a:srgbClr val="002949"/>
                </a:solidFill>
              </a:rPr>
              <a:t> та </a:t>
            </a:r>
            <a:r>
              <a:rPr lang="ru-RU" altLang="uk-UA" sz="2100" dirty="0" err="1">
                <a:solidFill>
                  <a:srgbClr val="002949"/>
                </a:solidFill>
              </a:rPr>
              <a:t>виплати</a:t>
            </a:r>
            <a:r>
              <a:rPr lang="ru-RU" altLang="uk-UA" sz="2100" dirty="0">
                <a:solidFill>
                  <a:srgbClr val="002949"/>
                </a:solidFill>
              </a:rPr>
              <a:t> </a:t>
            </a:r>
            <a:r>
              <a:rPr lang="ru-RU" altLang="uk-UA" sz="2100" dirty="0" err="1">
                <a:solidFill>
                  <a:srgbClr val="002949"/>
                </a:solidFill>
              </a:rPr>
              <a:t>пенсії</a:t>
            </a:r>
            <a:r>
              <a:rPr lang="ru-RU" altLang="uk-UA" sz="2100" dirty="0">
                <a:solidFill>
                  <a:srgbClr val="002949"/>
                </a:solidFill>
              </a:rPr>
              <a:t> </a:t>
            </a:r>
            <a:r>
              <a:rPr lang="ru-RU" altLang="uk-UA" sz="2100" dirty="0" err="1">
                <a:solidFill>
                  <a:srgbClr val="002949"/>
                </a:solidFill>
              </a:rPr>
              <a:t>позивачу</a:t>
            </a:r>
            <a:r>
              <a:rPr lang="ru-RU" altLang="uk-UA" sz="2100" dirty="0">
                <a:solidFill>
                  <a:srgbClr val="002949"/>
                </a:solidFill>
              </a:rPr>
              <a:t>, а тому </a:t>
            </a:r>
            <a:r>
              <a:rPr lang="ru-RU" altLang="uk-UA" sz="2100" b="1" dirty="0">
                <a:solidFill>
                  <a:srgbClr val="002949"/>
                </a:solidFill>
              </a:rPr>
              <a:t>право </a:t>
            </a:r>
            <a:r>
              <a:rPr lang="ru-RU" altLang="uk-UA" sz="2100" b="1" dirty="0" err="1">
                <a:solidFill>
                  <a:srgbClr val="002949"/>
                </a:solidFill>
              </a:rPr>
              <a:t>позивача</a:t>
            </a:r>
            <a:r>
              <a:rPr lang="ru-RU" altLang="uk-UA" sz="2100" b="1" dirty="0">
                <a:solidFill>
                  <a:srgbClr val="002949"/>
                </a:solidFill>
              </a:rPr>
              <a:t> </a:t>
            </a:r>
            <a:r>
              <a:rPr lang="ru-RU" altLang="uk-UA" sz="2100" b="1" dirty="0" err="1">
                <a:solidFill>
                  <a:srgbClr val="002949"/>
                </a:solidFill>
              </a:rPr>
              <a:t>щодо</a:t>
            </a:r>
            <a:r>
              <a:rPr lang="ru-RU" altLang="uk-UA" sz="2100" b="1" dirty="0">
                <a:solidFill>
                  <a:srgbClr val="002949"/>
                </a:solidFill>
              </a:rPr>
              <a:t> </a:t>
            </a:r>
            <a:r>
              <a:rPr lang="ru-RU" altLang="uk-UA" sz="2100" b="1" dirty="0" err="1">
                <a:solidFill>
                  <a:srgbClr val="002949"/>
                </a:solidFill>
              </a:rPr>
              <a:t>перерахунку</a:t>
            </a:r>
            <a:r>
              <a:rPr lang="ru-RU" altLang="uk-UA" sz="2100" b="1" dirty="0">
                <a:solidFill>
                  <a:srgbClr val="002949"/>
                </a:solidFill>
              </a:rPr>
              <a:t> </a:t>
            </a:r>
            <a:r>
              <a:rPr lang="ru-RU" altLang="uk-UA" sz="2100" b="1" dirty="0" err="1">
                <a:solidFill>
                  <a:srgbClr val="002949"/>
                </a:solidFill>
              </a:rPr>
              <a:t>пенсії</a:t>
            </a:r>
            <a:r>
              <a:rPr lang="ru-RU" altLang="uk-UA" sz="2100" b="1" dirty="0">
                <a:solidFill>
                  <a:srgbClr val="002949"/>
                </a:solidFill>
              </a:rPr>
              <a:t> з 1 </a:t>
            </a:r>
            <a:r>
              <a:rPr lang="ru-RU" altLang="uk-UA" sz="2100" b="1" dirty="0" err="1">
                <a:solidFill>
                  <a:srgbClr val="002949"/>
                </a:solidFill>
              </a:rPr>
              <a:t>січня</a:t>
            </a:r>
            <a:r>
              <a:rPr lang="ru-RU" altLang="uk-UA" sz="2100" b="1" dirty="0">
                <a:solidFill>
                  <a:srgbClr val="002949"/>
                </a:solidFill>
              </a:rPr>
              <a:t> 2016 року є </a:t>
            </a:r>
            <a:r>
              <a:rPr lang="ru-RU" altLang="uk-UA" sz="2100" b="1" dirty="0" err="1">
                <a:solidFill>
                  <a:srgbClr val="002949"/>
                </a:solidFill>
              </a:rPr>
              <a:t>абсолютним</a:t>
            </a:r>
            <a:r>
              <a:rPr lang="ru-RU" altLang="uk-UA" sz="2100" b="1" dirty="0">
                <a:solidFill>
                  <a:srgbClr val="002949"/>
                </a:solidFill>
              </a:rPr>
              <a:t> та не </a:t>
            </a:r>
            <a:r>
              <a:rPr lang="ru-RU" altLang="uk-UA" sz="2100" b="1" dirty="0" err="1">
                <a:solidFill>
                  <a:srgbClr val="002949"/>
                </a:solidFill>
              </a:rPr>
              <a:t>може</a:t>
            </a:r>
            <a:r>
              <a:rPr lang="ru-RU" altLang="uk-UA" sz="2100" b="1" dirty="0">
                <a:solidFill>
                  <a:srgbClr val="002949"/>
                </a:solidFill>
              </a:rPr>
              <a:t> бути </a:t>
            </a:r>
            <a:r>
              <a:rPr lang="ru-RU" altLang="uk-UA" sz="2100" b="1" dirty="0" err="1">
                <a:solidFill>
                  <a:srgbClr val="002949"/>
                </a:solidFill>
              </a:rPr>
              <a:t>обмежено</a:t>
            </a:r>
            <a:r>
              <a:rPr lang="ru-RU" altLang="uk-UA" sz="2100" b="1" dirty="0">
                <a:solidFill>
                  <a:srgbClr val="002949"/>
                </a:solidFill>
              </a:rPr>
              <a:t> будь-</a:t>
            </a:r>
            <a:r>
              <a:rPr lang="ru-RU" altLang="uk-UA" sz="2100" b="1" dirty="0" err="1">
                <a:solidFill>
                  <a:srgbClr val="002949"/>
                </a:solidFill>
              </a:rPr>
              <a:t>чим</a:t>
            </a:r>
            <a:r>
              <a:rPr lang="ru-RU" altLang="uk-UA" sz="2100" b="1" dirty="0">
                <a:solidFill>
                  <a:srgbClr val="002949"/>
                </a:solidFill>
              </a:rPr>
              <a:t>.</a:t>
            </a:r>
          </a:p>
        </p:txBody>
      </p:sp>
      <p:sp>
        <p:nvSpPr>
          <p:cNvPr id="8" name="Стрілка: розгорнута 7">
            <a:extLst>
              <a:ext uri="{FF2B5EF4-FFF2-40B4-BE49-F238E27FC236}">
                <a16:creationId xmlns:a16="http://schemas.microsoft.com/office/drawing/2014/main" id="{89472868-B74E-F76E-D3ED-47FF5DFE24F5}"/>
              </a:ext>
            </a:extLst>
          </p:cNvPr>
          <p:cNvSpPr/>
          <p:nvPr/>
        </p:nvSpPr>
        <p:spPr>
          <a:xfrm rot="5400000">
            <a:off x="9772652" y="642939"/>
            <a:ext cx="1257298" cy="1543050"/>
          </a:xfrm>
          <a:prstGeom prst="uturnArrow">
            <a:avLst>
              <a:gd name="adj1" fmla="val 8019"/>
              <a:gd name="adj2" fmla="val 17925"/>
              <a:gd name="adj3" fmla="val 42925"/>
              <a:gd name="adj4" fmla="val 0"/>
              <a:gd name="adj5" fmla="val 7500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9" name="Прямоугольник 4">
            <a:extLst>
              <a:ext uri="{FF2B5EF4-FFF2-40B4-BE49-F238E27FC236}">
                <a16:creationId xmlns:a16="http://schemas.microsoft.com/office/drawing/2014/main" id="{AC113A7E-1977-5A64-D20C-DD73D5B2AE8A}"/>
              </a:ext>
            </a:extLst>
          </p:cNvPr>
          <p:cNvSpPr>
            <a:spLocks noChangeArrowheads="1"/>
          </p:cNvSpPr>
          <p:nvPr/>
        </p:nvSpPr>
        <p:spPr bwMode="auto">
          <a:xfrm>
            <a:off x="171451" y="3558374"/>
            <a:ext cx="11725042" cy="2354491"/>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None/>
            </a:pPr>
            <a:r>
              <a:rPr lang="ru-RU" altLang="uk-UA" sz="2100" dirty="0" err="1">
                <a:solidFill>
                  <a:srgbClr val="002949"/>
                </a:solidFill>
              </a:rPr>
              <a:t>Враховуючи</a:t>
            </a:r>
            <a:r>
              <a:rPr lang="ru-RU" altLang="uk-UA" sz="2100" dirty="0">
                <a:solidFill>
                  <a:srgbClr val="002949"/>
                </a:solidFill>
              </a:rPr>
              <a:t> те, </a:t>
            </a:r>
            <a:r>
              <a:rPr lang="ru-RU" altLang="uk-UA" sz="2100" dirty="0" err="1">
                <a:solidFill>
                  <a:srgbClr val="002949"/>
                </a:solidFill>
              </a:rPr>
              <a:t>що</a:t>
            </a:r>
            <a:r>
              <a:rPr lang="ru-RU" altLang="uk-UA" sz="2100" dirty="0">
                <a:solidFill>
                  <a:srgbClr val="002949"/>
                </a:solidFill>
              </a:rPr>
              <a:t> </a:t>
            </a:r>
            <a:r>
              <a:rPr lang="ru-RU" altLang="uk-UA" sz="2100" dirty="0" err="1">
                <a:solidFill>
                  <a:srgbClr val="002949"/>
                </a:solidFill>
              </a:rPr>
              <a:t>пенсія</a:t>
            </a:r>
            <a:r>
              <a:rPr lang="ru-RU" altLang="uk-UA" sz="2100" dirty="0">
                <a:solidFill>
                  <a:srgbClr val="002949"/>
                </a:solidFill>
              </a:rPr>
              <a:t> за </a:t>
            </a:r>
            <a:r>
              <a:rPr lang="ru-RU" altLang="uk-UA" sz="2100" dirty="0" err="1">
                <a:solidFill>
                  <a:srgbClr val="002949"/>
                </a:solidFill>
              </a:rPr>
              <a:t>своєю</a:t>
            </a:r>
            <a:r>
              <a:rPr lang="ru-RU" altLang="uk-UA" sz="2100" dirty="0">
                <a:solidFill>
                  <a:srgbClr val="002949"/>
                </a:solidFill>
              </a:rPr>
              <a:t> правовою природою є </a:t>
            </a:r>
            <a:r>
              <a:rPr lang="ru-RU" altLang="uk-UA" sz="2100" dirty="0" err="1">
                <a:solidFill>
                  <a:srgbClr val="002949"/>
                </a:solidFill>
              </a:rPr>
              <a:t>основним</a:t>
            </a:r>
            <a:r>
              <a:rPr lang="ru-RU" altLang="uk-UA" sz="2100" dirty="0">
                <a:solidFill>
                  <a:srgbClr val="002949"/>
                </a:solidFill>
              </a:rPr>
              <a:t> </a:t>
            </a:r>
            <a:r>
              <a:rPr lang="ru-RU" altLang="uk-UA" sz="2100" dirty="0" err="1">
                <a:solidFill>
                  <a:srgbClr val="002949"/>
                </a:solidFill>
              </a:rPr>
              <a:t>джерелом</a:t>
            </a:r>
            <a:r>
              <a:rPr lang="ru-RU" altLang="uk-UA" sz="2100" dirty="0">
                <a:solidFill>
                  <a:srgbClr val="002949"/>
                </a:solidFill>
              </a:rPr>
              <a:t> </a:t>
            </a:r>
            <a:r>
              <a:rPr lang="ru-RU" altLang="uk-UA" sz="2100" dirty="0" err="1">
                <a:solidFill>
                  <a:srgbClr val="002949"/>
                </a:solidFill>
              </a:rPr>
              <a:t>існування</a:t>
            </a:r>
            <a:r>
              <a:rPr lang="ru-RU" altLang="uk-UA" sz="2100" dirty="0">
                <a:solidFill>
                  <a:srgbClr val="002949"/>
                </a:solidFill>
              </a:rPr>
              <a:t> </a:t>
            </a:r>
            <a:r>
              <a:rPr lang="ru-RU" altLang="uk-UA" sz="2100" dirty="0" err="1">
                <a:solidFill>
                  <a:srgbClr val="002949"/>
                </a:solidFill>
              </a:rPr>
              <a:t>пенсіонера</a:t>
            </a:r>
            <a:r>
              <a:rPr lang="ru-RU" altLang="uk-UA" sz="2100" dirty="0">
                <a:solidFill>
                  <a:srgbClr val="002949"/>
                </a:solidFill>
              </a:rPr>
              <a:t>, доходом та </a:t>
            </a:r>
            <a:r>
              <a:rPr lang="ru-RU" altLang="uk-UA" sz="2100" dirty="0" err="1">
                <a:solidFill>
                  <a:srgbClr val="002949"/>
                </a:solidFill>
              </a:rPr>
              <a:t>власністю</a:t>
            </a:r>
            <a:r>
              <a:rPr lang="ru-RU" altLang="uk-UA" sz="2100" dirty="0">
                <a:solidFill>
                  <a:srgbClr val="002949"/>
                </a:solidFill>
              </a:rPr>
              <a:t> (</a:t>
            </a:r>
            <a:r>
              <a:rPr lang="ru-RU" altLang="uk-UA" sz="2100" dirty="0" err="1">
                <a:solidFill>
                  <a:srgbClr val="002949"/>
                </a:solidFill>
              </a:rPr>
              <a:t>матеріальним</a:t>
            </a:r>
            <a:r>
              <a:rPr lang="ru-RU" altLang="uk-UA" sz="2100" dirty="0">
                <a:solidFill>
                  <a:srgbClr val="002949"/>
                </a:solidFill>
              </a:rPr>
              <a:t> </a:t>
            </a:r>
            <a:r>
              <a:rPr lang="ru-RU" altLang="uk-UA" sz="2100" dirty="0" err="1">
                <a:solidFill>
                  <a:srgbClr val="002949"/>
                </a:solidFill>
              </a:rPr>
              <a:t>інтересом</a:t>
            </a:r>
            <a:r>
              <a:rPr lang="ru-RU" altLang="uk-UA" sz="2100" dirty="0">
                <a:solidFill>
                  <a:srgbClr val="002949"/>
                </a:solidFill>
              </a:rPr>
              <a:t>, </a:t>
            </a:r>
            <a:r>
              <a:rPr lang="ru-RU" altLang="uk-UA" sz="2100" dirty="0" err="1">
                <a:solidFill>
                  <a:srgbClr val="002949"/>
                </a:solidFill>
              </a:rPr>
              <a:t>захищеним</a:t>
            </a:r>
            <a:r>
              <a:rPr lang="ru-RU" altLang="uk-UA" sz="2100" dirty="0">
                <a:solidFill>
                  <a:srgbClr val="002949"/>
                </a:solidFill>
              </a:rPr>
              <a:t> ст. 1 </a:t>
            </a:r>
            <a:r>
              <a:rPr lang="ru-RU" altLang="uk-UA" sz="2100" dirty="0" err="1">
                <a:solidFill>
                  <a:srgbClr val="002949"/>
                </a:solidFill>
              </a:rPr>
              <a:t>Першого</a:t>
            </a:r>
            <a:r>
              <a:rPr lang="ru-RU" altLang="uk-UA" sz="2100" dirty="0">
                <a:solidFill>
                  <a:srgbClr val="002949"/>
                </a:solidFill>
              </a:rPr>
              <a:t> протоколу до </a:t>
            </a:r>
            <a:r>
              <a:rPr lang="ru-RU" altLang="uk-UA" sz="2100" dirty="0" err="1">
                <a:solidFill>
                  <a:srgbClr val="002949"/>
                </a:solidFill>
              </a:rPr>
              <a:t>Конвенції</a:t>
            </a:r>
            <a:r>
              <a:rPr lang="ru-RU" altLang="uk-UA" sz="2100" dirty="0">
                <a:solidFill>
                  <a:srgbClr val="002949"/>
                </a:solidFill>
              </a:rPr>
              <a:t>), </a:t>
            </a:r>
            <a:r>
              <a:rPr lang="ru-RU" altLang="uk-UA" sz="2100" dirty="0" err="1">
                <a:solidFill>
                  <a:srgbClr val="002949"/>
                </a:solidFill>
              </a:rPr>
              <a:t>видається</a:t>
            </a:r>
            <a:r>
              <a:rPr lang="ru-RU" altLang="uk-UA" sz="2100" dirty="0">
                <a:solidFill>
                  <a:srgbClr val="002949"/>
                </a:solidFill>
              </a:rPr>
              <a:t>, </a:t>
            </a:r>
            <a:r>
              <a:rPr lang="ru-RU" altLang="uk-UA" sz="2100" dirty="0" err="1">
                <a:solidFill>
                  <a:srgbClr val="002949"/>
                </a:solidFill>
              </a:rPr>
              <a:t>що</a:t>
            </a:r>
            <a:r>
              <a:rPr lang="ru-RU" altLang="uk-UA" sz="2100" dirty="0">
                <a:solidFill>
                  <a:srgbClr val="002949"/>
                </a:solidFill>
              </a:rPr>
              <a:t> до </a:t>
            </a:r>
            <a:r>
              <a:rPr lang="ru-RU" altLang="uk-UA" sz="2100" dirty="0" err="1">
                <a:solidFill>
                  <a:srgbClr val="002949"/>
                </a:solidFill>
              </a:rPr>
              <a:t>правовідносин</a:t>
            </a:r>
            <a:r>
              <a:rPr lang="ru-RU" altLang="uk-UA" sz="2100" dirty="0">
                <a:solidFill>
                  <a:srgbClr val="002949"/>
                </a:solidFill>
              </a:rPr>
              <a:t>, </a:t>
            </a:r>
            <a:r>
              <a:rPr lang="ru-RU" altLang="uk-UA" sz="2100" dirty="0" err="1">
                <a:solidFill>
                  <a:srgbClr val="002949"/>
                </a:solidFill>
              </a:rPr>
              <a:t>які</a:t>
            </a:r>
            <a:r>
              <a:rPr lang="ru-RU" altLang="uk-UA" sz="2100" dirty="0">
                <a:solidFill>
                  <a:srgbClr val="002949"/>
                </a:solidFill>
              </a:rPr>
              <a:t> </a:t>
            </a:r>
            <a:r>
              <a:rPr lang="ru-RU" altLang="uk-UA" sz="2100" dirty="0" err="1">
                <a:solidFill>
                  <a:srgbClr val="002949"/>
                </a:solidFill>
              </a:rPr>
              <a:t>виникають</a:t>
            </a:r>
            <a:r>
              <a:rPr lang="ru-RU" altLang="uk-UA" sz="2100" dirty="0">
                <a:solidFill>
                  <a:srgbClr val="002949"/>
                </a:solidFill>
              </a:rPr>
              <a:t> у спорах, </a:t>
            </a:r>
            <a:r>
              <a:rPr lang="ru-RU" altLang="uk-UA" sz="2100" dirty="0" err="1">
                <a:solidFill>
                  <a:srgbClr val="002949"/>
                </a:solidFill>
              </a:rPr>
              <a:t>пов’язаних</a:t>
            </a:r>
            <a:r>
              <a:rPr lang="ru-RU" altLang="uk-UA" sz="2100" dirty="0">
                <a:solidFill>
                  <a:srgbClr val="002949"/>
                </a:solidFill>
              </a:rPr>
              <a:t> </a:t>
            </a:r>
            <a:r>
              <a:rPr lang="ru-RU" altLang="uk-UA" sz="2100" dirty="0" err="1">
                <a:solidFill>
                  <a:srgbClr val="002949"/>
                </a:solidFill>
              </a:rPr>
              <a:t>із</a:t>
            </a:r>
            <a:r>
              <a:rPr lang="ru-RU" altLang="uk-UA" sz="2100" dirty="0">
                <a:solidFill>
                  <a:srgbClr val="002949"/>
                </a:solidFill>
              </a:rPr>
              <a:t> </a:t>
            </a:r>
            <a:r>
              <a:rPr lang="ru-RU" altLang="uk-UA" sz="2100" dirty="0" err="1">
                <a:solidFill>
                  <a:srgbClr val="002949"/>
                </a:solidFill>
              </a:rPr>
              <a:t>стягненням</a:t>
            </a:r>
            <a:r>
              <a:rPr lang="ru-RU" altLang="uk-UA" sz="2100" dirty="0">
                <a:solidFill>
                  <a:srgbClr val="002949"/>
                </a:solidFill>
              </a:rPr>
              <a:t> </a:t>
            </a:r>
            <a:r>
              <a:rPr lang="ru-RU" altLang="uk-UA" sz="2100" dirty="0" err="1">
                <a:solidFill>
                  <a:srgbClr val="002949"/>
                </a:solidFill>
              </a:rPr>
              <a:t>неотриманої</a:t>
            </a:r>
            <a:r>
              <a:rPr lang="ru-RU" altLang="uk-UA" sz="2100" dirty="0">
                <a:solidFill>
                  <a:srgbClr val="002949"/>
                </a:solidFill>
              </a:rPr>
              <a:t> з вини </a:t>
            </a:r>
            <a:r>
              <a:rPr lang="ru-RU" altLang="uk-UA" sz="2100" dirty="0" err="1">
                <a:solidFill>
                  <a:srgbClr val="002949"/>
                </a:solidFill>
              </a:rPr>
              <a:t>органів</a:t>
            </a:r>
            <a:r>
              <a:rPr lang="ru-RU" altLang="uk-UA" sz="2100" dirty="0">
                <a:solidFill>
                  <a:srgbClr val="002949"/>
                </a:solidFill>
              </a:rPr>
              <a:t>, </a:t>
            </a:r>
            <a:r>
              <a:rPr lang="ru-RU" altLang="uk-UA" sz="2100" dirty="0" err="1">
                <a:solidFill>
                  <a:srgbClr val="002949"/>
                </a:solidFill>
              </a:rPr>
              <a:t>які</a:t>
            </a:r>
            <a:r>
              <a:rPr lang="ru-RU" altLang="uk-UA" sz="2100" dirty="0">
                <a:solidFill>
                  <a:srgbClr val="002949"/>
                </a:solidFill>
              </a:rPr>
              <a:t> </a:t>
            </a:r>
            <a:r>
              <a:rPr lang="ru-RU" altLang="uk-UA" sz="2100" dirty="0" err="1">
                <a:solidFill>
                  <a:srgbClr val="002949"/>
                </a:solidFill>
              </a:rPr>
              <a:t>призначають</a:t>
            </a:r>
            <a:r>
              <a:rPr lang="ru-RU" altLang="uk-UA" sz="2100" dirty="0">
                <a:solidFill>
                  <a:srgbClr val="002949"/>
                </a:solidFill>
              </a:rPr>
              <a:t> та </a:t>
            </a:r>
            <a:r>
              <a:rPr lang="ru-RU" altLang="uk-UA" sz="2100" dirty="0" err="1">
                <a:solidFill>
                  <a:srgbClr val="002949"/>
                </a:solidFill>
              </a:rPr>
              <a:t>виплачують</a:t>
            </a:r>
            <a:r>
              <a:rPr lang="ru-RU" altLang="uk-UA" sz="2100" dirty="0">
                <a:solidFill>
                  <a:srgbClr val="002949"/>
                </a:solidFill>
              </a:rPr>
              <a:t> </a:t>
            </a:r>
            <a:r>
              <a:rPr lang="ru-RU" altLang="uk-UA" sz="2100" dirty="0" err="1">
                <a:solidFill>
                  <a:srgbClr val="002949"/>
                </a:solidFill>
              </a:rPr>
              <a:t>пенсію</a:t>
            </a:r>
            <a:r>
              <a:rPr lang="ru-RU" altLang="uk-UA" sz="2100" dirty="0">
                <a:solidFill>
                  <a:srgbClr val="002949"/>
                </a:solidFill>
              </a:rPr>
              <a:t>, сум </a:t>
            </a:r>
            <a:r>
              <a:rPr lang="ru-RU" altLang="uk-UA" sz="2100" dirty="0" err="1">
                <a:solidFill>
                  <a:srgbClr val="002949"/>
                </a:solidFill>
              </a:rPr>
              <a:t>пенсії</a:t>
            </a:r>
            <a:r>
              <a:rPr lang="ru-RU" altLang="uk-UA" sz="2100" dirty="0">
                <a:solidFill>
                  <a:srgbClr val="002949"/>
                </a:solidFill>
              </a:rPr>
              <a:t>, </a:t>
            </a:r>
            <a:r>
              <a:rPr lang="ru-RU" altLang="uk-UA" sz="2100" dirty="0" err="1">
                <a:solidFill>
                  <a:srgbClr val="002949"/>
                </a:solidFill>
              </a:rPr>
              <a:t>можна</a:t>
            </a:r>
            <a:r>
              <a:rPr lang="ru-RU" altLang="uk-UA" sz="2100" dirty="0">
                <a:solidFill>
                  <a:srgbClr val="002949"/>
                </a:solidFill>
              </a:rPr>
              <a:t> </a:t>
            </a:r>
            <a:r>
              <a:rPr lang="ru-RU" altLang="uk-UA" sz="2100" dirty="0" err="1">
                <a:solidFill>
                  <a:srgbClr val="002949"/>
                </a:solidFill>
              </a:rPr>
              <a:t>розглядати</a:t>
            </a:r>
            <a:r>
              <a:rPr lang="ru-RU" altLang="uk-UA" sz="2100" dirty="0">
                <a:solidFill>
                  <a:srgbClr val="002949"/>
                </a:solidFill>
              </a:rPr>
              <a:t> </a:t>
            </a:r>
            <a:r>
              <a:rPr lang="ru-RU" altLang="uk-UA" sz="2100" dirty="0" err="1">
                <a:solidFill>
                  <a:srgbClr val="002949"/>
                </a:solidFill>
              </a:rPr>
              <a:t>питання</a:t>
            </a:r>
            <a:r>
              <a:rPr lang="ru-RU" altLang="uk-UA" sz="2100" dirty="0">
                <a:solidFill>
                  <a:srgbClr val="002949"/>
                </a:solidFill>
              </a:rPr>
              <a:t> </a:t>
            </a:r>
            <a:r>
              <a:rPr lang="ru-RU" altLang="uk-UA" sz="2100" dirty="0" err="1">
                <a:solidFill>
                  <a:srgbClr val="002949"/>
                </a:solidFill>
              </a:rPr>
              <a:t>стосовно</a:t>
            </a:r>
            <a:r>
              <a:rPr lang="ru-RU" altLang="uk-UA" sz="2100" dirty="0">
                <a:solidFill>
                  <a:srgbClr val="002949"/>
                </a:solidFill>
              </a:rPr>
              <a:t> </a:t>
            </a:r>
            <a:r>
              <a:rPr lang="ru-RU" altLang="uk-UA" sz="2100" dirty="0" err="1">
                <a:solidFill>
                  <a:srgbClr val="002949"/>
                </a:solidFill>
              </a:rPr>
              <a:t>застосування</a:t>
            </a:r>
            <a:r>
              <a:rPr lang="ru-RU" altLang="uk-UA" sz="2100" dirty="0">
                <a:solidFill>
                  <a:srgbClr val="002949"/>
                </a:solidFill>
              </a:rPr>
              <a:t> </a:t>
            </a:r>
            <a:r>
              <a:rPr lang="ru-RU" altLang="uk-UA" sz="2100" dirty="0" err="1">
                <a:solidFill>
                  <a:srgbClr val="002949"/>
                </a:solidFill>
              </a:rPr>
              <a:t>строків</a:t>
            </a:r>
            <a:r>
              <a:rPr lang="ru-RU" altLang="uk-UA" sz="2100" dirty="0">
                <a:solidFill>
                  <a:srgbClr val="002949"/>
                </a:solidFill>
              </a:rPr>
              <a:t>, </a:t>
            </a:r>
            <a:r>
              <a:rPr lang="ru-RU" altLang="uk-UA" sz="2100" dirty="0" err="1">
                <a:solidFill>
                  <a:srgbClr val="002949"/>
                </a:solidFill>
              </a:rPr>
              <a:t>визначених</a:t>
            </a:r>
            <a:r>
              <a:rPr lang="ru-RU" altLang="uk-UA" sz="2100" dirty="0">
                <a:solidFill>
                  <a:srgbClr val="002949"/>
                </a:solidFill>
              </a:rPr>
              <a:t> в </a:t>
            </a:r>
            <a:r>
              <a:rPr lang="ru-RU" altLang="uk-UA" sz="2100" dirty="0" err="1">
                <a:solidFill>
                  <a:srgbClr val="002949"/>
                </a:solidFill>
              </a:rPr>
              <a:t>інших</a:t>
            </a:r>
            <a:r>
              <a:rPr lang="ru-RU" altLang="uk-UA" sz="2100" dirty="0">
                <a:solidFill>
                  <a:srgbClr val="002949"/>
                </a:solidFill>
              </a:rPr>
              <a:t> законах, </a:t>
            </a:r>
            <a:r>
              <a:rPr lang="ru-RU" altLang="uk-UA" sz="2100" dirty="0" err="1">
                <a:solidFill>
                  <a:srgbClr val="002949"/>
                </a:solidFill>
              </a:rPr>
              <a:t>зокрема</a:t>
            </a:r>
            <a:r>
              <a:rPr lang="ru-RU" altLang="uk-UA" sz="2100" dirty="0">
                <a:solidFill>
                  <a:srgbClr val="002949"/>
                </a:solidFill>
              </a:rPr>
              <a:t>, ст. 87 Закону </a:t>
            </a:r>
            <a:r>
              <a:rPr lang="ru-RU" altLang="uk-UA" sz="2100" dirty="0" err="1">
                <a:solidFill>
                  <a:srgbClr val="002949"/>
                </a:solidFill>
              </a:rPr>
              <a:t>України</a:t>
            </a:r>
            <a:r>
              <a:rPr lang="ru-RU" altLang="uk-UA" sz="2100" dirty="0">
                <a:solidFill>
                  <a:srgbClr val="002949"/>
                </a:solidFill>
              </a:rPr>
              <a:t> «Про </a:t>
            </a:r>
            <a:r>
              <a:rPr lang="ru-RU" altLang="uk-UA" sz="2100" dirty="0" err="1">
                <a:solidFill>
                  <a:srgbClr val="002949"/>
                </a:solidFill>
              </a:rPr>
              <a:t>пенсійне</a:t>
            </a:r>
            <a:r>
              <a:rPr lang="ru-RU" altLang="uk-UA" sz="2100" dirty="0">
                <a:solidFill>
                  <a:srgbClr val="002949"/>
                </a:solidFill>
              </a:rPr>
              <a:t> </a:t>
            </a:r>
            <a:r>
              <a:rPr lang="ru-RU" altLang="uk-UA" sz="2100" dirty="0" err="1">
                <a:solidFill>
                  <a:srgbClr val="002949"/>
                </a:solidFill>
              </a:rPr>
              <a:t>забезпечення</a:t>
            </a:r>
            <a:r>
              <a:rPr lang="ru-RU" altLang="uk-UA" sz="2100" dirty="0">
                <a:solidFill>
                  <a:srgbClr val="002949"/>
                </a:solidFill>
              </a:rPr>
              <a:t>», ст. 46 Закону </a:t>
            </a:r>
            <a:r>
              <a:rPr lang="ru-RU" altLang="uk-UA" sz="2100" dirty="0" err="1">
                <a:solidFill>
                  <a:srgbClr val="002949"/>
                </a:solidFill>
              </a:rPr>
              <a:t>України</a:t>
            </a:r>
            <a:r>
              <a:rPr lang="ru-RU" altLang="uk-UA" sz="2100" dirty="0">
                <a:solidFill>
                  <a:srgbClr val="002949"/>
                </a:solidFill>
              </a:rPr>
              <a:t> «Про </a:t>
            </a:r>
            <a:r>
              <a:rPr lang="ru-RU" altLang="uk-UA" sz="2100" dirty="0" err="1">
                <a:solidFill>
                  <a:srgbClr val="002949"/>
                </a:solidFill>
              </a:rPr>
              <a:t>загальнообов’язкове</a:t>
            </a:r>
            <a:r>
              <a:rPr lang="ru-RU" altLang="uk-UA" sz="2100" dirty="0">
                <a:solidFill>
                  <a:srgbClr val="002949"/>
                </a:solidFill>
              </a:rPr>
              <a:t> </a:t>
            </a:r>
            <a:r>
              <a:rPr lang="ru-RU" altLang="uk-UA" sz="2100" dirty="0" err="1">
                <a:solidFill>
                  <a:srgbClr val="002949"/>
                </a:solidFill>
              </a:rPr>
              <a:t>державне</a:t>
            </a:r>
            <a:r>
              <a:rPr lang="ru-RU" altLang="uk-UA" sz="2100" dirty="0">
                <a:solidFill>
                  <a:srgbClr val="002949"/>
                </a:solidFill>
              </a:rPr>
              <a:t> </a:t>
            </a:r>
            <a:r>
              <a:rPr lang="ru-RU" altLang="uk-UA" sz="2100" dirty="0" err="1">
                <a:solidFill>
                  <a:srgbClr val="002949"/>
                </a:solidFill>
              </a:rPr>
              <a:t>пенсійне</a:t>
            </a:r>
            <a:r>
              <a:rPr lang="ru-RU" altLang="uk-UA" sz="2100" dirty="0">
                <a:solidFill>
                  <a:srgbClr val="002949"/>
                </a:solidFill>
              </a:rPr>
              <a:t> </a:t>
            </a:r>
            <a:r>
              <a:rPr lang="ru-RU" altLang="uk-UA" sz="2100" dirty="0" err="1">
                <a:solidFill>
                  <a:srgbClr val="002949"/>
                </a:solidFill>
              </a:rPr>
              <a:t>страхування</a:t>
            </a:r>
            <a:r>
              <a:rPr lang="ru-RU" altLang="uk-UA" sz="2100" dirty="0">
                <a:solidFill>
                  <a:srgbClr val="002949"/>
                </a:solidFill>
              </a:rPr>
              <a:t>» та ст. 51 Закону </a:t>
            </a:r>
            <a:r>
              <a:rPr lang="ru-RU" altLang="uk-UA" sz="2100" dirty="0" err="1">
                <a:solidFill>
                  <a:srgbClr val="002949"/>
                </a:solidFill>
              </a:rPr>
              <a:t>України</a:t>
            </a:r>
            <a:r>
              <a:rPr lang="ru-RU" altLang="uk-UA" sz="2100" dirty="0">
                <a:solidFill>
                  <a:srgbClr val="002949"/>
                </a:solidFill>
              </a:rPr>
              <a:t> «Про </a:t>
            </a:r>
            <a:r>
              <a:rPr lang="ru-RU" altLang="uk-UA" sz="2100" dirty="0" err="1">
                <a:solidFill>
                  <a:srgbClr val="002949"/>
                </a:solidFill>
              </a:rPr>
              <a:t>пенсійне</a:t>
            </a:r>
            <a:r>
              <a:rPr lang="ru-RU" altLang="uk-UA" sz="2100" dirty="0">
                <a:solidFill>
                  <a:srgbClr val="002949"/>
                </a:solidFill>
              </a:rPr>
              <a:t> </a:t>
            </a:r>
            <a:r>
              <a:rPr lang="ru-RU" altLang="uk-UA" sz="2100" dirty="0" err="1">
                <a:solidFill>
                  <a:srgbClr val="002949"/>
                </a:solidFill>
              </a:rPr>
              <a:t>забезпечення</a:t>
            </a:r>
            <a:r>
              <a:rPr lang="ru-RU" altLang="uk-UA" sz="2100" dirty="0">
                <a:solidFill>
                  <a:srgbClr val="002949"/>
                </a:solidFill>
              </a:rPr>
              <a:t> </a:t>
            </a:r>
            <a:r>
              <a:rPr lang="ru-RU" altLang="uk-UA" sz="2100" dirty="0" err="1">
                <a:solidFill>
                  <a:srgbClr val="002949"/>
                </a:solidFill>
              </a:rPr>
              <a:t>осіб</a:t>
            </a:r>
            <a:r>
              <a:rPr lang="ru-RU" altLang="uk-UA" sz="2100" dirty="0">
                <a:solidFill>
                  <a:srgbClr val="002949"/>
                </a:solidFill>
              </a:rPr>
              <a:t> </a:t>
            </a:r>
            <a:r>
              <a:rPr lang="ru-RU" altLang="uk-UA" sz="2100" dirty="0" err="1">
                <a:solidFill>
                  <a:srgbClr val="002949"/>
                </a:solidFill>
              </a:rPr>
              <a:t>звільнених</a:t>
            </a:r>
            <a:r>
              <a:rPr lang="ru-RU" altLang="uk-UA" sz="2100" dirty="0">
                <a:solidFill>
                  <a:srgbClr val="002949"/>
                </a:solidFill>
              </a:rPr>
              <a:t> з </a:t>
            </a:r>
            <a:r>
              <a:rPr lang="ru-RU" altLang="uk-UA" sz="2100" dirty="0" err="1">
                <a:solidFill>
                  <a:srgbClr val="002949"/>
                </a:solidFill>
              </a:rPr>
              <a:t>військової</a:t>
            </a:r>
            <a:r>
              <a:rPr lang="ru-RU" altLang="uk-UA" sz="2100" dirty="0">
                <a:solidFill>
                  <a:srgbClr val="002949"/>
                </a:solidFill>
              </a:rPr>
              <a:t> </a:t>
            </a:r>
            <a:r>
              <a:rPr lang="ru-RU" altLang="uk-UA" sz="2100" dirty="0" err="1">
                <a:solidFill>
                  <a:srgbClr val="002949"/>
                </a:solidFill>
              </a:rPr>
              <a:t>служби</a:t>
            </a:r>
            <a:r>
              <a:rPr lang="ru-RU" altLang="uk-UA" sz="2100" dirty="0">
                <a:solidFill>
                  <a:srgbClr val="002949"/>
                </a:solidFill>
              </a:rPr>
              <a:t> та </a:t>
            </a:r>
            <a:r>
              <a:rPr lang="ru-RU" altLang="uk-UA" sz="2100" dirty="0" err="1">
                <a:solidFill>
                  <a:srgbClr val="002949"/>
                </a:solidFill>
              </a:rPr>
              <a:t>деяких</a:t>
            </a:r>
            <a:r>
              <a:rPr lang="ru-RU" altLang="uk-UA" sz="2100" dirty="0">
                <a:solidFill>
                  <a:srgbClr val="002949"/>
                </a:solidFill>
              </a:rPr>
              <a:t> </a:t>
            </a:r>
            <a:r>
              <a:rPr lang="ru-RU" altLang="uk-UA" sz="2100" dirty="0" err="1">
                <a:solidFill>
                  <a:srgbClr val="002949"/>
                </a:solidFill>
              </a:rPr>
              <a:t>інших</a:t>
            </a:r>
            <a:r>
              <a:rPr lang="ru-RU" altLang="uk-UA" sz="2100" dirty="0">
                <a:solidFill>
                  <a:srgbClr val="002949"/>
                </a:solidFill>
              </a:rPr>
              <a:t> </a:t>
            </a:r>
            <a:r>
              <a:rPr lang="ru-RU" altLang="uk-UA" sz="2100" dirty="0" err="1">
                <a:solidFill>
                  <a:srgbClr val="002949"/>
                </a:solidFill>
              </a:rPr>
              <a:t>осіб</a:t>
            </a:r>
            <a:r>
              <a:rPr lang="ru-RU" altLang="uk-UA" sz="2100" dirty="0">
                <a:solidFill>
                  <a:srgbClr val="002949"/>
                </a:solidFill>
              </a:rPr>
              <a:t>».</a:t>
            </a:r>
          </a:p>
        </p:txBody>
      </p:sp>
      <p:cxnSp>
        <p:nvCxnSpPr>
          <p:cNvPr id="3" name="Straight Connector 8">
            <a:extLst>
              <a:ext uri="{FF2B5EF4-FFF2-40B4-BE49-F238E27FC236}">
                <a16:creationId xmlns:a16="http://schemas.microsoft.com/office/drawing/2014/main" id="{D9350E46-D728-6263-48F4-E35368B74F06}"/>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6A5C32D9-0873-0B03-0951-1F1E285D88F9}"/>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9CA4EADE-E35C-928C-CD92-767526856B86}"/>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C17A8641-9DDF-37D6-28AA-4E4B0B230CDF}"/>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50</a:t>
            </a:fld>
            <a:endParaRPr lang="uk-UA" altLang="uk-UA" dirty="0">
              <a:solidFill>
                <a:srgbClr val="002949"/>
              </a:solidFill>
            </a:endParaRPr>
          </a:p>
        </p:txBody>
      </p:sp>
    </p:spTree>
    <p:extLst>
      <p:ext uri="{BB962C8B-B14F-4D97-AF65-F5344CB8AC3E}">
        <p14:creationId xmlns:p14="http://schemas.microsoft.com/office/powerpoint/2010/main" val="1146808519"/>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330200" y="474802"/>
            <a:ext cx="11268075" cy="5632311"/>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200" dirty="0">
                <a:solidFill>
                  <a:srgbClr val="002949"/>
                </a:solidFill>
              </a:rPr>
              <a:t>   </a:t>
            </a:r>
            <a:r>
              <a:rPr lang="uk-UA" altLang="uk-UA" sz="2200" dirty="0">
                <a:solidFill>
                  <a:srgbClr val="002949"/>
                </a:solidFill>
              </a:rPr>
              <a:t>Так, відповідно до ст. 46 Закону України «Про загальнообов’язкове державне пенсійне страхування» нараховані суми пенсії, на виплату яких пенсіонер мав право, але не отримав своєчасно з власної вини, виплачуються за минулий час, але не більше ніж за три роки до дня звернення за отриманням пенсії; нараховані суми пенсії, не отримані з вини органу, що призначає і виплачує пенсію, виплачуються за минулий час без обмеження будь-яким строком з нарахуванням компенсації втрати частини доходів.</a:t>
            </a:r>
          </a:p>
          <a:p>
            <a:pPr algn="just">
              <a:lnSpc>
                <a:spcPct val="100000"/>
              </a:lnSpc>
              <a:spcBef>
                <a:spcPct val="0"/>
              </a:spcBef>
              <a:spcAft>
                <a:spcPts val="1200"/>
              </a:spcAft>
              <a:buFont typeface="Arial" panose="020B0604020202020204" pitchFamily="34" charset="0"/>
              <a:buNone/>
            </a:pPr>
            <a:endParaRPr lang="uk-UA" altLang="uk-UA" sz="2200" dirty="0">
              <a:solidFill>
                <a:srgbClr val="002949"/>
              </a:solidFill>
            </a:endParaRPr>
          </a:p>
          <a:p>
            <a:pPr algn="just">
              <a:lnSpc>
                <a:spcPct val="100000"/>
              </a:lnSpc>
              <a:spcBef>
                <a:spcPct val="0"/>
              </a:spcBef>
              <a:spcAft>
                <a:spcPts val="1200"/>
              </a:spcAft>
              <a:buFont typeface="Arial" panose="020B0604020202020204" pitchFamily="34" charset="0"/>
              <a:buNone/>
            </a:pPr>
            <a:r>
              <a:rPr lang="uk-UA" altLang="uk-UA" sz="2200" dirty="0">
                <a:solidFill>
                  <a:srgbClr val="002949"/>
                </a:solidFill>
              </a:rPr>
              <a:t>    Системний аналіз цієї статті дає підстави дійти висновку, що у ній містяться два строкових обмеження стосовно виплат пенсії за минулий час: три роки – для особи, яка не отримувала нараховану пенсію з власної вини; без обмеження строку – для особи, яка не отримувала нараховану пенсію з вини відповідного суб’єкта владних повноважень. У зв’язку з цим, припинення нарахування та виплати пенсії внаслідок протиправних дій (бездіяльності) суб’єкта владних повноважень, має застосовується друга умова – виплата пенсії за минулий час без обмеження строку.</a:t>
            </a:r>
          </a:p>
          <a:p>
            <a:pPr algn="just">
              <a:lnSpc>
                <a:spcPct val="100000"/>
              </a:lnSpc>
              <a:spcBef>
                <a:spcPct val="0"/>
              </a:spcBef>
              <a:spcAft>
                <a:spcPts val="1200"/>
              </a:spcAft>
              <a:buFont typeface="Arial" panose="020B0604020202020204" pitchFamily="34" charset="0"/>
              <a:buNone/>
            </a:pPr>
            <a:endParaRPr lang="ru-RU" altLang="uk-UA" sz="2200" dirty="0">
              <a:solidFill>
                <a:srgbClr val="002949"/>
              </a:solidFill>
            </a:endParaRPr>
          </a:p>
        </p:txBody>
      </p:sp>
      <p:cxnSp>
        <p:nvCxnSpPr>
          <p:cNvPr id="3" name="Straight Connector 8">
            <a:extLst>
              <a:ext uri="{FF2B5EF4-FFF2-40B4-BE49-F238E27FC236}">
                <a16:creationId xmlns:a16="http://schemas.microsoft.com/office/drawing/2014/main" id="{B36CDC50-6285-AE15-33CF-0A0DD6DCA085}"/>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D5925E0E-CA7C-5AC3-6CF4-D4267A3871C0}"/>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F1381A7E-F73B-4065-F0B3-DB66C120FFD6}"/>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459A70F7-51C4-4782-E264-CCAA15C4DA6B}"/>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51</a:t>
            </a:fld>
            <a:endParaRPr lang="uk-UA" altLang="uk-UA" dirty="0">
              <a:solidFill>
                <a:srgbClr val="002949"/>
              </a:solidFill>
            </a:endParaRPr>
          </a:p>
        </p:txBody>
      </p:sp>
    </p:spTree>
    <p:extLst>
      <p:ext uri="{BB962C8B-B14F-4D97-AF65-F5344CB8AC3E}">
        <p14:creationId xmlns:p14="http://schemas.microsoft.com/office/powerpoint/2010/main" val="3744701317"/>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4">
            <a:extLst>
              <a:ext uri="{FF2B5EF4-FFF2-40B4-BE49-F238E27FC236}">
                <a16:creationId xmlns:a16="http://schemas.microsoft.com/office/drawing/2014/main" id="{40321370-2E34-22C7-507C-5D93A38D30D6}"/>
              </a:ext>
            </a:extLst>
          </p:cNvPr>
          <p:cNvSpPr>
            <a:spLocks noChangeArrowheads="1"/>
          </p:cNvSpPr>
          <p:nvPr/>
        </p:nvSpPr>
        <p:spPr bwMode="auto">
          <a:xfrm>
            <a:off x="417095" y="860271"/>
            <a:ext cx="11325726" cy="4093428"/>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uk-UA" altLang="uk-UA" sz="2300" dirty="0">
                <a:solidFill>
                  <a:srgbClr val="002949"/>
                </a:solidFill>
              </a:rPr>
              <a:t>Стаття 46 Закону України «Про загальнообов’язкове державне пенсійне страхування» (як і інші аналогічні норми законів) за аналогією на підставі ч. 6 ст. 7 КАС України повинна застосовуватися адміністративними судами до всіх соціальних спорів.</a:t>
            </a:r>
          </a:p>
          <a:p>
            <a:pPr algn="just">
              <a:lnSpc>
                <a:spcPct val="100000"/>
              </a:lnSpc>
              <a:spcBef>
                <a:spcPct val="0"/>
              </a:spcBef>
              <a:spcAft>
                <a:spcPts val="1200"/>
              </a:spcAft>
              <a:buFont typeface="Arial" panose="020B0604020202020204" pitchFamily="34" charset="0"/>
              <a:buNone/>
            </a:pPr>
            <a:endParaRPr lang="uk-UA" altLang="uk-UA" sz="2300" dirty="0">
              <a:solidFill>
                <a:srgbClr val="002949"/>
              </a:solidFill>
            </a:endParaRPr>
          </a:p>
          <a:p>
            <a:pPr algn="just">
              <a:lnSpc>
                <a:spcPct val="100000"/>
              </a:lnSpc>
              <a:spcBef>
                <a:spcPct val="0"/>
              </a:spcBef>
              <a:spcAft>
                <a:spcPts val="1200"/>
              </a:spcAft>
              <a:buFont typeface="Arial" panose="020B0604020202020204" pitchFamily="34" charset="0"/>
              <a:buNone/>
            </a:pPr>
            <a:r>
              <a:rPr lang="uk-UA" altLang="uk-UA" sz="2300" dirty="0">
                <a:solidFill>
                  <a:srgbClr val="002949"/>
                </a:solidFill>
              </a:rPr>
              <a:t>Заслуговує на увагу також підхід, згідно з яким:</a:t>
            </a:r>
          </a:p>
          <a:p>
            <a:pPr algn="just">
              <a:lnSpc>
                <a:spcPct val="100000"/>
              </a:lnSpc>
              <a:spcBef>
                <a:spcPct val="0"/>
              </a:spcBef>
              <a:spcAft>
                <a:spcPts val="1200"/>
              </a:spcAft>
              <a:buFont typeface="Arial" panose="020B0604020202020204" pitchFamily="34" charset="0"/>
              <a:buNone/>
            </a:pPr>
            <a:r>
              <a:rPr lang="uk-UA" altLang="uk-UA" sz="2300" b="1" dirty="0">
                <a:solidFill>
                  <a:srgbClr val="002949"/>
                </a:solidFill>
              </a:rPr>
              <a:t>право на звернення до суду з метою встановлення певного статусу (у межах захисту права на соціальний захист) та, відповідно, виплати певних сум, пов’язаних з цим статусом, також не обмежено певним строком, крім права на стягнення відповідних сум, які обмежені періодом звернення особи з повним пакетом документів до суб’єкта владних повноважень, що уповноважений надавати такий статус.</a:t>
            </a:r>
          </a:p>
        </p:txBody>
      </p:sp>
      <p:cxnSp>
        <p:nvCxnSpPr>
          <p:cNvPr id="3" name="Straight Connector 8">
            <a:extLst>
              <a:ext uri="{FF2B5EF4-FFF2-40B4-BE49-F238E27FC236}">
                <a16:creationId xmlns:a16="http://schemas.microsoft.com/office/drawing/2014/main" id="{ECE856CE-9DD9-9221-A4DF-D55B12D7870A}"/>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35CF8532-4A0C-6DA0-7543-87A48C7B2B4A}"/>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0369D79C-8045-8963-8E42-401EA477C3B6}"/>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6" name="Місце для номера слайда 1">
            <a:extLst>
              <a:ext uri="{FF2B5EF4-FFF2-40B4-BE49-F238E27FC236}">
                <a16:creationId xmlns:a16="http://schemas.microsoft.com/office/drawing/2014/main" id="{B6D2F711-A1BE-E7F0-5EFC-650A8BCD85A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52</a:t>
            </a:fld>
            <a:endParaRPr lang="uk-UA" altLang="uk-UA" dirty="0">
              <a:solidFill>
                <a:srgbClr val="002949"/>
              </a:solidFill>
            </a:endParaRPr>
          </a:p>
        </p:txBody>
      </p:sp>
    </p:spTree>
    <p:extLst>
      <p:ext uri="{BB962C8B-B14F-4D97-AF65-F5344CB8AC3E}">
        <p14:creationId xmlns:p14="http://schemas.microsoft.com/office/powerpoint/2010/main" val="3524168929"/>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394155" y="561929"/>
            <a:ext cx="11403690" cy="3970318"/>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uk-UA" altLang="uk-UA" sz="2200" dirty="0">
                <a:solidFill>
                  <a:srgbClr val="002949"/>
                </a:solidFill>
              </a:rPr>
              <a:t>Передчасність обмеження шестимісячним строком обов’язку України як держави забезпечити реалізацію громадянином України свого конституційного право на виплату пенсії підтверджується також встановленим ст. ст. 256 та 257 ЦК України трирічним строком позовної давності, який означає строк, у межах якого особа може звернутися до суду з вимогою про захист свого цивільного права або інтересу. В іншому випадку, обов’язок громадянина, зокрема, у формі майнового зобов’язання перед державою підлягав би судовому захисту протягом 3 років, а такий ж обов’язок держави перед громадянином – 6 місяців.</a:t>
            </a:r>
          </a:p>
          <a:p>
            <a:pPr algn="just">
              <a:lnSpc>
                <a:spcPct val="100000"/>
              </a:lnSpc>
              <a:spcBef>
                <a:spcPct val="0"/>
              </a:spcBef>
              <a:spcAft>
                <a:spcPts val="1200"/>
              </a:spcAft>
              <a:buFont typeface="Arial" panose="020B0604020202020204" pitchFamily="34" charset="0"/>
              <a:buNone/>
            </a:pPr>
            <a:r>
              <a:rPr lang="uk-UA" altLang="uk-UA" sz="2200" dirty="0">
                <a:solidFill>
                  <a:srgbClr val="002949"/>
                </a:solidFill>
              </a:rPr>
              <a:t>Таким чином, </a:t>
            </a:r>
            <a:r>
              <a:rPr lang="uk-UA" altLang="uk-UA" sz="2200" b="1" dirty="0">
                <a:solidFill>
                  <a:srgbClr val="002949"/>
                </a:solidFill>
              </a:rPr>
              <a:t>шестимісячний строк може не застосовуватися за звернення до адміністративного суду у справах з вимогами, пов’язаними з виплатою компенсаторної складової доходу, та у справах з вимогами, пов’язаними з виплатою інших складових доходу та доходу в цілому, до якого належить пенсія.</a:t>
            </a:r>
          </a:p>
        </p:txBody>
      </p:sp>
      <p:sp>
        <p:nvSpPr>
          <p:cNvPr id="5" name="TextBox 4">
            <a:extLst>
              <a:ext uri="{FF2B5EF4-FFF2-40B4-BE49-F238E27FC236}">
                <a16:creationId xmlns:a16="http://schemas.microsoft.com/office/drawing/2014/main" id="{E856CA38-189D-6CA1-6A94-3F2FA8D54204}"/>
              </a:ext>
            </a:extLst>
          </p:cNvPr>
          <p:cNvSpPr txBox="1"/>
          <p:nvPr/>
        </p:nvSpPr>
        <p:spPr>
          <a:xfrm>
            <a:off x="394155" y="4731663"/>
            <a:ext cx="11403689" cy="1107996"/>
          </a:xfrm>
          <a:prstGeom prst="rect">
            <a:avLst/>
          </a:prstGeom>
          <a:noFill/>
        </p:spPr>
        <p:txBody>
          <a:bodyPr wrap="square">
            <a:spAutoFit/>
          </a:bodyPr>
          <a:lstStyle/>
          <a:p>
            <a:pPr indent="90170" algn="just">
              <a:tabLst>
                <a:tab pos="180340" algn="l"/>
                <a:tab pos="270510" algn="l"/>
              </a:tabLst>
            </a:pPr>
            <a:r>
              <a:rPr lang="uk-UA" sz="2200" dirty="0">
                <a:solidFill>
                  <a:srgbClr val="002949"/>
                </a:solidFill>
                <a:effectLst/>
                <a:latin typeface="Roboto Condensed Light" panose="02000000000000000000" pitchFamily="2" charset="0"/>
                <a:ea typeface="Roboto Condensed Light" panose="02000000000000000000" pitchFamily="2" charset="0"/>
              </a:rPr>
              <a:t>Додатково варто згадати імперативні вимоги ч. 2 ст. 17 КАС України, які передбачають, що особи, які порушили права і законні інтереси інших осіб, зобов’язані поновити їх, не чекаючи пред’явлення позову.</a:t>
            </a:r>
          </a:p>
        </p:txBody>
      </p:sp>
      <p:cxnSp>
        <p:nvCxnSpPr>
          <p:cNvPr id="4" name="Straight Connector 8">
            <a:extLst>
              <a:ext uri="{FF2B5EF4-FFF2-40B4-BE49-F238E27FC236}">
                <a16:creationId xmlns:a16="http://schemas.microsoft.com/office/drawing/2014/main" id="{9C1F84A7-CF7B-2769-5139-EEEEE8E98719}"/>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1962BBDF-66B4-3945-BE7E-CBA94965DFF6}"/>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82E82378-D2B8-8059-3641-A94480F0166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4B6FE8E7-2124-22CB-43F0-41110A21023A}"/>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53</a:t>
            </a:fld>
            <a:endParaRPr lang="uk-UA" altLang="uk-UA" dirty="0">
              <a:solidFill>
                <a:srgbClr val="002949"/>
              </a:solidFill>
            </a:endParaRPr>
          </a:p>
        </p:txBody>
      </p:sp>
    </p:spTree>
    <p:extLst>
      <p:ext uri="{BB962C8B-B14F-4D97-AF65-F5344CB8AC3E}">
        <p14:creationId xmlns:p14="http://schemas.microsoft.com/office/powerpoint/2010/main" val="1305614254"/>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461963" y="427037"/>
            <a:ext cx="11268074" cy="5478423"/>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uk-UA" altLang="uk-UA" sz="2200" dirty="0">
                <a:solidFill>
                  <a:srgbClr val="002949"/>
                </a:solidFill>
              </a:rPr>
              <a:t>Складність порушених питань призвела до того, що у справі № 510/1286/16-а ухвалою від 2 квітня 2019 року Касаційний адміністративний суд звернувся до Великої Палати Верховного Суду з пропозицією вирішити виключну правову проблему, яка полягає у необхідності формування правових позицій з таких питань:</a:t>
            </a:r>
          </a:p>
          <a:p>
            <a:pPr marL="457200" indent="-457200" algn="just">
              <a:lnSpc>
                <a:spcPct val="100000"/>
              </a:lnSpc>
              <a:spcBef>
                <a:spcPct val="0"/>
              </a:spcBef>
              <a:spcAft>
                <a:spcPts val="1200"/>
              </a:spcAft>
              <a:buFont typeface="Arial" panose="020B0604020202020204" pitchFamily="34" charset="0"/>
              <a:buAutoNum type="arabicPeriod"/>
              <a:tabLst>
                <a:tab pos="271463" algn="l"/>
              </a:tabLst>
            </a:pPr>
            <a:r>
              <a:rPr lang="uk-UA" altLang="uk-UA" sz="2200" dirty="0">
                <a:solidFill>
                  <a:srgbClr val="002949"/>
                </a:solidFill>
              </a:rPr>
              <a:t>Чи можуть судами застосовуватися у спорах стосовно соціального захисту (для обмеження розміру належних особі сум соціальних виплат) шестимісячні строки звернення до суду, встановлені процесуальним законом - КАС України (ст. 99 в редакції, що діяла до 15 грудня 2017 року, та ст. 122 в чинній редакції), якщо предметом спору є неотримання особою регулярних (щомісячних тощо) соціальних виплат, які суб’єкт владних повноважень з власної вини не виплачував фізичній особі або виплачував у неповному розмірі?</a:t>
            </a:r>
          </a:p>
          <a:p>
            <a:pPr marL="457200" indent="-457200" algn="just">
              <a:lnSpc>
                <a:spcPct val="100000"/>
              </a:lnSpc>
              <a:spcBef>
                <a:spcPct val="0"/>
              </a:spcBef>
              <a:spcAft>
                <a:spcPts val="1200"/>
              </a:spcAft>
              <a:buFont typeface="Arial" panose="020B0604020202020204" pitchFamily="34" charset="0"/>
              <a:buAutoNum type="arabicPeriod"/>
              <a:tabLst>
                <a:tab pos="271463" algn="l"/>
              </a:tabLst>
            </a:pPr>
            <a:r>
              <a:rPr lang="uk-UA" altLang="uk-UA" sz="2200" dirty="0">
                <a:solidFill>
                  <a:srgbClr val="002949"/>
                </a:solidFill>
              </a:rPr>
              <a:t>Чи можуть суди застосовувати строки звернення до суду, встановлені процесуальним законом - КАС України (ст. 99 в редакції, що діяла до 15 грудня 2017 року, та ст. 122 в чинній редакції), для фактичного встановлення строкових меж триваючого правопорушення у сфері реалізації соціальних прав та відповідно цим строком обмежувати доступ особи до суду?</a:t>
            </a:r>
          </a:p>
        </p:txBody>
      </p:sp>
      <p:cxnSp>
        <p:nvCxnSpPr>
          <p:cNvPr id="4" name="Straight Connector 8">
            <a:extLst>
              <a:ext uri="{FF2B5EF4-FFF2-40B4-BE49-F238E27FC236}">
                <a16:creationId xmlns:a16="http://schemas.microsoft.com/office/drawing/2014/main" id="{8791F284-DA0E-F428-5732-726C9B7362EA}"/>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5D74FF44-DE6D-0B68-4D84-E4E6290EACCD}"/>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B5361808-F6C9-B2C4-38AD-4C395C4F5198}"/>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98D4158E-01EA-FDF7-0C18-B3A0B5B99DAC}"/>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54</a:t>
            </a:fld>
            <a:endParaRPr lang="uk-UA" altLang="uk-UA" dirty="0">
              <a:solidFill>
                <a:srgbClr val="002949"/>
              </a:solidFill>
            </a:endParaRPr>
          </a:p>
        </p:txBody>
      </p:sp>
    </p:spTree>
    <p:extLst>
      <p:ext uri="{BB962C8B-B14F-4D97-AF65-F5344CB8AC3E}">
        <p14:creationId xmlns:p14="http://schemas.microsoft.com/office/powerpoint/2010/main" val="2870198204"/>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4">
            <a:extLst>
              <a:ext uri="{FF2B5EF4-FFF2-40B4-BE49-F238E27FC236}">
                <a16:creationId xmlns:a16="http://schemas.microsoft.com/office/drawing/2014/main" id="{ECE768BD-29CE-B5E4-99DF-EE7F59276116}"/>
              </a:ext>
            </a:extLst>
          </p:cNvPr>
          <p:cNvSpPr>
            <a:spLocks noChangeArrowheads="1"/>
          </p:cNvSpPr>
          <p:nvPr/>
        </p:nvSpPr>
        <p:spPr bwMode="auto">
          <a:xfrm>
            <a:off x="389690" y="615675"/>
            <a:ext cx="11412620" cy="513986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defTabSz="271463">
              <a:lnSpc>
                <a:spcPct val="100000"/>
              </a:lnSpc>
              <a:spcBef>
                <a:spcPct val="0"/>
              </a:spcBef>
              <a:spcAft>
                <a:spcPts val="1200"/>
              </a:spcAft>
              <a:buFont typeface="Arial" panose="020B0604020202020204" pitchFamily="34" charset="0"/>
              <a:buNone/>
            </a:pPr>
            <a:r>
              <a:rPr lang="uk-UA" altLang="uk-UA" sz="2200" dirty="0">
                <a:solidFill>
                  <a:srgbClr val="002949"/>
                </a:solidFill>
              </a:rPr>
              <a:t>3.	Чи може бути факт нездійснення перевірки особою, якій державою призначено пенсію або інші постійні соціальні виплати, правильності нарахування уповноваженими суб`єктами владних повноважень конкретних сум таких виплат або невчасне звернення з відповідним позовом до адміністративного суду підставою для судового захисту її прав лише у межах останніх шести місяців, що передують даті звернення до суду?</a:t>
            </a:r>
          </a:p>
          <a:p>
            <a:pPr algn="just" defTabSz="271463">
              <a:lnSpc>
                <a:spcPct val="100000"/>
              </a:lnSpc>
              <a:spcBef>
                <a:spcPct val="0"/>
              </a:spcBef>
              <a:spcAft>
                <a:spcPts val="1200"/>
              </a:spcAft>
              <a:buFont typeface="Arial" panose="020B0604020202020204" pitchFamily="34" charset="0"/>
              <a:buNone/>
            </a:pPr>
            <a:endParaRPr lang="uk-UA" altLang="uk-UA" sz="2200" dirty="0">
              <a:solidFill>
                <a:srgbClr val="002949"/>
              </a:solidFill>
            </a:endParaRPr>
          </a:p>
          <a:p>
            <a:pPr algn="just" defTabSz="271463">
              <a:lnSpc>
                <a:spcPct val="100000"/>
              </a:lnSpc>
              <a:spcBef>
                <a:spcPct val="0"/>
              </a:spcBef>
              <a:spcAft>
                <a:spcPts val="1200"/>
              </a:spcAft>
              <a:buFont typeface="Arial" panose="020B0604020202020204" pitchFamily="34" charset="0"/>
              <a:buNone/>
            </a:pPr>
            <a:r>
              <a:rPr lang="uk-UA" altLang="uk-UA" sz="2200" dirty="0">
                <a:solidFill>
                  <a:srgbClr val="002949"/>
                </a:solidFill>
              </a:rPr>
              <a:t>4.	Чи можуть суди не застосовувати відповідний процесуальний строк, а відповідно до ч. 6 ст. 7 КАС України використовувати як аналогію закону до всіх зазначених вище спорів положення ч. 2 ст. 87 Закону України «Про пенсійне забезпечення», ст. 46 Закону України «Про загальнообов’язкове державне пенсійне страхування» та ст. ст. 51, 55 Закону України «Про пенсійне забезпечення осіб, звільнених з військової служби, та деяких інших осіб», в яких міститься норма, згідно з якою нараховані (первинно встановлені за відповідною заявою фізичної особи) суми пенсії, не отримані з вини органу, що призначає і виплачує пенсію, виплачуються за минулий час без обмеження будь-яким строком?</a:t>
            </a:r>
          </a:p>
        </p:txBody>
      </p:sp>
      <p:cxnSp>
        <p:nvCxnSpPr>
          <p:cNvPr id="3" name="Straight Connector 8">
            <a:extLst>
              <a:ext uri="{FF2B5EF4-FFF2-40B4-BE49-F238E27FC236}">
                <a16:creationId xmlns:a16="http://schemas.microsoft.com/office/drawing/2014/main" id="{B5773B0E-C5D8-0A98-13BC-9EFD3185BB79}"/>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52B6FA13-1452-C761-0819-CF60BD227AE8}"/>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A537B90E-2D68-FE85-87DF-6CEC803F1AA6}"/>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28573579-98D1-9E32-D886-BAA272FB538D}"/>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55</a:t>
            </a:fld>
            <a:endParaRPr lang="uk-UA" altLang="uk-UA" dirty="0">
              <a:solidFill>
                <a:srgbClr val="002949"/>
              </a:solidFill>
            </a:endParaRPr>
          </a:p>
        </p:txBody>
      </p:sp>
    </p:spTree>
    <p:extLst>
      <p:ext uri="{BB962C8B-B14F-4D97-AF65-F5344CB8AC3E}">
        <p14:creationId xmlns:p14="http://schemas.microsoft.com/office/powerpoint/2010/main" val="4282845475"/>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4">
            <a:extLst>
              <a:ext uri="{FF2B5EF4-FFF2-40B4-BE49-F238E27FC236}">
                <a16:creationId xmlns:a16="http://schemas.microsoft.com/office/drawing/2014/main" id="{ECE768BD-29CE-B5E4-99DF-EE7F59276116}"/>
              </a:ext>
            </a:extLst>
          </p:cNvPr>
          <p:cNvSpPr>
            <a:spLocks noChangeArrowheads="1"/>
          </p:cNvSpPr>
          <p:nvPr/>
        </p:nvSpPr>
        <p:spPr bwMode="auto">
          <a:xfrm>
            <a:off x="461963" y="1797969"/>
            <a:ext cx="11268074" cy="2785378"/>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uk-UA" altLang="uk-UA" sz="2500" dirty="0">
                <a:solidFill>
                  <a:srgbClr val="002949"/>
                </a:solidFill>
              </a:rPr>
              <a:t>Досить схожою є інша проблема, яка існує в адміністративному судочинстві та пов’язана зі строком захисту порушеного права особи в пенсійних правовідносинах після поновлення раніше призначеної пенсії, яка була припинена відповідно до положень ст. ст. 49 та 51 Закон України «Про загальнообов`язкове державне пенсійне страхування» і невідновлена з 7 жовтня 2009 року - дати прийняття Конституційним Судом України рішення № 25-рп/2009 про неконституційність цих положень Закону.</a:t>
            </a:r>
          </a:p>
        </p:txBody>
      </p:sp>
      <p:cxnSp>
        <p:nvCxnSpPr>
          <p:cNvPr id="3" name="Straight Connector 8">
            <a:extLst>
              <a:ext uri="{FF2B5EF4-FFF2-40B4-BE49-F238E27FC236}">
                <a16:creationId xmlns:a16="http://schemas.microsoft.com/office/drawing/2014/main" id="{317C41AD-98B7-E7D0-9C74-E3AB8336B0BA}"/>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026127C1-9EBA-37D2-9BED-A418AFE26B7C}"/>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5" name="Text Placeholder 12">
            <a:extLst>
              <a:ext uri="{FF2B5EF4-FFF2-40B4-BE49-F238E27FC236}">
                <a16:creationId xmlns:a16="http://schemas.microsoft.com/office/drawing/2014/main" id="{D94C1A6A-26CE-FFD0-AA6E-041756269EAD}"/>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25ACCDB9-34B4-B734-FC95-6E9B4A0B271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56</a:t>
            </a:fld>
            <a:endParaRPr lang="uk-UA" altLang="uk-UA" dirty="0">
              <a:solidFill>
                <a:srgbClr val="002949"/>
              </a:solidFill>
            </a:endParaRPr>
          </a:p>
        </p:txBody>
      </p:sp>
    </p:spTree>
    <p:extLst>
      <p:ext uri="{BB962C8B-B14F-4D97-AF65-F5344CB8AC3E}">
        <p14:creationId xmlns:p14="http://schemas.microsoft.com/office/powerpoint/2010/main" val="4109432258"/>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306615" y="485774"/>
            <a:ext cx="11578770" cy="5455981"/>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indent="457200" algn="just">
              <a:lnSpc>
                <a:spcPts val="2800"/>
              </a:lnSpc>
              <a:spcBef>
                <a:spcPct val="0"/>
              </a:spcBef>
              <a:spcAft>
                <a:spcPts val="1200"/>
              </a:spcAft>
              <a:buFont typeface="Arial" panose="020B0604020202020204" pitchFamily="34" charset="0"/>
              <a:buNone/>
            </a:pPr>
            <a:r>
              <a:rPr lang="uk-UA" altLang="uk-UA" sz="2100" dirty="0">
                <a:solidFill>
                  <a:srgbClr val="002949"/>
                </a:solidFill>
              </a:rPr>
              <a:t>На підставі ухвали Касаційного адміністративного суду від 8 листопада 2019 року у справі № 815/1226/18 Велика Палата Верховного Суду згідно з постановою від 20 травня 2020 року зробила висновок про те, що ст. ст. 99, 100 КАС України (у редакції, чинній до 15 грудня 2017 року) не підлягають застосуванню до спорів, які виникли у зв`язку поновленням виплати раніше призначених (нарахованих) пенсій громадянам України, які проживають за її межами, на підставі Рішення Конституційного Суду України від 7 жовтня 2009 року № 25-рп/2009. Зважаючи на те, що непроведення виплати пенсії таким особам відбулося з вини держави в особі її компетентних органів, поновлення виплати пенсії має проводитися без обмеження будь-яким строком; слід відступити від протилежних висновків Верховного Суду України, викладених у постановах від 08 грудня 2015 року у справі № 21-5653а15, від 12 квітня 2016 року у справі № 462/9427/13-а, від 8 червня 2016 року у справі № 505/2135/14-а та від 11 жовтня 2016 року у справі № 404/4541/15-а, про те, що спори стосовно поновлення виплати раніше призначених пенсій громадянам України, які проживають за її межами, на підставі Рішення Конституційного Суду України від 7 жовтня 2009 року № 25-рп/2009 мають вирішуватися з урахуванням норм процесуального права – ст. ст. 99, 100 КАС України (у редакції, чинній до 15 грудня 2015 року).</a:t>
            </a:r>
          </a:p>
        </p:txBody>
      </p:sp>
      <p:cxnSp>
        <p:nvCxnSpPr>
          <p:cNvPr id="4" name="Straight Connector 8">
            <a:extLst>
              <a:ext uri="{FF2B5EF4-FFF2-40B4-BE49-F238E27FC236}">
                <a16:creationId xmlns:a16="http://schemas.microsoft.com/office/drawing/2014/main" id="{8E53900D-42EC-766B-453B-CE8D52CF1881}"/>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5DFA665D-CC31-7E5E-C7B6-6CD2A892AD63}"/>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525D5967-EB64-6A68-0B30-90BD6E23C52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E6A0CE42-85B8-26EF-D283-EE528533CB96}"/>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57</a:t>
            </a:fld>
            <a:endParaRPr lang="uk-UA" altLang="uk-UA" dirty="0">
              <a:solidFill>
                <a:srgbClr val="002949"/>
              </a:solidFill>
            </a:endParaRPr>
          </a:p>
        </p:txBody>
      </p:sp>
    </p:spTree>
    <p:extLst>
      <p:ext uri="{BB962C8B-B14F-4D97-AF65-F5344CB8AC3E}">
        <p14:creationId xmlns:p14="http://schemas.microsoft.com/office/powerpoint/2010/main" val="2214957188"/>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232152" y="184959"/>
            <a:ext cx="11697911" cy="2554545"/>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1200"/>
              </a:spcAft>
              <a:buFont typeface="Arial" panose="020B0604020202020204" pitchFamily="34" charset="0"/>
              <a:buNone/>
            </a:pPr>
            <a:r>
              <a:rPr lang="ru-RU" altLang="uk-UA" sz="2000" dirty="0">
                <a:solidFill>
                  <a:srgbClr val="002949"/>
                </a:solidFill>
              </a:rPr>
              <a:t>Великою Палатою Верховного Суду </a:t>
            </a:r>
            <a:r>
              <a:rPr lang="ru-RU" altLang="uk-UA" sz="2000" dirty="0" err="1">
                <a:solidFill>
                  <a:srgbClr val="002949"/>
                </a:solidFill>
              </a:rPr>
              <a:t>також</a:t>
            </a:r>
            <a:r>
              <a:rPr lang="ru-RU" altLang="uk-UA" sz="2000" dirty="0">
                <a:solidFill>
                  <a:srgbClr val="002949"/>
                </a:solidFill>
              </a:rPr>
              <a:t> </a:t>
            </a:r>
            <a:r>
              <a:rPr lang="ru-RU" altLang="uk-UA" sz="2000" dirty="0" err="1">
                <a:solidFill>
                  <a:srgbClr val="002949"/>
                </a:solidFill>
              </a:rPr>
              <a:t>враховано</a:t>
            </a:r>
            <a:r>
              <a:rPr lang="ru-RU" altLang="uk-UA" sz="2000" dirty="0">
                <a:solidFill>
                  <a:srgbClr val="002949"/>
                </a:solidFill>
              </a:rPr>
              <a:t>, </a:t>
            </a:r>
            <a:r>
              <a:rPr lang="ru-RU" altLang="uk-UA" sz="2000" dirty="0" err="1">
                <a:solidFill>
                  <a:srgbClr val="002949"/>
                </a:solidFill>
              </a:rPr>
              <a:t>що</a:t>
            </a:r>
            <a:r>
              <a:rPr lang="ru-RU" altLang="uk-UA" sz="2000" dirty="0">
                <a:solidFill>
                  <a:srgbClr val="002949"/>
                </a:solidFill>
              </a:rPr>
              <a:t> у </a:t>
            </a:r>
            <a:r>
              <a:rPr lang="ru-RU" altLang="uk-UA" sz="2000" dirty="0" err="1">
                <a:solidFill>
                  <a:srgbClr val="002949"/>
                </a:solidFill>
              </a:rPr>
              <a:t>справі</a:t>
            </a:r>
            <a:r>
              <a:rPr lang="ru-RU" altLang="uk-UA" sz="2000" dirty="0">
                <a:solidFill>
                  <a:srgbClr val="002949"/>
                </a:solidFill>
              </a:rPr>
              <a:t>, яка </a:t>
            </a:r>
            <a:r>
              <a:rPr lang="ru-RU" altLang="uk-UA" sz="2000" dirty="0" err="1">
                <a:solidFill>
                  <a:srgbClr val="002949"/>
                </a:solidFill>
              </a:rPr>
              <a:t>розглядається</a:t>
            </a:r>
            <a:r>
              <a:rPr lang="ru-RU" altLang="uk-UA" sz="2000" dirty="0">
                <a:solidFill>
                  <a:srgbClr val="002949"/>
                </a:solidFill>
              </a:rPr>
              <a:t>, </a:t>
            </a:r>
            <a:r>
              <a:rPr lang="ru-RU" altLang="uk-UA" sz="2000" dirty="0" err="1">
                <a:solidFill>
                  <a:srgbClr val="002949"/>
                </a:solidFill>
              </a:rPr>
              <a:t>відповідач</a:t>
            </a:r>
            <a:r>
              <a:rPr lang="ru-RU" altLang="uk-UA" sz="2000" dirty="0">
                <a:solidFill>
                  <a:srgbClr val="002949"/>
                </a:solidFill>
              </a:rPr>
              <a:t> не наводить </a:t>
            </a:r>
            <a:r>
              <a:rPr lang="ru-RU" altLang="uk-UA" sz="2000" dirty="0" err="1">
                <a:solidFill>
                  <a:srgbClr val="002949"/>
                </a:solidFill>
              </a:rPr>
              <a:t>жодних</a:t>
            </a:r>
            <a:r>
              <a:rPr lang="ru-RU" altLang="uk-UA" sz="2000" dirty="0">
                <a:solidFill>
                  <a:srgbClr val="002949"/>
                </a:solidFill>
              </a:rPr>
              <a:t> </a:t>
            </a:r>
            <a:r>
              <a:rPr lang="ru-RU" altLang="uk-UA" sz="2000" dirty="0" err="1">
                <a:solidFill>
                  <a:srgbClr val="002949"/>
                </a:solidFill>
              </a:rPr>
              <a:t>доказів</a:t>
            </a:r>
            <a:r>
              <a:rPr lang="ru-RU" altLang="uk-UA" sz="2000" dirty="0">
                <a:solidFill>
                  <a:srgbClr val="002949"/>
                </a:solidFill>
              </a:rPr>
              <a:t> того, </a:t>
            </a:r>
            <a:r>
              <a:rPr lang="ru-RU" altLang="uk-UA" sz="2000" dirty="0" err="1">
                <a:solidFill>
                  <a:srgbClr val="002949"/>
                </a:solidFill>
              </a:rPr>
              <a:t>що</a:t>
            </a:r>
            <a:r>
              <a:rPr lang="ru-RU" altLang="uk-UA" sz="2000" dirty="0">
                <a:solidFill>
                  <a:srgbClr val="002949"/>
                </a:solidFill>
              </a:rPr>
              <a:t>: </a:t>
            </a:r>
            <a:r>
              <a:rPr lang="ru-RU" altLang="uk-UA" sz="2000" dirty="0" err="1">
                <a:solidFill>
                  <a:srgbClr val="002949"/>
                </a:solidFill>
              </a:rPr>
              <a:t>відповідачем</a:t>
            </a:r>
            <a:r>
              <a:rPr lang="ru-RU" altLang="uk-UA" sz="2000" dirty="0">
                <a:solidFill>
                  <a:srgbClr val="002949"/>
                </a:solidFill>
              </a:rPr>
              <a:t> </a:t>
            </a:r>
            <a:r>
              <a:rPr lang="ru-RU" altLang="uk-UA" sz="2000" dirty="0" err="1">
                <a:solidFill>
                  <a:srgbClr val="002949"/>
                </a:solidFill>
              </a:rPr>
              <a:t>або</a:t>
            </a:r>
            <a:r>
              <a:rPr lang="ru-RU" altLang="uk-UA" sz="2000" dirty="0">
                <a:solidFill>
                  <a:srgbClr val="002949"/>
                </a:solidFill>
              </a:rPr>
              <a:t> </a:t>
            </a:r>
            <a:r>
              <a:rPr lang="ru-RU" altLang="uk-UA" sz="2000" dirty="0" err="1">
                <a:solidFill>
                  <a:srgbClr val="002949"/>
                </a:solidFill>
              </a:rPr>
              <a:t>іншими</a:t>
            </a:r>
            <a:r>
              <a:rPr lang="ru-RU" altLang="uk-UA" sz="2000" dirty="0">
                <a:solidFill>
                  <a:srgbClr val="002949"/>
                </a:solidFill>
              </a:rPr>
              <a:t> </a:t>
            </a:r>
            <a:r>
              <a:rPr lang="ru-RU" altLang="uk-UA" sz="2000" dirty="0" err="1">
                <a:solidFill>
                  <a:srgbClr val="002949"/>
                </a:solidFill>
              </a:rPr>
              <a:t>суб`єктами</a:t>
            </a:r>
            <a:r>
              <a:rPr lang="ru-RU" altLang="uk-UA" sz="2000" dirty="0">
                <a:solidFill>
                  <a:srgbClr val="002949"/>
                </a:solidFill>
              </a:rPr>
              <a:t> </a:t>
            </a:r>
            <a:r>
              <a:rPr lang="ru-RU" altLang="uk-UA" sz="2000" dirty="0" err="1">
                <a:solidFill>
                  <a:srgbClr val="002949"/>
                </a:solidFill>
              </a:rPr>
              <a:t>владних</a:t>
            </a:r>
            <a:r>
              <a:rPr lang="ru-RU" altLang="uk-UA" sz="2000" dirty="0">
                <a:solidFill>
                  <a:srgbClr val="002949"/>
                </a:solidFill>
              </a:rPr>
              <a:t> </a:t>
            </a:r>
            <a:r>
              <a:rPr lang="ru-RU" altLang="uk-UA" sz="2000" dirty="0" err="1">
                <a:solidFill>
                  <a:srgbClr val="002949"/>
                </a:solidFill>
              </a:rPr>
              <a:t>повноважень</a:t>
            </a:r>
            <a:r>
              <a:rPr lang="ru-RU" altLang="uk-UA" sz="2000" dirty="0">
                <a:solidFill>
                  <a:srgbClr val="002949"/>
                </a:solidFill>
              </a:rPr>
              <a:t> </a:t>
            </a:r>
            <a:r>
              <a:rPr lang="ru-RU" altLang="uk-UA" sz="2000" dirty="0" err="1">
                <a:solidFill>
                  <a:srgbClr val="002949"/>
                </a:solidFill>
              </a:rPr>
              <a:t>України</a:t>
            </a:r>
            <a:r>
              <a:rPr lang="ru-RU" altLang="uk-UA" sz="2000" dirty="0">
                <a:solidFill>
                  <a:srgbClr val="002949"/>
                </a:solidFill>
              </a:rPr>
              <a:t> </a:t>
            </a:r>
            <a:r>
              <a:rPr lang="ru-RU" altLang="uk-UA" sz="2000" dirty="0" err="1">
                <a:solidFill>
                  <a:srgbClr val="002949"/>
                </a:solidFill>
              </a:rPr>
              <a:t>розроблялися</a:t>
            </a:r>
            <a:r>
              <a:rPr lang="ru-RU" altLang="uk-UA" sz="2000" dirty="0">
                <a:solidFill>
                  <a:srgbClr val="002949"/>
                </a:solidFill>
              </a:rPr>
              <a:t> та </a:t>
            </a:r>
            <a:r>
              <a:rPr lang="ru-RU" altLang="uk-UA" sz="2000" dirty="0" err="1">
                <a:solidFill>
                  <a:srgbClr val="002949"/>
                </a:solidFill>
              </a:rPr>
              <a:t>були</a:t>
            </a:r>
            <a:r>
              <a:rPr lang="ru-RU" altLang="uk-UA" sz="2000" dirty="0">
                <a:solidFill>
                  <a:srgbClr val="002949"/>
                </a:solidFill>
              </a:rPr>
              <a:t> </a:t>
            </a:r>
            <a:r>
              <a:rPr lang="ru-RU" altLang="uk-UA" sz="2000" dirty="0" err="1">
                <a:solidFill>
                  <a:srgbClr val="002949"/>
                </a:solidFill>
              </a:rPr>
              <a:t>прийняті</a:t>
            </a:r>
            <a:r>
              <a:rPr lang="ru-RU" altLang="uk-UA" sz="2000" dirty="0">
                <a:solidFill>
                  <a:srgbClr val="002949"/>
                </a:solidFill>
              </a:rPr>
              <a:t> </a:t>
            </a:r>
            <a:r>
              <a:rPr lang="ru-RU" altLang="uk-UA" sz="2000" dirty="0" err="1">
                <a:solidFill>
                  <a:srgbClr val="002949"/>
                </a:solidFill>
              </a:rPr>
              <a:t>акти</a:t>
            </a:r>
            <a:r>
              <a:rPr lang="ru-RU" altLang="uk-UA" sz="2000" dirty="0">
                <a:solidFill>
                  <a:srgbClr val="002949"/>
                </a:solidFill>
              </a:rPr>
              <a:t>, </a:t>
            </a:r>
            <a:r>
              <a:rPr lang="ru-RU" altLang="uk-UA" sz="2000" dirty="0" err="1">
                <a:solidFill>
                  <a:srgbClr val="002949"/>
                </a:solidFill>
              </a:rPr>
              <a:t>спрямовані</a:t>
            </a:r>
            <a:r>
              <a:rPr lang="ru-RU" altLang="uk-UA" sz="2000" dirty="0">
                <a:solidFill>
                  <a:srgbClr val="002949"/>
                </a:solidFill>
              </a:rPr>
              <a:t> на </a:t>
            </a:r>
            <a:r>
              <a:rPr lang="ru-RU" altLang="uk-UA" sz="2000" dirty="0" err="1">
                <a:solidFill>
                  <a:srgbClr val="002949"/>
                </a:solidFill>
              </a:rPr>
              <a:t>врегулювання</a:t>
            </a:r>
            <a:r>
              <a:rPr lang="ru-RU" altLang="uk-UA" sz="2000" dirty="0">
                <a:solidFill>
                  <a:srgbClr val="002949"/>
                </a:solidFill>
              </a:rPr>
              <a:t> </a:t>
            </a:r>
            <a:r>
              <a:rPr lang="ru-RU" altLang="uk-UA" sz="2000" dirty="0" err="1">
                <a:solidFill>
                  <a:srgbClr val="002949"/>
                </a:solidFill>
              </a:rPr>
              <a:t>ситуації</a:t>
            </a:r>
            <a:r>
              <a:rPr lang="ru-RU" altLang="uk-UA" sz="2000" dirty="0">
                <a:solidFill>
                  <a:srgbClr val="002949"/>
                </a:solidFill>
              </a:rPr>
              <a:t>, яка </a:t>
            </a:r>
            <a:r>
              <a:rPr lang="ru-RU" altLang="uk-UA" sz="2000" dirty="0" err="1">
                <a:solidFill>
                  <a:srgbClr val="002949"/>
                </a:solidFill>
              </a:rPr>
              <a:t>виникла</a:t>
            </a:r>
            <a:r>
              <a:rPr lang="ru-RU" altLang="uk-UA" sz="2000" dirty="0">
                <a:solidFill>
                  <a:srgbClr val="002949"/>
                </a:solidFill>
              </a:rPr>
              <a:t> </a:t>
            </a:r>
            <a:r>
              <a:rPr lang="ru-RU" altLang="uk-UA" sz="2000" dirty="0" err="1">
                <a:solidFill>
                  <a:srgbClr val="002949"/>
                </a:solidFill>
              </a:rPr>
              <a:t>після</a:t>
            </a:r>
            <a:r>
              <a:rPr lang="ru-RU" altLang="uk-UA" sz="2000" dirty="0">
                <a:solidFill>
                  <a:srgbClr val="002949"/>
                </a:solidFill>
              </a:rPr>
              <a:t> </a:t>
            </a:r>
            <a:r>
              <a:rPr lang="ru-RU" altLang="uk-UA" sz="2000" dirty="0" err="1">
                <a:solidFill>
                  <a:srgbClr val="002949"/>
                </a:solidFill>
              </a:rPr>
              <a:t>винесення</a:t>
            </a:r>
            <a:r>
              <a:rPr lang="ru-RU" altLang="uk-UA" sz="2000" dirty="0">
                <a:solidFill>
                  <a:srgbClr val="002949"/>
                </a:solidFill>
              </a:rPr>
              <a:t> </a:t>
            </a:r>
            <a:r>
              <a:rPr lang="ru-RU" altLang="uk-UA" sz="2000" dirty="0" err="1">
                <a:solidFill>
                  <a:srgbClr val="002949"/>
                </a:solidFill>
              </a:rPr>
              <a:t>рішення</a:t>
            </a:r>
            <a:r>
              <a:rPr lang="ru-RU" altLang="uk-UA" sz="2000" dirty="0">
                <a:solidFill>
                  <a:srgbClr val="002949"/>
                </a:solidFill>
              </a:rPr>
              <a:t> </a:t>
            </a:r>
            <a:r>
              <a:rPr lang="ru-RU" altLang="uk-UA" sz="2000" dirty="0" err="1">
                <a:solidFill>
                  <a:srgbClr val="002949"/>
                </a:solidFill>
              </a:rPr>
              <a:t>Конституційного</a:t>
            </a:r>
            <a:r>
              <a:rPr lang="ru-RU" altLang="uk-UA" sz="2000" dirty="0">
                <a:solidFill>
                  <a:srgbClr val="002949"/>
                </a:solidFill>
              </a:rPr>
              <a:t> Суду </a:t>
            </a:r>
            <a:r>
              <a:rPr lang="ru-RU" altLang="uk-UA" sz="2000" dirty="0" err="1">
                <a:solidFill>
                  <a:srgbClr val="002949"/>
                </a:solidFill>
              </a:rPr>
              <a:t>України</a:t>
            </a:r>
            <a:r>
              <a:rPr lang="ru-RU" altLang="uk-UA" sz="2000" dirty="0">
                <a:solidFill>
                  <a:srgbClr val="002949"/>
                </a:solidFill>
              </a:rPr>
              <a:t> </a:t>
            </a:r>
            <a:r>
              <a:rPr lang="ru-RU" altLang="uk-UA" sz="2000" dirty="0" err="1">
                <a:solidFill>
                  <a:srgbClr val="002949"/>
                </a:solidFill>
              </a:rPr>
              <a:t>від</a:t>
            </a:r>
            <a:r>
              <a:rPr lang="ru-RU" altLang="uk-UA" sz="2000" dirty="0">
                <a:solidFill>
                  <a:srgbClr val="002949"/>
                </a:solidFill>
              </a:rPr>
              <a:t> 7 </a:t>
            </a:r>
            <a:r>
              <a:rPr lang="ru-RU" altLang="uk-UA" sz="2000" dirty="0" err="1">
                <a:solidFill>
                  <a:srgbClr val="002949"/>
                </a:solidFill>
              </a:rPr>
              <a:t>жовтня</a:t>
            </a:r>
            <a:r>
              <a:rPr lang="ru-RU" altLang="uk-UA" sz="2000" dirty="0">
                <a:solidFill>
                  <a:srgbClr val="002949"/>
                </a:solidFill>
              </a:rPr>
              <a:t> 2009 року у </a:t>
            </a:r>
            <a:r>
              <a:rPr lang="ru-RU" altLang="uk-UA" sz="2000" dirty="0" err="1">
                <a:solidFill>
                  <a:srgbClr val="002949"/>
                </a:solidFill>
              </a:rPr>
              <a:t>справі</a:t>
            </a:r>
            <a:r>
              <a:rPr lang="ru-RU" altLang="uk-UA" sz="2000" dirty="0">
                <a:solidFill>
                  <a:srgbClr val="002949"/>
                </a:solidFill>
              </a:rPr>
              <a:t> № 25-рп/2009; </a:t>
            </a:r>
            <a:r>
              <a:rPr lang="ru-RU" altLang="uk-UA" sz="2000" dirty="0" err="1">
                <a:solidFill>
                  <a:srgbClr val="002949"/>
                </a:solidFill>
              </a:rPr>
              <a:t>наявна</a:t>
            </a:r>
            <a:r>
              <a:rPr lang="ru-RU" altLang="uk-UA" sz="2000" dirty="0">
                <a:solidFill>
                  <a:srgbClr val="002949"/>
                </a:solidFill>
              </a:rPr>
              <a:t> вина </a:t>
            </a:r>
            <a:r>
              <a:rPr lang="ru-RU" altLang="uk-UA" sz="2000" dirty="0" err="1">
                <a:solidFill>
                  <a:srgbClr val="002949"/>
                </a:solidFill>
              </a:rPr>
              <a:t>позивачки</a:t>
            </a:r>
            <a:r>
              <a:rPr lang="ru-RU" altLang="uk-UA" sz="2000" dirty="0">
                <a:solidFill>
                  <a:srgbClr val="002949"/>
                </a:solidFill>
              </a:rPr>
              <a:t> у </a:t>
            </a:r>
            <a:r>
              <a:rPr lang="ru-RU" altLang="uk-UA" sz="2000" dirty="0" err="1">
                <a:solidFill>
                  <a:srgbClr val="002949"/>
                </a:solidFill>
              </a:rPr>
              <a:t>припиненні</a:t>
            </a:r>
            <a:r>
              <a:rPr lang="ru-RU" altLang="uk-UA" sz="2000" dirty="0">
                <a:solidFill>
                  <a:srgbClr val="002949"/>
                </a:solidFill>
              </a:rPr>
              <a:t> </a:t>
            </a:r>
            <a:r>
              <a:rPr lang="ru-RU" altLang="uk-UA" sz="2000" dirty="0" err="1">
                <a:solidFill>
                  <a:srgbClr val="002949"/>
                </a:solidFill>
              </a:rPr>
              <a:t>виплати</a:t>
            </a:r>
            <a:r>
              <a:rPr lang="ru-RU" altLang="uk-UA" sz="2000" dirty="0">
                <a:solidFill>
                  <a:srgbClr val="002949"/>
                </a:solidFill>
              </a:rPr>
              <a:t> </a:t>
            </a:r>
            <a:r>
              <a:rPr lang="ru-RU" altLang="uk-UA" sz="2000" dirty="0" err="1">
                <a:solidFill>
                  <a:srgbClr val="002949"/>
                </a:solidFill>
              </a:rPr>
              <a:t>пенсії</a:t>
            </a:r>
            <a:r>
              <a:rPr lang="ru-RU" altLang="uk-UA" sz="2000" dirty="0">
                <a:solidFill>
                  <a:srgbClr val="002949"/>
                </a:solidFill>
              </a:rPr>
              <a:t>; </a:t>
            </a:r>
            <a:r>
              <a:rPr lang="ru-RU" altLang="uk-UA" sz="2000" dirty="0" err="1">
                <a:solidFill>
                  <a:srgbClr val="002949"/>
                </a:solidFill>
              </a:rPr>
              <a:t>підстава</a:t>
            </a:r>
            <a:r>
              <a:rPr lang="ru-RU" altLang="uk-UA" sz="2000" dirty="0">
                <a:solidFill>
                  <a:srgbClr val="002949"/>
                </a:solidFill>
              </a:rPr>
              <a:t>, яка </a:t>
            </a:r>
            <a:r>
              <a:rPr lang="ru-RU" altLang="uk-UA" sz="2000" dirty="0" err="1">
                <a:solidFill>
                  <a:srgbClr val="002949"/>
                </a:solidFill>
              </a:rPr>
              <a:t>зумовила</a:t>
            </a:r>
            <a:r>
              <a:rPr lang="ru-RU" altLang="uk-UA" sz="2000" dirty="0">
                <a:solidFill>
                  <a:srgbClr val="002949"/>
                </a:solidFill>
              </a:rPr>
              <a:t> </a:t>
            </a:r>
            <a:r>
              <a:rPr lang="ru-RU" altLang="uk-UA" sz="2000" dirty="0" err="1">
                <a:solidFill>
                  <a:srgbClr val="002949"/>
                </a:solidFill>
              </a:rPr>
              <a:t>припинення</a:t>
            </a:r>
            <a:r>
              <a:rPr lang="ru-RU" altLang="uk-UA" sz="2000" dirty="0">
                <a:solidFill>
                  <a:srgbClr val="002949"/>
                </a:solidFill>
              </a:rPr>
              <a:t> </a:t>
            </a:r>
            <a:r>
              <a:rPr lang="ru-RU" altLang="uk-UA" sz="2000" dirty="0" err="1">
                <a:solidFill>
                  <a:srgbClr val="002949"/>
                </a:solidFill>
              </a:rPr>
              <a:t>пенсії</a:t>
            </a:r>
            <a:r>
              <a:rPr lang="ru-RU" altLang="uk-UA" sz="2000" dirty="0">
                <a:solidFill>
                  <a:srgbClr val="002949"/>
                </a:solidFill>
              </a:rPr>
              <a:t>, </a:t>
            </a:r>
            <a:r>
              <a:rPr lang="ru-RU" altLang="uk-UA" sz="2000" dirty="0" err="1">
                <a:solidFill>
                  <a:srgbClr val="002949"/>
                </a:solidFill>
              </a:rPr>
              <a:t>була</a:t>
            </a:r>
            <a:r>
              <a:rPr lang="ru-RU" altLang="uk-UA" sz="2000" dirty="0">
                <a:solidFill>
                  <a:srgbClr val="002949"/>
                </a:solidFill>
              </a:rPr>
              <a:t> </a:t>
            </a:r>
            <a:r>
              <a:rPr lang="ru-RU" altLang="uk-UA" sz="2000" dirty="0" err="1">
                <a:solidFill>
                  <a:srgbClr val="002949"/>
                </a:solidFill>
              </a:rPr>
              <a:t>правомірною</a:t>
            </a:r>
            <a:r>
              <a:rPr lang="ru-RU" altLang="uk-UA" sz="2000" dirty="0">
                <a:solidFill>
                  <a:srgbClr val="002949"/>
                </a:solidFill>
              </a:rPr>
              <a:t> (</a:t>
            </a:r>
            <a:r>
              <a:rPr lang="ru-RU" altLang="uk-UA" sz="2000" dirty="0" err="1">
                <a:solidFill>
                  <a:srgbClr val="002949"/>
                </a:solidFill>
              </a:rPr>
              <a:t>конституційною</a:t>
            </a:r>
            <a:r>
              <a:rPr lang="ru-RU" altLang="uk-UA" sz="2000" dirty="0">
                <a:solidFill>
                  <a:srgbClr val="002949"/>
                </a:solidFill>
              </a:rPr>
              <a:t>); </a:t>
            </a:r>
            <a:r>
              <a:rPr lang="ru-RU" altLang="uk-UA" sz="2000" dirty="0" err="1">
                <a:solidFill>
                  <a:srgbClr val="002949"/>
                </a:solidFill>
              </a:rPr>
              <a:t>існують</a:t>
            </a:r>
            <a:r>
              <a:rPr lang="ru-RU" altLang="uk-UA" sz="2000" dirty="0">
                <a:solidFill>
                  <a:srgbClr val="002949"/>
                </a:solidFill>
              </a:rPr>
              <a:t> </a:t>
            </a:r>
            <a:r>
              <a:rPr lang="ru-RU" altLang="uk-UA" sz="2000" dirty="0" err="1">
                <a:solidFill>
                  <a:srgbClr val="002949"/>
                </a:solidFill>
              </a:rPr>
              <a:t>положення</a:t>
            </a:r>
            <a:r>
              <a:rPr lang="ru-RU" altLang="uk-UA" sz="2000" dirty="0">
                <a:solidFill>
                  <a:srgbClr val="002949"/>
                </a:solidFill>
              </a:rPr>
              <a:t> закону, </a:t>
            </a:r>
            <a:r>
              <a:rPr lang="ru-RU" altLang="uk-UA" sz="2000" dirty="0" err="1">
                <a:solidFill>
                  <a:srgbClr val="002949"/>
                </a:solidFill>
              </a:rPr>
              <a:t>який</a:t>
            </a:r>
            <a:r>
              <a:rPr lang="ru-RU" altLang="uk-UA" sz="2000" dirty="0">
                <a:solidFill>
                  <a:srgbClr val="002949"/>
                </a:solidFill>
              </a:rPr>
              <a:t> </a:t>
            </a:r>
            <a:r>
              <a:rPr lang="ru-RU" altLang="uk-UA" sz="2000" dirty="0" err="1">
                <a:solidFill>
                  <a:srgbClr val="002949"/>
                </a:solidFill>
              </a:rPr>
              <a:t>зобов`язує</a:t>
            </a:r>
            <a:r>
              <a:rPr lang="ru-RU" altLang="uk-UA" sz="2000" dirty="0">
                <a:solidFill>
                  <a:srgbClr val="002949"/>
                </a:solidFill>
              </a:rPr>
              <a:t> </a:t>
            </a:r>
            <a:r>
              <a:rPr lang="ru-RU" altLang="uk-UA" sz="2000" dirty="0" err="1">
                <a:solidFill>
                  <a:srgbClr val="002949"/>
                </a:solidFill>
              </a:rPr>
              <a:t>позивачку</a:t>
            </a:r>
            <a:r>
              <a:rPr lang="ru-RU" altLang="uk-UA" sz="2000" dirty="0">
                <a:solidFill>
                  <a:srgbClr val="002949"/>
                </a:solidFill>
              </a:rPr>
              <a:t> </a:t>
            </a:r>
            <a:r>
              <a:rPr lang="ru-RU" altLang="uk-UA" sz="2000" dirty="0" err="1">
                <a:solidFill>
                  <a:srgbClr val="002949"/>
                </a:solidFill>
              </a:rPr>
              <a:t>вживати</a:t>
            </a:r>
            <a:r>
              <a:rPr lang="ru-RU" altLang="uk-UA" sz="2000" dirty="0">
                <a:solidFill>
                  <a:srgbClr val="002949"/>
                </a:solidFill>
              </a:rPr>
              <a:t> будь-</a:t>
            </a:r>
            <a:r>
              <a:rPr lang="ru-RU" altLang="uk-UA" sz="2000" dirty="0" err="1">
                <a:solidFill>
                  <a:srgbClr val="002949"/>
                </a:solidFill>
              </a:rPr>
              <a:t>які</a:t>
            </a:r>
            <a:r>
              <a:rPr lang="ru-RU" altLang="uk-UA" sz="2000" dirty="0">
                <a:solidFill>
                  <a:srgbClr val="002949"/>
                </a:solidFill>
              </a:rPr>
              <a:t> </a:t>
            </a:r>
            <a:r>
              <a:rPr lang="ru-RU" altLang="uk-UA" sz="2000" dirty="0" err="1">
                <a:solidFill>
                  <a:srgbClr val="002949"/>
                </a:solidFill>
              </a:rPr>
              <a:t>дії</a:t>
            </a:r>
            <a:r>
              <a:rPr lang="ru-RU" altLang="uk-UA" sz="2000" dirty="0">
                <a:solidFill>
                  <a:srgbClr val="002949"/>
                </a:solidFill>
              </a:rPr>
              <a:t> (</a:t>
            </a:r>
            <a:r>
              <a:rPr lang="ru-RU" altLang="uk-UA" sz="2000" dirty="0" err="1">
                <a:solidFill>
                  <a:srgbClr val="002949"/>
                </a:solidFill>
              </a:rPr>
              <a:t>подавати</a:t>
            </a:r>
            <a:r>
              <a:rPr lang="ru-RU" altLang="uk-UA" sz="2000" dirty="0">
                <a:solidFill>
                  <a:srgbClr val="002949"/>
                </a:solidFill>
              </a:rPr>
              <a:t> заяви, </a:t>
            </a:r>
            <a:r>
              <a:rPr lang="ru-RU" altLang="uk-UA" sz="2000" dirty="0" err="1">
                <a:solidFill>
                  <a:srgbClr val="002949"/>
                </a:solidFill>
              </a:rPr>
              <a:t>ініціювати</a:t>
            </a:r>
            <a:r>
              <a:rPr lang="ru-RU" altLang="uk-UA" sz="2000" dirty="0">
                <a:solidFill>
                  <a:srgbClr val="002949"/>
                </a:solidFill>
              </a:rPr>
              <a:t> позови до суду </a:t>
            </a:r>
            <a:r>
              <a:rPr lang="ru-RU" altLang="uk-UA" sz="2000" dirty="0" err="1">
                <a:solidFill>
                  <a:srgbClr val="002949"/>
                </a:solidFill>
              </a:rPr>
              <a:t>тощо</a:t>
            </a:r>
            <a:r>
              <a:rPr lang="ru-RU" altLang="uk-UA" sz="2000" dirty="0">
                <a:solidFill>
                  <a:srgbClr val="002949"/>
                </a:solidFill>
              </a:rPr>
              <a:t>) для </a:t>
            </a:r>
            <a:r>
              <a:rPr lang="ru-RU" altLang="uk-UA" sz="2000" dirty="0" err="1">
                <a:solidFill>
                  <a:srgbClr val="002949"/>
                </a:solidFill>
              </a:rPr>
              <a:t>поновлення</a:t>
            </a:r>
            <a:r>
              <a:rPr lang="ru-RU" altLang="uk-UA" sz="2000" dirty="0">
                <a:solidFill>
                  <a:srgbClr val="002949"/>
                </a:solidFill>
              </a:rPr>
              <a:t> </a:t>
            </a:r>
            <a:r>
              <a:rPr lang="ru-RU" altLang="uk-UA" sz="2000" dirty="0" err="1">
                <a:solidFill>
                  <a:srgbClr val="002949"/>
                </a:solidFill>
              </a:rPr>
              <a:t>виплати</a:t>
            </a:r>
            <a:r>
              <a:rPr lang="ru-RU" altLang="uk-UA" sz="2000" dirty="0">
                <a:solidFill>
                  <a:srgbClr val="002949"/>
                </a:solidFill>
              </a:rPr>
              <a:t> </a:t>
            </a:r>
            <a:r>
              <a:rPr lang="ru-RU" altLang="uk-UA" sz="2000" dirty="0" err="1">
                <a:solidFill>
                  <a:srgbClr val="002949"/>
                </a:solidFill>
              </a:rPr>
              <a:t>пенсії</a:t>
            </a:r>
            <a:r>
              <a:rPr lang="ru-RU" altLang="uk-UA" sz="2000" dirty="0">
                <a:solidFill>
                  <a:srgbClr val="002949"/>
                </a:solidFill>
              </a:rPr>
              <a:t>, </a:t>
            </a:r>
            <a:r>
              <a:rPr lang="ru-RU" altLang="uk-UA" sz="2000" dirty="0" err="1">
                <a:solidFill>
                  <a:srgbClr val="002949"/>
                </a:solidFill>
              </a:rPr>
              <a:t>виплата</a:t>
            </a:r>
            <a:r>
              <a:rPr lang="ru-RU" altLang="uk-UA" sz="2000" dirty="0">
                <a:solidFill>
                  <a:srgbClr val="002949"/>
                </a:solidFill>
              </a:rPr>
              <a:t> </a:t>
            </a:r>
            <a:r>
              <a:rPr lang="ru-RU" altLang="uk-UA" sz="2000" dirty="0" err="1">
                <a:solidFill>
                  <a:srgbClr val="002949"/>
                </a:solidFill>
              </a:rPr>
              <a:t>якої</a:t>
            </a:r>
            <a:r>
              <a:rPr lang="ru-RU" altLang="uk-UA" sz="2000" dirty="0">
                <a:solidFill>
                  <a:srgbClr val="002949"/>
                </a:solidFill>
              </a:rPr>
              <a:t> </a:t>
            </a:r>
            <a:r>
              <a:rPr lang="ru-RU" altLang="uk-UA" sz="2000" dirty="0" err="1">
                <a:solidFill>
                  <a:srgbClr val="002949"/>
                </a:solidFill>
              </a:rPr>
              <a:t>була</a:t>
            </a:r>
            <a:r>
              <a:rPr lang="ru-RU" altLang="uk-UA" sz="2000" dirty="0">
                <a:solidFill>
                  <a:srgbClr val="002949"/>
                </a:solidFill>
              </a:rPr>
              <a:t> </a:t>
            </a:r>
            <a:r>
              <a:rPr lang="ru-RU" altLang="uk-UA" sz="2000" dirty="0" err="1">
                <a:solidFill>
                  <a:srgbClr val="002949"/>
                </a:solidFill>
              </a:rPr>
              <a:t>їй</a:t>
            </a:r>
            <a:r>
              <a:rPr lang="ru-RU" altLang="uk-UA" sz="2000" dirty="0">
                <a:solidFill>
                  <a:srgbClr val="002949"/>
                </a:solidFill>
              </a:rPr>
              <a:t> </a:t>
            </a:r>
            <a:r>
              <a:rPr lang="ru-RU" altLang="uk-UA" sz="2000" dirty="0" err="1">
                <a:solidFill>
                  <a:srgbClr val="002949"/>
                </a:solidFill>
              </a:rPr>
              <a:t>припинена</a:t>
            </a:r>
            <a:r>
              <a:rPr lang="ru-RU" altLang="uk-UA" sz="2000" dirty="0">
                <a:solidFill>
                  <a:srgbClr val="002949"/>
                </a:solidFill>
              </a:rPr>
              <a:t> </a:t>
            </a:r>
            <a:r>
              <a:rPr lang="ru-RU" altLang="uk-UA" sz="2000" dirty="0" err="1">
                <a:solidFill>
                  <a:srgbClr val="002949"/>
                </a:solidFill>
              </a:rPr>
              <a:t>Пенсійним</a:t>
            </a:r>
            <a:r>
              <a:rPr lang="ru-RU" altLang="uk-UA" sz="2000" dirty="0">
                <a:solidFill>
                  <a:srgbClr val="002949"/>
                </a:solidFill>
              </a:rPr>
              <a:t> фондом </a:t>
            </a:r>
            <a:r>
              <a:rPr lang="ru-RU" altLang="uk-UA" sz="2000" dirty="0" err="1">
                <a:solidFill>
                  <a:srgbClr val="002949"/>
                </a:solidFill>
              </a:rPr>
              <a:t>України</a:t>
            </a:r>
            <a:r>
              <a:rPr lang="ru-RU" altLang="uk-UA" sz="2000" dirty="0">
                <a:solidFill>
                  <a:srgbClr val="002949"/>
                </a:solidFill>
              </a:rPr>
              <a:t> </a:t>
            </a:r>
            <a:r>
              <a:rPr lang="ru-RU" altLang="uk-UA" sz="2000" dirty="0" err="1">
                <a:solidFill>
                  <a:srgbClr val="002949"/>
                </a:solidFill>
              </a:rPr>
              <a:t>саме</a:t>
            </a:r>
            <a:r>
              <a:rPr lang="ru-RU" altLang="uk-UA" sz="2000" dirty="0">
                <a:solidFill>
                  <a:srgbClr val="002949"/>
                </a:solidFill>
              </a:rPr>
              <a:t> на </a:t>
            </a:r>
            <a:r>
              <a:rPr lang="ru-RU" altLang="uk-UA" sz="2000" dirty="0" err="1">
                <a:solidFill>
                  <a:srgbClr val="002949"/>
                </a:solidFill>
              </a:rPr>
              <a:t>підставі</a:t>
            </a:r>
            <a:r>
              <a:rPr lang="ru-RU" altLang="uk-UA" sz="2000" dirty="0">
                <a:solidFill>
                  <a:srgbClr val="002949"/>
                </a:solidFill>
              </a:rPr>
              <a:t>, яка в </a:t>
            </a:r>
            <a:r>
              <a:rPr lang="ru-RU" altLang="uk-UA" sz="2000" dirty="0" err="1">
                <a:solidFill>
                  <a:srgbClr val="002949"/>
                </a:solidFill>
              </a:rPr>
              <a:t>подальшому</a:t>
            </a:r>
            <a:r>
              <a:rPr lang="ru-RU" altLang="uk-UA" sz="2000" dirty="0">
                <a:solidFill>
                  <a:srgbClr val="002949"/>
                </a:solidFill>
              </a:rPr>
              <a:t> </a:t>
            </a:r>
            <a:r>
              <a:rPr lang="ru-RU" altLang="uk-UA" sz="2000" dirty="0" err="1">
                <a:solidFill>
                  <a:srgbClr val="002949"/>
                </a:solidFill>
              </a:rPr>
              <a:t>була</a:t>
            </a:r>
            <a:r>
              <a:rPr lang="ru-RU" altLang="uk-UA" sz="2000" dirty="0">
                <a:solidFill>
                  <a:srgbClr val="002949"/>
                </a:solidFill>
              </a:rPr>
              <a:t> </a:t>
            </a:r>
            <a:r>
              <a:rPr lang="ru-RU" altLang="uk-UA" sz="2000" dirty="0" err="1">
                <a:solidFill>
                  <a:srgbClr val="002949"/>
                </a:solidFill>
              </a:rPr>
              <a:t>визнана</a:t>
            </a:r>
            <a:r>
              <a:rPr lang="ru-RU" altLang="uk-UA" sz="2000" dirty="0">
                <a:solidFill>
                  <a:srgbClr val="002949"/>
                </a:solidFill>
              </a:rPr>
              <a:t> </a:t>
            </a:r>
            <a:r>
              <a:rPr lang="ru-RU" altLang="uk-UA" sz="2000" dirty="0" err="1">
                <a:solidFill>
                  <a:srgbClr val="002949"/>
                </a:solidFill>
              </a:rPr>
              <a:t>компетентним</a:t>
            </a:r>
            <a:r>
              <a:rPr lang="ru-RU" altLang="uk-UA" sz="2000" dirty="0">
                <a:solidFill>
                  <a:srgbClr val="002949"/>
                </a:solidFill>
              </a:rPr>
              <a:t> органом (</a:t>
            </a:r>
            <a:r>
              <a:rPr lang="ru-RU" altLang="uk-UA" sz="2000" dirty="0" err="1">
                <a:solidFill>
                  <a:srgbClr val="002949"/>
                </a:solidFill>
              </a:rPr>
              <a:t>Конституційним</a:t>
            </a:r>
            <a:r>
              <a:rPr lang="ru-RU" altLang="uk-UA" sz="2000" dirty="0">
                <a:solidFill>
                  <a:srgbClr val="002949"/>
                </a:solidFill>
              </a:rPr>
              <a:t> Судом </a:t>
            </a:r>
            <a:r>
              <a:rPr lang="ru-RU" altLang="uk-UA" sz="2000" dirty="0" err="1">
                <a:solidFill>
                  <a:srgbClr val="002949"/>
                </a:solidFill>
              </a:rPr>
              <a:t>України</a:t>
            </a:r>
            <a:r>
              <a:rPr lang="ru-RU" altLang="uk-UA" sz="2000" dirty="0">
                <a:solidFill>
                  <a:srgbClr val="002949"/>
                </a:solidFill>
              </a:rPr>
              <a:t>) </a:t>
            </a:r>
            <a:r>
              <a:rPr lang="ru-RU" altLang="uk-UA" sz="2000" dirty="0" err="1">
                <a:solidFill>
                  <a:srgbClr val="002949"/>
                </a:solidFill>
              </a:rPr>
              <a:t>неконституційною</a:t>
            </a:r>
            <a:r>
              <a:rPr lang="ru-RU" altLang="uk-UA" sz="2000" dirty="0">
                <a:solidFill>
                  <a:srgbClr val="002949"/>
                </a:solidFill>
              </a:rPr>
              <a:t>. </a:t>
            </a:r>
          </a:p>
        </p:txBody>
      </p:sp>
      <p:sp>
        <p:nvSpPr>
          <p:cNvPr id="7" name="TextBox 6">
            <a:extLst>
              <a:ext uri="{FF2B5EF4-FFF2-40B4-BE49-F238E27FC236}">
                <a16:creationId xmlns:a16="http://schemas.microsoft.com/office/drawing/2014/main" id="{76169AE1-CF2D-26D0-6DE3-84E04A0E2272}"/>
              </a:ext>
            </a:extLst>
          </p:cNvPr>
          <p:cNvSpPr txBox="1"/>
          <p:nvPr/>
        </p:nvSpPr>
        <p:spPr>
          <a:xfrm>
            <a:off x="232152" y="3165934"/>
            <a:ext cx="11727696" cy="2554545"/>
          </a:xfrm>
          <a:prstGeom prst="rect">
            <a:avLst/>
          </a:prstGeom>
          <a:noFill/>
        </p:spPr>
        <p:txBody>
          <a:bodyPr wrap="square">
            <a:spAutoFit/>
          </a:bodyPr>
          <a:lstStyle/>
          <a:p>
            <a:pPr algn="just"/>
            <a:r>
              <a:rPr lang="ru-RU" sz="2000" dirty="0" err="1">
                <a:solidFill>
                  <a:srgbClr val="002949"/>
                </a:solidFill>
                <a:latin typeface="Roboto Condensed Light" panose="02000000000000000000" pitchFamily="2" charset="0"/>
                <a:ea typeface="Roboto Condensed Light" panose="02000000000000000000" pitchFamily="2" charset="0"/>
              </a:rPr>
              <a:t>Така</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поведінка</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держави</a:t>
            </a:r>
            <a:r>
              <a:rPr lang="ru-RU" sz="2000" dirty="0">
                <a:solidFill>
                  <a:srgbClr val="002949"/>
                </a:solidFill>
                <a:latin typeface="Roboto Condensed Light" panose="02000000000000000000" pitchFamily="2" charset="0"/>
                <a:ea typeface="Roboto Condensed Light" panose="02000000000000000000" pitchFamily="2" charset="0"/>
              </a:rPr>
              <a:t> в </a:t>
            </a:r>
            <a:r>
              <a:rPr lang="ru-RU" sz="2000" dirty="0" err="1">
                <a:solidFill>
                  <a:srgbClr val="002949"/>
                </a:solidFill>
                <a:latin typeface="Roboto Condensed Light" panose="02000000000000000000" pitchFamily="2" charset="0"/>
                <a:ea typeface="Roboto Condensed Light" panose="02000000000000000000" pitchFamily="2" charset="0"/>
              </a:rPr>
              <a:t>особі</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її</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компетентних</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органів</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стосовно</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пенсіонерів</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які</a:t>
            </a:r>
            <a:r>
              <a:rPr lang="ru-RU" sz="2000" dirty="0">
                <a:solidFill>
                  <a:srgbClr val="002949"/>
                </a:solidFill>
                <a:latin typeface="Roboto Condensed Light" panose="02000000000000000000" pitchFamily="2" charset="0"/>
                <a:ea typeface="Roboto Condensed Light" panose="02000000000000000000" pitchFamily="2" charset="0"/>
              </a:rPr>
              <a:t> є </a:t>
            </a:r>
            <a:r>
              <a:rPr lang="ru-RU" sz="2000" dirty="0" err="1">
                <a:solidFill>
                  <a:srgbClr val="002949"/>
                </a:solidFill>
                <a:latin typeface="Roboto Condensed Light" panose="02000000000000000000" pitchFamily="2" charset="0"/>
                <a:ea typeface="Roboto Condensed Light" panose="02000000000000000000" pitchFamily="2" charset="0"/>
              </a:rPr>
              <a:t>громадянами</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України</a:t>
            </a:r>
            <a:r>
              <a:rPr lang="ru-RU" sz="2000" dirty="0">
                <a:solidFill>
                  <a:srgbClr val="002949"/>
                </a:solidFill>
                <a:latin typeface="Roboto Condensed Light" panose="02000000000000000000" pitchFamily="2" charset="0"/>
                <a:ea typeface="Roboto Condensed Light" panose="02000000000000000000" pitchFamily="2" charset="0"/>
              </a:rPr>
              <a:t> та </a:t>
            </a:r>
            <a:r>
              <a:rPr lang="ru-RU" sz="2000" dirty="0" err="1">
                <a:solidFill>
                  <a:srgbClr val="002949"/>
                </a:solidFill>
                <a:latin typeface="Roboto Condensed Light" panose="02000000000000000000" pitchFamily="2" charset="0"/>
                <a:ea typeface="Roboto Condensed Light" panose="02000000000000000000" pitchFamily="2" charset="0"/>
              </a:rPr>
              <a:t>проживають</a:t>
            </a:r>
            <a:r>
              <a:rPr lang="ru-RU" sz="2000" dirty="0">
                <a:solidFill>
                  <a:srgbClr val="002949"/>
                </a:solidFill>
                <a:latin typeface="Roboto Condensed Light" panose="02000000000000000000" pitchFamily="2" charset="0"/>
                <a:ea typeface="Roboto Condensed Light" panose="02000000000000000000" pitchFamily="2" charset="0"/>
              </a:rPr>
              <a:t> за межами </a:t>
            </a:r>
            <a:r>
              <a:rPr lang="ru-RU" sz="2000" dirty="0" err="1">
                <a:solidFill>
                  <a:srgbClr val="002949"/>
                </a:solidFill>
                <a:latin typeface="Roboto Condensed Light" panose="02000000000000000000" pitchFamily="2" charset="0"/>
                <a:ea typeface="Roboto Condensed Light" panose="02000000000000000000" pitchFamily="2" charset="0"/>
              </a:rPr>
              <a:t>України</a:t>
            </a:r>
            <a:r>
              <a:rPr lang="ru-RU" sz="2000" dirty="0">
                <a:solidFill>
                  <a:srgbClr val="002949"/>
                </a:solidFill>
                <a:latin typeface="Roboto Condensed Light" panose="02000000000000000000" pitchFamily="2" charset="0"/>
                <a:ea typeface="Roboto Condensed Light" panose="02000000000000000000" pitchFamily="2" charset="0"/>
              </a:rPr>
              <a:t>, не </a:t>
            </a:r>
            <a:r>
              <a:rPr lang="ru-RU" sz="2000" dirty="0" err="1">
                <a:solidFill>
                  <a:srgbClr val="002949"/>
                </a:solidFill>
                <a:latin typeface="Roboto Condensed Light" panose="02000000000000000000" pitchFamily="2" charset="0"/>
                <a:ea typeface="Roboto Condensed Light" panose="02000000000000000000" pitchFamily="2" charset="0"/>
              </a:rPr>
              <a:t>відповідає</a:t>
            </a:r>
            <a:r>
              <a:rPr lang="ru-RU" sz="2000" dirty="0">
                <a:solidFill>
                  <a:srgbClr val="002949"/>
                </a:solidFill>
                <a:latin typeface="Roboto Condensed Light" panose="02000000000000000000" pitchFamily="2" charset="0"/>
                <a:ea typeface="Roboto Condensed Light" panose="02000000000000000000" pitchFamily="2" charset="0"/>
              </a:rPr>
              <a:t> принципу </a:t>
            </a:r>
            <a:r>
              <a:rPr lang="ru-RU" sz="2000" dirty="0" err="1">
                <a:solidFill>
                  <a:srgbClr val="002949"/>
                </a:solidFill>
                <a:latin typeface="Roboto Condensed Light" panose="02000000000000000000" pitchFamily="2" charset="0"/>
                <a:ea typeface="Roboto Condensed Light" panose="02000000000000000000" pitchFamily="2" charset="0"/>
              </a:rPr>
              <a:t>належного</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врядування</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державні</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органи</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відповідальні</a:t>
            </a:r>
            <a:r>
              <a:rPr lang="ru-RU" sz="2000" dirty="0">
                <a:solidFill>
                  <a:srgbClr val="002949"/>
                </a:solidFill>
                <a:latin typeface="Roboto Condensed Light" panose="02000000000000000000" pitchFamily="2" charset="0"/>
                <a:ea typeface="Roboto Condensed Light" panose="02000000000000000000" pitchFamily="2" charset="0"/>
              </a:rPr>
              <a:t> за </a:t>
            </a:r>
            <a:r>
              <a:rPr lang="ru-RU" sz="2000" dirty="0" err="1">
                <a:solidFill>
                  <a:srgbClr val="002949"/>
                </a:solidFill>
                <a:latin typeface="Roboto Condensed Light" panose="02000000000000000000" pitchFamily="2" charset="0"/>
                <a:ea typeface="Roboto Condensed Light" panose="02000000000000000000" pitchFamily="2" charset="0"/>
              </a:rPr>
              <a:t>виконання</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зазначеного</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рішення</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Конституційного</a:t>
            </a:r>
            <a:r>
              <a:rPr lang="ru-RU" sz="2000" dirty="0">
                <a:solidFill>
                  <a:srgbClr val="002949"/>
                </a:solidFill>
                <a:latin typeface="Roboto Condensed Light" panose="02000000000000000000" pitchFamily="2" charset="0"/>
                <a:ea typeface="Roboto Condensed Light" panose="02000000000000000000" pitchFamily="2" charset="0"/>
              </a:rPr>
              <a:t> Суду </a:t>
            </a:r>
            <a:r>
              <a:rPr lang="ru-RU" sz="2000" dirty="0" err="1">
                <a:solidFill>
                  <a:srgbClr val="002949"/>
                </a:solidFill>
                <a:latin typeface="Roboto Condensed Light" panose="02000000000000000000" pitchFamily="2" charset="0"/>
                <a:ea typeface="Roboto Condensed Light" panose="02000000000000000000" pitchFamily="2" charset="0"/>
              </a:rPr>
              <a:t>України</a:t>
            </a:r>
            <a:r>
              <a:rPr lang="ru-RU" sz="2000" dirty="0">
                <a:solidFill>
                  <a:srgbClr val="002949"/>
                </a:solidFill>
                <a:latin typeface="Roboto Condensed Light" panose="02000000000000000000" pitchFamily="2" charset="0"/>
                <a:ea typeface="Roboto Condensed Light" panose="02000000000000000000" pitchFamily="2" charset="0"/>
              </a:rPr>
              <a:t>, не </a:t>
            </a:r>
            <a:r>
              <a:rPr lang="ru-RU" sz="2000" dirty="0" err="1">
                <a:solidFill>
                  <a:srgbClr val="002949"/>
                </a:solidFill>
                <a:latin typeface="Roboto Condensed Light" panose="02000000000000000000" pitchFamily="2" charset="0"/>
                <a:ea typeface="Roboto Condensed Light" panose="02000000000000000000" pitchFamily="2" charset="0"/>
              </a:rPr>
              <a:t>діяли</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вчасно</a:t>
            </a:r>
            <a:r>
              <a:rPr lang="ru-RU" sz="2000" dirty="0">
                <a:solidFill>
                  <a:srgbClr val="002949"/>
                </a:solidFill>
                <a:latin typeface="Roboto Condensed Light" panose="02000000000000000000" pitchFamily="2" charset="0"/>
                <a:ea typeface="Roboto Condensed Light" panose="02000000000000000000" pitchFamily="2" charset="0"/>
              </a:rPr>
              <a:t> та </a:t>
            </a:r>
            <a:r>
              <a:rPr lang="ru-RU" sz="2000" dirty="0" err="1">
                <a:solidFill>
                  <a:srgbClr val="002949"/>
                </a:solidFill>
                <a:latin typeface="Roboto Condensed Light" panose="02000000000000000000" pitchFamily="2" charset="0"/>
                <a:ea typeface="Roboto Condensed Light" panose="02000000000000000000" pitchFamily="2" charset="0"/>
              </a:rPr>
              <a:t>послідовно</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Невиконання</a:t>
            </a:r>
            <a:r>
              <a:rPr lang="ru-RU" sz="2000" dirty="0">
                <a:solidFill>
                  <a:srgbClr val="002949"/>
                </a:solidFill>
                <a:latin typeface="Roboto Condensed Light" panose="02000000000000000000" pitchFamily="2" charset="0"/>
                <a:ea typeface="Roboto Condensed Light" panose="02000000000000000000" pitchFamily="2" charset="0"/>
              </a:rPr>
              <a:t> державою </a:t>
            </a:r>
            <a:r>
              <a:rPr lang="ru-RU" sz="2000" dirty="0" err="1">
                <a:solidFill>
                  <a:srgbClr val="002949"/>
                </a:solidFill>
                <a:latin typeface="Roboto Condensed Light" panose="02000000000000000000" pitchFamily="2" charset="0"/>
                <a:ea typeface="Roboto Condensed Light" panose="02000000000000000000" pitchFamily="2" charset="0"/>
              </a:rPr>
              <a:t>покладених</a:t>
            </a:r>
            <a:r>
              <a:rPr lang="ru-RU" sz="2000" dirty="0">
                <a:solidFill>
                  <a:srgbClr val="002949"/>
                </a:solidFill>
                <a:latin typeface="Roboto Condensed Light" panose="02000000000000000000" pitchFamily="2" charset="0"/>
                <a:ea typeface="Roboto Condensed Light" panose="02000000000000000000" pitchFamily="2" charset="0"/>
              </a:rPr>
              <a:t> на </a:t>
            </a:r>
            <a:r>
              <a:rPr lang="ru-RU" sz="2000" dirty="0" err="1">
                <a:solidFill>
                  <a:srgbClr val="002949"/>
                </a:solidFill>
                <a:latin typeface="Roboto Condensed Light" panose="02000000000000000000" pitchFamily="2" charset="0"/>
                <a:ea typeface="Roboto Condensed Light" panose="02000000000000000000" pitchFamily="2" charset="0"/>
              </a:rPr>
              <a:t>неї</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обов`язків</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щодо</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соціального</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забезпечення</a:t>
            </a:r>
            <a:r>
              <a:rPr lang="ru-RU" sz="2000" dirty="0">
                <a:solidFill>
                  <a:srgbClr val="002949"/>
                </a:solidFill>
                <a:latin typeface="Roboto Condensed Light" panose="02000000000000000000" pitchFamily="2" charset="0"/>
                <a:ea typeface="Roboto Condensed Light" panose="02000000000000000000" pitchFamily="2" charset="0"/>
              </a:rPr>
              <a:t> та </a:t>
            </a:r>
            <a:r>
              <a:rPr lang="ru-RU" sz="2000" dirty="0" err="1">
                <a:solidFill>
                  <a:srgbClr val="002949"/>
                </a:solidFill>
                <a:latin typeface="Roboto Condensed Light" panose="02000000000000000000" pitchFamily="2" charset="0"/>
                <a:ea typeface="Roboto Condensed Light" panose="02000000000000000000" pitchFamily="2" charset="0"/>
              </a:rPr>
              <a:t>захисту</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громадян</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породжує</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масові</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звернення</a:t>
            </a:r>
            <a:r>
              <a:rPr lang="ru-RU" sz="2000" dirty="0">
                <a:solidFill>
                  <a:srgbClr val="002949"/>
                </a:solidFill>
                <a:latin typeface="Roboto Condensed Light" panose="02000000000000000000" pitchFamily="2" charset="0"/>
                <a:ea typeface="Roboto Condensed Light" panose="02000000000000000000" pitchFamily="2" charset="0"/>
              </a:rPr>
              <a:t> до суду з </a:t>
            </a:r>
            <a:r>
              <a:rPr lang="ru-RU" sz="2000" dirty="0" err="1">
                <a:solidFill>
                  <a:srgbClr val="002949"/>
                </a:solidFill>
                <a:latin typeface="Roboto Condensed Light" panose="02000000000000000000" pitchFamily="2" charset="0"/>
                <a:ea typeface="Roboto Condensed Light" panose="02000000000000000000" pitchFamily="2" charset="0"/>
              </a:rPr>
              <a:t>позовами</a:t>
            </a:r>
            <a:r>
              <a:rPr lang="ru-RU" sz="2000" dirty="0">
                <a:solidFill>
                  <a:srgbClr val="002949"/>
                </a:solidFill>
                <a:latin typeface="Roboto Condensed Light" panose="02000000000000000000" pitchFamily="2" charset="0"/>
                <a:ea typeface="Roboto Condensed Light" panose="02000000000000000000" pitchFamily="2" charset="0"/>
              </a:rPr>
              <a:t> про </a:t>
            </a:r>
            <a:r>
              <a:rPr lang="ru-RU" sz="2000" dirty="0" err="1">
                <a:solidFill>
                  <a:srgbClr val="002949"/>
                </a:solidFill>
                <a:latin typeface="Roboto Condensed Light" panose="02000000000000000000" pitchFamily="2" charset="0"/>
                <a:ea typeface="Roboto Condensed Light" panose="02000000000000000000" pitchFamily="2" charset="0"/>
              </a:rPr>
              <a:t>визнання</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неправомірними</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дій</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органів</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пенсійного</a:t>
            </a:r>
            <a:r>
              <a:rPr lang="ru-RU" sz="2000" dirty="0">
                <a:solidFill>
                  <a:srgbClr val="002949"/>
                </a:solidFill>
                <a:latin typeface="Roboto Condensed Light" panose="02000000000000000000" pitchFamily="2" charset="0"/>
                <a:ea typeface="Roboto Condensed Light" panose="02000000000000000000" pitchFamily="2" charset="0"/>
              </a:rPr>
              <a:t> фонду, </a:t>
            </a:r>
            <a:r>
              <a:rPr lang="ru-RU" sz="2000" dirty="0" err="1">
                <a:solidFill>
                  <a:srgbClr val="002949"/>
                </a:solidFill>
                <a:latin typeface="Roboto Condensed Light" panose="02000000000000000000" pitchFamily="2" charset="0"/>
                <a:ea typeface="Roboto Condensed Light" panose="02000000000000000000" pitchFamily="2" charset="0"/>
              </a:rPr>
              <a:t>що</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серед</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іншого</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підриває</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довіру</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громадян</a:t>
            </a:r>
            <a:r>
              <a:rPr lang="ru-RU" sz="2000" dirty="0">
                <a:solidFill>
                  <a:srgbClr val="002949"/>
                </a:solidFill>
                <a:latin typeface="Roboto Condensed Light" panose="02000000000000000000" pitchFamily="2" charset="0"/>
                <a:ea typeface="Roboto Condensed Light" panose="02000000000000000000" pitchFamily="2" charset="0"/>
              </a:rPr>
              <a:t> до </a:t>
            </a:r>
            <a:r>
              <a:rPr lang="ru-RU" sz="2000" dirty="0" err="1">
                <a:solidFill>
                  <a:srgbClr val="002949"/>
                </a:solidFill>
                <a:latin typeface="Roboto Condensed Light" panose="02000000000000000000" pitchFamily="2" charset="0"/>
                <a:ea typeface="Roboto Condensed Light" panose="02000000000000000000" pitchFamily="2" charset="0"/>
              </a:rPr>
              <a:t>належного</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виконання</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всіма</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суб`єктами</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владних</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повноважень</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своїх</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функції</a:t>
            </a:r>
            <a:r>
              <a:rPr lang="ru-RU" sz="2000" dirty="0">
                <a:solidFill>
                  <a:srgbClr val="002949"/>
                </a:solidFill>
                <a:latin typeface="Roboto Condensed Light" panose="02000000000000000000" pitchFamily="2" charset="0"/>
                <a:ea typeface="Roboto Condensed Light" panose="02000000000000000000" pitchFamily="2" charset="0"/>
              </a:rPr>
              <a:t> та по </a:t>
            </a:r>
            <a:r>
              <a:rPr lang="ru-RU" sz="2000" dirty="0" err="1">
                <a:solidFill>
                  <a:srgbClr val="002949"/>
                </a:solidFill>
                <a:latin typeface="Roboto Condensed Light" panose="02000000000000000000" pitchFamily="2" charset="0"/>
                <a:ea typeface="Roboto Condensed Light" panose="02000000000000000000" pitchFamily="2" charset="0"/>
              </a:rPr>
              <a:t>можливості</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отримати</a:t>
            </a:r>
            <a:r>
              <a:rPr lang="ru-RU" sz="2000" dirty="0">
                <a:solidFill>
                  <a:srgbClr val="002949"/>
                </a:solidFill>
                <a:latin typeface="Roboto Condensed Light" panose="02000000000000000000" pitchFamily="2" charset="0"/>
                <a:ea typeface="Roboto Condensed Light" panose="02000000000000000000" pitchFamily="2" charset="0"/>
              </a:rPr>
              <a:t> в </a:t>
            </a:r>
            <a:r>
              <a:rPr lang="ru-RU" sz="2000" dirty="0" err="1">
                <a:solidFill>
                  <a:srgbClr val="002949"/>
                </a:solidFill>
                <a:latin typeface="Roboto Condensed Light" panose="02000000000000000000" pitchFamily="2" charset="0"/>
                <a:ea typeface="Roboto Condensed Light" panose="02000000000000000000" pitchFamily="2" charset="0"/>
              </a:rPr>
              <a:t>старості</a:t>
            </a:r>
            <a:r>
              <a:rPr lang="ru-RU" sz="2000" dirty="0">
                <a:solidFill>
                  <a:srgbClr val="002949"/>
                </a:solidFill>
                <a:latin typeface="Roboto Condensed Light" panose="02000000000000000000" pitchFamily="2" charset="0"/>
                <a:ea typeface="Roboto Condensed Light" panose="02000000000000000000" pitchFamily="2" charset="0"/>
              </a:rPr>
              <a:t> з боку </a:t>
            </a:r>
            <a:r>
              <a:rPr lang="ru-RU" sz="2000" dirty="0" err="1">
                <a:solidFill>
                  <a:srgbClr val="002949"/>
                </a:solidFill>
                <a:latin typeface="Roboto Condensed Light" panose="02000000000000000000" pitchFamily="2" charset="0"/>
                <a:ea typeface="Roboto Condensed Light" panose="02000000000000000000" pitchFamily="2" charset="0"/>
              </a:rPr>
              <a:t>держави</a:t>
            </a:r>
            <a:r>
              <a:rPr lang="ru-RU" sz="2000" dirty="0">
                <a:solidFill>
                  <a:srgbClr val="002949"/>
                </a:solidFill>
                <a:latin typeface="Roboto Condensed Light" panose="02000000000000000000" pitchFamily="2" charset="0"/>
                <a:ea typeface="Roboto Condensed Light" panose="02000000000000000000" pitchFamily="2" charset="0"/>
              </a:rPr>
              <a:t> в </a:t>
            </a:r>
            <a:r>
              <a:rPr lang="ru-RU" sz="2000" dirty="0" err="1">
                <a:solidFill>
                  <a:srgbClr val="002949"/>
                </a:solidFill>
                <a:latin typeface="Roboto Condensed Light" panose="02000000000000000000" pitchFamily="2" charset="0"/>
                <a:ea typeface="Roboto Condensed Light" panose="02000000000000000000" pitchFamily="2" charset="0"/>
              </a:rPr>
              <a:t>обмін</a:t>
            </a:r>
            <a:r>
              <a:rPr lang="ru-RU" sz="2000" dirty="0">
                <a:solidFill>
                  <a:srgbClr val="002949"/>
                </a:solidFill>
                <a:latin typeface="Roboto Condensed Light" panose="02000000000000000000" pitchFamily="2" charset="0"/>
                <a:ea typeface="Roboto Condensed Light" panose="02000000000000000000" pitchFamily="2" charset="0"/>
              </a:rPr>
              <a:t> на свою </a:t>
            </a:r>
            <a:r>
              <a:rPr lang="ru-RU" sz="2000" dirty="0" err="1">
                <a:solidFill>
                  <a:srgbClr val="002949"/>
                </a:solidFill>
                <a:latin typeface="Roboto Condensed Light" panose="02000000000000000000" pitchFamily="2" charset="0"/>
                <a:ea typeface="Roboto Condensed Light" panose="02000000000000000000" pitchFamily="2" charset="0"/>
              </a:rPr>
              <a:t>трудову</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діяльність</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справедливий</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соціальний</a:t>
            </a:r>
            <a:r>
              <a:rPr lang="ru-RU" sz="2000" dirty="0">
                <a:solidFill>
                  <a:srgbClr val="002949"/>
                </a:solidFill>
                <a:latin typeface="Roboto Condensed Light" panose="02000000000000000000" pitchFamily="2" charset="0"/>
                <a:ea typeface="Roboto Condensed Light" panose="02000000000000000000" pitchFamily="2" charset="0"/>
              </a:rPr>
              <a:t> </a:t>
            </a:r>
            <a:r>
              <a:rPr lang="ru-RU" sz="2000" dirty="0" err="1">
                <a:solidFill>
                  <a:srgbClr val="002949"/>
                </a:solidFill>
                <a:latin typeface="Roboto Condensed Light" panose="02000000000000000000" pitchFamily="2" charset="0"/>
                <a:ea typeface="Roboto Condensed Light" panose="02000000000000000000" pitchFamily="2" charset="0"/>
              </a:rPr>
              <a:t>захист</a:t>
            </a:r>
            <a:r>
              <a:rPr lang="ru-RU" sz="2000" dirty="0">
                <a:solidFill>
                  <a:srgbClr val="002949"/>
                </a:solidFill>
                <a:latin typeface="Roboto Condensed Light" panose="02000000000000000000" pitchFamily="2" charset="0"/>
                <a:ea typeface="Roboto Condensed Light" panose="02000000000000000000" pitchFamily="2" charset="0"/>
              </a:rPr>
              <a:t>.</a:t>
            </a:r>
            <a:endParaRPr lang="uk-UA" sz="2000" dirty="0">
              <a:solidFill>
                <a:srgbClr val="002949"/>
              </a:solidFill>
              <a:latin typeface="Roboto Condensed Light" panose="02000000000000000000" pitchFamily="2" charset="0"/>
              <a:ea typeface="Roboto Condensed Light" panose="02000000000000000000" pitchFamily="2" charset="0"/>
            </a:endParaRPr>
          </a:p>
        </p:txBody>
      </p:sp>
      <p:cxnSp>
        <p:nvCxnSpPr>
          <p:cNvPr id="4" name="Straight Connector 8">
            <a:extLst>
              <a:ext uri="{FF2B5EF4-FFF2-40B4-BE49-F238E27FC236}">
                <a16:creationId xmlns:a16="http://schemas.microsoft.com/office/drawing/2014/main" id="{0EB6D565-F568-C66C-F95A-BD0AAEC99AB0}"/>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41CA0A6E-4319-0F0A-E558-7F85211569E8}"/>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32BDCD9A-2343-0CE5-D4A3-05ACEC9F720A}"/>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52EEF76A-4D8E-BC39-B3D4-2A4863DD4487}"/>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58</a:t>
            </a:fld>
            <a:endParaRPr lang="uk-UA" altLang="uk-UA" dirty="0">
              <a:solidFill>
                <a:srgbClr val="002949"/>
              </a:solidFill>
            </a:endParaRPr>
          </a:p>
        </p:txBody>
      </p:sp>
    </p:spTree>
    <p:extLst>
      <p:ext uri="{BB962C8B-B14F-4D97-AF65-F5344CB8AC3E}">
        <p14:creationId xmlns:p14="http://schemas.microsoft.com/office/powerpoint/2010/main" val="4275051111"/>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437174" y="1510979"/>
            <a:ext cx="11317652" cy="3631763"/>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1.	Право на соціальний захист у всіх формах є гарантованим Конституцією України невідчужуваним основоположним правом, яке, за загальним правилом, має абсолютний характер (не залежить від внесення змін до законів або фінансових можливостей держави).</a:t>
            </a:r>
          </a:p>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2.	У правовідносинах стосовно соціального захисту діє презумпція добросовісності особи, для якої обов’язком є лише звернення з відповідною заявою про встановлення (зміну виду) пенсії, іншого виду соціальних виплат та, за необхідності, відповідно до рекомендацій органів соціального захисту надати необхідні документи або інформувати про причини неможливості їх надання. У свою чергу, відповідний суб’єкт владних повноважень зобов’язаний максимально оперативно реагувати на такі звернення особи, забезпечувати їй найбільше сприяння у зборі необхідних документів, а також надавати консультації особі для вибору нею найбільш оптимального способу соціального захисту (вибір виду пенсії тощо); правильно розрахувати і своєчасно та в повному обсязі виплачувати особі належні їй суми.</a:t>
            </a: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73854" y="0"/>
            <a:ext cx="10598047" cy="9893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ВИСНОВКИ</a:t>
            </a:r>
            <a:endParaRPr lang="uk-UA" sz="2400" dirty="0">
              <a:solidFill>
                <a:srgbClr val="002949"/>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F4AD3585-4FCD-6BDA-1C13-A1EE7B647EA4}"/>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45A94B8A-A15C-4AF6-1BF1-8D645EAAD50F}"/>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B81C30A1-A075-43A1-86E6-A5B139AC7E7C}"/>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B8C08A4C-B06D-876E-FB87-499017EACBB2}"/>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59</a:t>
            </a:fld>
            <a:endParaRPr lang="uk-UA" altLang="uk-UA" dirty="0">
              <a:solidFill>
                <a:srgbClr val="002949"/>
              </a:solidFill>
            </a:endParaRPr>
          </a:p>
        </p:txBody>
      </p:sp>
    </p:spTree>
    <p:extLst>
      <p:ext uri="{BB962C8B-B14F-4D97-AF65-F5344CB8AC3E}">
        <p14:creationId xmlns:p14="http://schemas.microsoft.com/office/powerpoint/2010/main" val="53796507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4F72239-0A04-450A-AAEB-3ABE73DD0BC6}"/>
              </a:ext>
            </a:extLst>
          </p:cNvPr>
          <p:cNvSpPr>
            <a:spLocks noGrp="1"/>
          </p:cNvSpPr>
          <p:nvPr>
            <p:ph idx="1"/>
          </p:nvPr>
        </p:nvSpPr>
        <p:spPr>
          <a:xfrm>
            <a:off x="459135" y="218322"/>
            <a:ext cx="10599057" cy="5271861"/>
          </a:xfrm>
        </p:spPr>
        <p:txBody>
          <a:bodyPr/>
          <a:lstStyle/>
          <a:p>
            <a:pPr marL="0" indent="0">
              <a:lnSpc>
                <a:spcPct val="150000"/>
              </a:lnSpc>
              <a:buNone/>
            </a:pPr>
            <a:r>
              <a:rPr lang="uk-UA" sz="3200" b="1" dirty="0">
                <a:solidFill>
                  <a:srgbClr val="002949"/>
                </a:solidFill>
                <a:ea typeface="Roboto Condensed Light" panose="02000000000000000000" pitchFamily="2" charset="0"/>
              </a:rPr>
              <a:t>ДИСКУСІЙНІ ПИТАННЯ ПРАВОЗАСТОСУВАННЯ:</a:t>
            </a:r>
          </a:p>
          <a:p>
            <a:pPr marL="514350" indent="-514350" algn="just">
              <a:lnSpc>
                <a:spcPct val="100000"/>
              </a:lnSpc>
              <a:spcBef>
                <a:spcPts val="0"/>
              </a:spcBef>
              <a:buAutoNum type="arabicPeriod"/>
            </a:pPr>
            <a:r>
              <a:rPr lang="uk-UA" sz="3200" dirty="0">
                <a:solidFill>
                  <a:srgbClr val="002949"/>
                </a:solidFill>
                <a:ea typeface="Roboto Condensed Light" panose="02000000000000000000" pitchFamily="2" charset="0"/>
              </a:rPr>
              <a:t>Відмовити у відкритті – відкрити та залишити без розгляду (рівність і змагальність) – відмовити по суті?</a:t>
            </a:r>
          </a:p>
          <a:p>
            <a:pPr marL="514350" indent="-514350" algn="just">
              <a:lnSpc>
                <a:spcPct val="100000"/>
              </a:lnSpc>
              <a:spcBef>
                <a:spcPts val="0"/>
              </a:spcBef>
              <a:buAutoNum type="arabicPeriod"/>
            </a:pPr>
            <a:r>
              <a:rPr lang="uk-UA" sz="3200" dirty="0">
                <a:solidFill>
                  <a:srgbClr val="002949"/>
                </a:solidFill>
                <a:ea typeface="Roboto Condensed Light" panose="02000000000000000000" pitchFamily="2" charset="0"/>
              </a:rPr>
              <a:t>Залишення без розгляду при частковому задоволенні позову викладається в окремій ухвалі (оскаржується разом)?</a:t>
            </a:r>
          </a:p>
          <a:p>
            <a:pPr marL="514350" indent="-514350" algn="just">
              <a:lnSpc>
                <a:spcPct val="100000"/>
              </a:lnSpc>
              <a:spcBef>
                <a:spcPts val="0"/>
              </a:spcBef>
              <a:buAutoNum type="arabicPeriod"/>
            </a:pPr>
            <a:r>
              <a:rPr lang="uk-UA" sz="3200" dirty="0">
                <a:solidFill>
                  <a:srgbClr val="002949"/>
                </a:solidFill>
                <a:ea typeface="Roboto Condensed Light" panose="02000000000000000000" pitchFamily="2" charset="0"/>
              </a:rPr>
              <a:t>Вплив військового стану на обрахунок строків?</a:t>
            </a:r>
          </a:p>
          <a:p>
            <a:pPr marL="514350" indent="-514350" algn="just">
              <a:lnSpc>
                <a:spcPct val="100000"/>
              </a:lnSpc>
              <a:spcBef>
                <a:spcPts val="0"/>
              </a:spcBef>
              <a:buAutoNum type="arabicPeriod"/>
            </a:pPr>
            <a:r>
              <a:rPr lang="uk-UA" sz="3200" dirty="0">
                <a:solidFill>
                  <a:srgbClr val="002949"/>
                </a:solidFill>
                <a:ea typeface="Roboto Condensed Light" panose="02000000000000000000" pitchFamily="2" charset="0"/>
              </a:rPr>
              <a:t>Окрема ухвала як реакція суду на зловживання стороною процесуальними правами, пов'язаними із строками</a:t>
            </a:r>
          </a:p>
        </p:txBody>
      </p:sp>
      <p:cxnSp>
        <p:nvCxnSpPr>
          <p:cNvPr id="4" name="Straight Connector 8">
            <a:extLst>
              <a:ext uri="{FF2B5EF4-FFF2-40B4-BE49-F238E27FC236}">
                <a16:creationId xmlns:a16="http://schemas.microsoft.com/office/drawing/2014/main" id="{8F805869-9AD3-E648-F06E-68653658465F}"/>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4BC73810-84E8-DAD2-6BF6-737CD38D1978}"/>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CA747575-4497-C8A6-140B-E32B7CC84DF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50EE8781-446A-32AA-C961-3536C57A6D2D}"/>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a:t>
            </a:fld>
            <a:endParaRPr lang="uk-UA" altLang="uk-UA" dirty="0">
              <a:solidFill>
                <a:srgbClr val="002949"/>
              </a:solidFill>
            </a:endParaRPr>
          </a:p>
        </p:txBody>
      </p:sp>
    </p:spTree>
    <p:extLst>
      <p:ext uri="{BB962C8B-B14F-4D97-AF65-F5344CB8AC3E}">
        <p14:creationId xmlns:p14="http://schemas.microsoft.com/office/powerpoint/2010/main" val="2388411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314051" y="1168079"/>
            <a:ext cx="11616012" cy="4401205"/>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3.	Отримання сум соціальних виплат залежить від дійсного волевиявлення особи, яке стає таким лише після подання останньою у порядку, встановленому законодавством, до визначеного суб`єкта відповідної заяви і повного пакету необхідних документів (важливо, що незнання закону не звільняє особу від обов`язку його виконання та дотримання).</a:t>
            </a:r>
          </a:p>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4.	У соціальній сфері повинен застосовуватися принцип індивідуального підходу, який зумовлений тим, що значна частина осіб-заявників не володіють спеціальними знаннями у сфері пенсійного законодавства; при призначенні пенсії досить часто зустрічаються нетипові ситуації, зумовлені специфікою трудових відносин, періодів та видів трудової діяльності, її оплати, наявністю документів, що це підтверджують, зміною законодавства протягом періоду трудової діяльності, яке впливає на всі вищезазначені чинники.</a:t>
            </a:r>
          </a:p>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5.	Принцип належного урядування зобов’язує суб’єкта владних повноважень після виявлення власної допущеної помилки (без рішення суду) невідкладно провести правильний розрахунок розміру пенсії, іншої соціальної виплати та погасити заборгованість, яка виникла за весь період порушення права особи на соціальний захист.</a:t>
            </a: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73854" y="0"/>
            <a:ext cx="10598047" cy="9893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ВИСНОВКИ</a:t>
            </a:r>
            <a:endParaRPr lang="uk-UA" sz="2400" dirty="0">
              <a:solidFill>
                <a:srgbClr val="002949"/>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2FC7CC6E-9E0D-56A0-73BC-8CB0A9DE2CCF}"/>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46EEC790-AF7D-81A1-3789-FB779C426BD9}"/>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78225F73-A533-856D-3A3A-2EC3E527A7C3}"/>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923ACF35-7887-1539-3BA6-793C5D71724F}"/>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60</a:t>
            </a:fld>
            <a:endParaRPr lang="uk-UA" altLang="uk-UA" dirty="0">
              <a:solidFill>
                <a:srgbClr val="002949"/>
              </a:solidFill>
            </a:endParaRPr>
          </a:p>
        </p:txBody>
      </p:sp>
    </p:spTree>
    <p:extLst>
      <p:ext uri="{BB962C8B-B14F-4D97-AF65-F5344CB8AC3E}">
        <p14:creationId xmlns:p14="http://schemas.microsoft.com/office/powerpoint/2010/main" val="1310579524"/>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437174" y="1347629"/>
            <a:ext cx="11317652" cy="4401205"/>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defTabSz="271463">
              <a:lnSpc>
                <a:spcPct val="100000"/>
              </a:lnSpc>
              <a:spcBef>
                <a:spcPct val="0"/>
              </a:spcBef>
              <a:spcAft>
                <a:spcPts val="1200"/>
              </a:spcAft>
              <a:buNone/>
            </a:pPr>
            <a:r>
              <a:rPr lang="uk-UA" altLang="uk-UA" sz="2000" dirty="0">
                <a:solidFill>
                  <a:srgbClr val="002949"/>
                </a:solidFill>
              </a:rPr>
              <a:t>6.	Звернення до адміністративного суду, за загальним правилом, повинно відбуватися у межах шести місяців з моменту відмови суб’єкта владних повноважень задовольнити відповідну заяву суб’єкта приватного права (отримання такого рішення суб’єкта владних повноважень).</a:t>
            </a:r>
          </a:p>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7.	Право на соціальний захист, зазвичай, реалізовують соціально незахищені особи, а тому є спірним підхід, згідно з яким для таких спорів можна застосовувати загальні підходи обрахунку строку звернення до адміністративного суду, який фактично ґрунтується на тому, що протягом шести місяців кожна фізична особа має оперативно реагувати на зміни у законодавстві, перевірити правомірність дій суб`єктів владних повноважень, невідкладно звертитися із заявами та скаргами до таких суб`єктів владних повноважень, а у випадку їх необґрунтованого відхилення – до суду.</a:t>
            </a:r>
          </a:p>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8.	Пенсія (соціальні виплати та допомоги), як і заробітна плата (тут відповідно до прямої норми закону звернення до суду здійснюється без обмеження будь-яким строком), мають, зокрема, відповідно до ст. 46 Конституції України та ст. 1 Закону України «Про громадянство України», дуже близьку природу, оскільки включені до переліку законних джерел існування.</a:t>
            </a: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73854" y="0"/>
            <a:ext cx="10598047" cy="9893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ВИСНОВКИ</a:t>
            </a:r>
            <a:endParaRPr lang="uk-UA" sz="2400" dirty="0">
              <a:solidFill>
                <a:srgbClr val="002949"/>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7749373E-528B-7BB5-65BE-4F81413A31C1}"/>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D7ACC03C-44F9-D3B0-CFE2-E1B87C79D34D}"/>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3ED3FBBD-C1C3-B4C1-39FE-161EA78137DB}"/>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DD112FB8-78A4-F024-C94D-4A1C75B70726}"/>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61</a:t>
            </a:fld>
            <a:endParaRPr lang="uk-UA" altLang="uk-UA" dirty="0">
              <a:solidFill>
                <a:srgbClr val="002949"/>
              </a:solidFill>
            </a:endParaRPr>
          </a:p>
        </p:txBody>
      </p:sp>
    </p:spTree>
    <p:extLst>
      <p:ext uri="{BB962C8B-B14F-4D97-AF65-F5344CB8AC3E}">
        <p14:creationId xmlns:p14="http://schemas.microsoft.com/office/powerpoint/2010/main" val="410996471"/>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437174" y="1536174"/>
            <a:ext cx="11317652" cy="3785652"/>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9.	У разі порушення органом пенсійного фонду або іншим суб’єктом владних повноважень законодавства у сфері соціального захисту застосування до адміністративного позову шестимісячного строку звернення до суду, встановленого ст. 122 КАС України, має наслідком неможливість реалізації особою права на отримання належних їй сум виплат без обмеження будь-яким строком за минулий час з відповідною компенсацією, що гарантовано, зокрема, положеннями ст. 87 Закону України «Про пенсійне забезпечення», ст. 46 Закону України «Про загальнообов’язкове державне пенсійне страхування» та ст. ст. 51, 55 Закону України «Про пенсійне забезпечення осіб звільнених з військової служби та деяких інших осіб». У зв’язку з цим, право особи ініціювати судовий контроль за правомірністю відмови в реалізації права на первинне призначення пенсії або правомірності призначення пенсії, за загальним правилом, не може безпосередньо ставитися в залежність від строку, який минув з моменту відмови уповноваженого суб’єкта владних повноважень у реалізації особою конституційного права на соціальний захист у формі забезпечення у старості або з моменту допущеної помилки.</a:t>
            </a: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73854" y="0"/>
            <a:ext cx="10598047" cy="9893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ВИСНОВКИ</a:t>
            </a:r>
            <a:endParaRPr lang="uk-UA" sz="2400" dirty="0">
              <a:solidFill>
                <a:srgbClr val="002949"/>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EA40C33B-7B42-F834-391F-563AD01178BF}"/>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F5E9266B-B290-244C-092C-4BA7ED8A5C19}"/>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34026F10-6BB6-DD61-2FCE-0AC4C6468BAD}"/>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4EEEB3A0-45E7-97CD-59F4-0DA68E64B3A1}"/>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62</a:t>
            </a:fld>
            <a:endParaRPr lang="uk-UA" altLang="uk-UA" dirty="0">
              <a:solidFill>
                <a:srgbClr val="002949"/>
              </a:solidFill>
            </a:endParaRPr>
          </a:p>
        </p:txBody>
      </p:sp>
    </p:spTree>
    <p:extLst>
      <p:ext uri="{BB962C8B-B14F-4D97-AF65-F5344CB8AC3E}">
        <p14:creationId xmlns:p14="http://schemas.microsoft.com/office/powerpoint/2010/main" val="1235357827"/>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229165" y="1187347"/>
            <a:ext cx="11487424" cy="4632037"/>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defTabSz="271463">
              <a:lnSpc>
                <a:spcPct val="100000"/>
              </a:lnSpc>
              <a:spcBef>
                <a:spcPct val="0"/>
              </a:spcBef>
              <a:spcAft>
                <a:spcPts val="1200"/>
              </a:spcAft>
              <a:buFont typeface="Arial" panose="020B0604020202020204" pitchFamily="34" charset="0"/>
              <a:buNone/>
            </a:pPr>
            <a:r>
              <a:rPr lang="uk-UA" altLang="uk-UA" sz="1900" dirty="0">
                <a:solidFill>
                  <a:srgbClr val="002949"/>
                </a:solidFill>
              </a:rPr>
              <a:t>10.	У справах стосовно соціальних виплат (їх розміру, порядку нарахування тощо) період, за який може бути стягнута відповідна сума, залежить від вини суб’єкта, який допустив неправильне нарахування (нарахування означає первісне визначення суми, що підлягає щомісячній або іншій періодичні виплаті). Цей період є безстроковим якщо винною особою є суб`єкт владних повноважень, оскільки неправомірна поведінка, за загальним правилом, не створює жодних правових наслідків, у тому числі, не легалізує триваюче правопорушення з боку держави. У триваючих правовідносинах суб`єкт владних повноважень протягом певного проміжку часу ухиляється від виконання своїх зобов`язань (триваюча протиправна бездіяльність) або допускає протиправну поведінку (триваюча протиправна діяльність) стосовно суб’єкта приватного права.</a:t>
            </a:r>
          </a:p>
          <a:p>
            <a:pPr algn="just" defTabSz="271463">
              <a:lnSpc>
                <a:spcPct val="100000"/>
              </a:lnSpc>
              <a:spcBef>
                <a:spcPct val="0"/>
              </a:spcBef>
              <a:spcAft>
                <a:spcPts val="1200"/>
              </a:spcAft>
              <a:buFont typeface="Arial" panose="020B0604020202020204" pitchFamily="34" charset="0"/>
              <a:buNone/>
            </a:pPr>
            <a:r>
              <a:rPr lang="uk-UA" altLang="uk-UA" sz="1900" dirty="0">
                <a:solidFill>
                  <a:srgbClr val="002949"/>
                </a:solidFill>
              </a:rPr>
              <a:t>11.	Предметом позову в категорії справ стосовно соціального захисту є дії чи бездіяльність суб`єкта владних повноважень, пов`язані з соціальними виплатами, які можуть бути регулярними, періодичними, одноразовими, обмеженими в часі платежами, а тому строк на соціальний захист та строки звернення до суду залежать також від виду відповідного платежу як форми соціального захисту з боку держави. При застосуванні строків звернення до адміністративного суду у вказаній категорії справ слід виходити з того, що встановлені процесуальним законом строки та повернення позовної заяви на підставі їх пропуску не можуть слугувати меті відмови у захисті порушеного права.</a:t>
            </a: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73854" y="0"/>
            <a:ext cx="10598047" cy="9893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ВИСНОВКИ</a:t>
            </a:r>
            <a:endParaRPr lang="uk-UA" sz="2400" dirty="0">
              <a:solidFill>
                <a:srgbClr val="002949"/>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A58F734E-3BCC-B889-793F-269E6B9C74A6}"/>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2BBAE0EE-5DAC-F68A-569A-414B40E557A0}"/>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194FCE09-275D-0F09-6B9D-CED2A32197F7}"/>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A8D6F804-1483-0AD6-207D-1174397A514A}"/>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63</a:t>
            </a:fld>
            <a:endParaRPr lang="uk-UA" altLang="uk-UA" dirty="0">
              <a:solidFill>
                <a:srgbClr val="002949"/>
              </a:solidFill>
            </a:endParaRPr>
          </a:p>
        </p:txBody>
      </p:sp>
    </p:spTree>
    <p:extLst>
      <p:ext uri="{BB962C8B-B14F-4D97-AF65-F5344CB8AC3E}">
        <p14:creationId xmlns:p14="http://schemas.microsoft.com/office/powerpoint/2010/main" val="1694383898"/>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359431" y="1255026"/>
            <a:ext cx="11473137" cy="4555093"/>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12.	Право особи як учасника правовідносин, що врегульовані законодавством у сфері соціального захисту, на звернення до адміністративного суду з метою встановлення статусу (визнання певного права) та, відповідно, отримання виплати певних сум, пов’язаних з цим статусом, як правило, не обмежено певним строком. Разом з тим, право на стягнення відповідних сум обмежено періодом звернення особи до суб’єкта владних повноважень, який уповноважений надавати такий статус та здійснювати відповідні виплати.</a:t>
            </a:r>
          </a:p>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13.	Застосовуючи строки у зазначеній сфері, потрібно розрізняти право особи на соціальний захист та право особи на судовий захист. Право на соціальний захист особи реалізується відповідним суб`єктом владних повноважень, як правило, органом пенсійного фонду, за зверненням такої особи з проханням надати певний статус та здійснити відповідні виплати. У випадку, якщо особа вважає, що існує спір у публічно-правовій сфері стосовно реалізації її права на соціальний захист, зумовлений протиправними рішеннями, діями або бездіяльністю суб`єкта владних повноважень, така особа може звернутися до адміністративного суду з позовом, що буде уже способом реалізації права на судовий захист. Згідно з Конституцією України право особи на соціальний захист гарантується, в першу чергу, ст. 46, а право на судовий захист, зокрема, ст. ст. 55 та 124.</a:t>
            </a: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73854" y="0"/>
            <a:ext cx="10598047" cy="9893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ВИСНОВКИ</a:t>
            </a:r>
            <a:endParaRPr lang="uk-UA" sz="2400" dirty="0">
              <a:solidFill>
                <a:srgbClr val="002949"/>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1AFB7D06-0183-EEC6-2786-0226A433BEAC}"/>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3FBAC073-30B0-AB18-F5B5-DB7C74A630F2}"/>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94FB3490-4AF1-F56F-B33D-7E299F6851D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D9AA408C-A6AF-C729-70F7-698B86C0FD32}"/>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64</a:t>
            </a:fld>
            <a:endParaRPr lang="uk-UA" altLang="uk-UA" dirty="0">
              <a:solidFill>
                <a:srgbClr val="002949"/>
              </a:solidFill>
            </a:endParaRPr>
          </a:p>
        </p:txBody>
      </p:sp>
    </p:spTree>
    <p:extLst>
      <p:ext uri="{BB962C8B-B14F-4D97-AF65-F5344CB8AC3E}">
        <p14:creationId xmlns:p14="http://schemas.microsoft.com/office/powerpoint/2010/main" val="763196926"/>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437174" y="2121962"/>
            <a:ext cx="11317652" cy="224676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defTabSz="271463">
              <a:lnSpc>
                <a:spcPct val="100000"/>
              </a:lnSpc>
              <a:spcBef>
                <a:spcPct val="0"/>
              </a:spcBef>
              <a:spcAft>
                <a:spcPts val="1200"/>
              </a:spcAft>
              <a:buFont typeface="Arial" panose="020B0604020202020204" pitchFamily="34" charset="0"/>
              <a:buNone/>
            </a:pPr>
            <a:r>
              <a:rPr lang="uk-UA" altLang="uk-UA" sz="2000" dirty="0">
                <a:solidFill>
                  <a:srgbClr val="002949"/>
                </a:solidFill>
              </a:rPr>
              <a:t>14.	Строки у сфері соціального захисту застосовує відповідний суб`єкт владних повноважень або суд у випадку визнання рішення, дії чи бездіяльності відповідного суб`єкта протиправними та задоволення позову особи. У свою чергу, строк на звернення до суду застосовується виключно судом, як правило, на етапі прийняття рішення про відкриття провадження в адміністративній справі. Строк звернення до суду стосується виключно питання прийняття до розгляду або відмови у розгляді позовних вимог по суті, але не застосовується для прийняття рішення про задоволення чи незадоволення таких вимог, а також періоду, протягом якого такі вимоги підлягають задоволенню.</a:t>
            </a: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73854" y="0"/>
            <a:ext cx="10598047" cy="9893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ВИСНОВКИ</a:t>
            </a:r>
            <a:endParaRPr lang="uk-UA" sz="2400" dirty="0">
              <a:solidFill>
                <a:srgbClr val="002949"/>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3EDFEA68-E2A2-7473-0B95-C5DADBD89070}"/>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4283278E-E5DA-5220-99D6-8D777B0DAB6F}"/>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E890C212-6082-E007-C721-9998D3793AB5}"/>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FEC32758-8DBB-9C0F-BF87-A50DB84482E9}"/>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65</a:t>
            </a:fld>
            <a:endParaRPr lang="uk-UA" altLang="uk-UA" dirty="0">
              <a:solidFill>
                <a:srgbClr val="002949"/>
              </a:solidFill>
            </a:endParaRPr>
          </a:p>
        </p:txBody>
      </p:sp>
    </p:spTree>
    <p:extLst>
      <p:ext uri="{BB962C8B-B14F-4D97-AF65-F5344CB8AC3E}">
        <p14:creationId xmlns:p14="http://schemas.microsoft.com/office/powerpoint/2010/main" val="2696128488"/>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212361" y="1032213"/>
            <a:ext cx="11767278" cy="4555093"/>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600"/>
              </a:spcAft>
              <a:buFont typeface="Arial" panose="020B0604020202020204" pitchFamily="34" charset="0"/>
              <a:buNone/>
            </a:pPr>
            <a:r>
              <a:rPr lang="ru-RU" altLang="uk-UA" sz="1800" dirty="0">
                <a:solidFill>
                  <a:srgbClr val="002949"/>
                </a:solidFill>
              </a:rPr>
              <a:t>1. </a:t>
            </a:r>
            <a:r>
              <a:rPr lang="uk-UA" altLang="uk-UA" sz="1800" dirty="0">
                <a:solidFill>
                  <a:srgbClr val="002949"/>
                </a:solidFill>
              </a:rPr>
              <a:t>Берназюк Я.О. Особливості обчислення строків звернення до адміністративного суду для захисту соціальних прав // Науковий вісник Ужгородського національного університету</a:t>
            </a:r>
            <a:r>
              <a:rPr lang="ru-RU" altLang="uk-UA" sz="1800" dirty="0">
                <a:solidFill>
                  <a:srgbClr val="002949"/>
                </a:solidFill>
              </a:rPr>
              <a:t>. – 2018. – </a:t>
            </a:r>
            <a:r>
              <a:rPr lang="ru-RU" altLang="uk-UA" sz="1800" dirty="0" err="1">
                <a:solidFill>
                  <a:srgbClr val="002949"/>
                </a:solidFill>
              </a:rPr>
              <a:t>Серія</a:t>
            </a:r>
            <a:r>
              <a:rPr lang="ru-RU" altLang="uk-UA" sz="1800" dirty="0">
                <a:solidFill>
                  <a:srgbClr val="002949"/>
                </a:solidFill>
              </a:rPr>
              <a:t> Право. – </a:t>
            </a:r>
            <a:r>
              <a:rPr lang="ru-RU" altLang="uk-UA" sz="1800" dirty="0" err="1">
                <a:solidFill>
                  <a:srgbClr val="002949"/>
                </a:solidFill>
              </a:rPr>
              <a:t>Випуск</a:t>
            </a:r>
            <a:r>
              <a:rPr lang="ru-RU" altLang="uk-UA" sz="1800" dirty="0">
                <a:solidFill>
                  <a:srgbClr val="002949"/>
                </a:solidFill>
              </a:rPr>
              <a:t> 50. – Т. 2. ‒ С. 7-11 </a:t>
            </a:r>
            <a:r>
              <a:rPr lang="en-US" altLang="uk-UA" sz="1800" dirty="0">
                <a:solidFill>
                  <a:srgbClr val="002949"/>
                </a:solidFill>
                <a:hlinkClick r:id="rId2">
                  <a:extLst>
                    <a:ext uri="{A12FA001-AC4F-418D-AE19-62706E023703}">
                      <ahyp:hlinkClr xmlns:ahyp="http://schemas.microsoft.com/office/drawing/2018/hyperlinkcolor" val="tx"/>
                    </a:ext>
                  </a:extLst>
                </a:hlinkClick>
              </a:rPr>
              <a:t>http://www.visnyk-juris.uzhnu.uz.ua/index.php/archiv?id=163</a:t>
            </a:r>
            <a:r>
              <a:rPr lang="uk-UA" altLang="uk-UA" sz="1800" dirty="0">
                <a:solidFill>
                  <a:srgbClr val="002949"/>
                </a:solidFill>
              </a:rPr>
              <a:t> </a:t>
            </a:r>
            <a:endParaRPr lang="en-US" altLang="uk-UA" sz="1800" dirty="0">
              <a:solidFill>
                <a:srgbClr val="002949"/>
              </a:solidFill>
            </a:endParaRPr>
          </a:p>
          <a:p>
            <a:pPr algn="just">
              <a:lnSpc>
                <a:spcPct val="100000"/>
              </a:lnSpc>
              <a:spcBef>
                <a:spcPct val="0"/>
              </a:spcBef>
              <a:spcAft>
                <a:spcPts val="600"/>
              </a:spcAft>
              <a:buFont typeface="Arial" panose="020B0604020202020204" pitchFamily="34" charset="0"/>
              <a:buNone/>
            </a:pPr>
            <a:r>
              <a:rPr lang="en-US" altLang="uk-UA" sz="1800" dirty="0">
                <a:solidFill>
                  <a:srgbClr val="002949"/>
                </a:solidFill>
              </a:rPr>
              <a:t>2. </a:t>
            </a:r>
            <a:r>
              <a:rPr lang="uk-UA" altLang="uk-UA" sz="1800" dirty="0">
                <a:solidFill>
                  <a:srgbClr val="002949"/>
                </a:solidFill>
              </a:rPr>
              <a:t>Берназюк Я.О. Види строків в адміністративному судочинстві: питання теорії та практики // Порівняльно-аналітичне право – електронне наукове фахове видання юридичного факультету ДВНЗ «Ужгородський національний університет</a:t>
            </a:r>
            <a:r>
              <a:rPr lang="ru-RU" altLang="uk-UA" sz="1800" dirty="0">
                <a:solidFill>
                  <a:srgbClr val="002949"/>
                </a:solidFill>
              </a:rPr>
              <a:t>». ‒ 2018. ‒ № 4. – С. 231-234. </a:t>
            </a:r>
            <a:r>
              <a:rPr lang="en-US" altLang="uk-UA" sz="1800" dirty="0">
                <a:solidFill>
                  <a:srgbClr val="002949"/>
                </a:solidFill>
                <a:hlinkClick r:id="rId3">
                  <a:extLst>
                    <a:ext uri="{A12FA001-AC4F-418D-AE19-62706E023703}">
                      <ahyp:hlinkClr xmlns:ahyp="http://schemas.microsoft.com/office/drawing/2018/hyperlinkcolor" val="tx"/>
                    </a:ext>
                  </a:extLst>
                </a:hlinkClick>
              </a:rPr>
              <a:t>http://pap.in.ua/4_2018/66.pdf</a:t>
            </a:r>
            <a:r>
              <a:rPr lang="uk-UA" altLang="uk-UA" sz="1800" dirty="0">
                <a:solidFill>
                  <a:srgbClr val="002949"/>
                </a:solidFill>
              </a:rPr>
              <a:t> </a:t>
            </a:r>
            <a:endParaRPr lang="en-US" altLang="uk-UA" sz="1800" dirty="0">
              <a:solidFill>
                <a:srgbClr val="002949"/>
              </a:solidFill>
            </a:endParaRPr>
          </a:p>
          <a:p>
            <a:pPr algn="just">
              <a:lnSpc>
                <a:spcPct val="100000"/>
              </a:lnSpc>
              <a:spcBef>
                <a:spcPct val="0"/>
              </a:spcBef>
              <a:spcAft>
                <a:spcPts val="600"/>
              </a:spcAft>
              <a:buFont typeface="Arial" panose="020B0604020202020204" pitchFamily="34" charset="0"/>
              <a:buNone/>
            </a:pPr>
            <a:r>
              <a:rPr lang="en-US" altLang="uk-UA" sz="1800" dirty="0">
                <a:solidFill>
                  <a:srgbClr val="002949"/>
                </a:solidFill>
              </a:rPr>
              <a:t>3. </a:t>
            </a:r>
            <a:r>
              <a:rPr lang="ru-RU" altLang="uk-UA" sz="1800" dirty="0">
                <a:solidFill>
                  <a:srgbClr val="002949"/>
                </a:solidFill>
              </a:rPr>
              <a:t>Берназюк Я.О. </a:t>
            </a:r>
            <a:r>
              <a:rPr lang="uk-UA" altLang="uk-UA" sz="1800" dirty="0">
                <a:solidFill>
                  <a:srgbClr val="002949"/>
                </a:solidFill>
              </a:rPr>
              <a:t>Строки звернення до адміністративного суду: проблеми теорії та практики // Вісник Луганського державного університету внутрішніх справ імені Е.О.Дідоренка</a:t>
            </a:r>
            <a:r>
              <a:rPr lang="ru-RU" altLang="uk-UA" sz="1800" dirty="0">
                <a:solidFill>
                  <a:srgbClr val="002949"/>
                </a:solidFill>
              </a:rPr>
              <a:t>. – 2018. – № 3 – С. 135-142. </a:t>
            </a:r>
            <a:r>
              <a:rPr lang="en-US" altLang="uk-UA" sz="1800" dirty="0">
                <a:solidFill>
                  <a:srgbClr val="002949"/>
                </a:solidFill>
                <a:hlinkClick r:id="rId4">
                  <a:extLst>
                    <a:ext uri="{A12FA001-AC4F-418D-AE19-62706E023703}">
                      <ahyp:hlinkClr xmlns:ahyp="http://schemas.microsoft.com/office/drawing/2018/hyperlinkcolor" val="tx"/>
                    </a:ext>
                  </a:extLst>
                </a:hlinkClick>
              </a:rPr>
              <a:t>http://lduvs.edu.ua/wp-content/uploads/Docs/vysnik/vlduvs-2018-3(povn_text).pdf</a:t>
            </a:r>
            <a:r>
              <a:rPr lang="uk-UA" altLang="uk-UA" sz="1800" dirty="0">
                <a:solidFill>
                  <a:srgbClr val="002949"/>
                </a:solidFill>
              </a:rPr>
              <a:t> </a:t>
            </a:r>
            <a:r>
              <a:rPr lang="en-US" altLang="uk-UA" sz="1800" dirty="0">
                <a:solidFill>
                  <a:srgbClr val="002949"/>
                </a:solidFill>
              </a:rPr>
              <a:t> </a:t>
            </a:r>
          </a:p>
          <a:p>
            <a:pPr algn="just">
              <a:lnSpc>
                <a:spcPct val="100000"/>
              </a:lnSpc>
              <a:spcBef>
                <a:spcPct val="0"/>
              </a:spcBef>
              <a:spcAft>
                <a:spcPts val="600"/>
              </a:spcAft>
              <a:buFont typeface="Arial" panose="020B0604020202020204" pitchFamily="34" charset="0"/>
              <a:buNone/>
            </a:pPr>
            <a:r>
              <a:rPr lang="en-US" altLang="uk-UA" sz="1800" dirty="0">
                <a:solidFill>
                  <a:srgbClr val="002949"/>
                </a:solidFill>
              </a:rPr>
              <a:t>4. </a:t>
            </a:r>
            <a:r>
              <a:rPr lang="ru-RU" altLang="uk-UA" sz="1800" dirty="0">
                <a:solidFill>
                  <a:srgbClr val="002949"/>
                </a:solidFill>
              </a:rPr>
              <a:t>Берназюк Я.О. </a:t>
            </a:r>
            <a:r>
              <a:rPr lang="uk-UA" altLang="uk-UA" sz="1800" dirty="0">
                <a:solidFill>
                  <a:srgbClr val="002949"/>
                </a:solidFill>
              </a:rPr>
              <a:t>Онтологічні питання строків в адміністративному судочинстві // Науковий вісник Ужгородського національного університету. – 2018. – Серія Право. – Випуск 53</a:t>
            </a:r>
            <a:r>
              <a:rPr lang="ru-RU" altLang="uk-UA" sz="1800" dirty="0">
                <a:solidFill>
                  <a:srgbClr val="002949"/>
                </a:solidFill>
              </a:rPr>
              <a:t>. – Т. 2 ‒ С. 11-14. </a:t>
            </a:r>
            <a:r>
              <a:rPr lang="en-US" altLang="uk-UA" sz="1800" dirty="0">
                <a:solidFill>
                  <a:srgbClr val="002949"/>
                </a:solidFill>
                <a:hlinkClick r:id="rId5">
                  <a:extLst>
                    <a:ext uri="{A12FA001-AC4F-418D-AE19-62706E023703}">
                      <ahyp:hlinkClr xmlns:ahyp="http://schemas.microsoft.com/office/drawing/2018/hyperlinkcolor" val="tx"/>
                    </a:ext>
                  </a:extLst>
                </a:hlinkClick>
              </a:rPr>
              <a:t>http://www.visnyk-juris.uzhnu.uz.ua/file/No.53/part_2/4.pdf</a:t>
            </a:r>
            <a:r>
              <a:rPr lang="uk-UA" altLang="uk-UA" sz="1800" dirty="0">
                <a:solidFill>
                  <a:srgbClr val="002949"/>
                </a:solidFill>
              </a:rPr>
              <a:t> </a:t>
            </a:r>
            <a:endParaRPr lang="en-US" altLang="uk-UA" sz="1800" dirty="0">
              <a:solidFill>
                <a:srgbClr val="002949"/>
              </a:solidFill>
            </a:endParaRPr>
          </a:p>
          <a:p>
            <a:pPr marL="342900" indent="-342900" algn="just">
              <a:lnSpc>
                <a:spcPct val="100000"/>
              </a:lnSpc>
              <a:spcBef>
                <a:spcPct val="0"/>
              </a:spcBef>
              <a:spcAft>
                <a:spcPts val="600"/>
              </a:spcAft>
              <a:buFont typeface="Arial" panose="020B0604020202020204" pitchFamily="34" charset="0"/>
              <a:buAutoNum type="arabicPeriod" startAt="5"/>
            </a:pPr>
            <a:r>
              <a:rPr lang="ru-RU" altLang="uk-UA" sz="1800" dirty="0">
                <a:solidFill>
                  <a:srgbClr val="002949"/>
                </a:solidFill>
              </a:rPr>
              <a:t>Берназюк Я.О. </a:t>
            </a:r>
            <a:r>
              <a:rPr lang="uk-UA" altLang="uk-UA" sz="1800" dirty="0">
                <a:solidFill>
                  <a:srgbClr val="002949"/>
                </a:solidFill>
              </a:rPr>
              <a:t>Поняття «розумні строки» в адміністративному судочинстві Вісник Луганського державного університету внутрішніх справ імені Е.О.Дідоренка</a:t>
            </a:r>
            <a:r>
              <a:rPr lang="ru-RU" altLang="uk-UA" sz="1800" dirty="0">
                <a:solidFill>
                  <a:srgbClr val="002949"/>
                </a:solidFill>
              </a:rPr>
              <a:t>. – 2018. – № 4 – С. 149-156. </a:t>
            </a:r>
            <a:r>
              <a:rPr lang="en-US" altLang="uk-UA" sz="1800" dirty="0">
                <a:solidFill>
                  <a:srgbClr val="002949"/>
                </a:solidFill>
              </a:rPr>
              <a:t>lduvs.edu.ua/wp-content/uploads/Docs/</a:t>
            </a:r>
            <a:r>
              <a:rPr lang="en-US" altLang="uk-UA" sz="1800" dirty="0" err="1">
                <a:solidFill>
                  <a:srgbClr val="002949"/>
                </a:solidFill>
              </a:rPr>
              <a:t>vysnik</a:t>
            </a:r>
            <a:r>
              <a:rPr lang="en-US" altLang="uk-UA" sz="1800" dirty="0">
                <a:solidFill>
                  <a:srgbClr val="002949"/>
                </a:solidFill>
              </a:rPr>
              <a:t>/vlduvs-2018-3(povn_text).pdf </a:t>
            </a:r>
            <a:endParaRPr lang="uk-UA" altLang="uk-UA" sz="1800" dirty="0">
              <a:solidFill>
                <a:srgbClr val="002949"/>
              </a:solidFill>
            </a:endParaRP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59567" y="-128588"/>
            <a:ext cx="10598047" cy="9893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ВИКОРИСТАНІ</a:t>
            </a:r>
            <a:r>
              <a:rPr lang="uk-UA" sz="2400" b="1" dirty="0">
                <a:solidFill>
                  <a:schemeClr val="tx1"/>
                </a:solidFill>
                <a:effectLst/>
                <a:latin typeface="Roboto Condensed Light" panose="02000000000000000000" pitchFamily="2" charset="0"/>
                <a:ea typeface="Roboto Condensed Light" panose="02000000000000000000" pitchFamily="2" charset="0"/>
              </a:rPr>
              <a:t> ДЖЕРЕЛА</a:t>
            </a:r>
            <a:endParaRPr lang="uk-UA" sz="2400" dirty="0">
              <a:solidFill>
                <a:schemeClr val="tx1"/>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205282A9-90FC-239E-D37E-D14746F71F2A}"/>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71CE0B3C-D6D9-719D-D3C3-0315E0550214}"/>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B1D6F149-2835-BB9B-AD7C-4713263C58EE}"/>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8200B47F-48B3-3B2C-5E46-1CCF161175EA}"/>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66</a:t>
            </a:fld>
            <a:endParaRPr lang="uk-UA" altLang="uk-UA" dirty="0">
              <a:solidFill>
                <a:srgbClr val="002949"/>
              </a:solidFill>
            </a:endParaRPr>
          </a:p>
        </p:txBody>
      </p:sp>
    </p:spTree>
    <p:extLst>
      <p:ext uri="{BB962C8B-B14F-4D97-AF65-F5344CB8AC3E}">
        <p14:creationId xmlns:p14="http://schemas.microsoft.com/office/powerpoint/2010/main" val="435091263"/>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59567" y="-128588"/>
            <a:ext cx="10598047" cy="7429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ВИКОРИСТАНІ</a:t>
            </a:r>
            <a:r>
              <a:rPr lang="uk-UA" sz="2400" b="1" dirty="0">
                <a:solidFill>
                  <a:schemeClr val="tx1"/>
                </a:solidFill>
                <a:effectLst/>
                <a:latin typeface="Roboto Condensed Light" panose="02000000000000000000" pitchFamily="2" charset="0"/>
                <a:ea typeface="Roboto Condensed Light" panose="02000000000000000000" pitchFamily="2" charset="0"/>
              </a:rPr>
              <a:t> ДЖЕРЕЛА</a:t>
            </a:r>
            <a:endParaRPr lang="uk-UA" sz="2400" dirty="0">
              <a:solidFill>
                <a:schemeClr val="tx1"/>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81574448-46AE-CBED-D2D0-EC2DC22B4B15}"/>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62D303A1-2F53-F0D0-006B-31037370B266}"/>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1EE9E2BD-9274-63B5-FC46-730A0B7D310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B05BA737-B204-A661-F6CF-00070EC5C83B}"/>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67</a:t>
            </a:fld>
            <a:endParaRPr lang="uk-UA" altLang="uk-UA" dirty="0">
              <a:solidFill>
                <a:srgbClr val="002949"/>
              </a:solidFill>
            </a:endParaRPr>
          </a:p>
        </p:txBody>
      </p:sp>
      <p:sp>
        <p:nvSpPr>
          <p:cNvPr id="9" name="Прямоугольник 4">
            <a:extLst>
              <a:ext uri="{FF2B5EF4-FFF2-40B4-BE49-F238E27FC236}">
                <a16:creationId xmlns:a16="http://schemas.microsoft.com/office/drawing/2014/main" id="{DE3E53C0-5354-87B0-9515-B0AC848ACF0E}"/>
              </a:ext>
            </a:extLst>
          </p:cNvPr>
          <p:cNvSpPr>
            <a:spLocks noChangeArrowheads="1"/>
          </p:cNvSpPr>
          <p:nvPr/>
        </p:nvSpPr>
        <p:spPr bwMode="auto">
          <a:xfrm>
            <a:off x="226596" y="685646"/>
            <a:ext cx="11965404" cy="5350183"/>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lnSpc>
                <a:spcPct val="100000"/>
              </a:lnSpc>
              <a:spcBef>
                <a:spcPct val="0"/>
              </a:spcBef>
              <a:spcAft>
                <a:spcPts val="600"/>
              </a:spcAft>
              <a:buNone/>
            </a:pPr>
            <a:r>
              <a:rPr lang="ru-RU" altLang="uk-UA" sz="1750" dirty="0">
                <a:solidFill>
                  <a:srgbClr val="002949"/>
                </a:solidFill>
              </a:rPr>
              <a:t>6. Берназюк Я.О. Право на доступ до судового </a:t>
            </a:r>
            <a:r>
              <a:rPr lang="uk-UA" altLang="uk-UA" sz="1750" dirty="0">
                <a:solidFill>
                  <a:srgbClr val="002949"/>
                </a:solidFill>
              </a:rPr>
              <a:t>захисту в контексті дотримання строків звернення до суду</a:t>
            </a:r>
            <a:r>
              <a:rPr lang="ru-RU" altLang="uk-UA" sz="1750" dirty="0">
                <a:solidFill>
                  <a:srgbClr val="002949"/>
                </a:solidFill>
              </a:rPr>
              <a:t>: практика ЄСПЛ</a:t>
            </a:r>
          </a:p>
          <a:p>
            <a:pPr algn="just">
              <a:lnSpc>
                <a:spcPct val="100000"/>
              </a:lnSpc>
              <a:spcBef>
                <a:spcPct val="0"/>
              </a:spcBef>
              <a:spcAft>
                <a:spcPts val="600"/>
              </a:spcAft>
              <a:buNone/>
            </a:pPr>
            <a:r>
              <a:rPr lang="ru-RU" altLang="uk-UA" sz="1750" dirty="0">
                <a:solidFill>
                  <a:srgbClr val="002949"/>
                </a:solidFill>
                <a:hlinkClick r:id="rId2">
                  <a:extLst>
                    <a:ext uri="{A12FA001-AC4F-418D-AE19-62706E023703}">
                      <ahyp:hlinkClr xmlns:ahyp="http://schemas.microsoft.com/office/drawing/2018/hyperlinkcolor" val="tx"/>
                    </a:ext>
                  </a:extLst>
                </a:hlinkClick>
              </a:rPr>
              <a:t>https://sud.ua/ru/news/blog/123832-pravo-na-dostup-do-sudovogo-zakhistu-v-konteksti-dotrimannya-strokiv-zvernennya-do-sudu-praktika-yespl</a:t>
            </a:r>
            <a:r>
              <a:rPr lang="ru-RU" altLang="uk-UA" sz="1750" dirty="0">
                <a:solidFill>
                  <a:srgbClr val="002949"/>
                </a:solidFill>
              </a:rPr>
              <a:t>  </a:t>
            </a:r>
            <a:endParaRPr lang="en-US" altLang="uk-UA" sz="1750" dirty="0">
              <a:solidFill>
                <a:srgbClr val="002949"/>
              </a:solidFill>
            </a:endParaRPr>
          </a:p>
          <a:p>
            <a:pPr algn="just" defTabSz="271463">
              <a:lnSpc>
                <a:spcPct val="100000"/>
              </a:lnSpc>
              <a:spcBef>
                <a:spcPct val="0"/>
              </a:spcBef>
              <a:spcAft>
                <a:spcPts val="400"/>
              </a:spcAft>
              <a:buFont typeface="Arial" panose="020B0604020202020204" pitchFamily="34" charset="0"/>
              <a:buNone/>
            </a:pPr>
            <a:r>
              <a:rPr lang="ru-RU" altLang="uk-UA" sz="1750" dirty="0">
                <a:solidFill>
                  <a:srgbClr val="002949"/>
                </a:solidFill>
              </a:rPr>
              <a:t>7.	Берназюк Я.О. </a:t>
            </a:r>
            <a:r>
              <a:rPr lang="uk-UA" altLang="uk-UA" sz="1750" dirty="0">
                <a:solidFill>
                  <a:srgbClr val="002949"/>
                </a:solidFill>
              </a:rPr>
              <a:t>Строк звернення до суду як елемент принципу правової визначеності: практика ЄСПЛ </a:t>
            </a:r>
            <a:r>
              <a:rPr lang="uk-UA" altLang="uk-UA" sz="1750" dirty="0">
                <a:solidFill>
                  <a:srgbClr val="002949"/>
                </a:solidFill>
                <a:hlinkClick r:id="rId3">
                  <a:extLst>
                    <a:ext uri="{A12FA001-AC4F-418D-AE19-62706E023703}">
                      <ahyp:hlinkClr xmlns:ahyp="http://schemas.microsoft.com/office/drawing/2018/hyperlinkcolor" val="tx"/>
                    </a:ext>
                  </a:extLst>
                </a:hlinkClick>
              </a:rPr>
              <a:t>https://sud.ua/ru/news/blog/124382-strok-zvernennya-do-sudu-yak-element-printsipu-pravovoyi-viznachenosti-praktika-yespl</a:t>
            </a:r>
            <a:r>
              <a:rPr lang="uk-UA" altLang="uk-UA" sz="1750" dirty="0">
                <a:solidFill>
                  <a:srgbClr val="002949"/>
                </a:solidFill>
              </a:rPr>
              <a:t>   </a:t>
            </a:r>
          </a:p>
          <a:p>
            <a:pPr algn="just" defTabSz="271463">
              <a:lnSpc>
                <a:spcPct val="100000"/>
              </a:lnSpc>
              <a:spcBef>
                <a:spcPct val="0"/>
              </a:spcBef>
              <a:spcAft>
                <a:spcPts val="400"/>
              </a:spcAft>
              <a:buFont typeface="Arial" panose="020B0604020202020204" pitchFamily="34" charset="0"/>
              <a:buNone/>
            </a:pPr>
            <a:r>
              <a:rPr lang="uk-UA" altLang="uk-UA" sz="1750" dirty="0">
                <a:solidFill>
                  <a:srgbClr val="002949"/>
                </a:solidFill>
              </a:rPr>
              <a:t>8.	Берназюк Я.О. Пропуск процесуального строку не повинен слугувати засобом легалізації триваючого правопорушення </a:t>
            </a:r>
            <a:r>
              <a:rPr lang="uk-UA" altLang="uk-UA" sz="1750" dirty="0">
                <a:solidFill>
                  <a:srgbClr val="002949"/>
                </a:solidFill>
                <a:hlinkClick r:id="rId4">
                  <a:extLst>
                    <a:ext uri="{A12FA001-AC4F-418D-AE19-62706E023703}">
                      <ahyp:hlinkClr xmlns:ahyp="http://schemas.microsoft.com/office/drawing/2018/hyperlinkcolor" val="tx"/>
                    </a:ext>
                  </a:extLst>
                </a:hlinkClick>
              </a:rPr>
              <a:t>https://sud.ua/ru/news/blog/125633-propusk-protsesualnogo-stroku-ne-povinen-sluguvati-zasobom-legalizatsiyi-trivayuchogo-pravoporushennya</a:t>
            </a:r>
            <a:r>
              <a:rPr lang="uk-UA" altLang="uk-UA" sz="1750" dirty="0">
                <a:solidFill>
                  <a:srgbClr val="002949"/>
                </a:solidFill>
              </a:rPr>
              <a:t>  </a:t>
            </a:r>
          </a:p>
          <a:p>
            <a:pPr algn="just" defTabSz="271463">
              <a:lnSpc>
                <a:spcPct val="100000"/>
              </a:lnSpc>
              <a:spcBef>
                <a:spcPct val="0"/>
              </a:spcBef>
              <a:spcAft>
                <a:spcPts val="400"/>
              </a:spcAft>
              <a:buFont typeface="Arial" panose="020B0604020202020204" pitchFamily="34" charset="0"/>
              <a:buNone/>
            </a:pPr>
            <a:r>
              <a:rPr lang="uk-UA" altLang="uk-UA" sz="1750" dirty="0">
                <a:solidFill>
                  <a:srgbClr val="002949"/>
                </a:solidFill>
              </a:rPr>
              <a:t>9.	Берназюк Я.О. Види процесуальних строків у адміністративному судочинстві https://sud.ua/ru/news/blog/128894-vidi-protsesualnikh-strokiv-u-administrativnomu-sudochinstvi  </a:t>
            </a:r>
          </a:p>
          <a:p>
            <a:pPr algn="just" defTabSz="271463">
              <a:lnSpc>
                <a:spcPct val="100000"/>
              </a:lnSpc>
              <a:spcBef>
                <a:spcPct val="0"/>
              </a:spcBef>
              <a:spcAft>
                <a:spcPts val="400"/>
              </a:spcAft>
              <a:buFont typeface="Arial" panose="020B0604020202020204" pitchFamily="34" charset="0"/>
              <a:buNone/>
            </a:pPr>
            <a:r>
              <a:rPr lang="uk-UA" altLang="uk-UA" sz="1750" dirty="0">
                <a:solidFill>
                  <a:srgbClr val="002949"/>
                </a:solidFill>
              </a:rPr>
              <a:t>10.	 Берназюк Я.О. Як зберегти баланс забезпечення справедливого публічного розгляду справи та дотримання розумного строку </a:t>
            </a:r>
            <a:r>
              <a:rPr lang="uk-UA" altLang="uk-UA" sz="1750" dirty="0">
                <a:solidFill>
                  <a:srgbClr val="002949"/>
                </a:solidFill>
                <a:hlinkClick r:id="rId5">
                  <a:extLst>
                    <a:ext uri="{A12FA001-AC4F-418D-AE19-62706E023703}">
                      <ahyp:hlinkClr xmlns:ahyp="http://schemas.microsoft.com/office/drawing/2018/hyperlinkcolor" val="tx"/>
                    </a:ext>
                  </a:extLst>
                </a:hlinkClick>
              </a:rPr>
              <a:t>https://sud.ua/ru/news/blog/129577-yak-zberegti-balans-zabezpechennya-spravedlivogo-publichnogo-rozglyadu-spravi-ta-dotrimannya-rozumnogo-stroku</a:t>
            </a:r>
            <a:r>
              <a:rPr lang="uk-UA" altLang="uk-UA" sz="1750" dirty="0">
                <a:solidFill>
                  <a:srgbClr val="002949"/>
                </a:solidFill>
              </a:rPr>
              <a:t>  </a:t>
            </a:r>
          </a:p>
          <a:p>
            <a:pPr algn="just" defTabSz="271463">
              <a:lnSpc>
                <a:spcPct val="100000"/>
              </a:lnSpc>
              <a:spcBef>
                <a:spcPct val="0"/>
              </a:spcBef>
              <a:spcAft>
                <a:spcPts val="400"/>
              </a:spcAft>
              <a:buFont typeface="Arial" panose="020B0604020202020204" pitchFamily="34" charset="0"/>
              <a:buAutoNum type="arabicPeriod" startAt="11"/>
            </a:pPr>
            <a:r>
              <a:rPr lang="uk-UA" altLang="uk-UA" sz="1750" dirty="0">
                <a:solidFill>
                  <a:srgbClr val="002949"/>
                </a:solidFill>
              </a:rPr>
              <a:t> Берназюк Я.О. Строки в адміністративному судочинстві як фундаментальна правова категорія </a:t>
            </a:r>
            <a:r>
              <a:rPr lang="uk-UA" altLang="uk-UA" sz="1750" dirty="0">
                <a:solidFill>
                  <a:srgbClr val="002949"/>
                </a:solidFill>
                <a:hlinkClick r:id="rId6">
                  <a:extLst>
                    <a:ext uri="{A12FA001-AC4F-418D-AE19-62706E023703}">
                      <ahyp:hlinkClr xmlns:ahyp="http://schemas.microsoft.com/office/drawing/2018/hyperlinkcolor" val="tx"/>
                    </a:ext>
                  </a:extLst>
                </a:hlinkClick>
              </a:rPr>
              <a:t>https://sud.ua/ru/news/blog/130166-stroki-v-administrativnomu-sudochinstvi-yak-fundamentalna-pravova-kategoriya</a:t>
            </a:r>
            <a:r>
              <a:rPr lang="uk-UA" altLang="uk-UA" sz="1750" dirty="0">
                <a:solidFill>
                  <a:srgbClr val="002949"/>
                </a:solidFill>
              </a:rPr>
              <a:t>  </a:t>
            </a:r>
          </a:p>
          <a:p>
            <a:pPr algn="just" defTabSz="271463">
              <a:lnSpc>
                <a:spcPct val="100000"/>
              </a:lnSpc>
              <a:spcBef>
                <a:spcPct val="0"/>
              </a:spcBef>
              <a:spcAft>
                <a:spcPts val="400"/>
              </a:spcAft>
              <a:buFont typeface="Arial" panose="020B0604020202020204" pitchFamily="34" charset="0"/>
              <a:buAutoNum type="arabicPeriod" startAt="11"/>
            </a:pPr>
            <a:r>
              <a:rPr lang="ru-RU" altLang="uk-UA" sz="1750" dirty="0">
                <a:solidFill>
                  <a:srgbClr val="002949"/>
                </a:solidFill>
              </a:rPr>
              <a:t> Берназюк Я.О. </a:t>
            </a:r>
            <a:r>
              <a:rPr lang="uk-UA" altLang="uk-UA" sz="1750" dirty="0">
                <a:solidFill>
                  <a:srgbClr val="002949"/>
                </a:solidFill>
              </a:rPr>
              <a:t>Конституційні гарантії судового захисту соціальних прав та можливість їх обмеження процесуальним строком </a:t>
            </a:r>
            <a:r>
              <a:rPr lang="en-US" altLang="uk-UA" sz="1750" dirty="0">
                <a:solidFill>
                  <a:srgbClr val="002949"/>
                </a:solidFill>
                <a:hlinkClick r:id="rId7">
                  <a:extLst>
                    <a:ext uri="{A12FA001-AC4F-418D-AE19-62706E023703}">
                      <ahyp:hlinkClr xmlns:ahyp="http://schemas.microsoft.com/office/drawing/2018/hyperlinkcolor" val="tx"/>
                    </a:ext>
                  </a:extLst>
                </a:hlinkClick>
              </a:rPr>
              <a:t>https://sud.ua/ru/news/blog/173256-konstitutsiyni-garantiyi-sudovogo-zakhistu-sotsialnikh-prav-ta-mozhliet-yikh-obmezhennya-protsesualnim-strokom</a:t>
            </a:r>
            <a:r>
              <a:rPr lang="uk-UA" altLang="uk-UA" sz="1750" dirty="0">
                <a:solidFill>
                  <a:srgbClr val="002949"/>
                </a:solidFill>
              </a:rPr>
              <a:t> </a:t>
            </a:r>
            <a:r>
              <a:rPr lang="en-US" altLang="uk-UA" sz="1750" dirty="0">
                <a:solidFill>
                  <a:srgbClr val="002949"/>
                </a:solidFill>
              </a:rPr>
              <a:t> </a:t>
            </a:r>
            <a:r>
              <a:rPr lang="uk-UA" altLang="uk-UA" sz="1750" dirty="0">
                <a:solidFill>
                  <a:srgbClr val="002949"/>
                </a:solidFill>
              </a:rPr>
              <a:t> </a:t>
            </a:r>
            <a:endParaRPr lang="en-US" altLang="uk-UA" sz="1750" dirty="0">
              <a:solidFill>
                <a:srgbClr val="002949"/>
              </a:solidFill>
            </a:endParaRPr>
          </a:p>
        </p:txBody>
      </p:sp>
    </p:spTree>
    <p:extLst>
      <p:ext uri="{BB962C8B-B14F-4D97-AF65-F5344CB8AC3E}">
        <p14:creationId xmlns:p14="http://schemas.microsoft.com/office/powerpoint/2010/main" val="2161026359"/>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114301" y="812359"/>
            <a:ext cx="12077699" cy="5062924"/>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marL="0" indent="0" algn="just">
              <a:lnSpc>
                <a:spcPct val="100000"/>
              </a:lnSpc>
              <a:spcBef>
                <a:spcPts val="0"/>
              </a:spcBef>
              <a:buNone/>
            </a:pPr>
            <a:r>
              <a:rPr lang="ru-RU" altLang="uk-UA" sz="1700" dirty="0">
                <a:solidFill>
                  <a:srgbClr val="002949"/>
                </a:solidFill>
              </a:rPr>
              <a:t>13. Берназюк Я.О. </a:t>
            </a:r>
            <a:r>
              <a:rPr lang="uk-UA" altLang="uk-UA" sz="1700" dirty="0">
                <a:solidFill>
                  <a:srgbClr val="002949"/>
                </a:solidFill>
              </a:rPr>
              <a:t>Презентація на тему «Аналіз судової практики розгляду пенсійних та інших соціальних спорів в аспекті застосування строків звернення до суду» (Загальноукраїнський семінар «Розгляд пенсійних та інших соціальних спорів» </a:t>
            </a:r>
            <a:br>
              <a:rPr lang="uk-UA" altLang="uk-UA" sz="1700" dirty="0">
                <a:solidFill>
                  <a:srgbClr val="002949"/>
                </a:solidFill>
              </a:rPr>
            </a:br>
            <a:r>
              <a:rPr lang="uk-UA" altLang="uk-UA" sz="1700" dirty="0">
                <a:solidFill>
                  <a:srgbClr val="002949"/>
                </a:solidFill>
              </a:rPr>
              <a:t>(м. Дніпро, 23 червня 2020 року); Національна школа суддів України, Дніпровське регіональне відділення, Програма періодичного навчання суддів апеляційних та окружних адміністративних судів з метою підвищення рівня їхньої кваліфікації) </a:t>
            </a:r>
            <a:r>
              <a:rPr lang="en-US" altLang="uk-UA" sz="1700" dirty="0">
                <a:solidFill>
                  <a:srgbClr val="002949"/>
                </a:solidFill>
                <a:hlinkClick r:id="rId2">
                  <a:extLst>
                    <a:ext uri="{A12FA001-AC4F-418D-AE19-62706E023703}">
                      <ahyp:hlinkClr xmlns:ahyp="http://schemas.microsoft.com/office/drawing/2018/hyperlinkcolor" val="tx"/>
                    </a:ext>
                  </a:extLst>
                </a:hlinkClick>
              </a:rPr>
              <a:t>http://www.nsj.gov.ua/ua/training/programi-dnipropetrovsk/23-chervnya-2020-r-programa-zagalnoukrainskogo-seminaru-na-temu-rozglyad-pensiynih-ta-inshih-sotsialnih-sporiv/</a:t>
            </a:r>
            <a:r>
              <a:rPr lang="uk-UA" altLang="uk-UA" sz="1700" dirty="0">
                <a:solidFill>
                  <a:srgbClr val="002949"/>
                </a:solidFill>
              </a:rPr>
              <a:t> </a:t>
            </a:r>
            <a:r>
              <a:rPr lang="en-US" altLang="uk-UA" sz="1700" dirty="0">
                <a:solidFill>
                  <a:srgbClr val="002949"/>
                </a:solidFill>
              </a:rPr>
              <a:t> </a:t>
            </a:r>
            <a:r>
              <a:rPr lang="en-US" altLang="uk-UA" sz="1700" dirty="0">
                <a:solidFill>
                  <a:srgbClr val="002949"/>
                </a:solidFill>
                <a:hlinkClick r:id="rId3">
                  <a:extLst>
                    <a:ext uri="{A12FA001-AC4F-418D-AE19-62706E023703}">
                      <ahyp:hlinkClr xmlns:ahyp="http://schemas.microsoft.com/office/drawing/2018/hyperlinkcolor" val="tx"/>
                    </a:ext>
                  </a:extLst>
                </a:hlinkClick>
              </a:rPr>
              <a:t>http://nsj.gov.ua/ua/news/osoblivosti-rozglyadu-sotsialnih-ta-pensiynih-sporiv/</a:t>
            </a:r>
            <a:r>
              <a:rPr lang="uk-UA" altLang="uk-UA" sz="1700" dirty="0">
                <a:solidFill>
                  <a:srgbClr val="002949"/>
                </a:solidFill>
              </a:rPr>
              <a:t> </a:t>
            </a:r>
          </a:p>
          <a:p>
            <a:pPr marL="0" indent="0" algn="just">
              <a:lnSpc>
                <a:spcPct val="100000"/>
              </a:lnSpc>
              <a:spcBef>
                <a:spcPts val="0"/>
              </a:spcBef>
              <a:buNone/>
            </a:pPr>
            <a:r>
              <a:rPr lang="uk-UA" sz="1700" dirty="0">
                <a:solidFill>
                  <a:srgbClr val="002949"/>
                </a:solidFill>
                <a:ea typeface="Roboto Condensed" panose="02000000000000000000" pitchFamily="2" charset="0"/>
                <a:cs typeface="Roboto Condensed" panose="02000000000000000000" pitchFamily="2" charset="0"/>
              </a:rPr>
              <a:t>14. </a:t>
            </a:r>
            <a:r>
              <a:rPr lang="ru-RU" altLang="uk-UA" sz="1700" dirty="0">
                <a:solidFill>
                  <a:srgbClr val="002949"/>
                </a:solidFill>
                <a:ea typeface="Roboto Condensed" panose="02000000000000000000" pitchFamily="2" charset="0"/>
                <a:cs typeface="Roboto Condensed" panose="02000000000000000000" pitchFamily="2" charset="0"/>
              </a:rPr>
              <a:t>Берназюк Я.О. </a:t>
            </a:r>
            <a:r>
              <a:rPr lang="uk-UA" altLang="uk-UA" sz="1700" dirty="0">
                <a:solidFill>
                  <a:srgbClr val="002949"/>
                </a:solidFill>
                <a:ea typeface="Roboto Condensed" panose="02000000000000000000" pitchFamily="2" charset="0"/>
                <a:cs typeface="Roboto Condensed" panose="02000000000000000000" pitchFamily="2" charset="0"/>
              </a:rPr>
              <a:t>Презентація</a:t>
            </a:r>
            <a:r>
              <a:rPr lang="ru-RU" altLang="uk-UA" sz="1700" dirty="0">
                <a:solidFill>
                  <a:srgbClr val="002949"/>
                </a:solidFill>
                <a:ea typeface="Roboto Condensed" panose="02000000000000000000" pitchFamily="2" charset="0"/>
                <a:cs typeface="Roboto Condensed" panose="02000000000000000000" pitchFamily="2" charset="0"/>
              </a:rPr>
              <a:t> на тему </a:t>
            </a:r>
            <a:r>
              <a:rPr lang="uk-UA" sz="1700" dirty="0">
                <a:solidFill>
                  <a:srgbClr val="002949"/>
                </a:solidFill>
                <a:ea typeface="Roboto Condensed" panose="02000000000000000000" pitchFamily="2" charset="0"/>
                <a:cs typeface="Roboto Condensed" panose="02000000000000000000" pitchFamily="2" charset="0"/>
              </a:rPr>
              <a:t>«Спори у сфері захисту прав пенсіонерів, які проживають за кордоном» (Навчальний тренінг у продовження ІІІ Міжнародної науково-практичної конференції «Соціальні права та їх захист адміністративним судом» (м. Київ, 19 березня 2021 року) </a:t>
            </a:r>
            <a:r>
              <a:rPr lang="uk-UA" sz="1700" u="sng" dirty="0">
                <a:solidFill>
                  <a:srgbClr val="002949"/>
                </a:solidFill>
                <a:ea typeface="Roboto Condensed" panose="02000000000000000000" pitchFamily="2" charset="0"/>
                <a:cs typeface="Roboto Condensed" panose="02000000000000000000" pitchFamily="2" charset="0"/>
                <a:hlinkClick r:id="rId4">
                  <a:extLst>
                    <a:ext uri="{A12FA001-AC4F-418D-AE19-62706E023703}">
                      <ahyp:hlinkClr xmlns:ahyp="http://schemas.microsoft.com/office/drawing/2018/hyperlinkcolor" val="tx"/>
                    </a:ext>
                  </a:extLst>
                </a:hlinkClick>
              </a:rPr>
              <a:t>https://supreme.court.gov.ua/userfiles/media/new_folder_for_uploads/supreme/Prezent_Bernazjuk_pensia.pdf?fbclid=IwAR2gyHgylrQ9L2XhE83zyBlhM4RbEgDTjCno3_32Lgmi0WU9hsxb__pz0fg</a:t>
            </a:r>
            <a:r>
              <a:rPr lang="uk-UA" sz="1700" u="sng" dirty="0">
                <a:solidFill>
                  <a:srgbClr val="002949"/>
                </a:solidFill>
                <a:ea typeface="Roboto Condensed" panose="02000000000000000000" pitchFamily="2" charset="0"/>
                <a:cs typeface="Roboto Condensed" panose="02000000000000000000" pitchFamily="2" charset="0"/>
              </a:rPr>
              <a:t> </a:t>
            </a:r>
          </a:p>
          <a:p>
            <a:pPr marL="0" indent="0" algn="just">
              <a:lnSpc>
                <a:spcPct val="100000"/>
              </a:lnSpc>
              <a:spcBef>
                <a:spcPts val="0"/>
              </a:spcBef>
              <a:buNone/>
            </a:pPr>
            <a:r>
              <a:rPr lang="uk-UA" sz="1700" dirty="0">
                <a:solidFill>
                  <a:srgbClr val="002949"/>
                </a:solidFill>
                <a:ea typeface="Roboto Condensed" panose="02000000000000000000" pitchFamily="2" charset="0"/>
                <a:cs typeface="Roboto Condensed" panose="02000000000000000000" pitchFamily="2" charset="0"/>
              </a:rPr>
              <a:t>15. Берназюк Я.О. Темпоральні межі судового захисту соціальних прав // Соціальні права та їх захист адміністративним судом. Збірник матеріалів III Міжнародної науково-практичної конференції» (м. Київ, 4 вересня 2020 року). Київ: 2020. 424 с. – </a:t>
            </a:r>
            <a:r>
              <a:rPr lang="en-US" sz="1700" dirty="0">
                <a:solidFill>
                  <a:srgbClr val="002949"/>
                </a:solidFill>
                <a:ea typeface="Roboto Condensed" panose="02000000000000000000" pitchFamily="2" charset="0"/>
                <a:cs typeface="Roboto Condensed" panose="02000000000000000000" pitchFamily="2" charset="0"/>
              </a:rPr>
              <a:t>C</a:t>
            </a:r>
            <a:r>
              <a:rPr lang="uk-UA" sz="1700" dirty="0">
                <a:solidFill>
                  <a:srgbClr val="002949"/>
                </a:solidFill>
                <a:ea typeface="Roboto Condensed" panose="02000000000000000000" pitchFamily="2" charset="0"/>
                <a:cs typeface="Roboto Condensed" panose="02000000000000000000" pitchFamily="2" charset="0"/>
              </a:rPr>
              <a:t>.</a:t>
            </a:r>
            <a:r>
              <a:rPr lang="ru-RU" sz="1700" dirty="0">
                <a:solidFill>
                  <a:srgbClr val="002949"/>
                </a:solidFill>
                <a:ea typeface="Roboto Condensed" panose="02000000000000000000" pitchFamily="2" charset="0"/>
                <a:cs typeface="Roboto Condensed" panose="02000000000000000000" pitchFamily="2" charset="0"/>
              </a:rPr>
              <a:t> 150-157</a:t>
            </a:r>
            <a:r>
              <a:rPr lang="uk-UA" sz="1700" dirty="0">
                <a:solidFill>
                  <a:srgbClr val="002949"/>
                </a:solidFill>
                <a:ea typeface="Roboto Condensed" panose="02000000000000000000" pitchFamily="2" charset="0"/>
                <a:cs typeface="Roboto Condensed" panose="02000000000000000000" pitchFamily="2" charset="0"/>
              </a:rPr>
              <a:t>. </a:t>
            </a:r>
            <a:r>
              <a:rPr lang="uk-UA" sz="1700" u="sng" dirty="0">
                <a:solidFill>
                  <a:srgbClr val="002949"/>
                </a:solidFill>
                <a:ea typeface="Roboto Condensed" panose="02000000000000000000" pitchFamily="2" charset="0"/>
                <a:cs typeface="Roboto Condensed" panose="02000000000000000000" pitchFamily="2" charset="0"/>
                <a:hlinkClick r:id="rId5">
                  <a:extLst>
                    <a:ext uri="{A12FA001-AC4F-418D-AE19-62706E023703}">
                      <ahyp:hlinkClr xmlns:ahyp="http://schemas.microsoft.com/office/drawing/2018/hyperlinkcolor" val="tx"/>
                    </a:ext>
                  </a:extLst>
                </a:hlinkClick>
              </a:rPr>
              <a:t>https://rm.coe.int/materials-socialrights-2020/1680a165f8</a:t>
            </a:r>
            <a:endParaRPr lang="uk-UA" sz="1700" u="sng" dirty="0">
              <a:solidFill>
                <a:srgbClr val="002949"/>
              </a:solidFill>
              <a:ea typeface="Roboto Condensed" panose="02000000000000000000" pitchFamily="2" charset="0"/>
              <a:cs typeface="Roboto Condensed" panose="02000000000000000000" pitchFamily="2" charset="0"/>
            </a:endParaRPr>
          </a:p>
          <a:p>
            <a:pPr marL="0" indent="0" algn="just">
              <a:lnSpc>
                <a:spcPct val="100000"/>
              </a:lnSpc>
              <a:spcBef>
                <a:spcPts val="0"/>
              </a:spcBef>
              <a:buNone/>
            </a:pPr>
            <a:r>
              <a:rPr lang="ru-RU" sz="1700" dirty="0">
                <a:solidFill>
                  <a:srgbClr val="002949"/>
                </a:solidFill>
                <a:ea typeface="Roboto Condensed" panose="02000000000000000000" pitchFamily="2" charset="0"/>
                <a:cs typeface="Roboto Condensed" panose="02000000000000000000" pitchFamily="2" charset="0"/>
              </a:rPr>
              <a:t>16. Берназюк Я.О. </a:t>
            </a:r>
            <a:r>
              <a:rPr lang="uk-UA" sz="1700" dirty="0">
                <a:solidFill>
                  <a:srgbClr val="002949"/>
                </a:solidFill>
                <a:ea typeface="Roboto Condensed" panose="02000000000000000000" pitchFamily="2" charset="0"/>
                <a:cs typeface="Roboto Condensed" panose="02000000000000000000" pitchFamily="2" charset="0"/>
              </a:rPr>
              <a:t>Темпоральний підхід до вирішення колізій у законодавстві // Науковий вісник Ужгородського національного університету. – 2022. – Серія Право. – Випуск </a:t>
            </a:r>
            <a:r>
              <a:rPr lang="ru-RU" sz="1700" dirty="0">
                <a:solidFill>
                  <a:srgbClr val="002949"/>
                </a:solidFill>
                <a:ea typeface="Roboto Condensed" panose="02000000000000000000" pitchFamily="2" charset="0"/>
                <a:cs typeface="Roboto Condensed" panose="02000000000000000000" pitchFamily="2" charset="0"/>
              </a:rPr>
              <a:t>72, С. 43-52. </a:t>
            </a:r>
            <a:r>
              <a:rPr lang="ru-RU" sz="1700" dirty="0">
                <a:solidFill>
                  <a:srgbClr val="002949"/>
                </a:solidFill>
                <a:ea typeface="Roboto Condensed" panose="02000000000000000000" pitchFamily="2" charset="0"/>
                <a:cs typeface="Roboto Condensed" panose="02000000000000000000" pitchFamily="2" charset="0"/>
                <a:hlinkClick r:id="rId6">
                  <a:extLst>
                    <a:ext uri="{A12FA001-AC4F-418D-AE19-62706E023703}">
                      <ahyp:hlinkClr xmlns:ahyp="http://schemas.microsoft.com/office/drawing/2018/hyperlinkcolor" val="tx"/>
                    </a:ext>
                  </a:extLst>
                </a:hlinkClick>
              </a:rPr>
              <a:t>http://visnyk-pravo.uzhnu.edu.ua/article/view/267327</a:t>
            </a:r>
            <a:r>
              <a:rPr lang="ru-RU" sz="1700" dirty="0">
                <a:solidFill>
                  <a:srgbClr val="002949"/>
                </a:solidFill>
                <a:ea typeface="Roboto Condensed" panose="02000000000000000000" pitchFamily="2" charset="0"/>
                <a:cs typeface="Roboto Condensed" panose="02000000000000000000" pitchFamily="2" charset="0"/>
              </a:rPr>
              <a:t> </a:t>
            </a:r>
            <a:endParaRPr lang="en-US" sz="1700" dirty="0">
              <a:solidFill>
                <a:srgbClr val="002949"/>
              </a:solidFill>
              <a:ea typeface="Roboto Condensed" panose="02000000000000000000" pitchFamily="2" charset="0"/>
              <a:cs typeface="Roboto Condensed" panose="02000000000000000000" pitchFamily="2" charset="0"/>
            </a:endParaRPr>
          </a:p>
          <a:p>
            <a:pPr marL="0" indent="0" algn="just">
              <a:lnSpc>
                <a:spcPct val="100000"/>
              </a:lnSpc>
              <a:spcBef>
                <a:spcPts val="0"/>
              </a:spcBef>
              <a:buNone/>
            </a:pPr>
            <a:r>
              <a:rPr lang="uk-UA" sz="1700" dirty="0">
                <a:solidFill>
                  <a:srgbClr val="002949"/>
                </a:solidFill>
                <a:ea typeface="Roboto Condensed" panose="02000000000000000000" pitchFamily="2" charset="0"/>
                <a:cs typeface="Roboto Condensed" panose="02000000000000000000" pitchFamily="2" charset="0"/>
              </a:rPr>
              <a:t>17. Берназюк Я.О. Легітимні очікування (reasonable expectations) як складова принципу юридичної визначеності у вітчизняній та європейській судовій практиці // Вісник Луганського державного університету внутрішніх справ імені Е.О.Дідоренка. – 2021, № 2 (94), С. 13-28 </a:t>
            </a:r>
            <a:r>
              <a:rPr lang="uk-UA" sz="1700" u="sng" dirty="0">
                <a:solidFill>
                  <a:srgbClr val="002949"/>
                </a:solidFill>
                <a:ea typeface="Roboto Condensed" panose="02000000000000000000" pitchFamily="2" charset="0"/>
                <a:cs typeface="Roboto Condensed" panose="02000000000000000000" pitchFamily="2" charset="0"/>
                <a:hlinkClick r:id="rId7">
                  <a:extLst>
                    <a:ext uri="{A12FA001-AC4F-418D-AE19-62706E023703}">
                      <ahyp:hlinkClr xmlns:ahyp="http://schemas.microsoft.com/office/drawing/2018/hyperlinkcolor" val="tx"/>
                    </a:ext>
                  </a:extLst>
                </a:hlinkClick>
              </a:rPr>
              <a:t>https://journal.lduvs.lg.ua/index.php/journal/article/view/1359/1236</a:t>
            </a:r>
            <a:endParaRPr lang="uk-UA" sz="1700" u="sng" dirty="0">
              <a:solidFill>
                <a:srgbClr val="002949"/>
              </a:solidFill>
              <a:ea typeface="Roboto Condensed" panose="02000000000000000000" pitchFamily="2" charset="0"/>
              <a:cs typeface="Roboto Condensed" panose="02000000000000000000" pitchFamily="2" charset="0"/>
            </a:endParaRP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59567" y="-128588"/>
            <a:ext cx="10598047" cy="7429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chemeClr val="tx1"/>
                </a:solidFill>
                <a:effectLst/>
                <a:latin typeface="Roboto Condensed Light" panose="02000000000000000000" pitchFamily="2" charset="0"/>
                <a:ea typeface="Roboto Condensed Light" panose="02000000000000000000" pitchFamily="2" charset="0"/>
              </a:rPr>
              <a:t>ВИКОРИСТАНІ ДЖЕРЕЛА</a:t>
            </a:r>
            <a:endParaRPr lang="uk-UA" sz="2400" dirty="0">
              <a:solidFill>
                <a:schemeClr val="tx1"/>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34D20E03-AFFE-2133-22E1-FCE838A48C8B}"/>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02B3E5B4-2300-4E06-1F10-F5DE7DCEFAE6}"/>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928D121F-9638-9486-FBAF-054B2785F11C}"/>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0B854A7B-EA7E-9A65-8FAE-5D381515F955}"/>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68</a:t>
            </a:fld>
            <a:endParaRPr lang="uk-UA" altLang="uk-UA" dirty="0">
              <a:solidFill>
                <a:srgbClr val="002949"/>
              </a:solidFill>
            </a:endParaRPr>
          </a:p>
        </p:txBody>
      </p:sp>
    </p:spTree>
    <p:extLst>
      <p:ext uri="{BB962C8B-B14F-4D97-AF65-F5344CB8AC3E}">
        <p14:creationId xmlns:p14="http://schemas.microsoft.com/office/powerpoint/2010/main" val="4032653830"/>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113298" y="974725"/>
            <a:ext cx="11965404" cy="5078313"/>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marL="0" indent="0" algn="just">
              <a:lnSpc>
                <a:spcPct val="100000"/>
              </a:lnSpc>
              <a:spcBef>
                <a:spcPts val="0"/>
              </a:spcBef>
              <a:buNone/>
            </a:pPr>
            <a:r>
              <a:rPr lang="uk-UA" sz="1800" dirty="0">
                <a:solidFill>
                  <a:srgbClr val="002949"/>
                </a:solidFill>
                <a:ea typeface="Roboto Condensed Light" panose="02000000000000000000" pitchFamily="2" charset="0"/>
              </a:rPr>
              <a:t>18. </a:t>
            </a:r>
            <a:r>
              <a:rPr lang="uk-UA" sz="1800" dirty="0">
                <a:solidFill>
                  <a:srgbClr val="002949"/>
                </a:solidFill>
                <a:ea typeface="Roboto Condensed" panose="02000000000000000000" pitchFamily="2" charset="0"/>
                <a:cs typeface="Roboto Condensed" panose="02000000000000000000" pitchFamily="2" charset="0"/>
              </a:rPr>
              <a:t>Берназюк Я.О. </a:t>
            </a:r>
            <a:r>
              <a:rPr lang="uk-UA" altLang="uk-UA" sz="1800" dirty="0">
                <a:solidFill>
                  <a:srgbClr val="002949"/>
                </a:solidFill>
                <a:ea typeface="Roboto Condensed" panose="02000000000000000000" pitchFamily="2" charset="0"/>
                <a:cs typeface="Roboto Condensed" panose="02000000000000000000" pitchFamily="2" charset="0"/>
              </a:rPr>
              <a:t>Презентація</a:t>
            </a:r>
            <a:r>
              <a:rPr lang="ru-RU" altLang="uk-UA" sz="1800" dirty="0">
                <a:solidFill>
                  <a:srgbClr val="002949"/>
                </a:solidFill>
                <a:ea typeface="Roboto Condensed" panose="02000000000000000000" pitchFamily="2" charset="0"/>
                <a:cs typeface="Roboto Condensed" panose="02000000000000000000" pitchFamily="2" charset="0"/>
              </a:rPr>
              <a:t> на тему </a:t>
            </a:r>
            <a:r>
              <a:rPr lang="uk-UA" sz="1800" dirty="0">
                <a:solidFill>
                  <a:srgbClr val="002949"/>
                </a:solidFill>
                <a:ea typeface="Roboto Condensed Light" panose="02000000000000000000" pitchFamily="2" charset="0"/>
              </a:rPr>
              <a:t>«</a:t>
            </a:r>
            <a:r>
              <a:rPr lang="uk-UA" sz="1800" dirty="0" err="1">
                <a:solidFill>
                  <a:srgbClr val="002949"/>
                </a:solidFill>
                <a:ea typeface="Roboto Condensed Light" panose="02000000000000000000" pitchFamily="2" charset="0"/>
              </a:rPr>
              <a:t>Преюдиційність</a:t>
            </a:r>
            <a:r>
              <a:rPr lang="uk-UA" sz="1800" dirty="0">
                <a:solidFill>
                  <a:srgbClr val="002949"/>
                </a:solidFill>
                <a:ea typeface="Roboto Condensed Light" panose="02000000000000000000" pitchFamily="2" charset="0"/>
              </a:rPr>
              <a:t> судового рішення в адміністративному судочинстві: між принципами правової визначеності та обов’язковості з’ясування всіх обставин справи» (Національна школа суддів України; Календарний план підготовки суддів для підтримання кваліфікації на 2022 рік (14-18 листопада 2022 року))</a:t>
            </a:r>
          </a:p>
          <a:p>
            <a:pPr marL="0" indent="0" algn="just">
              <a:lnSpc>
                <a:spcPct val="100000"/>
              </a:lnSpc>
              <a:spcBef>
                <a:spcPts val="0"/>
              </a:spcBef>
              <a:buNone/>
            </a:pPr>
            <a:r>
              <a:rPr lang="uk-UA" sz="1800" u="sng" dirty="0">
                <a:solidFill>
                  <a:srgbClr val="002949"/>
                </a:solidFill>
                <a:ea typeface="Roboto Condensed Light" panose="02000000000000000000" pitchFamily="2" charset="0"/>
                <a:hlinkClick r:id="rId2">
                  <a:extLst>
                    <a:ext uri="{A12FA001-AC4F-418D-AE19-62706E023703}">
                      <ahyp:hlinkClr xmlns:ahyp="http://schemas.microsoft.com/office/drawing/2018/hyperlinkcolor" val="tx"/>
                    </a:ext>
                  </a:extLst>
                </a:hlinkClick>
              </a:rPr>
              <a:t>https://supreme.court.gov.ua/userfiles/media/new_folder_for_uploads/supreme/2022_prezent/Prezent_Preudic_2022_11_24.pdf</a:t>
            </a:r>
            <a:r>
              <a:rPr lang="en-US" sz="1800" dirty="0">
                <a:solidFill>
                  <a:srgbClr val="002949"/>
                </a:solidFill>
                <a:ea typeface="Roboto Condensed Light" panose="02000000000000000000" pitchFamily="2" charset="0"/>
              </a:rPr>
              <a:t> </a:t>
            </a:r>
            <a:endParaRPr lang="uk-UA" sz="1800" dirty="0">
              <a:solidFill>
                <a:srgbClr val="002949"/>
              </a:solidFill>
              <a:ea typeface="Roboto Condensed Light" panose="02000000000000000000" pitchFamily="2" charset="0"/>
            </a:endParaRPr>
          </a:p>
          <a:p>
            <a:pPr marL="0" indent="0" algn="just">
              <a:lnSpc>
                <a:spcPct val="100000"/>
              </a:lnSpc>
              <a:spcBef>
                <a:spcPts val="0"/>
              </a:spcBef>
              <a:buNone/>
            </a:pPr>
            <a:r>
              <a:rPr lang="uk-UA" sz="1800" dirty="0">
                <a:solidFill>
                  <a:srgbClr val="002949"/>
                </a:solidFill>
                <a:ea typeface="Roboto Condensed Light" panose="02000000000000000000" pitchFamily="2" charset="0"/>
              </a:rPr>
              <a:t>19. Берназюк Я.О. Презентація на тему «Формалізм та надмірний формалізм: особливості адміністративного судочинства» (Національна школа суддів України Одеське регіональне відділення Дніпровське регіональне відділення Програма підготовки для підтримання кваліфікації суддів окружних адміністративних судів 24 лютого 2023 року </a:t>
            </a:r>
            <a:r>
              <a:rPr lang="en-US" sz="1800" dirty="0">
                <a:solidFill>
                  <a:srgbClr val="002949"/>
                </a:solidFill>
                <a:ea typeface="Roboto Condensed Light" panose="02000000000000000000" pitchFamily="2" charset="0"/>
                <a:hlinkClick r:id="rId3">
                  <a:extLst>
                    <a:ext uri="{A12FA001-AC4F-418D-AE19-62706E023703}">
                      <ahyp:hlinkClr xmlns:ahyp="http://schemas.microsoft.com/office/drawing/2018/hyperlinkcolor" val="tx"/>
                    </a:ext>
                  </a:extLst>
                </a:hlinkClick>
              </a:rPr>
              <a:t>http://nsj.gov.ua/ua/news/obgovorennya-aktualnoi-sudovoi-praktiki-/</a:t>
            </a:r>
            <a:r>
              <a:rPr lang="uk-UA" sz="1800" dirty="0">
                <a:solidFill>
                  <a:srgbClr val="002949"/>
                </a:solidFill>
                <a:ea typeface="Roboto Condensed Light" panose="02000000000000000000" pitchFamily="2" charset="0"/>
              </a:rPr>
              <a:t> </a:t>
            </a:r>
          </a:p>
          <a:p>
            <a:pPr marL="0" lvl="0" indent="0" algn="just">
              <a:lnSpc>
                <a:spcPct val="100000"/>
              </a:lnSpc>
              <a:spcBef>
                <a:spcPts val="0"/>
              </a:spcBef>
              <a:buNone/>
              <a:tabLst>
                <a:tab pos="90170" algn="l"/>
                <a:tab pos="318770" algn="l"/>
                <a:tab pos="450215" algn="l"/>
                <a:tab pos="540385" algn="l"/>
              </a:tabLst>
            </a:pPr>
            <a:r>
              <a:rPr lang="uk-UA" sz="1800" kern="1800" dirty="0">
                <a:solidFill>
                  <a:srgbClr val="002949"/>
                </a:solidFill>
                <a:ea typeface="Roboto Condensed Light" panose="02000000000000000000" pitchFamily="2" charset="0"/>
              </a:rPr>
              <a:t>20. Берназюк Я.О. Поняття та критерії </a:t>
            </a:r>
            <a:r>
              <a:rPr lang="uk-UA" sz="1800" kern="1800" dirty="0" err="1">
                <a:solidFill>
                  <a:srgbClr val="002949"/>
                </a:solidFill>
                <a:ea typeface="Roboto Condensed Light" panose="02000000000000000000" pitchFamily="2" charset="0"/>
              </a:rPr>
              <a:t>мотивованості</a:t>
            </a:r>
            <a:r>
              <a:rPr lang="uk-UA" sz="1800" kern="1800" dirty="0">
                <a:solidFill>
                  <a:srgbClr val="002949"/>
                </a:solidFill>
                <a:ea typeface="Roboto Condensed Light" panose="02000000000000000000" pitchFamily="2" charset="0"/>
              </a:rPr>
              <a:t> судового рішення як однієї з гарантій дотримання судами принципу верховенства права </a:t>
            </a:r>
            <a:r>
              <a:rPr lang="uk-UA" sz="1800" u="sng" kern="1800" dirty="0">
                <a:solidFill>
                  <a:srgbClr val="002949"/>
                </a:solidFill>
                <a:ea typeface="Roboto Condensed Light" panose="02000000000000000000" pitchFamily="2" charset="0"/>
                <a:hlinkClick r:id="rId4">
                  <a:extLst>
                    <a:ext uri="{A12FA001-AC4F-418D-AE19-62706E023703}">
                      <ahyp:hlinkClr xmlns:ahyp="http://schemas.microsoft.com/office/drawing/2018/hyperlinkcolor" val="tx"/>
                    </a:ext>
                  </a:extLst>
                </a:hlinkClick>
              </a:rPr>
              <a:t>https://sud.ua/ru/news/blog/133015-ponyattya-ta-kriteriyi-motivovanosti-sudovogo-rishennya-yak-odniyeyi-z-garantiy-dotrimannya-sudami-printsipu-verkhovenstva-prava</a:t>
            </a:r>
            <a:endParaRPr lang="uk-UA" sz="1800" dirty="0">
              <a:solidFill>
                <a:srgbClr val="002949"/>
              </a:solidFill>
              <a:ea typeface="Roboto Condensed Light" panose="02000000000000000000" pitchFamily="2" charset="0"/>
            </a:endParaRPr>
          </a:p>
          <a:p>
            <a:pPr marL="0" lvl="0" indent="0" algn="just">
              <a:lnSpc>
                <a:spcPct val="100000"/>
              </a:lnSpc>
              <a:spcBef>
                <a:spcPts val="0"/>
              </a:spcBef>
              <a:buNone/>
              <a:tabLst>
                <a:tab pos="90170" algn="l"/>
                <a:tab pos="318770" algn="l"/>
                <a:tab pos="450215" algn="l"/>
                <a:tab pos="540385" algn="l"/>
              </a:tabLst>
            </a:pPr>
            <a:r>
              <a:rPr lang="uk-UA" sz="1800" dirty="0">
                <a:solidFill>
                  <a:srgbClr val="002949"/>
                </a:solidFill>
                <a:ea typeface="Roboto Condensed Light" panose="02000000000000000000" pitchFamily="2" charset="0"/>
              </a:rPr>
              <a:t>21. Берназюк Я.О. </a:t>
            </a:r>
            <a:r>
              <a:rPr lang="uk-UA" sz="1800" kern="1800" dirty="0">
                <a:solidFill>
                  <a:srgbClr val="002949"/>
                </a:solidFill>
                <a:ea typeface="Roboto Condensed Light" panose="02000000000000000000" pitchFamily="2" charset="0"/>
              </a:rPr>
              <a:t>Основні етапи підготовки мотивованого судового рішення: вимоги процесуального закону в світлі положень Конвенції про захист прав людини і основоположних свобод </a:t>
            </a:r>
            <a:r>
              <a:rPr lang="uk-UA" sz="1800" u="sng" kern="1800" dirty="0">
                <a:solidFill>
                  <a:srgbClr val="002949"/>
                </a:solidFill>
                <a:ea typeface="Roboto Condensed Light" panose="02000000000000000000" pitchFamily="2" charset="0"/>
                <a:hlinkClick r:id="rId5">
                  <a:extLst>
                    <a:ext uri="{A12FA001-AC4F-418D-AE19-62706E023703}">
                      <ahyp:hlinkClr xmlns:ahyp="http://schemas.microsoft.com/office/drawing/2018/hyperlinkcolor" val="tx"/>
                    </a:ext>
                  </a:extLst>
                </a:hlinkClick>
              </a:rPr>
              <a:t>https://sud.ua/ru/news/blog/135240-osnovni-etapi-pidgotovki-motivovanogo-sudovogo-rishennya-vimogi-protsesualnogo-zakonu-v-svitli-polozhen-konventsiyi-pro-zakhist-prav-lyudini-i-osnovopolozhnikh-svobod</a:t>
            </a:r>
            <a:r>
              <a:rPr lang="uk-UA" sz="1800" kern="1800" dirty="0">
                <a:solidFill>
                  <a:srgbClr val="002949"/>
                </a:solidFill>
                <a:ea typeface="Roboto Condensed Light" panose="02000000000000000000" pitchFamily="2" charset="0"/>
              </a:rPr>
              <a:t> </a:t>
            </a:r>
            <a:endParaRPr lang="uk-UA" sz="1800" dirty="0">
              <a:solidFill>
                <a:srgbClr val="002949"/>
              </a:solidFill>
              <a:ea typeface="Roboto Condensed Light" panose="02000000000000000000" pitchFamily="2" charset="0"/>
            </a:endParaRPr>
          </a:p>
          <a:p>
            <a:pPr marL="0" lvl="0" indent="0" algn="just">
              <a:lnSpc>
                <a:spcPct val="100000"/>
              </a:lnSpc>
              <a:spcBef>
                <a:spcPts val="0"/>
              </a:spcBef>
              <a:buNone/>
              <a:tabLst>
                <a:tab pos="90170" algn="l"/>
                <a:tab pos="318770" algn="l"/>
                <a:tab pos="450215" algn="l"/>
                <a:tab pos="540385" algn="l"/>
              </a:tabLst>
            </a:pPr>
            <a:r>
              <a:rPr lang="uk-UA" sz="1800" kern="1800" dirty="0">
                <a:solidFill>
                  <a:srgbClr val="002949"/>
                </a:solidFill>
                <a:ea typeface="Roboto Condensed Light" panose="02000000000000000000" pitchFamily="2" charset="0"/>
              </a:rPr>
              <a:t>22. Берназюк Я.О. </a:t>
            </a:r>
            <a:r>
              <a:rPr lang="uk-UA" sz="1800" kern="1800" dirty="0" err="1">
                <a:solidFill>
                  <a:srgbClr val="002949"/>
                </a:solidFill>
                <a:ea typeface="Roboto Condensed Light" panose="02000000000000000000" pitchFamily="2" charset="0"/>
              </a:rPr>
              <a:t>Мотивованість</a:t>
            </a:r>
            <a:r>
              <a:rPr lang="uk-UA" sz="1800" kern="1800" dirty="0">
                <a:solidFill>
                  <a:srgbClr val="002949"/>
                </a:solidFill>
                <a:ea typeface="Roboto Condensed Light" panose="02000000000000000000" pitchFamily="2" charset="0"/>
              </a:rPr>
              <a:t> судового рішення як гарантія реалізації принципу верховенства права </a:t>
            </a:r>
            <a:r>
              <a:rPr lang="uk-UA" sz="1800" dirty="0">
                <a:solidFill>
                  <a:srgbClr val="002949"/>
                </a:solidFill>
                <a:ea typeface="Roboto Condensed Light" panose="02000000000000000000" pitchFamily="2" charset="0"/>
              </a:rPr>
              <a:t>// Порівняльно-аналітичне право – електронне наукове фахове видання юридичного факультету ДВНЗ «Ужгородський національний університет». ‒ 2018. ‒ № 5. – </a:t>
            </a:r>
            <a:r>
              <a:rPr lang="uk-UA" sz="1800" kern="1800" dirty="0">
                <a:solidFill>
                  <a:srgbClr val="002949"/>
                </a:solidFill>
                <a:ea typeface="Roboto Condensed Light" panose="02000000000000000000" pitchFamily="2" charset="0"/>
              </a:rPr>
              <a:t>С. 18-22. </a:t>
            </a:r>
            <a:r>
              <a:rPr lang="uk-UA" sz="1800" u="sng" kern="1800" dirty="0">
                <a:solidFill>
                  <a:srgbClr val="002949"/>
                </a:solidFill>
                <a:ea typeface="Roboto Condensed Light" panose="02000000000000000000" pitchFamily="2" charset="0"/>
                <a:hlinkClick r:id="rId6">
                  <a:extLst>
                    <a:ext uri="{A12FA001-AC4F-418D-AE19-62706E023703}">
                      <ahyp:hlinkClr xmlns:ahyp="http://schemas.microsoft.com/office/drawing/2018/hyperlinkcolor" val="tx"/>
                    </a:ext>
                  </a:extLst>
                </a:hlinkClick>
              </a:rPr>
              <a:t>http://pap-journal.in.ua/wp-content/uploads/2020/08/5_2018.pdf</a:t>
            </a:r>
            <a:r>
              <a:rPr lang="uk-UA" sz="1800" kern="1800" dirty="0">
                <a:solidFill>
                  <a:srgbClr val="002949"/>
                </a:solidFill>
                <a:ea typeface="Roboto Condensed Light" panose="02000000000000000000" pitchFamily="2" charset="0"/>
              </a:rPr>
              <a:t>  </a:t>
            </a:r>
            <a:endParaRPr lang="uk-UA" sz="1800" dirty="0">
              <a:solidFill>
                <a:srgbClr val="002949"/>
              </a:solidFill>
              <a:ea typeface="Roboto Condensed Light" panose="02000000000000000000" pitchFamily="2" charset="0"/>
            </a:endParaRP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59567" y="-128588"/>
            <a:ext cx="10598047" cy="7429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ВИКОРИСТАНІ</a:t>
            </a:r>
            <a:r>
              <a:rPr lang="uk-UA" sz="2400" b="1" dirty="0">
                <a:solidFill>
                  <a:schemeClr val="tx1"/>
                </a:solidFill>
                <a:effectLst/>
                <a:latin typeface="Roboto Condensed Light" panose="02000000000000000000" pitchFamily="2" charset="0"/>
                <a:ea typeface="Roboto Condensed Light" panose="02000000000000000000" pitchFamily="2" charset="0"/>
              </a:rPr>
              <a:t> ДЖЕРЕЛА</a:t>
            </a:r>
            <a:endParaRPr lang="uk-UA" sz="2400" dirty="0">
              <a:solidFill>
                <a:schemeClr val="tx1"/>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81574448-46AE-CBED-D2D0-EC2DC22B4B15}"/>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62D303A1-2F53-F0D0-006B-31037370B266}"/>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1EE9E2BD-9274-63B5-FC46-730A0B7D310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B05BA737-B204-A661-F6CF-00070EC5C83B}"/>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69</a:t>
            </a:fld>
            <a:endParaRPr lang="uk-UA" altLang="uk-UA" dirty="0">
              <a:solidFill>
                <a:srgbClr val="002949"/>
              </a:solidFill>
            </a:endParaRPr>
          </a:p>
        </p:txBody>
      </p:sp>
    </p:spTree>
    <p:extLst>
      <p:ext uri="{BB962C8B-B14F-4D97-AF65-F5344CB8AC3E}">
        <p14:creationId xmlns:p14="http://schemas.microsoft.com/office/powerpoint/2010/main" val="198072517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A3F3E44-2135-43F4-85EA-986C973D02BB}"/>
              </a:ext>
            </a:extLst>
          </p:cNvPr>
          <p:cNvSpPr>
            <a:spLocks noGrp="1"/>
          </p:cNvSpPr>
          <p:nvPr>
            <p:ph idx="1"/>
          </p:nvPr>
        </p:nvSpPr>
        <p:spPr>
          <a:xfrm>
            <a:off x="647658" y="576585"/>
            <a:ext cx="10515600" cy="5233534"/>
          </a:xfrm>
        </p:spPr>
        <p:txBody>
          <a:bodyPr/>
          <a:lstStyle/>
          <a:p>
            <a:pPr marL="0" indent="0">
              <a:buNone/>
            </a:pPr>
            <a:r>
              <a:rPr lang="ru-RU" sz="3600" b="1" dirty="0">
                <a:solidFill>
                  <a:srgbClr val="002949"/>
                </a:solidFill>
                <a:effectLst/>
              </a:rPr>
              <a:t>НАЙСКЛАДНІШІ ПИТАННЯ ПРАВОЗАСТОСУВАННЯ: </a:t>
            </a:r>
          </a:p>
          <a:p>
            <a:pPr marL="0" indent="0">
              <a:buNone/>
            </a:pPr>
            <a:endParaRPr lang="ru-RU" sz="3600" dirty="0">
              <a:solidFill>
                <a:srgbClr val="002949"/>
              </a:solidFill>
              <a:effectLst/>
            </a:endParaRPr>
          </a:p>
          <a:p>
            <a:pPr marL="914400" indent="-914400">
              <a:buAutoNum type="arabicPeriod"/>
            </a:pPr>
            <a:r>
              <a:rPr lang="ru-RU" sz="3600" dirty="0">
                <a:solidFill>
                  <a:srgbClr val="002949"/>
                </a:solidFill>
                <a:effectLst/>
              </a:rPr>
              <a:t>СТРОКИ</a:t>
            </a:r>
          </a:p>
          <a:p>
            <a:pPr marL="914400" indent="-914400">
              <a:buAutoNum type="arabicPeriod"/>
            </a:pPr>
            <a:r>
              <a:rPr lang="ru-RU" sz="3600" dirty="0">
                <a:solidFill>
                  <a:srgbClr val="002949"/>
                </a:solidFill>
                <a:effectLst/>
              </a:rPr>
              <a:t>ДІЯ ЗАКОНУ В ЧАСІ </a:t>
            </a:r>
            <a:r>
              <a:rPr lang="uk-UA" sz="3600" dirty="0">
                <a:solidFill>
                  <a:srgbClr val="002949"/>
                </a:solidFill>
                <a:effectLst/>
              </a:rPr>
              <a:t>(лише вперед; гарантія рівності)</a:t>
            </a:r>
          </a:p>
          <a:p>
            <a:pPr marL="0" indent="0">
              <a:buNone/>
            </a:pPr>
            <a:endParaRPr lang="ru-RU" sz="3600" dirty="0">
              <a:solidFill>
                <a:srgbClr val="002949"/>
              </a:solidFill>
            </a:endParaRPr>
          </a:p>
          <a:p>
            <a:pPr marL="0" indent="0">
              <a:buNone/>
            </a:pPr>
            <a:r>
              <a:rPr lang="ru-RU" sz="3600" dirty="0">
                <a:solidFill>
                  <a:srgbClr val="002949"/>
                </a:solidFill>
                <a:effectLst/>
              </a:rPr>
              <a:t>(СПІЛЬНЕ: ПОВ’ЯЗАНІ З ПИТАННЯМИ ЧАСУ)</a:t>
            </a:r>
            <a:endParaRPr lang="uk-UA" sz="3600" dirty="0">
              <a:solidFill>
                <a:srgbClr val="002949"/>
              </a:solidFill>
            </a:endParaRPr>
          </a:p>
        </p:txBody>
      </p:sp>
      <p:cxnSp>
        <p:nvCxnSpPr>
          <p:cNvPr id="4" name="Straight Connector 8">
            <a:extLst>
              <a:ext uri="{FF2B5EF4-FFF2-40B4-BE49-F238E27FC236}">
                <a16:creationId xmlns:a16="http://schemas.microsoft.com/office/drawing/2014/main" id="{97A11DF7-86A7-25DF-91BF-41F858E8F5A4}"/>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3C12CBB2-C36B-66DB-56EC-E4BC0643C0B2}"/>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8" name="Text Placeholder 12">
            <a:extLst>
              <a:ext uri="{FF2B5EF4-FFF2-40B4-BE49-F238E27FC236}">
                <a16:creationId xmlns:a16="http://schemas.microsoft.com/office/drawing/2014/main" id="{5B89A12C-C819-605E-83F7-B26F3E8A3594}"/>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9" name="Місце для номера слайда 1">
            <a:extLst>
              <a:ext uri="{FF2B5EF4-FFF2-40B4-BE49-F238E27FC236}">
                <a16:creationId xmlns:a16="http://schemas.microsoft.com/office/drawing/2014/main" id="{22489791-B12A-6F0E-C738-80D9FE21D27E}"/>
              </a:ext>
            </a:extLst>
          </p:cNvPr>
          <p:cNvSpPr>
            <a:spLocks noGrp="1"/>
          </p:cNvSpPr>
          <p:nvPr>
            <p:ph type="sldNum" sz="quarter" idx="12"/>
          </p:nvPr>
        </p:nvSpPr>
        <p:spPr>
          <a:xfrm>
            <a:off x="10892548" y="5909117"/>
            <a:ext cx="541421" cy="333208"/>
          </a:xfrm>
        </p:spPr>
        <p:txBody>
          <a:bodyPr/>
          <a:lstStyle/>
          <a:p>
            <a:pPr>
              <a:defRPr/>
            </a:pPr>
            <a:fld id="{C3457EC5-9B54-49ED-9CA6-C2B51A92FA73}" type="slidenum">
              <a:rPr lang="uk-UA" altLang="uk-UA" smtClean="0">
                <a:solidFill>
                  <a:srgbClr val="002949"/>
                </a:solidFill>
              </a:rPr>
              <a:pPr>
                <a:defRPr/>
              </a:pPr>
              <a:t>7</a:t>
            </a:fld>
            <a:endParaRPr lang="uk-UA" altLang="uk-UA" dirty="0">
              <a:solidFill>
                <a:srgbClr val="002949"/>
              </a:solidFill>
            </a:endParaRPr>
          </a:p>
        </p:txBody>
      </p:sp>
    </p:spTree>
    <p:extLst>
      <p:ext uri="{BB962C8B-B14F-4D97-AF65-F5344CB8AC3E}">
        <p14:creationId xmlns:p14="http://schemas.microsoft.com/office/powerpoint/2010/main" val="28268553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4">
            <a:extLst>
              <a:ext uri="{FF2B5EF4-FFF2-40B4-BE49-F238E27FC236}">
                <a16:creationId xmlns:a16="http://schemas.microsoft.com/office/drawing/2014/main" id="{2C703E52-4BE2-15A0-6776-C6B38B390E80}"/>
              </a:ext>
            </a:extLst>
          </p:cNvPr>
          <p:cNvSpPr>
            <a:spLocks noChangeArrowheads="1"/>
          </p:cNvSpPr>
          <p:nvPr/>
        </p:nvSpPr>
        <p:spPr bwMode="auto">
          <a:xfrm>
            <a:off x="204716" y="614363"/>
            <a:ext cx="11873986" cy="4939814"/>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marL="0" indent="0" algn="just">
              <a:lnSpc>
                <a:spcPct val="100000"/>
              </a:lnSpc>
              <a:spcBef>
                <a:spcPts val="0"/>
              </a:spcBef>
              <a:buNone/>
            </a:pPr>
            <a:r>
              <a:rPr lang="uk-UA" sz="1750" dirty="0">
                <a:solidFill>
                  <a:srgbClr val="002949"/>
                </a:solidFill>
                <a:ea typeface="Roboto Condensed Light" panose="02000000000000000000" pitchFamily="2" charset="0"/>
              </a:rPr>
              <a:t>23. </a:t>
            </a:r>
            <a:r>
              <a:rPr lang="uk-UA" sz="1750" dirty="0">
                <a:solidFill>
                  <a:srgbClr val="002949"/>
                </a:solidFill>
                <a:ea typeface="Roboto Condensed" panose="02000000000000000000" pitchFamily="2" charset="0"/>
                <a:cs typeface="Roboto Condensed" panose="02000000000000000000" pitchFamily="2" charset="0"/>
              </a:rPr>
              <a:t>Берназюк Я.О. </a:t>
            </a:r>
            <a:r>
              <a:rPr lang="uk-UA" altLang="uk-UA" sz="1750" dirty="0">
                <a:solidFill>
                  <a:srgbClr val="002949"/>
                </a:solidFill>
                <a:ea typeface="Roboto Condensed" panose="02000000000000000000" pitchFamily="2" charset="0"/>
                <a:cs typeface="Roboto Condensed" panose="02000000000000000000" pitchFamily="2" charset="0"/>
              </a:rPr>
              <a:t>Презентація</a:t>
            </a:r>
            <a:r>
              <a:rPr lang="ru-RU" altLang="uk-UA" sz="1750" dirty="0">
                <a:solidFill>
                  <a:srgbClr val="002949"/>
                </a:solidFill>
                <a:ea typeface="Roboto Condensed" panose="02000000000000000000" pitchFamily="2" charset="0"/>
                <a:cs typeface="Roboto Condensed" panose="02000000000000000000" pitchFamily="2" charset="0"/>
              </a:rPr>
              <a:t> на тему </a:t>
            </a:r>
            <a:r>
              <a:rPr lang="uk-UA" sz="1750" dirty="0">
                <a:solidFill>
                  <a:srgbClr val="002949"/>
                </a:solidFill>
                <a:ea typeface="Roboto Condensed Light" panose="02000000000000000000" pitchFamily="2" charset="0"/>
              </a:rPr>
              <a:t>«</a:t>
            </a:r>
            <a:r>
              <a:rPr lang="ru-RU" sz="1750" dirty="0">
                <a:solidFill>
                  <a:srgbClr val="002949"/>
                </a:solidFill>
                <a:ea typeface="Roboto Condensed Light" panose="02000000000000000000" pitchFamily="2" charset="0"/>
              </a:rPr>
              <a:t>Строки </a:t>
            </a:r>
            <a:r>
              <a:rPr lang="uk-UA" sz="1750" dirty="0">
                <a:solidFill>
                  <a:srgbClr val="002949"/>
                </a:solidFill>
                <a:ea typeface="Roboto Condensed Light" panose="02000000000000000000" pitchFamily="2" charset="0"/>
              </a:rPr>
              <a:t>звернення до суду у справах про соціальний захист» (Донбаська регіональна рада з питань реформи правосуддя проєкту ЄС «ПРАВО-JUSTICE»; Круглий стіл на тему: «Строк звернення до суду як елемент принципу правової визначеності» (28 березня</a:t>
            </a:r>
            <a:r>
              <a:rPr lang="ru-RU" sz="1750" dirty="0">
                <a:solidFill>
                  <a:srgbClr val="002949"/>
                </a:solidFill>
                <a:ea typeface="Roboto Condensed Light" panose="02000000000000000000" pitchFamily="2" charset="0"/>
              </a:rPr>
              <a:t> 2023 року)</a:t>
            </a:r>
            <a:r>
              <a:rPr lang="uk-UA" sz="1750" dirty="0">
                <a:solidFill>
                  <a:srgbClr val="002949"/>
                </a:solidFill>
                <a:ea typeface="Roboto Condensed Light" panose="02000000000000000000" pitchFamily="2" charset="0"/>
              </a:rPr>
              <a:t> </a:t>
            </a:r>
            <a:r>
              <a:rPr lang="en-US" sz="1750" u="sng" dirty="0">
                <a:solidFill>
                  <a:srgbClr val="002949"/>
                </a:solidFill>
                <a:ea typeface="Roboto Condensed Light" panose="02000000000000000000" pitchFamily="2" charset="0"/>
              </a:rPr>
              <a:t>https://prezi.com/p/5m9hofju2sv3/rjrc-donbass-2023/ </a:t>
            </a:r>
            <a:endParaRPr lang="uk-UA" sz="1750" dirty="0">
              <a:solidFill>
                <a:srgbClr val="002949"/>
              </a:solidFill>
              <a:ea typeface="Roboto Condensed Light" panose="02000000000000000000" pitchFamily="2" charset="0"/>
            </a:endParaRPr>
          </a:p>
          <a:p>
            <a:pPr marL="0" indent="0" algn="just">
              <a:lnSpc>
                <a:spcPct val="100000"/>
              </a:lnSpc>
              <a:spcBef>
                <a:spcPts val="0"/>
              </a:spcBef>
              <a:buNone/>
            </a:pPr>
            <a:r>
              <a:rPr lang="uk-UA" sz="1750" dirty="0">
                <a:solidFill>
                  <a:srgbClr val="002949"/>
                </a:solidFill>
                <a:ea typeface="Roboto Condensed Light" panose="02000000000000000000" pitchFamily="2" charset="0"/>
              </a:rPr>
              <a:t>24. Берназюк Я.О. Презентація на тему «Принцип рівності та заборони дискримінації під час вирішення приватно-правових та публічно-правих спорів» (Національна школа суддів України; Підвищення рівня кваліфікації помічників суддів місцевих та апеляційних господарських судів; 07 квітня 2023 року) </a:t>
            </a:r>
            <a:r>
              <a:rPr lang="en-US" sz="1750" dirty="0">
                <a:solidFill>
                  <a:srgbClr val="002949"/>
                </a:solidFill>
                <a:ea typeface="Roboto Condensed Light" panose="02000000000000000000" pitchFamily="2" charset="0"/>
              </a:rPr>
              <a:t>https://supreme.court.gov.ua/userfiles/media/new_folder_for_uploads/supreme/2023_prezent/bernaziuk_principle_of_equality_prohibition_of_discrimination.pdf</a:t>
            </a:r>
            <a:r>
              <a:rPr lang="uk-UA" sz="1750" dirty="0">
                <a:solidFill>
                  <a:srgbClr val="002949"/>
                </a:solidFill>
                <a:ea typeface="Roboto Condensed Light" panose="02000000000000000000" pitchFamily="2" charset="0"/>
              </a:rPr>
              <a:t> </a:t>
            </a:r>
          </a:p>
          <a:p>
            <a:pPr marL="0" lvl="0" indent="0" algn="just">
              <a:lnSpc>
                <a:spcPct val="100000"/>
              </a:lnSpc>
              <a:spcBef>
                <a:spcPts val="0"/>
              </a:spcBef>
              <a:buNone/>
              <a:tabLst>
                <a:tab pos="90170" algn="l"/>
                <a:tab pos="318770" algn="l"/>
                <a:tab pos="450215" algn="l"/>
                <a:tab pos="540385" algn="l"/>
              </a:tabLst>
            </a:pPr>
            <a:r>
              <a:rPr lang="uk-UA" sz="1750" dirty="0">
                <a:solidFill>
                  <a:srgbClr val="002949"/>
                </a:solidFill>
                <a:ea typeface="Roboto Condensed Light" panose="02000000000000000000" pitchFamily="2" charset="0"/>
              </a:rPr>
              <a:t>25. Берназюк Я.О. Презентація на тему «Особливості провадження у справах щодо оскарження нормативно-правових актів» (Національна школа суддів України, Львівське регіональне відділення; Програма підготовки для підтримання кваліфікації суддів та помічників суддів окружних адміністративних судів; 18 травня 2023 року). </a:t>
            </a:r>
            <a:r>
              <a:rPr lang="en-US" sz="1750" dirty="0">
                <a:solidFill>
                  <a:srgbClr val="002949"/>
                </a:solidFill>
                <a:ea typeface="Roboto Condensed Light" panose="02000000000000000000" pitchFamily="2" charset="0"/>
              </a:rPr>
              <a:t>http://nsj.gov.ua/ua/training/programi-lviv/115-19-travnya-2023-programa-pidgotovki-dlya-pidtrimannya-kvalifikatsii-suddiv-ta-pomichnikiv-suddiv-okrujnih-administrativnih-sudiv/</a:t>
            </a:r>
            <a:endParaRPr lang="uk-UA" sz="1750" dirty="0">
              <a:solidFill>
                <a:srgbClr val="002949"/>
              </a:solidFill>
              <a:ea typeface="Roboto Condensed Light" panose="02000000000000000000" pitchFamily="2" charset="0"/>
            </a:endParaRPr>
          </a:p>
          <a:p>
            <a:pPr marL="0" lvl="0" indent="0" algn="just">
              <a:lnSpc>
                <a:spcPct val="100000"/>
              </a:lnSpc>
              <a:spcBef>
                <a:spcPts val="0"/>
              </a:spcBef>
              <a:buNone/>
              <a:tabLst>
                <a:tab pos="90170" algn="l"/>
                <a:tab pos="318770" algn="l"/>
                <a:tab pos="450215" algn="l"/>
                <a:tab pos="540385" algn="l"/>
              </a:tabLst>
            </a:pPr>
            <a:r>
              <a:rPr lang="uk-UA" sz="1750" kern="1800" dirty="0">
                <a:solidFill>
                  <a:srgbClr val="002949"/>
                </a:solidFill>
                <a:ea typeface="Roboto Condensed Light" panose="02000000000000000000" pitchFamily="2" charset="0"/>
              </a:rPr>
              <a:t>26. </a:t>
            </a:r>
            <a:r>
              <a:rPr lang="uk-UA" sz="1750" dirty="0">
                <a:solidFill>
                  <a:srgbClr val="002949"/>
                </a:solidFill>
                <a:ea typeface="Roboto Condensed Light" panose="02000000000000000000" pitchFamily="2" charset="0"/>
              </a:rPr>
              <a:t>Берназюк Я.О. Презентація на тему: Мотивованість </a:t>
            </a:r>
            <a:r>
              <a:rPr lang="uk-UA" sz="1750">
                <a:solidFill>
                  <a:srgbClr val="002949"/>
                </a:solidFill>
                <a:ea typeface="Roboto Condensed Light" panose="02000000000000000000" pitchFamily="2" charset="0"/>
              </a:rPr>
              <a:t>(обґрунтованість</a:t>
            </a:r>
            <a:r>
              <a:rPr lang="uk-UA" sz="1750" dirty="0">
                <a:solidFill>
                  <a:srgbClr val="002949"/>
                </a:solidFill>
                <a:ea typeface="Roboto Condensed Light" panose="02000000000000000000" pitchFamily="2" charset="0"/>
              </a:rPr>
              <a:t>) судового рішення як одна з основних вимог до якості судового рішення (правосуддя)» (Онлайн-семінар-практикум для помічників суддів  місцевих загальних та апеляційних судів, Верховного Суду, Вищого антикорупційного суду “Стандарти написання судового рішення у кримінальній справі”; Національна школа суддів України, Відділ підготовки суддів; 6 червня 2023 року) </a:t>
            </a:r>
            <a:r>
              <a:rPr lang="en-US" sz="1750" dirty="0">
                <a:solidFill>
                  <a:srgbClr val="002949"/>
                </a:solidFill>
                <a:ea typeface="Roboto Condensed Light" panose="02000000000000000000" pitchFamily="2" charset="0"/>
              </a:rPr>
              <a:t>http://nsj.gov.ua/ua/about/announcement/6-chervnya-2023-roku-seminar-praktikum-standarti-napisannya-sudovogo-rishennya-u-kriminalniy-spravi-dlya-pomichnikiv-suddiv-mistsevih-zagalnih-ta-apelyatsiynih-sudiv-verhovnogo-sudu/</a:t>
            </a:r>
            <a:endParaRPr lang="uk-UA" sz="1750" dirty="0">
              <a:solidFill>
                <a:srgbClr val="002949"/>
              </a:solidFill>
              <a:ea typeface="Roboto Condensed Light" panose="02000000000000000000" pitchFamily="2" charset="0"/>
            </a:endParaRPr>
          </a:p>
        </p:txBody>
      </p:sp>
      <p:sp>
        <p:nvSpPr>
          <p:cNvPr id="4" name="Сувій: горизонтальний 3">
            <a:extLst>
              <a:ext uri="{FF2B5EF4-FFF2-40B4-BE49-F238E27FC236}">
                <a16:creationId xmlns:a16="http://schemas.microsoft.com/office/drawing/2014/main" id="{1C051F15-B886-844B-3B90-6CA90B01F7F8}"/>
              </a:ext>
            </a:extLst>
          </p:cNvPr>
          <p:cNvSpPr/>
          <p:nvPr/>
        </p:nvSpPr>
        <p:spPr>
          <a:xfrm>
            <a:off x="659567" y="-128588"/>
            <a:ext cx="10598047" cy="742951"/>
          </a:xfrm>
          <a:prstGeom prst="horizontalScroll">
            <a:avLst>
              <a:gd name="adj"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340" algn="ctr"/>
            <a:r>
              <a:rPr lang="uk-UA" sz="2400" b="1" dirty="0">
                <a:solidFill>
                  <a:srgbClr val="002949"/>
                </a:solidFill>
                <a:effectLst/>
                <a:latin typeface="Roboto Condensed Light" panose="02000000000000000000" pitchFamily="2" charset="0"/>
                <a:ea typeface="Roboto Condensed Light" panose="02000000000000000000" pitchFamily="2" charset="0"/>
              </a:rPr>
              <a:t>ВИКОРИСТАНІ</a:t>
            </a:r>
            <a:r>
              <a:rPr lang="uk-UA" sz="2400" b="1" dirty="0">
                <a:solidFill>
                  <a:schemeClr val="tx1"/>
                </a:solidFill>
                <a:effectLst/>
                <a:latin typeface="Roboto Condensed Light" panose="02000000000000000000" pitchFamily="2" charset="0"/>
                <a:ea typeface="Roboto Condensed Light" panose="02000000000000000000" pitchFamily="2" charset="0"/>
              </a:rPr>
              <a:t> ДЖЕРЕЛА</a:t>
            </a:r>
            <a:endParaRPr lang="uk-UA" sz="2400" dirty="0">
              <a:solidFill>
                <a:schemeClr val="tx1"/>
              </a:solidFill>
              <a:effectLst/>
              <a:latin typeface="Roboto Condensed Light" panose="02000000000000000000" pitchFamily="2" charset="0"/>
              <a:ea typeface="Roboto Condensed Light" panose="02000000000000000000" pitchFamily="2" charset="0"/>
            </a:endParaRPr>
          </a:p>
        </p:txBody>
      </p:sp>
      <p:cxnSp>
        <p:nvCxnSpPr>
          <p:cNvPr id="5" name="Straight Connector 8">
            <a:extLst>
              <a:ext uri="{FF2B5EF4-FFF2-40B4-BE49-F238E27FC236}">
                <a16:creationId xmlns:a16="http://schemas.microsoft.com/office/drawing/2014/main" id="{81574448-46AE-CBED-D2D0-EC2DC22B4B15}"/>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62D303A1-2F53-F0D0-006B-31037370B266}"/>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7" name="Text Placeholder 12">
            <a:extLst>
              <a:ext uri="{FF2B5EF4-FFF2-40B4-BE49-F238E27FC236}">
                <a16:creationId xmlns:a16="http://schemas.microsoft.com/office/drawing/2014/main" id="{1EE9E2BD-9274-63B5-FC46-730A0B7D3102}"/>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8" name="Місце для номера слайда 1">
            <a:extLst>
              <a:ext uri="{FF2B5EF4-FFF2-40B4-BE49-F238E27FC236}">
                <a16:creationId xmlns:a16="http://schemas.microsoft.com/office/drawing/2014/main" id="{B05BA737-B204-A661-F6CF-00070EC5C83B}"/>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70</a:t>
            </a:fld>
            <a:endParaRPr lang="uk-UA" altLang="uk-UA" dirty="0">
              <a:solidFill>
                <a:srgbClr val="002949"/>
              </a:solidFill>
            </a:endParaRPr>
          </a:p>
        </p:txBody>
      </p:sp>
    </p:spTree>
    <p:extLst>
      <p:ext uri="{BB962C8B-B14F-4D97-AF65-F5344CB8AC3E}">
        <p14:creationId xmlns:p14="http://schemas.microsoft.com/office/powerpoint/2010/main" val="245510569"/>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107522" name="TextBox 1">
            <a:extLst>
              <a:ext uri="{FF2B5EF4-FFF2-40B4-BE49-F238E27FC236}">
                <a16:creationId xmlns:a16="http://schemas.microsoft.com/office/drawing/2014/main" id="{1CCE5875-B5A0-EBE8-A669-36643AB770E8}"/>
              </a:ext>
            </a:extLst>
          </p:cNvPr>
          <p:cNvSpPr txBox="1">
            <a:spLocks noChangeArrowheads="1"/>
          </p:cNvSpPr>
          <p:nvPr/>
        </p:nvSpPr>
        <p:spPr bwMode="auto">
          <a:xfrm>
            <a:off x="338138" y="5557838"/>
            <a:ext cx="8051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eaLnBrk="1" hangingPunct="1">
              <a:lnSpc>
                <a:spcPct val="100000"/>
              </a:lnSpc>
              <a:spcBef>
                <a:spcPct val="0"/>
              </a:spcBef>
              <a:buFontTx/>
              <a:buNone/>
            </a:pPr>
            <a:r>
              <a:rPr lang="uk-UA" altLang="uk-UA" sz="4800">
                <a:solidFill>
                  <a:schemeClr val="bg1"/>
                </a:solidFill>
                <a:ea typeface="Roboto Condensed Light" panose="02000000000000000000" pitchFamily="2" charset="0"/>
                <a:cs typeface="Roboto Condensed Light" panose="02000000000000000000" pitchFamily="2" charset="0"/>
              </a:rPr>
              <a:t>Дякую за увагу!</a:t>
            </a:r>
          </a:p>
        </p:txBody>
      </p:sp>
      <p:pic>
        <p:nvPicPr>
          <p:cNvPr id="107523" name="Рисунок 9">
            <a:extLst>
              <a:ext uri="{FF2B5EF4-FFF2-40B4-BE49-F238E27FC236}">
                <a16:creationId xmlns:a16="http://schemas.microsoft.com/office/drawing/2014/main" id="{A4CEEB1F-D7A3-0BAA-E4CA-F31607440E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9888" y="450850"/>
            <a:ext cx="1076325"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Прямая соединительная линия 2">
            <a:extLst>
              <a:ext uri="{FF2B5EF4-FFF2-40B4-BE49-F238E27FC236}">
                <a16:creationId xmlns:a16="http://schemas.microsoft.com/office/drawing/2014/main" id="{512C61EB-0BD8-9319-587C-CD3B1E6D0FCB}"/>
              </a:ext>
            </a:extLst>
          </p:cNvPr>
          <p:cNvCxnSpPr/>
          <p:nvPr/>
        </p:nvCxnSpPr>
        <p:spPr>
          <a:xfrm>
            <a:off x="442913" y="5557838"/>
            <a:ext cx="10033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Місце для номера слайда 1">
            <a:extLst>
              <a:ext uri="{FF2B5EF4-FFF2-40B4-BE49-F238E27FC236}">
                <a16:creationId xmlns:a16="http://schemas.microsoft.com/office/drawing/2014/main" id="{D297DF2D-A6A9-0918-AF32-C9B25D709BA1}"/>
              </a:ext>
            </a:extLst>
          </p:cNvPr>
          <p:cNvSpPr>
            <a:spLocks noGrp="1"/>
          </p:cNvSpPr>
          <p:nvPr>
            <p:ph type="sldNum" sz="quarter" idx="12"/>
          </p:nvPr>
        </p:nvSpPr>
        <p:spPr/>
        <p:txBody>
          <a:bodyPr/>
          <a:lstStyle/>
          <a:p>
            <a:pPr>
              <a:defRPr/>
            </a:pPr>
            <a:fld id="{AF12A4B8-FBE2-42FD-8F7C-E331D756A450}" type="slidenum">
              <a:rPr lang="uk-UA" altLang="uk-UA" smtClean="0">
                <a:solidFill>
                  <a:srgbClr val="002949"/>
                </a:solidFill>
              </a:rPr>
              <a:pPr>
                <a:defRPr/>
              </a:pPr>
              <a:t>71</a:t>
            </a:fld>
            <a:endParaRPr lang="uk-UA" altLang="uk-UA" dirty="0">
              <a:solidFill>
                <a:srgbClr val="00294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DAE14C2-7FAB-4DFC-BC06-E4D535062F68}"/>
              </a:ext>
            </a:extLst>
          </p:cNvPr>
          <p:cNvSpPr>
            <a:spLocks noGrp="1"/>
          </p:cNvSpPr>
          <p:nvPr>
            <p:ph idx="1"/>
          </p:nvPr>
        </p:nvSpPr>
        <p:spPr>
          <a:xfrm>
            <a:off x="593725" y="656205"/>
            <a:ext cx="10515600" cy="5175477"/>
          </a:xfrm>
        </p:spPr>
        <p:txBody>
          <a:bodyPr/>
          <a:lstStyle/>
          <a:p>
            <a:pPr marL="0" indent="0">
              <a:buNone/>
            </a:pPr>
            <a:r>
              <a:rPr lang="uk-UA" sz="3600" b="1" dirty="0">
                <a:solidFill>
                  <a:srgbClr val="002949"/>
                </a:solidFill>
                <a:effectLst/>
                <a:ea typeface="Roboto Condensed Light" panose="02000000000000000000" pitchFamily="2" charset="0"/>
              </a:rPr>
              <a:t>Людська природа (досить часто): </a:t>
            </a:r>
          </a:p>
          <a:p>
            <a:pPr marL="0" indent="0">
              <a:buNone/>
            </a:pPr>
            <a:endParaRPr lang="uk-UA" sz="3200" dirty="0">
              <a:solidFill>
                <a:srgbClr val="002949"/>
              </a:solidFill>
              <a:ea typeface="Roboto Condensed Light" panose="02000000000000000000" pitchFamily="2" charset="0"/>
            </a:endParaRPr>
          </a:p>
          <a:p>
            <a:pPr algn="just"/>
            <a:r>
              <a:rPr lang="uk-UA" sz="3200" dirty="0">
                <a:solidFill>
                  <a:srgbClr val="002949"/>
                </a:solidFill>
                <a:effectLst/>
                <a:ea typeface="Roboto Condensed Light" panose="02000000000000000000" pitchFamily="2" charset="0"/>
              </a:rPr>
              <a:t>мої права (обов’язки інших переді мною; доступ до суду; доступ до матеріальних ресурсів) - необмежені у часі;</a:t>
            </a:r>
          </a:p>
          <a:p>
            <a:pPr algn="just"/>
            <a:endParaRPr lang="uk-UA" sz="3200" dirty="0">
              <a:solidFill>
                <a:srgbClr val="002949"/>
              </a:solidFill>
              <a:ea typeface="Roboto Condensed Light" panose="02000000000000000000" pitchFamily="2" charset="0"/>
            </a:endParaRPr>
          </a:p>
          <a:p>
            <a:pPr algn="just"/>
            <a:r>
              <a:rPr lang="uk-UA" sz="3200" dirty="0">
                <a:solidFill>
                  <a:srgbClr val="002949"/>
                </a:solidFill>
                <a:effectLst/>
                <a:ea typeface="Roboto Condensed Light" panose="02000000000000000000" pitchFamily="2" charset="0"/>
              </a:rPr>
              <a:t>мої обов’язки (права інших щодо мене, зокрема подати позов; боргові зобов’язання) – обмежені у часі.</a:t>
            </a:r>
            <a:endParaRPr lang="uk-UA" sz="3200" dirty="0">
              <a:solidFill>
                <a:srgbClr val="002949"/>
              </a:solidFill>
              <a:effectLst/>
              <a:latin typeface="Courier New" panose="02070309020205020404" pitchFamily="49" charset="0"/>
              <a:ea typeface="Courier New" panose="02070309020205020404" pitchFamily="49" charset="0"/>
            </a:endParaRPr>
          </a:p>
          <a:p>
            <a:pPr marL="0" indent="0">
              <a:buNone/>
            </a:pPr>
            <a:endParaRPr lang="uk-UA" dirty="0">
              <a:solidFill>
                <a:srgbClr val="002949"/>
              </a:solidFill>
            </a:endParaRPr>
          </a:p>
        </p:txBody>
      </p:sp>
      <p:cxnSp>
        <p:nvCxnSpPr>
          <p:cNvPr id="4" name="Straight Connector 8">
            <a:extLst>
              <a:ext uri="{FF2B5EF4-FFF2-40B4-BE49-F238E27FC236}">
                <a16:creationId xmlns:a16="http://schemas.microsoft.com/office/drawing/2014/main" id="{E2CF71EF-B6D3-573A-444D-EC3C08B8E37F}"/>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47457EFC-FE9B-C8E7-2271-16252F36C351}"/>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6F6893AD-81F3-AD2E-C6F7-1D8D7DE61264}"/>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A2CBE83C-696A-A133-E589-CA00EF0F2280}"/>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8</a:t>
            </a:fld>
            <a:endParaRPr lang="uk-UA" altLang="uk-UA" dirty="0">
              <a:solidFill>
                <a:srgbClr val="002949"/>
              </a:solidFill>
            </a:endParaRPr>
          </a:p>
        </p:txBody>
      </p:sp>
    </p:spTree>
    <p:extLst>
      <p:ext uri="{BB962C8B-B14F-4D97-AF65-F5344CB8AC3E}">
        <p14:creationId xmlns:p14="http://schemas.microsoft.com/office/powerpoint/2010/main" val="3098295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E174A0B-AFBA-4F94-9A6F-10F4F23BA04C}"/>
              </a:ext>
            </a:extLst>
          </p:cNvPr>
          <p:cNvSpPr>
            <a:spLocks noGrp="1"/>
          </p:cNvSpPr>
          <p:nvPr>
            <p:ph idx="1"/>
          </p:nvPr>
        </p:nvSpPr>
        <p:spPr>
          <a:xfrm>
            <a:off x="593725" y="615675"/>
            <a:ext cx="10515600" cy="4351338"/>
          </a:xfrm>
        </p:spPr>
        <p:txBody>
          <a:bodyPr/>
          <a:lstStyle/>
          <a:p>
            <a:pPr marL="0" indent="0" algn="just">
              <a:buNone/>
            </a:pPr>
            <a:r>
              <a:rPr lang="uk-UA" sz="3600" b="1" dirty="0">
                <a:solidFill>
                  <a:srgbClr val="002949"/>
                </a:solidFill>
                <a:effectLst/>
                <a:ea typeface="Roboto Condensed Light" panose="02000000000000000000" pitchFamily="2" charset="0"/>
              </a:rPr>
              <a:t>Людська природа (досить часто): </a:t>
            </a:r>
          </a:p>
          <a:p>
            <a:pPr marL="0" indent="0" algn="just">
              <a:buNone/>
            </a:pPr>
            <a:endParaRPr lang="uk-UA" sz="4000" dirty="0">
              <a:solidFill>
                <a:srgbClr val="002949"/>
              </a:solidFill>
              <a:effectLst/>
              <a:ea typeface="Roboto Condensed Light" panose="02000000000000000000" pitchFamily="2" charset="0"/>
            </a:endParaRPr>
          </a:p>
          <a:p>
            <a:pPr algn="just"/>
            <a:r>
              <a:rPr lang="uk-UA" sz="3200" dirty="0">
                <a:solidFill>
                  <a:srgbClr val="002949"/>
                </a:solidFill>
                <a:effectLst/>
                <a:ea typeface="Roboto Condensed Light" panose="02000000000000000000" pitchFamily="2" charset="0"/>
              </a:rPr>
              <a:t>Якщо на мене чекають, то на це є об’єктивні причини, якщо я чекаю, то це несправедливо.</a:t>
            </a:r>
          </a:p>
          <a:p>
            <a:pPr algn="just"/>
            <a:endParaRPr lang="uk-UA" sz="3200" dirty="0">
              <a:solidFill>
                <a:srgbClr val="002949"/>
              </a:solidFill>
              <a:effectLst/>
              <a:ea typeface="Roboto Condensed Light" panose="02000000000000000000" pitchFamily="2" charset="0"/>
            </a:endParaRPr>
          </a:p>
          <a:p>
            <a:pPr algn="just"/>
            <a:r>
              <a:rPr lang="uk-UA" sz="3200" dirty="0">
                <a:solidFill>
                  <a:srgbClr val="002949"/>
                </a:solidFill>
                <a:ea typeface="Roboto Condensed Light" panose="02000000000000000000" pitchFamily="2" charset="0"/>
              </a:rPr>
              <a:t>С</a:t>
            </a:r>
            <a:r>
              <a:rPr lang="uk-UA" sz="3200" dirty="0">
                <a:solidFill>
                  <a:srgbClr val="002949"/>
                </a:solidFill>
                <a:effectLst/>
                <a:ea typeface="Roboto Condensed Light" panose="02000000000000000000" pitchFamily="2" charset="0"/>
              </a:rPr>
              <a:t>вій час йде повільно, чужий час – непомітно.</a:t>
            </a:r>
            <a:endParaRPr lang="uk-UA" sz="3200" dirty="0">
              <a:solidFill>
                <a:srgbClr val="002949"/>
              </a:solidFill>
              <a:effectLst/>
              <a:latin typeface="Courier New" panose="02070309020205020404" pitchFamily="49" charset="0"/>
              <a:ea typeface="Courier New" panose="02070309020205020404" pitchFamily="49" charset="0"/>
            </a:endParaRPr>
          </a:p>
          <a:p>
            <a:endParaRPr lang="uk-UA" dirty="0">
              <a:solidFill>
                <a:srgbClr val="002949"/>
              </a:solidFill>
            </a:endParaRPr>
          </a:p>
        </p:txBody>
      </p:sp>
      <p:cxnSp>
        <p:nvCxnSpPr>
          <p:cNvPr id="4" name="Straight Connector 8">
            <a:extLst>
              <a:ext uri="{FF2B5EF4-FFF2-40B4-BE49-F238E27FC236}">
                <a16:creationId xmlns:a16="http://schemas.microsoft.com/office/drawing/2014/main" id="{5B1C497D-A379-2B32-89F1-C198B7BCF803}"/>
              </a:ext>
            </a:extLst>
          </p:cNvPr>
          <p:cNvCxnSpPr/>
          <p:nvPr/>
        </p:nvCxnSpPr>
        <p:spPr>
          <a:xfrm>
            <a:off x="695325" y="6372225"/>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B0109B07-D3C4-0E92-A976-6300583E4422}"/>
              </a:ext>
            </a:extLst>
          </p:cNvPr>
          <p:cNvSpPr txBox="1">
            <a:spLocks noChangeArrowheads="1"/>
          </p:cNvSpPr>
          <p:nvPr/>
        </p:nvSpPr>
        <p:spPr bwMode="auto">
          <a:xfrm>
            <a:off x="593725" y="6011863"/>
            <a:ext cx="11588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08063">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742950" indent="-285750" defTabSz="1008063">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defTabSz="1008063">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defTabSz="1008063">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defTabSz="1008063"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nSpc>
                <a:spcPct val="114000"/>
              </a:lnSpc>
              <a:spcBef>
                <a:spcPct val="0"/>
              </a:spcBef>
              <a:buFont typeface="Arial" panose="020B0604020202020204" pitchFamily="34" charset="0"/>
              <a:buNone/>
            </a:pPr>
            <a:r>
              <a:rPr lang="uk-UA" altLang="ru-RU" sz="1200" dirty="0">
                <a:solidFill>
                  <a:srgbClr val="00274E"/>
                </a:solidFill>
              </a:rPr>
              <a:t>Верховний Суд</a:t>
            </a:r>
            <a:endParaRPr lang="en-US" altLang="ru-RU" sz="1200" dirty="0">
              <a:solidFill>
                <a:srgbClr val="00274E"/>
              </a:solidFill>
            </a:endParaRPr>
          </a:p>
        </p:txBody>
      </p:sp>
      <p:sp>
        <p:nvSpPr>
          <p:cNvPr id="6" name="Text Placeholder 12">
            <a:extLst>
              <a:ext uri="{FF2B5EF4-FFF2-40B4-BE49-F238E27FC236}">
                <a16:creationId xmlns:a16="http://schemas.microsoft.com/office/drawing/2014/main" id="{5B8F50B1-C45D-2F89-2527-D9C34FACDA8B}"/>
              </a:ext>
            </a:extLst>
          </p:cNvPr>
          <p:cNvSpPr txBox="1">
            <a:spLocks noChangeArrowheads="1"/>
          </p:cNvSpPr>
          <p:nvPr/>
        </p:nvSpPr>
        <p:spPr bwMode="auto">
          <a:xfrm>
            <a:off x="1938338" y="6107113"/>
            <a:ext cx="9042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Roboto Condensed Light" panose="02000000000000000000" pitchFamily="2" charset="0"/>
              </a:defRPr>
            </a:lvl1pPr>
            <a:lvl2pPr marL="685800" indent="-228600">
              <a:lnSpc>
                <a:spcPct val="90000"/>
              </a:lnSpc>
              <a:spcBef>
                <a:spcPts val="500"/>
              </a:spcBef>
              <a:buFont typeface="Arial" panose="020B0604020202020204" pitchFamily="34" charset="0"/>
              <a:buChar char="•"/>
              <a:defRPr sz="2400">
                <a:solidFill>
                  <a:schemeClr val="tx1"/>
                </a:solidFill>
                <a:latin typeface="Roboto Condensed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Condensed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Condensed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Condensed Light" panose="02000000000000000000" pitchFamily="2" charset="0"/>
              </a:defRPr>
            </a:lvl9pPr>
          </a:lstStyle>
          <a:p>
            <a:pPr algn="just">
              <a:spcBef>
                <a:spcPct val="0"/>
              </a:spcBef>
              <a:buFont typeface="Arial" panose="020B0604020202020204" pitchFamily="34" charset="0"/>
              <a:buNone/>
            </a:pPr>
            <a:r>
              <a:rPr lang="uk-UA" altLang="uk-UA" sz="1200" dirty="0">
                <a:solidFill>
                  <a:srgbClr val="002949"/>
                </a:solidFill>
                <a:ea typeface="Roboto Condensed Light" panose="02000000000000000000" pitchFamily="2" charset="0"/>
                <a:cs typeface="Roboto Condensed Light" panose="02000000000000000000" pitchFamily="2" charset="0"/>
              </a:rPr>
              <a:t>Право на справедливий суд та принцип правової визначеності: строки у справах про соціальний захист</a:t>
            </a:r>
          </a:p>
        </p:txBody>
      </p:sp>
      <p:sp>
        <p:nvSpPr>
          <p:cNvPr id="7" name="Місце для номера слайда 1">
            <a:extLst>
              <a:ext uri="{FF2B5EF4-FFF2-40B4-BE49-F238E27FC236}">
                <a16:creationId xmlns:a16="http://schemas.microsoft.com/office/drawing/2014/main" id="{ABC8064E-3333-EFE3-ACB0-F9DC356421DA}"/>
              </a:ext>
            </a:extLst>
          </p:cNvPr>
          <p:cNvSpPr txBox="1">
            <a:spLocks/>
          </p:cNvSpPr>
          <p:nvPr/>
        </p:nvSpPr>
        <p:spPr>
          <a:xfrm>
            <a:off x="10892548" y="5909117"/>
            <a:ext cx="541421" cy="333208"/>
          </a:xfrm>
          <a:prstGeom prst="rect">
            <a:avLst/>
          </a:prstGeom>
        </p:spPr>
        <p:txBody>
          <a:bodyPr vert="horz" wrap="square" lIns="91440" tIns="45720" rIns="91440" bIns="45720" numCol="1" anchor="ctr" anchorCtr="0" compatLnSpc="1">
            <a:prstTxWarp prst="textNoShape">
              <a:avLst/>
            </a:prstTxWarp>
          </a:bodyPr>
          <a:lstStyle>
            <a:defPPr>
              <a:defRPr lang="uk-UA"/>
            </a:defPPr>
            <a:lvl1pPr algn="r" rtl="0" eaLnBrk="1" fontAlgn="base" hangingPunct="1">
              <a:spcBef>
                <a:spcPct val="0"/>
              </a:spcBef>
              <a:spcAft>
                <a:spcPct val="0"/>
              </a:spcAft>
              <a:defRPr sz="1200" kern="1200">
                <a:solidFill>
                  <a:srgbClr val="898989"/>
                </a:solidFill>
                <a:latin typeface="Roboto Condensed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C3457EC5-9B54-49ED-9CA6-C2B51A92FA73}" type="slidenum">
              <a:rPr lang="uk-UA" altLang="uk-UA" smtClean="0">
                <a:solidFill>
                  <a:srgbClr val="002949"/>
                </a:solidFill>
              </a:rPr>
              <a:pPr>
                <a:defRPr/>
              </a:pPr>
              <a:t>9</a:t>
            </a:fld>
            <a:endParaRPr lang="uk-UA" altLang="uk-UA" dirty="0">
              <a:solidFill>
                <a:srgbClr val="002949"/>
              </a:solidFill>
            </a:endParaRPr>
          </a:p>
        </p:txBody>
      </p:sp>
    </p:spTree>
    <p:extLst>
      <p:ext uri="{BB962C8B-B14F-4D97-AF65-F5344CB8AC3E}">
        <p14:creationId xmlns:p14="http://schemas.microsoft.com/office/powerpoint/2010/main" val="819312263"/>
      </p:ext>
    </p:extLst>
  </p:cSld>
  <p:clrMapOvr>
    <a:masterClrMapping/>
  </p:clrMapOvr>
</p:sld>
</file>

<file path=ppt/theme/theme1.xml><?xml version="1.0" encoding="utf-8"?>
<a:theme xmlns:a="http://schemas.openxmlformats.org/drawingml/2006/main" name="Верховний Суд">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Верховний Суд" id="{85927FFF-16E0-4779-9E9F-FDB9FC60E28B}" vid="{1C97956D-EB6D-4D66-A40D-6F9E3D9A6E3D}"/>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Верховний Суд</Template>
  <TotalTime>3066</TotalTime>
  <Words>11223</Words>
  <Application>Microsoft Office PowerPoint</Application>
  <PresentationFormat>Широкий екран</PresentationFormat>
  <Paragraphs>477</Paragraphs>
  <Slides>71</Slides>
  <Notes>1</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71</vt:i4>
      </vt:variant>
    </vt:vector>
  </HeadingPairs>
  <TitlesOfParts>
    <vt:vector size="77" baseType="lpstr">
      <vt:lpstr>Arial</vt:lpstr>
      <vt:lpstr>Calibri</vt:lpstr>
      <vt:lpstr>Calibri Light</vt:lpstr>
      <vt:lpstr>Courier New</vt:lpstr>
      <vt:lpstr>Roboto Condensed Light</vt:lpstr>
      <vt:lpstr>Верховний Суд</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СХОЖІСТЬ З ПРОБЛЕМОЮ ФОРМАЛІЗМА</vt:lpstr>
      <vt:lpstr>Презентація PowerPoint</vt:lpstr>
      <vt:lpstr>Презентація PowerPoint</vt:lpstr>
      <vt:lpstr>Презентація PowerPoint</vt:lpstr>
      <vt:lpstr>Презентація PowerPoint</vt:lpstr>
      <vt:lpstr>Презентація PowerPoint</vt:lpstr>
      <vt:lpstr>Соціальна сфера (особливості):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 Захист права на відновлення виплати пенсії, не нарахованої з вини Пенсійного фонду, здійснюється без обмеження шестимісячним строку 24 квітня 2018 року справа №646/6250/17 </vt:lpstr>
      <vt:lpstr>Презентація PowerPoint</vt:lpstr>
      <vt:lpstr>Постанова Верховного Суду від 18 січня 2023 року у справі № 160/6211/21</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Роман Палюх</dc:creator>
  <cp:lastModifiedBy>BernazyukYO</cp:lastModifiedBy>
  <cp:revision>339</cp:revision>
  <cp:lastPrinted>2023-02-08T07:36:49Z</cp:lastPrinted>
  <dcterms:created xsi:type="dcterms:W3CDTF">2018-11-30T10:25:38Z</dcterms:created>
  <dcterms:modified xsi:type="dcterms:W3CDTF">2023-08-07T12:06:13Z</dcterms:modified>
</cp:coreProperties>
</file>