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776" r:id="rId3"/>
    <p:sldId id="829" r:id="rId4"/>
    <p:sldId id="830" r:id="rId5"/>
    <p:sldId id="827" r:id="rId6"/>
    <p:sldId id="789" r:id="rId7"/>
    <p:sldId id="791" r:id="rId8"/>
    <p:sldId id="823" r:id="rId9"/>
    <p:sldId id="793" r:id="rId10"/>
    <p:sldId id="825" r:id="rId11"/>
    <p:sldId id="798" r:id="rId12"/>
    <p:sldId id="797" r:id="rId13"/>
    <p:sldId id="800" r:id="rId14"/>
    <p:sldId id="801" r:id="rId15"/>
    <p:sldId id="810" r:id="rId16"/>
    <p:sldId id="811" r:id="rId17"/>
    <p:sldId id="812" r:id="rId18"/>
    <p:sldId id="818" r:id="rId19"/>
    <p:sldId id="819" r:id="rId20"/>
    <p:sldId id="795" r:id="rId21"/>
    <p:sldId id="806" r:id="rId22"/>
    <p:sldId id="807" r:id="rId23"/>
    <p:sldId id="803" r:id="rId24"/>
    <p:sldId id="805" r:id="rId25"/>
    <p:sldId id="804" r:id="rId26"/>
    <p:sldId id="816" r:id="rId27"/>
    <p:sldId id="814" r:id="rId28"/>
    <p:sldId id="815" r:id="rId29"/>
    <p:sldId id="821" r:id="rId30"/>
    <p:sldId id="777" r:id="rId31"/>
    <p:sldId id="781" r:id="rId32"/>
    <p:sldId id="785" r:id="rId33"/>
    <p:sldId id="783" r:id="rId34"/>
    <p:sldId id="784" r:id="rId35"/>
    <p:sldId id="764" r:id="rId36"/>
    <p:sldId id="279" r:id="rId37"/>
  </p:sldIdLst>
  <p:sldSz cx="12192000" cy="6858000"/>
  <p:notesSz cx="9929813" cy="6797675"/>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озділ за замовчуванням" id="{DC000666-39AC-41E9-95BE-8C182E03F86E}">
          <p14:sldIdLst>
            <p14:sldId id="256"/>
            <p14:sldId id="776"/>
            <p14:sldId id="829"/>
            <p14:sldId id="830"/>
            <p14:sldId id="827"/>
            <p14:sldId id="789"/>
            <p14:sldId id="791"/>
            <p14:sldId id="823"/>
            <p14:sldId id="793"/>
            <p14:sldId id="825"/>
            <p14:sldId id="798"/>
            <p14:sldId id="797"/>
            <p14:sldId id="800"/>
            <p14:sldId id="801"/>
            <p14:sldId id="810"/>
            <p14:sldId id="811"/>
            <p14:sldId id="812"/>
            <p14:sldId id="818"/>
            <p14:sldId id="819"/>
            <p14:sldId id="795"/>
            <p14:sldId id="806"/>
            <p14:sldId id="807"/>
            <p14:sldId id="803"/>
            <p14:sldId id="805"/>
            <p14:sldId id="804"/>
            <p14:sldId id="816"/>
            <p14:sldId id="814"/>
            <p14:sldId id="815"/>
            <p14:sldId id="821"/>
            <p14:sldId id="777"/>
            <p14:sldId id="781"/>
            <p14:sldId id="785"/>
          </p14:sldIdLst>
        </p14:section>
        <p14:section name="Розділ без заголовка" id="{82DD1AD9-406D-4DB5-8819-FF7E312261DC}">
          <p14:sldIdLst>
            <p14:sldId id="783"/>
            <p14:sldId id="784"/>
            <p14:sldId id="764"/>
            <p14:sldId id="279"/>
          </p14:sldIdLst>
        </p14:section>
      </p14:sectionLst>
    </p:ext>
    <p:ext uri="{EFAFB233-063F-42B5-8137-9DF3F51BA10A}">
      <p15:sldGuideLst xmlns:p15="http://schemas.microsoft.com/office/powerpoint/2012/main">
        <p15:guide id="1" orient="horz" pos="1026">
          <p15:clr>
            <a:srgbClr val="A4A3A4"/>
          </p15:clr>
        </p15:guide>
        <p15:guide id="2" orient="horz" pos="368" userDrawn="1">
          <p15:clr>
            <a:srgbClr val="A4A3A4"/>
          </p15:clr>
        </p15:guide>
        <p15:guide id="3" pos="370" userDrawn="1">
          <p15:clr>
            <a:srgbClr val="A4A3A4"/>
          </p15:clr>
        </p15:guide>
        <p15:guide id="4" pos="7310" userDrawn="1">
          <p15:clr>
            <a:srgbClr val="A4A3A4"/>
          </p15:clr>
        </p15:guide>
        <p15:guide id="5" orient="horz" pos="2160">
          <p15:clr>
            <a:srgbClr val="A4A3A4"/>
          </p15:clr>
        </p15:guide>
        <p15:guide id="6" orient="horz" pos="3952"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E"/>
    <a:srgbClr val="002949"/>
    <a:srgbClr val="38B6AB"/>
    <a:srgbClr val="F0E8E3"/>
    <a:srgbClr val="3742D1"/>
    <a:srgbClr val="4E9EC4"/>
    <a:srgbClr val="0086CD"/>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9" autoAdjust="0"/>
    <p:restoredTop sz="94683"/>
  </p:normalViewPr>
  <p:slideViewPr>
    <p:cSldViewPr snapToGrid="0">
      <p:cViewPr varScale="1">
        <p:scale>
          <a:sx n="114" d="100"/>
          <a:sy n="114" d="100"/>
        </p:scale>
        <p:origin x="708" y="114"/>
      </p:cViewPr>
      <p:guideLst>
        <p:guide orient="horz" pos="1026"/>
        <p:guide orient="horz" pos="368"/>
        <p:guide pos="370"/>
        <p:guide pos="7310"/>
        <p:guide orient="horz" pos="2160"/>
        <p:guide orient="horz" pos="3952"/>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38AE7D6-9F2C-0AF5-4B14-A9F0CD3F6F72}"/>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a:defRPr sz="1200">
                <a:latin typeface="Roboto Condensed Light" pitchFamily="2" charset="0"/>
              </a:defRPr>
            </a:lvl1pPr>
          </a:lstStyle>
          <a:p>
            <a:pPr>
              <a:defRPr/>
            </a:pPr>
            <a:endParaRPr lang="ru-RU" dirty="0"/>
          </a:p>
        </p:txBody>
      </p:sp>
      <p:sp>
        <p:nvSpPr>
          <p:cNvPr id="3" name="Дата 2">
            <a:extLst>
              <a:ext uri="{FF2B5EF4-FFF2-40B4-BE49-F238E27FC236}">
                <a16:creationId xmlns:a16="http://schemas.microsoft.com/office/drawing/2014/main" id="{4F2608C5-03C0-CA44-8353-2AE8765BD8E1}"/>
              </a:ext>
            </a:extLst>
          </p:cNvPr>
          <p:cNvSpPr>
            <a:spLocks noGrp="1"/>
          </p:cNvSpPr>
          <p:nvPr>
            <p:ph type="dt" sz="quarter" idx="1"/>
          </p:nvPr>
        </p:nvSpPr>
        <p:spPr>
          <a:xfrm>
            <a:off x="5622925" y="0"/>
            <a:ext cx="4305300" cy="339725"/>
          </a:xfrm>
          <a:prstGeom prst="rect">
            <a:avLst/>
          </a:prstGeom>
        </p:spPr>
        <p:txBody>
          <a:bodyPr vert="horz" lIns="91010" tIns="45505" rIns="91010" bIns="45505" rtlCol="0"/>
          <a:lstStyle>
            <a:lvl1pPr algn="r">
              <a:defRPr sz="1200">
                <a:latin typeface="Roboto Condensed Light" pitchFamily="2" charset="0"/>
              </a:defRPr>
            </a:lvl1pPr>
          </a:lstStyle>
          <a:p>
            <a:pPr>
              <a:defRPr/>
            </a:pPr>
            <a:fld id="{E7EA5089-53EE-4CBB-B62B-B9A651D87BD1}" type="datetimeFigureOut">
              <a:rPr lang="ru-RU"/>
              <a:pPr>
                <a:defRPr/>
              </a:pPr>
              <a:t>06.05.2024</a:t>
            </a:fld>
            <a:endParaRPr lang="ru-RU" dirty="0"/>
          </a:p>
        </p:txBody>
      </p:sp>
      <p:sp>
        <p:nvSpPr>
          <p:cNvPr id="4" name="Нижний колонтитул 3">
            <a:extLst>
              <a:ext uri="{FF2B5EF4-FFF2-40B4-BE49-F238E27FC236}">
                <a16:creationId xmlns:a16="http://schemas.microsoft.com/office/drawing/2014/main" id="{D098E000-D926-439C-33F0-FCEA6E6F7E53}"/>
              </a:ext>
            </a:extLst>
          </p:cNvPr>
          <p:cNvSpPr>
            <a:spLocks noGrp="1"/>
          </p:cNvSpPr>
          <p:nvPr>
            <p:ph type="ftr" sz="quarter" idx="2"/>
          </p:nvPr>
        </p:nvSpPr>
        <p:spPr>
          <a:xfrm>
            <a:off x="0" y="6457950"/>
            <a:ext cx="4303713" cy="338138"/>
          </a:xfrm>
          <a:prstGeom prst="rect">
            <a:avLst/>
          </a:prstGeom>
        </p:spPr>
        <p:txBody>
          <a:bodyPr vert="horz" lIns="91010" tIns="45505" rIns="91010" bIns="45505" rtlCol="0" anchor="b"/>
          <a:lstStyle>
            <a:lvl1pPr algn="l">
              <a:defRPr sz="1200">
                <a:latin typeface="Roboto Condensed Light" pitchFamily="2" charset="0"/>
              </a:defRPr>
            </a:lvl1pPr>
          </a:lstStyle>
          <a:p>
            <a:pPr>
              <a:defRPr/>
            </a:pPr>
            <a:endParaRPr lang="ru-RU" dirty="0"/>
          </a:p>
        </p:txBody>
      </p:sp>
      <p:sp>
        <p:nvSpPr>
          <p:cNvPr id="5" name="Номер слайда 4">
            <a:extLst>
              <a:ext uri="{FF2B5EF4-FFF2-40B4-BE49-F238E27FC236}">
                <a16:creationId xmlns:a16="http://schemas.microsoft.com/office/drawing/2014/main" id="{E9EB6885-EFFA-612F-2359-60114B139771}"/>
              </a:ext>
            </a:extLst>
          </p:cNvPr>
          <p:cNvSpPr>
            <a:spLocks noGrp="1"/>
          </p:cNvSpPr>
          <p:nvPr>
            <p:ph type="sldNum" sz="quarter" idx="3"/>
          </p:nvPr>
        </p:nvSpPr>
        <p:spPr>
          <a:xfrm>
            <a:off x="5622925" y="6457950"/>
            <a:ext cx="4305300" cy="338138"/>
          </a:xfrm>
          <a:prstGeom prst="rect">
            <a:avLst/>
          </a:prstGeom>
        </p:spPr>
        <p:txBody>
          <a:bodyPr vert="horz" wrap="square" lIns="91010" tIns="45505" rIns="91010" bIns="45505" numCol="1" anchor="b" anchorCtr="0" compatLnSpc="1">
            <a:prstTxWarp prst="textNoShape">
              <a:avLst/>
            </a:prstTxWarp>
          </a:bodyPr>
          <a:lstStyle>
            <a:lvl1pPr algn="r">
              <a:defRPr sz="1200" smtClean="0">
                <a:latin typeface="Roboto Condensed Light" panose="02000000000000000000" pitchFamily="2" charset="0"/>
              </a:defRPr>
            </a:lvl1pPr>
          </a:lstStyle>
          <a:p>
            <a:pPr>
              <a:defRPr/>
            </a:pPr>
            <a:fld id="{C1E25D22-76F2-4431-8BE9-1D06623099E0}" type="slidenum">
              <a:rPr lang="ru-RU" altLang="ru-RU"/>
              <a:pPr>
                <a:defRPr/>
              </a:pPr>
              <a:t>‹№›</a:t>
            </a:fld>
            <a:endParaRPr lang="ru-RU" altLang="ru-RU"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5EE5FBB-4E7C-B40F-7763-EAC2A0B1646D}"/>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eaLnBrk="1" fontAlgn="auto" hangingPunct="1">
              <a:spcBef>
                <a:spcPts val="0"/>
              </a:spcBef>
              <a:spcAft>
                <a:spcPts val="0"/>
              </a:spcAft>
              <a:defRPr sz="1200">
                <a:latin typeface="Roboto Condensed Light" pitchFamily="2" charset="0"/>
              </a:defRPr>
            </a:lvl1pPr>
          </a:lstStyle>
          <a:p>
            <a:pPr>
              <a:defRPr/>
            </a:pPr>
            <a:endParaRPr lang="uk-UA" dirty="0"/>
          </a:p>
        </p:txBody>
      </p:sp>
      <p:sp>
        <p:nvSpPr>
          <p:cNvPr id="3" name="Місце для дати 2">
            <a:extLst>
              <a:ext uri="{FF2B5EF4-FFF2-40B4-BE49-F238E27FC236}">
                <a16:creationId xmlns:a16="http://schemas.microsoft.com/office/drawing/2014/main" id="{659982A2-DD16-EB8E-955B-55C0C263C437}"/>
              </a:ext>
            </a:extLst>
          </p:cNvPr>
          <p:cNvSpPr>
            <a:spLocks noGrp="1"/>
          </p:cNvSpPr>
          <p:nvPr>
            <p:ph type="dt" idx="1"/>
          </p:nvPr>
        </p:nvSpPr>
        <p:spPr>
          <a:xfrm>
            <a:off x="5622925" y="0"/>
            <a:ext cx="4305300" cy="339725"/>
          </a:xfrm>
          <a:prstGeom prst="rect">
            <a:avLst/>
          </a:prstGeom>
        </p:spPr>
        <p:txBody>
          <a:bodyPr vert="horz" lIns="91010" tIns="45505" rIns="91010" bIns="45505" rtlCol="0"/>
          <a:lstStyle>
            <a:lvl1pPr algn="r" eaLnBrk="1" fontAlgn="auto" hangingPunct="1">
              <a:spcBef>
                <a:spcPts val="0"/>
              </a:spcBef>
              <a:spcAft>
                <a:spcPts val="0"/>
              </a:spcAft>
              <a:defRPr sz="1200">
                <a:latin typeface="Roboto Condensed Light" pitchFamily="2" charset="0"/>
              </a:defRPr>
            </a:lvl1pPr>
          </a:lstStyle>
          <a:p>
            <a:pPr>
              <a:defRPr/>
            </a:pPr>
            <a:fld id="{FDE46209-69DC-44F0-8A9D-9F7686D4781A}" type="datetimeFigureOut">
              <a:rPr lang="uk-UA"/>
              <a:pPr>
                <a:defRPr/>
              </a:pPr>
              <a:t>06.05.2024</a:t>
            </a:fld>
            <a:endParaRPr lang="uk-UA" dirty="0"/>
          </a:p>
        </p:txBody>
      </p:sp>
      <p:sp>
        <p:nvSpPr>
          <p:cNvPr id="4" name="Місце для зображення 3">
            <a:extLst>
              <a:ext uri="{FF2B5EF4-FFF2-40B4-BE49-F238E27FC236}">
                <a16:creationId xmlns:a16="http://schemas.microsoft.com/office/drawing/2014/main" id="{2637A17B-7B88-6B88-DFF2-ACDF19B95B28}"/>
              </a:ext>
            </a:extLst>
          </p:cNvPr>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010" tIns="45505" rIns="91010" bIns="45505" rtlCol="0" anchor="ctr"/>
          <a:lstStyle/>
          <a:p>
            <a:pPr lvl="0"/>
            <a:endParaRPr lang="uk-UA" noProof="0" dirty="0"/>
          </a:p>
        </p:txBody>
      </p:sp>
      <p:sp>
        <p:nvSpPr>
          <p:cNvPr id="5" name="Місце для нотаток 4">
            <a:extLst>
              <a:ext uri="{FF2B5EF4-FFF2-40B4-BE49-F238E27FC236}">
                <a16:creationId xmlns:a16="http://schemas.microsoft.com/office/drawing/2014/main" id="{EA25E2B2-5A23-8B6D-9776-7AA8E07D1FE7}"/>
              </a:ext>
            </a:extLst>
          </p:cNvPr>
          <p:cNvSpPr>
            <a:spLocks noGrp="1"/>
          </p:cNvSpPr>
          <p:nvPr>
            <p:ph type="body" sz="quarter" idx="3"/>
          </p:nvPr>
        </p:nvSpPr>
        <p:spPr>
          <a:xfrm>
            <a:off x="992188" y="3271838"/>
            <a:ext cx="7945437" cy="2676525"/>
          </a:xfrm>
          <a:prstGeom prst="rect">
            <a:avLst/>
          </a:prstGeom>
        </p:spPr>
        <p:txBody>
          <a:bodyPr vert="horz" lIns="91010" tIns="45505" rIns="91010" bIns="45505" rtlCol="0"/>
          <a:lstStyle/>
          <a:p>
            <a:pPr lvl="0"/>
            <a:r>
              <a:rPr lang="uk-UA" noProof="0" dirty="0"/>
              <a:t>Відредагуйте стиль зразка тексту</a:t>
            </a:r>
          </a:p>
          <a:p>
            <a:pPr lvl="1"/>
            <a:r>
              <a:rPr lang="uk-UA" noProof="0" dirty="0"/>
              <a:t>Другий рівень</a:t>
            </a:r>
          </a:p>
          <a:p>
            <a:pPr lvl="2"/>
            <a:r>
              <a:rPr lang="uk-UA" noProof="0" dirty="0"/>
              <a:t>Третій рівень</a:t>
            </a:r>
          </a:p>
          <a:p>
            <a:pPr lvl="3"/>
            <a:r>
              <a:rPr lang="uk-UA" noProof="0" dirty="0"/>
              <a:t>Четвертий рівень</a:t>
            </a:r>
          </a:p>
          <a:p>
            <a:pPr lvl="4"/>
            <a:r>
              <a:rPr lang="uk-UA" noProof="0" dirty="0"/>
              <a:t>П’ятий рівень</a:t>
            </a:r>
          </a:p>
        </p:txBody>
      </p:sp>
      <p:sp>
        <p:nvSpPr>
          <p:cNvPr id="6" name="Місце для нижнього колонтитула 5">
            <a:extLst>
              <a:ext uri="{FF2B5EF4-FFF2-40B4-BE49-F238E27FC236}">
                <a16:creationId xmlns:a16="http://schemas.microsoft.com/office/drawing/2014/main" id="{21E580B6-E2E0-DAA2-1338-EB90582AC7BB}"/>
              </a:ext>
            </a:extLst>
          </p:cNvPr>
          <p:cNvSpPr>
            <a:spLocks noGrp="1"/>
          </p:cNvSpPr>
          <p:nvPr>
            <p:ph type="ftr" sz="quarter" idx="4"/>
          </p:nvPr>
        </p:nvSpPr>
        <p:spPr>
          <a:xfrm>
            <a:off x="0" y="6457950"/>
            <a:ext cx="4303713" cy="339725"/>
          </a:xfrm>
          <a:prstGeom prst="rect">
            <a:avLst/>
          </a:prstGeom>
        </p:spPr>
        <p:txBody>
          <a:bodyPr vert="horz" lIns="91010" tIns="45505" rIns="91010" bIns="45505" rtlCol="0" anchor="b"/>
          <a:lstStyle>
            <a:lvl1pPr algn="l" eaLnBrk="1" fontAlgn="auto" hangingPunct="1">
              <a:spcBef>
                <a:spcPts val="0"/>
              </a:spcBef>
              <a:spcAft>
                <a:spcPts val="0"/>
              </a:spcAft>
              <a:defRPr sz="1200">
                <a:latin typeface="Roboto Condensed Light" pitchFamily="2" charset="0"/>
              </a:defRPr>
            </a:lvl1pPr>
          </a:lstStyle>
          <a:p>
            <a:pPr>
              <a:defRPr/>
            </a:pPr>
            <a:endParaRPr lang="uk-UA" dirty="0"/>
          </a:p>
        </p:txBody>
      </p:sp>
      <p:sp>
        <p:nvSpPr>
          <p:cNvPr id="7" name="Місце для номера слайда 6">
            <a:extLst>
              <a:ext uri="{FF2B5EF4-FFF2-40B4-BE49-F238E27FC236}">
                <a16:creationId xmlns:a16="http://schemas.microsoft.com/office/drawing/2014/main" id="{B305F669-AEA4-BEE1-80ED-F2BC81C07261}"/>
              </a:ext>
            </a:extLst>
          </p:cNvPr>
          <p:cNvSpPr>
            <a:spLocks noGrp="1"/>
          </p:cNvSpPr>
          <p:nvPr>
            <p:ph type="sldNum" sz="quarter" idx="5"/>
          </p:nvPr>
        </p:nvSpPr>
        <p:spPr>
          <a:xfrm>
            <a:off x="5622925" y="6457950"/>
            <a:ext cx="4305300" cy="339725"/>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smtClean="0">
                <a:latin typeface="Roboto Condensed Light" panose="02000000000000000000" pitchFamily="2" charset="0"/>
              </a:defRPr>
            </a:lvl1pPr>
          </a:lstStyle>
          <a:p>
            <a:pPr>
              <a:defRPr/>
            </a:pPr>
            <a:fld id="{AD5E7DE3-1AE7-4703-B5A5-E3B50F059203}" type="slidenum">
              <a:rPr lang="uk-UA" altLang="uk-UA"/>
              <a:pPr>
                <a:defRPr/>
              </a:pPr>
              <a:t>‹№›</a:t>
            </a:fld>
            <a:endParaRPr lang="uk-UA" altLang="uk-U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EC123180-4134-DF4E-785D-39CBDB5C4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312169F0-1EA8-FC51-7151-606C144D0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5124" name="Номер слайда 3">
            <a:extLst>
              <a:ext uri="{FF2B5EF4-FFF2-40B4-BE49-F238E27FC236}">
                <a16:creationId xmlns:a16="http://schemas.microsoft.com/office/drawing/2014/main" id="{FD25675B-1AFB-8EBE-427A-E8EFEDC7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4163">
              <a:defRPr>
                <a:solidFill>
                  <a:schemeClr val="tx1"/>
                </a:solidFill>
                <a:latin typeface="Arial" panose="020B0604020202020204" pitchFamily="34" charset="0"/>
              </a:defRPr>
            </a:lvl2pPr>
            <a:lvl3pPr marL="1136650" indent="-227013">
              <a:defRPr>
                <a:solidFill>
                  <a:schemeClr val="tx1"/>
                </a:solidFill>
                <a:latin typeface="Arial" panose="020B0604020202020204" pitchFamily="34" charset="0"/>
              </a:defRPr>
            </a:lvl3pPr>
            <a:lvl4pPr marL="1592263" indent="-227013">
              <a:defRPr>
                <a:solidFill>
                  <a:schemeClr val="tx1"/>
                </a:solidFill>
                <a:latin typeface="Arial" panose="020B0604020202020204" pitchFamily="34" charset="0"/>
              </a:defRPr>
            </a:lvl4pPr>
            <a:lvl5pPr marL="2046288" indent="-227013">
              <a:defRPr>
                <a:solidFill>
                  <a:schemeClr val="tx1"/>
                </a:solidFill>
                <a:latin typeface="Arial" panose="020B0604020202020204" pitchFamily="34" charset="0"/>
              </a:defRPr>
            </a:lvl5pPr>
            <a:lvl6pPr marL="2503488" indent="-227013" eaLnBrk="0" fontAlgn="base" hangingPunct="0">
              <a:spcBef>
                <a:spcPct val="0"/>
              </a:spcBef>
              <a:spcAft>
                <a:spcPct val="0"/>
              </a:spcAft>
              <a:defRPr>
                <a:solidFill>
                  <a:schemeClr val="tx1"/>
                </a:solidFill>
                <a:latin typeface="Arial" panose="020B0604020202020204" pitchFamily="34" charset="0"/>
              </a:defRPr>
            </a:lvl6pPr>
            <a:lvl7pPr marL="2960688" indent="-227013" eaLnBrk="0" fontAlgn="base" hangingPunct="0">
              <a:spcBef>
                <a:spcPct val="0"/>
              </a:spcBef>
              <a:spcAft>
                <a:spcPct val="0"/>
              </a:spcAft>
              <a:defRPr>
                <a:solidFill>
                  <a:schemeClr val="tx1"/>
                </a:solidFill>
                <a:latin typeface="Arial" panose="020B0604020202020204" pitchFamily="34" charset="0"/>
              </a:defRPr>
            </a:lvl7pPr>
            <a:lvl8pPr marL="3417888" indent="-227013" eaLnBrk="0" fontAlgn="base" hangingPunct="0">
              <a:spcBef>
                <a:spcPct val="0"/>
              </a:spcBef>
              <a:spcAft>
                <a:spcPct val="0"/>
              </a:spcAft>
              <a:defRPr>
                <a:solidFill>
                  <a:schemeClr val="tx1"/>
                </a:solidFill>
                <a:latin typeface="Arial" panose="020B0604020202020204" pitchFamily="34" charset="0"/>
              </a:defRPr>
            </a:lvl8pPr>
            <a:lvl9pPr marL="3875088" indent="-227013" eaLnBrk="0" fontAlgn="base" hangingPunct="0">
              <a:spcBef>
                <a:spcPct val="0"/>
              </a:spcBef>
              <a:spcAft>
                <a:spcPct val="0"/>
              </a:spcAft>
              <a:defRPr>
                <a:solidFill>
                  <a:schemeClr val="tx1"/>
                </a:solidFill>
                <a:latin typeface="Arial" panose="020B0604020202020204" pitchFamily="34" charset="0"/>
              </a:defRPr>
            </a:lvl9pPr>
          </a:lstStyle>
          <a:p>
            <a:fld id="{444C9BBA-1121-4372-A223-AC5E6F5CC0C9}" type="slidenum">
              <a:rPr lang="uk-UA" altLang="uk-UA">
                <a:latin typeface="Roboto Condensed Light" panose="02000000000000000000" pitchFamily="2" charset="0"/>
              </a:rPr>
              <a:pPr/>
              <a:t>1</a:t>
            </a:fld>
            <a:endParaRPr lang="uk-UA" altLang="uk-UA" dirty="0">
              <a:latin typeface="Roboto Condensed Light" panose="020000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A8ED688-EA9D-61C5-A44B-F55D15E720F8}"/>
              </a:ext>
            </a:extLst>
          </p:cNvPr>
          <p:cNvSpPr>
            <a:spLocks noGrp="1"/>
          </p:cNvSpPr>
          <p:nvPr>
            <p:ph type="dt" sz="half" idx="10"/>
          </p:nvPr>
        </p:nvSpPr>
        <p:spPr/>
        <p:txBody>
          <a:bodyPr/>
          <a:lstStyle>
            <a:lvl1pPr>
              <a:defRPr/>
            </a:lvl1pPr>
          </a:lstStyle>
          <a:p>
            <a:pPr>
              <a:defRPr/>
            </a:pPr>
            <a:fld id="{8E82A0AA-8F14-463A-B142-283B990E42D1}" type="datetime1">
              <a:rPr lang="uk-UA" smtClean="0"/>
              <a:t>06.05.2024</a:t>
            </a:fld>
            <a:endParaRPr lang="uk-UA" dirty="0"/>
          </a:p>
        </p:txBody>
      </p:sp>
      <p:sp>
        <p:nvSpPr>
          <p:cNvPr id="5" name="Місце для нижнього колонтитула 4">
            <a:extLst>
              <a:ext uri="{FF2B5EF4-FFF2-40B4-BE49-F238E27FC236}">
                <a16:creationId xmlns:a16="http://schemas.microsoft.com/office/drawing/2014/main" id="{F12B7512-7EB2-DA19-46B7-56794379F821}"/>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AB66CE9B-243A-B895-DE85-B46D60D6A835}"/>
              </a:ext>
            </a:extLst>
          </p:cNvPr>
          <p:cNvSpPr>
            <a:spLocks noGrp="1"/>
          </p:cNvSpPr>
          <p:nvPr>
            <p:ph type="sldNum" sz="quarter" idx="12"/>
          </p:nvPr>
        </p:nvSpPr>
        <p:spPr/>
        <p:txBody>
          <a:bodyPr/>
          <a:lstStyle>
            <a:lvl1pPr>
              <a:defRPr/>
            </a:lvl1pPr>
          </a:lstStyle>
          <a:p>
            <a:pPr>
              <a:defRPr/>
            </a:pPr>
            <a:fld id="{CEA36708-AE8B-4B85-9B65-228F0635230B}" type="slidenum">
              <a:rPr lang="uk-UA" altLang="uk-UA"/>
              <a:pPr>
                <a:defRPr/>
              </a:pPr>
              <a:t>‹№›</a:t>
            </a:fld>
            <a:endParaRPr lang="uk-UA" altLang="uk-UA" dirty="0"/>
          </a:p>
        </p:txBody>
      </p:sp>
    </p:spTree>
    <p:extLst>
      <p:ext uri="{BB962C8B-B14F-4D97-AF65-F5344CB8AC3E}">
        <p14:creationId xmlns:p14="http://schemas.microsoft.com/office/powerpoint/2010/main" val="40301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FB3C76D-3FFE-763E-4EE5-2A99E753A866}"/>
              </a:ext>
            </a:extLst>
          </p:cNvPr>
          <p:cNvSpPr>
            <a:spLocks noGrp="1"/>
          </p:cNvSpPr>
          <p:nvPr>
            <p:ph type="dt" sz="half" idx="10"/>
          </p:nvPr>
        </p:nvSpPr>
        <p:spPr/>
        <p:txBody>
          <a:bodyPr/>
          <a:lstStyle>
            <a:lvl1pPr>
              <a:defRPr/>
            </a:lvl1pPr>
          </a:lstStyle>
          <a:p>
            <a:pPr>
              <a:defRPr/>
            </a:pPr>
            <a:fld id="{DB220ABF-94A0-4458-A503-65FD43098299}" type="datetime1">
              <a:rPr lang="uk-UA" smtClean="0"/>
              <a:t>06.05.2024</a:t>
            </a:fld>
            <a:endParaRPr lang="uk-UA" dirty="0"/>
          </a:p>
        </p:txBody>
      </p:sp>
      <p:sp>
        <p:nvSpPr>
          <p:cNvPr id="5" name="Місце для нижнього колонтитула 4">
            <a:extLst>
              <a:ext uri="{FF2B5EF4-FFF2-40B4-BE49-F238E27FC236}">
                <a16:creationId xmlns:a16="http://schemas.microsoft.com/office/drawing/2014/main" id="{9D0A6F11-8148-EC28-C421-ABF4862C6BB5}"/>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87B56B1A-9CE4-8114-6966-A045B2D002A2}"/>
              </a:ext>
            </a:extLst>
          </p:cNvPr>
          <p:cNvSpPr>
            <a:spLocks noGrp="1"/>
          </p:cNvSpPr>
          <p:nvPr>
            <p:ph type="sldNum" sz="quarter" idx="12"/>
          </p:nvPr>
        </p:nvSpPr>
        <p:spPr/>
        <p:txBody>
          <a:bodyPr/>
          <a:lstStyle>
            <a:lvl1pPr>
              <a:defRPr/>
            </a:lvl1pPr>
          </a:lstStyle>
          <a:p>
            <a:pPr>
              <a:defRPr/>
            </a:pPr>
            <a:fld id="{4E4F0B48-4A94-4504-A6C0-3A970785A124}" type="slidenum">
              <a:rPr lang="uk-UA" altLang="uk-UA"/>
              <a:pPr>
                <a:defRPr/>
              </a:pPr>
              <a:t>‹№›</a:t>
            </a:fld>
            <a:endParaRPr lang="uk-UA" altLang="uk-UA" dirty="0"/>
          </a:p>
        </p:txBody>
      </p:sp>
    </p:spTree>
    <p:extLst>
      <p:ext uri="{BB962C8B-B14F-4D97-AF65-F5344CB8AC3E}">
        <p14:creationId xmlns:p14="http://schemas.microsoft.com/office/powerpoint/2010/main" val="219373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0CB74CD-04BD-591A-4CDD-5926DD78B5DD}"/>
              </a:ext>
            </a:extLst>
          </p:cNvPr>
          <p:cNvSpPr>
            <a:spLocks noGrp="1"/>
          </p:cNvSpPr>
          <p:nvPr>
            <p:ph type="dt" sz="half" idx="10"/>
          </p:nvPr>
        </p:nvSpPr>
        <p:spPr/>
        <p:txBody>
          <a:bodyPr/>
          <a:lstStyle>
            <a:lvl1pPr>
              <a:defRPr/>
            </a:lvl1pPr>
          </a:lstStyle>
          <a:p>
            <a:pPr>
              <a:defRPr/>
            </a:pPr>
            <a:fld id="{1BF0229F-B9CA-431A-B51F-1F8A35B8DC77}" type="datetime1">
              <a:rPr lang="uk-UA" smtClean="0"/>
              <a:t>06.05.2024</a:t>
            </a:fld>
            <a:endParaRPr lang="uk-UA" dirty="0"/>
          </a:p>
        </p:txBody>
      </p:sp>
      <p:sp>
        <p:nvSpPr>
          <p:cNvPr id="5" name="Місце для нижнього колонтитула 4">
            <a:extLst>
              <a:ext uri="{FF2B5EF4-FFF2-40B4-BE49-F238E27FC236}">
                <a16:creationId xmlns:a16="http://schemas.microsoft.com/office/drawing/2014/main" id="{D127B8D6-3995-C4DE-DD03-0D84EC35EBC3}"/>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9A58A045-F125-D6D3-71A7-99BD4E10CDF7}"/>
              </a:ext>
            </a:extLst>
          </p:cNvPr>
          <p:cNvSpPr>
            <a:spLocks noGrp="1"/>
          </p:cNvSpPr>
          <p:nvPr>
            <p:ph type="sldNum" sz="quarter" idx="12"/>
          </p:nvPr>
        </p:nvSpPr>
        <p:spPr/>
        <p:txBody>
          <a:bodyPr/>
          <a:lstStyle>
            <a:lvl1pPr>
              <a:defRPr/>
            </a:lvl1pPr>
          </a:lstStyle>
          <a:p>
            <a:pPr>
              <a:defRPr/>
            </a:pPr>
            <a:fld id="{30A6392A-C09C-4467-9777-3DF3F4931805}" type="slidenum">
              <a:rPr lang="uk-UA" altLang="uk-UA"/>
              <a:pPr>
                <a:defRPr/>
              </a:pPr>
              <a:t>‹№›</a:t>
            </a:fld>
            <a:endParaRPr lang="uk-UA" altLang="uk-UA" dirty="0"/>
          </a:p>
        </p:txBody>
      </p:sp>
    </p:spTree>
    <p:extLst>
      <p:ext uri="{BB962C8B-B14F-4D97-AF65-F5344CB8AC3E}">
        <p14:creationId xmlns:p14="http://schemas.microsoft.com/office/powerpoint/2010/main" val="1726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C0276E-6541-BA52-E161-CE331C0B1A1E}"/>
              </a:ext>
            </a:extLst>
          </p:cNvPr>
          <p:cNvSpPr>
            <a:spLocks noGrp="1"/>
          </p:cNvSpPr>
          <p:nvPr>
            <p:ph type="dt" sz="half" idx="10"/>
          </p:nvPr>
        </p:nvSpPr>
        <p:spPr/>
        <p:txBody>
          <a:bodyPr/>
          <a:lstStyle>
            <a:lvl1pPr>
              <a:defRPr/>
            </a:lvl1pPr>
          </a:lstStyle>
          <a:p>
            <a:pPr>
              <a:defRPr/>
            </a:pPr>
            <a:fld id="{ED8E5E7C-9C28-4F83-A4C5-B4A7F7D1D00C}" type="datetime1">
              <a:rPr lang="uk-UA" smtClean="0"/>
              <a:t>06.05.2024</a:t>
            </a:fld>
            <a:endParaRPr lang="uk-UA" dirty="0"/>
          </a:p>
        </p:txBody>
      </p:sp>
      <p:sp>
        <p:nvSpPr>
          <p:cNvPr id="5" name="Місце для нижнього колонтитула 4">
            <a:extLst>
              <a:ext uri="{FF2B5EF4-FFF2-40B4-BE49-F238E27FC236}">
                <a16:creationId xmlns:a16="http://schemas.microsoft.com/office/drawing/2014/main" id="{C7DDD959-5CE9-DE4E-E0DB-D16F2C6243EF}"/>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CBAD9C21-6A07-273E-32EB-90B9801FB94A}"/>
              </a:ext>
            </a:extLst>
          </p:cNvPr>
          <p:cNvSpPr>
            <a:spLocks noGrp="1"/>
          </p:cNvSpPr>
          <p:nvPr>
            <p:ph type="sldNum" sz="quarter" idx="12"/>
          </p:nvPr>
        </p:nvSpPr>
        <p:spPr/>
        <p:txBody>
          <a:bodyPr/>
          <a:lstStyle>
            <a:lvl1pPr>
              <a:defRPr/>
            </a:lvl1pPr>
          </a:lstStyle>
          <a:p>
            <a:pPr>
              <a:defRPr/>
            </a:pPr>
            <a:fld id="{C3457EC5-9B54-49ED-9CA6-C2B51A92FA73}" type="slidenum">
              <a:rPr lang="uk-UA" altLang="uk-UA"/>
              <a:pPr>
                <a:defRPr/>
              </a:pPr>
              <a:t>‹№›</a:t>
            </a:fld>
            <a:endParaRPr lang="uk-UA" altLang="uk-UA" dirty="0"/>
          </a:p>
        </p:txBody>
      </p:sp>
    </p:spTree>
    <p:extLst>
      <p:ext uri="{BB962C8B-B14F-4D97-AF65-F5344CB8AC3E}">
        <p14:creationId xmlns:p14="http://schemas.microsoft.com/office/powerpoint/2010/main" val="26052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F4B40DE-7744-E223-33EE-0FC832A8CB42}"/>
              </a:ext>
            </a:extLst>
          </p:cNvPr>
          <p:cNvSpPr>
            <a:spLocks noGrp="1"/>
          </p:cNvSpPr>
          <p:nvPr>
            <p:ph type="dt" sz="half" idx="10"/>
          </p:nvPr>
        </p:nvSpPr>
        <p:spPr/>
        <p:txBody>
          <a:bodyPr/>
          <a:lstStyle>
            <a:lvl1pPr>
              <a:defRPr/>
            </a:lvl1pPr>
          </a:lstStyle>
          <a:p>
            <a:pPr>
              <a:defRPr/>
            </a:pPr>
            <a:fld id="{94F1511E-535D-4954-AF01-FFE74FA62650}" type="datetime1">
              <a:rPr lang="uk-UA" smtClean="0"/>
              <a:t>06.05.2024</a:t>
            </a:fld>
            <a:endParaRPr lang="uk-UA" dirty="0"/>
          </a:p>
        </p:txBody>
      </p:sp>
      <p:sp>
        <p:nvSpPr>
          <p:cNvPr id="5" name="Місце для нижнього колонтитула 4">
            <a:extLst>
              <a:ext uri="{FF2B5EF4-FFF2-40B4-BE49-F238E27FC236}">
                <a16:creationId xmlns:a16="http://schemas.microsoft.com/office/drawing/2014/main" id="{67955B39-CD41-967F-D3C9-49E2F0DC0B83}"/>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AC395E2B-5CDE-5E43-970C-EF311F5EDB18}"/>
              </a:ext>
            </a:extLst>
          </p:cNvPr>
          <p:cNvSpPr>
            <a:spLocks noGrp="1"/>
          </p:cNvSpPr>
          <p:nvPr>
            <p:ph type="sldNum" sz="quarter" idx="12"/>
          </p:nvPr>
        </p:nvSpPr>
        <p:spPr/>
        <p:txBody>
          <a:bodyPr/>
          <a:lstStyle>
            <a:lvl1pPr>
              <a:defRPr/>
            </a:lvl1pPr>
          </a:lstStyle>
          <a:p>
            <a:pPr>
              <a:defRPr/>
            </a:pPr>
            <a:fld id="{57516EA7-C336-4E60-ADB4-B52A6B1073E8}" type="slidenum">
              <a:rPr lang="uk-UA" altLang="uk-UA"/>
              <a:pPr>
                <a:defRPr/>
              </a:pPr>
              <a:t>‹№›</a:t>
            </a:fld>
            <a:endParaRPr lang="uk-UA" altLang="uk-UA" dirty="0"/>
          </a:p>
        </p:txBody>
      </p:sp>
    </p:spTree>
    <p:extLst>
      <p:ext uri="{BB962C8B-B14F-4D97-AF65-F5344CB8AC3E}">
        <p14:creationId xmlns:p14="http://schemas.microsoft.com/office/powerpoint/2010/main" val="212784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a:extLst>
              <a:ext uri="{FF2B5EF4-FFF2-40B4-BE49-F238E27FC236}">
                <a16:creationId xmlns:a16="http://schemas.microsoft.com/office/drawing/2014/main" id="{A3C90BE2-957C-03F8-1F9F-8F0443FFFAE6}"/>
              </a:ext>
            </a:extLst>
          </p:cNvPr>
          <p:cNvSpPr>
            <a:spLocks noGrp="1"/>
          </p:cNvSpPr>
          <p:nvPr>
            <p:ph type="dt" sz="half" idx="10"/>
          </p:nvPr>
        </p:nvSpPr>
        <p:spPr/>
        <p:txBody>
          <a:bodyPr/>
          <a:lstStyle>
            <a:lvl1pPr>
              <a:defRPr/>
            </a:lvl1pPr>
          </a:lstStyle>
          <a:p>
            <a:pPr>
              <a:defRPr/>
            </a:pPr>
            <a:fld id="{9296ECDB-68B7-4C01-9488-DCF337BDEAC4}" type="datetime1">
              <a:rPr lang="uk-UA" smtClean="0"/>
              <a:t>06.05.2024</a:t>
            </a:fld>
            <a:endParaRPr lang="uk-UA" dirty="0"/>
          </a:p>
        </p:txBody>
      </p:sp>
      <p:sp>
        <p:nvSpPr>
          <p:cNvPr id="6" name="Місце для нижнього колонтитула 4">
            <a:extLst>
              <a:ext uri="{FF2B5EF4-FFF2-40B4-BE49-F238E27FC236}">
                <a16:creationId xmlns:a16="http://schemas.microsoft.com/office/drawing/2014/main" id="{7F0EFF87-884A-FDE7-CC72-F0E8FB07FB1C}"/>
              </a:ext>
            </a:extLst>
          </p:cNvPr>
          <p:cNvSpPr>
            <a:spLocks noGrp="1"/>
          </p:cNvSpPr>
          <p:nvPr>
            <p:ph type="ftr" sz="quarter" idx="11"/>
          </p:nvPr>
        </p:nvSpPr>
        <p:spPr/>
        <p:txBody>
          <a:bodyPr/>
          <a:lstStyle>
            <a:lvl1pPr>
              <a:defRPr/>
            </a:lvl1pPr>
          </a:lstStyle>
          <a:p>
            <a:pPr>
              <a:defRPr/>
            </a:pPr>
            <a:endParaRPr lang="uk-UA" dirty="0"/>
          </a:p>
        </p:txBody>
      </p:sp>
      <p:sp>
        <p:nvSpPr>
          <p:cNvPr id="7" name="Місце для номера слайда 5">
            <a:extLst>
              <a:ext uri="{FF2B5EF4-FFF2-40B4-BE49-F238E27FC236}">
                <a16:creationId xmlns:a16="http://schemas.microsoft.com/office/drawing/2014/main" id="{8CC73E7E-C44D-D440-5AEA-931F69F3201B}"/>
              </a:ext>
            </a:extLst>
          </p:cNvPr>
          <p:cNvSpPr>
            <a:spLocks noGrp="1"/>
          </p:cNvSpPr>
          <p:nvPr>
            <p:ph type="sldNum" sz="quarter" idx="12"/>
          </p:nvPr>
        </p:nvSpPr>
        <p:spPr/>
        <p:txBody>
          <a:bodyPr/>
          <a:lstStyle>
            <a:lvl1pPr>
              <a:defRPr/>
            </a:lvl1pPr>
          </a:lstStyle>
          <a:p>
            <a:pPr>
              <a:defRPr/>
            </a:pPr>
            <a:fld id="{4FB77D72-FDE4-4F0D-B779-DE79087AB794}" type="slidenum">
              <a:rPr lang="uk-UA" altLang="uk-UA"/>
              <a:pPr>
                <a:defRPr/>
              </a:pPr>
              <a:t>‹№›</a:t>
            </a:fld>
            <a:endParaRPr lang="uk-UA" altLang="uk-UA" dirty="0"/>
          </a:p>
        </p:txBody>
      </p:sp>
    </p:spTree>
    <p:extLst>
      <p:ext uri="{BB962C8B-B14F-4D97-AF65-F5344CB8AC3E}">
        <p14:creationId xmlns:p14="http://schemas.microsoft.com/office/powerpoint/2010/main" val="19473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a:extLst>
              <a:ext uri="{FF2B5EF4-FFF2-40B4-BE49-F238E27FC236}">
                <a16:creationId xmlns:a16="http://schemas.microsoft.com/office/drawing/2014/main" id="{EA0DD99F-8DA5-F2B0-254A-B8A1308B5080}"/>
              </a:ext>
            </a:extLst>
          </p:cNvPr>
          <p:cNvSpPr>
            <a:spLocks noGrp="1"/>
          </p:cNvSpPr>
          <p:nvPr>
            <p:ph type="dt" sz="half" idx="10"/>
          </p:nvPr>
        </p:nvSpPr>
        <p:spPr/>
        <p:txBody>
          <a:bodyPr/>
          <a:lstStyle>
            <a:lvl1pPr>
              <a:defRPr/>
            </a:lvl1pPr>
          </a:lstStyle>
          <a:p>
            <a:pPr>
              <a:defRPr/>
            </a:pPr>
            <a:fld id="{F638CA85-2DB2-44C4-AF50-DAAF1E05620C}" type="datetime1">
              <a:rPr lang="uk-UA" smtClean="0"/>
              <a:t>06.05.2024</a:t>
            </a:fld>
            <a:endParaRPr lang="uk-UA" dirty="0"/>
          </a:p>
        </p:txBody>
      </p:sp>
      <p:sp>
        <p:nvSpPr>
          <p:cNvPr id="8" name="Місце для нижнього колонтитула 4">
            <a:extLst>
              <a:ext uri="{FF2B5EF4-FFF2-40B4-BE49-F238E27FC236}">
                <a16:creationId xmlns:a16="http://schemas.microsoft.com/office/drawing/2014/main" id="{16D392BE-E061-7D98-F1D5-C1C8D3872360}"/>
              </a:ext>
            </a:extLst>
          </p:cNvPr>
          <p:cNvSpPr>
            <a:spLocks noGrp="1"/>
          </p:cNvSpPr>
          <p:nvPr>
            <p:ph type="ftr" sz="quarter" idx="11"/>
          </p:nvPr>
        </p:nvSpPr>
        <p:spPr/>
        <p:txBody>
          <a:bodyPr/>
          <a:lstStyle>
            <a:lvl1pPr>
              <a:defRPr/>
            </a:lvl1pPr>
          </a:lstStyle>
          <a:p>
            <a:pPr>
              <a:defRPr/>
            </a:pPr>
            <a:endParaRPr lang="uk-UA" dirty="0"/>
          </a:p>
        </p:txBody>
      </p:sp>
      <p:sp>
        <p:nvSpPr>
          <p:cNvPr id="9" name="Місце для номера слайда 5">
            <a:extLst>
              <a:ext uri="{FF2B5EF4-FFF2-40B4-BE49-F238E27FC236}">
                <a16:creationId xmlns:a16="http://schemas.microsoft.com/office/drawing/2014/main" id="{FC71E889-4BED-A140-925A-AC31DDF437E8}"/>
              </a:ext>
            </a:extLst>
          </p:cNvPr>
          <p:cNvSpPr>
            <a:spLocks noGrp="1"/>
          </p:cNvSpPr>
          <p:nvPr>
            <p:ph type="sldNum" sz="quarter" idx="12"/>
          </p:nvPr>
        </p:nvSpPr>
        <p:spPr/>
        <p:txBody>
          <a:bodyPr/>
          <a:lstStyle>
            <a:lvl1pPr>
              <a:defRPr/>
            </a:lvl1pPr>
          </a:lstStyle>
          <a:p>
            <a:pPr>
              <a:defRPr/>
            </a:pPr>
            <a:fld id="{D3CAA662-D07E-4DEE-9289-2C855F9547C6}" type="slidenum">
              <a:rPr lang="uk-UA" altLang="uk-UA"/>
              <a:pPr>
                <a:defRPr/>
              </a:pPr>
              <a:t>‹№›</a:t>
            </a:fld>
            <a:endParaRPr lang="uk-UA" altLang="uk-UA" dirty="0"/>
          </a:p>
        </p:txBody>
      </p:sp>
    </p:spTree>
    <p:extLst>
      <p:ext uri="{BB962C8B-B14F-4D97-AF65-F5344CB8AC3E}">
        <p14:creationId xmlns:p14="http://schemas.microsoft.com/office/powerpoint/2010/main" val="41122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a:extLst>
              <a:ext uri="{FF2B5EF4-FFF2-40B4-BE49-F238E27FC236}">
                <a16:creationId xmlns:a16="http://schemas.microsoft.com/office/drawing/2014/main" id="{AA7AD9E1-47C8-9944-ABD5-45EADE34C17D}"/>
              </a:ext>
            </a:extLst>
          </p:cNvPr>
          <p:cNvSpPr>
            <a:spLocks noGrp="1"/>
          </p:cNvSpPr>
          <p:nvPr>
            <p:ph type="dt" sz="half" idx="10"/>
          </p:nvPr>
        </p:nvSpPr>
        <p:spPr/>
        <p:txBody>
          <a:bodyPr/>
          <a:lstStyle>
            <a:lvl1pPr>
              <a:defRPr/>
            </a:lvl1pPr>
          </a:lstStyle>
          <a:p>
            <a:pPr>
              <a:defRPr/>
            </a:pPr>
            <a:fld id="{1CC54C13-E40A-4086-BBB0-B10FF979CBEA}" type="datetime1">
              <a:rPr lang="uk-UA" smtClean="0"/>
              <a:t>06.05.2024</a:t>
            </a:fld>
            <a:endParaRPr lang="uk-UA" dirty="0"/>
          </a:p>
        </p:txBody>
      </p:sp>
      <p:sp>
        <p:nvSpPr>
          <p:cNvPr id="4" name="Місце для нижнього колонтитула 4">
            <a:extLst>
              <a:ext uri="{FF2B5EF4-FFF2-40B4-BE49-F238E27FC236}">
                <a16:creationId xmlns:a16="http://schemas.microsoft.com/office/drawing/2014/main" id="{5EC659C4-05E1-EB28-C2DF-96D8CC00C357}"/>
              </a:ext>
            </a:extLst>
          </p:cNvPr>
          <p:cNvSpPr>
            <a:spLocks noGrp="1"/>
          </p:cNvSpPr>
          <p:nvPr>
            <p:ph type="ftr" sz="quarter" idx="11"/>
          </p:nvPr>
        </p:nvSpPr>
        <p:spPr/>
        <p:txBody>
          <a:bodyPr/>
          <a:lstStyle>
            <a:lvl1pPr>
              <a:defRPr/>
            </a:lvl1pPr>
          </a:lstStyle>
          <a:p>
            <a:pPr>
              <a:defRPr/>
            </a:pPr>
            <a:endParaRPr lang="uk-UA" dirty="0"/>
          </a:p>
        </p:txBody>
      </p:sp>
      <p:sp>
        <p:nvSpPr>
          <p:cNvPr id="5" name="Місце для номера слайда 5">
            <a:extLst>
              <a:ext uri="{FF2B5EF4-FFF2-40B4-BE49-F238E27FC236}">
                <a16:creationId xmlns:a16="http://schemas.microsoft.com/office/drawing/2014/main" id="{D4237CF1-DE7F-FE35-5BF4-A6A97EF5AFF0}"/>
              </a:ext>
            </a:extLst>
          </p:cNvPr>
          <p:cNvSpPr>
            <a:spLocks noGrp="1"/>
          </p:cNvSpPr>
          <p:nvPr>
            <p:ph type="sldNum" sz="quarter" idx="12"/>
          </p:nvPr>
        </p:nvSpPr>
        <p:spPr/>
        <p:txBody>
          <a:bodyPr/>
          <a:lstStyle>
            <a:lvl1pPr>
              <a:defRPr/>
            </a:lvl1pPr>
          </a:lstStyle>
          <a:p>
            <a:pPr>
              <a:defRPr/>
            </a:pPr>
            <a:fld id="{432905D2-CC1C-4F8C-8D9C-4837BFB0BAA3}" type="slidenum">
              <a:rPr lang="uk-UA" altLang="uk-UA"/>
              <a:pPr>
                <a:defRPr/>
              </a:pPr>
              <a:t>‹№›</a:t>
            </a:fld>
            <a:endParaRPr lang="uk-UA" altLang="uk-UA" dirty="0"/>
          </a:p>
        </p:txBody>
      </p:sp>
    </p:spTree>
    <p:extLst>
      <p:ext uri="{BB962C8B-B14F-4D97-AF65-F5344CB8AC3E}">
        <p14:creationId xmlns:p14="http://schemas.microsoft.com/office/powerpoint/2010/main" val="1597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16:creationId xmlns:a16="http://schemas.microsoft.com/office/drawing/2014/main" id="{FF345E8C-B5CC-DBD2-49BF-3F8E11BF2CEC}"/>
              </a:ext>
            </a:extLst>
          </p:cNvPr>
          <p:cNvSpPr>
            <a:spLocks noGrp="1"/>
          </p:cNvSpPr>
          <p:nvPr>
            <p:ph type="dt" sz="half" idx="10"/>
          </p:nvPr>
        </p:nvSpPr>
        <p:spPr/>
        <p:txBody>
          <a:bodyPr/>
          <a:lstStyle>
            <a:lvl1pPr>
              <a:defRPr/>
            </a:lvl1pPr>
          </a:lstStyle>
          <a:p>
            <a:pPr>
              <a:defRPr/>
            </a:pPr>
            <a:fld id="{0D7350F9-2A98-4BB4-BE07-1E76DE1FF9AA}" type="datetime1">
              <a:rPr lang="uk-UA" smtClean="0"/>
              <a:t>06.05.2024</a:t>
            </a:fld>
            <a:endParaRPr lang="uk-UA" dirty="0"/>
          </a:p>
        </p:txBody>
      </p:sp>
      <p:sp>
        <p:nvSpPr>
          <p:cNvPr id="3" name="Місце для нижнього колонтитула 4">
            <a:extLst>
              <a:ext uri="{FF2B5EF4-FFF2-40B4-BE49-F238E27FC236}">
                <a16:creationId xmlns:a16="http://schemas.microsoft.com/office/drawing/2014/main" id="{8E0F689E-CF76-E819-6A24-BCC65EDCA976}"/>
              </a:ext>
            </a:extLst>
          </p:cNvPr>
          <p:cNvSpPr>
            <a:spLocks noGrp="1"/>
          </p:cNvSpPr>
          <p:nvPr>
            <p:ph type="ftr" sz="quarter" idx="11"/>
          </p:nvPr>
        </p:nvSpPr>
        <p:spPr/>
        <p:txBody>
          <a:bodyPr/>
          <a:lstStyle>
            <a:lvl1pPr>
              <a:defRPr/>
            </a:lvl1pPr>
          </a:lstStyle>
          <a:p>
            <a:pPr>
              <a:defRPr/>
            </a:pPr>
            <a:endParaRPr lang="uk-UA" dirty="0"/>
          </a:p>
        </p:txBody>
      </p:sp>
      <p:sp>
        <p:nvSpPr>
          <p:cNvPr id="4" name="Місце для номера слайда 5">
            <a:extLst>
              <a:ext uri="{FF2B5EF4-FFF2-40B4-BE49-F238E27FC236}">
                <a16:creationId xmlns:a16="http://schemas.microsoft.com/office/drawing/2014/main" id="{0D0CB2BC-E645-6849-7A8D-828A4AB5BBBC}"/>
              </a:ext>
            </a:extLst>
          </p:cNvPr>
          <p:cNvSpPr>
            <a:spLocks noGrp="1"/>
          </p:cNvSpPr>
          <p:nvPr>
            <p:ph type="sldNum" sz="quarter" idx="12"/>
          </p:nvPr>
        </p:nvSpPr>
        <p:spPr/>
        <p:txBody>
          <a:bodyPr/>
          <a:lstStyle>
            <a:lvl1pPr>
              <a:defRPr/>
            </a:lvl1pPr>
          </a:lstStyle>
          <a:p>
            <a:pPr>
              <a:defRPr/>
            </a:pPr>
            <a:fld id="{AF12A4B8-FBE2-42FD-8F7C-E331D756A450}" type="slidenum">
              <a:rPr lang="uk-UA" altLang="uk-UA"/>
              <a:pPr>
                <a:defRPr/>
              </a:pPr>
              <a:t>‹№›</a:t>
            </a:fld>
            <a:endParaRPr lang="uk-UA" altLang="uk-UA" dirty="0"/>
          </a:p>
        </p:txBody>
      </p:sp>
    </p:spTree>
    <p:extLst>
      <p:ext uri="{BB962C8B-B14F-4D97-AF65-F5344CB8AC3E}">
        <p14:creationId xmlns:p14="http://schemas.microsoft.com/office/powerpoint/2010/main" val="1878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C7262A28-1D71-BC9C-361E-8193A841A140}"/>
              </a:ext>
            </a:extLst>
          </p:cNvPr>
          <p:cNvSpPr>
            <a:spLocks noGrp="1"/>
          </p:cNvSpPr>
          <p:nvPr>
            <p:ph type="dt" sz="half" idx="10"/>
          </p:nvPr>
        </p:nvSpPr>
        <p:spPr/>
        <p:txBody>
          <a:bodyPr/>
          <a:lstStyle>
            <a:lvl1pPr>
              <a:defRPr/>
            </a:lvl1pPr>
          </a:lstStyle>
          <a:p>
            <a:pPr>
              <a:defRPr/>
            </a:pPr>
            <a:fld id="{D0E9A1FD-498C-4D6B-8066-378AFBFB37CA}" type="datetime1">
              <a:rPr lang="uk-UA" smtClean="0"/>
              <a:t>06.05.2024</a:t>
            </a:fld>
            <a:endParaRPr lang="uk-UA" dirty="0"/>
          </a:p>
        </p:txBody>
      </p:sp>
      <p:sp>
        <p:nvSpPr>
          <p:cNvPr id="6" name="Місце для нижнього колонтитула 4">
            <a:extLst>
              <a:ext uri="{FF2B5EF4-FFF2-40B4-BE49-F238E27FC236}">
                <a16:creationId xmlns:a16="http://schemas.microsoft.com/office/drawing/2014/main" id="{A521B7DB-A673-7716-B38E-B2B440DEAEEE}"/>
              </a:ext>
            </a:extLst>
          </p:cNvPr>
          <p:cNvSpPr>
            <a:spLocks noGrp="1"/>
          </p:cNvSpPr>
          <p:nvPr>
            <p:ph type="ftr" sz="quarter" idx="11"/>
          </p:nvPr>
        </p:nvSpPr>
        <p:spPr/>
        <p:txBody>
          <a:bodyPr/>
          <a:lstStyle>
            <a:lvl1pPr>
              <a:defRPr/>
            </a:lvl1pPr>
          </a:lstStyle>
          <a:p>
            <a:pPr>
              <a:defRPr/>
            </a:pPr>
            <a:endParaRPr lang="uk-UA" dirty="0"/>
          </a:p>
        </p:txBody>
      </p:sp>
      <p:sp>
        <p:nvSpPr>
          <p:cNvPr id="7" name="Місце для номера слайда 5">
            <a:extLst>
              <a:ext uri="{FF2B5EF4-FFF2-40B4-BE49-F238E27FC236}">
                <a16:creationId xmlns:a16="http://schemas.microsoft.com/office/drawing/2014/main" id="{C430E745-9939-F461-9FF4-ACDFCDE1D2A8}"/>
              </a:ext>
            </a:extLst>
          </p:cNvPr>
          <p:cNvSpPr>
            <a:spLocks noGrp="1"/>
          </p:cNvSpPr>
          <p:nvPr>
            <p:ph type="sldNum" sz="quarter" idx="12"/>
          </p:nvPr>
        </p:nvSpPr>
        <p:spPr/>
        <p:txBody>
          <a:bodyPr/>
          <a:lstStyle>
            <a:lvl1pPr>
              <a:defRPr/>
            </a:lvl1pPr>
          </a:lstStyle>
          <a:p>
            <a:pPr>
              <a:defRPr/>
            </a:pPr>
            <a:fld id="{677728BF-03AA-4335-BB35-CA4255D550D5}" type="slidenum">
              <a:rPr lang="uk-UA" altLang="uk-UA"/>
              <a:pPr>
                <a:defRPr/>
              </a:pPr>
              <a:t>‹№›</a:t>
            </a:fld>
            <a:endParaRPr lang="uk-UA" altLang="uk-UA" dirty="0"/>
          </a:p>
        </p:txBody>
      </p:sp>
    </p:spTree>
    <p:extLst>
      <p:ext uri="{BB962C8B-B14F-4D97-AF65-F5344CB8AC3E}">
        <p14:creationId xmlns:p14="http://schemas.microsoft.com/office/powerpoint/2010/main" val="28099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dirty="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EAD98881-2ACD-B166-5782-7741EE21F2BF}"/>
              </a:ext>
            </a:extLst>
          </p:cNvPr>
          <p:cNvSpPr>
            <a:spLocks noGrp="1"/>
          </p:cNvSpPr>
          <p:nvPr>
            <p:ph type="dt" sz="half" idx="10"/>
          </p:nvPr>
        </p:nvSpPr>
        <p:spPr/>
        <p:txBody>
          <a:bodyPr/>
          <a:lstStyle>
            <a:lvl1pPr>
              <a:defRPr/>
            </a:lvl1pPr>
          </a:lstStyle>
          <a:p>
            <a:pPr>
              <a:defRPr/>
            </a:pPr>
            <a:fld id="{38EBF41A-40A1-4AD2-912A-3E0B3D58C3BD}" type="datetime1">
              <a:rPr lang="uk-UA" smtClean="0"/>
              <a:t>06.05.2024</a:t>
            </a:fld>
            <a:endParaRPr lang="uk-UA" dirty="0"/>
          </a:p>
        </p:txBody>
      </p:sp>
      <p:sp>
        <p:nvSpPr>
          <p:cNvPr id="6" name="Місце для нижнього колонтитула 4">
            <a:extLst>
              <a:ext uri="{FF2B5EF4-FFF2-40B4-BE49-F238E27FC236}">
                <a16:creationId xmlns:a16="http://schemas.microsoft.com/office/drawing/2014/main" id="{A20CC5D9-3E6C-7EE8-9D04-C4BDBC52A2BA}"/>
              </a:ext>
            </a:extLst>
          </p:cNvPr>
          <p:cNvSpPr>
            <a:spLocks noGrp="1"/>
          </p:cNvSpPr>
          <p:nvPr>
            <p:ph type="ftr" sz="quarter" idx="11"/>
          </p:nvPr>
        </p:nvSpPr>
        <p:spPr/>
        <p:txBody>
          <a:bodyPr/>
          <a:lstStyle>
            <a:lvl1pPr>
              <a:defRPr/>
            </a:lvl1pPr>
          </a:lstStyle>
          <a:p>
            <a:pPr>
              <a:defRPr/>
            </a:pPr>
            <a:endParaRPr lang="uk-UA" dirty="0"/>
          </a:p>
        </p:txBody>
      </p:sp>
      <p:sp>
        <p:nvSpPr>
          <p:cNvPr id="7" name="Місце для номера слайда 5">
            <a:extLst>
              <a:ext uri="{FF2B5EF4-FFF2-40B4-BE49-F238E27FC236}">
                <a16:creationId xmlns:a16="http://schemas.microsoft.com/office/drawing/2014/main" id="{9185126F-D584-C2C3-AFD8-CF584FC064DD}"/>
              </a:ext>
            </a:extLst>
          </p:cNvPr>
          <p:cNvSpPr>
            <a:spLocks noGrp="1"/>
          </p:cNvSpPr>
          <p:nvPr>
            <p:ph type="sldNum" sz="quarter" idx="12"/>
          </p:nvPr>
        </p:nvSpPr>
        <p:spPr/>
        <p:txBody>
          <a:bodyPr/>
          <a:lstStyle>
            <a:lvl1pPr>
              <a:defRPr/>
            </a:lvl1pPr>
          </a:lstStyle>
          <a:p>
            <a:pPr>
              <a:defRPr/>
            </a:pPr>
            <a:fld id="{3291BF11-B2ED-427F-8A4E-915E4DE31228}" type="slidenum">
              <a:rPr lang="uk-UA" altLang="uk-UA"/>
              <a:pPr>
                <a:defRPr/>
              </a:pPr>
              <a:t>‹№›</a:t>
            </a:fld>
            <a:endParaRPr lang="uk-UA" altLang="uk-UA" dirty="0"/>
          </a:p>
        </p:txBody>
      </p:sp>
    </p:spTree>
    <p:extLst>
      <p:ext uri="{BB962C8B-B14F-4D97-AF65-F5344CB8AC3E}">
        <p14:creationId xmlns:p14="http://schemas.microsoft.com/office/powerpoint/2010/main" val="212905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a:extLst>
              <a:ext uri="{FF2B5EF4-FFF2-40B4-BE49-F238E27FC236}">
                <a16:creationId xmlns:a16="http://schemas.microsoft.com/office/drawing/2014/main" id="{145B3D2B-C7D7-7980-44A7-F0F89E85FA3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a:t>Клацніть, щоб редагувати стиль зразка заголовка</a:t>
            </a:r>
          </a:p>
        </p:txBody>
      </p:sp>
      <p:sp>
        <p:nvSpPr>
          <p:cNvPr id="1027" name="Місце для тексту 2">
            <a:extLst>
              <a:ext uri="{FF2B5EF4-FFF2-40B4-BE49-F238E27FC236}">
                <a16:creationId xmlns:a16="http://schemas.microsoft.com/office/drawing/2014/main" id="{6564B427-26C4-01D2-D649-C81805085E9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a:t>Відредагуйте стиль зразка тексту</a:t>
            </a:r>
          </a:p>
          <a:p>
            <a:pPr lvl="1"/>
            <a:r>
              <a:rPr lang="uk-UA" altLang="uk-UA"/>
              <a:t>Другий рівень</a:t>
            </a:r>
          </a:p>
          <a:p>
            <a:pPr lvl="2"/>
            <a:r>
              <a:rPr lang="uk-UA" altLang="uk-UA"/>
              <a:t>Третій рівень</a:t>
            </a:r>
          </a:p>
          <a:p>
            <a:pPr lvl="3"/>
            <a:r>
              <a:rPr lang="uk-UA" altLang="uk-UA"/>
              <a:t>Четвертий рівень</a:t>
            </a:r>
          </a:p>
          <a:p>
            <a:pPr lvl="4"/>
            <a:r>
              <a:rPr lang="uk-UA" altLang="uk-UA"/>
              <a:t>П’ятий рівень</a:t>
            </a:r>
          </a:p>
        </p:txBody>
      </p:sp>
      <p:sp>
        <p:nvSpPr>
          <p:cNvPr id="4" name="Місце для дати 3">
            <a:extLst>
              <a:ext uri="{FF2B5EF4-FFF2-40B4-BE49-F238E27FC236}">
                <a16:creationId xmlns:a16="http://schemas.microsoft.com/office/drawing/2014/main" id="{81D6CE43-1EAA-523D-DAB2-2987A26D3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fld id="{CFF024C6-0B6E-4252-A21D-446B0B3BC755}" type="datetime1">
              <a:rPr lang="uk-UA" smtClean="0"/>
              <a:t>06.05.2024</a:t>
            </a:fld>
            <a:endParaRPr lang="uk-UA" dirty="0"/>
          </a:p>
        </p:txBody>
      </p:sp>
      <p:sp>
        <p:nvSpPr>
          <p:cNvPr id="5" name="Місце для нижнього колонтитула 4">
            <a:extLst>
              <a:ext uri="{FF2B5EF4-FFF2-40B4-BE49-F238E27FC236}">
                <a16:creationId xmlns:a16="http://schemas.microsoft.com/office/drawing/2014/main" id="{7EACE517-7161-2385-5C82-22A501162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6AD0EEA3-846C-8CE7-CBB8-FCE48699ADA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Roboto Condensed Light" panose="02000000000000000000" pitchFamily="2" charset="0"/>
              </a:defRPr>
            </a:lvl1pPr>
          </a:lstStyle>
          <a:p>
            <a:pPr>
              <a:defRPr/>
            </a:pPr>
            <a:fld id="{5BCFE2EF-88FD-44AD-B231-08CC0BF5B23B}" type="slidenum">
              <a:rPr lang="uk-UA" altLang="uk-UA"/>
              <a:pPr>
                <a:defRPr/>
              </a:pPr>
              <a:t>‹№›</a:t>
            </a:fld>
            <a:endParaRPr lang="uk-UA" alt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Roboto Condensed Light"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2pPr>
      <a:lvl3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3pPr>
      <a:lvl4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4pPr>
      <a:lvl5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hyperlink" Target="https://www.scribd.com/document/668080971" TargetMode="External"/><Relationship Id="rId3" Type="http://schemas.openxmlformats.org/officeDocument/2006/relationships/hyperlink" Target="https://supreme.court.gov.ua/supreme/pokazniki-diyalnosti/konferencii/2023_07_03_konferentsiia_6_07_2023" TargetMode="External"/><Relationship Id="rId7" Type="http://schemas.openxmlformats.org/officeDocument/2006/relationships/hyperlink" Target="https://zn.ua/ukr/TECHNOLOGIES/jakoju-maje-buti-derzhavna-politika-pidtrimki-rozvitku-ta-strimuvannja-nebezpeki-shtuchnoho-intelektu.html" TargetMode="External"/><Relationship Id="rId2" Type="http://schemas.openxmlformats.org/officeDocument/2006/relationships/hyperlink" Target="https://supreme.court.gov.ua/userfiles/media/new_folder_for_uploads/supreme/2023_prezent/Prezent_Cifrova_transformacia.pdf" TargetMode="External"/><Relationship Id="rId1" Type="http://schemas.openxmlformats.org/officeDocument/2006/relationships/slideLayout" Target="../slideLayouts/slideLayout2.xml"/><Relationship Id="rId6" Type="http://schemas.openxmlformats.org/officeDocument/2006/relationships/hyperlink" Target="https://sud.ua/ru/news/blog/219733-elektronniy-sud-aktualni-problemi-shlyakhi-yikh-virishennya-ta-perspektivi-reformuvannya" TargetMode="External"/><Relationship Id="rId5" Type="http://schemas.openxmlformats.org/officeDocument/2006/relationships/hyperlink" Target="https://ccu.gov.ua/novyna/syug-shtuchnyy-intelekt-i-tehnologiyi-mozhut-znachno-dopomogty-u-roboti-suddyam-ale-ne" TargetMode="External"/><Relationship Id="rId4" Type="http://schemas.openxmlformats.org/officeDocument/2006/relationships/hyperlink" Target="http://pravoisuspilstvo.org.ua/archive/2022/4_2022/39.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file/d/1pFBJyBAfrCCoopnHEOS5WFFq0ANSBk-t/vie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upreme.court.gov.ua/userfiles/media/new_folder_for_uploads/supreme/2023_prezent/2_%20presentation_bernaziuk_it_mantl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lawgazette-co-uk.translate.goog/practice/dont-shun-careful-use-of-ai-judges-told/5118192.article?_x_tr_sl=en&amp;_x_tr_tl=uk&amp;_x_tr_hl=uk&amp;_x_tr_pto=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4099" name="Прямоугольник 4">
            <a:extLst>
              <a:ext uri="{FF2B5EF4-FFF2-40B4-BE49-F238E27FC236}">
                <a16:creationId xmlns:a16="http://schemas.microsoft.com/office/drawing/2014/main" id="{713D9962-6A76-0B3F-B541-F5A67F76EF47}"/>
              </a:ext>
            </a:extLst>
          </p:cNvPr>
          <p:cNvSpPr>
            <a:spLocks noChangeArrowheads="1"/>
          </p:cNvSpPr>
          <p:nvPr/>
        </p:nvSpPr>
        <p:spPr bwMode="auto">
          <a:xfrm>
            <a:off x="7651630" y="397472"/>
            <a:ext cx="4047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1200" dirty="0">
                <a:solidFill>
                  <a:schemeClr val="bg1"/>
                </a:solidFill>
              </a:rPr>
              <a:t>НАЦІОНАЛЬНА ШКОЛА СУДДІВ</a:t>
            </a:r>
          </a:p>
          <a:p>
            <a:pPr algn="just">
              <a:lnSpc>
                <a:spcPct val="100000"/>
              </a:lnSpc>
              <a:spcBef>
                <a:spcPct val="0"/>
              </a:spcBef>
              <a:buFontTx/>
              <a:buNone/>
            </a:pPr>
            <a:r>
              <a:rPr lang="uk-UA" altLang="uk-UA" sz="1200" dirty="0">
                <a:solidFill>
                  <a:schemeClr val="bg1"/>
                </a:solidFill>
              </a:rPr>
              <a:t>ОДЕСЬКЕ РЕГІОНАЛЬНЕ ВІДДІЛЕННЯ</a:t>
            </a:r>
            <a:r>
              <a:rPr lang="en-US" altLang="uk-UA" sz="1200" dirty="0">
                <a:solidFill>
                  <a:schemeClr val="bg1"/>
                </a:solidFill>
              </a:rPr>
              <a:t> </a:t>
            </a:r>
          </a:p>
          <a:p>
            <a:pPr algn="just">
              <a:lnSpc>
                <a:spcPct val="100000"/>
              </a:lnSpc>
              <a:spcBef>
                <a:spcPct val="0"/>
              </a:spcBef>
              <a:buFontTx/>
              <a:buNone/>
            </a:pPr>
            <a:endParaRPr lang="uk-UA" altLang="uk-UA" sz="1200" dirty="0">
              <a:solidFill>
                <a:schemeClr val="bg1"/>
              </a:solidFill>
            </a:endParaRPr>
          </a:p>
          <a:p>
            <a:pPr algn="just">
              <a:lnSpc>
                <a:spcPct val="100000"/>
              </a:lnSpc>
              <a:spcBef>
                <a:spcPct val="0"/>
              </a:spcBef>
              <a:buFontTx/>
              <a:buNone/>
            </a:pPr>
            <a:r>
              <a:rPr lang="uk-UA" altLang="uk-UA" sz="1200" dirty="0">
                <a:solidFill>
                  <a:schemeClr val="bg1"/>
                </a:solidFill>
              </a:rPr>
              <a:t>Всеукраїнський семінар для суддів місцевих та апеляційних судів «Застосування штучного інтелекту (</a:t>
            </a:r>
            <a:r>
              <a:rPr lang="en-US" altLang="uk-UA" sz="1200" dirty="0">
                <a:solidFill>
                  <a:schemeClr val="bg1"/>
                </a:solidFill>
              </a:rPr>
              <a:t>artificial intelligence) </a:t>
            </a:r>
            <a:r>
              <a:rPr lang="uk-UA" altLang="uk-UA" sz="1200" dirty="0">
                <a:solidFill>
                  <a:schemeClr val="bg1"/>
                </a:solidFill>
              </a:rPr>
              <a:t>в правосудді: зарубіжний та вітчизняний досвід</a:t>
            </a:r>
          </a:p>
          <a:p>
            <a:pPr algn="just">
              <a:lnSpc>
                <a:spcPct val="100000"/>
              </a:lnSpc>
              <a:spcBef>
                <a:spcPct val="0"/>
              </a:spcBef>
              <a:buFontTx/>
              <a:buNone/>
            </a:pPr>
            <a:r>
              <a:rPr lang="uk-UA" altLang="uk-UA" sz="1200" dirty="0">
                <a:solidFill>
                  <a:schemeClr val="bg1"/>
                </a:solidFill>
              </a:rPr>
              <a:t>12 квітня 2024 року</a:t>
            </a:r>
          </a:p>
        </p:txBody>
      </p:sp>
      <p:sp>
        <p:nvSpPr>
          <p:cNvPr id="4100" name="TextBox 10">
            <a:extLst>
              <a:ext uri="{FF2B5EF4-FFF2-40B4-BE49-F238E27FC236}">
                <a16:creationId xmlns:a16="http://schemas.microsoft.com/office/drawing/2014/main" id="{1A77238E-A3A5-371E-E67F-93A7CB4BB124}"/>
              </a:ext>
            </a:extLst>
          </p:cNvPr>
          <p:cNvSpPr txBox="1">
            <a:spLocks noChangeArrowheads="1"/>
          </p:cNvSpPr>
          <p:nvPr/>
        </p:nvSpPr>
        <p:spPr bwMode="auto">
          <a:xfrm>
            <a:off x="504203" y="2861812"/>
            <a:ext cx="11194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3800" dirty="0">
                <a:solidFill>
                  <a:schemeClr val="bg1"/>
                </a:solidFill>
              </a:rPr>
              <a:t>Штучний інтелект як основа цифрового судочинства: </a:t>
            </a:r>
            <a:endParaRPr lang="en-US" altLang="uk-UA" sz="3800" dirty="0">
              <a:solidFill>
                <a:schemeClr val="bg1"/>
              </a:solidFill>
            </a:endParaRPr>
          </a:p>
          <a:p>
            <a:pPr algn="just">
              <a:lnSpc>
                <a:spcPct val="100000"/>
              </a:lnSpc>
              <a:spcBef>
                <a:spcPct val="0"/>
              </a:spcBef>
              <a:buFontTx/>
              <a:buNone/>
            </a:pPr>
            <a:r>
              <a:rPr lang="uk-UA" altLang="uk-UA" sz="3800" dirty="0">
                <a:solidFill>
                  <a:schemeClr val="bg1"/>
                </a:solidFill>
              </a:rPr>
              <a:t>помічник чи майбутній конкурент судді?</a:t>
            </a:r>
          </a:p>
          <a:p>
            <a:pPr algn="just">
              <a:lnSpc>
                <a:spcPct val="100000"/>
              </a:lnSpc>
              <a:spcBef>
                <a:spcPct val="0"/>
              </a:spcBef>
              <a:buFontTx/>
              <a:buNone/>
            </a:pPr>
            <a:endParaRPr lang="ru-RU" altLang="uk-UA" sz="3200" dirty="0">
              <a:solidFill>
                <a:schemeClr val="bg1"/>
              </a:solidFill>
            </a:endParaRPr>
          </a:p>
        </p:txBody>
      </p:sp>
      <p:sp>
        <p:nvSpPr>
          <p:cNvPr id="4101" name="TextBox 14">
            <a:extLst>
              <a:ext uri="{FF2B5EF4-FFF2-40B4-BE49-F238E27FC236}">
                <a16:creationId xmlns:a16="http://schemas.microsoft.com/office/drawing/2014/main" id="{46C864FC-A28B-EC07-B9A8-2430B01469D4}"/>
              </a:ext>
            </a:extLst>
          </p:cNvPr>
          <p:cNvSpPr txBox="1">
            <a:spLocks noChangeArrowheads="1"/>
          </p:cNvSpPr>
          <p:nvPr/>
        </p:nvSpPr>
        <p:spPr bwMode="auto">
          <a:xfrm>
            <a:off x="587375" y="5198468"/>
            <a:ext cx="10709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buFontTx/>
              <a:buNone/>
            </a:pPr>
            <a:r>
              <a:rPr lang="uk-UA" altLang="uk-UA" sz="2000" b="1" dirty="0">
                <a:solidFill>
                  <a:srgbClr val="FFFFFF"/>
                </a:solidFill>
                <a:ea typeface="Roboto Condensed Light" panose="02000000000000000000" pitchFamily="2" charset="0"/>
                <a:cs typeface="Roboto Condensed Light" panose="02000000000000000000" pitchFamily="2" charset="0"/>
              </a:rPr>
              <a:t>Ян БЕРНАЗЮК,</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суддя Касаційного адміністративного суду у складі Верховного Суду, </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доктор юридичних наук, професор</a:t>
            </a:r>
          </a:p>
        </p:txBody>
      </p:sp>
      <p:pic>
        <p:nvPicPr>
          <p:cNvPr id="6"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75" y="584200"/>
            <a:ext cx="1232064" cy="1510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65339"/>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Важливі дослідження та наукові праці</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587036" y="1092047"/>
            <a:ext cx="11136262" cy="4511799"/>
          </a:xfrm>
        </p:spPr>
        <p:txBody>
          <a:bodyPr/>
          <a:lstStyle/>
          <a:p>
            <a:pPr marL="571500" indent="-342900" algn="just">
              <a:lnSpc>
                <a:spcPct val="100000"/>
              </a:lnSpc>
              <a:spcBef>
                <a:spcPts val="0"/>
              </a:spcBef>
              <a:spcAft>
                <a:spcPts val="0"/>
              </a:spcAft>
              <a:buFont typeface="+mj-lt"/>
              <a:buAutoNum type="arabicPeriod"/>
            </a:pPr>
            <a:r>
              <a:rPr lang="uk-UA" sz="1700" dirty="0">
                <a:solidFill>
                  <a:srgbClr val="000000"/>
                </a:solidFill>
                <a:effectLst/>
                <a:ea typeface="Roboto Condensed Light" panose="02000000000000000000" pitchFamily="2" charset="0"/>
                <a:cs typeface="Times New Roman" panose="02020603050405020304" pitchFamily="18" charset="0"/>
              </a:rPr>
              <a:t>Блажівська Наталія. Цифрова трансформація судочинства: міжнародний досвід та висновки для України </a:t>
            </a:r>
            <a:r>
              <a:rPr lang="uk-UA" sz="1700" u="sng" dirty="0">
                <a:solidFill>
                  <a:srgbClr val="000000"/>
                </a:solidFill>
                <a:effectLst/>
                <a:ea typeface="Roboto Condensed Light" panose="02000000000000000000" pitchFamily="2" charset="0"/>
                <a:cs typeface="Times New Roman" panose="02020603050405020304" pitchFamily="18" charset="0"/>
                <a:hlinkClick r:id="rId2"/>
              </a:rPr>
              <a:t>https://supreme.court.gov.ua/userfiles/media/new_folder_for_uploads/supreme/2023_prezent/Prezent_Cifrova_transformacia.pdf</a:t>
            </a:r>
            <a:r>
              <a:rPr lang="uk-UA" sz="1700" dirty="0">
                <a:solidFill>
                  <a:srgbClr val="000000"/>
                </a:solidFill>
                <a:effectLst/>
                <a:ea typeface="Roboto Condensed Light" panose="02000000000000000000" pitchFamily="2" charset="0"/>
                <a:cs typeface="Times New Roman" panose="02020603050405020304" pitchFamily="18" charset="0"/>
              </a:rPr>
              <a:t> </a:t>
            </a:r>
            <a:r>
              <a:rPr lang="uk-UA" sz="1700" u="sng" dirty="0">
                <a:solidFill>
                  <a:srgbClr val="000000"/>
                </a:solidFill>
                <a:effectLst/>
                <a:ea typeface="Roboto Condensed Light" panose="02000000000000000000" pitchFamily="2" charset="0"/>
                <a:cs typeface="Times New Roman" panose="02020603050405020304" pitchFamily="18" charset="0"/>
                <a:hlinkClick r:id="rId3"/>
              </a:rPr>
              <a:t>https://supreme.court.gov.ua/supreme/pokazniki-diyalnosti/konferencii/2023_07_03_konferentsiia_6_07_2023</a:t>
            </a:r>
            <a:r>
              <a:rPr lang="uk-UA" sz="1700" dirty="0">
                <a:solidFill>
                  <a:srgbClr val="000000"/>
                </a:solidFill>
                <a:effectLst/>
                <a:ea typeface="Roboto Condensed Light" panose="02000000000000000000" pitchFamily="2" charset="0"/>
                <a:cs typeface="Times New Roman" panose="02020603050405020304" pitchFamily="18" charset="0"/>
              </a:rPr>
              <a:t> </a:t>
            </a:r>
            <a:endParaRPr lang="uk-UA" sz="1700" dirty="0">
              <a:effectLst/>
              <a:ea typeface="Roboto Condensed Light" panose="02000000000000000000" pitchFamily="2" charset="0"/>
              <a:cs typeface="Times New Roman" panose="02020603050405020304" pitchFamily="18" charset="0"/>
            </a:endParaRPr>
          </a:p>
          <a:p>
            <a:pPr marL="571500" indent="-342900">
              <a:lnSpc>
                <a:spcPct val="100000"/>
              </a:lnSpc>
              <a:spcBef>
                <a:spcPts val="0"/>
              </a:spcBef>
              <a:spcAft>
                <a:spcPts val="0"/>
              </a:spcAft>
              <a:buFont typeface="+mj-lt"/>
              <a:buAutoNum type="arabicPeriod"/>
            </a:pPr>
            <a:r>
              <a:rPr lang="uk-UA" sz="1700" dirty="0">
                <a:effectLst/>
                <a:ea typeface="Roboto Condensed Light" panose="02000000000000000000" pitchFamily="2" charset="0"/>
                <a:cs typeface="Times New Roman" panose="02020603050405020304" pitchFamily="18" charset="0"/>
              </a:rPr>
              <a:t>Василенко М.Д., </a:t>
            </a:r>
            <a:r>
              <a:rPr lang="uk-UA" sz="1700" dirty="0" err="1">
                <a:effectLst/>
                <a:ea typeface="Roboto Condensed Light" panose="02000000000000000000" pitchFamily="2" charset="0"/>
                <a:cs typeface="Times New Roman" panose="02020603050405020304" pitchFamily="18" charset="0"/>
              </a:rPr>
              <a:t>Слатвінська</a:t>
            </a:r>
            <a:r>
              <a:rPr lang="uk-UA" sz="1700" dirty="0">
                <a:effectLst/>
                <a:ea typeface="Roboto Condensed Light" panose="02000000000000000000" pitchFamily="2" charset="0"/>
                <a:cs typeface="Times New Roman" panose="02020603050405020304" pitchFamily="18" charset="0"/>
              </a:rPr>
              <a:t> В.М. Штучний інтелект в судовій практиці: особливості та його можливості </a:t>
            </a:r>
            <a:r>
              <a:rPr lang="uk-UA" sz="1700" u="sng" dirty="0">
                <a:solidFill>
                  <a:srgbClr val="0000FF"/>
                </a:solidFill>
                <a:effectLst/>
                <a:ea typeface="Roboto Condensed Light" panose="02000000000000000000" pitchFamily="2" charset="0"/>
                <a:cs typeface="Times New Roman" panose="02020603050405020304" pitchFamily="18" charset="0"/>
                <a:hlinkClick r:id="rId4"/>
              </a:rPr>
              <a:t>http://pravoisuspilstvo.org.ua/archive/2022/4_2022/39.pdf</a:t>
            </a:r>
            <a:endParaRPr lang="uk-UA" sz="1700" dirty="0">
              <a:effectLst/>
              <a:ea typeface="Roboto Condensed Light" panose="02000000000000000000" pitchFamily="2" charset="0"/>
              <a:cs typeface="Times New Roman" panose="02020603050405020304" pitchFamily="18" charset="0"/>
            </a:endParaRPr>
          </a:p>
          <a:p>
            <a:pPr marL="571500" indent="-342900">
              <a:lnSpc>
                <a:spcPct val="100000"/>
              </a:lnSpc>
              <a:spcBef>
                <a:spcPts val="0"/>
              </a:spcBef>
              <a:spcAft>
                <a:spcPts val="0"/>
              </a:spcAft>
              <a:buFont typeface="+mj-lt"/>
              <a:buAutoNum type="arabicPeriod"/>
            </a:pPr>
            <a:r>
              <a:rPr lang="uk-UA" sz="1700" dirty="0">
                <a:effectLst/>
                <a:ea typeface="Roboto Condensed Light" panose="02000000000000000000" pitchFamily="2" charset="0"/>
                <a:cs typeface="Times New Roman" panose="02020603050405020304" pitchFamily="18" charset="0"/>
              </a:rPr>
              <a:t>Городовенко Віктор. Штучний інтелект і технології можуть значно допомогти у роботі суддям, але не замінити їх, — Висновок КРЄС (28 грудня 2023 р.) </a:t>
            </a:r>
            <a:r>
              <a:rPr lang="uk-UA" sz="1700" u="sng" dirty="0">
                <a:solidFill>
                  <a:srgbClr val="0000FF"/>
                </a:solidFill>
                <a:effectLst/>
                <a:ea typeface="Roboto Condensed Light" panose="02000000000000000000" pitchFamily="2" charset="0"/>
                <a:cs typeface="Times New Roman" panose="02020603050405020304" pitchFamily="18" charset="0"/>
                <a:hlinkClick r:id="rId5"/>
              </a:rPr>
              <a:t>https://ccu.gov.ua/novyna/syug-shtuchnyy-intelekt-i-tehnologiyi-mozhut-znachno-dopomogty-u-roboti-suddyam-ale-ne</a:t>
            </a:r>
            <a:r>
              <a:rPr lang="uk-UA" sz="1700" dirty="0">
                <a:effectLst/>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uk-UA" sz="1700" dirty="0">
                <a:effectLst/>
                <a:ea typeface="Roboto Condensed Light" panose="02000000000000000000" pitchFamily="2" charset="0"/>
                <a:cs typeface="Times New Roman" panose="02020603050405020304" pitchFamily="18" charset="0"/>
              </a:rPr>
              <a:t>Калараш Андрій. Електронний суд: актуальні проблеми, шляхи їх вирішення та перспективи реформування </a:t>
            </a:r>
            <a:r>
              <a:rPr lang="uk-UA" sz="1700" u="sng" dirty="0">
                <a:solidFill>
                  <a:srgbClr val="0000FF"/>
                </a:solidFill>
                <a:effectLst/>
                <a:ea typeface="Roboto Condensed Light" panose="02000000000000000000" pitchFamily="2" charset="0"/>
                <a:cs typeface="Times New Roman" panose="02020603050405020304" pitchFamily="18" charset="0"/>
                <a:hlinkClick r:id="rId6"/>
              </a:rPr>
              <a:t>https://sud.ua/ru/news/blog/219733-elektronniy-sud-aktualni-problemi-shlyakhi-yikh-virishennya-ta-perspektivi-reformuvannya</a:t>
            </a:r>
            <a:r>
              <a:rPr lang="uk-UA" sz="1700" dirty="0">
                <a:effectLst/>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uk-UA" sz="1700" dirty="0" err="1">
                <a:effectLst/>
                <a:ea typeface="Roboto Condensed Light" panose="02000000000000000000" pitchFamily="2" charset="0"/>
                <a:cs typeface="Times New Roman" panose="02020603050405020304" pitchFamily="18" charset="0"/>
              </a:rPr>
              <a:t>Козьяков</a:t>
            </a:r>
            <a:r>
              <a:rPr lang="uk-UA" sz="1700" dirty="0">
                <a:effectLst/>
                <a:ea typeface="Roboto Condensed Light" panose="02000000000000000000" pitchFamily="2" charset="0"/>
                <a:cs typeface="Times New Roman" panose="02020603050405020304" pitchFamily="18" charset="0"/>
              </a:rPr>
              <a:t> Сергій. Якою має бути державна політика підтримки розвитку та стримування небезпеки штучного інтелекту. </a:t>
            </a:r>
            <a:r>
              <a:rPr lang="uk-UA" sz="1700" u="sng" dirty="0">
                <a:solidFill>
                  <a:srgbClr val="0000FF"/>
                </a:solidFill>
                <a:effectLst/>
                <a:ea typeface="Roboto Condensed Light" panose="02000000000000000000" pitchFamily="2" charset="0"/>
                <a:cs typeface="Times New Roman" panose="02020603050405020304" pitchFamily="18" charset="0"/>
                <a:hlinkClick r:id="rId7"/>
              </a:rPr>
              <a:t>https://zn.ua/ukr/TECHNOLOGIES/jakoju-maje-buti-derzhavna-politika-pidtrimki-rozvitku-ta-strimuvannja-nebezpeki-shtuchnoho-intelektu.html</a:t>
            </a:r>
            <a:r>
              <a:rPr lang="uk-UA" sz="1700" dirty="0">
                <a:effectLst/>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uk-UA" sz="1700" dirty="0">
                <a:effectLst/>
                <a:ea typeface="Roboto Condensed Light" panose="02000000000000000000" pitchFamily="2" charset="0"/>
                <a:cs typeface="Times New Roman" panose="02020603050405020304" pitchFamily="18" charset="0"/>
              </a:rPr>
              <a:t>Юридичні інновації та стартапи: підручник для бакалаврів за спеціальністю 081 «Право» / КПІ ім. Ігоря Сікорського; колектив авторів: за загальною редакцією В. Ю. </a:t>
            </a:r>
            <a:r>
              <a:rPr lang="uk-UA" sz="1700" dirty="0" err="1">
                <a:effectLst/>
                <a:ea typeface="Roboto Condensed Light" panose="02000000000000000000" pitchFamily="2" charset="0"/>
                <a:cs typeface="Times New Roman" panose="02020603050405020304" pitchFamily="18" charset="0"/>
              </a:rPr>
              <a:t>Пряміцина</a:t>
            </a:r>
            <a:r>
              <a:rPr lang="uk-UA" sz="1700" dirty="0">
                <a:effectLst/>
                <a:ea typeface="Roboto Condensed Light" panose="02000000000000000000" pitchFamily="2" charset="0"/>
                <a:cs typeface="Times New Roman" panose="02020603050405020304" pitchFamily="18" charset="0"/>
              </a:rPr>
              <a:t>. Київ: КПІ ім. Ігоря Сікорського, 2023. 215 с</a:t>
            </a:r>
            <a:r>
              <a:rPr lang="en-US" sz="1700" dirty="0">
                <a:ea typeface="Roboto Condensed Light" panose="02000000000000000000" pitchFamily="2" charset="0"/>
                <a:cs typeface="Times New Roman" panose="02020603050405020304" pitchFamily="18" charset="0"/>
              </a:rPr>
              <a:t>. </a:t>
            </a:r>
            <a:r>
              <a:rPr lang="en-US" sz="1700" dirty="0">
                <a:ea typeface="Roboto Condensed Light" panose="02000000000000000000" pitchFamily="2" charset="0"/>
                <a:cs typeface="Times New Roman" panose="02020603050405020304" pitchFamily="18" charset="0"/>
                <a:hlinkClick r:id="rId8"/>
              </a:rPr>
              <a:t>https://www.scribd.com/document/668080971</a:t>
            </a:r>
            <a:r>
              <a:rPr lang="en-US" sz="1700" dirty="0">
                <a:ea typeface="Roboto Condensed Light" panose="02000000000000000000" pitchFamily="2" charset="0"/>
                <a:cs typeface="Times New Roman" panose="02020603050405020304" pitchFamily="18" charset="0"/>
              </a:rPr>
              <a:t> </a:t>
            </a:r>
            <a:endParaRPr lang="uk-UA" sz="1700" dirty="0">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19372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545636"/>
            <a:ext cx="11395494" cy="5177303"/>
          </a:xfrm>
        </p:spPr>
        <p:txBody>
          <a:bodyPr/>
          <a:lstStyle/>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17" name="Рисунок 16">
            <a:extLst>
              <a:ext uri="{FF2B5EF4-FFF2-40B4-BE49-F238E27FC236}">
                <a16:creationId xmlns:a16="http://schemas.microsoft.com/office/drawing/2014/main" id="{05CEBF9E-654C-441B-A3C9-35F3D81AF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51" y="459684"/>
            <a:ext cx="7845097" cy="5263256"/>
          </a:xfrm>
          <a:prstGeom prst="rect">
            <a:avLst/>
          </a:prstGeom>
        </p:spPr>
      </p:pic>
    </p:spTree>
    <p:extLst>
      <p:ext uri="{BB962C8B-B14F-4D97-AF65-F5344CB8AC3E}">
        <p14:creationId xmlns:p14="http://schemas.microsoft.com/office/powerpoint/2010/main" val="180078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BEACF2E0-374F-4F02-BA86-A584C6D81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325" y="738231"/>
            <a:ext cx="9531350" cy="4815281"/>
          </a:xfrm>
          <a:prstGeom prst="rect">
            <a:avLst/>
          </a:prstGeom>
        </p:spPr>
      </p:pic>
    </p:spTree>
    <p:extLst>
      <p:ext uri="{BB962C8B-B14F-4D97-AF65-F5344CB8AC3E}">
        <p14:creationId xmlns:p14="http://schemas.microsoft.com/office/powerpoint/2010/main" val="394355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586146"/>
            <a:ext cx="11395494" cy="5136793"/>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A06E78C8-6FEF-4371-9BE4-F1FBA8479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671" y="385894"/>
            <a:ext cx="9054658" cy="5136793"/>
          </a:xfrm>
          <a:prstGeom prst="rect">
            <a:avLst/>
          </a:prstGeom>
        </p:spPr>
      </p:pic>
    </p:spTree>
    <p:extLst>
      <p:ext uri="{BB962C8B-B14F-4D97-AF65-F5344CB8AC3E}">
        <p14:creationId xmlns:p14="http://schemas.microsoft.com/office/powerpoint/2010/main" val="122254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1F671CB3-0C56-40B0-8526-647E7B525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125" y="385894"/>
            <a:ext cx="8921750" cy="5337045"/>
          </a:xfrm>
          <a:prstGeom prst="rect">
            <a:avLst/>
          </a:prstGeom>
        </p:spPr>
      </p:pic>
    </p:spTree>
    <p:extLst>
      <p:ext uri="{BB962C8B-B14F-4D97-AF65-F5344CB8AC3E}">
        <p14:creationId xmlns:p14="http://schemas.microsoft.com/office/powerpoint/2010/main" val="367468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5186013F-F728-4DE2-BECC-55CDACAC1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36" y="459683"/>
            <a:ext cx="8440328" cy="5328721"/>
          </a:xfrm>
          <a:prstGeom prst="rect">
            <a:avLst/>
          </a:prstGeom>
        </p:spPr>
      </p:pic>
    </p:spTree>
    <p:extLst>
      <p:ext uri="{BB962C8B-B14F-4D97-AF65-F5344CB8AC3E}">
        <p14:creationId xmlns:p14="http://schemas.microsoft.com/office/powerpoint/2010/main" val="25660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28962863-092B-4673-B5E5-6EB3446A0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622" y="563925"/>
            <a:ext cx="7068536" cy="4821808"/>
          </a:xfrm>
          <a:prstGeom prst="rect">
            <a:avLst/>
          </a:prstGeom>
        </p:spPr>
      </p:pic>
    </p:spTree>
    <p:extLst>
      <p:ext uri="{BB962C8B-B14F-4D97-AF65-F5344CB8AC3E}">
        <p14:creationId xmlns:p14="http://schemas.microsoft.com/office/powerpoint/2010/main" val="52630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F6BD2357-5860-4ADD-ABA8-86E7D6A00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73" y="687898"/>
            <a:ext cx="7164199" cy="4617790"/>
          </a:xfrm>
          <a:prstGeom prst="rect">
            <a:avLst/>
          </a:prstGeom>
        </p:spPr>
      </p:pic>
    </p:spTree>
    <p:extLst>
      <p:ext uri="{BB962C8B-B14F-4D97-AF65-F5344CB8AC3E}">
        <p14:creationId xmlns:p14="http://schemas.microsoft.com/office/powerpoint/2010/main" val="157614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7011AF0F-FE5E-48FF-A547-4D1C42ACF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545636"/>
            <a:ext cx="10414000" cy="5074988"/>
          </a:xfrm>
          <a:prstGeom prst="rect">
            <a:avLst/>
          </a:prstGeom>
        </p:spPr>
      </p:pic>
    </p:spTree>
    <p:extLst>
      <p:ext uri="{BB962C8B-B14F-4D97-AF65-F5344CB8AC3E}">
        <p14:creationId xmlns:p14="http://schemas.microsoft.com/office/powerpoint/2010/main" val="162643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DF7976D7-BE67-45D4-A867-924B73946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275" y="352338"/>
            <a:ext cx="8437449" cy="5370601"/>
          </a:xfrm>
          <a:prstGeom prst="rect">
            <a:avLst/>
          </a:prstGeom>
        </p:spPr>
      </p:pic>
    </p:spTree>
    <p:extLst>
      <p:ext uri="{BB962C8B-B14F-4D97-AF65-F5344CB8AC3E}">
        <p14:creationId xmlns:p14="http://schemas.microsoft.com/office/powerpoint/2010/main" val="142859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1064400"/>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Стратегія розвитку Верховного Суду на 2023 - 2027 роки</a:t>
            </a:r>
            <a:br>
              <a:rPr lang="uk-UA" sz="2800" b="1" dirty="0">
                <a:solidFill>
                  <a:srgbClr val="004E9E"/>
                </a:solidFill>
                <a:ea typeface="Roboto Condensed Light" panose="02000000000000000000" pitchFamily="2" charset="0"/>
                <a:cs typeface="Times New Roman" panose="02020603050405020304" pitchFamily="18" charset="0"/>
              </a:rPr>
            </a:br>
            <a:r>
              <a:rPr lang="uk-UA" sz="2800" b="1" dirty="0">
                <a:solidFill>
                  <a:srgbClr val="004E9E"/>
                </a:solidFill>
                <a:ea typeface="Roboto Condensed Light" panose="02000000000000000000" pitchFamily="2" charset="0"/>
                <a:cs typeface="Times New Roman" panose="02020603050405020304" pitchFamily="18" charset="0"/>
              </a:rPr>
              <a:t>(проєкт станом на травень </a:t>
            </a:r>
            <a:r>
              <a:rPr lang="ru-RU" sz="2800" b="1" dirty="0">
                <a:solidFill>
                  <a:srgbClr val="004E9E"/>
                </a:solidFill>
                <a:ea typeface="Roboto Condensed Light" panose="02000000000000000000" pitchFamily="2" charset="0"/>
                <a:cs typeface="Times New Roman" panose="02020603050405020304" pitchFamily="18" charset="0"/>
              </a:rPr>
              <a:t>2023) </a:t>
            </a:r>
            <a:br>
              <a:rPr lang="ru-RU" sz="2000" b="1" dirty="0">
                <a:solidFill>
                  <a:srgbClr val="004E9E"/>
                </a:solidFill>
                <a:ea typeface="Roboto Condensed Light" panose="02000000000000000000" pitchFamily="2" charset="0"/>
                <a:cs typeface="Times New Roman" panose="02020603050405020304" pitchFamily="18" charset="0"/>
              </a:rPr>
            </a:br>
            <a:r>
              <a:rPr lang="ru-RU" sz="2000" b="1" dirty="0">
                <a:solidFill>
                  <a:srgbClr val="004E9E"/>
                </a:solidFill>
                <a:ea typeface="Roboto Condensed Light" panose="02000000000000000000" pitchFamily="2" charset="0"/>
                <a:cs typeface="Times New Roman" panose="02020603050405020304" pitchFamily="18" charset="0"/>
                <a:hlinkClick r:id="rId2"/>
              </a:rPr>
              <a:t>https://drive.google.com/file/d/1pFBJyBAfrCCoopnHEOS5WFFq0ANSBk-t/view</a:t>
            </a:r>
            <a:r>
              <a:rPr lang="ru-RU" sz="2000" b="1" dirty="0">
                <a:solidFill>
                  <a:srgbClr val="004E9E"/>
                </a:solidFill>
                <a:ea typeface="Roboto Condensed Light" panose="02000000000000000000" pitchFamily="2" charset="0"/>
                <a:cs typeface="Times New Roman" panose="02020603050405020304" pitchFamily="18" charset="0"/>
              </a:rPr>
              <a:t> </a:t>
            </a: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694576"/>
            <a:ext cx="11395494" cy="4028363"/>
          </a:xfrm>
        </p:spPr>
        <p:txBody>
          <a:bodyPr/>
          <a:lstStyle/>
          <a:p>
            <a:pPr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Місія Верховного Суду:</a:t>
            </a:r>
          </a:p>
          <a:p>
            <a:pPr indent="0" algn="just">
              <a:lnSpc>
                <a:spcPct val="107000"/>
              </a:lnSpc>
              <a:spcAft>
                <a:spcPts val="800"/>
              </a:spcAft>
              <a:buNone/>
            </a:pPr>
            <a:r>
              <a:rPr lang="uk-UA" sz="2400" dirty="0">
                <a:solidFill>
                  <a:srgbClr val="002949"/>
                </a:solidFill>
                <a:effectLst/>
                <a:ea typeface="Roboto Condensed Light" panose="02000000000000000000" pitchFamily="2" charset="0"/>
                <a:cs typeface="Times New Roman" panose="02020603050405020304" pitchFamily="18" charset="0"/>
              </a:rPr>
              <a:t>забезпечувати справедливе, ефективне та швидке вирішення конфліктів (суперечок) між членами суспільства, у тому числі і за рахунок інновацій (</a:t>
            </a:r>
            <a:r>
              <a:rPr lang="uk-UA" sz="2400" b="1" dirty="0">
                <a:solidFill>
                  <a:srgbClr val="002949"/>
                </a:solidFill>
                <a:effectLst/>
                <a:ea typeface="Roboto Condensed Light" panose="02000000000000000000" pitchFamily="2" charset="0"/>
                <a:cs typeface="Times New Roman" panose="02020603050405020304" pitchFamily="18" charset="0"/>
              </a:rPr>
              <a:t>цифрова трансформація </a:t>
            </a:r>
            <a:r>
              <a:rPr lang="uk-UA" sz="2400" dirty="0">
                <a:solidFill>
                  <a:srgbClr val="002949"/>
                </a:solidFill>
                <a:effectLst/>
                <a:ea typeface="Roboto Condensed Light" panose="02000000000000000000" pitchFamily="2" charset="0"/>
                <a:cs typeface="Times New Roman" panose="02020603050405020304" pitchFamily="18" charset="0"/>
              </a:rPr>
              <a:t>правосуддя)</a:t>
            </a:r>
          </a:p>
          <a:p>
            <a:pPr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Візія Верховного Суду на 5 років:</a:t>
            </a:r>
          </a:p>
          <a:p>
            <a:pPr indent="0" algn="just">
              <a:lnSpc>
                <a:spcPct val="107000"/>
              </a:lnSpc>
              <a:spcAft>
                <a:spcPts val="800"/>
              </a:spcAft>
              <a:buNone/>
            </a:pPr>
            <a:r>
              <a:rPr lang="uk-UA" sz="2400" dirty="0">
                <a:solidFill>
                  <a:srgbClr val="002949"/>
                </a:solidFill>
                <a:ea typeface="Roboto Condensed Light" panose="02000000000000000000" pitchFamily="2" charset="0"/>
                <a:cs typeface="Times New Roman" panose="02020603050405020304" pitchFamily="18" charset="0"/>
              </a:rPr>
              <a:t>м</a:t>
            </a:r>
            <a:r>
              <a:rPr lang="uk-UA" sz="2400" dirty="0">
                <a:solidFill>
                  <a:srgbClr val="002949"/>
                </a:solidFill>
                <a:effectLst/>
                <a:ea typeface="Roboto Condensed Light" panose="02000000000000000000" pitchFamily="2" charset="0"/>
                <a:cs typeface="Times New Roman" panose="02020603050405020304" pitchFamily="18" charset="0"/>
              </a:rPr>
              <a:t>и сприяємо цифровій трансформації правосуддя, ми - суд високих технологій, (працюємо над розвитком онлайн та електронного суду, дистанційного розгляду справ, застосовуємо у роботі </a:t>
            </a:r>
            <a:r>
              <a:rPr lang="uk-UA" sz="2400" b="1" dirty="0">
                <a:solidFill>
                  <a:srgbClr val="002949"/>
                </a:solidFill>
                <a:effectLst/>
                <a:ea typeface="Roboto Condensed Light" panose="02000000000000000000" pitchFamily="2" charset="0"/>
                <a:cs typeface="Times New Roman" panose="02020603050405020304" pitchFamily="18" charset="0"/>
              </a:rPr>
              <a:t>штучний інтелект, зокрема для забезпечення єдності практики</a:t>
            </a:r>
            <a:r>
              <a:rPr lang="en-US" sz="2400" dirty="0">
                <a:solidFill>
                  <a:srgbClr val="002949"/>
                </a:solidFill>
                <a:effectLst/>
                <a:ea typeface="Roboto Condensed Light" panose="02000000000000000000" pitchFamily="2" charset="0"/>
                <a:cs typeface="Times New Roman" panose="02020603050405020304" pitchFamily="18" charset="0"/>
              </a:rPr>
              <a:t>)</a:t>
            </a:r>
            <a:endParaRPr lang="uk-UA" sz="2400" dirty="0">
              <a:solidFill>
                <a:srgbClr val="002949"/>
              </a:solidFill>
              <a:effectLst/>
              <a:ea typeface="Roboto Condensed Light" panose="02000000000000000000" pitchFamily="2" charset="0"/>
              <a:cs typeface="Times New Roman" panose="02020603050405020304" pitchFamily="18" charset="0"/>
            </a:endParaRP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219158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758982"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1800" b="1" dirty="0">
                <a:solidFill>
                  <a:srgbClr val="002949"/>
                </a:solidFill>
                <a:effectLst/>
                <a:ea typeface="Roboto Condensed Light" panose="02000000000000000000" pitchFamily="2" charset="0"/>
                <a:cs typeface="Times New Roman" panose="02020603050405020304" pitchFamily="18" charset="0"/>
              </a:rPr>
              <a:t>ChatGPT</a:t>
            </a:r>
            <a:r>
              <a:rPr lang="en-US" sz="1800" dirty="0">
                <a:solidFill>
                  <a:srgbClr val="002949"/>
                </a:solidFill>
                <a:effectLst/>
                <a:ea typeface="Roboto Condensed Light" panose="02000000000000000000" pitchFamily="2" charset="0"/>
                <a:cs typeface="Times New Roman" panose="02020603050405020304" pitchFamily="18" charset="0"/>
              </a:rPr>
              <a:t> (</a:t>
            </a:r>
            <a:r>
              <a:rPr lang="uk-UA" sz="1800" dirty="0">
                <a:solidFill>
                  <a:srgbClr val="002949"/>
                </a:solidFill>
                <a:effectLst/>
                <a:ea typeface="Roboto Condensed Light" panose="02000000000000000000" pitchFamily="2" charset="0"/>
                <a:cs typeface="Times New Roman" panose="02020603050405020304" pitchFamily="18" charset="0"/>
              </a:rPr>
              <a:t>від англ. </a:t>
            </a:r>
            <a:r>
              <a:rPr lang="en-US" sz="1800" dirty="0">
                <a:solidFill>
                  <a:srgbClr val="002949"/>
                </a:solidFill>
                <a:effectLst/>
                <a:ea typeface="Roboto Condensed Light" panose="02000000000000000000" pitchFamily="2" charset="0"/>
                <a:cs typeface="Times New Roman" panose="02020603050405020304" pitchFamily="18" charset="0"/>
              </a:rPr>
              <a:t>Generative Pre-trained Transformer, </a:t>
            </a:r>
            <a:r>
              <a:rPr lang="uk-UA" sz="1800" dirty="0">
                <a:solidFill>
                  <a:srgbClr val="002949"/>
                </a:solidFill>
                <a:effectLst/>
                <a:ea typeface="Roboto Condensed Light" panose="02000000000000000000" pitchFamily="2" charset="0"/>
                <a:cs typeface="Times New Roman" panose="02020603050405020304" pitchFamily="18" charset="0"/>
              </a:rPr>
              <a:t>укр. Породжувальний попередньо натренований трансформер) — чат-бот з породжувальним штучним інтелектом, розроблений компанією </a:t>
            </a:r>
            <a:r>
              <a:rPr lang="en-US" sz="1800" dirty="0">
                <a:solidFill>
                  <a:srgbClr val="002949"/>
                </a:solidFill>
                <a:effectLst/>
                <a:ea typeface="Roboto Condensed Light" panose="02000000000000000000" pitchFamily="2" charset="0"/>
                <a:cs typeface="Times New Roman" panose="02020603050405020304" pitchFamily="18" charset="0"/>
              </a:rPr>
              <a:t>OpenAI </a:t>
            </a:r>
            <a:r>
              <a:rPr lang="uk-UA" sz="1800" dirty="0">
                <a:solidFill>
                  <a:srgbClr val="002949"/>
                </a:solidFill>
                <a:effectLst/>
                <a:ea typeface="Roboto Condensed Light" panose="02000000000000000000" pitchFamily="2" charset="0"/>
                <a:cs typeface="Times New Roman" panose="02020603050405020304" pitchFamily="18" charset="0"/>
              </a:rPr>
              <a:t>і представлений широкому загалу 30 листопада 2022 року. Побудований на основі великої мовної моделі та оптимізований для ведення діалогів природними мовами, він здатен генерувати відповіді в різних </a:t>
            </a:r>
            <a:r>
              <a:rPr lang="uk-UA" sz="1800" dirty="0">
                <a:solidFill>
                  <a:srgbClr val="002949"/>
                </a:solidFill>
                <a:ea typeface="Roboto Condensed Light" panose="02000000000000000000" pitchFamily="2" charset="0"/>
                <a:cs typeface="Times New Roman" panose="02020603050405020304" pitchFamily="18" charset="0"/>
              </a:rPr>
              <a:t>сферах,</a:t>
            </a:r>
            <a:r>
              <a:rPr lang="uk-UA" sz="1800" dirty="0">
                <a:solidFill>
                  <a:srgbClr val="002949"/>
                </a:solidFill>
                <a:effectLst/>
                <a:ea typeface="Roboto Condensed Light" panose="02000000000000000000" pitchFamily="2" charset="0"/>
                <a:cs typeface="Times New Roman" panose="02020603050405020304" pitchFamily="18" charset="0"/>
              </a:rPr>
              <a:t> різного формату, розміру, стилю та рівня деталізації, враховуючи при цьому контекст розмови. </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В основі </a:t>
            </a:r>
            <a:r>
              <a:rPr lang="en-US" sz="1800" dirty="0">
                <a:solidFill>
                  <a:srgbClr val="002949"/>
                </a:solidFill>
                <a:effectLst/>
                <a:ea typeface="Roboto Condensed Light" panose="02000000000000000000" pitchFamily="2" charset="0"/>
                <a:cs typeface="Times New Roman" panose="02020603050405020304" pitchFamily="18" charset="0"/>
              </a:rPr>
              <a:t>ChatGPT </a:t>
            </a:r>
            <a:r>
              <a:rPr lang="uk-UA" sz="1800" dirty="0">
                <a:solidFill>
                  <a:srgbClr val="002949"/>
                </a:solidFill>
                <a:effectLst/>
                <a:ea typeface="Roboto Condensed Light" panose="02000000000000000000" pitchFamily="2" charset="0"/>
                <a:cs typeface="Times New Roman" panose="02020603050405020304" pitchFamily="18" charset="0"/>
              </a:rPr>
              <a:t>лежить оригінальна серія моделей породжувальних попередньо натренованих трансформерів. Безкоштовна версія </a:t>
            </a:r>
            <a:r>
              <a:rPr lang="en-US" sz="1800" dirty="0">
                <a:solidFill>
                  <a:srgbClr val="002949"/>
                </a:solidFill>
                <a:effectLst/>
                <a:ea typeface="Roboto Condensed Light" panose="02000000000000000000" pitchFamily="2" charset="0"/>
                <a:cs typeface="Times New Roman" panose="02020603050405020304" pitchFamily="18" charset="0"/>
              </a:rPr>
              <a:t>ChatGPT </a:t>
            </a:r>
            <a:r>
              <a:rPr lang="uk-UA" sz="1800" dirty="0">
                <a:solidFill>
                  <a:srgbClr val="002949"/>
                </a:solidFill>
                <a:effectLst/>
                <a:ea typeface="Roboto Condensed Light" panose="02000000000000000000" pitchFamily="2" charset="0"/>
                <a:cs typeface="Times New Roman" panose="02020603050405020304" pitchFamily="18" charset="0"/>
              </a:rPr>
              <a:t>базується на </a:t>
            </a:r>
            <a:r>
              <a:rPr lang="en-US" sz="1800" dirty="0">
                <a:solidFill>
                  <a:srgbClr val="002949"/>
                </a:solidFill>
                <a:effectLst/>
                <a:ea typeface="Roboto Condensed Light" panose="02000000000000000000" pitchFamily="2" charset="0"/>
                <a:cs typeface="Times New Roman" panose="02020603050405020304" pitchFamily="18" charset="0"/>
              </a:rPr>
              <a:t>GPT-3.5, </a:t>
            </a:r>
            <a:r>
              <a:rPr lang="uk-UA" sz="1800" dirty="0">
                <a:solidFill>
                  <a:srgbClr val="002949"/>
                </a:solidFill>
                <a:effectLst/>
                <a:ea typeface="Roboto Condensed Light" panose="02000000000000000000" pitchFamily="2" charset="0"/>
                <a:cs typeface="Times New Roman" panose="02020603050405020304" pitchFamily="18" charset="0"/>
              </a:rPr>
              <a:t>тоді як розширена версія під комерційною назвою «</a:t>
            </a:r>
            <a:r>
              <a:rPr lang="en-US" sz="1800" dirty="0">
                <a:solidFill>
                  <a:srgbClr val="002949"/>
                </a:solidFill>
                <a:effectLst/>
                <a:ea typeface="Roboto Condensed Light" panose="02000000000000000000" pitchFamily="2" charset="0"/>
                <a:cs typeface="Times New Roman" panose="02020603050405020304" pitchFamily="18" charset="0"/>
              </a:rPr>
              <a:t>ChatGPT Plus» </a:t>
            </a:r>
            <a:r>
              <a:rPr lang="uk-UA" sz="1800" dirty="0">
                <a:solidFill>
                  <a:srgbClr val="002949"/>
                </a:solidFill>
                <a:effectLst/>
                <a:ea typeface="Roboto Condensed Light" panose="02000000000000000000" pitchFamily="2" charset="0"/>
                <a:cs typeface="Times New Roman" panose="02020603050405020304" pitchFamily="18" charset="0"/>
              </a:rPr>
              <a:t>базується на основі </a:t>
            </a:r>
            <a:r>
              <a:rPr lang="en-US" sz="1800" dirty="0">
                <a:solidFill>
                  <a:srgbClr val="002949"/>
                </a:solidFill>
                <a:effectLst/>
                <a:ea typeface="Roboto Condensed Light" panose="02000000000000000000" pitchFamily="2" charset="0"/>
                <a:cs typeface="Times New Roman" panose="02020603050405020304" pitchFamily="18" charset="0"/>
              </a:rPr>
              <a:t>GPT-4 </a:t>
            </a:r>
            <a:r>
              <a:rPr lang="uk-UA" sz="1800" dirty="0">
                <a:solidFill>
                  <a:srgbClr val="002949"/>
                </a:solidFill>
                <a:effectLst/>
                <a:ea typeface="Roboto Condensed Light" panose="02000000000000000000" pitchFamily="2" charset="0"/>
                <a:cs typeface="Times New Roman" panose="02020603050405020304" pitchFamily="18" charset="0"/>
              </a:rPr>
              <a:t>і разом з пріоритетним доступом до найновіших функцій доступна на платній основі. </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Деякі спостерігачі висловили занепокоєння щодо потенціалу </a:t>
            </a:r>
            <a:r>
              <a:rPr lang="en-US" sz="1800" dirty="0">
                <a:solidFill>
                  <a:srgbClr val="002949"/>
                </a:solidFill>
                <a:effectLst/>
                <a:ea typeface="Roboto Condensed Light" panose="02000000000000000000" pitchFamily="2" charset="0"/>
                <a:cs typeface="Times New Roman" panose="02020603050405020304" pitchFamily="18" charset="0"/>
              </a:rPr>
              <a:t>ChatGPT </a:t>
            </a:r>
            <a:r>
              <a:rPr lang="uk-UA" sz="1800" dirty="0">
                <a:solidFill>
                  <a:srgbClr val="002949"/>
                </a:solidFill>
                <a:effectLst/>
                <a:ea typeface="Roboto Condensed Light" panose="02000000000000000000" pitchFamily="2" charset="0"/>
                <a:cs typeface="Times New Roman" panose="02020603050405020304" pitchFamily="18" charset="0"/>
              </a:rPr>
              <a:t>і подібних програм для </a:t>
            </a:r>
            <a:r>
              <a:rPr lang="en-US" sz="1800" b="1" dirty="0">
                <a:solidFill>
                  <a:srgbClr val="002949"/>
                </a:solidFill>
                <a:effectLst/>
                <a:ea typeface="Roboto Condensed Light" panose="02000000000000000000" pitchFamily="2" charset="0"/>
                <a:cs typeface="Times New Roman" panose="02020603050405020304" pitchFamily="18" charset="0"/>
              </a:rPr>
              <a:t>(1) </a:t>
            </a:r>
            <a:r>
              <a:rPr lang="uk-UA" sz="1800" b="1" dirty="0">
                <a:solidFill>
                  <a:srgbClr val="002949"/>
                </a:solidFill>
                <a:effectLst/>
                <a:ea typeface="Roboto Condensed Light" panose="02000000000000000000" pitchFamily="2" charset="0"/>
                <a:cs typeface="Times New Roman" panose="02020603050405020304" pitchFamily="18" charset="0"/>
              </a:rPr>
              <a:t>витіснення або атрофії людського інтелекту, </a:t>
            </a:r>
            <a:r>
              <a:rPr lang="en-US" sz="1800" b="1" dirty="0">
                <a:solidFill>
                  <a:srgbClr val="002949"/>
                </a:solidFill>
                <a:effectLst/>
                <a:ea typeface="Roboto Condensed Light" panose="02000000000000000000" pitchFamily="2" charset="0"/>
                <a:cs typeface="Times New Roman" panose="02020603050405020304" pitchFamily="18" charset="0"/>
              </a:rPr>
              <a:t>(2) </a:t>
            </a:r>
            <a:r>
              <a:rPr lang="uk-UA" sz="1800" b="1" dirty="0">
                <a:solidFill>
                  <a:srgbClr val="002949"/>
                </a:solidFill>
                <a:effectLst/>
                <a:ea typeface="Roboto Condensed Light" panose="02000000000000000000" pitchFamily="2" charset="0"/>
                <a:cs typeface="Times New Roman" panose="02020603050405020304" pitchFamily="18" charset="0"/>
              </a:rPr>
              <a:t>сприяння плагіату чи </a:t>
            </a:r>
            <a:r>
              <a:rPr lang="en-US" sz="1800" b="1" dirty="0">
                <a:solidFill>
                  <a:srgbClr val="002949"/>
                </a:solidFill>
                <a:effectLst/>
                <a:ea typeface="Roboto Condensed Light" panose="02000000000000000000" pitchFamily="2" charset="0"/>
                <a:cs typeface="Times New Roman" panose="02020603050405020304" pitchFamily="18" charset="0"/>
              </a:rPr>
              <a:t>(3) </a:t>
            </a:r>
            <a:r>
              <a:rPr lang="uk-UA" sz="1800" b="1" dirty="0">
                <a:solidFill>
                  <a:srgbClr val="002949"/>
                </a:solidFill>
                <a:effectLst/>
                <a:ea typeface="Roboto Condensed Light" panose="02000000000000000000" pitchFamily="2" charset="0"/>
                <a:cs typeface="Times New Roman" panose="02020603050405020304" pitchFamily="18" charset="0"/>
              </a:rPr>
              <a:t>поширення дезінформації. </a:t>
            </a:r>
          </a:p>
          <a:p>
            <a:pPr indent="0" algn="just">
              <a:lnSpc>
                <a:spcPct val="107000"/>
              </a:lnSpc>
              <a:spcAft>
                <a:spcPts val="800"/>
              </a:spcAft>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54252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2400" b="1" dirty="0">
                <a:solidFill>
                  <a:srgbClr val="002949"/>
                </a:solidFill>
                <a:ea typeface="Roboto Condensed Light" panose="02000000000000000000" pitchFamily="2" charset="0"/>
              </a:rPr>
              <a:t>Microsoft Copilot (</a:t>
            </a:r>
            <a:r>
              <a:rPr lang="uk-UA" sz="2400" b="1" dirty="0">
                <a:solidFill>
                  <a:srgbClr val="002949"/>
                </a:solidFill>
                <a:ea typeface="Roboto Condensed Light" panose="02000000000000000000" pitchFamily="2" charset="0"/>
              </a:rPr>
              <a:t>раніше — </a:t>
            </a:r>
            <a:r>
              <a:rPr lang="en-US" sz="2400" b="1" dirty="0">
                <a:solidFill>
                  <a:srgbClr val="002949"/>
                </a:solidFill>
                <a:ea typeface="Roboto Condensed Light" panose="02000000000000000000" pitchFamily="2" charset="0"/>
              </a:rPr>
              <a:t>Bing Chat) </a:t>
            </a:r>
            <a:r>
              <a:rPr lang="en-US" sz="2400" dirty="0">
                <a:solidFill>
                  <a:srgbClr val="002949"/>
                </a:solidFill>
                <a:ea typeface="Roboto Condensed Light" panose="02000000000000000000" pitchFamily="2" charset="0"/>
              </a:rPr>
              <a:t>- </a:t>
            </a:r>
            <a:r>
              <a:rPr lang="uk-UA" sz="2400" dirty="0">
                <a:solidFill>
                  <a:srgbClr val="002949"/>
                </a:solidFill>
                <a:ea typeface="Roboto Condensed Light" panose="02000000000000000000" pitchFamily="2" charset="0"/>
              </a:rPr>
              <a:t>інструмент штучного інтелекту, розроблений корпорацією </a:t>
            </a:r>
            <a:r>
              <a:rPr lang="en-US" sz="2400" dirty="0">
                <a:solidFill>
                  <a:srgbClr val="002949"/>
                </a:solidFill>
                <a:ea typeface="Roboto Condensed Light" panose="02000000000000000000" pitchFamily="2" charset="0"/>
              </a:rPr>
              <a:t>Microsoft </a:t>
            </a:r>
            <a:r>
              <a:rPr lang="uk-UA" sz="2400" dirty="0">
                <a:solidFill>
                  <a:srgbClr val="002949"/>
                </a:solidFill>
                <a:ea typeface="Roboto Condensed Light" panose="02000000000000000000" pitchFamily="2" charset="0"/>
              </a:rPr>
              <a:t>спільно з </a:t>
            </a:r>
            <a:r>
              <a:rPr lang="en-US" sz="2400" dirty="0">
                <a:solidFill>
                  <a:srgbClr val="002949"/>
                </a:solidFill>
                <a:ea typeface="Roboto Condensed Light" panose="02000000000000000000" pitchFamily="2" charset="0"/>
              </a:rPr>
              <a:t>OpenAI. </a:t>
            </a:r>
            <a:r>
              <a:rPr lang="uk-UA" sz="2400" dirty="0">
                <a:solidFill>
                  <a:srgbClr val="002949"/>
                </a:solidFill>
                <a:ea typeface="Roboto Condensed Light" panose="02000000000000000000" pitchFamily="2" charset="0"/>
              </a:rPr>
              <a:t>Основним завданням цього інструменту є робота з файлами на комп'ютері та підвищення ефективності роботи на ПК: створення документів та презентацій, редагування фотографій, організація файлів, допомога під час або після зустрічей в </a:t>
            </a:r>
            <a:r>
              <a:rPr lang="en-US" sz="2400" dirty="0">
                <a:solidFill>
                  <a:srgbClr val="002949"/>
                </a:solidFill>
                <a:ea typeface="Roboto Condensed Light" panose="02000000000000000000" pitchFamily="2" charset="0"/>
              </a:rPr>
              <a:t>Microsoft Teams, </a:t>
            </a:r>
            <a:r>
              <a:rPr lang="uk-UA" sz="2400" dirty="0">
                <a:solidFill>
                  <a:srgbClr val="002949"/>
                </a:solidFill>
                <a:ea typeface="Roboto Condensed Light" panose="02000000000000000000" pitchFamily="2" charset="0"/>
              </a:rPr>
              <a:t>написання листа в </a:t>
            </a:r>
            <a:r>
              <a:rPr lang="en-US" sz="2400" dirty="0">
                <a:solidFill>
                  <a:srgbClr val="002949"/>
                </a:solidFill>
                <a:ea typeface="Roboto Condensed Light" panose="02000000000000000000" pitchFamily="2" charset="0"/>
              </a:rPr>
              <a:t>Outlook </a:t>
            </a:r>
            <a:r>
              <a:rPr lang="uk-UA" sz="2400" dirty="0">
                <a:solidFill>
                  <a:srgbClr val="002949"/>
                </a:solidFill>
                <a:ea typeface="Roboto Condensed Light" panose="02000000000000000000" pitchFamily="2" charset="0"/>
              </a:rPr>
              <a:t>тощо.</a:t>
            </a:r>
          </a:p>
          <a:p>
            <a:pPr indent="0" algn="just">
              <a:lnSpc>
                <a:spcPct val="107000"/>
              </a:lnSpc>
              <a:spcAft>
                <a:spcPts val="800"/>
              </a:spcAft>
              <a:buNone/>
            </a:pPr>
            <a:r>
              <a:rPr lang="en-US" sz="2400" b="1" dirty="0">
                <a:solidFill>
                  <a:srgbClr val="002949"/>
                </a:solidFill>
                <a:ea typeface="Roboto Condensed Light" panose="02000000000000000000" pitchFamily="2" charset="0"/>
              </a:rPr>
              <a:t>Gemini (</a:t>
            </a:r>
            <a:r>
              <a:rPr lang="uk-UA" sz="2400" b="1" dirty="0">
                <a:solidFill>
                  <a:srgbClr val="002949"/>
                </a:solidFill>
                <a:ea typeface="Roboto Condensed Light" panose="02000000000000000000" pitchFamily="2" charset="0"/>
              </a:rPr>
              <a:t>раніше — </a:t>
            </a:r>
            <a:r>
              <a:rPr lang="en-US" sz="2400" b="1" dirty="0">
                <a:solidFill>
                  <a:srgbClr val="002949"/>
                </a:solidFill>
                <a:ea typeface="Roboto Condensed Light" panose="02000000000000000000" pitchFamily="2" charset="0"/>
              </a:rPr>
              <a:t>Google Bard) </a:t>
            </a:r>
            <a:r>
              <a:rPr lang="en-US" sz="2400" dirty="0">
                <a:solidFill>
                  <a:srgbClr val="002949"/>
                </a:solidFill>
                <a:ea typeface="Roboto Condensed Light" panose="02000000000000000000" pitchFamily="2" charset="0"/>
              </a:rPr>
              <a:t>- </a:t>
            </a:r>
            <a:r>
              <a:rPr lang="uk-UA" sz="2400" dirty="0">
                <a:solidFill>
                  <a:srgbClr val="002949"/>
                </a:solidFill>
                <a:ea typeface="Roboto Condensed Light" panose="02000000000000000000" pitchFamily="2" charset="0"/>
              </a:rPr>
              <a:t>розмовний чат-бот з породжувальним штучним інтелектом, розроблений </a:t>
            </a:r>
            <a:r>
              <a:rPr lang="en-US" sz="2400" dirty="0">
                <a:solidFill>
                  <a:srgbClr val="002949"/>
                </a:solidFill>
                <a:ea typeface="Roboto Condensed Light" panose="02000000000000000000" pitchFamily="2" charset="0"/>
              </a:rPr>
              <a:t>Google, </a:t>
            </a:r>
            <a:r>
              <a:rPr lang="uk-UA" sz="2400" dirty="0">
                <a:solidFill>
                  <a:srgbClr val="002949"/>
                </a:solidFill>
                <a:ea typeface="Roboto Condensed Light" panose="02000000000000000000" pitchFamily="2" charset="0"/>
              </a:rPr>
              <a:t>який спочатку базувався на сімействі великих мовних моделей </a:t>
            </a:r>
            <a:r>
              <a:rPr lang="en-US" sz="2400" dirty="0">
                <a:solidFill>
                  <a:srgbClr val="002949"/>
                </a:solidFill>
                <a:ea typeface="Roboto Condensed Light" panose="02000000000000000000" pitchFamily="2" charset="0"/>
              </a:rPr>
              <a:t>LaMDA, </a:t>
            </a:r>
            <a:r>
              <a:rPr lang="uk-UA" sz="2400" dirty="0">
                <a:solidFill>
                  <a:srgbClr val="002949"/>
                </a:solidFill>
                <a:ea typeface="Roboto Condensed Light" panose="02000000000000000000" pitchFamily="2" charset="0"/>
              </a:rPr>
              <a:t>а пізніше на </a:t>
            </a:r>
            <a:r>
              <a:rPr lang="en-US" sz="2400" dirty="0">
                <a:solidFill>
                  <a:srgbClr val="002949"/>
                </a:solidFill>
                <a:ea typeface="Roboto Condensed Light" panose="02000000000000000000" pitchFamily="2" charset="0"/>
              </a:rPr>
              <a:t>PaLM. </a:t>
            </a:r>
            <a:r>
              <a:rPr lang="uk-UA" sz="2400" dirty="0">
                <a:solidFill>
                  <a:srgbClr val="002949"/>
                </a:solidFill>
                <a:ea typeface="Roboto Condensed Light" panose="02000000000000000000" pitchFamily="2" charset="0"/>
              </a:rPr>
              <a:t>Він був розроблений як пряма відповідь на зростання популярності </a:t>
            </a:r>
            <a:r>
              <a:rPr lang="en-US" sz="2400" dirty="0">
                <a:solidFill>
                  <a:srgbClr val="002949"/>
                </a:solidFill>
                <a:ea typeface="Roboto Condensed Light" panose="02000000000000000000" pitchFamily="2" charset="0"/>
              </a:rPr>
              <a:t>ChatGPT</a:t>
            </a:r>
            <a:r>
              <a:rPr lang="uk-UA" sz="2400" dirty="0">
                <a:solidFill>
                  <a:srgbClr val="002949"/>
                </a:solidFill>
                <a:ea typeface="Roboto Condensed Light" panose="02000000000000000000" pitchFamily="2" charset="0"/>
              </a:rPr>
              <a:t>.</a:t>
            </a:r>
          </a:p>
          <a:p>
            <a:pPr indent="0" algn="just">
              <a:lnSpc>
                <a:spcPct val="107000"/>
              </a:lnSpc>
              <a:spcAft>
                <a:spcPts val="800"/>
              </a:spcAft>
              <a:buNone/>
            </a:pPr>
            <a:endParaRPr lang="uk-UA" dirty="0">
              <a:solidFill>
                <a:srgbClr val="002949"/>
              </a:solidFill>
              <a:ea typeface="Roboto Condensed Light" panose="02000000000000000000" pitchFamily="2" charset="0"/>
            </a:endParaRPr>
          </a:p>
          <a:p>
            <a:pPr indent="0" algn="just">
              <a:lnSpc>
                <a:spcPct val="107000"/>
              </a:lnSpc>
              <a:spcAft>
                <a:spcPts val="800"/>
              </a:spcAft>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47609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a:t>
            </a:r>
            <a:r>
              <a:rPr lang="uk-UA" sz="2000" b="1">
                <a:solidFill>
                  <a:srgbClr val="004E9E"/>
                </a:solidFill>
                <a:ea typeface="Roboto Condensed Light" panose="02000000000000000000" pitchFamily="2" charset="0"/>
                <a:cs typeface="Times New Roman" panose="02020603050405020304" pitchFamily="18" charset="0"/>
              </a:rPr>
              <a:t>особою права </a:t>
            </a:r>
            <a:r>
              <a:rPr lang="uk-UA" sz="2000" b="1" dirty="0">
                <a:solidFill>
                  <a:srgbClr val="004E9E"/>
                </a:solidFill>
                <a:ea typeface="Roboto Condensed Light" panose="02000000000000000000" pitchFamily="2" charset="0"/>
                <a:cs typeface="Times New Roman" panose="02020603050405020304" pitchFamily="18" charset="0"/>
              </a:rPr>
              <a:t>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2200" b="1" dirty="0">
                <a:solidFill>
                  <a:srgbClr val="002949"/>
                </a:solidFill>
                <a:effectLst/>
                <a:ea typeface="Roboto Condensed Light" panose="02000000000000000000" pitchFamily="2" charset="0"/>
                <a:cs typeface="Times New Roman" panose="02020603050405020304" pitchFamily="18" charset="0"/>
              </a:rPr>
              <a:t>LLaMA (Large Language Model Meta AI) </a:t>
            </a:r>
            <a:r>
              <a:rPr lang="en-US" sz="2200" dirty="0">
                <a:solidFill>
                  <a:srgbClr val="002949"/>
                </a:solidFill>
                <a:effectLst/>
                <a:ea typeface="Roboto Condensed Light" panose="02000000000000000000" pitchFamily="2" charset="0"/>
                <a:cs typeface="Times New Roman" panose="02020603050405020304" pitchFamily="18" charset="0"/>
              </a:rPr>
              <a:t>— </a:t>
            </a:r>
            <a:r>
              <a:rPr lang="uk-UA" sz="2200" dirty="0">
                <a:solidFill>
                  <a:srgbClr val="002949"/>
                </a:solidFill>
                <a:effectLst/>
                <a:ea typeface="Roboto Condensed Light" panose="02000000000000000000" pitchFamily="2" charset="0"/>
                <a:cs typeface="Times New Roman" panose="02020603050405020304" pitchFamily="18" charset="0"/>
              </a:rPr>
              <a:t>велика модель мови (</a:t>
            </a:r>
            <a:r>
              <a:rPr lang="en-US" sz="2200" dirty="0">
                <a:solidFill>
                  <a:srgbClr val="002949"/>
                </a:solidFill>
                <a:effectLst/>
                <a:ea typeface="Roboto Condensed Light" panose="02000000000000000000" pitchFamily="2" charset="0"/>
                <a:cs typeface="Times New Roman" panose="02020603050405020304" pitchFamily="18" charset="0"/>
              </a:rPr>
              <a:t>LLM), </a:t>
            </a:r>
            <a:r>
              <a:rPr lang="uk-UA" sz="2200" dirty="0">
                <a:solidFill>
                  <a:srgbClr val="002949"/>
                </a:solidFill>
                <a:effectLst/>
                <a:ea typeface="Roboto Condensed Light" panose="02000000000000000000" pitchFamily="2" charset="0"/>
                <a:cs typeface="Times New Roman" panose="02020603050405020304" pitchFamily="18" charset="0"/>
              </a:rPr>
              <a:t>випущена </a:t>
            </a:r>
            <a:r>
              <a:rPr lang="en-US" sz="2200" dirty="0">
                <a:solidFill>
                  <a:srgbClr val="002949"/>
                </a:solidFill>
                <a:effectLst/>
                <a:ea typeface="Roboto Condensed Light" panose="02000000000000000000" pitchFamily="2" charset="0"/>
                <a:cs typeface="Times New Roman" panose="02020603050405020304" pitchFamily="18" charset="0"/>
              </a:rPr>
              <a:t>Meta AI </a:t>
            </a:r>
            <a:r>
              <a:rPr lang="uk-UA" sz="2200" dirty="0">
                <a:solidFill>
                  <a:srgbClr val="002949"/>
                </a:solidFill>
                <a:effectLst/>
                <a:ea typeface="Roboto Condensed Light" panose="02000000000000000000" pitchFamily="2" charset="0"/>
                <a:cs typeface="Times New Roman" panose="02020603050405020304" pitchFamily="18" charset="0"/>
              </a:rPr>
              <a:t>у лютому 2023 року. Модель була навчена на широкому спектрі джерел даних, підтримуючи 20 мов з латинським і кириличним алфавітами. Унікальність </a:t>
            </a:r>
            <a:r>
              <a:rPr lang="en-US" sz="2200" dirty="0">
                <a:solidFill>
                  <a:srgbClr val="002949"/>
                </a:solidFill>
                <a:effectLst/>
                <a:ea typeface="Roboto Condensed Light" panose="02000000000000000000" pitchFamily="2" charset="0"/>
                <a:cs typeface="Times New Roman" panose="02020603050405020304" pitchFamily="18" charset="0"/>
              </a:rPr>
              <a:t>LLaMA </a:t>
            </a:r>
            <a:r>
              <a:rPr lang="uk-UA" sz="2200" dirty="0">
                <a:solidFill>
                  <a:srgbClr val="002949"/>
                </a:solidFill>
                <a:effectLst/>
                <a:ea typeface="Roboto Condensed Light" panose="02000000000000000000" pitchFamily="2" charset="0"/>
                <a:cs typeface="Times New Roman" panose="02020603050405020304" pitchFamily="18" charset="0"/>
              </a:rPr>
              <a:t>полягає у тому, що її можна запускати в автономному режимі на різних пристроях, зокрема ноутбуках і смартфонах, завдяки програмним інструментам, які дозволяють їй функціонувати на графічних процесорах споживчого класу. </a:t>
            </a:r>
            <a:r>
              <a:rPr lang="en-US" sz="2200" dirty="0">
                <a:solidFill>
                  <a:srgbClr val="002949"/>
                </a:solidFill>
                <a:effectLst/>
                <a:ea typeface="Roboto Condensed Light" panose="02000000000000000000" pitchFamily="2" charset="0"/>
                <a:cs typeface="Times New Roman" panose="02020603050405020304" pitchFamily="18" charset="0"/>
              </a:rPr>
              <a:t>LLaMA </a:t>
            </a:r>
            <a:r>
              <a:rPr lang="uk-UA" sz="2200" dirty="0">
                <a:solidFill>
                  <a:srgbClr val="002949"/>
                </a:solidFill>
                <a:effectLst/>
                <a:ea typeface="Roboto Condensed Light" panose="02000000000000000000" pitchFamily="2" charset="0"/>
                <a:cs typeface="Times New Roman" panose="02020603050405020304" pitchFamily="18" charset="0"/>
              </a:rPr>
              <a:t>покликана демократизувати доступ до досліджень у галузі ШІ, оскільки вимагає менших обчислювальних потужностей і ресурсів і не потребує доступу до інтернету. </a:t>
            </a:r>
          </a:p>
          <a:p>
            <a:pPr indent="0" algn="just">
              <a:lnSpc>
                <a:spcPct val="107000"/>
              </a:lnSpc>
              <a:spcAft>
                <a:spcPts val="800"/>
              </a:spcAft>
              <a:buNone/>
            </a:pPr>
            <a:r>
              <a:rPr lang="en-US" sz="2200" b="1" dirty="0">
                <a:solidFill>
                  <a:srgbClr val="002949"/>
                </a:solidFill>
                <a:ea typeface="Roboto Condensed Light" panose="02000000000000000000" pitchFamily="2" charset="0"/>
              </a:rPr>
              <a:t>Grok</a:t>
            </a:r>
            <a:r>
              <a:rPr lang="en-US" sz="2200" dirty="0">
                <a:solidFill>
                  <a:srgbClr val="002949"/>
                </a:solidFill>
                <a:ea typeface="Roboto Condensed Light" panose="02000000000000000000" pitchFamily="2" charset="0"/>
              </a:rPr>
              <a:t> — </a:t>
            </a:r>
            <a:r>
              <a:rPr lang="uk-UA" sz="2200" dirty="0">
                <a:solidFill>
                  <a:srgbClr val="002949"/>
                </a:solidFill>
                <a:ea typeface="Roboto Condensed Light" panose="02000000000000000000" pitchFamily="2" charset="0"/>
              </a:rPr>
              <a:t>це чат-бот зі штучним інтелектом, розроблений компанією </a:t>
            </a:r>
            <a:r>
              <a:rPr lang="en-US" sz="2200" dirty="0">
                <a:solidFill>
                  <a:srgbClr val="002949"/>
                </a:solidFill>
                <a:ea typeface="Roboto Condensed Light" panose="02000000000000000000" pitchFamily="2" charset="0"/>
              </a:rPr>
              <a:t>xAI </a:t>
            </a:r>
            <a:r>
              <a:rPr lang="uk-UA" sz="2200" dirty="0">
                <a:solidFill>
                  <a:srgbClr val="002949"/>
                </a:solidFill>
                <a:ea typeface="Roboto Condensed Light" panose="02000000000000000000" pitchFamily="2" charset="0"/>
              </a:rPr>
              <a:t>Ілона Маска. Створений у відповідь на поширення чат-бота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від компанії </a:t>
            </a:r>
            <a:r>
              <a:rPr lang="en-US" sz="2200" dirty="0">
                <a:solidFill>
                  <a:srgbClr val="002949"/>
                </a:solidFill>
                <a:ea typeface="Roboto Condensed Light" panose="02000000000000000000" pitchFamily="2" charset="0"/>
              </a:rPr>
              <a:t>OpenAI. </a:t>
            </a:r>
            <a:r>
              <a:rPr lang="uk-UA" sz="2200" dirty="0">
                <a:solidFill>
                  <a:srgbClr val="002949"/>
                </a:solidFill>
                <a:ea typeface="Roboto Condensed Light" panose="02000000000000000000" pitchFamily="2" charset="0"/>
              </a:rPr>
              <a:t>Рекламується як чат-бот «з почуттям гумору» та з прямим доступом до </a:t>
            </a:r>
            <a:r>
              <a:rPr lang="en-US" sz="2200" dirty="0">
                <a:solidFill>
                  <a:srgbClr val="002949"/>
                </a:solidFill>
                <a:ea typeface="Roboto Condensed Light" panose="02000000000000000000" pitchFamily="2" charset="0"/>
              </a:rPr>
              <a:t>Twitter</a:t>
            </a:r>
            <a:r>
              <a:rPr lang="uk-UA" sz="2200" dirty="0">
                <a:solidFill>
                  <a:srgbClr val="002949"/>
                </a:solidFill>
                <a:ea typeface="Roboto Condensed Light" panose="02000000000000000000" pitchFamily="2" charset="0"/>
              </a:rPr>
              <a:t>.</a:t>
            </a: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12785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4B33DBA6-3CF2-4621-B97B-3CDC3B0A4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047" y="459683"/>
            <a:ext cx="6567906" cy="5405096"/>
          </a:xfrm>
          <a:prstGeom prst="rect">
            <a:avLst/>
          </a:prstGeom>
        </p:spPr>
      </p:pic>
    </p:spTree>
    <p:extLst>
      <p:ext uri="{BB962C8B-B14F-4D97-AF65-F5344CB8AC3E}">
        <p14:creationId xmlns:p14="http://schemas.microsoft.com/office/powerpoint/2010/main" val="45173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2B48F9E4-0A04-47C1-AE79-98343E11F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527" y="343949"/>
            <a:ext cx="6676945" cy="5378990"/>
          </a:xfrm>
          <a:prstGeom prst="rect">
            <a:avLst/>
          </a:prstGeom>
        </p:spPr>
      </p:pic>
    </p:spTree>
    <p:extLst>
      <p:ext uri="{BB962C8B-B14F-4D97-AF65-F5344CB8AC3E}">
        <p14:creationId xmlns:p14="http://schemas.microsoft.com/office/powerpoint/2010/main" val="3324844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11" name="Рисунок 10">
            <a:extLst>
              <a:ext uri="{FF2B5EF4-FFF2-40B4-BE49-F238E27FC236}">
                <a16:creationId xmlns:a16="http://schemas.microsoft.com/office/drawing/2014/main" id="{51B848A3-2A0C-4CC8-A2D6-C36F21E43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008" y="459683"/>
            <a:ext cx="7443984" cy="5026716"/>
          </a:xfrm>
          <a:prstGeom prst="rect">
            <a:avLst/>
          </a:prstGeom>
        </p:spPr>
      </p:pic>
    </p:spTree>
    <p:extLst>
      <p:ext uri="{BB962C8B-B14F-4D97-AF65-F5344CB8AC3E}">
        <p14:creationId xmlns:p14="http://schemas.microsoft.com/office/powerpoint/2010/main" val="395831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6A378BB1-6E4D-4727-8901-DAA02F8E8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31" y="394283"/>
            <a:ext cx="5516537" cy="5268286"/>
          </a:xfrm>
          <a:prstGeom prst="rect">
            <a:avLst/>
          </a:prstGeom>
        </p:spPr>
      </p:pic>
    </p:spTree>
    <p:extLst>
      <p:ext uri="{BB962C8B-B14F-4D97-AF65-F5344CB8AC3E}">
        <p14:creationId xmlns:p14="http://schemas.microsoft.com/office/powerpoint/2010/main" val="51492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B2A8892F-EDAA-4FB1-B64A-AB209E37D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547" y="645953"/>
            <a:ext cx="7744906" cy="4957894"/>
          </a:xfrm>
          <a:prstGeom prst="rect">
            <a:avLst/>
          </a:prstGeom>
        </p:spPr>
      </p:pic>
    </p:spTree>
    <p:extLst>
      <p:ext uri="{BB962C8B-B14F-4D97-AF65-F5344CB8AC3E}">
        <p14:creationId xmlns:p14="http://schemas.microsoft.com/office/powerpoint/2010/main" val="4128593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96AAC6ED-2C8C-46F2-8B9B-D98525BEC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073" y="459684"/>
            <a:ext cx="7725853" cy="5263256"/>
          </a:xfrm>
          <a:prstGeom prst="rect">
            <a:avLst/>
          </a:prstGeom>
        </p:spPr>
      </p:pic>
    </p:spTree>
    <p:extLst>
      <p:ext uri="{BB962C8B-B14F-4D97-AF65-F5344CB8AC3E}">
        <p14:creationId xmlns:p14="http://schemas.microsoft.com/office/powerpoint/2010/main" val="214444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2281C545-D313-42B0-89F6-6CFCDC0AE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30" y="459683"/>
            <a:ext cx="8251739" cy="5263256"/>
          </a:xfrm>
          <a:prstGeom prst="rect">
            <a:avLst/>
          </a:prstGeom>
        </p:spPr>
      </p:pic>
    </p:spTree>
    <p:extLst>
      <p:ext uri="{BB962C8B-B14F-4D97-AF65-F5344CB8AC3E}">
        <p14:creationId xmlns:p14="http://schemas.microsoft.com/office/powerpoint/2010/main" val="382738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724730"/>
          </a:xfrm>
        </p:spPr>
        <p:txBody>
          <a:bodyPr/>
          <a:lstStyle/>
          <a:p>
            <a:pPr algn="ctr"/>
            <a:br>
              <a:rPr lang="ru-RU" sz="2800" b="1" dirty="0">
                <a:solidFill>
                  <a:srgbClr val="004E9E"/>
                </a:solidFill>
                <a:ea typeface="Roboto Condensed Light" panose="02000000000000000000" pitchFamily="2" charset="0"/>
                <a:cs typeface="Times New Roman" panose="02020603050405020304" pitchFamily="18" charset="0"/>
              </a:rPr>
            </a:br>
            <a:r>
              <a:rPr lang="ru-RU" sz="2800" b="1" dirty="0">
                <a:solidFill>
                  <a:srgbClr val="004E9E"/>
                </a:solidFill>
                <a:ea typeface="Roboto Condensed Light" panose="02000000000000000000" pitchFamily="2" charset="0"/>
                <a:cs typeface="Times New Roman" panose="02020603050405020304" pitchFamily="18" charset="0"/>
              </a:rPr>
              <a:t>Окрема думка від 8 лютого 2024 року у справі № 925/200/22</a:t>
            </a:r>
            <a:br>
              <a:rPr lang="ru-RU" sz="2800" b="1" dirty="0">
                <a:solidFill>
                  <a:srgbClr val="004E9E"/>
                </a:solidFill>
                <a:ea typeface="Roboto Condensed Light" panose="02000000000000000000" pitchFamily="2" charset="0"/>
                <a:cs typeface="Times New Roman" panose="02020603050405020304" pitchFamily="18" charset="0"/>
              </a:rPr>
            </a:b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224794"/>
            <a:ext cx="11395494" cy="4498146"/>
          </a:xfrm>
        </p:spPr>
        <p:txBody>
          <a:bodyPr/>
          <a:lstStyle/>
          <a:p>
            <a:pPr indent="0" algn="just">
              <a:lnSpc>
                <a:spcPct val="100000"/>
              </a:lnSpc>
              <a:spcBef>
                <a:spcPts val="0"/>
              </a:spcBef>
              <a:spcAft>
                <a:spcPts val="0"/>
              </a:spcAft>
              <a:buNone/>
            </a:pPr>
            <a:r>
              <a:rPr lang="uk-UA" sz="1800" dirty="0">
                <a:effectLst/>
                <a:ea typeface="Roboto Condensed Light" panose="02000000000000000000" pitchFamily="2" charset="0"/>
                <a:cs typeface="Times New Roman" panose="02020603050405020304" pitchFamily="18" charset="0"/>
              </a:rPr>
              <a:t>Ухвалою від 08.02.2024 у справі № 925/200/22 Верховний Суд визнав подання представником Позивача заяви про роз`яснення постанови Верховного Суду від 11.12.2023 у справі № 925/200/22 зловживанням процесуальними правами та залишив цю заяву без розгляду.</a:t>
            </a:r>
          </a:p>
          <a:p>
            <a:pPr indent="0" algn="just">
              <a:lnSpc>
                <a:spcPct val="100000"/>
              </a:lnSpc>
              <a:spcBef>
                <a:spcPts val="0"/>
              </a:spcBef>
              <a:spcAft>
                <a:spcPts val="0"/>
              </a:spcAft>
              <a:buNone/>
            </a:pPr>
            <a:r>
              <a:rPr lang="uk-UA" sz="1800" dirty="0">
                <a:effectLst/>
                <a:ea typeface="Roboto Condensed Light" panose="02000000000000000000" pitchFamily="2" charset="0"/>
                <a:cs typeface="Times New Roman" panose="02020603050405020304" pitchFamily="18" charset="0"/>
              </a:rPr>
              <a:t>Верховний Суд, зокрема, зазначив:</a:t>
            </a:r>
          </a:p>
          <a:p>
            <a:pPr marL="571500" indent="-342900" algn="just">
              <a:lnSpc>
                <a:spcPct val="100000"/>
              </a:lnSpc>
              <a:spcBef>
                <a:spcPts val="0"/>
              </a:spcBef>
              <a:spcAft>
                <a:spcPts val="0"/>
              </a:spcAft>
              <a:buFont typeface="+mj-lt"/>
              <a:buAutoNum type="arabicPeriod"/>
            </a:pPr>
            <a:r>
              <a:rPr lang="uk-UA" sz="1800" dirty="0">
                <a:effectLst/>
                <a:ea typeface="Roboto Condensed Light" panose="02000000000000000000" pitchFamily="2" charset="0"/>
                <a:cs typeface="Times New Roman" panose="02020603050405020304" pitchFamily="18" charset="0"/>
              </a:rPr>
              <a:t>у справі, що розглядається, учасник використовує технологію штучного інтелекту не як засіб сприяння здійсненню належного правосуддя, а навпаки - з метою заперечення (ставлення під сумнів, оскарження) вже зроблених судом висновків. Протиставлення учасником судового процесу у процесуальній заяві висновків судової палати Верховного Суду з правового питання та штучного інтелекту, що не має нормативного регулювання та науково доведеного підґрунтя для використання, як підстава для роз`яснення рішення суду, неминуче спричиняє проблеми з точки зору впливу на авторитет Верховного Суду, його судової практики та довіри до судової влади в цілому;</a:t>
            </a:r>
          </a:p>
          <a:p>
            <a:pPr marL="571500" indent="-342900" algn="just">
              <a:lnSpc>
                <a:spcPct val="100000"/>
              </a:lnSpc>
              <a:spcBef>
                <a:spcPts val="0"/>
              </a:spcBef>
              <a:spcAft>
                <a:spcPts val="0"/>
              </a:spcAft>
              <a:buFont typeface="+mj-lt"/>
              <a:buAutoNum type="arabicPeriod"/>
            </a:pPr>
            <a:r>
              <a:rPr lang="uk-UA" sz="1800" dirty="0">
                <a:effectLst/>
                <a:ea typeface="Roboto Condensed Light" panose="02000000000000000000" pitchFamily="2" charset="0"/>
                <a:cs typeface="Times New Roman" panose="02020603050405020304" pitchFamily="18" charset="0"/>
              </a:rPr>
              <a:t>навмисне чи недбале зловживання ресурсами суду, в тому числі використання штучного інтелекту без належного розуміння його можливостей, як підстава для протиставлення його висновків висновкам суду, можуть підірвати довіру до судової системи. Така поведінка суперечить меті права на звернення до суду.</a:t>
            </a:r>
          </a:p>
          <a:p>
            <a:pPr marL="571500" indent="-342900" algn="just">
              <a:lnSpc>
                <a:spcPct val="100000"/>
              </a:lnSpc>
              <a:spcBef>
                <a:spcPts val="0"/>
              </a:spcBef>
              <a:spcAft>
                <a:spcPts val="0"/>
              </a:spcAft>
              <a:buFont typeface="+mj-lt"/>
              <a:buAutoNum type="arabicPeriod"/>
            </a:pPr>
            <a:r>
              <a:rPr lang="uk-UA" sz="1800" dirty="0">
                <a:effectLst/>
                <a:ea typeface="Roboto Condensed Light" panose="02000000000000000000" pitchFamily="2" charset="0"/>
                <a:cs typeface="Times New Roman" panose="02020603050405020304" pitchFamily="18" charset="0"/>
              </a:rPr>
              <a:t>дії заявника у сукупності, зокрема апелювання до "позиції" штучного інтелекту "ChatGPT", згенерованого ним у відповідях з окремого питання, що вже розглянув суд, є виявом неповаги до суддів Верховного Суду.</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363382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4D0BD-8968-4B21-82B3-E58FE34944F6}"/>
              </a:ext>
            </a:extLst>
          </p:cNvPr>
          <p:cNvSpPr>
            <a:spLocks noGrp="1"/>
          </p:cNvSpPr>
          <p:nvPr>
            <p:ph type="title"/>
          </p:nvPr>
        </p:nvSpPr>
        <p:spPr>
          <a:xfrm>
            <a:off x="1286774" y="459683"/>
            <a:ext cx="10515600" cy="839006"/>
          </a:xfrm>
        </p:spPr>
        <p:txBody>
          <a:bodyPr/>
          <a:lstStyle/>
          <a:p>
            <a:pPr indent="180340" algn="ctr">
              <a:lnSpc>
                <a:spcPct val="107000"/>
              </a:lnSpc>
              <a:spcAft>
                <a:spcPts val="800"/>
              </a:spcAft>
            </a:pPr>
            <a:br>
              <a:rPr lang="uk-UA" sz="2000" b="1" kern="1800" dirty="0">
                <a:solidFill>
                  <a:srgbClr val="004E9E"/>
                </a:solidFill>
                <a:effectLst/>
                <a:ea typeface="Roboto Condensed Light" panose="02000000000000000000" pitchFamily="2" charset="0"/>
                <a:cs typeface="Times New Roman" panose="02020603050405020304" pitchFamily="18" charset="0"/>
              </a:rPr>
            </a:br>
            <a:br>
              <a:rPr lang="uk-UA" sz="2000" b="1" kern="1800" dirty="0">
                <a:solidFill>
                  <a:srgbClr val="004E9E"/>
                </a:solidFill>
                <a:effectLst/>
                <a:ea typeface="Roboto Condensed Light" panose="02000000000000000000" pitchFamily="2" charset="0"/>
                <a:cs typeface="Times New Roman" panose="02020603050405020304" pitchFamily="18" charset="0"/>
              </a:rPr>
            </a:br>
            <a:br>
              <a:rPr lang="uk-UA" sz="2000" b="1" kern="1800" dirty="0">
                <a:solidFill>
                  <a:srgbClr val="004E9E"/>
                </a:solidFill>
                <a:effectLst/>
                <a:ea typeface="Roboto Condensed Light" panose="02000000000000000000" pitchFamily="2" charset="0"/>
                <a:cs typeface="Times New Roman" panose="02020603050405020304" pitchFamily="18" charset="0"/>
              </a:rPr>
            </a:br>
            <a:r>
              <a:rPr lang="uk-UA" sz="3200" b="1" kern="1800" dirty="0">
                <a:solidFill>
                  <a:schemeClr val="accent1"/>
                </a:solidFill>
                <a:effectLst/>
                <a:ea typeface="Roboto Condensed Light" panose="02000000000000000000" pitchFamily="2" charset="0"/>
                <a:cs typeface="Times New Roman" panose="02020603050405020304" pitchFamily="18" charset="0"/>
              </a:rPr>
              <a:t>В</a:t>
            </a:r>
            <a:r>
              <a:rPr lang="uk-UA" sz="3200" b="1" dirty="0">
                <a:solidFill>
                  <a:schemeClr val="accent1"/>
                </a:solidFill>
              </a:rPr>
              <a:t>ірш на тему конкуренції роботи судді та штучного інтелекту</a:t>
            </a:r>
            <a:br>
              <a:rPr lang="uk-UA" sz="2000" b="1" dirty="0"/>
            </a:br>
            <a:br>
              <a:rPr lang="uk-UA" sz="2000" dirty="0">
                <a:solidFill>
                  <a:srgbClr val="004E9E"/>
                </a:solidFill>
                <a:effectLst/>
                <a:ea typeface="Roboto Condensed Light" panose="02000000000000000000" pitchFamily="2" charset="0"/>
                <a:cs typeface="Times New Roman" panose="02020603050405020304" pitchFamily="18" charset="0"/>
              </a:rPr>
            </a:b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A6AB85DE-9B77-4F7F-8626-5384A7C9B58D}"/>
              </a:ext>
            </a:extLst>
          </p:cNvPr>
          <p:cNvSpPr>
            <a:spLocks noGrp="1"/>
          </p:cNvSpPr>
          <p:nvPr>
            <p:ph idx="1"/>
          </p:nvPr>
        </p:nvSpPr>
        <p:spPr>
          <a:xfrm>
            <a:off x="665670" y="1298689"/>
            <a:ext cx="11136703" cy="4455579"/>
          </a:xfrm>
        </p:spPr>
        <p:txBody>
          <a:bodyPr/>
          <a:lstStyle/>
          <a:p>
            <a:pPr marL="0" indent="0" rtl="0">
              <a:lnSpc>
                <a:spcPct val="100000"/>
              </a:lnSpc>
              <a:spcBef>
                <a:spcPts val="0"/>
              </a:spcBef>
              <a:buNone/>
            </a:pPr>
            <a:r>
              <a:rPr lang="uk-UA" sz="1600" b="1" dirty="0">
                <a:effectLst/>
              </a:rPr>
              <a:t>Суддя й штучний інтелект</a:t>
            </a:r>
          </a:p>
          <a:p>
            <a:pPr marL="0" indent="0" rtl="0">
              <a:lnSpc>
                <a:spcPct val="100000"/>
              </a:lnSpc>
              <a:spcBef>
                <a:spcPts val="0"/>
              </a:spcBef>
              <a:buNone/>
            </a:pPr>
            <a:r>
              <a:rPr lang="uk-UA" sz="1600" dirty="0">
                <a:effectLst/>
              </a:rPr>
              <a:t>В залі суду, де тиша панує, Суддя величний на троні сидить. В руках його - закон і справедливість, Від його слова доля залежить.</a:t>
            </a:r>
          </a:p>
          <a:p>
            <a:pPr marL="0" indent="0" rtl="0">
              <a:lnSpc>
                <a:spcPct val="100000"/>
              </a:lnSpc>
              <a:spcBef>
                <a:spcPts val="0"/>
              </a:spcBef>
              <a:buNone/>
            </a:pPr>
            <a:r>
              <a:rPr lang="uk-UA" sz="1600" dirty="0">
                <a:effectLst/>
              </a:rPr>
              <a:t>Та ось з'являється новий герой - Штучний інтелект, холодний і мовний. Він обчислює й аналізує, Шукає істину, немов хижий звір.</a:t>
            </a:r>
          </a:p>
          <a:p>
            <a:pPr marL="0" indent="0" rtl="0">
              <a:lnSpc>
                <a:spcPct val="100000"/>
              </a:lnSpc>
              <a:spcBef>
                <a:spcPts val="0"/>
              </a:spcBef>
              <a:buNone/>
            </a:pPr>
            <a:r>
              <a:rPr lang="uk-UA" sz="1600" dirty="0">
                <a:effectLst/>
              </a:rPr>
              <a:t>Чи зможе він замінити суддю? Чи стане штучний розум вершити долю? Чи зникне мудрість людська навік? Чи правда в цифрах знайде свій притулок?</a:t>
            </a:r>
          </a:p>
          <a:p>
            <a:pPr marL="0" indent="0" rtl="0">
              <a:lnSpc>
                <a:spcPct val="100000"/>
              </a:lnSpc>
              <a:spcBef>
                <a:spcPts val="0"/>
              </a:spcBef>
              <a:buNone/>
            </a:pPr>
            <a:r>
              <a:rPr lang="uk-UA" sz="1600" dirty="0">
                <a:effectLst/>
              </a:rPr>
              <a:t>Питання ці тривожать нас усіх, В майбутнє дивлячись з тривогою й сумнівом. Та віримо, що істина й людяність Завжди здолають штучний холод й гнів.</a:t>
            </a:r>
          </a:p>
          <a:p>
            <a:pPr marL="0" indent="0" rtl="0">
              <a:lnSpc>
                <a:spcPct val="100000"/>
              </a:lnSpc>
              <a:spcBef>
                <a:spcPts val="0"/>
              </a:spcBef>
              <a:buNone/>
            </a:pPr>
            <a:r>
              <a:rPr lang="uk-UA" sz="1600" dirty="0">
                <a:effectLst/>
              </a:rPr>
              <a:t>Суддя й штучний інтелект - два світи, Що зустрілися на перехресті доль. І тільки час покаже, хто з них Здолає цю найскладнішу з задач.</a:t>
            </a:r>
          </a:p>
          <a:p>
            <a:pPr marL="0" indent="0" rtl="0">
              <a:lnSpc>
                <a:spcPct val="100000"/>
              </a:lnSpc>
              <a:spcBef>
                <a:spcPts val="0"/>
              </a:spcBef>
              <a:buNone/>
            </a:pPr>
            <a:endParaRPr lang="uk-UA" sz="1600" dirty="0">
              <a:effectLst/>
            </a:endParaRPr>
          </a:p>
          <a:p>
            <a:pPr marL="0" indent="0" rtl="0">
              <a:lnSpc>
                <a:spcPct val="100000"/>
              </a:lnSpc>
              <a:spcBef>
                <a:spcPts val="0"/>
              </a:spcBef>
              <a:buNone/>
            </a:pPr>
            <a:r>
              <a:rPr lang="uk-UA" sz="1600" dirty="0">
                <a:effectLst/>
              </a:rPr>
              <a:t>Цей вірш описує протистояння судді та штучного інтелекту. Суддя символізує людську справедливість, засновану на досвіді та мудрості. Штучний інтелект символізує логіку й аналітику, які можуть допомогти у прийнятті рішень.</a:t>
            </a:r>
          </a:p>
          <a:p>
            <a:pPr marL="0" indent="0" rtl="0">
              <a:lnSpc>
                <a:spcPct val="100000"/>
              </a:lnSpc>
              <a:spcBef>
                <a:spcPts val="0"/>
              </a:spcBef>
              <a:buNone/>
            </a:pPr>
            <a:r>
              <a:rPr lang="uk-UA" sz="1600" dirty="0">
                <a:effectLst/>
              </a:rPr>
              <a:t>Вірш не дає однозначної відповіді на питання, хто з них переможе. Він лише підкреслює складність цієї проблеми та її важливість для майбутнього людства.</a:t>
            </a:r>
          </a:p>
          <a:p>
            <a:pPr marL="0" indent="0" rtl="0">
              <a:lnSpc>
                <a:spcPct val="100000"/>
              </a:lnSpc>
              <a:spcBef>
                <a:spcPts val="0"/>
              </a:spcBef>
              <a:buNone/>
            </a:pPr>
            <a:r>
              <a:rPr lang="uk-UA" sz="1600" dirty="0">
                <a:effectLst/>
              </a:rPr>
              <a:t>Вірш написаний ямбом, має чіткий ритм і риму. Він використовує метафори та символи, щоб зробити його більш образним і емоційним.</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7CA619D2-3061-8C4B-E12B-B1C625182D89}"/>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83958FA1-5B81-8D09-16EB-8AD6BB332D1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135BC4B-B156-42C0-57D0-63FEBD1E28B5}"/>
              </a:ext>
            </a:extLst>
          </p:cNvPr>
          <p:cNvSpPr txBox="1">
            <a:spLocks/>
          </p:cNvSpPr>
          <p:nvPr/>
        </p:nvSpPr>
        <p:spPr>
          <a:xfrm>
            <a:off x="1864034" y="5969020"/>
            <a:ext cx="8479592"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p>
        </p:txBody>
      </p:sp>
      <p:sp>
        <p:nvSpPr>
          <p:cNvPr id="8" name="Slide Number Placeholder 3">
            <a:extLst>
              <a:ext uri="{FF2B5EF4-FFF2-40B4-BE49-F238E27FC236}">
                <a16:creationId xmlns:a16="http://schemas.microsoft.com/office/drawing/2014/main" id="{E1A98574-A240-09C9-808A-B37A6545F944}"/>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6</a:t>
            </a:r>
            <a:endParaRPr lang="en-US" sz="1400" dirty="0">
              <a:solidFill>
                <a:srgbClr val="002949"/>
              </a:solidFill>
            </a:endParaRPr>
          </a:p>
        </p:txBody>
      </p:sp>
    </p:spTree>
    <p:extLst>
      <p:ext uri="{BB962C8B-B14F-4D97-AF65-F5344CB8AC3E}">
        <p14:creationId xmlns:p14="http://schemas.microsoft.com/office/powerpoint/2010/main" val="3685977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1057012" y="545637"/>
            <a:ext cx="10296787" cy="728360"/>
          </a:xfrm>
        </p:spPr>
        <p:txBody>
          <a:bodyPr/>
          <a:lstStyle/>
          <a:p>
            <a:pPr indent="180340" algn="ctr"/>
            <a:r>
              <a:rPr lang="ru-RU" sz="2600" b="1" dirty="0">
                <a:solidFill>
                  <a:srgbClr val="004E9E"/>
                </a:solidFill>
                <a:effectLst/>
                <a:ea typeface="Roboto Condensed Light" panose="02000000000000000000" pitchFamily="2" charset="0"/>
              </a:rPr>
              <a:t>Постанова Верховного Суду від 10 січня 2024 року у справі № 400/3128/23 </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417739"/>
            <a:ext cx="10888910" cy="4068662"/>
          </a:xfrm>
        </p:spPr>
        <p:txBody>
          <a:bodyPr/>
          <a:lstStyle/>
          <a:p>
            <a:pPr indent="0" algn="just">
              <a:buNone/>
            </a:pPr>
            <a:r>
              <a:rPr lang="uk-UA" sz="1800" dirty="0">
                <a:solidFill>
                  <a:srgbClr val="002949"/>
                </a:solidFill>
                <a:ea typeface="Roboto Condensed Light" panose="02000000000000000000" pitchFamily="2" charset="0"/>
              </a:rPr>
              <a:t>З</a:t>
            </a:r>
            <a:r>
              <a:rPr lang="uk-UA" sz="1800" dirty="0">
                <a:solidFill>
                  <a:srgbClr val="002949"/>
                </a:solidFill>
                <a:effectLst/>
                <a:ea typeface="Roboto Condensed Light" panose="02000000000000000000" pitchFamily="2" charset="0"/>
              </a:rPr>
              <a:t>агальноприйнято вважати, що обмеження доступу особи до суду певним строком може мати суттєві недоліки, які впливають на здійснення правосуддя та можливість захисту порушених прав такої особи. </a:t>
            </a:r>
          </a:p>
          <a:p>
            <a:pPr indent="0" algn="just">
              <a:buNone/>
            </a:pPr>
            <a:r>
              <a:rPr lang="uk-UA" sz="1800" dirty="0">
                <a:solidFill>
                  <a:srgbClr val="002949"/>
                </a:solidFill>
                <a:effectLst/>
                <a:ea typeface="Roboto Condensed Light" panose="02000000000000000000" pitchFamily="2" charset="0"/>
              </a:rPr>
              <a:t>До основних недоліків можна віднести те, що у багатьох випадках особа не може передбачити всі можливі обставини, які вплинуть на її права у майбутньому, і призведуть до настання негативних наслідків у вигляді порушення її прав. </a:t>
            </a:r>
          </a:p>
          <a:p>
            <a:pPr indent="0" algn="just">
              <a:buNone/>
            </a:pPr>
            <a:r>
              <a:rPr lang="uk-UA" sz="1800" dirty="0">
                <a:solidFill>
                  <a:srgbClr val="002949"/>
                </a:solidFill>
                <a:effectLst/>
                <a:ea typeface="Roboto Condensed Light" panose="02000000000000000000" pitchFamily="2" charset="0"/>
              </a:rPr>
              <a:t>Вказане може призвести до необхідності звернення особи до суду тоді, коли її права вже порушено внаслідок дій чи бездіяльності суб`єкта владних повноважень, наслідків протиправності яких особа не могла передбачити, а не напередодні можливого порушення. </a:t>
            </a:r>
          </a:p>
          <a:p>
            <a:pPr indent="0" algn="just">
              <a:buNone/>
            </a:pPr>
            <a:r>
              <a:rPr lang="uk-UA" sz="1800" dirty="0">
                <a:solidFill>
                  <a:srgbClr val="002949"/>
                </a:solidFill>
                <a:effectLst/>
                <a:ea typeface="Roboto Condensed Light" panose="02000000000000000000" pitchFamily="2" charset="0"/>
              </a:rPr>
              <a:t>Обмеження строком, за таких обставин, може бути особливо неприйнятним для тих, хто з різних причин не може вчасно виявити порушення своїх прав, що може призвести до дискримінації у сфері доступу до правосуддя. У цілому обмеження строком доступу до суду має бути винятком, але одночасно узгоджуватися з принципом правової визначеності (res judicata) і принципом справедливості, як складової верховенства права.</a:t>
            </a:r>
          </a:p>
          <a:p>
            <a:pPr indent="0" algn="just">
              <a:buNone/>
            </a:pPr>
            <a:endParaRPr lang="ru-RU" sz="1800" dirty="0">
              <a:solidFill>
                <a:srgbClr val="002949"/>
              </a:solidFill>
              <a:effectLst/>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415057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1057012" y="545637"/>
            <a:ext cx="10296787" cy="578488"/>
          </a:xfrm>
        </p:spPr>
        <p:txBody>
          <a:bodyPr/>
          <a:lstStyle/>
          <a:p>
            <a:pPr indent="180340" algn="ctr"/>
            <a:r>
              <a:rPr lang="ru-RU" sz="2600" b="1" dirty="0">
                <a:solidFill>
                  <a:srgbClr val="004E9E"/>
                </a:solidFill>
                <a:effectLst/>
                <a:ea typeface="Roboto Condensed Light" panose="02000000000000000000" pitchFamily="2" charset="0"/>
              </a:rPr>
              <a:t>Постанова Верховного Суду від 10 січня 2024 року у справі № 240/4894/23 </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241571"/>
            <a:ext cx="10888910" cy="4623208"/>
          </a:xfrm>
        </p:spPr>
        <p:txBody>
          <a:bodyPr/>
          <a:lstStyle/>
          <a:p>
            <a:pPr indent="0" algn="just">
              <a:buNone/>
            </a:pPr>
            <a:r>
              <a:rPr lang="uk-UA" dirty="0">
                <a:solidFill>
                  <a:srgbClr val="002949"/>
                </a:solidFill>
                <a:ea typeface="Roboto Condensed Light" panose="02000000000000000000" pitchFamily="2" charset="0"/>
              </a:rPr>
              <a:t>Загальноприйнято вважати, що принцип тлумачення закону на користь особи є однією з основних засад судочинства, яка вказує, що суди повинні намагатися тлумачити закон та його норми в такий спосіб, щоб максимально захистити права та інтереси особи; </a:t>
            </a:r>
          </a:p>
          <a:p>
            <a:pPr indent="0" algn="just">
              <a:buNone/>
            </a:pPr>
            <a:r>
              <a:rPr lang="uk-UA" dirty="0">
                <a:solidFill>
                  <a:srgbClr val="002949"/>
                </a:solidFill>
                <a:ea typeface="Roboto Condensed Light" panose="02000000000000000000" pitchFamily="2" charset="0"/>
              </a:rPr>
              <a:t>цей принцип також часто відомий як "</a:t>
            </a:r>
            <a:r>
              <a:rPr lang="en-US" dirty="0">
                <a:solidFill>
                  <a:srgbClr val="002949"/>
                </a:solidFill>
                <a:ea typeface="Roboto Condensed Light" panose="02000000000000000000" pitchFamily="2" charset="0"/>
              </a:rPr>
              <a:t>in dubio pro persona" </a:t>
            </a:r>
            <a:r>
              <a:rPr lang="uk-UA" dirty="0">
                <a:solidFill>
                  <a:srgbClr val="002949"/>
                </a:solidFill>
                <a:ea typeface="Roboto Condensed Light" panose="02000000000000000000" pitchFamily="2" charset="0"/>
              </a:rPr>
              <a:t>або "</a:t>
            </a:r>
            <a:r>
              <a:rPr lang="en-US" dirty="0">
                <a:solidFill>
                  <a:srgbClr val="002949"/>
                </a:solidFill>
                <a:ea typeface="Roboto Condensed Light" panose="02000000000000000000" pitchFamily="2" charset="0"/>
              </a:rPr>
              <a:t>in dubio pro homine" (</a:t>
            </a:r>
            <a:r>
              <a:rPr lang="uk-UA" dirty="0">
                <a:solidFill>
                  <a:srgbClr val="002949"/>
                </a:solidFill>
                <a:ea typeface="Roboto Condensed Light" panose="02000000000000000000" pitchFamily="2" charset="0"/>
              </a:rPr>
              <a:t>латинською мовою) означає "у вагомих сумнівах - на користь людини"; </a:t>
            </a:r>
          </a:p>
          <a:p>
            <a:pPr indent="0" algn="just">
              <a:buNone/>
            </a:pPr>
            <a:r>
              <a:rPr lang="uk-UA" dirty="0">
                <a:solidFill>
                  <a:srgbClr val="002949"/>
                </a:solidFill>
                <a:ea typeface="Roboto Condensed Light" panose="02000000000000000000" pitchFamily="2" charset="0"/>
              </a:rPr>
              <a:t>принцип тлумачення закону на користь особи не передбачає ігнорування закону, але вказує на те, що в спірних ситуаціях суди повинні намагатися вибрати інтерпретацію закону, яка максимально захищає права та інтереси саме особи.</a:t>
            </a:r>
          </a:p>
          <a:p>
            <a:pPr indent="0" algn="just">
              <a:buNone/>
            </a:pPr>
            <a:endParaRPr lang="uk-UA" sz="18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2354541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1057012" y="545637"/>
            <a:ext cx="10296787" cy="728360"/>
          </a:xfrm>
        </p:spPr>
        <p:txBody>
          <a:bodyPr/>
          <a:lstStyle/>
          <a:p>
            <a:pPr indent="180340" algn="ctr"/>
            <a:r>
              <a:rPr lang="ru-RU" sz="2600" b="1" dirty="0">
                <a:solidFill>
                  <a:srgbClr val="004E9E"/>
                </a:solidFill>
                <a:effectLst/>
                <a:ea typeface="Roboto Condensed Light" panose="02000000000000000000" pitchFamily="2" charset="0"/>
              </a:rPr>
              <a:t>Ухвала Верховного Суду від 23 січня 2024 року у справі № 380/12348/22</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273997"/>
            <a:ext cx="10888910" cy="4522796"/>
          </a:xfrm>
        </p:spPr>
        <p:txBody>
          <a:bodyPr/>
          <a:lstStyle/>
          <a:p>
            <a:pPr indent="0" algn="just">
              <a:buNone/>
            </a:pPr>
            <a:r>
              <a:rPr lang="uk-UA" sz="1800" dirty="0">
                <a:solidFill>
                  <a:srgbClr val="002949"/>
                </a:solidFill>
                <a:ea typeface="Roboto Condensed Light" panose="02000000000000000000" pitchFamily="2" charset="0"/>
              </a:rPr>
              <a:t>Принцип повного відшкодування витрат на професійну правничу допомогу стороні, на користь якої ухвалено судове рішення, ґрунтується на загальних принципах справедливості та компенсації в правовій системі, що є особливо важливим у публічно-правових спорах, де відповідачам, як правило, виступає держава в особі уповноважених нею суб`єктів владних повноважень.</a:t>
            </a:r>
          </a:p>
          <a:p>
            <a:pPr indent="0" algn="just">
              <a:buNone/>
            </a:pPr>
            <a:r>
              <a:rPr lang="uk-UA" sz="1800" dirty="0">
                <a:solidFill>
                  <a:srgbClr val="002949"/>
                </a:solidFill>
                <a:ea typeface="Roboto Condensed Light" panose="02000000000000000000" pitchFamily="2" charset="0"/>
              </a:rPr>
              <a:t>Зазначений принцип допомагає взаємно збалансувати тягар витрат і забезпечити ефективний доступ до правосуддя, оскільки це дає можливість: 1) стимулювати справедливі судові процеси: якщо сторона, на користь якої ухвалено судове рішення, може очікувати відшкодування витрат на адвоката, це стимулює її використовувати правові засоби та користуватися послугами адвокатів для ефективного представлення своїх інтересів у суді, що сприяє справедливому та рівноправному судовому процесу; 2) захистити право на доступ до правосуддя: гарантування відшкодування витрат на професійну правничу допомогу забезпечує можливість захисту особою своїх прав у суді, незалежно від її фінансового стану, що сприяє реалізації принципу рівності перед законом; 3) збалансувати інтереси сторін: відшкодування витрат на професійну правничу допомогу сприяє встановленню балансу інтересів сторін та дає змогу стороні, на користь якої ухвалено судове рішення, компенсувати витрати, що виникли внаслідок необхідності захищати свої права в суді; 4) забезпечити судову ефективність: якщо сторона, на користь якої ухвалено судове рішення, може очікувати відшкодування витрат на професійну правничу допомогу, це сприяє ефективності судового процесу та робить його більш доступним та прозорим.</a:t>
            </a:r>
          </a:p>
          <a:p>
            <a:pPr indent="0" algn="just">
              <a:buNone/>
            </a:pPr>
            <a:endParaRPr lang="ru-RU" sz="1800" dirty="0">
              <a:solidFill>
                <a:srgbClr val="002949"/>
              </a:solidFill>
              <a:effectLst/>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212935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964725" y="545636"/>
            <a:ext cx="10586916" cy="728360"/>
          </a:xfrm>
        </p:spPr>
        <p:txBody>
          <a:bodyPr/>
          <a:lstStyle/>
          <a:p>
            <a:pPr indent="180340" algn="ctr"/>
            <a:r>
              <a:rPr lang="ru-RU" sz="2600" b="1" dirty="0">
                <a:solidFill>
                  <a:srgbClr val="004E9E"/>
                </a:solidFill>
                <a:effectLst/>
                <a:ea typeface="Roboto Condensed Light" panose="02000000000000000000" pitchFamily="2" charset="0"/>
              </a:rPr>
              <a:t>Постанова Верховного Суду від 13 лютого 2024 року у справі № 140/9165/23</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417738"/>
            <a:ext cx="10888910" cy="4219663"/>
          </a:xfrm>
        </p:spPr>
        <p:txBody>
          <a:bodyPr/>
          <a:lstStyle/>
          <a:p>
            <a:pPr indent="0" algn="just">
              <a:buNone/>
            </a:pPr>
            <a:r>
              <a:rPr lang="uk-UA" sz="2100" dirty="0">
                <a:solidFill>
                  <a:srgbClr val="002949"/>
                </a:solidFill>
                <a:ea typeface="Roboto Condensed Light" panose="02000000000000000000" pitchFamily="2" charset="0"/>
              </a:rPr>
              <a:t>Питання поновлення пропущених процесуальних строків вирішується судом в кожному конкретному випадку з урахуванням доводів, наведених у заяві про поновлення такого строку. Найпоширенішими підставами, за яких може бути поновлений пропущений строк звернення до суду, є, зокрема, форс-мажорні обставини або такі, що перебували поза контролем особи (аварії, катастрофи, природні явища) та інші об`єктивні причини, що не залежали від її волі (тяжка хвороба, неправомірні дії інших осіб тощо). Водночас, у випадку, коли позивачем не наведено обґрунтованих аргументів та переконливих доказів, які могли б свідчити про об`єктивну неможливість вчинення ним всіх необхідних і можливих дій щодо реалізації процесуальних прав у передбачені процесуальним законом строки, застосування судами передбачених законом наслідків пропущення строків звернення до суду, не є порушенням права особи на доступ до суду.</a:t>
            </a:r>
          </a:p>
          <a:p>
            <a:pPr indent="0" algn="just">
              <a:buNone/>
            </a:pPr>
            <a:r>
              <a:rPr lang="uk-UA" sz="2100" dirty="0">
                <a:solidFill>
                  <a:srgbClr val="002949"/>
                </a:solidFill>
                <a:ea typeface="Roboto Condensed Light" panose="02000000000000000000" pitchFamily="2" charset="0"/>
              </a:rPr>
              <a:t>Такий підхід відповідає принципу правової визначеності (res judicata) як складової верховенства права, а також законності (заборони незастосування норми закону, яка відповідає критерію якості, передбачуваності та легітимної мети).</a:t>
            </a:r>
          </a:p>
          <a:p>
            <a:pPr indent="0" algn="just">
              <a:buNone/>
            </a:pPr>
            <a:endParaRPr lang="ru-RU" sz="1800" dirty="0">
              <a:solidFill>
                <a:srgbClr val="002949"/>
              </a:solidFill>
              <a:effectLst/>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3154173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504969" y="947480"/>
            <a:ext cx="11190207" cy="123110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0"/>
              </a:spcAft>
              <a:buFont typeface="Arial" panose="020B0604020202020204" pitchFamily="34" charset="0"/>
              <a:buNone/>
            </a:pPr>
            <a:r>
              <a:rPr lang="ru-RU" altLang="uk-UA" sz="1600" dirty="0">
                <a:solidFill>
                  <a:srgbClr val="002949"/>
                </a:solidFill>
              </a:rPr>
              <a:t>1. Берназюк Ян. Електронний суд та деякі (не)відʼємні атрибути судочинства: мантія, нарадча кімната тощо</a:t>
            </a:r>
          </a:p>
          <a:p>
            <a:pPr algn="just">
              <a:lnSpc>
                <a:spcPct val="100000"/>
              </a:lnSpc>
              <a:spcBef>
                <a:spcPct val="0"/>
              </a:spcBef>
              <a:spcAft>
                <a:spcPts val="0"/>
              </a:spcAft>
              <a:buFont typeface="Arial" panose="020B0604020202020204" pitchFamily="34" charset="0"/>
              <a:buNone/>
            </a:pPr>
            <a:r>
              <a:rPr lang="ru-RU" altLang="uk-UA" sz="1600" dirty="0">
                <a:solidFill>
                  <a:srgbClr val="002949"/>
                </a:solidFill>
                <a:hlinkClick r:id="rId2"/>
              </a:rPr>
              <a:t>https://supreme.court.gov.ua/userfiles/media/new_folder_for_uploads/supreme/2023_prezent/2_%20presentation_bernaziuk_it_mantle.pdf</a:t>
            </a:r>
            <a:r>
              <a:rPr lang="ru-RU" altLang="uk-UA" sz="1600" dirty="0">
                <a:solidFill>
                  <a:srgbClr val="002949"/>
                </a:solidFill>
              </a:rPr>
              <a:t> </a:t>
            </a:r>
          </a:p>
          <a:p>
            <a:pPr algn="just">
              <a:lnSpc>
                <a:spcPct val="100000"/>
              </a:lnSpc>
              <a:spcBef>
                <a:spcPct val="0"/>
              </a:spcBef>
              <a:spcAft>
                <a:spcPts val="1200"/>
              </a:spcAft>
              <a:buFont typeface="Arial" panose="020B0604020202020204" pitchFamily="34" charset="0"/>
              <a:buNone/>
            </a:pPr>
            <a:endParaRPr lang="ru-RU" altLang="uk-UA" sz="16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600" dirty="0">
                <a:solidFill>
                  <a:srgbClr val="002949"/>
                </a:solidFill>
              </a:rPr>
              <a:t>	</a:t>
            </a:r>
            <a:endParaRPr lang="en-US" altLang="uk-UA" sz="1600" dirty="0">
              <a:solidFill>
                <a:srgbClr val="002949"/>
              </a:solidFill>
            </a:endParaRP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56063" y="210311"/>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ВИКОРИСТАНІ ДЖЕРЕЛА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79</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a:solidFill>
                  <a:srgbClr val="002949"/>
                </a:solidFill>
              </a:rPr>
              <a:t>Електронний суд та деякі (не)відʼємні атрибути судочинства: мантія, нарадча кімната 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69147096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pic>
        <p:nvPicPr>
          <p:cNvPr id="5"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75" y="584200"/>
            <a:ext cx="1232064" cy="1510617"/>
          </a:xfrm>
          <a:prstGeom prst="rect">
            <a:avLst/>
          </a:prstGeom>
        </p:spPr>
      </p:pic>
      <p:sp>
        <p:nvSpPr>
          <p:cNvPr id="6" name="TextBox 5">
            <a:extLst>
              <a:ext uri="{FF2B5EF4-FFF2-40B4-BE49-F238E27FC236}">
                <a16:creationId xmlns:a16="http://schemas.microsoft.com/office/drawing/2014/main" id="{234FC462-91EA-4801-A062-F8D36BEF3FCA}"/>
              </a:ext>
            </a:extLst>
          </p:cNvPr>
          <p:cNvSpPr txBox="1">
            <a:spLocks noChangeArrowheads="1"/>
          </p:cNvSpPr>
          <p:nvPr/>
        </p:nvSpPr>
        <p:spPr bwMode="auto">
          <a:xfrm>
            <a:off x="482525" y="5569506"/>
            <a:ext cx="49332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Дякую за увагу</a:t>
            </a:r>
            <a:r>
              <a:rPr lang="en-US"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 name="Пряма сполучна лінія 2">
            <a:extLst>
              <a:ext uri="{FF2B5EF4-FFF2-40B4-BE49-F238E27FC236}">
                <a16:creationId xmlns:a16="http://schemas.microsoft.com/office/drawing/2014/main" id="{89431B16-B8A7-4491-BBE3-19389F18F114}"/>
              </a:ext>
            </a:extLst>
          </p:cNvPr>
          <p:cNvCxnSpPr>
            <a:cxnSpLocks/>
          </p:cNvCxnSpPr>
          <p:nvPr/>
        </p:nvCxnSpPr>
        <p:spPr>
          <a:xfrm>
            <a:off x="587375" y="5477773"/>
            <a:ext cx="9071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Місце для номера слайда 1">
            <a:extLst>
              <a:ext uri="{FF2B5EF4-FFF2-40B4-BE49-F238E27FC236}">
                <a16:creationId xmlns:a16="http://schemas.microsoft.com/office/drawing/2014/main" id="{5AE18610-062B-FEA4-3C53-2BB8686D94BF}"/>
              </a:ext>
            </a:extLst>
          </p:cNvPr>
          <p:cNvSpPr>
            <a:spLocks noGrp="1"/>
          </p:cNvSpPr>
          <p:nvPr>
            <p:ph type="sldNum" sz="quarter" idx="12"/>
          </p:nvPr>
        </p:nvSpPr>
        <p:spPr/>
        <p:txBody>
          <a:bodyPr/>
          <a:lstStyle/>
          <a:p>
            <a:pPr>
              <a:defRPr/>
            </a:pPr>
            <a:fld id="{AF12A4B8-FBE2-42FD-8F7C-E331D756A450}" type="slidenum">
              <a:rPr lang="uk-UA" altLang="uk-UA" smtClean="0">
                <a:solidFill>
                  <a:srgbClr val="002949"/>
                </a:solidFill>
              </a:rPr>
              <a:pPr>
                <a:defRPr/>
              </a:pPr>
              <a:t>36</a:t>
            </a:fld>
            <a:endParaRPr lang="uk-UA" altLang="uk-UA" dirty="0">
              <a:solidFill>
                <a:srgbClr val="00294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2"/>
            <a:ext cx="10515600" cy="1194513"/>
          </a:xfrm>
        </p:spPr>
        <p:txBody>
          <a:bodyPr/>
          <a:lstStyle/>
          <a:p>
            <a:pPr algn="ctr"/>
            <a:r>
              <a:rPr lang="uk-UA" sz="2200" b="1" dirty="0">
                <a:solidFill>
                  <a:srgbClr val="004E9E"/>
                </a:solidFill>
                <a:ea typeface="Roboto Condensed Light" panose="02000000000000000000" pitchFamily="2" charset="0"/>
                <a:cs typeface="Times New Roman" panose="02020603050405020304" pitchFamily="18" charset="0"/>
              </a:rPr>
              <a:t>Не уникайте обережного використання ШІ, сказали судді Великої Британії</a:t>
            </a:r>
            <a:br>
              <a:rPr lang="uk-UA" sz="2200" b="1" dirty="0">
                <a:solidFill>
                  <a:srgbClr val="004E9E"/>
                </a:solidFill>
                <a:ea typeface="Roboto Condensed Light" panose="02000000000000000000" pitchFamily="2" charset="0"/>
                <a:cs typeface="Times New Roman" panose="02020603050405020304" pitchFamily="18" charset="0"/>
              </a:rPr>
            </a:br>
            <a:r>
              <a:rPr lang="uk-UA" sz="2200" b="1" dirty="0">
                <a:solidFill>
                  <a:srgbClr val="004E9E"/>
                </a:solidFill>
                <a:ea typeface="Roboto Condensed Light" panose="02000000000000000000" pitchFamily="2" charset="0"/>
                <a:cs typeface="Times New Roman" panose="02020603050405020304" pitchFamily="18" charset="0"/>
                <a:hlinkClick r:id="rId2"/>
              </a:rPr>
              <a:t>https://www-lawgazette-co-uk.translate.goog/practice/dont-shun-careful-use-of-ai-judges-told/5118192.article?_x_tr_sl=en&amp;_x_tr_tl=uk&amp;_x_tr_hl=uk&amp;_x_tr_pto=sc</a:t>
            </a:r>
            <a:r>
              <a:rPr lang="uk-UA" sz="2200" b="1" dirty="0">
                <a:solidFill>
                  <a:srgbClr val="004E9E"/>
                </a:solidFill>
                <a:ea typeface="Roboto Condensed Light" panose="02000000000000000000" pitchFamily="2" charset="0"/>
                <a:cs typeface="Times New Roman" panose="02020603050405020304" pitchFamily="18" charset="0"/>
              </a:rPr>
              <a:t> </a:t>
            </a:r>
            <a:br>
              <a:rPr lang="uk-UA" sz="2200" b="1" dirty="0">
                <a:solidFill>
                  <a:srgbClr val="004E9E"/>
                </a:solidFill>
                <a:ea typeface="Roboto Condensed Light" panose="02000000000000000000" pitchFamily="2" charset="0"/>
                <a:cs typeface="Times New Roman" panose="02020603050405020304" pitchFamily="18" charset="0"/>
              </a:rPr>
            </a:br>
            <a:r>
              <a:rPr lang="en-US" sz="2200" b="1" dirty="0">
                <a:solidFill>
                  <a:srgbClr val="004E9E"/>
                </a:solidFill>
                <a:ea typeface="Roboto Condensed Light" panose="02000000000000000000" pitchFamily="2" charset="0"/>
                <a:cs typeface="Times New Roman" panose="02020603050405020304" pitchFamily="18" charset="0"/>
              </a:rPr>
              <a:t>https://www.judiciary.uk/wp-content/uploads/2023/12/AI-Judicial-Guidance.pdf</a:t>
            </a:r>
            <a:endParaRPr lang="uk-UA" sz="22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887523"/>
            <a:ext cx="11395494" cy="3835416"/>
          </a:xfrm>
        </p:spPr>
        <p:txBody>
          <a:bodyPr/>
          <a:lstStyle/>
          <a:p>
            <a:pPr marL="0" indent="0" algn="just">
              <a:buNone/>
            </a:pPr>
            <a:r>
              <a:rPr lang="uk-UA" sz="2600" dirty="0">
                <a:solidFill>
                  <a:srgbClr val="002949"/>
                </a:solidFill>
                <a:ea typeface="Roboto Condensed Light" panose="02000000000000000000" pitchFamily="2" charset="0"/>
              </a:rPr>
              <a:t>Судді не повинні виключати обережне використання штучного інтелекту, сказав голова цивільної юстиції, водночас попереджаючи про потенційний ризик технології для конфіденційності, точності та справедливості. Сер </a:t>
            </a:r>
            <a:r>
              <a:rPr lang="uk-UA" sz="2600" dirty="0" err="1">
                <a:solidFill>
                  <a:srgbClr val="002949"/>
                </a:solidFill>
                <a:ea typeface="Roboto Condensed Light" panose="02000000000000000000" pitchFamily="2" charset="0"/>
              </a:rPr>
              <a:t>Джеффрі</a:t>
            </a:r>
            <a:r>
              <a:rPr lang="uk-UA" sz="2600" dirty="0">
                <a:solidFill>
                  <a:srgbClr val="002949"/>
                </a:solidFill>
                <a:ea typeface="Roboto Condensed Light" panose="02000000000000000000" pitchFamily="2" charset="0"/>
              </a:rPr>
              <a:t> Вос, вітав публікацію «своєчасних і важливих» вказівок щодо генеративного ШІ, машинного навчання та інших технологій ШІ. </a:t>
            </a:r>
          </a:p>
          <a:p>
            <a:pPr marL="0" indent="0" algn="just">
              <a:buNone/>
            </a:pPr>
            <a:r>
              <a:rPr lang="uk-UA" sz="2600" dirty="0">
                <a:solidFill>
                  <a:srgbClr val="002949"/>
                </a:solidFill>
                <a:ea typeface="Roboto Condensed Light" panose="02000000000000000000" pitchFamily="2" charset="0"/>
              </a:rPr>
              <a:t>«Судова влада повинна прийняти впровадження новітніх технологій у нашу систему правосуддя, водночас забезпечуючи безпечне та відповідальне використання ШІ», — сказав Вос. «ШІ може і дозволить нам розробити цифрову систему правосуддя, яка буде ефективною та доступною для всіх».</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32491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98812"/>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Пов'язані поняття</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275127"/>
            <a:ext cx="11395494" cy="4447812"/>
          </a:xfrm>
        </p:spPr>
        <p:txBody>
          <a:bodyPr/>
          <a:lstStyle/>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Процесуальна економія</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Об'єктивність (неупередженість, безсторонність)</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Єдність практики</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Правова визначеність</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Офіційне з'ясування обставин</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Довіра до суду</a:t>
            </a: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6469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625457"/>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КОНСТИТУЦІЯ УКРАЇНИ</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482856" y="1152165"/>
            <a:ext cx="11240442" cy="4570774"/>
          </a:xfrm>
        </p:spPr>
        <p:txBody>
          <a:bodyPr/>
          <a:lstStyle/>
          <a:p>
            <a:pPr indent="0" algn="just">
              <a:lnSpc>
                <a:spcPct val="100000"/>
              </a:lnSpc>
              <a:spcBef>
                <a:spcPts val="0"/>
              </a:spcBef>
              <a:spcAft>
                <a:spcPts val="0"/>
              </a:spcAft>
              <a:buNone/>
            </a:pPr>
            <a:r>
              <a:rPr lang="uk-UA" sz="2100" b="1" dirty="0">
                <a:solidFill>
                  <a:srgbClr val="002949"/>
                </a:solidFill>
                <a:effectLst/>
                <a:ea typeface="Roboto Condensed Light" panose="02000000000000000000" pitchFamily="2" charset="0"/>
                <a:cs typeface="Times New Roman" panose="02020603050405020304" pitchFamily="18" charset="0"/>
              </a:rPr>
              <a:t>Стаття 124</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1. Правосуддя в Україні здійснюють виключно суди.</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2. Делегування функцій судів, а також привласнення цих функцій іншими органами чи посадовими особами не допускаються.</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5. Народ безпосередньо бере участь у здійсненні правосуддя через присяжних.</a:t>
            </a:r>
          </a:p>
          <a:p>
            <a:pPr indent="0" algn="just">
              <a:lnSpc>
                <a:spcPct val="100000"/>
              </a:lnSpc>
              <a:spcBef>
                <a:spcPts val="0"/>
              </a:spcBef>
              <a:spcAft>
                <a:spcPts val="0"/>
              </a:spcAft>
              <a:buNone/>
            </a:pPr>
            <a:r>
              <a:rPr lang="uk-UA" sz="2100" b="1" dirty="0">
                <a:solidFill>
                  <a:srgbClr val="002949"/>
                </a:solidFill>
                <a:effectLst/>
                <a:ea typeface="Roboto Condensed Light" panose="02000000000000000000" pitchFamily="2" charset="0"/>
                <a:cs typeface="Times New Roman" panose="02020603050405020304" pitchFamily="18" charset="0"/>
              </a:rPr>
              <a:t>Стаття 127 </a:t>
            </a:r>
          </a:p>
          <a:p>
            <a:pPr indent="0" algn="just">
              <a:lnSpc>
                <a:spcPct val="100000"/>
              </a:lnSpc>
              <a:spcBef>
                <a:spcPts val="0"/>
              </a:spcBef>
              <a:spcAft>
                <a:spcPts val="0"/>
              </a:spcAft>
              <a:buNone/>
            </a:pPr>
            <a:r>
              <a:rPr lang="uk-UA" sz="2100" dirty="0">
                <a:solidFill>
                  <a:srgbClr val="002949"/>
                </a:solidFill>
                <a:ea typeface="Roboto Condensed Light" panose="02000000000000000000" pitchFamily="2" charset="0"/>
                <a:cs typeface="Times New Roman" panose="02020603050405020304" pitchFamily="18" charset="0"/>
              </a:rPr>
              <a:t>1. </a:t>
            </a:r>
            <a:r>
              <a:rPr lang="uk-UA" sz="2100" dirty="0">
                <a:solidFill>
                  <a:srgbClr val="002949"/>
                </a:solidFill>
                <a:effectLst/>
                <a:ea typeface="Roboto Condensed Light" panose="02000000000000000000" pitchFamily="2" charset="0"/>
                <a:cs typeface="Times New Roman" panose="02020603050405020304" pitchFamily="18" charset="0"/>
              </a:rPr>
              <a:t>Правосуддя здійснюють судді. У визначених законом випадках правосуддя здійснюється за участю присяжних.</a:t>
            </a:r>
          </a:p>
          <a:p>
            <a:pPr indent="0" algn="just">
              <a:lnSpc>
                <a:spcPct val="100000"/>
              </a:lnSpc>
              <a:spcBef>
                <a:spcPts val="0"/>
              </a:spcBef>
              <a:spcAft>
                <a:spcPts val="0"/>
              </a:spcAft>
              <a:buNone/>
            </a:pPr>
            <a:r>
              <a:rPr lang="ru-RU" sz="2100" dirty="0">
                <a:solidFill>
                  <a:srgbClr val="002949"/>
                </a:solidFill>
                <a:effectLst/>
                <a:ea typeface="Roboto Condensed Light" panose="02000000000000000000" pitchFamily="2" charset="0"/>
                <a:cs typeface="Times New Roman" panose="02020603050405020304" pitchFamily="18" charset="0"/>
              </a:rPr>
              <a:t>3. На посаду судді </a:t>
            </a:r>
            <a:r>
              <a:rPr lang="uk-UA" sz="2100" dirty="0">
                <a:solidFill>
                  <a:srgbClr val="002949"/>
                </a:solidFill>
                <a:effectLst/>
                <a:ea typeface="Roboto Condensed Light" panose="02000000000000000000" pitchFamily="2" charset="0"/>
                <a:cs typeface="Times New Roman" panose="02020603050405020304" pitchFamily="18" charset="0"/>
              </a:rPr>
              <a:t>може бути призначений громадянин України, не молодший тридцяти та не старший шістдесяти п’яти років, який має вищу юридичну освіту і стаж професійної діяльності у сфері права щонайменше п’ять років, є компетентним, доброчесним та володіє державною мовою. Законом можуть бути передбачені додаткові вимоги для призначення </a:t>
            </a:r>
            <a:r>
              <a:rPr lang="ru-RU" sz="2100" dirty="0">
                <a:solidFill>
                  <a:srgbClr val="002949"/>
                </a:solidFill>
                <a:effectLst/>
                <a:ea typeface="Roboto Condensed Light" panose="02000000000000000000" pitchFamily="2" charset="0"/>
                <a:cs typeface="Times New Roman" panose="02020603050405020304" pitchFamily="18" charset="0"/>
              </a:rPr>
              <a:t>на посаду судді.</a:t>
            </a:r>
            <a:endParaRPr lang="uk-UA" sz="21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r>
              <a:rPr lang="uk-UA" sz="2100" b="1" dirty="0">
                <a:solidFill>
                  <a:srgbClr val="002949"/>
                </a:solidFill>
                <a:effectLst/>
                <a:ea typeface="Roboto Condensed Light" panose="02000000000000000000" pitchFamily="2" charset="0"/>
                <a:cs typeface="Times New Roman" panose="02020603050405020304" pitchFamily="18" charset="0"/>
              </a:rPr>
              <a:t>Стаття 129</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3. Судочинство провадиться суддею одноособово, колегією суддів чи судом присяжних</a:t>
            </a:r>
            <a:r>
              <a:rPr lang="ru-RU" sz="2100" dirty="0">
                <a:solidFill>
                  <a:srgbClr val="002949"/>
                </a:solidFill>
                <a:effectLst/>
                <a:ea typeface="Roboto Condensed Light" panose="02000000000000000000" pitchFamily="2" charset="0"/>
                <a:cs typeface="Times New Roman" panose="02020603050405020304" pitchFamily="18" charset="0"/>
              </a:rPr>
              <a:t>.</a:t>
            </a:r>
          </a:p>
          <a:p>
            <a:pPr indent="0" algn="just">
              <a:lnSpc>
                <a:spcPct val="100000"/>
              </a:lnSpc>
              <a:spcBef>
                <a:spcPts val="0"/>
              </a:spcBef>
              <a:spcAft>
                <a:spcPts val="0"/>
              </a:spcAft>
              <a:buNone/>
            </a:pPr>
            <a:endParaRPr lang="uk-UA" sz="22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9316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Закон України «Про судоустрій і статус судді»</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Стаття 157. </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1. Кожний суддя має помічника (помічників), статус і умови діяльності якого (яких) визначаються цим Законом та Положенням про помічника судді, затвердженим Радою суддів України </a:t>
            </a:r>
            <a:r>
              <a:rPr lang="uk-UA" sz="2400" i="1" dirty="0">
                <a:solidFill>
                  <a:srgbClr val="002949"/>
                </a:solidFill>
                <a:effectLst/>
                <a:ea typeface="Roboto Condensed Light" panose="02000000000000000000" pitchFamily="2" charset="0"/>
                <a:cs typeface="Times New Roman" panose="02020603050405020304" pitchFamily="18" charset="0"/>
              </a:rPr>
              <a:t>(</a:t>
            </a:r>
            <a:r>
              <a:rPr lang="ru-RU" sz="2400" i="1" dirty="0">
                <a:solidFill>
                  <a:srgbClr val="002949"/>
                </a:solidFill>
                <a:ea typeface="Roboto Condensed Light" panose="02000000000000000000" pitchFamily="2" charset="0"/>
                <a:cs typeface="Times New Roman" panose="02020603050405020304" pitchFamily="18" charset="0"/>
              </a:rPr>
              <a:t>рішення 18.05.2018 № 21)</a:t>
            </a:r>
            <a:r>
              <a:rPr lang="uk-UA" sz="2400" dirty="0">
                <a:solidFill>
                  <a:srgbClr val="002949"/>
                </a:solidFill>
                <a:effectLst/>
                <a:ea typeface="Roboto Condensed Light" panose="02000000000000000000" pitchFamily="2" charset="0"/>
                <a:cs typeface="Times New Roman" panose="02020603050405020304" pitchFamily="18" charset="0"/>
              </a:rPr>
              <a:t>.</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2. Помічником судді може бути громадянин України, який має вищу юридичну освіту і вільно володіє державною мовою. Помічники суддів Верховного Суду повинні також мати стаж професійної діяльності у сфері права не менше трьох років.</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3. Судді самостійно здійснюють добір помічників. Помічник судді призначається на посаду та звільняється з посади керівником апарату відповідного суду за поданням судді.</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4. Помічники суддів з питань підготовки справ до розгляду підзвітні лише відповідному судді.</a:t>
            </a:r>
          </a:p>
          <a:p>
            <a:pPr indent="0" algn="just">
              <a:lnSpc>
                <a:spcPct val="100000"/>
              </a:lnSpc>
              <a:spcBef>
                <a:spcPts val="0"/>
              </a:spcBef>
              <a:spcAft>
                <a:spcPts val="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57586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98812"/>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Запитання для обговорення</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125520"/>
            <a:ext cx="11395494" cy="4597419"/>
          </a:xfrm>
        </p:spPr>
        <p:txBody>
          <a:bodyPr/>
          <a:lstStyle/>
          <a:p>
            <a:pPr marL="571500" indent="-342900" algn="just">
              <a:lnSpc>
                <a:spcPct val="107000"/>
              </a:lnSpc>
              <a:spcBef>
                <a:spcPts val="0"/>
              </a:spcBef>
              <a:spcAft>
                <a:spcPts val="0"/>
              </a:spcAft>
              <a:buAutoNum type="arabicPeriod"/>
            </a:pPr>
            <a:r>
              <a:rPr lang="uk-UA" sz="2200" dirty="0">
                <a:solidFill>
                  <a:srgbClr val="002949"/>
                </a:solidFill>
                <a:effectLst/>
                <a:ea typeface="Roboto Condensed Light" panose="02000000000000000000" pitchFamily="2" charset="0"/>
                <a:cs typeface="Times New Roman" panose="02020603050405020304" pitchFamily="18" charset="0"/>
              </a:rPr>
              <a:t>Чи використовують сьогодні суди штучний інтелект для підготовки судових рішень?</a:t>
            </a:r>
          </a:p>
          <a:p>
            <a:pPr marL="571500" indent="-342900" algn="just">
              <a:lnSpc>
                <a:spcPct val="107000"/>
              </a:lnSpc>
              <a:spcBef>
                <a:spcPts val="0"/>
              </a:spcBef>
              <a:spcAft>
                <a:spcPts val="0"/>
              </a:spcAft>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потребуватиме офіційне залучення штучного інтелекту до правосуддя внесення змін до Конституції України?</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потребуватиме офіційне залучення штучного інтелекту до правосуддя маркування відповідного судового рішення?</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Які професії у зоні найбільшого ризику (суддя, помічник, секретар, працівник апарату)?</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зберігається приватність якщо суддя передає для запитання штучному інтелекту інформацію з конкретної справи?</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Хто (суддя чи ШІ) складає первинний проєкт документу, а хто здійснює його перевірку?</a:t>
            </a:r>
            <a:endParaRPr lang="en-US" sz="2200" dirty="0">
              <a:solidFill>
                <a:srgbClr val="002949"/>
              </a:solidFill>
              <a:ea typeface="Roboto Condensed Light" panose="02000000000000000000" pitchFamily="2" charset="0"/>
              <a:cs typeface="Times New Roman" panose="02020603050405020304" pitchFamily="18" charset="0"/>
            </a:endParaRP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Хто буде вирішувати спори між різними штучними інтелектами?</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Коли очікувати </a:t>
            </a:r>
            <a:r>
              <a:rPr lang="en-US" sz="2200" dirty="0">
                <a:solidFill>
                  <a:srgbClr val="002949"/>
                </a:solidFill>
                <a:ea typeface="Roboto Condensed Light" panose="02000000000000000000" pitchFamily="2" charset="0"/>
                <a:cs typeface="Times New Roman" panose="02020603050405020304" pitchFamily="18" charset="0"/>
              </a:rPr>
              <a:t>A</a:t>
            </a:r>
            <a:r>
              <a:rPr lang="en-US" sz="2200" dirty="0">
                <a:solidFill>
                  <a:srgbClr val="002949"/>
                </a:solidFill>
                <a:effectLst/>
                <a:ea typeface="Roboto Condensed Light" panose="02000000000000000000" pitchFamily="2" charset="0"/>
                <a:cs typeface="Times New Roman" panose="02020603050405020304" pitchFamily="18" charset="0"/>
              </a:rPr>
              <a:t>rtificial general intelligence </a:t>
            </a:r>
            <a:r>
              <a:rPr lang="uk-UA" sz="2200" dirty="0">
                <a:solidFill>
                  <a:srgbClr val="002949"/>
                </a:solidFill>
                <a:ea typeface="Roboto Condensed Light" panose="02000000000000000000" pitchFamily="2" charset="0"/>
                <a:cs typeface="Times New Roman" panose="02020603050405020304" pitchFamily="18" charset="0"/>
              </a:rPr>
              <a:t>(</a:t>
            </a:r>
            <a:r>
              <a:rPr lang="en-US" sz="2200" dirty="0">
                <a:solidFill>
                  <a:srgbClr val="002949"/>
                </a:solidFill>
                <a:ea typeface="Roboto Condensed Light" panose="02000000000000000000" pitchFamily="2" charset="0"/>
                <a:cs typeface="Times New Roman" panose="02020603050405020304" pitchFamily="18" charset="0"/>
              </a:rPr>
              <a:t>AGI</a:t>
            </a:r>
            <a:r>
              <a:rPr lang="uk-UA" sz="2200" dirty="0">
                <a:solidFill>
                  <a:srgbClr val="002949"/>
                </a:solidFill>
                <a:ea typeface="Roboto Condensed Light" panose="02000000000000000000" pitchFamily="2" charset="0"/>
                <a:cs typeface="Times New Roman" panose="02020603050405020304" pitchFamily="18" charset="0"/>
              </a:rPr>
              <a:t>;</a:t>
            </a:r>
            <a:r>
              <a:rPr lang="en-US" sz="2200" dirty="0">
                <a:solidFill>
                  <a:srgbClr val="002949"/>
                </a:solidFill>
                <a:ea typeface="Roboto Condensed Light" panose="02000000000000000000" pitchFamily="2" charset="0"/>
                <a:cs typeface="Times New Roman" panose="02020603050405020304" pitchFamily="18" charset="0"/>
              </a:rPr>
              <a:t> </a:t>
            </a:r>
            <a:r>
              <a:rPr lang="uk-UA" sz="2200" dirty="0">
                <a:solidFill>
                  <a:srgbClr val="002949"/>
                </a:solidFill>
                <a:effectLst/>
                <a:ea typeface="Roboto Condensed Light" panose="02000000000000000000" pitchFamily="2" charset="0"/>
                <a:cs typeface="Times New Roman" panose="02020603050405020304" pitchFamily="18" charset="0"/>
              </a:rPr>
              <a:t>Загальний ШІ</a:t>
            </a:r>
            <a:r>
              <a:rPr lang="en-US" sz="2200" dirty="0">
                <a:solidFill>
                  <a:srgbClr val="002949"/>
                </a:solidFill>
                <a:effectLst/>
                <a:ea typeface="Roboto Condensed Light" panose="02000000000000000000" pitchFamily="2" charset="0"/>
                <a:cs typeface="Times New Roman" panose="02020603050405020304" pitchFamily="18" charset="0"/>
              </a:rPr>
              <a:t>) — </a:t>
            </a:r>
            <a:r>
              <a:rPr lang="uk-UA" sz="2200" dirty="0">
                <a:solidFill>
                  <a:srgbClr val="002949"/>
                </a:solidFill>
                <a:effectLst/>
                <a:ea typeface="Roboto Condensed Light" panose="02000000000000000000" pitchFamily="2" charset="0"/>
                <a:cs typeface="Times New Roman" panose="02020603050405020304" pitchFamily="18" charset="0"/>
              </a:rPr>
              <a:t>який може працювати так само добре або краще, ніж люди, у широкому діапазоні когнітивних завдань.</a:t>
            </a:r>
          </a:p>
          <a:p>
            <a:pPr marL="571500" indent="-342900" algn="just">
              <a:lnSpc>
                <a:spcPct val="107000"/>
              </a:lnSpc>
              <a:spcBef>
                <a:spcPts val="0"/>
              </a:spcBef>
              <a:spcAft>
                <a:spcPts val="0"/>
              </a:spcAft>
              <a:buFont typeface="Arial" panose="020B0604020202020204" pitchFamily="34" charset="0"/>
              <a:buAutoNum type="arabicPeriod"/>
            </a:pPr>
            <a:endParaRPr lang="uk-UA" sz="2300" dirty="0">
              <a:solidFill>
                <a:srgbClr val="002949"/>
              </a:solidFill>
              <a:ea typeface="Roboto Condensed Light" panose="02000000000000000000" pitchFamily="2" charset="0"/>
              <a:cs typeface="Times New Roman" panose="02020603050405020304" pitchFamily="18" charset="0"/>
            </a:endParaRP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58317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500" b="1" dirty="0">
                <a:solidFill>
                  <a:srgbClr val="004E9E"/>
                </a:solidFill>
                <a:ea typeface="Roboto Condensed Light" panose="02000000000000000000" pitchFamily="2" charset="0"/>
                <a:cs typeface="Times New Roman" panose="02020603050405020304" pitchFamily="18" charset="0"/>
              </a:rPr>
              <a:t>Основні завдання, які вже сьогодні може здійснювати штучний інтелект</a:t>
            </a:r>
            <a:endParaRPr lang="uk-UA" sz="25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marL="571500" indent="-342900" algn="just">
              <a:lnSpc>
                <a:spcPct val="100000"/>
              </a:lnSpc>
              <a:spcBef>
                <a:spcPts val="0"/>
              </a:spcBef>
              <a:spcAft>
                <a:spcPts val="0"/>
              </a:spcAft>
              <a:buAutoNum type="arabicPeriod"/>
            </a:pPr>
            <a:r>
              <a:rPr lang="uk-UA" sz="2000" dirty="0">
                <a:solidFill>
                  <a:srgbClr val="002949"/>
                </a:solidFill>
                <a:ea typeface="Roboto Condensed Light" panose="02000000000000000000" pitchFamily="2" charset="0"/>
                <a:cs typeface="Times New Roman" panose="02020603050405020304" pitchFamily="18" charset="0"/>
              </a:rPr>
              <a:t>Здійснювати підбірку для судді та перевіряти релевантність і чинність законодавства, яке наведене стороною у поданому процесуальному документі, в т.ч. на предмет редакції відповідного акта на момент виникнення спірних правовідносин</a:t>
            </a:r>
          </a:p>
          <a:p>
            <a:pPr marL="571500" indent="-342900" algn="just">
              <a:lnSpc>
                <a:spcPct val="100000"/>
              </a:lnSpc>
              <a:spcBef>
                <a:spcPts val="0"/>
              </a:spcBef>
              <a:spcAft>
                <a:spcPts val="0"/>
              </a:spcAft>
              <a:buAutoNum type="arabicPeriod"/>
            </a:pPr>
            <a:r>
              <a:rPr lang="uk-UA" sz="2000" dirty="0">
                <a:solidFill>
                  <a:srgbClr val="002949"/>
                </a:solidFill>
                <a:ea typeface="Roboto Condensed Light" panose="02000000000000000000" pitchFamily="2" charset="0"/>
                <a:cs typeface="Times New Roman" panose="02020603050405020304" pitchFamily="18" charset="0"/>
              </a:rPr>
              <a:t>Здійснювати підбірку для судді та перевіряти релевантність і «чинність» практики ВС (наявність ініціатив ВС для відступу), яка наведена стороною у поданому процесуальному документі</a:t>
            </a:r>
          </a:p>
          <a:p>
            <a:pPr marL="571500" indent="-342900" algn="just">
              <a:lnSpc>
                <a:spcPct val="100000"/>
              </a:lnSpc>
              <a:spcBef>
                <a:spcPts val="0"/>
              </a:spcBef>
              <a:spcAft>
                <a:spcPts val="0"/>
              </a:spcAft>
              <a:buFont typeface="Arial" panose="020B0604020202020204" pitchFamily="34" charset="0"/>
              <a:buAutoNum type="arabicPeriod"/>
            </a:pPr>
            <a:r>
              <a:rPr lang="uk-UA" sz="2000" dirty="0">
                <a:solidFill>
                  <a:srgbClr val="002949"/>
                </a:solidFill>
                <a:effectLst/>
                <a:ea typeface="Roboto Condensed Light" panose="02000000000000000000" pitchFamily="2" charset="0"/>
                <a:cs typeface="Times New Roman" panose="02020603050405020304" pitchFamily="18" charset="0"/>
              </a:rPr>
              <a:t>Підтверджувати відсутність практики ВС стосовно конкретного спору/правовідносин та, зокрема, за її відсутності здійснювати підбірку релевантної практики ЄСПЛ</a:t>
            </a:r>
          </a:p>
          <a:p>
            <a:pPr marL="571500" indent="-342900" algn="just">
              <a:lnSpc>
                <a:spcPct val="100000"/>
              </a:lnSpc>
              <a:spcBef>
                <a:spcPts val="0"/>
              </a:spcBef>
              <a:spcAft>
                <a:spcPts val="0"/>
              </a:spcAft>
              <a:buFont typeface="Arial" panose="020B0604020202020204" pitchFamily="34" charset="0"/>
              <a:buAutoNum type="arabicPeriod"/>
            </a:pPr>
            <a:r>
              <a:rPr lang="uk-UA" sz="2000" dirty="0">
                <a:solidFill>
                  <a:srgbClr val="002949"/>
                </a:solidFill>
                <a:effectLst/>
                <a:ea typeface="Roboto Condensed Light" panose="02000000000000000000" pitchFamily="2" charset="0"/>
                <a:cs typeface="Times New Roman" panose="02020603050405020304" pitchFamily="18" charset="0"/>
              </a:rPr>
              <a:t>Виявляти підстави для ініціювання відкриття зразкової справи</a:t>
            </a:r>
          </a:p>
          <a:p>
            <a:pPr marL="571500" indent="-342900" algn="just">
              <a:lnSpc>
                <a:spcPct val="100000"/>
              </a:lnSpc>
              <a:spcBef>
                <a:spcPts val="0"/>
              </a:spcBef>
              <a:spcAft>
                <a:spcPts val="0"/>
              </a:spcAft>
              <a:buFont typeface="Arial" panose="020B0604020202020204" pitchFamily="34" charset="0"/>
              <a:buAutoNum type="arabicPeriod"/>
            </a:pPr>
            <a:r>
              <a:rPr lang="uk-UA" sz="2000" dirty="0">
                <a:solidFill>
                  <a:srgbClr val="002949"/>
                </a:solidFill>
                <a:effectLst/>
                <a:ea typeface="Roboto Condensed Light" panose="02000000000000000000" pitchFamily="2" charset="0"/>
                <a:cs typeface="Times New Roman" panose="02020603050405020304" pitchFamily="18" charset="0"/>
              </a:rPr>
              <a:t>Виявляти у проєкті судового рішення граматичні та логічні помилки</a:t>
            </a:r>
          </a:p>
          <a:p>
            <a:pPr marL="571500" indent="-342900" algn="just">
              <a:lnSpc>
                <a:spcPct val="100000"/>
              </a:lnSpc>
              <a:spcBef>
                <a:spcPts val="0"/>
              </a:spcBef>
              <a:spcAft>
                <a:spcPts val="0"/>
              </a:spcAft>
              <a:buFont typeface="Arial" panose="020B0604020202020204" pitchFamily="34" charset="0"/>
              <a:buAutoNum type="arabicPeriod"/>
            </a:pPr>
            <a:r>
              <a:rPr lang="uk-UA" sz="2000" dirty="0">
                <a:solidFill>
                  <a:srgbClr val="002949"/>
                </a:solidFill>
                <a:ea typeface="Roboto Condensed Light" panose="02000000000000000000" pitchFamily="2" charset="0"/>
                <a:cs typeface="Times New Roman" panose="02020603050405020304" pitchFamily="18" charset="0"/>
              </a:rPr>
              <a:t>Надавати особі на етапі подачі процесуального документу інформацію про початок відліку процесуальних строків, зокрема, вручення/повідомлення, розміру судового збору, повноти поданих документів (відповідно до вимог процесуального закону) тощо</a:t>
            </a:r>
          </a:p>
          <a:p>
            <a:pPr marL="571500" indent="-342900" algn="just">
              <a:lnSpc>
                <a:spcPct val="100000"/>
              </a:lnSpc>
              <a:spcBef>
                <a:spcPts val="0"/>
              </a:spcBef>
              <a:spcAft>
                <a:spcPts val="0"/>
              </a:spcAft>
              <a:buFont typeface="Arial" panose="020B0604020202020204" pitchFamily="34" charset="0"/>
              <a:buAutoNum type="arabicPeriod"/>
            </a:pPr>
            <a:r>
              <a:rPr lang="uk-UA" sz="2000" dirty="0">
                <a:solidFill>
                  <a:srgbClr val="002949"/>
                </a:solidFill>
                <a:effectLst/>
                <a:ea typeface="Roboto Condensed Light" panose="02000000000000000000" pitchFamily="2" charset="0"/>
                <a:cs typeface="Times New Roman" panose="02020603050405020304" pitchFamily="18" charset="0"/>
              </a:rPr>
              <a:t>Здійснювати перевірку достовірності поданих доказів (допуск до офіційних реєстрів), </a:t>
            </a:r>
            <a:r>
              <a:rPr lang="uk-UA" sz="1800" dirty="0">
                <a:solidFill>
                  <a:srgbClr val="002949"/>
                </a:solidFill>
                <a:ea typeface="Roboto Condensed Light" panose="02000000000000000000" pitchFamily="2" charset="0"/>
                <a:cs typeface="Times New Roman" panose="02020603050405020304" pitchFamily="18" charset="0"/>
              </a:rPr>
              <a:t>повноважності представника тощо</a:t>
            </a:r>
          </a:p>
          <a:p>
            <a:pPr marL="571500" indent="-342900" algn="just">
              <a:lnSpc>
                <a:spcPct val="100000"/>
              </a:lnSpc>
              <a:spcBef>
                <a:spcPts val="0"/>
              </a:spcBef>
              <a:spcAft>
                <a:spcPts val="0"/>
              </a:spcAft>
              <a:buFont typeface="Arial" panose="020B0604020202020204" pitchFamily="34" charset="0"/>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Штучний інтелект як основа цифрового судочинства: помічник чи майбутній конкурент судді</a:t>
            </a:r>
            <a:r>
              <a:rPr lang="ru-RU" altLang="uk-UA" dirty="0">
                <a:solidFill>
                  <a:srgbClr val="002949"/>
                </a:solidFill>
              </a:rPr>
              <a:t>?</a:t>
            </a: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2004408239"/>
      </p:ext>
    </p:extLst>
  </p:cSld>
  <p:clrMapOvr>
    <a:masterClrMapping/>
  </p:clrMapOvr>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Верховний Суд</Template>
  <TotalTime>3434</TotalTime>
  <Words>3501</Words>
  <Application>Microsoft Office PowerPoint</Application>
  <PresentationFormat>Широкий екран</PresentationFormat>
  <Paragraphs>220</Paragraphs>
  <Slides>36</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36</vt:i4>
      </vt:variant>
    </vt:vector>
  </HeadingPairs>
  <TitlesOfParts>
    <vt:vector size="40" baseType="lpstr">
      <vt:lpstr>Arial</vt:lpstr>
      <vt:lpstr>Calibri Light</vt:lpstr>
      <vt:lpstr>Roboto Condensed Light</vt:lpstr>
      <vt:lpstr>Верховний Суд</vt:lpstr>
      <vt:lpstr>Презентація PowerPoint</vt:lpstr>
      <vt:lpstr>Стратегія розвитку Верховного Суду на 2023 - 2027 роки (проєкт станом на травень 2023)  https://drive.google.com/file/d/1pFBJyBAfrCCoopnHEOS5WFFq0ANSBk-t/view </vt:lpstr>
      <vt:lpstr> Окрема думка від 8 лютого 2024 року у справі № 925/200/22 </vt:lpstr>
      <vt:lpstr>Не уникайте обережного використання ШІ, сказали судді Великої Британії https://www-lawgazette-co-uk.translate.goog/practice/dont-shun-careful-use-of-ai-judges-told/5118192.article?_x_tr_sl=en&amp;_x_tr_tl=uk&amp;_x_tr_hl=uk&amp;_x_tr_pto=sc  https://www.judiciary.uk/wp-content/uploads/2023/12/AI-Judicial-Guidance.pdf</vt:lpstr>
      <vt:lpstr>Пов'язані поняття</vt:lpstr>
      <vt:lpstr>КОНСТИТУЦІЯ УКРАЇНИ</vt:lpstr>
      <vt:lpstr>Закон України «Про судоустрій і статус судді»</vt:lpstr>
      <vt:lpstr>Запитання для обговорення</vt:lpstr>
      <vt:lpstr>Основні завдання, які вже сьогодні може здійснювати штучний інтелект</vt:lpstr>
      <vt:lpstr>Важливі дослідження та наукові праці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Вірш на тему конкуренції роботи судді та штучного інтелекту  </vt:lpstr>
      <vt:lpstr>Постанова Верховного Суду від 10 січня 2024 року у справі № 400/3128/23 </vt:lpstr>
      <vt:lpstr>Постанова Верховного Суду від 10 січня 2024 року у справі № 240/4894/23 </vt:lpstr>
      <vt:lpstr>Ухвала Верховного Суду від 23 січня 2024 року у справі № 380/12348/22</vt:lpstr>
      <vt:lpstr>Постанова Верховного Суду від 13 лютого 2024 року у справі № 140/9165/23</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Роман Палюх</dc:creator>
  <cp:lastModifiedBy>Ян Олександрович Берназюк</cp:lastModifiedBy>
  <cp:revision>386</cp:revision>
  <cp:lastPrinted>2023-03-23T08:03:30Z</cp:lastPrinted>
  <dcterms:created xsi:type="dcterms:W3CDTF">2018-11-30T10:25:38Z</dcterms:created>
  <dcterms:modified xsi:type="dcterms:W3CDTF">2024-05-06T12:28:57Z</dcterms:modified>
</cp:coreProperties>
</file>