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256" r:id="rId2"/>
    <p:sldId id="827" r:id="rId3"/>
    <p:sldId id="832" r:id="rId4"/>
    <p:sldId id="789" r:id="rId5"/>
    <p:sldId id="791" r:id="rId6"/>
    <p:sldId id="776" r:id="rId7"/>
    <p:sldId id="829" r:id="rId8"/>
    <p:sldId id="836" r:id="rId9"/>
    <p:sldId id="838" r:id="rId10"/>
    <p:sldId id="842" r:id="rId11"/>
    <p:sldId id="845" r:id="rId12"/>
    <p:sldId id="843" r:id="rId13"/>
    <p:sldId id="830" r:id="rId14"/>
    <p:sldId id="793" r:id="rId15"/>
    <p:sldId id="823" r:id="rId16"/>
    <p:sldId id="795" r:id="rId17"/>
    <p:sldId id="806" r:id="rId18"/>
    <p:sldId id="807" r:id="rId19"/>
    <p:sldId id="840" r:id="rId20"/>
    <p:sldId id="825" r:id="rId21"/>
    <p:sldId id="798" r:id="rId22"/>
    <p:sldId id="797" r:id="rId23"/>
    <p:sldId id="800" r:id="rId24"/>
    <p:sldId id="801" r:id="rId25"/>
    <p:sldId id="810" r:id="rId26"/>
    <p:sldId id="811" r:id="rId27"/>
    <p:sldId id="812" r:id="rId28"/>
    <p:sldId id="818" r:id="rId29"/>
    <p:sldId id="819" r:id="rId30"/>
    <p:sldId id="803" r:id="rId31"/>
    <p:sldId id="805" r:id="rId32"/>
    <p:sldId id="804" r:id="rId33"/>
    <p:sldId id="816" r:id="rId34"/>
    <p:sldId id="814" r:id="rId35"/>
    <p:sldId id="815" r:id="rId36"/>
    <p:sldId id="781" r:id="rId37"/>
    <p:sldId id="784" r:id="rId38"/>
    <p:sldId id="785" r:id="rId39"/>
    <p:sldId id="783" r:id="rId40"/>
    <p:sldId id="834" r:id="rId41"/>
    <p:sldId id="764" r:id="rId42"/>
    <p:sldId id="279" r:id="rId43"/>
  </p:sldIdLst>
  <p:sldSz cx="12192000" cy="6858000"/>
  <p:notesSz cx="6797675" cy="9928225"/>
  <p:defaultTextStyle>
    <a:defPPr>
      <a:defRPr lang="uk-U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26">
          <p15:clr>
            <a:srgbClr val="A4A3A4"/>
          </p15:clr>
        </p15:guide>
        <p15:guide id="2" orient="horz" pos="368" userDrawn="1">
          <p15:clr>
            <a:srgbClr val="A4A3A4"/>
          </p15:clr>
        </p15:guide>
        <p15:guide id="3" pos="370" userDrawn="1">
          <p15:clr>
            <a:srgbClr val="A4A3A4"/>
          </p15:clr>
        </p15:guide>
        <p15:guide id="4" pos="7310" userDrawn="1">
          <p15:clr>
            <a:srgbClr val="A4A3A4"/>
          </p15:clr>
        </p15:guide>
        <p15:guide id="5" orient="horz" pos="2160">
          <p15:clr>
            <a:srgbClr val="A4A3A4"/>
          </p15:clr>
        </p15:guide>
        <p15:guide id="6" orient="horz" pos="3952" userDrawn="1">
          <p15:clr>
            <a:srgbClr val="A4A3A4"/>
          </p15:clr>
        </p15:guide>
        <p15:guide id="7" orient="horz" pos="38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9E"/>
    <a:srgbClr val="002949"/>
    <a:srgbClr val="38B6AB"/>
    <a:srgbClr val="F0E8E3"/>
    <a:srgbClr val="3742D1"/>
    <a:srgbClr val="4E9EC4"/>
    <a:srgbClr val="0086CD"/>
    <a:srgbClr val="FF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9" autoAdjust="0"/>
    <p:restoredTop sz="94683"/>
  </p:normalViewPr>
  <p:slideViewPr>
    <p:cSldViewPr snapToGrid="0">
      <p:cViewPr varScale="1">
        <p:scale>
          <a:sx n="114" d="100"/>
          <a:sy n="114" d="100"/>
        </p:scale>
        <p:origin x="708" y="114"/>
      </p:cViewPr>
      <p:guideLst>
        <p:guide orient="horz" pos="1026"/>
        <p:guide orient="horz" pos="368"/>
        <p:guide pos="370"/>
        <p:guide pos="7310"/>
        <p:guide orient="horz" pos="2160"/>
        <p:guide orient="horz" pos="3952"/>
        <p:guide orient="horz"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738AE7D6-9F2C-0AF5-4B14-A9F0CD3F6F72}"/>
              </a:ext>
            </a:extLst>
          </p:cNvPr>
          <p:cNvSpPr>
            <a:spLocks noGrp="1"/>
          </p:cNvSpPr>
          <p:nvPr>
            <p:ph type="hdr" sz="quarter"/>
          </p:nvPr>
        </p:nvSpPr>
        <p:spPr>
          <a:xfrm>
            <a:off x="0" y="2"/>
            <a:ext cx="2946203" cy="496179"/>
          </a:xfrm>
          <a:prstGeom prst="rect">
            <a:avLst/>
          </a:prstGeom>
        </p:spPr>
        <p:txBody>
          <a:bodyPr vert="horz" lIns="91010" tIns="45505" rIns="91010" bIns="45505" rtlCol="0"/>
          <a:lstStyle>
            <a:lvl1pPr algn="l">
              <a:defRPr sz="1200">
                <a:latin typeface="Roboto Condensed Light" pitchFamily="2" charset="0"/>
              </a:defRPr>
            </a:lvl1pPr>
          </a:lstStyle>
          <a:p>
            <a:pPr>
              <a:defRPr/>
            </a:pPr>
            <a:endParaRPr lang="ru-RU" dirty="0"/>
          </a:p>
        </p:txBody>
      </p:sp>
      <p:sp>
        <p:nvSpPr>
          <p:cNvPr id="3" name="Дата 2">
            <a:extLst>
              <a:ext uri="{FF2B5EF4-FFF2-40B4-BE49-F238E27FC236}">
                <a16:creationId xmlns:a16="http://schemas.microsoft.com/office/drawing/2014/main" id="{4F2608C5-03C0-CA44-8353-2AE8765BD8E1}"/>
              </a:ext>
            </a:extLst>
          </p:cNvPr>
          <p:cNvSpPr>
            <a:spLocks noGrp="1"/>
          </p:cNvSpPr>
          <p:nvPr>
            <p:ph type="dt" sz="quarter" idx="1"/>
          </p:nvPr>
        </p:nvSpPr>
        <p:spPr>
          <a:xfrm>
            <a:off x="3849299" y="2"/>
            <a:ext cx="2947289" cy="496179"/>
          </a:xfrm>
          <a:prstGeom prst="rect">
            <a:avLst/>
          </a:prstGeom>
        </p:spPr>
        <p:txBody>
          <a:bodyPr vert="horz" lIns="91010" tIns="45505" rIns="91010" bIns="45505" rtlCol="0"/>
          <a:lstStyle>
            <a:lvl1pPr algn="r">
              <a:defRPr sz="1200">
                <a:latin typeface="Roboto Condensed Light" pitchFamily="2" charset="0"/>
              </a:defRPr>
            </a:lvl1pPr>
          </a:lstStyle>
          <a:p>
            <a:pPr>
              <a:defRPr/>
            </a:pPr>
            <a:fld id="{E7EA5089-53EE-4CBB-B62B-B9A651D87BD1}" type="datetimeFigureOut">
              <a:rPr lang="ru-RU"/>
              <a:pPr>
                <a:defRPr/>
              </a:pPr>
              <a:t>17.06.2024</a:t>
            </a:fld>
            <a:endParaRPr lang="ru-RU" dirty="0"/>
          </a:p>
        </p:txBody>
      </p:sp>
      <p:sp>
        <p:nvSpPr>
          <p:cNvPr id="4" name="Нижний колонтитул 3">
            <a:extLst>
              <a:ext uri="{FF2B5EF4-FFF2-40B4-BE49-F238E27FC236}">
                <a16:creationId xmlns:a16="http://schemas.microsoft.com/office/drawing/2014/main" id="{D098E000-D926-439C-33F0-FCEA6E6F7E53}"/>
              </a:ext>
            </a:extLst>
          </p:cNvPr>
          <p:cNvSpPr>
            <a:spLocks noGrp="1"/>
          </p:cNvSpPr>
          <p:nvPr>
            <p:ph type="ftr" sz="quarter" idx="2"/>
          </p:nvPr>
        </p:nvSpPr>
        <p:spPr>
          <a:xfrm>
            <a:off x="0" y="9432045"/>
            <a:ext cx="2946203" cy="493862"/>
          </a:xfrm>
          <a:prstGeom prst="rect">
            <a:avLst/>
          </a:prstGeom>
        </p:spPr>
        <p:txBody>
          <a:bodyPr vert="horz" lIns="91010" tIns="45505" rIns="91010" bIns="45505" rtlCol="0" anchor="b"/>
          <a:lstStyle>
            <a:lvl1pPr algn="l">
              <a:defRPr sz="1200">
                <a:latin typeface="Roboto Condensed Light" pitchFamily="2" charset="0"/>
              </a:defRPr>
            </a:lvl1pPr>
          </a:lstStyle>
          <a:p>
            <a:pPr>
              <a:defRPr/>
            </a:pPr>
            <a:endParaRPr lang="ru-RU" dirty="0"/>
          </a:p>
        </p:txBody>
      </p:sp>
      <p:sp>
        <p:nvSpPr>
          <p:cNvPr id="5" name="Номер слайда 4">
            <a:extLst>
              <a:ext uri="{FF2B5EF4-FFF2-40B4-BE49-F238E27FC236}">
                <a16:creationId xmlns:a16="http://schemas.microsoft.com/office/drawing/2014/main" id="{E9EB6885-EFFA-612F-2359-60114B139771}"/>
              </a:ext>
            </a:extLst>
          </p:cNvPr>
          <p:cNvSpPr>
            <a:spLocks noGrp="1"/>
          </p:cNvSpPr>
          <p:nvPr>
            <p:ph type="sldNum" sz="quarter" idx="3"/>
          </p:nvPr>
        </p:nvSpPr>
        <p:spPr>
          <a:xfrm>
            <a:off x="3849299" y="9432045"/>
            <a:ext cx="2947289" cy="493862"/>
          </a:xfrm>
          <a:prstGeom prst="rect">
            <a:avLst/>
          </a:prstGeom>
        </p:spPr>
        <p:txBody>
          <a:bodyPr vert="horz" wrap="square" lIns="91010" tIns="45505" rIns="91010" bIns="45505" numCol="1" anchor="b" anchorCtr="0" compatLnSpc="1">
            <a:prstTxWarp prst="textNoShape">
              <a:avLst/>
            </a:prstTxWarp>
          </a:bodyPr>
          <a:lstStyle>
            <a:lvl1pPr algn="r">
              <a:defRPr sz="1200" smtClean="0">
                <a:latin typeface="Roboto Condensed Light" panose="02000000000000000000" pitchFamily="2" charset="0"/>
              </a:defRPr>
            </a:lvl1pPr>
          </a:lstStyle>
          <a:p>
            <a:pPr>
              <a:defRPr/>
            </a:pPr>
            <a:fld id="{C1E25D22-76F2-4431-8BE9-1D06623099E0}" type="slidenum">
              <a:rPr lang="ru-RU" altLang="ru-RU"/>
              <a:pPr>
                <a:defRPr/>
              </a:pPr>
              <a:t>‹№›</a:t>
            </a:fld>
            <a:endParaRPr lang="ru-RU" altLang="ru-RU"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25EE5FBB-4E7C-B40F-7763-EAC2A0B1646D}"/>
              </a:ext>
            </a:extLst>
          </p:cNvPr>
          <p:cNvSpPr>
            <a:spLocks noGrp="1"/>
          </p:cNvSpPr>
          <p:nvPr>
            <p:ph type="hdr" sz="quarter"/>
          </p:nvPr>
        </p:nvSpPr>
        <p:spPr>
          <a:xfrm>
            <a:off x="0" y="2"/>
            <a:ext cx="2946203" cy="496179"/>
          </a:xfrm>
          <a:prstGeom prst="rect">
            <a:avLst/>
          </a:prstGeom>
        </p:spPr>
        <p:txBody>
          <a:bodyPr vert="horz" lIns="91010" tIns="45505" rIns="91010" bIns="45505" rtlCol="0"/>
          <a:lstStyle>
            <a:lvl1pPr algn="l" eaLnBrk="1" fontAlgn="auto" hangingPunct="1">
              <a:spcBef>
                <a:spcPts val="0"/>
              </a:spcBef>
              <a:spcAft>
                <a:spcPts val="0"/>
              </a:spcAft>
              <a:defRPr sz="1200">
                <a:latin typeface="Roboto Condensed Light" pitchFamily="2" charset="0"/>
              </a:defRPr>
            </a:lvl1pPr>
          </a:lstStyle>
          <a:p>
            <a:pPr>
              <a:defRPr/>
            </a:pPr>
            <a:endParaRPr lang="uk-UA" dirty="0"/>
          </a:p>
        </p:txBody>
      </p:sp>
      <p:sp>
        <p:nvSpPr>
          <p:cNvPr id="3" name="Місце для дати 2">
            <a:extLst>
              <a:ext uri="{FF2B5EF4-FFF2-40B4-BE49-F238E27FC236}">
                <a16:creationId xmlns:a16="http://schemas.microsoft.com/office/drawing/2014/main" id="{659982A2-DD16-EB8E-955B-55C0C263C437}"/>
              </a:ext>
            </a:extLst>
          </p:cNvPr>
          <p:cNvSpPr>
            <a:spLocks noGrp="1"/>
          </p:cNvSpPr>
          <p:nvPr>
            <p:ph type="dt" idx="1"/>
          </p:nvPr>
        </p:nvSpPr>
        <p:spPr>
          <a:xfrm>
            <a:off x="3849299" y="2"/>
            <a:ext cx="2947289" cy="496179"/>
          </a:xfrm>
          <a:prstGeom prst="rect">
            <a:avLst/>
          </a:prstGeom>
        </p:spPr>
        <p:txBody>
          <a:bodyPr vert="horz" lIns="91010" tIns="45505" rIns="91010" bIns="45505" rtlCol="0"/>
          <a:lstStyle>
            <a:lvl1pPr algn="r" eaLnBrk="1" fontAlgn="auto" hangingPunct="1">
              <a:spcBef>
                <a:spcPts val="0"/>
              </a:spcBef>
              <a:spcAft>
                <a:spcPts val="0"/>
              </a:spcAft>
              <a:defRPr sz="1200">
                <a:latin typeface="Roboto Condensed Light" pitchFamily="2" charset="0"/>
              </a:defRPr>
            </a:lvl1pPr>
          </a:lstStyle>
          <a:p>
            <a:pPr>
              <a:defRPr/>
            </a:pPr>
            <a:fld id="{FDE46209-69DC-44F0-8A9D-9F7686D4781A}" type="datetimeFigureOut">
              <a:rPr lang="uk-UA"/>
              <a:pPr>
                <a:defRPr/>
              </a:pPr>
              <a:t>17.06.2024</a:t>
            </a:fld>
            <a:endParaRPr lang="uk-UA" dirty="0"/>
          </a:p>
        </p:txBody>
      </p:sp>
      <p:sp>
        <p:nvSpPr>
          <p:cNvPr id="4" name="Місце для зображення 3">
            <a:extLst>
              <a:ext uri="{FF2B5EF4-FFF2-40B4-BE49-F238E27FC236}">
                <a16:creationId xmlns:a16="http://schemas.microsoft.com/office/drawing/2014/main" id="{2637A17B-7B88-6B88-DFF2-ACDF19B95B28}"/>
              </a:ext>
            </a:extLst>
          </p:cNvPr>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010" tIns="45505" rIns="91010" bIns="45505" rtlCol="0" anchor="ctr"/>
          <a:lstStyle/>
          <a:p>
            <a:pPr lvl="0"/>
            <a:endParaRPr lang="uk-UA" noProof="0" dirty="0"/>
          </a:p>
        </p:txBody>
      </p:sp>
      <p:sp>
        <p:nvSpPr>
          <p:cNvPr id="5" name="Місце для нотаток 4">
            <a:extLst>
              <a:ext uri="{FF2B5EF4-FFF2-40B4-BE49-F238E27FC236}">
                <a16:creationId xmlns:a16="http://schemas.microsoft.com/office/drawing/2014/main" id="{EA25E2B2-5A23-8B6D-9776-7AA8E07D1FE7}"/>
              </a:ext>
            </a:extLst>
          </p:cNvPr>
          <p:cNvSpPr>
            <a:spLocks noGrp="1"/>
          </p:cNvSpPr>
          <p:nvPr>
            <p:ph type="body" sz="quarter" idx="3"/>
          </p:nvPr>
        </p:nvSpPr>
        <p:spPr>
          <a:xfrm>
            <a:off x="679225" y="4778628"/>
            <a:ext cx="5439226" cy="3909152"/>
          </a:xfrm>
          <a:prstGeom prst="rect">
            <a:avLst/>
          </a:prstGeom>
        </p:spPr>
        <p:txBody>
          <a:bodyPr vert="horz" lIns="91010" tIns="45505" rIns="91010" bIns="45505" rtlCol="0"/>
          <a:lstStyle/>
          <a:p>
            <a:pPr lvl="0"/>
            <a:r>
              <a:rPr lang="uk-UA" noProof="0" dirty="0"/>
              <a:t>Відредагуйте стиль зразка тексту</a:t>
            </a:r>
          </a:p>
          <a:p>
            <a:pPr lvl="1"/>
            <a:r>
              <a:rPr lang="uk-UA" noProof="0" dirty="0"/>
              <a:t>Другий рівень</a:t>
            </a:r>
          </a:p>
          <a:p>
            <a:pPr lvl="2"/>
            <a:r>
              <a:rPr lang="uk-UA" noProof="0" dirty="0"/>
              <a:t>Третій рівень</a:t>
            </a:r>
          </a:p>
          <a:p>
            <a:pPr lvl="3"/>
            <a:r>
              <a:rPr lang="uk-UA" noProof="0" dirty="0"/>
              <a:t>Четвертий рівень</a:t>
            </a:r>
          </a:p>
          <a:p>
            <a:pPr lvl="4"/>
            <a:r>
              <a:rPr lang="uk-UA" noProof="0" dirty="0"/>
              <a:t>П’ятий рівень</a:t>
            </a:r>
          </a:p>
        </p:txBody>
      </p:sp>
      <p:sp>
        <p:nvSpPr>
          <p:cNvPr id="6" name="Місце для нижнього колонтитула 5">
            <a:extLst>
              <a:ext uri="{FF2B5EF4-FFF2-40B4-BE49-F238E27FC236}">
                <a16:creationId xmlns:a16="http://schemas.microsoft.com/office/drawing/2014/main" id="{21E580B6-E2E0-DAA2-1338-EB90582AC7BB}"/>
              </a:ext>
            </a:extLst>
          </p:cNvPr>
          <p:cNvSpPr>
            <a:spLocks noGrp="1"/>
          </p:cNvSpPr>
          <p:nvPr>
            <p:ph type="ftr" sz="quarter" idx="4"/>
          </p:nvPr>
        </p:nvSpPr>
        <p:spPr>
          <a:xfrm>
            <a:off x="0" y="9432048"/>
            <a:ext cx="2946203" cy="496179"/>
          </a:xfrm>
          <a:prstGeom prst="rect">
            <a:avLst/>
          </a:prstGeom>
        </p:spPr>
        <p:txBody>
          <a:bodyPr vert="horz" lIns="91010" tIns="45505" rIns="91010" bIns="45505" rtlCol="0" anchor="b"/>
          <a:lstStyle>
            <a:lvl1pPr algn="l" eaLnBrk="1" fontAlgn="auto" hangingPunct="1">
              <a:spcBef>
                <a:spcPts val="0"/>
              </a:spcBef>
              <a:spcAft>
                <a:spcPts val="0"/>
              </a:spcAft>
              <a:defRPr sz="1200">
                <a:latin typeface="Roboto Condensed Light" pitchFamily="2" charset="0"/>
              </a:defRPr>
            </a:lvl1pPr>
          </a:lstStyle>
          <a:p>
            <a:pPr>
              <a:defRPr/>
            </a:pPr>
            <a:endParaRPr lang="uk-UA" dirty="0"/>
          </a:p>
        </p:txBody>
      </p:sp>
      <p:sp>
        <p:nvSpPr>
          <p:cNvPr id="7" name="Місце для номера слайда 6">
            <a:extLst>
              <a:ext uri="{FF2B5EF4-FFF2-40B4-BE49-F238E27FC236}">
                <a16:creationId xmlns:a16="http://schemas.microsoft.com/office/drawing/2014/main" id="{B305F669-AEA4-BEE1-80ED-F2BC81C07261}"/>
              </a:ext>
            </a:extLst>
          </p:cNvPr>
          <p:cNvSpPr>
            <a:spLocks noGrp="1"/>
          </p:cNvSpPr>
          <p:nvPr>
            <p:ph type="sldNum" sz="quarter" idx="5"/>
          </p:nvPr>
        </p:nvSpPr>
        <p:spPr>
          <a:xfrm>
            <a:off x="3849299" y="9432048"/>
            <a:ext cx="2947289" cy="496179"/>
          </a:xfrm>
          <a:prstGeom prst="rect">
            <a:avLst/>
          </a:prstGeom>
        </p:spPr>
        <p:txBody>
          <a:bodyPr vert="horz" wrap="square" lIns="91010" tIns="45505" rIns="91010" bIns="45505" numCol="1" anchor="b" anchorCtr="0" compatLnSpc="1">
            <a:prstTxWarp prst="textNoShape">
              <a:avLst/>
            </a:prstTxWarp>
          </a:bodyPr>
          <a:lstStyle>
            <a:lvl1pPr algn="r" eaLnBrk="1" hangingPunct="1">
              <a:defRPr sz="1200" smtClean="0">
                <a:latin typeface="Roboto Condensed Light" panose="02000000000000000000" pitchFamily="2" charset="0"/>
              </a:defRPr>
            </a:lvl1pPr>
          </a:lstStyle>
          <a:p>
            <a:pPr>
              <a:defRPr/>
            </a:pPr>
            <a:fld id="{AD5E7DE3-1AE7-4703-B5A5-E3B50F059203}" type="slidenum">
              <a:rPr lang="uk-UA" altLang="uk-UA"/>
              <a:pPr>
                <a:defRPr/>
              </a:pPr>
              <a:t>‹№›</a:t>
            </a:fld>
            <a:endParaRPr lang="uk-UA" altLang="uk-U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Roboto Condensed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EC123180-4134-DF4E-785D-39CBDB5C47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312169F0-1EA8-FC51-7151-606C144D08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5124" name="Номер слайда 3">
            <a:extLst>
              <a:ext uri="{FF2B5EF4-FFF2-40B4-BE49-F238E27FC236}">
                <a16:creationId xmlns:a16="http://schemas.microsoft.com/office/drawing/2014/main" id="{FD25675B-1AFB-8EBE-427A-E8EFEDC759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4163">
              <a:defRPr>
                <a:solidFill>
                  <a:schemeClr val="tx1"/>
                </a:solidFill>
                <a:latin typeface="Arial" panose="020B0604020202020204" pitchFamily="34" charset="0"/>
              </a:defRPr>
            </a:lvl2pPr>
            <a:lvl3pPr marL="1136650" indent="-227013">
              <a:defRPr>
                <a:solidFill>
                  <a:schemeClr val="tx1"/>
                </a:solidFill>
                <a:latin typeface="Arial" panose="020B0604020202020204" pitchFamily="34" charset="0"/>
              </a:defRPr>
            </a:lvl3pPr>
            <a:lvl4pPr marL="1592263" indent="-227013">
              <a:defRPr>
                <a:solidFill>
                  <a:schemeClr val="tx1"/>
                </a:solidFill>
                <a:latin typeface="Arial" panose="020B0604020202020204" pitchFamily="34" charset="0"/>
              </a:defRPr>
            </a:lvl4pPr>
            <a:lvl5pPr marL="2046288" indent="-227013">
              <a:defRPr>
                <a:solidFill>
                  <a:schemeClr val="tx1"/>
                </a:solidFill>
                <a:latin typeface="Arial" panose="020B0604020202020204" pitchFamily="34" charset="0"/>
              </a:defRPr>
            </a:lvl5pPr>
            <a:lvl6pPr marL="2503488" indent="-227013" eaLnBrk="0" fontAlgn="base" hangingPunct="0">
              <a:spcBef>
                <a:spcPct val="0"/>
              </a:spcBef>
              <a:spcAft>
                <a:spcPct val="0"/>
              </a:spcAft>
              <a:defRPr>
                <a:solidFill>
                  <a:schemeClr val="tx1"/>
                </a:solidFill>
                <a:latin typeface="Arial" panose="020B0604020202020204" pitchFamily="34" charset="0"/>
              </a:defRPr>
            </a:lvl6pPr>
            <a:lvl7pPr marL="2960688" indent="-227013" eaLnBrk="0" fontAlgn="base" hangingPunct="0">
              <a:spcBef>
                <a:spcPct val="0"/>
              </a:spcBef>
              <a:spcAft>
                <a:spcPct val="0"/>
              </a:spcAft>
              <a:defRPr>
                <a:solidFill>
                  <a:schemeClr val="tx1"/>
                </a:solidFill>
                <a:latin typeface="Arial" panose="020B0604020202020204" pitchFamily="34" charset="0"/>
              </a:defRPr>
            </a:lvl7pPr>
            <a:lvl8pPr marL="3417888" indent="-227013" eaLnBrk="0" fontAlgn="base" hangingPunct="0">
              <a:spcBef>
                <a:spcPct val="0"/>
              </a:spcBef>
              <a:spcAft>
                <a:spcPct val="0"/>
              </a:spcAft>
              <a:defRPr>
                <a:solidFill>
                  <a:schemeClr val="tx1"/>
                </a:solidFill>
                <a:latin typeface="Arial" panose="020B0604020202020204" pitchFamily="34" charset="0"/>
              </a:defRPr>
            </a:lvl8pPr>
            <a:lvl9pPr marL="3875088" indent="-227013" eaLnBrk="0" fontAlgn="base" hangingPunct="0">
              <a:spcBef>
                <a:spcPct val="0"/>
              </a:spcBef>
              <a:spcAft>
                <a:spcPct val="0"/>
              </a:spcAft>
              <a:defRPr>
                <a:solidFill>
                  <a:schemeClr val="tx1"/>
                </a:solidFill>
                <a:latin typeface="Arial" panose="020B0604020202020204" pitchFamily="34" charset="0"/>
              </a:defRPr>
            </a:lvl9pPr>
          </a:lstStyle>
          <a:p>
            <a:fld id="{444C9BBA-1121-4372-A223-AC5E6F5CC0C9}" type="slidenum">
              <a:rPr lang="uk-UA" altLang="uk-UA">
                <a:latin typeface="Roboto Condensed Light" panose="02000000000000000000" pitchFamily="2" charset="0"/>
              </a:rPr>
              <a:pPr/>
              <a:t>1</a:t>
            </a:fld>
            <a:endParaRPr lang="uk-UA" altLang="uk-UA" dirty="0">
              <a:latin typeface="Roboto Condensed Light" panose="02000000000000000000"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AA8ED688-EA9D-61C5-A44B-F55D15E720F8}"/>
              </a:ext>
            </a:extLst>
          </p:cNvPr>
          <p:cNvSpPr>
            <a:spLocks noGrp="1"/>
          </p:cNvSpPr>
          <p:nvPr>
            <p:ph type="dt" sz="half" idx="10"/>
          </p:nvPr>
        </p:nvSpPr>
        <p:spPr/>
        <p:txBody>
          <a:bodyPr/>
          <a:lstStyle>
            <a:lvl1pPr>
              <a:defRPr/>
            </a:lvl1pPr>
          </a:lstStyle>
          <a:p>
            <a:pPr>
              <a:defRPr/>
            </a:pPr>
            <a:fld id="{8E82A0AA-8F14-463A-B142-283B990E42D1}" type="datetime1">
              <a:rPr lang="uk-UA" smtClean="0"/>
              <a:t>17.06.2024</a:t>
            </a:fld>
            <a:endParaRPr lang="uk-UA" dirty="0"/>
          </a:p>
        </p:txBody>
      </p:sp>
      <p:sp>
        <p:nvSpPr>
          <p:cNvPr id="5" name="Місце для нижнього колонтитула 4">
            <a:extLst>
              <a:ext uri="{FF2B5EF4-FFF2-40B4-BE49-F238E27FC236}">
                <a16:creationId xmlns:a16="http://schemas.microsoft.com/office/drawing/2014/main" id="{F12B7512-7EB2-DA19-46B7-56794379F821}"/>
              </a:ext>
            </a:extLst>
          </p:cNvPr>
          <p:cNvSpPr>
            <a:spLocks noGrp="1"/>
          </p:cNvSpPr>
          <p:nvPr>
            <p:ph type="ftr" sz="quarter" idx="11"/>
          </p:nvPr>
        </p:nvSpPr>
        <p:spPr/>
        <p:txBody>
          <a:bodyPr/>
          <a:lstStyle>
            <a:lvl1pPr>
              <a:defRPr/>
            </a:lvl1pPr>
          </a:lstStyle>
          <a:p>
            <a:pPr>
              <a:defRPr/>
            </a:pPr>
            <a:endParaRPr lang="uk-UA" dirty="0"/>
          </a:p>
        </p:txBody>
      </p:sp>
      <p:sp>
        <p:nvSpPr>
          <p:cNvPr id="6" name="Місце для номера слайда 5">
            <a:extLst>
              <a:ext uri="{FF2B5EF4-FFF2-40B4-BE49-F238E27FC236}">
                <a16:creationId xmlns:a16="http://schemas.microsoft.com/office/drawing/2014/main" id="{AB66CE9B-243A-B895-DE85-B46D60D6A835}"/>
              </a:ext>
            </a:extLst>
          </p:cNvPr>
          <p:cNvSpPr>
            <a:spLocks noGrp="1"/>
          </p:cNvSpPr>
          <p:nvPr>
            <p:ph type="sldNum" sz="quarter" idx="12"/>
          </p:nvPr>
        </p:nvSpPr>
        <p:spPr/>
        <p:txBody>
          <a:bodyPr/>
          <a:lstStyle>
            <a:lvl1pPr>
              <a:defRPr/>
            </a:lvl1pPr>
          </a:lstStyle>
          <a:p>
            <a:pPr>
              <a:defRPr/>
            </a:pPr>
            <a:fld id="{CEA36708-AE8B-4B85-9B65-228F0635230B}" type="slidenum">
              <a:rPr lang="uk-UA" altLang="uk-UA"/>
              <a:pPr>
                <a:defRPr/>
              </a:pPr>
              <a:t>‹№›</a:t>
            </a:fld>
            <a:endParaRPr lang="uk-UA" altLang="uk-UA" dirty="0"/>
          </a:p>
        </p:txBody>
      </p:sp>
    </p:spTree>
    <p:extLst>
      <p:ext uri="{BB962C8B-B14F-4D97-AF65-F5344CB8AC3E}">
        <p14:creationId xmlns:p14="http://schemas.microsoft.com/office/powerpoint/2010/main" val="403015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FB3C76D-3FFE-763E-4EE5-2A99E753A866}"/>
              </a:ext>
            </a:extLst>
          </p:cNvPr>
          <p:cNvSpPr>
            <a:spLocks noGrp="1"/>
          </p:cNvSpPr>
          <p:nvPr>
            <p:ph type="dt" sz="half" idx="10"/>
          </p:nvPr>
        </p:nvSpPr>
        <p:spPr/>
        <p:txBody>
          <a:bodyPr/>
          <a:lstStyle>
            <a:lvl1pPr>
              <a:defRPr/>
            </a:lvl1pPr>
          </a:lstStyle>
          <a:p>
            <a:pPr>
              <a:defRPr/>
            </a:pPr>
            <a:fld id="{DB220ABF-94A0-4458-A503-65FD43098299}" type="datetime1">
              <a:rPr lang="uk-UA" smtClean="0"/>
              <a:t>17.06.2024</a:t>
            </a:fld>
            <a:endParaRPr lang="uk-UA" dirty="0"/>
          </a:p>
        </p:txBody>
      </p:sp>
      <p:sp>
        <p:nvSpPr>
          <p:cNvPr id="5" name="Місце для нижнього колонтитула 4">
            <a:extLst>
              <a:ext uri="{FF2B5EF4-FFF2-40B4-BE49-F238E27FC236}">
                <a16:creationId xmlns:a16="http://schemas.microsoft.com/office/drawing/2014/main" id="{9D0A6F11-8148-EC28-C421-ABF4862C6BB5}"/>
              </a:ext>
            </a:extLst>
          </p:cNvPr>
          <p:cNvSpPr>
            <a:spLocks noGrp="1"/>
          </p:cNvSpPr>
          <p:nvPr>
            <p:ph type="ftr" sz="quarter" idx="11"/>
          </p:nvPr>
        </p:nvSpPr>
        <p:spPr/>
        <p:txBody>
          <a:bodyPr/>
          <a:lstStyle>
            <a:lvl1pPr>
              <a:defRPr/>
            </a:lvl1pPr>
          </a:lstStyle>
          <a:p>
            <a:pPr>
              <a:defRPr/>
            </a:pPr>
            <a:endParaRPr lang="uk-UA" dirty="0"/>
          </a:p>
        </p:txBody>
      </p:sp>
      <p:sp>
        <p:nvSpPr>
          <p:cNvPr id="6" name="Місце для номера слайда 5">
            <a:extLst>
              <a:ext uri="{FF2B5EF4-FFF2-40B4-BE49-F238E27FC236}">
                <a16:creationId xmlns:a16="http://schemas.microsoft.com/office/drawing/2014/main" id="{87B56B1A-9CE4-8114-6966-A045B2D002A2}"/>
              </a:ext>
            </a:extLst>
          </p:cNvPr>
          <p:cNvSpPr>
            <a:spLocks noGrp="1"/>
          </p:cNvSpPr>
          <p:nvPr>
            <p:ph type="sldNum" sz="quarter" idx="12"/>
          </p:nvPr>
        </p:nvSpPr>
        <p:spPr/>
        <p:txBody>
          <a:bodyPr/>
          <a:lstStyle>
            <a:lvl1pPr>
              <a:defRPr/>
            </a:lvl1pPr>
          </a:lstStyle>
          <a:p>
            <a:pPr>
              <a:defRPr/>
            </a:pPr>
            <a:fld id="{4E4F0B48-4A94-4504-A6C0-3A970785A124}" type="slidenum">
              <a:rPr lang="uk-UA" altLang="uk-UA"/>
              <a:pPr>
                <a:defRPr/>
              </a:pPr>
              <a:t>‹№›</a:t>
            </a:fld>
            <a:endParaRPr lang="uk-UA" altLang="uk-UA" dirty="0"/>
          </a:p>
        </p:txBody>
      </p:sp>
    </p:spTree>
    <p:extLst>
      <p:ext uri="{BB962C8B-B14F-4D97-AF65-F5344CB8AC3E}">
        <p14:creationId xmlns:p14="http://schemas.microsoft.com/office/powerpoint/2010/main" val="219373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A0CB74CD-04BD-591A-4CDD-5926DD78B5DD}"/>
              </a:ext>
            </a:extLst>
          </p:cNvPr>
          <p:cNvSpPr>
            <a:spLocks noGrp="1"/>
          </p:cNvSpPr>
          <p:nvPr>
            <p:ph type="dt" sz="half" idx="10"/>
          </p:nvPr>
        </p:nvSpPr>
        <p:spPr/>
        <p:txBody>
          <a:bodyPr/>
          <a:lstStyle>
            <a:lvl1pPr>
              <a:defRPr/>
            </a:lvl1pPr>
          </a:lstStyle>
          <a:p>
            <a:pPr>
              <a:defRPr/>
            </a:pPr>
            <a:fld id="{1BF0229F-B9CA-431A-B51F-1F8A35B8DC77}" type="datetime1">
              <a:rPr lang="uk-UA" smtClean="0"/>
              <a:t>17.06.2024</a:t>
            </a:fld>
            <a:endParaRPr lang="uk-UA" dirty="0"/>
          </a:p>
        </p:txBody>
      </p:sp>
      <p:sp>
        <p:nvSpPr>
          <p:cNvPr id="5" name="Місце для нижнього колонтитула 4">
            <a:extLst>
              <a:ext uri="{FF2B5EF4-FFF2-40B4-BE49-F238E27FC236}">
                <a16:creationId xmlns:a16="http://schemas.microsoft.com/office/drawing/2014/main" id="{D127B8D6-3995-C4DE-DD03-0D84EC35EBC3}"/>
              </a:ext>
            </a:extLst>
          </p:cNvPr>
          <p:cNvSpPr>
            <a:spLocks noGrp="1"/>
          </p:cNvSpPr>
          <p:nvPr>
            <p:ph type="ftr" sz="quarter" idx="11"/>
          </p:nvPr>
        </p:nvSpPr>
        <p:spPr/>
        <p:txBody>
          <a:bodyPr/>
          <a:lstStyle>
            <a:lvl1pPr>
              <a:defRPr/>
            </a:lvl1pPr>
          </a:lstStyle>
          <a:p>
            <a:pPr>
              <a:defRPr/>
            </a:pPr>
            <a:endParaRPr lang="uk-UA" dirty="0"/>
          </a:p>
        </p:txBody>
      </p:sp>
      <p:sp>
        <p:nvSpPr>
          <p:cNvPr id="6" name="Місце для номера слайда 5">
            <a:extLst>
              <a:ext uri="{FF2B5EF4-FFF2-40B4-BE49-F238E27FC236}">
                <a16:creationId xmlns:a16="http://schemas.microsoft.com/office/drawing/2014/main" id="{9A58A045-F125-D6D3-71A7-99BD4E10CDF7}"/>
              </a:ext>
            </a:extLst>
          </p:cNvPr>
          <p:cNvSpPr>
            <a:spLocks noGrp="1"/>
          </p:cNvSpPr>
          <p:nvPr>
            <p:ph type="sldNum" sz="quarter" idx="12"/>
          </p:nvPr>
        </p:nvSpPr>
        <p:spPr/>
        <p:txBody>
          <a:bodyPr/>
          <a:lstStyle>
            <a:lvl1pPr>
              <a:defRPr/>
            </a:lvl1pPr>
          </a:lstStyle>
          <a:p>
            <a:pPr>
              <a:defRPr/>
            </a:pPr>
            <a:fld id="{30A6392A-C09C-4467-9777-3DF3F4931805}" type="slidenum">
              <a:rPr lang="uk-UA" altLang="uk-UA"/>
              <a:pPr>
                <a:defRPr/>
              </a:pPr>
              <a:t>‹№›</a:t>
            </a:fld>
            <a:endParaRPr lang="uk-UA" altLang="uk-UA" dirty="0"/>
          </a:p>
        </p:txBody>
      </p:sp>
    </p:spTree>
    <p:extLst>
      <p:ext uri="{BB962C8B-B14F-4D97-AF65-F5344CB8AC3E}">
        <p14:creationId xmlns:p14="http://schemas.microsoft.com/office/powerpoint/2010/main" val="17268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9C0276E-6541-BA52-E161-CE331C0B1A1E}"/>
              </a:ext>
            </a:extLst>
          </p:cNvPr>
          <p:cNvSpPr>
            <a:spLocks noGrp="1"/>
          </p:cNvSpPr>
          <p:nvPr>
            <p:ph type="dt" sz="half" idx="10"/>
          </p:nvPr>
        </p:nvSpPr>
        <p:spPr/>
        <p:txBody>
          <a:bodyPr/>
          <a:lstStyle>
            <a:lvl1pPr>
              <a:defRPr/>
            </a:lvl1pPr>
          </a:lstStyle>
          <a:p>
            <a:pPr>
              <a:defRPr/>
            </a:pPr>
            <a:fld id="{ED8E5E7C-9C28-4F83-A4C5-B4A7F7D1D00C}" type="datetime1">
              <a:rPr lang="uk-UA" smtClean="0"/>
              <a:t>17.06.2024</a:t>
            </a:fld>
            <a:endParaRPr lang="uk-UA" dirty="0"/>
          </a:p>
        </p:txBody>
      </p:sp>
      <p:sp>
        <p:nvSpPr>
          <p:cNvPr id="5" name="Місце для нижнього колонтитула 4">
            <a:extLst>
              <a:ext uri="{FF2B5EF4-FFF2-40B4-BE49-F238E27FC236}">
                <a16:creationId xmlns:a16="http://schemas.microsoft.com/office/drawing/2014/main" id="{C7DDD959-5CE9-DE4E-E0DB-D16F2C6243EF}"/>
              </a:ext>
            </a:extLst>
          </p:cNvPr>
          <p:cNvSpPr>
            <a:spLocks noGrp="1"/>
          </p:cNvSpPr>
          <p:nvPr>
            <p:ph type="ftr" sz="quarter" idx="11"/>
          </p:nvPr>
        </p:nvSpPr>
        <p:spPr/>
        <p:txBody>
          <a:bodyPr/>
          <a:lstStyle>
            <a:lvl1pPr>
              <a:defRPr/>
            </a:lvl1pPr>
          </a:lstStyle>
          <a:p>
            <a:pPr>
              <a:defRPr/>
            </a:pPr>
            <a:endParaRPr lang="uk-UA" dirty="0"/>
          </a:p>
        </p:txBody>
      </p:sp>
      <p:sp>
        <p:nvSpPr>
          <p:cNvPr id="6" name="Місце для номера слайда 5">
            <a:extLst>
              <a:ext uri="{FF2B5EF4-FFF2-40B4-BE49-F238E27FC236}">
                <a16:creationId xmlns:a16="http://schemas.microsoft.com/office/drawing/2014/main" id="{CBAD9C21-6A07-273E-32EB-90B9801FB94A}"/>
              </a:ext>
            </a:extLst>
          </p:cNvPr>
          <p:cNvSpPr>
            <a:spLocks noGrp="1"/>
          </p:cNvSpPr>
          <p:nvPr>
            <p:ph type="sldNum" sz="quarter" idx="12"/>
          </p:nvPr>
        </p:nvSpPr>
        <p:spPr/>
        <p:txBody>
          <a:bodyPr/>
          <a:lstStyle>
            <a:lvl1pPr>
              <a:defRPr/>
            </a:lvl1pPr>
          </a:lstStyle>
          <a:p>
            <a:pPr>
              <a:defRPr/>
            </a:pPr>
            <a:fld id="{C3457EC5-9B54-49ED-9CA6-C2B51A92FA73}" type="slidenum">
              <a:rPr lang="uk-UA" altLang="uk-UA"/>
              <a:pPr>
                <a:defRPr/>
              </a:pPr>
              <a:t>‹№›</a:t>
            </a:fld>
            <a:endParaRPr lang="uk-UA" altLang="uk-UA" dirty="0"/>
          </a:p>
        </p:txBody>
      </p:sp>
    </p:spTree>
    <p:extLst>
      <p:ext uri="{BB962C8B-B14F-4D97-AF65-F5344CB8AC3E}">
        <p14:creationId xmlns:p14="http://schemas.microsoft.com/office/powerpoint/2010/main" val="260522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Місце для дати 3">
            <a:extLst>
              <a:ext uri="{FF2B5EF4-FFF2-40B4-BE49-F238E27FC236}">
                <a16:creationId xmlns:a16="http://schemas.microsoft.com/office/drawing/2014/main" id="{5F4B40DE-7744-E223-33EE-0FC832A8CB42}"/>
              </a:ext>
            </a:extLst>
          </p:cNvPr>
          <p:cNvSpPr>
            <a:spLocks noGrp="1"/>
          </p:cNvSpPr>
          <p:nvPr>
            <p:ph type="dt" sz="half" idx="10"/>
          </p:nvPr>
        </p:nvSpPr>
        <p:spPr/>
        <p:txBody>
          <a:bodyPr/>
          <a:lstStyle>
            <a:lvl1pPr>
              <a:defRPr/>
            </a:lvl1pPr>
          </a:lstStyle>
          <a:p>
            <a:pPr>
              <a:defRPr/>
            </a:pPr>
            <a:fld id="{94F1511E-535D-4954-AF01-FFE74FA62650}" type="datetime1">
              <a:rPr lang="uk-UA" smtClean="0"/>
              <a:t>17.06.2024</a:t>
            </a:fld>
            <a:endParaRPr lang="uk-UA" dirty="0"/>
          </a:p>
        </p:txBody>
      </p:sp>
      <p:sp>
        <p:nvSpPr>
          <p:cNvPr id="5" name="Місце для нижнього колонтитула 4">
            <a:extLst>
              <a:ext uri="{FF2B5EF4-FFF2-40B4-BE49-F238E27FC236}">
                <a16:creationId xmlns:a16="http://schemas.microsoft.com/office/drawing/2014/main" id="{67955B39-CD41-967F-D3C9-49E2F0DC0B83}"/>
              </a:ext>
            </a:extLst>
          </p:cNvPr>
          <p:cNvSpPr>
            <a:spLocks noGrp="1"/>
          </p:cNvSpPr>
          <p:nvPr>
            <p:ph type="ftr" sz="quarter" idx="11"/>
          </p:nvPr>
        </p:nvSpPr>
        <p:spPr/>
        <p:txBody>
          <a:bodyPr/>
          <a:lstStyle>
            <a:lvl1pPr>
              <a:defRPr/>
            </a:lvl1pPr>
          </a:lstStyle>
          <a:p>
            <a:pPr>
              <a:defRPr/>
            </a:pPr>
            <a:endParaRPr lang="uk-UA" dirty="0"/>
          </a:p>
        </p:txBody>
      </p:sp>
      <p:sp>
        <p:nvSpPr>
          <p:cNvPr id="6" name="Місце для номера слайда 5">
            <a:extLst>
              <a:ext uri="{FF2B5EF4-FFF2-40B4-BE49-F238E27FC236}">
                <a16:creationId xmlns:a16="http://schemas.microsoft.com/office/drawing/2014/main" id="{AC395E2B-5CDE-5E43-970C-EF311F5EDB18}"/>
              </a:ext>
            </a:extLst>
          </p:cNvPr>
          <p:cNvSpPr>
            <a:spLocks noGrp="1"/>
          </p:cNvSpPr>
          <p:nvPr>
            <p:ph type="sldNum" sz="quarter" idx="12"/>
          </p:nvPr>
        </p:nvSpPr>
        <p:spPr/>
        <p:txBody>
          <a:bodyPr/>
          <a:lstStyle>
            <a:lvl1pPr>
              <a:defRPr/>
            </a:lvl1pPr>
          </a:lstStyle>
          <a:p>
            <a:pPr>
              <a:defRPr/>
            </a:pPr>
            <a:fld id="{57516EA7-C336-4E60-ADB4-B52A6B1073E8}" type="slidenum">
              <a:rPr lang="uk-UA" altLang="uk-UA"/>
              <a:pPr>
                <a:defRPr/>
              </a:pPr>
              <a:t>‹№›</a:t>
            </a:fld>
            <a:endParaRPr lang="uk-UA" altLang="uk-UA" dirty="0"/>
          </a:p>
        </p:txBody>
      </p:sp>
    </p:spTree>
    <p:extLst>
      <p:ext uri="{BB962C8B-B14F-4D97-AF65-F5344CB8AC3E}">
        <p14:creationId xmlns:p14="http://schemas.microsoft.com/office/powerpoint/2010/main" val="212784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3">
            <a:extLst>
              <a:ext uri="{FF2B5EF4-FFF2-40B4-BE49-F238E27FC236}">
                <a16:creationId xmlns:a16="http://schemas.microsoft.com/office/drawing/2014/main" id="{A3C90BE2-957C-03F8-1F9F-8F0443FFFAE6}"/>
              </a:ext>
            </a:extLst>
          </p:cNvPr>
          <p:cNvSpPr>
            <a:spLocks noGrp="1"/>
          </p:cNvSpPr>
          <p:nvPr>
            <p:ph type="dt" sz="half" idx="10"/>
          </p:nvPr>
        </p:nvSpPr>
        <p:spPr/>
        <p:txBody>
          <a:bodyPr/>
          <a:lstStyle>
            <a:lvl1pPr>
              <a:defRPr/>
            </a:lvl1pPr>
          </a:lstStyle>
          <a:p>
            <a:pPr>
              <a:defRPr/>
            </a:pPr>
            <a:fld id="{9296ECDB-68B7-4C01-9488-DCF337BDEAC4}" type="datetime1">
              <a:rPr lang="uk-UA" smtClean="0"/>
              <a:t>17.06.2024</a:t>
            </a:fld>
            <a:endParaRPr lang="uk-UA" dirty="0"/>
          </a:p>
        </p:txBody>
      </p:sp>
      <p:sp>
        <p:nvSpPr>
          <p:cNvPr id="6" name="Місце для нижнього колонтитула 4">
            <a:extLst>
              <a:ext uri="{FF2B5EF4-FFF2-40B4-BE49-F238E27FC236}">
                <a16:creationId xmlns:a16="http://schemas.microsoft.com/office/drawing/2014/main" id="{7F0EFF87-884A-FDE7-CC72-F0E8FB07FB1C}"/>
              </a:ext>
            </a:extLst>
          </p:cNvPr>
          <p:cNvSpPr>
            <a:spLocks noGrp="1"/>
          </p:cNvSpPr>
          <p:nvPr>
            <p:ph type="ftr" sz="quarter" idx="11"/>
          </p:nvPr>
        </p:nvSpPr>
        <p:spPr/>
        <p:txBody>
          <a:bodyPr/>
          <a:lstStyle>
            <a:lvl1pPr>
              <a:defRPr/>
            </a:lvl1pPr>
          </a:lstStyle>
          <a:p>
            <a:pPr>
              <a:defRPr/>
            </a:pPr>
            <a:endParaRPr lang="uk-UA" dirty="0"/>
          </a:p>
        </p:txBody>
      </p:sp>
      <p:sp>
        <p:nvSpPr>
          <p:cNvPr id="7" name="Місце для номера слайда 5">
            <a:extLst>
              <a:ext uri="{FF2B5EF4-FFF2-40B4-BE49-F238E27FC236}">
                <a16:creationId xmlns:a16="http://schemas.microsoft.com/office/drawing/2014/main" id="{8CC73E7E-C44D-D440-5AEA-931F69F3201B}"/>
              </a:ext>
            </a:extLst>
          </p:cNvPr>
          <p:cNvSpPr>
            <a:spLocks noGrp="1"/>
          </p:cNvSpPr>
          <p:nvPr>
            <p:ph type="sldNum" sz="quarter" idx="12"/>
          </p:nvPr>
        </p:nvSpPr>
        <p:spPr/>
        <p:txBody>
          <a:bodyPr/>
          <a:lstStyle>
            <a:lvl1pPr>
              <a:defRPr/>
            </a:lvl1pPr>
          </a:lstStyle>
          <a:p>
            <a:pPr>
              <a:defRPr/>
            </a:pPr>
            <a:fld id="{4FB77D72-FDE4-4F0D-B779-DE79087AB794}" type="slidenum">
              <a:rPr lang="uk-UA" altLang="uk-UA"/>
              <a:pPr>
                <a:defRPr/>
              </a:pPr>
              <a:t>‹№›</a:t>
            </a:fld>
            <a:endParaRPr lang="uk-UA" altLang="uk-UA" dirty="0"/>
          </a:p>
        </p:txBody>
      </p:sp>
    </p:spTree>
    <p:extLst>
      <p:ext uri="{BB962C8B-B14F-4D97-AF65-F5344CB8AC3E}">
        <p14:creationId xmlns:p14="http://schemas.microsoft.com/office/powerpoint/2010/main" val="194734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3">
            <a:extLst>
              <a:ext uri="{FF2B5EF4-FFF2-40B4-BE49-F238E27FC236}">
                <a16:creationId xmlns:a16="http://schemas.microsoft.com/office/drawing/2014/main" id="{EA0DD99F-8DA5-F2B0-254A-B8A1308B5080}"/>
              </a:ext>
            </a:extLst>
          </p:cNvPr>
          <p:cNvSpPr>
            <a:spLocks noGrp="1"/>
          </p:cNvSpPr>
          <p:nvPr>
            <p:ph type="dt" sz="half" idx="10"/>
          </p:nvPr>
        </p:nvSpPr>
        <p:spPr/>
        <p:txBody>
          <a:bodyPr/>
          <a:lstStyle>
            <a:lvl1pPr>
              <a:defRPr/>
            </a:lvl1pPr>
          </a:lstStyle>
          <a:p>
            <a:pPr>
              <a:defRPr/>
            </a:pPr>
            <a:fld id="{F638CA85-2DB2-44C4-AF50-DAAF1E05620C}" type="datetime1">
              <a:rPr lang="uk-UA" smtClean="0"/>
              <a:t>17.06.2024</a:t>
            </a:fld>
            <a:endParaRPr lang="uk-UA" dirty="0"/>
          </a:p>
        </p:txBody>
      </p:sp>
      <p:sp>
        <p:nvSpPr>
          <p:cNvPr id="8" name="Місце для нижнього колонтитула 4">
            <a:extLst>
              <a:ext uri="{FF2B5EF4-FFF2-40B4-BE49-F238E27FC236}">
                <a16:creationId xmlns:a16="http://schemas.microsoft.com/office/drawing/2014/main" id="{16D392BE-E061-7D98-F1D5-C1C8D3872360}"/>
              </a:ext>
            </a:extLst>
          </p:cNvPr>
          <p:cNvSpPr>
            <a:spLocks noGrp="1"/>
          </p:cNvSpPr>
          <p:nvPr>
            <p:ph type="ftr" sz="quarter" idx="11"/>
          </p:nvPr>
        </p:nvSpPr>
        <p:spPr/>
        <p:txBody>
          <a:bodyPr/>
          <a:lstStyle>
            <a:lvl1pPr>
              <a:defRPr/>
            </a:lvl1pPr>
          </a:lstStyle>
          <a:p>
            <a:pPr>
              <a:defRPr/>
            </a:pPr>
            <a:endParaRPr lang="uk-UA" dirty="0"/>
          </a:p>
        </p:txBody>
      </p:sp>
      <p:sp>
        <p:nvSpPr>
          <p:cNvPr id="9" name="Місце для номера слайда 5">
            <a:extLst>
              <a:ext uri="{FF2B5EF4-FFF2-40B4-BE49-F238E27FC236}">
                <a16:creationId xmlns:a16="http://schemas.microsoft.com/office/drawing/2014/main" id="{FC71E889-4BED-A140-925A-AC31DDF437E8}"/>
              </a:ext>
            </a:extLst>
          </p:cNvPr>
          <p:cNvSpPr>
            <a:spLocks noGrp="1"/>
          </p:cNvSpPr>
          <p:nvPr>
            <p:ph type="sldNum" sz="quarter" idx="12"/>
          </p:nvPr>
        </p:nvSpPr>
        <p:spPr/>
        <p:txBody>
          <a:bodyPr/>
          <a:lstStyle>
            <a:lvl1pPr>
              <a:defRPr/>
            </a:lvl1pPr>
          </a:lstStyle>
          <a:p>
            <a:pPr>
              <a:defRPr/>
            </a:pPr>
            <a:fld id="{D3CAA662-D07E-4DEE-9289-2C855F9547C6}" type="slidenum">
              <a:rPr lang="uk-UA" altLang="uk-UA"/>
              <a:pPr>
                <a:defRPr/>
              </a:pPr>
              <a:t>‹№›</a:t>
            </a:fld>
            <a:endParaRPr lang="uk-UA" altLang="uk-UA" dirty="0"/>
          </a:p>
        </p:txBody>
      </p:sp>
    </p:spTree>
    <p:extLst>
      <p:ext uri="{BB962C8B-B14F-4D97-AF65-F5344CB8AC3E}">
        <p14:creationId xmlns:p14="http://schemas.microsoft.com/office/powerpoint/2010/main" val="411220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3">
            <a:extLst>
              <a:ext uri="{FF2B5EF4-FFF2-40B4-BE49-F238E27FC236}">
                <a16:creationId xmlns:a16="http://schemas.microsoft.com/office/drawing/2014/main" id="{AA7AD9E1-47C8-9944-ABD5-45EADE34C17D}"/>
              </a:ext>
            </a:extLst>
          </p:cNvPr>
          <p:cNvSpPr>
            <a:spLocks noGrp="1"/>
          </p:cNvSpPr>
          <p:nvPr>
            <p:ph type="dt" sz="half" idx="10"/>
          </p:nvPr>
        </p:nvSpPr>
        <p:spPr/>
        <p:txBody>
          <a:bodyPr/>
          <a:lstStyle>
            <a:lvl1pPr>
              <a:defRPr/>
            </a:lvl1pPr>
          </a:lstStyle>
          <a:p>
            <a:pPr>
              <a:defRPr/>
            </a:pPr>
            <a:fld id="{1CC54C13-E40A-4086-BBB0-B10FF979CBEA}" type="datetime1">
              <a:rPr lang="uk-UA" smtClean="0"/>
              <a:t>17.06.2024</a:t>
            </a:fld>
            <a:endParaRPr lang="uk-UA" dirty="0"/>
          </a:p>
        </p:txBody>
      </p:sp>
      <p:sp>
        <p:nvSpPr>
          <p:cNvPr id="4" name="Місце для нижнього колонтитула 4">
            <a:extLst>
              <a:ext uri="{FF2B5EF4-FFF2-40B4-BE49-F238E27FC236}">
                <a16:creationId xmlns:a16="http://schemas.microsoft.com/office/drawing/2014/main" id="{5EC659C4-05E1-EB28-C2DF-96D8CC00C357}"/>
              </a:ext>
            </a:extLst>
          </p:cNvPr>
          <p:cNvSpPr>
            <a:spLocks noGrp="1"/>
          </p:cNvSpPr>
          <p:nvPr>
            <p:ph type="ftr" sz="quarter" idx="11"/>
          </p:nvPr>
        </p:nvSpPr>
        <p:spPr/>
        <p:txBody>
          <a:bodyPr/>
          <a:lstStyle>
            <a:lvl1pPr>
              <a:defRPr/>
            </a:lvl1pPr>
          </a:lstStyle>
          <a:p>
            <a:pPr>
              <a:defRPr/>
            </a:pPr>
            <a:endParaRPr lang="uk-UA" dirty="0"/>
          </a:p>
        </p:txBody>
      </p:sp>
      <p:sp>
        <p:nvSpPr>
          <p:cNvPr id="5" name="Місце для номера слайда 5">
            <a:extLst>
              <a:ext uri="{FF2B5EF4-FFF2-40B4-BE49-F238E27FC236}">
                <a16:creationId xmlns:a16="http://schemas.microsoft.com/office/drawing/2014/main" id="{D4237CF1-DE7F-FE35-5BF4-A6A97EF5AFF0}"/>
              </a:ext>
            </a:extLst>
          </p:cNvPr>
          <p:cNvSpPr>
            <a:spLocks noGrp="1"/>
          </p:cNvSpPr>
          <p:nvPr>
            <p:ph type="sldNum" sz="quarter" idx="12"/>
          </p:nvPr>
        </p:nvSpPr>
        <p:spPr/>
        <p:txBody>
          <a:bodyPr/>
          <a:lstStyle>
            <a:lvl1pPr>
              <a:defRPr/>
            </a:lvl1pPr>
          </a:lstStyle>
          <a:p>
            <a:pPr>
              <a:defRPr/>
            </a:pPr>
            <a:fld id="{432905D2-CC1C-4F8C-8D9C-4837BFB0BAA3}" type="slidenum">
              <a:rPr lang="uk-UA" altLang="uk-UA"/>
              <a:pPr>
                <a:defRPr/>
              </a:pPr>
              <a:t>‹№›</a:t>
            </a:fld>
            <a:endParaRPr lang="uk-UA" altLang="uk-UA" dirty="0"/>
          </a:p>
        </p:txBody>
      </p:sp>
    </p:spTree>
    <p:extLst>
      <p:ext uri="{BB962C8B-B14F-4D97-AF65-F5344CB8AC3E}">
        <p14:creationId xmlns:p14="http://schemas.microsoft.com/office/powerpoint/2010/main" val="15974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a:extLst>
              <a:ext uri="{FF2B5EF4-FFF2-40B4-BE49-F238E27FC236}">
                <a16:creationId xmlns:a16="http://schemas.microsoft.com/office/drawing/2014/main" id="{FF345E8C-B5CC-DBD2-49BF-3F8E11BF2CEC}"/>
              </a:ext>
            </a:extLst>
          </p:cNvPr>
          <p:cNvSpPr>
            <a:spLocks noGrp="1"/>
          </p:cNvSpPr>
          <p:nvPr>
            <p:ph type="dt" sz="half" idx="10"/>
          </p:nvPr>
        </p:nvSpPr>
        <p:spPr/>
        <p:txBody>
          <a:bodyPr/>
          <a:lstStyle>
            <a:lvl1pPr>
              <a:defRPr/>
            </a:lvl1pPr>
          </a:lstStyle>
          <a:p>
            <a:pPr>
              <a:defRPr/>
            </a:pPr>
            <a:fld id="{0D7350F9-2A98-4BB4-BE07-1E76DE1FF9AA}" type="datetime1">
              <a:rPr lang="uk-UA" smtClean="0"/>
              <a:t>17.06.2024</a:t>
            </a:fld>
            <a:endParaRPr lang="uk-UA" dirty="0"/>
          </a:p>
        </p:txBody>
      </p:sp>
      <p:sp>
        <p:nvSpPr>
          <p:cNvPr id="3" name="Місце для нижнього колонтитула 4">
            <a:extLst>
              <a:ext uri="{FF2B5EF4-FFF2-40B4-BE49-F238E27FC236}">
                <a16:creationId xmlns:a16="http://schemas.microsoft.com/office/drawing/2014/main" id="{8E0F689E-CF76-E819-6A24-BCC65EDCA976}"/>
              </a:ext>
            </a:extLst>
          </p:cNvPr>
          <p:cNvSpPr>
            <a:spLocks noGrp="1"/>
          </p:cNvSpPr>
          <p:nvPr>
            <p:ph type="ftr" sz="quarter" idx="11"/>
          </p:nvPr>
        </p:nvSpPr>
        <p:spPr/>
        <p:txBody>
          <a:bodyPr/>
          <a:lstStyle>
            <a:lvl1pPr>
              <a:defRPr/>
            </a:lvl1pPr>
          </a:lstStyle>
          <a:p>
            <a:pPr>
              <a:defRPr/>
            </a:pPr>
            <a:endParaRPr lang="uk-UA" dirty="0"/>
          </a:p>
        </p:txBody>
      </p:sp>
      <p:sp>
        <p:nvSpPr>
          <p:cNvPr id="4" name="Місце для номера слайда 5">
            <a:extLst>
              <a:ext uri="{FF2B5EF4-FFF2-40B4-BE49-F238E27FC236}">
                <a16:creationId xmlns:a16="http://schemas.microsoft.com/office/drawing/2014/main" id="{0D0CB2BC-E645-6849-7A8D-828A4AB5BBBC}"/>
              </a:ext>
            </a:extLst>
          </p:cNvPr>
          <p:cNvSpPr>
            <a:spLocks noGrp="1"/>
          </p:cNvSpPr>
          <p:nvPr>
            <p:ph type="sldNum" sz="quarter" idx="12"/>
          </p:nvPr>
        </p:nvSpPr>
        <p:spPr/>
        <p:txBody>
          <a:bodyPr/>
          <a:lstStyle>
            <a:lvl1pPr>
              <a:defRPr/>
            </a:lvl1pPr>
          </a:lstStyle>
          <a:p>
            <a:pPr>
              <a:defRPr/>
            </a:pPr>
            <a:fld id="{AF12A4B8-FBE2-42FD-8F7C-E331D756A450}" type="slidenum">
              <a:rPr lang="uk-UA" altLang="uk-UA"/>
              <a:pPr>
                <a:defRPr/>
              </a:pPr>
              <a:t>‹№›</a:t>
            </a:fld>
            <a:endParaRPr lang="uk-UA" altLang="uk-UA" dirty="0"/>
          </a:p>
        </p:txBody>
      </p:sp>
    </p:spTree>
    <p:extLst>
      <p:ext uri="{BB962C8B-B14F-4D97-AF65-F5344CB8AC3E}">
        <p14:creationId xmlns:p14="http://schemas.microsoft.com/office/powerpoint/2010/main" val="18785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a:extLst>
              <a:ext uri="{FF2B5EF4-FFF2-40B4-BE49-F238E27FC236}">
                <a16:creationId xmlns:a16="http://schemas.microsoft.com/office/drawing/2014/main" id="{C7262A28-1D71-BC9C-361E-8193A841A140}"/>
              </a:ext>
            </a:extLst>
          </p:cNvPr>
          <p:cNvSpPr>
            <a:spLocks noGrp="1"/>
          </p:cNvSpPr>
          <p:nvPr>
            <p:ph type="dt" sz="half" idx="10"/>
          </p:nvPr>
        </p:nvSpPr>
        <p:spPr/>
        <p:txBody>
          <a:bodyPr/>
          <a:lstStyle>
            <a:lvl1pPr>
              <a:defRPr/>
            </a:lvl1pPr>
          </a:lstStyle>
          <a:p>
            <a:pPr>
              <a:defRPr/>
            </a:pPr>
            <a:fld id="{D0E9A1FD-498C-4D6B-8066-378AFBFB37CA}" type="datetime1">
              <a:rPr lang="uk-UA" smtClean="0"/>
              <a:t>17.06.2024</a:t>
            </a:fld>
            <a:endParaRPr lang="uk-UA" dirty="0"/>
          </a:p>
        </p:txBody>
      </p:sp>
      <p:sp>
        <p:nvSpPr>
          <p:cNvPr id="6" name="Місце для нижнього колонтитула 4">
            <a:extLst>
              <a:ext uri="{FF2B5EF4-FFF2-40B4-BE49-F238E27FC236}">
                <a16:creationId xmlns:a16="http://schemas.microsoft.com/office/drawing/2014/main" id="{A521B7DB-A673-7716-B38E-B2B440DEAEEE}"/>
              </a:ext>
            </a:extLst>
          </p:cNvPr>
          <p:cNvSpPr>
            <a:spLocks noGrp="1"/>
          </p:cNvSpPr>
          <p:nvPr>
            <p:ph type="ftr" sz="quarter" idx="11"/>
          </p:nvPr>
        </p:nvSpPr>
        <p:spPr/>
        <p:txBody>
          <a:bodyPr/>
          <a:lstStyle>
            <a:lvl1pPr>
              <a:defRPr/>
            </a:lvl1pPr>
          </a:lstStyle>
          <a:p>
            <a:pPr>
              <a:defRPr/>
            </a:pPr>
            <a:endParaRPr lang="uk-UA" dirty="0"/>
          </a:p>
        </p:txBody>
      </p:sp>
      <p:sp>
        <p:nvSpPr>
          <p:cNvPr id="7" name="Місце для номера слайда 5">
            <a:extLst>
              <a:ext uri="{FF2B5EF4-FFF2-40B4-BE49-F238E27FC236}">
                <a16:creationId xmlns:a16="http://schemas.microsoft.com/office/drawing/2014/main" id="{C430E745-9939-F461-9FF4-ACDFCDE1D2A8}"/>
              </a:ext>
            </a:extLst>
          </p:cNvPr>
          <p:cNvSpPr>
            <a:spLocks noGrp="1"/>
          </p:cNvSpPr>
          <p:nvPr>
            <p:ph type="sldNum" sz="quarter" idx="12"/>
          </p:nvPr>
        </p:nvSpPr>
        <p:spPr/>
        <p:txBody>
          <a:bodyPr/>
          <a:lstStyle>
            <a:lvl1pPr>
              <a:defRPr/>
            </a:lvl1pPr>
          </a:lstStyle>
          <a:p>
            <a:pPr>
              <a:defRPr/>
            </a:pPr>
            <a:fld id="{677728BF-03AA-4335-BB35-CA4255D550D5}" type="slidenum">
              <a:rPr lang="uk-UA" altLang="uk-UA"/>
              <a:pPr>
                <a:defRPr/>
              </a:pPr>
              <a:t>‹№›</a:t>
            </a:fld>
            <a:endParaRPr lang="uk-UA" altLang="uk-UA" dirty="0"/>
          </a:p>
        </p:txBody>
      </p:sp>
    </p:spTree>
    <p:extLst>
      <p:ext uri="{BB962C8B-B14F-4D97-AF65-F5344CB8AC3E}">
        <p14:creationId xmlns:p14="http://schemas.microsoft.com/office/powerpoint/2010/main" val="280992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dirty="0"/>
              <a:t>Клацніть піктограму, щоб додати зображення</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Місце для дати 3">
            <a:extLst>
              <a:ext uri="{FF2B5EF4-FFF2-40B4-BE49-F238E27FC236}">
                <a16:creationId xmlns:a16="http://schemas.microsoft.com/office/drawing/2014/main" id="{EAD98881-2ACD-B166-5782-7741EE21F2BF}"/>
              </a:ext>
            </a:extLst>
          </p:cNvPr>
          <p:cNvSpPr>
            <a:spLocks noGrp="1"/>
          </p:cNvSpPr>
          <p:nvPr>
            <p:ph type="dt" sz="half" idx="10"/>
          </p:nvPr>
        </p:nvSpPr>
        <p:spPr/>
        <p:txBody>
          <a:bodyPr/>
          <a:lstStyle>
            <a:lvl1pPr>
              <a:defRPr/>
            </a:lvl1pPr>
          </a:lstStyle>
          <a:p>
            <a:pPr>
              <a:defRPr/>
            </a:pPr>
            <a:fld id="{38EBF41A-40A1-4AD2-912A-3E0B3D58C3BD}" type="datetime1">
              <a:rPr lang="uk-UA" smtClean="0"/>
              <a:t>17.06.2024</a:t>
            </a:fld>
            <a:endParaRPr lang="uk-UA" dirty="0"/>
          </a:p>
        </p:txBody>
      </p:sp>
      <p:sp>
        <p:nvSpPr>
          <p:cNvPr id="6" name="Місце для нижнього колонтитула 4">
            <a:extLst>
              <a:ext uri="{FF2B5EF4-FFF2-40B4-BE49-F238E27FC236}">
                <a16:creationId xmlns:a16="http://schemas.microsoft.com/office/drawing/2014/main" id="{A20CC5D9-3E6C-7EE8-9D04-C4BDBC52A2BA}"/>
              </a:ext>
            </a:extLst>
          </p:cNvPr>
          <p:cNvSpPr>
            <a:spLocks noGrp="1"/>
          </p:cNvSpPr>
          <p:nvPr>
            <p:ph type="ftr" sz="quarter" idx="11"/>
          </p:nvPr>
        </p:nvSpPr>
        <p:spPr/>
        <p:txBody>
          <a:bodyPr/>
          <a:lstStyle>
            <a:lvl1pPr>
              <a:defRPr/>
            </a:lvl1pPr>
          </a:lstStyle>
          <a:p>
            <a:pPr>
              <a:defRPr/>
            </a:pPr>
            <a:endParaRPr lang="uk-UA" dirty="0"/>
          </a:p>
        </p:txBody>
      </p:sp>
      <p:sp>
        <p:nvSpPr>
          <p:cNvPr id="7" name="Місце для номера слайда 5">
            <a:extLst>
              <a:ext uri="{FF2B5EF4-FFF2-40B4-BE49-F238E27FC236}">
                <a16:creationId xmlns:a16="http://schemas.microsoft.com/office/drawing/2014/main" id="{9185126F-D584-C2C3-AFD8-CF584FC064DD}"/>
              </a:ext>
            </a:extLst>
          </p:cNvPr>
          <p:cNvSpPr>
            <a:spLocks noGrp="1"/>
          </p:cNvSpPr>
          <p:nvPr>
            <p:ph type="sldNum" sz="quarter" idx="12"/>
          </p:nvPr>
        </p:nvSpPr>
        <p:spPr/>
        <p:txBody>
          <a:bodyPr/>
          <a:lstStyle>
            <a:lvl1pPr>
              <a:defRPr/>
            </a:lvl1pPr>
          </a:lstStyle>
          <a:p>
            <a:pPr>
              <a:defRPr/>
            </a:pPr>
            <a:fld id="{3291BF11-B2ED-427F-8A4E-915E4DE31228}" type="slidenum">
              <a:rPr lang="uk-UA" altLang="uk-UA"/>
              <a:pPr>
                <a:defRPr/>
              </a:pPr>
              <a:t>‹№›</a:t>
            </a:fld>
            <a:endParaRPr lang="uk-UA" altLang="uk-UA" dirty="0"/>
          </a:p>
        </p:txBody>
      </p:sp>
    </p:spTree>
    <p:extLst>
      <p:ext uri="{BB962C8B-B14F-4D97-AF65-F5344CB8AC3E}">
        <p14:creationId xmlns:p14="http://schemas.microsoft.com/office/powerpoint/2010/main" val="212905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8E3"/>
        </a:solidFill>
        <a:effectLst/>
      </p:bgPr>
    </p:bg>
    <p:spTree>
      <p:nvGrpSpPr>
        <p:cNvPr id="1" name=""/>
        <p:cNvGrpSpPr/>
        <p:nvPr/>
      </p:nvGrpSpPr>
      <p:grpSpPr>
        <a:xfrm>
          <a:off x="0" y="0"/>
          <a:ext cx="0" cy="0"/>
          <a:chOff x="0" y="0"/>
          <a:chExt cx="0" cy="0"/>
        </a:xfrm>
      </p:grpSpPr>
      <p:sp>
        <p:nvSpPr>
          <p:cNvPr id="1026" name="Місце для заголовка 1">
            <a:extLst>
              <a:ext uri="{FF2B5EF4-FFF2-40B4-BE49-F238E27FC236}">
                <a16:creationId xmlns:a16="http://schemas.microsoft.com/office/drawing/2014/main" id="{145B3D2B-C7D7-7980-44A7-F0F89E85FA3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uk-UA" altLang="uk-UA"/>
              <a:t>Клацніть, щоб редагувати стиль зразка заголовка</a:t>
            </a:r>
          </a:p>
        </p:txBody>
      </p:sp>
      <p:sp>
        <p:nvSpPr>
          <p:cNvPr id="1027" name="Місце для тексту 2">
            <a:extLst>
              <a:ext uri="{FF2B5EF4-FFF2-40B4-BE49-F238E27FC236}">
                <a16:creationId xmlns:a16="http://schemas.microsoft.com/office/drawing/2014/main" id="{6564B427-26C4-01D2-D649-C81805085E94}"/>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altLang="uk-UA"/>
              <a:t>Відредагуйте стиль зразка тексту</a:t>
            </a:r>
          </a:p>
          <a:p>
            <a:pPr lvl="1"/>
            <a:r>
              <a:rPr lang="uk-UA" altLang="uk-UA"/>
              <a:t>Другий рівень</a:t>
            </a:r>
          </a:p>
          <a:p>
            <a:pPr lvl="2"/>
            <a:r>
              <a:rPr lang="uk-UA" altLang="uk-UA"/>
              <a:t>Третій рівень</a:t>
            </a:r>
          </a:p>
          <a:p>
            <a:pPr lvl="3"/>
            <a:r>
              <a:rPr lang="uk-UA" altLang="uk-UA"/>
              <a:t>Четвертий рівень</a:t>
            </a:r>
          </a:p>
          <a:p>
            <a:pPr lvl="4"/>
            <a:r>
              <a:rPr lang="uk-UA" altLang="uk-UA"/>
              <a:t>П’ятий рівень</a:t>
            </a:r>
          </a:p>
        </p:txBody>
      </p:sp>
      <p:sp>
        <p:nvSpPr>
          <p:cNvPr id="4" name="Місце для дати 3">
            <a:extLst>
              <a:ext uri="{FF2B5EF4-FFF2-40B4-BE49-F238E27FC236}">
                <a16:creationId xmlns:a16="http://schemas.microsoft.com/office/drawing/2014/main" id="{81D6CE43-1EAA-523D-DAB2-2987A26D32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Roboto Condensed Light" pitchFamily="2" charset="0"/>
              </a:defRPr>
            </a:lvl1pPr>
          </a:lstStyle>
          <a:p>
            <a:pPr>
              <a:defRPr/>
            </a:pPr>
            <a:fld id="{CFF024C6-0B6E-4252-A21D-446B0B3BC755}" type="datetime1">
              <a:rPr lang="uk-UA" smtClean="0"/>
              <a:t>17.06.2024</a:t>
            </a:fld>
            <a:endParaRPr lang="uk-UA" dirty="0"/>
          </a:p>
        </p:txBody>
      </p:sp>
      <p:sp>
        <p:nvSpPr>
          <p:cNvPr id="5" name="Місце для нижнього колонтитула 4">
            <a:extLst>
              <a:ext uri="{FF2B5EF4-FFF2-40B4-BE49-F238E27FC236}">
                <a16:creationId xmlns:a16="http://schemas.microsoft.com/office/drawing/2014/main" id="{7EACE517-7161-2385-5C82-22A501162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Roboto Condensed Light" pitchFamily="2" charset="0"/>
              </a:defRPr>
            </a:lvl1pPr>
          </a:lstStyle>
          <a:p>
            <a:pPr>
              <a:defRPr/>
            </a:pPr>
            <a:endParaRPr lang="uk-UA" dirty="0"/>
          </a:p>
        </p:txBody>
      </p:sp>
      <p:sp>
        <p:nvSpPr>
          <p:cNvPr id="6" name="Місце для номера слайда 5">
            <a:extLst>
              <a:ext uri="{FF2B5EF4-FFF2-40B4-BE49-F238E27FC236}">
                <a16:creationId xmlns:a16="http://schemas.microsoft.com/office/drawing/2014/main" id="{6AD0EEA3-846C-8CE7-CBB8-FCE48699ADA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Roboto Condensed Light" panose="02000000000000000000" pitchFamily="2" charset="0"/>
              </a:defRPr>
            </a:lvl1pPr>
          </a:lstStyle>
          <a:p>
            <a:pPr>
              <a:defRPr/>
            </a:pPr>
            <a:fld id="{5BCFE2EF-88FD-44AD-B231-08CC0BF5B23B}" type="slidenum">
              <a:rPr lang="uk-UA" altLang="uk-UA"/>
              <a:pPr>
                <a:defRPr/>
              </a:pPr>
              <a:t>‹№›</a:t>
            </a:fld>
            <a:endParaRPr lang="uk-UA" altLang="uk-U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Roboto Condensed Light" pitchFamily="2" charset="0"/>
          <a:ea typeface="+mj-ea"/>
          <a:cs typeface="+mj-cs"/>
        </a:defRPr>
      </a:lvl1pPr>
      <a:lvl2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2pPr>
      <a:lvl3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3pPr>
      <a:lvl4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4pPr>
      <a:lvl5pPr algn="l" rtl="0" eaLnBrk="0" fontAlgn="base" hangingPunct="0">
        <a:lnSpc>
          <a:spcPct val="90000"/>
        </a:lnSpc>
        <a:spcBef>
          <a:spcPct val="0"/>
        </a:spcBef>
        <a:spcAft>
          <a:spcPct val="0"/>
        </a:spcAft>
        <a:defRPr sz="4400">
          <a:solidFill>
            <a:schemeClr val="tx1"/>
          </a:solidFill>
          <a:latin typeface="Roboto Condensed Light" panose="02000000000000000000" pitchFamily="2"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awgazette-co-uk.translate.goog/practice/dont-shun-careful-use-of-ai-judges-told/5118192.article?_x_tr_sl=en&amp;_x_tr_tl=uk&amp;_x_tr_hl=uk&amp;_x_tr_pto=s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yur-gazeta.com/publications/practice/sudova-praktika/shtuchniy-intelekt-i-sudochinstvo.html" TargetMode="External"/><Relationship Id="rId3" Type="http://schemas.openxmlformats.org/officeDocument/2006/relationships/hyperlink" Target="https://supreme.court.gov.ua/supreme/pokazniki-diyalnosti/konferencii/2023_07_03_konferentsiia_6_07_2023" TargetMode="External"/><Relationship Id="rId7" Type="http://schemas.openxmlformats.org/officeDocument/2006/relationships/hyperlink" Target="https://zn.ua/ukr/TECHNOLOGIES/jakoju-maje-buti-derzhavna-politika-pidtrimki-rozvitku-ta-strimuvannja-nebezpeki-shtuchnoho-intelektu.html" TargetMode="External"/><Relationship Id="rId2" Type="http://schemas.openxmlformats.org/officeDocument/2006/relationships/hyperlink" Target="https://supreme.court.gov.ua/userfiles/media/new_folder_for_uploads/supreme/2023_prezent/Prezent_Cifrova_transformacia.pdf" TargetMode="External"/><Relationship Id="rId1" Type="http://schemas.openxmlformats.org/officeDocument/2006/relationships/slideLayout" Target="../slideLayouts/slideLayout2.xml"/><Relationship Id="rId6" Type="http://schemas.openxmlformats.org/officeDocument/2006/relationships/hyperlink" Target="https://sud.ua/ru/news/blog/219733-elektronniy-sud-aktualni-problemi-shlyakhi-yikh-virishennya-ta-perspektivi-reformuvannya" TargetMode="External"/><Relationship Id="rId5" Type="http://schemas.openxmlformats.org/officeDocument/2006/relationships/hyperlink" Target="https://ccu.gov.ua/novyna/syug-shtuchnyy-intelekt-i-tehnologiyi-mozhut-znachno-dopomogty-u-roboti-suddyam-ale-ne" TargetMode="External"/><Relationship Id="rId4" Type="http://schemas.openxmlformats.org/officeDocument/2006/relationships/hyperlink" Target="http://pravoisuspilstvo.org.ua/archive/2022/4_2022/39.pdf" TargetMode="External"/><Relationship Id="rId9" Type="http://schemas.openxmlformats.org/officeDocument/2006/relationships/hyperlink" Target="https://www.scribd.com/document/66808097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supreme.court.gov.ua/userfiles/media/new_folder_for_uploads/supreme/2024_prezent/artificial_intelligence_bernaziuk.pdf" TargetMode="External"/><Relationship Id="rId2" Type="http://schemas.openxmlformats.org/officeDocument/2006/relationships/hyperlink" Target="https://supreme.court.gov.ua/userfiles/media/new_folder_for_uploads/supreme/2023_prezent/2_%20presentation_bernaziuk_it_mantle.pdf" TargetMode="External"/><Relationship Id="rId1" Type="http://schemas.openxmlformats.org/officeDocument/2006/relationships/slideLayout" Target="../slideLayouts/slideLayout2.xml"/><Relationship Id="rId4" Type="http://schemas.openxmlformats.org/officeDocument/2006/relationships/hyperlink" Target="https://supreme.court.gov.ua/userfiles/media/new_folder_for_uploads/supreme/2024_prezent/artificial_intelligence_bernaziuk%20(1).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rive.google.com/file/d/1pFBJyBAfrCCoopnHEOS5WFFq0ANSBk-t/vie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ituational-awareness.ai/wp-content/uploads/2024/06/situationalawarenes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sp>
        <p:nvSpPr>
          <p:cNvPr id="4099" name="Прямоугольник 4">
            <a:extLst>
              <a:ext uri="{FF2B5EF4-FFF2-40B4-BE49-F238E27FC236}">
                <a16:creationId xmlns:a16="http://schemas.microsoft.com/office/drawing/2014/main" id="{713D9962-6A76-0B3F-B541-F5A67F76EF47}"/>
              </a:ext>
            </a:extLst>
          </p:cNvPr>
          <p:cNvSpPr>
            <a:spLocks noChangeArrowheads="1"/>
          </p:cNvSpPr>
          <p:nvPr/>
        </p:nvSpPr>
        <p:spPr bwMode="auto">
          <a:xfrm>
            <a:off x="7651630" y="397472"/>
            <a:ext cx="4047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buFontTx/>
              <a:buNone/>
            </a:pPr>
            <a:r>
              <a:rPr lang="uk-UA" altLang="uk-UA" sz="1200" dirty="0">
                <a:solidFill>
                  <a:schemeClr val="bg1"/>
                </a:solidFill>
              </a:rPr>
              <a:t>НАЦІОНАЛЬНА ШКОЛА СУДДІВ</a:t>
            </a:r>
          </a:p>
          <a:p>
            <a:pPr algn="just">
              <a:lnSpc>
                <a:spcPct val="100000"/>
              </a:lnSpc>
              <a:spcBef>
                <a:spcPct val="0"/>
              </a:spcBef>
              <a:buFontTx/>
              <a:buNone/>
            </a:pPr>
            <a:endParaRPr lang="uk-UA" altLang="uk-UA" sz="1200" dirty="0">
              <a:solidFill>
                <a:schemeClr val="bg1"/>
              </a:solidFill>
            </a:endParaRPr>
          </a:p>
          <a:p>
            <a:pPr algn="just">
              <a:lnSpc>
                <a:spcPct val="100000"/>
              </a:lnSpc>
              <a:spcBef>
                <a:spcPct val="0"/>
              </a:spcBef>
              <a:buFontTx/>
              <a:buNone/>
            </a:pPr>
            <a:r>
              <a:rPr lang="uk-UA" altLang="uk-UA" sz="1200" dirty="0">
                <a:solidFill>
                  <a:schemeClr val="bg1"/>
                </a:solidFill>
              </a:rPr>
              <a:t>Програма усеукраїнського семінару для помічників суддів «Цифровізація правосуддя та застосування технологій штучного інтелекту» </a:t>
            </a:r>
          </a:p>
          <a:p>
            <a:pPr algn="just">
              <a:lnSpc>
                <a:spcPct val="100000"/>
              </a:lnSpc>
              <a:spcBef>
                <a:spcPct val="0"/>
              </a:spcBef>
              <a:buFontTx/>
              <a:buNone/>
            </a:pPr>
            <a:r>
              <a:rPr lang="uk-UA" altLang="uk-UA" sz="1200" dirty="0">
                <a:solidFill>
                  <a:schemeClr val="bg1"/>
                </a:solidFill>
              </a:rPr>
              <a:t>11 червня 2024 року</a:t>
            </a:r>
          </a:p>
        </p:txBody>
      </p:sp>
      <p:sp>
        <p:nvSpPr>
          <p:cNvPr id="4100" name="TextBox 10">
            <a:extLst>
              <a:ext uri="{FF2B5EF4-FFF2-40B4-BE49-F238E27FC236}">
                <a16:creationId xmlns:a16="http://schemas.microsoft.com/office/drawing/2014/main" id="{1A77238E-A3A5-371E-E67F-93A7CB4BB124}"/>
              </a:ext>
            </a:extLst>
          </p:cNvPr>
          <p:cNvSpPr txBox="1">
            <a:spLocks noChangeArrowheads="1"/>
          </p:cNvSpPr>
          <p:nvPr/>
        </p:nvSpPr>
        <p:spPr bwMode="auto">
          <a:xfrm>
            <a:off x="504203" y="2861812"/>
            <a:ext cx="111949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buFontTx/>
              <a:buNone/>
            </a:pPr>
            <a:r>
              <a:rPr lang="uk-UA" altLang="uk-UA" sz="3200" dirty="0">
                <a:solidFill>
                  <a:schemeClr val="bg1"/>
                </a:solidFill>
              </a:rPr>
              <a:t>Інтеграція штучного інтелекту (</a:t>
            </a:r>
            <a:r>
              <a:rPr lang="en-US" altLang="uk-UA" sz="3200" dirty="0">
                <a:solidFill>
                  <a:schemeClr val="bg1"/>
                </a:solidFill>
              </a:rPr>
              <a:t>artificial intelligence) </a:t>
            </a:r>
            <a:r>
              <a:rPr lang="uk-UA" altLang="uk-UA" sz="3200" dirty="0">
                <a:solidFill>
                  <a:schemeClr val="bg1"/>
                </a:solidFill>
              </a:rPr>
              <a:t>в систему правосуддя: поспішай повільно</a:t>
            </a:r>
            <a:endParaRPr lang="ru-RU" altLang="uk-UA" sz="3200" dirty="0">
              <a:solidFill>
                <a:schemeClr val="bg1"/>
              </a:solidFill>
            </a:endParaRPr>
          </a:p>
        </p:txBody>
      </p:sp>
      <p:sp>
        <p:nvSpPr>
          <p:cNvPr id="4101" name="TextBox 14">
            <a:extLst>
              <a:ext uri="{FF2B5EF4-FFF2-40B4-BE49-F238E27FC236}">
                <a16:creationId xmlns:a16="http://schemas.microsoft.com/office/drawing/2014/main" id="{46C864FC-A28B-EC07-B9A8-2430B01469D4}"/>
              </a:ext>
            </a:extLst>
          </p:cNvPr>
          <p:cNvSpPr txBox="1">
            <a:spLocks noChangeArrowheads="1"/>
          </p:cNvSpPr>
          <p:nvPr/>
        </p:nvSpPr>
        <p:spPr bwMode="auto">
          <a:xfrm>
            <a:off x="587375" y="5198468"/>
            <a:ext cx="10709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nSpc>
                <a:spcPct val="100000"/>
              </a:lnSpc>
              <a:spcBef>
                <a:spcPct val="0"/>
              </a:spcBef>
              <a:buFontTx/>
              <a:buNone/>
            </a:pPr>
            <a:r>
              <a:rPr lang="uk-UA" altLang="uk-UA" sz="2000" b="1" dirty="0">
                <a:solidFill>
                  <a:srgbClr val="FFFFFF"/>
                </a:solidFill>
                <a:ea typeface="Roboto Condensed Light" panose="02000000000000000000" pitchFamily="2" charset="0"/>
                <a:cs typeface="Roboto Condensed Light" panose="02000000000000000000" pitchFamily="2" charset="0"/>
              </a:rPr>
              <a:t>Ян БЕРНАЗЮК,</a:t>
            </a:r>
          </a:p>
          <a:p>
            <a:pPr>
              <a:lnSpc>
                <a:spcPct val="100000"/>
              </a:lnSpc>
              <a:spcBef>
                <a:spcPct val="0"/>
              </a:spcBef>
              <a:buFontTx/>
              <a:buNone/>
            </a:pPr>
            <a:r>
              <a:rPr lang="uk-UA" altLang="uk-UA" sz="1600" dirty="0">
                <a:solidFill>
                  <a:srgbClr val="FFFFFF"/>
                </a:solidFill>
                <a:ea typeface="Roboto Condensed Light" panose="02000000000000000000" pitchFamily="2" charset="0"/>
                <a:cs typeface="Roboto Condensed Light" panose="02000000000000000000" pitchFamily="2" charset="0"/>
              </a:rPr>
              <a:t>суддя Касаційного адміністративного суду у складі Верховного Суду, </a:t>
            </a:r>
          </a:p>
          <a:p>
            <a:pPr>
              <a:lnSpc>
                <a:spcPct val="100000"/>
              </a:lnSpc>
              <a:spcBef>
                <a:spcPct val="0"/>
              </a:spcBef>
              <a:buFontTx/>
              <a:buNone/>
            </a:pPr>
            <a:r>
              <a:rPr lang="uk-UA" altLang="uk-UA" sz="1600" dirty="0">
                <a:solidFill>
                  <a:srgbClr val="FFFFFF"/>
                </a:solidFill>
                <a:ea typeface="Roboto Condensed Light" panose="02000000000000000000" pitchFamily="2" charset="0"/>
                <a:cs typeface="Roboto Condensed Light" panose="02000000000000000000" pitchFamily="2" charset="0"/>
              </a:rPr>
              <a:t>доктор юридичних наук, професор</a:t>
            </a:r>
          </a:p>
        </p:txBody>
      </p:sp>
      <p:pic>
        <p:nvPicPr>
          <p:cNvPr id="6" name="Графіка 13">
            <a:extLst>
              <a:ext uri="{FF2B5EF4-FFF2-40B4-BE49-F238E27FC236}">
                <a16:creationId xmlns:a16="http://schemas.microsoft.com/office/drawing/2014/main" id="{807C6EA5-01E7-4961-906B-E8F780987E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375" y="584200"/>
            <a:ext cx="1232064" cy="15106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310393"/>
            <a:ext cx="10515600" cy="1291904"/>
          </a:xfrm>
        </p:spPr>
        <p:txBody>
          <a:bodyPr/>
          <a:lstStyle/>
          <a:p>
            <a:pPr algn="ctr"/>
            <a:br>
              <a:rPr lang="ru-RU" sz="2800" b="1" dirty="0">
                <a:solidFill>
                  <a:srgbClr val="004E9E"/>
                </a:solidFill>
                <a:ea typeface="Roboto Condensed Light" panose="02000000000000000000" pitchFamily="2" charset="0"/>
                <a:cs typeface="Times New Roman" panose="02020603050405020304" pitchFamily="18" charset="0"/>
              </a:rPr>
            </a:br>
            <a:r>
              <a:rPr lang="uk-UA" sz="2400" b="1" dirty="0">
                <a:solidFill>
                  <a:srgbClr val="004E9E"/>
                </a:solidFill>
                <a:ea typeface="Roboto Condensed Light" panose="02000000000000000000" pitchFamily="2" charset="0"/>
                <a:cs typeface="Times New Roman" panose="02020603050405020304" pitchFamily="18" charset="0"/>
              </a:rPr>
              <a:t>Робітники</a:t>
            </a:r>
            <a:r>
              <a:rPr lang="ru-RU" sz="2400" b="1" dirty="0">
                <a:solidFill>
                  <a:srgbClr val="004E9E"/>
                </a:solidFill>
                <a:ea typeface="Roboto Condensed Light" panose="02000000000000000000" pitchFamily="2" charset="0"/>
                <a:cs typeface="Times New Roman" panose="02020603050405020304" pitchFamily="18" charset="0"/>
              </a:rPr>
              <a:t> </a:t>
            </a:r>
            <a:r>
              <a:rPr lang="en-US" sz="2400" b="1" dirty="0">
                <a:solidFill>
                  <a:srgbClr val="004E9E"/>
                </a:solidFill>
                <a:ea typeface="Roboto Condensed Light" panose="02000000000000000000" pitchFamily="2" charset="0"/>
                <a:cs typeface="Times New Roman" panose="02020603050405020304" pitchFamily="18" charset="0"/>
              </a:rPr>
              <a:t>OpenAI </a:t>
            </a:r>
            <a:r>
              <a:rPr lang="ru-RU" sz="2400" b="1" dirty="0">
                <a:solidFill>
                  <a:srgbClr val="004E9E"/>
                </a:solidFill>
                <a:ea typeface="Roboto Condensed Light" panose="02000000000000000000" pitchFamily="2" charset="0"/>
                <a:cs typeface="Times New Roman" panose="02020603050405020304" pitchFamily="18" charset="0"/>
              </a:rPr>
              <a:t>та </a:t>
            </a:r>
            <a:r>
              <a:rPr lang="en-US" sz="2400" b="1" dirty="0">
                <a:solidFill>
                  <a:srgbClr val="004E9E"/>
                </a:solidFill>
                <a:ea typeface="Roboto Condensed Light" panose="02000000000000000000" pitchFamily="2" charset="0"/>
                <a:cs typeface="Times New Roman" panose="02020603050405020304" pitchFamily="18" charset="0"/>
              </a:rPr>
              <a:t>Google DeepMind </a:t>
            </a:r>
            <a:r>
              <a:rPr lang="uk-UA" sz="2400" b="1" dirty="0">
                <a:solidFill>
                  <a:srgbClr val="004E9E"/>
                </a:solidFill>
                <a:ea typeface="Roboto Condensed Light" panose="02000000000000000000" pitchFamily="2" charset="0"/>
                <a:cs typeface="Times New Roman" panose="02020603050405020304" pitchFamily="18" charset="0"/>
              </a:rPr>
              <a:t>попередили про ризик "вимирання людства</a:t>
            </a:r>
            <a:r>
              <a:rPr lang="ru-RU" sz="2400" b="1" dirty="0">
                <a:solidFill>
                  <a:srgbClr val="004E9E"/>
                </a:solidFill>
                <a:ea typeface="Roboto Condensed Light" panose="02000000000000000000" pitchFamily="2" charset="0"/>
                <a:cs typeface="Times New Roman" panose="02020603050405020304" pitchFamily="18" charset="0"/>
              </a:rPr>
              <a:t>" через ШІ</a:t>
            </a:r>
            <a:r>
              <a:rPr lang="en-US" sz="2400" b="1" dirty="0">
                <a:solidFill>
                  <a:srgbClr val="004E9E"/>
                </a:solidFill>
                <a:ea typeface="Roboto Condensed Light" panose="02000000000000000000" pitchFamily="2" charset="0"/>
                <a:cs typeface="Times New Roman" panose="02020603050405020304" pitchFamily="18" charset="0"/>
              </a:rPr>
              <a:t>https://www.reuters.com/technology/openai-google-deepminds-current-former-employees-warn-about-ai-risks-2024-06-04/</a:t>
            </a:r>
            <a:br>
              <a:rPr lang="ru-RU" sz="2800" b="1" dirty="0">
                <a:solidFill>
                  <a:srgbClr val="004E9E"/>
                </a:solidFill>
                <a:ea typeface="Roboto Condensed Light" panose="02000000000000000000" pitchFamily="2" charset="0"/>
                <a:cs typeface="Times New Roman" panose="02020603050405020304" pitchFamily="18" charset="0"/>
              </a:rPr>
            </a:br>
            <a:endParaRPr lang="ru-RU" sz="2800" b="1" dirty="0">
              <a:solidFill>
                <a:srgbClr val="004E9E"/>
              </a:solidFill>
              <a:ea typeface="Roboto Condensed Light"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543574"/>
            <a:ext cx="11395494" cy="4179366"/>
          </a:xfrm>
        </p:spPr>
        <p:txBody>
          <a:bodyPr/>
          <a:lstStyle/>
          <a:p>
            <a:pPr indent="0" algn="just">
              <a:lnSpc>
                <a:spcPct val="100000"/>
              </a:lnSpc>
              <a:spcBef>
                <a:spcPts val="0"/>
              </a:spcBef>
              <a:spcAft>
                <a:spcPts val="0"/>
              </a:spcAft>
              <a:buNone/>
            </a:pPr>
            <a:r>
              <a:rPr lang="uk-UA" sz="2600" dirty="0">
                <a:solidFill>
                  <a:srgbClr val="002949"/>
                </a:solidFill>
                <a:ea typeface="Roboto Condensed Light" panose="02000000000000000000" pitchFamily="2" charset="0"/>
              </a:rPr>
              <a:t>Автори листа попереджають про ризики нерегульованого ШІ, починаючи від поширення дезінформації до втрати контролю над незалежними системами ШІ та поглиблення існуючої нерівності, що може призвести до "вимирання людства".</a:t>
            </a:r>
          </a:p>
          <a:p>
            <a:pPr indent="0" algn="just">
              <a:lnSpc>
                <a:spcPct val="100000"/>
              </a:lnSpc>
              <a:spcBef>
                <a:spcPts val="0"/>
              </a:spcBef>
              <a:spcAft>
                <a:spcPts val="0"/>
              </a:spcAft>
              <a:buNone/>
            </a:pPr>
            <a:r>
              <a:rPr lang="uk-UA" sz="2600" dirty="0">
                <a:solidFill>
                  <a:srgbClr val="002949"/>
                </a:solidFill>
                <a:ea typeface="Roboto Condensed Light" panose="02000000000000000000" pitchFamily="2" charset="0"/>
              </a:rPr>
              <a:t>Дослідники виявили приклади генераторів зображень від компаній, включаючи </a:t>
            </a:r>
            <a:r>
              <a:rPr lang="en-US" sz="2600" dirty="0">
                <a:solidFill>
                  <a:srgbClr val="002949"/>
                </a:solidFill>
                <a:ea typeface="Roboto Condensed Light" panose="02000000000000000000" pitchFamily="2" charset="0"/>
              </a:rPr>
              <a:t>OpenAI </a:t>
            </a:r>
            <a:r>
              <a:rPr lang="uk-UA" sz="2600" dirty="0">
                <a:solidFill>
                  <a:srgbClr val="002949"/>
                </a:solidFill>
                <a:ea typeface="Roboto Condensed Light" panose="02000000000000000000" pitchFamily="2" charset="0"/>
              </a:rPr>
              <a:t>та </a:t>
            </a:r>
            <a:r>
              <a:rPr lang="en-US" sz="2600" dirty="0">
                <a:solidFill>
                  <a:srgbClr val="002949"/>
                </a:solidFill>
                <a:ea typeface="Roboto Condensed Light" panose="02000000000000000000" pitchFamily="2" charset="0"/>
              </a:rPr>
              <a:t>Microsoft, </a:t>
            </a:r>
            <a:r>
              <a:rPr lang="uk-UA" sz="2600" dirty="0">
                <a:solidFill>
                  <a:srgbClr val="002949"/>
                </a:solidFill>
                <a:ea typeface="Roboto Condensed Light" panose="02000000000000000000" pitchFamily="2" charset="0"/>
              </a:rPr>
              <a:t>які створюють фотографії з дезінформацією, пов'язаною з виборами, незважаючи на політику проти такого контенту.</a:t>
            </a:r>
          </a:p>
          <a:p>
            <a:pPr indent="0" algn="just">
              <a:lnSpc>
                <a:spcPct val="100000"/>
              </a:lnSpc>
              <a:spcBef>
                <a:spcPts val="0"/>
              </a:spcBef>
              <a:spcAft>
                <a:spcPts val="0"/>
              </a:spcAft>
              <a:buNone/>
            </a:pPr>
            <a:r>
              <a:rPr lang="uk-UA" sz="2600" dirty="0">
                <a:solidFill>
                  <a:srgbClr val="002949"/>
                </a:solidFill>
                <a:ea typeface="Roboto Condensed Light" panose="02000000000000000000" pitchFamily="2" charset="0"/>
              </a:rPr>
              <a:t>Компанії, що займаються ШІ, мають "слабкі зобов'язання" щодо обміну інформацією з урядами про можливості та обмеження своїх систем.</a:t>
            </a: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188011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310393"/>
            <a:ext cx="10515600" cy="1174458"/>
          </a:xfrm>
        </p:spPr>
        <p:txBody>
          <a:bodyPr/>
          <a:lstStyle/>
          <a:p>
            <a:pPr algn="ctr"/>
            <a:br>
              <a:rPr lang="uk-UA" sz="2800" b="1" dirty="0">
                <a:solidFill>
                  <a:srgbClr val="004E9E"/>
                </a:solidFill>
                <a:ea typeface="Roboto Condensed Light" panose="02000000000000000000" pitchFamily="2" charset="0"/>
                <a:cs typeface="Times New Roman" panose="02020603050405020304" pitchFamily="18" charset="0"/>
              </a:rPr>
            </a:br>
            <a:r>
              <a:rPr lang="en-US" sz="2800" b="1" dirty="0">
                <a:solidFill>
                  <a:srgbClr val="004E9E"/>
                </a:solidFill>
                <a:ea typeface="Roboto Condensed Light" panose="02000000000000000000" pitchFamily="2" charset="0"/>
                <a:cs typeface="Times New Roman" panose="02020603050405020304" pitchFamily="18" charset="0"/>
              </a:rPr>
              <a:t>Framework Convention on Artificial Intelligence and Human Rights, Democracy and the Rule of Law</a:t>
            </a:r>
            <a:br>
              <a:rPr lang="uk-UA" sz="2800" b="1" dirty="0">
                <a:solidFill>
                  <a:srgbClr val="004E9E"/>
                </a:solidFill>
                <a:ea typeface="Roboto Condensed Light" panose="02000000000000000000" pitchFamily="2" charset="0"/>
                <a:cs typeface="Times New Roman" panose="02020603050405020304" pitchFamily="18" charset="0"/>
              </a:rPr>
            </a:br>
            <a:r>
              <a:rPr lang="en-US" sz="1500" b="1" dirty="0">
                <a:solidFill>
                  <a:srgbClr val="004E9E"/>
                </a:solidFill>
                <a:ea typeface="Roboto Condensed Light" panose="02000000000000000000" pitchFamily="2" charset="0"/>
                <a:cs typeface="Times New Roman" panose="02020603050405020304" pitchFamily="18" charset="0"/>
              </a:rPr>
              <a:t>https://search.coe.int/cm#{%22CoEObjectId%22:[%220900001680afb11f%22],%22sort%22:[%22CoEValidationDate%20Descending%22]}</a:t>
            </a:r>
            <a:br>
              <a:rPr lang="uk-UA" sz="2800" b="1" dirty="0">
                <a:solidFill>
                  <a:srgbClr val="004E9E"/>
                </a:solidFill>
                <a:ea typeface="Roboto Condensed Light" panose="02000000000000000000" pitchFamily="2" charset="0"/>
                <a:cs typeface="Times New Roman" panose="02020603050405020304" pitchFamily="18" charset="0"/>
              </a:rPr>
            </a:br>
            <a:endParaRPr lang="ru-RU" sz="2800" b="1" dirty="0">
              <a:solidFill>
                <a:srgbClr val="004E9E"/>
              </a:solidFill>
              <a:ea typeface="Roboto Condensed Light"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543574"/>
            <a:ext cx="11395494" cy="4179366"/>
          </a:xfrm>
        </p:spPr>
        <p:txBody>
          <a:bodyPr/>
          <a:lstStyle/>
          <a:p>
            <a:pPr indent="0" algn="just">
              <a:lnSpc>
                <a:spcPct val="100000"/>
              </a:lnSpc>
              <a:spcBef>
                <a:spcPts val="0"/>
              </a:spcBef>
              <a:spcAft>
                <a:spcPts val="0"/>
              </a:spcAft>
              <a:buNone/>
            </a:pPr>
            <a:r>
              <a:rPr lang="uk-UA" sz="2400" dirty="0">
                <a:solidFill>
                  <a:srgbClr val="002949"/>
                </a:solidFill>
                <a:ea typeface="Roboto Condensed Light" panose="02000000000000000000" pitchFamily="2" charset="0"/>
              </a:rPr>
              <a:t>17 травня Рада Європи ухвалила першу юридично зобов’язуючу угоду – Рамкову конвенцію про штучний інтелект, права людини, демократію і верховенство права.</a:t>
            </a:r>
          </a:p>
          <a:p>
            <a:pPr indent="0" algn="just">
              <a:lnSpc>
                <a:spcPct val="100000"/>
              </a:lnSpc>
              <a:spcBef>
                <a:spcPts val="0"/>
              </a:spcBef>
              <a:spcAft>
                <a:spcPts val="0"/>
              </a:spcAft>
              <a:buNone/>
            </a:pPr>
            <a:r>
              <a:rPr lang="uk-UA" sz="2400" dirty="0">
                <a:solidFill>
                  <a:srgbClr val="002949"/>
                </a:solidFill>
                <a:ea typeface="Roboto Condensed Light" panose="02000000000000000000" pitchFamily="2" charset="0"/>
              </a:rPr>
              <a:t>Сторони повинні будуть вживати заходи для виявлення, запобігання та зменшення можливих ризиків, пов’язаних з технологіями ШІ, та розглянути обмеження чи заборону у тих випадках, коли використання технологій буде становити ризики для дотримання стандартів прав людини. </a:t>
            </a:r>
          </a:p>
          <a:p>
            <a:pPr indent="0" algn="just">
              <a:lnSpc>
                <a:spcPct val="100000"/>
              </a:lnSpc>
              <a:spcBef>
                <a:spcPts val="0"/>
              </a:spcBef>
              <a:spcAft>
                <a:spcPts val="0"/>
              </a:spcAft>
              <a:buNone/>
            </a:pPr>
            <a:r>
              <a:rPr lang="uk-UA" sz="2400" dirty="0">
                <a:solidFill>
                  <a:srgbClr val="002949"/>
                </a:solidFill>
                <a:ea typeface="Roboto Condensed Light" panose="02000000000000000000" pitchFamily="2" charset="0"/>
              </a:rPr>
              <a:t>Водночас країни не повинні будуть дотримуватися вимог конвенції у діяльності, що пов’язана із захистом нацбезпеки, але мають подбати, що таке використання технології не порушує міжнародне право. </a:t>
            </a:r>
          </a:p>
          <a:p>
            <a:pPr indent="0" algn="just">
              <a:lnSpc>
                <a:spcPct val="100000"/>
              </a:lnSpc>
              <a:spcBef>
                <a:spcPts val="0"/>
              </a:spcBef>
              <a:spcAft>
                <a:spcPts val="0"/>
              </a:spcAft>
              <a:buNone/>
            </a:pPr>
            <a:endParaRPr lang="uk-UA" sz="2200"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1473607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310393"/>
            <a:ext cx="10515600" cy="1291904"/>
          </a:xfrm>
        </p:spPr>
        <p:txBody>
          <a:bodyPr/>
          <a:lstStyle/>
          <a:p>
            <a:pPr algn="ctr"/>
            <a:r>
              <a:rPr lang="uk-UA" sz="2800" b="1" dirty="0">
                <a:solidFill>
                  <a:srgbClr val="004E9E"/>
                </a:solidFill>
                <a:ea typeface="Roboto Condensed Light" panose="02000000000000000000" pitchFamily="2" charset="0"/>
                <a:cs typeface="Times New Roman" panose="02020603050405020304" pitchFamily="18" charset="0"/>
              </a:rPr>
              <a:t>Програмісти все ще потрібні</a:t>
            </a:r>
            <a:r>
              <a:rPr lang="ru-RU" sz="2800" b="1" dirty="0">
                <a:solidFill>
                  <a:srgbClr val="004E9E"/>
                </a:solidFill>
                <a:ea typeface="Roboto Condensed Light" panose="02000000000000000000" pitchFamily="2" charset="0"/>
                <a:cs typeface="Times New Roman" panose="02020603050405020304" pitchFamily="18" charset="0"/>
              </a:rPr>
              <a:t>: </a:t>
            </a:r>
            <a:r>
              <a:rPr lang="en-US" sz="2800" b="1" dirty="0">
                <a:solidFill>
                  <a:srgbClr val="004E9E"/>
                </a:solidFill>
                <a:ea typeface="Roboto Condensed Light" panose="02000000000000000000" pitchFamily="2" charset="0"/>
                <a:cs typeface="Times New Roman" panose="02020603050405020304" pitchFamily="18" charset="0"/>
              </a:rPr>
              <a:t>ChatGPT </a:t>
            </a:r>
            <a:r>
              <a:rPr lang="ru-RU" sz="2800" b="1" dirty="0">
                <a:solidFill>
                  <a:srgbClr val="004E9E"/>
                </a:solidFill>
                <a:ea typeface="Roboto Condensed Light" panose="02000000000000000000" pitchFamily="2" charset="0"/>
                <a:cs typeface="Times New Roman" panose="02020603050405020304" pitchFamily="18" charset="0"/>
              </a:rPr>
              <a:t>не </a:t>
            </a:r>
            <a:r>
              <a:rPr lang="uk-UA" sz="2800" b="1" dirty="0">
                <a:solidFill>
                  <a:srgbClr val="004E9E"/>
                </a:solidFill>
                <a:ea typeface="Roboto Condensed Light" panose="02000000000000000000" pitchFamily="2" charset="0"/>
                <a:cs typeface="Times New Roman" panose="02020603050405020304" pitchFamily="18" charset="0"/>
              </a:rPr>
              <a:t>зміг зрозуміти більш як половину з 517 питань зі </a:t>
            </a:r>
            <a:r>
              <a:rPr lang="en-US" sz="2800" b="1" dirty="0">
                <a:solidFill>
                  <a:srgbClr val="004E9E"/>
                </a:solidFill>
                <a:ea typeface="Roboto Condensed Light" panose="02000000000000000000" pitchFamily="2" charset="0"/>
                <a:cs typeface="Times New Roman" panose="02020603050405020304" pitchFamily="18" charset="0"/>
              </a:rPr>
              <a:t>Stack Overflow</a:t>
            </a:r>
            <a:br>
              <a:rPr lang="uk-UA" sz="2800" b="1" dirty="0">
                <a:solidFill>
                  <a:srgbClr val="004E9E"/>
                </a:solidFill>
                <a:ea typeface="Roboto Condensed Light" panose="02000000000000000000" pitchFamily="2" charset="0"/>
                <a:cs typeface="Times New Roman" panose="02020603050405020304" pitchFamily="18" charset="0"/>
              </a:rPr>
            </a:br>
            <a:r>
              <a:rPr lang="en-US" sz="1800" b="1" dirty="0">
                <a:solidFill>
                  <a:srgbClr val="004E9E"/>
                </a:solidFill>
                <a:ea typeface="Roboto Condensed Light" panose="02000000000000000000" pitchFamily="2" charset="0"/>
                <a:cs typeface="Times New Roman" panose="02020603050405020304" pitchFamily="18" charset="0"/>
              </a:rPr>
              <a:t>https://www.techradar.com/pro/chatgpt-really-isnt-great-at-answering-programming-questions-yet</a:t>
            </a:r>
            <a:endParaRPr lang="ru-RU" sz="2800" b="1" dirty="0">
              <a:solidFill>
                <a:srgbClr val="004E9E"/>
              </a:solidFill>
              <a:ea typeface="Roboto Condensed Light"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543574"/>
            <a:ext cx="11395494" cy="4179366"/>
          </a:xfrm>
        </p:spPr>
        <p:txBody>
          <a:bodyPr/>
          <a:lstStyle/>
          <a:p>
            <a:pPr indent="0" algn="just">
              <a:lnSpc>
                <a:spcPct val="100000"/>
              </a:lnSpc>
              <a:spcBef>
                <a:spcPts val="0"/>
              </a:spcBef>
              <a:spcAft>
                <a:spcPts val="0"/>
              </a:spcAft>
              <a:buNone/>
            </a:pPr>
            <a:r>
              <a:rPr lang="uk-UA" sz="2200" dirty="0">
                <a:solidFill>
                  <a:srgbClr val="002949"/>
                </a:solidFill>
                <a:ea typeface="Roboto Condensed Light" panose="02000000000000000000" pitchFamily="2" charset="0"/>
              </a:rPr>
              <a:t>Дослідники з Університету Пердью у США виявили, що 52% всіх відповідей </a:t>
            </a:r>
            <a:r>
              <a:rPr lang="en-US" sz="2200" dirty="0">
                <a:solidFill>
                  <a:srgbClr val="002949"/>
                </a:solidFill>
                <a:ea typeface="Roboto Condensed Light" panose="02000000000000000000" pitchFamily="2" charset="0"/>
              </a:rPr>
              <a:t>ChatGPT </a:t>
            </a:r>
            <a:r>
              <a:rPr lang="uk-UA" sz="2200" dirty="0">
                <a:solidFill>
                  <a:srgbClr val="002949"/>
                </a:solidFill>
                <a:ea typeface="Roboto Condensed Light" panose="02000000000000000000" pitchFamily="2" charset="0"/>
              </a:rPr>
              <a:t>у сфері програмування є неправильними. Дослідники проаналізували 517 запитань зі </a:t>
            </a:r>
            <a:r>
              <a:rPr lang="en-US" sz="2200" dirty="0">
                <a:solidFill>
                  <a:srgbClr val="002949"/>
                </a:solidFill>
                <a:ea typeface="Roboto Condensed Light" panose="02000000000000000000" pitchFamily="2" charset="0"/>
              </a:rPr>
              <a:t>Stack Overflow. </a:t>
            </a:r>
            <a:r>
              <a:rPr lang="uk-UA" sz="2200" dirty="0">
                <a:solidFill>
                  <a:srgbClr val="002949"/>
                </a:solidFill>
                <a:ea typeface="Roboto Condensed Light" panose="02000000000000000000" pitchFamily="2" charset="0"/>
              </a:rPr>
              <a:t>Їх поставили безплатній версії </a:t>
            </a:r>
            <a:r>
              <a:rPr lang="en-US" sz="2200" dirty="0">
                <a:solidFill>
                  <a:srgbClr val="002949"/>
                </a:solidFill>
                <a:ea typeface="Roboto Condensed Light" panose="02000000000000000000" pitchFamily="2" charset="0"/>
              </a:rPr>
              <a:t>ChatGPT 3.5 </a:t>
            </a:r>
            <a:r>
              <a:rPr lang="uk-UA" sz="2200" dirty="0">
                <a:solidFill>
                  <a:srgbClr val="002949"/>
                </a:solidFill>
                <a:ea typeface="Roboto Condensed Light" panose="02000000000000000000" pitchFamily="2" charset="0"/>
              </a:rPr>
              <a:t>та порівняли відповіді з тими, які дають люди.</a:t>
            </a:r>
          </a:p>
          <a:p>
            <a:pPr indent="0" algn="just">
              <a:lnSpc>
                <a:spcPct val="100000"/>
              </a:lnSpc>
              <a:spcBef>
                <a:spcPts val="0"/>
              </a:spcBef>
              <a:spcAft>
                <a:spcPts val="0"/>
              </a:spcAft>
              <a:buNone/>
            </a:pPr>
            <a:r>
              <a:rPr lang="uk-UA" sz="2200" dirty="0">
                <a:solidFill>
                  <a:srgbClr val="002949"/>
                </a:solidFill>
                <a:ea typeface="Roboto Condensed Light" panose="02000000000000000000" pitchFamily="2" charset="0"/>
              </a:rPr>
              <a:t>Експерти перевірили помилки штучного інтелекту та виявили, що 54% із них трапилися через те, що </a:t>
            </a:r>
            <a:r>
              <a:rPr lang="en-US" sz="2200" dirty="0">
                <a:solidFill>
                  <a:srgbClr val="002949"/>
                </a:solidFill>
                <a:ea typeface="Roboto Condensed Light" panose="02000000000000000000" pitchFamily="2" charset="0"/>
              </a:rPr>
              <a:t>ChatGPT </a:t>
            </a:r>
            <a:r>
              <a:rPr lang="uk-UA" sz="2200" dirty="0">
                <a:solidFill>
                  <a:srgbClr val="002949"/>
                </a:solidFill>
                <a:ea typeface="Roboto Condensed Light" panose="02000000000000000000" pitchFamily="2" charset="0"/>
              </a:rPr>
              <a:t>неправильно зрозумів контекст. 36% відповідей мали фактичні неточності, 28% – логічні помилки. Ще 12% відповідей містили термінологічні помилки.</a:t>
            </a:r>
          </a:p>
          <a:p>
            <a:pPr indent="0" algn="just">
              <a:lnSpc>
                <a:spcPct val="100000"/>
              </a:lnSpc>
              <a:spcBef>
                <a:spcPts val="0"/>
              </a:spcBef>
              <a:spcAft>
                <a:spcPts val="0"/>
              </a:spcAft>
              <a:buNone/>
            </a:pPr>
            <a:r>
              <a:rPr lang="uk-UA" sz="2200" dirty="0">
                <a:solidFill>
                  <a:srgbClr val="002949"/>
                </a:solidFill>
                <a:ea typeface="Roboto Condensed Light" panose="02000000000000000000" pitchFamily="2" charset="0"/>
              </a:rPr>
              <a:t>У деяких відповідях </a:t>
            </a:r>
            <a:r>
              <a:rPr lang="en-US" sz="2200" dirty="0">
                <a:solidFill>
                  <a:srgbClr val="002949"/>
                </a:solidFill>
                <a:ea typeface="Roboto Condensed Light" panose="02000000000000000000" pitchFamily="2" charset="0"/>
              </a:rPr>
              <a:t>ChatGPT </a:t>
            </a:r>
            <a:r>
              <a:rPr lang="uk-UA" sz="2200" dirty="0">
                <a:solidFill>
                  <a:srgbClr val="002949"/>
                </a:solidFill>
                <a:ea typeface="Roboto Condensed Light" panose="02000000000000000000" pitchFamily="2" charset="0"/>
              </a:rPr>
              <a:t>допускав декілька помилок, наприклад, відповідь містила логічну помилку (28%) через неправильно сприйнятий контекст (54%).</a:t>
            </a:r>
          </a:p>
          <a:p>
            <a:pPr indent="0" algn="just">
              <a:lnSpc>
                <a:spcPct val="100000"/>
              </a:lnSpc>
              <a:spcBef>
                <a:spcPts val="0"/>
              </a:spcBef>
              <a:spcAft>
                <a:spcPts val="0"/>
              </a:spcAft>
              <a:buNone/>
            </a:pPr>
            <a:r>
              <a:rPr lang="uk-UA" sz="2200" dirty="0">
                <a:solidFill>
                  <a:srgbClr val="002949"/>
                </a:solidFill>
                <a:ea typeface="Roboto Condensed Light" panose="02000000000000000000" pitchFamily="2" charset="0"/>
              </a:rPr>
              <a:t>Дослідники також критикують </a:t>
            </a:r>
            <a:r>
              <a:rPr lang="en-US" sz="2200" dirty="0">
                <a:solidFill>
                  <a:srgbClr val="002949"/>
                </a:solidFill>
                <a:ea typeface="Roboto Condensed Light" panose="02000000000000000000" pitchFamily="2" charset="0"/>
              </a:rPr>
              <a:t>ChatGPT </a:t>
            </a:r>
            <a:r>
              <a:rPr lang="uk-UA" sz="2200" dirty="0">
                <a:solidFill>
                  <a:srgbClr val="002949"/>
                </a:solidFill>
                <a:ea typeface="Roboto Condensed Light" panose="02000000000000000000" pitchFamily="2" charset="0"/>
              </a:rPr>
              <a:t>за надмірно довгі та складні відповіді, які містять більше деталей, ніж потрібно. Це призводить до потенційної плутанини та відволікання уваги. Однак, за результатами опитування 12 програмістів, третина з них віддали перевагу чітким і схожим на підручник відповідям </a:t>
            </a:r>
            <a:r>
              <a:rPr lang="en-US" sz="2200" dirty="0">
                <a:solidFill>
                  <a:srgbClr val="002949"/>
                </a:solidFill>
                <a:ea typeface="Roboto Condensed Light" panose="02000000000000000000" pitchFamily="2" charset="0"/>
              </a:rPr>
              <a:t>ChatGPT.</a:t>
            </a:r>
            <a:endParaRPr lang="uk-UA" sz="2200" dirty="0">
              <a:solidFill>
                <a:srgbClr val="002949"/>
              </a:solidFill>
              <a:ea typeface="Roboto Condensed Light" panose="02000000000000000000" pitchFamily="2" charset="0"/>
            </a:endParaRPr>
          </a:p>
          <a:p>
            <a:pPr marL="685800" indent="-457200" algn="just">
              <a:lnSpc>
                <a:spcPct val="100000"/>
              </a:lnSpc>
              <a:spcBef>
                <a:spcPts val="0"/>
              </a:spcBef>
              <a:spcAft>
                <a:spcPts val="0"/>
              </a:spcAft>
              <a:buAutoNum type="arabicPeriod"/>
            </a:pPr>
            <a:endParaRPr lang="uk-UA" sz="2200"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1115377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2"/>
            <a:ext cx="10515600" cy="1194513"/>
          </a:xfrm>
        </p:spPr>
        <p:txBody>
          <a:bodyPr/>
          <a:lstStyle/>
          <a:p>
            <a:pPr algn="ctr"/>
            <a:r>
              <a:rPr lang="uk-UA" sz="2200" b="1" dirty="0">
                <a:solidFill>
                  <a:srgbClr val="004E9E"/>
                </a:solidFill>
                <a:ea typeface="Roboto Condensed Light" panose="02000000000000000000" pitchFamily="2" charset="0"/>
                <a:cs typeface="Times New Roman" panose="02020603050405020304" pitchFamily="18" charset="0"/>
              </a:rPr>
              <a:t>Не уникайте обережного використання ШІ, сказали судді Великої Британії</a:t>
            </a:r>
            <a:br>
              <a:rPr lang="uk-UA" sz="2200" b="1" dirty="0">
                <a:solidFill>
                  <a:srgbClr val="004E9E"/>
                </a:solidFill>
                <a:ea typeface="Roboto Condensed Light" panose="02000000000000000000" pitchFamily="2" charset="0"/>
                <a:cs typeface="Times New Roman" panose="02020603050405020304" pitchFamily="18" charset="0"/>
              </a:rPr>
            </a:br>
            <a:r>
              <a:rPr lang="uk-UA" sz="2200" b="1" dirty="0">
                <a:solidFill>
                  <a:srgbClr val="004E9E"/>
                </a:solidFill>
                <a:ea typeface="Roboto Condensed Light" panose="02000000000000000000" pitchFamily="2" charset="0"/>
                <a:cs typeface="Times New Roman" panose="02020603050405020304" pitchFamily="18" charset="0"/>
                <a:hlinkClick r:id="rId2"/>
              </a:rPr>
              <a:t>https://www-lawgazette-co-uk.translate.goog/practice/dont-shun-careful-use-of-ai-judges-told/5118192.article?_x_tr_sl=en&amp;_x_tr_tl=uk&amp;_x_tr_hl=uk&amp;_x_tr_pto=sc</a:t>
            </a:r>
            <a:r>
              <a:rPr lang="uk-UA" sz="2200" b="1" dirty="0">
                <a:solidFill>
                  <a:srgbClr val="004E9E"/>
                </a:solidFill>
                <a:ea typeface="Roboto Condensed Light" panose="02000000000000000000" pitchFamily="2" charset="0"/>
                <a:cs typeface="Times New Roman" panose="02020603050405020304" pitchFamily="18" charset="0"/>
              </a:rPr>
              <a:t> </a:t>
            </a:r>
            <a:br>
              <a:rPr lang="uk-UA" sz="2200" b="1" dirty="0">
                <a:solidFill>
                  <a:srgbClr val="004E9E"/>
                </a:solidFill>
                <a:ea typeface="Roboto Condensed Light" panose="02000000000000000000" pitchFamily="2" charset="0"/>
                <a:cs typeface="Times New Roman" panose="02020603050405020304" pitchFamily="18" charset="0"/>
              </a:rPr>
            </a:br>
            <a:r>
              <a:rPr lang="en-US" sz="2200" b="1" dirty="0">
                <a:solidFill>
                  <a:srgbClr val="004E9E"/>
                </a:solidFill>
                <a:ea typeface="Roboto Condensed Light" panose="02000000000000000000" pitchFamily="2" charset="0"/>
                <a:cs typeface="Times New Roman" panose="02020603050405020304" pitchFamily="18" charset="0"/>
              </a:rPr>
              <a:t>https://www.judiciary.uk/wp-content/uploads/2023/12/AI-Judicial-Guidance.pdf</a:t>
            </a:r>
            <a:endParaRPr lang="uk-UA" sz="2200" b="1" dirty="0">
              <a:solidFill>
                <a:srgbClr val="004E9E"/>
              </a:solidFill>
              <a:ea typeface="Roboto Condensed Light"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887523"/>
            <a:ext cx="11395494" cy="3835416"/>
          </a:xfrm>
        </p:spPr>
        <p:txBody>
          <a:bodyPr/>
          <a:lstStyle/>
          <a:p>
            <a:pPr marL="0" indent="0" algn="just">
              <a:buNone/>
            </a:pPr>
            <a:r>
              <a:rPr lang="uk-UA" sz="2600" dirty="0">
                <a:solidFill>
                  <a:srgbClr val="002949"/>
                </a:solidFill>
                <a:ea typeface="Roboto Condensed Light" panose="02000000000000000000" pitchFamily="2" charset="0"/>
              </a:rPr>
              <a:t>Судді не повинні виключати обережне використання штучного інтелекту, сказав голова цивільної юстиції, водночас попереджаючи про потенційний ризик технології для конфіденційності, точності та справедливості. Сер Джеффрі Вос, вітав публікацію «своєчасних і важливих» вказівок щодо генеративного ШІ, машинного навчання та інших технологій ШІ. </a:t>
            </a:r>
          </a:p>
          <a:p>
            <a:pPr marL="0" indent="0" algn="just">
              <a:buNone/>
            </a:pPr>
            <a:r>
              <a:rPr lang="uk-UA" sz="2600" dirty="0">
                <a:solidFill>
                  <a:srgbClr val="002949"/>
                </a:solidFill>
                <a:ea typeface="Roboto Condensed Light" panose="02000000000000000000" pitchFamily="2" charset="0"/>
              </a:rPr>
              <a:t>«Судова влада повинна прийняти впровадження новітніх технологій у нашу систему правосуддя, водночас забезпечуючи безпечне та відповідальне використання ШІ», — сказав Вос. «ШІ може і дозволить нам розробити цифрову систему правосуддя, яка буде ефективною та доступною для всіх».</a:t>
            </a: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332491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531783"/>
          </a:xfrm>
        </p:spPr>
        <p:txBody>
          <a:bodyPr/>
          <a:lstStyle/>
          <a:p>
            <a:pPr algn="ctr"/>
            <a:r>
              <a:rPr lang="uk-UA" sz="2500" b="1" dirty="0">
                <a:solidFill>
                  <a:srgbClr val="004E9E"/>
                </a:solidFill>
                <a:ea typeface="Roboto Condensed Light" panose="02000000000000000000" pitchFamily="2" charset="0"/>
                <a:cs typeface="Times New Roman" panose="02020603050405020304" pitchFamily="18" charset="0"/>
              </a:rPr>
              <a:t>Основні завдання, які вже сьогодні може здійснювати штучний інтелект</a:t>
            </a:r>
            <a:endParaRPr lang="uk-UA" sz="25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058491"/>
            <a:ext cx="11395494" cy="4806288"/>
          </a:xfrm>
        </p:spPr>
        <p:txBody>
          <a:bodyPr/>
          <a:lstStyle/>
          <a:p>
            <a:pPr marL="571500" indent="-342900" algn="just">
              <a:lnSpc>
                <a:spcPct val="100000"/>
              </a:lnSpc>
              <a:spcBef>
                <a:spcPts val="0"/>
              </a:spcBef>
              <a:spcAft>
                <a:spcPts val="0"/>
              </a:spcAft>
              <a:buAutoNum type="arabicPeriod"/>
            </a:pPr>
            <a:r>
              <a:rPr lang="uk-UA" sz="1700" dirty="0">
                <a:solidFill>
                  <a:srgbClr val="002949"/>
                </a:solidFill>
                <a:ea typeface="Roboto Condensed Light" panose="02000000000000000000" pitchFamily="2" charset="0"/>
                <a:cs typeface="Times New Roman" panose="02020603050405020304" pitchFamily="18" charset="0"/>
              </a:rPr>
              <a:t>Здійснювати підбірку для судді та перевіряти релевантність і чинність законодавства, яке наведене стороною у поданому процесуальному документі, в т.ч. на предмет редакції відповідного акта на момент виникнення спірних правовідносин</a:t>
            </a:r>
          </a:p>
          <a:p>
            <a:pPr marL="571500" indent="-342900" algn="just">
              <a:lnSpc>
                <a:spcPct val="100000"/>
              </a:lnSpc>
              <a:spcBef>
                <a:spcPts val="0"/>
              </a:spcBef>
              <a:spcAft>
                <a:spcPts val="0"/>
              </a:spcAft>
              <a:buAutoNum type="arabicPeriod"/>
            </a:pPr>
            <a:r>
              <a:rPr lang="uk-UA" sz="1700" dirty="0">
                <a:solidFill>
                  <a:srgbClr val="002949"/>
                </a:solidFill>
                <a:ea typeface="Roboto Condensed Light" panose="02000000000000000000" pitchFamily="2" charset="0"/>
                <a:cs typeface="Times New Roman" panose="02020603050405020304" pitchFamily="18" charset="0"/>
              </a:rPr>
              <a:t>Здійснювати підбірку для судді та перевіряти релевантність і «чинність» практики ВС (наявність ініціатив ВС для відступу), яка наведена стороною у поданому процесуальному документі</a:t>
            </a:r>
          </a:p>
          <a:p>
            <a:pPr marL="571500" indent="-342900" algn="just">
              <a:lnSpc>
                <a:spcPct val="100000"/>
              </a:lnSpc>
              <a:spcBef>
                <a:spcPts val="0"/>
              </a:spcBef>
              <a:spcAft>
                <a:spcPts val="0"/>
              </a:spcAft>
              <a:buFont typeface="Arial" panose="020B0604020202020204" pitchFamily="34" charset="0"/>
              <a:buAutoNum type="arabicPeriod"/>
            </a:pPr>
            <a:r>
              <a:rPr lang="uk-UA" sz="1700" dirty="0">
                <a:solidFill>
                  <a:srgbClr val="002949"/>
                </a:solidFill>
                <a:effectLst/>
                <a:ea typeface="Roboto Condensed Light" panose="02000000000000000000" pitchFamily="2" charset="0"/>
                <a:cs typeface="Times New Roman" panose="02020603050405020304" pitchFamily="18" charset="0"/>
              </a:rPr>
              <a:t>Підтверджувати відсутність практики ВС стосовно конкретного спору/правовідносин та, зокрема, за її відсутності здійснювати підбірку релевантної практики ЄСПЛ</a:t>
            </a:r>
          </a:p>
          <a:p>
            <a:pPr marL="571500" indent="-342900" algn="just">
              <a:lnSpc>
                <a:spcPct val="100000"/>
              </a:lnSpc>
              <a:spcBef>
                <a:spcPts val="0"/>
              </a:spcBef>
              <a:spcAft>
                <a:spcPts val="0"/>
              </a:spcAft>
              <a:buFont typeface="Arial" panose="020B0604020202020204" pitchFamily="34" charset="0"/>
              <a:buAutoNum type="arabicPeriod"/>
            </a:pPr>
            <a:r>
              <a:rPr lang="uk-UA" sz="1700" dirty="0">
                <a:solidFill>
                  <a:srgbClr val="002949"/>
                </a:solidFill>
                <a:ea typeface="Roboto Condensed Light" panose="02000000000000000000" pitchFamily="2" charset="0"/>
                <a:cs typeface="Times New Roman" panose="02020603050405020304" pitchFamily="18" charset="0"/>
              </a:rPr>
              <a:t>Навчившись на офіційних перекладах Мінюсту рішень ЄСПЛ, здійснити переклад всіх інших рішень цього Суду</a:t>
            </a:r>
            <a:endParaRPr lang="uk-UA" sz="1700" dirty="0">
              <a:solidFill>
                <a:srgbClr val="002949"/>
              </a:solidFill>
              <a:effectLst/>
              <a:ea typeface="Roboto Condensed Light" panose="02000000000000000000" pitchFamily="2" charset="0"/>
              <a:cs typeface="Times New Roman" panose="02020603050405020304" pitchFamily="18" charset="0"/>
            </a:endParaRPr>
          </a:p>
          <a:p>
            <a:pPr marL="571500" indent="-342900" algn="just">
              <a:lnSpc>
                <a:spcPct val="100000"/>
              </a:lnSpc>
              <a:spcBef>
                <a:spcPts val="0"/>
              </a:spcBef>
              <a:spcAft>
                <a:spcPts val="0"/>
              </a:spcAft>
              <a:buFont typeface="Arial" panose="020B0604020202020204" pitchFamily="34" charset="0"/>
              <a:buAutoNum type="arabicPeriod"/>
            </a:pPr>
            <a:r>
              <a:rPr lang="uk-UA" sz="1700" dirty="0">
                <a:solidFill>
                  <a:srgbClr val="002949"/>
                </a:solidFill>
                <a:ea typeface="Roboto Condensed Light" panose="02000000000000000000" pitchFamily="2" charset="0"/>
                <a:cs typeface="Times New Roman" panose="02020603050405020304" pitchFamily="18" charset="0"/>
              </a:rPr>
              <a:t>Виявляти пов'язані або схожі справи (для їх об'єднання, узгодження позицій тощо), а також </a:t>
            </a:r>
            <a:r>
              <a:rPr lang="uk-UA" sz="1700" dirty="0">
                <a:solidFill>
                  <a:srgbClr val="002949"/>
                </a:solidFill>
                <a:effectLst/>
                <a:ea typeface="Roboto Condensed Light" panose="02000000000000000000" pitchFamily="2" charset="0"/>
                <a:cs typeface="Times New Roman" panose="02020603050405020304" pitchFamily="18" charset="0"/>
              </a:rPr>
              <a:t>підстави для ініціювання відкриття зразкової справи</a:t>
            </a:r>
          </a:p>
          <a:p>
            <a:pPr marL="571500" indent="-342900" algn="just">
              <a:lnSpc>
                <a:spcPct val="100000"/>
              </a:lnSpc>
              <a:spcBef>
                <a:spcPts val="0"/>
              </a:spcBef>
              <a:spcAft>
                <a:spcPts val="0"/>
              </a:spcAft>
              <a:buFont typeface="Arial" panose="020B0604020202020204" pitchFamily="34" charset="0"/>
              <a:buAutoNum type="arabicPeriod"/>
            </a:pPr>
            <a:r>
              <a:rPr lang="uk-UA" sz="1700" dirty="0">
                <a:solidFill>
                  <a:srgbClr val="002949"/>
                </a:solidFill>
                <a:effectLst/>
                <a:ea typeface="Roboto Condensed Light" panose="02000000000000000000" pitchFamily="2" charset="0"/>
                <a:cs typeface="Times New Roman" panose="02020603050405020304" pitchFamily="18" charset="0"/>
              </a:rPr>
              <a:t>Виявляти у проєкті судового рішення граматичні та логічні помилки</a:t>
            </a:r>
          </a:p>
          <a:p>
            <a:pPr marL="571500" indent="-342900" algn="just">
              <a:lnSpc>
                <a:spcPct val="100000"/>
              </a:lnSpc>
              <a:spcBef>
                <a:spcPts val="0"/>
              </a:spcBef>
              <a:spcAft>
                <a:spcPts val="0"/>
              </a:spcAft>
              <a:buFont typeface="Arial" panose="020B0604020202020204" pitchFamily="34" charset="0"/>
              <a:buAutoNum type="arabicPeriod"/>
            </a:pPr>
            <a:r>
              <a:rPr lang="uk-UA" sz="1700" dirty="0">
                <a:solidFill>
                  <a:srgbClr val="002949"/>
                </a:solidFill>
                <a:ea typeface="Roboto Condensed Light" panose="02000000000000000000" pitchFamily="2" charset="0"/>
                <a:cs typeface="Times New Roman" panose="02020603050405020304" pitchFamily="18" charset="0"/>
              </a:rPr>
              <a:t>Надавати особі на етапі подачі процесуального документу інформацію про початок відліку процесуальних строків, зокрема, вручення/повідомлення, розміру судового збору, повноти поданих документів (відповідно до вимог процесуального закону) тощо</a:t>
            </a:r>
          </a:p>
          <a:p>
            <a:pPr marL="571500" indent="-342900" algn="just">
              <a:lnSpc>
                <a:spcPct val="100000"/>
              </a:lnSpc>
              <a:spcBef>
                <a:spcPts val="0"/>
              </a:spcBef>
              <a:spcAft>
                <a:spcPts val="0"/>
              </a:spcAft>
              <a:buFont typeface="Arial" panose="020B0604020202020204" pitchFamily="34" charset="0"/>
              <a:buAutoNum type="arabicPeriod"/>
            </a:pPr>
            <a:r>
              <a:rPr lang="uk-UA" sz="1700" dirty="0">
                <a:solidFill>
                  <a:srgbClr val="002949"/>
                </a:solidFill>
                <a:effectLst/>
                <a:ea typeface="Roboto Condensed Light" panose="02000000000000000000" pitchFamily="2" charset="0"/>
                <a:cs typeface="Times New Roman" panose="02020603050405020304" pitchFamily="18" charset="0"/>
              </a:rPr>
              <a:t>Здійснювати перевірку достовірності поданих доказів (допуск до офіційних реєстрів), </a:t>
            </a:r>
            <a:r>
              <a:rPr lang="uk-UA" sz="1700" dirty="0">
                <a:solidFill>
                  <a:srgbClr val="002949"/>
                </a:solidFill>
                <a:ea typeface="Roboto Condensed Light" panose="02000000000000000000" pitchFamily="2" charset="0"/>
                <a:cs typeface="Times New Roman" panose="02020603050405020304" pitchFamily="18" charset="0"/>
              </a:rPr>
              <a:t>повноважності представника тощо</a:t>
            </a:r>
          </a:p>
          <a:p>
            <a:pPr marL="571500" indent="-342900" algn="just">
              <a:lnSpc>
                <a:spcPct val="100000"/>
              </a:lnSpc>
              <a:spcBef>
                <a:spcPts val="0"/>
              </a:spcBef>
              <a:spcAft>
                <a:spcPts val="0"/>
              </a:spcAft>
              <a:buFont typeface="Arial" panose="020B0604020202020204" pitchFamily="34" charset="0"/>
              <a:buAutoNum type="arabicPeriod"/>
            </a:pPr>
            <a:r>
              <a:rPr lang="uk-UA" sz="1700" dirty="0">
                <a:solidFill>
                  <a:srgbClr val="002949"/>
                </a:solidFill>
                <a:ea typeface="Roboto Condensed Light" panose="02000000000000000000" pitchFamily="2" charset="0"/>
                <a:cs typeface="Times New Roman" panose="02020603050405020304" pitchFamily="18" charset="0"/>
              </a:rPr>
              <a:t>Сигналізувати про можливу наявність «конфлікту інтересів» та, відповідно, підстав для самовідводу </a:t>
            </a:r>
          </a:p>
          <a:p>
            <a:pPr marL="571500" indent="-342900" algn="just">
              <a:lnSpc>
                <a:spcPct val="100000"/>
              </a:lnSpc>
              <a:spcBef>
                <a:spcPts val="0"/>
              </a:spcBef>
              <a:spcAft>
                <a:spcPts val="0"/>
              </a:spcAft>
              <a:buFont typeface="Arial" panose="020B0604020202020204" pitchFamily="34" charset="0"/>
              <a:buAutoNum type="arabicPeriod"/>
            </a:pPr>
            <a:r>
              <a:rPr lang="uk-UA" sz="1700" dirty="0">
                <a:solidFill>
                  <a:srgbClr val="002949"/>
                </a:solidFill>
                <a:ea typeface="Roboto Condensed Light" panose="02000000000000000000" pitchFamily="2" charset="0"/>
                <a:cs typeface="Times New Roman" panose="02020603050405020304" pitchFamily="18" charset="0"/>
              </a:rPr>
              <a:t>Підтверджувати наявність у відзиві відповіді на всі доводи позову, апеляційної або касаційної скарги.</a:t>
            </a:r>
          </a:p>
          <a:p>
            <a:pPr marL="571500" indent="-342900" algn="just">
              <a:lnSpc>
                <a:spcPct val="100000"/>
              </a:lnSpc>
              <a:spcBef>
                <a:spcPts val="0"/>
              </a:spcBef>
              <a:spcAft>
                <a:spcPts val="0"/>
              </a:spcAft>
              <a:buFont typeface="Arial" panose="020B0604020202020204" pitchFamily="34" charset="0"/>
              <a:buAutoNum type="arabicPeriod"/>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571500" indent="-342900" algn="just">
              <a:lnSpc>
                <a:spcPct val="107000"/>
              </a:lnSpc>
              <a:spcAft>
                <a:spcPts val="800"/>
              </a:spcAft>
              <a:buAutoNum type="arabicPeriod"/>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2004408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598812"/>
          </a:xfrm>
        </p:spPr>
        <p:txBody>
          <a:bodyPr/>
          <a:lstStyle/>
          <a:p>
            <a:pPr algn="ctr"/>
            <a:r>
              <a:rPr lang="uk-UA" sz="2800" b="1" dirty="0">
                <a:solidFill>
                  <a:srgbClr val="004E9E"/>
                </a:solidFill>
                <a:ea typeface="Roboto Condensed Light" panose="02000000000000000000" pitchFamily="2" charset="0"/>
                <a:cs typeface="Times New Roman" panose="02020603050405020304" pitchFamily="18" charset="0"/>
              </a:rPr>
              <a:t>Запитання для обговорення</a:t>
            </a:r>
            <a:endParaRPr lang="uk-UA" sz="2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125520"/>
            <a:ext cx="11395494" cy="4597419"/>
          </a:xfrm>
        </p:spPr>
        <p:txBody>
          <a:bodyPr/>
          <a:lstStyle/>
          <a:p>
            <a:pPr marL="571500" indent="-342900" algn="just">
              <a:lnSpc>
                <a:spcPct val="107000"/>
              </a:lnSpc>
              <a:spcBef>
                <a:spcPts val="0"/>
              </a:spcBef>
              <a:spcAft>
                <a:spcPts val="0"/>
              </a:spcAft>
              <a:buAutoNum type="arabicPeriod"/>
            </a:pPr>
            <a:r>
              <a:rPr lang="uk-UA" sz="2200" dirty="0">
                <a:solidFill>
                  <a:srgbClr val="002949"/>
                </a:solidFill>
                <a:effectLst/>
                <a:ea typeface="Roboto Condensed Light" panose="02000000000000000000" pitchFamily="2" charset="0"/>
                <a:cs typeface="Times New Roman" panose="02020603050405020304" pitchFamily="18" charset="0"/>
              </a:rPr>
              <a:t>Чи використовують сьогодні суди штучний інтелект для підготовки судових рішень?</a:t>
            </a:r>
          </a:p>
          <a:p>
            <a:pPr marL="571500" indent="-342900" algn="just">
              <a:lnSpc>
                <a:spcPct val="107000"/>
              </a:lnSpc>
              <a:spcBef>
                <a:spcPts val="0"/>
              </a:spcBef>
              <a:spcAft>
                <a:spcPts val="0"/>
              </a:spcAft>
              <a:buAutoNum type="arabicPeriod"/>
            </a:pPr>
            <a:r>
              <a:rPr lang="uk-UA" sz="2200" dirty="0">
                <a:solidFill>
                  <a:srgbClr val="002949"/>
                </a:solidFill>
                <a:ea typeface="Roboto Condensed Light" panose="02000000000000000000" pitchFamily="2" charset="0"/>
                <a:cs typeface="Times New Roman" panose="02020603050405020304" pitchFamily="18" charset="0"/>
              </a:rPr>
              <a:t>Чи потребуватиме офіційне залучення штучного інтелекту до правосуддя внесення змін до Конституції України?</a:t>
            </a:r>
          </a:p>
          <a:p>
            <a:pPr marL="571500" indent="-342900" algn="just">
              <a:lnSpc>
                <a:spcPct val="107000"/>
              </a:lnSpc>
              <a:spcBef>
                <a:spcPts val="0"/>
              </a:spcBef>
              <a:spcAft>
                <a:spcPts val="0"/>
              </a:spcAft>
              <a:buFont typeface="Arial" panose="020B0604020202020204" pitchFamily="34" charset="0"/>
              <a:buAutoNum type="arabicPeriod"/>
            </a:pPr>
            <a:r>
              <a:rPr lang="uk-UA" sz="2200" dirty="0">
                <a:solidFill>
                  <a:srgbClr val="002949"/>
                </a:solidFill>
                <a:ea typeface="Roboto Condensed Light" panose="02000000000000000000" pitchFamily="2" charset="0"/>
                <a:cs typeface="Times New Roman" panose="02020603050405020304" pitchFamily="18" charset="0"/>
              </a:rPr>
              <a:t>Які професії у зоні найбільшого ризику (суддя, помічник, секретар, працівник апарату)?</a:t>
            </a:r>
          </a:p>
          <a:p>
            <a:pPr marL="571500" indent="-342900" algn="just">
              <a:lnSpc>
                <a:spcPct val="107000"/>
              </a:lnSpc>
              <a:spcBef>
                <a:spcPts val="0"/>
              </a:spcBef>
              <a:spcAft>
                <a:spcPts val="0"/>
              </a:spcAft>
              <a:buFont typeface="Arial" panose="020B0604020202020204" pitchFamily="34" charset="0"/>
              <a:buAutoNum type="arabicPeriod"/>
            </a:pPr>
            <a:r>
              <a:rPr lang="uk-UA" sz="2200" dirty="0">
                <a:solidFill>
                  <a:srgbClr val="002949"/>
                </a:solidFill>
                <a:ea typeface="Roboto Condensed Light" panose="02000000000000000000" pitchFamily="2" charset="0"/>
                <a:cs typeface="Times New Roman" panose="02020603050405020304" pitchFamily="18" charset="0"/>
              </a:rPr>
              <a:t>Чи є можливість вже сьогодні налаштувати штучний інтелект на опрацюванні інформації виключно з сайту ВРУ «Законодавство України» та ЄДРСР.</a:t>
            </a:r>
          </a:p>
          <a:p>
            <a:pPr marL="571500" indent="-342900" algn="just">
              <a:lnSpc>
                <a:spcPct val="107000"/>
              </a:lnSpc>
              <a:spcBef>
                <a:spcPts val="0"/>
              </a:spcBef>
              <a:spcAft>
                <a:spcPts val="0"/>
              </a:spcAft>
              <a:buFont typeface="Arial" panose="020B0604020202020204" pitchFamily="34" charset="0"/>
              <a:buAutoNum type="arabicPeriod"/>
            </a:pPr>
            <a:r>
              <a:rPr lang="uk-UA" sz="2200" dirty="0">
                <a:solidFill>
                  <a:srgbClr val="002949"/>
                </a:solidFill>
                <a:ea typeface="Roboto Condensed Light" panose="02000000000000000000" pitchFamily="2" charset="0"/>
                <a:cs typeface="Times New Roman" panose="02020603050405020304" pitchFamily="18" charset="0"/>
              </a:rPr>
              <a:t>Чи потребуватиме офіційне залучення штучного інтелекту до правосуддя маркування відповідного судового рішення?</a:t>
            </a:r>
          </a:p>
          <a:p>
            <a:pPr marL="571500" indent="-342900" algn="just">
              <a:lnSpc>
                <a:spcPct val="107000"/>
              </a:lnSpc>
              <a:spcBef>
                <a:spcPts val="0"/>
              </a:spcBef>
              <a:spcAft>
                <a:spcPts val="0"/>
              </a:spcAft>
              <a:buFont typeface="Arial" panose="020B0604020202020204" pitchFamily="34" charset="0"/>
              <a:buAutoNum type="arabicPeriod"/>
            </a:pPr>
            <a:r>
              <a:rPr lang="uk-UA" sz="2200" dirty="0">
                <a:solidFill>
                  <a:srgbClr val="002949"/>
                </a:solidFill>
                <a:ea typeface="Roboto Condensed Light" panose="02000000000000000000" pitchFamily="2" charset="0"/>
                <a:cs typeface="Times New Roman" panose="02020603050405020304" pitchFamily="18" charset="0"/>
              </a:rPr>
              <a:t>Чи зберігається приватність якщо суддя передає для запитання штучному інтелекту інформацію з конкретної справи?</a:t>
            </a:r>
          </a:p>
          <a:p>
            <a:pPr marL="571500" indent="-342900" algn="just">
              <a:lnSpc>
                <a:spcPct val="107000"/>
              </a:lnSpc>
              <a:spcBef>
                <a:spcPts val="0"/>
              </a:spcBef>
              <a:spcAft>
                <a:spcPts val="0"/>
              </a:spcAft>
              <a:buFont typeface="Arial" panose="020B0604020202020204" pitchFamily="34" charset="0"/>
              <a:buAutoNum type="arabicPeriod"/>
            </a:pPr>
            <a:r>
              <a:rPr lang="uk-UA" sz="2200" dirty="0">
                <a:solidFill>
                  <a:srgbClr val="002949"/>
                </a:solidFill>
                <a:ea typeface="Roboto Condensed Light" panose="02000000000000000000" pitchFamily="2" charset="0"/>
                <a:cs typeface="Times New Roman" panose="02020603050405020304" pitchFamily="18" charset="0"/>
              </a:rPr>
              <a:t>Хто (суддя чи ШІ) складає первинний проєкт документу, а хто здійснює його перевірку?</a:t>
            </a:r>
            <a:endParaRPr lang="en-US" sz="2200" dirty="0">
              <a:solidFill>
                <a:srgbClr val="002949"/>
              </a:solidFill>
              <a:ea typeface="Roboto Condensed Light" panose="02000000000000000000" pitchFamily="2" charset="0"/>
              <a:cs typeface="Times New Roman" panose="02020603050405020304" pitchFamily="18" charset="0"/>
            </a:endParaRPr>
          </a:p>
          <a:p>
            <a:pPr marL="571500" indent="-342900" algn="just">
              <a:lnSpc>
                <a:spcPct val="107000"/>
              </a:lnSpc>
              <a:spcBef>
                <a:spcPts val="0"/>
              </a:spcBef>
              <a:spcAft>
                <a:spcPts val="0"/>
              </a:spcAft>
              <a:buFont typeface="Arial" panose="020B0604020202020204" pitchFamily="34" charset="0"/>
              <a:buAutoNum type="arabicPeriod"/>
            </a:pPr>
            <a:r>
              <a:rPr lang="uk-UA" sz="2200" dirty="0">
                <a:solidFill>
                  <a:srgbClr val="002949"/>
                </a:solidFill>
                <a:ea typeface="Roboto Condensed Light" panose="02000000000000000000" pitchFamily="2" charset="0"/>
                <a:cs typeface="Times New Roman" panose="02020603050405020304" pitchFamily="18" charset="0"/>
              </a:rPr>
              <a:t>Хто буде вирішувати спори між різними штучними інтелектами?</a:t>
            </a:r>
          </a:p>
          <a:p>
            <a:pPr marL="571500" indent="-342900" algn="just">
              <a:lnSpc>
                <a:spcPct val="107000"/>
              </a:lnSpc>
              <a:spcBef>
                <a:spcPts val="0"/>
              </a:spcBef>
              <a:spcAft>
                <a:spcPts val="0"/>
              </a:spcAft>
              <a:buFont typeface="Arial" panose="020B0604020202020204" pitchFamily="34" charset="0"/>
              <a:buAutoNum type="arabicPeriod"/>
            </a:pPr>
            <a:endParaRPr lang="uk-UA" sz="2300" dirty="0">
              <a:solidFill>
                <a:srgbClr val="002949"/>
              </a:solidFill>
              <a:ea typeface="Roboto Condensed Light" panose="02000000000000000000" pitchFamily="2" charset="0"/>
              <a:cs typeface="Times New Roman" panose="02020603050405020304" pitchFamily="18" charset="0"/>
            </a:endParaRPr>
          </a:p>
          <a:p>
            <a:pPr marL="571500" indent="-342900" algn="just">
              <a:lnSpc>
                <a:spcPct val="107000"/>
              </a:lnSpc>
              <a:spcAft>
                <a:spcPts val="800"/>
              </a:spcAft>
              <a:buAutoNum type="arabicPeriod"/>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1583174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758982" cy="871538"/>
          </a:xfrm>
        </p:spPr>
        <p:txBody>
          <a:bodyPr/>
          <a:lstStyle/>
          <a:p>
            <a:pPr algn="ctr"/>
            <a:r>
              <a:rPr lang="uk-UA" sz="2000" b="1" dirty="0">
                <a:solidFill>
                  <a:srgbClr val="004E9E"/>
                </a:solidFill>
                <a:ea typeface="Roboto Condensed Light" panose="02000000000000000000" pitchFamily="2" charset="0"/>
                <a:cs typeface="Times New Roman" panose="02020603050405020304" pitchFamily="18" charset="0"/>
              </a:rPr>
              <a:t>Найбільш поширені застосунки, які створені на базі ШІ та можуть бути використані у процесі реалізації особою права на доступ до суду та у процесі підготовки судді до здійснення правосуддя</a:t>
            </a: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r>
              <a:rPr lang="en-US" sz="1800" b="1" dirty="0">
                <a:solidFill>
                  <a:srgbClr val="002949"/>
                </a:solidFill>
                <a:effectLst/>
                <a:ea typeface="Roboto Condensed Light" panose="02000000000000000000" pitchFamily="2" charset="0"/>
                <a:cs typeface="Times New Roman" panose="02020603050405020304" pitchFamily="18" charset="0"/>
              </a:rPr>
              <a:t>ChatGPT</a:t>
            </a:r>
            <a:r>
              <a:rPr lang="en-US" sz="1800" dirty="0">
                <a:solidFill>
                  <a:srgbClr val="002949"/>
                </a:solidFill>
                <a:effectLst/>
                <a:ea typeface="Roboto Condensed Light" panose="02000000000000000000" pitchFamily="2" charset="0"/>
                <a:cs typeface="Times New Roman" panose="02020603050405020304" pitchFamily="18" charset="0"/>
              </a:rPr>
              <a:t> (</a:t>
            </a:r>
            <a:r>
              <a:rPr lang="uk-UA" sz="1800" dirty="0">
                <a:solidFill>
                  <a:srgbClr val="002949"/>
                </a:solidFill>
                <a:effectLst/>
                <a:ea typeface="Roboto Condensed Light" panose="02000000000000000000" pitchFamily="2" charset="0"/>
                <a:cs typeface="Times New Roman" panose="02020603050405020304" pitchFamily="18" charset="0"/>
              </a:rPr>
              <a:t>від англ. </a:t>
            </a:r>
            <a:r>
              <a:rPr lang="en-US" sz="1800" dirty="0">
                <a:solidFill>
                  <a:srgbClr val="002949"/>
                </a:solidFill>
                <a:effectLst/>
                <a:ea typeface="Roboto Condensed Light" panose="02000000000000000000" pitchFamily="2" charset="0"/>
                <a:cs typeface="Times New Roman" panose="02020603050405020304" pitchFamily="18" charset="0"/>
              </a:rPr>
              <a:t>Generative Pre-trained Transformer, </a:t>
            </a:r>
            <a:r>
              <a:rPr lang="uk-UA" sz="1800" dirty="0">
                <a:solidFill>
                  <a:srgbClr val="002949"/>
                </a:solidFill>
                <a:effectLst/>
                <a:ea typeface="Roboto Condensed Light" panose="02000000000000000000" pitchFamily="2" charset="0"/>
                <a:cs typeface="Times New Roman" panose="02020603050405020304" pitchFamily="18" charset="0"/>
              </a:rPr>
              <a:t>укр. Породжувальний попередньо натренований трансформер) — чат-бот з породжувальним штучним інтелектом, розроблений компанією </a:t>
            </a:r>
            <a:r>
              <a:rPr lang="en-US" sz="1800" dirty="0">
                <a:solidFill>
                  <a:srgbClr val="002949"/>
                </a:solidFill>
                <a:effectLst/>
                <a:ea typeface="Roboto Condensed Light" panose="02000000000000000000" pitchFamily="2" charset="0"/>
                <a:cs typeface="Times New Roman" panose="02020603050405020304" pitchFamily="18" charset="0"/>
              </a:rPr>
              <a:t>OpenAI </a:t>
            </a:r>
            <a:r>
              <a:rPr lang="uk-UA" sz="1800" dirty="0">
                <a:solidFill>
                  <a:srgbClr val="002949"/>
                </a:solidFill>
                <a:effectLst/>
                <a:ea typeface="Roboto Condensed Light" panose="02000000000000000000" pitchFamily="2" charset="0"/>
                <a:cs typeface="Times New Roman" panose="02020603050405020304" pitchFamily="18" charset="0"/>
              </a:rPr>
              <a:t>і представлений широкому загалу 30 листопада 2022 року. Побудований на основі великої мовної моделі та оптимізований для ведення діалогів природними мовами, він здатен генерувати відповіді в різних </a:t>
            </a:r>
            <a:r>
              <a:rPr lang="uk-UA" sz="1800" dirty="0">
                <a:solidFill>
                  <a:srgbClr val="002949"/>
                </a:solidFill>
                <a:ea typeface="Roboto Condensed Light" panose="02000000000000000000" pitchFamily="2" charset="0"/>
                <a:cs typeface="Times New Roman" panose="02020603050405020304" pitchFamily="18" charset="0"/>
              </a:rPr>
              <a:t>сферах,</a:t>
            </a:r>
            <a:r>
              <a:rPr lang="uk-UA" sz="1800" dirty="0">
                <a:solidFill>
                  <a:srgbClr val="002949"/>
                </a:solidFill>
                <a:effectLst/>
                <a:ea typeface="Roboto Condensed Light" panose="02000000000000000000" pitchFamily="2" charset="0"/>
                <a:cs typeface="Times New Roman" panose="02020603050405020304" pitchFamily="18" charset="0"/>
              </a:rPr>
              <a:t> різного формату, розміру, стилю та рівня деталізації, враховуючи при цьому контекст розмови. </a:t>
            </a:r>
          </a:p>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В основі </a:t>
            </a:r>
            <a:r>
              <a:rPr lang="en-US" sz="1800" dirty="0">
                <a:solidFill>
                  <a:srgbClr val="002949"/>
                </a:solidFill>
                <a:effectLst/>
                <a:ea typeface="Roboto Condensed Light" panose="02000000000000000000" pitchFamily="2" charset="0"/>
                <a:cs typeface="Times New Roman" panose="02020603050405020304" pitchFamily="18" charset="0"/>
              </a:rPr>
              <a:t>ChatGPT </a:t>
            </a:r>
            <a:r>
              <a:rPr lang="uk-UA" sz="1800" dirty="0">
                <a:solidFill>
                  <a:srgbClr val="002949"/>
                </a:solidFill>
                <a:effectLst/>
                <a:ea typeface="Roboto Condensed Light" panose="02000000000000000000" pitchFamily="2" charset="0"/>
                <a:cs typeface="Times New Roman" panose="02020603050405020304" pitchFamily="18" charset="0"/>
              </a:rPr>
              <a:t>лежить оригінальна серія моделей породжувальних попередньо натренованих трансформерів. Безкоштовна версія </a:t>
            </a:r>
            <a:r>
              <a:rPr lang="en-US" sz="1800" dirty="0">
                <a:solidFill>
                  <a:srgbClr val="002949"/>
                </a:solidFill>
                <a:effectLst/>
                <a:ea typeface="Roboto Condensed Light" panose="02000000000000000000" pitchFamily="2" charset="0"/>
                <a:cs typeface="Times New Roman" panose="02020603050405020304" pitchFamily="18" charset="0"/>
              </a:rPr>
              <a:t>ChatGPT </a:t>
            </a:r>
            <a:r>
              <a:rPr lang="uk-UA" sz="1800" dirty="0">
                <a:solidFill>
                  <a:srgbClr val="002949"/>
                </a:solidFill>
                <a:effectLst/>
                <a:ea typeface="Roboto Condensed Light" panose="02000000000000000000" pitchFamily="2" charset="0"/>
                <a:cs typeface="Times New Roman" panose="02020603050405020304" pitchFamily="18" charset="0"/>
              </a:rPr>
              <a:t>базується на </a:t>
            </a:r>
            <a:r>
              <a:rPr lang="en-US" sz="1800" dirty="0">
                <a:solidFill>
                  <a:srgbClr val="002949"/>
                </a:solidFill>
                <a:effectLst/>
                <a:ea typeface="Roboto Condensed Light" panose="02000000000000000000" pitchFamily="2" charset="0"/>
                <a:cs typeface="Times New Roman" panose="02020603050405020304" pitchFamily="18" charset="0"/>
              </a:rPr>
              <a:t>GPT-3.5, </a:t>
            </a:r>
            <a:r>
              <a:rPr lang="uk-UA" sz="1800" dirty="0">
                <a:solidFill>
                  <a:srgbClr val="002949"/>
                </a:solidFill>
                <a:effectLst/>
                <a:ea typeface="Roboto Condensed Light" panose="02000000000000000000" pitchFamily="2" charset="0"/>
                <a:cs typeface="Times New Roman" panose="02020603050405020304" pitchFamily="18" charset="0"/>
              </a:rPr>
              <a:t>тоді як розширена версія під комерційною назвою «</a:t>
            </a:r>
            <a:r>
              <a:rPr lang="en-US" sz="1800" dirty="0">
                <a:solidFill>
                  <a:srgbClr val="002949"/>
                </a:solidFill>
                <a:effectLst/>
                <a:ea typeface="Roboto Condensed Light" panose="02000000000000000000" pitchFamily="2" charset="0"/>
                <a:cs typeface="Times New Roman" panose="02020603050405020304" pitchFamily="18" charset="0"/>
              </a:rPr>
              <a:t>ChatGPT Plus» </a:t>
            </a:r>
            <a:r>
              <a:rPr lang="uk-UA" sz="1800" dirty="0">
                <a:solidFill>
                  <a:srgbClr val="002949"/>
                </a:solidFill>
                <a:effectLst/>
                <a:ea typeface="Roboto Condensed Light" panose="02000000000000000000" pitchFamily="2" charset="0"/>
                <a:cs typeface="Times New Roman" panose="02020603050405020304" pitchFamily="18" charset="0"/>
              </a:rPr>
              <a:t>базується на основі </a:t>
            </a:r>
            <a:r>
              <a:rPr lang="en-US" sz="1800" dirty="0">
                <a:solidFill>
                  <a:srgbClr val="002949"/>
                </a:solidFill>
                <a:effectLst/>
                <a:ea typeface="Roboto Condensed Light" panose="02000000000000000000" pitchFamily="2" charset="0"/>
                <a:cs typeface="Times New Roman" panose="02020603050405020304" pitchFamily="18" charset="0"/>
              </a:rPr>
              <a:t>GPT-4 </a:t>
            </a:r>
            <a:r>
              <a:rPr lang="uk-UA" sz="1800" dirty="0">
                <a:solidFill>
                  <a:srgbClr val="002949"/>
                </a:solidFill>
                <a:effectLst/>
                <a:ea typeface="Roboto Condensed Light" panose="02000000000000000000" pitchFamily="2" charset="0"/>
                <a:cs typeface="Times New Roman" panose="02020603050405020304" pitchFamily="18" charset="0"/>
              </a:rPr>
              <a:t>і разом з пріоритетним доступом до найновіших функцій доступна на платній основі. </a:t>
            </a:r>
          </a:p>
          <a:p>
            <a:pPr indent="0" algn="just">
              <a:lnSpc>
                <a:spcPct val="107000"/>
              </a:lnSpc>
              <a:spcAft>
                <a:spcPts val="800"/>
              </a:spcAft>
              <a:buNone/>
            </a:pPr>
            <a:r>
              <a:rPr lang="uk-UA" sz="1800" dirty="0">
                <a:solidFill>
                  <a:srgbClr val="002949"/>
                </a:solidFill>
                <a:effectLst/>
                <a:ea typeface="Roboto Condensed Light" panose="02000000000000000000" pitchFamily="2" charset="0"/>
                <a:cs typeface="Times New Roman" panose="02020603050405020304" pitchFamily="18" charset="0"/>
              </a:rPr>
              <a:t>Деякі спостерігачі висловили занепокоєння щодо потенціалу </a:t>
            </a:r>
            <a:r>
              <a:rPr lang="en-US" sz="1800" dirty="0">
                <a:solidFill>
                  <a:srgbClr val="002949"/>
                </a:solidFill>
                <a:effectLst/>
                <a:ea typeface="Roboto Condensed Light" panose="02000000000000000000" pitchFamily="2" charset="0"/>
                <a:cs typeface="Times New Roman" panose="02020603050405020304" pitchFamily="18" charset="0"/>
              </a:rPr>
              <a:t>ChatGPT </a:t>
            </a:r>
            <a:r>
              <a:rPr lang="uk-UA" sz="1800" dirty="0">
                <a:solidFill>
                  <a:srgbClr val="002949"/>
                </a:solidFill>
                <a:effectLst/>
                <a:ea typeface="Roboto Condensed Light" panose="02000000000000000000" pitchFamily="2" charset="0"/>
                <a:cs typeface="Times New Roman" panose="02020603050405020304" pitchFamily="18" charset="0"/>
              </a:rPr>
              <a:t>і подібних програм для </a:t>
            </a:r>
            <a:r>
              <a:rPr lang="en-US" sz="1800" b="1" dirty="0">
                <a:solidFill>
                  <a:srgbClr val="002949"/>
                </a:solidFill>
                <a:effectLst/>
                <a:ea typeface="Roboto Condensed Light" panose="02000000000000000000" pitchFamily="2" charset="0"/>
                <a:cs typeface="Times New Roman" panose="02020603050405020304" pitchFamily="18" charset="0"/>
              </a:rPr>
              <a:t>(1) </a:t>
            </a:r>
            <a:r>
              <a:rPr lang="uk-UA" sz="1800" b="1" dirty="0">
                <a:solidFill>
                  <a:srgbClr val="002949"/>
                </a:solidFill>
                <a:effectLst/>
                <a:ea typeface="Roboto Condensed Light" panose="02000000000000000000" pitchFamily="2" charset="0"/>
                <a:cs typeface="Times New Roman" panose="02020603050405020304" pitchFamily="18" charset="0"/>
              </a:rPr>
              <a:t>витіснення або атрофії людського інтелекту, </a:t>
            </a:r>
            <a:r>
              <a:rPr lang="en-US" sz="1800" b="1" dirty="0">
                <a:solidFill>
                  <a:srgbClr val="002949"/>
                </a:solidFill>
                <a:effectLst/>
                <a:ea typeface="Roboto Condensed Light" panose="02000000000000000000" pitchFamily="2" charset="0"/>
                <a:cs typeface="Times New Roman" panose="02020603050405020304" pitchFamily="18" charset="0"/>
              </a:rPr>
              <a:t>(2) </a:t>
            </a:r>
            <a:r>
              <a:rPr lang="uk-UA" sz="1800" b="1" dirty="0">
                <a:solidFill>
                  <a:srgbClr val="002949"/>
                </a:solidFill>
                <a:effectLst/>
                <a:ea typeface="Roboto Condensed Light" panose="02000000000000000000" pitchFamily="2" charset="0"/>
                <a:cs typeface="Times New Roman" panose="02020603050405020304" pitchFamily="18" charset="0"/>
              </a:rPr>
              <a:t>сприяння плагіату чи </a:t>
            </a:r>
            <a:r>
              <a:rPr lang="en-US" sz="1800" b="1" dirty="0">
                <a:solidFill>
                  <a:srgbClr val="002949"/>
                </a:solidFill>
                <a:effectLst/>
                <a:ea typeface="Roboto Condensed Light" panose="02000000000000000000" pitchFamily="2" charset="0"/>
                <a:cs typeface="Times New Roman" panose="02020603050405020304" pitchFamily="18" charset="0"/>
              </a:rPr>
              <a:t>(3) </a:t>
            </a:r>
            <a:r>
              <a:rPr lang="uk-UA" sz="1800" b="1" dirty="0">
                <a:solidFill>
                  <a:srgbClr val="002949"/>
                </a:solidFill>
                <a:effectLst/>
                <a:ea typeface="Roboto Condensed Light" panose="02000000000000000000" pitchFamily="2" charset="0"/>
                <a:cs typeface="Times New Roman" panose="02020603050405020304" pitchFamily="18" charset="0"/>
              </a:rPr>
              <a:t>поширення дезінформації. </a:t>
            </a:r>
          </a:p>
          <a:p>
            <a:pPr indent="0" algn="just">
              <a:lnSpc>
                <a:spcPct val="107000"/>
              </a:lnSpc>
              <a:spcAft>
                <a:spcPts val="800"/>
              </a:spcAft>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3542523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871538"/>
          </a:xfrm>
        </p:spPr>
        <p:txBody>
          <a:bodyPr/>
          <a:lstStyle/>
          <a:p>
            <a:pPr algn="ctr"/>
            <a:r>
              <a:rPr lang="uk-UA" sz="2000" b="1" dirty="0">
                <a:solidFill>
                  <a:srgbClr val="004E9E"/>
                </a:solidFill>
                <a:ea typeface="Roboto Condensed Light" panose="02000000000000000000" pitchFamily="2" charset="0"/>
                <a:cs typeface="Times New Roman" panose="02020603050405020304" pitchFamily="18" charset="0"/>
              </a:rPr>
              <a:t>Найбільш поширені застосунки, які створені на базі ШІ та можуть бути використані у процесі реалізації особою права на доступ до суду та у процесі підготовки судді до здійснення правосуддя</a:t>
            </a: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r>
              <a:rPr lang="en-US" sz="2400" b="1" dirty="0">
                <a:solidFill>
                  <a:srgbClr val="002949"/>
                </a:solidFill>
                <a:ea typeface="Roboto Condensed Light" panose="02000000000000000000" pitchFamily="2" charset="0"/>
              </a:rPr>
              <a:t>Microsoft Copilot (</a:t>
            </a:r>
            <a:r>
              <a:rPr lang="uk-UA" sz="2400" b="1" dirty="0">
                <a:solidFill>
                  <a:srgbClr val="002949"/>
                </a:solidFill>
                <a:ea typeface="Roboto Condensed Light" panose="02000000000000000000" pitchFamily="2" charset="0"/>
              </a:rPr>
              <a:t>раніше — </a:t>
            </a:r>
            <a:r>
              <a:rPr lang="en-US" sz="2400" b="1" dirty="0">
                <a:solidFill>
                  <a:srgbClr val="002949"/>
                </a:solidFill>
                <a:ea typeface="Roboto Condensed Light" panose="02000000000000000000" pitchFamily="2" charset="0"/>
              </a:rPr>
              <a:t>Bing Chat) </a:t>
            </a:r>
            <a:r>
              <a:rPr lang="en-US" sz="2400" dirty="0">
                <a:solidFill>
                  <a:srgbClr val="002949"/>
                </a:solidFill>
                <a:ea typeface="Roboto Condensed Light" panose="02000000000000000000" pitchFamily="2" charset="0"/>
              </a:rPr>
              <a:t>- </a:t>
            </a:r>
            <a:r>
              <a:rPr lang="uk-UA" sz="2400" dirty="0">
                <a:solidFill>
                  <a:srgbClr val="002949"/>
                </a:solidFill>
                <a:ea typeface="Roboto Condensed Light" panose="02000000000000000000" pitchFamily="2" charset="0"/>
              </a:rPr>
              <a:t>інструмент штучного інтелекту, розроблений корпорацією </a:t>
            </a:r>
            <a:r>
              <a:rPr lang="en-US" sz="2400" dirty="0">
                <a:solidFill>
                  <a:srgbClr val="002949"/>
                </a:solidFill>
                <a:ea typeface="Roboto Condensed Light" panose="02000000000000000000" pitchFamily="2" charset="0"/>
              </a:rPr>
              <a:t>Microsoft </a:t>
            </a:r>
            <a:r>
              <a:rPr lang="uk-UA" sz="2400" dirty="0">
                <a:solidFill>
                  <a:srgbClr val="002949"/>
                </a:solidFill>
                <a:ea typeface="Roboto Condensed Light" panose="02000000000000000000" pitchFamily="2" charset="0"/>
              </a:rPr>
              <a:t>спільно з </a:t>
            </a:r>
            <a:r>
              <a:rPr lang="en-US" sz="2400" dirty="0">
                <a:solidFill>
                  <a:srgbClr val="002949"/>
                </a:solidFill>
                <a:ea typeface="Roboto Condensed Light" panose="02000000000000000000" pitchFamily="2" charset="0"/>
              </a:rPr>
              <a:t>OpenAI. </a:t>
            </a:r>
            <a:r>
              <a:rPr lang="uk-UA" sz="2400" dirty="0">
                <a:solidFill>
                  <a:srgbClr val="002949"/>
                </a:solidFill>
                <a:ea typeface="Roboto Condensed Light" panose="02000000000000000000" pitchFamily="2" charset="0"/>
              </a:rPr>
              <a:t>Основним завданням цього інструменту є робота з файлами на комп'ютері та підвищення ефективності роботи на ПК: створення документів та презентацій, редагування фотографій, організація файлів, допомога під час або після зустрічей в </a:t>
            </a:r>
            <a:r>
              <a:rPr lang="en-US" sz="2400" dirty="0">
                <a:solidFill>
                  <a:srgbClr val="002949"/>
                </a:solidFill>
                <a:ea typeface="Roboto Condensed Light" panose="02000000000000000000" pitchFamily="2" charset="0"/>
              </a:rPr>
              <a:t>Microsoft Teams, </a:t>
            </a:r>
            <a:r>
              <a:rPr lang="uk-UA" sz="2400" dirty="0">
                <a:solidFill>
                  <a:srgbClr val="002949"/>
                </a:solidFill>
                <a:ea typeface="Roboto Condensed Light" panose="02000000000000000000" pitchFamily="2" charset="0"/>
              </a:rPr>
              <a:t>написання листа в </a:t>
            </a:r>
            <a:r>
              <a:rPr lang="en-US" sz="2400" dirty="0">
                <a:solidFill>
                  <a:srgbClr val="002949"/>
                </a:solidFill>
                <a:ea typeface="Roboto Condensed Light" panose="02000000000000000000" pitchFamily="2" charset="0"/>
              </a:rPr>
              <a:t>Outlook </a:t>
            </a:r>
            <a:r>
              <a:rPr lang="uk-UA" sz="2400" dirty="0">
                <a:solidFill>
                  <a:srgbClr val="002949"/>
                </a:solidFill>
                <a:ea typeface="Roboto Condensed Light" panose="02000000000000000000" pitchFamily="2" charset="0"/>
              </a:rPr>
              <a:t>тощо.</a:t>
            </a:r>
          </a:p>
          <a:p>
            <a:pPr indent="0" algn="just">
              <a:lnSpc>
                <a:spcPct val="107000"/>
              </a:lnSpc>
              <a:spcAft>
                <a:spcPts val="800"/>
              </a:spcAft>
              <a:buNone/>
            </a:pPr>
            <a:r>
              <a:rPr lang="en-US" sz="2400" b="1" dirty="0">
                <a:solidFill>
                  <a:srgbClr val="002949"/>
                </a:solidFill>
                <a:ea typeface="Roboto Condensed Light" panose="02000000000000000000" pitchFamily="2" charset="0"/>
              </a:rPr>
              <a:t>Gemini (</a:t>
            </a:r>
            <a:r>
              <a:rPr lang="uk-UA" sz="2400" b="1" dirty="0">
                <a:solidFill>
                  <a:srgbClr val="002949"/>
                </a:solidFill>
                <a:ea typeface="Roboto Condensed Light" panose="02000000000000000000" pitchFamily="2" charset="0"/>
              </a:rPr>
              <a:t>раніше — </a:t>
            </a:r>
            <a:r>
              <a:rPr lang="en-US" sz="2400" b="1" dirty="0">
                <a:solidFill>
                  <a:srgbClr val="002949"/>
                </a:solidFill>
                <a:ea typeface="Roboto Condensed Light" panose="02000000000000000000" pitchFamily="2" charset="0"/>
              </a:rPr>
              <a:t>Google Bard) </a:t>
            </a:r>
            <a:r>
              <a:rPr lang="en-US" sz="2400" dirty="0">
                <a:solidFill>
                  <a:srgbClr val="002949"/>
                </a:solidFill>
                <a:ea typeface="Roboto Condensed Light" panose="02000000000000000000" pitchFamily="2" charset="0"/>
              </a:rPr>
              <a:t>- </a:t>
            </a:r>
            <a:r>
              <a:rPr lang="uk-UA" sz="2400" dirty="0">
                <a:solidFill>
                  <a:srgbClr val="002949"/>
                </a:solidFill>
                <a:ea typeface="Roboto Condensed Light" panose="02000000000000000000" pitchFamily="2" charset="0"/>
              </a:rPr>
              <a:t>розмовний чат-бот з породжувальним штучним інтелектом, розроблений </a:t>
            </a:r>
            <a:r>
              <a:rPr lang="en-US" sz="2400" dirty="0">
                <a:solidFill>
                  <a:srgbClr val="002949"/>
                </a:solidFill>
                <a:ea typeface="Roboto Condensed Light" panose="02000000000000000000" pitchFamily="2" charset="0"/>
              </a:rPr>
              <a:t>Google, </a:t>
            </a:r>
            <a:r>
              <a:rPr lang="uk-UA" sz="2400" dirty="0">
                <a:solidFill>
                  <a:srgbClr val="002949"/>
                </a:solidFill>
                <a:ea typeface="Roboto Condensed Light" panose="02000000000000000000" pitchFamily="2" charset="0"/>
              </a:rPr>
              <a:t>який спочатку базувався на сімействі великих мовних моделей </a:t>
            </a:r>
            <a:r>
              <a:rPr lang="en-US" sz="2400" dirty="0">
                <a:solidFill>
                  <a:srgbClr val="002949"/>
                </a:solidFill>
                <a:ea typeface="Roboto Condensed Light" panose="02000000000000000000" pitchFamily="2" charset="0"/>
              </a:rPr>
              <a:t>LaMDA, </a:t>
            </a:r>
            <a:r>
              <a:rPr lang="uk-UA" sz="2400" dirty="0">
                <a:solidFill>
                  <a:srgbClr val="002949"/>
                </a:solidFill>
                <a:ea typeface="Roboto Condensed Light" panose="02000000000000000000" pitchFamily="2" charset="0"/>
              </a:rPr>
              <a:t>а пізніше на </a:t>
            </a:r>
            <a:r>
              <a:rPr lang="en-US" sz="2400" dirty="0">
                <a:solidFill>
                  <a:srgbClr val="002949"/>
                </a:solidFill>
                <a:ea typeface="Roboto Condensed Light" panose="02000000000000000000" pitchFamily="2" charset="0"/>
              </a:rPr>
              <a:t>PaLM. </a:t>
            </a:r>
            <a:r>
              <a:rPr lang="uk-UA" sz="2400" dirty="0">
                <a:solidFill>
                  <a:srgbClr val="002949"/>
                </a:solidFill>
                <a:ea typeface="Roboto Condensed Light" panose="02000000000000000000" pitchFamily="2" charset="0"/>
              </a:rPr>
              <a:t>Він був розроблений як пряма відповідь на зростання популярності </a:t>
            </a:r>
            <a:r>
              <a:rPr lang="en-US" sz="2400" dirty="0">
                <a:solidFill>
                  <a:srgbClr val="002949"/>
                </a:solidFill>
                <a:ea typeface="Roboto Condensed Light" panose="02000000000000000000" pitchFamily="2" charset="0"/>
              </a:rPr>
              <a:t>ChatGPT</a:t>
            </a:r>
            <a:r>
              <a:rPr lang="uk-UA" sz="2400" dirty="0">
                <a:solidFill>
                  <a:srgbClr val="002949"/>
                </a:solidFill>
                <a:ea typeface="Roboto Condensed Light" panose="02000000000000000000" pitchFamily="2" charset="0"/>
              </a:rPr>
              <a:t>.</a:t>
            </a:r>
          </a:p>
          <a:p>
            <a:pPr indent="0" algn="just">
              <a:lnSpc>
                <a:spcPct val="107000"/>
              </a:lnSpc>
              <a:spcAft>
                <a:spcPts val="800"/>
              </a:spcAft>
              <a:buNone/>
            </a:pPr>
            <a:endParaRPr lang="uk-UA" dirty="0">
              <a:solidFill>
                <a:srgbClr val="002949"/>
              </a:solidFill>
              <a:ea typeface="Roboto Condensed Light" panose="02000000000000000000" pitchFamily="2" charset="0"/>
            </a:endParaRPr>
          </a:p>
          <a:p>
            <a:pPr indent="0" algn="just">
              <a:lnSpc>
                <a:spcPct val="107000"/>
              </a:lnSpc>
              <a:spcAft>
                <a:spcPts val="800"/>
              </a:spcAft>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1476096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871538"/>
          </a:xfrm>
        </p:spPr>
        <p:txBody>
          <a:bodyPr/>
          <a:lstStyle/>
          <a:p>
            <a:pPr algn="ctr"/>
            <a:r>
              <a:rPr lang="uk-UA" sz="2000" b="1" dirty="0">
                <a:solidFill>
                  <a:srgbClr val="004E9E"/>
                </a:solidFill>
                <a:ea typeface="Roboto Condensed Light" panose="02000000000000000000" pitchFamily="2" charset="0"/>
                <a:cs typeface="Times New Roman" panose="02020603050405020304" pitchFamily="18" charset="0"/>
              </a:rPr>
              <a:t>Найбільш поширені застосунки, які створені на базі ШІ та можуть бути використані у процесі реалізації особою права на доступ до суду та у процесі підготовки судді до здійснення правосуддя</a:t>
            </a: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r>
              <a:rPr lang="en-US" sz="2200" b="1" dirty="0">
                <a:solidFill>
                  <a:srgbClr val="002949"/>
                </a:solidFill>
                <a:effectLst/>
                <a:ea typeface="Roboto Condensed Light" panose="02000000000000000000" pitchFamily="2" charset="0"/>
                <a:cs typeface="Times New Roman" panose="02020603050405020304" pitchFamily="18" charset="0"/>
              </a:rPr>
              <a:t>LLaMA (Large Language Model Meta AI) </a:t>
            </a:r>
            <a:r>
              <a:rPr lang="en-US" sz="2200" dirty="0">
                <a:solidFill>
                  <a:srgbClr val="002949"/>
                </a:solidFill>
                <a:effectLst/>
                <a:ea typeface="Roboto Condensed Light" panose="02000000000000000000" pitchFamily="2" charset="0"/>
                <a:cs typeface="Times New Roman" panose="02020603050405020304" pitchFamily="18" charset="0"/>
              </a:rPr>
              <a:t>— </a:t>
            </a:r>
            <a:r>
              <a:rPr lang="uk-UA" sz="2200" dirty="0">
                <a:solidFill>
                  <a:srgbClr val="002949"/>
                </a:solidFill>
                <a:effectLst/>
                <a:ea typeface="Roboto Condensed Light" panose="02000000000000000000" pitchFamily="2" charset="0"/>
                <a:cs typeface="Times New Roman" panose="02020603050405020304" pitchFamily="18" charset="0"/>
              </a:rPr>
              <a:t>велика модель мови (</a:t>
            </a:r>
            <a:r>
              <a:rPr lang="en-US" sz="2200" dirty="0">
                <a:solidFill>
                  <a:srgbClr val="002949"/>
                </a:solidFill>
                <a:effectLst/>
                <a:ea typeface="Roboto Condensed Light" panose="02000000000000000000" pitchFamily="2" charset="0"/>
                <a:cs typeface="Times New Roman" panose="02020603050405020304" pitchFamily="18" charset="0"/>
              </a:rPr>
              <a:t>LLM), </a:t>
            </a:r>
            <a:r>
              <a:rPr lang="uk-UA" sz="2200" dirty="0">
                <a:solidFill>
                  <a:srgbClr val="002949"/>
                </a:solidFill>
                <a:effectLst/>
                <a:ea typeface="Roboto Condensed Light" panose="02000000000000000000" pitchFamily="2" charset="0"/>
                <a:cs typeface="Times New Roman" panose="02020603050405020304" pitchFamily="18" charset="0"/>
              </a:rPr>
              <a:t>випущена </a:t>
            </a:r>
            <a:r>
              <a:rPr lang="en-US" sz="2200" dirty="0">
                <a:solidFill>
                  <a:srgbClr val="002949"/>
                </a:solidFill>
                <a:effectLst/>
                <a:ea typeface="Roboto Condensed Light" panose="02000000000000000000" pitchFamily="2" charset="0"/>
                <a:cs typeface="Times New Roman" panose="02020603050405020304" pitchFamily="18" charset="0"/>
              </a:rPr>
              <a:t>Meta AI </a:t>
            </a:r>
            <a:r>
              <a:rPr lang="uk-UA" sz="2200" dirty="0">
                <a:solidFill>
                  <a:srgbClr val="002949"/>
                </a:solidFill>
                <a:effectLst/>
                <a:ea typeface="Roboto Condensed Light" panose="02000000000000000000" pitchFamily="2" charset="0"/>
                <a:cs typeface="Times New Roman" panose="02020603050405020304" pitchFamily="18" charset="0"/>
              </a:rPr>
              <a:t>у лютому 2023 року. Модель була навчена на широкому спектрі джерел даних, підтримуючи 20 мов з латинським і кириличним алфавітами. Унікальність </a:t>
            </a:r>
            <a:r>
              <a:rPr lang="en-US" sz="2200" dirty="0">
                <a:solidFill>
                  <a:srgbClr val="002949"/>
                </a:solidFill>
                <a:effectLst/>
                <a:ea typeface="Roboto Condensed Light" panose="02000000000000000000" pitchFamily="2" charset="0"/>
                <a:cs typeface="Times New Roman" panose="02020603050405020304" pitchFamily="18" charset="0"/>
              </a:rPr>
              <a:t>LLaMA </a:t>
            </a:r>
            <a:r>
              <a:rPr lang="uk-UA" sz="2200" dirty="0">
                <a:solidFill>
                  <a:srgbClr val="002949"/>
                </a:solidFill>
                <a:effectLst/>
                <a:ea typeface="Roboto Condensed Light" panose="02000000000000000000" pitchFamily="2" charset="0"/>
                <a:cs typeface="Times New Roman" panose="02020603050405020304" pitchFamily="18" charset="0"/>
              </a:rPr>
              <a:t>полягає у тому, що її можна запускати в автономному режимі на різних пристроях, зокрема ноутбуках і смартфонах, завдяки програмним інструментам, які дозволяють їй функціонувати на графічних процесорах споживчого класу. </a:t>
            </a:r>
            <a:r>
              <a:rPr lang="en-US" sz="2200" dirty="0">
                <a:solidFill>
                  <a:srgbClr val="002949"/>
                </a:solidFill>
                <a:effectLst/>
                <a:ea typeface="Roboto Condensed Light" panose="02000000000000000000" pitchFamily="2" charset="0"/>
                <a:cs typeface="Times New Roman" panose="02020603050405020304" pitchFamily="18" charset="0"/>
              </a:rPr>
              <a:t>LLaMA </a:t>
            </a:r>
            <a:r>
              <a:rPr lang="uk-UA" sz="2200" dirty="0">
                <a:solidFill>
                  <a:srgbClr val="002949"/>
                </a:solidFill>
                <a:effectLst/>
                <a:ea typeface="Roboto Condensed Light" panose="02000000000000000000" pitchFamily="2" charset="0"/>
                <a:cs typeface="Times New Roman" panose="02020603050405020304" pitchFamily="18" charset="0"/>
              </a:rPr>
              <a:t>покликана демократизувати доступ до досліджень у галузі ШІ, оскільки вимагає менших обчислювальних потужностей і ресурсів і не потребує доступу до інтернету. </a:t>
            </a:r>
          </a:p>
          <a:p>
            <a:pPr indent="0" algn="just">
              <a:lnSpc>
                <a:spcPct val="107000"/>
              </a:lnSpc>
              <a:spcAft>
                <a:spcPts val="800"/>
              </a:spcAft>
              <a:buNone/>
            </a:pPr>
            <a:r>
              <a:rPr lang="en-US" sz="2200" b="1" dirty="0">
                <a:solidFill>
                  <a:srgbClr val="002949"/>
                </a:solidFill>
                <a:ea typeface="Roboto Condensed Light" panose="02000000000000000000" pitchFamily="2" charset="0"/>
              </a:rPr>
              <a:t>Grok</a:t>
            </a:r>
            <a:r>
              <a:rPr lang="en-US" sz="2200" dirty="0">
                <a:solidFill>
                  <a:srgbClr val="002949"/>
                </a:solidFill>
                <a:ea typeface="Roboto Condensed Light" panose="02000000000000000000" pitchFamily="2" charset="0"/>
              </a:rPr>
              <a:t> — </a:t>
            </a:r>
            <a:r>
              <a:rPr lang="uk-UA" sz="2200" dirty="0">
                <a:solidFill>
                  <a:srgbClr val="002949"/>
                </a:solidFill>
                <a:ea typeface="Roboto Condensed Light" panose="02000000000000000000" pitchFamily="2" charset="0"/>
              </a:rPr>
              <a:t>це чат-бот зі штучним інтелектом, розроблений компанією </a:t>
            </a:r>
            <a:r>
              <a:rPr lang="en-US" sz="2200" dirty="0">
                <a:solidFill>
                  <a:srgbClr val="002949"/>
                </a:solidFill>
                <a:ea typeface="Roboto Condensed Light" panose="02000000000000000000" pitchFamily="2" charset="0"/>
              </a:rPr>
              <a:t>xAI </a:t>
            </a:r>
            <a:r>
              <a:rPr lang="uk-UA" sz="2200" dirty="0">
                <a:solidFill>
                  <a:srgbClr val="002949"/>
                </a:solidFill>
                <a:ea typeface="Roboto Condensed Light" panose="02000000000000000000" pitchFamily="2" charset="0"/>
              </a:rPr>
              <a:t>Ілона Маска. Створений у відповідь на поширення чат-бота </a:t>
            </a:r>
            <a:r>
              <a:rPr lang="en-US" sz="2200" dirty="0">
                <a:solidFill>
                  <a:srgbClr val="002949"/>
                </a:solidFill>
                <a:ea typeface="Roboto Condensed Light" panose="02000000000000000000" pitchFamily="2" charset="0"/>
              </a:rPr>
              <a:t>ChatGPT </a:t>
            </a:r>
            <a:r>
              <a:rPr lang="uk-UA" sz="2200" dirty="0">
                <a:solidFill>
                  <a:srgbClr val="002949"/>
                </a:solidFill>
                <a:ea typeface="Roboto Condensed Light" panose="02000000000000000000" pitchFamily="2" charset="0"/>
              </a:rPr>
              <a:t>від компанії </a:t>
            </a:r>
            <a:r>
              <a:rPr lang="en-US" sz="2200" dirty="0">
                <a:solidFill>
                  <a:srgbClr val="002949"/>
                </a:solidFill>
                <a:ea typeface="Roboto Condensed Light" panose="02000000000000000000" pitchFamily="2" charset="0"/>
              </a:rPr>
              <a:t>OpenAI. </a:t>
            </a:r>
            <a:r>
              <a:rPr lang="uk-UA" sz="2200" dirty="0">
                <a:solidFill>
                  <a:srgbClr val="002949"/>
                </a:solidFill>
                <a:ea typeface="Roboto Condensed Light" panose="02000000000000000000" pitchFamily="2" charset="0"/>
              </a:rPr>
              <a:t>Рекламується як чат-бот «з почуттям гумору» та з прямим доступом до </a:t>
            </a:r>
            <a:r>
              <a:rPr lang="en-US" sz="2200" dirty="0">
                <a:solidFill>
                  <a:srgbClr val="002949"/>
                </a:solidFill>
                <a:ea typeface="Roboto Condensed Light" panose="02000000000000000000" pitchFamily="2" charset="0"/>
              </a:rPr>
              <a:t>Twitter</a:t>
            </a:r>
            <a:r>
              <a:rPr lang="uk-UA" sz="2200" dirty="0">
                <a:solidFill>
                  <a:srgbClr val="002949"/>
                </a:solidFill>
                <a:ea typeface="Roboto Condensed Light" panose="02000000000000000000" pitchFamily="2" charset="0"/>
              </a:rPr>
              <a:t>.</a:t>
            </a: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112785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871538"/>
          </a:xfrm>
        </p:spPr>
        <p:txBody>
          <a:bodyPr/>
          <a:lstStyle/>
          <a:p>
            <a:pPr algn="ctr"/>
            <a:r>
              <a:rPr lang="uk-UA" sz="2000" b="1" dirty="0">
                <a:solidFill>
                  <a:srgbClr val="004E9E"/>
                </a:solidFill>
                <a:ea typeface="Roboto Condensed Light" panose="02000000000000000000" pitchFamily="2" charset="0"/>
                <a:cs typeface="Times New Roman" panose="02020603050405020304" pitchFamily="18" charset="0"/>
              </a:rPr>
              <a:t>Найбільш поширені застосунки, які створені на базі ШІ та можуть бути використані у процесі реалізації особою права на доступ до суду та у процесі підготовки судді до здійснення правосуддя</a:t>
            </a:r>
            <a:endParaRPr lang="uk-UA" sz="4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r>
              <a:rPr lang="en-US" sz="2200" b="1" dirty="0">
                <a:solidFill>
                  <a:srgbClr val="002949"/>
                </a:solidFill>
                <a:effectLst/>
                <a:ea typeface="Roboto Condensed Light" panose="02000000000000000000" pitchFamily="2" charset="0"/>
                <a:cs typeface="Times New Roman" panose="02020603050405020304" pitchFamily="18" charset="0"/>
              </a:rPr>
              <a:t>AI Assistant</a:t>
            </a:r>
            <a:r>
              <a:rPr lang="uk-UA" sz="2200" b="1" dirty="0">
                <a:solidFill>
                  <a:srgbClr val="002949"/>
                </a:solidFill>
                <a:effectLst/>
                <a:ea typeface="Roboto Condensed Light" panose="02000000000000000000" pitchFamily="2" charset="0"/>
                <a:cs typeface="Times New Roman" panose="02020603050405020304" pitchFamily="18" charset="0"/>
              </a:rPr>
              <a:t> від </a:t>
            </a:r>
            <a:r>
              <a:rPr lang="en-US" sz="2200" b="1" dirty="0">
                <a:solidFill>
                  <a:srgbClr val="002949"/>
                </a:solidFill>
                <a:effectLst/>
                <a:ea typeface="Roboto Condensed Light" panose="02000000000000000000" pitchFamily="2" charset="0"/>
                <a:cs typeface="Times New Roman" panose="02020603050405020304" pitchFamily="18" charset="0"/>
              </a:rPr>
              <a:t>Adobe </a:t>
            </a:r>
            <a:r>
              <a:rPr lang="uk-UA" sz="2200" dirty="0">
                <a:solidFill>
                  <a:srgbClr val="002949"/>
                </a:solidFill>
                <a:effectLst/>
                <a:ea typeface="Roboto Condensed Light" panose="02000000000000000000" pitchFamily="2" charset="0"/>
                <a:cs typeface="Times New Roman" panose="02020603050405020304" pitchFamily="18" charset="0"/>
              </a:rPr>
              <a:t>(створено на основі технології </a:t>
            </a:r>
            <a:r>
              <a:rPr lang="en-US" sz="2200" dirty="0">
                <a:solidFill>
                  <a:srgbClr val="002949"/>
                </a:solidFill>
                <a:effectLst/>
                <a:ea typeface="Roboto Condensed Light" panose="02000000000000000000" pitchFamily="2" charset="0"/>
                <a:cs typeface="Times New Roman" panose="02020603050405020304" pitchFamily="18" charset="0"/>
              </a:rPr>
              <a:t>Acrobat Liquid Mode </a:t>
            </a:r>
            <a:r>
              <a:rPr lang="uk-UA" sz="2200" dirty="0">
                <a:solidFill>
                  <a:srgbClr val="002949"/>
                </a:solidFill>
                <a:effectLst/>
                <a:ea typeface="Roboto Condensed Light" panose="02000000000000000000" pitchFamily="2" charset="0"/>
                <a:cs typeface="Times New Roman" panose="02020603050405020304" pitchFamily="18" charset="0"/>
              </a:rPr>
              <a:t>та буде додано до програм </a:t>
            </a:r>
            <a:r>
              <a:rPr lang="en-US" sz="2200" dirty="0">
                <a:solidFill>
                  <a:srgbClr val="002949"/>
                </a:solidFill>
                <a:effectLst/>
                <a:ea typeface="Roboto Condensed Light" panose="02000000000000000000" pitchFamily="2" charset="0"/>
                <a:cs typeface="Times New Roman" panose="02020603050405020304" pitchFamily="18" charset="0"/>
              </a:rPr>
              <a:t>Reader </a:t>
            </a:r>
            <a:r>
              <a:rPr lang="uk-UA" sz="2200" dirty="0">
                <a:solidFill>
                  <a:srgbClr val="002949"/>
                </a:solidFill>
                <a:effectLst/>
                <a:ea typeface="Roboto Condensed Light" panose="02000000000000000000" pitchFamily="2" charset="0"/>
                <a:cs typeface="Times New Roman" panose="02020603050405020304" pitchFamily="18" charset="0"/>
              </a:rPr>
              <a:t>і </a:t>
            </a:r>
            <a:r>
              <a:rPr lang="en-US" sz="2200" dirty="0">
                <a:solidFill>
                  <a:srgbClr val="002949"/>
                </a:solidFill>
                <a:effectLst/>
                <a:ea typeface="Roboto Condensed Light" panose="02000000000000000000" pitchFamily="2" charset="0"/>
                <a:cs typeface="Times New Roman" panose="02020603050405020304" pitchFamily="18" charset="0"/>
              </a:rPr>
              <a:t>Acrobat</a:t>
            </a:r>
            <a:r>
              <a:rPr lang="uk-UA" sz="2200" dirty="0">
                <a:solidFill>
                  <a:srgbClr val="002949"/>
                </a:solidFill>
                <a:effectLst/>
                <a:ea typeface="Roboto Condensed Light" panose="02000000000000000000" pitchFamily="2" charset="0"/>
                <a:cs typeface="Times New Roman" panose="02020603050405020304" pitchFamily="18" charset="0"/>
              </a:rPr>
              <a:t>) - генерує підсумки та ідеї із довгих текстових документів, головним чином, </a:t>
            </a:r>
            <a:r>
              <a:rPr lang="en-US" sz="2200" dirty="0">
                <a:solidFill>
                  <a:srgbClr val="002949"/>
                </a:solidFill>
                <a:effectLst/>
                <a:ea typeface="Roboto Condensed Light" panose="02000000000000000000" pitchFamily="2" charset="0"/>
                <a:cs typeface="Times New Roman" panose="02020603050405020304" pitchFamily="18" charset="0"/>
              </a:rPr>
              <a:t>PDF-</a:t>
            </a:r>
            <a:r>
              <a:rPr lang="uk-UA" sz="2200" dirty="0">
                <a:solidFill>
                  <a:srgbClr val="002949"/>
                </a:solidFill>
                <a:effectLst/>
                <a:ea typeface="Roboto Condensed Light" panose="02000000000000000000" pitchFamily="2" charset="0"/>
                <a:cs typeface="Times New Roman" panose="02020603050405020304" pitchFamily="18" charset="0"/>
              </a:rPr>
              <a:t>файлів, відповідає на запитання користувачів та форматує проаналізовану інформацію для використання в електронних листах, звітах і презентаціях, зокрема, шляхом підготовки рецензій.</a:t>
            </a: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70046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598812"/>
          </a:xfrm>
        </p:spPr>
        <p:txBody>
          <a:bodyPr/>
          <a:lstStyle/>
          <a:p>
            <a:pPr algn="ctr"/>
            <a:r>
              <a:rPr lang="uk-UA" sz="2800" b="1" dirty="0">
                <a:solidFill>
                  <a:srgbClr val="004E9E"/>
                </a:solidFill>
                <a:ea typeface="Roboto Condensed Light" panose="02000000000000000000" pitchFamily="2" charset="0"/>
                <a:cs typeface="Times New Roman" panose="02020603050405020304" pitchFamily="18" charset="0"/>
              </a:rPr>
              <a:t>Пов'язані поняття</a:t>
            </a:r>
            <a:endParaRPr lang="uk-UA" sz="2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125520"/>
            <a:ext cx="11395494" cy="4597419"/>
          </a:xfrm>
        </p:spPr>
        <p:txBody>
          <a:bodyPr/>
          <a:lstStyle/>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Верховенство права</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Незалежність судді</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Об'єктивність (неупередженість, безсторонність) суду</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Процесуальна економія</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Офіційне з'ясування обставин</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Електронний суд</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Правова визначеність</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Єдність судової практики</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Зловживання процесуальними правами</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Національна безпека</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Право на приватність</a:t>
            </a:r>
          </a:p>
          <a:p>
            <a:pPr marL="571500" indent="-342900" algn="just">
              <a:lnSpc>
                <a:spcPct val="107000"/>
              </a:lnSpc>
              <a:spcBef>
                <a:spcPts val="0"/>
              </a:spcBef>
              <a:spcAft>
                <a:spcPts val="0"/>
              </a:spcAft>
              <a:buFont typeface="Arial" panose="020B0604020202020204" pitchFamily="34" charset="0"/>
              <a:buAutoNum type="arabicPeriod"/>
            </a:pPr>
            <a:r>
              <a:rPr lang="uk-UA" sz="2300" dirty="0">
                <a:solidFill>
                  <a:srgbClr val="002949"/>
                </a:solidFill>
                <a:ea typeface="Roboto Condensed Light" panose="02000000000000000000" pitchFamily="2" charset="0"/>
                <a:cs typeface="Times New Roman" panose="02020603050405020304" pitchFamily="18" charset="0"/>
              </a:rPr>
              <a:t>Довіра до суду</a:t>
            </a:r>
          </a:p>
          <a:p>
            <a:pPr marL="571500" indent="-342900" algn="just">
              <a:lnSpc>
                <a:spcPct val="107000"/>
              </a:lnSpc>
              <a:spcAft>
                <a:spcPts val="800"/>
              </a:spcAft>
              <a:buAutoNum type="arabicPeriod"/>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64694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565339"/>
          </a:xfrm>
        </p:spPr>
        <p:txBody>
          <a:bodyPr/>
          <a:lstStyle/>
          <a:p>
            <a:pPr algn="ctr"/>
            <a:r>
              <a:rPr lang="uk-UA" sz="2800" b="1" dirty="0">
                <a:solidFill>
                  <a:srgbClr val="004E9E"/>
                </a:solidFill>
                <a:ea typeface="Roboto Condensed Light" panose="02000000000000000000" pitchFamily="2" charset="0"/>
                <a:cs typeface="Times New Roman" panose="02020603050405020304" pitchFamily="18" charset="0"/>
              </a:rPr>
              <a:t>Важливі дослідження та наукові праці</a:t>
            </a:r>
            <a:endParaRPr lang="uk-UA" sz="2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482856" y="1092047"/>
            <a:ext cx="11240442" cy="4511799"/>
          </a:xfrm>
        </p:spPr>
        <p:txBody>
          <a:bodyPr/>
          <a:lstStyle/>
          <a:p>
            <a:pPr marL="571500" indent="-342900" algn="just">
              <a:lnSpc>
                <a:spcPct val="100000"/>
              </a:lnSpc>
              <a:spcBef>
                <a:spcPts val="0"/>
              </a:spcBef>
              <a:spcAft>
                <a:spcPts val="0"/>
              </a:spcAft>
              <a:buFont typeface="+mj-lt"/>
              <a:buAutoNum type="arabicPeriod"/>
            </a:pPr>
            <a:r>
              <a:rPr lang="uk-UA" sz="1600" dirty="0">
                <a:solidFill>
                  <a:srgbClr val="000000"/>
                </a:solidFill>
                <a:effectLst/>
                <a:ea typeface="Roboto Condensed Light" panose="02000000000000000000" pitchFamily="2" charset="0"/>
                <a:cs typeface="Times New Roman" panose="02020603050405020304" pitchFamily="18" charset="0"/>
              </a:rPr>
              <a:t>Блажівська Наталія. Цифрова трансформація судочинства: міжнародний досвід та висновки для України </a:t>
            </a:r>
            <a:r>
              <a:rPr lang="uk-UA" sz="1600" u="sng" dirty="0">
                <a:solidFill>
                  <a:srgbClr val="000000"/>
                </a:solidFill>
                <a:effectLst/>
                <a:ea typeface="Roboto Condensed Light" panose="02000000000000000000" pitchFamily="2" charset="0"/>
                <a:cs typeface="Times New Roman" panose="02020603050405020304" pitchFamily="18" charset="0"/>
                <a:hlinkClick r:id="rId2"/>
              </a:rPr>
              <a:t>https://supreme.court.gov.ua/userfiles/media/new_folder_for_uploads/supreme/2023_prezent/Prezent_Cifrova_transformacia.pdf</a:t>
            </a:r>
            <a:r>
              <a:rPr lang="uk-UA" sz="1600" dirty="0">
                <a:solidFill>
                  <a:srgbClr val="000000"/>
                </a:solidFill>
                <a:effectLst/>
                <a:ea typeface="Roboto Condensed Light" panose="02000000000000000000" pitchFamily="2" charset="0"/>
                <a:cs typeface="Times New Roman" panose="02020603050405020304" pitchFamily="18" charset="0"/>
              </a:rPr>
              <a:t> </a:t>
            </a:r>
            <a:r>
              <a:rPr lang="uk-UA" sz="1600" u="sng" dirty="0">
                <a:solidFill>
                  <a:srgbClr val="000000"/>
                </a:solidFill>
                <a:effectLst/>
                <a:ea typeface="Roboto Condensed Light" panose="02000000000000000000" pitchFamily="2" charset="0"/>
                <a:cs typeface="Times New Roman" panose="02020603050405020304" pitchFamily="18" charset="0"/>
                <a:hlinkClick r:id="rId3"/>
              </a:rPr>
              <a:t>https://supreme.court.gov.ua/supreme/pokazniki-diyalnosti/konferencii/2023_07_03_konferentsiia_6_07_2023</a:t>
            </a:r>
            <a:r>
              <a:rPr lang="uk-UA" sz="1600" dirty="0">
                <a:solidFill>
                  <a:srgbClr val="000000"/>
                </a:solidFill>
                <a:effectLst/>
                <a:ea typeface="Roboto Condensed Light" panose="02000000000000000000" pitchFamily="2" charset="0"/>
                <a:cs typeface="Times New Roman" panose="02020603050405020304" pitchFamily="18" charset="0"/>
              </a:rPr>
              <a:t> </a:t>
            </a:r>
            <a:endParaRPr lang="uk-UA" sz="1600" dirty="0">
              <a:effectLst/>
              <a:ea typeface="Roboto Condensed Light" panose="02000000000000000000" pitchFamily="2" charset="0"/>
              <a:cs typeface="Times New Roman" panose="02020603050405020304" pitchFamily="18" charset="0"/>
            </a:endParaRPr>
          </a:p>
          <a:p>
            <a:pPr marL="571500" indent="-342900">
              <a:lnSpc>
                <a:spcPct val="100000"/>
              </a:lnSpc>
              <a:spcBef>
                <a:spcPts val="0"/>
              </a:spcBef>
              <a:spcAft>
                <a:spcPts val="0"/>
              </a:spcAft>
              <a:buFont typeface="+mj-lt"/>
              <a:buAutoNum type="arabicPeriod"/>
            </a:pPr>
            <a:r>
              <a:rPr lang="uk-UA" sz="1600" dirty="0">
                <a:effectLst/>
                <a:ea typeface="Roboto Condensed Light" panose="02000000000000000000" pitchFamily="2" charset="0"/>
                <a:cs typeface="Times New Roman" panose="02020603050405020304" pitchFamily="18" charset="0"/>
              </a:rPr>
              <a:t>Василенко М.Д., Слатвінська В.М. Штучний інтелект в судовій практиці: особливості та його можливості </a:t>
            </a:r>
            <a:r>
              <a:rPr lang="uk-UA" sz="1600" u="sng" dirty="0">
                <a:solidFill>
                  <a:srgbClr val="0000FF"/>
                </a:solidFill>
                <a:effectLst/>
                <a:ea typeface="Roboto Condensed Light" panose="02000000000000000000" pitchFamily="2" charset="0"/>
                <a:cs typeface="Times New Roman" panose="02020603050405020304" pitchFamily="18" charset="0"/>
                <a:hlinkClick r:id="rId4"/>
              </a:rPr>
              <a:t>http://pravoisuspilstvo.org.ua/archive/2022/4_2022/39.pdf</a:t>
            </a:r>
            <a:endParaRPr lang="uk-UA" sz="1600" dirty="0">
              <a:effectLst/>
              <a:ea typeface="Roboto Condensed Light" panose="02000000000000000000" pitchFamily="2" charset="0"/>
              <a:cs typeface="Times New Roman" panose="02020603050405020304" pitchFamily="18" charset="0"/>
            </a:endParaRPr>
          </a:p>
          <a:p>
            <a:pPr marL="571500" indent="-342900">
              <a:lnSpc>
                <a:spcPct val="100000"/>
              </a:lnSpc>
              <a:spcBef>
                <a:spcPts val="0"/>
              </a:spcBef>
              <a:spcAft>
                <a:spcPts val="0"/>
              </a:spcAft>
              <a:buFont typeface="+mj-lt"/>
              <a:buAutoNum type="arabicPeriod"/>
            </a:pPr>
            <a:r>
              <a:rPr lang="uk-UA" sz="1600" dirty="0">
                <a:effectLst/>
                <a:ea typeface="Roboto Condensed Light" panose="02000000000000000000" pitchFamily="2" charset="0"/>
                <a:cs typeface="Times New Roman" panose="02020603050405020304" pitchFamily="18" charset="0"/>
              </a:rPr>
              <a:t>Городовенко Віктор. Штучний інтелект і технології можуть значно допомогти у роботі суддям, але не замінити їх, — Висновок КРЄС «Рухаючись вперед: використання допоміжних технологій у судочинстві» (28 грудня 2023 р.) </a:t>
            </a:r>
            <a:r>
              <a:rPr lang="uk-UA" sz="1600" u="sng" dirty="0">
                <a:solidFill>
                  <a:srgbClr val="0000FF"/>
                </a:solidFill>
                <a:effectLst/>
                <a:ea typeface="Roboto Condensed Light" panose="02000000000000000000" pitchFamily="2" charset="0"/>
                <a:cs typeface="Times New Roman" panose="02020603050405020304" pitchFamily="18" charset="0"/>
                <a:hlinkClick r:id="rId5"/>
              </a:rPr>
              <a:t>https://ccu.gov.ua/novyna/syug-shtuchnyy-intelekt-i-tehnologiyi-mozhut-znachno-dopomogty-u-roboti-suddyam-ale-ne</a:t>
            </a:r>
            <a:r>
              <a:rPr lang="uk-UA" sz="1600" dirty="0">
                <a:effectLst/>
                <a:ea typeface="Roboto Condensed Light" panose="02000000000000000000" pitchFamily="2" charset="0"/>
                <a:cs typeface="Times New Roman" panose="02020603050405020304" pitchFamily="18" charset="0"/>
              </a:rPr>
              <a:t> </a:t>
            </a:r>
          </a:p>
          <a:p>
            <a:pPr marL="571500" indent="-342900">
              <a:lnSpc>
                <a:spcPct val="100000"/>
              </a:lnSpc>
              <a:spcBef>
                <a:spcPts val="0"/>
              </a:spcBef>
              <a:spcAft>
                <a:spcPts val="0"/>
              </a:spcAft>
              <a:buFont typeface="+mj-lt"/>
              <a:buAutoNum type="arabicPeriod"/>
            </a:pPr>
            <a:r>
              <a:rPr lang="uk-UA" sz="1600" dirty="0">
                <a:effectLst/>
                <a:ea typeface="Roboto Condensed Light" panose="02000000000000000000" pitchFamily="2" charset="0"/>
                <a:cs typeface="Times New Roman" panose="02020603050405020304" pitchFamily="18" charset="0"/>
              </a:rPr>
              <a:t>Калараш Андрій. Електронний суд: актуальні проблеми, шляхи їх вирішення та перспективи реформування </a:t>
            </a:r>
            <a:r>
              <a:rPr lang="uk-UA" sz="1600" u="sng" dirty="0">
                <a:solidFill>
                  <a:srgbClr val="0000FF"/>
                </a:solidFill>
                <a:effectLst/>
                <a:ea typeface="Roboto Condensed Light" panose="02000000000000000000" pitchFamily="2" charset="0"/>
                <a:cs typeface="Times New Roman" panose="02020603050405020304" pitchFamily="18" charset="0"/>
                <a:hlinkClick r:id="rId6"/>
              </a:rPr>
              <a:t>https://sud.ua/ru/news/blog/219733-elektronniy-sud-aktualni-problemi-shlyakhi-yikh-virishennya-ta-perspektivi-reformuvannya</a:t>
            </a:r>
            <a:r>
              <a:rPr lang="uk-UA" sz="1600" dirty="0">
                <a:effectLst/>
                <a:ea typeface="Roboto Condensed Light" panose="02000000000000000000" pitchFamily="2" charset="0"/>
                <a:cs typeface="Times New Roman" panose="02020603050405020304" pitchFamily="18" charset="0"/>
              </a:rPr>
              <a:t> </a:t>
            </a:r>
          </a:p>
          <a:p>
            <a:pPr marL="571500" indent="-342900">
              <a:lnSpc>
                <a:spcPct val="100000"/>
              </a:lnSpc>
              <a:spcBef>
                <a:spcPts val="0"/>
              </a:spcBef>
              <a:spcAft>
                <a:spcPts val="0"/>
              </a:spcAft>
              <a:buFont typeface="+mj-lt"/>
              <a:buAutoNum type="arabicPeriod"/>
            </a:pPr>
            <a:r>
              <a:rPr lang="uk-UA" sz="1600" dirty="0">
                <a:effectLst/>
                <a:ea typeface="Roboto Condensed Light" panose="02000000000000000000" pitchFamily="2" charset="0"/>
                <a:cs typeface="Times New Roman" panose="02020603050405020304" pitchFamily="18" charset="0"/>
              </a:rPr>
              <a:t>Козьяков Сергій. Якою має бути державна політика підтримки розвитку та стримування небезпеки штучного інтелекту. </a:t>
            </a:r>
            <a:r>
              <a:rPr lang="uk-UA" sz="1600" u="sng" dirty="0">
                <a:solidFill>
                  <a:srgbClr val="0000FF"/>
                </a:solidFill>
                <a:effectLst/>
                <a:ea typeface="Roboto Condensed Light" panose="02000000000000000000" pitchFamily="2" charset="0"/>
                <a:cs typeface="Times New Roman" panose="02020603050405020304" pitchFamily="18" charset="0"/>
                <a:hlinkClick r:id="rId7"/>
              </a:rPr>
              <a:t>https://zn.ua/ukr/TECHNOLOGIES/jakoju-maje-buti-derzhavna-politika-pidtrimki-rozvitku-ta-strimuvannja-nebezpeki-shtuchnoho-intelektu.html</a:t>
            </a:r>
            <a:r>
              <a:rPr lang="uk-UA" sz="1600" dirty="0">
                <a:effectLst/>
                <a:ea typeface="Roboto Condensed Light" panose="02000000000000000000" pitchFamily="2" charset="0"/>
                <a:cs typeface="Times New Roman" panose="02020603050405020304" pitchFamily="18" charset="0"/>
              </a:rPr>
              <a:t> </a:t>
            </a:r>
          </a:p>
          <a:p>
            <a:pPr marL="571500" indent="-342900">
              <a:lnSpc>
                <a:spcPct val="100000"/>
              </a:lnSpc>
              <a:spcBef>
                <a:spcPts val="0"/>
              </a:spcBef>
              <a:spcAft>
                <a:spcPts val="0"/>
              </a:spcAft>
              <a:buFont typeface="+mj-lt"/>
              <a:buAutoNum type="arabicPeriod"/>
            </a:pPr>
            <a:r>
              <a:rPr lang="ru-RU" sz="1600" dirty="0">
                <a:ea typeface="Roboto Condensed Light" panose="02000000000000000000" pitchFamily="2" charset="0"/>
                <a:cs typeface="Times New Roman" panose="02020603050405020304" pitchFamily="18" charset="0"/>
              </a:rPr>
              <a:t>Крат Василь, </a:t>
            </a:r>
            <a:r>
              <a:rPr lang="uk-UA" sz="1600" dirty="0">
                <a:ea typeface="Roboto Condensed Light" panose="02000000000000000000" pitchFamily="2" charset="0"/>
                <a:cs typeface="Times New Roman" panose="02020603050405020304" pitchFamily="18" charset="0"/>
              </a:rPr>
              <a:t>Голубовський Ігор. Штучний інтелект і судочинство</a:t>
            </a:r>
            <a:r>
              <a:rPr lang="ru-RU" sz="1600" dirty="0">
                <a:ea typeface="Roboto Condensed Light" panose="02000000000000000000" pitchFamily="2" charset="0"/>
                <a:cs typeface="Times New Roman" panose="02020603050405020304" pitchFamily="18" charset="0"/>
              </a:rPr>
              <a:t>. </a:t>
            </a:r>
            <a:r>
              <a:rPr lang="ru-RU" sz="1600" dirty="0">
                <a:ea typeface="Roboto Condensed Light" panose="02000000000000000000" pitchFamily="2" charset="0"/>
                <a:cs typeface="Times New Roman" panose="02020603050405020304" pitchFamily="18" charset="0"/>
                <a:hlinkClick r:id="rId8"/>
              </a:rPr>
              <a:t>https://yur-gazeta.com/publications/practice/sudova-praktika/shtuchniy-intelekt-i-sudochinstvo.html</a:t>
            </a:r>
            <a:r>
              <a:rPr lang="ru-RU" sz="1600" dirty="0">
                <a:ea typeface="Roboto Condensed Light" panose="02000000000000000000" pitchFamily="2" charset="0"/>
                <a:cs typeface="Times New Roman" panose="02020603050405020304" pitchFamily="18" charset="0"/>
              </a:rPr>
              <a:t> </a:t>
            </a:r>
          </a:p>
          <a:p>
            <a:pPr marL="571500" indent="-342900">
              <a:lnSpc>
                <a:spcPct val="100000"/>
              </a:lnSpc>
              <a:spcBef>
                <a:spcPts val="0"/>
              </a:spcBef>
              <a:spcAft>
                <a:spcPts val="0"/>
              </a:spcAft>
              <a:buFont typeface="+mj-lt"/>
              <a:buAutoNum type="arabicPeriod"/>
            </a:pPr>
            <a:r>
              <a:rPr lang="uk-UA" sz="1600" dirty="0">
                <a:effectLst/>
                <a:ea typeface="Roboto Condensed Light" panose="02000000000000000000" pitchFamily="2" charset="0"/>
                <a:cs typeface="Times New Roman" panose="02020603050405020304" pitchFamily="18" charset="0"/>
              </a:rPr>
              <a:t>Юридичні інновації та стартапи: підручник для бакалаврів за спеціальністю 081 «Право» / КПІ ім. Ігоря Сікорського; колектив авторів: за загальною редакцією В. Ю. Пряміцина. Київ: КПІ ім. Ігоря Сікорського, 2023. 215 с</a:t>
            </a:r>
            <a:r>
              <a:rPr lang="en-US" sz="1600" dirty="0">
                <a:ea typeface="Roboto Condensed Light" panose="02000000000000000000" pitchFamily="2" charset="0"/>
                <a:cs typeface="Times New Roman" panose="02020603050405020304" pitchFamily="18" charset="0"/>
              </a:rPr>
              <a:t>. </a:t>
            </a:r>
            <a:r>
              <a:rPr lang="en-US" sz="1600" dirty="0">
                <a:ea typeface="Roboto Condensed Light" panose="02000000000000000000" pitchFamily="2" charset="0"/>
                <a:cs typeface="Times New Roman" panose="02020603050405020304" pitchFamily="18" charset="0"/>
                <a:hlinkClick r:id="rId9"/>
              </a:rPr>
              <a:t>https://www.scribd.com/document/668080971</a:t>
            </a:r>
            <a:endParaRPr lang="uk-UA" sz="1600" dirty="0">
              <a:ea typeface="Roboto Condensed Light" panose="02000000000000000000" pitchFamily="2" charset="0"/>
              <a:cs typeface="Times New Roman" panose="02020603050405020304" pitchFamily="18" charset="0"/>
            </a:endParaRPr>
          </a:p>
          <a:p>
            <a:pPr marL="571500" indent="-342900">
              <a:lnSpc>
                <a:spcPct val="100000"/>
              </a:lnSpc>
              <a:spcBef>
                <a:spcPts val="0"/>
              </a:spcBef>
              <a:spcAft>
                <a:spcPts val="0"/>
              </a:spcAft>
              <a:buFont typeface="+mj-lt"/>
              <a:buAutoNum type="arabicPeriod"/>
            </a:pPr>
            <a:endParaRPr lang="uk-UA" sz="1600" dirty="0">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3193727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545636"/>
            <a:ext cx="11395494" cy="5177303"/>
          </a:xfrm>
        </p:spPr>
        <p:txBody>
          <a:bodyPr/>
          <a:lstStyle/>
          <a:p>
            <a:pPr marL="571500" indent="-342900" algn="just">
              <a:lnSpc>
                <a:spcPct val="107000"/>
              </a:lnSpc>
              <a:spcAft>
                <a:spcPts val="800"/>
              </a:spcAft>
              <a:buAutoNum type="arabicPeriod"/>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17" name="Рисунок 16">
            <a:extLst>
              <a:ext uri="{FF2B5EF4-FFF2-40B4-BE49-F238E27FC236}">
                <a16:creationId xmlns:a16="http://schemas.microsoft.com/office/drawing/2014/main" id="{05CEBF9E-654C-441B-A3C9-35F3D81AF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451" y="459684"/>
            <a:ext cx="7845097" cy="5263256"/>
          </a:xfrm>
          <a:prstGeom prst="rect">
            <a:avLst/>
          </a:prstGeom>
        </p:spPr>
      </p:pic>
    </p:spTree>
    <p:extLst>
      <p:ext uri="{BB962C8B-B14F-4D97-AF65-F5344CB8AC3E}">
        <p14:creationId xmlns:p14="http://schemas.microsoft.com/office/powerpoint/2010/main" val="1800784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9" name="Рисунок 8">
            <a:extLst>
              <a:ext uri="{FF2B5EF4-FFF2-40B4-BE49-F238E27FC236}">
                <a16:creationId xmlns:a16="http://schemas.microsoft.com/office/drawing/2014/main" id="{BEACF2E0-374F-4F02-BA86-A584C6D81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325" y="738231"/>
            <a:ext cx="9531350" cy="4815281"/>
          </a:xfrm>
          <a:prstGeom prst="rect">
            <a:avLst/>
          </a:prstGeom>
        </p:spPr>
      </p:pic>
    </p:spTree>
    <p:extLst>
      <p:ext uri="{BB962C8B-B14F-4D97-AF65-F5344CB8AC3E}">
        <p14:creationId xmlns:p14="http://schemas.microsoft.com/office/powerpoint/2010/main" val="394355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586146"/>
            <a:ext cx="11395494" cy="5136793"/>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7" name="Рисунок 6">
            <a:extLst>
              <a:ext uri="{FF2B5EF4-FFF2-40B4-BE49-F238E27FC236}">
                <a16:creationId xmlns:a16="http://schemas.microsoft.com/office/drawing/2014/main" id="{A06E78C8-6FEF-4371-9BE4-F1FBA8479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671" y="385894"/>
            <a:ext cx="9054658" cy="5136793"/>
          </a:xfrm>
          <a:prstGeom prst="rect">
            <a:avLst/>
          </a:prstGeom>
        </p:spPr>
      </p:pic>
    </p:spTree>
    <p:extLst>
      <p:ext uri="{BB962C8B-B14F-4D97-AF65-F5344CB8AC3E}">
        <p14:creationId xmlns:p14="http://schemas.microsoft.com/office/powerpoint/2010/main" val="1222546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7" name="Рисунок 6">
            <a:extLst>
              <a:ext uri="{FF2B5EF4-FFF2-40B4-BE49-F238E27FC236}">
                <a16:creationId xmlns:a16="http://schemas.microsoft.com/office/drawing/2014/main" id="{1F671CB3-0C56-40B0-8526-647E7B525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125" y="385894"/>
            <a:ext cx="8921750" cy="5337045"/>
          </a:xfrm>
          <a:prstGeom prst="rect">
            <a:avLst/>
          </a:prstGeom>
        </p:spPr>
      </p:pic>
    </p:spTree>
    <p:extLst>
      <p:ext uri="{BB962C8B-B14F-4D97-AF65-F5344CB8AC3E}">
        <p14:creationId xmlns:p14="http://schemas.microsoft.com/office/powerpoint/2010/main" val="3674682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9" name="Рисунок 8">
            <a:extLst>
              <a:ext uri="{FF2B5EF4-FFF2-40B4-BE49-F238E27FC236}">
                <a16:creationId xmlns:a16="http://schemas.microsoft.com/office/drawing/2014/main" id="{5186013F-F728-4DE2-BECC-55CDACAC1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836" y="459683"/>
            <a:ext cx="8440328" cy="5328721"/>
          </a:xfrm>
          <a:prstGeom prst="rect">
            <a:avLst/>
          </a:prstGeom>
        </p:spPr>
      </p:pic>
    </p:spTree>
    <p:extLst>
      <p:ext uri="{BB962C8B-B14F-4D97-AF65-F5344CB8AC3E}">
        <p14:creationId xmlns:p14="http://schemas.microsoft.com/office/powerpoint/2010/main" val="25660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9" name="Рисунок 8">
            <a:extLst>
              <a:ext uri="{FF2B5EF4-FFF2-40B4-BE49-F238E27FC236}">
                <a16:creationId xmlns:a16="http://schemas.microsoft.com/office/drawing/2014/main" id="{28962863-092B-4673-B5E5-6EB3446A0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622" y="563925"/>
            <a:ext cx="7068536" cy="4821808"/>
          </a:xfrm>
          <a:prstGeom prst="rect">
            <a:avLst/>
          </a:prstGeom>
        </p:spPr>
      </p:pic>
    </p:spTree>
    <p:extLst>
      <p:ext uri="{BB962C8B-B14F-4D97-AF65-F5344CB8AC3E}">
        <p14:creationId xmlns:p14="http://schemas.microsoft.com/office/powerpoint/2010/main" val="526302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9" name="Рисунок 8">
            <a:extLst>
              <a:ext uri="{FF2B5EF4-FFF2-40B4-BE49-F238E27FC236}">
                <a16:creationId xmlns:a16="http://schemas.microsoft.com/office/drawing/2014/main" id="{F6BD2357-5860-4ADD-ABA8-86E7D6A00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473" y="687898"/>
            <a:ext cx="7164199" cy="4617790"/>
          </a:xfrm>
          <a:prstGeom prst="rect">
            <a:avLst/>
          </a:prstGeom>
        </p:spPr>
      </p:pic>
    </p:spTree>
    <p:extLst>
      <p:ext uri="{BB962C8B-B14F-4D97-AF65-F5344CB8AC3E}">
        <p14:creationId xmlns:p14="http://schemas.microsoft.com/office/powerpoint/2010/main" val="1576141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7" name="Рисунок 6">
            <a:extLst>
              <a:ext uri="{FF2B5EF4-FFF2-40B4-BE49-F238E27FC236}">
                <a16:creationId xmlns:a16="http://schemas.microsoft.com/office/drawing/2014/main" id="{7011AF0F-FE5E-48FF-A547-4D1C42ACF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545636"/>
            <a:ext cx="10414000" cy="5074988"/>
          </a:xfrm>
          <a:prstGeom prst="rect">
            <a:avLst/>
          </a:prstGeom>
        </p:spPr>
      </p:pic>
    </p:spTree>
    <p:extLst>
      <p:ext uri="{BB962C8B-B14F-4D97-AF65-F5344CB8AC3E}">
        <p14:creationId xmlns:p14="http://schemas.microsoft.com/office/powerpoint/2010/main" val="1626436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7" name="Рисунок 6">
            <a:extLst>
              <a:ext uri="{FF2B5EF4-FFF2-40B4-BE49-F238E27FC236}">
                <a16:creationId xmlns:a16="http://schemas.microsoft.com/office/drawing/2014/main" id="{DF7976D7-BE67-45D4-A867-924B73946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275" y="352338"/>
            <a:ext cx="8437449" cy="5370601"/>
          </a:xfrm>
          <a:prstGeom prst="rect">
            <a:avLst/>
          </a:prstGeom>
        </p:spPr>
      </p:pic>
    </p:spTree>
    <p:extLst>
      <p:ext uri="{BB962C8B-B14F-4D97-AF65-F5344CB8AC3E}">
        <p14:creationId xmlns:p14="http://schemas.microsoft.com/office/powerpoint/2010/main" val="1428591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854675"/>
          </a:xfrm>
        </p:spPr>
        <p:txBody>
          <a:bodyPr/>
          <a:lstStyle/>
          <a:p>
            <a:pPr algn="ctr"/>
            <a:r>
              <a:rPr lang="uk-UA" sz="2800" b="1" dirty="0">
                <a:solidFill>
                  <a:srgbClr val="004E9E"/>
                </a:solidFill>
                <a:ea typeface="Roboto Condensed Light" panose="02000000000000000000" pitchFamily="2" charset="0"/>
                <a:cs typeface="Times New Roman" panose="02020603050405020304" pitchFamily="18" charset="0"/>
              </a:rPr>
              <a:t>Приклади використання Верховним Судом можливостей штучного інтелекту</a:t>
            </a:r>
            <a:endParaRPr lang="ru-RU" sz="2000" b="1" dirty="0">
              <a:solidFill>
                <a:srgbClr val="004E9E"/>
              </a:solidFill>
              <a:ea typeface="Roboto Condensed Light"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880844" y="1468074"/>
            <a:ext cx="10578518" cy="4221310"/>
          </a:xfrm>
        </p:spPr>
        <p:txBody>
          <a:bodyPr/>
          <a:lstStyle/>
          <a:p>
            <a:pPr marL="571500" indent="-342900" algn="just">
              <a:lnSpc>
                <a:spcPct val="107000"/>
              </a:lnSpc>
              <a:spcAft>
                <a:spcPts val="800"/>
              </a:spcAft>
              <a:buAutoNum type="arabicPeriod"/>
            </a:pPr>
            <a:r>
              <a:rPr lang="uk-UA" sz="2400" dirty="0">
                <a:solidFill>
                  <a:srgbClr val="002949"/>
                </a:solidFill>
                <a:effectLst/>
                <a:ea typeface="Roboto Condensed Light" panose="02000000000000000000" pitchFamily="2" charset="0"/>
              </a:rPr>
              <a:t>Критерії обмеження доступу особи до суду певним строком</a:t>
            </a:r>
          </a:p>
          <a:p>
            <a:pPr marL="571500" indent="-342900" algn="just">
              <a:lnSpc>
                <a:spcPct val="107000"/>
              </a:lnSpc>
              <a:spcAft>
                <a:spcPts val="800"/>
              </a:spcAft>
              <a:buFont typeface="Arial" panose="020B0604020202020204" pitchFamily="34" charset="0"/>
              <a:buAutoNum type="arabicPeriod"/>
            </a:pPr>
            <a:r>
              <a:rPr lang="uk-UA" sz="2400" dirty="0">
                <a:solidFill>
                  <a:srgbClr val="002949"/>
                </a:solidFill>
                <a:ea typeface="Roboto Condensed Light" panose="02000000000000000000" pitchFamily="2" charset="0"/>
              </a:rPr>
              <a:t>Підстави поновлення пропущеного процесуального строку</a:t>
            </a:r>
          </a:p>
          <a:p>
            <a:pPr marL="571500" indent="-342900" algn="just">
              <a:lnSpc>
                <a:spcPct val="107000"/>
              </a:lnSpc>
              <a:spcAft>
                <a:spcPts val="800"/>
              </a:spcAft>
              <a:buAutoNum type="arabicPeriod"/>
            </a:pPr>
            <a:r>
              <a:rPr lang="uk-UA" sz="2400" dirty="0">
                <a:solidFill>
                  <a:srgbClr val="002949"/>
                </a:solidFill>
                <a:ea typeface="Roboto Condensed Light" panose="02000000000000000000" pitchFamily="2" charset="0"/>
              </a:rPr>
              <a:t>Межі застосування принципу тлумачення закону на користь особи</a:t>
            </a:r>
          </a:p>
          <a:p>
            <a:pPr marL="571500" indent="-342900" algn="just">
              <a:lnSpc>
                <a:spcPct val="107000"/>
              </a:lnSpc>
              <a:spcAft>
                <a:spcPts val="800"/>
              </a:spcAft>
              <a:buAutoNum type="arabicPeriod"/>
            </a:pPr>
            <a:r>
              <a:rPr lang="uk-UA" sz="2400" dirty="0">
                <a:solidFill>
                  <a:srgbClr val="002949"/>
                </a:solidFill>
                <a:ea typeface="Roboto Condensed Light" panose="02000000000000000000" pitchFamily="2" charset="0"/>
              </a:rPr>
              <a:t>Значення принципу повного відшкодування витрат на професійну правничу допомогу стороні</a:t>
            </a:r>
          </a:p>
          <a:p>
            <a:pPr marL="571500" indent="-342900" algn="just">
              <a:lnSpc>
                <a:spcPct val="107000"/>
              </a:lnSpc>
              <a:spcAft>
                <a:spcPts val="800"/>
              </a:spcAft>
              <a:buAutoNum type="arabicPeriod"/>
            </a:pPr>
            <a:r>
              <a:rPr lang="uk-UA" sz="2400" dirty="0">
                <a:solidFill>
                  <a:srgbClr val="002949"/>
                </a:solidFill>
                <a:effectLst/>
                <a:ea typeface="Roboto Condensed Light" panose="02000000000000000000" pitchFamily="2" charset="0"/>
                <a:cs typeface="Times New Roman" panose="02020603050405020304" pitchFamily="18" charset="0"/>
              </a:rPr>
              <a:t>Мета встановлення судового контролю за виконанням судового рішення, зокрема у формі зобов’язання боржника подати суду відповідний звіт</a:t>
            </a: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2709433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9" name="Рисунок 8">
            <a:extLst>
              <a:ext uri="{FF2B5EF4-FFF2-40B4-BE49-F238E27FC236}">
                <a16:creationId xmlns:a16="http://schemas.microsoft.com/office/drawing/2014/main" id="{4B33DBA6-3CF2-4621-B97B-3CDC3B0A4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2047" y="459683"/>
            <a:ext cx="6567906" cy="5405096"/>
          </a:xfrm>
          <a:prstGeom prst="rect">
            <a:avLst/>
          </a:prstGeom>
        </p:spPr>
      </p:pic>
    </p:spTree>
    <p:extLst>
      <p:ext uri="{BB962C8B-B14F-4D97-AF65-F5344CB8AC3E}">
        <p14:creationId xmlns:p14="http://schemas.microsoft.com/office/powerpoint/2010/main" val="451731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9" name="Рисунок 8">
            <a:extLst>
              <a:ext uri="{FF2B5EF4-FFF2-40B4-BE49-F238E27FC236}">
                <a16:creationId xmlns:a16="http://schemas.microsoft.com/office/drawing/2014/main" id="{2B48F9E4-0A04-47C1-AE79-98343E11F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527" y="343949"/>
            <a:ext cx="6676945" cy="5378990"/>
          </a:xfrm>
          <a:prstGeom prst="rect">
            <a:avLst/>
          </a:prstGeom>
        </p:spPr>
      </p:pic>
    </p:spTree>
    <p:extLst>
      <p:ext uri="{BB962C8B-B14F-4D97-AF65-F5344CB8AC3E}">
        <p14:creationId xmlns:p14="http://schemas.microsoft.com/office/powerpoint/2010/main" val="3324844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11" name="Рисунок 10">
            <a:extLst>
              <a:ext uri="{FF2B5EF4-FFF2-40B4-BE49-F238E27FC236}">
                <a16:creationId xmlns:a16="http://schemas.microsoft.com/office/drawing/2014/main" id="{51B848A3-2A0C-4CC8-A2D6-C36F21E43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008" y="459683"/>
            <a:ext cx="7443984" cy="5026716"/>
          </a:xfrm>
          <a:prstGeom prst="rect">
            <a:avLst/>
          </a:prstGeom>
        </p:spPr>
      </p:pic>
    </p:spTree>
    <p:extLst>
      <p:ext uri="{BB962C8B-B14F-4D97-AF65-F5344CB8AC3E}">
        <p14:creationId xmlns:p14="http://schemas.microsoft.com/office/powerpoint/2010/main" val="3958316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7" name="Рисунок 6">
            <a:extLst>
              <a:ext uri="{FF2B5EF4-FFF2-40B4-BE49-F238E27FC236}">
                <a16:creationId xmlns:a16="http://schemas.microsoft.com/office/drawing/2014/main" id="{6A378BB1-6E4D-4727-8901-DAA02F8E8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731" y="394283"/>
            <a:ext cx="5516537" cy="5268286"/>
          </a:xfrm>
          <a:prstGeom prst="rect">
            <a:avLst/>
          </a:prstGeom>
        </p:spPr>
      </p:pic>
    </p:spTree>
    <p:extLst>
      <p:ext uri="{BB962C8B-B14F-4D97-AF65-F5344CB8AC3E}">
        <p14:creationId xmlns:p14="http://schemas.microsoft.com/office/powerpoint/2010/main" val="514925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7" name="Рисунок 6">
            <a:extLst>
              <a:ext uri="{FF2B5EF4-FFF2-40B4-BE49-F238E27FC236}">
                <a16:creationId xmlns:a16="http://schemas.microsoft.com/office/drawing/2014/main" id="{B2A8892F-EDAA-4FB1-B64A-AB209E37D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547" y="645953"/>
            <a:ext cx="7744906" cy="4957894"/>
          </a:xfrm>
          <a:prstGeom prst="rect">
            <a:avLst/>
          </a:prstGeom>
        </p:spPr>
      </p:pic>
    </p:spTree>
    <p:extLst>
      <p:ext uri="{BB962C8B-B14F-4D97-AF65-F5344CB8AC3E}">
        <p14:creationId xmlns:p14="http://schemas.microsoft.com/office/powerpoint/2010/main" val="4128593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pic>
        <p:nvPicPr>
          <p:cNvPr id="7" name="Рисунок 6">
            <a:extLst>
              <a:ext uri="{FF2B5EF4-FFF2-40B4-BE49-F238E27FC236}">
                <a16:creationId xmlns:a16="http://schemas.microsoft.com/office/drawing/2014/main" id="{96AAC6ED-2C8C-46F2-8B9B-D98525BEC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073" y="459684"/>
            <a:ext cx="7725853" cy="5263256"/>
          </a:xfrm>
          <a:prstGeom prst="rect">
            <a:avLst/>
          </a:prstGeom>
        </p:spPr>
      </p:pic>
    </p:spTree>
    <p:extLst>
      <p:ext uri="{BB962C8B-B14F-4D97-AF65-F5344CB8AC3E}">
        <p14:creationId xmlns:p14="http://schemas.microsoft.com/office/powerpoint/2010/main" val="2144442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BF594-C70B-4267-8F43-9F07633D6D48}"/>
              </a:ext>
            </a:extLst>
          </p:cNvPr>
          <p:cNvSpPr>
            <a:spLocks noGrp="1"/>
          </p:cNvSpPr>
          <p:nvPr>
            <p:ph type="title"/>
          </p:nvPr>
        </p:nvSpPr>
        <p:spPr>
          <a:xfrm>
            <a:off x="830510" y="459683"/>
            <a:ext cx="10721130" cy="630886"/>
          </a:xfrm>
        </p:spPr>
        <p:txBody>
          <a:bodyPr/>
          <a:lstStyle/>
          <a:p>
            <a:pPr indent="180340" algn="ctr"/>
            <a:r>
              <a:rPr lang="ru-RU" sz="2700" b="1" dirty="0">
                <a:solidFill>
                  <a:srgbClr val="004E9E"/>
                </a:solidFill>
                <a:effectLst/>
                <a:ea typeface="Roboto Condensed Light" panose="02000000000000000000" pitchFamily="2" charset="0"/>
              </a:rPr>
              <a:t>Постанова Верховного Суду від 10 січня 2024 року у справі № 400/3128/23 </a:t>
            </a:r>
          </a:p>
        </p:txBody>
      </p:sp>
      <p:sp>
        <p:nvSpPr>
          <p:cNvPr id="3" name="Місце для вмісту 2">
            <a:extLst>
              <a:ext uri="{FF2B5EF4-FFF2-40B4-BE49-F238E27FC236}">
                <a16:creationId xmlns:a16="http://schemas.microsoft.com/office/drawing/2014/main" id="{C1170191-131D-48D5-9DB6-B61A20C409C8}"/>
              </a:ext>
            </a:extLst>
          </p:cNvPr>
          <p:cNvSpPr>
            <a:spLocks noGrp="1"/>
          </p:cNvSpPr>
          <p:nvPr>
            <p:ph idx="1"/>
          </p:nvPr>
        </p:nvSpPr>
        <p:spPr>
          <a:xfrm>
            <a:off x="662730" y="1216404"/>
            <a:ext cx="10888910" cy="4429386"/>
          </a:xfrm>
        </p:spPr>
        <p:txBody>
          <a:bodyPr/>
          <a:lstStyle/>
          <a:p>
            <a:pPr indent="0" algn="just">
              <a:buNone/>
            </a:pPr>
            <a:r>
              <a:rPr lang="uk-UA" sz="2000" dirty="0">
                <a:solidFill>
                  <a:srgbClr val="002949"/>
                </a:solidFill>
                <a:ea typeface="Roboto Condensed Light" panose="02000000000000000000" pitchFamily="2" charset="0"/>
              </a:rPr>
              <a:t>З</a:t>
            </a:r>
            <a:r>
              <a:rPr lang="uk-UA" sz="2000" dirty="0">
                <a:solidFill>
                  <a:srgbClr val="002949"/>
                </a:solidFill>
                <a:effectLst/>
                <a:ea typeface="Roboto Condensed Light" panose="02000000000000000000" pitchFamily="2" charset="0"/>
              </a:rPr>
              <a:t>агальноприйнято вважати, що обмеження доступу особи до суду певним строком може мати суттєві недоліки, які впливають на здійснення правосуддя та можливість захисту порушених прав такої особи. </a:t>
            </a:r>
          </a:p>
          <a:p>
            <a:pPr indent="0" algn="just">
              <a:buNone/>
            </a:pPr>
            <a:r>
              <a:rPr lang="uk-UA" sz="2000" dirty="0">
                <a:solidFill>
                  <a:srgbClr val="002949"/>
                </a:solidFill>
                <a:effectLst/>
                <a:ea typeface="Roboto Condensed Light" panose="02000000000000000000" pitchFamily="2" charset="0"/>
              </a:rPr>
              <a:t>До основних недоліків можна віднести те, що у багатьох випадках особа не може передбачити всі можливі обставини, які вплинуть на її права у майбутньому, і призведуть до настання негативних наслідків у вигляді порушення її прав. </a:t>
            </a:r>
          </a:p>
          <a:p>
            <a:pPr indent="0" algn="just">
              <a:buNone/>
            </a:pPr>
            <a:r>
              <a:rPr lang="uk-UA" sz="2000" dirty="0">
                <a:solidFill>
                  <a:srgbClr val="002949"/>
                </a:solidFill>
                <a:effectLst/>
                <a:ea typeface="Roboto Condensed Light" panose="02000000000000000000" pitchFamily="2" charset="0"/>
              </a:rPr>
              <a:t>Вказане може призвести до необхідності звернення особи до суду тоді, коли її права вже порушено внаслідок дій чи бездіяльності суб`єкта владних повноважень, наслідків протиправності яких особа не могла передбачити, а не напередодні можливого порушення. </a:t>
            </a:r>
          </a:p>
          <a:p>
            <a:pPr indent="0" algn="just">
              <a:buNone/>
            </a:pPr>
            <a:r>
              <a:rPr lang="uk-UA" sz="2000" dirty="0">
                <a:solidFill>
                  <a:srgbClr val="002949"/>
                </a:solidFill>
                <a:effectLst/>
                <a:ea typeface="Roboto Condensed Light" panose="02000000000000000000" pitchFamily="2" charset="0"/>
              </a:rPr>
              <a:t>Обмеження строком, за таких обставин, може бути особливо неприйнятним для тих, хто з різних причин не може вчасно виявити порушення своїх прав, що може призвести до дискримінації у сфері доступу до правосуддя. У цілому обмеження строком доступу до суду має бути винятком, але одночасно узгоджуватися з принципом правової визначеності (res judicata) і принципом справедливості, як складової верховенства права.</a:t>
            </a:r>
          </a:p>
        </p:txBody>
      </p:sp>
      <p:sp>
        <p:nvSpPr>
          <p:cNvPr id="4" name="Text Placeholder 2">
            <a:extLst>
              <a:ext uri="{FF2B5EF4-FFF2-40B4-BE49-F238E27FC236}">
                <a16:creationId xmlns:a16="http://schemas.microsoft.com/office/drawing/2014/main" id="{A304EE35-25EC-F106-0F95-F8E5D26E8E8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0412AB7A-05E2-2380-6A74-0C771060FF4E}"/>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A643F6D-79DC-AD01-91D5-CD22D2D59F08}"/>
              </a:ext>
            </a:extLst>
          </p:cNvPr>
          <p:cNvSpPr txBox="1">
            <a:spLocks/>
          </p:cNvSpPr>
          <p:nvPr/>
        </p:nvSpPr>
        <p:spPr>
          <a:xfrm>
            <a:off x="1864033" y="5969020"/>
            <a:ext cx="8899041"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p>
        </p:txBody>
      </p:sp>
      <p:sp>
        <p:nvSpPr>
          <p:cNvPr id="8" name="Slide Number Placeholder 3">
            <a:extLst>
              <a:ext uri="{FF2B5EF4-FFF2-40B4-BE49-F238E27FC236}">
                <a16:creationId xmlns:a16="http://schemas.microsoft.com/office/drawing/2014/main" id="{FA167315-BC98-AA5E-9338-5B92017E72B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7</a:t>
            </a:r>
            <a:endParaRPr lang="en-US" sz="1400" dirty="0">
              <a:solidFill>
                <a:srgbClr val="002949"/>
              </a:solidFill>
            </a:endParaRPr>
          </a:p>
        </p:txBody>
      </p:sp>
    </p:spTree>
    <p:extLst>
      <p:ext uri="{BB962C8B-B14F-4D97-AF65-F5344CB8AC3E}">
        <p14:creationId xmlns:p14="http://schemas.microsoft.com/office/powerpoint/2010/main" val="4150579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BF594-C70B-4267-8F43-9F07633D6D48}"/>
              </a:ext>
            </a:extLst>
          </p:cNvPr>
          <p:cNvSpPr>
            <a:spLocks noGrp="1"/>
          </p:cNvSpPr>
          <p:nvPr>
            <p:ph type="title"/>
          </p:nvPr>
        </p:nvSpPr>
        <p:spPr>
          <a:xfrm>
            <a:off x="964725" y="545636"/>
            <a:ext cx="10586916" cy="728360"/>
          </a:xfrm>
        </p:spPr>
        <p:txBody>
          <a:bodyPr/>
          <a:lstStyle/>
          <a:p>
            <a:pPr indent="180340" algn="ctr"/>
            <a:r>
              <a:rPr lang="ru-RU" sz="2600" b="1" dirty="0">
                <a:solidFill>
                  <a:srgbClr val="004E9E"/>
                </a:solidFill>
                <a:effectLst/>
                <a:ea typeface="Roboto Condensed Light" panose="02000000000000000000" pitchFamily="2" charset="0"/>
              </a:rPr>
              <a:t>Постанова Верховного Суду від 13 лютого 2024 року у справі № 140/9165/23</a:t>
            </a:r>
          </a:p>
        </p:txBody>
      </p:sp>
      <p:sp>
        <p:nvSpPr>
          <p:cNvPr id="3" name="Місце для вмісту 2">
            <a:extLst>
              <a:ext uri="{FF2B5EF4-FFF2-40B4-BE49-F238E27FC236}">
                <a16:creationId xmlns:a16="http://schemas.microsoft.com/office/drawing/2014/main" id="{C1170191-131D-48D5-9DB6-B61A20C409C8}"/>
              </a:ext>
            </a:extLst>
          </p:cNvPr>
          <p:cNvSpPr>
            <a:spLocks noGrp="1"/>
          </p:cNvSpPr>
          <p:nvPr>
            <p:ph idx="1"/>
          </p:nvPr>
        </p:nvSpPr>
        <p:spPr>
          <a:xfrm>
            <a:off x="662730" y="1417738"/>
            <a:ext cx="10888910" cy="4219663"/>
          </a:xfrm>
        </p:spPr>
        <p:txBody>
          <a:bodyPr/>
          <a:lstStyle/>
          <a:p>
            <a:pPr indent="0" algn="just">
              <a:buNone/>
            </a:pPr>
            <a:r>
              <a:rPr lang="uk-UA" sz="2100" dirty="0">
                <a:solidFill>
                  <a:srgbClr val="002949"/>
                </a:solidFill>
                <a:ea typeface="Roboto Condensed Light" panose="02000000000000000000" pitchFamily="2" charset="0"/>
              </a:rPr>
              <a:t>Питання поновлення пропущених процесуальних строків вирішується судом в кожному конкретному випадку з урахуванням доводів, наведених у заяві про поновлення такого строку. Найпоширенішими підставами, за яких може бути поновлений пропущений строк звернення до суду, є, зокрема, форс-мажорні обставини або такі, що перебували поза контролем особи (аварії, катастрофи, природні явища) та інші об`єктивні причини, що не залежали від її волі (тяжка хвороба, неправомірні дії інших осіб тощо). Водночас, у випадку, коли позивачем не наведено обґрунтованих аргументів та переконливих доказів, які могли б свідчити про об`єктивну неможливість вчинення ним всіх необхідних і можливих дій щодо реалізації процесуальних прав у передбачені процесуальним законом строки, застосування судами передбачених законом наслідків пропущення строків звернення до суду, не є порушенням права особи на доступ до суду.</a:t>
            </a:r>
          </a:p>
          <a:p>
            <a:pPr indent="0" algn="just">
              <a:buNone/>
            </a:pPr>
            <a:r>
              <a:rPr lang="uk-UA" sz="2100" dirty="0">
                <a:solidFill>
                  <a:srgbClr val="002949"/>
                </a:solidFill>
                <a:ea typeface="Roboto Condensed Light" panose="02000000000000000000" pitchFamily="2" charset="0"/>
              </a:rPr>
              <a:t>Такий підхід відповідає принципу правової визначеності (res judicata) як складової верховенства права, а також законності (заборони незастосування норми закону, яка відповідає критерію якості, передбачуваності та легітимної мети).</a:t>
            </a:r>
          </a:p>
          <a:p>
            <a:pPr indent="0" algn="just">
              <a:buNone/>
            </a:pPr>
            <a:endParaRPr lang="ru-RU" sz="1800" dirty="0">
              <a:solidFill>
                <a:srgbClr val="002949"/>
              </a:solidFill>
              <a:effectLst/>
              <a:ea typeface="Roboto Condensed Light" panose="02000000000000000000" pitchFamily="2" charset="0"/>
            </a:endParaRPr>
          </a:p>
        </p:txBody>
      </p:sp>
      <p:sp>
        <p:nvSpPr>
          <p:cNvPr id="4" name="Text Placeholder 2">
            <a:extLst>
              <a:ext uri="{FF2B5EF4-FFF2-40B4-BE49-F238E27FC236}">
                <a16:creationId xmlns:a16="http://schemas.microsoft.com/office/drawing/2014/main" id="{A304EE35-25EC-F106-0F95-F8E5D26E8E8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0412AB7A-05E2-2380-6A74-0C771060FF4E}"/>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A643F6D-79DC-AD01-91D5-CD22D2D59F08}"/>
              </a:ext>
            </a:extLst>
          </p:cNvPr>
          <p:cNvSpPr txBox="1">
            <a:spLocks/>
          </p:cNvSpPr>
          <p:nvPr/>
        </p:nvSpPr>
        <p:spPr>
          <a:xfrm>
            <a:off x="1864033" y="5969020"/>
            <a:ext cx="8899041"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p>
        </p:txBody>
      </p:sp>
      <p:sp>
        <p:nvSpPr>
          <p:cNvPr id="8" name="Slide Number Placeholder 3">
            <a:extLst>
              <a:ext uri="{FF2B5EF4-FFF2-40B4-BE49-F238E27FC236}">
                <a16:creationId xmlns:a16="http://schemas.microsoft.com/office/drawing/2014/main" id="{FA167315-BC98-AA5E-9338-5B92017E72B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7</a:t>
            </a:r>
            <a:endParaRPr lang="en-US" sz="1400" dirty="0">
              <a:solidFill>
                <a:srgbClr val="002949"/>
              </a:solidFill>
            </a:endParaRPr>
          </a:p>
        </p:txBody>
      </p:sp>
    </p:spTree>
    <p:extLst>
      <p:ext uri="{BB962C8B-B14F-4D97-AF65-F5344CB8AC3E}">
        <p14:creationId xmlns:p14="http://schemas.microsoft.com/office/powerpoint/2010/main" val="3154173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BF594-C70B-4267-8F43-9F07633D6D48}"/>
              </a:ext>
            </a:extLst>
          </p:cNvPr>
          <p:cNvSpPr>
            <a:spLocks noGrp="1"/>
          </p:cNvSpPr>
          <p:nvPr>
            <p:ph type="title"/>
          </p:nvPr>
        </p:nvSpPr>
        <p:spPr>
          <a:xfrm>
            <a:off x="1057012" y="545637"/>
            <a:ext cx="10296787" cy="578488"/>
          </a:xfrm>
        </p:spPr>
        <p:txBody>
          <a:bodyPr/>
          <a:lstStyle/>
          <a:p>
            <a:pPr indent="180340" algn="ctr"/>
            <a:r>
              <a:rPr lang="ru-RU" sz="2600" b="1" dirty="0">
                <a:solidFill>
                  <a:srgbClr val="004E9E"/>
                </a:solidFill>
                <a:effectLst/>
                <a:ea typeface="Roboto Condensed Light" panose="02000000000000000000" pitchFamily="2" charset="0"/>
              </a:rPr>
              <a:t>Постанова Верховного Суду від 10 січня 2024 року у справі № 240/4894/23 </a:t>
            </a:r>
          </a:p>
        </p:txBody>
      </p:sp>
      <p:sp>
        <p:nvSpPr>
          <p:cNvPr id="3" name="Місце для вмісту 2">
            <a:extLst>
              <a:ext uri="{FF2B5EF4-FFF2-40B4-BE49-F238E27FC236}">
                <a16:creationId xmlns:a16="http://schemas.microsoft.com/office/drawing/2014/main" id="{C1170191-131D-48D5-9DB6-B61A20C409C8}"/>
              </a:ext>
            </a:extLst>
          </p:cNvPr>
          <p:cNvSpPr>
            <a:spLocks noGrp="1"/>
          </p:cNvSpPr>
          <p:nvPr>
            <p:ph idx="1"/>
          </p:nvPr>
        </p:nvSpPr>
        <p:spPr>
          <a:xfrm>
            <a:off x="662730" y="1241571"/>
            <a:ext cx="10888910" cy="4623208"/>
          </a:xfrm>
        </p:spPr>
        <p:txBody>
          <a:bodyPr/>
          <a:lstStyle/>
          <a:p>
            <a:pPr indent="0" algn="just">
              <a:buNone/>
            </a:pPr>
            <a:r>
              <a:rPr lang="uk-UA" dirty="0">
                <a:solidFill>
                  <a:srgbClr val="002949"/>
                </a:solidFill>
                <a:ea typeface="Roboto Condensed Light" panose="02000000000000000000" pitchFamily="2" charset="0"/>
              </a:rPr>
              <a:t>Загальноприйнято вважати, що принцип тлумачення закону на користь особи є однією з основних засад судочинства, яка вказує, що суди повинні намагатися тлумачити закон та його норми в такий спосіб, щоб максимально захистити права та інтереси особи; </a:t>
            </a:r>
          </a:p>
          <a:p>
            <a:pPr indent="0" algn="just">
              <a:buNone/>
            </a:pPr>
            <a:r>
              <a:rPr lang="uk-UA" dirty="0">
                <a:solidFill>
                  <a:srgbClr val="002949"/>
                </a:solidFill>
                <a:ea typeface="Roboto Condensed Light" panose="02000000000000000000" pitchFamily="2" charset="0"/>
              </a:rPr>
              <a:t>цей принцип також часто відомий як "</a:t>
            </a:r>
            <a:r>
              <a:rPr lang="en-US" dirty="0">
                <a:solidFill>
                  <a:srgbClr val="002949"/>
                </a:solidFill>
                <a:ea typeface="Roboto Condensed Light" panose="02000000000000000000" pitchFamily="2" charset="0"/>
              </a:rPr>
              <a:t>in dubio pro persona" </a:t>
            </a:r>
            <a:r>
              <a:rPr lang="uk-UA" dirty="0">
                <a:solidFill>
                  <a:srgbClr val="002949"/>
                </a:solidFill>
                <a:ea typeface="Roboto Condensed Light" panose="02000000000000000000" pitchFamily="2" charset="0"/>
              </a:rPr>
              <a:t>або "</a:t>
            </a:r>
            <a:r>
              <a:rPr lang="en-US" dirty="0">
                <a:solidFill>
                  <a:srgbClr val="002949"/>
                </a:solidFill>
                <a:ea typeface="Roboto Condensed Light" panose="02000000000000000000" pitchFamily="2" charset="0"/>
              </a:rPr>
              <a:t>in dubio pro homine" (</a:t>
            </a:r>
            <a:r>
              <a:rPr lang="uk-UA" dirty="0">
                <a:solidFill>
                  <a:srgbClr val="002949"/>
                </a:solidFill>
                <a:ea typeface="Roboto Condensed Light" panose="02000000000000000000" pitchFamily="2" charset="0"/>
              </a:rPr>
              <a:t>латинською мовою) означає "у вагомих сумнівах - на користь людини"; </a:t>
            </a:r>
          </a:p>
          <a:p>
            <a:pPr indent="0" algn="just">
              <a:buNone/>
            </a:pPr>
            <a:r>
              <a:rPr lang="uk-UA" dirty="0">
                <a:solidFill>
                  <a:srgbClr val="002949"/>
                </a:solidFill>
                <a:ea typeface="Roboto Condensed Light" panose="02000000000000000000" pitchFamily="2" charset="0"/>
              </a:rPr>
              <a:t>принцип тлумачення закону на користь особи не передбачає ігнорування закону, але вказує на те, що в спірних ситуаціях суди повинні намагатися вибрати інтерпретацію закону, яка максимально захищає права та інтереси саме особи.</a:t>
            </a:r>
          </a:p>
          <a:p>
            <a:pPr indent="0" algn="just">
              <a:buNone/>
            </a:pPr>
            <a:endParaRPr lang="uk-UA" sz="1800"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A304EE35-25EC-F106-0F95-F8E5D26E8E8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0412AB7A-05E2-2380-6A74-0C771060FF4E}"/>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A643F6D-79DC-AD01-91D5-CD22D2D59F08}"/>
              </a:ext>
            </a:extLst>
          </p:cNvPr>
          <p:cNvSpPr txBox="1">
            <a:spLocks/>
          </p:cNvSpPr>
          <p:nvPr/>
        </p:nvSpPr>
        <p:spPr>
          <a:xfrm>
            <a:off x="1864033" y="5969020"/>
            <a:ext cx="8899041"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p>
        </p:txBody>
      </p:sp>
      <p:sp>
        <p:nvSpPr>
          <p:cNvPr id="8" name="Slide Number Placeholder 3">
            <a:extLst>
              <a:ext uri="{FF2B5EF4-FFF2-40B4-BE49-F238E27FC236}">
                <a16:creationId xmlns:a16="http://schemas.microsoft.com/office/drawing/2014/main" id="{FA167315-BC98-AA5E-9338-5B92017E72B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7</a:t>
            </a:r>
            <a:endParaRPr lang="en-US" sz="1400" dirty="0">
              <a:solidFill>
                <a:srgbClr val="002949"/>
              </a:solidFill>
            </a:endParaRPr>
          </a:p>
        </p:txBody>
      </p:sp>
    </p:spTree>
    <p:extLst>
      <p:ext uri="{BB962C8B-B14F-4D97-AF65-F5344CB8AC3E}">
        <p14:creationId xmlns:p14="http://schemas.microsoft.com/office/powerpoint/2010/main" val="2354541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BF594-C70B-4267-8F43-9F07633D6D48}"/>
              </a:ext>
            </a:extLst>
          </p:cNvPr>
          <p:cNvSpPr>
            <a:spLocks noGrp="1"/>
          </p:cNvSpPr>
          <p:nvPr>
            <p:ph type="title"/>
          </p:nvPr>
        </p:nvSpPr>
        <p:spPr>
          <a:xfrm>
            <a:off x="1057012" y="545637"/>
            <a:ext cx="10296787" cy="728360"/>
          </a:xfrm>
        </p:spPr>
        <p:txBody>
          <a:bodyPr/>
          <a:lstStyle/>
          <a:p>
            <a:pPr indent="180340" algn="ctr"/>
            <a:r>
              <a:rPr lang="ru-RU" sz="2600" b="1" dirty="0">
                <a:solidFill>
                  <a:srgbClr val="004E9E"/>
                </a:solidFill>
                <a:effectLst/>
                <a:ea typeface="Roboto Condensed Light" panose="02000000000000000000" pitchFamily="2" charset="0"/>
              </a:rPr>
              <a:t>Ухвала Верховного Суду від 23 січня 2024 року у справі № 380/12348/22</a:t>
            </a:r>
          </a:p>
        </p:txBody>
      </p:sp>
      <p:sp>
        <p:nvSpPr>
          <p:cNvPr id="3" name="Місце для вмісту 2">
            <a:extLst>
              <a:ext uri="{FF2B5EF4-FFF2-40B4-BE49-F238E27FC236}">
                <a16:creationId xmlns:a16="http://schemas.microsoft.com/office/drawing/2014/main" id="{C1170191-131D-48D5-9DB6-B61A20C409C8}"/>
              </a:ext>
            </a:extLst>
          </p:cNvPr>
          <p:cNvSpPr>
            <a:spLocks noGrp="1"/>
          </p:cNvSpPr>
          <p:nvPr>
            <p:ph idx="1"/>
          </p:nvPr>
        </p:nvSpPr>
        <p:spPr>
          <a:xfrm>
            <a:off x="662730" y="1273997"/>
            <a:ext cx="10888910" cy="4522796"/>
          </a:xfrm>
        </p:spPr>
        <p:txBody>
          <a:bodyPr/>
          <a:lstStyle/>
          <a:p>
            <a:pPr indent="0" algn="just">
              <a:buNone/>
            </a:pPr>
            <a:r>
              <a:rPr lang="uk-UA" sz="1800" dirty="0">
                <a:solidFill>
                  <a:srgbClr val="002949"/>
                </a:solidFill>
                <a:ea typeface="Roboto Condensed Light" panose="02000000000000000000" pitchFamily="2" charset="0"/>
              </a:rPr>
              <a:t>Принцип повного відшкодування витрат на професійну правничу допомогу стороні, на користь якої ухвалено судове рішення, ґрунтується на загальних принципах справедливості та компенсації в правовій системі, що є особливо важливим у публічно-правових спорах, де відповідачам, як правило, виступає держава в особі уповноважених нею суб`єктів владних повноважень.</a:t>
            </a:r>
          </a:p>
          <a:p>
            <a:pPr indent="0" algn="just">
              <a:buNone/>
            </a:pPr>
            <a:r>
              <a:rPr lang="uk-UA" sz="1800" dirty="0">
                <a:solidFill>
                  <a:srgbClr val="002949"/>
                </a:solidFill>
                <a:ea typeface="Roboto Condensed Light" panose="02000000000000000000" pitchFamily="2" charset="0"/>
              </a:rPr>
              <a:t>Зазначений принцип допомагає взаємно збалансувати тягар витрат і забезпечити ефективний доступ до правосуддя, оскільки це дає можливість: 1) стимулювати справедливі судові процеси: якщо сторона, на користь якої ухвалено судове рішення, може очікувати відшкодування витрат на адвоката, це стимулює її використовувати правові засоби та користуватися послугами адвокатів для ефективного представлення своїх інтересів у суді, що сприяє справедливому та рівноправному судовому процесу; 2) захистити право на доступ до правосуддя: гарантування відшкодування витрат на професійну правничу допомогу забезпечує можливість захисту особою своїх прав у суді, незалежно від її фінансового стану, що сприяє реалізації принципу рівності перед законом; 3) збалансувати інтереси сторін: відшкодування витрат на професійну правничу допомогу сприяє встановленню балансу інтересів сторін та дає змогу стороні, на користь якої ухвалено судове рішення, компенсувати витрати, що виникли внаслідок необхідності захищати свої права в суді; 4) забезпечити судову ефективність: якщо сторона, на користь якої ухвалено судове рішення, може очікувати відшкодування витрат на професійну правничу допомогу, це сприяє ефективності судового процесу та робить його більш доступним та прозорим.</a:t>
            </a:r>
          </a:p>
          <a:p>
            <a:pPr indent="0" algn="just">
              <a:buNone/>
            </a:pPr>
            <a:endParaRPr lang="ru-RU" sz="1800" dirty="0">
              <a:solidFill>
                <a:srgbClr val="002949"/>
              </a:solidFill>
              <a:effectLst/>
              <a:ea typeface="Roboto Condensed Light" panose="02000000000000000000" pitchFamily="2" charset="0"/>
            </a:endParaRPr>
          </a:p>
        </p:txBody>
      </p:sp>
      <p:sp>
        <p:nvSpPr>
          <p:cNvPr id="4" name="Text Placeholder 2">
            <a:extLst>
              <a:ext uri="{FF2B5EF4-FFF2-40B4-BE49-F238E27FC236}">
                <a16:creationId xmlns:a16="http://schemas.microsoft.com/office/drawing/2014/main" id="{A304EE35-25EC-F106-0F95-F8E5D26E8E8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0412AB7A-05E2-2380-6A74-0C771060FF4E}"/>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A643F6D-79DC-AD01-91D5-CD22D2D59F08}"/>
              </a:ext>
            </a:extLst>
          </p:cNvPr>
          <p:cNvSpPr txBox="1">
            <a:spLocks/>
          </p:cNvSpPr>
          <p:nvPr/>
        </p:nvSpPr>
        <p:spPr>
          <a:xfrm>
            <a:off x="1864033" y="5969020"/>
            <a:ext cx="8899041"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p>
        </p:txBody>
      </p:sp>
      <p:sp>
        <p:nvSpPr>
          <p:cNvPr id="8" name="Slide Number Placeholder 3">
            <a:extLst>
              <a:ext uri="{FF2B5EF4-FFF2-40B4-BE49-F238E27FC236}">
                <a16:creationId xmlns:a16="http://schemas.microsoft.com/office/drawing/2014/main" id="{FA167315-BC98-AA5E-9338-5B92017E72B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7</a:t>
            </a:r>
            <a:endParaRPr lang="en-US" sz="1400" dirty="0">
              <a:solidFill>
                <a:srgbClr val="002949"/>
              </a:solidFill>
            </a:endParaRPr>
          </a:p>
        </p:txBody>
      </p:sp>
    </p:spTree>
    <p:extLst>
      <p:ext uri="{BB962C8B-B14F-4D97-AF65-F5344CB8AC3E}">
        <p14:creationId xmlns:p14="http://schemas.microsoft.com/office/powerpoint/2010/main" val="212935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625457"/>
          </a:xfrm>
        </p:spPr>
        <p:txBody>
          <a:bodyPr/>
          <a:lstStyle/>
          <a:p>
            <a:pPr algn="ctr"/>
            <a:r>
              <a:rPr lang="uk-UA" sz="2200" b="1" dirty="0">
                <a:solidFill>
                  <a:srgbClr val="004E9E"/>
                </a:solidFill>
                <a:ea typeface="Roboto Condensed Light" panose="02000000000000000000" pitchFamily="2" charset="0"/>
                <a:cs typeface="Times New Roman" panose="02020603050405020304" pitchFamily="18" charset="0"/>
              </a:rPr>
              <a:t>КОНСТИТУЦІЯ УКРАЇНИ</a:t>
            </a:r>
            <a:endParaRPr lang="uk-UA" sz="22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482856" y="1152165"/>
            <a:ext cx="11240442" cy="4570774"/>
          </a:xfrm>
        </p:spPr>
        <p:txBody>
          <a:bodyPr/>
          <a:lstStyle/>
          <a:p>
            <a:pPr indent="0" algn="just">
              <a:lnSpc>
                <a:spcPct val="100000"/>
              </a:lnSpc>
              <a:spcBef>
                <a:spcPts val="0"/>
              </a:spcBef>
              <a:spcAft>
                <a:spcPts val="0"/>
              </a:spcAft>
              <a:buNone/>
            </a:pPr>
            <a:r>
              <a:rPr lang="uk-UA" sz="2100" b="1" dirty="0">
                <a:solidFill>
                  <a:srgbClr val="002949"/>
                </a:solidFill>
                <a:effectLst/>
                <a:ea typeface="Roboto Condensed Light" panose="02000000000000000000" pitchFamily="2" charset="0"/>
                <a:cs typeface="Times New Roman" panose="02020603050405020304" pitchFamily="18" charset="0"/>
              </a:rPr>
              <a:t>Стаття 124</a:t>
            </a:r>
          </a:p>
          <a:p>
            <a:pPr indent="0" algn="just">
              <a:lnSpc>
                <a:spcPct val="100000"/>
              </a:lnSpc>
              <a:spcBef>
                <a:spcPts val="0"/>
              </a:spcBef>
              <a:spcAft>
                <a:spcPts val="0"/>
              </a:spcAft>
              <a:buNone/>
            </a:pPr>
            <a:r>
              <a:rPr lang="uk-UA" sz="2100" dirty="0">
                <a:solidFill>
                  <a:srgbClr val="002949"/>
                </a:solidFill>
                <a:effectLst/>
                <a:ea typeface="Roboto Condensed Light" panose="02000000000000000000" pitchFamily="2" charset="0"/>
                <a:cs typeface="Times New Roman" panose="02020603050405020304" pitchFamily="18" charset="0"/>
              </a:rPr>
              <a:t>1. Правосуддя в Україні здійснюють виключно суди.</a:t>
            </a:r>
          </a:p>
          <a:p>
            <a:pPr indent="0" algn="just">
              <a:lnSpc>
                <a:spcPct val="100000"/>
              </a:lnSpc>
              <a:spcBef>
                <a:spcPts val="0"/>
              </a:spcBef>
              <a:spcAft>
                <a:spcPts val="0"/>
              </a:spcAft>
              <a:buNone/>
            </a:pPr>
            <a:r>
              <a:rPr lang="uk-UA" sz="2100" dirty="0">
                <a:solidFill>
                  <a:srgbClr val="002949"/>
                </a:solidFill>
                <a:effectLst/>
                <a:ea typeface="Roboto Condensed Light" panose="02000000000000000000" pitchFamily="2" charset="0"/>
                <a:cs typeface="Times New Roman" panose="02020603050405020304" pitchFamily="18" charset="0"/>
              </a:rPr>
              <a:t>2. Делегування функцій судів, а також привласнення цих функцій іншими органами чи посадовими особами не допускаються.</a:t>
            </a:r>
          </a:p>
          <a:p>
            <a:pPr indent="0" algn="just">
              <a:lnSpc>
                <a:spcPct val="100000"/>
              </a:lnSpc>
              <a:spcBef>
                <a:spcPts val="0"/>
              </a:spcBef>
              <a:spcAft>
                <a:spcPts val="0"/>
              </a:spcAft>
              <a:buNone/>
            </a:pPr>
            <a:r>
              <a:rPr lang="uk-UA" sz="2100" dirty="0">
                <a:solidFill>
                  <a:srgbClr val="002949"/>
                </a:solidFill>
                <a:effectLst/>
                <a:ea typeface="Roboto Condensed Light" panose="02000000000000000000" pitchFamily="2" charset="0"/>
                <a:cs typeface="Times New Roman" panose="02020603050405020304" pitchFamily="18" charset="0"/>
              </a:rPr>
              <a:t>5. Народ безпосередньо бере участь у здійсненні правосуддя через присяжних.</a:t>
            </a:r>
          </a:p>
          <a:p>
            <a:pPr indent="0" algn="just">
              <a:lnSpc>
                <a:spcPct val="100000"/>
              </a:lnSpc>
              <a:spcBef>
                <a:spcPts val="0"/>
              </a:spcBef>
              <a:spcAft>
                <a:spcPts val="0"/>
              </a:spcAft>
              <a:buNone/>
            </a:pPr>
            <a:r>
              <a:rPr lang="uk-UA" sz="2100" b="1" dirty="0">
                <a:solidFill>
                  <a:srgbClr val="002949"/>
                </a:solidFill>
                <a:effectLst/>
                <a:ea typeface="Roboto Condensed Light" panose="02000000000000000000" pitchFamily="2" charset="0"/>
                <a:cs typeface="Times New Roman" panose="02020603050405020304" pitchFamily="18" charset="0"/>
              </a:rPr>
              <a:t>Стаття 127 </a:t>
            </a:r>
          </a:p>
          <a:p>
            <a:pPr indent="0" algn="just">
              <a:lnSpc>
                <a:spcPct val="100000"/>
              </a:lnSpc>
              <a:spcBef>
                <a:spcPts val="0"/>
              </a:spcBef>
              <a:spcAft>
                <a:spcPts val="0"/>
              </a:spcAft>
              <a:buNone/>
            </a:pPr>
            <a:r>
              <a:rPr lang="uk-UA" sz="2100" dirty="0">
                <a:solidFill>
                  <a:srgbClr val="002949"/>
                </a:solidFill>
                <a:ea typeface="Roboto Condensed Light" panose="02000000000000000000" pitchFamily="2" charset="0"/>
                <a:cs typeface="Times New Roman" panose="02020603050405020304" pitchFamily="18" charset="0"/>
              </a:rPr>
              <a:t>1. </a:t>
            </a:r>
            <a:r>
              <a:rPr lang="uk-UA" sz="2100" dirty="0">
                <a:solidFill>
                  <a:srgbClr val="002949"/>
                </a:solidFill>
                <a:effectLst/>
                <a:ea typeface="Roboto Condensed Light" panose="02000000000000000000" pitchFamily="2" charset="0"/>
                <a:cs typeface="Times New Roman" panose="02020603050405020304" pitchFamily="18" charset="0"/>
              </a:rPr>
              <a:t>Правосуддя здійснюють судді. У визначених законом випадках правосуддя здійснюється за участю присяжних.</a:t>
            </a:r>
          </a:p>
          <a:p>
            <a:pPr indent="0" algn="just">
              <a:lnSpc>
                <a:spcPct val="100000"/>
              </a:lnSpc>
              <a:spcBef>
                <a:spcPts val="0"/>
              </a:spcBef>
              <a:spcAft>
                <a:spcPts val="0"/>
              </a:spcAft>
              <a:buNone/>
            </a:pPr>
            <a:r>
              <a:rPr lang="ru-RU" sz="2100" dirty="0">
                <a:solidFill>
                  <a:srgbClr val="002949"/>
                </a:solidFill>
                <a:effectLst/>
                <a:ea typeface="Roboto Condensed Light" panose="02000000000000000000" pitchFamily="2" charset="0"/>
                <a:cs typeface="Times New Roman" panose="02020603050405020304" pitchFamily="18" charset="0"/>
              </a:rPr>
              <a:t>3. На посаду судді </a:t>
            </a:r>
            <a:r>
              <a:rPr lang="uk-UA" sz="2100" dirty="0">
                <a:solidFill>
                  <a:srgbClr val="002949"/>
                </a:solidFill>
                <a:effectLst/>
                <a:ea typeface="Roboto Condensed Light" panose="02000000000000000000" pitchFamily="2" charset="0"/>
                <a:cs typeface="Times New Roman" panose="02020603050405020304" pitchFamily="18" charset="0"/>
              </a:rPr>
              <a:t>може бути призначений громадянин України, не молодший тридцяти та не старший шістдесяти п’яти років, який має вищу юридичну освіту і стаж професійної діяльності у сфері права щонайменше п’ять років, є компетентним, доброчесним та володіє державною мовою. Законом можуть бути передбачені додаткові вимоги для призначення </a:t>
            </a:r>
            <a:r>
              <a:rPr lang="ru-RU" sz="2100" dirty="0">
                <a:solidFill>
                  <a:srgbClr val="002949"/>
                </a:solidFill>
                <a:effectLst/>
                <a:ea typeface="Roboto Condensed Light" panose="02000000000000000000" pitchFamily="2" charset="0"/>
                <a:cs typeface="Times New Roman" panose="02020603050405020304" pitchFamily="18" charset="0"/>
              </a:rPr>
              <a:t>на посаду судді.</a:t>
            </a:r>
            <a:endParaRPr lang="uk-UA" sz="2100" dirty="0">
              <a:solidFill>
                <a:srgbClr val="002949"/>
              </a:solidFill>
              <a:effectLst/>
              <a:ea typeface="Roboto Condensed Light" panose="02000000000000000000" pitchFamily="2" charset="0"/>
              <a:cs typeface="Times New Roman" panose="02020603050405020304" pitchFamily="18" charset="0"/>
            </a:endParaRPr>
          </a:p>
          <a:p>
            <a:pPr indent="0" algn="just">
              <a:lnSpc>
                <a:spcPct val="100000"/>
              </a:lnSpc>
              <a:spcBef>
                <a:spcPts val="0"/>
              </a:spcBef>
              <a:spcAft>
                <a:spcPts val="0"/>
              </a:spcAft>
              <a:buNone/>
            </a:pPr>
            <a:r>
              <a:rPr lang="uk-UA" sz="2100" b="1" dirty="0">
                <a:solidFill>
                  <a:srgbClr val="002949"/>
                </a:solidFill>
                <a:effectLst/>
                <a:ea typeface="Roboto Condensed Light" panose="02000000000000000000" pitchFamily="2" charset="0"/>
                <a:cs typeface="Times New Roman" panose="02020603050405020304" pitchFamily="18" charset="0"/>
              </a:rPr>
              <a:t>Стаття 129</a:t>
            </a:r>
          </a:p>
          <a:p>
            <a:pPr indent="0" algn="just">
              <a:lnSpc>
                <a:spcPct val="100000"/>
              </a:lnSpc>
              <a:spcBef>
                <a:spcPts val="0"/>
              </a:spcBef>
              <a:spcAft>
                <a:spcPts val="0"/>
              </a:spcAft>
              <a:buNone/>
            </a:pPr>
            <a:r>
              <a:rPr lang="uk-UA" sz="2100" dirty="0">
                <a:solidFill>
                  <a:srgbClr val="002949"/>
                </a:solidFill>
                <a:effectLst/>
                <a:ea typeface="Roboto Condensed Light" panose="02000000000000000000" pitchFamily="2" charset="0"/>
                <a:cs typeface="Times New Roman" panose="02020603050405020304" pitchFamily="18" charset="0"/>
              </a:rPr>
              <a:t>3. Судочинство провадиться суддею одноособово, колегією суддів чи судом присяжних</a:t>
            </a:r>
            <a:r>
              <a:rPr lang="ru-RU" sz="2100" dirty="0">
                <a:solidFill>
                  <a:srgbClr val="002949"/>
                </a:solidFill>
                <a:effectLst/>
                <a:ea typeface="Roboto Condensed Light" panose="02000000000000000000" pitchFamily="2" charset="0"/>
                <a:cs typeface="Times New Roman" panose="02020603050405020304" pitchFamily="18" charset="0"/>
              </a:rPr>
              <a:t>.</a:t>
            </a:r>
          </a:p>
          <a:p>
            <a:pPr indent="0" algn="just">
              <a:lnSpc>
                <a:spcPct val="100000"/>
              </a:lnSpc>
              <a:spcBef>
                <a:spcPts val="0"/>
              </a:spcBef>
              <a:spcAft>
                <a:spcPts val="0"/>
              </a:spcAft>
              <a:buNone/>
            </a:pPr>
            <a:endParaRPr lang="uk-UA" sz="2200" dirty="0">
              <a:solidFill>
                <a:srgbClr val="002949"/>
              </a:solidFill>
              <a:effectLst/>
              <a:ea typeface="Roboto Condensed Light" panose="02000000000000000000" pitchFamily="2" charset="0"/>
              <a:cs typeface="Times New Roman" panose="02020603050405020304" pitchFamily="18" charset="0"/>
            </a:endParaRPr>
          </a:p>
          <a:p>
            <a:pPr indent="0" algn="just">
              <a:lnSpc>
                <a:spcPct val="107000"/>
              </a:lnSpc>
              <a:spcAft>
                <a:spcPts val="80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931685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BF594-C70B-4267-8F43-9F07633D6D48}"/>
              </a:ext>
            </a:extLst>
          </p:cNvPr>
          <p:cNvSpPr>
            <a:spLocks noGrp="1"/>
          </p:cNvSpPr>
          <p:nvPr>
            <p:ph type="title"/>
          </p:nvPr>
        </p:nvSpPr>
        <p:spPr>
          <a:xfrm>
            <a:off x="964725" y="335560"/>
            <a:ext cx="10586916" cy="938436"/>
          </a:xfrm>
        </p:spPr>
        <p:txBody>
          <a:bodyPr/>
          <a:lstStyle/>
          <a:p>
            <a:pPr indent="180340" algn="ctr"/>
            <a:br>
              <a:rPr lang="ru-RU" sz="2600" b="1" dirty="0">
                <a:solidFill>
                  <a:srgbClr val="004E9E"/>
                </a:solidFill>
                <a:effectLst/>
                <a:ea typeface="Roboto Condensed Light" panose="02000000000000000000" pitchFamily="2" charset="0"/>
              </a:rPr>
            </a:br>
            <a:r>
              <a:rPr lang="ru-RU" sz="2600" b="1" dirty="0">
                <a:solidFill>
                  <a:srgbClr val="004E9E"/>
                </a:solidFill>
                <a:effectLst/>
                <a:ea typeface="Roboto Condensed Light" panose="02000000000000000000" pitchFamily="2" charset="0"/>
              </a:rPr>
              <a:t>Ухвала Верховного Суду від 07 травня 2024 року у справі №160/5259/20</a:t>
            </a:r>
            <a:br>
              <a:rPr lang="ru-RU" sz="2600" b="1" dirty="0">
                <a:solidFill>
                  <a:srgbClr val="004E9E"/>
                </a:solidFill>
                <a:effectLst/>
                <a:ea typeface="Roboto Condensed Light" panose="02000000000000000000" pitchFamily="2" charset="0"/>
              </a:rPr>
            </a:br>
            <a:endParaRPr lang="ru-RU" sz="2600" b="1" dirty="0">
              <a:solidFill>
                <a:srgbClr val="004E9E"/>
              </a:solidFill>
              <a:effectLst/>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C1170191-131D-48D5-9DB6-B61A20C409C8}"/>
              </a:ext>
            </a:extLst>
          </p:cNvPr>
          <p:cNvSpPr>
            <a:spLocks noGrp="1"/>
          </p:cNvSpPr>
          <p:nvPr>
            <p:ph idx="1"/>
          </p:nvPr>
        </p:nvSpPr>
        <p:spPr>
          <a:xfrm>
            <a:off x="662730" y="1417738"/>
            <a:ext cx="10888910" cy="4219663"/>
          </a:xfrm>
        </p:spPr>
        <p:txBody>
          <a:bodyPr/>
          <a:lstStyle/>
          <a:p>
            <a:pPr indent="0" algn="just">
              <a:buNone/>
            </a:pPr>
            <a:r>
              <a:rPr lang="uk-UA" sz="2400" dirty="0">
                <a:solidFill>
                  <a:srgbClr val="002949"/>
                </a:solidFill>
                <a:ea typeface="Roboto Condensed Light" panose="02000000000000000000" pitchFamily="2" charset="0"/>
              </a:rPr>
              <a:t>В</a:t>
            </a:r>
            <a:r>
              <a:rPr lang="uk-UA" sz="2400" dirty="0">
                <a:solidFill>
                  <a:srgbClr val="002949"/>
                </a:solidFill>
                <a:effectLst/>
                <a:ea typeface="Roboto Condensed Light" panose="02000000000000000000" pitchFamily="2" charset="0"/>
              </a:rPr>
              <a:t>становлення судового контролю за виконанням судового рішення, зокрема у формі зобов’язання боржника подати до суду відповідний звіт сприяє:</a:t>
            </a:r>
          </a:p>
          <a:p>
            <a:pPr marL="685800" indent="-457200" algn="just">
              <a:buAutoNum type="arabicPeriod"/>
            </a:pPr>
            <a:r>
              <a:rPr lang="uk-UA" sz="2400" dirty="0">
                <a:solidFill>
                  <a:srgbClr val="002949"/>
                </a:solidFill>
                <a:effectLst/>
                <a:ea typeface="Roboto Condensed Light" panose="02000000000000000000" pitchFamily="2" charset="0"/>
              </a:rPr>
              <a:t>забезпеченню реалізації принципу виконуваності судового рішення (загальновідомо, що «рішення суду не має значення, якщо воно не виконується»), </a:t>
            </a:r>
          </a:p>
          <a:p>
            <a:pPr marL="685800" indent="-457200" algn="just">
              <a:buAutoNum type="arabicPeriod"/>
            </a:pPr>
            <a:r>
              <a:rPr lang="uk-UA" sz="2400" dirty="0">
                <a:solidFill>
                  <a:srgbClr val="002949"/>
                </a:solidFill>
                <a:effectLst/>
                <a:ea typeface="Roboto Condensed Light" panose="02000000000000000000" pitchFamily="2" charset="0"/>
              </a:rPr>
              <a:t>запобігає можливому зловживанню з боку боржника (наприклад, у формі уникнення оперативного та повного виконання рішення), </a:t>
            </a:r>
          </a:p>
          <a:p>
            <a:pPr marL="685800" indent="-457200" algn="just">
              <a:buAutoNum type="arabicPeriod"/>
            </a:pPr>
            <a:r>
              <a:rPr lang="uk-UA" sz="2400" dirty="0">
                <a:solidFill>
                  <a:srgbClr val="002949"/>
                </a:solidFill>
                <a:effectLst/>
                <a:ea typeface="Roboto Condensed Light" panose="02000000000000000000" pitchFamily="2" charset="0"/>
              </a:rPr>
              <a:t>гарантує дотримання законності (як у вимогах стягувача, так і у діях боржника), </a:t>
            </a:r>
          </a:p>
          <a:p>
            <a:pPr marL="685800" indent="-457200" algn="just">
              <a:buAutoNum type="arabicPeriod"/>
            </a:pPr>
            <a:r>
              <a:rPr lang="uk-UA" sz="2400" dirty="0">
                <a:solidFill>
                  <a:srgbClr val="002949"/>
                </a:solidFill>
                <a:effectLst/>
                <a:ea typeface="Roboto Condensed Light" panose="02000000000000000000" pitchFamily="2" charset="0"/>
              </a:rPr>
              <a:t>підвищує довіру громадян до суду та держави в цілому.</a:t>
            </a:r>
          </a:p>
        </p:txBody>
      </p:sp>
      <p:sp>
        <p:nvSpPr>
          <p:cNvPr id="4" name="Text Placeholder 2">
            <a:extLst>
              <a:ext uri="{FF2B5EF4-FFF2-40B4-BE49-F238E27FC236}">
                <a16:creationId xmlns:a16="http://schemas.microsoft.com/office/drawing/2014/main" id="{A304EE35-25EC-F106-0F95-F8E5D26E8E8B}"/>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0412AB7A-05E2-2380-6A74-0C771060FF4E}"/>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A643F6D-79DC-AD01-91D5-CD22D2D59F08}"/>
              </a:ext>
            </a:extLst>
          </p:cNvPr>
          <p:cNvSpPr txBox="1">
            <a:spLocks/>
          </p:cNvSpPr>
          <p:nvPr/>
        </p:nvSpPr>
        <p:spPr>
          <a:xfrm>
            <a:off x="1864033" y="5969020"/>
            <a:ext cx="8899041"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p>
        </p:txBody>
      </p:sp>
      <p:sp>
        <p:nvSpPr>
          <p:cNvPr id="8" name="Slide Number Placeholder 3">
            <a:extLst>
              <a:ext uri="{FF2B5EF4-FFF2-40B4-BE49-F238E27FC236}">
                <a16:creationId xmlns:a16="http://schemas.microsoft.com/office/drawing/2014/main" id="{FA167315-BC98-AA5E-9338-5B92017E72B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7</a:t>
            </a:r>
            <a:endParaRPr lang="en-US" sz="1400" dirty="0">
              <a:solidFill>
                <a:srgbClr val="002949"/>
              </a:solidFill>
            </a:endParaRPr>
          </a:p>
        </p:txBody>
      </p:sp>
    </p:spTree>
    <p:extLst>
      <p:ext uri="{BB962C8B-B14F-4D97-AF65-F5344CB8AC3E}">
        <p14:creationId xmlns:p14="http://schemas.microsoft.com/office/powerpoint/2010/main" val="891484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4">
            <a:extLst>
              <a:ext uri="{FF2B5EF4-FFF2-40B4-BE49-F238E27FC236}">
                <a16:creationId xmlns:a16="http://schemas.microsoft.com/office/drawing/2014/main" id="{2C703E52-4BE2-15A0-6776-C6B38B390E80}"/>
              </a:ext>
            </a:extLst>
          </p:cNvPr>
          <p:cNvSpPr>
            <a:spLocks noChangeArrowheads="1"/>
          </p:cNvSpPr>
          <p:nvPr/>
        </p:nvSpPr>
        <p:spPr bwMode="auto">
          <a:xfrm>
            <a:off x="504969" y="947480"/>
            <a:ext cx="11190207" cy="369331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Condensed Light"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Light" panose="020000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Roboto Condensed Light" panose="020000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Roboto Condensed Light"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Condensed Light" panose="02000000000000000000" pitchFamily="2" charset="0"/>
              </a:defRPr>
            </a:lvl9pPr>
          </a:lstStyle>
          <a:p>
            <a:pPr algn="just">
              <a:lnSpc>
                <a:spcPct val="100000"/>
              </a:lnSpc>
              <a:spcBef>
                <a:spcPct val="0"/>
              </a:spcBef>
              <a:spcAft>
                <a:spcPts val="0"/>
              </a:spcAft>
              <a:buFont typeface="Arial" panose="020B0604020202020204" pitchFamily="34" charset="0"/>
              <a:buNone/>
            </a:pPr>
            <a:r>
              <a:rPr lang="ru-RU" altLang="uk-UA" sz="1600" dirty="0">
                <a:solidFill>
                  <a:srgbClr val="002949"/>
                </a:solidFill>
              </a:rPr>
              <a:t>1. Берназюк Ян. Електронний суд та деякі (не)відʼємні атрибути судочинства: мантія, нарадча кімната тощо</a:t>
            </a:r>
          </a:p>
          <a:p>
            <a:pPr algn="just">
              <a:lnSpc>
                <a:spcPct val="100000"/>
              </a:lnSpc>
              <a:spcBef>
                <a:spcPct val="0"/>
              </a:spcBef>
              <a:spcAft>
                <a:spcPts val="0"/>
              </a:spcAft>
              <a:buFont typeface="Arial" panose="020B0604020202020204" pitchFamily="34" charset="0"/>
              <a:buNone/>
            </a:pPr>
            <a:r>
              <a:rPr lang="ru-RU" altLang="uk-UA" sz="1600" dirty="0">
                <a:solidFill>
                  <a:srgbClr val="002949"/>
                </a:solidFill>
                <a:hlinkClick r:id="rId2"/>
              </a:rPr>
              <a:t>https://supreme.court.gov.ua/userfiles/media/new_folder_for_uploads/supreme/2023_prezent/2_%20presentation_bernaziuk_it_mantle.pdf</a:t>
            </a:r>
            <a:endParaRPr lang="ru-RU" altLang="uk-UA" sz="1600" dirty="0">
              <a:solidFill>
                <a:srgbClr val="002949"/>
              </a:solidFill>
            </a:endParaRPr>
          </a:p>
          <a:p>
            <a:pPr algn="just">
              <a:lnSpc>
                <a:spcPct val="100000"/>
              </a:lnSpc>
              <a:spcBef>
                <a:spcPct val="0"/>
              </a:spcBef>
              <a:spcAft>
                <a:spcPts val="0"/>
              </a:spcAft>
              <a:buFont typeface="Arial" panose="020B0604020202020204" pitchFamily="34" charset="0"/>
              <a:buNone/>
            </a:pPr>
            <a:r>
              <a:rPr lang="ru-RU" altLang="uk-UA" sz="1600" dirty="0">
                <a:solidFill>
                  <a:srgbClr val="002949"/>
                </a:solidFill>
              </a:rPr>
              <a:t>2. Берназюк Ян. Штучний інтелект як основа цифрового судочинства: помічник чи майбутній конкурент судді? </a:t>
            </a:r>
            <a:r>
              <a:rPr lang="uk-UA" altLang="uk-UA" sz="1600" dirty="0">
                <a:solidFill>
                  <a:srgbClr val="002949"/>
                </a:solidFill>
              </a:rPr>
              <a:t> </a:t>
            </a:r>
            <a:r>
              <a:rPr lang="ru-RU" altLang="uk-UA" sz="1600" dirty="0">
                <a:solidFill>
                  <a:srgbClr val="002949"/>
                </a:solidFill>
                <a:hlinkClick r:id="rId3"/>
              </a:rPr>
              <a:t>https://supreme.court.gov.ua/userfiles/media/new_folder_for_uploads/supreme/2024_prezent/artificial_intelligence_bernaziuk.pdf</a:t>
            </a:r>
            <a:r>
              <a:rPr lang="ru-RU" altLang="uk-UA" sz="1600" dirty="0">
                <a:solidFill>
                  <a:srgbClr val="002949"/>
                </a:solidFill>
              </a:rPr>
              <a:t> </a:t>
            </a:r>
          </a:p>
          <a:p>
            <a:pPr algn="just">
              <a:lnSpc>
                <a:spcPct val="100000"/>
              </a:lnSpc>
              <a:spcBef>
                <a:spcPct val="0"/>
              </a:spcBef>
              <a:spcAft>
                <a:spcPts val="0"/>
              </a:spcAft>
              <a:buFont typeface="Arial" panose="020B0604020202020204" pitchFamily="34" charset="0"/>
              <a:buNone/>
            </a:pPr>
            <a:r>
              <a:rPr lang="ru-RU" altLang="uk-UA" sz="1600" dirty="0">
                <a:solidFill>
                  <a:srgbClr val="002949"/>
                </a:solidFill>
              </a:rPr>
              <a:t>3. Берназюк Ян. Штучний інтелект (</a:t>
            </a:r>
            <a:r>
              <a:rPr lang="en-US" altLang="uk-UA" sz="1600" dirty="0">
                <a:solidFill>
                  <a:srgbClr val="002949"/>
                </a:solidFill>
              </a:rPr>
              <a:t>artificial intelligence) </a:t>
            </a:r>
            <a:r>
              <a:rPr lang="ru-RU" altLang="uk-UA" sz="1600" dirty="0">
                <a:solidFill>
                  <a:srgbClr val="002949"/>
                </a:solidFill>
              </a:rPr>
              <a:t>сьогоднішній погляд на перспективи майбутнього</a:t>
            </a:r>
          </a:p>
          <a:p>
            <a:pPr algn="just">
              <a:lnSpc>
                <a:spcPct val="100000"/>
              </a:lnSpc>
              <a:spcBef>
                <a:spcPct val="0"/>
              </a:spcBef>
              <a:spcAft>
                <a:spcPts val="0"/>
              </a:spcAft>
              <a:buFont typeface="Arial" panose="020B0604020202020204" pitchFamily="34" charset="0"/>
              <a:buNone/>
            </a:pPr>
            <a:r>
              <a:rPr lang="en-US" altLang="uk-UA" sz="1600" dirty="0">
                <a:solidFill>
                  <a:srgbClr val="002949"/>
                </a:solidFill>
                <a:hlinkClick r:id="rId4"/>
              </a:rPr>
              <a:t>https://supreme.court.gov.ua/userfiles/media/new_folder_for_uploads/supreme/2024_prezent/artificial_intelligence_bernaziuk%20(1).pdf</a:t>
            </a:r>
            <a:r>
              <a:rPr lang="uk-UA" altLang="uk-UA" sz="1600" dirty="0">
                <a:solidFill>
                  <a:srgbClr val="002949"/>
                </a:solidFill>
              </a:rPr>
              <a:t> </a:t>
            </a:r>
          </a:p>
          <a:p>
            <a:pPr algn="just">
              <a:lnSpc>
                <a:spcPct val="100000"/>
              </a:lnSpc>
              <a:spcBef>
                <a:spcPct val="0"/>
              </a:spcBef>
              <a:spcAft>
                <a:spcPts val="0"/>
              </a:spcAft>
              <a:buFont typeface="Arial" panose="020B0604020202020204" pitchFamily="34" charset="0"/>
              <a:buNone/>
            </a:pPr>
            <a:r>
              <a:rPr lang="uk-UA" altLang="uk-UA" sz="1600" dirty="0">
                <a:solidFill>
                  <a:srgbClr val="002949"/>
                </a:solidFill>
              </a:rPr>
              <a:t>4. Сучасні можливості штучного інтелекту (</a:t>
            </a:r>
            <a:r>
              <a:rPr lang="en-US" altLang="uk-UA" sz="1600" dirty="0">
                <a:solidFill>
                  <a:srgbClr val="002949"/>
                </a:solidFill>
              </a:rPr>
              <a:t>artificial intelligence) </a:t>
            </a:r>
            <a:r>
              <a:rPr lang="uk-UA" altLang="uk-UA" sz="1600" dirty="0">
                <a:solidFill>
                  <a:srgbClr val="002949"/>
                </a:solidFill>
              </a:rPr>
              <a:t>процесуальна економія чи загроза незалежності судді? </a:t>
            </a:r>
          </a:p>
          <a:p>
            <a:pPr algn="just">
              <a:lnSpc>
                <a:spcPct val="100000"/>
              </a:lnSpc>
              <a:spcBef>
                <a:spcPct val="0"/>
              </a:spcBef>
              <a:spcAft>
                <a:spcPts val="0"/>
              </a:spcAft>
              <a:buFont typeface="Arial" panose="020B0604020202020204" pitchFamily="34" charset="0"/>
              <a:buNone/>
            </a:pPr>
            <a:r>
              <a:rPr lang="en-US" altLang="uk-UA" sz="1600" dirty="0">
                <a:solidFill>
                  <a:srgbClr val="002949"/>
                </a:solidFill>
              </a:rPr>
              <a:t>https://nsj.gov.ua/ua/pidgotovka-pratsivnikiv-aparativ-sudiv/programi-pidgotovki-pratsivnikiv-aparativ-sudiv-2021-rik/20-23-travnya-2024-r-programa-pidgotovki-ta-pidvishennya-rivnya-kvalifikatsii-za-standartizovanou-programou-pomichnikiv-suddiv-mistsevih-ta-apelyatsiynih-gospodarskih-sudiv</a:t>
            </a:r>
            <a:r>
              <a:rPr lang="uk-UA" altLang="uk-UA" sz="1600">
                <a:solidFill>
                  <a:srgbClr val="002949"/>
                </a:solidFill>
              </a:rPr>
              <a:t>     </a:t>
            </a:r>
            <a:endParaRPr lang="en-US" altLang="uk-UA" sz="1600" dirty="0">
              <a:solidFill>
                <a:srgbClr val="002949"/>
              </a:solidFill>
            </a:endParaRPr>
          </a:p>
          <a:p>
            <a:pPr algn="just">
              <a:lnSpc>
                <a:spcPct val="100000"/>
              </a:lnSpc>
              <a:spcBef>
                <a:spcPct val="0"/>
              </a:spcBef>
              <a:spcAft>
                <a:spcPts val="0"/>
              </a:spcAft>
              <a:buFont typeface="Arial" panose="020B0604020202020204" pitchFamily="34" charset="0"/>
              <a:buNone/>
            </a:pPr>
            <a:endParaRPr lang="ru-RU" altLang="uk-UA" sz="1600" dirty="0">
              <a:solidFill>
                <a:srgbClr val="002949"/>
              </a:solidFill>
            </a:endParaRPr>
          </a:p>
          <a:p>
            <a:pPr algn="just">
              <a:lnSpc>
                <a:spcPct val="100000"/>
              </a:lnSpc>
              <a:spcBef>
                <a:spcPct val="0"/>
              </a:spcBef>
              <a:spcAft>
                <a:spcPts val="0"/>
              </a:spcAft>
              <a:buFont typeface="Arial" panose="020B0604020202020204" pitchFamily="34" charset="0"/>
              <a:buNone/>
            </a:pPr>
            <a:r>
              <a:rPr lang="ru-RU" altLang="uk-UA" sz="1600" dirty="0">
                <a:solidFill>
                  <a:srgbClr val="002949"/>
                </a:solidFill>
              </a:rPr>
              <a:t> </a:t>
            </a:r>
          </a:p>
          <a:p>
            <a:pPr algn="just">
              <a:lnSpc>
                <a:spcPct val="100000"/>
              </a:lnSpc>
              <a:spcBef>
                <a:spcPct val="0"/>
              </a:spcBef>
              <a:spcAft>
                <a:spcPts val="1200"/>
              </a:spcAft>
              <a:buFont typeface="Arial" panose="020B0604020202020204" pitchFamily="34" charset="0"/>
              <a:buNone/>
            </a:pPr>
            <a:endParaRPr lang="ru-RU" altLang="uk-UA" sz="1600" dirty="0">
              <a:solidFill>
                <a:srgbClr val="002949"/>
              </a:solidFill>
            </a:endParaRPr>
          </a:p>
          <a:p>
            <a:pPr algn="just">
              <a:lnSpc>
                <a:spcPct val="100000"/>
              </a:lnSpc>
              <a:spcBef>
                <a:spcPct val="0"/>
              </a:spcBef>
              <a:spcAft>
                <a:spcPts val="1200"/>
              </a:spcAft>
              <a:buFont typeface="Arial" panose="020B0604020202020204" pitchFamily="34" charset="0"/>
              <a:buNone/>
            </a:pPr>
            <a:r>
              <a:rPr lang="ru-RU" altLang="uk-UA" sz="1600" dirty="0">
                <a:solidFill>
                  <a:srgbClr val="002949"/>
                </a:solidFill>
              </a:rPr>
              <a:t>	</a:t>
            </a:r>
            <a:endParaRPr lang="en-US" altLang="uk-UA" sz="1600" dirty="0">
              <a:solidFill>
                <a:srgbClr val="002949"/>
              </a:solidFill>
            </a:endParaRPr>
          </a:p>
        </p:txBody>
      </p:sp>
      <p:sp>
        <p:nvSpPr>
          <p:cNvPr id="4" name="Сувій: горизонтальний 3">
            <a:extLst>
              <a:ext uri="{FF2B5EF4-FFF2-40B4-BE49-F238E27FC236}">
                <a16:creationId xmlns:a16="http://schemas.microsoft.com/office/drawing/2014/main" id="{1C051F15-B886-844B-3B90-6CA90B01F7F8}"/>
              </a:ext>
            </a:extLst>
          </p:cNvPr>
          <p:cNvSpPr/>
          <p:nvPr/>
        </p:nvSpPr>
        <p:spPr>
          <a:xfrm>
            <a:off x="56063" y="210311"/>
            <a:ext cx="10598047" cy="989351"/>
          </a:xfrm>
          <a:prstGeom prst="horizontalScroll">
            <a:avLst>
              <a:gd name="adj" fmla="val 2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340"/>
            <a:r>
              <a:rPr lang="uk-UA" sz="2400" dirty="0">
                <a:solidFill>
                  <a:srgbClr val="004E9E"/>
                </a:solidFill>
                <a:effectLst/>
                <a:latin typeface="Roboto Condensed Light" panose="02000000000000000000" pitchFamily="2" charset="0"/>
                <a:ea typeface="Roboto Condensed Light" panose="02000000000000000000" pitchFamily="2" charset="0"/>
              </a:rPr>
              <a:t>ВИКОРИСТАНІ ДЖЕРЕЛА</a:t>
            </a:r>
          </a:p>
        </p:txBody>
      </p:sp>
      <p:sp>
        <p:nvSpPr>
          <p:cNvPr id="5" name="Text Placeholder 2"/>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sp>
        <p:nvSpPr>
          <p:cNvPr id="6" name="Slide Number Placeholder 3"/>
          <p:cNvSpPr>
            <a:spLocks noGrp="1"/>
          </p:cNvSpPr>
          <p:nvPr>
            <p:ph type="sldNum" sz="quarter" idx="12"/>
          </p:nvPr>
        </p:nvSpPr>
        <p:spPr>
          <a:xfrm>
            <a:off x="9267351" y="5995665"/>
            <a:ext cx="2404944" cy="402652"/>
          </a:xfrm>
        </p:spPr>
        <p:txBody>
          <a:bodyPr/>
          <a:lstStyle/>
          <a:p>
            <a:endParaRPr lang="en-US" sz="1400" dirty="0">
              <a:solidFill>
                <a:srgbClr val="002949"/>
              </a:solidFill>
            </a:endParaRPr>
          </a:p>
        </p:txBody>
      </p:sp>
      <p:cxnSp>
        <p:nvCxnSpPr>
          <p:cNvPr id="7" name="Прямая соединительная линия 6"/>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8" name="Text Placeholder 2"/>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p>
        </p:txBody>
      </p:sp>
    </p:spTree>
    <p:extLst>
      <p:ext uri="{BB962C8B-B14F-4D97-AF65-F5344CB8AC3E}">
        <p14:creationId xmlns:p14="http://schemas.microsoft.com/office/powerpoint/2010/main" val="169147096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949"/>
        </a:solidFill>
        <a:effectLst/>
      </p:bgPr>
    </p:bg>
    <p:spTree>
      <p:nvGrpSpPr>
        <p:cNvPr id="1" name=""/>
        <p:cNvGrpSpPr/>
        <p:nvPr/>
      </p:nvGrpSpPr>
      <p:grpSpPr>
        <a:xfrm>
          <a:off x="0" y="0"/>
          <a:ext cx="0" cy="0"/>
          <a:chOff x="0" y="0"/>
          <a:chExt cx="0" cy="0"/>
        </a:xfrm>
      </p:grpSpPr>
      <p:pic>
        <p:nvPicPr>
          <p:cNvPr id="5" name="Графіка 13">
            <a:extLst>
              <a:ext uri="{FF2B5EF4-FFF2-40B4-BE49-F238E27FC236}">
                <a16:creationId xmlns:a16="http://schemas.microsoft.com/office/drawing/2014/main" id="{807C6EA5-01E7-4961-906B-E8F780987E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375" y="584200"/>
            <a:ext cx="1232064" cy="1510617"/>
          </a:xfrm>
          <a:prstGeom prst="rect">
            <a:avLst/>
          </a:prstGeom>
        </p:spPr>
      </p:pic>
      <p:sp>
        <p:nvSpPr>
          <p:cNvPr id="6" name="TextBox 5">
            <a:extLst>
              <a:ext uri="{FF2B5EF4-FFF2-40B4-BE49-F238E27FC236}">
                <a16:creationId xmlns:a16="http://schemas.microsoft.com/office/drawing/2014/main" id="{234FC462-91EA-4801-A062-F8D36BEF3FCA}"/>
              </a:ext>
            </a:extLst>
          </p:cNvPr>
          <p:cNvSpPr txBox="1">
            <a:spLocks noChangeArrowheads="1"/>
          </p:cNvSpPr>
          <p:nvPr/>
        </p:nvSpPr>
        <p:spPr bwMode="auto">
          <a:xfrm>
            <a:off x="482525" y="5569506"/>
            <a:ext cx="49332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uk-UA"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Дякую за увагу</a:t>
            </a:r>
            <a:r>
              <a:rPr lang="en-US"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a:t>
            </a:r>
            <a:endParaRPr lang="uk-UA" altLang="ru-RU" sz="4400"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cxnSp>
        <p:nvCxnSpPr>
          <p:cNvPr id="7" name="Пряма сполучна лінія 2">
            <a:extLst>
              <a:ext uri="{FF2B5EF4-FFF2-40B4-BE49-F238E27FC236}">
                <a16:creationId xmlns:a16="http://schemas.microsoft.com/office/drawing/2014/main" id="{89431B16-B8A7-4491-BBE3-19389F18F114}"/>
              </a:ext>
            </a:extLst>
          </p:cNvPr>
          <p:cNvCxnSpPr>
            <a:cxnSpLocks/>
          </p:cNvCxnSpPr>
          <p:nvPr/>
        </p:nvCxnSpPr>
        <p:spPr>
          <a:xfrm>
            <a:off x="587375" y="5477773"/>
            <a:ext cx="90716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Місце для номера слайда 1">
            <a:extLst>
              <a:ext uri="{FF2B5EF4-FFF2-40B4-BE49-F238E27FC236}">
                <a16:creationId xmlns:a16="http://schemas.microsoft.com/office/drawing/2014/main" id="{5AE18610-062B-FEA4-3C53-2BB8686D94BF}"/>
              </a:ext>
            </a:extLst>
          </p:cNvPr>
          <p:cNvSpPr>
            <a:spLocks noGrp="1"/>
          </p:cNvSpPr>
          <p:nvPr>
            <p:ph type="sldNum" sz="quarter" idx="12"/>
          </p:nvPr>
        </p:nvSpPr>
        <p:spPr/>
        <p:txBody>
          <a:bodyPr/>
          <a:lstStyle/>
          <a:p>
            <a:pPr>
              <a:defRPr/>
            </a:pPr>
            <a:fld id="{AF12A4B8-FBE2-42FD-8F7C-E331D756A450}" type="slidenum">
              <a:rPr lang="uk-UA" altLang="uk-UA" smtClean="0">
                <a:solidFill>
                  <a:srgbClr val="002949"/>
                </a:solidFill>
              </a:rPr>
              <a:pPr>
                <a:defRPr/>
              </a:pPr>
              <a:t>42</a:t>
            </a:fld>
            <a:endParaRPr lang="uk-UA" altLang="uk-UA" dirty="0">
              <a:solidFill>
                <a:srgbClr val="00294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871538"/>
          </a:xfrm>
        </p:spPr>
        <p:txBody>
          <a:bodyPr/>
          <a:lstStyle/>
          <a:p>
            <a:pPr algn="ctr"/>
            <a:r>
              <a:rPr lang="uk-UA" sz="2800" b="1" dirty="0">
                <a:solidFill>
                  <a:srgbClr val="004E9E"/>
                </a:solidFill>
                <a:ea typeface="Roboto Condensed Light" panose="02000000000000000000" pitchFamily="2" charset="0"/>
                <a:cs typeface="Times New Roman" panose="02020603050405020304" pitchFamily="18" charset="0"/>
              </a:rPr>
              <a:t>Закон України «Про судоустрій і статус судді»</a:t>
            </a:r>
            <a:endParaRPr lang="uk-UA" sz="2800" dirty="0">
              <a:solidFill>
                <a:srgbClr val="004E9E"/>
              </a:solidFill>
              <a:ea typeface="Roboto Condensed Light" panose="02000000000000000000" pitchFamily="2"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371601"/>
            <a:ext cx="11395494" cy="4351338"/>
          </a:xfrm>
        </p:spPr>
        <p:txBody>
          <a:bodyPr/>
          <a:lstStyle/>
          <a:p>
            <a:pPr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Стаття 157. </a:t>
            </a:r>
          </a:p>
          <a:p>
            <a:pPr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1. Кожний суддя має помічника (помічників), статус і умови діяльності якого (яких) визначаються цим Законом та Положенням про помічника судді, затвердженим Радою суддів України </a:t>
            </a:r>
            <a:r>
              <a:rPr lang="uk-UA" sz="2400" i="1" dirty="0">
                <a:solidFill>
                  <a:srgbClr val="002949"/>
                </a:solidFill>
                <a:effectLst/>
                <a:ea typeface="Roboto Condensed Light" panose="02000000000000000000" pitchFamily="2" charset="0"/>
                <a:cs typeface="Times New Roman" panose="02020603050405020304" pitchFamily="18" charset="0"/>
              </a:rPr>
              <a:t>(</a:t>
            </a:r>
            <a:r>
              <a:rPr lang="ru-RU" sz="2400" i="1" dirty="0">
                <a:solidFill>
                  <a:srgbClr val="002949"/>
                </a:solidFill>
                <a:ea typeface="Roboto Condensed Light" panose="02000000000000000000" pitchFamily="2" charset="0"/>
                <a:cs typeface="Times New Roman" panose="02020603050405020304" pitchFamily="18" charset="0"/>
              </a:rPr>
              <a:t>рішення 18.05.2018 № 21)</a:t>
            </a:r>
            <a:r>
              <a:rPr lang="uk-UA" sz="2400" dirty="0">
                <a:solidFill>
                  <a:srgbClr val="002949"/>
                </a:solidFill>
                <a:effectLst/>
                <a:ea typeface="Roboto Condensed Light" panose="02000000000000000000" pitchFamily="2" charset="0"/>
                <a:cs typeface="Times New Roman" panose="02020603050405020304" pitchFamily="18" charset="0"/>
              </a:rPr>
              <a:t>.</a:t>
            </a:r>
          </a:p>
          <a:p>
            <a:pPr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2. Помічником судді може бути громадянин України, який має вищу юридичну освіту і вільно володіє державною мовою. Помічники суддів Верховного Суду повинні також мати стаж професійної діяльності у сфері права не менше трьох років.</a:t>
            </a:r>
          </a:p>
          <a:p>
            <a:pPr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3. Судді самостійно здійснюють добір помічників. Помічник судді призначається на посаду та звільняється з посади керівником апарату відповідного суду за поданням судді.</a:t>
            </a:r>
          </a:p>
          <a:p>
            <a:pPr indent="0" algn="just">
              <a:lnSpc>
                <a:spcPct val="100000"/>
              </a:lnSpc>
              <a:spcBef>
                <a:spcPts val="0"/>
              </a:spcBef>
              <a:spcAft>
                <a:spcPts val="0"/>
              </a:spcAft>
              <a:buNone/>
            </a:pPr>
            <a:r>
              <a:rPr lang="uk-UA" sz="2400" dirty="0">
                <a:solidFill>
                  <a:srgbClr val="002949"/>
                </a:solidFill>
                <a:effectLst/>
                <a:ea typeface="Roboto Condensed Light" panose="02000000000000000000" pitchFamily="2" charset="0"/>
                <a:cs typeface="Times New Roman" panose="02020603050405020304" pitchFamily="18" charset="0"/>
              </a:rPr>
              <a:t>4. Помічники суддів з питань підготовки справ до розгляду підзвітні лише відповідному судді.</a:t>
            </a:r>
          </a:p>
          <a:p>
            <a:pPr indent="0" algn="just">
              <a:lnSpc>
                <a:spcPct val="100000"/>
              </a:lnSpc>
              <a:spcBef>
                <a:spcPts val="0"/>
              </a:spcBef>
              <a:spcAft>
                <a:spcPts val="0"/>
              </a:spcAft>
              <a:buNone/>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357586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1064400"/>
          </a:xfrm>
        </p:spPr>
        <p:txBody>
          <a:bodyPr/>
          <a:lstStyle/>
          <a:p>
            <a:pPr algn="ctr"/>
            <a:r>
              <a:rPr lang="uk-UA" sz="2800" b="1" dirty="0">
                <a:solidFill>
                  <a:srgbClr val="004E9E"/>
                </a:solidFill>
                <a:ea typeface="Roboto Condensed Light" panose="02000000000000000000" pitchFamily="2" charset="0"/>
                <a:cs typeface="Times New Roman" panose="02020603050405020304" pitchFamily="18" charset="0"/>
              </a:rPr>
              <a:t>Стратегія розвитку Верховного Суду на 2023 - 2027 роки</a:t>
            </a:r>
            <a:br>
              <a:rPr lang="uk-UA" sz="2800" b="1" dirty="0">
                <a:solidFill>
                  <a:srgbClr val="004E9E"/>
                </a:solidFill>
                <a:ea typeface="Roboto Condensed Light" panose="02000000000000000000" pitchFamily="2" charset="0"/>
                <a:cs typeface="Times New Roman" panose="02020603050405020304" pitchFamily="18" charset="0"/>
              </a:rPr>
            </a:br>
            <a:r>
              <a:rPr lang="uk-UA" sz="2800" b="1" dirty="0">
                <a:solidFill>
                  <a:srgbClr val="004E9E"/>
                </a:solidFill>
                <a:ea typeface="Roboto Condensed Light" panose="02000000000000000000" pitchFamily="2" charset="0"/>
                <a:cs typeface="Times New Roman" panose="02020603050405020304" pitchFamily="18" charset="0"/>
              </a:rPr>
              <a:t>(проєкт станом на травень </a:t>
            </a:r>
            <a:r>
              <a:rPr lang="ru-RU" sz="2800" b="1" dirty="0">
                <a:solidFill>
                  <a:srgbClr val="004E9E"/>
                </a:solidFill>
                <a:ea typeface="Roboto Condensed Light" panose="02000000000000000000" pitchFamily="2" charset="0"/>
                <a:cs typeface="Times New Roman" panose="02020603050405020304" pitchFamily="18" charset="0"/>
              </a:rPr>
              <a:t>2023) </a:t>
            </a:r>
            <a:br>
              <a:rPr lang="ru-RU" sz="2000" b="1" dirty="0">
                <a:solidFill>
                  <a:srgbClr val="004E9E"/>
                </a:solidFill>
                <a:ea typeface="Roboto Condensed Light" panose="02000000000000000000" pitchFamily="2" charset="0"/>
                <a:cs typeface="Times New Roman" panose="02020603050405020304" pitchFamily="18" charset="0"/>
              </a:rPr>
            </a:br>
            <a:r>
              <a:rPr lang="ru-RU" sz="2000" b="1" dirty="0">
                <a:solidFill>
                  <a:srgbClr val="004E9E"/>
                </a:solidFill>
                <a:ea typeface="Roboto Condensed Light" panose="02000000000000000000" pitchFamily="2" charset="0"/>
                <a:cs typeface="Times New Roman" panose="02020603050405020304" pitchFamily="18" charset="0"/>
                <a:hlinkClick r:id="rId2"/>
              </a:rPr>
              <a:t>https://drive.google.com/file/d/1pFBJyBAfrCCoopnHEOS5WFFq0ANSBk-t/view</a:t>
            </a:r>
            <a:r>
              <a:rPr lang="ru-RU" sz="2000" b="1" dirty="0">
                <a:solidFill>
                  <a:srgbClr val="004E9E"/>
                </a:solidFill>
                <a:ea typeface="Roboto Condensed Light" panose="02000000000000000000" pitchFamily="2" charset="0"/>
                <a:cs typeface="Times New Roman" panose="02020603050405020304" pitchFamily="18" charset="0"/>
              </a:rPr>
              <a:t> </a:t>
            </a: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694576"/>
            <a:ext cx="11395494" cy="4028363"/>
          </a:xfrm>
        </p:spPr>
        <p:txBody>
          <a:bodyPr/>
          <a:lstStyle/>
          <a:p>
            <a:pPr indent="0" algn="just">
              <a:lnSpc>
                <a:spcPct val="107000"/>
              </a:lnSpc>
              <a:spcAft>
                <a:spcPts val="800"/>
              </a:spcAft>
              <a:buNone/>
            </a:pPr>
            <a:r>
              <a:rPr lang="uk-UA" sz="2400" b="1" dirty="0">
                <a:solidFill>
                  <a:srgbClr val="002949"/>
                </a:solidFill>
                <a:effectLst/>
                <a:ea typeface="Roboto Condensed Light" panose="02000000000000000000" pitchFamily="2" charset="0"/>
                <a:cs typeface="Times New Roman" panose="02020603050405020304" pitchFamily="18" charset="0"/>
              </a:rPr>
              <a:t>Місія Верховного Суду:</a:t>
            </a:r>
          </a:p>
          <a:p>
            <a:pPr indent="0" algn="just">
              <a:lnSpc>
                <a:spcPct val="107000"/>
              </a:lnSpc>
              <a:spcAft>
                <a:spcPts val="800"/>
              </a:spcAft>
              <a:buNone/>
            </a:pPr>
            <a:r>
              <a:rPr lang="uk-UA" sz="2400" dirty="0">
                <a:solidFill>
                  <a:srgbClr val="002949"/>
                </a:solidFill>
                <a:effectLst/>
                <a:ea typeface="Roboto Condensed Light" panose="02000000000000000000" pitchFamily="2" charset="0"/>
                <a:cs typeface="Times New Roman" panose="02020603050405020304" pitchFamily="18" charset="0"/>
              </a:rPr>
              <a:t>забезпечувати справедливе, ефективне та швидке вирішення конфліктів (суперечок) між членами суспільства, у тому числі і за рахунок інновацій (</a:t>
            </a:r>
            <a:r>
              <a:rPr lang="uk-UA" sz="2400" b="1" dirty="0">
                <a:solidFill>
                  <a:srgbClr val="002949"/>
                </a:solidFill>
                <a:effectLst/>
                <a:ea typeface="Roboto Condensed Light" panose="02000000000000000000" pitchFamily="2" charset="0"/>
                <a:cs typeface="Times New Roman" panose="02020603050405020304" pitchFamily="18" charset="0"/>
              </a:rPr>
              <a:t>цифрова трансформація </a:t>
            </a:r>
            <a:r>
              <a:rPr lang="uk-UA" sz="2400" dirty="0">
                <a:solidFill>
                  <a:srgbClr val="002949"/>
                </a:solidFill>
                <a:effectLst/>
                <a:ea typeface="Roboto Condensed Light" panose="02000000000000000000" pitchFamily="2" charset="0"/>
                <a:cs typeface="Times New Roman" panose="02020603050405020304" pitchFamily="18" charset="0"/>
              </a:rPr>
              <a:t>правосуддя)</a:t>
            </a:r>
          </a:p>
          <a:p>
            <a:pPr indent="0" algn="just">
              <a:lnSpc>
                <a:spcPct val="107000"/>
              </a:lnSpc>
              <a:spcAft>
                <a:spcPts val="800"/>
              </a:spcAft>
              <a:buNone/>
            </a:pPr>
            <a:r>
              <a:rPr lang="uk-UA" sz="2400" b="1" dirty="0">
                <a:solidFill>
                  <a:srgbClr val="002949"/>
                </a:solidFill>
                <a:effectLst/>
                <a:ea typeface="Roboto Condensed Light" panose="02000000000000000000" pitchFamily="2" charset="0"/>
                <a:cs typeface="Times New Roman" panose="02020603050405020304" pitchFamily="18" charset="0"/>
              </a:rPr>
              <a:t>Візія Верховного Суду на 5 років:</a:t>
            </a:r>
          </a:p>
          <a:p>
            <a:pPr indent="0" algn="just">
              <a:lnSpc>
                <a:spcPct val="107000"/>
              </a:lnSpc>
              <a:spcAft>
                <a:spcPts val="800"/>
              </a:spcAft>
              <a:buNone/>
            </a:pPr>
            <a:r>
              <a:rPr lang="uk-UA" sz="2400" dirty="0">
                <a:solidFill>
                  <a:srgbClr val="002949"/>
                </a:solidFill>
                <a:ea typeface="Roboto Condensed Light" panose="02000000000000000000" pitchFamily="2" charset="0"/>
                <a:cs typeface="Times New Roman" panose="02020603050405020304" pitchFamily="18" charset="0"/>
              </a:rPr>
              <a:t>м</a:t>
            </a:r>
            <a:r>
              <a:rPr lang="uk-UA" sz="2400" dirty="0">
                <a:solidFill>
                  <a:srgbClr val="002949"/>
                </a:solidFill>
                <a:effectLst/>
                <a:ea typeface="Roboto Condensed Light" panose="02000000000000000000" pitchFamily="2" charset="0"/>
                <a:cs typeface="Times New Roman" panose="02020603050405020304" pitchFamily="18" charset="0"/>
              </a:rPr>
              <a:t>и сприяємо цифровій трансформації правосуддя, ми - суд високих технологій, (працюємо над розвитком онлайн та електронного суду, дистанційного розгляду справ, застосовуємо у роботі </a:t>
            </a:r>
            <a:r>
              <a:rPr lang="uk-UA" sz="2400" b="1" dirty="0">
                <a:solidFill>
                  <a:srgbClr val="002949"/>
                </a:solidFill>
                <a:effectLst/>
                <a:ea typeface="Roboto Condensed Light" panose="02000000000000000000" pitchFamily="2" charset="0"/>
                <a:cs typeface="Times New Roman" panose="02020603050405020304" pitchFamily="18" charset="0"/>
              </a:rPr>
              <a:t>штучний інтелект, зокрема для забезпечення єдності практики</a:t>
            </a:r>
            <a:r>
              <a:rPr lang="en-US" sz="2400" dirty="0">
                <a:solidFill>
                  <a:srgbClr val="002949"/>
                </a:solidFill>
                <a:effectLst/>
                <a:ea typeface="Roboto Condensed Light" panose="02000000000000000000" pitchFamily="2" charset="0"/>
                <a:cs typeface="Times New Roman" panose="02020603050405020304" pitchFamily="18" charset="0"/>
              </a:rPr>
              <a:t>)</a:t>
            </a:r>
            <a:endParaRPr lang="uk-UA" sz="2400" dirty="0">
              <a:solidFill>
                <a:srgbClr val="002949"/>
              </a:solidFill>
              <a:effectLst/>
              <a:ea typeface="Roboto Condensed Light" panose="02000000000000000000" pitchFamily="2" charset="0"/>
              <a:cs typeface="Times New Roman" panose="02020603050405020304" pitchFamily="18" charset="0"/>
            </a:endParaRPr>
          </a:p>
          <a:p>
            <a:pPr marL="571500" indent="-342900" algn="just">
              <a:lnSpc>
                <a:spcPct val="107000"/>
              </a:lnSpc>
              <a:spcAft>
                <a:spcPts val="800"/>
              </a:spcAft>
              <a:buAutoNum type="arabicPeriod"/>
            </a:pPr>
            <a:endParaRPr lang="uk-UA" sz="1800" dirty="0">
              <a:solidFill>
                <a:srgbClr val="002949"/>
              </a:solidFill>
              <a:effectLst/>
              <a:ea typeface="Roboto Condensed Light" panose="02000000000000000000" pitchFamily="2" charset="0"/>
              <a:cs typeface="Times New Roman" panose="02020603050405020304" pitchFamily="18" charset="0"/>
            </a:endParaRP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219158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634997"/>
          </a:xfrm>
        </p:spPr>
        <p:txBody>
          <a:bodyPr/>
          <a:lstStyle/>
          <a:p>
            <a:pPr algn="ctr"/>
            <a:br>
              <a:rPr lang="ru-RU" sz="2800" b="1" dirty="0">
                <a:solidFill>
                  <a:srgbClr val="004E9E"/>
                </a:solidFill>
                <a:ea typeface="Roboto Condensed Light" panose="02000000000000000000" pitchFamily="2" charset="0"/>
                <a:cs typeface="Times New Roman" panose="02020603050405020304" pitchFamily="18" charset="0"/>
              </a:rPr>
            </a:br>
            <a:r>
              <a:rPr lang="ru-RU" sz="2800" b="1" dirty="0">
                <a:solidFill>
                  <a:srgbClr val="004E9E"/>
                </a:solidFill>
                <a:ea typeface="Roboto Condensed Light" panose="02000000000000000000" pitchFamily="2" charset="0"/>
                <a:cs typeface="Times New Roman" panose="02020603050405020304" pitchFamily="18" charset="0"/>
              </a:rPr>
              <a:t>Ухвала Верховного Суду від 8 лютого 2024 року у справі № 925/200/22</a:t>
            </a:r>
            <a:br>
              <a:rPr lang="ru-RU" sz="2800" b="1" dirty="0">
                <a:solidFill>
                  <a:srgbClr val="004E9E"/>
                </a:solidFill>
                <a:ea typeface="Roboto Condensed Light" panose="02000000000000000000" pitchFamily="2" charset="0"/>
                <a:cs typeface="Times New Roman" panose="02020603050405020304" pitchFamily="18" charset="0"/>
              </a:rPr>
            </a:br>
            <a:endParaRPr lang="ru-RU" sz="2800" b="1" dirty="0">
              <a:solidFill>
                <a:srgbClr val="004E9E"/>
              </a:solidFill>
              <a:ea typeface="Roboto Condensed Light"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224794"/>
            <a:ext cx="11395494" cy="4498146"/>
          </a:xfrm>
        </p:spPr>
        <p:txBody>
          <a:bodyPr/>
          <a:lstStyle/>
          <a:p>
            <a:pPr indent="0" algn="just">
              <a:lnSpc>
                <a:spcPct val="100000"/>
              </a:lnSpc>
              <a:spcBef>
                <a:spcPts val="0"/>
              </a:spcBef>
              <a:spcAft>
                <a:spcPts val="0"/>
              </a:spcAft>
              <a:buNone/>
            </a:pPr>
            <a:r>
              <a:rPr lang="uk-UA" sz="1900" dirty="0">
                <a:effectLst/>
                <a:ea typeface="Roboto Condensed Light" panose="02000000000000000000" pitchFamily="2" charset="0"/>
                <a:cs typeface="Times New Roman" panose="02020603050405020304" pitchFamily="18" charset="0"/>
              </a:rPr>
              <a:t>Суд визнав подання представником позивача заяви про роз`яснення постанови Верховного Суду від 11.12.2023 зловживанням процесуальними правами та залишив цю заяву без розгляду, оскільки:</a:t>
            </a:r>
          </a:p>
          <a:p>
            <a:pPr marL="571500" indent="-342900" algn="just">
              <a:lnSpc>
                <a:spcPct val="100000"/>
              </a:lnSpc>
              <a:spcBef>
                <a:spcPts val="0"/>
              </a:spcBef>
              <a:spcAft>
                <a:spcPts val="0"/>
              </a:spcAft>
              <a:buFont typeface="+mj-lt"/>
              <a:buAutoNum type="arabicPeriod"/>
            </a:pPr>
            <a:r>
              <a:rPr lang="uk-UA" sz="1900" dirty="0">
                <a:effectLst/>
                <a:ea typeface="Roboto Condensed Light" panose="02000000000000000000" pitchFamily="2" charset="0"/>
                <a:cs typeface="Times New Roman" panose="02020603050405020304" pitchFamily="18" charset="0"/>
              </a:rPr>
              <a:t>у справі, що розглядається, учасник використовує технологію штучного інтелекту не як засіб сприяння здійсненню належного правосуддя, а навпаки - з метою заперечення (ставлення під сумнів, оскарження) вже зроблених судом висновків. Протиставлення учасником судового процесу у процесуальній заяві висновків судової палати Верховного Суду з правового питання та штучного інтелекту, що не має нормативного регулювання та науково доведеного підґрунтя для використання, як підстава для роз`яснення рішення суду, неминуче спричиняє проблеми з точки зору впливу на авторитет Верховного Суду, його судової практики та довіри до судової влади в цілому;</a:t>
            </a:r>
          </a:p>
          <a:p>
            <a:pPr marL="571500" indent="-342900" algn="just">
              <a:lnSpc>
                <a:spcPct val="100000"/>
              </a:lnSpc>
              <a:spcBef>
                <a:spcPts val="0"/>
              </a:spcBef>
              <a:spcAft>
                <a:spcPts val="0"/>
              </a:spcAft>
              <a:buFont typeface="+mj-lt"/>
              <a:buAutoNum type="arabicPeriod"/>
            </a:pPr>
            <a:r>
              <a:rPr lang="uk-UA" sz="1900" dirty="0">
                <a:effectLst/>
                <a:ea typeface="Roboto Condensed Light" panose="02000000000000000000" pitchFamily="2" charset="0"/>
                <a:cs typeface="Times New Roman" panose="02020603050405020304" pitchFamily="18" charset="0"/>
              </a:rPr>
              <a:t>навмисне чи недбале зловживання ресурсами суду, в тому числі використання штучного інтелекту без належного розуміння його можливостей, як підстава для протиставлення його висновків висновкам суду, можуть підірвати довіру до судової системи</a:t>
            </a:r>
            <a:r>
              <a:rPr lang="uk-UA" sz="1900" dirty="0">
                <a:ea typeface="Roboto Condensed Light" panose="02000000000000000000" pitchFamily="2" charset="0"/>
                <a:cs typeface="Times New Roman" panose="02020603050405020304" pitchFamily="18" charset="0"/>
              </a:rPr>
              <a:t>;</a:t>
            </a:r>
          </a:p>
          <a:p>
            <a:pPr marL="571500" indent="-342900" algn="just">
              <a:lnSpc>
                <a:spcPct val="100000"/>
              </a:lnSpc>
              <a:spcBef>
                <a:spcPts val="0"/>
              </a:spcBef>
              <a:spcAft>
                <a:spcPts val="0"/>
              </a:spcAft>
              <a:buFont typeface="+mj-lt"/>
              <a:buAutoNum type="arabicPeriod"/>
            </a:pPr>
            <a:r>
              <a:rPr lang="uk-UA" sz="1900" dirty="0">
                <a:effectLst/>
                <a:ea typeface="Roboto Condensed Light" panose="02000000000000000000" pitchFamily="2" charset="0"/>
                <a:cs typeface="Times New Roman" panose="02020603050405020304" pitchFamily="18" charset="0"/>
              </a:rPr>
              <a:t>дії заявника у сукупності, зокрема апелювання до "позиції" штучного інтелекту "ChatGPT", згенерованого ним у відповідях з окремого питання, що вже розглянув суд, є виявом неповаги до суддів Верховного Суду.</a:t>
            </a:r>
          </a:p>
          <a:p>
            <a:pPr marL="0" indent="0">
              <a:buNone/>
            </a:pPr>
            <a:endParaRPr lang="uk-UA"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136338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500063"/>
            <a:ext cx="10515600" cy="634997"/>
          </a:xfrm>
        </p:spPr>
        <p:txBody>
          <a:bodyPr/>
          <a:lstStyle/>
          <a:p>
            <a:pPr algn="ctr"/>
            <a:br>
              <a:rPr lang="ru-RU" sz="2800" b="1" dirty="0">
                <a:solidFill>
                  <a:srgbClr val="004E9E"/>
                </a:solidFill>
                <a:ea typeface="Roboto Condensed Light" panose="02000000000000000000" pitchFamily="2" charset="0"/>
                <a:cs typeface="Times New Roman" panose="02020603050405020304" pitchFamily="18" charset="0"/>
              </a:rPr>
            </a:br>
            <a:r>
              <a:rPr lang="ru-RU" sz="2800" b="1" dirty="0">
                <a:solidFill>
                  <a:srgbClr val="004E9E"/>
                </a:solidFill>
                <a:ea typeface="Roboto Condensed Light" panose="02000000000000000000" pitchFamily="2" charset="0"/>
                <a:cs typeface="Times New Roman" panose="02020603050405020304" pitchFamily="18" charset="0"/>
              </a:rPr>
              <a:t>Окрема думка від 8 лютого 2024 року у справі № 925/200/22</a:t>
            </a:r>
            <a:br>
              <a:rPr lang="ru-RU" sz="2800" b="1" dirty="0">
                <a:solidFill>
                  <a:srgbClr val="004E9E"/>
                </a:solidFill>
                <a:ea typeface="Roboto Condensed Light" panose="02000000000000000000" pitchFamily="2" charset="0"/>
                <a:cs typeface="Times New Roman" panose="02020603050405020304" pitchFamily="18" charset="0"/>
              </a:rPr>
            </a:br>
            <a:endParaRPr lang="ru-RU" sz="2800" b="1" dirty="0">
              <a:solidFill>
                <a:srgbClr val="004E9E"/>
              </a:solidFill>
              <a:ea typeface="Roboto Condensed Light"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224794"/>
            <a:ext cx="11395494" cy="4498146"/>
          </a:xfrm>
        </p:spPr>
        <p:txBody>
          <a:bodyPr/>
          <a:lstStyle/>
          <a:p>
            <a:pPr indent="0" algn="just">
              <a:lnSpc>
                <a:spcPct val="100000"/>
              </a:lnSpc>
              <a:spcBef>
                <a:spcPts val="0"/>
              </a:spcBef>
              <a:spcAft>
                <a:spcPts val="0"/>
              </a:spcAft>
              <a:buNone/>
            </a:pPr>
            <a:r>
              <a:rPr lang="uk-UA" sz="2600" dirty="0">
                <a:solidFill>
                  <a:srgbClr val="002949"/>
                </a:solidFill>
                <a:ea typeface="Roboto Condensed Light" panose="02000000000000000000" pitchFamily="2" charset="0"/>
              </a:rPr>
              <a:t>Саме по собі посилання на інформацію, що була згенерована за допомогою технологій ШІ, за відсутності інших обґрунтованих обставин, які б свідчили про недобросовісні процесуальні дії особи, не може визнаватися зловживанням процесуальними правами</a:t>
            </a:r>
          </a:p>
          <a:p>
            <a:pPr indent="0" algn="just">
              <a:lnSpc>
                <a:spcPct val="100000"/>
              </a:lnSpc>
              <a:spcBef>
                <a:spcPts val="0"/>
              </a:spcBef>
              <a:spcAft>
                <a:spcPts val="0"/>
              </a:spcAft>
              <a:buNone/>
            </a:pPr>
            <a:endParaRPr lang="uk-UA" sz="2600" dirty="0">
              <a:solidFill>
                <a:srgbClr val="002949"/>
              </a:solidFill>
              <a:ea typeface="Roboto Condensed Light" panose="02000000000000000000" pitchFamily="2" charset="0"/>
            </a:endParaRPr>
          </a:p>
          <a:p>
            <a:pPr indent="0" algn="just">
              <a:lnSpc>
                <a:spcPct val="100000"/>
              </a:lnSpc>
              <a:spcBef>
                <a:spcPts val="0"/>
              </a:spcBef>
              <a:spcAft>
                <a:spcPts val="0"/>
              </a:spcAft>
              <a:buNone/>
            </a:pPr>
            <a:r>
              <a:rPr lang="uk-UA" sz="2600" dirty="0">
                <a:solidFill>
                  <a:srgbClr val="002949"/>
                </a:solidFill>
                <a:ea typeface="Roboto Condensed Light" panose="02000000000000000000" pitchFamily="2" charset="0"/>
              </a:rPr>
              <a:t>Пославшись на відповіді, згенеровані ШІ «</a:t>
            </a:r>
            <a:r>
              <a:rPr lang="en-US" sz="2600" dirty="0">
                <a:solidFill>
                  <a:srgbClr val="002949"/>
                </a:solidFill>
                <a:ea typeface="Roboto Condensed Light" panose="02000000000000000000" pitchFamily="2" charset="0"/>
              </a:rPr>
              <a:t>ChatGPT», </a:t>
            </a:r>
            <a:r>
              <a:rPr lang="uk-UA" sz="2600" dirty="0">
                <a:solidFill>
                  <a:srgbClr val="002949"/>
                </a:solidFill>
                <a:ea typeface="Roboto Condensed Light" panose="02000000000000000000" pitchFamily="2" charset="0"/>
              </a:rPr>
              <a:t>з метою обґрунтування своєї позиції, зважаючи зміст заяви, наведені в ній доводи та аргументи, заявник не виявив неповагу до Суду та не поставив під сумнів його висновки, навпаки – прагнув з`ясувати та уточнити окремі висновки з питань, щодо яких висловився Верховний Суд.</a:t>
            </a:r>
          </a:p>
          <a:p>
            <a:pPr indent="0" algn="just">
              <a:lnSpc>
                <a:spcPct val="100000"/>
              </a:lnSpc>
              <a:spcBef>
                <a:spcPts val="0"/>
              </a:spcBef>
              <a:spcAft>
                <a:spcPts val="0"/>
              </a:spcAft>
              <a:buNone/>
            </a:pPr>
            <a:endParaRPr lang="uk-UA" sz="2000"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5283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34BD08-F0D9-4EB5-AA18-576E2A94D4CD}"/>
              </a:ext>
            </a:extLst>
          </p:cNvPr>
          <p:cNvSpPr>
            <a:spLocks noGrp="1"/>
          </p:cNvSpPr>
          <p:nvPr>
            <p:ph type="title"/>
          </p:nvPr>
        </p:nvSpPr>
        <p:spPr>
          <a:xfrm>
            <a:off x="775880" y="310393"/>
            <a:ext cx="10515600" cy="1291904"/>
          </a:xfrm>
        </p:spPr>
        <p:txBody>
          <a:bodyPr/>
          <a:lstStyle/>
          <a:p>
            <a:pPr algn="ctr"/>
            <a:br>
              <a:rPr lang="ru-RU" sz="2800" b="1" dirty="0">
                <a:solidFill>
                  <a:srgbClr val="004E9E"/>
                </a:solidFill>
                <a:ea typeface="Roboto Condensed Light" panose="02000000000000000000" pitchFamily="2" charset="0"/>
                <a:cs typeface="Times New Roman" panose="02020603050405020304" pitchFamily="18" charset="0"/>
              </a:rPr>
            </a:br>
            <a:r>
              <a:rPr lang="ru-RU" sz="2800" b="1" dirty="0">
                <a:solidFill>
                  <a:srgbClr val="004E9E"/>
                </a:solidFill>
                <a:ea typeface="Roboto Condensed Light" panose="02000000000000000000" pitchFamily="2" charset="0"/>
                <a:cs typeface="Times New Roman" panose="02020603050405020304" pitchFamily="18" charset="0"/>
              </a:rPr>
              <a:t>Леопольд Ашенбреннер </a:t>
            </a:r>
            <a:r>
              <a:rPr lang="uk-UA" sz="2800" b="1" dirty="0">
                <a:solidFill>
                  <a:srgbClr val="004E9E"/>
                </a:solidFill>
                <a:ea typeface="Roboto Condensed Light" panose="02000000000000000000" pitchFamily="2" charset="0"/>
                <a:cs typeface="Times New Roman" panose="02020603050405020304" pitchFamily="18" charset="0"/>
              </a:rPr>
              <a:t>«Поінформованість про ситуацію»</a:t>
            </a:r>
            <a:br>
              <a:rPr lang="uk-UA" sz="2800" b="1" dirty="0">
                <a:solidFill>
                  <a:srgbClr val="004E9E"/>
                </a:solidFill>
                <a:ea typeface="Roboto Condensed Light" panose="02000000000000000000" pitchFamily="2" charset="0"/>
                <a:cs typeface="Times New Roman" panose="02020603050405020304" pitchFamily="18" charset="0"/>
              </a:rPr>
            </a:br>
            <a:r>
              <a:rPr lang="en-US" sz="1800" b="1" dirty="0">
                <a:solidFill>
                  <a:srgbClr val="004E9E"/>
                </a:solidFill>
                <a:ea typeface="Roboto Condensed Light" panose="02000000000000000000" pitchFamily="2" charset="0"/>
                <a:cs typeface="Times New Roman" panose="02020603050405020304" pitchFamily="18" charset="0"/>
                <a:hlinkClick r:id="rId2"/>
              </a:rPr>
              <a:t>https://situational-awareness.ai/wp-content/uploads/2024/06/situationalawareness.pdf</a:t>
            </a:r>
            <a:r>
              <a:rPr lang="uk-UA" sz="1800" b="1" dirty="0">
                <a:solidFill>
                  <a:srgbClr val="004E9E"/>
                </a:solidFill>
                <a:ea typeface="Roboto Condensed Light" panose="02000000000000000000" pitchFamily="2" charset="0"/>
                <a:cs typeface="Times New Roman" panose="02020603050405020304" pitchFamily="18" charset="0"/>
              </a:rPr>
              <a:t> </a:t>
            </a:r>
            <a:br>
              <a:rPr lang="ru-RU" sz="2800" b="1" dirty="0">
                <a:solidFill>
                  <a:srgbClr val="004E9E"/>
                </a:solidFill>
                <a:ea typeface="Roboto Condensed Light" panose="02000000000000000000" pitchFamily="2" charset="0"/>
                <a:cs typeface="Times New Roman" panose="02020603050405020304" pitchFamily="18" charset="0"/>
              </a:rPr>
            </a:br>
            <a:endParaRPr lang="ru-RU" sz="2800" b="1" dirty="0">
              <a:solidFill>
                <a:srgbClr val="004E9E"/>
              </a:solidFill>
              <a:ea typeface="Roboto Condensed Light" panose="02000000000000000000" pitchFamily="2"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D4F2DC3E-5ADF-4808-A3C6-34A83DDC7E34}"/>
              </a:ext>
            </a:extLst>
          </p:cNvPr>
          <p:cNvSpPr>
            <a:spLocks noGrp="1"/>
          </p:cNvSpPr>
          <p:nvPr>
            <p:ph idx="1"/>
          </p:nvPr>
        </p:nvSpPr>
        <p:spPr>
          <a:xfrm>
            <a:off x="327804" y="1543574"/>
            <a:ext cx="11395494" cy="4179366"/>
          </a:xfrm>
        </p:spPr>
        <p:txBody>
          <a:bodyPr/>
          <a:lstStyle/>
          <a:p>
            <a:pPr indent="0" algn="just">
              <a:lnSpc>
                <a:spcPct val="100000"/>
              </a:lnSpc>
              <a:spcBef>
                <a:spcPts val="0"/>
              </a:spcBef>
              <a:spcAft>
                <a:spcPts val="0"/>
              </a:spcAft>
              <a:buNone/>
            </a:pPr>
            <a:r>
              <a:rPr lang="uk-UA" sz="2200" b="1" dirty="0">
                <a:solidFill>
                  <a:srgbClr val="002949"/>
                </a:solidFill>
                <a:ea typeface="Roboto Condensed Light" panose="02000000000000000000" pitchFamily="2" charset="0"/>
              </a:rPr>
              <a:t>Головні прогнози:</a:t>
            </a:r>
          </a:p>
          <a:p>
            <a:pPr indent="0" algn="just">
              <a:lnSpc>
                <a:spcPct val="100000"/>
              </a:lnSpc>
              <a:spcBef>
                <a:spcPts val="0"/>
              </a:spcBef>
              <a:spcAft>
                <a:spcPts val="0"/>
              </a:spcAft>
              <a:buNone/>
            </a:pPr>
            <a:r>
              <a:rPr lang="uk-UA" sz="2200" dirty="0">
                <a:solidFill>
                  <a:srgbClr val="002949"/>
                </a:solidFill>
                <a:ea typeface="Roboto Condensed Light" panose="02000000000000000000" pitchFamily="2" charset="0"/>
              </a:rPr>
              <a:t>1. У 2027 році з'явиться </a:t>
            </a:r>
            <a:r>
              <a:rPr lang="en-US" sz="2200" dirty="0">
                <a:solidFill>
                  <a:srgbClr val="002949"/>
                </a:solidFill>
                <a:ea typeface="Roboto Condensed Light" panose="02000000000000000000" pitchFamily="2" charset="0"/>
              </a:rPr>
              <a:t>AGI (Artificial general intelligence)</a:t>
            </a:r>
            <a:r>
              <a:rPr lang="uk-UA" sz="2200" dirty="0">
                <a:solidFill>
                  <a:srgbClr val="002949"/>
                </a:solidFill>
                <a:ea typeface="Roboto Condensed Light" panose="02000000000000000000" pitchFamily="2" charset="0"/>
              </a:rPr>
              <a:t>, </a:t>
            </a:r>
            <a:r>
              <a:rPr lang="uk-UA" sz="2200" dirty="0">
                <a:solidFill>
                  <a:srgbClr val="002949"/>
                </a:solidFill>
                <a:effectLst/>
                <a:ea typeface="Roboto Condensed Light" panose="02000000000000000000" pitchFamily="2" charset="0"/>
                <a:cs typeface="Times New Roman" panose="02020603050405020304" pitchFamily="18" charset="0"/>
              </a:rPr>
              <a:t>який зможе працювати так само добре або краще, ніж люди, у широкому діапазоні когнітивних завдань.</a:t>
            </a:r>
          </a:p>
          <a:p>
            <a:pPr indent="0" algn="just">
              <a:lnSpc>
                <a:spcPct val="100000"/>
              </a:lnSpc>
              <a:spcBef>
                <a:spcPts val="0"/>
              </a:spcBef>
              <a:spcAft>
                <a:spcPts val="0"/>
              </a:spcAft>
              <a:buNone/>
            </a:pPr>
            <a:r>
              <a:rPr lang="uk-UA" sz="2200" dirty="0">
                <a:solidFill>
                  <a:srgbClr val="002949"/>
                </a:solidFill>
                <a:ea typeface="Roboto Condensed Light" panose="02000000000000000000" pitchFamily="2" charset="0"/>
              </a:rPr>
              <a:t>2. Зараз </a:t>
            </a:r>
            <a:r>
              <a:rPr lang="en-US" sz="2200" dirty="0">
                <a:solidFill>
                  <a:srgbClr val="002949"/>
                </a:solidFill>
                <a:ea typeface="Roboto Condensed Light" panose="02000000000000000000" pitchFamily="2" charset="0"/>
              </a:rPr>
              <a:t>ChatGPT </a:t>
            </a:r>
            <a:r>
              <a:rPr lang="uk-UA" sz="2200" dirty="0">
                <a:solidFill>
                  <a:srgbClr val="002949"/>
                </a:solidFill>
                <a:ea typeface="Roboto Condensed Light" panose="02000000000000000000" pitchFamily="2" charset="0"/>
              </a:rPr>
              <a:t>схожий на людину, яка сидить в ізольованому ящику та якій можна надсилати текстові повідомлення. Згодом системи зможуть приєднуватися до ваших дзвінків у </a:t>
            </a:r>
            <a:r>
              <a:rPr lang="en-US" sz="2200" dirty="0">
                <a:solidFill>
                  <a:srgbClr val="002949"/>
                </a:solidFill>
                <a:ea typeface="Roboto Condensed Light" panose="02000000000000000000" pitchFamily="2" charset="0"/>
              </a:rPr>
              <a:t>Zoom, </a:t>
            </a:r>
            <a:r>
              <a:rPr lang="uk-UA" sz="2200" dirty="0">
                <a:solidFill>
                  <a:srgbClr val="002949"/>
                </a:solidFill>
                <a:ea typeface="Roboto Condensed Light" panose="02000000000000000000" pitchFamily="2" charset="0"/>
              </a:rPr>
              <a:t>досліджувати речі в Інтернеті, обмінюватися повідомленнями та імейлами, читати спільні документи, використовувати ваші програми тощо.</a:t>
            </a:r>
          </a:p>
          <a:p>
            <a:pPr indent="0" algn="just">
              <a:lnSpc>
                <a:spcPct val="100000"/>
              </a:lnSpc>
              <a:spcBef>
                <a:spcPts val="0"/>
              </a:spcBef>
              <a:spcAft>
                <a:spcPts val="0"/>
              </a:spcAft>
              <a:buNone/>
            </a:pPr>
            <a:r>
              <a:rPr lang="uk-UA" sz="2200" dirty="0">
                <a:solidFill>
                  <a:srgbClr val="002949"/>
                </a:solidFill>
                <a:ea typeface="Roboto Condensed Light" panose="02000000000000000000" pitchFamily="2" charset="0"/>
              </a:rPr>
              <a:t>3. Військова перевага, надана суперінтелектом, буде вирішальною навіть для того, щоб завчасно знищити сили ядерного стримування супротивника. Покращені сенсорні мережі та аналіз можуть визначити місцезнаходження навіть найтихіших атомних підводних човнів. Мільйони автономних дронів, розміром з мишу, із прогресом у стелс-просторі зможуть проникати в тил ворога, таємно знаходити та обезголовлювати ядерні сили супротивника.</a:t>
            </a:r>
          </a:p>
          <a:p>
            <a:pPr indent="0" algn="just">
              <a:lnSpc>
                <a:spcPct val="100000"/>
              </a:lnSpc>
              <a:spcBef>
                <a:spcPts val="0"/>
              </a:spcBef>
              <a:spcAft>
                <a:spcPts val="0"/>
              </a:spcAft>
              <a:buNone/>
            </a:pPr>
            <a:endParaRPr lang="uk-UA" sz="2200" dirty="0">
              <a:solidFill>
                <a:srgbClr val="002949"/>
              </a:solidFill>
              <a:ea typeface="Roboto Condensed Light" panose="02000000000000000000" pitchFamily="2" charset="0"/>
            </a:endParaRPr>
          </a:p>
          <a:p>
            <a:pPr marL="685800" indent="-457200" algn="just">
              <a:lnSpc>
                <a:spcPct val="100000"/>
              </a:lnSpc>
              <a:spcBef>
                <a:spcPts val="0"/>
              </a:spcBef>
              <a:spcAft>
                <a:spcPts val="0"/>
              </a:spcAft>
              <a:buAutoNum type="arabicPeriod"/>
            </a:pPr>
            <a:endParaRPr lang="uk-UA" sz="2200" dirty="0">
              <a:solidFill>
                <a:srgbClr val="002949"/>
              </a:solidFill>
              <a:ea typeface="Roboto Condensed Light" panose="02000000000000000000" pitchFamily="2" charset="0"/>
            </a:endParaRPr>
          </a:p>
        </p:txBody>
      </p:sp>
      <p:sp>
        <p:nvSpPr>
          <p:cNvPr id="4" name="Text Placeholder 2">
            <a:extLst>
              <a:ext uri="{FF2B5EF4-FFF2-40B4-BE49-F238E27FC236}">
                <a16:creationId xmlns:a16="http://schemas.microsoft.com/office/drawing/2014/main" id="{CA77A9D9-3E2B-C681-F9EB-E242D9928926}"/>
              </a:ext>
            </a:extLst>
          </p:cNvPr>
          <p:cNvSpPr txBox="1">
            <a:spLocks/>
          </p:cNvSpPr>
          <p:nvPr/>
        </p:nvSpPr>
        <p:spPr>
          <a:xfrm>
            <a:off x="482856" y="5987308"/>
            <a:ext cx="1157729" cy="325056"/>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Roboto Condensed Light"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Light"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Roboto Condensed Light"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Roboto Condensed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1200" dirty="0">
                <a:solidFill>
                  <a:srgbClr val="002949"/>
                </a:solidFill>
              </a:rPr>
              <a:t>Верховний Суд</a:t>
            </a:r>
            <a:endParaRPr lang="en-US" sz="1200" dirty="0">
              <a:solidFill>
                <a:srgbClr val="002949"/>
              </a:solidFill>
            </a:endParaRPr>
          </a:p>
        </p:txBody>
      </p:sp>
      <p:cxnSp>
        <p:nvCxnSpPr>
          <p:cNvPr id="5" name="Прямая соединительная линия 11">
            <a:extLst>
              <a:ext uri="{FF2B5EF4-FFF2-40B4-BE49-F238E27FC236}">
                <a16:creationId xmlns:a16="http://schemas.microsoft.com/office/drawing/2014/main" id="{C133A3BD-2DC3-62CD-3A71-C6A17C0442C8}"/>
              </a:ext>
            </a:extLst>
          </p:cNvPr>
          <p:cNvCxnSpPr/>
          <p:nvPr/>
        </p:nvCxnSpPr>
        <p:spPr>
          <a:xfrm>
            <a:off x="587036" y="6271853"/>
            <a:ext cx="377688" cy="0"/>
          </a:xfrm>
          <a:prstGeom prst="line">
            <a:avLst/>
          </a:prstGeom>
          <a:ln w="12700">
            <a:solidFill>
              <a:srgbClr val="00274E"/>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A6F1101B-7D7C-E6B7-6DD0-F14888F88B54}"/>
              </a:ext>
            </a:extLst>
          </p:cNvPr>
          <p:cNvSpPr txBox="1">
            <a:spLocks/>
          </p:cNvSpPr>
          <p:nvPr/>
        </p:nvSpPr>
        <p:spPr>
          <a:xfrm>
            <a:off x="1864033" y="5969020"/>
            <a:ext cx="9117155" cy="325056"/>
          </a:xfrm>
          <a:prstGeom prst="rect">
            <a:avLst/>
          </a:prstGeom>
        </p:spPr>
        <p:txBody>
          <a:bodyPr vert="horz" lIns="91440" tIns="45720" rIns="9144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200" b="0" i="0" kern="1200" baseline="0">
                <a:solidFill>
                  <a:schemeClr val="bg1"/>
                </a:solidFill>
                <a:latin typeface="Roboto Condensed Light" charset="0"/>
                <a:ea typeface="Roboto Condensed Light" charset="0"/>
                <a:cs typeface="Roboto Condensed Light" charset="0"/>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just">
              <a:lnSpc>
                <a:spcPct val="100000"/>
              </a:lnSpc>
              <a:spcBef>
                <a:spcPct val="0"/>
              </a:spcBef>
            </a:pPr>
            <a:r>
              <a:rPr lang="uk-UA" altLang="uk-UA" dirty="0">
                <a:solidFill>
                  <a:srgbClr val="002949"/>
                </a:solidFill>
              </a:rPr>
              <a:t>Інтеграція штучного інтелекту (</a:t>
            </a:r>
            <a:r>
              <a:rPr lang="en-US" altLang="uk-UA" dirty="0">
                <a:solidFill>
                  <a:srgbClr val="002949"/>
                </a:solidFill>
              </a:rPr>
              <a:t>artificial intelligence) </a:t>
            </a:r>
            <a:r>
              <a:rPr lang="uk-UA" altLang="uk-UA" dirty="0">
                <a:solidFill>
                  <a:srgbClr val="002949"/>
                </a:solidFill>
              </a:rPr>
              <a:t>в систему правосуддя: поспішай повільно</a:t>
            </a:r>
            <a:endParaRPr lang="ru-RU" altLang="uk-UA" dirty="0">
              <a:solidFill>
                <a:srgbClr val="002949"/>
              </a:solidFill>
            </a:endParaRPr>
          </a:p>
        </p:txBody>
      </p:sp>
      <p:sp>
        <p:nvSpPr>
          <p:cNvPr id="8" name="Slide Number Placeholder 3">
            <a:extLst>
              <a:ext uri="{FF2B5EF4-FFF2-40B4-BE49-F238E27FC236}">
                <a16:creationId xmlns:a16="http://schemas.microsoft.com/office/drawing/2014/main" id="{B2189E4C-2AA1-F723-5FBB-478D01D2618B}"/>
              </a:ext>
            </a:extLst>
          </p:cNvPr>
          <p:cNvSpPr txBox="1">
            <a:spLocks/>
          </p:cNvSpPr>
          <p:nvPr/>
        </p:nvSpPr>
        <p:spPr>
          <a:xfrm>
            <a:off x="9267351" y="5995665"/>
            <a:ext cx="2404944" cy="402652"/>
          </a:xfrm>
          <a:prstGeom prst="rect">
            <a:avLst/>
          </a:prstGeom>
        </p:spPr>
        <p:txBody>
          <a:bodyPr vert="horz" wrap="square" lIns="91440" tIns="45720" rIns="91440" bIns="45720" numCol="1" anchor="ctr" anchorCtr="0" compatLnSpc="1">
            <a:prstTxWarp prst="textNoShape">
              <a:avLst/>
            </a:prstTxWarp>
          </a:bodyPr>
          <a:lstStyle>
            <a:defPPr>
              <a:defRPr lang="uk-UA"/>
            </a:defPPr>
            <a:lvl1pPr algn="r" rtl="0" eaLnBrk="1" fontAlgn="base" hangingPunct="1">
              <a:spcBef>
                <a:spcPct val="0"/>
              </a:spcBef>
              <a:spcAft>
                <a:spcPct val="0"/>
              </a:spcAft>
              <a:defRPr sz="1200" kern="1200">
                <a:solidFill>
                  <a:srgbClr val="898989"/>
                </a:solidFill>
                <a:latin typeface="Roboto Condensed Light" panose="02000000000000000000" pitchFamily="2"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uk-UA" sz="1400" dirty="0">
                <a:solidFill>
                  <a:srgbClr val="002949"/>
                </a:solidFill>
              </a:rPr>
              <a:t>5</a:t>
            </a:r>
            <a:endParaRPr lang="en-US" sz="1400" dirty="0">
              <a:solidFill>
                <a:srgbClr val="002949"/>
              </a:solidFill>
            </a:endParaRPr>
          </a:p>
        </p:txBody>
      </p:sp>
    </p:spTree>
    <p:extLst>
      <p:ext uri="{BB962C8B-B14F-4D97-AF65-F5344CB8AC3E}">
        <p14:creationId xmlns:p14="http://schemas.microsoft.com/office/powerpoint/2010/main" val="3338388596"/>
      </p:ext>
    </p:extLst>
  </p:cSld>
  <p:clrMapOvr>
    <a:masterClrMapping/>
  </p:clrMapOvr>
</p:sld>
</file>

<file path=ppt/theme/theme1.xml><?xml version="1.0" encoding="utf-8"?>
<a:theme xmlns:a="http://schemas.openxmlformats.org/drawingml/2006/main" name="Верховний Суд">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Верховний Суд" id="{85927FFF-16E0-4779-9E9F-FDB9FC60E28B}" vid="{1C97956D-EB6D-4D66-A40D-6F9E3D9A6E3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Верховний Суд</Template>
  <TotalTime>3875</TotalTime>
  <Words>4534</Words>
  <Application>Microsoft Office PowerPoint</Application>
  <PresentationFormat>Широкий екран</PresentationFormat>
  <Paragraphs>276</Paragraphs>
  <Slides>42</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42</vt:i4>
      </vt:variant>
    </vt:vector>
  </HeadingPairs>
  <TitlesOfParts>
    <vt:vector size="46" baseType="lpstr">
      <vt:lpstr>Arial</vt:lpstr>
      <vt:lpstr>Calibri Light</vt:lpstr>
      <vt:lpstr>Roboto Condensed Light</vt:lpstr>
      <vt:lpstr>Верховний Суд</vt:lpstr>
      <vt:lpstr>Презентація PowerPoint</vt:lpstr>
      <vt:lpstr>Пов'язані поняття</vt:lpstr>
      <vt:lpstr>Приклади використання Верховним Судом можливостей штучного інтелекту</vt:lpstr>
      <vt:lpstr>КОНСТИТУЦІЯ УКРАЇНИ</vt:lpstr>
      <vt:lpstr>Закон України «Про судоустрій і статус судді»</vt:lpstr>
      <vt:lpstr>Стратегія розвитку Верховного Суду на 2023 - 2027 роки (проєкт станом на травень 2023)  https://drive.google.com/file/d/1pFBJyBAfrCCoopnHEOS5WFFq0ANSBk-t/view </vt:lpstr>
      <vt:lpstr> Ухвала Верховного Суду від 8 лютого 2024 року у справі № 925/200/22 </vt:lpstr>
      <vt:lpstr> Окрема думка від 8 лютого 2024 року у справі № 925/200/22 </vt:lpstr>
      <vt:lpstr> Леопольд Ашенбреннер «Поінформованість про ситуацію» https://situational-awareness.ai/wp-content/uploads/2024/06/situationalawareness.pdf  </vt:lpstr>
      <vt:lpstr> Робітники OpenAI та Google DeepMind попередили про ризик "вимирання людства" через ШІhttps://www.reuters.com/technology/openai-google-deepminds-current-former-employees-warn-about-ai-risks-2024-06-04/ </vt:lpstr>
      <vt:lpstr> Framework Convention on Artificial Intelligence and Human Rights, Democracy and the Rule of Law https://search.coe.int/cm#{%22CoEObjectId%22:[%220900001680afb11f%22],%22sort%22:[%22CoEValidationDate%20Descending%22]} </vt:lpstr>
      <vt:lpstr>Програмісти все ще потрібні: ChatGPT не зміг зрозуміти більш як половину з 517 питань зі Stack Overflow https://www.techradar.com/pro/chatgpt-really-isnt-great-at-answering-programming-questions-yet</vt:lpstr>
      <vt:lpstr>Не уникайте обережного використання ШІ, сказали судді Великої Британії https://www-lawgazette-co-uk.translate.goog/practice/dont-shun-careful-use-of-ai-judges-told/5118192.article?_x_tr_sl=en&amp;_x_tr_tl=uk&amp;_x_tr_hl=uk&amp;_x_tr_pto=sc  https://www.judiciary.uk/wp-content/uploads/2023/12/AI-Judicial-Guidance.pdf</vt:lpstr>
      <vt:lpstr>Основні завдання, які вже сьогодні може здійснювати штучний інтелект</vt:lpstr>
      <vt:lpstr>Запитання для обговорення</vt:lpstr>
      <vt:lpstr>Найбільш поширені застосунки, які створені на базі ШІ та можуть бути використані у процесі реалізації особою права на доступ до суду та у процесі підготовки судді до здійснення правосуддя</vt:lpstr>
      <vt:lpstr>Найбільш поширені застосунки, які створені на базі ШІ та можуть бути використані у процесі реалізації особою права на доступ до суду та у процесі підготовки судді до здійснення правосуддя</vt:lpstr>
      <vt:lpstr>Найбільш поширені застосунки, які створені на базі ШІ та можуть бути використані у процесі реалізації особою права на доступ до суду та у процесі підготовки судді до здійснення правосуддя</vt:lpstr>
      <vt:lpstr>Найбільш поширені застосунки, які створені на базі ШІ та можуть бути використані у процесі реалізації особою права на доступ до суду та у процесі підготовки судді до здійснення правосуддя</vt:lpstr>
      <vt:lpstr>Важливі дослідження та наукові праці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Постанова Верховного Суду від 10 січня 2024 року у справі № 400/3128/23 </vt:lpstr>
      <vt:lpstr>Постанова Верховного Суду від 13 лютого 2024 року у справі № 140/9165/23</vt:lpstr>
      <vt:lpstr>Постанова Верховного Суду від 10 січня 2024 року у справі № 240/4894/23 </vt:lpstr>
      <vt:lpstr>Ухвала Верховного Суду від 23 січня 2024 року у справі № 380/12348/22</vt:lpstr>
      <vt:lpstr> Ухвала Верховного Суду від 07 травня 2024 року у справі №160/5259/20 </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Роман Палюх</dc:creator>
  <cp:lastModifiedBy>Ян Олександрович Берназюк</cp:lastModifiedBy>
  <cp:revision>404</cp:revision>
  <cp:lastPrinted>2024-05-09T11:36:17Z</cp:lastPrinted>
  <dcterms:created xsi:type="dcterms:W3CDTF">2018-11-30T10:25:38Z</dcterms:created>
  <dcterms:modified xsi:type="dcterms:W3CDTF">2024-06-17T06:32:24Z</dcterms:modified>
</cp:coreProperties>
</file>