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4"/>
  </p:notesMasterIdLst>
  <p:handoutMasterIdLst>
    <p:handoutMasterId r:id="rId35"/>
  </p:handoutMasterIdLst>
  <p:sldIdLst>
    <p:sldId id="256" r:id="rId2"/>
    <p:sldId id="740" r:id="rId3"/>
    <p:sldId id="858" r:id="rId4"/>
    <p:sldId id="859" r:id="rId5"/>
    <p:sldId id="860" r:id="rId6"/>
    <p:sldId id="861" r:id="rId7"/>
    <p:sldId id="862" r:id="rId8"/>
    <p:sldId id="863" r:id="rId9"/>
    <p:sldId id="864" r:id="rId10"/>
    <p:sldId id="865" r:id="rId11"/>
    <p:sldId id="866" r:id="rId12"/>
    <p:sldId id="867" r:id="rId13"/>
    <p:sldId id="868" r:id="rId14"/>
    <p:sldId id="869" r:id="rId15"/>
    <p:sldId id="870" r:id="rId16"/>
    <p:sldId id="871" r:id="rId17"/>
    <p:sldId id="873" r:id="rId18"/>
    <p:sldId id="874" r:id="rId19"/>
    <p:sldId id="875" r:id="rId20"/>
    <p:sldId id="876" r:id="rId21"/>
    <p:sldId id="882" r:id="rId22"/>
    <p:sldId id="877" r:id="rId23"/>
    <p:sldId id="878" r:id="rId24"/>
    <p:sldId id="879" r:id="rId25"/>
    <p:sldId id="880" r:id="rId26"/>
    <p:sldId id="881" r:id="rId27"/>
    <p:sldId id="872" r:id="rId28"/>
    <p:sldId id="883" r:id="rId29"/>
    <p:sldId id="845" r:id="rId30"/>
    <p:sldId id="846" r:id="rId31"/>
    <p:sldId id="847" r:id="rId32"/>
    <p:sldId id="279" r:id="rId33"/>
  </p:sldIdLst>
  <p:sldSz cx="12192000" cy="6858000"/>
  <p:notesSz cx="9947275" cy="6858000"/>
  <p:defaultTextStyle>
    <a:defPPr>
      <a:defRPr lang="uk-UA"/>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482">
          <p15:clr>
            <a:srgbClr val="A4A3A4"/>
          </p15:clr>
        </p15:guide>
        <p15:guide id="2" orient="horz" pos="2273">
          <p15:clr>
            <a:srgbClr val="A4A3A4"/>
          </p15:clr>
        </p15:guide>
        <p15:guide id="3" pos="2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E6E"/>
    <a:srgbClr val="2C4D88"/>
    <a:srgbClr val="212121"/>
    <a:srgbClr val="F0E8E3"/>
    <a:srgbClr val="2E508E"/>
    <a:srgbClr val="760000"/>
    <a:srgbClr val="A87C00"/>
    <a:srgbClr val="FFF8E5"/>
    <a:srgbClr val="F7F7F7"/>
    <a:srgbClr val="69D1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6" autoAdjust="0"/>
    <p:restoredTop sz="92718" autoAdjust="0"/>
  </p:normalViewPr>
  <p:slideViewPr>
    <p:cSldViewPr snapToGrid="0">
      <p:cViewPr varScale="1">
        <p:scale>
          <a:sx n="106" d="100"/>
          <a:sy n="106" d="100"/>
        </p:scale>
        <p:origin x="834" y="108"/>
      </p:cViewPr>
      <p:guideLst>
        <p:guide orient="horz" pos="482"/>
        <p:guide orient="horz" pos="2273"/>
        <p:guide pos="2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10063" cy="342900"/>
          </a:xfrm>
          <a:prstGeom prst="rect">
            <a:avLst/>
          </a:prstGeom>
        </p:spPr>
        <p:txBody>
          <a:bodyPr vert="horz" lIns="91430" tIns="45715" rIns="91430" bIns="45715" rtlCol="0"/>
          <a:lstStyle>
            <a:lvl1pPr algn="l" eaLnBrk="0" hangingPunct="0">
              <a:defRPr sz="1200">
                <a:cs typeface="+mn-cs"/>
              </a:defRPr>
            </a:lvl1pPr>
          </a:lstStyle>
          <a:p>
            <a:pPr>
              <a:defRPr/>
            </a:pPr>
            <a:endParaRPr lang="ru-RU" dirty="0">
              <a:latin typeface="Roboto Condensed Light" pitchFamily="2" charset="0"/>
            </a:endParaRPr>
          </a:p>
        </p:txBody>
      </p:sp>
      <p:sp>
        <p:nvSpPr>
          <p:cNvPr id="3" name="Дата 2"/>
          <p:cNvSpPr>
            <a:spLocks noGrp="1"/>
          </p:cNvSpPr>
          <p:nvPr>
            <p:ph type="dt" sz="quarter" idx="1"/>
          </p:nvPr>
        </p:nvSpPr>
        <p:spPr>
          <a:xfrm>
            <a:off x="5634038" y="0"/>
            <a:ext cx="4311650" cy="342900"/>
          </a:xfrm>
          <a:prstGeom prst="rect">
            <a:avLst/>
          </a:prstGeom>
        </p:spPr>
        <p:txBody>
          <a:bodyPr vert="horz" lIns="91430" tIns="45715" rIns="91430" bIns="45715" rtlCol="0"/>
          <a:lstStyle>
            <a:lvl1pPr algn="r" eaLnBrk="0" hangingPunct="0">
              <a:defRPr sz="1200">
                <a:cs typeface="+mn-cs"/>
              </a:defRPr>
            </a:lvl1pPr>
          </a:lstStyle>
          <a:p>
            <a:pPr>
              <a:defRPr/>
            </a:pPr>
            <a:fld id="{A0DA2223-3E77-43C7-82E5-7362365AE11B}" type="datetimeFigureOut">
              <a:rPr lang="ru-RU">
                <a:latin typeface="Roboto Condensed Light" pitchFamily="2" charset="0"/>
              </a:rPr>
              <a:pPr>
                <a:defRPr/>
              </a:pPr>
              <a:t>09.02.2024</a:t>
            </a:fld>
            <a:endParaRPr lang="ru-RU" dirty="0">
              <a:latin typeface="Roboto Condensed Light" pitchFamily="2" charset="0"/>
            </a:endParaRPr>
          </a:p>
        </p:txBody>
      </p:sp>
      <p:sp>
        <p:nvSpPr>
          <p:cNvPr id="4" name="Нижний колонтитул 3"/>
          <p:cNvSpPr>
            <a:spLocks noGrp="1"/>
          </p:cNvSpPr>
          <p:nvPr>
            <p:ph type="ftr" sz="quarter" idx="2"/>
          </p:nvPr>
        </p:nvSpPr>
        <p:spPr>
          <a:xfrm>
            <a:off x="0" y="6515100"/>
            <a:ext cx="4310063" cy="341313"/>
          </a:xfrm>
          <a:prstGeom prst="rect">
            <a:avLst/>
          </a:prstGeom>
        </p:spPr>
        <p:txBody>
          <a:bodyPr vert="horz" lIns="91430" tIns="45715" rIns="91430" bIns="45715" rtlCol="0" anchor="b"/>
          <a:lstStyle>
            <a:lvl1pPr algn="l" eaLnBrk="0" hangingPunct="0">
              <a:defRPr sz="1200">
                <a:cs typeface="+mn-cs"/>
              </a:defRPr>
            </a:lvl1pPr>
          </a:lstStyle>
          <a:p>
            <a:pPr>
              <a:defRPr/>
            </a:pPr>
            <a:endParaRPr lang="ru-RU" dirty="0">
              <a:latin typeface="Roboto Condensed Light" pitchFamily="2" charset="0"/>
            </a:endParaRPr>
          </a:p>
        </p:txBody>
      </p:sp>
      <p:sp>
        <p:nvSpPr>
          <p:cNvPr id="5" name="Номер слайда 4"/>
          <p:cNvSpPr>
            <a:spLocks noGrp="1"/>
          </p:cNvSpPr>
          <p:nvPr>
            <p:ph type="sldNum" sz="quarter" idx="3"/>
          </p:nvPr>
        </p:nvSpPr>
        <p:spPr>
          <a:xfrm>
            <a:off x="5634038" y="6515100"/>
            <a:ext cx="4311650" cy="341313"/>
          </a:xfrm>
          <a:prstGeom prst="rect">
            <a:avLst/>
          </a:prstGeom>
        </p:spPr>
        <p:txBody>
          <a:bodyPr vert="horz" wrap="square" lIns="91430" tIns="45715" rIns="91430" bIns="45715" numCol="1" anchor="b" anchorCtr="0" compatLnSpc="1">
            <a:prstTxWarp prst="textNoShape">
              <a:avLst/>
            </a:prstTxWarp>
          </a:bodyPr>
          <a:lstStyle>
            <a:lvl1pPr algn="r" eaLnBrk="0" hangingPunct="0">
              <a:defRPr sz="1200">
                <a:cs typeface="+mn-cs"/>
              </a:defRPr>
            </a:lvl1pPr>
          </a:lstStyle>
          <a:p>
            <a:pPr>
              <a:defRPr/>
            </a:pPr>
            <a:fld id="{141BAEE3-332C-4040-854A-FF323DE8ED51}" type="slidenum">
              <a:rPr lang="ru-RU" altLang="ru-RU">
                <a:latin typeface="Roboto Condensed Light" pitchFamily="2" charset="0"/>
              </a:rPr>
              <a:pPr>
                <a:defRPr/>
              </a:pPr>
              <a:t>‹№›</a:t>
            </a:fld>
            <a:endParaRPr lang="ru-RU" altLang="ru-RU" dirty="0">
              <a:latin typeface="Roboto Condensed Light" pitchFamily="2" charset="0"/>
            </a:endParaRPr>
          </a:p>
        </p:txBody>
      </p:sp>
    </p:spTree>
    <p:extLst>
      <p:ext uri="{BB962C8B-B14F-4D97-AF65-F5344CB8AC3E}">
        <p14:creationId xmlns:p14="http://schemas.microsoft.com/office/powerpoint/2010/main" val="135135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4310063" cy="342900"/>
          </a:xfrm>
          <a:prstGeom prst="rect">
            <a:avLst/>
          </a:prstGeom>
        </p:spPr>
        <p:txBody>
          <a:bodyPr vert="horz" wrap="square" lIns="91430" tIns="45715" rIns="91430" bIns="45715" numCol="1" anchor="t" anchorCtr="0" compatLnSpc="1">
            <a:prstTxWarp prst="textNoShape">
              <a:avLst/>
            </a:prstTxWarp>
          </a:bodyPr>
          <a:lstStyle>
            <a:lvl1pPr eaLnBrk="1" hangingPunct="1">
              <a:defRPr sz="1200">
                <a:latin typeface="Roboto Condensed"/>
                <a:cs typeface="+mn-cs"/>
              </a:defRPr>
            </a:lvl1pPr>
          </a:lstStyle>
          <a:p>
            <a:pPr>
              <a:defRPr/>
            </a:pPr>
            <a:endParaRPr lang="uk-UA" altLang="uk-UA"/>
          </a:p>
        </p:txBody>
      </p:sp>
      <p:sp>
        <p:nvSpPr>
          <p:cNvPr id="3" name="Місце для дати 2"/>
          <p:cNvSpPr>
            <a:spLocks noGrp="1"/>
          </p:cNvSpPr>
          <p:nvPr>
            <p:ph type="dt" idx="1"/>
          </p:nvPr>
        </p:nvSpPr>
        <p:spPr>
          <a:xfrm>
            <a:off x="5634038" y="0"/>
            <a:ext cx="4311650" cy="342900"/>
          </a:xfrm>
          <a:prstGeom prst="rect">
            <a:avLst/>
          </a:prstGeom>
        </p:spPr>
        <p:txBody>
          <a:bodyPr vert="horz" wrap="square" lIns="91430" tIns="45715" rIns="91430" bIns="45715" numCol="1" anchor="t" anchorCtr="0" compatLnSpc="1">
            <a:prstTxWarp prst="textNoShape">
              <a:avLst/>
            </a:prstTxWarp>
          </a:bodyPr>
          <a:lstStyle>
            <a:lvl1pPr algn="r" eaLnBrk="1" hangingPunct="1">
              <a:defRPr sz="1200">
                <a:latin typeface="Roboto Condensed"/>
                <a:cs typeface="+mn-cs"/>
              </a:defRPr>
            </a:lvl1pPr>
          </a:lstStyle>
          <a:p>
            <a:pPr>
              <a:defRPr/>
            </a:pPr>
            <a:fld id="{8007F42E-3F9A-4BC2-97E5-40A74091EC92}" type="datetimeFigureOut">
              <a:rPr lang="uk-UA" altLang="uk-UA"/>
              <a:pPr>
                <a:defRPr/>
              </a:pPr>
              <a:t>09.02.2024</a:t>
            </a:fld>
            <a:endParaRPr lang="uk-UA" altLang="uk-UA"/>
          </a:p>
        </p:txBody>
      </p:sp>
      <p:sp>
        <p:nvSpPr>
          <p:cNvPr id="4" name="Місце для зображення 3"/>
          <p:cNvSpPr>
            <a:spLocks noGrp="1" noRot="1" noChangeAspect="1"/>
          </p:cNvSpPr>
          <p:nvPr>
            <p:ph type="sldImg" idx="2"/>
          </p:nvPr>
        </p:nvSpPr>
        <p:spPr>
          <a:xfrm>
            <a:off x="2916238" y="857250"/>
            <a:ext cx="4114800" cy="2314575"/>
          </a:xfrm>
          <a:prstGeom prst="rect">
            <a:avLst/>
          </a:prstGeom>
          <a:noFill/>
          <a:ln w="12700">
            <a:solidFill>
              <a:prstClr val="black"/>
            </a:solidFill>
          </a:ln>
        </p:spPr>
        <p:txBody>
          <a:bodyPr vert="horz" lIns="91430" tIns="45715" rIns="91430" bIns="45715" rtlCol="0" anchor="ctr"/>
          <a:lstStyle/>
          <a:p>
            <a:pPr lvl="0"/>
            <a:endParaRPr lang="uk-UA" noProof="0" dirty="0"/>
          </a:p>
        </p:txBody>
      </p:sp>
      <p:sp>
        <p:nvSpPr>
          <p:cNvPr id="5" name="Місце для нотаток 4"/>
          <p:cNvSpPr>
            <a:spLocks noGrp="1"/>
          </p:cNvSpPr>
          <p:nvPr>
            <p:ph type="body" sz="quarter" idx="3"/>
          </p:nvPr>
        </p:nvSpPr>
        <p:spPr>
          <a:xfrm>
            <a:off x="995363" y="3300413"/>
            <a:ext cx="7956550" cy="2700337"/>
          </a:xfrm>
          <a:prstGeom prst="rect">
            <a:avLst/>
          </a:prstGeom>
        </p:spPr>
        <p:txBody>
          <a:bodyPr vert="horz" wrap="square" lIns="91430" tIns="45715" rIns="91430" bIns="45715" numCol="1" anchor="t" anchorCtr="0" compatLnSpc="1">
            <a:prstTxWarp prst="textNoShape">
              <a:avLst/>
            </a:prstTxWarp>
          </a:bodyPr>
          <a:lstStyle/>
          <a:p>
            <a:pPr lvl="0"/>
            <a:r>
              <a:rPr lang="uk-UA" altLang="uk-UA" noProof="0"/>
              <a:t>Відредагуйте стиль зразка тексту</a:t>
            </a:r>
          </a:p>
          <a:p>
            <a:pPr lvl="1"/>
            <a:r>
              <a:rPr lang="uk-UA" altLang="uk-UA" noProof="0"/>
              <a:t>Другий рівень</a:t>
            </a:r>
          </a:p>
          <a:p>
            <a:pPr lvl="2"/>
            <a:r>
              <a:rPr lang="uk-UA" altLang="uk-UA" noProof="0"/>
              <a:t>Третій рівень</a:t>
            </a:r>
          </a:p>
          <a:p>
            <a:pPr lvl="3"/>
            <a:r>
              <a:rPr lang="uk-UA" altLang="uk-UA" noProof="0"/>
              <a:t>Четвертий рівень</a:t>
            </a:r>
          </a:p>
          <a:p>
            <a:pPr lvl="4"/>
            <a:r>
              <a:rPr lang="uk-UA" altLang="uk-UA" noProof="0"/>
              <a:t>П’ятий рівень</a:t>
            </a:r>
          </a:p>
        </p:txBody>
      </p:sp>
      <p:sp>
        <p:nvSpPr>
          <p:cNvPr id="6" name="Місце для нижнього колонтитула 5"/>
          <p:cNvSpPr>
            <a:spLocks noGrp="1"/>
          </p:cNvSpPr>
          <p:nvPr>
            <p:ph type="ftr" sz="quarter" idx="4"/>
          </p:nvPr>
        </p:nvSpPr>
        <p:spPr>
          <a:xfrm>
            <a:off x="0" y="6515100"/>
            <a:ext cx="4310063" cy="342900"/>
          </a:xfrm>
          <a:prstGeom prst="rect">
            <a:avLst/>
          </a:prstGeom>
        </p:spPr>
        <p:txBody>
          <a:bodyPr vert="horz" wrap="square" lIns="91430" tIns="45715" rIns="91430" bIns="45715" numCol="1" anchor="b" anchorCtr="0" compatLnSpc="1">
            <a:prstTxWarp prst="textNoShape">
              <a:avLst/>
            </a:prstTxWarp>
          </a:bodyPr>
          <a:lstStyle>
            <a:lvl1pPr eaLnBrk="1" hangingPunct="1">
              <a:defRPr sz="1200">
                <a:latin typeface="Roboto Condensed"/>
                <a:cs typeface="+mn-cs"/>
              </a:defRPr>
            </a:lvl1pPr>
          </a:lstStyle>
          <a:p>
            <a:pPr>
              <a:defRPr/>
            </a:pPr>
            <a:endParaRPr lang="uk-UA" altLang="uk-UA"/>
          </a:p>
        </p:txBody>
      </p:sp>
      <p:sp>
        <p:nvSpPr>
          <p:cNvPr id="7" name="Місце для номера слайда 6"/>
          <p:cNvSpPr>
            <a:spLocks noGrp="1"/>
          </p:cNvSpPr>
          <p:nvPr>
            <p:ph type="sldNum" sz="quarter" idx="5"/>
          </p:nvPr>
        </p:nvSpPr>
        <p:spPr>
          <a:xfrm>
            <a:off x="5634038" y="6515100"/>
            <a:ext cx="4311650" cy="342900"/>
          </a:xfrm>
          <a:prstGeom prst="rect">
            <a:avLst/>
          </a:prstGeom>
        </p:spPr>
        <p:txBody>
          <a:bodyPr vert="horz" wrap="square" lIns="91430" tIns="45715" rIns="91430" bIns="45715" numCol="1" anchor="b" anchorCtr="0" compatLnSpc="1">
            <a:prstTxWarp prst="textNoShape">
              <a:avLst/>
            </a:prstTxWarp>
          </a:bodyPr>
          <a:lstStyle>
            <a:lvl1pPr algn="r" eaLnBrk="1" hangingPunct="1">
              <a:defRPr sz="1200">
                <a:latin typeface="Roboto Condensed"/>
                <a:cs typeface="+mn-cs"/>
              </a:defRPr>
            </a:lvl1pPr>
          </a:lstStyle>
          <a:p>
            <a:pPr>
              <a:defRPr/>
            </a:pPr>
            <a:fld id="{C4766402-F1BB-4A11-B483-1A3AD581E5F9}" type="slidenum">
              <a:rPr lang="uk-UA" altLang="ru-RU"/>
              <a:pPr>
                <a:defRPr/>
              </a:pPr>
              <a:t>‹№›</a:t>
            </a:fld>
            <a:endParaRPr lang="uk-UA" altLang="ru-RU"/>
          </a:p>
        </p:txBody>
      </p:sp>
    </p:spTree>
    <p:extLst>
      <p:ext uri="{BB962C8B-B14F-4D97-AF65-F5344CB8AC3E}">
        <p14:creationId xmlns:p14="http://schemas.microsoft.com/office/powerpoint/2010/main" val="2668613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Roboto Condensed" panose="02000000000000000000"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Roboto Condensed" panose="02000000000000000000"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Roboto Condensed" panose="02000000000000000000"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Roboto Condensed" panose="02000000000000000000"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Roboto Condensed"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lvl1pPr>
              <a:defRPr/>
            </a:lvl1pPr>
          </a:lstStyle>
          <a:p>
            <a:pPr>
              <a:defRPr/>
            </a:pPr>
            <a:fld id="{99BDFE92-C80E-49DF-B3C4-CCD261AFAD71}" type="datetimeFigureOut">
              <a:rPr lang="uk-UA" altLang="uk-UA"/>
              <a:pPr>
                <a:defRPr/>
              </a:pPr>
              <a:t>09.02.2024</a:t>
            </a:fld>
            <a:endParaRPr lang="uk-UA" alt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ltLang="uk-UA"/>
          </a:p>
        </p:txBody>
      </p:sp>
      <p:sp>
        <p:nvSpPr>
          <p:cNvPr id="6" name="Місце для номера слайда 5"/>
          <p:cNvSpPr>
            <a:spLocks noGrp="1"/>
          </p:cNvSpPr>
          <p:nvPr>
            <p:ph type="sldNum" sz="quarter" idx="12"/>
          </p:nvPr>
        </p:nvSpPr>
        <p:spPr/>
        <p:txBody>
          <a:bodyPr/>
          <a:lstStyle>
            <a:lvl1pPr>
              <a:defRPr/>
            </a:lvl1pPr>
          </a:lstStyle>
          <a:p>
            <a:pPr>
              <a:defRPr/>
            </a:pPr>
            <a:fld id="{94ACEDD4-13FC-45E1-B656-A47DC3BC9559}" type="slidenum">
              <a:rPr lang="uk-UA" altLang="ru-RU"/>
              <a:pPr>
                <a:defRPr/>
              </a:pPr>
              <a:t>‹№›</a:t>
            </a:fld>
            <a:endParaRPr lang="uk-UA" altLang="ru-RU"/>
          </a:p>
        </p:txBody>
      </p:sp>
    </p:spTree>
    <p:extLst>
      <p:ext uri="{BB962C8B-B14F-4D97-AF65-F5344CB8AC3E}">
        <p14:creationId xmlns:p14="http://schemas.microsoft.com/office/powerpoint/2010/main" val="34803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lvl1pPr>
              <a:defRPr/>
            </a:lvl1pPr>
          </a:lstStyle>
          <a:p>
            <a:pPr>
              <a:defRPr/>
            </a:pPr>
            <a:fld id="{48F95FCC-CA2A-401E-B565-E7ACA870A660}" type="datetimeFigureOut">
              <a:rPr lang="uk-UA" altLang="uk-UA"/>
              <a:pPr>
                <a:defRPr/>
              </a:pPr>
              <a:t>09.02.2024</a:t>
            </a:fld>
            <a:endParaRPr lang="uk-UA" alt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ltLang="uk-UA"/>
          </a:p>
        </p:txBody>
      </p:sp>
      <p:sp>
        <p:nvSpPr>
          <p:cNvPr id="6" name="Місце для номера слайда 5"/>
          <p:cNvSpPr>
            <a:spLocks noGrp="1"/>
          </p:cNvSpPr>
          <p:nvPr>
            <p:ph type="sldNum" sz="quarter" idx="12"/>
          </p:nvPr>
        </p:nvSpPr>
        <p:spPr/>
        <p:txBody>
          <a:bodyPr/>
          <a:lstStyle>
            <a:lvl1pPr>
              <a:defRPr/>
            </a:lvl1pPr>
          </a:lstStyle>
          <a:p>
            <a:pPr>
              <a:defRPr/>
            </a:pPr>
            <a:fld id="{123C0165-D76D-4DE9-B08E-45514AFD47CB}" type="slidenum">
              <a:rPr lang="uk-UA" altLang="ru-RU"/>
              <a:pPr>
                <a:defRPr/>
              </a:pPr>
              <a:t>‹№›</a:t>
            </a:fld>
            <a:endParaRPr lang="uk-UA" altLang="ru-RU"/>
          </a:p>
        </p:txBody>
      </p:sp>
    </p:spTree>
    <p:extLst>
      <p:ext uri="{BB962C8B-B14F-4D97-AF65-F5344CB8AC3E}">
        <p14:creationId xmlns:p14="http://schemas.microsoft.com/office/powerpoint/2010/main" val="2762640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lvl1pPr>
              <a:defRPr/>
            </a:lvl1pPr>
          </a:lstStyle>
          <a:p>
            <a:pPr>
              <a:defRPr/>
            </a:pPr>
            <a:fld id="{1D20F87B-01CC-4C7F-8639-F64033224070}" type="datetimeFigureOut">
              <a:rPr lang="uk-UA" altLang="uk-UA"/>
              <a:pPr>
                <a:defRPr/>
              </a:pPr>
              <a:t>09.02.2024</a:t>
            </a:fld>
            <a:endParaRPr lang="uk-UA" alt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ltLang="uk-UA"/>
          </a:p>
        </p:txBody>
      </p:sp>
      <p:sp>
        <p:nvSpPr>
          <p:cNvPr id="6" name="Місце для номера слайда 5"/>
          <p:cNvSpPr>
            <a:spLocks noGrp="1"/>
          </p:cNvSpPr>
          <p:nvPr>
            <p:ph type="sldNum" sz="quarter" idx="12"/>
          </p:nvPr>
        </p:nvSpPr>
        <p:spPr/>
        <p:txBody>
          <a:bodyPr/>
          <a:lstStyle>
            <a:lvl1pPr>
              <a:defRPr/>
            </a:lvl1pPr>
          </a:lstStyle>
          <a:p>
            <a:pPr>
              <a:defRPr/>
            </a:pPr>
            <a:fld id="{494534BD-D32C-4430-A6C8-783DC07D2A57}" type="slidenum">
              <a:rPr lang="uk-UA" altLang="ru-RU"/>
              <a:pPr>
                <a:defRPr/>
              </a:pPr>
              <a:t>‹№›</a:t>
            </a:fld>
            <a:endParaRPr lang="uk-UA" altLang="ru-RU"/>
          </a:p>
        </p:txBody>
      </p:sp>
    </p:spTree>
    <p:extLst>
      <p:ext uri="{BB962C8B-B14F-4D97-AF65-F5344CB8AC3E}">
        <p14:creationId xmlns:p14="http://schemas.microsoft.com/office/powerpoint/2010/main" val="2020783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p:cNvSpPr>
            <a:spLocks noGrp="1"/>
          </p:cNvSpPr>
          <p:nvPr>
            <p:ph idx="1"/>
          </p:nvPr>
        </p:nvSpPr>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lvl1pPr>
              <a:defRPr/>
            </a:lvl1pPr>
          </a:lstStyle>
          <a:p>
            <a:pPr>
              <a:defRPr/>
            </a:pPr>
            <a:fld id="{802B2C0F-46E3-44AF-9754-27565B9BAAED}" type="datetimeFigureOut">
              <a:rPr lang="uk-UA" altLang="uk-UA"/>
              <a:pPr>
                <a:defRPr/>
              </a:pPr>
              <a:t>09.02.2024</a:t>
            </a:fld>
            <a:endParaRPr lang="uk-UA" alt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ltLang="uk-UA"/>
          </a:p>
        </p:txBody>
      </p:sp>
      <p:sp>
        <p:nvSpPr>
          <p:cNvPr id="6" name="Місце для номера слайда 5"/>
          <p:cNvSpPr>
            <a:spLocks noGrp="1"/>
          </p:cNvSpPr>
          <p:nvPr>
            <p:ph type="sldNum" sz="quarter" idx="12"/>
          </p:nvPr>
        </p:nvSpPr>
        <p:spPr/>
        <p:txBody>
          <a:bodyPr/>
          <a:lstStyle>
            <a:lvl1pPr>
              <a:defRPr/>
            </a:lvl1pPr>
          </a:lstStyle>
          <a:p>
            <a:pPr>
              <a:defRPr/>
            </a:pPr>
            <a:fld id="{CD1DA157-B11A-4EAB-B293-770B6A30CE04}" type="slidenum">
              <a:rPr lang="uk-UA" altLang="ru-RU"/>
              <a:pPr>
                <a:defRPr/>
              </a:pPr>
              <a:t>‹№›</a:t>
            </a:fld>
            <a:endParaRPr lang="uk-UA" altLang="ru-RU"/>
          </a:p>
        </p:txBody>
      </p:sp>
    </p:spTree>
    <p:extLst>
      <p:ext uri="{BB962C8B-B14F-4D97-AF65-F5344CB8AC3E}">
        <p14:creationId xmlns:p14="http://schemas.microsoft.com/office/powerpoint/2010/main" val="314306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Відредагуйте стиль зразка тексту</a:t>
            </a:r>
          </a:p>
        </p:txBody>
      </p:sp>
      <p:sp>
        <p:nvSpPr>
          <p:cNvPr id="4" name="Місце для дати 3"/>
          <p:cNvSpPr>
            <a:spLocks noGrp="1"/>
          </p:cNvSpPr>
          <p:nvPr>
            <p:ph type="dt" sz="half" idx="10"/>
          </p:nvPr>
        </p:nvSpPr>
        <p:spPr/>
        <p:txBody>
          <a:bodyPr/>
          <a:lstStyle>
            <a:lvl1pPr>
              <a:defRPr/>
            </a:lvl1pPr>
          </a:lstStyle>
          <a:p>
            <a:pPr>
              <a:defRPr/>
            </a:pPr>
            <a:fld id="{2C7446F0-C1E1-4429-AAD1-C815CC7CB791}" type="datetimeFigureOut">
              <a:rPr lang="uk-UA" altLang="uk-UA"/>
              <a:pPr>
                <a:defRPr/>
              </a:pPr>
              <a:t>09.02.2024</a:t>
            </a:fld>
            <a:endParaRPr lang="uk-UA" alt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ltLang="uk-UA"/>
          </a:p>
        </p:txBody>
      </p:sp>
      <p:sp>
        <p:nvSpPr>
          <p:cNvPr id="6" name="Місце для номера слайда 5"/>
          <p:cNvSpPr>
            <a:spLocks noGrp="1"/>
          </p:cNvSpPr>
          <p:nvPr>
            <p:ph type="sldNum" sz="quarter" idx="12"/>
          </p:nvPr>
        </p:nvSpPr>
        <p:spPr/>
        <p:txBody>
          <a:bodyPr/>
          <a:lstStyle>
            <a:lvl1pPr>
              <a:defRPr/>
            </a:lvl1pPr>
          </a:lstStyle>
          <a:p>
            <a:pPr>
              <a:defRPr/>
            </a:pPr>
            <a:fld id="{DAF5E720-F283-4A3F-992E-7158564CCE1F}" type="slidenum">
              <a:rPr lang="uk-UA" altLang="ru-RU"/>
              <a:pPr>
                <a:defRPr/>
              </a:pPr>
              <a:t>‹№›</a:t>
            </a:fld>
            <a:endParaRPr lang="uk-UA" altLang="ru-RU"/>
          </a:p>
        </p:txBody>
      </p:sp>
    </p:spTree>
    <p:extLst>
      <p:ext uri="{BB962C8B-B14F-4D97-AF65-F5344CB8AC3E}">
        <p14:creationId xmlns:p14="http://schemas.microsoft.com/office/powerpoint/2010/main" val="538690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3"/>
          <p:cNvSpPr>
            <a:spLocks noGrp="1"/>
          </p:cNvSpPr>
          <p:nvPr>
            <p:ph type="dt" sz="half" idx="10"/>
          </p:nvPr>
        </p:nvSpPr>
        <p:spPr/>
        <p:txBody>
          <a:bodyPr/>
          <a:lstStyle>
            <a:lvl1pPr>
              <a:defRPr/>
            </a:lvl1pPr>
          </a:lstStyle>
          <a:p>
            <a:pPr>
              <a:defRPr/>
            </a:pPr>
            <a:fld id="{0308B2E1-FF50-41F2-96CA-06ADE3B6860A}" type="datetimeFigureOut">
              <a:rPr lang="uk-UA" altLang="uk-UA"/>
              <a:pPr>
                <a:defRPr/>
              </a:pPr>
              <a:t>09.02.2024</a:t>
            </a:fld>
            <a:endParaRPr lang="uk-UA" alt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ltLang="uk-UA"/>
          </a:p>
        </p:txBody>
      </p:sp>
      <p:sp>
        <p:nvSpPr>
          <p:cNvPr id="7" name="Місце для номера слайда 5"/>
          <p:cNvSpPr>
            <a:spLocks noGrp="1"/>
          </p:cNvSpPr>
          <p:nvPr>
            <p:ph type="sldNum" sz="quarter" idx="12"/>
          </p:nvPr>
        </p:nvSpPr>
        <p:spPr/>
        <p:txBody>
          <a:bodyPr/>
          <a:lstStyle>
            <a:lvl1pPr>
              <a:defRPr/>
            </a:lvl1pPr>
          </a:lstStyle>
          <a:p>
            <a:pPr>
              <a:defRPr/>
            </a:pPr>
            <a:fld id="{724FEACF-FC3D-4D49-A09E-BB594602CED7}" type="slidenum">
              <a:rPr lang="uk-UA" altLang="ru-RU"/>
              <a:pPr>
                <a:defRPr/>
              </a:pPr>
              <a:t>‹№›</a:t>
            </a:fld>
            <a:endParaRPr lang="uk-UA" altLang="ru-RU"/>
          </a:p>
        </p:txBody>
      </p:sp>
    </p:spTree>
    <p:extLst>
      <p:ext uri="{BB962C8B-B14F-4D97-AF65-F5344CB8AC3E}">
        <p14:creationId xmlns:p14="http://schemas.microsoft.com/office/powerpoint/2010/main" val="3551624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3"/>
          <p:cNvSpPr>
            <a:spLocks noGrp="1"/>
          </p:cNvSpPr>
          <p:nvPr>
            <p:ph type="dt" sz="half" idx="10"/>
          </p:nvPr>
        </p:nvSpPr>
        <p:spPr/>
        <p:txBody>
          <a:bodyPr/>
          <a:lstStyle>
            <a:lvl1pPr>
              <a:defRPr/>
            </a:lvl1pPr>
          </a:lstStyle>
          <a:p>
            <a:pPr>
              <a:defRPr/>
            </a:pPr>
            <a:fld id="{584CD39C-1DD1-46D0-BC37-EDD1CD57574D}" type="datetimeFigureOut">
              <a:rPr lang="uk-UA" altLang="uk-UA"/>
              <a:pPr>
                <a:defRPr/>
              </a:pPr>
              <a:t>09.02.2024</a:t>
            </a:fld>
            <a:endParaRPr lang="uk-UA" altLang="uk-UA"/>
          </a:p>
        </p:txBody>
      </p:sp>
      <p:sp>
        <p:nvSpPr>
          <p:cNvPr id="8" name="Місце для нижнього колонтитула 4"/>
          <p:cNvSpPr>
            <a:spLocks noGrp="1"/>
          </p:cNvSpPr>
          <p:nvPr>
            <p:ph type="ftr" sz="quarter" idx="11"/>
          </p:nvPr>
        </p:nvSpPr>
        <p:spPr/>
        <p:txBody>
          <a:bodyPr/>
          <a:lstStyle>
            <a:lvl1pPr>
              <a:defRPr/>
            </a:lvl1pPr>
          </a:lstStyle>
          <a:p>
            <a:pPr>
              <a:defRPr/>
            </a:pPr>
            <a:endParaRPr lang="uk-UA" altLang="uk-UA"/>
          </a:p>
        </p:txBody>
      </p:sp>
      <p:sp>
        <p:nvSpPr>
          <p:cNvPr id="9" name="Місце для номера слайда 5"/>
          <p:cNvSpPr>
            <a:spLocks noGrp="1"/>
          </p:cNvSpPr>
          <p:nvPr>
            <p:ph type="sldNum" sz="quarter" idx="12"/>
          </p:nvPr>
        </p:nvSpPr>
        <p:spPr/>
        <p:txBody>
          <a:bodyPr/>
          <a:lstStyle>
            <a:lvl1pPr>
              <a:defRPr/>
            </a:lvl1pPr>
          </a:lstStyle>
          <a:p>
            <a:pPr>
              <a:defRPr/>
            </a:pPr>
            <a:fld id="{E5A0B1E5-90E2-4D9B-826D-23B494CA4E5D}" type="slidenum">
              <a:rPr lang="uk-UA" altLang="ru-RU"/>
              <a:pPr>
                <a:defRPr/>
              </a:pPr>
              <a:t>‹№›</a:t>
            </a:fld>
            <a:endParaRPr lang="uk-UA" altLang="ru-RU"/>
          </a:p>
        </p:txBody>
      </p:sp>
    </p:spTree>
    <p:extLst>
      <p:ext uri="{BB962C8B-B14F-4D97-AF65-F5344CB8AC3E}">
        <p14:creationId xmlns:p14="http://schemas.microsoft.com/office/powerpoint/2010/main" val="350609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3"/>
          <p:cNvSpPr>
            <a:spLocks noGrp="1"/>
          </p:cNvSpPr>
          <p:nvPr>
            <p:ph type="dt" sz="half" idx="10"/>
          </p:nvPr>
        </p:nvSpPr>
        <p:spPr/>
        <p:txBody>
          <a:bodyPr/>
          <a:lstStyle>
            <a:lvl1pPr>
              <a:defRPr/>
            </a:lvl1pPr>
          </a:lstStyle>
          <a:p>
            <a:pPr>
              <a:defRPr/>
            </a:pPr>
            <a:fld id="{EDDBAC7C-8951-4F50-871D-66A0AE1C860C}" type="datetimeFigureOut">
              <a:rPr lang="uk-UA" altLang="uk-UA"/>
              <a:pPr>
                <a:defRPr/>
              </a:pPr>
              <a:t>09.02.2024</a:t>
            </a:fld>
            <a:endParaRPr lang="uk-UA" altLang="uk-UA"/>
          </a:p>
        </p:txBody>
      </p:sp>
      <p:sp>
        <p:nvSpPr>
          <p:cNvPr id="4" name="Місце для нижнього колонтитула 4"/>
          <p:cNvSpPr>
            <a:spLocks noGrp="1"/>
          </p:cNvSpPr>
          <p:nvPr>
            <p:ph type="ftr" sz="quarter" idx="11"/>
          </p:nvPr>
        </p:nvSpPr>
        <p:spPr/>
        <p:txBody>
          <a:bodyPr/>
          <a:lstStyle>
            <a:lvl1pPr>
              <a:defRPr/>
            </a:lvl1pPr>
          </a:lstStyle>
          <a:p>
            <a:pPr>
              <a:defRPr/>
            </a:pPr>
            <a:endParaRPr lang="uk-UA" altLang="uk-UA"/>
          </a:p>
        </p:txBody>
      </p:sp>
      <p:sp>
        <p:nvSpPr>
          <p:cNvPr id="5" name="Місце для номера слайда 5"/>
          <p:cNvSpPr>
            <a:spLocks noGrp="1"/>
          </p:cNvSpPr>
          <p:nvPr>
            <p:ph type="sldNum" sz="quarter" idx="12"/>
          </p:nvPr>
        </p:nvSpPr>
        <p:spPr/>
        <p:txBody>
          <a:bodyPr/>
          <a:lstStyle>
            <a:lvl1pPr>
              <a:defRPr/>
            </a:lvl1pPr>
          </a:lstStyle>
          <a:p>
            <a:pPr>
              <a:defRPr/>
            </a:pPr>
            <a:fld id="{74B2B366-2C57-41E3-9726-A756CAE0D41D}" type="slidenum">
              <a:rPr lang="uk-UA" altLang="ru-RU"/>
              <a:pPr>
                <a:defRPr/>
              </a:pPr>
              <a:t>‹№›</a:t>
            </a:fld>
            <a:endParaRPr lang="uk-UA" altLang="ru-RU"/>
          </a:p>
        </p:txBody>
      </p:sp>
    </p:spTree>
    <p:extLst>
      <p:ext uri="{BB962C8B-B14F-4D97-AF65-F5344CB8AC3E}">
        <p14:creationId xmlns:p14="http://schemas.microsoft.com/office/powerpoint/2010/main" val="91042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3"/>
          <p:cNvSpPr>
            <a:spLocks noGrp="1"/>
          </p:cNvSpPr>
          <p:nvPr>
            <p:ph type="dt" sz="half" idx="10"/>
          </p:nvPr>
        </p:nvSpPr>
        <p:spPr/>
        <p:txBody>
          <a:bodyPr/>
          <a:lstStyle>
            <a:lvl1pPr>
              <a:defRPr/>
            </a:lvl1pPr>
          </a:lstStyle>
          <a:p>
            <a:pPr>
              <a:defRPr/>
            </a:pPr>
            <a:fld id="{5BBF763B-60DF-4123-971F-4FCEC42D5EC4}" type="datetimeFigureOut">
              <a:rPr lang="uk-UA" altLang="uk-UA"/>
              <a:pPr>
                <a:defRPr/>
              </a:pPr>
              <a:t>09.02.2024</a:t>
            </a:fld>
            <a:endParaRPr lang="uk-UA" altLang="uk-UA"/>
          </a:p>
        </p:txBody>
      </p:sp>
      <p:sp>
        <p:nvSpPr>
          <p:cNvPr id="3" name="Місце для нижнього колонтитула 4"/>
          <p:cNvSpPr>
            <a:spLocks noGrp="1"/>
          </p:cNvSpPr>
          <p:nvPr>
            <p:ph type="ftr" sz="quarter" idx="11"/>
          </p:nvPr>
        </p:nvSpPr>
        <p:spPr/>
        <p:txBody>
          <a:bodyPr/>
          <a:lstStyle>
            <a:lvl1pPr>
              <a:defRPr/>
            </a:lvl1pPr>
          </a:lstStyle>
          <a:p>
            <a:pPr>
              <a:defRPr/>
            </a:pPr>
            <a:endParaRPr lang="uk-UA" altLang="uk-UA"/>
          </a:p>
        </p:txBody>
      </p:sp>
      <p:sp>
        <p:nvSpPr>
          <p:cNvPr id="4" name="Місце для номера слайда 5"/>
          <p:cNvSpPr>
            <a:spLocks noGrp="1"/>
          </p:cNvSpPr>
          <p:nvPr>
            <p:ph type="sldNum" sz="quarter" idx="12"/>
          </p:nvPr>
        </p:nvSpPr>
        <p:spPr/>
        <p:txBody>
          <a:bodyPr/>
          <a:lstStyle>
            <a:lvl1pPr>
              <a:defRPr/>
            </a:lvl1pPr>
          </a:lstStyle>
          <a:p>
            <a:pPr>
              <a:defRPr/>
            </a:pPr>
            <a:fld id="{6CFEB9F1-3D83-4261-AC15-51DDF0FDF58A}" type="slidenum">
              <a:rPr lang="uk-UA" altLang="ru-RU"/>
              <a:pPr>
                <a:defRPr/>
              </a:pPr>
              <a:t>‹№›</a:t>
            </a:fld>
            <a:endParaRPr lang="uk-UA" altLang="ru-RU"/>
          </a:p>
        </p:txBody>
      </p:sp>
    </p:spTree>
    <p:extLst>
      <p:ext uri="{BB962C8B-B14F-4D97-AF65-F5344CB8AC3E}">
        <p14:creationId xmlns:p14="http://schemas.microsoft.com/office/powerpoint/2010/main" val="286454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Відредагуйте стиль зразка тексту</a:t>
            </a:r>
          </a:p>
        </p:txBody>
      </p:sp>
      <p:sp>
        <p:nvSpPr>
          <p:cNvPr id="5" name="Місце для дати 3"/>
          <p:cNvSpPr>
            <a:spLocks noGrp="1"/>
          </p:cNvSpPr>
          <p:nvPr>
            <p:ph type="dt" sz="half" idx="10"/>
          </p:nvPr>
        </p:nvSpPr>
        <p:spPr/>
        <p:txBody>
          <a:bodyPr/>
          <a:lstStyle>
            <a:lvl1pPr>
              <a:defRPr/>
            </a:lvl1pPr>
          </a:lstStyle>
          <a:p>
            <a:pPr>
              <a:defRPr/>
            </a:pPr>
            <a:fld id="{967498F1-DEF0-42DC-B54F-8D8B98FED6F7}" type="datetimeFigureOut">
              <a:rPr lang="uk-UA" altLang="uk-UA"/>
              <a:pPr>
                <a:defRPr/>
              </a:pPr>
              <a:t>09.02.2024</a:t>
            </a:fld>
            <a:endParaRPr lang="uk-UA" alt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ltLang="uk-UA"/>
          </a:p>
        </p:txBody>
      </p:sp>
      <p:sp>
        <p:nvSpPr>
          <p:cNvPr id="7" name="Місце для номера слайда 5"/>
          <p:cNvSpPr>
            <a:spLocks noGrp="1"/>
          </p:cNvSpPr>
          <p:nvPr>
            <p:ph type="sldNum" sz="quarter" idx="12"/>
          </p:nvPr>
        </p:nvSpPr>
        <p:spPr/>
        <p:txBody>
          <a:bodyPr/>
          <a:lstStyle>
            <a:lvl1pPr>
              <a:defRPr/>
            </a:lvl1pPr>
          </a:lstStyle>
          <a:p>
            <a:pPr>
              <a:defRPr/>
            </a:pPr>
            <a:fld id="{9CEBECC8-1064-4038-BDBE-C1BBC685F196}" type="slidenum">
              <a:rPr lang="uk-UA" altLang="ru-RU"/>
              <a:pPr>
                <a:defRPr/>
              </a:pPr>
              <a:t>‹№›</a:t>
            </a:fld>
            <a:endParaRPr lang="uk-UA" altLang="ru-RU"/>
          </a:p>
        </p:txBody>
      </p:sp>
    </p:spTree>
    <p:extLst>
      <p:ext uri="{BB962C8B-B14F-4D97-AF65-F5344CB8AC3E}">
        <p14:creationId xmlns:p14="http://schemas.microsoft.com/office/powerpoint/2010/main" val="207508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uk-UA" noProof="0"/>
              <a:t>Клацніть піктограму, щоб додати зображення</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Відредагуйте стиль зразка тексту</a:t>
            </a:r>
          </a:p>
        </p:txBody>
      </p:sp>
      <p:sp>
        <p:nvSpPr>
          <p:cNvPr id="5" name="Місце для дати 3"/>
          <p:cNvSpPr>
            <a:spLocks noGrp="1"/>
          </p:cNvSpPr>
          <p:nvPr>
            <p:ph type="dt" sz="half" idx="10"/>
          </p:nvPr>
        </p:nvSpPr>
        <p:spPr/>
        <p:txBody>
          <a:bodyPr/>
          <a:lstStyle>
            <a:lvl1pPr>
              <a:defRPr/>
            </a:lvl1pPr>
          </a:lstStyle>
          <a:p>
            <a:pPr>
              <a:defRPr/>
            </a:pPr>
            <a:fld id="{40F909F2-40C7-4D1E-8C00-A1B5F4E6B27D}" type="datetimeFigureOut">
              <a:rPr lang="uk-UA" altLang="uk-UA"/>
              <a:pPr>
                <a:defRPr/>
              </a:pPr>
              <a:t>09.02.2024</a:t>
            </a:fld>
            <a:endParaRPr lang="uk-UA" alt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ltLang="uk-UA"/>
          </a:p>
        </p:txBody>
      </p:sp>
      <p:sp>
        <p:nvSpPr>
          <p:cNvPr id="7" name="Місце для номера слайда 5"/>
          <p:cNvSpPr>
            <a:spLocks noGrp="1"/>
          </p:cNvSpPr>
          <p:nvPr>
            <p:ph type="sldNum" sz="quarter" idx="12"/>
          </p:nvPr>
        </p:nvSpPr>
        <p:spPr/>
        <p:txBody>
          <a:bodyPr/>
          <a:lstStyle>
            <a:lvl1pPr>
              <a:defRPr/>
            </a:lvl1pPr>
          </a:lstStyle>
          <a:p>
            <a:pPr>
              <a:defRPr/>
            </a:pPr>
            <a:fld id="{A619E4A5-55C6-43C5-94AA-F3D405BB0F1F}" type="slidenum">
              <a:rPr lang="uk-UA" altLang="ru-RU"/>
              <a:pPr>
                <a:defRPr/>
              </a:pPr>
              <a:t>‹№›</a:t>
            </a:fld>
            <a:endParaRPr lang="uk-UA" altLang="ru-RU"/>
          </a:p>
        </p:txBody>
      </p:sp>
    </p:spTree>
    <p:extLst>
      <p:ext uri="{BB962C8B-B14F-4D97-AF65-F5344CB8AC3E}">
        <p14:creationId xmlns:p14="http://schemas.microsoft.com/office/powerpoint/2010/main" val="4109599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1026" name="Місце для заголовка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uk-UA" altLang="ru-RU"/>
              <a:t>Клацніть, щоб редагувати стиль зразка заголовка</a:t>
            </a:r>
          </a:p>
        </p:txBody>
      </p:sp>
      <p:sp>
        <p:nvSpPr>
          <p:cNvPr id="1027" name="Місце для тексту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uk-UA" altLang="ru-RU"/>
              <a:t>Відредагуйте стиль зразка тексту</a:t>
            </a:r>
          </a:p>
          <a:p>
            <a:pPr lvl="1"/>
            <a:r>
              <a:rPr lang="uk-UA" altLang="ru-RU"/>
              <a:t>Другий рівень</a:t>
            </a:r>
          </a:p>
          <a:p>
            <a:pPr lvl="2"/>
            <a:r>
              <a:rPr lang="uk-UA" altLang="ru-RU"/>
              <a:t>Третій рівень</a:t>
            </a:r>
          </a:p>
          <a:p>
            <a:pPr lvl="3"/>
            <a:r>
              <a:rPr lang="uk-UA" altLang="ru-RU"/>
              <a:t>Четвертий рівень</a:t>
            </a:r>
          </a:p>
          <a:p>
            <a:pPr lvl="4"/>
            <a:r>
              <a:rPr lang="uk-UA" altLang="ru-RU"/>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Roboto Condensed"/>
                <a:cs typeface="+mn-cs"/>
              </a:defRPr>
            </a:lvl1pPr>
          </a:lstStyle>
          <a:p>
            <a:pPr>
              <a:defRPr/>
            </a:pPr>
            <a:fld id="{909D7932-690A-485A-9AA9-6139207AE2A5}" type="datetimeFigureOut">
              <a:rPr lang="uk-UA" altLang="uk-UA"/>
              <a:pPr>
                <a:defRPr/>
              </a:pPr>
              <a:t>09.02.2024</a:t>
            </a:fld>
            <a:endParaRPr lang="uk-UA" alt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Roboto Condensed"/>
                <a:cs typeface="+mn-cs"/>
              </a:defRPr>
            </a:lvl1pPr>
          </a:lstStyle>
          <a:p>
            <a:pPr>
              <a:defRPr/>
            </a:pPr>
            <a:endParaRPr lang="uk-UA" alt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Roboto Condensed"/>
                <a:cs typeface="+mn-cs"/>
              </a:defRPr>
            </a:lvl1pPr>
          </a:lstStyle>
          <a:p>
            <a:pPr>
              <a:defRPr/>
            </a:pPr>
            <a:fld id="{4CD612A7-EEE4-438F-9FA8-FE7051C8F613}" type="slidenum">
              <a:rPr lang="uk-UA" altLang="ru-RU"/>
              <a:pPr>
                <a:defRPr/>
              </a:pPr>
              <a:t>‹№›</a:t>
            </a:fld>
            <a:endParaRPr lang="uk-UA" alt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Roboto Condensed" panose="02000000000000000000" pitchFamily="2" charset="0"/>
          <a:ea typeface="+mj-ea"/>
          <a:cs typeface="+mj-cs"/>
        </a:defRPr>
      </a:lvl1pPr>
      <a:lvl2pPr algn="l" rtl="0" eaLnBrk="0" fontAlgn="base" hangingPunct="0">
        <a:lnSpc>
          <a:spcPct val="90000"/>
        </a:lnSpc>
        <a:spcBef>
          <a:spcPct val="0"/>
        </a:spcBef>
        <a:spcAft>
          <a:spcPct val="0"/>
        </a:spcAft>
        <a:defRPr sz="4400">
          <a:solidFill>
            <a:schemeClr val="tx1"/>
          </a:solidFill>
          <a:latin typeface="Roboto Condensed" charset="0"/>
        </a:defRPr>
      </a:lvl2pPr>
      <a:lvl3pPr algn="l" rtl="0" eaLnBrk="0" fontAlgn="base" hangingPunct="0">
        <a:lnSpc>
          <a:spcPct val="90000"/>
        </a:lnSpc>
        <a:spcBef>
          <a:spcPct val="0"/>
        </a:spcBef>
        <a:spcAft>
          <a:spcPct val="0"/>
        </a:spcAft>
        <a:defRPr sz="4400">
          <a:solidFill>
            <a:schemeClr val="tx1"/>
          </a:solidFill>
          <a:latin typeface="Roboto Condensed" charset="0"/>
        </a:defRPr>
      </a:lvl3pPr>
      <a:lvl4pPr algn="l" rtl="0" eaLnBrk="0" fontAlgn="base" hangingPunct="0">
        <a:lnSpc>
          <a:spcPct val="90000"/>
        </a:lnSpc>
        <a:spcBef>
          <a:spcPct val="0"/>
        </a:spcBef>
        <a:spcAft>
          <a:spcPct val="0"/>
        </a:spcAft>
        <a:defRPr sz="4400">
          <a:solidFill>
            <a:schemeClr val="tx1"/>
          </a:solidFill>
          <a:latin typeface="Roboto Condensed" charset="0"/>
        </a:defRPr>
      </a:lvl4pPr>
      <a:lvl5pPr algn="l" rtl="0" eaLnBrk="0" fontAlgn="base" hangingPunct="0">
        <a:lnSpc>
          <a:spcPct val="90000"/>
        </a:lnSpc>
        <a:spcBef>
          <a:spcPct val="0"/>
        </a:spcBef>
        <a:spcAft>
          <a:spcPct val="0"/>
        </a:spcAft>
        <a:defRPr sz="4400">
          <a:solidFill>
            <a:schemeClr val="tx1"/>
          </a:solidFill>
          <a:latin typeface="Roboto Condensed" charset="0"/>
        </a:defRPr>
      </a:lvl5pPr>
      <a:lvl6pPr marL="457200" algn="l" rtl="0" fontAlgn="base">
        <a:lnSpc>
          <a:spcPct val="90000"/>
        </a:lnSpc>
        <a:spcBef>
          <a:spcPct val="0"/>
        </a:spcBef>
        <a:spcAft>
          <a:spcPct val="0"/>
        </a:spcAft>
        <a:defRPr sz="4400">
          <a:solidFill>
            <a:schemeClr val="tx1"/>
          </a:solidFill>
          <a:latin typeface="Calibri Light" charset="0"/>
        </a:defRPr>
      </a:lvl6pPr>
      <a:lvl7pPr marL="914400" algn="l" rtl="0" fontAlgn="base">
        <a:lnSpc>
          <a:spcPct val="90000"/>
        </a:lnSpc>
        <a:spcBef>
          <a:spcPct val="0"/>
        </a:spcBef>
        <a:spcAft>
          <a:spcPct val="0"/>
        </a:spcAft>
        <a:defRPr sz="4400">
          <a:solidFill>
            <a:schemeClr val="tx1"/>
          </a:solidFill>
          <a:latin typeface="Calibri Light" charset="0"/>
        </a:defRPr>
      </a:lvl7pPr>
      <a:lvl8pPr marL="1371600" algn="l" rtl="0" fontAlgn="base">
        <a:lnSpc>
          <a:spcPct val="90000"/>
        </a:lnSpc>
        <a:spcBef>
          <a:spcPct val="0"/>
        </a:spcBef>
        <a:spcAft>
          <a:spcPct val="0"/>
        </a:spcAft>
        <a:defRPr sz="4400">
          <a:solidFill>
            <a:schemeClr val="tx1"/>
          </a:solidFill>
          <a:latin typeface="Calibri Light" charset="0"/>
        </a:defRPr>
      </a:lvl8pPr>
      <a:lvl9pPr marL="1828800" algn="l" rtl="0" fontAlgn="base">
        <a:lnSpc>
          <a:spcPct val="90000"/>
        </a:lnSpc>
        <a:spcBef>
          <a:spcPct val="0"/>
        </a:spcBef>
        <a:spcAft>
          <a:spcPct val="0"/>
        </a:spcAft>
        <a:defRPr sz="4400">
          <a:solidFill>
            <a:schemeClr val="tx1"/>
          </a:solidFill>
          <a:latin typeface="Calibri Light"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Roboto Condensed" panose="02000000000000000000" pitchFamily="2" charset="0"/>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Roboto Condensed" panose="02000000000000000000" pitchFamily="2" charset="0"/>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Roboto Condensed" panose="02000000000000000000" pitchFamily="2" charset="0"/>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Roboto Condensed" panose="02000000000000000000" pitchFamily="2" charset="0"/>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Roboto Condensed" panose="020000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5275" y="373063"/>
            <a:ext cx="1076325"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0"/>
          <p:cNvSpPr txBox="1">
            <a:spLocks noChangeArrowheads="1"/>
          </p:cNvSpPr>
          <p:nvPr/>
        </p:nvSpPr>
        <p:spPr bwMode="auto">
          <a:xfrm>
            <a:off x="1693705" y="2967960"/>
            <a:ext cx="1023982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lnSpc>
                <a:spcPct val="90000"/>
              </a:lnSpc>
            </a:pPr>
            <a:r>
              <a:rPr lang="uk-UA" sz="4000" b="1" dirty="0">
                <a:solidFill>
                  <a:schemeClr val="bg1"/>
                </a:solidFill>
                <a:latin typeface="Roboto Condensed Light" pitchFamily="2" charset="0"/>
                <a:ea typeface="Roboto Condensed Light" pitchFamily="2" charset="0"/>
              </a:rPr>
              <a:t>«ІНФОРМАЦІЯ З ОБМЕЖЕНИМ ДОСТУПОМ ТА ДОТРИМАННЯ ПРИНЦИПУ ЗМАГАЛЬНОСТІ У СУДОВОМУ ПРОЦЕСІ»</a:t>
            </a:r>
            <a:endParaRPr lang="uk-UA" altLang="uk-UA" sz="4000" b="1" spc="-100" dirty="0">
              <a:solidFill>
                <a:schemeClr val="bg1"/>
              </a:solidFill>
              <a:latin typeface="Roboto Condensed Light" pitchFamily="2" charset="0"/>
              <a:ea typeface="Roboto Condensed Light" pitchFamily="2" charset="0"/>
              <a:cs typeface="Roboto Condensed Light" pitchFamily="2" charset="0"/>
            </a:endParaRPr>
          </a:p>
        </p:txBody>
      </p:sp>
      <p:sp>
        <p:nvSpPr>
          <p:cNvPr id="2052" name="TextBox 14"/>
          <p:cNvSpPr txBox="1">
            <a:spLocks noChangeArrowheads="1"/>
          </p:cNvSpPr>
          <p:nvPr/>
        </p:nvSpPr>
        <p:spPr bwMode="auto">
          <a:xfrm>
            <a:off x="263525" y="5572125"/>
            <a:ext cx="107092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uk-UA" altLang="uk-UA" sz="2800" b="1" dirty="0">
                <a:solidFill>
                  <a:srgbClr val="FFFFFF"/>
                </a:solidFill>
                <a:latin typeface="Roboto Condensed Light" pitchFamily="2" charset="0"/>
                <a:ea typeface="Roboto Condensed Light" pitchFamily="2" charset="0"/>
                <a:cs typeface="Roboto Condensed Light" pitchFamily="2" charset="0"/>
              </a:rPr>
              <a:t>Ян БЕРНАЗЮК,</a:t>
            </a:r>
          </a:p>
          <a:p>
            <a:r>
              <a:rPr lang="uk-UA" altLang="uk-UA" sz="2800" dirty="0">
                <a:solidFill>
                  <a:srgbClr val="FFFFFF"/>
                </a:solidFill>
                <a:latin typeface="Roboto Condensed Light" pitchFamily="2" charset="0"/>
                <a:ea typeface="Roboto Condensed Light" pitchFamily="2" charset="0"/>
                <a:cs typeface="Roboto Condensed Light" pitchFamily="2" charset="0"/>
              </a:rPr>
              <a:t>суддя Верховного Суду, </a:t>
            </a:r>
            <a:r>
              <a:rPr lang="uk-UA" altLang="uk-UA" sz="2800" dirty="0" err="1">
                <a:solidFill>
                  <a:srgbClr val="FFFFFF"/>
                </a:solidFill>
                <a:latin typeface="Roboto Condensed Light" pitchFamily="2" charset="0"/>
                <a:ea typeface="Roboto Condensed Light" pitchFamily="2" charset="0"/>
                <a:cs typeface="Roboto Condensed Light" pitchFamily="2" charset="0"/>
              </a:rPr>
              <a:t>д.ю.н</a:t>
            </a:r>
            <a:r>
              <a:rPr lang="uk-UA" altLang="uk-UA" sz="2800" dirty="0">
                <a:solidFill>
                  <a:srgbClr val="FFFFFF"/>
                </a:solidFill>
                <a:latin typeface="Roboto Condensed Light" pitchFamily="2" charset="0"/>
                <a:ea typeface="Roboto Condensed Light" pitchFamily="2" charset="0"/>
                <a:cs typeface="Roboto Condensed Light" pitchFamily="2" charset="0"/>
              </a:rPr>
              <a:t>., професор</a:t>
            </a:r>
          </a:p>
        </p:txBody>
      </p:sp>
      <p:sp>
        <p:nvSpPr>
          <p:cNvPr id="2" name="Прямоугольник 1"/>
          <p:cNvSpPr/>
          <p:nvPr/>
        </p:nvSpPr>
        <p:spPr>
          <a:xfrm>
            <a:off x="1582058" y="215691"/>
            <a:ext cx="10239828" cy="1846659"/>
          </a:xfrm>
          <a:prstGeom prst="rect">
            <a:avLst/>
          </a:prstGeom>
        </p:spPr>
        <p:txBody>
          <a:bodyPr wrap="square">
            <a:spAutoFit/>
          </a:bodyPr>
          <a:lstStyle/>
          <a:p>
            <a:pPr algn="ctr"/>
            <a:endParaRPr lang="uk-UA" sz="2400" b="1" dirty="0">
              <a:solidFill>
                <a:schemeClr val="bg1"/>
              </a:solidFill>
              <a:latin typeface="Roboto Condensed Light" pitchFamily="2" charset="0"/>
              <a:ea typeface="Roboto Condensed Light" pitchFamily="2" charset="0"/>
            </a:endParaRPr>
          </a:p>
          <a:p>
            <a:pPr algn="ctr"/>
            <a:r>
              <a:rPr lang="uk-UA" sz="2800" b="1" dirty="0">
                <a:solidFill>
                  <a:schemeClr val="bg1"/>
                </a:solidFill>
                <a:latin typeface="Roboto Condensed Light" pitchFamily="2" charset="0"/>
                <a:ea typeface="Roboto Condensed Light" pitchFamily="2" charset="0"/>
              </a:rPr>
              <a:t>НАЦІОНАЛЬНА ШКОЛА СУДДІВ УКРАЇНИ</a:t>
            </a:r>
            <a:endParaRPr lang="ru-RU" sz="2800" dirty="0">
              <a:solidFill>
                <a:schemeClr val="bg1"/>
              </a:solidFill>
              <a:latin typeface="Roboto Condensed Light" pitchFamily="2" charset="0"/>
              <a:ea typeface="Roboto Condensed Light" pitchFamily="2" charset="0"/>
            </a:endParaRPr>
          </a:p>
          <a:p>
            <a:pPr algn="ctr"/>
            <a:endParaRPr lang="uk-UA" sz="2000" b="1" dirty="0">
              <a:solidFill>
                <a:schemeClr val="bg1"/>
              </a:solidFill>
              <a:latin typeface="Roboto Condensed Light" pitchFamily="2" charset="0"/>
              <a:ea typeface="Roboto Condensed Light" pitchFamily="2" charset="0"/>
            </a:endParaRPr>
          </a:p>
          <a:p>
            <a:pPr algn="ctr"/>
            <a:r>
              <a:rPr lang="uk-UA" sz="2200" b="1" dirty="0">
                <a:solidFill>
                  <a:schemeClr val="bg1"/>
                </a:solidFill>
                <a:latin typeface="Roboto Condensed Light" pitchFamily="2" charset="0"/>
                <a:ea typeface="Roboto Condensed Light" pitchFamily="2" charset="0"/>
              </a:rPr>
              <a:t>Тренінг: «Право на інформацію та інформація   з обмеженим доступом (судова практика)» </a:t>
            </a:r>
            <a:endParaRPr lang="ru-RU" sz="2200" dirty="0">
              <a:solidFill>
                <a:schemeClr val="bg1"/>
              </a:solidFill>
              <a:latin typeface="Roboto Condensed Light" pitchFamily="2" charset="0"/>
              <a:ea typeface="Roboto Condensed Light" pitchFamily="2" charset="0"/>
            </a:endParaRPr>
          </a:p>
          <a:p>
            <a:pPr algn="ctr"/>
            <a:r>
              <a:rPr lang="uk-UA" sz="2000" b="1" i="1" dirty="0">
                <a:solidFill>
                  <a:schemeClr val="bg1"/>
                </a:solidFill>
                <a:latin typeface="Roboto Condensed Light" pitchFamily="2" charset="0"/>
                <a:ea typeface="Roboto Condensed Light" pitchFamily="2" charset="0"/>
              </a:rPr>
              <a:t>(25 листопада 2021 року)</a:t>
            </a:r>
            <a:endParaRPr lang="ru-RU" sz="2000" i="1" dirty="0">
              <a:solidFill>
                <a:schemeClr val="bg1"/>
              </a:solidFill>
              <a:latin typeface="Roboto Condensed Light" pitchFamily="2" charset="0"/>
              <a:ea typeface="Roboto Condensed Light" pitchFamily="2" charset="0"/>
            </a:endParaRPr>
          </a:p>
        </p:txBody>
      </p:sp>
      <p:sp>
        <p:nvSpPr>
          <p:cNvPr id="4" name="Прямоугольник 3"/>
          <p:cNvSpPr/>
          <p:nvPr/>
        </p:nvSpPr>
        <p:spPr>
          <a:xfrm>
            <a:off x="151857" y="2967960"/>
            <a:ext cx="1430200" cy="707886"/>
          </a:xfrm>
          <a:prstGeom prst="rect">
            <a:avLst/>
          </a:prstGeom>
        </p:spPr>
        <p:txBody>
          <a:bodyPr wrap="none">
            <a:spAutoFit/>
          </a:bodyPr>
          <a:lstStyle/>
          <a:p>
            <a:r>
              <a:rPr lang="uk-UA" sz="4000" b="1" u="sng" dirty="0">
                <a:solidFill>
                  <a:schemeClr val="bg1"/>
                </a:solidFill>
                <a:latin typeface="Roboto Condensed Light" pitchFamily="2" charset="0"/>
                <a:ea typeface="Roboto Condensed Light" pitchFamily="2" charset="0"/>
              </a:rPr>
              <a:t>ТЕМА:</a:t>
            </a:r>
            <a:endParaRPr lang="ru-RU" sz="4000" dirty="0">
              <a:latin typeface="Roboto Condensed 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011913"/>
            <a:ext cx="10890070" cy="3154005"/>
          </a:xfrm>
          <a:prstGeom prst="rect">
            <a:avLst/>
          </a:prstGeom>
        </p:spPr>
        <p:txBody>
          <a:bodyPr wrap="square">
            <a:spAutoFit/>
          </a:bodyPr>
          <a:lstStyle/>
          <a:p>
            <a:pPr indent="457200" algn="just">
              <a:lnSpc>
                <a:spcPct val="120000"/>
              </a:lnSpc>
            </a:pPr>
            <a:r>
              <a:rPr lang="uk-UA" sz="2800" dirty="0">
                <a:solidFill>
                  <a:schemeClr val="bg1"/>
                </a:solidFill>
                <a:latin typeface="Roboto Condensed Light" pitchFamily="2" charset="0"/>
              </a:rPr>
              <a:t>В аспекті </a:t>
            </a:r>
            <a:r>
              <a:rPr lang="uk-UA" sz="2800" b="1" dirty="0">
                <a:solidFill>
                  <a:schemeClr val="accent4">
                    <a:lumMod val="20000"/>
                    <a:lumOff val="80000"/>
                  </a:schemeClr>
                </a:solidFill>
                <a:latin typeface="Roboto Condensed Light" pitchFamily="2" charset="0"/>
              </a:rPr>
              <a:t>доказів, що містять інформацію з обмеженим доступом</a:t>
            </a:r>
            <a:r>
              <a:rPr lang="uk-UA" sz="2800" dirty="0">
                <a:solidFill>
                  <a:schemeClr val="bg1"/>
                </a:solidFill>
                <a:latin typeface="Roboto Condensed Light" pitchFamily="2" charset="0"/>
              </a:rPr>
              <a:t>, Судом сформовано наступні підходи: необхідно надавати доступ до матеріалів, що мають «життєво важливе» значення для результату справи; доступ до менш важливих доказів може бути обмежено </a:t>
            </a:r>
            <a:r>
              <a:rPr lang="uk-UA" sz="2800" b="1" dirty="0">
                <a:solidFill>
                  <a:schemeClr val="accent6">
                    <a:lumMod val="20000"/>
                    <a:lumOff val="80000"/>
                  </a:schemeClr>
                </a:solidFill>
                <a:latin typeface="Roboto Condensed Light" pitchFamily="2" charset="0"/>
              </a:rPr>
              <a:t>(«</a:t>
            </a:r>
            <a:r>
              <a:rPr lang="uk-UA" sz="2800" b="1" dirty="0" err="1">
                <a:solidFill>
                  <a:schemeClr val="accent6">
                    <a:lumMod val="20000"/>
                    <a:lumOff val="80000"/>
                  </a:schemeClr>
                </a:solidFill>
                <a:latin typeface="Roboto Condensed Light" pitchFamily="2" charset="0"/>
              </a:rPr>
              <a:t>МакМайкл</a:t>
            </a:r>
            <a:r>
              <a:rPr lang="uk-UA" sz="2800" b="1" dirty="0">
                <a:solidFill>
                  <a:schemeClr val="accent6">
                    <a:lumMod val="20000"/>
                    <a:lumOff val="80000"/>
                  </a:schemeClr>
                </a:solidFill>
                <a:latin typeface="Roboto Condensed Light" pitchFamily="2" charset="0"/>
              </a:rPr>
              <a:t> проти Сполученого Королівства» (</a:t>
            </a:r>
            <a:r>
              <a:rPr lang="uk-UA" sz="2800" b="1" dirty="0" err="1">
                <a:solidFill>
                  <a:schemeClr val="accent6">
                    <a:lumMod val="20000"/>
                    <a:lumOff val="80000"/>
                  </a:schemeClr>
                </a:solidFill>
                <a:latin typeface="Roboto Condensed Light" pitchFamily="2" charset="0"/>
              </a:rPr>
              <a:t>McMichael</a:t>
            </a:r>
            <a:r>
              <a:rPr lang="uk-UA" sz="2800" b="1" dirty="0">
                <a:solidFill>
                  <a:schemeClr val="accent6">
                    <a:lumMod val="20000"/>
                    <a:lumOff val="80000"/>
                  </a:schemeClr>
                </a:solidFill>
                <a:latin typeface="Roboto Condensed Light" pitchFamily="2" charset="0"/>
              </a:rPr>
              <a:t> v. </a:t>
            </a:r>
            <a:r>
              <a:rPr lang="uk-UA" sz="2800" b="1" dirty="0" err="1">
                <a:solidFill>
                  <a:schemeClr val="accent6">
                    <a:lumMod val="20000"/>
                    <a:lumOff val="80000"/>
                  </a:schemeClr>
                </a:solidFill>
                <a:latin typeface="Roboto Condensed Light" pitchFamily="2" charset="0"/>
              </a:rPr>
              <a:t>the</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United</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Kingdom</a:t>
            </a:r>
            <a:r>
              <a:rPr lang="uk-UA" sz="2800" b="1" dirty="0">
                <a:solidFill>
                  <a:schemeClr val="accent6">
                    <a:lumMod val="20000"/>
                    <a:lumOff val="80000"/>
                  </a:schemeClr>
                </a:solidFill>
                <a:latin typeface="Roboto Condensed Light" pitchFamily="2" charset="0"/>
              </a:rPr>
              <a:t>), заява № 16424/90</a:t>
            </a:r>
            <a:r>
              <a:rPr lang="uk-UA" sz="2800" dirty="0">
                <a:solidFill>
                  <a:schemeClr val="bg1"/>
                </a:solidFill>
                <a:latin typeface="Roboto Condensed Light" pitchFamily="2" charset="0"/>
              </a:rPr>
              <a:t>, п. 78-82); </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9109391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011913"/>
            <a:ext cx="10890070" cy="4228850"/>
          </a:xfrm>
          <a:prstGeom prst="rect">
            <a:avLst/>
          </a:prstGeom>
        </p:spPr>
        <p:txBody>
          <a:bodyPr wrap="square">
            <a:spAutoFit/>
          </a:bodyPr>
          <a:lstStyle/>
          <a:p>
            <a:pPr indent="457200" algn="just">
              <a:lnSpc>
                <a:spcPct val="120000"/>
              </a:lnSpc>
            </a:pPr>
            <a:r>
              <a:rPr lang="uk-UA" sz="2800" dirty="0">
                <a:solidFill>
                  <a:schemeClr val="bg1"/>
                </a:solidFill>
                <a:latin typeface="Roboto Condensed Light" pitchFamily="2" charset="0"/>
              </a:rPr>
              <a:t>труднощі, що постають для сторони захисту у зв’язку з нерозголошенням, повинні бути належним чином компенсовані процедурами, яких дотримуються судові органи </a:t>
            </a:r>
            <a:r>
              <a:rPr lang="uk-UA" sz="2800" b="1" dirty="0">
                <a:solidFill>
                  <a:schemeClr val="accent6">
                    <a:lumMod val="20000"/>
                    <a:lumOff val="80000"/>
                  </a:schemeClr>
                </a:solidFill>
                <a:latin typeface="Roboto Condensed Light" pitchFamily="2" charset="0"/>
              </a:rPr>
              <a:t>(«</a:t>
            </a:r>
            <a:r>
              <a:rPr lang="uk-UA" sz="2800" b="1" dirty="0" err="1">
                <a:solidFill>
                  <a:schemeClr val="accent6">
                    <a:lumMod val="20000"/>
                    <a:lumOff val="80000"/>
                  </a:schemeClr>
                </a:solidFill>
                <a:latin typeface="Roboto Condensed Light" pitchFamily="2" charset="0"/>
              </a:rPr>
              <a:t>Фітт</a:t>
            </a:r>
            <a:r>
              <a:rPr lang="uk-UA" sz="2800" b="1" dirty="0">
                <a:solidFill>
                  <a:schemeClr val="accent6">
                    <a:lumMod val="20000"/>
                    <a:lumOff val="80000"/>
                  </a:schemeClr>
                </a:solidFill>
                <a:latin typeface="Roboto Condensed Light" pitchFamily="2" charset="0"/>
              </a:rPr>
              <a:t> проти Сполученого Королівства» (</a:t>
            </a:r>
            <a:r>
              <a:rPr lang="uk-UA" sz="2800" b="1" dirty="0" err="1">
                <a:solidFill>
                  <a:schemeClr val="accent6">
                    <a:lumMod val="20000"/>
                    <a:lumOff val="80000"/>
                  </a:schemeClr>
                </a:solidFill>
                <a:latin typeface="Roboto Condensed Light" pitchFamily="2" charset="0"/>
              </a:rPr>
              <a:t>Fitt</a:t>
            </a:r>
            <a:r>
              <a:rPr lang="uk-UA" sz="2800" b="1" dirty="0">
                <a:solidFill>
                  <a:schemeClr val="accent6">
                    <a:lumMod val="20000"/>
                    <a:lumOff val="80000"/>
                  </a:schemeClr>
                </a:solidFill>
                <a:latin typeface="Roboto Condensed Light" pitchFamily="2" charset="0"/>
              </a:rPr>
              <a:t> v. </a:t>
            </a:r>
            <a:r>
              <a:rPr lang="uk-UA" sz="2800" b="1" dirty="0" err="1">
                <a:solidFill>
                  <a:schemeClr val="accent6">
                    <a:lumMod val="20000"/>
                    <a:lumOff val="80000"/>
                  </a:schemeClr>
                </a:solidFill>
                <a:latin typeface="Roboto Condensed Light" pitchFamily="2" charset="0"/>
              </a:rPr>
              <a:t>the</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United</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Kingdom</a:t>
            </a:r>
            <a:r>
              <a:rPr lang="uk-UA" sz="2800" b="1" dirty="0">
                <a:solidFill>
                  <a:schemeClr val="accent6">
                    <a:lumMod val="20000"/>
                    <a:lumOff val="80000"/>
                  </a:schemeClr>
                </a:solidFill>
                <a:latin typeface="Roboto Condensed Light" pitchFamily="2" charset="0"/>
              </a:rPr>
              <a:t>)</a:t>
            </a:r>
            <a:r>
              <a:rPr lang="uk-UA" sz="2800" dirty="0">
                <a:solidFill>
                  <a:schemeClr val="bg1"/>
                </a:solidFill>
                <a:latin typeface="Roboto Condensed Light" pitchFamily="2" charset="0"/>
              </a:rPr>
              <a:t>, заява № 29777/96, п. 45-46); ці процедури можуть передбачати надання стороні захисту короткий виклад </a:t>
            </a:r>
            <a:r>
              <a:rPr lang="uk-UA" sz="2800" dirty="0">
                <a:solidFill>
                  <a:schemeClr val="bg1"/>
                </a:solidFill>
                <a:latin typeface="Roboto Condensed Light" pitchFamily="2" charset="0"/>
                <a:ea typeface="Roboto Condensed Light" pitchFamily="2" charset="0"/>
              </a:rPr>
              <a:t>доказів, що не підлягали розголошенню </a:t>
            </a:r>
            <a:r>
              <a:rPr lang="uk-UA" sz="2800" b="1" dirty="0">
                <a:solidFill>
                  <a:schemeClr val="accent6">
                    <a:lumMod val="20000"/>
                    <a:lumOff val="80000"/>
                  </a:schemeClr>
                </a:solidFill>
                <a:latin typeface="Roboto Condensed Light" pitchFamily="2" charset="0"/>
              </a:rPr>
              <a:t>(«</a:t>
            </a:r>
            <a:r>
              <a:rPr lang="uk-UA" sz="2800" b="1" dirty="0" err="1">
                <a:solidFill>
                  <a:schemeClr val="accent6">
                    <a:lumMod val="20000"/>
                    <a:lumOff val="80000"/>
                  </a:schemeClr>
                </a:solidFill>
                <a:latin typeface="Roboto Condensed Light" pitchFamily="2" charset="0"/>
              </a:rPr>
              <a:t>Ботме</a:t>
            </a:r>
            <a:r>
              <a:rPr lang="uk-UA" sz="2800" b="1" dirty="0">
                <a:solidFill>
                  <a:schemeClr val="accent6">
                    <a:lumMod val="20000"/>
                    <a:lumOff val="80000"/>
                  </a:schemeClr>
                </a:solidFill>
                <a:latin typeface="Roboto Condensed Light" pitchFamily="2" charset="0"/>
              </a:rPr>
              <a:t> та </a:t>
            </a:r>
            <a:r>
              <a:rPr lang="uk-UA" sz="2800" b="1" dirty="0" err="1">
                <a:solidFill>
                  <a:schemeClr val="accent6">
                    <a:lumMod val="20000"/>
                    <a:lumOff val="80000"/>
                  </a:schemeClr>
                </a:solidFill>
                <a:latin typeface="Roboto Condensed Light" pitchFamily="2" charset="0"/>
              </a:rPr>
              <a:t>Аламі</a:t>
            </a:r>
            <a:r>
              <a:rPr lang="uk-UA" sz="2800" b="1" dirty="0">
                <a:solidFill>
                  <a:schemeClr val="accent6">
                    <a:lumMod val="20000"/>
                    <a:lumOff val="80000"/>
                  </a:schemeClr>
                </a:solidFill>
                <a:latin typeface="Roboto Condensed Light" pitchFamily="2" charset="0"/>
              </a:rPr>
              <a:t> проти Сполученого Королівства» (</a:t>
            </a:r>
            <a:r>
              <a:rPr lang="uk-UA" sz="2800" b="1" dirty="0" err="1">
                <a:solidFill>
                  <a:schemeClr val="accent6">
                    <a:lumMod val="20000"/>
                    <a:lumOff val="80000"/>
                  </a:schemeClr>
                </a:solidFill>
                <a:latin typeface="Roboto Condensed Light" pitchFamily="2" charset="0"/>
              </a:rPr>
              <a:t>Botmeh</a:t>
            </a:r>
            <a:r>
              <a:rPr lang="uk-UA" sz="2800" b="1" dirty="0">
                <a:solidFill>
                  <a:schemeClr val="accent6">
                    <a:lumMod val="20000"/>
                    <a:lumOff val="80000"/>
                  </a:schemeClr>
                </a:solidFill>
                <a:latin typeface="Roboto Condensed Light" pitchFamily="2" charset="0"/>
              </a:rPr>
              <a:t> та </a:t>
            </a:r>
            <a:r>
              <a:rPr lang="uk-UA" sz="2800" b="1" dirty="0" err="1">
                <a:solidFill>
                  <a:schemeClr val="accent6">
                    <a:lumMod val="20000"/>
                    <a:lumOff val="80000"/>
                  </a:schemeClr>
                </a:solidFill>
                <a:latin typeface="Roboto Condensed Light" pitchFamily="2" charset="0"/>
              </a:rPr>
              <a:t>Alami</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v.the</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United</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Kingdom</a:t>
            </a:r>
            <a:r>
              <a:rPr lang="uk-UA" sz="2800" b="1" dirty="0">
                <a:solidFill>
                  <a:schemeClr val="accent6">
                    <a:lumMod val="20000"/>
                    <a:lumOff val="80000"/>
                  </a:schemeClr>
                </a:solidFill>
                <a:latin typeface="Roboto Condensed Light" pitchFamily="2" charset="0"/>
              </a:rPr>
              <a:t>), заява № 15187/03</a:t>
            </a:r>
            <a:r>
              <a:rPr lang="uk-UA" sz="2800" dirty="0">
                <a:solidFill>
                  <a:schemeClr val="bg1"/>
                </a:solidFill>
                <a:latin typeface="Roboto Condensed Light" pitchFamily="2" charset="0"/>
              </a:rPr>
              <a:t>, п. 42-45).</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3625387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378867"/>
            <a:ext cx="10890070" cy="5262979"/>
          </a:xfrm>
          <a:prstGeom prst="rect">
            <a:avLst/>
          </a:prstGeom>
        </p:spPr>
        <p:txBody>
          <a:bodyPr wrap="square">
            <a:spAutoFit/>
          </a:bodyPr>
          <a:lstStyle/>
          <a:p>
            <a:pPr indent="457200" algn="just"/>
            <a:r>
              <a:rPr lang="uk-UA" sz="2800" dirty="0">
                <a:solidFill>
                  <a:schemeClr val="bg1"/>
                </a:solidFill>
                <a:latin typeface="Roboto Condensed Light" pitchFamily="2" charset="0"/>
                <a:ea typeface="Roboto Condensed Light" pitchFamily="2" charset="0"/>
              </a:rPr>
              <a:t>Згадувані проблеми неодноразово ставали предметом вирішення і судами касаційних інстанцій в України.</a:t>
            </a:r>
          </a:p>
          <a:p>
            <a:pPr indent="457200" algn="just"/>
            <a:endParaRPr lang="uk-UA" sz="2800" dirty="0">
              <a:solidFill>
                <a:schemeClr val="bg1"/>
              </a:solidFill>
              <a:latin typeface="Roboto Condensed Light" pitchFamily="2" charset="0"/>
              <a:ea typeface="Roboto Condensed Light" pitchFamily="2" charset="0"/>
            </a:endParaRPr>
          </a:p>
          <a:p>
            <a:pPr indent="457200" algn="just"/>
            <a:endParaRPr lang="uk-UA" sz="2800" dirty="0">
              <a:solidFill>
                <a:schemeClr val="bg1"/>
              </a:solidFill>
              <a:latin typeface="Roboto Condensed Light" pitchFamily="2" charset="0"/>
              <a:ea typeface="Roboto Condensed Light" pitchFamily="2" charset="0"/>
            </a:endParaRPr>
          </a:p>
          <a:p>
            <a:pPr indent="457200" algn="just"/>
            <a:endParaRPr lang="uk-UA" sz="2800" dirty="0">
              <a:solidFill>
                <a:schemeClr val="bg1"/>
              </a:solidFill>
              <a:latin typeface="Roboto Condensed Light" pitchFamily="2" charset="0"/>
              <a:ea typeface="Roboto Condensed Light" pitchFamily="2" charset="0"/>
            </a:endParaRPr>
          </a:p>
          <a:p>
            <a:pPr indent="457200" algn="just"/>
            <a:endParaRPr lang="uk-UA" sz="2800" dirty="0">
              <a:solidFill>
                <a:schemeClr val="bg1"/>
              </a:solidFill>
              <a:latin typeface="Roboto Condensed Light" pitchFamily="2" charset="0"/>
              <a:ea typeface="Roboto Condensed Light" pitchFamily="2" charset="0"/>
            </a:endParaRPr>
          </a:p>
          <a:p>
            <a:pPr indent="457200" algn="just"/>
            <a:r>
              <a:rPr lang="uk-UA" sz="2800" dirty="0">
                <a:solidFill>
                  <a:schemeClr val="bg1"/>
                </a:solidFill>
                <a:latin typeface="Roboto Condensed Light" pitchFamily="2" charset="0"/>
                <a:ea typeface="Roboto Condensed Light" pitchFamily="2" charset="0"/>
              </a:rPr>
              <a:t>Так, у рішенні від 07 вересня 2018 року у справі №800/500/16 (адміністративне провадження № П/9901/331/18) Верховний Суд визнав протиправними дії та бездіяльність Вищої ради правосуддя у вигляді відмови в наданні фізичній особі для ознайомлення матеріалів перевірки за її зверненням та зобов'язав відповідача надати для ознайомлення відповідні матеріали. </a:t>
            </a:r>
            <a:endParaRPr lang="ru-RU" sz="2800" dirty="0">
              <a:solidFill>
                <a:schemeClr val="bg1"/>
              </a:solidFill>
              <a:latin typeface="Roboto Condensed Light" pitchFamily="2" charset="0"/>
              <a:ea typeface="Roboto Condensed Light" pitchFamily="2" charset="0"/>
            </a:endParaRPr>
          </a:p>
        </p:txBody>
      </p:sp>
      <p:sp>
        <p:nvSpPr>
          <p:cNvPr id="3" name="Скругленный прямоугольник 2"/>
          <p:cNvSpPr/>
          <p:nvPr/>
        </p:nvSpPr>
        <p:spPr>
          <a:xfrm>
            <a:off x="116114" y="1719024"/>
            <a:ext cx="11769970" cy="578882"/>
          </a:xfrm>
          <a:prstGeom prst="roundRect">
            <a:avLst/>
          </a:prstGeom>
          <a:solidFill>
            <a:schemeClr val="accent1">
              <a:lumMod val="20000"/>
              <a:lumOff val="80000"/>
            </a:schemeClr>
          </a:solidFill>
        </p:spPr>
        <p:txBody>
          <a:bodyPr wrap="square">
            <a:spAutoFit/>
          </a:bodyPr>
          <a:lstStyle/>
          <a:p>
            <a:r>
              <a:rPr lang="uk-UA" sz="2800" b="1" dirty="0">
                <a:solidFill>
                  <a:schemeClr val="accent1">
                    <a:lumMod val="50000"/>
                  </a:schemeClr>
                </a:solidFill>
                <a:latin typeface="Roboto Condensed Light" pitchFamily="2" charset="0"/>
                <a:ea typeface="Roboto Condensed Light" pitchFamily="2" charset="0"/>
              </a:rPr>
              <a:t>Постанова  Верховного Суду  від 07 вересня 2018 року у справі №800/500/16</a:t>
            </a:r>
            <a:endParaRPr lang="ru-RU" sz="2800" b="1" dirty="0">
              <a:solidFill>
                <a:schemeClr val="accent1">
                  <a:lumMod val="50000"/>
                </a:schemeClr>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6076744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8966" y="1715297"/>
            <a:ext cx="10890070" cy="3108543"/>
          </a:xfrm>
          <a:prstGeom prst="rect">
            <a:avLst/>
          </a:prstGeom>
        </p:spPr>
        <p:txBody>
          <a:bodyPr wrap="square">
            <a:spAutoFit/>
          </a:bodyPr>
          <a:lstStyle/>
          <a:p>
            <a:pPr indent="457200" algn="just"/>
            <a:r>
              <a:rPr lang="uk-UA" sz="2800" dirty="0">
                <a:solidFill>
                  <a:schemeClr val="bg1"/>
                </a:solidFill>
                <a:latin typeface="Roboto Condensed Light" pitchFamily="2" charset="0"/>
              </a:rPr>
              <a:t>Суд виходив з того, що згідно з частиною дванадцятою статті 95 Закону України «Про судоустрій і статус суддів» розгляд дисциплінарної справи стосовно судді відбувався на засадах змагальності, який полягає в активній ролі сторін, які доводять свою позицію; з цього принципу випливає рівність прав осіб, які беруть участь у справі, зокрема рівність у процесуальних правах подавати пояснення, заперечення, заявляти клопотання, надавати докази, висловлювати судження по суті справи. </a:t>
            </a:r>
            <a:endParaRPr lang="ru-RU" sz="2800" dirty="0">
              <a:solidFill>
                <a:schemeClr val="bg1"/>
              </a:solidFill>
              <a:latin typeface="Roboto Condensed Light" pitchFamily="2" charset="0"/>
              <a:ea typeface="Roboto Condensed Light" pitchFamily="2" charset="0"/>
            </a:endParaRPr>
          </a:p>
        </p:txBody>
      </p:sp>
      <p:sp>
        <p:nvSpPr>
          <p:cNvPr id="4" name="Скругленный прямоугольник 3"/>
          <p:cNvSpPr/>
          <p:nvPr/>
        </p:nvSpPr>
        <p:spPr>
          <a:xfrm>
            <a:off x="133754" y="481067"/>
            <a:ext cx="11769970" cy="578882"/>
          </a:xfrm>
          <a:prstGeom prst="roundRect">
            <a:avLst/>
          </a:prstGeom>
          <a:solidFill>
            <a:schemeClr val="accent1">
              <a:lumMod val="20000"/>
              <a:lumOff val="80000"/>
            </a:schemeClr>
          </a:solidFill>
        </p:spPr>
        <p:txBody>
          <a:bodyPr wrap="square">
            <a:spAutoFit/>
          </a:bodyPr>
          <a:lstStyle/>
          <a:p>
            <a:r>
              <a:rPr lang="uk-UA" sz="2800" b="1" dirty="0">
                <a:solidFill>
                  <a:schemeClr val="accent1">
                    <a:lumMod val="50000"/>
                  </a:schemeClr>
                </a:solidFill>
                <a:latin typeface="Roboto Condensed Light" pitchFamily="2" charset="0"/>
                <a:ea typeface="Roboto Condensed Light" pitchFamily="2" charset="0"/>
              </a:rPr>
              <a:t>Постанова  Верховного Суду  від 07 вересня 2018 року у справі №800/500/16</a:t>
            </a:r>
            <a:endParaRPr lang="ru-RU" sz="2800" b="1" dirty="0">
              <a:solidFill>
                <a:schemeClr val="accent1">
                  <a:lumMod val="50000"/>
                </a:schemeClr>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320741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0412" y="2165464"/>
            <a:ext cx="10890070" cy="2246769"/>
          </a:xfrm>
          <a:prstGeom prst="rect">
            <a:avLst/>
          </a:prstGeom>
        </p:spPr>
        <p:txBody>
          <a:bodyPr wrap="square">
            <a:spAutoFit/>
          </a:bodyPr>
          <a:lstStyle/>
          <a:p>
            <a:pPr indent="457200" algn="just"/>
            <a:r>
              <a:rPr lang="uk-UA" sz="2800" dirty="0">
                <a:solidFill>
                  <a:schemeClr val="bg1"/>
                </a:solidFill>
                <a:latin typeface="Roboto Condensed Light" pitchFamily="2" charset="0"/>
              </a:rPr>
              <a:t>Відповідно до частини третьої статті 32 Закону України «Про Вищу раду юстиції» суддя, справа якого розглядається, та/або його представник мають право знайомитися з матеріалами перевірки, надавати докази та пояснення, ставити запитання учасникам засідання, висловлювати заперечення, заявляти клопотання і відводи. </a:t>
            </a:r>
            <a:endParaRPr lang="ru-RU" sz="2800" dirty="0">
              <a:solidFill>
                <a:schemeClr val="bg1"/>
              </a:solidFill>
              <a:latin typeface="Roboto Condensed Light" pitchFamily="2" charset="0"/>
              <a:ea typeface="Roboto Condensed Light" pitchFamily="2" charset="0"/>
            </a:endParaRPr>
          </a:p>
        </p:txBody>
      </p:sp>
      <p:sp>
        <p:nvSpPr>
          <p:cNvPr id="4" name="Скругленный прямоугольник 3"/>
          <p:cNvSpPr/>
          <p:nvPr/>
        </p:nvSpPr>
        <p:spPr>
          <a:xfrm>
            <a:off x="116114" y="410729"/>
            <a:ext cx="11769970" cy="578882"/>
          </a:xfrm>
          <a:prstGeom prst="roundRect">
            <a:avLst/>
          </a:prstGeom>
          <a:solidFill>
            <a:schemeClr val="accent1">
              <a:lumMod val="20000"/>
              <a:lumOff val="80000"/>
            </a:schemeClr>
          </a:solidFill>
        </p:spPr>
        <p:txBody>
          <a:bodyPr wrap="square">
            <a:spAutoFit/>
          </a:bodyPr>
          <a:lstStyle/>
          <a:p>
            <a:r>
              <a:rPr lang="uk-UA" sz="2800" b="1" dirty="0">
                <a:solidFill>
                  <a:schemeClr val="accent1">
                    <a:lumMod val="50000"/>
                  </a:schemeClr>
                </a:solidFill>
                <a:latin typeface="Roboto Condensed Light" pitchFamily="2" charset="0"/>
                <a:ea typeface="Roboto Condensed Light" pitchFamily="2" charset="0"/>
              </a:rPr>
              <a:t>Постанова  Верховного Суду  від 07 вересня 2018 року у справі №800/500/16</a:t>
            </a:r>
            <a:endParaRPr lang="ru-RU" sz="2800" b="1" dirty="0">
              <a:solidFill>
                <a:schemeClr val="accent1">
                  <a:lumMod val="50000"/>
                </a:schemeClr>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8270011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560553"/>
            <a:ext cx="10890070" cy="3539430"/>
          </a:xfrm>
          <a:prstGeom prst="rect">
            <a:avLst/>
          </a:prstGeom>
        </p:spPr>
        <p:txBody>
          <a:bodyPr wrap="square">
            <a:spAutoFit/>
          </a:bodyPr>
          <a:lstStyle/>
          <a:p>
            <a:pPr indent="457200" algn="just"/>
            <a:r>
              <a:rPr lang="uk-UA" sz="2800" dirty="0">
                <a:solidFill>
                  <a:schemeClr val="bg1"/>
                </a:solidFill>
                <a:latin typeface="Roboto Condensed Light" pitchFamily="2" charset="0"/>
              </a:rPr>
              <a:t>Суд виходив з того, що віднесення частини матеріалів дисциплінарного провадження до інформації з обмеженим доступом (службової інформації), зокрема висновків члена Вищої ради правосуддя та її секції, не може бути підставою для ненадання можливості ознайомитися з іншими матеріалами, доступ до яких не обмежено відповідно до закону; для ознайомлення можуть надаватися матеріали, які безпосередньо пов'язані зі скаргою, із дотриманням вимог законодавства про захист персональних даних щодо знеособлення персональних даних;</a:t>
            </a:r>
            <a:endParaRPr lang="ru-RU" sz="2800" dirty="0">
              <a:solidFill>
                <a:schemeClr val="bg1"/>
              </a:solidFill>
              <a:latin typeface="Roboto Condensed Light" pitchFamily="2" charset="0"/>
              <a:ea typeface="Roboto Condensed Light" pitchFamily="2" charset="0"/>
            </a:endParaRPr>
          </a:p>
        </p:txBody>
      </p:sp>
      <p:sp>
        <p:nvSpPr>
          <p:cNvPr id="3" name="Скругленный прямоугольник 2"/>
          <p:cNvSpPr/>
          <p:nvPr/>
        </p:nvSpPr>
        <p:spPr>
          <a:xfrm>
            <a:off x="116114" y="312254"/>
            <a:ext cx="11769970" cy="578882"/>
          </a:xfrm>
          <a:prstGeom prst="roundRect">
            <a:avLst/>
          </a:prstGeom>
          <a:solidFill>
            <a:schemeClr val="accent1">
              <a:lumMod val="20000"/>
              <a:lumOff val="80000"/>
            </a:schemeClr>
          </a:solidFill>
        </p:spPr>
        <p:txBody>
          <a:bodyPr wrap="square">
            <a:spAutoFit/>
          </a:bodyPr>
          <a:lstStyle/>
          <a:p>
            <a:r>
              <a:rPr lang="uk-UA" sz="2800" b="1" dirty="0">
                <a:solidFill>
                  <a:schemeClr val="accent1">
                    <a:lumMod val="50000"/>
                  </a:schemeClr>
                </a:solidFill>
                <a:latin typeface="Roboto Condensed Light" pitchFamily="2" charset="0"/>
                <a:ea typeface="Roboto Condensed Light" pitchFamily="2" charset="0"/>
              </a:rPr>
              <a:t>Постанова  Верховного Суду  від 07 вересня 2018 року у справі №800/500/16</a:t>
            </a:r>
            <a:endParaRPr lang="ru-RU" sz="2800" b="1" dirty="0">
              <a:solidFill>
                <a:schemeClr val="accent1">
                  <a:lumMod val="50000"/>
                </a:schemeClr>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15555117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715297"/>
            <a:ext cx="10890070" cy="3108543"/>
          </a:xfrm>
          <a:prstGeom prst="rect">
            <a:avLst/>
          </a:prstGeom>
        </p:spPr>
        <p:txBody>
          <a:bodyPr wrap="square">
            <a:spAutoFit/>
          </a:bodyPr>
          <a:lstStyle/>
          <a:p>
            <a:pPr indent="457200" algn="just"/>
            <a:r>
              <a:rPr lang="uk-UA" sz="2800" dirty="0">
                <a:solidFill>
                  <a:schemeClr val="bg1"/>
                </a:solidFill>
                <a:latin typeface="Roboto Condensed Light" pitchFamily="2" charset="0"/>
              </a:rPr>
              <a:t>В іншому рішенні від 8 серпня 2019 року у справі № 9901/76/19 (провадження № П/9901/76/19) Верховний Суд визнав протиправною бездіяльність Вищої кваліфікаційної комісії суддів України щодо </a:t>
            </a:r>
            <a:r>
              <a:rPr lang="uk-UA" sz="2800" dirty="0" err="1">
                <a:solidFill>
                  <a:schemeClr val="bg1"/>
                </a:solidFill>
                <a:latin typeface="Roboto Condensed Light" pitchFamily="2" charset="0"/>
              </a:rPr>
              <a:t>неоприлюднення</a:t>
            </a:r>
            <a:r>
              <a:rPr lang="uk-UA" sz="2800" dirty="0">
                <a:solidFill>
                  <a:schemeClr val="bg1"/>
                </a:solidFill>
                <a:latin typeface="Roboto Condensed Light" pitchFamily="2" charset="0"/>
              </a:rPr>
              <a:t> на своєму офіційному веб-сайті текстів усіх прийнятих нею нормативно-правових актів та актів індивідуальної дії (крім </a:t>
            </a:r>
            <a:r>
              <a:rPr lang="uk-UA" sz="2800" dirty="0" err="1">
                <a:solidFill>
                  <a:schemeClr val="bg1"/>
                </a:solidFill>
                <a:latin typeface="Roboto Condensed Light" pitchFamily="2" charset="0"/>
              </a:rPr>
              <a:t>внутрішньоорганізаційних</a:t>
            </a:r>
            <a:r>
              <a:rPr lang="uk-UA" sz="2800" dirty="0">
                <a:solidFill>
                  <a:schemeClr val="bg1"/>
                </a:solidFill>
                <a:latin typeface="Roboto Condensed Light" pitchFamily="2" charset="0"/>
              </a:rPr>
              <a:t>), зокрема рішень, прийнятих у пленарному складі, рішень палат, рішень колегій та зобов`язав здійснити відповідні дії.</a:t>
            </a:r>
            <a:endParaRPr lang="ru-RU" sz="2800" dirty="0">
              <a:solidFill>
                <a:schemeClr val="bg1"/>
              </a:solidFill>
              <a:latin typeface="Roboto Condensed Light" pitchFamily="2" charset="0"/>
              <a:ea typeface="Roboto Condensed Light" pitchFamily="2" charset="0"/>
            </a:endParaRPr>
          </a:p>
        </p:txBody>
      </p:sp>
      <p:sp>
        <p:nvSpPr>
          <p:cNvPr id="3" name="Скругленный прямоугольник 2"/>
          <p:cNvSpPr/>
          <p:nvPr/>
        </p:nvSpPr>
        <p:spPr>
          <a:xfrm>
            <a:off x="116114" y="312254"/>
            <a:ext cx="11769970" cy="578882"/>
          </a:xfrm>
          <a:prstGeom prst="roundRect">
            <a:avLst/>
          </a:prstGeom>
          <a:solidFill>
            <a:schemeClr val="accent1">
              <a:lumMod val="60000"/>
              <a:lumOff val="40000"/>
            </a:schemeClr>
          </a:solidFill>
        </p:spPr>
        <p:txBody>
          <a:bodyPr wrap="square">
            <a:spAutoFit/>
          </a:bodyPr>
          <a:lstStyle/>
          <a:p>
            <a:r>
              <a:rPr lang="uk-UA" sz="2800" b="1" dirty="0">
                <a:solidFill>
                  <a:schemeClr val="bg1"/>
                </a:solidFill>
                <a:latin typeface="Roboto Condensed Light" pitchFamily="2" charset="0"/>
                <a:ea typeface="Roboto Condensed Light" pitchFamily="2" charset="0"/>
              </a:rPr>
              <a:t>Постанова  Верховного Суду  від 8 серпня 2019 року у справі № 9901/76/19</a:t>
            </a:r>
            <a:endParaRPr lang="ru-RU" sz="28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3087406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926313"/>
            <a:ext cx="10890070" cy="3108543"/>
          </a:xfrm>
          <a:prstGeom prst="rect">
            <a:avLst/>
          </a:prstGeom>
        </p:spPr>
        <p:txBody>
          <a:bodyPr wrap="square">
            <a:spAutoFit/>
          </a:bodyPr>
          <a:lstStyle/>
          <a:p>
            <a:pPr indent="457200" algn="just"/>
            <a:r>
              <a:rPr lang="uk-UA" sz="2800" dirty="0">
                <a:solidFill>
                  <a:schemeClr val="bg1"/>
                </a:solidFill>
                <a:latin typeface="Roboto Condensed Light" pitchFamily="2" charset="0"/>
              </a:rPr>
              <a:t>Разом з тим, Суд виходив з того, що право на доступ до публічної інформації не є абсолютним; стаття 6 Закону України «Про доступ до публічної інформації» визначає перелік публічної інформації з обмеженим доступом, стаття 10 вказаного Закону визначає особливості доступу до інформації про особу, а частиною третьою статті 10-1 – визначено умови оприлюднення публічної інформації, що містить персональні дані фізичної особи, у формі відкритих даних.</a:t>
            </a:r>
            <a:endParaRPr lang="ru-RU" sz="2800" dirty="0">
              <a:solidFill>
                <a:schemeClr val="bg1"/>
              </a:solidFill>
              <a:latin typeface="Roboto Condensed Light" pitchFamily="2" charset="0"/>
              <a:ea typeface="Roboto Condensed Light" pitchFamily="2" charset="0"/>
            </a:endParaRPr>
          </a:p>
        </p:txBody>
      </p:sp>
      <p:sp>
        <p:nvSpPr>
          <p:cNvPr id="3" name="Скругленный прямоугольник 2"/>
          <p:cNvSpPr/>
          <p:nvPr/>
        </p:nvSpPr>
        <p:spPr>
          <a:xfrm>
            <a:off x="116114" y="312254"/>
            <a:ext cx="11769970" cy="578882"/>
          </a:xfrm>
          <a:prstGeom prst="roundRect">
            <a:avLst/>
          </a:prstGeom>
          <a:solidFill>
            <a:schemeClr val="accent1">
              <a:lumMod val="60000"/>
              <a:lumOff val="40000"/>
            </a:schemeClr>
          </a:solidFill>
        </p:spPr>
        <p:txBody>
          <a:bodyPr wrap="square">
            <a:spAutoFit/>
          </a:bodyPr>
          <a:lstStyle/>
          <a:p>
            <a:r>
              <a:rPr lang="uk-UA" sz="2800" b="1" dirty="0">
                <a:solidFill>
                  <a:schemeClr val="bg1"/>
                </a:solidFill>
                <a:latin typeface="Roboto Condensed Light" pitchFamily="2" charset="0"/>
                <a:ea typeface="Roboto Condensed Light" pitchFamily="2" charset="0"/>
              </a:rPr>
              <a:t>Постанова  Верховного Суду  від 8 серпня 2019 року у справі № 9901/76/19</a:t>
            </a:r>
            <a:endParaRPr lang="ru-RU" sz="28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0390789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6345" y="1532415"/>
            <a:ext cx="10890070" cy="4401205"/>
          </a:xfrm>
          <a:prstGeom prst="rect">
            <a:avLst/>
          </a:prstGeom>
        </p:spPr>
        <p:txBody>
          <a:bodyPr wrap="square">
            <a:spAutoFit/>
          </a:bodyPr>
          <a:lstStyle/>
          <a:p>
            <a:pPr indent="457200" algn="just"/>
            <a:r>
              <a:rPr lang="uk-UA" sz="2800" dirty="0">
                <a:solidFill>
                  <a:schemeClr val="bg1"/>
                </a:solidFill>
                <a:latin typeface="Roboto Condensed Light" pitchFamily="2" charset="0"/>
              </a:rPr>
              <a:t>Під час прийняття рішення від 17 жовтня 2018 року про скасування постанови суду апеляційної інстанції та направлення справи на новий розгляд Верховний Суд у справі № 826/17425/16 (адміністративне провадження № К/9901/12267/18) виходив з того, що судові засідання в зазначеній справі після призначення колегії суддів апеляційного суду, які мають спеціальний допуск до державної таємниці, були проведені у відкритих судових засіданнях, однак, матеріали справи не містять інформації, яким чином колегією суддів апеляційної інстанції здійснено дослідження письмових доказів з грифом обмеження доступу «таємно» та «цілком таємно», які покладені цим судом в основу ухваленого рішення.</a:t>
            </a:r>
            <a:endParaRPr lang="ru-RU" sz="2800" dirty="0">
              <a:solidFill>
                <a:schemeClr val="bg1"/>
              </a:solidFill>
              <a:latin typeface="Roboto Condensed Light" pitchFamily="2" charset="0"/>
              <a:ea typeface="Roboto Condensed Light" pitchFamily="2" charset="0"/>
            </a:endParaRPr>
          </a:p>
        </p:txBody>
      </p:sp>
      <p:sp>
        <p:nvSpPr>
          <p:cNvPr id="3" name="Скругленный прямоугольник 2"/>
          <p:cNvSpPr/>
          <p:nvPr/>
        </p:nvSpPr>
        <p:spPr>
          <a:xfrm>
            <a:off x="116114" y="312254"/>
            <a:ext cx="11769970" cy="578882"/>
          </a:xfrm>
          <a:prstGeom prst="roundRect">
            <a:avLst/>
          </a:prstGeom>
          <a:solidFill>
            <a:schemeClr val="accent1">
              <a:lumMod val="20000"/>
              <a:lumOff val="80000"/>
            </a:schemeClr>
          </a:solidFill>
        </p:spPr>
        <p:txBody>
          <a:bodyPr wrap="square">
            <a:spAutoFit/>
          </a:bodyPr>
          <a:lstStyle/>
          <a:p>
            <a:r>
              <a:rPr lang="uk-UA" sz="2800" b="1" dirty="0">
                <a:solidFill>
                  <a:schemeClr val="accent1">
                    <a:lumMod val="50000"/>
                  </a:schemeClr>
                </a:solidFill>
                <a:latin typeface="Roboto Condensed Light" pitchFamily="2" charset="0"/>
                <a:ea typeface="Roboto Condensed Light" pitchFamily="2" charset="0"/>
              </a:rPr>
              <a:t>Постанова  Верховного Суду  від 17 жовтня 2018 року у справі № 826/17425/16 </a:t>
            </a:r>
            <a:endParaRPr lang="ru-RU" sz="2800" b="1" dirty="0">
              <a:solidFill>
                <a:schemeClr val="accent1">
                  <a:lumMod val="50000"/>
                </a:schemeClr>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932320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659024"/>
            <a:ext cx="10890070" cy="3539430"/>
          </a:xfrm>
          <a:prstGeom prst="rect">
            <a:avLst/>
          </a:prstGeom>
        </p:spPr>
        <p:txBody>
          <a:bodyPr wrap="square">
            <a:spAutoFit/>
          </a:bodyPr>
          <a:lstStyle/>
          <a:p>
            <a:pPr indent="457200" algn="just"/>
            <a:r>
              <a:rPr lang="uk-UA" sz="2800" dirty="0">
                <a:solidFill>
                  <a:schemeClr val="bg1"/>
                </a:solidFill>
                <a:latin typeface="Roboto Condensed Light" pitchFamily="2" charset="0"/>
              </a:rPr>
              <a:t>Суд касаційної інстанції зробив висновок, що при дослідженні вказаних доказів судом апеляційної інстанції порушено норми процесуального законодавства, а саме приписів ст.ст. 44, 72, 73 та 211 КАС України. </a:t>
            </a:r>
          </a:p>
          <a:p>
            <a:pPr indent="457200" algn="just"/>
            <a:endParaRPr lang="uk-UA" sz="2800" dirty="0">
              <a:solidFill>
                <a:schemeClr val="bg1"/>
              </a:solidFill>
              <a:latin typeface="Roboto Condensed Light" pitchFamily="2" charset="0"/>
            </a:endParaRPr>
          </a:p>
          <a:p>
            <a:pPr indent="457200" algn="just"/>
            <a:r>
              <a:rPr lang="uk-UA" sz="2800" dirty="0">
                <a:solidFill>
                  <a:schemeClr val="bg1"/>
                </a:solidFill>
                <a:latin typeface="Roboto Condensed Light" pitchFamily="2" charset="0"/>
              </a:rPr>
              <a:t>При цьому Суд застосував наступні положення процесуального закону: </a:t>
            </a:r>
          </a:p>
          <a:p>
            <a:pPr marL="720000" algn="just"/>
            <a:endParaRPr lang="uk-UA" sz="2800" dirty="0">
              <a:solidFill>
                <a:schemeClr val="bg1"/>
              </a:solidFill>
              <a:latin typeface="Roboto Condensed Light" pitchFamily="2" charset="0"/>
            </a:endParaRPr>
          </a:p>
          <a:p>
            <a:pPr marL="1177200" indent="-457200" algn="just">
              <a:buFont typeface="Wingdings" pitchFamily="2" charset="2"/>
              <a:buChar char="Ø"/>
            </a:pPr>
            <a:r>
              <a:rPr lang="uk-UA" sz="2800" dirty="0">
                <a:solidFill>
                  <a:schemeClr val="bg1"/>
                </a:solidFill>
                <a:latin typeface="Roboto Condensed Light" pitchFamily="2" charset="0"/>
              </a:rPr>
              <a:t>розгляд справ в адміністративних судах проводиться відкрито, крім випадків, визначених цим Кодексом; </a:t>
            </a:r>
            <a:endParaRPr lang="ru-RU" sz="2800" dirty="0">
              <a:solidFill>
                <a:schemeClr val="bg1"/>
              </a:solidFill>
              <a:latin typeface="Roboto Condensed Light" pitchFamily="2" charset="0"/>
              <a:ea typeface="Roboto Condensed Light" pitchFamily="2" charset="0"/>
            </a:endParaRPr>
          </a:p>
        </p:txBody>
      </p:sp>
      <p:sp>
        <p:nvSpPr>
          <p:cNvPr id="3" name="Скругленный прямоугольник 2"/>
          <p:cNvSpPr/>
          <p:nvPr/>
        </p:nvSpPr>
        <p:spPr>
          <a:xfrm>
            <a:off x="116114" y="312254"/>
            <a:ext cx="11769970" cy="578882"/>
          </a:xfrm>
          <a:prstGeom prst="roundRect">
            <a:avLst/>
          </a:prstGeom>
          <a:solidFill>
            <a:schemeClr val="accent1">
              <a:lumMod val="20000"/>
              <a:lumOff val="80000"/>
            </a:schemeClr>
          </a:solidFill>
        </p:spPr>
        <p:txBody>
          <a:bodyPr wrap="square">
            <a:spAutoFit/>
          </a:bodyPr>
          <a:lstStyle/>
          <a:p>
            <a:r>
              <a:rPr lang="uk-UA" sz="2800" b="1" dirty="0">
                <a:solidFill>
                  <a:schemeClr val="accent1">
                    <a:lumMod val="50000"/>
                  </a:schemeClr>
                </a:solidFill>
                <a:latin typeface="Roboto Condensed Light" pitchFamily="2" charset="0"/>
                <a:ea typeface="Roboto Condensed Light" pitchFamily="2" charset="0"/>
              </a:rPr>
              <a:t>Постанова  Верховного Суду  від 17 жовтня 2018 року у справі № 826/17425/16 </a:t>
            </a:r>
            <a:endParaRPr lang="ru-RU" sz="2800" b="1" dirty="0">
              <a:solidFill>
                <a:schemeClr val="accent1">
                  <a:lumMod val="50000"/>
                </a:schemeClr>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6741073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588689"/>
            <a:ext cx="10890070" cy="3154005"/>
          </a:xfrm>
          <a:prstGeom prst="rect">
            <a:avLst/>
          </a:prstGeom>
        </p:spPr>
        <p:txBody>
          <a:bodyPr wrap="square">
            <a:spAutoFit/>
          </a:bodyPr>
          <a:lstStyle/>
          <a:p>
            <a:pPr indent="457200" algn="just">
              <a:lnSpc>
                <a:spcPct val="120000"/>
              </a:lnSpc>
            </a:pPr>
            <a:r>
              <a:rPr lang="uk-UA" sz="2800" dirty="0">
                <a:solidFill>
                  <a:schemeClr val="bg1"/>
                </a:solidFill>
                <a:latin typeface="Roboto Condensed Light" pitchFamily="2" charset="0"/>
              </a:rPr>
              <a:t>У сфері судочинства вже існують усталені напрацьовані практикою стандарти дотримання принципу змагальності судового процесу, що є важливим для реалізації положень ст. 129 Конституції України, якими, серед іншого, до основних засад судочинства віднесено змагальність сторін та свободу в наданні ними суду своїх доказів і у доведенні перед судом їх переконливості.</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30322301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729362"/>
            <a:ext cx="10890070" cy="3539430"/>
          </a:xfrm>
          <a:prstGeom prst="rect">
            <a:avLst/>
          </a:prstGeom>
        </p:spPr>
        <p:txBody>
          <a:bodyPr wrap="square">
            <a:spAutoFit/>
          </a:bodyPr>
          <a:lstStyle/>
          <a:p>
            <a:pPr indent="457200" algn="just"/>
            <a:endParaRPr lang="uk-UA" sz="2800" dirty="0">
              <a:solidFill>
                <a:schemeClr val="bg1"/>
              </a:solidFill>
              <a:latin typeface="Roboto Condensed Light" pitchFamily="2" charset="0"/>
            </a:endParaRPr>
          </a:p>
          <a:p>
            <a:pPr indent="457200" algn="just"/>
            <a:r>
              <a:rPr lang="uk-UA" sz="2800" dirty="0">
                <a:solidFill>
                  <a:schemeClr val="bg1"/>
                </a:solidFill>
                <a:latin typeface="Roboto Condensed Light" pitchFamily="2" charset="0"/>
              </a:rPr>
              <a:t>При цьому Суд застосував наступні положення процесуального закону:</a:t>
            </a:r>
          </a:p>
          <a:p>
            <a:pPr indent="457200" algn="just"/>
            <a:r>
              <a:rPr lang="uk-UA" sz="2800" dirty="0">
                <a:solidFill>
                  <a:schemeClr val="bg1"/>
                </a:solidFill>
                <a:latin typeface="Roboto Condensed Light" pitchFamily="2" charset="0"/>
              </a:rPr>
              <a:t> </a:t>
            </a:r>
          </a:p>
          <a:p>
            <a:pPr marL="1177200" indent="-457200" algn="just">
              <a:buFont typeface="Wingdings" pitchFamily="2" charset="2"/>
              <a:buChar char="Ø"/>
            </a:pPr>
            <a:r>
              <a:rPr lang="uk-UA" sz="2800" dirty="0">
                <a:solidFill>
                  <a:schemeClr val="bg1"/>
                </a:solidFill>
                <a:latin typeface="Roboto Condensed Light" pitchFamily="2" charset="0"/>
              </a:rPr>
              <a:t>розгляд справи у закритому судовому засіданні проводиться у випадках, коли відкритий судовий розгляд може мати наслідком розголошення таємної чи іншої інформації, що охороняється законом, необхідності захисту особистого та сімейного життя людини, а також в інших випадках, визначених законом; </a:t>
            </a:r>
            <a:endParaRPr lang="ru-RU" sz="2800" dirty="0">
              <a:solidFill>
                <a:schemeClr val="bg1"/>
              </a:solidFill>
              <a:latin typeface="Roboto Condensed Light" pitchFamily="2" charset="0"/>
              <a:ea typeface="Roboto Condensed Light" pitchFamily="2" charset="0"/>
            </a:endParaRPr>
          </a:p>
        </p:txBody>
      </p:sp>
      <p:sp>
        <p:nvSpPr>
          <p:cNvPr id="3" name="Скругленный прямоугольник 2"/>
          <p:cNvSpPr/>
          <p:nvPr/>
        </p:nvSpPr>
        <p:spPr>
          <a:xfrm>
            <a:off x="116114" y="312254"/>
            <a:ext cx="11769970" cy="578882"/>
          </a:xfrm>
          <a:prstGeom prst="roundRect">
            <a:avLst/>
          </a:prstGeom>
          <a:solidFill>
            <a:schemeClr val="accent1">
              <a:lumMod val="20000"/>
              <a:lumOff val="80000"/>
            </a:schemeClr>
          </a:solidFill>
        </p:spPr>
        <p:txBody>
          <a:bodyPr wrap="square">
            <a:spAutoFit/>
          </a:bodyPr>
          <a:lstStyle/>
          <a:p>
            <a:r>
              <a:rPr lang="uk-UA" sz="2800" b="1" dirty="0">
                <a:solidFill>
                  <a:schemeClr val="accent1">
                    <a:lumMod val="50000"/>
                  </a:schemeClr>
                </a:solidFill>
                <a:latin typeface="Roboto Condensed Light" pitchFamily="2" charset="0"/>
                <a:ea typeface="Roboto Condensed Light" pitchFamily="2" charset="0"/>
              </a:rPr>
              <a:t>Постанова  Верховного Суду  від 17 жовтня 2018 року у справі № 826/17425/16 </a:t>
            </a:r>
            <a:endParaRPr lang="ru-RU" sz="2800" b="1" dirty="0">
              <a:solidFill>
                <a:schemeClr val="accent1">
                  <a:lumMod val="50000"/>
                </a:schemeClr>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9790971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602753"/>
            <a:ext cx="10890070" cy="3539430"/>
          </a:xfrm>
          <a:prstGeom prst="rect">
            <a:avLst/>
          </a:prstGeom>
        </p:spPr>
        <p:txBody>
          <a:bodyPr wrap="square">
            <a:spAutoFit/>
          </a:bodyPr>
          <a:lstStyle/>
          <a:p>
            <a:pPr indent="457200" algn="just"/>
            <a:endParaRPr lang="uk-UA" sz="2800" dirty="0">
              <a:solidFill>
                <a:schemeClr val="bg1"/>
              </a:solidFill>
              <a:latin typeface="Roboto Condensed Light" pitchFamily="2" charset="0"/>
            </a:endParaRPr>
          </a:p>
          <a:p>
            <a:pPr indent="457200" algn="just"/>
            <a:r>
              <a:rPr lang="uk-UA" sz="2800" dirty="0">
                <a:solidFill>
                  <a:schemeClr val="bg1"/>
                </a:solidFill>
                <a:latin typeface="Roboto Condensed Light" pitchFamily="2" charset="0"/>
              </a:rPr>
              <a:t>При цьому Суд застосував наступні положення процесуального закону:</a:t>
            </a:r>
          </a:p>
          <a:p>
            <a:pPr indent="457200" algn="just"/>
            <a:r>
              <a:rPr lang="uk-UA" sz="2800" dirty="0">
                <a:solidFill>
                  <a:schemeClr val="bg1"/>
                </a:solidFill>
                <a:latin typeface="Roboto Condensed Light" pitchFamily="2" charset="0"/>
              </a:rPr>
              <a:t> </a:t>
            </a:r>
          </a:p>
          <a:p>
            <a:pPr marL="1177200" indent="-457200" algn="just">
              <a:buFont typeface="Wingdings" pitchFamily="2" charset="2"/>
              <a:buChar char="Ø"/>
            </a:pPr>
            <a:r>
              <a:rPr lang="uk-UA" sz="2800" dirty="0">
                <a:solidFill>
                  <a:schemeClr val="bg1"/>
                </a:solidFill>
                <a:latin typeface="Roboto Condensed Light" pitchFamily="2" charset="0"/>
              </a:rPr>
              <a:t>розгляд справи та вчинення окремих процесуальних дій у закритому судовому засіданні проводиться з додержанням правил здійснення адміністративного судочинства; під час такого розгляду можуть бути присутні лише учасники справи, а в разі необхідності - свідки, експерти, спеціалісти, перекладачі; </a:t>
            </a:r>
            <a:endParaRPr lang="ru-RU" sz="2800" dirty="0">
              <a:solidFill>
                <a:schemeClr val="bg1"/>
              </a:solidFill>
              <a:latin typeface="Roboto Condensed Light" pitchFamily="2" charset="0"/>
              <a:ea typeface="Roboto Condensed Light" pitchFamily="2" charset="0"/>
            </a:endParaRPr>
          </a:p>
        </p:txBody>
      </p:sp>
      <p:sp>
        <p:nvSpPr>
          <p:cNvPr id="3" name="Скругленный прямоугольник 2"/>
          <p:cNvSpPr/>
          <p:nvPr/>
        </p:nvSpPr>
        <p:spPr>
          <a:xfrm>
            <a:off x="116114" y="312254"/>
            <a:ext cx="11769970" cy="578882"/>
          </a:xfrm>
          <a:prstGeom prst="roundRect">
            <a:avLst/>
          </a:prstGeom>
          <a:solidFill>
            <a:schemeClr val="accent1">
              <a:lumMod val="20000"/>
              <a:lumOff val="80000"/>
            </a:schemeClr>
          </a:solidFill>
        </p:spPr>
        <p:txBody>
          <a:bodyPr wrap="square">
            <a:spAutoFit/>
          </a:bodyPr>
          <a:lstStyle/>
          <a:p>
            <a:r>
              <a:rPr lang="uk-UA" sz="2800" b="1" dirty="0">
                <a:solidFill>
                  <a:schemeClr val="accent1">
                    <a:lumMod val="50000"/>
                  </a:schemeClr>
                </a:solidFill>
                <a:latin typeface="Roboto Condensed Light" pitchFamily="2" charset="0"/>
                <a:ea typeface="Roboto Condensed Light" pitchFamily="2" charset="0"/>
              </a:rPr>
              <a:t>Постанова  Верховного Суду  від 17 жовтня 2018 року у справі № 826/17425/16 </a:t>
            </a:r>
            <a:endParaRPr lang="ru-RU" sz="2800" b="1" dirty="0">
              <a:solidFill>
                <a:schemeClr val="accent1">
                  <a:lumMod val="50000"/>
                </a:schemeClr>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0482944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687160"/>
            <a:ext cx="10890070" cy="3539430"/>
          </a:xfrm>
          <a:prstGeom prst="rect">
            <a:avLst/>
          </a:prstGeom>
        </p:spPr>
        <p:txBody>
          <a:bodyPr wrap="square">
            <a:spAutoFit/>
          </a:bodyPr>
          <a:lstStyle/>
          <a:p>
            <a:pPr indent="457200" algn="just"/>
            <a:endParaRPr lang="uk-UA" sz="2800" dirty="0">
              <a:solidFill>
                <a:schemeClr val="bg1"/>
              </a:solidFill>
              <a:latin typeface="Roboto Condensed Light" pitchFamily="2" charset="0"/>
            </a:endParaRPr>
          </a:p>
          <a:p>
            <a:pPr indent="457200" algn="just"/>
            <a:r>
              <a:rPr lang="uk-UA" sz="2800" dirty="0">
                <a:solidFill>
                  <a:schemeClr val="bg1"/>
                </a:solidFill>
                <a:latin typeface="Roboto Condensed Light" pitchFamily="2" charset="0"/>
              </a:rPr>
              <a:t>При цьому Суд застосував наступні положення процесуального закону:</a:t>
            </a:r>
          </a:p>
          <a:p>
            <a:pPr indent="457200" algn="just"/>
            <a:r>
              <a:rPr lang="uk-UA" sz="2800" dirty="0">
                <a:solidFill>
                  <a:schemeClr val="bg1"/>
                </a:solidFill>
                <a:latin typeface="Roboto Condensed Light" pitchFamily="2" charset="0"/>
              </a:rPr>
              <a:t> </a:t>
            </a:r>
          </a:p>
          <a:p>
            <a:pPr marL="1177200" indent="-457200" algn="just">
              <a:buFont typeface="Wingdings" pitchFamily="2" charset="2"/>
              <a:buChar char="Ø"/>
            </a:pPr>
            <a:r>
              <a:rPr lang="uk-UA" sz="2800" dirty="0">
                <a:solidFill>
                  <a:schemeClr val="bg1"/>
                </a:solidFill>
                <a:latin typeface="Roboto Condensed Light" pitchFamily="2" charset="0"/>
              </a:rPr>
              <a:t>суд попереджає зазначених осіб про обов'язок не розголошувати інформацію, для забезпечення захисту якої розгляд справи або вчинення окремих процесуальних дій відбуваються в закритому судовому засіданні; учасники справи мають право подавати докази; </a:t>
            </a:r>
            <a:endParaRPr lang="ru-RU" sz="2800" dirty="0">
              <a:solidFill>
                <a:schemeClr val="bg1"/>
              </a:solidFill>
              <a:latin typeface="Roboto Condensed Light" pitchFamily="2" charset="0"/>
              <a:ea typeface="Roboto Condensed Light" pitchFamily="2" charset="0"/>
            </a:endParaRPr>
          </a:p>
        </p:txBody>
      </p:sp>
      <p:sp>
        <p:nvSpPr>
          <p:cNvPr id="3" name="Скругленный прямоугольник 2"/>
          <p:cNvSpPr/>
          <p:nvPr/>
        </p:nvSpPr>
        <p:spPr>
          <a:xfrm>
            <a:off x="116114" y="312254"/>
            <a:ext cx="11769970" cy="578882"/>
          </a:xfrm>
          <a:prstGeom prst="roundRect">
            <a:avLst/>
          </a:prstGeom>
          <a:solidFill>
            <a:schemeClr val="accent1">
              <a:lumMod val="20000"/>
              <a:lumOff val="80000"/>
            </a:schemeClr>
          </a:solidFill>
        </p:spPr>
        <p:txBody>
          <a:bodyPr wrap="square">
            <a:spAutoFit/>
          </a:bodyPr>
          <a:lstStyle/>
          <a:p>
            <a:r>
              <a:rPr lang="uk-UA" sz="2800" b="1" dirty="0">
                <a:solidFill>
                  <a:schemeClr val="accent1">
                    <a:lumMod val="50000"/>
                  </a:schemeClr>
                </a:solidFill>
                <a:latin typeface="Roboto Condensed Light" pitchFamily="2" charset="0"/>
                <a:ea typeface="Roboto Condensed Light" pitchFamily="2" charset="0"/>
              </a:rPr>
              <a:t>Постанова  Верховного Суду  від 17 жовтня 2018 року у справі № 826/17425/16 </a:t>
            </a:r>
            <a:endParaRPr lang="ru-RU" sz="2800" b="1" dirty="0">
              <a:solidFill>
                <a:schemeClr val="accent1">
                  <a:lumMod val="50000"/>
                </a:schemeClr>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32432890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687160"/>
            <a:ext cx="10890070" cy="3108543"/>
          </a:xfrm>
          <a:prstGeom prst="rect">
            <a:avLst/>
          </a:prstGeom>
        </p:spPr>
        <p:txBody>
          <a:bodyPr wrap="square">
            <a:spAutoFit/>
          </a:bodyPr>
          <a:lstStyle/>
          <a:p>
            <a:pPr indent="457200" algn="just"/>
            <a:endParaRPr lang="uk-UA" sz="2800" dirty="0">
              <a:solidFill>
                <a:schemeClr val="bg1"/>
              </a:solidFill>
              <a:latin typeface="Roboto Condensed Light" pitchFamily="2" charset="0"/>
            </a:endParaRPr>
          </a:p>
          <a:p>
            <a:pPr indent="457200" algn="just"/>
            <a:r>
              <a:rPr lang="uk-UA" sz="2800" dirty="0">
                <a:solidFill>
                  <a:schemeClr val="bg1"/>
                </a:solidFill>
                <a:latin typeface="Roboto Condensed Light" pitchFamily="2" charset="0"/>
              </a:rPr>
              <a:t>При цьому Суд застосував наступні положення процесуального закону:</a:t>
            </a:r>
          </a:p>
          <a:p>
            <a:pPr indent="457200" algn="just"/>
            <a:r>
              <a:rPr lang="uk-UA" sz="2800" dirty="0">
                <a:solidFill>
                  <a:schemeClr val="bg1"/>
                </a:solidFill>
                <a:latin typeface="Roboto Condensed Light" pitchFamily="2" charset="0"/>
              </a:rPr>
              <a:t> </a:t>
            </a:r>
          </a:p>
          <a:p>
            <a:pPr marL="1177200" indent="-457200" algn="just">
              <a:buFont typeface="Wingdings" pitchFamily="2" charset="2"/>
              <a:buChar char="Ø"/>
            </a:pPr>
            <a:r>
              <a:rPr lang="uk-UA" sz="2800" dirty="0">
                <a:solidFill>
                  <a:schemeClr val="bg1"/>
                </a:solidFill>
                <a:latin typeface="Roboto Condensed Light" pitchFamily="2" charset="0"/>
              </a:rPr>
              <a:t>брати участь у судових засіданнях, якщо інше не визначено законом; брати участь у дослідженні доказів; ставити питання іншим учасникам справи, а також свідкам, експертам, спеціалістам; </a:t>
            </a:r>
            <a:endParaRPr lang="ru-RU" sz="2800" dirty="0">
              <a:solidFill>
                <a:schemeClr val="bg1"/>
              </a:solidFill>
              <a:latin typeface="Roboto Condensed Light" pitchFamily="2" charset="0"/>
              <a:ea typeface="Roboto Condensed Light" pitchFamily="2" charset="0"/>
            </a:endParaRPr>
          </a:p>
        </p:txBody>
      </p:sp>
      <p:sp>
        <p:nvSpPr>
          <p:cNvPr id="3" name="Скругленный прямоугольник 2"/>
          <p:cNvSpPr/>
          <p:nvPr/>
        </p:nvSpPr>
        <p:spPr>
          <a:xfrm>
            <a:off x="116114" y="312254"/>
            <a:ext cx="11769970" cy="578882"/>
          </a:xfrm>
          <a:prstGeom prst="roundRect">
            <a:avLst/>
          </a:prstGeom>
          <a:solidFill>
            <a:schemeClr val="accent1">
              <a:lumMod val="20000"/>
              <a:lumOff val="80000"/>
            </a:schemeClr>
          </a:solidFill>
        </p:spPr>
        <p:txBody>
          <a:bodyPr wrap="square">
            <a:spAutoFit/>
          </a:bodyPr>
          <a:lstStyle/>
          <a:p>
            <a:r>
              <a:rPr lang="uk-UA" sz="2800" b="1" dirty="0">
                <a:solidFill>
                  <a:schemeClr val="accent1">
                    <a:lumMod val="50000"/>
                  </a:schemeClr>
                </a:solidFill>
                <a:latin typeface="Roboto Condensed Light" pitchFamily="2" charset="0"/>
                <a:ea typeface="Roboto Condensed Light" pitchFamily="2" charset="0"/>
              </a:rPr>
              <a:t>Постанова  Верховного Суду  від 17 жовтня 2018 року у справі № 826/17425/16 </a:t>
            </a:r>
            <a:endParaRPr lang="ru-RU" sz="2800" b="1" dirty="0">
              <a:solidFill>
                <a:schemeClr val="accent1">
                  <a:lumMod val="50000"/>
                </a:schemeClr>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35280025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602753"/>
            <a:ext cx="10890070" cy="3539430"/>
          </a:xfrm>
          <a:prstGeom prst="rect">
            <a:avLst/>
          </a:prstGeom>
        </p:spPr>
        <p:txBody>
          <a:bodyPr wrap="square">
            <a:spAutoFit/>
          </a:bodyPr>
          <a:lstStyle/>
          <a:p>
            <a:pPr indent="457200" algn="just"/>
            <a:endParaRPr lang="uk-UA" sz="2800" dirty="0">
              <a:solidFill>
                <a:schemeClr val="bg1"/>
              </a:solidFill>
              <a:latin typeface="Roboto Condensed Light" pitchFamily="2" charset="0"/>
            </a:endParaRPr>
          </a:p>
          <a:p>
            <a:pPr indent="457200" algn="just"/>
            <a:r>
              <a:rPr lang="uk-UA" sz="2800" dirty="0">
                <a:solidFill>
                  <a:schemeClr val="bg1"/>
                </a:solidFill>
                <a:latin typeface="Roboto Condensed Light" pitchFamily="2" charset="0"/>
              </a:rPr>
              <a:t>При цьому Суд застосував наступні положення процесуального закону:</a:t>
            </a:r>
          </a:p>
          <a:p>
            <a:pPr indent="457200" algn="just"/>
            <a:r>
              <a:rPr lang="uk-UA" sz="2800" dirty="0">
                <a:solidFill>
                  <a:schemeClr val="bg1"/>
                </a:solidFill>
                <a:latin typeface="Roboto Condensed Light" pitchFamily="2" charset="0"/>
              </a:rPr>
              <a:t> </a:t>
            </a:r>
          </a:p>
          <a:p>
            <a:pPr marL="1177200" indent="-457200" algn="just">
              <a:buFont typeface="Wingdings" pitchFamily="2" charset="2"/>
              <a:buChar char="Ø"/>
            </a:pPr>
            <a:r>
              <a:rPr lang="uk-UA" sz="2800" dirty="0">
                <a:solidFill>
                  <a:schemeClr val="bg1"/>
                </a:solidFill>
                <a:latin typeface="Roboto Condensed Light" pitchFamily="2" charset="0"/>
              </a:rPr>
              <a:t>суд під час розгляду справи повинен безпосередньо дослідити докази у справі: ознайомитися з письмовими та електронними доказами, висновками експертів, поясненнями учасників справи, викладеними в заявах по суті справи, показаннями свідків, оглянути речові докази; </a:t>
            </a:r>
            <a:endParaRPr lang="ru-RU" sz="2800" dirty="0">
              <a:solidFill>
                <a:schemeClr val="bg1"/>
              </a:solidFill>
              <a:latin typeface="Roboto Condensed Light" pitchFamily="2" charset="0"/>
              <a:ea typeface="Roboto Condensed Light" pitchFamily="2" charset="0"/>
            </a:endParaRPr>
          </a:p>
        </p:txBody>
      </p:sp>
      <p:sp>
        <p:nvSpPr>
          <p:cNvPr id="3" name="Скругленный прямоугольник 2"/>
          <p:cNvSpPr/>
          <p:nvPr/>
        </p:nvSpPr>
        <p:spPr>
          <a:xfrm>
            <a:off x="116114" y="312254"/>
            <a:ext cx="11769970" cy="578882"/>
          </a:xfrm>
          <a:prstGeom prst="roundRect">
            <a:avLst/>
          </a:prstGeom>
          <a:solidFill>
            <a:schemeClr val="accent1">
              <a:lumMod val="20000"/>
              <a:lumOff val="80000"/>
            </a:schemeClr>
          </a:solidFill>
        </p:spPr>
        <p:txBody>
          <a:bodyPr wrap="square">
            <a:spAutoFit/>
          </a:bodyPr>
          <a:lstStyle/>
          <a:p>
            <a:r>
              <a:rPr lang="uk-UA" sz="2800" b="1" dirty="0">
                <a:solidFill>
                  <a:schemeClr val="accent1">
                    <a:lumMod val="50000"/>
                  </a:schemeClr>
                </a:solidFill>
                <a:latin typeface="Roboto Condensed Light" pitchFamily="2" charset="0"/>
                <a:ea typeface="Roboto Condensed Light" pitchFamily="2" charset="0"/>
              </a:rPr>
              <a:t>Постанова  Верховного Суду  від 17 жовтня 2018 року у справі № 826/17425/16 </a:t>
            </a:r>
            <a:endParaRPr lang="ru-RU" sz="2800" b="1" dirty="0">
              <a:solidFill>
                <a:schemeClr val="accent1">
                  <a:lumMod val="50000"/>
                </a:schemeClr>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3156570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462076"/>
            <a:ext cx="10890070" cy="4401205"/>
          </a:xfrm>
          <a:prstGeom prst="rect">
            <a:avLst/>
          </a:prstGeom>
        </p:spPr>
        <p:txBody>
          <a:bodyPr wrap="square">
            <a:spAutoFit/>
          </a:bodyPr>
          <a:lstStyle/>
          <a:p>
            <a:pPr indent="457200" algn="just"/>
            <a:endParaRPr lang="uk-UA" sz="2800" dirty="0">
              <a:solidFill>
                <a:schemeClr val="bg1"/>
              </a:solidFill>
              <a:latin typeface="Roboto Condensed Light" pitchFamily="2" charset="0"/>
            </a:endParaRPr>
          </a:p>
          <a:p>
            <a:pPr indent="457200" algn="just"/>
            <a:r>
              <a:rPr lang="uk-UA" sz="2800" dirty="0">
                <a:solidFill>
                  <a:schemeClr val="bg1"/>
                </a:solidFill>
                <a:latin typeface="Roboto Condensed Light" pitchFamily="2" charset="0"/>
              </a:rPr>
              <a:t>При цьому Суд застосував наступні положення процесуального закону:</a:t>
            </a:r>
          </a:p>
          <a:p>
            <a:pPr indent="457200" algn="just"/>
            <a:r>
              <a:rPr lang="uk-UA" sz="2800" dirty="0">
                <a:solidFill>
                  <a:schemeClr val="bg1"/>
                </a:solidFill>
                <a:latin typeface="Roboto Condensed Light" pitchFamily="2" charset="0"/>
              </a:rPr>
              <a:t> </a:t>
            </a:r>
          </a:p>
          <a:p>
            <a:pPr marL="1177200" indent="-457200" algn="just">
              <a:buFont typeface="Wingdings" pitchFamily="2" charset="2"/>
              <a:buChar char="Ø"/>
            </a:pPr>
            <a:r>
              <a:rPr lang="uk-UA" sz="2800" dirty="0">
                <a:solidFill>
                  <a:schemeClr val="bg1"/>
                </a:solidFill>
                <a:latin typeface="Roboto Condensed Light" pitchFamily="2" charset="0"/>
              </a:rPr>
              <a:t>докази, що не були предметом дослідження в судовому засіданні, не можуть бути покладені судом в основу ухваленого судового рішення; речові, письмові та електронні докази оглядаються у судовому засіданні, за винятком випадків, визначених цим Кодексом, і пред'являються учасникам справи за їхнім клопотанням, а в разі необхідності - також свідкам, експертам, спеціалістам; </a:t>
            </a:r>
            <a:endParaRPr lang="ru-RU" sz="2800" dirty="0">
              <a:solidFill>
                <a:schemeClr val="bg1"/>
              </a:solidFill>
              <a:latin typeface="Roboto Condensed Light" pitchFamily="2" charset="0"/>
              <a:ea typeface="Roboto Condensed Light" pitchFamily="2" charset="0"/>
            </a:endParaRPr>
          </a:p>
        </p:txBody>
      </p:sp>
      <p:sp>
        <p:nvSpPr>
          <p:cNvPr id="3" name="Скругленный прямоугольник 2"/>
          <p:cNvSpPr/>
          <p:nvPr/>
        </p:nvSpPr>
        <p:spPr>
          <a:xfrm>
            <a:off x="116114" y="312254"/>
            <a:ext cx="11769970" cy="578882"/>
          </a:xfrm>
          <a:prstGeom prst="roundRect">
            <a:avLst/>
          </a:prstGeom>
          <a:solidFill>
            <a:schemeClr val="accent1">
              <a:lumMod val="20000"/>
              <a:lumOff val="80000"/>
            </a:schemeClr>
          </a:solidFill>
        </p:spPr>
        <p:txBody>
          <a:bodyPr wrap="square">
            <a:spAutoFit/>
          </a:bodyPr>
          <a:lstStyle/>
          <a:p>
            <a:r>
              <a:rPr lang="uk-UA" sz="2800" b="1" dirty="0">
                <a:solidFill>
                  <a:schemeClr val="accent1">
                    <a:lumMod val="50000"/>
                  </a:schemeClr>
                </a:solidFill>
                <a:latin typeface="Roboto Condensed Light" pitchFamily="2" charset="0"/>
                <a:ea typeface="Roboto Condensed Light" pitchFamily="2" charset="0"/>
              </a:rPr>
              <a:t>Постанова  Верховного Суду  від 17 жовтня 2018 року у справі № 826/17425/16 </a:t>
            </a:r>
            <a:endParaRPr lang="ru-RU" sz="2800" b="1" dirty="0">
              <a:solidFill>
                <a:schemeClr val="accent1">
                  <a:lumMod val="50000"/>
                </a:schemeClr>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3350893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011911"/>
            <a:ext cx="10890070" cy="5262979"/>
          </a:xfrm>
          <a:prstGeom prst="rect">
            <a:avLst/>
          </a:prstGeom>
        </p:spPr>
        <p:txBody>
          <a:bodyPr wrap="square">
            <a:spAutoFit/>
          </a:bodyPr>
          <a:lstStyle/>
          <a:p>
            <a:pPr indent="457200" algn="just"/>
            <a:endParaRPr lang="uk-UA" sz="2800" dirty="0">
              <a:solidFill>
                <a:schemeClr val="bg1"/>
              </a:solidFill>
              <a:latin typeface="Roboto Condensed Light" pitchFamily="2" charset="0"/>
              <a:ea typeface="Roboto Condensed Light" pitchFamily="2" charset="0"/>
            </a:endParaRPr>
          </a:p>
          <a:p>
            <a:pPr indent="457200" algn="just"/>
            <a:r>
              <a:rPr lang="uk-UA" sz="2800" dirty="0">
                <a:solidFill>
                  <a:schemeClr val="bg1"/>
                </a:solidFill>
                <a:latin typeface="Roboto Condensed Light" pitchFamily="2" charset="0"/>
                <a:ea typeface="Roboto Condensed Light" pitchFamily="2" charset="0"/>
              </a:rPr>
              <a:t>При цьому Суд застосував наступні положення процесуального закону:</a:t>
            </a:r>
          </a:p>
          <a:p>
            <a:pPr indent="457200" algn="just"/>
            <a:r>
              <a:rPr lang="uk-UA" sz="2800" dirty="0">
                <a:solidFill>
                  <a:schemeClr val="bg1"/>
                </a:solidFill>
                <a:latin typeface="Roboto Condensed Light" pitchFamily="2" charset="0"/>
                <a:ea typeface="Roboto Condensed Light" pitchFamily="2" charset="0"/>
              </a:rPr>
              <a:t> </a:t>
            </a:r>
          </a:p>
          <a:p>
            <a:pPr marL="1177200" indent="-457200" algn="just">
              <a:lnSpc>
                <a:spcPct val="90000"/>
              </a:lnSpc>
              <a:buFont typeface="Wingdings" pitchFamily="2" charset="2"/>
              <a:buChar char="Ø"/>
            </a:pPr>
            <a:r>
              <a:rPr lang="uk-UA" sz="2800" dirty="0">
                <a:solidFill>
                  <a:schemeClr val="bg1"/>
                </a:solidFill>
                <a:latin typeface="Roboto Condensed Light" pitchFamily="2" charset="0"/>
                <a:ea typeface="Roboto Condensed Light" pitchFamily="2" charset="0"/>
              </a:rPr>
              <a:t>учасники справи можуть давати свої пояснення з приводу письмових, речових і електронних доказів або протоколів їх огляду, ставити питання експертам; письмові докази, у тому числі протоколи їх огляду, складені за судовим дорученням або в порядку забезпечення доказів, за клопотанням учасника справи пред'являються йому для ознайомлення, а в разі необхідності - також свідкам, експертам, спеціалістам чи перекладачам, або оголошуються в судовому засіданні (ст.ст. 10, 44, 72, 73, 211 та 217 Кодексу адміністративного судочинства України в редакції, чинній на час ухвалення судом апеляційної інстанції постанови у справі).</a:t>
            </a:r>
            <a:endParaRPr lang="ru-RU" sz="2800" dirty="0">
              <a:solidFill>
                <a:schemeClr val="bg1"/>
              </a:solidFill>
              <a:latin typeface="Roboto Condensed Light" pitchFamily="2" charset="0"/>
              <a:ea typeface="Roboto Condensed Light" pitchFamily="2" charset="0"/>
            </a:endParaRPr>
          </a:p>
        </p:txBody>
      </p:sp>
      <p:sp>
        <p:nvSpPr>
          <p:cNvPr id="3" name="Скругленный прямоугольник 2"/>
          <p:cNvSpPr/>
          <p:nvPr/>
        </p:nvSpPr>
        <p:spPr>
          <a:xfrm>
            <a:off x="116114" y="312254"/>
            <a:ext cx="11769970" cy="578882"/>
          </a:xfrm>
          <a:prstGeom prst="roundRect">
            <a:avLst/>
          </a:prstGeom>
          <a:solidFill>
            <a:schemeClr val="accent1">
              <a:lumMod val="20000"/>
              <a:lumOff val="80000"/>
            </a:schemeClr>
          </a:solidFill>
        </p:spPr>
        <p:txBody>
          <a:bodyPr wrap="square">
            <a:spAutoFit/>
          </a:bodyPr>
          <a:lstStyle/>
          <a:p>
            <a:r>
              <a:rPr lang="uk-UA" sz="2800" b="1" dirty="0">
                <a:solidFill>
                  <a:schemeClr val="accent1">
                    <a:lumMod val="50000"/>
                  </a:schemeClr>
                </a:solidFill>
                <a:latin typeface="Roboto Condensed Light" pitchFamily="2" charset="0"/>
                <a:ea typeface="Roboto Condensed Light" pitchFamily="2" charset="0"/>
              </a:rPr>
              <a:t>Постанова  Верховного Суду  від 17 жовтня 2018 року у справі № 826/17425/16 </a:t>
            </a:r>
            <a:endParaRPr lang="ru-RU" sz="2800" b="1" dirty="0">
              <a:solidFill>
                <a:schemeClr val="accent1">
                  <a:lumMod val="50000"/>
                </a:schemeClr>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16768025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321402"/>
            <a:ext cx="10890070" cy="2636940"/>
          </a:xfrm>
          <a:prstGeom prst="rect">
            <a:avLst/>
          </a:prstGeom>
        </p:spPr>
        <p:txBody>
          <a:bodyPr wrap="square">
            <a:spAutoFit/>
          </a:bodyPr>
          <a:lstStyle/>
          <a:p>
            <a:pPr indent="457200" algn="just">
              <a:lnSpc>
                <a:spcPct val="120000"/>
              </a:lnSpc>
            </a:pPr>
            <a:r>
              <a:rPr lang="uk-UA" sz="2800" dirty="0">
                <a:solidFill>
                  <a:schemeClr val="bg1"/>
                </a:solidFill>
                <a:latin typeface="Roboto Condensed Light" pitchFamily="2" charset="0"/>
                <a:ea typeface="Roboto Condensed Light" pitchFamily="2" charset="0"/>
              </a:rPr>
              <a:t>Згідно з встановленою практикою касаційний суд за наявності обґрунтованих підстав виносить ухвалу про розгляд справи у закритому судовому засіданні (див. </a:t>
            </a:r>
            <a:r>
              <a:rPr lang="uk-UA" sz="2800" b="1" dirty="0">
                <a:solidFill>
                  <a:schemeClr val="accent6">
                    <a:lumMod val="20000"/>
                    <a:lumOff val="80000"/>
                  </a:schemeClr>
                </a:solidFill>
                <a:latin typeface="Roboto Condensed Light" pitchFamily="2" charset="0"/>
                <a:ea typeface="Roboto Condensed Light" pitchFamily="2" charset="0"/>
              </a:rPr>
              <a:t>ухвали від 18 вересня 2018 року у справі № 826/2184/17</a:t>
            </a:r>
            <a:r>
              <a:rPr lang="uk-UA" sz="2800" dirty="0">
                <a:solidFill>
                  <a:schemeClr val="bg1"/>
                </a:solidFill>
                <a:latin typeface="Roboto Condensed Light" pitchFamily="2" charset="0"/>
                <a:ea typeface="Roboto Condensed Light" pitchFamily="2" charset="0"/>
              </a:rPr>
              <a:t> (провадження № 11-918апп18) та </a:t>
            </a:r>
            <a:r>
              <a:rPr lang="uk-UA" sz="2800" b="1" dirty="0">
                <a:solidFill>
                  <a:schemeClr val="accent6">
                    <a:lumMod val="20000"/>
                    <a:lumOff val="80000"/>
                  </a:schemeClr>
                </a:solidFill>
                <a:latin typeface="Roboto Condensed Light" pitchFamily="2" charset="0"/>
                <a:ea typeface="Roboto Condensed Light" pitchFamily="2" charset="0"/>
              </a:rPr>
              <a:t>від 16 січня 2019 року у справі № 826/20221/16 </a:t>
            </a:r>
            <a:r>
              <a:rPr lang="uk-UA" sz="2800" dirty="0">
                <a:solidFill>
                  <a:schemeClr val="bg1"/>
                </a:solidFill>
                <a:latin typeface="Roboto Condensed Light" pitchFamily="2" charset="0"/>
                <a:ea typeface="Roboto Condensed Light" pitchFamily="2" charset="0"/>
              </a:rPr>
              <a:t>(провадження № 11-1459апп18)). </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13921709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4188" y="716491"/>
            <a:ext cx="10890070" cy="4401205"/>
          </a:xfrm>
          <a:prstGeom prst="rect">
            <a:avLst/>
          </a:prstGeom>
        </p:spPr>
        <p:txBody>
          <a:bodyPr wrap="square">
            <a:spAutoFit/>
          </a:bodyPr>
          <a:lstStyle/>
          <a:p>
            <a:pPr indent="457200" algn="just"/>
            <a:r>
              <a:rPr lang="uk-UA" sz="2800" dirty="0">
                <a:solidFill>
                  <a:schemeClr val="bg1"/>
                </a:solidFill>
                <a:latin typeface="Roboto Condensed Light" pitchFamily="2" charset="0"/>
                <a:ea typeface="Roboto Condensed Light" pitchFamily="2" charset="0"/>
              </a:rPr>
              <a:t>Важливо, що за змістом статей 6, 22, 27 Закону України «Про державну таємницю» та Порядку організації та забезпечення режиму секретності в державних органах, </a:t>
            </a:r>
            <a:r>
              <a:rPr lang="uk-UA" sz="2800" dirty="0" err="1">
                <a:solidFill>
                  <a:schemeClr val="bg1"/>
                </a:solidFill>
                <a:latin typeface="Roboto Condensed Light" pitchFamily="2" charset="0"/>
                <a:ea typeface="Roboto Condensed Light" pitchFamily="2" charset="0"/>
              </a:rPr>
              <a:t>органах</a:t>
            </a:r>
            <a:r>
              <a:rPr lang="uk-UA" sz="2800" dirty="0">
                <a:solidFill>
                  <a:schemeClr val="bg1"/>
                </a:solidFill>
                <a:latin typeface="Roboto Condensed Light" pitchFamily="2" charset="0"/>
                <a:ea typeface="Roboto Condensed Light" pitchFamily="2" charset="0"/>
              </a:rPr>
              <a:t> місцевого самоврядування, на підприємствах, в установах і організаціях, затвердженого постановою Кабінету Міністрів України № 939 від 18 грудня 2013 року, для опрацювання поданих до суду документів з обмеженим доступом необхідно, щоб у всіх суддів, які входять до складу колегії, визначеної для розгляду цієї справи, а також в учасників справи був допуск до державної таємниці відповідної форми (див. </a:t>
            </a:r>
            <a:r>
              <a:rPr lang="uk-UA" sz="2800" b="1" dirty="0">
                <a:solidFill>
                  <a:schemeClr val="accent6">
                    <a:lumMod val="20000"/>
                    <a:lumOff val="80000"/>
                  </a:schemeClr>
                </a:solidFill>
                <a:latin typeface="Roboto Condensed Light" pitchFamily="2" charset="0"/>
                <a:ea typeface="Roboto Condensed Light" pitchFamily="2" charset="0"/>
              </a:rPr>
              <a:t>ухвали від 1 березня 2018 року у справі № 800/511/17 та від 24 жовтня 2018 року у справі № 9901/774/18</a:t>
            </a:r>
            <a:r>
              <a:rPr lang="uk-UA" sz="2800" dirty="0">
                <a:solidFill>
                  <a:schemeClr val="bg1"/>
                </a:solidFill>
                <a:latin typeface="Roboto Condensed Light" pitchFamily="2" charset="0"/>
                <a:ea typeface="Roboto Condensed Light" pitchFamily="2" charset="0"/>
              </a:rPr>
              <a:t>. </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18700859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83698" y="213657"/>
            <a:ext cx="11769969" cy="461665"/>
          </a:xfrm>
          <a:prstGeom prst="rect">
            <a:avLst/>
          </a:prstGeom>
          <a:solidFill>
            <a:srgbClr val="F0E8E3"/>
          </a:solidFill>
        </p:spPr>
        <p:txBody>
          <a:bodyPr wrap="square" anchor="ctr">
            <a:spAutoFit/>
          </a:bodyPr>
          <a:lstStyle/>
          <a:p>
            <a:pPr algn="ctr"/>
            <a:r>
              <a:rPr lang="uk-UA" sz="2400" b="1" spc="-90" dirty="0">
                <a:latin typeface="Roboto Condensed Light" pitchFamily="2" charset="0"/>
                <a:ea typeface="Roboto Condensed Light" pitchFamily="2" charset="0"/>
              </a:rPr>
              <a:t>ВИСНОВКИ</a:t>
            </a:r>
            <a:endParaRPr lang="ru-RU" sz="2400" b="1" spc="-90" dirty="0">
              <a:latin typeface="Roboto Condensed Light" pitchFamily="2" charset="0"/>
              <a:ea typeface="Roboto Condensed Light" pitchFamily="2" charset="0"/>
            </a:endParaRPr>
          </a:p>
        </p:txBody>
      </p:sp>
      <p:sp>
        <p:nvSpPr>
          <p:cNvPr id="11" name="Прямоугольник 10"/>
          <p:cNvSpPr/>
          <p:nvPr/>
        </p:nvSpPr>
        <p:spPr>
          <a:xfrm>
            <a:off x="611159" y="1441022"/>
            <a:ext cx="10898670" cy="3970318"/>
          </a:xfrm>
          <a:prstGeom prst="rect">
            <a:avLst/>
          </a:prstGeom>
          <a:ln>
            <a:noFill/>
          </a:ln>
        </p:spPr>
        <p:txBody>
          <a:bodyPr wrap="square">
            <a:spAutoFit/>
          </a:bodyPr>
          <a:lstStyle/>
          <a:p>
            <a:pPr marL="514350" indent="-514350" algn="just">
              <a:buFont typeface="+mj-lt"/>
              <a:buAutoNum type="arabicPeriod"/>
            </a:pPr>
            <a:r>
              <a:rPr lang="uk-UA" sz="2800" dirty="0">
                <a:solidFill>
                  <a:schemeClr val="bg1"/>
                </a:solidFill>
                <a:latin typeface="Roboto Condensed Light" pitchFamily="2" charset="0"/>
                <a:ea typeface="Roboto Condensed Light" pitchFamily="2" charset="0"/>
              </a:rPr>
              <a:t>Принцип змагальності судового провадження охоплює собою право особи, крім можливості подавати власні докази, знати про існування всіх представлених доказів та пояснень іншими учасниками справи (у тому числі поданих незалежним представником національних юридичних послуг), оскільки вони можуть вплинути на рішення суду, мати можливість знайомитись з матеріалами справи та робити з них копії, а також володіти відповідними знаннями (залучати професійного представника) та змогу коментувати представлені докази та пояснення у належній формі та у встановлений час. </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1129195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2151396"/>
            <a:ext cx="10890070" cy="1602811"/>
          </a:xfrm>
          <a:prstGeom prst="rect">
            <a:avLst/>
          </a:prstGeom>
        </p:spPr>
        <p:txBody>
          <a:bodyPr wrap="square">
            <a:spAutoFit/>
          </a:bodyPr>
          <a:lstStyle/>
          <a:p>
            <a:pPr indent="457200" algn="just">
              <a:lnSpc>
                <a:spcPct val="120000"/>
              </a:lnSpc>
            </a:pPr>
            <a:r>
              <a:rPr lang="uk-UA" sz="2800" dirty="0">
                <a:solidFill>
                  <a:schemeClr val="bg1"/>
                </a:solidFill>
                <a:latin typeface="Roboto Condensed Light" pitchFamily="2" charset="0"/>
              </a:rPr>
              <a:t>У судовій практиці трапляються ситуації, за яких зазначений принцип підлягає застосуванню разом з іншими принципами, зокрема, принципом забезпечення національної безпеки. </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4706191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83698" y="213657"/>
            <a:ext cx="11769969" cy="461665"/>
          </a:xfrm>
          <a:prstGeom prst="rect">
            <a:avLst/>
          </a:prstGeom>
          <a:solidFill>
            <a:srgbClr val="F0E8E3"/>
          </a:solidFill>
        </p:spPr>
        <p:txBody>
          <a:bodyPr wrap="square" anchor="ctr">
            <a:spAutoFit/>
          </a:bodyPr>
          <a:lstStyle/>
          <a:p>
            <a:pPr algn="ctr"/>
            <a:r>
              <a:rPr lang="uk-UA" sz="2400" b="1" spc="-90" dirty="0">
                <a:latin typeface="Roboto Condensed Light" pitchFamily="2" charset="0"/>
                <a:ea typeface="Roboto Condensed Light" pitchFamily="2" charset="0"/>
              </a:rPr>
              <a:t>ВИСНОВКИ</a:t>
            </a:r>
            <a:endParaRPr lang="ru-RU" sz="2400" b="1" spc="-90" dirty="0">
              <a:latin typeface="Roboto Condensed Light" pitchFamily="2" charset="0"/>
              <a:ea typeface="Roboto Condensed Light" pitchFamily="2" charset="0"/>
            </a:endParaRPr>
          </a:p>
        </p:txBody>
      </p:sp>
      <p:sp>
        <p:nvSpPr>
          <p:cNvPr id="11" name="Прямоугольник 10"/>
          <p:cNvSpPr/>
          <p:nvPr/>
        </p:nvSpPr>
        <p:spPr>
          <a:xfrm>
            <a:off x="611159" y="1989662"/>
            <a:ext cx="10898670" cy="3108543"/>
          </a:xfrm>
          <a:prstGeom prst="rect">
            <a:avLst/>
          </a:prstGeom>
          <a:ln>
            <a:noFill/>
          </a:ln>
        </p:spPr>
        <p:txBody>
          <a:bodyPr wrap="square">
            <a:spAutoFit/>
          </a:bodyPr>
          <a:lstStyle/>
          <a:p>
            <a:pPr marL="514350" indent="-514350" algn="just">
              <a:buFont typeface="+mj-lt"/>
              <a:buAutoNum type="arabicPeriod" startAt="2"/>
            </a:pPr>
            <a:r>
              <a:rPr lang="uk-UA" sz="2800" dirty="0">
                <a:solidFill>
                  <a:schemeClr val="bg1"/>
                </a:solidFill>
                <a:latin typeface="Roboto Condensed Light" pitchFamily="2" charset="0"/>
                <a:ea typeface="Roboto Condensed Light" pitchFamily="2" charset="0"/>
              </a:rPr>
              <a:t>За загальним правилом, лише сторони спору можуть правильно (об’єктивно) вирішити, чи вимагає документ ознайомлення з ним та надання до нього коментарів або зауважень. Існують виняткові обставини, за яких деякі документи із матеріалів судової справи </a:t>
            </a:r>
            <a:r>
              <a:rPr lang="uk-UA" sz="2800" b="1" dirty="0">
                <a:solidFill>
                  <a:schemeClr val="bg1"/>
                </a:solidFill>
                <a:latin typeface="Roboto Condensed Light" pitchFamily="2" charset="0"/>
                <a:ea typeface="Roboto Condensed Light" pitchFamily="2" charset="0"/>
              </a:rPr>
              <a:t>не можуть бути повністю розголошені (надані для ознайомлення) сторонам</a:t>
            </a:r>
            <a:r>
              <a:rPr lang="uk-UA" sz="2800" dirty="0">
                <a:solidFill>
                  <a:schemeClr val="bg1"/>
                </a:solidFill>
                <a:latin typeface="Roboto Condensed Light" pitchFamily="2" charset="0"/>
                <a:ea typeface="Roboto Condensed Light" pitchFamily="2" charset="0"/>
              </a:rPr>
              <a:t>, оскільки, вони містять інформацію з обмеженим доступом (наприклад, пов’язані з державною таємницею). </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3277488092"/>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83698" y="213657"/>
            <a:ext cx="11769969" cy="461665"/>
          </a:xfrm>
          <a:prstGeom prst="rect">
            <a:avLst/>
          </a:prstGeom>
          <a:solidFill>
            <a:srgbClr val="F0E8E3"/>
          </a:solidFill>
        </p:spPr>
        <p:txBody>
          <a:bodyPr wrap="square" anchor="ctr">
            <a:spAutoFit/>
          </a:bodyPr>
          <a:lstStyle/>
          <a:p>
            <a:pPr algn="ctr"/>
            <a:r>
              <a:rPr lang="uk-UA" sz="2400" b="1" spc="-90" dirty="0">
                <a:latin typeface="Roboto Condensed Light" pitchFamily="2" charset="0"/>
                <a:ea typeface="Roboto Condensed Light" pitchFamily="2" charset="0"/>
              </a:rPr>
              <a:t>ВИСНОВКИ</a:t>
            </a:r>
            <a:endParaRPr lang="ru-RU" sz="2400" b="1" spc="-90" dirty="0">
              <a:latin typeface="Roboto Condensed Light" pitchFamily="2" charset="0"/>
              <a:ea typeface="Roboto Condensed Light" pitchFamily="2" charset="0"/>
            </a:endParaRPr>
          </a:p>
        </p:txBody>
      </p:sp>
      <p:sp>
        <p:nvSpPr>
          <p:cNvPr id="11" name="Прямоугольник 10"/>
          <p:cNvSpPr/>
          <p:nvPr/>
        </p:nvSpPr>
        <p:spPr>
          <a:xfrm>
            <a:off x="611159" y="1989662"/>
            <a:ext cx="10898670" cy="2677656"/>
          </a:xfrm>
          <a:prstGeom prst="rect">
            <a:avLst/>
          </a:prstGeom>
          <a:ln>
            <a:noFill/>
          </a:ln>
        </p:spPr>
        <p:txBody>
          <a:bodyPr wrap="square">
            <a:spAutoFit/>
          </a:bodyPr>
          <a:lstStyle/>
          <a:p>
            <a:pPr marL="514350" indent="-514350" algn="just">
              <a:buFont typeface="+mj-lt"/>
              <a:buAutoNum type="arabicPeriod" startAt="3"/>
            </a:pPr>
            <a:r>
              <a:rPr lang="uk-UA" sz="2800" dirty="0">
                <a:solidFill>
                  <a:schemeClr val="bg1"/>
                </a:solidFill>
                <a:latin typeface="Roboto Condensed Light" pitchFamily="2" charset="0"/>
                <a:ea typeface="Roboto Condensed Light" pitchFamily="2" charset="0"/>
              </a:rPr>
              <a:t>У такій ситуації, доступ до матеріалів, що мають «життєво важливе» значення для результату справи </a:t>
            </a:r>
            <a:r>
              <a:rPr lang="uk-UA" sz="2800" b="1" dirty="0">
                <a:solidFill>
                  <a:schemeClr val="bg1"/>
                </a:solidFill>
                <a:latin typeface="Roboto Condensed Light" pitchFamily="2" charset="0"/>
                <a:ea typeface="Roboto Condensed Light" pitchFamily="2" charset="0"/>
              </a:rPr>
              <a:t>не може бути повністю обмеженим</a:t>
            </a:r>
            <a:r>
              <a:rPr lang="uk-UA" sz="2800" dirty="0">
                <a:solidFill>
                  <a:schemeClr val="bg1"/>
                </a:solidFill>
                <a:latin typeface="Roboto Condensed Light" pitchFamily="2" charset="0"/>
                <a:ea typeface="Roboto Condensed Light" pitchFamily="2" charset="0"/>
              </a:rPr>
              <a:t>; труднощі, що постають для сторони захисту у зв’язку з нерозголошенням, повинні бути належним чином компенсовані процедурами, яких дотримуються судові органи, зокрема, можливістю особи ознайомитися з стислим викладом нерозкритих доказів.</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877210348"/>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252413" y="5557838"/>
            <a:ext cx="8051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uk-UA" altLang="ru-RU" sz="5400" dirty="0">
                <a:solidFill>
                  <a:schemeClr val="bg1"/>
                </a:solidFill>
                <a:latin typeface="Roboto Condensed Light" pitchFamily="2" charset="0"/>
                <a:ea typeface="Roboto Condensed Light" pitchFamily="2" charset="0"/>
                <a:cs typeface="Roboto Condensed Light" pitchFamily="2" charset="0"/>
              </a:rPr>
              <a:t>Дякую за увагу!</a:t>
            </a:r>
          </a:p>
        </p:txBody>
      </p:sp>
      <p:pic>
        <p:nvPicPr>
          <p:cNvPr id="12291" name="Рисунок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5275" y="373063"/>
            <a:ext cx="1076325"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011913"/>
            <a:ext cx="10890070" cy="3847207"/>
          </a:xfrm>
          <a:prstGeom prst="rect">
            <a:avLst/>
          </a:prstGeom>
        </p:spPr>
        <p:txBody>
          <a:bodyPr wrap="square">
            <a:spAutoFit/>
          </a:bodyPr>
          <a:lstStyle/>
          <a:p>
            <a:pPr indent="457200" algn="just">
              <a:lnSpc>
                <a:spcPct val="120000"/>
              </a:lnSpc>
            </a:pPr>
            <a:r>
              <a:rPr lang="uk-UA" sz="2800" dirty="0">
                <a:solidFill>
                  <a:schemeClr val="bg1"/>
                </a:solidFill>
                <a:latin typeface="Roboto Condensed Light" pitchFamily="2" charset="0"/>
              </a:rPr>
              <a:t>Як зазначено в </a:t>
            </a:r>
            <a:r>
              <a:rPr lang="uk-UA" sz="2800" b="1" dirty="0">
                <a:solidFill>
                  <a:schemeClr val="accent5">
                    <a:lumMod val="40000"/>
                    <a:lumOff val="60000"/>
                  </a:schemeClr>
                </a:solidFill>
                <a:latin typeface="Roboto Condensed Light" pitchFamily="2" charset="0"/>
              </a:rPr>
              <a:t>Науково-практичному коментарі Кодексу адміністративного судочинства України, </a:t>
            </a:r>
            <a:r>
              <a:rPr lang="uk-UA" sz="2800" dirty="0">
                <a:solidFill>
                  <a:schemeClr val="bg1"/>
                </a:solidFill>
                <a:latin typeface="Roboto Condensed Light" pitchFamily="2" charset="0"/>
              </a:rPr>
              <a:t>закрите судове засідання проводиться при оприлюдненні державної таємниці, персональних даних, окремих різновидів публічної інформації (конфіденційна, таємна, службова), банківської, лікарської таємниці тощо.</a:t>
            </a:r>
          </a:p>
          <a:p>
            <a:pPr indent="457200" algn="just"/>
            <a:endParaRPr lang="uk-UA" sz="2800" dirty="0">
              <a:solidFill>
                <a:schemeClr val="bg1"/>
              </a:solidFill>
              <a:latin typeface="Roboto Condensed Light" pitchFamily="2" charset="0"/>
            </a:endParaRPr>
          </a:p>
          <a:p>
            <a:pPr marL="457200" indent="-457200" algn="just">
              <a:buFont typeface="Wingdings" pitchFamily="2" charset="2"/>
              <a:buChar char="v"/>
            </a:pPr>
            <a:r>
              <a:rPr lang="uk-UA" sz="2400" dirty="0">
                <a:solidFill>
                  <a:schemeClr val="bg1"/>
                </a:solidFill>
                <a:latin typeface="Roboto Condensed Light" pitchFamily="2" charset="0"/>
              </a:rPr>
              <a:t> [Науково-практичний коментар Кодексу адміністративного судочинства України / за </a:t>
            </a:r>
            <a:r>
              <a:rPr lang="uk-UA" sz="2400" dirty="0" err="1">
                <a:solidFill>
                  <a:schemeClr val="bg1"/>
                </a:solidFill>
                <a:latin typeface="Roboto Condensed Light" pitchFamily="2" charset="0"/>
              </a:rPr>
              <a:t>заг</a:t>
            </a:r>
            <a:r>
              <a:rPr lang="uk-UA" sz="2400" dirty="0">
                <a:solidFill>
                  <a:schemeClr val="bg1"/>
                </a:solidFill>
                <a:latin typeface="Roboto Condensed Light" pitchFamily="2" charset="0"/>
              </a:rPr>
              <a:t>. ред. Р.С. Мельника. – Херсон: Видавничий дім «</a:t>
            </a:r>
            <a:r>
              <a:rPr lang="uk-UA" sz="2400" dirty="0" err="1">
                <a:solidFill>
                  <a:schemeClr val="bg1"/>
                </a:solidFill>
                <a:latin typeface="Roboto Condensed Light" pitchFamily="2" charset="0"/>
              </a:rPr>
              <a:t>Гельветика</a:t>
            </a:r>
            <a:r>
              <a:rPr lang="uk-UA" sz="2400" dirty="0">
                <a:solidFill>
                  <a:schemeClr val="bg1"/>
                </a:solidFill>
                <a:latin typeface="Roboto Condensed Light" pitchFamily="2" charset="0"/>
              </a:rPr>
              <a:t>», 2019. – 1030 с.]</a:t>
            </a:r>
            <a:endParaRPr lang="ru-RU" sz="24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3115221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011913"/>
            <a:ext cx="10890070" cy="4188134"/>
          </a:xfrm>
          <a:prstGeom prst="rect">
            <a:avLst/>
          </a:prstGeom>
        </p:spPr>
        <p:txBody>
          <a:bodyPr wrap="square">
            <a:spAutoFit/>
          </a:bodyPr>
          <a:lstStyle/>
          <a:p>
            <a:pPr indent="457200" algn="just">
              <a:lnSpc>
                <a:spcPct val="120000"/>
              </a:lnSpc>
            </a:pPr>
            <a:r>
              <a:rPr lang="uk-UA" sz="2800" dirty="0">
                <a:solidFill>
                  <a:schemeClr val="bg1"/>
                </a:solidFill>
                <a:latin typeface="Roboto Condensed Light" pitchFamily="2" charset="0"/>
                <a:ea typeface="Roboto Condensed Light" pitchFamily="2" charset="0"/>
              </a:rPr>
              <a:t>Європейський суд з прав людини неодноразово наголошував на тому, що право на змагальний судовий процес повинно надаватись у задовільних умовах: сторона у справі повинна мати можливість ознайомитись із доказами у суді, а також можливість прокоментувати їх наявність, зміст і достовірність у відповідній формі та у відповідний термін (</a:t>
            </a:r>
            <a:r>
              <a:rPr lang="uk-UA" sz="2800" b="1" dirty="0" err="1">
                <a:solidFill>
                  <a:schemeClr val="accent6">
                    <a:lumMod val="20000"/>
                    <a:lumOff val="80000"/>
                  </a:schemeClr>
                </a:solidFill>
                <a:latin typeface="Roboto Condensed Light" pitchFamily="2" charset="0"/>
                <a:ea typeface="Roboto Condensed Light" pitchFamily="2" charset="0"/>
              </a:rPr>
              <a:t>Krčmář</a:t>
            </a:r>
            <a:r>
              <a:rPr lang="uk-UA" sz="2800" b="1" dirty="0">
                <a:solidFill>
                  <a:schemeClr val="accent6">
                    <a:lumMod val="20000"/>
                    <a:lumOff val="80000"/>
                  </a:schemeClr>
                </a:solidFill>
                <a:latin typeface="Roboto Condensed Light" pitchFamily="2" charset="0"/>
                <a:ea typeface="Roboto Condensed Light" pitchFamily="2" charset="0"/>
              </a:rPr>
              <a:t> </a:t>
            </a:r>
            <a:r>
              <a:rPr lang="uk-UA" sz="2800" b="1" dirty="0" err="1">
                <a:solidFill>
                  <a:schemeClr val="accent6">
                    <a:lumMod val="20000"/>
                    <a:lumOff val="80000"/>
                  </a:schemeClr>
                </a:solidFill>
                <a:latin typeface="Roboto Condensed Light" pitchFamily="2" charset="0"/>
                <a:ea typeface="Roboto Condensed Light" pitchFamily="2" charset="0"/>
              </a:rPr>
              <a:t>and</a:t>
            </a:r>
            <a:r>
              <a:rPr lang="uk-UA" sz="2800" b="1" dirty="0">
                <a:solidFill>
                  <a:schemeClr val="accent6">
                    <a:lumMod val="20000"/>
                    <a:lumOff val="80000"/>
                  </a:schemeClr>
                </a:solidFill>
                <a:latin typeface="Roboto Condensed Light" pitchFamily="2" charset="0"/>
                <a:ea typeface="Roboto Condensed Light" pitchFamily="2" charset="0"/>
              </a:rPr>
              <a:t> </a:t>
            </a:r>
            <a:r>
              <a:rPr lang="uk-UA" sz="2800" b="1" dirty="0" err="1">
                <a:solidFill>
                  <a:schemeClr val="accent6">
                    <a:lumMod val="20000"/>
                    <a:lumOff val="80000"/>
                  </a:schemeClr>
                </a:solidFill>
                <a:latin typeface="Roboto Condensed Light" pitchFamily="2" charset="0"/>
                <a:ea typeface="Roboto Condensed Light" pitchFamily="2" charset="0"/>
              </a:rPr>
              <a:t>Others</a:t>
            </a:r>
            <a:r>
              <a:rPr lang="uk-UA" sz="2800" b="1" dirty="0">
                <a:solidFill>
                  <a:schemeClr val="accent6">
                    <a:lumMod val="20000"/>
                    <a:lumOff val="80000"/>
                  </a:schemeClr>
                </a:solidFill>
                <a:latin typeface="Roboto Condensed Light" pitchFamily="2" charset="0"/>
                <a:ea typeface="Roboto Condensed Light" pitchFamily="2" charset="0"/>
              </a:rPr>
              <a:t> v. </a:t>
            </a:r>
            <a:r>
              <a:rPr lang="uk-UA" sz="2800" b="1" dirty="0" err="1">
                <a:solidFill>
                  <a:schemeClr val="accent6">
                    <a:lumMod val="20000"/>
                    <a:lumOff val="80000"/>
                  </a:schemeClr>
                </a:solidFill>
                <a:latin typeface="Roboto Condensed Light" pitchFamily="2" charset="0"/>
                <a:ea typeface="Roboto Condensed Light" pitchFamily="2" charset="0"/>
              </a:rPr>
              <a:t>the</a:t>
            </a:r>
            <a:r>
              <a:rPr lang="uk-UA" sz="2800" b="1" dirty="0">
                <a:solidFill>
                  <a:schemeClr val="accent6">
                    <a:lumMod val="20000"/>
                    <a:lumOff val="80000"/>
                  </a:schemeClr>
                </a:solidFill>
                <a:latin typeface="Roboto Condensed Light" pitchFamily="2" charset="0"/>
                <a:ea typeface="Roboto Condensed Light" pitchFamily="2" charset="0"/>
              </a:rPr>
              <a:t> </a:t>
            </a:r>
            <a:r>
              <a:rPr lang="uk-UA" sz="2800" b="1" dirty="0" err="1">
                <a:solidFill>
                  <a:schemeClr val="accent6">
                    <a:lumMod val="20000"/>
                    <a:lumOff val="80000"/>
                  </a:schemeClr>
                </a:solidFill>
                <a:latin typeface="Roboto Condensed Light" pitchFamily="2" charset="0"/>
                <a:ea typeface="Roboto Condensed Light" pitchFamily="2" charset="0"/>
              </a:rPr>
              <a:t>Czech</a:t>
            </a:r>
            <a:r>
              <a:rPr lang="uk-UA" sz="2800" b="1" dirty="0">
                <a:solidFill>
                  <a:schemeClr val="accent6">
                    <a:lumMod val="20000"/>
                    <a:lumOff val="80000"/>
                  </a:schemeClr>
                </a:solidFill>
                <a:latin typeface="Roboto Condensed Light" pitchFamily="2" charset="0"/>
                <a:ea typeface="Roboto Condensed Light" pitchFamily="2" charset="0"/>
              </a:rPr>
              <a:t> </a:t>
            </a:r>
            <a:r>
              <a:rPr lang="uk-UA" sz="2800" b="1" dirty="0" err="1">
                <a:solidFill>
                  <a:schemeClr val="accent6">
                    <a:lumMod val="20000"/>
                    <a:lumOff val="80000"/>
                  </a:schemeClr>
                </a:solidFill>
                <a:latin typeface="Roboto Condensed Light" pitchFamily="2" charset="0"/>
                <a:ea typeface="Roboto Condensed Light" pitchFamily="2" charset="0"/>
              </a:rPr>
              <a:t>Republic</a:t>
            </a:r>
            <a:r>
              <a:rPr lang="uk-UA" sz="2800" b="1" dirty="0">
                <a:solidFill>
                  <a:schemeClr val="accent6">
                    <a:lumMod val="20000"/>
                    <a:lumOff val="80000"/>
                  </a:schemeClr>
                </a:solidFill>
                <a:latin typeface="Roboto Condensed Light" pitchFamily="2" charset="0"/>
                <a:ea typeface="Roboto Condensed Light" pitchFamily="2" charset="0"/>
              </a:rPr>
              <a:t> (</a:t>
            </a:r>
            <a:r>
              <a:rPr lang="uk-UA" sz="2800" b="1" dirty="0" err="1">
                <a:solidFill>
                  <a:schemeClr val="accent6">
                    <a:lumMod val="20000"/>
                    <a:lumOff val="80000"/>
                  </a:schemeClr>
                </a:solidFill>
                <a:latin typeface="Roboto Condensed Light" pitchFamily="2" charset="0"/>
                <a:ea typeface="Roboto Condensed Light" pitchFamily="2" charset="0"/>
              </a:rPr>
              <a:t>Kртсмар</a:t>
            </a:r>
            <a:r>
              <a:rPr lang="uk-UA" sz="2800" b="1" dirty="0">
                <a:solidFill>
                  <a:schemeClr val="accent6">
                    <a:lumMod val="20000"/>
                    <a:lumOff val="80000"/>
                  </a:schemeClr>
                </a:solidFill>
                <a:latin typeface="Roboto Condensed Light" pitchFamily="2" charset="0"/>
                <a:ea typeface="Roboto Condensed Light" pitchFamily="2" charset="0"/>
              </a:rPr>
              <a:t> та інші проти Чеської Республіки), заява № 35376/97</a:t>
            </a:r>
            <a:r>
              <a:rPr lang="uk-UA" sz="2800" b="1" dirty="0">
                <a:solidFill>
                  <a:schemeClr val="bg1"/>
                </a:solidFill>
                <a:latin typeface="Roboto Condensed Light" pitchFamily="2" charset="0"/>
                <a:ea typeface="Roboto Condensed Light" pitchFamily="2" charset="0"/>
              </a:rPr>
              <a:t> </a:t>
            </a:r>
            <a:r>
              <a:rPr lang="uk-UA" sz="2800" dirty="0">
                <a:solidFill>
                  <a:schemeClr val="bg1"/>
                </a:solidFill>
                <a:latin typeface="Roboto Condensed Light" pitchFamily="2" charset="0"/>
                <a:ea typeface="Roboto Condensed Light" pitchFamily="2" charset="0"/>
              </a:rPr>
              <a:t>§ 42; </a:t>
            </a:r>
            <a:r>
              <a:rPr lang="uk-UA" sz="2800" b="1" dirty="0" err="1">
                <a:solidFill>
                  <a:schemeClr val="accent6">
                    <a:lumMod val="20000"/>
                    <a:lumOff val="80000"/>
                  </a:schemeClr>
                </a:solidFill>
                <a:latin typeface="Roboto Condensed Light" pitchFamily="2" charset="0"/>
                <a:ea typeface="Roboto Condensed Light" pitchFamily="2" charset="0"/>
              </a:rPr>
              <a:t>Immeubles</a:t>
            </a:r>
            <a:r>
              <a:rPr lang="uk-UA" sz="2800" b="1" dirty="0">
                <a:solidFill>
                  <a:schemeClr val="accent6">
                    <a:lumMod val="20000"/>
                    <a:lumOff val="80000"/>
                  </a:schemeClr>
                </a:solidFill>
                <a:latin typeface="Roboto Condensed Light" pitchFamily="2" charset="0"/>
                <a:ea typeface="Roboto Condensed Light" pitchFamily="2" charset="0"/>
              </a:rPr>
              <a:t> </a:t>
            </a:r>
            <a:r>
              <a:rPr lang="uk-UA" sz="2800" b="1" dirty="0" err="1">
                <a:solidFill>
                  <a:schemeClr val="accent6">
                    <a:lumMod val="20000"/>
                    <a:lumOff val="80000"/>
                  </a:schemeClr>
                </a:solidFill>
                <a:latin typeface="Roboto Condensed Light" pitchFamily="2" charset="0"/>
                <a:ea typeface="Roboto Condensed Light" pitchFamily="2" charset="0"/>
              </a:rPr>
              <a:t>Groupe</a:t>
            </a:r>
            <a:r>
              <a:rPr lang="uk-UA" sz="2800" b="1" dirty="0">
                <a:solidFill>
                  <a:schemeClr val="accent6">
                    <a:lumMod val="20000"/>
                    <a:lumOff val="80000"/>
                  </a:schemeClr>
                </a:solidFill>
                <a:latin typeface="Roboto Condensed Light" pitchFamily="2" charset="0"/>
                <a:ea typeface="Roboto Condensed Light" pitchFamily="2" charset="0"/>
              </a:rPr>
              <a:t> </a:t>
            </a:r>
            <a:r>
              <a:rPr lang="uk-UA" sz="2800" b="1" dirty="0" err="1">
                <a:solidFill>
                  <a:schemeClr val="accent6">
                    <a:lumMod val="20000"/>
                    <a:lumOff val="80000"/>
                  </a:schemeClr>
                </a:solidFill>
                <a:latin typeface="Roboto Condensed Light" pitchFamily="2" charset="0"/>
                <a:ea typeface="Roboto Condensed Light" pitchFamily="2" charset="0"/>
              </a:rPr>
              <a:t>Kosser</a:t>
            </a:r>
            <a:r>
              <a:rPr lang="uk-UA" sz="2800" b="1" dirty="0">
                <a:solidFill>
                  <a:schemeClr val="accent6">
                    <a:lumMod val="20000"/>
                    <a:lumOff val="80000"/>
                  </a:schemeClr>
                </a:solidFill>
                <a:latin typeface="Roboto Condensed Light" pitchFamily="2" charset="0"/>
                <a:ea typeface="Roboto Condensed Light" pitchFamily="2" charset="0"/>
              </a:rPr>
              <a:t> v. </a:t>
            </a:r>
            <a:r>
              <a:rPr lang="uk-UA" sz="2800" b="1" dirty="0" err="1">
                <a:solidFill>
                  <a:schemeClr val="accent6">
                    <a:lumMod val="20000"/>
                    <a:lumOff val="80000"/>
                  </a:schemeClr>
                </a:solidFill>
                <a:latin typeface="Roboto Condensed Light" pitchFamily="2" charset="0"/>
                <a:ea typeface="Roboto Condensed Light" pitchFamily="2" charset="0"/>
              </a:rPr>
              <a:t>France</a:t>
            </a:r>
            <a:r>
              <a:rPr lang="uk-UA" sz="2800" b="1" dirty="0">
                <a:solidFill>
                  <a:schemeClr val="accent6">
                    <a:lumMod val="20000"/>
                    <a:lumOff val="80000"/>
                  </a:schemeClr>
                </a:solidFill>
                <a:latin typeface="Roboto Condensed Light" pitchFamily="2" charset="0"/>
                <a:ea typeface="Roboto Condensed Light" pitchFamily="2" charset="0"/>
              </a:rPr>
              <a:t> (</a:t>
            </a:r>
            <a:r>
              <a:rPr lang="uk-UA" sz="2800" b="1" dirty="0" err="1">
                <a:solidFill>
                  <a:schemeClr val="accent6">
                    <a:lumMod val="20000"/>
                    <a:lumOff val="80000"/>
                  </a:schemeClr>
                </a:solidFill>
                <a:latin typeface="Roboto Condensed Light" pitchFamily="2" charset="0"/>
                <a:ea typeface="Roboto Condensed Light" pitchFamily="2" charset="0"/>
              </a:rPr>
              <a:t>Іммебль</a:t>
            </a:r>
            <a:r>
              <a:rPr lang="uk-UA" sz="2800" b="1" dirty="0">
                <a:solidFill>
                  <a:schemeClr val="accent6">
                    <a:lumMod val="20000"/>
                    <a:lumOff val="80000"/>
                  </a:schemeClr>
                </a:solidFill>
                <a:latin typeface="Roboto Condensed Light" pitchFamily="2" charset="0"/>
                <a:ea typeface="Roboto Condensed Light" pitchFamily="2" charset="0"/>
              </a:rPr>
              <a:t> Груп </a:t>
            </a:r>
            <a:r>
              <a:rPr lang="uk-UA" sz="2800" b="1" dirty="0" err="1">
                <a:solidFill>
                  <a:schemeClr val="accent6">
                    <a:lumMod val="20000"/>
                    <a:lumOff val="80000"/>
                  </a:schemeClr>
                </a:solidFill>
                <a:latin typeface="Roboto Condensed Light" pitchFamily="2" charset="0"/>
                <a:ea typeface="Roboto Condensed Light" pitchFamily="2" charset="0"/>
              </a:rPr>
              <a:t>Коссер</a:t>
            </a:r>
            <a:r>
              <a:rPr lang="uk-UA" sz="2800" b="1" dirty="0">
                <a:solidFill>
                  <a:schemeClr val="accent6">
                    <a:lumMod val="20000"/>
                    <a:lumOff val="80000"/>
                  </a:schemeClr>
                </a:solidFill>
                <a:latin typeface="Roboto Condensed Light" pitchFamily="2" charset="0"/>
                <a:ea typeface="Roboto Condensed Light" pitchFamily="2" charset="0"/>
              </a:rPr>
              <a:t> проти Франції), заява № 38748/97</a:t>
            </a:r>
            <a:r>
              <a:rPr lang="uk-UA" sz="2800" dirty="0">
                <a:solidFill>
                  <a:schemeClr val="accent6">
                    <a:lumMod val="20000"/>
                    <a:lumOff val="80000"/>
                  </a:schemeClr>
                </a:solidFill>
                <a:latin typeface="Roboto Condensed Light" pitchFamily="2" charset="0"/>
                <a:ea typeface="Roboto Condensed Light" pitchFamily="2" charset="0"/>
              </a:rPr>
              <a:t> </a:t>
            </a:r>
            <a:r>
              <a:rPr lang="uk-UA" sz="2800" dirty="0">
                <a:solidFill>
                  <a:schemeClr val="bg1"/>
                </a:solidFill>
                <a:latin typeface="Roboto Condensed Light" pitchFamily="2" charset="0"/>
                <a:ea typeface="Roboto Condensed Light" pitchFamily="2" charset="0"/>
              </a:rPr>
              <a:t>§ 26).</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40164201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011913"/>
            <a:ext cx="10890070" cy="4745915"/>
          </a:xfrm>
          <a:prstGeom prst="rect">
            <a:avLst/>
          </a:prstGeom>
        </p:spPr>
        <p:txBody>
          <a:bodyPr wrap="square">
            <a:spAutoFit/>
          </a:bodyPr>
          <a:lstStyle/>
          <a:p>
            <a:pPr indent="457200" algn="just">
              <a:lnSpc>
                <a:spcPct val="120000"/>
              </a:lnSpc>
            </a:pPr>
            <a:r>
              <a:rPr lang="uk-UA" sz="2800" b="1" dirty="0">
                <a:solidFill>
                  <a:schemeClr val="accent4">
                    <a:lumMod val="40000"/>
                    <a:lumOff val="60000"/>
                  </a:schemeClr>
                </a:solidFill>
                <a:latin typeface="Roboto Condensed Light" pitchFamily="2" charset="0"/>
              </a:rPr>
              <a:t>Право на змагальний судовий процес </a:t>
            </a:r>
            <a:r>
              <a:rPr lang="uk-UA" sz="2800" dirty="0">
                <a:solidFill>
                  <a:schemeClr val="bg1"/>
                </a:solidFill>
                <a:latin typeface="Roboto Condensed Light" pitchFamily="2" charset="0"/>
              </a:rPr>
              <a:t>фактично означає можливість сторін бути обізнаними щодо усіх представлених доказів, а також наданих до них коментарів та спостережень, у тому числі представлених незалежним представником національних юридичних послуг, оскільки вони можуть вплинути на рішення суду (</a:t>
            </a:r>
            <a:r>
              <a:rPr lang="uk-UA" sz="2800" b="1" dirty="0">
                <a:solidFill>
                  <a:schemeClr val="accent6">
                    <a:lumMod val="20000"/>
                    <a:lumOff val="80000"/>
                  </a:schemeClr>
                </a:solidFill>
                <a:latin typeface="Roboto Condensed Light" pitchFamily="2" charset="0"/>
              </a:rPr>
              <a:t>Ruiz-Mateos v. </a:t>
            </a:r>
            <a:r>
              <a:rPr lang="uk-UA" sz="2800" b="1" dirty="0" err="1">
                <a:solidFill>
                  <a:schemeClr val="accent6">
                    <a:lumMod val="20000"/>
                    <a:lumOff val="80000"/>
                  </a:schemeClr>
                </a:solidFill>
                <a:latin typeface="Roboto Condensed Light" pitchFamily="2" charset="0"/>
              </a:rPr>
              <a:t>Spain</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Руїз</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Матеос</a:t>
            </a:r>
            <a:r>
              <a:rPr lang="uk-UA" sz="2800" b="1" dirty="0">
                <a:solidFill>
                  <a:schemeClr val="accent6">
                    <a:lumMod val="20000"/>
                    <a:lumOff val="80000"/>
                  </a:schemeClr>
                </a:solidFill>
                <a:latin typeface="Roboto Condensed Light" pitchFamily="2" charset="0"/>
              </a:rPr>
              <a:t> проти Іспанії), заява № 12952/87</a:t>
            </a:r>
            <a:r>
              <a:rPr lang="uk-UA" sz="2800" dirty="0">
                <a:solidFill>
                  <a:schemeClr val="bg1"/>
                </a:solidFill>
                <a:latin typeface="Roboto Condensed Light" pitchFamily="2" charset="0"/>
              </a:rPr>
              <a:t>, п 63; </a:t>
            </a:r>
            <a:r>
              <a:rPr lang="uk-UA" sz="2800" b="1" dirty="0" err="1">
                <a:solidFill>
                  <a:schemeClr val="accent6">
                    <a:lumMod val="20000"/>
                    <a:lumOff val="80000"/>
                  </a:schemeClr>
                </a:solidFill>
                <a:latin typeface="Roboto Condensed Light" pitchFamily="2" charset="0"/>
              </a:rPr>
              <a:t>McMichael</a:t>
            </a:r>
            <a:r>
              <a:rPr lang="uk-UA" sz="2800" b="1" dirty="0">
                <a:solidFill>
                  <a:schemeClr val="accent6">
                    <a:lumMod val="20000"/>
                    <a:lumOff val="80000"/>
                  </a:schemeClr>
                </a:solidFill>
                <a:latin typeface="Roboto Condensed Light" pitchFamily="2" charset="0"/>
              </a:rPr>
              <a:t> v. </a:t>
            </a:r>
            <a:r>
              <a:rPr lang="uk-UA" sz="2800" b="1" dirty="0" err="1">
                <a:solidFill>
                  <a:schemeClr val="accent6">
                    <a:lumMod val="20000"/>
                    <a:lumOff val="80000"/>
                  </a:schemeClr>
                </a:solidFill>
                <a:latin typeface="Roboto Condensed Light" pitchFamily="2" charset="0"/>
              </a:rPr>
              <a:t>the</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United</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Kingdom</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МакМайкл</a:t>
            </a:r>
            <a:r>
              <a:rPr lang="uk-UA" sz="2800" b="1" dirty="0">
                <a:solidFill>
                  <a:schemeClr val="accent6">
                    <a:lumMod val="20000"/>
                    <a:lumOff val="80000"/>
                  </a:schemeClr>
                </a:solidFill>
                <a:latin typeface="Roboto Condensed Light" pitchFamily="2" charset="0"/>
              </a:rPr>
              <a:t> проти Сполученого Королівства), заява № 16424/90</a:t>
            </a:r>
            <a:r>
              <a:rPr lang="uk-UA" sz="2800" dirty="0">
                <a:solidFill>
                  <a:schemeClr val="bg1"/>
                </a:solidFill>
                <a:latin typeface="Roboto Condensed Light" pitchFamily="2" charset="0"/>
              </a:rPr>
              <a:t>, п 80; </a:t>
            </a:r>
            <a:r>
              <a:rPr lang="uk-UA" sz="2800" b="1" dirty="0" err="1">
                <a:solidFill>
                  <a:schemeClr val="accent6">
                    <a:lumMod val="20000"/>
                    <a:lumOff val="80000"/>
                  </a:schemeClr>
                </a:solidFill>
                <a:latin typeface="Roboto Condensed Light" pitchFamily="2" charset="0"/>
              </a:rPr>
              <a:t>Vermeulen</a:t>
            </a:r>
            <a:r>
              <a:rPr lang="uk-UA" sz="2800" b="1" dirty="0">
                <a:solidFill>
                  <a:schemeClr val="accent6">
                    <a:lumMod val="20000"/>
                    <a:lumOff val="80000"/>
                  </a:schemeClr>
                </a:solidFill>
                <a:latin typeface="Roboto Condensed Light" pitchFamily="2" charset="0"/>
              </a:rPr>
              <a:t> v. </a:t>
            </a:r>
            <a:r>
              <a:rPr lang="uk-UA" sz="2800" b="1" dirty="0" err="1">
                <a:solidFill>
                  <a:schemeClr val="accent6">
                    <a:lumMod val="20000"/>
                    <a:lumOff val="80000"/>
                  </a:schemeClr>
                </a:solidFill>
                <a:latin typeface="Roboto Condensed Light" pitchFamily="2" charset="0"/>
              </a:rPr>
              <a:t>Belgium</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Вермюлен</a:t>
            </a:r>
            <a:r>
              <a:rPr lang="uk-UA" sz="2800" b="1" dirty="0">
                <a:solidFill>
                  <a:schemeClr val="accent6">
                    <a:lumMod val="20000"/>
                    <a:lumOff val="80000"/>
                  </a:schemeClr>
                </a:solidFill>
                <a:latin typeface="Roboto Condensed Light" pitchFamily="2" charset="0"/>
              </a:rPr>
              <a:t> проти Бельгії), заява № 19075/91</a:t>
            </a:r>
            <a:r>
              <a:rPr lang="uk-UA" sz="2800" dirty="0">
                <a:solidFill>
                  <a:schemeClr val="bg1"/>
                </a:solidFill>
                <a:latin typeface="Roboto Condensed Light" pitchFamily="2" charset="0"/>
              </a:rPr>
              <a:t>, п 33; </a:t>
            </a:r>
            <a:r>
              <a:rPr lang="uk-UA" sz="2800" b="1" dirty="0" err="1">
                <a:solidFill>
                  <a:schemeClr val="accent6">
                    <a:lumMod val="20000"/>
                    <a:lumOff val="80000"/>
                  </a:schemeClr>
                </a:solidFill>
                <a:latin typeface="Roboto Condensed Light" pitchFamily="2" charset="0"/>
              </a:rPr>
              <a:t>Kress</a:t>
            </a:r>
            <a:r>
              <a:rPr lang="uk-UA" sz="2800" b="1" dirty="0">
                <a:solidFill>
                  <a:schemeClr val="accent6">
                    <a:lumMod val="20000"/>
                    <a:lumOff val="80000"/>
                  </a:schemeClr>
                </a:solidFill>
                <a:latin typeface="Roboto Condensed Light" pitchFamily="2" charset="0"/>
              </a:rPr>
              <a:t> v. </a:t>
            </a:r>
            <a:r>
              <a:rPr lang="uk-UA" sz="2800" b="1" dirty="0" err="1">
                <a:solidFill>
                  <a:schemeClr val="accent6">
                    <a:lumMod val="20000"/>
                    <a:lumOff val="80000"/>
                  </a:schemeClr>
                </a:solidFill>
                <a:latin typeface="Roboto Condensed Light" pitchFamily="2" charset="0"/>
              </a:rPr>
              <a:t>France</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Кресс</a:t>
            </a:r>
            <a:r>
              <a:rPr lang="uk-UA" sz="2800" b="1" dirty="0">
                <a:solidFill>
                  <a:schemeClr val="accent6">
                    <a:lumMod val="20000"/>
                    <a:lumOff val="80000"/>
                  </a:schemeClr>
                </a:solidFill>
                <a:latin typeface="Roboto Condensed Light" pitchFamily="2" charset="0"/>
              </a:rPr>
              <a:t> проти Франції), заява № 39594/98</a:t>
            </a:r>
            <a:r>
              <a:rPr lang="uk-UA" sz="2800" dirty="0">
                <a:solidFill>
                  <a:schemeClr val="bg1"/>
                </a:solidFill>
                <a:latin typeface="Roboto Condensed Light" pitchFamily="2" charset="0"/>
              </a:rPr>
              <a:t>, п 74). </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4145482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646153"/>
            <a:ext cx="10890070" cy="4832092"/>
          </a:xfrm>
          <a:prstGeom prst="rect">
            <a:avLst/>
          </a:prstGeom>
        </p:spPr>
        <p:txBody>
          <a:bodyPr wrap="square">
            <a:spAutoFit/>
          </a:bodyPr>
          <a:lstStyle/>
          <a:p>
            <a:pPr indent="457200" algn="just"/>
            <a:r>
              <a:rPr lang="uk-UA" sz="2800" dirty="0">
                <a:solidFill>
                  <a:schemeClr val="bg1"/>
                </a:solidFill>
                <a:latin typeface="Roboto Condensed Light" pitchFamily="2" charset="0"/>
              </a:rPr>
              <a:t>У своїй практиці Європейський суд з прав людини (зокрема, рішення у справах </a:t>
            </a:r>
            <a:r>
              <a:rPr lang="uk-UA" sz="2800" b="1" dirty="0">
                <a:solidFill>
                  <a:schemeClr val="accent6">
                    <a:lumMod val="20000"/>
                    <a:lumOff val="80000"/>
                  </a:schemeClr>
                </a:solidFill>
                <a:latin typeface="Roboto Condensed Light" pitchFamily="2" charset="0"/>
              </a:rPr>
              <a:t>Жук проти України, заява № 45783/05</a:t>
            </a:r>
            <a:r>
              <a:rPr lang="uk-UA" sz="2800" dirty="0">
                <a:solidFill>
                  <a:schemeClr val="bg1"/>
                </a:solidFill>
                <a:latin typeface="Roboto Condensed Light" pitchFamily="2" charset="0"/>
              </a:rPr>
              <a:t>, п. 25; </a:t>
            </a:r>
            <a:r>
              <a:rPr lang="uk-UA" sz="2800" b="1" dirty="0" err="1">
                <a:solidFill>
                  <a:schemeClr val="accent6">
                    <a:lumMod val="20000"/>
                    <a:lumOff val="80000"/>
                  </a:schemeClr>
                </a:solidFill>
                <a:latin typeface="Roboto Condensed Light" pitchFamily="2" charset="0"/>
              </a:rPr>
              <a:t>Kress</a:t>
            </a:r>
            <a:r>
              <a:rPr lang="uk-UA" sz="2800" b="1" dirty="0">
                <a:solidFill>
                  <a:schemeClr val="accent6">
                    <a:lumMod val="20000"/>
                    <a:lumOff val="80000"/>
                  </a:schemeClr>
                </a:solidFill>
                <a:latin typeface="Roboto Condensed Light" pitchFamily="2" charset="0"/>
              </a:rPr>
              <a:t> v. </a:t>
            </a:r>
            <a:r>
              <a:rPr lang="uk-UA" sz="2800" b="1" dirty="0" err="1">
                <a:solidFill>
                  <a:schemeClr val="accent6">
                    <a:lumMod val="20000"/>
                    <a:lumOff val="80000"/>
                  </a:schemeClr>
                </a:solidFill>
                <a:latin typeface="Roboto Condensed Light" pitchFamily="2" charset="0"/>
              </a:rPr>
              <a:t>France</a:t>
            </a:r>
            <a:r>
              <a:rPr lang="uk-UA" sz="2800" b="1" dirty="0">
                <a:solidFill>
                  <a:schemeClr val="accent6">
                    <a:lumMod val="20000"/>
                    <a:lumOff val="80000"/>
                  </a:schemeClr>
                </a:solidFill>
                <a:latin typeface="Roboto Condensed Light" pitchFamily="2" charset="0"/>
              </a:rPr>
              <a:t>, заява № 39594/98</a:t>
            </a:r>
            <a:r>
              <a:rPr lang="uk-UA" sz="2800" dirty="0">
                <a:solidFill>
                  <a:schemeClr val="bg1"/>
                </a:solidFill>
                <a:latin typeface="Roboto Condensed Light" pitchFamily="2" charset="0"/>
              </a:rPr>
              <a:t>, </a:t>
            </a:r>
            <a:r>
              <a:rPr lang="uk-UA" sz="2800" dirty="0" err="1">
                <a:solidFill>
                  <a:schemeClr val="bg1"/>
                </a:solidFill>
                <a:latin typeface="Roboto Condensed Light" pitchFamily="2" charset="0"/>
              </a:rPr>
              <a:t>п.п</a:t>
            </a:r>
            <a:r>
              <a:rPr lang="uk-UA" sz="2800" dirty="0">
                <a:solidFill>
                  <a:schemeClr val="bg1"/>
                </a:solidFill>
                <a:latin typeface="Roboto Condensed Light" pitchFamily="2" charset="0"/>
              </a:rPr>
              <a:t>. 60, 72-76; </a:t>
            </a:r>
            <a:r>
              <a:rPr lang="uk-UA" sz="2800" b="1" dirty="0">
                <a:solidFill>
                  <a:schemeClr val="accent6">
                    <a:lumMod val="20000"/>
                    <a:lumOff val="80000"/>
                  </a:schemeClr>
                </a:solidFill>
                <a:latin typeface="Roboto Condensed Light" pitchFamily="2" charset="0"/>
              </a:rPr>
              <a:t>Göç v. </a:t>
            </a:r>
            <a:r>
              <a:rPr lang="uk-UA" sz="2800" b="1" dirty="0" err="1">
                <a:solidFill>
                  <a:schemeClr val="accent6">
                    <a:lumMod val="20000"/>
                    <a:lumOff val="80000"/>
                  </a:schemeClr>
                </a:solidFill>
                <a:latin typeface="Roboto Condensed Light" pitchFamily="2" charset="0"/>
              </a:rPr>
              <a:t>Turkey</a:t>
            </a:r>
            <a:r>
              <a:rPr lang="uk-UA" sz="2800" b="1" dirty="0">
                <a:solidFill>
                  <a:schemeClr val="accent6">
                    <a:lumMod val="20000"/>
                    <a:lumOff val="80000"/>
                  </a:schemeClr>
                </a:solidFill>
                <a:latin typeface="Roboto Condensed Light" pitchFamily="2" charset="0"/>
              </a:rPr>
              <a:t>, заява № 36590/97</a:t>
            </a:r>
            <a:r>
              <a:rPr lang="uk-UA" sz="2800" dirty="0">
                <a:solidFill>
                  <a:schemeClr val="bg1"/>
                </a:solidFill>
                <a:latin typeface="Roboto Condensed Light" pitchFamily="2" charset="0"/>
              </a:rPr>
              <a:t>, п. 55-57; </a:t>
            </a:r>
            <a:r>
              <a:rPr lang="uk-UA" sz="2800" b="1" dirty="0">
                <a:solidFill>
                  <a:schemeClr val="accent6">
                    <a:lumMod val="20000"/>
                    <a:lumOff val="80000"/>
                  </a:schemeClr>
                </a:solidFill>
                <a:latin typeface="Roboto Condensed Light" pitchFamily="2" charset="0"/>
              </a:rPr>
              <a:t>F.C.B. v. </a:t>
            </a:r>
            <a:r>
              <a:rPr lang="uk-UA" sz="2800" b="1" dirty="0" err="1">
                <a:solidFill>
                  <a:schemeClr val="accent6">
                    <a:lumMod val="20000"/>
                    <a:lumOff val="80000"/>
                  </a:schemeClr>
                </a:solidFill>
                <a:latin typeface="Roboto Condensed Light" pitchFamily="2" charset="0"/>
              </a:rPr>
              <a:t>Italy</a:t>
            </a:r>
            <a:r>
              <a:rPr lang="uk-UA" sz="2800" b="1" dirty="0">
                <a:solidFill>
                  <a:schemeClr val="accent6">
                    <a:lumMod val="20000"/>
                    <a:lumOff val="80000"/>
                  </a:schemeClr>
                </a:solidFill>
                <a:latin typeface="Roboto Condensed Light" pitchFamily="2" charset="0"/>
              </a:rPr>
              <a:t>, заява № 12151/86,</a:t>
            </a:r>
            <a:r>
              <a:rPr lang="uk-UA" sz="2800" dirty="0">
                <a:solidFill>
                  <a:schemeClr val="bg1"/>
                </a:solidFill>
                <a:latin typeface="Roboto Condensed Light" pitchFamily="2" charset="0"/>
              </a:rPr>
              <a:t> п. 33; </a:t>
            </a:r>
            <a:r>
              <a:rPr lang="uk-UA" sz="2800" b="1" dirty="0" err="1">
                <a:solidFill>
                  <a:schemeClr val="accent6">
                    <a:lumMod val="20000"/>
                    <a:lumOff val="80000"/>
                  </a:schemeClr>
                </a:solidFill>
                <a:latin typeface="Roboto Condensed Light" pitchFamily="2" charset="0"/>
              </a:rPr>
              <a:t>Kaya</a:t>
            </a:r>
            <a:r>
              <a:rPr lang="uk-UA" sz="2800" b="1" dirty="0">
                <a:solidFill>
                  <a:schemeClr val="accent6">
                    <a:lumMod val="20000"/>
                    <a:lumOff val="80000"/>
                  </a:schemeClr>
                </a:solidFill>
                <a:latin typeface="Roboto Condensed Light" pitchFamily="2" charset="0"/>
              </a:rPr>
              <a:t> v. </a:t>
            </a:r>
            <a:r>
              <a:rPr lang="uk-UA" sz="2800" b="1" dirty="0" err="1">
                <a:solidFill>
                  <a:schemeClr val="accent6">
                    <a:lumMod val="20000"/>
                    <a:lumOff val="80000"/>
                  </a:schemeClr>
                </a:solidFill>
                <a:latin typeface="Roboto Condensed Light" pitchFamily="2" charset="0"/>
              </a:rPr>
              <a:t>Austria</a:t>
            </a:r>
            <a:r>
              <a:rPr lang="uk-UA" sz="2800" b="1" dirty="0">
                <a:solidFill>
                  <a:schemeClr val="accent6">
                    <a:lumMod val="20000"/>
                    <a:lumOff val="80000"/>
                  </a:schemeClr>
                </a:solidFill>
                <a:latin typeface="Roboto Condensed Light" pitchFamily="2" charset="0"/>
              </a:rPr>
              <a:t>, заява № 54698/00</a:t>
            </a:r>
            <a:r>
              <a:rPr lang="uk-UA" sz="2800" dirty="0">
                <a:solidFill>
                  <a:schemeClr val="bg1"/>
                </a:solidFill>
                <a:latin typeface="Roboto Condensed Light" pitchFamily="2" charset="0"/>
              </a:rPr>
              <a:t>, п. 28) також виходить з того, що призначення змагальності процесу спрямоване не унеможливлення впливу на суд доказів, які одна з сторін не змогла оцінити та навести свої міркування (сторони повинні мати можливість знайомитися з усіма пред’явленими доказами і зауваженнями, отримувати копії документів); у кожній справі судом мають бути з’ясовані всі обставини, але, при цьому суд досліджує докази та пояснення, які подані сторонами або іншими суб’єктами лише у межах судового процесу.</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5334702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758695"/>
            <a:ext cx="10890070" cy="5222263"/>
          </a:xfrm>
          <a:prstGeom prst="rect">
            <a:avLst/>
          </a:prstGeom>
        </p:spPr>
        <p:txBody>
          <a:bodyPr wrap="square">
            <a:spAutoFit/>
          </a:bodyPr>
          <a:lstStyle/>
          <a:p>
            <a:pPr indent="457200" algn="just">
              <a:lnSpc>
                <a:spcPct val="120000"/>
              </a:lnSpc>
            </a:pPr>
            <a:r>
              <a:rPr lang="uk-UA" sz="2800" dirty="0">
                <a:solidFill>
                  <a:schemeClr val="bg1"/>
                </a:solidFill>
                <a:latin typeface="Roboto Condensed Light" pitchFamily="2" charset="0"/>
              </a:rPr>
              <a:t>У </a:t>
            </a:r>
            <a:r>
              <a:rPr lang="uk-UA" sz="2800" b="1" dirty="0">
                <a:solidFill>
                  <a:schemeClr val="accent6">
                    <a:lumMod val="20000"/>
                    <a:lumOff val="80000"/>
                  </a:schemeClr>
                </a:solidFill>
                <a:latin typeface="Roboto Condensed Light" pitchFamily="2" charset="0"/>
              </a:rPr>
              <a:t>справі </a:t>
            </a:r>
            <a:r>
              <a:rPr lang="uk-UA" sz="2800" b="1" dirty="0" err="1">
                <a:solidFill>
                  <a:schemeClr val="accent6">
                    <a:lumMod val="20000"/>
                    <a:lumOff val="80000"/>
                  </a:schemeClr>
                </a:solidFill>
                <a:latin typeface="Roboto Condensed Light" pitchFamily="2" charset="0"/>
              </a:rPr>
              <a:t>Ferreira</a:t>
            </a:r>
            <a:r>
              <a:rPr lang="uk-UA" sz="2800" b="1" dirty="0">
                <a:solidFill>
                  <a:schemeClr val="accent6">
                    <a:lumMod val="20000"/>
                    <a:lumOff val="80000"/>
                  </a:schemeClr>
                </a:solidFill>
                <a:latin typeface="Roboto Condensed Light" pitchFamily="2" charset="0"/>
              </a:rPr>
              <a:t> </a:t>
            </a:r>
            <a:r>
              <a:rPr lang="uk-UA" sz="2800" b="1" dirty="0" err="1">
                <a:solidFill>
                  <a:schemeClr val="accent6">
                    <a:lumMod val="20000"/>
                    <a:lumOff val="80000"/>
                  </a:schemeClr>
                </a:solidFill>
                <a:latin typeface="Roboto Condensed Light" pitchFamily="2" charset="0"/>
              </a:rPr>
              <a:t>Alves</a:t>
            </a:r>
            <a:r>
              <a:rPr lang="uk-UA" sz="2800" b="1" dirty="0">
                <a:solidFill>
                  <a:schemeClr val="accent6">
                    <a:lumMod val="20000"/>
                    <a:lumOff val="80000"/>
                  </a:schemeClr>
                </a:solidFill>
                <a:latin typeface="Roboto Condensed Light" pitchFamily="2" charset="0"/>
              </a:rPr>
              <a:t> (№ 3) v. </a:t>
            </a:r>
            <a:r>
              <a:rPr lang="uk-UA" sz="2800" b="1" dirty="0" err="1">
                <a:solidFill>
                  <a:schemeClr val="accent6">
                    <a:lumMod val="20000"/>
                    <a:lumOff val="80000"/>
                  </a:schemeClr>
                </a:solidFill>
                <a:latin typeface="Roboto Condensed Light" pitchFamily="2" charset="0"/>
              </a:rPr>
              <a:t>Portugal</a:t>
            </a:r>
            <a:r>
              <a:rPr lang="uk-UA" sz="2800" dirty="0">
                <a:solidFill>
                  <a:schemeClr val="bg1"/>
                </a:solidFill>
                <a:latin typeface="Roboto Condensed Light" pitchFamily="2" charset="0"/>
              </a:rPr>
              <a:t>, заява № 25053/05, п. 35-43), яка стосувалася батьківських прав (права контакту з неповнолітньою дитиною), Суд встановив порушення п. 1 ст. 6 Конвенції з огляду незабезпечення державою у цьому судовому провадженні дотримання принципу змагальності. Суд виходив з того, що концепція справедливого судового розгляду, в аспекті дотримання </a:t>
            </a:r>
            <a:r>
              <a:rPr lang="uk-UA" sz="2800" b="1" dirty="0">
                <a:solidFill>
                  <a:schemeClr val="accent4">
                    <a:lumMod val="20000"/>
                    <a:lumOff val="80000"/>
                  </a:schemeClr>
                </a:solidFill>
                <a:latin typeface="Roboto Condensed Light" pitchFamily="2" charset="0"/>
              </a:rPr>
              <a:t>принципу змагальності</a:t>
            </a:r>
            <a:r>
              <a:rPr lang="uk-UA" sz="2800" dirty="0">
                <a:solidFill>
                  <a:schemeClr val="bg1"/>
                </a:solidFill>
                <a:latin typeface="Roboto Condensed Light" pitchFamily="2" charset="0"/>
              </a:rPr>
              <a:t>, передбачає право сторін судового розгляду знати і коментувати всі подані докази або подані пояснення, які мають суттєве значення та впливають на рішення суду таким чином, який може бути несприятливим для будь-якої із сторін; </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4183294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3000" y="1011913"/>
            <a:ext cx="10890070" cy="4705199"/>
          </a:xfrm>
          <a:prstGeom prst="rect">
            <a:avLst/>
          </a:prstGeom>
        </p:spPr>
        <p:txBody>
          <a:bodyPr wrap="square">
            <a:spAutoFit/>
          </a:bodyPr>
          <a:lstStyle/>
          <a:p>
            <a:pPr indent="457200" algn="just">
              <a:lnSpc>
                <a:spcPct val="120000"/>
              </a:lnSpc>
            </a:pPr>
            <a:r>
              <a:rPr lang="uk-UA" sz="2800" b="1" dirty="0">
                <a:solidFill>
                  <a:schemeClr val="accent4">
                    <a:lumMod val="20000"/>
                    <a:lumOff val="80000"/>
                  </a:schemeClr>
                </a:solidFill>
                <a:latin typeface="Roboto Condensed Light" pitchFamily="2" charset="0"/>
              </a:rPr>
              <a:t>право на змагальний процес </a:t>
            </a:r>
            <a:r>
              <a:rPr lang="uk-UA" sz="2800" dirty="0">
                <a:solidFill>
                  <a:schemeClr val="bg1"/>
                </a:solidFill>
                <a:latin typeface="Roboto Condensed Light" pitchFamily="2" charset="0"/>
              </a:rPr>
              <a:t>для цілей пункту 1 статті 6 Конвенції, як витлумачено судовою практикою, в принципі означає можливість учасників справи мати відповідні знання та можливість коментувати всі надані докази чи зауваження з метою впливу на рішення суду, подані навіть незалежним членом національної юридичної служби; лише сторони спору можуть правильно вирішити, чи вимагає документ зауваження; хоча можна уявити виняткові обставини, коли деякі документи із матеріалів справи не можуть бути розголошені сторонам, оскільки, наприклад, вони є конфіденційними або пов'язані з державною безпекою. </a:t>
            </a:r>
            <a:endParaRPr lang="ru-RU" sz="2800"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1311388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Верховний Суд">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Верховний Суд" id="{85927FFF-16E0-4779-9E9F-FDB9FC60E28B}" vid="{1C97956D-EB6D-4D66-A40D-6F9E3D9A6E3D}"/>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8171</TotalTime>
  <Words>2499</Words>
  <Application>Microsoft Office PowerPoint</Application>
  <PresentationFormat>Широкий екран</PresentationFormat>
  <Paragraphs>90</Paragraphs>
  <Slides>32</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32</vt:i4>
      </vt:variant>
    </vt:vector>
  </HeadingPairs>
  <TitlesOfParts>
    <vt:vector size="38" baseType="lpstr">
      <vt:lpstr>Arial</vt:lpstr>
      <vt:lpstr>Calibri Light</vt:lpstr>
      <vt:lpstr>Roboto Condensed</vt:lpstr>
      <vt:lpstr>Roboto Condensed Light</vt:lpstr>
      <vt:lpstr>Wingdings</vt:lpstr>
      <vt:lpstr>Верховний Суд</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Тетяна Анцупова</dc:creator>
  <cp:lastModifiedBy>BernazyukYO</cp:lastModifiedBy>
  <cp:revision>532</cp:revision>
  <cp:lastPrinted>2021-06-24T09:17:24Z</cp:lastPrinted>
  <dcterms:created xsi:type="dcterms:W3CDTF">2019-02-14T18:31:29Z</dcterms:created>
  <dcterms:modified xsi:type="dcterms:W3CDTF">2024-02-09T14:00:15Z</dcterms:modified>
</cp:coreProperties>
</file>