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827" r:id="rId3"/>
    <p:sldId id="897" r:id="rId4"/>
    <p:sldId id="947" r:id="rId5"/>
    <p:sldId id="948" r:id="rId6"/>
    <p:sldId id="949" r:id="rId7"/>
    <p:sldId id="957" r:id="rId8"/>
    <p:sldId id="950" r:id="rId9"/>
    <p:sldId id="960" r:id="rId10"/>
    <p:sldId id="959" r:id="rId11"/>
    <p:sldId id="939" r:id="rId12"/>
    <p:sldId id="944" r:id="rId13"/>
    <p:sldId id="946" r:id="rId14"/>
    <p:sldId id="935" r:id="rId15"/>
    <p:sldId id="895" r:id="rId16"/>
    <p:sldId id="898" r:id="rId17"/>
    <p:sldId id="793" r:id="rId18"/>
    <p:sldId id="823" r:id="rId19"/>
    <p:sldId id="942" r:id="rId20"/>
    <p:sldId id="941" r:id="rId21"/>
    <p:sldId id="902" r:id="rId22"/>
    <p:sldId id="871" r:id="rId23"/>
    <p:sldId id="764" r:id="rId24"/>
    <p:sldId id="893" r:id="rId25"/>
    <p:sldId id="279" r:id="rId26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827"/>
            <p14:sldId id="897"/>
            <p14:sldId id="947"/>
            <p14:sldId id="948"/>
            <p14:sldId id="949"/>
            <p14:sldId id="957"/>
            <p14:sldId id="950"/>
            <p14:sldId id="960"/>
            <p14:sldId id="959"/>
            <p14:sldId id="939"/>
            <p14:sldId id="944"/>
            <p14:sldId id="946"/>
            <p14:sldId id="935"/>
            <p14:sldId id="895"/>
            <p14:sldId id="898"/>
            <p14:sldId id="793"/>
            <p14:sldId id="823"/>
            <p14:sldId id="942"/>
            <p14:sldId id="941"/>
            <p14:sldId id="902"/>
            <p14:sldId id="871"/>
            <p14:sldId id="764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39" autoAdjust="0"/>
    <p:restoredTop sz="94683"/>
  </p:normalViewPr>
  <p:slideViewPr>
    <p:cSldViewPr snapToGrid="0">
      <p:cViewPr varScale="1">
        <p:scale>
          <a:sx n="114" d="100"/>
          <a:sy n="114" d="100"/>
        </p:scale>
        <p:origin x="708" y="114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05.06.2025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05.06.2025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05.06.2025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rsu.gov.ua/ua/news/zasidanna-robocoi-grupi-rsu-z-pidgotovki-komentara-do-kodeksu-suddivskoi-etiki-vidbulosa-u-vinnici" TargetMode="External"/><Relationship Id="rId2" Type="http://schemas.openxmlformats.org/officeDocument/2006/relationships/hyperlink" Target="https://rsu.gov.ua/ua/news/u-radi-suddiv-ukraini-vidbulosa-zasidanna-rg-z-pidgotovki-komentara-do-kodeksu-suddivskoi-etiki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supreme.court.gov.ua/userfiles/media/new_folder_for_uploads/supreme/2024_prezent/101-%20new_principles_court_bernaziuk.pdf" TargetMode="External"/><Relationship Id="rId13" Type="http://schemas.openxmlformats.org/officeDocument/2006/relationships/hyperlink" Target="https://court.gov.ua/storage/portal/supreme/prezentacii_2024/108_AI_practice_bernaziuk.pdf" TargetMode="External"/><Relationship Id="rId18" Type="http://schemas.openxmlformats.org/officeDocument/2006/relationships/hyperlink" Target="https://court.gov.ua/storage/portal/supreme/Bernazuk_.pdf" TargetMode="External"/><Relationship Id="rId3" Type="http://schemas.openxmlformats.org/officeDocument/2006/relationships/hyperlink" Target="https://supreme.court.gov.ua/userfiles/media/new_folder_for_uploads/supreme/2024_prezent/artificial_intelligence_bernaziuk%20(1).pdf" TargetMode="External"/><Relationship Id="rId21" Type="http://schemas.openxmlformats.org/officeDocument/2006/relationships/hyperlink" Target="https://court.gov.ua/storage/portal/supreme/prezentacii_2025/125_AI_Algorithmic_Bias_Discrimination_Risks_bernaziuk.pdf" TargetMode="External"/><Relationship Id="rId7" Type="http://schemas.openxmlformats.org/officeDocument/2006/relationships/hyperlink" Target="https://supreme.court.gov.ua/userfiles/media/new_folder_for_uploads/supreme/2024_prezent/AI_abuse_of_procedural_rights.pdf" TargetMode="External"/><Relationship Id="rId12" Type="http://schemas.openxmlformats.org/officeDocument/2006/relationships/hyperlink" Target="https://court.gov.ua/storage/portal/supreme/prezentacii_2024/105_AI_internation_standarts_bernaziuk.pdf" TargetMode="External"/><Relationship Id="rId17" Type="http://schemas.openxmlformats.org/officeDocument/2006/relationships/hyperlink" Target="https://court.gov.ua/storage/portal/supreme/prezentacii_2025/120_AI_uniformity_of_judicial_practice_bernaziuk.pdf" TargetMode="External"/><Relationship Id="rId2" Type="http://schemas.openxmlformats.org/officeDocument/2006/relationships/hyperlink" Target="https://supreme.court.gov.ua/userfiles/media/new_folder_for_uploads/supreme/2024_prezent/artificial_intelligence_bernaziuk.pdf" TargetMode="External"/><Relationship Id="rId16" Type="http://schemas.openxmlformats.org/officeDocument/2006/relationships/hyperlink" Target="https://court.gov.ua/storage/portal/supreme/prezentacii_2025/119_AI_personal_data_protection_bernaziuk.pdf" TargetMode="External"/><Relationship Id="rId20" Type="http://schemas.openxmlformats.org/officeDocument/2006/relationships/hyperlink" Target="https://court.gov.ua/storage/portal/supreme/prezentacii_2025/124_AI_Future_Prospects_Risks_for_Judiciary_bernaziu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reme.court.gov.ua/userfiles/media/new_folder_for_uploads/supreme/2024_prezent/AI_ethics_bernaziuk.pdf" TargetMode="External"/><Relationship Id="rId11" Type="http://schemas.openxmlformats.org/officeDocument/2006/relationships/hyperlink" Target="https://court.gov.ua/storage/portal/supreme/prezentacii_2024/104_AI_privacy_bernaziuk.pdf" TargetMode="External"/><Relationship Id="rId5" Type="http://schemas.openxmlformats.org/officeDocument/2006/relationships/hyperlink" Target="https://supreme.court.gov.ua/userfiles/media/new_folder_for_uploads/supreme/2024_prezent/AI_first_rules_bernaziuk.pdf" TargetMode="External"/><Relationship Id="rId15" Type="http://schemas.openxmlformats.org/officeDocument/2006/relationships/hyperlink" Target="https://court.gov.ua/storage/portal/supreme/prezentacii_2024/115_AI_transparency_accountability_bernaziuk.pdf" TargetMode="External"/><Relationship Id="rId23" Type="http://schemas.openxmlformats.org/officeDocument/2006/relationships/hyperlink" Target="https://constitutionalist.com.ua/pravosuddia-v-epokhu-shtuchnoho-intelektu-instrument-chy-vyklyk" TargetMode="External"/><Relationship Id="rId10" Type="http://schemas.openxmlformats.org/officeDocument/2006/relationships/hyperlink" Target="https://court.gov.ua/storage/portal/supreme/prezentacii_2024/Prezent_AI_prohibition_or_permission_bernaziuk.pdf" TargetMode="External"/><Relationship Id="rId19" Type="http://schemas.openxmlformats.org/officeDocument/2006/relationships/hyperlink" Target="https://constitutionalist.com.ua/shtuchnyj-intelekt-u-pravosuddi-mizhnarodnyj-dosvid-ta-vyklyky" TargetMode="External"/><Relationship Id="rId4" Type="http://schemas.openxmlformats.org/officeDocument/2006/relationships/hyperlink" Target="https://supreme.court.gov.ua/userfiles/media/new_folder_for_uploads/supreme/2024_prezent/AI_festina_lente_bernaziuk.pdf" TargetMode="External"/><Relationship Id="rId9" Type="http://schemas.openxmlformats.org/officeDocument/2006/relationships/hyperlink" Target="https://supreme.court.gov.ua/userfiles/media/new_folder_for_uploads/supreme/2024_prezent/AI_principal_of_legal_certainly_bernaziuk.pdf" TargetMode="External"/><Relationship Id="rId14" Type="http://schemas.openxmlformats.org/officeDocument/2006/relationships/hyperlink" Target="https://court.gov.ua/storage/portal/supreme/prezentacii_2024/109_%20AI_life_hacks_bernaziuk.pdf" TargetMode="External"/><Relationship Id="rId22" Type="http://schemas.openxmlformats.org/officeDocument/2006/relationships/hyperlink" Target="https://court.gov.ua/storage/portal/supreme/133.%20AI_and_Regulation_by_SupremeCourts_bernaziuk.pdf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630" y="397472"/>
            <a:ext cx="404756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>
                <a:solidFill>
                  <a:schemeClr val="bg1"/>
                </a:solidFill>
              </a:rPr>
              <a:t>НАЦІОНАЛЬНА ШКОЛА СУДДІВ</a:t>
            </a:r>
            <a:r>
              <a:rPr lang="en-US" altLang="uk-UA" sz="1400" dirty="0">
                <a:solidFill>
                  <a:schemeClr val="bg1"/>
                </a:solidFill>
              </a:rPr>
              <a:t> </a:t>
            </a:r>
            <a:r>
              <a:rPr lang="uk-UA" altLang="uk-UA" sz="1400" dirty="0">
                <a:solidFill>
                  <a:schemeClr val="bg1"/>
                </a:solidFill>
              </a:rPr>
              <a:t>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ВІДДІЛ ПІДГОТОВКИ СУДДІВ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>
                <a:solidFill>
                  <a:schemeClr val="bg1"/>
                </a:solidFill>
              </a:rPr>
              <a:t>Програма підготовки та підвищення рівня кваліфікації помічників суддів Верховного Суду в Касаційному цивільному суді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>
                <a:solidFill>
                  <a:schemeClr val="bg1"/>
                </a:solidFill>
              </a:rPr>
              <a:t>5 червня 2025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4800" dirty="0">
                <a:solidFill>
                  <a:schemeClr val="bg1"/>
                </a:solidFill>
              </a:rPr>
              <a:t>Стаття 16 Кодексу суддівської етики: допустиме та заборонене у використанні ШІ</a:t>
            </a:r>
            <a:endParaRPr lang="uk-UA" altLang="uk-UA" sz="48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0A839-1AF3-24AD-E4E1-0F2346613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B530C-A550-AE01-B03E-8832252F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788564"/>
          </a:xfrm>
        </p:spPr>
        <p:txBody>
          <a:bodyPr/>
          <a:lstStyle/>
          <a:p>
            <a:pPr algn="ctr"/>
            <a:r>
              <a:rPr lang="uk-UA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ПОРУШУЄ ВИМОГ ЗАКОНОДАВСТВА</a:t>
            </a:r>
            <a:endParaRPr lang="uk-UA" sz="1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AB8EEBE-5D76-732F-013C-552415DA1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92716"/>
            <a:ext cx="11395494" cy="467206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Інформаційне законодавство.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Важливо враховувати вимоги законів України «Про інформацію», «Про доступ до публічної інформації», «Про захист персональних даних», «Про державну таємницю» та законодавства у сфері кібербезпеки.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Законодавство у сфері захисту інтелектуальної власності.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Необхідно забезпечити відповідність використання ШІ нормам законодавства у частині обробки даних, що можуть бути об'єктами авторського права, та уникнення плагіату при генерації текстів рішень.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Інструкції з діловодства в судах та інші підзаконні акти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які регламентують порядок створення, підпису, реєстрації та зберігання проєктів судових рішень та іншої службової інформації.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DB514D5-0E3E-2270-948B-F0D9FB6AB1AF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A6714BF-88EC-73CA-978E-AA40E9ECE4F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D74D021-0660-00D2-807A-0BCF25519F7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3DFC9D6-2DDE-3E6A-1CBD-03D55BEBF548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81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17705" cy="805342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НЕДОПУЩЕННЯ ДЕЛЕГУВАННЯ СУДДІВСЬКИХ ПОВНОВАЖЕНЬ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27048"/>
            <a:ext cx="11395494" cy="433773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Суддівські повноваження, такі як оцінка доказів, тлумачення права та ухвалення рішень, є невід'ємною частиною конституційного статусу судді та його персональної відповідальності.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Їх делегування, навіть часткове, технологіям ШІ є неприпустимим, оскільки це суперечить принципу здійснення правосуддя виключно судами та особистою відповідальністю судді за кожне ухвалене ним рішення (аналогічно до заборони делегування функцій судів іншим органам, закладеної у ст. 124 Конституції України).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001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1A5A2-3E59-BEC5-D242-C31E92B88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B0B848-17F5-3B86-313E-D6B13856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775760" cy="805342"/>
          </a:xfrm>
        </p:spPr>
        <p:txBody>
          <a:bodyPr/>
          <a:lstStyle/>
          <a:p>
            <a:pPr algn="ctr"/>
            <a:b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ru-RU" sz="2800" dirty="0">
                <a:solidFill>
                  <a:srgbClr val="004E9E"/>
                </a:solidFill>
                <a:ea typeface="Roboto Condensed Light" panose="02000000000000000000" pitchFamily="2" charset="0"/>
              </a:rPr>
              <a:t>ЗАПОБІГАННЯ ВТРАТІ СУБ'ЄКТИВНОГО ВНУТРІШНЬОГО ПЕРЕКОНАННЯ</a:t>
            </a:r>
            <a:br>
              <a:rPr lang="ru-RU" sz="36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D927FB1-9EB6-6601-FB68-90398D6CE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42239"/>
            <a:ext cx="11395494" cy="452253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Внутрішнє переконання судді, що формується на основі безпосереднього дослідження всіх обставин справи, доказів та керуючись законом, є основою справедливого судочинства.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Надмірна довіра до ШІ, його потенційно "переконливі" висновки або пропозиції можуть розмити чи підмінити власне переконання судді.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DF3A159-F776-D614-CB2A-2D951476B00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F2D853F-ECC2-4B67-A2B6-470222627AF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9038240-B4EB-031D-D27F-E4845A940BE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58EFBA7-7C40-A69B-3EDE-229382A6518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62D6E-D70F-E921-B6CA-29C5F8AF0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936AAD-9C27-B04F-91A4-C3F67495B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826094" cy="615716"/>
          </a:xfrm>
        </p:spPr>
        <p:txBody>
          <a:bodyPr/>
          <a:lstStyle/>
          <a:p>
            <a:pPr algn="ctr"/>
            <a:r>
              <a:rPr lang="ru-RU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ЗАПОБІГАННЯ ЗАЛЕЖНОСТІ ВІД ЦИФРОВИХ ТЕХНОЛОГІЙ</a:t>
            </a:r>
            <a:endParaRPr lang="uk-UA" sz="3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10D3F4-3F5A-D7EF-0EEA-4707284E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58349"/>
            <a:ext cx="11395494" cy="460642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Йдеться не лише про технічну залежність (наприклад, неможливість виконати роботу без певного інструменту), а й про можливий психологічний вплив "авторитету" технології.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Якщо суддя стає надмірно залежним від ШІ у формулюванні думок, пошуку рішень чи навіть підготовці проектів документів, це може поставити під сумнів його фактичну незалежність та неупередженість.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8AD2A9A-448C-61E5-6136-C87AF464080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98E42BD-5142-21B9-AA23-7449FBDEAB5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C92E3F8-7A42-672E-CCA1-83A2C5FC5217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B76D0A3-FC54-9E21-7B16-91C26397D94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3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679507"/>
          </a:xfrm>
        </p:spPr>
        <p:txBody>
          <a:bodyPr/>
          <a:lstStyle/>
          <a:p>
            <a:pPr algn="ctr"/>
            <a:r>
              <a:rPr lang="uk-UA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РИЗИК "ДЕГУМАНІЗАЦІЇ" ПРАВОСУДДЯ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49292"/>
            <a:ext cx="11395494" cy="471548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 – це не лише застосування норм права, а й взаємодія з людьми, діалог, врахування їхніх емоцій, гідності, індивідуальних обставин. ШІ, на відміну від людини, не здатний до емпатії, моральної інтуїції та розуміння складного соціального контексту людських конфліктів.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 вимагає не лише логічного застосування закону, а й здатності до співчуття, врахування індивідуальних обставин та прийняття рішень, які є не лише формально правильними, а й справедливими в людському вимірі.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856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771786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УПРАВЛІННЯ СУДОВИМИ СПРАВАМИ ТА ДІЛОВОДСТВОМ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75938"/>
            <a:ext cx="11395494" cy="4688840"/>
          </a:xfrm>
        </p:spPr>
        <p:txBody>
          <a:bodyPr/>
          <a:lstStyle/>
          <a:p>
            <a:pPr marL="51435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uk-UA" b="1" dirty="0"/>
              <a:t>Автоматизація розподілу справ: </a:t>
            </a:r>
            <a:r>
              <a:rPr lang="uk-UA" dirty="0"/>
              <a:t>За умови прозорості алгоритму та виключення можливості маніпуляцій.</a:t>
            </a:r>
          </a:p>
          <a:p>
            <a:pPr marL="51435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uk-UA" b="1" dirty="0"/>
              <a:t>Ведення електронного документообігу: </a:t>
            </a:r>
            <a:r>
              <a:rPr lang="uk-UA" dirty="0"/>
              <a:t>Систематизація, реєстрація, відстеження руху документів.</a:t>
            </a:r>
          </a:p>
          <a:p>
            <a:pPr marL="51435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uk-UA" b="1" dirty="0"/>
              <a:t>Планування судових засідань: </a:t>
            </a:r>
            <a:r>
              <a:rPr lang="uk-UA" dirty="0"/>
              <a:t>Оптимізація розкладу.</a:t>
            </a:r>
          </a:p>
          <a:p>
            <a:pPr marL="51435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uk-UA" b="1" dirty="0"/>
              <a:t>Автоматична генерація стандартних процесуальних документів: </a:t>
            </a:r>
            <a:r>
              <a:rPr lang="uk-UA" dirty="0"/>
              <a:t>Повісток, повідомлень, супровідних листів (з обов'язковою перевіркою людиною).</a:t>
            </a:r>
          </a:p>
          <a:p>
            <a:pPr marL="51435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uk-UA" b="1" dirty="0"/>
              <a:t>Моніторинг дотримання процесуальних строків: </a:t>
            </a:r>
            <a:r>
              <a:rPr lang="uk-UA" dirty="0"/>
              <a:t>Нагадування судді.</a:t>
            </a:r>
          </a:p>
          <a:p>
            <a:pPr marL="51435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uk-UA" b="1" dirty="0"/>
              <a:t>Обрахунок процесуальних строків </a:t>
            </a:r>
            <a:r>
              <a:rPr lang="uk-UA" dirty="0"/>
              <a:t>(процесуальний календар)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70BD2F-0FEF-46A4-9223-1C04702E72CB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563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48621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ІНФОРМАЦІЙНО-ПРАВОВА ТА АНАЛІТИЧНА ПІДТРИМКА </a:t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(не пов'язана з оцінкою доказів чи ухваленням рішення)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94576"/>
            <a:ext cx="11395494" cy="417020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Розширений пошук та аналіз законодавства і судової практики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швидкого знаходження норм, виявлення зв'язків, аналізу тенденцій (але не для визначення "правильного" рішення). Суддя зобов’язаний критично переосмислювати запропоновані висновки ШІ, перевіряти джерела. Скорочення часу на пошук судової практики — через системи автоматизованого проєктування запитів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prompt engineering)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 умови що суддя самостійно здійснює правову оцінку релевантності.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Підготовка оглядів судової практики: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структуруванні та узагальненні.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46F4E4FF-4CC3-4461-9720-74B5C0AD3776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02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3"/>
            <a:ext cx="10515600" cy="693799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ТЕХНІЧНА ДОПОМОГА В РОБОТІ З ДОКАЗАМИ (без їх оцінки)</a:t>
            </a:r>
            <a:endParaRPr lang="uk-UA" sz="2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16391"/>
            <a:ext cx="11395494" cy="4548388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Транскрибування аудіо- та відеозаписів судових засідань.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Розпізнавання та індексація тексту на зображеннях або у </a:t>
            </a:r>
            <a:r>
              <a:rPr lang="en-US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PDF-</a:t>
            </a: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файлах.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Виявлення та маркування певних об'єктів або осіб на фото- чи відеоматеріалах.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Переклад документів (з обов'язковою верифікацією професійним перекладачем).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endParaRPr lang="uk-UA" sz="18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uk-UA" sz="18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408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3"/>
            <a:ext cx="10515600" cy="634998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КРИТЕРІЇ ЕТИЧНОЇ САМООЦІНКИ ПРИ ВИКОРИСТАННІ ШІ</a:t>
            </a:r>
            <a:endParaRPr lang="en-US" sz="2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83516"/>
            <a:ext cx="11395494" cy="443942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0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Перед застосуванням будь-якого цифрового інструменту суддя повинен провести коротку етичну самооцінку: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uk-UA" sz="30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чи використовую я ШІ виключно як допоміжний засіб, а не як джерело судження;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uk-UA" sz="30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чи надає мені ШІ інформацію про використані джерела;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uk-UA" sz="30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чи зберігаю я контроль над результатом роботи ШІ, зокрема можливість змінити або відхилити його відповідь;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uk-UA" sz="30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чи не містить відповідь ШІ упередження.</a:t>
            </a: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6300879-08AC-40F4-825C-FB2DCA0D41AA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174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8A8D4-9315-B044-F7E9-3659BA45B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C7BAE0-0653-7E84-CC12-4C3D25804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3"/>
            <a:ext cx="10515600" cy="993177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МЕХАНІЗМИ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МІНІМІЗАЦІЇ РИЗИКІВ ТА ЗАБЕЗПЕЧЕННЯ ДОБРОЧЕСНОСТІ ПРИ ВИКОРИСТАННІ ШІ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319048-61D7-1596-52DC-664060B3A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797"/>
            <a:ext cx="11395494" cy="4186981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Наявність внутрішнього регулювання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Сертифікація та аудит (створення автономних систем)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"Правило трьох очей" (</a:t>
            </a:r>
            <a:r>
              <a:rPr lang="en-US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Rule of Three Eyes)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Постійна самоосвіта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8040CB4-8440-189E-8394-D2C43C96E9D1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4AE1526-6485-90B0-8CB4-3B31127524D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2D628B4-B7E8-4F94-3AAA-703B5FC2ED02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E4EDF0-0246-ADCE-DC5D-7653E2F0B33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41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3"/>
            <a:ext cx="10515600" cy="521216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ПОВ'ЯЗАНІ ПОНЯТТЯ</a:t>
            </a:r>
            <a:endParaRPr lang="uk-UA" sz="2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47924"/>
            <a:ext cx="11395494" cy="4675015"/>
          </a:xfrm>
        </p:spPr>
        <p:txBody>
          <a:bodyPr/>
          <a:lstStyle/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Незалежність, неупередженість, об'єктивність суду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Справедливість (моральність)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Цифрова компетентність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Ефективне правосуддя та принцип процесуальної економії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гласності (прозорості)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Єдність судової практики та принцип правової визначеності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Мотивованість судового рішення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Доступ до правосуддя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Етика</a:t>
            </a: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Довіра до суду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uk-UA" sz="18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4694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25B82-7B26-CCDC-D2B6-56C3D1D66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03226-7BA4-17AC-E850-285D2355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4"/>
            <a:ext cx="10515600" cy="493158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ВИСНОВКИ</a:t>
            </a:r>
            <a:endParaRPr lang="uk-UA" sz="2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ED0E06-1E96-7322-5726-6AC87F886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83" y="1019867"/>
            <a:ext cx="11395494" cy="454838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Кінцевою метою будь-яких нововведень, включаючи використання ШІ, має залишатися утвердження справедливого, незалежного, неупередженого та ефективного правосуддя, що користується довірою суспільства.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Суддя, як центральна фігура цього процесу, повинен завжди пам'ятати про свою високу місію та відповідальність, використовуючи будь-які інструменти з мудрістю, обачністю та у суворій відповідності до закону і етичних стандартів.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залишатися під повним усвідомленим контролем судді, який несе відповідальність за зміст судового рішення – незалежно від того, чи його повністю створено власними сулами, чи з використанням технологій.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D5E98D8-7313-E676-5572-6197976EF59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A96DC5A-47D4-FEF0-7FAB-146760A24E31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1B66D84-8EF9-4779-82DB-2B2AD753211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527EEA9-C68D-34FA-21BA-26E3E027604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3297D8DB-4E90-468B-ACC9-1D691E6D8899}" type="slidenum">
              <a:rPr lang="uk-UA" sz="1400" smtClean="0">
                <a:solidFill>
                  <a:srgbClr val="002949"/>
                </a:solidFill>
              </a:rPr>
              <a:t>20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112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КОМЕНТАР ДО СТАТТІ 16 КОДЕКСУ СУДДІВСЬКОЇ ЕТИКИ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Сьогодні Рада суддів України активно працює над підготовкою нового Коментаря до Кодексу суддівської етики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https://rsu.gov.ua/ua/news/u-radi-suddiv-ukraini-vidbulosa-zasidanna-rg-z-pidgotovki-komentara-do-kodeksu-suddivskoi-etiki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;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https://rsu.gov.ua/ua/news/zasidanna-robocoi-grupi-rsu-z-pidgotovki-komentara-do-kodeksu-suddivskoi-etiki-vidbulosa-u-vinnici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 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Очікується, що майбутній Коментар у частині статті 16 надасть чіткі роз’яснення щодо меж допустимого використання ШІ суддями, а також визначить рекомендовані підходи до питань безпеки та процедур контролю.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21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66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З ВІДПОВІДАЛЬНОГО ВИКОРИСТАННЯ ШТУЧНОГО ІНТЕЛЕКТУ ДЛЯ ПРАВНИКІВ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Робоча група при Мінцифри працює над розробкою Рекомендацій щоб надати правникам практичні поради щодо відповідального використання ШІ в професійній діяльності.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Вони покликані допомогти правникам орієнтуватися в правових, етичних та технічних аспектах застосування ШІ у щоденній правничій роботі. У документі представлено інформацію, що допоможе правнику визначити, які завдання можна ефективно делегувати ШІ-помічнику, зокрема автоматизацію створення та написання документів, аналіз і дослідження прецедентної практики, пошук правової інформації та інше</a:t>
            </a:r>
            <a:r>
              <a:rPr lang="ru-RU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B41849F4-5A9D-4CAE-806D-370BFD715837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464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264" y="710802"/>
            <a:ext cx="11328602" cy="500210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1. Штучний інтелект як основа цифрового судочинства: помічник чи майбутній конкурент судді? </a:t>
            </a:r>
            <a:r>
              <a:rPr lang="ru-RU" altLang="uk-UA" sz="1050" dirty="0">
                <a:solidFill>
                  <a:srgbClr val="002949"/>
                </a:solidFill>
                <a:hlinkClick r:id="rId2"/>
              </a:rPr>
              <a:t>https://supreme.court.gov.ua/userfiles/media/new_folder_for_uploads/supreme/2024_prezent/artificial_intelligence_bernaziuk.pdf</a:t>
            </a:r>
            <a:r>
              <a:rPr lang="ru-RU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2. Штучний інтелект (</a:t>
            </a:r>
            <a:r>
              <a:rPr lang="en-US" altLang="uk-UA" sz="1050" dirty="0">
                <a:solidFill>
                  <a:srgbClr val="002949"/>
                </a:solidFill>
              </a:rPr>
              <a:t>artificial intelligence) </a:t>
            </a:r>
            <a:r>
              <a:rPr lang="ru-RU" altLang="uk-UA" sz="1050" dirty="0">
                <a:solidFill>
                  <a:srgbClr val="002949"/>
                </a:solidFill>
              </a:rPr>
              <a:t>сьогоднішній погляд на перспективи майбутнього </a:t>
            </a:r>
            <a:r>
              <a:rPr lang="en-US" altLang="uk-UA" sz="1050" dirty="0">
                <a:solidFill>
                  <a:srgbClr val="002949"/>
                </a:solidFill>
                <a:hlinkClick r:id="rId3"/>
              </a:rPr>
              <a:t>https://supreme.court.gov.ua/userfiles/media/new_folder_for_uploads/supreme/2024_prezent/artificial_intelligence_bernaziuk%20(1).pdf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3. Сучасні можливості штучного інтелекту (</a:t>
            </a:r>
            <a:r>
              <a:rPr lang="en-US" altLang="uk-UA" sz="1050" dirty="0">
                <a:solidFill>
                  <a:srgbClr val="002949"/>
                </a:solidFill>
              </a:rPr>
              <a:t>artificial intelligence) </a:t>
            </a:r>
            <a:r>
              <a:rPr lang="uk-UA" altLang="uk-UA" sz="1050" dirty="0">
                <a:solidFill>
                  <a:srgbClr val="002949"/>
                </a:solidFill>
              </a:rPr>
              <a:t>процесуальна економія чи загроза незалежності судді?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uk-UA" sz="1050" dirty="0">
                <a:solidFill>
                  <a:srgbClr val="002949"/>
                </a:solidFill>
              </a:rPr>
              <a:t>https://nsj.gov.ua/ua/pidgotovka-pratsivnikiv-aparativ-sudiv/programi-pidgotovki-pratsivnikiv-aparativ-sudiv-2021-rik/20-23-travnya-2024-r-programa-pidgotovki-ta-pidvishennya-rivnya-kvalifikatsii-za-standartizovanou-programou-pomichnikiv-suddiv-mistsevih-ta-apelyatsiynih-gospodarskih-sudiv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4. Інтеграція штучного інтелекту (</a:t>
            </a:r>
            <a:r>
              <a:rPr lang="en-US" altLang="uk-UA" sz="1050" dirty="0">
                <a:solidFill>
                  <a:srgbClr val="002949"/>
                </a:solidFill>
              </a:rPr>
              <a:t>artificial intelligence) </a:t>
            </a:r>
            <a:r>
              <a:rPr lang="uk-UA" altLang="uk-UA" sz="1050" dirty="0">
                <a:solidFill>
                  <a:srgbClr val="002949"/>
                </a:solidFill>
              </a:rPr>
              <a:t>в систему правосуддя: поспішай повільно </a:t>
            </a:r>
            <a:r>
              <a:rPr lang="en-US" altLang="uk-UA" sz="1050" dirty="0">
                <a:solidFill>
                  <a:srgbClr val="002949"/>
                </a:solidFill>
                <a:hlinkClick r:id="rId4"/>
              </a:rPr>
              <a:t>https://supreme.court.gov.ua/userfiles/media/new_folder_for_uploads/supreme/2024_prezent/AI_festina_lente_bernaziuk.pdf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5. Правосуддя та штучний інтелект: перші правила </a:t>
            </a:r>
            <a:r>
              <a:rPr lang="ru-RU" altLang="uk-UA" sz="1050" dirty="0">
                <a:solidFill>
                  <a:srgbClr val="002949"/>
                </a:solidFill>
                <a:hlinkClick r:id="rId5"/>
              </a:rPr>
              <a:t>https://supreme.court.gov.ua/userfiles/media/new_folder_for_uploads/supreme/2024_prezent/AI_first_rules_bernaziuk.pdf</a:t>
            </a:r>
            <a:r>
              <a:rPr lang="ru-RU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6. Штучний інтелект та питання етики під час здійснення правосуддя </a:t>
            </a:r>
            <a:r>
              <a:rPr lang="ru-RU" altLang="uk-UA" sz="1050" dirty="0">
                <a:solidFill>
                  <a:srgbClr val="002949"/>
                </a:solidFill>
                <a:hlinkClick r:id="rId6"/>
              </a:rPr>
              <a:t>https://supreme.court.gov.ua/userfiles/media/new_folder_for_uploads/supreme/2024_prezent/AI_ethics_bernaziuk.pdf</a:t>
            </a:r>
            <a:r>
              <a:rPr lang="ru-RU" altLang="uk-UA" sz="1050" dirty="0">
                <a:solidFill>
                  <a:srgbClr val="002949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7. Інструменти штучного інтелекту та неприпустимість зловживання процесуальними правами </a:t>
            </a:r>
            <a:r>
              <a:rPr lang="ru-RU" altLang="uk-UA" sz="1050" dirty="0">
                <a:solidFill>
                  <a:srgbClr val="002949"/>
                </a:solidFill>
                <a:hlinkClick r:id="rId7"/>
              </a:rPr>
              <a:t>https://supreme.court.gov.ua/userfiles/media/new_folder_for_uploads/supreme/2024_prezent/AI_abuse_of_procedural_rights.pdf</a:t>
            </a:r>
            <a:r>
              <a:rPr lang="ru-RU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8. Нові принципи здійснення правосуддя </a:t>
            </a:r>
            <a:r>
              <a:rPr lang="en-US" altLang="uk-UA" sz="1050" dirty="0">
                <a:solidFill>
                  <a:srgbClr val="002949"/>
                </a:solidFill>
                <a:hlinkClick r:id="rId8"/>
              </a:rPr>
              <a:t>https://supreme.court.gov.ua/userfiles/media/new_folder_for_uploads/supreme/2024_prezent/101-%20new_principles_court_bernaziuk.pdf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9. </a:t>
            </a:r>
            <a:r>
              <a:rPr lang="ru-RU" altLang="uk-UA" sz="1050" dirty="0">
                <a:solidFill>
                  <a:srgbClr val="002949"/>
                </a:solidFill>
              </a:rPr>
              <a:t>Технології штучного інтелекту та принцип правової визначеності </a:t>
            </a:r>
            <a:r>
              <a:rPr lang="ru-RU" altLang="uk-UA" sz="1050" dirty="0">
                <a:solidFill>
                  <a:srgbClr val="002949"/>
                </a:solidFill>
                <a:hlinkClick r:id="rId9"/>
              </a:rPr>
              <a:t>https://supreme.court.gov.ua/userfiles/media/new_folder_for_uploads/supreme/2024_prezent/AI_principal_of_legal_certainly_bernaziuk.pdf</a:t>
            </a:r>
            <a:r>
              <a:rPr lang="ru-RU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10. Штучний інтелект: застосувати недозволено ігнорувати </a:t>
            </a:r>
            <a:r>
              <a:rPr lang="en-US" altLang="uk-UA" sz="1050" dirty="0">
                <a:solidFill>
                  <a:srgbClr val="002949"/>
                </a:solidFill>
                <a:hlinkClick r:id="rId10"/>
              </a:rPr>
              <a:t>https://court.gov.ua/storage/portal/supreme/prezentacii_2024/Prezent_AI_prohibition_or_permission_bernaziuk.pdf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11. Сучасні можливості штучного інтелекту та питання приватності </a:t>
            </a:r>
            <a:r>
              <a:rPr lang="en-US" altLang="uk-UA" sz="1050" dirty="0">
                <a:solidFill>
                  <a:srgbClr val="002949"/>
                </a:solidFill>
                <a:hlinkClick r:id="rId11"/>
              </a:rPr>
              <a:t>https://court.gov.ua/storage/portal/supreme/prezentacii_2024/104_AI_privacy_bernaziuk.pdf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12. </a:t>
            </a:r>
            <a:r>
              <a:rPr lang="ru-RU" altLang="uk-UA" sz="1050" dirty="0">
                <a:solidFill>
                  <a:srgbClr val="002949"/>
                </a:solidFill>
              </a:rPr>
              <a:t>Технології штучного інтелекту в правосудді: міжнародні стандарти регулювання </a:t>
            </a:r>
            <a:r>
              <a:rPr lang="ru-RU" altLang="uk-UA" sz="1050" dirty="0">
                <a:solidFill>
                  <a:srgbClr val="002949"/>
                </a:solidFill>
                <a:hlinkClick r:id="rId12"/>
              </a:rPr>
              <a:t>https://court.gov.ua/storage/portal/supreme/prezentacii_2024/105_AI_internation_standarts_bernaziuk.pdf</a:t>
            </a:r>
            <a:r>
              <a:rPr lang="ru-RU" altLang="uk-UA" sz="1050" dirty="0">
                <a:solidFill>
                  <a:srgbClr val="002949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ru-RU" altLang="uk-UA" sz="1050" dirty="0">
                <a:solidFill>
                  <a:srgbClr val="002949"/>
                </a:solidFill>
              </a:rPr>
              <a:t>13. Практичні аспекти використання технології штучного інтелекту в юридичній сфері </a:t>
            </a:r>
            <a:r>
              <a:rPr lang="en-US" altLang="uk-UA" sz="1050" dirty="0">
                <a:solidFill>
                  <a:srgbClr val="002949"/>
                </a:solidFill>
                <a:hlinkClick r:id="rId13"/>
              </a:rPr>
              <a:t>https://court.gov.ua/storage/portal/supreme/prezentacii_2024/108_AI_practice_bernaziuk.pdf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  <a:endParaRPr lang="ru-RU" altLang="uk-UA" sz="1050" dirty="0">
              <a:solidFill>
                <a:srgbClr val="002949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uk-UA" altLang="uk-UA" sz="1050" dirty="0">
                <a:solidFill>
                  <a:srgbClr val="002949"/>
                </a:solidFill>
              </a:rPr>
              <a:t>14. Технології штучного інтелекту та </a:t>
            </a:r>
            <a:r>
              <a:rPr lang="en-US" altLang="uk-UA" sz="1050" dirty="0">
                <a:solidFill>
                  <a:srgbClr val="002949"/>
                </a:solidFill>
              </a:rPr>
              <a:t>life hacks </a:t>
            </a:r>
            <a:r>
              <a:rPr lang="uk-UA" altLang="uk-UA" sz="1050" dirty="0">
                <a:solidFill>
                  <a:srgbClr val="002949"/>
                </a:solidFill>
              </a:rPr>
              <a:t>для юристів </a:t>
            </a:r>
            <a:r>
              <a:rPr lang="en-US" altLang="uk-UA" sz="1050" dirty="0">
                <a:solidFill>
                  <a:srgbClr val="002949"/>
                </a:solidFill>
                <a:hlinkClick r:id="rId14"/>
              </a:rPr>
              <a:t>https://court.gov.ua/storage/portal/supreme/prezentacii_2024/109_%20AI_life_hacks_bernaziuk.pdf</a:t>
            </a:r>
            <a:r>
              <a:rPr lang="uk-UA" altLang="uk-UA" sz="1050" dirty="0">
                <a:solidFill>
                  <a:srgbClr val="002949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0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15. </a:t>
            </a:r>
            <a:r>
              <a:rPr lang="ru-RU" sz="10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та правосуддя: механізми забезпечення прозорості та підзвітності </a:t>
            </a:r>
            <a:r>
              <a:rPr lang="en-US" sz="10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15"/>
              </a:rPr>
              <a:t>https://court.gov.ua/storage/portal/supreme/prezentacii_2024/115_AI_transparency_accountability_bernaziuk.pdf</a:t>
            </a:r>
            <a:r>
              <a:rPr lang="en-US" sz="1050" kern="1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16. </a:t>
            </a:r>
            <a:r>
              <a:rPr lang="ru-RU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Штучний інтелект та право на приватність: баланс між інноваціями та захистом персональних даних </a:t>
            </a:r>
            <a:r>
              <a:rPr lang="en-US" sz="10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6"/>
              </a:rPr>
              <a:t>https://court.gov.ua/storage/portal/supreme/prezentacii_2025/119_AI_personal_data_protection_bernaziuk.pdf</a:t>
            </a:r>
            <a:r>
              <a:rPr lang="uk-UA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0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17. Цифрова ера правосуддя: роль ШІ у забезпеченні єдності судової практики в Україні </a:t>
            </a:r>
            <a:r>
              <a:rPr lang="en-US" sz="10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7"/>
              </a:rPr>
              <a:t>https://court.gov.ua/storage/portal/supreme/prezentacii_2025/120_AI_uniformity_of_judicial_practice_bernaziuk.pdf</a:t>
            </a:r>
            <a:r>
              <a:rPr lang="uk-UA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18. Діджиталізація судочинства: межі допустимого використання ШІ </a:t>
            </a:r>
            <a:r>
              <a:rPr lang="en-US" sz="10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8"/>
              </a:rPr>
              <a:t>https://court.gov.ua/storage/portal/supreme/Bernazuk_.pdf</a:t>
            </a:r>
            <a:r>
              <a:rPr lang="uk-UA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0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19. Штучний інтелект у правосудді: міжнародний досвід та виклики </a:t>
            </a:r>
            <a:r>
              <a:rPr lang="en-US" sz="1050" kern="100" dirty="0">
                <a:ea typeface="Roboto Condensed Light" panose="02000000000000000000" pitchFamily="2" charset="0"/>
                <a:cs typeface="Times New Roman" panose="02020603050405020304" pitchFamily="18" charset="0"/>
                <a:hlinkClick r:id="rId19"/>
              </a:rPr>
              <a:t>https://constitutionalist.com.ua/shtuchnyj-intelekt-u-pravosuddi-mizhnarodnyj-dosvid-ta-vyklyky</a:t>
            </a:r>
            <a:r>
              <a:rPr lang="uk-UA" sz="1050" kern="1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050" kern="100" dirty="0"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0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 Технології штучного інтелекту: майбутні перспективи та ризики для судової гілки влади </a:t>
            </a:r>
            <a:r>
              <a:rPr lang="en-US" altLang="uk-UA" sz="10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0"/>
              </a:rPr>
              <a:t>https://court.gov.ua/storage/portal/supreme/prezentacii_2025/124_AI_Future_Prospects_Risks_for_Judiciary_bernaziuk.pdf</a:t>
            </a:r>
            <a:r>
              <a:rPr lang="uk-UA" altLang="uk-UA" sz="105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altLang="uk-UA" sz="1050" kern="1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21. Штучний інтелект у правосудді: ризики алгоритмічної упередженості та дискримінації </a:t>
            </a:r>
            <a:r>
              <a:rPr lang="en-US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1"/>
              </a:rPr>
              <a:t>https://court.gov.ua/storage/portal/supreme/prezentacii_2025/125_AI_Algorithmic_Bias_Discrimination_Risks_bernaziuk.pdf</a:t>
            </a:r>
            <a:r>
              <a:rPr lang="uk-UA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22. Верховенство права в епоху ШІ: як верховні суди зберігають баланс між інноваціями та традиціями </a:t>
            </a: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2"/>
              </a:rPr>
              <a:t>https://court.gov.ua/storage/portal/supreme/133.%20AI_and_Regulation_by_SupremeCourts_bernaziuk.pdf</a:t>
            </a: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23. Правосуддя в епоху штучного інтелекту: інструмент чи виклик? </a:t>
            </a:r>
            <a:r>
              <a:rPr lang="en-US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3"/>
              </a:rPr>
              <a:t>https://constitutionalist.com.ua/pravosuddia-v-epokhu-shtuchnoho-intelektu-instrument-chy-vyklyk</a:t>
            </a:r>
            <a:r>
              <a:rPr lang="uk-UA" altLang="uk-UA" sz="900" kern="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  <a:endParaRPr lang="ru-RU" altLang="uk-UA" sz="900" kern="1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ПОПЕРЕДНІ ЛЕКЦІЇ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11BBA33-0051-47D2-A61C-414637896F79}" type="slidenum">
              <a:rPr lang="uk-UA" sz="1400" smtClean="0">
                <a:solidFill>
                  <a:srgbClr val="002949"/>
                </a:solidFill>
              </a:rPr>
              <a:t>23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7096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05" y="738234"/>
            <a:ext cx="11175471" cy="515628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marL="2286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7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Стаття 16 Кодексу суддівської етики: допустиме та заборонене у використанні ШІ</a:t>
            </a:r>
            <a:r>
              <a:rPr lang="uk-UA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7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7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7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7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700" u="sng" kern="100" dirty="0">
                <a:solidFill>
                  <a:srgbClr val="0563C1"/>
                </a:solidFill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700" kern="100" dirty="0">
                <a:effectLst/>
                <a:latin typeface="Roboto Condensed Light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7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286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7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7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700" kern="100" dirty="0">
              <a:effectLst/>
              <a:latin typeface="Roboto Condensed Light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uk-UA" sz="13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ВИКОРИСТАНІ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24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25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sz="40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B0E57-DDD0-D333-5744-5AF672561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E3A414-4AB2-9755-769E-9F15094F8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615717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ВПЛИВАЄ НА НЕЗАЛЕЖНІСТЬ ТА НЕУПЕРЕДЖЕНІСТЬ СУДДІ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9D092B-F4DD-BF19-6D6A-1EF87AC08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74460"/>
            <a:ext cx="11395494" cy="4690318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фундаментальна вимога, що охороняє саму суть правосуддя. Незалежність судді є невід'ємною складовою його статусу та ключовою гарантією справедливого суду, що закріплена у статтях 126, 129 Конституції України та деталізована у Законі України "Про судоустрій і статус суддів".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контексті ШІ, суддя повинен бути вільним від впливу не лише традиційних суб'єктів (суб’єкти владних повноважень, сторони, громадськість), але й від впливу, що може опосередковано походити від ШІ-інструментів чи їх розробників.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790EAD3-B25A-BD15-32EA-2B15D52E9EC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316796D-D4C0-6908-EE69-475A00818D8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7E7092-5748-4FBE-7F2C-DCC8BED8CE1A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717D078-0642-EEBB-3AB3-6B01B77B8A3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363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FDBAC-9E1E-CEAA-3242-E3ABB61CE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22C82-52EE-F9B5-66B3-1CE1E1BFE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738230"/>
          </a:xfrm>
        </p:spPr>
        <p:txBody>
          <a:bodyPr/>
          <a:lstStyle/>
          <a:p>
            <a:pPr algn="ctr"/>
            <a:r>
              <a:rPr lang="uk-UA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СТОСУЄТЬСЯ ОЦІНКИ ДОКАЗІВ</a:t>
            </a:r>
            <a:endParaRPr lang="uk-UA" sz="1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C76EE9-DA3A-79E3-21B0-FBFF8C366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08015"/>
            <a:ext cx="11395494" cy="465676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Оцінка доказів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– це центральний елемент суддівської функції, що передбачає встановлення їх належності, допустимості, достовірності, достатності та взаємного зв’язку для ухвалення обґрунтованого рішення.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не просто технічна операція, а складний когнітивний процес, що включає аналіз змісту доказу, його джерела, обставин отримання, зіставлення з іншими доказами, врахування позицій сторін. Він також передбачає застосування </a:t>
            </a: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правосвідомості та життєвого досвіду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FF2AF31-DB38-C1C6-BD16-AF91E740B2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D5C13A8C-C087-D2E5-95E2-64E7E471D54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0EB6683-7C4F-05C4-7967-216471BB08E6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3D0B0BE-39BB-DD37-4DF0-6B4BF3D40A08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2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897C7-EBBD-F6FD-3E22-C7F778115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81E94-D05E-2B13-4EFB-1AF7F59C8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763396"/>
          </a:xfrm>
        </p:spPr>
        <p:txBody>
          <a:bodyPr/>
          <a:lstStyle/>
          <a:p>
            <a:pPr algn="ctr"/>
            <a:r>
              <a:rPr lang="ru-RU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СТОСУЄТЬСЯ ПРОЦЕСУ УХВАЛЕННЯ РІШЕНЬ</a:t>
            </a:r>
            <a:endParaRPr lang="uk-UA" sz="3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1AC80BC-F0E4-5C06-7545-3CF00B0F0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67549"/>
            <a:ext cx="11395494" cy="469723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Відповідальність за судове рішення: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Суддя несе повну особисту відповідальність за кожне ухвалене ним рішення. Делегування ухвалення рішення ШІ означало б відмову від суддівської функції та відповідальності, що є несумісним зі статусом судді та присягою.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Інтелектуальна та вольова природа ухвалення рішення: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 ухвалення рішення вимагає не лише знання закону, але й його тлумачення, розуміння як букви, так і духу норми права, принципів справедливості та пропорційності, врахування всіх обставин справи, індивідуальних особливостей сторін. ШІ, навіть найдосконаліший, не здатен на таку комплексну інтелектуально-вольову діяльність.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4856A05-E435-ACBA-5CD5-26AB8DAB78F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F85D6B00-1EA4-36FF-A04E-12B8C6FF3FF2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C72312A-62A4-7783-2E06-B7ABAA4FB12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5C13D66-1D1C-352B-9FA7-94BE7E7B13F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0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BC958-A10D-7AA8-8D57-40AFB1FC4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429CD-4A1B-C812-E860-EC553128B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1102931" cy="922788"/>
          </a:xfrm>
        </p:spPr>
        <p:txBody>
          <a:bodyPr/>
          <a:lstStyle/>
          <a:p>
            <a:pPr algn="ctr"/>
            <a:r>
              <a:rPr lang="ru-RU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СТОСУЄТЬСЯ ПРОЦЕСУ УХВАЛЕННЯ РІШЕНЬ</a:t>
            </a:r>
            <a:endParaRPr lang="uk-UA" sz="3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BD99C9-2679-F6E4-8FE5-711271CF4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00295"/>
            <a:ext cx="11395494" cy="456448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5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Таємниця ухвалення судового рішення: 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Важливо враховувати, що процесуальний закон забороняє судді під час ухвалення судового рішення обговорювати обставини та матеріали справи, застосування норм права та судову практику в цій справі, а також зміст судового рішення з іншими особами, крім складу суду, який розглядає справу; судді не мають права розголошувати хід обговорення та ухвалення судового рішення.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Навіть якщо технологія застосовується для підготовки загального проєкту рішення, це не повинно замінювати обговорення позицій кожного судді (у випадку колегіального розгляду). У разі одноособового розгляду, використання ШІ не повинно створювати ефекту "зовнішнього співрозмовника", що впливає на внутрішнє переконання судді.</a:t>
            </a:r>
            <a:endParaRPr lang="uk-UA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3D12107-E4FA-2C6D-E76C-351E6012F12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F501A1FF-BAAF-17C3-37FC-19D4F465D1E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5803580-BDDE-0ACB-AAFB-FC71D2E1E86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7318AC3-6002-D6A6-6EA1-4A91DC4D0C0A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842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D36A4-AA17-2D9B-D437-B4DCAEA55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21E36-80B2-FA8F-D3B9-807D034C9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721452"/>
          </a:xfrm>
        </p:spPr>
        <p:txBody>
          <a:bodyPr/>
          <a:lstStyle/>
          <a:p>
            <a:pPr algn="ctr"/>
            <a:r>
              <a:rPr lang="uk-UA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ПОРУШУЄ ВИМОГ ЗАКОНОДАВСТВА</a:t>
            </a:r>
            <a:endParaRPr lang="uk-UA" sz="1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ABFEC3-997E-9B71-0ECA-CC0A3D202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08683"/>
            <a:ext cx="11395494" cy="4556095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Конституційні гарантії.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не лише не повинно порушувати, а й має забезпечувати реалізацію конституційних прав і свобод людини і громадянина.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Особливу увагу слід приділити: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праву на справедливий суд, 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праву на захист персональних даних, 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праву на повагу до особистого і сімейного життя, 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гарантіям рівності та недискримінації.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8DD11D8-1B7B-42B9-4FBA-A93069E7E9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EBDC3D15-CBC3-2145-3B34-998E062BC8B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55FFA7D-928E-B860-15D6-33B50611426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082C8A3-4170-7DC9-23C2-3660E91F1BB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224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C93B0-3487-B2FB-2814-C6C34610D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C3FDA9-A323-0532-6675-65391EB7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863"/>
            <a:ext cx="10515600" cy="780207"/>
          </a:xfrm>
        </p:spPr>
        <p:txBody>
          <a:bodyPr/>
          <a:lstStyle/>
          <a:p>
            <a:pPr algn="ctr"/>
            <a:r>
              <a:rPr lang="uk-UA" sz="34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НЕ ПОРУШУЄ ВИМОГ ЗАКОНОДАВСТВА</a:t>
            </a:r>
            <a:endParaRPr lang="uk-UA" sz="1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11547A-D02A-03A9-8759-9D415194B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266738"/>
            <a:ext cx="11395494" cy="459804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Процесуальне законодавство.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бути суворо інтегроване та відповідати вимогам Господарського процесуального кодексу України, Кодексу адміністративного судочинства України, Кримінального процесуального кодексу України, Кодексу України з процедур банкрутства, Кодексу України про адміністративні правопорушення та Цивільного процесуального кодексу України.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не може підміняти визначені цими актами принципи диспозитивності, змагальності, а також гарантії участі сторін та оскарження.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Крім того, використання суддею ШІ має узгоджуватися із положеннями Закону України «Про судоустрій і статус суддів».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39998F8-5A18-778D-35E3-B112F879AAF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39FD898-A295-BFE7-A006-CA22E2715BA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1DEEB64-7584-747E-7232-726610DF737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Стаття 16 Кодексу суддівської етики: допустиме та заборонене у використанні ШІ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85E2329-D4C3-942D-C22D-80D0AA7B639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923678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6318</TotalTime>
  <Words>3161</Words>
  <Application>Microsoft Office PowerPoint</Application>
  <PresentationFormat>Широкий екран</PresentationFormat>
  <Paragraphs>207</Paragraphs>
  <Slides>25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Roboto Condensed Light</vt:lpstr>
      <vt:lpstr>Верховний Суд</vt:lpstr>
      <vt:lpstr>Презентація PowerPoint</vt:lpstr>
      <vt:lpstr>ПОВ'ЯЗАНІ ПОНЯТТЯ</vt:lpstr>
      <vt:lpstr>КОДЕКС СУДДІВСЬКОЇ ЕТИКИ (стаття 16)  https://zakon.rada.gov.ua/rada/show/n0001415-24#Text</vt:lpstr>
      <vt:lpstr>НЕ ВПЛИВАЄ НА НЕЗАЛЕЖНІСТЬ ТА НЕУПЕРЕДЖЕНІСТЬ СУДДІ</vt:lpstr>
      <vt:lpstr>НЕ СТОСУЄТЬСЯ ОЦІНКИ ДОКАЗІВ</vt:lpstr>
      <vt:lpstr>НЕ СТОСУЄТЬСЯ ПРОЦЕСУ УХВАЛЕННЯ РІШЕНЬ</vt:lpstr>
      <vt:lpstr>НЕ СТОСУЄТЬСЯ ПРОЦЕСУ УХВАЛЕННЯ РІШЕНЬ</vt:lpstr>
      <vt:lpstr>НЕ ПОРУШУЄ ВИМОГ ЗАКОНОДАВСТВА</vt:lpstr>
      <vt:lpstr>НЕ ПОРУШУЄ ВИМОГ ЗАКОНОДАВСТВА</vt:lpstr>
      <vt:lpstr>НЕ ПОРУШУЄ ВИМОГ ЗАКОНОДАВСТВА</vt:lpstr>
      <vt:lpstr>НЕДОПУЩЕННЯ ДЕЛЕГУВАННЯ СУДДІВСЬКИХ ПОВНОВАЖЕНЬ</vt:lpstr>
      <vt:lpstr> ЗАПОБІГАННЯ ВТРАТІ СУБ'ЄКТИВНОГО ВНУТРІШНЬОГО ПЕРЕКОНАННЯ </vt:lpstr>
      <vt:lpstr>ЗАПОБІГАННЯ ЗАЛЕЖНОСТІ ВІД ЦИФРОВИХ ТЕХНОЛОГІЙ</vt:lpstr>
      <vt:lpstr>РИЗИК "ДЕГУМАНІЗАЦІЇ" ПРАВОСУДДЯ</vt:lpstr>
      <vt:lpstr>УПРАВЛІННЯ СУДОВИМИ СПРАВАМИ ТА ДІЛОВОДСТВОМ</vt:lpstr>
      <vt:lpstr>ІНФОРМАЦІЙНО-ПРАВОВА ТА АНАЛІТИЧНА ПІДТРИМКА  (не пов'язана з оцінкою доказів чи ухваленням рішення)</vt:lpstr>
      <vt:lpstr>ТЕХНІЧНА ДОПОМОГА В РОБОТІ З ДОКАЗАМИ (без їх оцінки)</vt:lpstr>
      <vt:lpstr>КРИТЕРІЇ ЕТИЧНОЇ САМООЦІНКИ ПРИ ВИКОРИСТАННІ ШІ</vt:lpstr>
      <vt:lpstr>МЕХАНІЗМИ МІНІМІЗАЦІЇ РИЗИКІВ ТА ЗАБЕЗПЕЧЕННЯ ДОБРОЧЕСНОСТІ ПРИ ВИКОРИСТАННІ ШІ</vt:lpstr>
      <vt:lpstr>ВИСНОВКИ</vt:lpstr>
      <vt:lpstr>КОМЕНТАР ДО СТАТТІ 16 КОДЕКСУ СУДДІВСЬКОЇ ЕТИКИ</vt:lpstr>
      <vt:lpstr>РЕКОМЕНДАЦІЇ З ВІДПОВІДАЛЬНОГО ВИКОРИСТАННЯ ШТУЧНОГО ІНТЕЛЕКТУ ДЛЯ ПРАВНИКІВ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513</cp:revision>
  <cp:lastPrinted>2025-06-05T10:48:47Z</cp:lastPrinted>
  <dcterms:created xsi:type="dcterms:W3CDTF">2018-11-30T10:25:38Z</dcterms:created>
  <dcterms:modified xsi:type="dcterms:W3CDTF">2025-06-05T10:58:12Z</dcterms:modified>
</cp:coreProperties>
</file>