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handoutMasterIdLst>
    <p:handoutMasterId r:id="rId21"/>
  </p:handoutMasterIdLst>
  <p:sldIdLst>
    <p:sldId id="256" r:id="rId2"/>
    <p:sldId id="968" r:id="rId3"/>
    <p:sldId id="897" r:id="rId4"/>
    <p:sldId id="947" r:id="rId5"/>
    <p:sldId id="939" r:id="rId6"/>
    <p:sldId id="946" r:id="rId7"/>
    <p:sldId id="948" r:id="rId8"/>
    <p:sldId id="957" r:id="rId9"/>
    <p:sldId id="944" r:id="rId10"/>
    <p:sldId id="966" r:id="rId11"/>
    <p:sldId id="959" r:id="rId12"/>
    <p:sldId id="963" r:id="rId13"/>
    <p:sldId id="964" r:id="rId14"/>
    <p:sldId id="950" r:id="rId15"/>
    <p:sldId id="960" r:id="rId16"/>
    <p:sldId id="935" r:id="rId17"/>
    <p:sldId id="949" r:id="rId18"/>
    <p:sldId id="279" r:id="rId19"/>
  </p:sldIdLst>
  <p:sldSz cx="12192000" cy="6858000"/>
  <p:notesSz cx="10234613" cy="7104063"/>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68"/>
            <p14:sldId id="897"/>
            <p14:sldId id="947"/>
            <p14:sldId id="939"/>
            <p14:sldId id="946"/>
            <p14:sldId id="948"/>
            <p14:sldId id="957"/>
            <p14:sldId id="944"/>
            <p14:sldId id="966"/>
            <p14:sldId id="959"/>
            <p14:sldId id="963"/>
            <p14:sldId id="964"/>
            <p14:sldId id="950"/>
            <p14:sldId id="960"/>
            <p14:sldId id="935"/>
            <p14:sldId id="949"/>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39" autoAdjust="0"/>
    <p:restoredTop sz="94683"/>
  </p:normalViewPr>
  <p:slideViewPr>
    <p:cSldViewPr snapToGrid="0">
      <p:cViewPr varScale="1">
        <p:scale>
          <a:sx n="67" d="100"/>
          <a:sy n="67" d="100"/>
        </p:scale>
        <p:origin x="1026" y="72"/>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FD4EE0B7-3C86-44B2-8506-62860A2AEBBF}"/>
    <pc:docChg chg="undo redo custSel addSld delSld modSld sldOrd modSection modNotesMaster modHandout">
      <pc:chgData name="Ян Берназюк" userId="581687679c8901c1" providerId="LiveId" clId="{FD4EE0B7-3C86-44B2-8506-62860A2AEBBF}" dt="2025-06-10T08:14:30.826" v="187"/>
      <pc:docMkLst>
        <pc:docMk/>
      </pc:docMkLst>
      <pc:sldChg chg="del">
        <pc:chgData name="Ян Берназюк" userId="581687679c8901c1" providerId="LiveId" clId="{FD4EE0B7-3C86-44B2-8506-62860A2AEBBF}" dt="2025-06-10T06:19:15.164" v="113" actId="2696"/>
        <pc:sldMkLst>
          <pc:docMk/>
          <pc:sldMk cId="64694287" sldId="827"/>
        </pc:sldMkLst>
      </pc:sldChg>
      <pc:sldChg chg="modSp mod">
        <pc:chgData name="Ян Берназюк" userId="581687679c8901c1" providerId="LiveId" clId="{FD4EE0B7-3C86-44B2-8506-62860A2AEBBF}" dt="2025-06-07T13:02:12.158" v="3" actId="113"/>
        <pc:sldMkLst>
          <pc:docMk/>
          <pc:sldMk cId="2656577781" sldId="897"/>
        </pc:sldMkLst>
        <pc:spChg chg="mod">
          <ac:chgData name="Ян Берназюк" userId="581687679c8901c1" providerId="LiveId" clId="{FD4EE0B7-3C86-44B2-8506-62860A2AEBBF}" dt="2025-06-07T13:02:12.158" v="3" actId="113"/>
          <ac:spMkLst>
            <pc:docMk/>
            <pc:sldMk cId="2656577781" sldId="897"/>
            <ac:spMk id="3" creationId="{D4F2DC3E-5ADF-4808-A3C6-34A83DDC7E34}"/>
          </ac:spMkLst>
        </pc:spChg>
      </pc:sldChg>
      <pc:sldChg chg="modSp mod">
        <pc:chgData name="Ян Берназюк" userId="581687679c8901c1" providerId="LiveId" clId="{FD4EE0B7-3C86-44B2-8506-62860A2AEBBF}" dt="2025-06-10T06:20:44.118" v="144" actId="6549"/>
        <pc:sldMkLst>
          <pc:docMk/>
          <pc:sldMk cId="956856158" sldId="935"/>
        </pc:sldMkLst>
        <pc:spChg chg="mod">
          <ac:chgData name="Ян Берназюк" userId="581687679c8901c1" providerId="LiveId" clId="{FD4EE0B7-3C86-44B2-8506-62860A2AEBBF}" dt="2025-06-10T06:20:44.118" v="144" actId="6549"/>
          <ac:spMkLst>
            <pc:docMk/>
            <pc:sldMk cId="956856158" sldId="935"/>
            <ac:spMk id="8" creationId="{B2189E4C-2AA1-F723-5FBB-478D01D2618B}"/>
          </ac:spMkLst>
        </pc:spChg>
      </pc:sldChg>
      <pc:sldChg chg="modSp mod">
        <pc:chgData name="Ян Берназюк" userId="581687679c8901c1" providerId="LiveId" clId="{FD4EE0B7-3C86-44B2-8506-62860A2AEBBF}" dt="2025-06-10T08:09:20.084" v="182" actId="20577"/>
        <pc:sldMkLst>
          <pc:docMk/>
          <pc:sldMk cId="4238001150" sldId="939"/>
        </pc:sldMkLst>
        <pc:spChg chg="mod">
          <ac:chgData name="Ян Берназюк" userId="581687679c8901c1" providerId="LiveId" clId="{FD4EE0B7-3C86-44B2-8506-62860A2AEBBF}" dt="2025-06-10T08:09:20.084" v="182" actId="20577"/>
          <ac:spMkLst>
            <pc:docMk/>
            <pc:sldMk cId="4238001150" sldId="939"/>
            <ac:spMk id="3" creationId="{D4F2DC3E-5ADF-4808-A3C6-34A83DDC7E34}"/>
          </ac:spMkLst>
        </pc:spChg>
        <pc:spChg chg="mod">
          <ac:chgData name="Ян Берназюк" userId="581687679c8901c1" providerId="LiveId" clId="{FD4EE0B7-3C86-44B2-8506-62860A2AEBBF}" dt="2025-06-10T06:19:37.630" v="117" actId="20577"/>
          <ac:spMkLst>
            <pc:docMk/>
            <pc:sldMk cId="4238001150" sldId="939"/>
            <ac:spMk id="8" creationId="{B2189E4C-2AA1-F723-5FBB-478D01D2618B}"/>
          </ac:spMkLst>
        </pc:spChg>
      </pc:sldChg>
      <pc:sldChg chg="modSp mod">
        <pc:chgData name="Ян Берназюк" userId="581687679c8901c1" providerId="LiveId" clId="{FD4EE0B7-3C86-44B2-8506-62860A2AEBBF}" dt="2025-06-10T08:07:49.380" v="161" actId="20577"/>
        <pc:sldMkLst>
          <pc:docMk/>
          <pc:sldMk cId="3494894" sldId="944"/>
        </pc:sldMkLst>
        <pc:spChg chg="mod">
          <ac:chgData name="Ян Берназюк" userId="581687679c8901c1" providerId="LiveId" clId="{FD4EE0B7-3C86-44B2-8506-62860A2AEBBF}" dt="2025-06-10T08:07:49.380" v="161" actId="20577"/>
          <ac:spMkLst>
            <pc:docMk/>
            <pc:sldMk cId="3494894" sldId="944"/>
            <ac:spMk id="3" creationId="{FD927FB1-9EB6-6601-FB68-90398D6CEAF3}"/>
          </ac:spMkLst>
        </pc:spChg>
        <pc:spChg chg="mod">
          <ac:chgData name="Ян Берназюк" userId="581687679c8901c1" providerId="LiveId" clId="{FD4EE0B7-3C86-44B2-8506-62860A2AEBBF}" dt="2025-06-10T06:20:03.548" v="125" actId="20577"/>
          <ac:spMkLst>
            <pc:docMk/>
            <pc:sldMk cId="3494894" sldId="944"/>
            <ac:spMk id="8" creationId="{C58EFBA7-7C40-A69B-3EDE-229382A65184}"/>
          </ac:spMkLst>
        </pc:spChg>
      </pc:sldChg>
      <pc:sldChg chg="modSp mod">
        <pc:chgData name="Ян Берназюк" userId="581687679c8901c1" providerId="LiveId" clId="{FD4EE0B7-3C86-44B2-8506-62860A2AEBBF}" dt="2025-06-10T06:19:44.065" v="119" actId="6549"/>
        <pc:sldMkLst>
          <pc:docMk/>
          <pc:sldMk cId="1136737383" sldId="946"/>
        </pc:sldMkLst>
        <pc:spChg chg="mod">
          <ac:chgData name="Ян Берназюк" userId="581687679c8901c1" providerId="LiveId" clId="{FD4EE0B7-3C86-44B2-8506-62860A2AEBBF}" dt="2025-06-07T13:45:04.861" v="88" actId="255"/>
          <ac:spMkLst>
            <pc:docMk/>
            <pc:sldMk cId="1136737383" sldId="946"/>
            <ac:spMk id="3" creationId="{5C10D3F4-3F5A-D7EF-0EEA-4707284ECF20}"/>
          </ac:spMkLst>
        </pc:spChg>
        <pc:spChg chg="mod">
          <ac:chgData name="Ян Берназюк" userId="581687679c8901c1" providerId="LiveId" clId="{FD4EE0B7-3C86-44B2-8506-62860A2AEBBF}" dt="2025-06-10T06:19:44.065" v="119" actId="6549"/>
          <ac:spMkLst>
            <pc:docMk/>
            <pc:sldMk cId="1136737383" sldId="946"/>
            <ac:spMk id="8" creationId="{6B76D0A3-FC54-9E21-7B16-91C26397D942}"/>
          </ac:spMkLst>
        </pc:spChg>
      </pc:sldChg>
      <pc:sldChg chg="modSp mod">
        <pc:chgData name="Ян Берназюк" userId="581687679c8901c1" providerId="LiveId" clId="{FD4EE0B7-3C86-44B2-8506-62860A2AEBBF}" dt="2025-06-10T06:19:27.885" v="115" actId="20577"/>
        <pc:sldMkLst>
          <pc:docMk/>
          <pc:sldMk cId="1067363689" sldId="947"/>
        </pc:sldMkLst>
        <pc:spChg chg="mod">
          <ac:chgData name="Ян Берназюк" userId="581687679c8901c1" providerId="LiveId" clId="{FD4EE0B7-3C86-44B2-8506-62860A2AEBBF}" dt="2025-06-07T13:45:56.083" v="90" actId="113"/>
          <ac:spMkLst>
            <pc:docMk/>
            <pc:sldMk cId="1067363689" sldId="947"/>
            <ac:spMk id="3" creationId="{B19D092B-F4DD-BF19-6D6A-1EF87AC08E6D}"/>
          </ac:spMkLst>
        </pc:spChg>
        <pc:spChg chg="mod">
          <ac:chgData name="Ян Берназюк" userId="581687679c8901c1" providerId="LiveId" clId="{FD4EE0B7-3C86-44B2-8506-62860A2AEBBF}" dt="2025-06-10T06:19:27.885" v="115" actId="20577"/>
          <ac:spMkLst>
            <pc:docMk/>
            <pc:sldMk cId="1067363689" sldId="947"/>
            <ac:spMk id="8" creationId="{6717D078-0642-EEBB-3AB3-6B01B77B8A35}"/>
          </ac:spMkLst>
        </pc:spChg>
      </pc:sldChg>
      <pc:sldChg chg="modSp mod">
        <pc:chgData name="Ян Берназюк" userId="581687679c8901c1" providerId="LiveId" clId="{FD4EE0B7-3C86-44B2-8506-62860A2AEBBF}" dt="2025-06-10T08:06:54.137" v="148" actId="20577"/>
        <pc:sldMkLst>
          <pc:docMk/>
          <pc:sldMk cId="3633624731" sldId="948"/>
        </pc:sldMkLst>
        <pc:spChg chg="mod">
          <ac:chgData name="Ян Берназюк" userId="581687679c8901c1" providerId="LiveId" clId="{FD4EE0B7-3C86-44B2-8506-62860A2AEBBF}" dt="2025-06-10T08:06:54.137" v="148" actId="20577"/>
          <ac:spMkLst>
            <pc:docMk/>
            <pc:sldMk cId="3633624731" sldId="948"/>
            <ac:spMk id="3" creationId="{92C76EE9-DA3A-79E3-21B0-FBFF8C3662C3}"/>
          </ac:spMkLst>
        </pc:spChg>
        <pc:spChg chg="mod">
          <ac:chgData name="Ян Берназюк" userId="581687679c8901c1" providerId="LiveId" clId="{FD4EE0B7-3C86-44B2-8506-62860A2AEBBF}" dt="2025-06-10T06:19:50.437" v="121" actId="20577"/>
          <ac:spMkLst>
            <pc:docMk/>
            <pc:sldMk cId="3633624731" sldId="948"/>
            <ac:spMk id="8" creationId="{B3D0B0BE-39BB-DD37-4DF0-6B4BF3D40A08}"/>
          </ac:spMkLst>
        </pc:spChg>
      </pc:sldChg>
      <pc:sldChg chg="modSp mod">
        <pc:chgData name="Ян Берназюк" userId="581687679c8901c1" providerId="LiveId" clId="{FD4EE0B7-3C86-44B2-8506-62860A2AEBBF}" dt="2025-06-10T06:20:50.674" v="147" actId="20577"/>
        <pc:sldMkLst>
          <pc:docMk/>
          <pc:sldMk cId="112510645" sldId="949"/>
        </pc:sldMkLst>
        <pc:spChg chg="mod">
          <ac:chgData name="Ян Берназюк" userId="581687679c8901c1" providerId="LiveId" clId="{FD4EE0B7-3C86-44B2-8506-62860A2AEBBF}" dt="2025-06-07T13:04:32.525" v="17" actId="20577"/>
          <ac:spMkLst>
            <pc:docMk/>
            <pc:sldMk cId="112510645" sldId="949"/>
            <ac:spMk id="3" creationId="{11AC80BC-F0E4-5C06-7545-3CF00B0F0067}"/>
          </ac:spMkLst>
        </pc:spChg>
        <pc:spChg chg="mod">
          <ac:chgData name="Ян Берназюк" userId="581687679c8901c1" providerId="LiveId" clId="{FD4EE0B7-3C86-44B2-8506-62860A2AEBBF}" dt="2025-06-10T06:20:50.674" v="147" actId="20577"/>
          <ac:spMkLst>
            <pc:docMk/>
            <pc:sldMk cId="112510645" sldId="949"/>
            <ac:spMk id="8" creationId="{35C13D66-1D1C-352B-9FA7-94BE7E7B13F0}"/>
          </ac:spMkLst>
        </pc:spChg>
      </pc:sldChg>
      <pc:sldChg chg="modSp mod ord">
        <pc:chgData name="Ян Берназюк" userId="581687679c8901c1" providerId="LiveId" clId="{FD4EE0B7-3C86-44B2-8506-62860A2AEBBF}" dt="2025-06-10T08:08:28.641" v="181" actId="20577"/>
        <pc:sldMkLst>
          <pc:docMk/>
          <pc:sldMk cId="1903224698" sldId="950"/>
        </pc:sldMkLst>
        <pc:spChg chg="mod">
          <ac:chgData name="Ян Берназюк" userId="581687679c8901c1" providerId="LiveId" clId="{FD4EE0B7-3C86-44B2-8506-62860A2AEBBF}" dt="2025-06-10T08:08:28.641" v="181" actId="20577"/>
          <ac:spMkLst>
            <pc:docMk/>
            <pc:sldMk cId="1903224698" sldId="950"/>
            <ac:spMk id="3" creationId="{82ABFEC3-997E-9B71-0ECA-CC0A3D20221F}"/>
          </ac:spMkLst>
        </pc:spChg>
        <pc:spChg chg="mod">
          <ac:chgData name="Ян Берназюк" userId="581687679c8901c1" providerId="LiveId" clId="{FD4EE0B7-3C86-44B2-8506-62860A2AEBBF}" dt="2025-06-10T06:20:30.730" v="138" actId="6549"/>
          <ac:spMkLst>
            <pc:docMk/>
            <pc:sldMk cId="1903224698" sldId="950"/>
            <ac:spMk id="8" creationId="{C082C8A3-4170-7DC9-23C2-3660E91F1BB6}"/>
          </ac:spMkLst>
        </pc:spChg>
      </pc:sldChg>
      <pc:sldChg chg="modSp mod">
        <pc:chgData name="Ян Берназюк" userId="581687679c8901c1" providerId="LiveId" clId="{FD4EE0B7-3C86-44B2-8506-62860A2AEBBF}" dt="2025-06-10T08:07:35.480" v="159" actId="113"/>
        <pc:sldMkLst>
          <pc:docMk/>
          <pc:sldMk cId="4292842286" sldId="957"/>
        </pc:sldMkLst>
        <pc:spChg chg="mod">
          <ac:chgData name="Ян Берназюк" userId="581687679c8901c1" providerId="LiveId" clId="{FD4EE0B7-3C86-44B2-8506-62860A2AEBBF}" dt="2025-06-10T08:07:35.480" v="159" actId="113"/>
          <ac:spMkLst>
            <pc:docMk/>
            <pc:sldMk cId="4292842286" sldId="957"/>
            <ac:spMk id="3" creationId="{29BD99C9-2679-F6E4-8FE5-711271CF4319}"/>
          </ac:spMkLst>
        </pc:spChg>
        <pc:spChg chg="mod">
          <ac:chgData name="Ян Берназюк" userId="581687679c8901c1" providerId="LiveId" clId="{FD4EE0B7-3C86-44B2-8506-62860A2AEBBF}" dt="2025-06-10T06:19:57.315" v="123" actId="20577"/>
          <ac:spMkLst>
            <pc:docMk/>
            <pc:sldMk cId="4292842286" sldId="957"/>
            <ac:spMk id="8" creationId="{27318AC3-6002-D6A6-6EA1-4A91DC4D0C0A}"/>
          </ac:spMkLst>
        </pc:spChg>
      </pc:sldChg>
      <pc:sldChg chg="addSp modSp mod">
        <pc:chgData name="Ян Берназюк" userId="581687679c8901c1" providerId="LiveId" clId="{FD4EE0B7-3C86-44B2-8506-62860A2AEBBF}" dt="2025-06-10T08:12:11.663" v="186" actId="20577"/>
        <pc:sldMkLst>
          <pc:docMk/>
          <pc:sldMk cId="2349881578" sldId="959"/>
        </pc:sldMkLst>
        <pc:spChg chg="mod">
          <ac:chgData name="Ян Берназюк" userId="581687679c8901c1" providerId="LiveId" clId="{FD4EE0B7-3C86-44B2-8506-62860A2AEBBF}" dt="2025-06-10T08:12:11.663" v="186" actId="20577"/>
          <ac:spMkLst>
            <pc:docMk/>
            <pc:sldMk cId="2349881578" sldId="959"/>
            <ac:spMk id="3" creationId="{2AB8EEBE-5D76-732F-013C-552415DA1601}"/>
          </ac:spMkLst>
        </pc:spChg>
        <pc:spChg chg="mod">
          <ac:chgData name="Ян Берназюк" userId="581687679c8901c1" providerId="LiveId" clId="{FD4EE0B7-3C86-44B2-8506-62860A2AEBBF}" dt="2025-06-10T06:20:15.156" v="131" actId="6549"/>
          <ac:spMkLst>
            <pc:docMk/>
            <pc:sldMk cId="2349881578" sldId="959"/>
            <ac:spMk id="8" creationId="{A3DFC9D6-2DDE-3E6A-1CBD-03D55BEBF548}"/>
          </ac:spMkLst>
        </pc:spChg>
      </pc:sldChg>
      <pc:sldChg chg="modSp mod">
        <pc:chgData name="Ян Берназюк" userId="581687679c8901c1" providerId="LiveId" clId="{FD4EE0B7-3C86-44B2-8506-62860A2AEBBF}" dt="2025-06-10T06:20:38.255" v="141" actId="6549"/>
        <pc:sldMkLst>
          <pc:docMk/>
          <pc:sldMk cId="4234923678" sldId="960"/>
        </pc:sldMkLst>
        <pc:spChg chg="mod">
          <ac:chgData name="Ян Берназюк" userId="581687679c8901c1" providerId="LiveId" clId="{FD4EE0B7-3C86-44B2-8506-62860A2AEBBF}" dt="2025-06-07T13:04:20.429" v="14" actId="20577"/>
          <ac:spMkLst>
            <pc:docMk/>
            <pc:sldMk cId="4234923678" sldId="960"/>
            <ac:spMk id="3" creationId="{8411547A-D02A-03A9-8759-9D415194BDFA}"/>
          </ac:spMkLst>
        </pc:spChg>
        <pc:spChg chg="mod">
          <ac:chgData name="Ян Берназюк" userId="581687679c8901c1" providerId="LiveId" clId="{FD4EE0B7-3C86-44B2-8506-62860A2AEBBF}" dt="2025-06-10T06:20:38.255" v="141" actId="6549"/>
          <ac:spMkLst>
            <pc:docMk/>
            <pc:sldMk cId="4234923678" sldId="960"/>
            <ac:spMk id="8" creationId="{685E2329-D4C3-942D-C22D-80D0AA7B639B}"/>
          </ac:spMkLst>
        </pc:spChg>
      </pc:sldChg>
      <pc:sldChg chg="modSp mod">
        <pc:chgData name="Ян Берназюк" userId="581687679c8901c1" providerId="LiveId" clId="{FD4EE0B7-3C86-44B2-8506-62860A2AEBBF}" dt="2025-06-10T06:20:19.786" v="134" actId="6549"/>
        <pc:sldMkLst>
          <pc:docMk/>
          <pc:sldMk cId="103764751" sldId="963"/>
        </pc:sldMkLst>
        <pc:spChg chg="mod">
          <ac:chgData name="Ян Берназюк" userId="581687679c8901c1" providerId="LiveId" clId="{FD4EE0B7-3C86-44B2-8506-62860A2AEBBF}" dt="2025-06-07T13:25:55.090" v="21" actId="113"/>
          <ac:spMkLst>
            <pc:docMk/>
            <pc:sldMk cId="103764751" sldId="963"/>
            <ac:spMk id="3" creationId="{AE4BF55B-7237-7871-FF5D-5321F099BAD6}"/>
          </ac:spMkLst>
        </pc:spChg>
        <pc:spChg chg="mod">
          <ac:chgData name="Ян Берназюк" userId="581687679c8901c1" providerId="LiveId" clId="{FD4EE0B7-3C86-44B2-8506-62860A2AEBBF}" dt="2025-06-10T06:20:19.786" v="134" actId="6549"/>
          <ac:spMkLst>
            <pc:docMk/>
            <pc:sldMk cId="103764751" sldId="963"/>
            <ac:spMk id="8" creationId="{9B1660C2-1CF9-D104-2821-91EA4004929F}"/>
          </ac:spMkLst>
        </pc:spChg>
      </pc:sldChg>
      <pc:sldChg chg="modSp mod">
        <pc:chgData name="Ян Берназюк" userId="581687679c8901c1" providerId="LiveId" clId="{FD4EE0B7-3C86-44B2-8506-62860A2AEBBF}" dt="2025-06-10T06:20:23.982" v="135" actId="20577"/>
        <pc:sldMkLst>
          <pc:docMk/>
          <pc:sldMk cId="2435622038" sldId="964"/>
        </pc:sldMkLst>
        <pc:spChg chg="mod">
          <ac:chgData name="Ян Берназюк" userId="581687679c8901c1" providerId="LiveId" clId="{FD4EE0B7-3C86-44B2-8506-62860A2AEBBF}" dt="2025-06-10T06:20:23.982" v="135" actId="20577"/>
          <ac:spMkLst>
            <pc:docMk/>
            <pc:sldMk cId="2435622038" sldId="964"/>
            <ac:spMk id="8" creationId="{FBA9602B-3CF9-1B39-6E0F-A219591C7AC8}"/>
          </ac:spMkLst>
        </pc:spChg>
      </pc:sldChg>
      <pc:sldChg chg="modSp mod">
        <pc:chgData name="Ян Берназюк" userId="581687679c8901c1" providerId="LiveId" clId="{FD4EE0B7-3C86-44B2-8506-62860A2AEBBF}" dt="2025-06-10T06:20:08.939" v="128" actId="20577"/>
        <pc:sldMkLst>
          <pc:docMk/>
          <pc:sldMk cId="489702795" sldId="966"/>
        </pc:sldMkLst>
        <pc:spChg chg="mod">
          <ac:chgData name="Ян Берназюк" userId="581687679c8901c1" providerId="LiveId" clId="{FD4EE0B7-3C86-44B2-8506-62860A2AEBBF}" dt="2025-06-07T13:48:18.006" v="110" actId="113"/>
          <ac:spMkLst>
            <pc:docMk/>
            <pc:sldMk cId="489702795" sldId="966"/>
            <ac:spMk id="3" creationId="{90551ABE-DA49-E22E-AFB3-4ED2DCAC7886}"/>
          </ac:spMkLst>
        </pc:spChg>
        <pc:spChg chg="mod">
          <ac:chgData name="Ян Берназюк" userId="581687679c8901c1" providerId="LiveId" clId="{FD4EE0B7-3C86-44B2-8506-62860A2AEBBF}" dt="2025-06-10T06:20:08.939" v="128" actId="20577"/>
          <ac:spMkLst>
            <pc:docMk/>
            <pc:sldMk cId="489702795" sldId="966"/>
            <ac:spMk id="8" creationId="{0083B1B7-DC0D-7C27-D530-D6359F0675D1}"/>
          </ac:spMkLst>
        </pc:spChg>
      </pc:sldChg>
      <pc:sldChg chg="new del">
        <pc:chgData name="Ян Берназюк" userId="581687679c8901c1" providerId="LiveId" clId="{FD4EE0B7-3C86-44B2-8506-62860A2AEBBF}" dt="2025-06-07T13:39:06.445" v="84" actId="2696"/>
        <pc:sldMkLst>
          <pc:docMk/>
          <pc:sldMk cId="1840844009" sldId="967"/>
        </pc:sldMkLst>
      </pc:sldChg>
      <pc:sldChg chg="addSp modSp add mod ord">
        <pc:chgData name="Ян Берназюк" userId="581687679c8901c1" providerId="LiveId" clId="{FD4EE0B7-3C86-44B2-8506-62860A2AEBBF}" dt="2025-06-10T06:14:59.022" v="112"/>
        <pc:sldMkLst>
          <pc:docMk/>
          <pc:sldMk cId="1471357072" sldId="968"/>
        </pc:sldMkLst>
        <pc:spChg chg="mod">
          <ac:chgData name="Ян Берназюк" userId="581687679c8901c1" providerId="LiveId" clId="{FD4EE0B7-3C86-44B2-8506-62860A2AEBBF}" dt="2025-06-07T13:37:30.077" v="70" actId="14100"/>
          <ac:spMkLst>
            <pc:docMk/>
            <pc:sldMk cId="1471357072" sldId="968"/>
            <ac:spMk id="2" creationId="{31EF6BD0-C070-06BC-BE47-CEBFF10D5AD6}"/>
          </ac:spMkLst>
        </pc:spChg>
        <pc:spChg chg="mod">
          <ac:chgData name="Ян Берназюк" userId="581687679c8901c1" providerId="LiveId" clId="{FD4EE0B7-3C86-44B2-8506-62860A2AEBBF}" dt="2025-06-10T06:14:59.022" v="112"/>
          <ac:spMkLst>
            <pc:docMk/>
            <pc:sldMk cId="1471357072" sldId="968"/>
            <ac:spMk id="3" creationId="{81392E50-A495-B091-1CB7-45944AFD6FE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795525" y="3"/>
            <a:ext cx="4437453" cy="355037"/>
          </a:xfrm>
          <a:prstGeom prst="rect">
            <a:avLst/>
          </a:prstGeom>
        </p:spPr>
        <p:txBody>
          <a:bodyPr vert="horz" lIns="94341" tIns="47170" rIns="94341" bIns="47170" rtlCol="0"/>
          <a:lstStyle>
            <a:lvl1pPr algn="r">
              <a:defRPr sz="1200">
                <a:latin typeface="Roboto Condensed Light" pitchFamily="2" charset="0"/>
              </a:defRPr>
            </a:lvl1pPr>
          </a:lstStyle>
          <a:p>
            <a:pPr>
              <a:defRPr/>
            </a:pPr>
            <a:fld id="{E7EA5089-53EE-4CBB-B62B-B9A651D87BD1}" type="datetimeFigureOut">
              <a:rPr lang="ru-RU"/>
              <a:pPr>
                <a:defRPr/>
              </a:pPr>
              <a:t>10.06.2025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749026"/>
            <a:ext cx="4435818" cy="353379"/>
          </a:xfrm>
          <a:prstGeom prst="rect">
            <a:avLst/>
          </a:prstGeom>
        </p:spPr>
        <p:txBody>
          <a:bodyPr vert="horz" lIns="94341" tIns="47170" rIns="94341" bIns="47170"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795525" y="6749026"/>
            <a:ext cx="4437453" cy="353379"/>
          </a:xfrm>
          <a:prstGeom prst="rect">
            <a:avLst/>
          </a:prstGeom>
        </p:spPr>
        <p:txBody>
          <a:bodyPr vert="horz" wrap="square" lIns="94341" tIns="47170" rIns="94341" bIns="47170"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3"/>
            <a:ext cx="4435818" cy="355037"/>
          </a:xfrm>
          <a:prstGeom prst="rect">
            <a:avLst/>
          </a:prstGeom>
        </p:spPr>
        <p:txBody>
          <a:bodyPr vert="horz" lIns="94341" tIns="47170" rIns="94341" bIns="47170"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795525" y="3"/>
            <a:ext cx="4437453" cy="355037"/>
          </a:xfrm>
          <a:prstGeom prst="rect">
            <a:avLst/>
          </a:prstGeom>
        </p:spPr>
        <p:txBody>
          <a:bodyPr vert="horz" lIns="94341" tIns="47170" rIns="94341" bIns="47170"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10.06.2025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87675" y="887413"/>
            <a:ext cx="4259263" cy="2397125"/>
          </a:xfrm>
          <a:prstGeom prst="rect">
            <a:avLst/>
          </a:prstGeom>
          <a:noFill/>
          <a:ln w="12700">
            <a:solidFill>
              <a:prstClr val="black"/>
            </a:solidFill>
          </a:ln>
        </p:spPr>
        <p:txBody>
          <a:bodyPr vert="horz" lIns="94341" tIns="47170" rIns="94341" bIns="47170"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1022645" y="3419310"/>
            <a:ext cx="8189325" cy="2797163"/>
          </a:xfrm>
          <a:prstGeom prst="rect">
            <a:avLst/>
          </a:prstGeom>
        </p:spPr>
        <p:txBody>
          <a:bodyPr vert="horz" lIns="94341" tIns="47170" rIns="94341" bIns="47170"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749028"/>
            <a:ext cx="4435818" cy="355037"/>
          </a:xfrm>
          <a:prstGeom prst="rect">
            <a:avLst/>
          </a:prstGeom>
        </p:spPr>
        <p:txBody>
          <a:bodyPr vert="horz" lIns="94341" tIns="47170" rIns="94341" bIns="47170"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795525" y="6749028"/>
            <a:ext cx="4437453" cy="355037"/>
          </a:xfrm>
          <a:prstGeom prst="rect">
            <a:avLst/>
          </a:prstGeom>
        </p:spPr>
        <p:txBody>
          <a:bodyPr vert="horz" wrap="square" lIns="94341" tIns="47170" rIns="94341" bIns="47170"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65206" indent="-294563">
              <a:defRPr>
                <a:solidFill>
                  <a:schemeClr val="tx1"/>
                </a:solidFill>
                <a:latin typeface="Arial" panose="020B0604020202020204" pitchFamily="34" charset="0"/>
              </a:defRPr>
            </a:lvl2pPr>
            <a:lvl3pPr marL="1178251" indent="-235322">
              <a:defRPr>
                <a:solidFill>
                  <a:schemeClr val="tx1"/>
                </a:solidFill>
                <a:latin typeface="Arial" panose="020B0604020202020204" pitchFamily="34" charset="0"/>
              </a:defRPr>
            </a:lvl3pPr>
            <a:lvl4pPr marL="1650540" indent="-235322">
              <a:defRPr>
                <a:solidFill>
                  <a:schemeClr val="tx1"/>
                </a:solidFill>
                <a:latin typeface="Arial" panose="020B0604020202020204" pitchFamily="34" charset="0"/>
              </a:defRPr>
            </a:lvl4pPr>
            <a:lvl5pPr marL="2121182" indent="-235322">
              <a:defRPr>
                <a:solidFill>
                  <a:schemeClr val="tx1"/>
                </a:solidFill>
                <a:latin typeface="Arial" panose="020B0604020202020204" pitchFamily="34" charset="0"/>
              </a:defRPr>
            </a:lvl5pPr>
            <a:lvl6pPr marL="2595116" indent="-235322" eaLnBrk="0" fontAlgn="base" hangingPunct="0">
              <a:spcBef>
                <a:spcPct val="0"/>
              </a:spcBef>
              <a:spcAft>
                <a:spcPct val="0"/>
              </a:spcAft>
              <a:defRPr>
                <a:solidFill>
                  <a:schemeClr val="tx1"/>
                </a:solidFill>
                <a:latin typeface="Arial" panose="020B0604020202020204" pitchFamily="34" charset="0"/>
              </a:defRPr>
            </a:lvl6pPr>
            <a:lvl7pPr marL="3069049" indent="-235322" eaLnBrk="0" fontAlgn="base" hangingPunct="0">
              <a:spcBef>
                <a:spcPct val="0"/>
              </a:spcBef>
              <a:spcAft>
                <a:spcPct val="0"/>
              </a:spcAft>
              <a:defRPr>
                <a:solidFill>
                  <a:schemeClr val="tx1"/>
                </a:solidFill>
                <a:latin typeface="Arial" panose="020B0604020202020204" pitchFamily="34" charset="0"/>
              </a:defRPr>
            </a:lvl7pPr>
            <a:lvl8pPr marL="3542983" indent="-235322" eaLnBrk="0" fontAlgn="base" hangingPunct="0">
              <a:spcBef>
                <a:spcPct val="0"/>
              </a:spcBef>
              <a:spcAft>
                <a:spcPct val="0"/>
              </a:spcAft>
              <a:defRPr>
                <a:solidFill>
                  <a:schemeClr val="tx1"/>
                </a:solidFill>
                <a:latin typeface="Arial" panose="020B0604020202020204" pitchFamily="34" charset="0"/>
              </a:defRPr>
            </a:lvl8pPr>
            <a:lvl9pPr marL="4016916" indent="-235322"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10.06.2025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10.06.2025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10.06.2025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10.06.2025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10.06.2025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10.06.2025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10.06.2025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lpd.court.gov.u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zakon.rada.gov.ua/laws/show/3262-15#Tex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hcj.gov.ua/sites/default/files/field/file/shchorichna_dopovid_za_2024_rik_pro_stan_zabezpechennya_nezalezhnosti_suddiv_v_ukrayini_0.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egister.nqa.gov.ua/uploads/0/694-proekt_sudda_1.pdf" TargetMode="External"/><Relationship Id="rId2" Type="http://schemas.openxmlformats.org/officeDocument/2006/relationships/hyperlink" Target="https://uba.ua/eng/news/profesjjn-standarti-prokuror-ta-suddja-vnesen-do-restru-kvalfkacjj"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sj.gov.ua/ua/pidgotovka-pratsivnikiv-aparativ-sudiv/programi-pidgotovki-pratsivnikiv-aparativ-sudiv-2021-rik/30-travnya-2025-r-programa-seminaru-dlya-pomichnikiv-suddiv-informatsiyno-tsifrova-kompetentnist-pomichnika-suddi/" TargetMode="External"/><Relationship Id="rId2" Type="http://schemas.openxmlformats.org/officeDocument/2006/relationships/hyperlink" Target="https://nsj.gov.ua/" TargetMode="External"/><Relationship Id="rId1" Type="http://schemas.openxmlformats.org/officeDocument/2006/relationships/slideLayout" Target="../slideLayouts/slideLayout2.xml"/><Relationship Id="rId6" Type="http://schemas.openxmlformats.org/officeDocument/2006/relationships/hyperlink" Target="https://www.nsj.gov.ua/ua/pidgotovka-pratsivnikiv-aparativ-sudiv/programi-pidgotovki-pratsivnikiv-aparativ-sudiv-2021-rik/11-chervnya-2024-r-programa-useukrainskogo-seminaru-dlya-pomichnikiv-suddiv-tsifrovizatsiya-pravosuddya-ta-zastosuvannya-tehnologiy-shtuchnogo-intelektu/" TargetMode="External"/><Relationship Id="rId5" Type="http://schemas.openxmlformats.org/officeDocument/2006/relationships/hyperlink" Target="https://nsj.gov.ua/ua/pidgotovka-pratsivnikiv-aparativ-sudiv/programi-pidgotovki-pratsivnikiv-aparativ-sudiv-2021-rik/29-jovtnya-2024-r-programa-useukrainskogo-seminaru-dlya-pomichnikiv-suddiv-tsifrova-obiznanist-pomichnika-suddi" TargetMode="External"/><Relationship Id="rId4" Type="http://schemas.openxmlformats.org/officeDocument/2006/relationships/hyperlink" Target="https://nsj.gov.ua/ua/pidgotovka-pratsivnikiv-aparativ-sudiv/programi-pidgotovki-pratsivnikiv-aparativ-sudiv-2021-rik/6-bereznya-2025-r-programa-pidgotovki-ta-pidvishennya-rivnya-kvalifikatsii-pratsivnikiv-aparativ-mistsevih-ta-apelyatsiynih-sudiv/"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www.facebook.com/story.php?story_fbid=2809740282543014&amp;id=100005212094117&amp;mibextid=wwXIfr&amp;rdid=v4PXYufCz67A2uE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zakon.rada.gov.ua/rada/show/en/n0001415-24?lang=en#Tex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rsu.gov.ua/en/news/zasidanna-robocoi-grupi-rsu-z-pidgotovki-komentara-do-kodeksu-suddivskoi-etiki-vidbulosa-u-vinnic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ms.thedigital.gov.ua/storage/uploads/files/page/community/docs/Porady_z_vykorystannya_AI.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i.org.u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upreme.court.gov.ua/supreme/pres-centr/news/156611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eyestr.court.gov.ua/Review/12769024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964680" y="397472"/>
            <a:ext cx="4734513"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en-US" altLang="uk-UA" sz="1400" dirty="0">
                <a:solidFill>
                  <a:schemeClr val="bg1"/>
                </a:solidFill>
              </a:rPr>
              <a:t>Justice Administration Research Association (JAR-Association) </a:t>
            </a:r>
          </a:p>
          <a:p>
            <a:pPr algn="just">
              <a:lnSpc>
                <a:spcPct val="100000"/>
              </a:lnSpc>
              <a:spcBef>
                <a:spcPct val="0"/>
              </a:spcBef>
              <a:buFontTx/>
              <a:buNone/>
            </a:pPr>
            <a:r>
              <a:rPr lang="en-US" altLang="uk-UA" sz="1400" dirty="0">
                <a:solidFill>
                  <a:schemeClr val="bg1"/>
                </a:solidFill>
              </a:rPr>
              <a:t>Observatoire des Mutations </a:t>
            </a:r>
            <a:r>
              <a:rPr lang="fr-FR" altLang="uk-UA" sz="1400" dirty="0">
                <a:solidFill>
                  <a:schemeClr val="bg1"/>
                </a:solidFill>
              </a:rPr>
              <a:t>Institutionnelles et Juridiques </a:t>
            </a:r>
            <a:r>
              <a:rPr lang="en-US" altLang="uk-UA" sz="1400" dirty="0">
                <a:solidFill>
                  <a:schemeClr val="bg1"/>
                </a:solidFill>
              </a:rPr>
              <a:t>(OMIJ) </a:t>
            </a:r>
          </a:p>
          <a:p>
            <a:pPr algn="just">
              <a:lnSpc>
                <a:spcPct val="100000"/>
              </a:lnSpc>
              <a:spcBef>
                <a:spcPct val="0"/>
              </a:spcBef>
              <a:buFontTx/>
              <a:buNone/>
            </a:pPr>
            <a:r>
              <a:rPr lang="en-US" altLang="uk-UA" sz="1400" dirty="0">
                <a:solidFill>
                  <a:schemeClr val="bg1"/>
                </a:solidFill>
              </a:rPr>
              <a:t>Faculty of Law, University of Limoges</a:t>
            </a:r>
            <a:endParaRPr lang="uk-UA" altLang="uk-UA" sz="1400" dirty="0">
              <a:solidFill>
                <a:schemeClr val="bg1"/>
              </a:solidFill>
            </a:endParaRPr>
          </a:p>
          <a:p>
            <a:pPr algn="just">
              <a:lnSpc>
                <a:spcPct val="100000"/>
              </a:lnSpc>
              <a:spcBef>
                <a:spcPct val="0"/>
              </a:spcBef>
              <a:buFontTx/>
              <a:buNone/>
            </a:pPr>
            <a:endParaRPr lang="en-US" altLang="uk-UA" sz="1400" dirty="0">
              <a:solidFill>
                <a:schemeClr val="bg1"/>
              </a:solidFill>
            </a:endParaRPr>
          </a:p>
          <a:p>
            <a:pPr algn="just">
              <a:lnSpc>
                <a:spcPct val="100000"/>
              </a:lnSpc>
              <a:spcBef>
                <a:spcPct val="0"/>
              </a:spcBef>
              <a:buFontTx/>
              <a:buNone/>
            </a:pPr>
            <a:r>
              <a:rPr lang="en-US" altLang="uk-UA" sz="1400" dirty="0">
                <a:solidFill>
                  <a:schemeClr val="bg1"/>
                </a:solidFill>
              </a:rPr>
              <a:t>JAR-Association Conference: “Judicial Systems in Transition: Reforms, Innovations and Justice”</a:t>
            </a: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en-US" altLang="uk-UA" sz="1400" dirty="0">
                <a:solidFill>
                  <a:schemeClr val="bg1"/>
                </a:solidFill>
              </a:rPr>
              <a:t>11 June 2025</a:t>
            </a:r>
            <a:endParaRPr lang="uk-UA" altLang="uk-UA" sz="1400" dirty="0">
              <a:solidFill>
                <a:schemeClr val="bg1"/>
              </a:solidFill>
            </a:endParaRP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3800" dirty="0">
                <a:solidFill>
                  <a:schemeClr val="bg1"/>
                </a:solidFill>
              </a:rPr>
              <a:t>Artificial Intelligence and The Judicial System Of Ukraine: Results Of Cooperation In The Past Year</a:t>
            </a:r>
            <a:endParaRPr lang="uk-UA" altLang="uk-UA" sz="38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Prof. Ian Bernaziuk, J.S.D.</a:t>
            </a:r>
            <a:endParaRPr lang="uk-UA" altLang="uk-UA" sz="2000" dirty="0">
              <a:solidFill>
                <a:srgbClr val="FFFFFF"/>
              </a:solidFill>
              <a:ea typeface="Roboto Condensed Light" panose="02000000000000000000" pitchFamily="2" charset="0"/>
              <a:cs typeface="Roboto Condensed Light" panose="02000000000000000000" pitchFamily="2" charset="0"/>
            </a:endParaRPr>
          </a:p>
          <a:p>
            <a:pPr>
              <a:lnSpc>
                <a:spcPct val="100000"/>
              </a:lnSpc>
              <a:spcBef>
                <a:spcPct val="0"/>
              </a:spcBef>
              <a:buFontTx/>
              <a:buNone/>
            </a:pPr>
            <a:r>
              <a:rPr lang="en-US" altLang="uk-UA" sz="2000" dirty="0">
                <a:solidFill>
                  <a:srgbClr val="FFFFFF"/>
                </a:solidFill>
                <a:ea typeface="Roboto Condensed Light" panose="02000000000000000000" pitchFamily="2" charset="0"/>
                <a:cs typeface="Roboto Condensed Light" panose="02000000000000000000" pitchFamily="2" charset="0"/>
              </a:rPr>
              <a:t>Judge of the Supreme Court (Ukraine) </a:t>
            </a:r>
            <a:endParaRPr lang="uk-UA" altLang="uk-UA" sz="1600" dirty="0">
              <a:solidFill>
                <a:srgbClr val="FFFFFF"/>
              </a:solidFill>
              <a:ea typeface="Roboto Condensed Light" panose="02000000000000000000" pitchFamily="2" charset="0"/>
              <a:cs typeface="Roboto Condensed Light" panose="02000000000000000000" pitchFamily="2" charset="0"/>
            </a:endParaRP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AFB4C-6B94-3742-6807-A582C8E1C30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9A662-B272-82A6-81DC-1DCC167DBC6C}"/>
              </a:ext>
            </a:extLst>
          </p:cNvPr>
          <p:cNvSpPr>
            <a:spLocks noGrp="1"/>
          </p:cNvSpPr>
          <p:nvPr>
            <p:ph type="title"/>
          </p:nvPr>
        </p:nvSpPr>
        <p:spPr>
          <a:xfrm>
            <a:off x="775880" y="377506"/>
            <a:ext cx="10515600" cy="979807"/>
          </a:xfrm>
        </p:spPr>
        <p:txBody>
          <a:bodyPr/>
          <a:lstStyle/>
          <a:p>
            <a:pPr algn="ctr"/>
            <a:r>
              <a:rPr lang="en-US" sz="3400" dirty="0">
                <a:solidFill>
                  <a:srgbClr val="004E9E"/>
                </a:solidFill>
                <a:ea typeface="Roboto Condensed Light" panose="02000000000000000000" pitchFamily="2" charset="0"/>
              </a:rPr>
              <a:t>SUPREME COURT LEGAL POSITIONS DATABASE</a:t>
            </a:r>
            <a:br>
              <a:rPr lang="uk-UA" sz="3400" dirty="0">
                <a:solidFill>
                  <a:srgbClr val="004E9E"/>
                </a:solidFill>
                <a:ea typeface="Roboto Condensed Light" panose="02000000000000000000" pitchFamily="2" charset="0"/>
              </a:rPr>
            </a:br>
            <a:r>
              <a:rPr lang="en-US" sz="3400" dirty="0">
                <a:solidFill>
                  <a:srgbClr val="004E9E"/>
                </a:solidFill>
                <a:ea typeface="Roboto Condensed Light" panose="02000000000000000000" pitchFamily="2" charset="0"/>
                <a:hlinkClick r:id="rId2"/>
              </a:rPr>
              <a:t>https://lpd.court.gov.ua</a:t>
            </a:r>
            <a:r>
              <a:rPr lang="uk-UA" sz="3400" dirty="0">
                <a:solidFill>
                  <a:srgbClr val="004E9E"/>
                </a:solidFill>
                <a:ea typeface="Roboto Condensed Light" panose="02000000000000000000" pitchFamily="2"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0551ABE-DA49-E22E-AFB3-4ED2DCAC7886}"/>
              </a:ext>
            </a:extLst>
          </p:cNvPr>
          <p:cNvSpPr>
            <a:spLocks noGrp="1"/>
          </p:cNvSpPr>
          <p:nvPr>
            <p:ph idx="1"/>
          </p:nvPr>
        </p:nvSpPr>
        <p:spPr>
          <a:xfrm>
            <a:off x="327804" y="1383958"/>
            <a:ext cx="11395494" cy="4480820"/>
          </a:xfrm>
        </p:spPr>
        <p:txBody>
          <a:bodyPr/>
          <a:lstStyle/>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On 14 April 2025, the updated version of the Supreme Court's Legal Positions Database — </a:t>
            </a:r>
            <a:r>
              <a:rPr lang="en-US" b="1" dirty="0">
                <a:solidFill>
                  <a:srgbClr val="002949"/>
                </a:solidFill>
                <a:ea typeface="Roboto Condensed Light" panose="02000000000000000000" pitchFamily="2" charset="0"/>
                <a:cs typeface="Times New Roman" panose="02020603050405020304" pitchFamily="18" charset="0"/>
              </a:rPr>
              <a:t>Database 2.0 </a:t>
            </a:r>
            <a:r>
              <a:rPr lang="en-US" dirty="0">
                <a:solidFill>
                  <a:srgbClr val="002949"/>
                </a:solidFill>
                <a:ea typeface="Roboto Condensed Light" panose="02000000000000000000" pitchFamily="2" charset="0"/>
                <a:cs typeface="Times New Roman" panose="02020603050405020304" pitchFamily="18" charset="0"/>
              </a:rPr>
              <a:t>— was officially presented in Kyiv. The system incorporates generative AI to process and analyze judicial case law.</a:t>
            </a:r>
          </a:p>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The updated Database features enhanced search functionality, a mobile-friendly interface, integration with the Unified State Register of Court Decisions, and embedded elements of generative AI. It now forms part of the new architecture of Ukraine’s electronic judicial system.</a:t>
            </a:r>
          </a:p>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Its key innovation is the ability to generate concise legal positions within seconds based on the analysis of hundreds of court cases, </a:t>
            </a:r>
            <a:r>
              <a:rPr lang="en-US" b="1" dirty="0">
                <a:solidFill>
                  <a:srgbClr val="002949"/>
                </a:solidFill>
                <a:ea typeface="Roboto Condensed Light" panose="02000000000000000000" pitchFamily="2" charset="0"/>
                <a:cs typeface="Times New Roman" panose="02020603050405020304" pitchFamily="18" charset="0"/>
              </a:rPr>
              <a:t>using state-of-the-art AI models, including ChatGPT and Anthropic</a:t>
            </a:r>
            <a:r>
              <a:rPr lang="uk-UA" dirty="0">
                <a:solidFill>
                  <a:srgbClr val="002949"/>
                </a:solidFill>
                <a:ea typeface="Roboto Condensed Light" panose="02000000000000000000" pitchFamily="2" charset="0"/>
                <a:cs typeface="Times New Roman" panose="02020603050405020304" pitchFamily="18" charset="0"/>
              </a:rPr>
              <a:t>.</a:t>
            </a:r>
          </a:p>
        </p:txBody>
      </p:sp>
      <p:sp>
        <p:nvSpPr>
          <p:cNvPr id="4" name="Text Placeholder 2">
            <a:extLst>
              <a:ext uri="{FF2B5EF4-FFF2-40B4-BE49-F238E27FC236}">
                <a16:creationId xmlns:a16="http://schemas.microsoft.com/office/drawing/2014/main" id="{6ECA17B1-59AE-4E32-FAD4-823AFD5802E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7208CC6-B3D3-688D-B389-0BA380B9B75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36EF2BB-582E-D775-93CF-CB02D5B863D7}"/>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0083B1B7-DC0D-7C27-D530-D6359F0675D1}"/>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10</a:t>
            </a:r>
          </a:p>
        </p:txBody>
      </p:sp>
    </p:spTree>
    <p:extLst>
      <p:ext uri="{BB962C8B-B14F-4D97-AF65-F5344CB8AC3E}">
        <p14:creationId xmlns:p14="http://schemas.microsoft.com/office/powerpoint/2010/main" val="489702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0A839-1AF3-24AD-E4E1-0F2346613E8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FB530C-A550-AE01-B03E-8832252FBF21}"/>
              </a:ext>
            </a:extLst>
          </p:cNvPr>
          <p:cNvSpPr>
            <a:spLocks noGrp="1"/>
          </p:cNvSpPr>
          <p:nvPr>
            <p:ph type="title"/>
          </p:nvPr>
        </p:nvSpPr>
        <p:spPr>
          <a:xfrm>
            <a:off x="775880" y="377507"/>
            <a:ext cx="10515600" cy="1465582"/>
          </a:xfrm>
        </p:spPr>
        <p:txBody>
          <a:bodyPr/>
          <a:lstStyle/>
          <a:p>
            <a:pPr algn="ctr"/>
            <a:r>
              <a:rPr lang="en-US" sz="3000" dirty="0">
                <a:solidFill>
                  <a:srgbClr val="004E9E"/>
                </a:solidFill>
                <a:ea typeface="Roboto Condensed Light" panose="02000000000000000000" pitchFamily="2" charset="0"/>
              </a:rPr>
              <a:t>THE CONCEPT OF THE UNIFIED JUDICIAL INFORMATION AND TELECOMMUNICATION SYSTEM </a:t>
            </a:r>
            <a:br>
              <a:rPr lang="uk-UA" sz="34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rPr>
              <a:t>(State Judicial Administration of Ukraine, Order No. 178 of 30 April 2025)</a:t>
            </a:r>
            <a:br>
              <a:rPr lang="uk-UA" sz="20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https://court.gov.ua/storage/portal/dsa/normatyvno-pravova%20baza/N_178_2025.pdf</a:t>
            </a:r>
            <a:r>
              <a:rPr lang="uk-UA" sz="20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2AB8EEBE-5D76-732F-013C-552415DA1601}"/>
              </a:ext>
            </a:extLst>
          </p:cNvPr>
          <p:cNvSpPr>
            <a:spLocks noGrp="1"/>
          </p:cNvSpPr>
          <p:nvPr>
            <p:ph idx="1"/>
          </p:nvPr>
        </p:nvSpPr>
        <p:spPr>
          <a:xfrm>
            <a:off x="327804" y="1971676"/>
            <a:ext cx="11395494" cy="3893102"/>
          </a:xfrm>
        </p:spPr>
        <p:txBody>
          <a:bodyPr/>
          <a:lstStyle/>
          <a:p>
            <a:pPr indent="0" algn="just">
              <a:lnSpc>
                <a:spcPct val="100000"/>
              </a:lnSpc>
              <a:spcBef>
                <a:spcPts val="600"/>
              </a:spcBef>
              <a:spcAft>
                <a:spcPts val="0"/>
              </a:spcAft>
              <a:buNone/>
            </a:pPr>
            <a:r>
              <a:rPr lang="en-US" sz="2700" b="1" dirty="0">
                <a:solidFill>
                  <a:srgbClr val="002949"/>
                </a:solidFill>
                <a:ea typeface="Roboto Condensed Light" panose="02000000000000000000" pitchFamily="2" charset="0"/>
                <a:cs typeface="Times New Roman" panose="02020603050405020304" pitchFamily="18" charset="0"/>
              </a:rPr>
              <a:t>Core Principle: </a:t>
            </a:r>
            <a:r>
              <a:rPr lang="en-US" sz="2700" dirty="0">
                <a:solidFill>
                  <a:srgbClr val="002949"/>
                </a:solidFill>
                <a:ea typeface="Roboto Condensed Light" panose="02000000000000000000" pitchFamily="2" charset="0"/>
                <a:cs typeface="Times New Roman" panose="02020603050405020304" pitchFamily="18" charset="0"/>
              </a:rPr>
              <a:t>AI Assistant, Final decision</a:t>
            </a:r>
            <a:r>
              <a:rPr lang="uk-UA" sz="2700" dirty="0">
                <a:solidFill>
                  <a:srgbClr val="002949"/>
                </a:solidFill>
                <a:ea typeface="Roboto Condensed Light" panose="02000000000000000000" pitchFamily="2" charset="0"/>
                <a:cs typeface="Times New Roman" panose="02020603050405020304" pitchFamily="18" charset="0"/>
              </a:rPr>
              <a:t> </a:t>
            </a:r>
            <a:r>
              <a:rPr lang="en-US" sz="2700" dirty="0">
                <a:solidFill>
                  <a:srgbClr val="002949"/>
                </a:solidFill>
                <a:ea typeface="Roboto Condensed Light" panose="02000000000000000000" pitchFamily="2" charset="0"/>
                <a:cs typeface="Times New Roman" panose="02020603050405020304" pitchFamily="18" charset="0"/>
              </a:rPr>
              <a:t>&amp;</a:t>
            </a:r>
            <a:r>
              <a:rPr lang="uk-UA" sz="2700" dirty="0">
                <a:solidFill>
                  <a:srgbClr val="002949"/>
                </a:solidFill>
                <a:ea typeface="Roboto Condensed Light" panose="02000000000000000000" pitchFamily="2" charset="0"/>
                <a:cs typeface="Times New Roman" panose="02020603050405020304" pitchFamily="18" charset="0"/>
              </a:rPr>
              <a:t> </a:t>
            </a:r>
            <a:r>
              <a:rPr lang="en-US" sz="2700" dirty="0">
                <a:solidFill>
                  <a:srgbClr val="002949"/>
                </a:solidFill>
                <a:ea typeface="Roboto Condensed Light" panose="02000000000000000000" pitchFamily="2" charset="0"/>
                <a:cs typeface="Times New Roman" panose="02020603050405020304" pitchFamily="18" charset="0"/>
              </a:rPr>
              <a:t>evidence assessment: Human Judge</a:t>
            </a:r>
            <a:r>
              <a:rPr lang="uk-UA" sz="2700" dirty="0">
                <a:solidFill>
                  <a:srgbClr val="002949"/>
                </a:solidFill>
                <a:ea typeface="Roboto Condensed Light" panose="02000000000000000000" pitchFamily="2" charset="0"/>
                <a:cs typeface="Times New Roman" panose="02020603050405020304" pitchFamily="18" charset="0"/>
              </a:rPr>
              <a:t>)</a:t>
            </a:r>
            <a:r>
              <a:rPr lang="en-US" sz="2700"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600"/>
              </a:spcBef>
              <a:spcAft>
                <a:spcPts val="0"/>
              </a:spcAft>
              <a:buNone/>
            </a:pPr>
            <a:r>
              <a:rPr lang="en-US" sz="2700" b="1" dirty="0">
                <a:solidFill>
                  <a:srgbClr val="002949"/>
                </a:solidFill>
                <a:ea typeface="Roboto Condensed Light" panose="02000000000000000000" pitchFamily="2" charset="0"/>
                <a:cs typeface="Times New Roman" panose="02020603050405020304" pitchFamily="18" charset="0"/>
              </a:rPr>
              <a:t>AI Integration Across the Case Lifecycle (2026-2028)</a:t>
            </a:r>
            <a:endParaRPr lang="uk-UA" sz="2700" b="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Scanning &amp; text recognition.</a:t>
            </a: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Automatic summarization of materials.</a:t>
            </a: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Search for relevant case law.</a:t>
            </a: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Generation of draft decisions.</a:t>
            </a: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Transcription of hearings.</a:t>
            </a:r>
          </a:p>
          <a:p>
            <a:pPr marL="742950" indent="-514350" algn="just">
              <a:lnSpc>
                <a:spcPct val="100000"/>
              </a:lnSpc>
              <a:spcBef>
                <a:spcPts val="600"/>
              </a:spcBef>
              <a:spcAft>
                <a:spcPts val="0"/>
              </a:spcAft>
              <a:buFont typeface="+mj-lt"/>
              <a:buAutoNum type="arabicPeriod"/>
            </a:pPr>
            <a:r>
              <a:rPr lang="en-US" sz="2700" dirty="0">
                <a:solidFill>
                  <a:srgbClr val="002949"/>
                </a:solidFill>
                <a:ea typeface="Roboto Condensed Light" panose="02000000000000000000" pitchFamily="2" charset="0"/>
                <a:cs typeface="Times New Roman" panose="02020603050405020304" pitchFamily="18" charset="0"/>
              </a:rPr>
              <a:t>Virtual legal assistants.</a:t>
            </a:r>
          </a:p>
        </p:txBody>
      </p:sp>
      <p:sp>
        <p:nvSpPr>
          <p:cNvPr id="4" name="Text Placeholder 2">
            <a:extLst>
              <a:ext uri="{FF2B5EF4-FFF2-40B4-BE49-F238E27FC236}">
                <a16:creationId xmlns:a16="http://schemas.microsoft.com/office/drawing/2014/main" id="{FDB514D5-0E3E-2270-948B-F0D9FB6AB1AF}"/>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6A6714BF-88EC-73CA-978E-AA40E9ECE4F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D74D021-0660-00D2-807A-0BCF25519F7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3DFC9D6-2DDE-3E6A-1CBD-03D55BEBF54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11</a:t>
            </a:r>
          </a:p>
        </p:txBody>
      </p:sp>
    </p:spTree>
    <p:extLst>
      <p:ext uri="{BB962C8B-B14F-4D97-AF65-F5344CB8AC3E}">
        <p14:creationId xmlns:p14="http://schemas.microsoft.com/office/powerpoint/2010/main" val="2349881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39770-60B3-92FD-6AD6-F9C8DB320AD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83028B-B611-1F0E-C066-3ED2953662F8}"/>
              </a:ext>
            </a:extLst>
          </p:cNvPr>
          <p:cNvSpPr>
            <a:spLocks noGrp="1"/>
          </p:cNvSpPr>
          <p:nvPr>
            <p:ph type="title"/>
          </p:nvPr>
        </p:nvSpPr>
        <p:spPr>
          <a:xfrm>
            <a:off x="775880" y="377506"/>
            <a:ext cx="10515600" cy="736919"/>
          </a:xfrm>
        </p:spPr>
        <p:txBody>
          <a:bodyPr/>
          <a:lstStyle/>
          <a:p>
            <a:pPr algn="ctr"/>
            <a:r>
              <a:rPr lang="en-US" sz="3200" dirty="0">
                <a:solidFill>
                  <a:srgbClr val="004E9E"/>
                </a:solidFill>
                <a:ea typeface="Roboto Condensed Light" panose="02000000000000000000" pitchFamily="2" charset="0"/>
              </a:rPr>
              <a:t>THE OBLIGATION TO PUBLISH COURT DECISIONS IN UKRAINE</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AE4BF55B-7237-7871-FF5D-5321F099BAD6}"/>
              </a:ext>
            </a:extLst>
          </p:cNvPr>
          <p:cNvSpPr>
            <a:spLocks noGrp="1"/>
          </p:cNvSpPr>
          <p:nvPr>
            <p:ph idx="1"/>
          </p:nvPr>
        </p:nvSpPr>
        <p:spPr>
          <a:xfrm>
            <a:off x="327804" y="1141070"/>
            <a:ext cx="11395494" cy="4723708"/>
          </a:xfrm>
        </p:spPr>
        <p:txBody>
          <a:bodyPr/>
          <a:lstStyle/>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In accordance with Article 2 of the Law "On Access to Court Decisions," court decisions are public and shall be published in electronic form in the Unified State Register of Court Decisions </a:t>
            </a:r>
            <a:r>
              <a:rPr lang="en-US" b="1" dirty="0">
                <a:solidFill>
                  <a:srgbClr val="002949"/>
                </a:solidFill>
                <a:ea typeface="Roboto Condensed Light" panose="02000000000000000000" pitchFamily="2" charset="0"/>
                <a:cs typeface="Times New Roman" panose="02020603050405020304" pitchFamily="18" charset="0"/>
              </a:rPr>
              <a:t>no later than the day</a:t>
            </a:r>
            <a:r>
              <a:rPr lang="en-US" dirty="0">
                <a:solidFill>
                  <a:srgbClr val="002949"/>
                </a:solidFill>
                <a:ea typeface="Roboto Condensed Light" panose="02000000000000000000" pitchFamily="2" charset="0"/>
                <a:cs typeface="Times New Roman" panose="02020603050405020304" pitchFamily="18" charset="0"/>
              </a:rPr>
              <a:t> following their full preparation and signing</a:t>
            </a:r>
            <a:r>
              <a:rPr lang="uk-UA" dirty="0">
                <a:solidFill>
                  <a:srgbClr val="002949"/>
                </a:solidFill>
                <a:ea typeface="Roboto Condensed Light" panose="02000000000000000000" pitchFamily="2" charset="0"/>
                <a:cs typeface="Times New Roman" panose="02020603050405020304" pitchFamily="18" charset="0"/>
              </a:rPr>
              <a:t> (</a:t>
            </a:r>
            <a:r>
              <a:rPr lang="en-US" dirty="0">
                <a:solidFill>
                  <a:srgbClr val="002949"/>
                </a:solidFill>
                <a:ea typeface="Roboto Condensed Light" panose="02000000000000000000" pitchFamily="2" charset="0"/>
                <a:cs typeface="Times New Roman" panose="02020603050405020304" pitchFamily="18" charset="0"/>
                <a:hlinkClick r:id="rId2"/>
              </a:rPr>
              <a:t>https://zakon.rada.gov.ua/laws/show/3262-15#Text</a:t>
            </a:r>
            <a:r>
              <a:rPr lang="uk-UA" dirty="0">
                <a:solidFill>
                  <a:srgbClr val="002949"/>
                </a:solidFill>
                <a:ea typeface="Roboto Condensed Light" panose="02000000000000000000" pitchFamily="2" charset="0"/>
                <a:cs typeface="Times New Roman" panose="02020603050405020304" pitchFamily="18" charset="0"/>
              </a:rPr>
              <a:t>) </a:t>
            </a:r>
            <a:r>
              <a:rPr lang="en-US"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However, this rule does not apply to certain rulings, such as those concerning the seizure of property and temporary access to items and documents in criminal proceedings, or rulings by a commercial court authorizing the Antimonopoly Committee to inspect business entities. Such court decisions shall be published no earlier than the day they are submitted for enforcement.</a:t>
            </a:r>
          </a:p>
          <a:p>
            <a:pPr indent="0" algn="just">
              <a:lnSpc>
                <a:spcPct val="100000"/>
              </a:lnSpc>
              <a:spcBef>
                <a:spcPts val="0"/>
              </a:spcBef>
              <a:spcAft>
                <a:spcPts val="600"/>
              </a:spcAft>
              <a:buNone/>
            </a:pPr>
            <a:r>
              <a:rPr lang="en-US" dirty="0">
                <a:solidFill>
                  <a:srgbClr val="002949"/>
                </a:solidFill>
                <a:ea typeface="Roboto Condensed Light" panose="02000000000000000000" pitchFamily="2" charset="0"/>
                <a:cs typeface="Times New Roman" panose="02020603050405020304" pitchFamily="18" charset="0"/>
              </a:rPr>
              <a:t>The Register currently contains </a:t>
            </a:r>
            <a:r>
              <a:rPr lang="en-US" b="1" dirty="0">
                <a:solidFill>
                  <a:srgbClr val="002949"/>
                </a:solidFill>
                <a:ea typeface="Roboto Condensed Light" panose="02000000000000000000" pitchFamily="2" charset="0"/>
                <a:cs typeface="Times New Roman" panose="02020603050405020304" pitchFamily="18" charset="0"/>
              </a:rPr>
              <a:t>more than 125 million</a:t>
            </a:r>
            <a:r>
              <a:rPr lang="en-US" dirty="0">
                <a:solidFill>
                  <a:srgbClr val="002949"/>
                </a:solidFill>
                <a:ea typeface="Roboto Condensed Light" panose="02000000000000000000" pitchFamily="2" charset="0"/>
                <a:cs typeface="Times New Roman" panose="02020603050405020304" pitchFamily="18" charset="0"/>
              </a:rPr>
              <a:t> court decisions.</a:t>
            </a:r>
          </a:p>
        </p:txBody>
      </p:sp>
      <p:sp>
        <p:nvSpPr>
          <p:cNvPr id="4" name="Text Placeholder 2">
            <a:extLst>
              <a:ext uri="{FF2B5EF4-FFF2-40B4-BE49-F238E27FC236}">
                <a16:creationId xmlns:a16="http://schemas.microsoft.com/office/drawing/2014/main" id="{8A60547C-B56A-E8DB-4FE1-D3AD11EEC83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66D60D87-65E6-0237-908E-F83B06A7594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A6B81D7-0DEF-6B35-733E-E36595E94F7B}"/>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9B1660C2-1CF9-D104-2821-91EA4004929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12</a:t>
            </a:r>
          </a:p>
        </p:txBody>
      </p:sp>
    </p:spTree>
    <p:extLst>
      <p:ext uri="{BB962C8B-B14F-4D97-AF65-F5344CB8AC3E}">
        <p14:creationId xmlns:p14="http://schemas.microsoft.com/office/powerpoint/2010/main" val="103764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4C6F5-F5C5-BBB7-B0B5-B442034CDD6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65AC9-18C0-EB4D-4466-AC4F08A18199}"/>
              </a:ext>
            </a:extLst>
          </p:cNvPr>
          <p:cNvSpPr>
            <a:spLocks noGrp="1"/>
          </p:cNvSpPr>
          <p:nvPr>
            <p:ph type="title"/>
          </p:nvPr>
        </p:nvSpPr>
        <p:spPr>
          <a:xfrm>
            <a:off x="775880" y="377506"/>
            <a:ext cx="10515600" cy="1236982"/>
          </a:xfrm>
        </p:spPr>
        <p:txBody>
          <a:bodyPr/>
          <a:lstStyle/>
          <a:p>
            <a:pPr algn="ctr"/>
            <a:r>
              <a:rPr lang="en-US" sz="2900" dirty="0">
                <a:solidFill>
                  <a:srgbClr val="004E9E"/>
                </a:solidFill>
                <a:ea typeface="Roboto Condensed Light" panose="02000000000000000000" pitchFamily="2" charset="0"/>
              </a:rPr>
              <a:t>Annual Report of the High Council of Justice "On the State of Ensuring the Independence in Ukraine" for the Year 2024</a:t>
            </a:r>
            <a:br>
              <a:rPr lang="uk-UA" sz="2900" dirty="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https://hcj.gov.ua/sites/default/files/field/file/shchorichna_dopovid_za_2024_rik_pro_stan_zabezpechennya_nezalezhnosti_suddiv_v_ukrayini_0.pdf</a:t>
            </a:r>
            <a:r>
              <a:rPr lang="uk-UA" sz="14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2380CE1E-A440-62AD-DB70-5BCFA0780D81}"/>
              </a:ext>
            </a:extLst>
          </p:cNvPr>
          <p:cNvSpPr>
            <a:spLocks noGrp="1"/>
          </p:cNvSpPr>
          <p:nvPr>
            <p:ph idx="1"/>
          </p:nvPr>
        </p:nvSpPr>
        <p:spPr>
          <a:xfrm>
            <a:off x="327804" y="1899032"/>
            <a:ext cx="11395494" cy="3965745"/>
          </a:xfrm>
        </p:spPr>
        <p:txBody>
          <a:bodyPr/>
          <a:lstStyle/>
          <a:p>
            <a:pPr indent="0" algn="just">
              <a:lnSpc>
                <a:spcPct val="100000"/>
              </a:lnSpc>
              <a:spcBef>
                <a:spcPts val="0"/>
              </a:spcBef>
              <a:spcAft>
                <a:spcPts val="600"/>
              </a:spcAft>
              <a:buNone/>
            </a:pPr>
            <a:r>
              <a:rPr lang="en-US" sz="3400" dirty="0">
                <a:solidFill>
                  <a:srgbClr val="002949"/>
                </a:solidFill>
                <a:ea typeface="Roboto Condensed Light" panose="02000000000000000000" pitchFamily="2" charset="0"/>
                <a:cs typeface="Times New Roman" panose="02020603050405020304" pitchFamily="18" charset="0"/>
              </a:rPr>
              <a:t>In 2024, more than 150,000 users registered in the “Electronic Court” system, and over 2.5 million remote court hearings were held — an increase of 190% compared to 2023.</a:t>
            </a:r>
          </a:p>
          <a:p>
            <a:pPr indent="0" algn="just">
              <a:lnSpc>
                <a:spcPct val="100000"/>
              </a:lnSpc>
              <a:spcBef>
                <a:spcPts val="0"/>
              </a:spcBef>
              <a:spcAft>
                <a:spcPts val="600"/>
              </a:spcAft>
              <a:buNone/>
            </a:pPr>
            <a:r>
              <a:rPr lang="en-US" sz="3400" dirty="0">
                <a:solidFill>
                  <a:srgbClr val="002949"/>
                </a:solidFill>
                <a:ea typeface="Roboto Condensed Light" panose="02000000000000000000" pitchFamily="2" charset="0"/>
                <a:cs typeface="Times New Roman" panose="02020603050405020304" pitchFamily="18" charset="0"/>
              </a:rPr>
              <a:t>During the same period, more than 5.5 million documents were submitted to courts via the “Electronic Court” system — a 232% increase compared to 2023.</a:t>
            </a:r>
          </a:p>
        </p:txBody>
      </p:sp>
      <p:sp>
        <p:nvSpPr>
          <p:cNvPr id="4" name="Text Placeholder 2">
            <a:extLst>
              <a:ext uri="{FF2B5EF4-FFF2-40B4-BE49-F238E27FC236}">
                <a16:creationId xmlns:a16="http://schemas.microsoft.com/office/drawing/2014/main" id="{9D1B1575-46A7-F32E-D26D-EF9A2DFCFB6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44159E0-B9BA-2483-57A2-D0B21DF9041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1E4FF28-DA86-23B7-BC20-B63E477457E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BA9602B-3CF9-1B39-6E0F-A219591C7AC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a:t>
            </a:r>
            <a:r>
              <a:rPr lang="uk-UA" sz="1400" dirty="0">
                <a:solidFill>
                  <a:srgbClr val="002949"/>
                </a:solidFill>
              </a:rPr>
              <a:t>3</a:t>
            </a:r>
            <a:endParaRPr lang="en-US" sz="1400" dirty="0">
              <a:solidFill>
                <a:srgbClr val="002949"/>
              </a:solidFill>
            </a:endParaRPr>
          </a:p>
        </p:txBody>
      </p:sp>
    </p:spTree>
    <p:extLst>
      <p:ext uri="{BB962C8B-B14F-4D97-AF65-F5344CB8AC3E}">
        <p14:creationId xmlns:p14="http://schemas.microsoft.com/office/powerpoint/2010/main" val="2435622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D36A4-AA17-2D9B-D437-B4DCAEA55C2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C21E36-80B2-FA8F-D3B9-807D034C96C6}"/>
              </a:ext>
            </a:extLst>
          </p:cNvPr>
          <p:cNvSpPr>
            <a:spLocks noGrp="1"/>
          </p:cNvSpPr>
          <p:nvPr>
            <p:ph type="title"/>
          </p:nvPr>
        </p:nvSpPr>
        <p:spPr>
          <a:xfrm>
            <a:off x="775880" y="377506"/>
            <a:ext cx="10515600" cy="1122682"/>
          </a:xfrm>
        </p:spPr>
        <p:txBody>
          <a:bodyPr/>
          <a:lstStyle/>
          <a:p>
            <a:pPr algn="ctr"/>
            <a:r>
              <a:rPr lang="en-US" sz="3400" dirty="0">
                <a:solidFill>
                  <a:srgbClr val="004E9E"/>
                </a:solidFill>
                <a:ea typeface="Roboto Condensed Light" panose="02000000000000000000" pitchFamily="2" charset="0"/>
              </a:rPr>
              <a:t>PROFESSIONAL STANDARDS FOR "JUDGE“</a:t>
            </a:r>
            <a:br>
              <a:rPr lang="en-US" sz="3400" dirty="0">
                <a:solidFill>
                  <a:srgbClr val="004E9E"/>
                </a:solidFill>
                <a:ea typeface="Roboto Condensed Light" panose="02000000000000000000" pitchFamily="2" charset="0"/>
              </a:rPr>
            </a:br>
            <a:r>
              <a:rPr lang="en-US" sz="2000" dirty="0">
                <a:solidFill>
                  <a:srgbClr val="004E9E"/>
                </a:solidFill>
                <a:ea typeface="Roboto Condensed Light" panose="02000000000000000000" pitchFamily="2" charset="0"/>
                <a:hlinkClick r:id="rId2"/>
              </a:rPr>
              <a:t>https://uba.ua/eng/news/profesjjn-standarti-prokuror-ta-suddja-vnesen-do-restru-kvalfkacjj</a:t>
            </a:r>
            <a:r>
              <a:rPr lang="en-US" sz="2000" dirty="0">
                <a:solidFill>
                  <a:srgbClr val="004E9E"/>
                </a:solidFill>
                <a:ea typeface="Roboto Condensed Light" panose="02000000000000000000" pitchFamily="2" charset="0"/>
              </a:rPr>
              <a:t> </a:t>
            </a:r>
            <a:r>
              <a:rPr lang="en-US" sz="2000" dirty="0">
                <a:solidFill>
                  <a:srgbClr val="004E9E"/>
                </a:solidFill>
                <a:ea typeface="Roboto Condensed Light" panose="02000000000000000000" pitchFamily="2" charset="0"/>
                <a:hlinkClick r:id="rId3"/>
              </a:rPr>
              <a:t>https://register.nqa.gov.ua/uploads/0/694-proekt_sudda_1.pdf</a:t>
            </a:r>
            <a:r>
              <a:rPr lang="uk-UA" sz="2000" dirty="0">
                <a:solidFill>
                  <a:srgbClr val="004E9E"/>
                </a:solidFill>
                <a:ea typeface="Roboto Condensed Light" panose="02000000000000000000" pitchFamily="2" charset="0"/>
              </a:rPr>
              <a:t> </a:t>
            </a:r>
            <a:r>
              <a:rPr lang="en-US" sz="2000" dirty="0">
                <a:solidFill>
                  <a:srgbClr val="004E9E"/>
                </a:solidFill>
                <a:ea typeface="Roboto Condensed Light" panose="02000000000000000000" pitchFamily="2"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82ABFEC3-997E-9B71-0ECA-CC0A3D20221F}"/>
              </a:ext>
            </a:extLst>
          </p:cNvPr>
          <p:cNvSpPr>
            <a:spLocks noGrp="1"/>
          </p:cNvSpPr>
          <p:nvPr>
            <p:ph idx="1"/>
          </p:nvPr>
        </p:nvSpPr>
        <p:spPr>
          <a:xfrm>
            <a:off x="327804" y="1657350"/>
            <a:ext cx="11395494" cy="4207428"/>
          </a:xfrm>
        </p:spPr>
        <p:txBody>
          <a:bodyPr/>
          <a:lstStyle/>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In 2024, Ukraine established the Professional Standard for Judges, which for the first time formally recognized digital competence as a mandatory component of judicial qualification. </a:t>
            </a:r>
            <a:endParaRPr lang="uk-UA" sz="32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competence encompasses six key areas: the ability to operate digital devices, to search, verify, and interpret data, to create digital content, and to adhere to cybersecurity principles. </a:t>
            </a:r>
            <a:endParaRPr lang="uk-UA" sz="32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600"/>
              </a:spcBef>
              <a:spcAft>
                <a:spcPts val="0"/>
              </a:spcAft>
              <a:buNone/>
            </a:pPr>
            <a:r>
              <a:rPr lang="en-US" sz="3200" dirty="0">
                <a:solidFill>
                  <a:srgbClr val="002949"/>
                </a:solidFill>
                <a:ea typeface="Roboto Condensed Light" panose="02000000000000000000" pitchFamily="2" charset="0"/>
                <a:cs typeface="Times New Roman" panose="02020603050405020304" pitchFamily="18" charset="0"/>
              </a:rPr>
              <a:t>This update reflects the necessity for judges to be prepared to operate in an environment where AI an integral professional tool.</a:t>
            </a:r>
            <a:endParaRPr lang="uk-UA"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98DD11D8-1B7B-42B9-4FBA-A93069E7E9E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EBDC3D15-CBC3-2145-3B34-998E062BC8B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5FFA7D-928E-B860-15D6-33B50611426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C082C8A3-4170-7DC9-23C2-3660E91F1BB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14</a:t>
            </a:r>
          </a:p>
        </p:txBody>
      </p:sp>
    </p:spTree>
    <p:extLst>
      <p:ext uri="{BB962C8B-B14F-4D97-AF65-F5344CB8AC3E}">
        <p14:creationId xmlns:p14="http://schemas.microsoft.com/office/powerpoint/2010/main" val="1903224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C93B0-3487-B2FB-2814-C6C34610D23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C3FDA9-A323-0532-6675-65391EB737C3}"/>
              </a:ext>
            </a:extLst>
          </p:cNvPr>
          <p:cNvSpPr>
            <a:spLocks noGrp="1"/>
          </p:cNvSpPr>
          <p:nvPr>
            <p:ph type="title"/>
          </p:nvPr>
        </p:nvSpPr>
        <p:spPr>
          <a:xfrm>
            <a:off x="838200" y="385863"/>
            <a:ext cx="10515600" cy="1014312"/>
          </a:xfrm>
        </p:spPr>
        <p:txBody>
          <a:bodyPr/>
          <a:lstStyle/>
          <a:p>
            <a:pPr algn="ctr"/>
            <a:r>
              <a:rPr lang="en-US" sz="3400" dirty="0">
                <a:solidFill>
                  <a:srgbClr val="004E9E"/>
                </a:solidFill>
                <a:ea typeface="Roboto Condensed Light" panose="02000000000000000000" pitchFamily="2" charset="0"/>
              </a:rPr>
              <a:t>NATIONAL SCHOOL OF JUDGES OF UKRAINE</a:t>
            </a:r>
            <a:br>
              <a:rPr lang="uk-UA" sz="3400" dirty="0">
                <a:solidFill>
                  <a:srgbClr val="004E9E"/>
                </a:solidFill>
                <a:ea typeface="Roboto Condensed Light" panose="02000000000000000000" pitchFamily="2" charset="0"/>
              </a:rPr>
            </a:br>
            <a:r>
              <a:rPr lang="en-US" sz="3400" dirty="0">
                <a:solidFill>
                  <a:srgbClr val="004E9E"/>
                </a:solidFill>
                <a:ea typeface="Roboto Condensed Light" panose="02000000000000000000" pitchFamily="2" charset="0"/>
                <a:hlinkClick r:id="rId2"/>
              </a:rPr>
              <a:t>https://nsj.gov.ua</a:t>
            </a:r>
            <a:r>
              <a:rPr lang="uk-UA" sz="3400" dirty="0">
                <a:solidFill>
                  <a:srgbClr val="004E9E"/>
                </a:solidFill>
                <a:ea typeface="Roboto Condensed Light" panose="02000000000000000000" pitchFamily="2" charset="0"/>
              </a:rPr>
              <a:t>   </a:t>
            </a:r>
            <a:endParaRPr lang="uk-UA" sz="1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8411547A-D02A-03A9-8759-9D415194BDFA}"/>
              </a:ext>
            </a:extLst>
          </p:cNvPr>
          <p:cNvSpPr>
            <a:spLocks noGrp="1"/>
          </p:cNvSpPr>
          <p:nvPr>
            <p:ph idx="1"/>
          </p:nvPr>
        </p:nvSpPr>
        <p:spPr>
          <a:xfrm>
            <a:off x="327804" y="1528764"/>
            <a:ext cx="11395494" cy="4336014"/>
          </a:xfrm>
        </p:spPr>
        <p:txBody>
          <a:bodyPr/>
          <a:lstStyle/>
          <a:p>
            <a:pPr marL="228600" algn="just">
              <a:buNone/>
              <a:tabLst>
                <a:tab pos="270510" algn="l"/>
              </a:tabLst>
            </a:pPr>
            <a:r>
              <a:rPr lang="en-US" dirty="0">
                <a:solidFill>
                  <a:srgbClr val="000000"/>
                </a:solidFill>
                <a:effectLst/>
                <a:ea typeface="Roboto Condensed Light" panose="02000000000000000000" pitchFamily="2" charset="0"/>
                <a:cs typeface="Roboto Condensed Light" panose="02000000000000000000" pitchFamily="2" charset="0"/>
              </a:rPr>
              <a:t>Over the past year, four specialized seminars have been held for judges and their judicial assistants</a:t>
            </a:r>
            <a:r>
              <a:rPr lang="uk-UA" dirty="0">
                <a:solidFill>
                  <a:srgbClr val="000000"/>
                </a:solidFill>
                <a:effectLst/>
                <a:ea typeface="Roboto Condensed Light" panose="02000000000000000000" pitchFamily="2" charset="0"/>
                <a:cs typeface="Roboto Condensed Light" panose="02000000000000000000" pitchFamily="2" charset="0"/>
              </a:rPr>
              <a:t>:</a:t>
            </a:r>
            <a:endParaRPr lang="uk-UA" dirty="0">
              <a:effectLst/>
              <a:ea typeface="Roboto Condensed Light" panose="02000000000000000000" pitchFamily="2" charset="0"/>
              <a:cs typeface="Roboto Condensed Light" panose="02000000000000000000" pitchFamily="2" charset="0"/>
            </a:endParaRPr>
          </a:p>
          <a:p>
            <a:pPr marL="514350" indent="-514350" algn="just">
              <a:buFont typeface="+mj-lt"/>
              <a:buAutoNum type="arabicPeriod"/>
              <a:tabLst>
                <a:tab pos="270510" algn="l"/>
              </a:tabLst>
            </a:pPr>
            <a:r>
              <a:rPr lang="en-US" noProof="0" dirty="0">
                <a:solidFill>
                  <a:srgbClr val="000000"/>
                </a:solidFill>
                <a:effectLst/>
                <a:ea typeface="Roboto Condensed Light" panose="02000000000000000000" pitchFamily="2" charset="0"/>
                <a:cs typeface="Roboto Condensed Light" panose="02000000000000000000" pitchFamily="2" charset="0"/>
              </a:rPr>
              <a:t>Information and Digital Competence of a Judicial Assistant” (30 May 2025) </a:t>
            </a:r>
            <a:r>
              <a:rPr lang="en-US" b="1" u="sng" noProof="0" dirty="0">
                <a:solidFill>
                  <a:srgbClr val="000000"/>
                </a:solidFill>
                <a:effectLst/>
                <a:ea typeface="Roboto Condensed Light" panose="02000000000000000000" pitchFamily="2" charset="0"/>
                <a:cs typeface="Roboto Condensed Light" panose="02000000000000000000" pitchFamily="2" charset="0"/>
                <a:hlinkClick r:id="rId3"/>
              </a:rPr>
              <a:t>NSJU official link </a:t>
            </a:r>
            <a:endParaRPr lang="en-US" noProof="0" dirty="0">
              <a:effectLst/>
              <a:ea typeface="Roboto Condensed Light" panose="02000000000000000000" pitchFamily="2" charset="0"/>
              <a:cs typeface="Roboto Condensed Light" panose="02000000000000000000" pitchFamily="2" charset="0"/>
            </a:endParaRPr>
          </a:p>
          <a:p>
            <a:pPr marL="514350" indent="-514350" algn="just">
              <a:buFont typeface="+mj-lt"/>
              <a:buAutoNum type="arabicPeriod"/>
              <a:tabLst>
                <a:tab pos="270510" algn="l"/>
              </a:tabLst>
            </a:pPr>
            <a:r>
              <a:rPr lang="en-US" noProof="0" dirty="0">
                <a:solidFill>
                  <a:srgbClr val="000000"/>
                </a:solidFill>
                <a:effectLst/>
                <a:ea typeface="Roboto Condensed Light" panose="02000000000000000000" pitchFamily="2" charset="0"/>
                <a:cs typeface="Roboto Condensed Light" panose="02000000000000000000" pitchFamily="2" charset="0"/>
              </a:rPr>
              <a:t>Digitalization of Justice and the Use of AI Technologies in Courts (6 March 2025) </a:t>
            </a:r>
            <a:r>
              <a:rPr lang="en-US" b="1" u="sng" noProof="0" dirty="0">
                <a:solidFill>
                  <a:srgbClr val="000000"/>
                </a:solidFill>
                <a:effectLst/>
                <a:ea typeface="Roboto Condensed Light" panose="02000000000000000000" pitchFamily="2" charset="0"/>
                <a:cs typeface="Roboto Condensed Light" panose="02000000000000000000" pitchFamily="2" charset="0"/>
                <a:hlinkClick r:id="rId4"/>
              </a:rPr>
              <a:t>NSJU official link</a:t>
            </a:r>
            <a:endParaRPr lang="en-US" noProof="0" dirty="0">
              <a:effectLst/>
              <a:ea typeface="Roboto Condensed Light" panose="02000000000000000000" pitchFamily="2" charset="0"/>
              <a:cs typeface="Roboto Condensed Light" panose="02000000000000000000" pitchFamily="2" charset="0"/>
            </a:endParaRPr>
          </a:p>
          <a:p>
            <a:pPr marL="514350" indent="-514350" algn="just">
              <a:buFont typeface="+mj-lt"/>
              <a:buAutoNum type="arabicPeriod"/>
              <a:tabLst>
                <a:tab pos="270510" algn="l"/>
              </a:tabLst>
            </a:pPr>
            <a:r>
              <a:rPr lang="en-US" noProof="0" dirty="0">
                <a:solidFill>
                  <a:srgbClr val="000000"/>
                </a:solidFill>
                <a:effectLst/>
                <a:ea typeface="Roboto Condensed Light" panose="02000000000000000000" pitchFamily="2" charset="0"/>
                <a:cs typeface="Roboto Condensed Light" panose="02000000000000000000" pitchFamily="2" charset="0"/>
              </a:rPr>
              <a:t>Digital Awareness of a Judicial Assistant (29 October 2024) </a:t>
            </a:r>
            <a:r>
              <a:rPr lang="en-US" b="1" u="sng" noProof="0" dirty="0">
                <a:solidFill>
                  <a:srgbClr val="000000"/>
                </a:solidFill>
                <a:effectLst/>
                <a:ea typeface="Roboto Condensed Light" panose="02000000000000000000" pitchFamily="2" charset="0"/>
                <a:cs typeface="Roboto Condensed Light" panose="02000000000000000000" pitchFamily="2" charset="0"/>
                <a:hlinkClick r:id="rId5"/>
              </a:rPr>
              <a:t>NSJU official link</a:t>
            </a:r>
            <a:endParaRPr lang="en-US" noProof="0" dirty="0">
              <a:effectLst/>
              <a:ea typeface="Roboto Condensed Light" panose="02000000000000000000" pitchFamily="2" charset="0"/>
              <a:cs typeface="Roboto Condensed Light" panose="02000000000000000000" pitchFamily="2" charset="0"/>
            </a:endParaRPr>
          </a:p>
          <a:p>
            <a:pPr marL="514350" indent="-514350" algn="just">
              <a:buFont typeface="+mj-lt"/>
              <a:buAutoNum type="arabicPeriod"/>
              <a:tabLst>
                <a:tab pos="270510" algn="l"/>
              </a:tabLst>
            </a:pPr>
            <a:r>
              <a:rPr lang="en-US" noProof="0" dirty="0">
                <a:solidFill>
                  <a:srgbClr val="000000"/>
                </a:solidFill>
                <a:effectLst/>
                <a:ea typeface="Roboto Condensed Light" panose="02000000000000000000" pitchFamily="2" charset="0"/>
                <a:cs typeface="Roboto Condensed Light" panose="02000000000000000000" pitchFamily="2" charset="0"/>
              </a:rPr>
              <a:t>Digitalization of Justice and the Application of AI Technologies (11 June 2024) </a:t>
            </a:r>
            <a:r>
              <a:rPr lang="en-US" b="1" u="sng" noProof="0" dirty="0">
                <a:solidFill>
                  <a:srgbClr val="000000"/>
                </a:solidFill>
                <a:effectLst/>
                <a:ea typeface="Roboto Condensed Light" panose="02000000000000000000" pitchFamily="2" charset="0"/>
                <a:cs typeface="Roboto Condensed Light" panose="02000000000000000000" pitchFamily="2" charset="0"/>
                <a:hlinkClick r:id="rId6"/>
              </a:rPr>
              <a:t>NSJU official link</a:t>
            </a:r>
            <a:endParaRPr lang="en-US" noProof="0" dirty="0">
              <a:effectLst/>
              <a:ea typeface="Roboto Condensed Light" panose="02000000000000000000" pitchFamily="2" charset="0"/>
              <a:cs typeface="Roboto Condensed Light" panose="02000000000000000000" pitchFamily="2" charset="0"/>
            </a:endParaRPr>
          </a:p>
          <a:p>
            <a:pPr indent="0" algn="just">
              <a:lnSpc>
                <a:spcPct val="100000"/>
              </a:lnSpc>
              <a:spcBef>
                <a:spcPts val="60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039998F8-5A18-778D-35E3-B112F879AA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39FD898-A295-BFE7-A006-CA22E2715BA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1DEEB64-7584-747E-7232-726610DF737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85E2329-D4C3-942D-C22D-80D0AA7B639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15</a:t>
            </a:r>
          </a:p>
        </p:txBody>
      </p:sp>
    </p:spTree>
    <p:extLst>
      <p:ext uri="{BB962C8B-B14F-4D97-AF65-F5344CB8AC3E}">
        <p14:creationId xmlns:p14="http://schemas.microsoft.com/office/powerpoint/2010/main" val="4234923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977507"/>
          </a:xfrm>
        </p:spPr>
        <p:txBody>
          <a:bodyPr/>
          <a:lstStyle/>
          <a:p>
            <a:pPr algn="ctr"/>
            <a:r>
              <a:rPr lang="en-US" sz="2900" dirty="0">
                <a:solidFill>
                  <a:srgbClr val="004E9E"/>
                </a:solidFill>
                <a:ea typeface="Roboto Condensed Light" panose="02000000000000000000" pitchFamily="2" charset="0"/>
              </a:rPr>
              <a:t>JUDICIAL SELF-EDUCATION OF SUPREME COURT JUDGES AND STAFF</a:t>
            </a:r>
            <a:br>
              <a:rPr lang="uk-UA" sz="2900" dirty="0">
                <a:solidFill>
                  <a:srgbClr val="004E9E"/>
                </a:solidFill>
                <a:ea typeface="Roboto Condensed Light" panose="02000000000000000000" pitchFamily="2" charset="0"/>
              </a:rPr>
            </a:br>
            <a:r>
              <a:rPr lang="en-US" sz="1500" dirty="0">
                <a:solidFill>
                  <a:srgbClr val="004E9E"/>
                </a:solidFill>
                <a:ea typeface="Roboto Condensed Light" panose="02000000000000000000" pitchFamily="2" charset="0"/>
                <a:hlinkClick r:id="rId2"/>
              </a:rPr>
              <a:t>https://www.facebook.com/story.php?story_fbid=2809740282543014&amp;id=100005212094117&amp;mibextid=wwXIfr&amp;rdid=v4PXYufCz67A2uEh</a:t>
            </a:r>
            <a:r>
              <a:rPr lang="uk-UA" sz="1500" dirty="0">
                <a:solidFill>
                  <a:srgbClr val="004E9E"/>
                </a:solidFill>
                <a:ea typeface="Roboto Condensed Light" panose="02000000000000000000" pitchFamily="2"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485900"/>
            <a:ext cx="11395494" cy="4378878"/>
          </a:xfrm>
        </p:spPr>
        <p:txBody>
          <a:bodyPr/>
          <a:lstStyle/>
          <a:p>
            <a:pPr indent="0" algn="just">
              <a:lnSpc>
                <a:spcPct val="100000"/>
              </a:lnSpc>
              <a:spcBef>
                <a:spcPts val="0"/>
              </a:spcBef>
              <a:spcAft>
                <a:spcPts val="600"/>
              </a:spcAft>
              <a:buNone/>
            </a:pPr>
            <a:r>
              <a:rPr lang="en-US" sz="3000" dirty="0">
                <a:solidFill>
                  <a:srgbClr val="002949"/>
                </a:solidFill>
                <a:ea typeface="Roboto Condensed Light" panose="02000000000000000000" pitchFamily="2" charset="0"/>
                <a:cs typeface="Times New Roman" panose="02020603050405020304" pitchFamily="18" charset="0"/>
              </a:rPr>
              <a:t>On 9 May 2025, the Supreme Court hosted a training session titled “The Potential of AI in the Context of the Supreme Court’s Activities”, focused on the practical application of AI tools within the judicial system.</a:t>
            </a:r>
          </a:p>
          <a:p>
            <a:pPr indent="0" algn="just">
              <a:lnSpc>
                <a:spcPct val="100000"/>
              </a:lnSpc>
              <a:spcBef>
                <a:spcPts val="0"/>
              </a:spcBef>
              <a:spcAft>
                <a:spcPts val="600"/>
              </a:spcAft>
              <a:buNone/>
            </a:pPr>
            <a:r>
              <a:rPr lang="en-US" sz="3000" dirty="0">
                <a:solidFill>
                  <a:srgbClr val="002949"/>
                </a:solidFill>
                <a:ea typeface="Roboto Condensed Light" panose="02000000000000000000" pitchFamily="2" charset="0"/>
                <a:cs typeface="Times New Roman" panose="02020603050405020304" pitchFamily="18" charset="0"/>
              </a:rPr>
              <a:t>The event aimed to acquaint judges and court staff with the potential of AI for workflow optimization, to encourage critical engagement toward its use, and to promote digital caution and literacy.</a:t>
            </a:r>
          </a:p>
          <a:p>
            <a:pPr indent="0" algn="just">
              <a:lnSpc>
                <a:spcPct val="100000"/>
              </a:lnSpc>
              <a:spcBef>
                <a:spcPts val="0"/>
              </a:spcBef>
              <a:spcAft>
                <a:spcPts val="600"/>
              </a:spcAft>
              <a:buNone/>
            </a:pPr>
            <a:r>
              <a:rPr lang="en-US" sz="3000" dirty="0">
                <a:solidFill>
                  <a:srgbClr val="002949"/>
                </a:solidFill>
                <a:ea typeface="Roboto Condensed Light" panose="02000000000000000000" pitchFamily="2" charset="0"/>
                <a:cs typeface="Times New Roman" panose="02020603050405020304" pitchFamily="18" charset="0"/>
              </a:rPr>
              <a:t>Key topics included legal regulation of AI, prompt engineering, ethical challenges, cybersecurity hygiene, and real-life examples of AI integration into the everyday work of legal professionals.</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16</a:t>
            </a:r>
          </a:p>
        </p:txBody>
      </p:sp>
    </p:spTree>
    <p:extLst>
      <p:ext uri="{BB962C8B-B14F-4D97-AF65-F5344CB8AC3E}">
        <p14:creationId xmlns:p14="http://schemas.microsoft.com/office/powerpoint/2010/main" val="956856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897C7-EBBD-F6FD-3E22-C7F778115D1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81E94-D05E-2B13-4EFB-1AF7F59C8C06}"/>
              </a:ext>
            </a:extLst>
          </p:cNvPr>
          <p:cNvSpPr>
            <a:spLocks noGrp="1"/>
          </p:cNvSpPr>
          <p:nvPr>
            <p:ph type="title"/>
          </p:nvPr>
        </p:nvSpPr>
        <p:spPr>
          <a:xfrm>
            <a:off x="775880" y="377507"/>
            <a:ext cx="10947418" cy="763396"/>
          </a:xfrm>
        </p:spPr>
        <p:txBody>
          <a:bodyPr/>
          <a:lstStyle/>
          <a:p>
            <a:pPr algn="ctr"/>
            <a:r>
              <a:rPr lang="en-US" sz="3400" dirty="0">
                <a:solidFill>
                  <a:srgbClr val="004E9E"/>
                </a:solidFill>
                <a:ea typeface="Roboto Condensed Light" panose="02000000000000000000" pitchFamily="2" charset="0"/>
              </a:rPr>
              <a:t>CONCLUDING REFLECTIONS</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1AC80BC-F0E4-5C06-7545-3CF00B0F0067}"/>
              </a:ext>
            </a:extLst>
          </p:cNvPr>
          <p:cNvSpPr>
            <a:spLocks noGrp="1"/>
          </p:cNvSpPr>
          <p:nvPr>
            <p:ph idx="1"/>
          </p:nvPr>
        </p:nvSpPr>
        <p:spPr>
          <a:xfrm>
            <a:off x="327804" y="1167549"/>
            <a:ext cx="11395494" cy="4697230"/>
          </a:xfrm>
        </p:spPr>
        <p:txBody>
          <a:bodyPr/>
          <a:lstStyle/>
          <a:p>
            <a:pPr indent="0" algn="just">
              <a:lnSpc>
                <a:spcPct val="100000"/>
              </a:lnSpc>
              <a:spcBef>
                <a:spcPts val="600"/>
              </a:spcBef>
              <a:spcAft>
                <a:spcPts val="0"/>
              </a:spcAft>
              <a:buNone/>
            </a:pPr>
            <a:r>
              <a:rPr lang="en-US" sz="3600" dirty="0">
                <a:solidFill>
                  <a:srgbClr val="002949"/>
                </a:solidFill>
                <a:ea typeface="Roboto Condensed Light" panose="02000000000000000000" pitchFamily="2" charset="0"/>
                <a:cs typeface="Times New Roman" panose="02020603050405020304" pitchFamily="18" charset="0"/>
              </a:rPr>
              <a:t>The use of AI in justice must always serve the broader goal of fair, independent, impartial, and effective adjudication, trusted by society.</a:t>
            </a:r>
          </a:p>
          <a:p>
            <a:pPr indent="0" algn="just">
              <a:lnSpc>
                <a:spcPct val="100000"/>
              </a:lnSpc>
              <a:spcBef>
                <a:spcPts val="600"/>
              </a:spcBef>
              <a:spcAft>
                <a:spcPts val="0"/>
              </a:spcAft>
              <a:buNone/>
            </a:pPr>
            <a:r>
              <a:rPr lang="en-US" sz="3600" dirty="0">
                <a:solidFill>
                  <a:srgbClr val="002949"/>
                </a:solidFill>
                <a:ea typeface="Roboto Condensed Light" panose="02000000000000000000" pitchFamily="2" charset="0"/>
                <a:cs typeface="Times New Roman" panose="02020603050405020304" pitchFamily="18" charset="0"/>
              </a:rPr>
              <a:t>Judges, as the key actors in this process, must exercise such tools with wisdom and caution, in full compliance with legal and ethical standards.</a:t>
            </a:r>
          </a:p>
          <a:p>
            <a:pPr indent="0" algn="just">
              <a:lnSpc>
                <a:spcPct val="100000"/>
              </a:lnSpc>
              <a:spcBef>
                <a:spcPts val="600"/>
              </a:spcBef>
              <a:spcAft>
                <a:spcPts val="0"/>
              </a:spcAft>
              <a:buNone/>
            </a:pPr>
            <a:r>
              <a:rPr lang="en-US" sz="3600" dirty="0">
                <a:solidFill>
                  <a:srgbClr val="002949"/>
                </a:solidFill>
                <a:ea typeface="Roboto Condensed Light" panose="02000000000000000000" pitchFamily="2" charset="0"/>
                <a:cs typeface="Times New Roman" panose="02020603050405020304" pitchFamily="18" charset="0"/>
              </a:rPr>
              <a:t>AI must remain under the judge’s informed control, with full responsibility for the judgment resting solely with the judge.</a:t>
            </a:r>
          </a:p>
          <a:p>
            <a:pPr indent="0" algn="just">
              <a:lnSpc>
                <a:spcPct val="100000"/>
              </a:lnSpc>
              <a:spcBef>
                <a:spcPts val="0"/>
              </a:spcBef>
              <a:spcAft>
                <a:spcPts val="0"/>
              </a:spcAft>
              <a:buNone/>
            </a:pPr>
            <a:endParaRPr lang="uk-UA" sz="24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84856A05-E435-ACBA-5CD5-26AB8DAB78F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85D6B00-1EA4-36FF-A04E-12B8C6FF3FF2}"/>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CC72312A-62A4-7783-2E06-B7ABAA4FB12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35C13D66-1D1C-352B-9FA7-94BE7E7B13F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a:solidFill>
                  <a:srgbClr val="002949"/>
                </a:solidFill>
              </a:rPr>
              <a:t>1</a:t>
            </a:r>
            <a:r>
              <a:rPr lang="en-US" sz="1400" dirty="0">
                <a:solidFill>
                  <a:srgbClr val="002949"/>
                </a:solidFill>
              </a:rPr>
              <a:t>7</a:t>
            </a:r>
          </a:p>
        </p:txBody>
      </p:sp>
    </p:spTree>
    <p:extLst>
      <p:ext uri="{BB962C8B-B14F-4D97-AF65-F5344CB8AC3E}">
        <p14:creationId xmlns:p14="http://schemas.microsoft.com/office/powerpoint/2010/main" val="1125106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600971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Thanks for your attention !</a:t>
            </a: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18</a:t>
            </a:fld>
            <a:endParaRPr lang="uk-UA" altLang="uk-UA" dirty="0">
              <a:solidFill>
                <a:srgbClr val="00294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788C-C9DA-151D-9F5A-177D3BF357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EF6BD0-C070-06BC-BE47-CEBFF10D5AD6}"/>
              </a:ext>
            </a:extLst>
          </p:cNvPr>
          <p:cNvSpPr>
            <a:spLocks noGrp="1"/>
          </p:cNvSpPr>
          <p:nvPr>
            <p:ph type="title"/>
          </p:nvPr>
        </p:nvSpPr>
        <p:spPr>
          <a:xfrm>
            <a:off x="775880" y="500063"/>
            <a:ext cx="10515600" cy="634998"/>
          </a:xfrm>
        </p:spPr>
        <p:txBody>
          <a:bodyPr/>
          <a:lstStyle/>
          <a:p>
            <a:pPr algn="ctr"/>
            <a:r>
              <a:rPr lang="en-US" sz="3400" b="1" dirty="0">
                <a:solidFill>
                  <a:srgbClr val="004E9E"/>
                </a:solidFill>
                <a:ea typeface="Roboto Condensed Light" panose="02000000000000000000" pitchFamily="2" charset="0"/>
                <a:cs typeface="Times New Roman" panose="02020603050405020304" pitchFamily="18" charset="0"/>
              </a:rPr>
              <a:t>AGENDA</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81392E50-A495-B091-1CB7-45944AFD6FEF}"/>
              </a:ext>
            </a:extLst>
          </p:cNvPr>
          <p:cNvSpPr>
            <a:spLocks noGrp="1"/>
          </p:cNvSpPr>
          <p:nvPr>
            <p:ph idx="1"/>
          </p:nvPr>
        </p:nvSpPr>
        <p:spPr>
          <a:xfrm>
            <a:off x="327804" y="1285875"/>
            <a:ext cx="11395494" cy="4437064"/>
          </a:xfrm>
        </p:spPr>
        <p:txBody>
          <a:bodyPr/>
          <a:lstStyle/>
          <a:p>
            <a:pPr indent="0" algn="just">
              <a:lnSpc>
                <a:spcPct val="107000"/>
              </a:lnSpc>
              <a:spcBef>
                <a:spcPts val="0"/>
              </a:spcBef>
              <a:spcAft>
                <a:spcPts val="600"/>
              </a:spcAft>
              <a:buNone/>
            </a:pPr>
            <a:r>
              <a:rPr lang="en-US" sz="3600" dirty="0">
                <a:solidFill>
                  <a:srgbClr val="002949"/>
                </a:solidFill>
                <a:ea typeface="Roboto Condensed Light" panose="02000000000000000000" pitchFamily="2" charset="0"/>
                <a:cs typeface="Times New Roman" panose="02020603050405020304" pitchFamily="18" charset="0"/>
              </a:rPr>
              <a:t>I. Building the Foundation: Legal and Ethical Frameworks</a:t>
            </a:r>
          </a:p>
          <a:p>
            <a:pPr indent="0" algn="just">
              <a:lnSpc>
                <a:spcPct val="107000"/>
              </a:lnSpc>
              <a:spcBef>
                <a:spcPts val="0"/>
              </a:spcBef>
              <a:spcAft>
                <a:spcPts val="600"/>
              </a:spcAft>
              <a:buNone/>
            </a:pPr>
            <a:r>
              <a:rPr lang="en-US" sz="3600" dirty="0">
                <a:solidFill>
                  <a:srgbClr val="002949"/>
                </a:solidFill>
                <a:ea typeface="Roboto Condensed Light" panose="02000000000000000000" pitchFamily="2" charset="0"/>
                <a:cs typeface="Times New Roman" panose="02020603050405020304" pitchFamily="18" charset="0"/>
              </a:rPr>
              <a:t>II. Guarding the Gates: Judicial Practice on Improper Use of AI</a:t>
            </a:r>
          </a:p>
          <a:p>
            <a:pPr indent="0" algn="just">
              <a:lnSpc>
                <a:spcPct val="107000"/>
              </a:lnSpc>
              <a:spcBef>
                <a:spcPts val="0"/>
              </a:spcBef>
              <a:spcAft>
                <a:spcPts val="600"/>
              </a:spcAft>
              <a:buNone/>
            </a:pPr>
            <a:r>
              <a:rPr lang="en-US" sz="3600" dirty="0">
                <a:solidFill>
                  <a:srgbClr val="002949"/>
                </a:solidFill>
                <a:ea typeface="Roboto Condensed Light" panose="02000000000000000000" pitchFamily="2" charset="0"/>
                <a:cs typeface="Times New Roman" panose="02020603050405020304" pitchFamily="18" charset="0"/>
              </a:rPr>
              <a:t>III. The Digital Ecosystem: Tools, Strategy, and Statistics</a:t>
            </a:r>
          </a:p>
          <a:p>
            <a:pPr indent="0" algn="just">
              <a:lnSpc>
                <a:spcPct val="107000"/>
              </a:lnSpc>
              <a:spcBef>
                <a:spcPts val="0"/>
              </a:spcBef>
              <a:spcAft>
                <a:spcPts val="600"/>
              </a:spcAft>
              <a:buNone/>
            </a:pPr>
            <a:r>
              <a:rPr lang="en-US" sz="3600" dirty="0">
                <a:solidFill>
                  <a:srgbClr val="002949"/>
                </a:solidFill>
                <a:ea typeface="Roboto Condensed Light" panose="02000000000000000000" pitchFamily="2" charset="0"/>
                <a:cs typeface="Times New Roman" panose="02020603050405020304" pitchFamily="18" charset="0"/>
              </a:rPr>
              <a:t>IV. Empowering the Judiciary: Competencies and Education</a:t>
            </a:r>
          </a:p>
          <a:p>
            <a:pPr indent="0" algn="just">
              <a:lnSpc>
                <a:spcPct val="107000"/>
              </a:lnSpc>
              <a:spcBef>
                <a:spcPts val="0"/>
              </a:spcBef>
              <a:spcAft>
                <a:spcPts val="600"/>
              </a:spcAft>
              <a:buNone/>
            </a:pPr>
            <a:r>
              <a:rPr lang="en-US" sz="3600" dirty="0">
                <a:solidFill>
                  <a:srgbClr val="002949"/>
                </a:solidFill>
                <a:ea typeface="Roboto Condensed Light" panose="02000000000000000000" pitchFamily="2" charset="0"/>
                <a:cs typeface="Times New Roman" panose="02020603050405020304" pitchFamily="18" charset="0"/>
              </a:rPr>
              <a:t>V. Concluding Reflections</a:t>
            </a: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FE49D598-B6E3-03F6-FA80-4A21015A2D2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3987853-FC29-1DA9-A971-A6BDC8864DD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F917820-39AC-D49E-4469-5B31C7C7701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713040A-885F-329C-87BD-828B282A9E5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p>
        </p:txBody>
      </p:sp>
    </p:spTree>
    <p:extLst>
      <p:ext uri="{BB962C8B-B14F-4D97-AF65-F5344CB8AC3E}">
        <p14:creationId xmlns:p14="http://schemas.microsoft.com/office/powerpoint/2010/main" val="1471357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CODE OF JUDICIAL ETHICS</a:t>
            </a:r>
            <a:r>
              <a:rPr lang="uk-UA" sz="3200" b="1" dirty="0">
                <a:solidFill>
                  <a:srgbClr val="004E9E"/>
                </a:solidFill>
                <a:ea typeface="Roboto Condensed Light" panose="02000000000000000000" pitchFamily="2" charset="0"/>
                <a:cs typeface="Times New Roman" panose="02020603050405020304" pitchFamily="18" charset="0"/>
              </a:rPr>
              <a:t> </a:t>
            </a:r>
            <a:r>
              <a:rPr lang="en-US" sz="3200" b="1" dirty="0">
                <a:solidFill>
                  <a:srgbClr val="004E9E"/>
                </a:solidFill>
                <a:ea typeface="Roboto Condensed Light" panose="02000000000000000000" pitchFamily="2" charset="0"/>
                <a:cs typeface="Times New Roman" panose="02020603050405020304" pitchFamily="18" charset="0"/>
              </a:rPr>
              <a:t>(Article 16)</a:t>
            </a:r>
            <a:br>
              <a:rPr lang="uk-UA"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https://zakon.rada.gov.ua/rada/show/en/n0001415-24?lang=en#Text</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600"/>
              </a:spcAft>
              <a:buNone/>
            </a:pPr>
            <a:r>
              <a:rPr lang="en-US" sz="3800" dirty="0"/>
              <a:t>Use of artificial intelligence technologies by a judge is permissible provided that it:</a:t>
            </a:r>
          </a:p>
          <a:p>
            <a:pPr indent="0" algn="just">
              <a:lnSpc>
                <a:spcPct val="100000"/>
              </a:lnSpc>
              <a:spcBef>
                <a:spcPts val="0"/>
              </a:spcBef>
              <a:spcAft>
                <a:spcPts val="600"/>
              </a:spcAft>
              <a:buNone/>
            </a:pPr>
            <a:r>
              <a:rPr lang="en-US" sz="3800" dirty="0"/>
              <a:t>– does not affect the judge’s </a:t>
            </a:r>
            <a:r>
              <a:rPr lang="en-US" sz="3800" b="1" dirty="0"/>
              <a:t>independence or impartiality</a:t>
            </a:r>
            <a:r>
              <a:rPr lang="en-US" sz="3800" dirty="0"/>
              <a:t>,</a:t>
            </a:r>
          </a:p>
          <a:p>
            <a:pPr indent="0" algn="just">
              <a:lnSpc>
                <a:spcPct val="100000"/>
              </a:lnSpc>
              <a:spcBef>
                <a:spcPts val="0"/>
              </a:spcBef>
              <a:spcAft>
                <a:spcPts val="600"/>
              </a:spcAft>
              <a:buNone/>
            </a:pPr>
            <a:r>
              <a:rPr lang="en-US" sz="3800" dirty="0"/>
              <a:t>– does not involve the </a:t>
            </a:r>
            <a:r>
              <a:rPr lang="en-US" sz="3800" b="1" dirty="0"/>
              <a:t>assessment of evidence</a:t>
            </a:r>
            <a:r>
              <a:rPr lang="en-US" sz="3800" dirty="0"/>
              <a:t>,</a:t>
            </a:r>
          </a:p>
          <a:p>
            <a:pPr indent="0" algn="just">
              <a:lnSpc>
                <a:spcPct val="100000"/>
              </a:lnSpc>
              <a:spcBef>
                <a:spcPts val="0"/>
              </a:spcBef>
              <a:spcAft>
                <a:spcPts val="600"/>
              </a:spcAft>
              <a:buNone/>
            </a:pPr>
            <a:r>
              <a:rPr lang="en-US" sz="3800" dirty="0"/>
              <a:t>– does not interfere with the </a:t>
            </a:r>
            <a:r>
              <a:rPr lang="en-US" sz="3800" b="1" dirty="0"/>
              <a:t>decision-making process</a:t>
            </a:r>
            <a:r>
              <a:rPr lang="en-US" sz="3800" dirty="0"/>
              <a:t>, and</a:t>
            </a:r>
          </a:p>
          <a:p>
            <a:pPr indent="0" algn="just">
              <a:lnSpc>
                <a:spcPct val="100000"/>
              </a:lnSpc>
              <a:spcBef>
                <a:spcPts val="0"/>
              </a:spcBef>
              <a:spcAft>
                <a:spcPts val="600"/>
              </a:spcAft>
              <a:buNone/>
            </a:pPr>
            <a:r>
              <a:rPr lang="en-US" sz="3800" dirty="0"/>
              <a:t>– does not violate any </a:t>
            </a:r>
            <a:r>
              <a:rPr lang="en-US" sz="3800" b="1" dirty="0"/>
              <a:t>legal provisions</a:t>
            </a:r>
            <a:r>
              <a:rPr lang="en-US" sz="3800" dirty="0"/>
              <a:t>.</a:t>
            </a:r>
            <a:endParaRPr lang="uk-UA" sz="38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B0E57-DDD0-D333-5744-5AF67256192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E3A414-4AB2-9755-769E-9F15094F89AB}"/>
              </a:ext>
            </a:extLst>
          </p:cNvPr>
          <p:cNvSpPr>
            <a:spLocks noGrp="1"/>
          </p:cNvSpPr>
          <p:nvPr>
            <p:ph type="title"/>
          </p:nvPr>
        </p:nvSpPr>
        <p:spPr>
          <a:xfrm>
            <a:off x="775879" y="377506"/>
            <a:ext cx="10896415" cy="908369"/>
          </a:xfrm>
        </p:spPr>
        <p:txBody>
          <a:bodyPr/>
          <a:lstStyle/>
          <a:p>
            <a:pPr algn="ctr"/>
            <a:r>
              <a:rPr lang="en-US" sz="3200" dirty="0">
                <a:solidFill>
                  <a:srgbClr val="004E9E"/>
                </a:solidFill>
                <a:ea typeface="Roboto Condensed Light" panose="02000000000000000000" pitchFamily="2" charset="0"/>
              </a:rPr>
              <a:t>COMMENTARY ON ARTICLE 16 OF THE CODE OF JUDICIAL ETHICS</a:t>
            </a:r>
            <a:br>
              <a:rPr lang="uk-UA"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https://rsu.gov.ua/en/news/zasidanna-robocoi-grupi-rsu-z-pidgotovki-komentara-do-kodeksu-suddivskoi-etiki-vidbulosa-u-vinnici</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B19D092B-F4DD-BF19-6D6A-1EF87AC08E6D}"/>
              </a:ext>
            </a:extLst>
          </p:cNvPr>
          <p:cNvSpPr>
            <a:spLocks noGrp="1"/>
          </p:cNvSpPr>
          <p:nvPr>
            <p:ph idx="1"/>
          </p:nvPr>
        </p:nvSpPr>
        <p:spPr>
          <a:xfrm>
            <a:off x="327804" y="1570420"/>
            <a:ext cx="11395494" cy="4294358"/>
          </a:xfrm>
        </p:spPr>
        <p:txBody>
          <a:bodyPr/>
          <a:lstStyle/>
          <a:p>
            <a:pPr indent="0" algn="just">
              <a:lnSpc>
                <a:spcPct val="100000"/>
              </a:lnSpc>
              <a:spcBef>
                <a:spcPts val="0"/>
              </a:spcBef>
              <a:spcAft>
                <a:spcPts val="600"/>
              </a:spcAft>
              <a:buNone/>
            </a:pPr>
            <a:r>
              <a:rPr lang="en-US" sz="3800" dirty="0">
                <a:solidFill>
                  <a:srgbClr val="002949"/>
                </a:solidFill>
                <a:ea typeface="Roboto Condensed Light" panose="02000000000000000000" pitchFamily="2" charset="0"/>
                <a:cs typeface="Times New Roman" panose="02020603050405020304" pitchFamily="18" charset="0"/>
              </a:rPr>
              <a:t>Currently, the Council of Judges of Ukraine is actively developing a new Commentary on the Code of Judicial Ethics. </a:t>
            </a:r>
            <a:endParaRPr lang="uk-UA" sz="38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600"/>
              </a:spcAft>
              <a:buNone/>
            </a:pPr>
            <a:r>
              <a:rPr lang="en-US" sz="3800" dirty="0">
                <a:solidFill>
                  <a:srgbClr val="002949"/>
                </a:solidFill>
                <a:ea typeface="Roboto Condensed Light" panose="02000000000000000000" pitchFamily="2" charset="0"/>
                <a:cs typeface="Times New Roman" panose="02020603050405020304" pitchFamily="18" charset="0"/>
              </a:rPr>
              <a:t>The forthcoming Commentary is expected to provide </a:t>
            </a:r>
            <a:r>
              <a:rPr lang="en-US" sz="3800" b="1" dirty="0">
                <a:solidFill>
                  <a:srgbClr val="002949"/>
                </a:solidFill>
                <a:ea typeface="Roboto Condensed Light" panose="02000000000000000000" pitchFamily="2" charset="0"/>
                <a:cs typeface="Times New Roman" panose="02020603050405020304" pitchFamily="18" charset="0"/>
              </a:rPr>
              <a:t>authoritative guidance on the permissible scope </a:t>
            </a:r>
            <a:r>
              <a:rPr lang="en-US" sz="3800" dirty="0">
                <a:solidFill>
                  <a:srgbClr val="002949"/>
                </a:solidFill>
                <a:ea typeface="Roboto Condensed Light" panose="02000000000000000000" pitchFamily="2" charset="0"/>
                <a:cs typeface="Times New Roman" panose="02020603050405020304" pitchFamily="18" charset="0"/>
              </a:rPr>
              <a:t>of AI use by judges under Article 16, and to establish best practices for security safeguards and oversight mechanisms.</a:t>
            </a:r>
            <a:endParaRPr lang="uk-UA" sz="38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0790EAD3-B25A-BD15-32EA-2B15D52E9EC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316796D-D4C0-6908-EE69-475A00818D8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7E7092-5748-4FBE-7F2C-DCC8BED8CE1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717D078-0642-EEBB-3AB3-6B01B77B8A3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4</a:t>
            </a:r>
          </a:p>
        </p:txBody>
      </p:sp>
    </p:spTree>
    <p:extLst>
      <p:ext uri="{BB962C8B-B14F-4D97-AF65-F5344CB8AC3E}">
        <p14:creationId xmlns:p14="http://schemas.microsoft.com/office/powerpoint/2010/main" val="1067363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6"/>
            <a:ext cx="10817705" cy="1408431"/>
          </a:xfrm>
        </p:spPr>
        <p:txBody>
          <a:bodyPr/>
          <a:lstStyle/>
          <a:p>
            <a:pPr algn="ctr"/>
            <a:r>
              <a:rPr lang="en-US" sz="3200" dirty="0">
                <a:solidFill>
                  <a:srgbClr val="004E9E"/>
                </a:solidFill>
                <a:ea typeface="Roboto Condensed Light" panose="02000000000000000000" pitchFamily="2" charset="0"/>
              </a:rPr>
              <a:t>FRAMEWORK FOR THE USE OF AI TOOLS IN THE HIGH ANTI-CORRUPTION COURT (Order of December 19, 2024, No. 56) </a:t>
            </a:r>
            <a:r>
              <a:rPr lang="en-US" sz="2000" dirty="0">
                <a:solidFill>
                  <a:srgbClr val="004E9E"/>
                </a:solidFill>
                <a:ea typeface="Roboto Condensed Light" panose="02000000000000000000" pitchFamily="2" charset="0"/>
                <a:hlinkClick r:id="rId2"/>
              </a:rPr>
              <a:t>https://court.gov.ua/storage/portal/hcac/documents/orders/19.12.2024_56.pdf</a:t>
            </a:r>
            <a:r>
              <a:rPr lang="uk-UA" sz="20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85938"/>
            <a:ext cx="11395494" cy="4078840"/>
          </a:xfrm>
        </p:spPr>
        <p:txBody>
          <a:bodyPr/>
          <a:lstStyle/>
          <a:p>
            <a:pPr indent="0" algn="just">
              <a:lnSpc>
                <a:spcPct val="100000"/>
              </a:lnSpc>
              <a:spcBef>
                <a:spcPts val="600"/>
              </a:spcBef>
              <a:spcAft>
                <a:spcPts val="0"/>
              </a:spcAft>
              <a:buNone/>
            </a:pPr>
            <a:r>
              <a:rPr lang="en-US" b="1" dirty="0">
                <a:solidFill>
                  <a:srgbClr val="002949"/>
                </a:solidFill>
                <a:ea typeface="Roboto Condensed Light" panose="02000000000000000000" pitchFamily="2" charset="0"/>
                <a:cs typeface="Times New Roman" panose="02020603050405020304" pitchFamily="18" charset="0"/>
              </a:rPr>
              <a:t>The progressive nature </a:t>
            </a:r>
            <a:r>
              <a:rPr lang="en-US" dirty="0">
                <a:solidFill>
                  <a:srgbClr val="002949"/>
                </a:solidFill>
                <a:ea typeface="Roboto Condensed Light" panose="02000000000000000000" pitchFamily="2" charset="0"/>
                <a:cs typeface="Times New Roman" panose="02020603050405020304" pitchFamily="18" charset="0"/>
              </a:rPr>
              <a:t>of the HACC's approach lies in its strategic balance: the document promotes the innovative use of AI to improve the efficiency of court operations, while establishing a fundamental boundary—that technology must not interfere with the administration of justice.</a:t>
            </a:r>
          </a:p>
          <a:p>
            <a:pPr indent="0" algn="just">
              <a:lnSpc>
                <a:spcPct val="100000"/>
              </a:lnSpc>
              <a:spcBef>
                <a:spcPts val="600"/>
              </a:spcBef>
              <a:spcAft>
                <a:spcPts val="0"/>
              </a:spcAft>
              <a:buNone/>
            </a:pPr>
            <a:r>
              <a:rPr lang="en-US" dirty="0">
                <a:solidFill>
                  <a:srgbClr val="002949"/>
                </a:solidFill>
                <a:ea typeface="Roboto Condensed Light" panose="02000000000000000000" pitchFamily="2" charset="0"/>
                <a:cs typeface="Times New Roman" panose="02020603050405020304" pitchFamily="18" charset="0"/>
              </a:rPr>
              <a:t>The document demonstrates a mature pragmatism by introducing specific safeguards (such as the prohibition on uploading official documents to protect sensitive data) and simultaneously emphasizing the development of AI literacy among its personnel. This signals a commitment to the </a:t>
            </a:r>
            <a:r>
              <a:rPr lang="en-US" b="1" dirty="0">
                <a:solidFill>
                  <a:srgbClr val="002949"/>
                </a:solidFill>
                <a:ea typeface="Roboto Condensed Light" panose="02000000000000000000" pitchFamily="2" charset="0"/>
                <a:cs typeface="Times New Roman" panose="02020603050405020304" pitchFamily="18" charset="0"/>
              </a:rPr>
              <a:t>responsible and informed adoption of technology</a:t>
            </a:r>
            <a:r>
              <a:rPr lang="en-US" dirty="0">
                <a:solidFill>
                  <a:srgbClr val="002949"/>
                </a:solidFill>
                <a:ea typeface="Roboto Condensed Light" panose="02000000000000000000" pitchFamily="2" charset="0"/>
                <a:cs typeface="Times New Roman" panose="02020603050405020304" pitchFamily="18" charset="0"/>
              </a:rPr>
              <a:t>.</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5</a:t>
            </a:r>
          </a:p>
        </p:txBody>
      </p:sp>
    </p:spTree>
    <p:extLst>
      <p:ext uri="{BB962C8B-B14F-4D97-AF65-F5344CB8AC3E}">
        <p14:creationId xmlns:p14="http://schemas.microsoft.com/office/powerpoint/2010/main" val="4238001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62D6E-D70F-E921-B6CA-29C5F8AF061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936AAD-9C27-B04F-91A4-C3F67495B8B6}"/>
              </a:ext>
            </a:extLst>
          </p:cNvPr>
          <p:cNvSpPr>
            <a:spLocks noGrp="1"/>
          </p:cNvSpPr>
          <p:nvPr>
            <p:ph type="title"/>
          </p:nvPr>
        </p:nvSpPr>
        <p:spPr>
          <a:xfrm>
            <a:off x="775880" y="377506"/>
            <a:ext cx="10826094" cy="1114451"/>
          </a:xfrm>
        </p:spPr>
        <p:txBody>
          <a:bodyPr/>
          <a:lstStyle/>
          <a:p>
            <a:pPr algn="ctr"/>
            <a:r>
              <a:rPr lang="en-US" sz="3000" dirty="0">
                <a:solidFill>
                  <a:srgbClr val="004E9E"/>
                </a:solidFill>
                <a:ea typeface="Roboto Condensed Light" panose="02000000000000000000" pitchFamily="2" charset="0"/>
              </a:rPr>
              <a:t>GUIDELINES ON THE RESPONSIBLE USE OF AI IN THE PUBLIC SERVICE</a:t>
            </a:r>
            <a:br>
              <a:rPr lang="uk-UA" sz="34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https://cms.thedigital.gov.ua/storage/uploads/files/page/community/docs/Porady_z_vykorystannya_AI.pdf</a:t>
            </a:r>
            <a:r>
              <a:rPr lang="uk-UA" sz="18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5C10D3F4-3F5A-D7EF-0EEA-4707284ECF20}"/>
              </a:ext>
            </a:extLst>
          </p:cNvPr>
          <p:cNvSpPr>
            <a:spLocks noGrp="1"/>
          </p:cNvSpPr>
          <p:nvPr>
            <p:ph idx="1"/>
          </p:nvPr>
        </p:nvSpPr>
        <p:spPr>
          <a:xfrm>
            <a:off x="327804" y="1614488"/>
            <a:ext cx="11395494" cy="4250290"/>
          </a:xfrm>
        </p:spPr>
        <p:txBody>
          <a:bodyPr/>
          <a:lstStyle/>
          <a:p>
            <a:pPr indent="0" algn="just">
              <a:lnSpc>
                <a:spcPct val="100000"/>
              </a:lnSpc>
              <a:spcBef>
                <a:spcPts val="0"/>
              </a:spcBef>
              <a:spcAft>
                <a:spcPts val="600"/>
              </a:spcAft>
              <a:buNone/>
            </a:pPr>
            <a:r>
              <a:rPr lang="en-US" sz="3100" dirty="0">
                <a:solidFill>
                  <a:srgbClr val="002949"/>
                </a:solidFill>
                <a:ea typeface="Roboto Condensed Light" panose="02000000000000000000" pitchFamily="2" charset="0"/>
                <a:cs typeface="Times New Roman" panose="02020603050405020304" pitchFamily="18" charset="0"/>
              </a:rPr>
              <a:t>It is strictly prohibited to upload official documents of the state authority to publicly available generative AI systems.</a:t>
            </a:r>
          </a:p>
          <a:p>
            <a:pPr indent="0" algn="just">
              <a:lnSpc>
                <a:spcPct val="100000"/>
              </a:lnSpc>
              <a:spcBef>
                <a:spcPts val="0"/>
              </a:spcBef>
              <a:spcAft>
                <a:spcPts val="600"/>
              </a:spcAft>
              <a:buNone/>
            </a:pPr>
            <a:r>
              <a:rPr lang="en-US" sz="3100" dirty="0">
                <a:solidFill>
                  <a:srgbClr val="002949"/>
                </a:solidFill>
                <a:ea typeface="Roboto Condensed Light" panose="02000000000000000000" pitchFamily="2" charset="0"/>
                <a:cs typeface="Times New Roman" panose="02020603050405020304" pitchFamily="18" charset="0"/>
              </a:rPr>
              <a:t>Public servants must not blindly trust the results generated by AI tools and should always verify the information, especially when making decisions that may affect human rights, freedoms or obligations.</a:t>
            </a:r>
          </a:p>
          <a:p>
            <a:pPr indent="0" algn="just">
              <a:lnSpc>
                <a:spcPct val="100000"/>
              </a:lnSpc>
              <a:spcBef>
                <a:spcPts val="0"/>
              </a:spcBef>
              <a:spcAft>
                <a:spcPts val="600"/>
              </a:spcAft>
              <a:buNone/>
            </a:pPr>
            <a:r>
              <a:rPr lang="en-US" sz="3100" dirty="0">
                <a:solidFill>
                  <a:srgbClr val="002949"/>
                </a:solidFill>
                <a:ea typeface="Roboto Condensed Light" panose="02000000000000000000" pitchFamily="2" charset="0"/>
                <a:cs typeface="Times New Roman" panose="02020603050405020304" pitchFamily="18" charset="0"/>
              </a:rPr>
              <a:t>The use of AI by public servants must comply with the principles of </a:t>
            </a:r>
            <a:r>
              <a:rPr lang="en-US" sz="3100" b="1" dirty="0">
                <a:solidFill>
                  <a:srgbClr val="002949"/>
                </a:solidFill>
                <a:ea typeface="Roboto Condensed Light" panose="02000000000000000000" pitchFamily="2" charset="0"/>
                <a:cs typeface="Times New Roman" panose="02020603050405020304" pitchFamily="18" charset="0"/>
              </a:rPr>
              <a:t>lawfulness, accountability, transparency, privacy, and non-discrimination</a:t>
            </a:r>
            <a:r>
              <a:rPr lang="en-US" sz="3100" dirty="0">
                <a:solidFill>
                  <a:srgbClr val="002949"/>
                </a:solidFill>
                <a:ea typeface="Roboto Condensed Light" panose="02000000000000000000" pitchFamily="2" charset="0"/>
                <a:cs typeface="Times New Roman" panose="02020603050405020304" pitchFamily="18" charset="0"/>
              </a:rPr>
              <a:t>.</a:t>
            </a:r>
          </a:p>
        </p:txBody>
      </p:sp>
      <p:sp>
        <p:nvSpPr>
          <p:cNvPr id="4" name="Text Placeholder 2">
            <a:extLst>
              <a:ext uri="{FF2B5EF4-FFF2-40B4-BE49-F238E27FC236}">
                <a16:creationId xmlns:a16="http://schemas.microsoft.com/office/drawing/2014/main" id="{E8AD2A9A-448C-61E5-6136-C87AF464080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98E42BD-5142-21B9-AA23-7449FBDEAB5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C92E3F8-7A42-672E-CCA1-83A2C5FC5217}"/>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6B76D0A3-FC54-9E21-7B16-91C26397D94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6</a:t>
            </a:r>
          </a:p>
        </p:txBody>
      </p:sp>
    </p:spTree>
    <p:extLst>
      <p:ext uri="{BB962C8B-B14F-4D97-AF65-F5344CB8AC3E}">
        <p14:creationId xmlns:p14="http://schemas.microsoft.com/office/powerpoint/2010/main" val="113673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FDBAC-9E1E-CEAA-3242-E3ABB61CEF3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022C82-52EE-F9B5-66B3-1CE1E1BFE48C}"/>
              </a:ext>
            </a:extLst>
          </p:cNvPr>
          <p:cNvSpPr>
            <a:spLocks noGrp="1"/>
          </p:cNvSpPr>
          <p:nvPr>
            <p:ph type="title"/>
          </p:nvPr>
        </p:nvSpPr>
        <p:spPr>
          <a:xfrm>
            <a:off x="775880" y="377506"/>
            <a:ext cx="10515600" cy="1114452"/>
          </a:xfrm>
        </p:spPr>
        <p:txBody>
          <a:bodyPr/>
          <a:lstStyle/>
          <a:p>
            <a:pPr algn="ctr"/>
            <a:r>
              <a:rPr lang="en-US" sz="2800" dirty="0">
                <a:solidFill>
                  <a:srgbClr val="004E9E"/>
                </a:solidFill>
                <a:ea typeface="Roboto Condensed Light" panose="02000000000000000000" pitchFamily="2" charset="0"/>
              </a:rPr>
              <a:t>EXPERT COMMITTEE ON THE DEVELOPMENT OF AI IN UKRAINE UNDER THE MINISTRY OF DIGITAL TRANSFORMATION OF UKRAINE</a:t>
            </a:r>
            <a:br>
              <a:rPr lang="en-US" sz="2800" dirty="0">
                <a:solidFill>
                  <a:srgbClr val="004E9E"/>
                </a:solidFill>
                <a:ea typeface="Roboto Condensed Light" panose="02000000000000000000" pitchFamily="2" charset="0"/>
              </a:rPr>
            </a:br>
            <a:r>
              <a:rPr lang="en-US" sz="2800" dirty="0">
                <a:solidFill>
                  <a:srgbClr val="004E9E"/>
                </a:solidFill>
                <a:ea typeface="Roboto Condensed Light" panose="02000000000000000000" pitchFamily="2" charset="0"/>
                <a:hlinkClick r:id="rId2"/>
              </a:rPr>
              <a:t>https://ai.org.ua</a:t>
            </a:r>
            <a:r>
              <a:rPr lang="en-US" sz="2800" dirty="0">
                <a:solidFill>
                  <a:srgbClr val="004E9E"/>
                </a:solidFill>
                <a:ea typeface="Roboto Condensed Light" panose="02000000000000000000" pitchFamily="2" charset="0"/>
              </a:rPr>
              <a:t> </a:t>
            </a:r>
            <a:endParaRPr lang="uk-UA" sz="2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92C76EE9-DA3A-79E3-21B0-FBFF8C3662C3}"/>
              </a:ext>
            </a:extLst>
          </p:cNvPr>
          <p:cNvSpPr>
            <a:spLocks noGrp="1"/>
          </p:cNvSpPr>
          <p:nvPr>
            <p:ph idx="1"/>
          </p:nvPr>
        </p:nvSpPr>
        <p:spPr>
          <a:xfrm>
            <a:off x="327804" y="1776502"/>
            <a:ext cx="11395494" cy="4088275"/>
          </a:xfrm>
        </p:spPr>
        <p:txBody>
          <a:bodyPr/>
          <a:lstStyle/>
          <a:p>
            <a:pPr indent="0" algn="just">
              <a:lnSpc>
                <a:spcPct val="100000"/>
              </a:lnSpc>
              <a:spcBef>
                <a:spcPts val="0"/>
              </a:spcBef>
              <a:spcAft>
                <a:spcPts val="600"/>
              </a:spcAft>
              <a:buNone/>
            </a:pPr>
            <a:r>
              <a:rPr lang="en-US" sz="3400" dirty="0">
                <a:solidFill>
                  <a:srgbClr val="002949"/>
                </a:solidFill>
                <a:ea typeface="Roboto Condensed Light" panose="02000000000000000000" pitchFamily="2" charset="0"/>
                <a:cs typeface="Times New Roman" panose="02020603050405020304" pitchFamily="18" charset="0"/>
              </a:rPr>
              <a:t>Today, within the framework of this committee, a dedicated group is finalizing the Recommendations on the </a:t>
            </a:r>
            <a:r>
              <a:rPr lang="en-US" sz="3400" b="1" dirty="0">
                <a:solidFill>
                  <a:srgbClr val="002949"/>
                </a:solidFill>
                <a:ea typeface="Roboto Condensed Light" panose="02000000000000000000" pitchFamily="2" charset="0"/>
                <a:cs typeface="Times New Roman" panose="02020603050405020304" pitchFamily="18" charset="0"/>
              </a:rPr>
              <a:t>Responsible Use of AI for Legal Professionals</a:t>
            </a:r>
            <a:r>
              <a:rPr lang="en-US" sz="3400"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600"/>
              </a:spcAft>
              <a:buNone/>
            </a:pPr>
            <a:r>
              <a:rPr lang="en-US" sz="3400" dirty="0">
                <a:solidFill>
                  <a:srgbClr val="002949"/>
                </a:solidFill>
                <a:ea typeface="Roboto Condensed Light" panose="02000000000000000000" pitchFamily="2" charset="0"/>
                <a:cs typeface="Times New Roman" panose="02020603050405020304" pitchFamily="18" charset="0"/>
              </a:rPr>
              <a:t>This document will form part of the national roadmap for AI regulation in Ukraine and will assist lawyers in navigating the legal, ethical, and technical dimensions of AI application in their everyday professional practice.</a:t>
            </a:r>
          </a:p>
          <a:p>
            <a:pPr indent="0" algn="just">
              <a:lnSpc>
                <a:spcPct val="100000"/>
              </a:lnSpc>
              <a:spcBef>
                <a:spcPts val="0"/>
              </a:spcBef>
              <a:spcAft>
                <a:spcPts val="0"/>
              </a:spcAft>
              <a:buNone/>
            </a:pPr>
            <a:endParaRPr lang="uk-UA" sz="24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2FF2AF31-DB38-C1C6-BD16-AF91E740B2E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D5C13A8C-C087-D2E5-95E2-64E7E471D54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0EB6683-7C4F-05C4-7967-216471BB08E6}"/>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3D0B0BE-39BB-DD37-4DF0-6B4BF3D40A0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7</a:t>
            </a:r>
          </a:p>
        </p:txBody>
      </p:sp>
    </p:spTree>
    <p:extLst>
      <p:ext uri="{BB962C8B-B14F-4D97-AF65-F5344CB8AC3E}">
        <p14:creationId xmlns:p14="http://schemas.microsoft.com/office/powerpoint/2010/main" val="363362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BC958-A10D-7AA8-8D57-40AFB1FC46B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4429CD-4A1B-C812-E860-EC553128BDA2}"/>
              </a:ext>
            </a:extLst>
          </p:cNvPr>
          <p:cNvSpPr>
            <a:spLocks noGrp="1"/>
          </p:cNvSpPr>
          <p:nvPr>
            <p:ph type="title"/>
          </p:nvPr>
        </p:nvSpPr>
        <p:spPr>
          <a:xfrm>
            <a:off x="468703" y="377507"/>
            <a:ext cx="11410108" cy="922788"/>
          </a:xfrm>
        </p:spPr>
        <p:txBody>
          <a:bodyPr/>
          <a:lstStyle/>
          <a:p>
            <a:pPr algn="ctr"/>
            <a:r>
              <a:rPr lang="uk-UA" sz="2000" dirty="0">
                <a:solidFill>
                  <a:srgbClr val="004E9E"/>
                </a:solidFill>
                <a:ea typeface="Roboto Condensed Light" panose="02000000000000000000" pitchFamily="2" charset="0"/>
                <a:hlinkClick r:id="rId2"/>
              </a:rPr>
              <a:t> </a:t>
            </a:r>
            <a:br>
              <a:rPr lang="uk-UA" sz="2000" dirty="0">
                <a:solidFill>
                  <a:srgbClr val="004E9E"/>
                </a:solidFill>
                <a:ea typeface="Roboto Condensed Light" panose="02000000000000000000" pitchFamily="2" charset="0"/>
                <a:hlinkClick r:id="rId2"/>
              </a:rPr>
            </a:br>
            <a:r>
              <a:rPr lang="en-US" sz="3400" dirty="0">
                <a:solidFill>
                  <a:srgbClr val="004E9E"/>
                </a:solidFill>
                <a:ea typeface="Roboto Condensed Light" panose="02000000000000000000" pitchFamily="2" charset="0"/>
              </a:rPr>
              <a:t>LEGAL POSITION OF THE SUPREME COURT </a:t>
            </a:r>
            <a:br>
              <a:rPr lang="en-US" sz="22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rPr>
              <a:t>(Judgment of 8 February 2024 in case no. 925/200/22) </a:t>
            </a:r>
            <a:r>
              <a:rPr lang="en-US" sz="1800" dirty="0">
                <a:solidFill>
                  <a:srgbClr val="004E9E"/>
                </a:solidFill>
                <a:ea typeface="Roboto Condensed Light" panose="02000000000000000000" pitchFamily="2" charset="0"/>
                <a:hlinkClick r:id="rId2"/>
              </a:rPr>
              <a:t>https://supreme.court.gov.ua/supreme/pres-centr/news/1566118</a:t>
            </a:r>
            <a:r>
              <a:rPr lang="uk-UA" sz="18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29BD99C9-2679-F6E4-8FE5-711271CF4319}"/>
              </a:ext>
            </a:extLst>
          </p:cNvPr>
          <p:cNvSpPr>
            <a:spLocks noGrp="1"/>
          </p:cNvSpPr>
          <p:nvPr>
            <p:ph idx="1"/>
          </p:nvPr>
        </p:nvSpPr>
        <p:spPr>
          <a:xfrm>
            <a:off x="327804" y="1584840"/>
            <a:ext cx="11395494" cy="4279938"/>
          </a:xfrm>
        </p:spPr>
        <p:txBody>
          <a:bodyPr/>
          <a:lstStyle/>
          <a:p>
            <a:pPr indent="0" algn="just">
              <a:lnSpc>
                <a:spcPct val="100000"/>
              </a:lnSpc>
              <a:spcBef>
                <a:spcPts val="600"/>
              </a:spcBef>
              <a:spcAft>
                <a:spcPts val="0"/>
              </a:spcAft>
              <a:buNone/>
            </a:pPr>
            <a:r>
              <a:rPr lang="en-US" sz="3000" b="1" dirty="0">
                <a:solidFill>
                  <a:srgbClr val="002949"/>
                </a:solidFill>
                <a:ea typeface="Roboto Condensed Light" panose="02000000000000000000" pitchFamily="2" charset="0"/>
                <a:cs typeface="Times New Roman" panose="02020603050405020304" pitchFamily="18" charset="0"/>
              </a:rPr>
              <a:t>Abuse of Rights &amp; Counsel's Duty</a:t>
            </a:r>
            <a:r>
              <a:rPr lang="en-US" sz="3000" dirty="0">
                <a:solidFill>
                  <a:srgbClr val="002949"/>
                </a:solidFill>
                <a:ea typeface="Roboto Condensed Light" panose="02000000000000000000" pitchFamily="2" charset="0"/>
                <a:cs typeface="Times New Roman" panose="02020603050405020304" pitchFamily="18" charset="0"/>
              </a:rPr>
              <a:t>: Filing motions that rely on AI-generated findings to challenge a court's judgment constitutes an abuse of procedural rights, an act of disrespect to the court, and a violation of a lawyer's duty of professional prudence.</a:t>
            </a:r>
          </a:p>
          <a:p>
            <a:pPr indent="0" algn="just">
              <a:lnSpc>
                <a:spcPct val="100000"/>
              </a:lnSpc>
              <a:spcBef>
                <a:spcPts val="600"/>
              </a:spcBef>
              <a:spcAft>
                <a:spcPts val="0"/>
              </a:spcAft>
              <a:buNone/>
            </a:pPr>
            <a:r>
              <a:rPr lang="en-US" sz="3000" b="1" dirty="0">
                <a:solidFill>
                  <a:srgbClr val="002949"/>
                </a:solidFill>
                <a:ea typeface="Roboto Condensed Light" panose="02000000000000000000" pitchFamily="2" charset="0"/>
                <a:cs typeface="Times New Roman" panose="02020603050405020304" pitchFamily="18" charset="0"/>
              </a:rPr>
              <a:t>The Role of AI: </a:t>
            </a:r>
            <a:r>
              <a:rPr lang="en-US" sz="3000" dirty="0">
                <a:solidFill>
                  <a:srgbClr val="002949"/>
                </a:solidFill>
                <a:ea typeface="Roboto Condensed Light" panose="02000000000000000000" pitchFamily="2" charset="0"/>
                <a:cs typeface="Times New Roman" panose="02020603050405020304" pitchFamily="18" charset="0"/>
              </a:rPr>
              <a:t>AI is merely an auxiliary tool under a lawyer's control; it can neither replace a judge nor serve as a source of law.</a:t>
            </a:r>
          </a:p>
          <a:p>
            <a:pPr indent="0" algn="just">
              <a:lnSpc>
                <a:spcPct val="100000"/>
              </a:lnSpc>
              <a:spcBef>
                <a:spcPts val="600"/>
              </a:spcBef>
              <a:spcAft>
                <a:spcPts val="0"/>
              </a:spcAft>
              <a:buNone/>
            </a:pPr>
            <a:r>
              <a:rPr lang="en-US" sz="3000" b="1" dirty="0">
                <a:solidFill>
                  <a:srgbClr val="002949"/>
                </a:solidFill>
                <a:ea typeface="Roboto Condensed Light" panose="02000000000000000000" pitchFamily="2" charset="0"/>
                <a:cs typeface="Times New Roman" panose="02020603050405020304" pitchFamily="18" charset="0"/>
              </a:rPr>
              <a:t>Consequences: </a:t>
            </a:r>
            <a:r>
              <a:rPr lang="en-US" sz="3000" dirty="0">
                <a:solidFill>
                  <a:srgbClr val="002949"/>
                </a:solidFill>
                <a:ea typeface="Roboto Condensed Light" panose="02000000000000000000" pitchFamily="2" charset="0"/>
                <a:cs typeface="Times New Roman" panose="02020603050405020304" pitchFamily="18" charset="0"/>
              </a:rPr>
              <a:t>Comparing AI-generated findings against the authoritative position of the court undermines the authority of justice and public confidence in the judiciary.</a:t>
            </a:r>
          </a:p>
        </p:txBody>
      </p:sp>
      <p:sp>
        <p:nvSpPr>
          <p:cNvPr id="4" name="Text Placeholder 2">
            <a:extLst>
              <a:ext uri="{FF2B5EF4-FFF2-40B4-BE49-F238E27FC236}">
                <a16:creationId xmlns:a16="http://schemas.microsoft.com/office/drawing/2014/main" id="{83D12107-E4FA-2C6D-E76C-351E6012F12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501A1FF-BAAF-17C3-37FC-19D4F465D1E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5803580-BDDE-0ACB-AAFB-FC71D2E1E863}"/>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27318AC3-6002-D6A6-6EA1-4A91DC4D0C0A}"/>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8</a:t>
            </a:r>
          </a:p>
        </p:txBody>
      </p:sp>
    </p:spTree>
    <p:extLst>
      <p:ext uri="{BB962C8B-B14F-4D97-AF65-F5344CB8AC3E}">
        <p14:creationId xmlns:p14="http://schemas.microsoft.com/office/powerpoint/2010/main" val="4292842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1A5A2-3E59-BEC5-D242-C31E92B88AF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B0B848-17F5-3B86-313E-D6B13856BC39}"/>
              </a:ext>
            </a:extLst>
          </p:cNvPr>
          <p:cNvSpPr>
            <a:spLocks noGrp="1"/>
          </p:cNvSpPr>
          <p:nvPr>
            <p:ph type="title"/>
          </p:nvPr>
        </p:nvSpPr>
        <p:spPr>
          <a:xfrm>
            <a:off x="775880" y="377507"/>
            <a:ext cx="10775760" cy="805342"/>
          </a:xfrm>
        </p:spPr>
        <p:txBody>
          <a:bodyPr/>
          <a:lstStyle/>
          <a:p>
            <a:pPr algn="ctr"/>
            <a:br>
              <a:rPr lang="uk-UA" sz="3200" dirty="0">
                <a:solidFill>
                  <a:srgbClr val="004E9E"/>
                </a:solidFill>
                <a:ea typeface="Roboto Condensed Light" panose="02000000000000000000" pitchFamily="2" charset="0"/>
              </a:rPr>
            </a:br>
            <a:r>
              <a:rPr lang="en-US" sz="2800" dirty="0">
                <a:solidFill>
                  <a:srgbClr val="004E9E"/>
                </a:solidFill>
                <a:ea typeface="Roboto Condensed Light" panose="02000000000000000000" pitchFamily="2" charset="0"/>
              </a:rPr>
              <a:t>LEGAL POSITION OF THE HIGH ANTI-CORRUPTION COURT</a:t>
            </a:r>
            <a:br>
              <a:rPr lang="en-US" sz="2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rPr>
              <a:t>(Decision of 28 May 2025 in case no. 991/4110/25</a:t>
            </a:r>
            <a:r>
              <a:rPr lang="uk-UA" sz="1800" dirty="0">
                <a:solidFill>
                  <a:srgbClr val="004E9E"/>
                </a:solidFill>
                <a:ea typeface="Roboto Condensed Light" panose="02000000000000000000" pitchFamily="2" charset="0"/>
              </a:rPr>
              <a:t>) </a:t>
            </a:r>
            <a:r>
              <a:rPr lang="en-US" sz="1800" dirty="0">
                <a:solidFill>
                  <a:srgbClr val="004E9E"/>
                </a:solidFill>
                <a:ea typeface="Roboto Condensed Light" panose="02000000000000000000" pitchFamily="2" charset="0"/>
                <a:hlinkClick r:id="rId2"/>
              </a:rPr>
              <a:t>https://reyestr.court.gov.ua/Review/127690240</a:t>
            </a:r>
            <a:r>
              <a:rPr lang="en-US" sz="1800" dirty="0">
                <a:solidFill>
                  <a:srgbClr val="004E9E"/>
                </a:solidFill>
                <a:ea typeface="Roboto Condensed Light" panose="02000000000000000000" pitchFamily="2" charset="0"/>
              </a:rPr>
              <a:t> </a:t>
            </a:r>
            <a:br>
              <a:rPr lang="ru-RU" sz="1800" dirty="0">
                <a:solidFill>
                  <a:srgbClr val="004E9E"/>
                </a:solidFill>
                <a:ea typeface="Roboto Condensed Light" panose="02000000000000000000" pitchFamily="2" charset="0"/>
              </a:rPr>
            </a:b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D927FB1-9EB6-6601-FB68-90398D6CEAF3}"/>
              </a:ext>
            </a:extLst>
          </p:cNvPr>
          <p:cNvSpPr>
            <a:spLocks noGrp="1"/>
          </p:cNvSpPr>
          <p:nvPr>
            <p:ph idx="1"/>
          </p:nvPr>
        </p:nvSpPr>
        <p:spPr>
          <a:xfrm>
            <a:off x="327804" y="1342239"/>
            <a:ext cx="11395494" cy="4522539"/>
          </a:xfrm>
        </p:spPr>
        <p:txBody>
          <a:bodyPr/>
          <a:lstStyle/>
          <a:p>
            <a:pPr indent="0" algn="just">
              <a:lnSpc>
                <a:spcPct val="100000"/>
              </a:lnSpc>
              <a:spcBef>
                <a:spcPts val="600"/>
              </a:spcBef>
              <a:spcAft>
                <a:spcPts val="0"/>
              </a:spcAft>
              <a:buNone/>
            </a:pPr>
            <a:r>
              <a:rPr lang="en-US" sz="3000" b="1" dirty="0">
                <a:solidFill>
                  <a:srgbClr val="002949"/>
                </a:solidFill>
                <a:ea typeface="Roboto Condensed Light" panose="02000000000000000000" pitchFamily="2" charset="0"/>
                <a:cs typeface="Times New Roman" panose="02020603050405020304" pitchFamily="18" charset="0"/>
              </a:rPr>
              <a:t>The Court Deems the Following as Abuse of Rights &amp; Disrespect:</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Relying on AI-generated positions. </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Submitting an appellate complaint based solely on AI output. </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Using AI without legal grounds or scientific basis, contradicting the findings of the investigating judge. </a:t>
            </a:r>
            <a:endParaRPr lang="uk-UA" sz="30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600"/>
              </a:spcBef>
              <a:spcAft>
                <a:spcPts val="0"/>
              </a:spcAft>
              <a:buNone/>
            </a:pPr>
            <a:r>
              <a:rPr lang="en-US" sz="3000" b="1" dirty="0">
                <a:solidFill>
                  <a:srgbClr val="002949"/>
                </a:solidFill>
                <a:ea typeface="Roboto Condensed Light" panose="02000000000000000000" pitchFamily="2" charset="0"/>
                <a:cs typeface="Times New Roman" panose="02020603050405020304" pitchFamily="18" charset="0"/>
              </a:rPr>
              <a:t>Core Judicial Principle Reaffirmed:</a:t>
            </a:r>
          </a:p>
          <a:p>
            <a:pPr indent="0" algn="just">
              <a:lnSpc>
                <a:spcPct val="100000"/>
              </a:lnSpc>
              <a:spcBef>
                <a:spcPts val="600"/>
              </a:spcBef>
              <a:spcAft>
                <a:spcPts val="0"/>
              </a:spcAft>
              <a:buNone/>
            </a:pPr>
            <a:r>
              <a:rPr lang="en-US" sz="3000" dirty="0">
                <a:solidFill>
                  <a:srgbClr val="002949"/>
                </a:solidFill>
                <a:ea typeface="Roboto Condensed Light" panose="02000000000000000000" pitchFamily="2" charset="0"/>
                <a:cs typeface="Times New Roman" panose="02020603050405020304" pitchFamily="18" charset="0"/>
              </a:rPr>
              <a:t>The court must decide cases based on law, facts, and legal arguments — not on information generated by AI. </a:t>
            </a:r>
          </a:p>
        </p:txBody>
      </p:sp>
      <p:sp>
        <p:nvSpPr>
          <p:cNvPr id="4" name="Text Placeholder 2">
            <a:extLst>
              <a:ext uri="{FF2B5EF4-FFF2-40B4-BE49-F238E27FC236}">
                <a16:creationId xmlns:a16="http://schemas.microsoft.com/office/drawing/2014/main" id="{7DF3A159-F776-D614-CB2A-2D951476B00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F2D853F-ECC2-4B67-A2B6-470222627AF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9038240-B4EB-031D-D27F-E4845A940BE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en-US" altLang="uk-UA" dirty="0">
                <a:solidFill>
                  <a:srgbClr val="002949"/>
                </a:solidFill>
              </a:rPr>
              <a:t>Artificial Intelligence and The Judicial System Of Ukraine: Results Of Cooperation In The Past Year</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C58EFBA7-7C40-A69B-3EDE-229382A6518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a:solidFill>
                  <a:srgbClr val="002949"/>
                </a:solidFill>
              </a:rPr>
              <a:t>9</a:t>
            </a:r>
          </a:p>
        </p:txBody>
      </p:sp>
    </p:spTree>
    <p:extLst>
      <p:ext uri="{BB962C8B-B14F-4D97-AF65-F5344CB8AC3E}">
        <p14:creationId xmlns:p14="http://schemas.microsoft.com/office/powerpoint/2010/main" val="3494894"/>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6925</TotalTime>
  <Words>2145</Words>
  <Application>Microsoft Office PowerPoint</Application>
  <PresentationFormat>Широкий екран</PresentationFormat>
  <Paragraphs>135</Paragraphs>
  <Slides>18</Slides>
  <Notes>1</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18</vt:i4>
      </vt:variant>
    </vt:vector>
  </HeadingPairs>
  <TitlesOfParts>
    <vt:vector size="22" baseType="lpstr">
      <vt:lpstr>Arial</vt:lpstr>
      <vt:lpstr>Calibri Light</vt:lpstr>
      <vt:lpstr>Roboto Condensed Light</vt:lpstr>
      <vt:lpstr>Верховний Суд</vt:lpstr>
      <vt:lpstr>Презентація PowerPoint</vt:lpstr>
      <vt:lpstr>AGENDA</vt:lpstr>
      <vt:lpstr>CODE OF JUDICIAL ETHICS (Article 16) https://zakon.rada.gov.ua/rada/show/en/n0001415-24?lang=en#Text </vt:lpstr>
      <vt:lpstr>COMMENTARY ON ARTICLE 16 OF THE CODE OF JUDICIAL ETHICS https://rsu.gov.ua/en/news/zasidanna-robocoi-grupi-rsu-z-pidgotovki-komentara-do-kodeksu-suddivskoi-etiki-vidbulosa-u-vinnici </vt:lpstr>
      <vt:lpstr>FRAMEWORK FOR THE USE OF AI TOOLS IN THE HIGH ANTI-CORRUPTION COURT (Order of December 19, 2024, No. 56) https://court.gov.ua/storage/portal/hcac/documents/orders/19.12.2024_56.pdf </vt:lpstr>
      <vt:lpstr>GUIDELINES ON THE RESPONSIBLE USE OF AI IN THE PUBLIC SERVICE https://cms.thedigital.gov.ua/storage/uploads/files/page/community/docs/Porady_z_vykorystannya_AI.pdf    </vt:lpstr>
      <vt:lpstr>EXPERT COMMITTEE ON THE DEVELOPMENT OF AI IN UKRAINE UNDER THE MINISTRY OF DIGITAL TRANSFORMATION OF UKRAINE https://ai.org.ua </vt:lpstr>
      <vt:lpstr>  LEGAL POSITION OF THE SUPREME COURT  (Judgment of 8 February 2024 in case no. 925/200/22) https://supreme.court.gov.ua/supreme/pres-centr/news/1566118 </vt:lpstr>
      <vt:lpstr> LEGAL POSITION OF THE HIGH ANTI-CORRUPTION COURT (Decision of 28 May 2025 in case no. 991/4110/25) https://reyestr.court.gov.ua/Review/127690240  </vt:lpstr>
      <vt:lpstr>SUPREME COURT LEGAL POSITIONS DATABASE https://lpd.court.gov.ua </vt:lpstr>
      <vt:lpstr>THE CONCEPT OF THE UNIFIED JUDICIAL INFORMATION AND TELECOMMUNICATION SYSTEM  (State Judicial Administration of Ukraine, Order No. 178 of 30 April 2025) https://court.gov.ua/storage/portal/dsa/normatyvno-pravova%20baza/N_178_2025.pdf </vt:lpstr>
      <vt:lpstr>THE OBLIGATION TO PUBLISH COURT DECISIONS IN UKRAINE</vt:lpstr>
      <vt:lpstr>Annual Report of the High Council of Justice "On the State of Ensuring the Independence in Ukraine" for the Year 2024 https://hcj.gov.ua/sites/default/files/field/file/shchorichna_dopovid_za_2024_rik_pro_stan_zabezpechennya_nezalezhnosti_suddiv_v_ukrayini_0.pdf </vt:lpstr>
      <vt:lpstr>PROFESSIONAL STANDARDS FOR "JUDGE“ https://uba.ua/eng/news/profesjjn-standarti-prokuror-ta-suddja-vnesen-do-restru-kvalfkacjj https://register.nqa.gov.ua/uploads/0/694-proekt_sudda_1.pdf  </vt:lpstr>
      <vt:lpstr>NATIONAL SCHOOL OF JUDGES OF UKRAINE https://nsj.gov.ua   </vt:lpstr>
      <vt:lpstr>JUDICIAL SELF-EDUCATION OF SUPREME COURT JUDGES AND STAFF https://www.facebook.com/story.php?story_fbid=2809740282543014&amp;id=100005212094117&amp;mibextid=wwXIfr&amp;rdid=v4PXYufCz67A2uEh </vt:lpstr>
      <vt:lpstr>CONCLUDING REFLECTIONS</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Берназюк</cp:lastModifiedBy>
  <cp:revision>516</cp:revision>
  <cp:lastPrinted>2025-06-05T10:48:47Z</cp:lastPrinted>
  <dcterms:created xsi:type="dcterms:W3CDTF">2018-11-30T10:25:38Z</dcterms:created>
  <dcterms:modified xsi:type="dcterms:W3CDTF">2025-06-10T08:15:13Z</dcterms:modified>
</cp:coreProperties>
</file>