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handoutMasterIdLst>
    <p:handoutMasterId r:id="rId26"/>
  </p:handoutMasterIdLst>
  <p:sldIdLst>
    <p:sldId id="256" r:id="rId2"/>
    <p:sldId id="897" r:id="rId3"/>
    <p:sldId id="958" r:id="rId4"/>
    <p:sldId id="960" r:id="rId5"/>
    <p:sldId id="962" r:id="rId6"/>
    <p:sldId id="952" r:id="rId7"/>
    <p:sldId id="935" r:id="rId8"/>
    <p:sldId id="895" r:id="rId9"/>
    <p:sldId id="898" r:id="rId10"/>
    <p:sldId id="793" r:id="rId11"/>
    <p:sldId id="823" r:id="rId12"/>
    <p:sldId id="941" r:id="rId13"/>
    <p:sldId id="948" r:id="rId14"/>
    <p:sldId id="942" r:id="rId15"/>
    <p:sldId id="902" r:id="rId16"/>
    <p:sldId id="949" r:id="rId17"/>
    <p:sldId id="950" r:id="rId18"/>
    <p:sldId id="954" r:id="rId19"/>
    <p:sldId id="955" r:id="rId20"/>
    <p:sldId id="956" r:id="rId21"/>
    <p:sldId id="764" r:id="rId22"/>
    <p:sldId id="893" r:id="rId23"/>
    <p:sldId id="279" r:id="rId24"/>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897"/>
            <p14:sldId id="958"/>
            <p14:sldId id="960"/>
            <p14:sldId id="962"/>
            <p14:sldId id="952"/>
            <p14:sldId id="935"/>
            <p14:sldId id="895"/>
            <p14:sldId id="898"/>
            <p14:sldId id="793"/>
            <p14:sldId id="823"/>
            <p14:sldId id="941"/>
            <p14:sldId id="948"/>
            <p14:sldId id="942"/>
            <p14:sldId id="902"/>
            <p14:sldId id="949"/>
            <p14:sldId id="950"/>
            <p14:sldId id="954"/>
            <p14:sldId id="955"/>
            <p14:sldId id="956"/>
            <p14:sldId id="76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115" d="100"/>
          <a:sy n="115" d="100"/>
        </p:scale>
        <p:origin x="138" y="114"/>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B7277317-833C-4BE0-A643-915481DFC742}"/>
    <pc:docChg chg="delSld modSld sldOrd modSection">
      <pc:chgData name="Ян Берназюк" userId="581687679c8901c1" providerId="LiveId" clId="{B7277317-833C-4BE0-A643-915481DFC742}" dt="2025-09-07T07:41:23.902" v="78" actId="20577"/>
      <pc:docMkLst>
        <pc:docMk/>
      </pc:docMkLst>
      <pc:sldChg chg="modSp">
        <pc:chgData name="Ян Берназюк" userId="581687679c8901c1" providerId="LiveId" clId="{B7277317-833C-4BE0-A643-915481DFC742}" dt="2025-09-07T07:33:59.765" v="7" actId="14100"/>
        <pc:sldMkLst>
          <pc:docMk/>
          <pc:sldMk cId="2656577781" sldId="897"/>
        </pc:sldMkLst>
        <pc:spChg chg="mod">
          <ac:chgData name="Ян Берназюк" userId="581687679c8901c1" providerId="LiveId" clId="{B7277317-833C-4BE0-A643-915481DFC742}" dt="2025-09-07T07:33:56.117" v="6" actId="14100"/>
          <ac:spMkLst>
            <pc:docMk/>
            <pc:sldMk cId="2656577781" sldId="897"/>
            <ac:spMk id="2" creationId="{9934BD08-F0D9-4EB5-AA18-576E2A94D4CD}"/>
          </ac:spMkLst>
        </pc:spChg>
        <pc:spChg chg="mod">
          <ac:chgData name="Ян Берназюк" userId="581687679c8901c1" providerId="LiveId" clId="{B7277317-833C-4BE0-A643-915481DFC742}" dt="2025-09-07T07:33:59.765" v="7" actId="14100"/>
          <ac:spMkLst>
            <pc:docMk/>
            <pc:sldMk cId="2656577781" sldId="897"/>
            <ac:spMk id="3" creationId="{D4F2DC3E-5ADF-4808-A3C6-34A83DDC7E34}"/>
          </ac:spMkLst>
        </pc:spChg>
      </pc:sldChg>
      <pc:sldChg chg="modSp">
        <pc:chgData name="Ян Берназюк" userId="581687679c8901c1" providerId="LiveId" clId="{B7277317-833C-4BE0-A643-915481DFC742}" dt="2025-09-07T07:37:14.737" v="56" actId="14100"/>
        <pc:sldMkLst>
          <pc:docMk/>
          <pc:sldMk cId="2963102634" sldId="898"/>
        </pc:sldMkLst>
        <pc:spChg chg="mod">
          <ac:chgData name="Ян Берназюк" userId="581687679c8901c1" providerId="LiveId" clId="{B7277317-833C-4BE0-A643-915481DFC742}" dt="2025-09-07T07:37:12.262" v="55" actId="14100"/>
          <ac:spMkLst>
            <pc:docMk/>
            <pc:sldMk cId="2963102634" sldId="898"/>
            <ac:spMk id="2" creationId="{9934BD08-F0D9-4EB5-AA18-576E2A94D4CD}"/>
          </ac:spMkLst>
        </pc:spChg>
        <pc:spChg chg="mod">
          <ac:chgData name="Ян Берназюк" userId="581687679c8901c1" providerId="LiveId" clId="{B7277317-833C-4BE0-A643-915481DFC742}" dt="2025-09-07T07:37:14.737" v="56" actId="14100"/>
          <ac:spMkLst>
            <pc:docMk/>
            <pc:sldMk cId="2963102634" sldId="898"/>
            <ac:spMk id="3" creationId="{D4F2DC3E-5ADF-4808-A3C6-34A83DDC7E34}"/>
          </ac:spMkLst>
        </pc:spChg>
      </pc:sldChg>
      <pc:sldChg chg="del">
        <pc:chgData name="Ян Берназюк" userId="581687679c8901c1" providerId="LiveId" clId="{B7277317-833C-4BE0-A643-915481DFC742}" dt="2025-09-07T07:34:58.716" v="10" actId="2696"/>
        <pc:sldMkLst>
          <pc:docMk/>
          <pc:sldMk cId="4238001150" sldId="939"/>
        </pc:sldMkLst>
      </pc:sldChg>
      <pc:sldChg chg="ord">
        <pc:chgData name="Ян Берназюк" userId="581687679c8901c1" providerId="LiveId" clId="{B7277317-833C-4BE0-A643-915481DFC742}" dt="2025-09-07T07:29:46.673" v="3"/>
        <pc:sldMkLst>
          <pc:docMk/>
          <pc:sldMk cId="2983112505" sldId="941"/>
        </pc:sldMkLst>
      </pc:sldChg>
      <pc:sldChg chg="del">
        <pc:chgData name="Ян Берназюк" userId="581687679c8901c1" providerId="LiveId" clId="{B7277317-833C-4BE0-A643-915481DFC742}" dt="2025-09-07T07:36:19.423" v="53" actId="2696"/>
        <pc:sldMkLst>
          <pc:docMk/>
          <pc:sldMk cId="1136737383" sldId="946"/>
        </pc:sldMkLst>
      </pc:sldChg>
      <pc:sldChg chg="modSp ord">
        <pc:chgData name="Ян Берназюк" userId="581687679c8901c1" providerId="LiveId" clId="{B7277317-833C-4BE0-A643-915481DFC742}" dt="2025-09-07T07:37:49.534" v="57" actId="14100"/>
        <pc:sldMkLst>
          <pc:docMk/>
          <pc:sldMk cId="1770373247" sldId="948"/>
        </pc:sldMkLst>
        <pc:spChg chg="mod">
          <ac:chgData name="Ян Берназюк" userId="581687679c8901c1" providerId="LiveId" clId="{B7277317-833C-4BE0-A643-915481DFC742}" dt="2025-09-07T07:37:49.534" v="57" actId="14100"/>
          <ac:spMkLst>
            <pc:docMk/>
            <pc:sldMk cId="1770373247" sldId="948"/>
            <ac:spMk id="3" creationId="{2CC5A4BC-D85B-F43D-3915-8591FAEE1688}"/>
          </ac:spMkLst>
        </pc:spChg>
      </pc:sldChg>
      <pc:sldChg chg="modSp mod">
        <pc:chgData name="Ян Берназюк" userId="581687679c8901c1" providerId="LiveId" clId="{B7277317-833C-4BE0-A643-915481DFC742}" dt="2025-09-07T07:36:40.487" v="54"/>
        <pc:sldMkLst>
          <pc:docMk/>
          <pc:sldMk cId="817914537" sldId="952"/>
        </pc:sldMkLst>
        <pc:spChg chg="mod">
          <ac:chgData name="Ян Берназюк" userId="581687679c8901c1" providerId="LiveId" clId="{B7277317-833C-4BE0-A643-915481DFC742}" dt="2025-09-07T07:36:40.487" v="54"/>
          <ac:spMkLst>
            <pc:docMk/>
            <pc:sldMk cId="817914537" sldId="952"/>
            <ac:spMk id="3" creationId="{6B80E2D8-FD45-CB3C-3FF9-09DBCF1B240D}"/>
          </ac:spMkLst>
        </pc:spChg>
      </pc:sldChg>
      <pc:sldChg chg="modSp">
        <pc:chgData name="Ян Берназюк" userId="581687679c8901c1" providerId="LiveId" clId="{B7277317-833C-4BE0-A643-915481DFC742}" dt="2025-09-07T07:34:09.741" v="9"/>
        <pc:sldMkLst>
          <pc:docMk/>
          <pc:sldMk cId="430830220" sldId="958"/>
        </pc:sldMkLst>
        <pc:spChg chg="mod">
          <ac:chgData name="Ян Берназюк" userId="581687679c8901c1" providerId="LiveId" clId="{B7277317-833C-4BE0-A643-915481DFC742}" dt="2025-09-07T07:34:09.741" v="9"/>
          <ac:spMkLst>
            <pc:docMk/>
            <pc:sldMk cId="430830220" sldId="958"/>
            <ac:spMk id="2" creationId="{17B2845B-AE0F-B2E5-CD15-7640E3E941A4}"/>
          </ac:spMkLst>
        </pc:spChg>
      </pc:sldChg>
      <pc:sldChg chg="modSp mod">
        <pc:chgData name="Ян Берназюк" userId="581687679c8901c1" providerId="LiveId" clId="{B7277317-833C-4BE0-A643-915481DFC742}" dt="2025-09-07T07:41:23.902" v="78" actId="20577"/>
        <pc:sldMkLst>
          <pc:docMk/>
          <pc:sldMk cId="3630852406" sldId="962"/>
        </pc:sldMkLst>
        <pc:spChg chg="mod">
          <ac:chgData name="Ян Берназюк" userId="581687679c8901c1" providerId="LiveId" clId="{B7277317-833C-4BE0-A643-915481DFC742}" dt="2025-09-07T07:41:23.902" v="78" actId="20577"/>
          <ac:spMkLst>
            <pc:docMk/>
            <pc:sldMk cId="3630852406" sldId="962"/>
            <ac:spMk id="2" creationId="{14E804C8-B4BC-3830-A303-577FC0D279EF}"/>
          </ac:spMkLst>
        </pc:spChg>
        <pc:spChg chg="mod">
          <ac:chgData name="Ян Берназюк" userId="581687679c8901c1" providerId="LiveId" clId="{B7277317-833C-4BE0-A643-915481DFC742}" dt="2025-09-07T07:40:56.777" v="77" actId="1076"/>
          <ac:spMkLst>
            <pc:docMk/>
            <pc:sldMk cId="3630852406" sldId="962"/>
            <ac:spMk id="3" creationId="{C66A4C37-5ACC-A73B-238F-97C3331D60D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08.09.2025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08.09.2025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08.09.2025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08.09.2025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08.09.2025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08.09.2025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08.09.2025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08.09.2025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08.09.2025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rsu.gov.ua/ua/news/zasidanna-robocoi-grupi-rsu-z-pidgotovki-komentara-do-kodeksu-suddivskoi-etiki-vidbulosa-u-vinnici" TargetMode="External"/><Relationship Id="rId2" Type="http://schemas.openxmlformats.org/officeDocument/2006/relationships/hyperlink" Target="https://rsu.gov.ua/ua/news/u-radi-suddiv-ukraini-vidbulosa-zasidanna-rg-z-pidgotovki-komentara-do-kodeksu-suddivskoi-etik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101-%20new_principles_court_bernaziuk.pdf" TargetMode="External"/><Relationship Id="rId13" Type="http://schemas.openxmlformats.org/officeDocument/2006/relationships/hyperlink" Target="https://court.gov.ua/storage/portal/supreme/prezentacii_2024/108_AI_practice_bernaziuk.pdf" TargetMode="External"/><Relationship Id="rId18" Type="http://schemas.openxmlformats.org/officeDocument/2006/relationships/hyperlink" Target="https://court.gov.ua/storage/portal/supreme/Bernazuk_.pdf" TargetMode="External"/><Relationship Id="rId3" Type="http://schemas.openxmlformats.org/officeDocument/2006/relationships/hyperlink" Target="https://supreme.court.gov.ua/userfiles/media/new_folder_for_uploads/supreme/2024_prezent/artificial_intelligence_bernaziuk%20(1).pdf" TargetMode="External"/><Relationship Id="rId21" Type="http://schemas.openxmlformats.org/officeDocument/2006/relationships/hyperlink" Target="https://court.gov.ua/storage/portal/supreme/prezentacii_2025/125_AI_Algorithmic_Bias_Discrimination_Risks_bernaziuk.pdf" TargetMode="External"/><Relationship Id="rId7" Type="http://schemas.openxmlformats.org/officeDocument/2006/relationships/hyperlink" Target="https://supreme.court.gov.ua/userfiles/media/new_folder_for_uploads/supreme/2024_prezent/AI_abuse_of_procedural_rights.pdf" TargetMode="External"/><Relationship Id="rId12" Type="http://schemas.openxmlformats.org/officeDocument/2006/relationships/hyperlink" Target="https://court.gov.ua/storage/portal/supreme/prezentacii_2024/105_AI_internation_standarts_bernaziuk.pdf" TargetMode="External"/><Relationship Id="rId17" Type="http://schemas.openxmlformats.org/officeDocument/2006/relationships/hyperlink" Target="https://court.gov.ua/storage/portal/supreme/prezentacii_2025/120_AI_uniformity_of_judicial_practice_bernaziuk.pdf" TargetMode="External"/><Relationship Id="rId25" Type="http://schemas.openxmlformats.org/officeDocument/2006/relationships/hyperlink" Target="https://court.gov.ua/storage/portal/supreme/prezentacii_2025/AI_Ukraine_bernaziuk.pdf" TargetMode="External"/><Relationship Id="rId2" Type="http://schemas.openxmlformats.org/officeDocument/2006/relationships/hyperlink" Target="https://supreme.court.gov.ua/userfiles/media/new_folder_for_uploads/supreme/2024_prezent/artificial_intelligence_bernaziuk.pdf" TargetMode="External"/><Relationship Id="rId16" Type="http://schemas.openxmlformats.org/officeDocument/2006/relationships/hyperlink" Target="https://court.gov.ua/storage/portal/supreme/prezentacii_2025/119_AI_personal_data_protection_bernaziuk.pdf" TargetMode="External"/><Relationship Id="rId20" Type="http://schemas.openxmlformats.org/officeDocument/2006/relationships/hyperlink" Target="https://court.gov.ua/storage/portal/supreme/prezentacii_2025/124_AI_Future_Prospects_Risks_for_Judiciary_bernaziuk.pdf" TargetMode="External"/><Relationship Id="rId1" Type="http://schemas.openxmlformats.org/officeDocument/2006/relationships/slideLayout" Target="../slideLayouts/slideLayout2.xml"/><Relationship Id="rId6" Type="http://schemas.openxmlformats.org/officeDocument/2006/relationships/hyperlink" Target="https://supreme.court.gov.ua/userfiles/media/new_folder_for_uploads/supreme/2024_prezent/AI_ethics_bernaziuk.pdf" TargetMode="External"/><Relationship Id="rId11" Type="http://schemas.openxmlformats.org/officeDocument/2006/relationships/hyperlink" Target="https://court.gov.ua/storage/portal/supreme/prezentacii_2024/104_AI_privacy_bernaziuk.pdf" TargetMode="External"/><Relationship Id="rId24" Type="http://schemas.openxmlformats.org/officeDocument/2006/relationships/hyperlink" Target="https://court.gov.ua/storage/portal/supreme/prezentacii_2025/137_AI_Code_Judicial_Ethics_Art_16_Permissible_Prohibited_bernaziuk.pdf" TargetMode="External"/><Relationship Id="rId5" Type="http://schemas.openxmlformats.org/officeDocument/2006/relationships/hyperlink" Target="https://supreme.court.gov.ua/userfiles/media/new_folder_for_uploads/supreme/2024_prezent/AI_first_rules_bernaziuk.pdf" TargetMode="External"/><Relationship Id="rId15" Type="http://schemas.openxmlformats.org/officeDocument/2006/relationships/hyperlink" Target="https://court.gov.ua/storage/portal/supreme/prezentacii_2024/115_AI_transparency_accountability_bernaziuk.pdf" TargetMode="External"/><Relationship Id="rId23" Type="http://schemas.openxmlformats.org/officeDocument/2006/relationships/hyperlink" Target="https://constitutionalist.com.ua/pravosuddia-v-epokhu-shtuchnoho-intelektu-instrument-chy-vyklyk" TargetMode="External"/><Relationship Id="rId10" Type="http://schemas.openxmlformats.org/officeDocument/2006/relationships/hyperlink" Target="https://court.gov.ua/storage/portal/supreme/prezentacii_2024/Prezent_AI_prohibition_or_permission_bernaziuk.pdf" TargetMode="External"/><Relationship Id="rId19" Type="http://schemas.openxmlformats.org/officeDocument/2006/relationships/hyperlink" Target="https://constitutionalist.com.ua/shtuchnyj-intelekt-u-pravosuddi-mizhnarodnyj-dosvid-ta-vyklyky" TargetMode="External"/><Relationship Id="rId4" Type="http://schemas.openxmlformats.org/officeDocument/2006/relationships/hyperlink" Target="https://supreme.court.gov.ua/userfiles/media/new_folder_for_uploads/supreme/2024_prezent/AI_festina_lente_bernaziuk.pdf" TargetMode="External"/><Relationship Id="rId9" Type="http://schemas.openxmlformats.org/officeDocument/2006/relationships/hyperlink" Target="https://supreme.court.gov.ua/userfiles/media/new_folder_for_uploads/supreme/2024_prezent/AI_principal_of_legal_certainly_bernaziuk.pdf" TargetMode="External"/><Relationship Id="rId14" Type="http://schemas.openxmlformats.org/officeDocument/2006/relationships/hyperlink" Target="https://court.gov.ua/storage/portal/supreme/prezentacii_2024/109_%20AI_life_hacks_bernaziuk.pdf" TargetMode="External"/><Relationship Id="rId22" Type="http://schemas.openxmlformats.org/officeDocument/2006/relationships/hyperlink" Target="https://court.gov.ua/storage/portal/supreme/133.%20AI_and_Regulation_by_SupremeCourts_bernaziuk.pdf"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5" Type="http://schemas.openxmlformats.org/officeDocument/2006/relationships/hyperlink" Target="https://constitutionalist.com.ua/artificial-intelligence-and-the-judicial-system-of-ukraine-results-of-cooperation-in-the-past-year" TargetMode="External"/><Relationship Id="rId4" Type="http://schemas.openxmlformats.org/officeDocument/2006/relationships/hyperlink" Target="https://so.supreme.court.gov.ua/news/986/tsyfrova-era-pravosuddia-rol-shi-u-zabezpechenni-iednosti-sudovoi-praktyky-v-ukraini"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altLang="uk-UA" sz="1400" dirty="0">
                <a:solidFill>
                  <a:schemeClr val="bg1"/>
                </a:solidFill>
              </a:rPr>
              <a:t>Міністерство цифрових технологій України</a:t>
            </a:r>
          </a:p>
          <a:p>
            <a:pPr algn="just">
              <a:lnSpc>
                <a:spcPct val="100000"/>
              </a:lnSpc>
              <a:spcBef>
                <a:spcPct val="0"/>
              </a:spcBef>
              <a:buFontTx/>
              <a:buNone/>
            </a:pPr>
            <a:r>
              <a:rPr lang="uk-UA" altLang="uk-UA" sz="1400" dirty="0">
                <a:solidFill>
                  <a:schemeClr val="bg1"/>
                </a:solidFill>
              </a:rPr>
              <a:t>Асоціація правників України </a:t>
            </a:r>
            <a:endParaRPr lang="ru-RU" altLang="uk-UA" sz="1400" dirty="0">
              <a:solidFill>
                <a:schemeClr val="bg1"/>
              </a:solidFill>
            </a:endParaRPr>
          </a:p>
          <a:p>
            <a:pPr algn="just">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sz="1400" noProof="0" dirty="0">
                <a:solidFill>
                  <a:schemeClr val="bg1"/>
                </a:solidFill>
              </a:rPr>
              <a:t>Презентація Посібника з відповідального використання ШІ для правників </a:t>
            </a:r>
          </a:p>
          <a:p>
            <a:pPr>
              <a:lnSpc>
                <a:spcPct val="100000"/>
              </a:lnSpc>
              <a:spcBef>
                <a:spcPct val="0"/>
              </a:spcBef>
              <a:buFontTx/>
              <a:buNone/>
            </a:pPr>
            <a:endParaRPr lang="ru-RU" altLang="uk-UA" sz="1400" dirty="0">
              <a:solidFill>
                <a:schemeClr val="bg1"/>
              </a:solidFill>
            </a:endParaRP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altLang="uk-UA" sz="1400" dirty="0">
                <a:solidFill>
                  <a:schemeClr val="bg1"/>
                </a:solidFill>
              </a:rPr>
              <a:t>4 вересня 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sz="4200" noProof="0" dirty="0">
                <a:solidFill>
                  <a:schemeClr val="bg1"/>
                </a:solidFill>
              </a:rPr>
              <a:t>Штучний інтелект у діяльності Верховного Суду: етичні та організаційні рамки</a:t>
            </a: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500063"/>
            <a:ext cx="10896415" cy="693799"/>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НЕЗАМІННІСТЬ ЛЮДСЬКОГО ЕЛЕМЕНТА У ПРАВОСУДДІ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16391"/>
            <a:ext cx="11395494" cy="4548388"/>
          </a:xfrm>
        </p:spPr>
        <p:txBody>
          <a:bodyPr/>
          <a:lstStyle/>
          <a:p>
            <a:pPr indent="0" algn="just">
              <a:lnSpc>
                <a:spcPct val="100000"/>
              </a:lnSpc>
              <a:spcBef>
                <a:spcPts val="60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Роль людини у праві лише зростатиме — особливо в питаннях, що потребують емпатії, розуміння контексту, етичної оцінки та спілкування з клієнтами. ШІ не володіє емоціями, не здатний на співчуття або моральне судження. У складних справах, де важлива не лише логіка, а й людяність, довіра та психологічна підтримка, перевага завжди буде за фахівцями </a:t>
            </a:r>
            <a:r>
              <a:rPr lang="uk-UA" sz="3600" i="1" noProof="0" dirty="0">
                <a:solidFill>
                  <a:srgbClr val="002949"/>
                </a:solidFill>
                <a:ea typeface="Roboto Condensed Light" panose="02000000000000000000" pitchFamily="2" charset="0"/>
                <a:cs typeface="Times New Roman" panose="02020603050405020304" pitchFamily="18" charset="0"/>
              </a:rPr>
              <a:t>(Сторінка 4)</a:t>
            </a:r>
            <a:endParaRPr lang="uk-UA"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2004408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500063"/>
            <a:ext cx="11096080" cy="634998"/>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РИЗИК УПЕРЕДЖЕНОСТІ ШІ ТА ПОРУШЕННЯ СУДДІВСЬКОЇ ЕТИКИ</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83516"/>
            <a:ext cx="11395494" cy="4439423"/>
          </a:xfrm>
        </p:spPr>
        <p:txBody>
          <a:bodyPr/>
          <a:lstStyle/>
          <a:p>
            <a:pPr indent="0" algn="just">
              <a:lnSpc>
                <a:spcPct val="100000"/>
              </a:lnSpc>
              <a:spcBef>
                <a:spcPts val="0"/>
              </a:spcBef>
              <a:spcAft>
                <a:spcPts val="600"/>
              </a:spcAft>
              <a:buNone/>
            </a:pPr>
            <a:r>
              <a:rPr lang="uk-UA" sz="3600" noProof="0" dirty="0">
                <a:solidFill>
                  <a:srgbClr val="002949"/>
                </a:solidFill>
                <a:effectLst/>
                <a:ea typeface="Roboto Condensed Light" panose="02000000000000000000" pitchFamily="2" charset="0"/>
                <a:cs typeface="Times New Roman" panose="02020603050405020304" pitchFamily="18" charset="0"/>
              </a:rPr>
              <a:t>Використання системи ШІ для ухвалення рішення по справі. Якщо алгоритм має вбудовані упередження (наприклад, щодо певних соціальних груп), це може призвести до несправедливого рішення. До того ж, це може порушувати кодекс Суддівської етики щодо процесу ухвалення рішень </a:t>
            </a:r>
            <a:r>
              <a:rPr lang="uk-UA" sz="3600" i="1" noProof="0" dirty="0">
                <a:solidFill>
                  <a:srgbClr val="002949"/>
                </a:solidFill>
                <a:effectLst/>
                <a:ea typeface="Roboto Condensed Light" panose="02000000000000000000" pitchFamily="2" charset="0"/>
                <a:cs typeface="Times New Roman" panose="02020603050405020304" pitchFamily="18" charset="0"/>
              </a:rPr>
              <a:t>(Сторінка 20)</a:t>
            </a:r>
            <a:endParaRPr lang="uk-UA" sz="3600" i="1"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86300879-08AC-40F4-825C-FB2DCA0D41AA}"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1583174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25B82-7B26-CCDC-D2B6-56C3D1D662D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F03226-7BA4-17AC-E850-285D2355F014}"/>
              </a:ext>
            </a:extLst>
          </p:cNvPr>
          <p:cNvSpPr>
            <a:spLocks noGrp="1"/>
          </p:cNvSpPr>
          <p:nvPr>
            <p:ph type="title"/>
          </p:nvPr>
        </p:nvSpPr>
        <p:spPr>
          <a:xfrm>
            <a:off x="775880" y="500064"/>
            <a:ext cx="10515600" cy="493158"/>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ПОТЕНЦІЙНІ ФУНКЦІЇ ШІ У СУДОВІЙ ДІЯЛЬНОСТІ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0ED0E06-1E96-7322-5726-6AC87F886FCB}"/>
              </a:ext>
            </a:extLst>
          </p:cNvPr>
          <p:cNvSpPr>
            <a:spLocks noGrp="1"/>
          </p:cNvSpPr>
          <p:nvPr>
            <p:ph idx="1"/>
          </p:nvPr>
        </p:nvSpPr>
        <p:spPr>
          <a:xfrm>
            <a:off x="290783" y="1277767"/>
            <a:ext cx="11395494" cy="4290488"/>
          </a:xfrm>
        </p:spPr>
        <p:txBody>
          <a:bodyPr/>
          <a:lstStyle/>
          <a:p>
            <a:pPr indent="0" algn="just">
              <a:lnSpc>
                <a:spcPct val="100000"/>
              </a:lnSpc>
              <a:spcBef>
                <a:spcPts val="60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Прогнозування судових рішень, виявлення аномалій за типовими судовими спорами, узагальнення судової практики (Сторінка 54)</a:t>
            </a:r>
            <a:endParaRPr lang="uk-UA" sz="36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D5E98D8-7313-E676-5572-6197976EF592}"/>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A96DC5A-47D4-FEF0-7FAB-146760A24E31}"/>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1B66D84-8EF9-4779-82DB-2B2AD753211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7527EEA9-C68D-34FA-21BA-26E3E027604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2983112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C3C9A-2BBE-D7D9-F709-0275634CDC6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3E0DBE-83E4-D44D-DECA-3C470BC9266B}"/>
              </a:ext>
            </a:extLst>
          </p:cNvPr>
          <p:cNvSpPr>
            <a:spLocks noGrp="1"/>
          </p:cNvSpPr>
          <p:nvPr>
            <p:ph type="title"/>
          </p:nvPr>
        </p:nvSpPr>
        <p:spPr>
          <a:xfrm>
            <a:off x="587037" y="500064"/>
            <a:ext cx="11085258" cy="493158"/>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НЕУХИЛЬНЕ ВПРОВАДЖЕННЯ ШІ У ПРАВНИЧУ ПРАКТИКУ</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CC5A4BC-D85B-F43D-3915-8591FAEE1688}"/>
              </a:ext>
            </a:extLst>
          </p:cNvPr>
          <p:cNvSpPr>
            <a:spLocks noGrp="1"/>
          </p:cNvSpPr>
          <p:nvPr>
            <p:ph idx="1"/>
          </p:nvPr>
        </p:nvSpPr>
        <p:spPr>
          <a:xfrm>
            <a:off x="290783" y="1019867"/>
            <a:ext cx="11395494" cy="4548388"/>
          </a:xfrm>
        </p:spPr>
        <p:txBody>
          <a:bodyPr/>
          <a:lstStyle/>
          <a:p>
            <a:pPr indent="0" algn="just">
              <a:lnSpc>
                <a:spcPct val="100000"/>
              </a:lnSpc>
              <a:spcBef>
                <a:spcPts val="600"/>
              </a:spcBef>
              <a:spcAft>
                <a:spcPts val="0"/>
              </a:spcAft>
              <a:buNone/>
            </a:pPr>
            <a:r>
              <a:rPr lang="uk-UA" sz="3400" noProof="0" dirty="0">
                <a:solidFill>
                  <a:srgbClr val="002949"/>
                </a:solidFill>
                <a:ea typeface="Roboto Condensed Light" panose="02000000000000000000" pitchFamily="2" charset="0"/>
                <a:cs typeface="Times New Roman" panose="02020603050405020304" pitchFamily="18" charset="0"/>
              </a:rPr>
              <a:t>Отже, вже сьогодні можна впевнено стверджувати, що у діяльності правників аналітичні програми на основі ШІ стають дедалі більш затребуваними. У найближчому майбутньому їх широке використання стане звичним явищем у щоденній юридичній практиці. Очевидно й те, що вже зараз окремі фахівці правничої сфери активно впроваджують алгоритми ШІ у свою роботу, зокрема, використовуючи програмні рішення та системи ШІ </a:t>
            </a:r>
            <a:r>
              <a:rPr lang="uk-UA" sz="3400" i="1" noProof="0" dirty="0">
                <a:solidFill>
                  <a:srgbClr val="002949"/>
                </a:solidFill>
                <a:ea typeface="Roboto Condensed Light" panose="02000000000000000000" pitchFamily="2" charset="0"/>
                <a:cs typeface="Times New Roman" panose="02020603050405020304" pitchFamily="18" charset="0"/>
              </a:rPr>
              <a:t>(Сторінка 55)</a:t>
            </a:r>
            <a:endParaRPr lang="uk-UA" sz="3400" i="1"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8DFDF7B8-6D45-C207-D05E-5311DC953E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5E8FDE-C760-95F0-A24F-B7315E383331}"/>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389AEC4-FC61-C0D3-C3AE-2A995E9EB043}"/>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1A054AF2-977A-85AE-3BE5-B92C8574EBA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1770373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8A8D4-9315-B044-F7E9-3659BA45B3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C7BAE0-0653-7E84-CC12-4C3D25804C69}"/>
              </a:ext>
            </a:extLst>
          </p:cNvPr>
          <p:cNvSpPr>
            <a:spLocks noGrp="1"/>
          </p:cNvSpPr>
          <p:nvPr>
            <p:ph type="title"/>
          </p:nvPr>
        </p:nvSpPr>
        <p:spPr>
          <a:xfrm>
            <a:off x="482857" y="500063"/>
            <a:ext cx="11189438" cy="993177"/>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РОЗРОБКА СПЕЦІАЛІЗОВАНИХ РЕКОМЕНДАЦІЙ ДЛЯ СУДДІВ</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C319048-61D7-1596-52DC-664060B3A7C5}"/>
              </a:ext>
            </a:extLst>
          </p:cNvPr>
          <p:cNvSpPr>
            <a:spLocks noGrp="1"/>
          </p:cNvSpPr>
          <p:nvPr>
            <p:ph idx="1"/>
          </p:nvPr>
        </p:nvSpPr>
        <p:spPr>
          <a:xfrm>
            <a:off x="327804" y="1677797"/>
            <a:ext cx="11395494" cy="4186981"/>
          </a:xfrm>
        </p:spPr>
        <p:txBody>
          <a:bodyPr/>
          <a:lstStyle/>
          <a:p>
            <a:pPr indent="0" algn="just">
              <a:lnSpc>
                <a:spcPct val="100000"/>
              </a:lnSpc>
              <a:spcBef>
                <a:spcPts val="0"/>
              </a:spcBef>
              <a:spcAft>
                <a:spcPts val="1200"/>
              </a:spcAft>
              <a:buNone/>
            </a:pPr>
            <a:r>
              <a:rPr lang="uk-UA" sz="3600" dirty="0">
                <a:solidFill>
                  <a:srgbClr val="002949"/>
                </a:solidFill>
                <a:ea typeface="Roboto Condensed Light" panose="02000000000000000000" pitchFamily="2" charset="0"/>
                <a:cs typeface="Times New Roman" panose="02020603050405020304" pitchFamily="18" charset="0"/>
              </a:rPr>
              <a:t>Ці рекомендації є загальними для будь-яких працівників у сфері юриспруденції, в подальшому окремі інституції можуть самостійно розробити вузькі, спеціалізовані рекомендації для використання ШІ: суддями, нотаріусами, адвокатами, прокурорами тощо </a:t>
            </a:r>
            <a:r>
              <a:rPr lang="uk-UA" sz="3600" i="1" dirty="0">
                <a:solidFill>
                  <a:srgbClr val="002949"/>
                </a:solidFill>
                <a:ea typeface="Roboto Condensed Light" panose="02000000000000000000" pitchFamily="2" charset="0"/>
                <a:cs typeface="Times New Roman" panose="02020603050405020304" pitchFamily="18" charset="0"/>
              </a:rPr>
              <a:t>(Сторінка 7)</a:t>
            </a:r>
            <a:endParaRPr lang="uk-UA" sz="36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8040CB4-8440-189E-8394-D2C43C96E9D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4AE1526-6485-90B0-8CB4-3B31127524D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2D628B4-B7E8-4F94-3AAA-703B5FC2ED0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E8E4EDF0-0246-ADCE-DC5D-7653E2F0B33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1273413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uk-UA" sz="3200" dirty="0">
                <a:solidFill>
                  <a:srgbClr val="004E9E"/>
                </a:solidFill>
                <a:ea typeface="Roboto Condensed Light" panose="02000000000000000000" pitchFamily="2" charset="0"/>
              </a:rPr>
              <a:t>КОМЕНТАР ДО СТАТТІ 16 КОДЕКСУ СУДДІВСЬКОЇ ЕТИКИ</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Сьогодні Рада суддів України активно працює над підготовкою нового Коментаря до Кодексу суддівської етики (</a:t>
            </a:r>
            <a:r>
              <a:rPr lang="en-US" sz="3600" dirty="0">
                <a:solidFill>
                  <a:srgbClr val="002949"/>
                </a:solidFill>
                <a:ea typeface="Roboto Condensed Light" panose="02000000000000000000" pitchFamily="2" charset="0"/>
                <a:cs typeface="Times New Roman" panose="02020603050405020304" pitchFamily="18" charset="0"/>
                <a:hlinkClick r:id="rId2"/>
              </a:rPr>
              <a:t>https://rsu.gov.ua/ua/news/u-radi-suddiv-ukraini-vidbulosa-zasidanna-rg-z-pidgotovki-komentara-do-kodeksu-suddivskoi-etiki</a:t>
            </a:r>
            <a:r>
              <a:rPr lang="uk-UA" sz="3600" dirty="0">
                <a:solidFill>
                  <a:srgbClr val="002949"/>
                </a:solidFill>
                <a:ea typeface="Roboto Condensed Light" panose="02000000000000000000" pitchFamily="2" charset="0"/>
                <a:cs typeface="Times New Roman" panose="02020603050405020304" pitchFamily="18" charset="0"/>
              </a:rPr>
              <a:t>; </a:t>
            </a:r>
            <a:r>
              <a:rPr lang="en-US" sz="3600" dirty="0">
                <a:solidFill>
                  <a:srgbClr val="002949"/>
                </a:solidFill>
                <a:ea typeface="Roboto Condensed Light" panose="02000000000000000000" pitchFamily="2" charset="0"/>
                <a:cs typeface="Times New Roman" panose="02020603050405020304" pitchFamily="18" charset="0"/>
                <a:hlinkClick r:id="rId3"/>
              </a:rPr>
              <a:t>https://rsu.gov.ua/ua/news/zasidanna-robocoi-grupi-rsu-z-pidgotovki-komentara-do-kodeksu-suddivskoi-etiki-vidbulosa-u-vinnici</a:t>
            </a:r>
            <a:r>
              <a:rPr lang="en-US" sz="3600" dirty="0">
                <a:solidFill>
                  <a:srgbClr val="002949"/>
                </a:solidFill>
                <a:ea typeface="Roboto Condensed Light" panose="02000000000000000000" pitchFamily="2" charset="0"/>
                <a:cs typeface="Times New Roman" panose="02020603050405020304" pitchFamily="18" charset="0"/>
              </a:rPr>
              <a:t>). </a:t>
            </a:r>
            <a:endParaRPr lang="uk-UA" sz="36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725266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C5A78-90B0-2EF4-9E09-7BDCB147887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5EE4E-8DF3-74DD-5798-8882E4649B8D}"/>
              </a:ext>
            </a:extLst>
          </p:cNvPr>
          <p:cNvSpPr>
            <a:spLocks noGrp="1"/>
          </p:cNvSpPr>
          <p:nvPr>
            <p:ph type="title"/>
          </p:nvPr>
        </p:nvSpPr>
        <p:spPr>
          <a:xfrm>
            <a:off x="775880" y="500064"/>
            <a:ext cx="10515600" cy="493158"/>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СФЕРИ ДОПУСТИМОГО ВИКОРИСТАННЯ ШІ</a:t>
            </a:r>
            <a:endParaRPr lang="uk-UA" sz="32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0EF4466-57C7-8E49-4FD5-CF482F35A648}"/>
              </a:ext>
            </a:extLst>
          </p:cNvPr>
          <p:cNvSpPr>
            <a:spLocks noGrp="1"/>
          </p:cNvSpPr>
          <p:nvPr>
            <p:ph idx="1"/>
          </p:nvPr>
        </p:nvSpPr>
        <p:spPr>
          <a:xfrm>
            <a:off x="290783" y="1019867"/>
            <a:ext cx="11395494" cy="4548388"/>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Документообіг та адміністрування: </a:t>
            </a:r>
            <a:r>
              <a:rPr lang="uk-UA" sz="3000" noProof="0" dirty="0">
                <a:solidFill>
                  <a:srgbClr val="002949"/>
                </a:solidFill>
                <a:ea typeface="Roboto Condensed Light" panose="02000000000000000000" pitchFamily="2" charset="0"/>
                <a:cs typeface="Times New Roman" panose="02020603050405020304" pitchFamily="18" charset="0"/>
              </a:rPr>
              <a:t>автоматизація розподілу справ, ведення електронного документообігу, генерація стандартних процесуальних документів (повісток, повідомлень).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Інформаційна підтримка: </a:t>
            </a:r>
            <a:r>
              <a:rPr lang="uk-UA" sz="3000" noProof="0" dirty="0">
                <a:solidFill>
                  <a:srgbClr val="002949"/>
                </a:solidFill>
                <a:ea typeface="Roboto Condensed Light" panose="02000000000000000000" pitchFamily="2" charset="0"/>
                <a:cs typeface="Times New Roman" panose="02020603050405020304" pitchFamily="18" charset="0"/>
              </a:rPr>
              <a:t>розширений пошук законодавства та судової практики, аналіз великих масивів текстів, підготовка оглядів.     </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Технічна допомога:</a:t>
            </a:r>
            <a:r>
              <a:rPr lang="uk-UA" sz="3000" noProof="0" dirty="0">
                <a:solidFill>
                  <a:srgbClr val="002949"/>
                </a:solidFill>
                <a:ea typeface="Roboto Condensed Light" panose="02000000000000000000" pitchFamily="2" charset="0"/>
                <a:cs typeface="Times New Roman" panose="02020603050405020304" pitchFamily="18" charset="0"/>
              </a:rPr>
              <a:t> транскрибування аудіо/відео, розпізнавання тексту, переклад документів.</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Підготовка рішень: </a:t>
            </a:r>
            <a:r>
              <a:rPr lang="uk-UA" sz="3000" noProof="0" dirty="0">
                <a:solidFill>
                  <a:srgbClr val="002949"/>
                </a:solidFill>
                <a:ea typeface="Roboto Condensed Light" panose="02000000000000000000" pitchFamily="2" charset="0"/>
                <a:cs typeface="Times New Roman" panose="02020603050405020304" pitchFamily="18" charset="0"/>
              </a:rPr>
              <a:t>перевірка орфографії та шаблонізація вступної частини (без впливу на мотивувальну частину).</a:t>
            </a:r>
            <a:endParaRPr lang="uk-UA" sz="30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06BC41D-9045-2CFE-6A83-8D1FBC0FFD2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303F3AB-6E44-D6B7-91EB-3A63488A24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29D1360-2133-CD54-D4B0-F98611609A7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F2FDED82-B55C-86D3-39CA-1DA3B830E6A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1484075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E080-08C7-A537-B9E9-BD712C6EBF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D47F12-B302-2D98-0D48-30556EA09B16}"/>
              </a:ext>
            </a:extLst>
          </p:cNvPr>
          <p:cNvSpPr>
            <a:spLocks noGrp="1"/>
          </p:cNvSpPr>
          <p:nvPr>
            <p:ph type="title"/>
          </p:nvPr>
        </p:nvSpPr>
        <p:spPr>
          <a:xfrm>
            <a:off x="775880" y="500064"/>
            <a:ext cx="10515600" cy="789681"/>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"ОРИГІНАЛЬНІ ІДЕЇ" ДЛЯ МІНІМІЗАЦІЇ РИЗИКІВ</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EB2F0FA-552F-1B0D-B16C-5D939B628342}"/>
              </a:ext>
            </a:extLst>
          </p:cNvPr>
          <p:cNvSpPr>
            <a:spLocks noGrp="1"/>
          </p:cNvSpPr>
          <p:nvPr>
            <p:ph idx="1"/>
          </p:nvPr>
        </p:nvSpPr>
        <p:spPr>
          <a:xfrm>
            <a:off x="290783" y="1289744"/>
            <a:ext cx="11395494" cy="4394775"/>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Етична самооцінка: </a:t>
            </a:r>
            <a:r>
              <a:rPr lang="uk-UA" sz="3000" noProof="0" dirty="0">
                <a:solidFill>
                  <a:srgbClr val="002949"/>
                </a:solidFill>
                <a:ea typeface="Roboto Condensed Light" panose="02000000000000000000" pitchFamily="2" charset="0"/>
                <a:cs typeface="Times New Roman" panose="02020603050405020304" pitchFamily="18" charset="0"/>
              </a:rPr>
              <a:t>Суддя повинен перед використанням ШІ поставити собі низку запитань, наприклад: чи зберігаю я повний контроль над результатом? чи не містить ШІ упереджень?.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"Правило чотирьох очей": </a:t>
            </a:r>
            <a:r>
              <a:rPr lang="uk-UA" sz="3000" noProof="0" dirty="0">
                <a:solidFill>
                  <a:srgbClr val="002949"/>
                </a:solidFill>
                <a:ea typeface="Roboto Condensed Light" panose="02000000000000000000" pitchFamily="2" charset="0"/>
                <a:cs typeface="Times New Roman" panose="02020603050405020304" pitchFamily="18" charset="0"/>
              </a:rPr>
              <a:t>Залучення щонайменше двох помічників або колег для критичного перегляду результатів, згенерованих ШІ, особливо у складних справах.</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Внутрішні протоколи: </a:t>
            </a:r>
            <a:r>
              <a:rPr lang="uk-UA" sz="3000" noProof="0" dirty="0">
                <a:solidFill>
                  <a:srgbClr val="002949"/>
                </a:solidFill>
                <a:ea typeface="Roboto Condensed Light" panose="02000000000000000000" pitchFamily="2" charset="0"/>
                <a:cs typeface="Times New Roman" panose="02020603050405020304" pitchFamily="18" charset="0"/>
              </a:rPr>
              <a:t>Рекомендація вести службові нотатки про використання ШІ-інструменту та його роль у підготовці матеріалів для забезпечення прозорості.</a:t>
            </a:r>
          </a:p>
        </p:txBody>
      </p:sp>
      <p:sp>
        <p:nvSpPr>
          <p:cNvPr id="4" name="Text Placeholder 2">
            <a:extLst>
              <a:ext uri="{FF2B5EF4-FFF2-40B4-BE49-F238E27FC236}">
                <a16:creationId xmlns:a16="http://schemas.microsoft.com/office/drawing/2014/main" id="{E808BEED-1710-4A13-DE4F-FD6D7BDBC5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CDC5DE5-DDA4-227B-C9BE-0E1DB2813B6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E23129-3D78-7348-BA7D-8F19F5AC9A6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72D8B0E6-C54C-4DD5-0D9C-7F24568A463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799492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419216"/>
            <a:ext cx="11395494" cy="4445561"/>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На засіданні Робочої групи Верховного Суду щодо стратегії забезпечення єдності судової практики 7 липня 2025 року було вирішено вважати за доцільне розпочати розробку правил використання штучного інтелекту в діяльності Верховного Суду та доручити Департаменту аналітичної та правової роботи розробити проєкт таких правил </a:t>
            </a:r>
            <a:endParaRPr lang="uk-UA" sz="3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C716D-7BA7-6655-D681-B4F86AC9989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221BE5-E588-DAE0-B05C-B980338B1CF9}"/>
              </a:ext>
            </a:extLst>
          </p:cNvPr>
          <p:cNvSpPr>
            <a:spLocks noGrp="1"/>
          </p:cNvSpPr>
          <p:nvPr>
            <p:ph type="title"/>
          </p:nvPr>
        </p:nvSpPr>
        <p:spPr>
          <a:xfrm>
            <a:off x="775880" y="377506"/>
            <a:ext cx="10947418" cy="897621"/>
          </a:xfrm>
        </p:spPr>
        <p:txBody>
          <a:bodyPr/>
          <a:lstStyle/>
          <a:p>
            <a:pPr algn="ctr"/>
            <a:r>
              <a:rPr lang="ru-RU" sz="3200" dirty="0">
                <a:solidFill>
                  <a:srgbClr val="004E9E"/>
                </a:solidFill>
                <a:ea typeface="Roboto Condensed Light" panose="02000000000000000000" pitchFamily="2" charset="0"/>
              </a:rPr>
              <a:t>ПРИНЦИПИ ВИКОРИСТАННЯ ШІ В АПАРАТІ ВЕРХОВНОГО СУДУ</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BE01C8A-0F8E-1674-23EC-9432F5143F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Верховенство права та законність </a:t>
            </a:r>
            <a:r>
              <a:rPr lang="uk-UA" dirty="0">
                <a:solidFill>
                  <a:srgbClr val="002949"/>
                </a:solidFill>
                <a:ea typeface="Roboto Condensed Light" panose="02000000000000000000" pitchFamily="2" charset="0"/>
                <a:cs typeface="Times New Roman" panose="02020603050405020304" pitchFamily="18" charset="0"/>
              </a:rPr>
              <a:t>– відповідність Конституції та законам, повідомлення про застосування ШІ (крім технічних завдань).</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Відповідальність</a:t>
            </a:r>
            <a:r>
              <a:rPr lang="uk-UA" dirty="0">
                <a:solidFill>
                  <a:srgbClr val="002949"/>
                </a:solidFill>
                <a:ea typeface="Roboto Condensed Light" panose="02000000000000000000" pitchFamily="2" charset="0"/>
                <a:cs typeface="Times New Roman" panose="02020603050405020304" pitchFamily="18" charset="0"/>
              </a:rPr>
              <a:t> – остаточне рішення завжди приймає працівник, зберігаючи контроль і персональну відповідальність.</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Конфіденційність та безпека </a:t>
            </a:r>
            <a:r>
              <a:rPr lang="uk-UA" dirty="0">
                <a:solidFill>
                  <a:srgbClr val="002949"/>
                </a:solidFill>
                <a:ea typeface="Roboto Condensed Light" panose="02000000000000000000" pitchFamily="2" charset="0"/>
                <a:cs typeface="Times New Roman" panose="02020603050405020304" pitchFamily="18" charset="0"/>
              </a:rPr>
              <a:t>– заборона використання публічних ШІ для роботи з конфіденційною інформацією.</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Добросовісність і достовірність </a:t>
            </a:r>
            <a:r>
              <a:rPr lang="uk-UA" dirty="0">
                <a:solidFill>
                  <a:srgbClr val="002949"/>
                </a:solidFill>
                <a:ea typeface="Roboto Condensed Light" panose="02000000000000000000" pitchFamily="2" charset="0"/>
                <a:cs typeface="Times New Roman" panose="02020603050405020304" pitchFamily="18" charset="0"/>
              </a:rPr>
              <a:t>– обов’язкова перевірка даних, цитат і нормативних актів за першоджерелами.</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Етичність та недискримінація </a:t>
            </a:r>
            <a:r>
              <a:rPr lang="uk-UA" dirty="0">
                <a:solidFill>
                  <a:srgbClr val="002949"/>
                </a:solidFill>
                <a:ea typeface="Roboto Condensed Light" panose="02000000000000000000" pitchFamily="2" charset="0"/>
                <a:cs typeface="Times New Roman" panose="02020603050405020304" pitchFamily="18" charset="0"/>
              </a:rPr>
              <a:t>– мінімізація алгоритмічної упередженості, гарантія справедливості й поваги до кожної людини</a:t>
            </a: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630E85F-74B0-4B96-7AD6-9935A978FAC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FCE7275-FD7F-5BD6-AFEA-28915A738FCD}"/>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AD37857-7840-D5EA-DA48-5BA741724CB1}"/>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7124E143-F015-890B-FB3D-FFB5DC5D2ED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1139342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ПЛАН</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marL="971550" indent="-742950" algn="just">
              <a:lnSpc>
                <a:spcPct val="100000"/>
              </a:lnSpc>
              <a:spcBef>
                <a:spcPts val="0"/>
              </a:spcBef>
              <a:spcAft>
                <a:spcPts val="0"/>
              </a:spcAft>
              <a:buAutoNum type="arabicPeriod"/>
            </a:pPr>
            <a:r>
              <a:rPr lang="uk-UA" sz="3800" noProof="0" smtClean="0">
                <a:solidFill>
                  <a:srgbClr val="002949"/>
                </a:solidFill>
                <a:ea typeface="Roboto Condensed Light" panose="02000000000000000000" pitchFamily="2" charset="0"/>
                <a:cs typeface="Times New Roman" panose="02020603050405020304" pitchFamily="18" charset="0"/>
              </a:rPr>
              <a:t>Регулювання </a:t>
            </a:r>
            <a:r>
              <a:rPr lang="uk-UA" sz="3800" noProof="0" dirty="0">
                <a:solidFill>
                  <a:srgbClr val="002949"/>
                </a:solidFill>
                <a:ea typeface="Roboto Condensed Light" panose="02000000000000000000" pitchFamily="2" charset="0"/>
                <a:cs typeface="Times New Roman" panose="02020603050405020304" pitchFamily="18" charset="0"/>
              </a:rPr>
              <a:t>використання ШІ у правосудді</a:t>
            </a:r>
          </a:p>
          <a:p>
            <a:pPr marL="971550" indent="-742950" algn="just">
              <a:lnSpc>
                <a:spcPct val="100000"/>
              </a:lnSpc>
              <a:spcBef>
                <a:spcPts val="0"/>
              </a:spcBef>
              <a:spcAft>
                <a:spcPts val="0"/>
              </a:spcAft>
              <a:buAutoNum type="arabicPeriod"/>
            </a:pPr>
            <a:r>
              <a:rPr lang="uk-UA" sz="3800" noProof="0" dirty="0">
                <a:solidFill>
                  <a:srgbClr val="002949"/>
                </a:solidFill>
                <a:ea typeface="Roboto Condensed Light" panose="02000000000000000000" pitchFamily="2" charset="0"/>
                <a:cs typeface="Times New Roman" panose="02020603050405020304" pitchFamily="18" charset="0"/>
              </a:rPr>
              <a:t>Положення Рекомендацій у частині правосуддя</a:t>
            </a:r>
          </a:p>
          <a:p>
            <a:pPr marL="971550" indent="-742950" algn="just">
              <a:lnSpc>
                <a:spcPct val="100000"/>
              </a:lnSpc>
              <a:spcBef>
                <a:spcPts val="0"/>
              </a:spcBef>
              <a:spcAft>
                <a:spcPts val="0"/>
              </a:spcAft>
              <a:buAutoNum type="arabicPeriod"/>
            </a:pPr>
            <a:r>
              <a:rPr lang="uk-UA" sz="3800" noProof="0" dirty="0">
                <a:solidFill>
                  <a:srgbClr val="002949"/>
                </a:solidFill>
                <a:ea typeface="Roboto Condensed Light" panose="02000000000000000000" pitchFamily="2" charset="0"/>
                <a:cs typeface="Times New Roman" panose="02020603050405020304" pitchFamily="18" charset="0"/>
              </a:rPr>
              <a:t>Робота над коментарем до статті 16 Кодексу суддівської етики (основні ідеї)</a:t>
            </a:r>
          </a:p>
          <a:p>
            <a:pPr marL="971550" indent="-742950" algn="just">
              <a:lnSpc>
                <a:spcPct val="100000"/>
              </a:lnSpc>
              <a:spcBef>
                <a:spcPts val="0"/>
              </a:spcBef>
              <a:spcAft>
                <a:spcPts val="0"/>
              </a:spcAft>
              <a:buAutoNum type="arabicPeriod"/>
            </a:pPr>
            <a:r>
              <a:rPr lang="uk-UA" sz="3800" noProof="0" dirty="0">
                <a:solidFill>
                  <a:srgbClr val="002949"/>
                </a:solidFill>
                <a:ea typeface="Roboto Condensed Light" panose="02000000000000000000" pitchFamily="2" charset="0"/>
                <a:cs typeface="Times New Roman" panose="02020603050405020304" pitchFamily="18" charset="0"/>
              </a:rPr>
              <a:t>Робота над проєктом Положення про використання технологій ШІ працівниками апарату </a:t>
            </a:r>
            <a:r>
              <a:rPr lang="ru-RU" sz="3800" dirty="0">
                <a:solidFill>
                  <a:srgbClr val="002949"/>
                </a:solidFill>
                <a:ea typeface="Roboto Condensed Light" panose="02000000000000000000" pitchFamily="2" charset="0"/>
                <a:cs typeface="Times New Roman" panose="02020603050405020304" pitchFamily="18" charset="0"/>
              </a:rPr>
              <a:t>ВС (</a:t>
            </a:r>
            <a:r>
              <a:rPr lang="uk-UA" sz="3800" noProof="0" dirty="0">
                <a:solidFill>
                  <a:srgbClr val="002949"/>
                </a:solidFill>
                <a:ea typeface="Roboto Condensed Light" panose="02000000000000000000" pitchFamily="2" charset="0"/>
                <a:cs typeface="Times New Roman" panose="02020603050405020304" pitchFamily="18" charset="0"/>
              </a:rPr>
              <a:t>основні ідеї</a:t>
            </a:r>
            <a:r>
              <a:rPr lang="ru-RU" sz="3800" dirty="0">
                <a:solidFill>
                  <a:srgbClr val="002949"/>
                </a:solidFill>
                <a:ea typeface="Roboto Condensed Light" panose="02000000000000000000" pitchFamily="2" charset="0"/>
                <a:cs typeface="Times New Roman" panose="02020603050405020304" pitchFamily="18" charset="0"/>
              </a:rPr>
              <a:t>)</a:t>
            </a:r>
            <a:endParaRPr lang="uk-UA" sz="38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91EE-9DF3-A74A-9C62-9BBACFEFBF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49BC-C80E-814C-A036-25330B364242}"/>
              </a:ext>
            </a:extLst>
          </p:cNvPr>
          <p:cNvSpPr>
            <a:spLocks noGrp="1"/>
          </p:cNvSpPr>
          <p:nvPr>
            <p:ph type="title"/>
          </p:nvPr>
        </p:nvSpPr>
        <p:spPr>
          <a:xfrm>
            <a:off x="775880" y="377506"/>
            <a:ext cx="10515600" cy="897621"/>
          </a:xfrm>
        </p:spPr>
        <p:txBody>
          <a:bodyPr/>
          <a:lstStyle/>
          <a:p>
            <a:pPr algn="ctr"/>
            <a:r>
              <a:rPr lang="ru-RU" sz="3600" dirty="0">
                <a:solidFill>
                  <a:srgbClr val="004E9E"/>
                </a:solidFill>
                <a:ea typeface="Roboto Condensed Light" panose="02000000000000000000" pitchFamily="2" charset="0"/>
              </a:rPr>
              <a:t>ЗАБОРОНЕНІ ФУНКЦІЇ (ШІ ЯК "ЧЕРВОНА ЛІНІЯ")</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BCE6713-EEC4-DDA1-CA5A-C056E0964002}"/>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Прогнозування та прийняття рішень: </a:t>
            </a:r>
            <a:r>
              <a:rPr lang="uk-UA" sz="3200" dirty="0">
                <a:solidFill>
                  <a:srgbClr val="002949"/>
                </a:solidFill>
                <a:ea typeface="Roboto Condensed Light" panose="02000000000000000000" pitchFamily="2" charset="0"/>
                <a:cs typeface="Times New Roman" panose="02020603050405020304" pitchFamily="18" charset="0"/>
              </a:rPr>
              <a:t>«Ні» використання ШІ для прогнозування судових рішень або автоматичного створення проєктів. </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Опрацювання матеріалів судової справи: </a:t>
            </a:r>
            <a:r>
              <a:rPr lang="uk-UA" sz="3200" dirty="0">
                <a:solidFill>
                  <a:srgbClr val="002949"/>
                </a:solidFill>
                <a:ea typeface="Roboto Condensed Light" panose="02000000000000000000" pitchFamily="2" charset="0"/>
                <a:cs typeface="Times New Roman" panose="02020603050405020304" pitchFamily="18" charset="0"/>
              </a:rPr>
              <a:t>Ця функція є виключно людською, оскільки вимагає аналізу та оцінки доказів,.</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Моніторинг персоналу: </a:t>
            </a:r>
            <a:r>
              <a:rPr lang="uk-UA" sz="3200" dirty="0">
                <a:solidFill>
                  <a:srgbClr val="002949"/>
                </a:solidFill>
                <a:ea typeface="Roboto Condensed Light" panose="02000000000000000000" pitchFamily="2" charset="0"/>
                <a:cs typeface="Times New Roman" panose="02020603050405020304" pitchFamily="18" charset="0"/>
              </a:rPr>
              <a:t>ШІ не може застосовуватися для аналізу та моніторингу поведінки працівників Апарату. </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Конфіденційна інформація та таємниця судочинства: </a:t>
            </a:r>
            <a:r>
              <a:rPr lang="uk-UA" sz="3200" dirty="0">
                <a:solidFill>
                  <a:srgbClr val="002949"/>
                </a:solidFill>
                <a:ea typeface="Roboto Condensed Light" panose="02000000000000000000" pitchFamily="2" charset="0"/>
                <a:cs typeface="Times New Roman" panose="02020603050405020304" pitchFamily="18" charset="0"/>
              </a:rPr>
              <a:t>ШІ не може обробляти документи, що містять такі відомості.</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C4E525-9BE0-07D2-BBA1-5764404FFB5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B532D1C-01D1-018A-3AD3-D13C8906F58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FE2D29D-2D14-C713-D566-9EC74F096EA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FF0EB4AE-50D5-D964-9097-C187D0FF50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725562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08264" y="710802"/>
            <a:ext cx="11328602" cy="517064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spcAft>
                <a:spcPts val="0"/>
              </a:spcAft>
              <a:buFont typeface="Arial" panose="020B0604020202020204" pitchFamily="34" charset="0"/>
              <a:buNone/>
            </a:pPr>
            <a:r>
              <a:rPr lang="ru-RU" altLang="uk-UA" sz="1000" dirty="0">
                <a:solidFill>
                  <a:srgbClr val="002949"/>
                </a:solidFill>
              </a:rPr>
              <a:t>1. Штучний інтелект як основа цифрового судочинства: помічник чи майбутній конкурент судді? </a:t>
            </a:r>
            <a:r>
              <a:rPr lang="ru-RU" altLang="uk-UA" sz="1000" dirty="0">
                <a:solidFill>
                  <a:srgbClr val="002949"/>
                </a:solidFill>
                <a:hlinkClick r:id="rId2"/>
              </a:rPr>
              <a:t>https://supreme.court.gov.ua/userfiles/media/new_folder_for_uploads/supreme/2024_prezent/artificial_intelligence_bernaziuk.pdf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2. Штучний інтелект (</a:t>
            </a:r>
            <a:r>
              <a:rPr lang="en-US" altLang="uk-UA" sz="1000" dirty="0">
                <a:solidFill>
                  <a:srgbClr val="002949"/>
                </a:solidFill>
              </a:rPr>
              <a:t>artificial intelligence) </a:t>
            </a:r>
            <a:r>
              <a:rPr lang="ru-RU" altLang="uk-UA" sz="1000" dirty="0">
                <a:solidFill>
                  <a:srgbClr val="002949"/>
                </a:solidFill>
              </a:rPr>
              <a:t>сьогоднішній погляд на перспективи майбутнього </a:t>
            </a:r>
            <a:r>
              <a:rPr lang="en-US" altLang="uk-UA" sz="1000" dirty="0">
                <a:solidFill>
                  <a:srgbClr val="002949"/>
                </a:solidFill>
                <a:hlinkClick r:id="rId3"/>
              </a:rPr>
              <a:t>https://supreme.court.gov.ua/userfiles/media/new_folder_for_uploads/supreme/2024_prezent/artificial_intelligence_bernaziuk%20(1).pdf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3. Сучасні можливості штучного інтелекту (</a:t>
            </a:r>
            <a:r>
              <a:rPr lang="en-US" altLang="uk-UA" sz="1000" dirty="0">
                <a:solidFill>
                  <a:srgbClr val="002949"/>
                </a:solidFill>
              </a:rPr>
              <a:t>artificial intelligence) </a:t>
            </a:r>
            <a:r>
              <a:rPr lang="uk-UA" altLang="uk-UA" sz="1000" dirty="0">
                <a:solidFill>
                  <a:srgbClr val="002949"/>
                </a:solidFill>
              </a:rPr>
              <a:t>процесуальна економія чи загроза незалежності судді? </a:t>
            </a:r>
          </a:p>
          <a:p>
            <a:pPr>
              <a:lnSpc>
                <a:spcPct val="100000"/>
              </a:lnSpc>
              <a:spcBef>
                <a:spcPct val="0"/>
              </a:spcBef>
              <a:spcAft>
                <a:spcPts val="0"/>
              </a:spcAft>
              <a:buFont typeface="Arial" panose="020B0604020202020204" pitchFamily="34" charset="0"/>
              <a:buNone/>
            </a:pPr>
            <a:r>
              <a:rPr lang="en-US" altLang="uk-UA" sz="1000" dirty="0">
                <a:solidFill>
                  <a:srgbClr val="002949"/>
                </a:solidFill>
              </a:rPr>
              <a:t>https://nsj.gov.ua/ua/pidgotovka-pratsivnikiv-aparativ-sudiv/programi-pidgotovki-pratsivnikiv-aparativ-sudiv-2021-rik/20-23-travnya-2024-r-programa-pidgotovki-ta-pidvishennya-rivnya-kvalifikatsii-za-standartizovanou-programou-pomichnikiv-suddiv-mistsevih-ta-apelyatsiynih-gospodarskih-sudiv</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4. Інтеграція штучного інтелекту (</a:t>
            </a:r>
            <a:r>
              <a:rPr lang="en-US" altLang="uk-UA" sz="1000" dirty="0">
                <a:solidFill>
                  <a:srgbClr val="002949"/>
                </a:solidFill>
              </a:rPr>
              <a:t>artificial intelligence) </a:t>
            </a:r>
            <a:r>
              <a:rPr lang="uk-UA" altLang="uk-UA" sz="1000" dirty="0">
                <a:solidFill>
                  <a:srgbClr val="002949"/>
                </a:solidFill>
              </a:rPr>
              <a:t>в систему правосуддя: поспішай повільно </a:t>
            </a:r>
            <a:r>
              <a:rPr lang="en-US" altLang="uk-UA" sz="1000" dirty="0">
                <a:solidFill>
                  <a:srgbClr val="002949"/>
                </a:solidFill>
                <a:hlinkClick r:id="rId4"/>
              </a:rPr>
              <a:t>https://supreme.court.gov.ua/userfiles/media/new_folder_for_uploads/supreme/2024_prezent/AI_festina_lente_bernaziuk.pdf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5. Правосуддя та штучний інтелект: перші правила </a:t>
            </a:r>
            <a:r>
              <a:rPr lang="ru-RU" altLang="uk-UA" sz="1000" dirty="0">
                <a:solidFill>
                  <a:srgbClr val="002949"/>
                </a:solidFill>
                <a:hlinkClick r:id="rId5"/>
              </a:rPr>
              <a:t>https://supreme.court.gov.ua/userfiles/media/new_folder_for_uploads/supreme/2024_prezent/AI_first_rules_bernaziuk.pdf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6. Штучний інтелект та питання етики під час здійснення правосуддя </a:t>
            </a:r>
            <a:r>
              <a:rPr lang="ru-RU" altLang="uk-UA" sz="1000" dirty="0">
                <a:solidFill>
                  <a:srgbClr val="002949"/>
                </a:solidFill>
                <a:hlinkClick r:id="rId6"/>
              </a:rPr>
              <a:t>https://supreme.court.gov.ua/userfiles/media/new_folder_for_uploads/supreme/2024_prezent/AI_ethics_bernaziuk.pdf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7. Інструменти штучного інтелекту та неприпустимість зловживання процесуальними правами </a:t>
            </a:r>
            <a:r>
              <a:rPr lang="ru-RU" altLang="uk-UA" sz="1000" dirty="0">
                <a:solidFill>
                  <a:srgbClr val="002949"/>
                </a:solidFill>
                <a:hlinkClick r:id="rId7"/>
              </a:rPr>
              <a:t>https://supreme.court.gov.ua/userfiles/media/new_folder_for_uploads/supreme/2024_prezent/AI_abuse_of_procedural_rights.pdf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8. Нові принципи здійснення правосуддя </a:t>
            </a:r>
            <a:r>
              <a:rPr lang="en-US" altLang="uk-UA" sz="1000" dirty="0">
                <a:solidFill>
                  <a:srgbClr val="002949"/>
                </a:solidFill>
                <a:hlinkClick r:id="rId8"/>
              </a:rPr>
              <a:t>https://supreme.court.gov.ua/userfiles/media/new_folder_for_uploads/supreme/2024_prezent/101-%20new_principles_court_bernaziuk.pdf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9. </a:t>
            </a:r>
            <a:r>
              <a:rPr lang="ru-RU" altLang="uk-UA" sz="1000" dirty="0">
                <a:solidFill>
                  <a:srgbClr val="002949"/>
                </a:solidFill>
              </a:rPr>
              <a:t>Технології штучного інтелекту та принцип правової визначеності </a:t>
            </a:r>
            <a:r>
              <a:rPr lang="ru-RU" altLang="uk-UA" sz="1000" dirty="0">
                <a:solidFill>
                  <a:srgbClr val="002949"/>
                </a:solidFill>
                <a:hlinkClick r:id="rId9"/>
              </a:rPr>
              <a:t>https://supreme.court.gov.ua/userfiles/media/new_folder_for_uploads/supreme/2024_prezent/AI_principal_of_legal_certainly_bernaziuk.pdf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10. Штучний інтелект: застосувати недозволено ігнорувати </a:t>
            </a:r>
            <a:r>
              <a:rPr lang="en-US" altLang="uk-UA" sz="1000" dirty="0">
                <a:solidFill>
                  <a:srgbClr val="002949"/>
                </a:solidFill>
                <a:hlinkClick r:id="rId10"/>
              </a:rPr>
              <a:t>https://court.gov.ua/storage/portal/supreme/prezentacii_2024/Prezent_AI_prohibition_or_permission_bernaziuk.pdf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11. Сучасні можливості штучного інтелекту та питання приватності </a:t>
            </a:r>
            <a:r>
              <a:rPr lang="en-US" altLang="uk-UA" sz="1000" dirty="0">
                <a:solidFill>
                  <a:srgbClr val="002949"/>
                </a:solidFill>
                <a:hlinkClick r:id="rId11"/>
              </a:rPr>
              <a:t>https://court.gov.ua/storage/portal/supreme/prezentacii_2024/104_AI_privacy_bernaziuk.pdf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12. </a:t>
            </a:r>
            <a:r>
              <a:rPr lang="ru-RU" altLang="uk-UA" sz="1000" dirty="0">
                <a:solidFill>
                  <a:srgbClr val="002949"/>
                </a:solidFill>
              </a:rPr>
              <a:t>Технології штучного інтелекту в правосудді: міжнародні стандарти регулювання </a:t>
            </a:r>
            <a:r>
              <a:rPr lang="ru-RU" altLang="uk-UA" sz="1000" dirty="0">
                <a:solidFill>
                  <a:srgbClr val="002949"/>
                </a:solidFill>
                <a:hlinkClick r:id="rId12"/>
              </a:rPr>
              <a:t>https://court.gov.ua/storage/portal/supreme/prezentacii_2024/105_AI_internation_standarts_bernaziuk.pdf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13. Практичні аспекти використання технології штучного інтелекту в юридичній сфері </a:t>
            </a:r>
            <a:r>
              <a:rPr lang="en-US" altLang="uk-UA" sz="1000" dirty="0">
                <a:solidFill>
                  <a:srgbClr val="002949"/>
                </a:solidFill>
                <a:hlinkClick r:id="rId13"/>
              </a:rPr>
              <a:t>https://court.gov.ua/storage/portal/supreme/prezentacii_2024/108_AI_practice_bernaziuk.pdf</a:t>
            </a:r>
            <a:r>
              <a:rPr lang="uk-UA" altLang="uk-UA" sz="1000" dirty="0">
                <a:solidFill>
                  <a:srgbClr val="002949"/>
                </a:solidFill>
              </a:rPr>
              <a:t> </a:t>
            </a:r>
            <a:endParaRPr lang="ru-RU" altLang="uk-UA" sz="1000" dirty="0">
              <a:solidFill>
                <a:srgbClr val="002949"/>
              </a:solidFill>
            </a:endParaRP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14. Технології штучного інтелекту та </a:t>
            </a:r>
            <a:r>
              <a:rPr lang="en-US" altLang="uk-UA" sz="1000" dirty="0">
                <a:solidFill>
                  <a:srgbClr val="002949"/>
                </a:solidFill>
              </a:rPr>
              <a:t>life hacks </a:t>
            </a:r>
            <a:r>
              <a:rPr lang="uk-UA" altLang="uk-UA" sz="1000" dirty="0">
                <a:solidFill>
                  <a:srgbClr val="002949"/>
                </a:solidFill>
              </a:rPr>
              <a:t>для юристів </a:t>
            </a:r>
            <a:r>
              <a:rPr lang="en-US" altLang="uk-UA" sz="1000" dirty="0">
                <a:solidFill>
                  <a:srgbClr val="002949"/>
                </a:solidFill>
                <a:hlinkClick r:id="rId14"/>
              </a:rPr>
              <a:t>https://court.gov.ua/storage/portal/supreme/prezentacii_2024/109_%20AI_life_hacks_bernaziuk.pdf</a:t>
            </a:r>
            <a:r>
              <a:rPr lang="uk-UA" altLang="uk-UA" sz="1000" dirty="0">
                <a:solidFill>
                  <a:srgbClr val="002949"/>
                </a:solidFill>
              </a:rPr>
              <a:t> </a:t>
            </a:r>
          </a:p>
          <a:p>
            <a:pPr>
              <a:lnSpc>
                <a:spcPct val="100000"/>
              </a:lnSpc>
              <a:spcBef>
                <a:spcPts val="0"/>
              </a:spcBef>
              <a:spcAft>
                <a:spcPts val="0"/>
              </a:spcAft>
              <a:buNone/>
            </a:pPr>
            <a:r>
              <a:rPr lang="uk-UA" sz="1000" kern="100" dirty="0">
                <a:effectLst/>
                <a:ea typeface="Roboto Condensed Light" panose="02000000000000000000" pitchFamily="2" charset="0"/>
                <a:cs typeface="Times New Roman" panose="02020603050405020304" pitchFamily="18" charset="0"/>
              </a:rPr>
              <a:t>15. </a:t>
            </a:r>
            <a:r>
              <a:rPr lang="ru-RU" sz="1000" kern="100" dirty="0">
                <a:effectLst/>
                <a:ea typeface="Roboto Condensed Light" panose="02000000000000000000" pitchFamily="2" charset="0"/>
                <a:cs typeface="Times New Roman" panose="02020603050405020304" pitchFamily="18" charset="0"/>
              </a:rPr>
              <a:t>Штучний інтелект та правосуддя: механізми забезпечення прозорості та підзвітності </a:t>
            </a:r>
            <a:r>
              <a:rPr lang="en-US" sz="1000" kern="100" dirty="0">
                <a:effectLst/>
                <a:ea typeface="Roboto Condensed Light" panose="02000000000000000000" pitchFamily="2" charset="0"/>
                <a:cs typeface="Times New Roman" panose="02020603050405020304" pitchFamily="18" charset="0"/>
                <a:hlinkClick r:id="rId15"/>
              </a:rPr>
              <a:t>https://court.gov.ua/storage/portal/supreme/prezentacii_2024/115_AI_transparency_accountability_bernaziuk.pdf</a:t>
            </a:r>
            <a:r>
              <a:rPr lang="en-US" sz="1000" kern="100" dirty="0">
                <a:effectLst/>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uk-UA" sz="1000" kern="100" dirty="0">
                <a:ea typeface="Roboto Condensed Light" panose="02000000000000000000" pitchFamily="2" charset="0"/>
                <a:cs typeface="Times New Roman" panose="02020603050405020304" pitchFamily="18" charset="0"/>
              </a:rPr>
              <a:t>16. </a:t>
            </a:r>
            <a:r>
              <a:rPr lang="ru-RU" sz="1000" kern="100" dirty="0">
                <a:ea typeface="Roboto Condensed Light" panose="02000000000000000000" pitchFamily="2" charset="0"/>
                <a:cs typeface="Times New Roman" panose="02020603050405020304" pitchFamily="18" charset="0"/>
              </a:rPr>
              <a:t>Штучний інтелект та право на приватність: баланс між інноваціями та захистом персональних даних </a:t>
            </a:r>
            <a:r>
              <a:rPr lang="en-US" sz="1000" kern="100" dirty="0">
                <a:ea typeface="Roboto Condensed Light" panose="02000000000000000000" pitchFamily="2" charset="0"/>
                <a:cs typeface="Times New Roman" panose="02020603050405020304" pitchFamily="18" charset="0"/>
                <a:hlinkClick r:id="rId16"/>
              </a:rPr>
              <a:t>https://court.gov.ua/storage/portal/supreme/prezentacii_2025/119_AI_personal_data_protection_bernaziuk.pdf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17. Цифрова ера правосуддя: роль ШІ у забезпеченні єдності судової практики в Україні </a:t>
            </a:r>
            <a:r>
              <a:rPr lang="en-US" sz="1000" kern="100" dirty="0">
                <a:ea typeface="Roboto Condensed Light" panose="02000000000000000000" pitchFamily="2" charset="0"/>
                <a:cs typeface="Times New Roman" panose="02020603050405020304" pitchFamily="18" charset="0"/>
                <a:hlinkClick r:id="rId17"/>
              </a:rPr>
              <a:t>https://court.gov.ua/storage/portal/supreme/prezentacii_2025/120_AI_uniformity_of_judicial_practice_bernaziuk.pdf</a:t>
            </a:r>
            <a:r>
              <a:rPr lang="uk-UA" sz="1000" kern="100" dirty="0">
                <a:ea typeface="Roboto Condensed Light" panose="02000000000000000000" pitchFamily="2" charset="0"/>
                <a:cs typeface="Times New Roman" panose="02020603050405020304" pitchFamily="18" charset="0"/>
              </a:rPr>
              <a:t> </a:t>
            </a:r>
            <a:r>
              <a:rPr lang="ru-RU" sz="1000" kern="100" dirty="0">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18. Діджиталізація судочинства: межі допустимого використання ШІ </a:t>
            </a:r>
            <a:r>
              <a:rPr lang="en-US" sz="1000" kern="100" dirty="0">
                <a:ea typeface="Roboto Condensed Light" panose="02000000000000000000" pitchFamily="2" charset="0"/>
                <a:cs typeface="Times New Roman" panose="02020603050405020304" pitchFamily="18" charset="0"/>
                <a:hlinkClick r:id="rId18"/>
              </a:rPr>
              <a:t>https://court.gov.ua/storage/portal/supreme/Bernazuk_.pdf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19. Штучний інтелект у правосудді: міжнародний досвід та виклики </a:t>
            </a:r>
            <a:r>
              <a:rPr lang="en-US" sz="1000" kern="100" dirty="0">
                <a:ea typeface="Roboto Condensed Light" panose="02000000000000000000" pitchFamily="2" charset="0"/>
                <a:cs typeface="Times New Roman" panose="02020603050405020304" pitchFamily="18" charset="0"/>
                <a:hlinkClick r:id="rId19"/>
              </a:rPr>
              <a:t>https://constitutionalist.com.ua/shtuchnyj-intelekt-u-pravosuddi-mizhnarodnyj-dosvid-ta-vyklyky</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20 Технології штучного інтелекту: майбутні перспективи та ризики для судової гілки влади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0"/>
              </a:rPr>
              <a:t>https://court.gov.ua/storage/portal/supreme/prezentacii_2025/124_AI_Future_Prospects_Risks_for_Judiciary_bernaziuk.pdf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21. Штучний інтелект у правосудді: ризики алгоритмічної упередженості та дискримінації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1"/>
              </a:rPr>
              <a:t>https://court.gov.ua/storage/portal/supreme/prezentacii_2025/125_AI_Algorithmic_Bias_Discrimination_Risks_bernaziuk.pdf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22. Верховенство права в епоху ШІ: як верховні суди зберігають баланс між інноваціями та традиціями </a:t>
            </a:r>
            <a:r>
              <a:rPr lang="ru-RU" altLang="uk-UA" sz="1000" kern="100" dirty="0">
                <a:solidFill>
                  <a:srgbClr val="002949"/>
                </a:solidFill>
                <a:ea typeface="Roboto Condensed Light" panose="02000000000000000000" pitchFamily="2" charset="0"/>
                <a:cs typeface="Times New Roman" panose="02020603050405020304" pitchFamily="18" charset="0"/>
                <a:hlinkClick r:id="rId22"/>
              </a:rPr>
              <a:t>https://court.gov.ua/storage/portal/supreme/133.%20AI_and_Regulation_by_SupremeCourts_bernaziuk.pdf</a:t>
            </a:r>
            <a:r>
              <a:rPr lang="ru-RU"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23. Правосуддя в епоху штучного інтелекту: інструмент чи виклик?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3"/>
              </a:rPr>
              <a:t>https://constitutionalist.com.ua/pravosuddia-v-epokhu-shtuchnoho-intelektu-instrument-chy-vyklyk</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24. Стаття 16 Кодексу суддівської етики: допустиме та заборонене у використанні ШІ </a:t>
            </a:r>
          </a:p>
          <a:p>
            <a:pPr algn="just">
              <a:lnSpc>
                <a:spcPct val="100000"/>
              </a:lnSpc>
              <a:spcBef>
                <a:spcPts val="0"/>
              </a:spcBef>
              <a:spcAft>
                <a:spcPts val="0"/>
              </a:spcAft>
              <a:buNone/>
            </a:pPr>
            <a:r>
              <a:rPr lang="en-US" altLang="uk-UA" sz="1000" kern="100" dirty="0">
                <a:solidFill>
                  <a:srgbClr val="002949"/>
                </a:solidFill>
                <a:ea typeface="Roboto Condensed Light" panose="02000000000000000000" pitchFamily="2" charset="0"/>
                <a:cs typeface="Times New Roman" panose="02020603050405020304" pitchFamily="18" charset="0"/>
                <a:hlinkClick r:id="rId24"/>
              </a:rPr>
              <a:t>https://court.gov.ua/storage/portal/supreme/prezentacii_2025/137_AI_Code_Judicial_Ethics_Art_16_Permissible_Prohibited_bernaziuk.pdf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uk-UA" altLang="uk-UA" sz="1000" kern="100" dirty="0">
                <a:solidFill>
                  <a:srgbClr val="002949"/>
                </a:solidFill>
                <a:ea typeface="Roboto Condensed Light" panose="02000000000000000000" pitchFamily="2" charset="0"/>
                <a:cs typeface="Times New Roman" panose="02020603050405020304" pitchFamily="18" charset="0"/>
              </a:rPr>
              <a:t>25. </a:t>
            </a:r>
            <a:r>
              <a:rPr lang="en-US" altLang="uk-UA" sz="1000" kern="100" dirty="0">
                <a:solidFill>
                  <a:srgbClr val="002949"/>
                </a:solidFill>
                <a:ea typeface="Roboto Condensed Light" panose="02000000000000000000" pitchFamily="2" charset="0"/>
                <a:cs typeface="Times New Roman" panose="02020603050405020304" pitchFamily="18" charset="0"/>
              </a:rPr>
              <a:t>Artificial Intelligence and The Judicial System Of Ukraine: Results Of Cooperation In The Past Year</a:t>
            </a:r>
            <a:r>
              <a:rPr lang="uk-UA" altLang="uk-UA" sz="1000" kern="100" dirty="0">
                <a:solidFill>
                  <a:srgbClr val="002949"/>
                </a:solidFill>
                <a:ea typeface="Roboto Condensed Light" panose="02000000000000000000" pitchFamily="2" charset="0"/>
                <a:cs typeface="Times New Roman" panose="02020603050405020304" pitchFamily="18" charset="0"/>
              </a:rPr>
              <a:t>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5"/>
              </a:rPr>
              <a:t>https://court.gov.ua/storage/portal/supreme/prezentacii_2025/AI_Ukraine_bernaziuk.pdf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ПОПЕРЕДНІ ПРЕЗЕНТАЦІЇ</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11BBA33-0051-47D2-A61C-414637896F79}" type="slidenum">
              <a:rPr lang="uk-UA" sz="1400" smtClean="0">
                <a:solidFill>
                  <a:srgbClr val="002949"/>
                </a:solidFill>
              </a:rPr>
              <a:t>21</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endParaRPr lang="uk-UA" altLang="uk-UA" dirty="0">
              <a:solidFill>
                <a:srgbClr val="002949"/>
              </a:solidFill>
            </a:endParaRPr>
          </a:p>
        </p:txBody>
      </p:sp>
    </p:spTree>
    <p:extLst>
      <p:ext uri="{BB962C8B-B14F-4D97-AF65-F5344CB8AC3E}">
        <p14:creationId xmlns:p14="http://schemas.microsoft.com/office/powerpoint/2010/main" val="169147096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455676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1. Берназюк Ян. Штучний інтелект та система правосуддя України: результати співпраці у році, що минув </a:t>
            </a:r>
            <a:r>
              <a:rPr lang="en-US" sz="16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600" dirty="0">
                <a:solidFill>
                  <a:srgbClr val="002949"/>
                </a:solidFill>
                <a:effectLst/>
                <a:ea typeface="Roboto Condensed Light" panose="02000000000000000000" pitchFamily="2" charset="0"/>
                <a:cs typeface="Times New Roman" panose="02020603050405020304" pitchFamily="18" charset="0"/>
              </a:rPr>
              <a:t> </a:t>
            </a:r>
            <a:endParaRPr lang="en-US"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6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p>
          <a:p>
            <a:pPr marL="228600" algn="just">
              <a:lnSpc>
                <a:spcPct val="107000"/>
              </a:lnSpc>
              <a:spcBef>
                <a:spcPts val="0"/>
              </a:spcBef>
              <a:spcAft>
                <a:spcPts val="0"/>
              </a:spcAft>
              <a:buNone/>
            </a:pPr>
            <a:r>
              <a:rPr lang="ru-RU" sz="1600" dirty="0">
                <a:solidFill>
                  <a:srgbClr val="002949"/>
                </a:solidFill>
                <a:effectLst/>
                <a:ea typeface="Roboto Condensed Light" panose="02000000000000000000" pitchFamily="2" charset="0"/>
                <a:cs typeface="Times New Roman" panose="02020603050405020304" pitchFamily="18" charset="0"/>
              </a:rPr>
              <a:t>3. Берназюк Ян. Штучний інтелект у діяльності Верховного Суду: етичні та організаційні рамки</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endParaRPr lang="uk-UA"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effectLst/>
                <a:ea typeface="Roboto Condensed Light" panose="02000000000000000000" pitchFamily="2" charset="0"/>
                <a:cs typeface="Times New Roman" panose="02020603050405020304" pitchFamily="18" charset="0"/>
              </a:rPr>
              <a:t>4. </a:t>
            </a:r>
            <a:r>
              <a:rPr lang="en-US" sz="16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600" dirty="0">
                <a:effectLst/>
                <a:ea typeface="Roboto Condensed Light" panose="02000000000000000000" pitchFamily="2" charset="0"/>
                <a:cs typeface="Times New Roman" panose="02020603050405020304" pitchFamily="18" charset="0"/>
              </a:rPr>
              <a:t> </a:t>
            </a:r>
            <a:r>
              <a:rPr lang="uk-UA" sz="1600" u="sng" kern="100" dirty="0">
                <a:solidFill>
                  <a:srgbClr val="0563C1"/>
                </a:solidFill>
                <a:effectLst/>
                <a:latin typeface="Roboto Condensed Light" panose="02000000000000000000" pitchFamily="2" charset="0"/>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600" kern="100" dirty="0">
                <a:ea typeface="Calibri" panose="020F0502020204030204" pitchFamily="34" charset="0"/>
                <a:cs typeface="Times New Roman" panose="02020603050405020304" pitchFamily="18" charset="0"/>
                <a:hlinkClick r:id="rId6"/>
              </a:rPr>
              <a:t>https://slovo.nsj.gov.ua/images/pdf/2024_4_49/nsj_4_49_2024.pdf</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6. </a:t>
            </a:r>
            <a:r>
              <a:rPr lang="ru-RU" sz="1600" kern="100" dirty="0">
                <a:ea typeface="Calibri" panose="020F0502020204030204" pitchFamily="34" charset="0"/>
                <a:cs typeface="Times New Roman" panose="02020603050405020304" pitchFamily="18" charset="0"/>
              </a:rPr>
              <a:t>Берназюк Ян. </a:t>
            </a:r>
            <a:r>
              <a:rPr lang="uk-UA" sz="16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600" kern="100" dirty="0">
                <a:ea typeface="Calibri" panose="020F0502020204030204" pitchFamily="34" charset="0"/>
                <a:cs typeface="Times New Roman" panose="02020603050405020304" pitchFamily="18" charset="0"/>
              </a:rPr>
              <a:t>а. № 4 (792). - С. 16-18. </a:t>
            </a:r>
            <a:r>
              <a:rPr lang="en-US" sz="16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7. </a:t>
            </a:r>
            <a:r>
              <a:rPr lang="en-US" sz="1600" dirty="0">
                <a:ea typeface="Roboto Condensed Light" panose="02000000000000000000" pitchFamily="2" charset="0"/>
                <a:cs typeface="Times New Roman" panose="02020603050405020304" pitchFamily="18" charset="0"/>
              </a:rPr>
              <a:t>Bernaziuk Ian. </a:t>
            </a:r>
            <a:r>
              <a:rPr lang="en-US" sz="1600" kern="100" dirty="0">
                <a:effectLst/>
                <a:latin typeface="Roboto Condensed Light" panose="02000000000000000000" pitchFamily="2" charset="0"/>
                <a:ea typeface="Calibri" panose="020F0502020204030204" pitchFamily="34" charset="0"/>
                <a:cs typeface="Times New Roman" panose="02020603050405020304" pitchFamily="18" charset="0"/>
              </a:rPr>
              <a:t>Artificial Intelligence in the Ukrainian Judiciary: Charting the Course Under the Digital Gavel</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r>
              <a:rPr lang="en-US" sz="16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en-US" altLang="uk-UA" sz="16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22</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23</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sz="40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CB58-A54D-B5DC-C873-6A062CD94E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C5D06-D27A-3908-D598-E099B82849FD}"/>
              </a:ext>
            </a:extLst>
          </p:cNvPr>
          <p:cNvSpPr>
            <a:spLocks noGrp="1"/>
          </p:cNvSpPr>
          <p:nvPr>
            <p:ph type="title"/>
          </p:nvPr>
        </p:nvSpPr>
        <p:spPr>
          <a:xfrm>
            <a:off x="775880" y="377506"/>
            <a:ext cx="10515600" cy="1431616"/>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ЗАСАДИ ВИКОРИСТАННЯ ІНСТРУМЕНТІВ ШТУЧНОГО ІНТЕЛЕКТУ У ВАКС (наказ № 56 від 09.12.2024)</a:t>
            </a:r>
            <a:br>
              <a:rPr lang="ru-RU"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https://court.gov.ua/storage/portal/hcac/documents/orders/19.12.2024_56.pdf</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EC75B1-BA03-7263-6614-31024804BE5A}"/>
              </a:ext>
            </a:extLst>
          </p:cNvPr>
          <p:cNvSpPr>
            <a:spLocks noGrp="1"/>
          </p:cNvSpPr>
          <p:nvPr>
            <p:ph idx="1"/>
          </p:nvPr>
        </p:nvSpPr>
        <p:spPr>
          <a:xfrm>
            <a:off x="327804" y="1940010"/>
            <a:ext cx="11395494" cy="3924767"/>
          </a:xfrm>
        </p:spPr>
        <p:txBody>
          <a:bodyPr/>
          <a:lstStyle/>
          <a:p>
            <a:pPr indent="0" algn="just">
              <a:lnSpc>
                <a:spcPct val="100000"/>
              </a:lnSpc>
              <a:spcBef>
                <a:spcPts val="0"/>
              </a:spcBef>
              <a:spcAft>
                <a:spcPts val="0"/>
              </a:spcAft>
              <a:buNone/>
            </a:pPr>
            <a:r>
              <a:rPr lang="uk-UA" sz="4000" b="1" dirty="0">
                <a:solidFill>
                  <a:srgbClr val="002949"/>
                </a:solidFill>
                <a:ea typeface="Roboto Condensed Light" panose="02000000000000000000" pitchFamily="2" charset="0"/>
                <a:cs typeface="Times New Roman" panose="02020603050405020304" pitchFamily="18" charset="0"/>
              </a:rPr>
              <a:t>Мета документа:</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Впровадження у Вищому антикорупційному суді сучасних та ефективних моделей управління, захисту інформації.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Підвищення рівня діджиталізації.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Оптимізація витрат матеріальних ресурсів.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0F90A69-85A4-9E8E-2ED8-FA3AEE74F99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C343D02-7FEF-6A2D-A1F3-C660B84AAD8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B251B96-DF26-7FD6-4A60-D5253DD04DB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ECB1B34D-DEBB-94EC-70D9-4C95B8CFAEC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2291308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18A8C-73F1-9FAE-0BF9-19B355367C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804C8-B4BC-3830-A303-577FC0D279EF}"/>
              </a:ext>
            </a:extLst>
          </p:cNvPr>
          <p:cNvSpPr>
            <a:spLocks noGrp="1"/>
          </p:cNvSpPr>
          <p:nvPr>
            <p:ph type="title"/>
          </p:nvPr>
        </p:nvSpPr>
        <p:spPr>
          <a:xfrm>
            <a:off x="775880" y="377506"/>
            <a:ext cx="10515600" cy="148939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ІНТЕЛЕКТУ, РОЗРОБЛЕНІ МІНІСТЕРСТВОМ ЮСТИЦІЇ УКРАЇНИ (ЛИПЕНЬ 2025)</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66A4C37-5ACC-A73B-238F-97C3331D60D2}"/>
              </a:ext>
            </a:extLst>
          </p:cNvPr>
          <p:cNvSpPr>
            <a:spLocks noGrp="1"/>
          </p:cNvSpPr>
          <p:nvPr>
            <p:ph idx="1"/>
          </p:nvPr>
        </p:nvSpPr>
        <p:spPr>
          <a:xfrm>
            <a:off x="327804" y="2006600"/>
            <a:ext cx="11395494" cy="3858178"/>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документів.</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діяльності. </a:t>
            </a:r>
            <a:r>
              <a:rPr lang="uk-UA" sz="3000" i="1" dirty="0">
                <a:solidFill>
                  <a:srgbClr val="002949"/>
                </a:solidFill>
                <a:ea typeface="Roboto Condensed Light" panose="02000000000000000000" pitchFamily="2" charset="0"/>
                <a:cs typeface="Times New Roman" panose="02020603050405020304" pitchFamily="18" charset="0"/>
              </a:rPr>
              <a:t>(Сторінка 3) </a:t>
            </a:r>
            <a:endParaRPr lang="uk-UA" i="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BA4E86C6-EC88-44D4-ABC7-AE5A92DA8C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7BD0937-DDD8-DE27-B28E-E96E5087D8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99883C-90AD-FCE3-07F7-4799E8C3D86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079068D2-8F02-3221-6280-7D0E4F5FE0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630852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DCB55-4864-6F6B-8DE0-59731619B37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8DF496-2554-7731-5940-BEC6CACF2EBE}"/>
              </a:ext>
            </a:extLst>
          </p:cNvPr>
          <p:cNvSpPr>
            <a:spLocks noGrp="1"/>
          </p:cNvSpPr>
          <p:nvPr>
            <p:ph type="title"/>
          </p:nvPr>
        </p:nvSpPr>
        <p:spPr>
          <a:xfrm>
            <a:off x="775880" y="377507"/>
            <a:ext cx="10775760" cy="805342"/>
          </a:xfrm>
        </p:spPr>
        <p:txBody>
          <a:bodyPr/>
          <a:lstStyle/>
          <a:p>
            <a:pPr algn="ctr"/>
            <a:r>
              <a:rPr lang="ru-RU" sz="3600" dirty="0">
                <a:solidFill>
                  <a:srgbClr val="004E9E"/>
                </a:solidFill>
                <a:ea typeface="Roboto Condensed Light" panose="02000000000000000000" pitchFamily="2" charset="0"/>
              </a:rPr>
              <a:t>ОБМЕЖЕННЯ ТА УМОВИ ВИКОРИСТАННЯ ШІ В СУДАХ</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B80E2D8-FD45-CB3C-3FF9-09DBCF1B240D}"/>
              </a:ext>
            </a:extLst>
          </p:cNvPr>
          <p:cNvSpPr>
            <a:spLocks noGrp="1"/>
          </p:cNvSpPr>
          <p:nvPr>
            <p:ph idx="1"/>
          </p:nvPr>
        </p:nvSpPr>
        <p:spPr>
          <a:xfrm>
            <a:off x="327804" y="1342239"/>
            <a:ext cx="11395494" cy="4522539"/>
          </a:xfrm>
        </p:spPr>
        <p:txBody>
          <a:bodyPr/>
          <a:lstStyle/>
          <a:p>
            <a:pPr indent="0" algn="just">
              <a:lnSpc>
                <a:spcPct val="100000"/>
              </a:lnSpc>
              <a:spcBef>
                <a:spcPts val="60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Суддівська етика допускає використання суддею технологій ШІ, але висуває для цього чотири умови (стаття 16 Кодексу суддівської етики).</a:t>
            </a:r>
          </a:p>
          <a:p>
            <a:pPr indent="0" algn="just">
              <a:lnSpc>
                <a:spcPct val="100000"/>
              </a:lnSpc>
              <a:spcBef>
                <a:spcPts val="60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Із дотриманням цих умов ШІ може використовуватись як асистент під час правничих досліджень... аналізу та уніфікації судової практики, задля оформлення проєктів судових документів... для аналізу різного роду даних, розпізнавання типових підходів тощо </a:t>
            </a:r>
            <a:r>
              <a:rPr lang="uk-UA" sz="3200" i="1" dirty="0">
                <a:solidFill>
                  <a:srgbClr val="002949"/>
                </a:solidFill>
                <a:ea typeface="Roboto Condensed Light" panose="02000000000000000000" pitchFamily="2" charset="0"/>
                <a:cs typeface="Times New Roman" panose="02020603050405020304" pitchFamily="18" charset="0"/>
              </a:rPr>
              <a:t>(</a:t>
            </a:r>
            <a:r>
              <a:rPr lang="en-US" sz="3200" i="1" dirty="0">
                <a:solidFill>
                  <a:srgbClr val="002949"/>
                </a:solidFill>
                <a:ea typeface="Roboto Condensed Light" panose="02000000000000000000" pitchFamily="2" charset="0"/>
                <a:cs typeface="Times New Roman" panose="02020603050405020304" pitchFamily="18" charset="0"/>
              </a:rPr>
              <a:t>C</a:t>
            </a:r>
            <a:r>
              <a:rPr lang="uk-UA" sz="3200" i="1" dirty="0">
                <a:solidFill>
                  <a:srgbClr val="002949"/>
                </a:solidFill>
                <a:ea typeface="Roboto Condensed Light" panose="02000000000000000000" pitchFamily="2" charset="0"/>
                <a:cs typeface="Times New Roman" panose="02020603050405020304" pitchFamily="18" charset="0"/>
              </a:rPr>
              <a:t>торінка 4)</a:t>
            </a:r>
          </a:p>
        </p:txBody>
      </p:sp>
      <p:sp>
        <p:nvSpPr>
          <p:cNvPr id="4" name="Text Placeholder 2">
            <a:extLst>
              <a:ext uri="{FF2B5EF4-FFF2-40B4-BE49-F238E27FC236}">
                <a16:creationId xmlns:a16="http://schemas.microsoft.com/office/drawing/2014/main" id="{C5F85850-F6E4-51B0-2C2F-5B27A1C55C5D}"/>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DCEC9A2-425B-B69E-9DB3-49C61F227DD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7FB12C7-A22D-706F-8FE7-06E18EA8A6D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D1CDCA6-EA56-7BAD-CCFD-E89528C50FE3}"/>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817914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679507"/>
          </a:xfrm>
        </p:spPr>
        <p:txBody>
          <a:bodyPr/>
          <a:lstStyle/>
          <a:p>
            <a:pPr algn="ctr"/>
            <a:r>
              <a:rPr lang="uk-UA" sz="3600" dirty="0">
                <a:solidFill>
                  <a:srgbClr val="004E9E"/>
                </a:solidFill>
                <a:ea typeface="Roboto Condensed Light" panose="02000000000000000000" pitchFamily="2" charset="0"/>
              </a:rPr>
              <a:t>ВІДПОВІДАЛЬНІСТЬ ЗА РІШЕННЯ</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49292"/>
            <a:ext cx="11395494" cy="4715486"/>
          </a:xfrm>
        </p:spPr>
        <p:txBody>
          <a:bodyPr/>
          <a:lstStyle/>
          <a:p>
            <a:pPr indent="0" algn="just">
              <a:lnSpc>
                <a:spcPct val="100000"/>
              </a:lnSpc>
              <a:spcBef>
                <a:spcPts val="0"/>
              </a:spcBef>
              <a:spcAft>
                <a:spcPts val="600"/>
              </a:spcAft>
              <a:buNone/>
            </a:pPr>
            <a:r>
              <a:rPr lang="uk-UA" sz="3600" dirty="0">
                <a:solidFill>
                  <a:srgbClr val="002949"/>
                </a:solidFill>
                <a:ea typeface="Roboto Condensed Light" panose="02000000000000000000" pitchFamily="2" charset="0"/>
                <a:cs typeface="Times New Roman" panose="02020603050405020304" pitchFamily="18" charset="0"/>
              </a:rPr>
              <a:t>Звісно, фінальне рішення завжди залишатися за суддею, але використання ШІ підвищує ефективність роботи судді, а також зменшує ризик технічних помилок, хоча й вимагає уважної перевірки отриманих результатів роботи ШІ  </a:t>
            </a:r>
            <a:r>
              <a:rPr lang="uk-UA" sz="3600" i="1" dirty="0">
                <a:solidFill>
                  <a:srgbClr val="002949"/>
                </a:solidFill>
                <a:ea typeface="Roboto Condensed Light" panose="02000000000000000000" pitchFamily="2" charset="0"/>
                <a:cs typeface="Times New Roman" panose="02020603050405020304" pitchFamily="18" charset="0"/>
              </a:rPr>
              <a:t>(</a:t>
            </a:r>
            <a:r>
              <a:rPr lang="en-US" sz="3600" i="1" dirty="0">
                <a:solidFill>
                  <a:srgbClr val="002949"/>
                </a:solidFill>
                <a:ea typeface="Roboto Condensed Light" panose="02000000000000000000" pitchFamily="2" charset="0"/>
                <a:cs typeface="Times New Roman" panose="02020603050405020304" pitchFamily="18" charset="0"/>
              </a:rPr>
              <a:t>C</a:t>
            </a:r>
            <a:r>
              <a:rPr lang="uk-UA" sz="3600" i="1" dirty="0">
                <a:solidFill>
                  <a:srgbClr val="002949"/>
                </a:solidFill>
                <a:ea typeface="Roboto Condensed Light" panose="02000000000000000000" pitchFamily="2" charset="0"/>
                <a:cs typeface="Times New Roman" panose="02020603050405020304" pitchFamily="18" charset="0"/>
              </a:rPr>
              <a:t>торінка 4)</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95685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771786"/>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МАЙБУТНЄ ШІ В СУДОВІЙ СИСТЕМІ УКРАЇНИ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775880" y="1175938"/>
            <a:ext cx="10947418" cy="4688840"/>
          </a:xfrm>
        </p:spPr>
        <p:txBody>
          <a:bodyPr/>
          <a:lstStyle/>
          <a:p>
            <a:pPr marL="0" indent="0" algn="just">
              <a:lnSpc>
                <a:spcPct val="100000"/>
              </a:lnSpc>
              <a:spcBef>
                <a:spcPts val="600"/>
              </a:spcBef>
              <a:buNone/>
            </a:pPr>
            <a:r>
              <a:rPr lang="uk-UA" sz="3600" noProof="0" dirty="0"/>
              <a:t>Поступове впровадження алгоритмів ШІ у роботу таких систем, як «Електронний суд» та «Єдиний державний реєстр судових рішень» може посилити ефективність роботи адвокатури  </a:t>
            </a:r>
            <a:r>
              <a:rPr lang="uk-UA" sz="3600" i="1" noProof="0" dirty="0"/>
              <a:t>(Cторінка 55)</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70BD2F-0FEF-46A4-9223-1C04702E72CB}"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986563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936944"/>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ВПЛИВ ШІ НА ПРАВА ЛЮДИНИ ТА СПРАВЕДЛИВИЙ СУД</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98996"/>
            <a:ext cx="11395494" cy="4265782"/>
          </a:xfrm>
        </p:spPr>
        <p:txBody>
          <a:bodyPr/>
          <a:lstStyle/>
          <a:p>
            <a:pPr indent="0" algn="just">
              <a:lnSpc>
                <a:spcPct val="100000"/>
              </a:lnSpc>
              <a:spcBef>
                <a:spcPts val="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Використання ШІ в системах правосуддя повинно бути прозорим і підконтрольним, щоб уникнути несправедливих рішень. У цьому контексті особливе значення для нашої держави мають нормативні положення Конституції України щодо рівності перед законом та судом </a:t>
            </a:r>
            <a:r>
              <a:rPr lang="uk-UA" sz="3600" i="1" noProof="0" dirty="0">
                <a:solidFill>
                  <a:srgbClr val="002949"/>
                </a:solidFill>
                <a:ea typeface="Roboto Condensed Light" panose="02000000000000000000" pitchFamily="2" charset="0"/>
                <a:cs typeface="Times New Roman" panose="02020603050405020304" pitchFamily="18" charset="0"/>
              </a:rPr>
              <a:t>(Сторінка 20) </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Штучний інтелект у діяльності Верховного Суду: етичні та організаційні рамки</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46F4E4FF-4CC3-4461-9720-74B5C0AD3776}"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2963102634"/>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9126</TotalTime>
  <Words>1975</Words>
  <Application>Microsoft Office PowerPoint</Application>
  <PresentationFormat>Широкий екран</PresentationFormat>
  <Paragraphs>177</Paragraphs>
  <Slides>23</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23</vt:i4>
      </vt:variant>
    </vt:vector>
  </HeadingPairs>
  <TitlesOfParts>
    <vt:vector size="29" baseType="lpstr">
      <vt:lpstr>Arial</vt:lpstr>
      <vt:lpstr>Calibri</vt:lpstr>
      <vt:lpstr>Calibri Light</vt:lpstr>
      <vt:lpstr>Roboto Condensed Light</vt:lpstr>
      <vt:lpstr>Times New Roman</vt:lpstr>
      <vt:lpstr>Верховний Суд</vt:lpstr>
      <vt:lpstr>Презентація PowerPoint</vt:lpstr>
      <vt:lpstr>ПЛАН</vt:lpstr>
      <vt:lpstr>КОДЕКС СУДДІВСЬКОЇ ЕТИКИ (СТАТТЯ 16)  https://zakon.rada.gov.ua/rada/show/n0001415-24#Text</vt:lpstr>
      <vt:lpstr>ЗАСАДИ ВИКОРИСТАННЯ ІНСТРУМЕНТІВ ШТУЧНОГО ІНТЕЛЕКТУ У ВАКС (наказ № 56 від 09.12.2024) https://court.gov.ua/storage/portal/hcac/documents/orders/19.12.2024_56.pdf </vt:lpstr>
      <vt:lpstr>РЕКОМЕНДАЦІЇ ДЛЯ ПРАВНИКІВ ЩОДО БЕЗПЕЧНОГО ВИКОРИСТАННЯ ШТУЧНОГО ІНТЕЛЕКТУ, РОЗРОБЛЕНІ МІНІСТЕРСТВОМ ЮСТИЦІЇ УКРАЇНИ (ЛИПЕНЬ 2025)</vt:lpstr>
      <vt:lpstr>ОБМЕЖЕННЯ ТА УМОВИ ВИКОРИСТАННЯ ШІ В СУДАХ</vt:lpstr>
      <vt:lpstr>ВІДПОВІДАЛЬНІСТЬ ЗА РІШЕННЯ</vt:lpstr>
      <vt:lpstr>МАЙБУТНЄ ШІ В СУДОВІЙ СИСТЕМІ УКРАЇНИ</vt:lpstr>
      <vt:lpstr>ВПЛИВ ШІ НА ПРАВА ЛЮДИНИ ТА СПРАВЕДЛИВИЙ СУД</vt:lpstr>
      <vt:lpstr>НЕЗАМІННІСТЬ ЛЮДСЬКОГО ЕЛЕМЕНТА У ПРАВОСУДДІ</vt:lpstr>
      <vt:lpstr>РИЗИК УПЕРЕДЖЕНОСТІ ШІ ТА ПОРУШЕННЯ СУДДІВСЬКОЇ ЕТИКИ</vt:lpstr>
      <vt:lpstr>ПОТЕНЦІЙНІ ФУНКЦІЇ ШІ У СУДОВІЙ ДІЯЛЬНОСТІ</vt:lpstr>
      <vt:lpstr>НЕУХИЛЬНЕ ВПРОВАДЖЕННЯ ШІ У ПРАВНИЧУ ПРАКТИКУ</vt:lpstr>
      <vt:lpstr>РОЗРОБКА СПЕЦІАЛІЗОВАНИХ РЕКОМЕНДАЦІЙ ДЛЯ СУДДІВ</vt:lpstr>
      <vt:lpstr>КОМЕНТАР ДО СТАТТІ 16 КОДЕКСУ СУДДІВСЬКОЇ ЕТИКИ</vt:lpstr>
      <vt:lpstr>СФЕРИ ДОПУСТИМОГО ВИКОРИСТАННЯ ШІ</vt:lpstr>
      <vt:lpstr>"ОРИГІНАЛЬНІ ІДЕЇ" ДЛЯ МІНІМІЗАЦІЇ РИЗИКІВ</vt:lpstr>
      <vt:lpstr>ПОЛОЖЕННЯ ПРО ВИКОРИСТАННЯ ТЕХНОЛОГІЙ ШІ ПРАЦІВНИКАМИ АПАРАТУ ВС</vt:lpstr>
      <vt:lpstr>ПРИНЦИПИ ВИКОРИСТАННЯ ШІ В АПАРАТІ ВЕРХОВНОГО СУДУ</vt:lpstr>
      <vt:lpstr>ЗАБОРОНЕНІ ФУНКЦІЇ (ШІ ЯК "ЧЕРВОНА ЛІНІЯ")</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515</cp:revision>
  <cp:lastPrinted>2025-06-05T10:48:47Z</cp:lastPrinted>
  <dcterms:created xsi:type="dcterms:W3CDTF">2018-11-30T10:25:38Z</dcterms:created>
  <dcterms:modified xsi:type="dcterms:W3CDTF">2025-09-08T12:56:16Z</dcterms:modified>
</cp:coreProperties>
</file>