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4"/>
  </p:notesMasterIdLst>
  <p:handoutMasterIdLst>
    <p:handoutMasterId r:id="rId25"/>
  </p:handoutMasterIdLst>
  <p:sldIdLst>
    <p:sldId id="256" r:id="rId2"/>
    <p:sldId id="897" r:id="rId3"/>
    <p:sldId id="964" r:id="rId4"/>
    <p:sldId id="965" r:id="rId5"/>
    <p:sldId id="958" r:id="rId6"/>
    <p:sldId id="960" r:id="rId7"/>
    <p:sldId id="962" r:id="rId8"/>
    <p:sldId id="952" r:id="rId9"/>
    <p:sldId id="935" r:id="rId10"/>
    <p:sldId id="898" r:id="rId11"/>
    <p:sldId id="793" r:id="rId12"/>
    <p:sldId id="823" r:id="rId13"/>
    <p:sldId id="942" r:id="rId14"/>
    <p:sldId id="902" r:id="rId15"/>
    <p:sldId id="949" r:id="rId16"/>
    <p:sldId id="950" r:id="rId17"/>
    <p:sldId id="954" r:id="rId18"/>
    <p:sldId id="955" r:id="rId19"/>
    <p:sldId id="956" r:id="rId20"/>
    <p:sldId id="764" r:id="rId21"/>
    <p:sldId id="893" r:id="rId22"/>
    <p:sldId id="279" r:id="rId23"/>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897"/>
            <p14:sldId id="964"/>
            <p14:sldId id="965"/>
            <p14:sldId id="958"/>
            <p14:sldId id="960"/>
            <p14:sldId id="962"/>
            <p14:sldId id="952"/>
            <p14:sldId id="935"/>
            <p14:sldId id="898"/>
            <p14:sldId id="793"/>
            <p14:sldId id="823"/>
            <p14:sldId id="942"/>
            <p14:sldId id="902"/>
            <p14:sldId id="949"/>
            <p14:sldId id="950"/>
            <p14:sldId id="954"/>
            <p14:sldId id="955"/>
            <p14:sldId id="956"/>
            <p14:sldId id="764"/>
            <p14:sldId id="893"/>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77" autoAdjust="0"/>
    <p:restoredTop sz="94683"/>
  </p:normalViewPr>
  <p:slideViewPr>
    <p:cSldViewPr snapToGrid="0">
      <p:cViewPr varScale="1">
        <p:scale>
          <a:sx n="58" d="100"/>
          <a:sy n="58" d="100"/>
        </p:scale>
        <p:origin x="84" y="1176"/>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Ян Берназюк" userId="581687679c8901c1" providerId="LiveId" clId="{B7277317-833C-4BE0-A643-915481DFC742}"/>
    <pc:docChg chg="delSld modSld sldOrd modSection">
      <pc:chgData name="Ян Берназюк" userId="581687679c8901c1" providerId="LiveId" clId="{B7277317-833C-4BE0-A643-915481DFC742}" dt="2025-09-07T07:41:23.902" v="78" actId="20577"/>
      <pc:docMkLst>
        <pc:docMk/>
      </pc:docMkLst>
      <pc:sldChg chg="modSp">
        <pc:chgData name="Ян Берназюк" userId="581687679c8901c1" providerId="LiveId" clId="{B7277317-833C-4BE0-A643-915481DFC742}" dt="2025-09-07T07:33:59.765" v="7" actId="14100"/>
        <pc:sldMkLst>
          <pc:docMk/>
          <pc:sldMk cId="2656577781" sldId="897"/>
        </pc:sldMkLst>
        <pc:spChg chg="mod">
          <ac:chgData name="Ян Берназюк" userId="581687679c8901c1" providerId="LiveId" clId="{B7277317-833C-4BE0-A643-915481DFC742}" dt="2025-09-07T07:33:56.117" v="6" actId="14100"/>
          <ac:spMkLst>
            <pc:docMk/>
            <pc:sldMk cId="2656577781" sldId="897"/>
            <ac:spMk id="2" creationId="{9934BD08-F0D9-4EB5-AA18-576E2A94D4CD}"/>
          </ac:spMkLst>
        </pc:spChg>
        <pc:spChg chg="mod">
          <ac:chgData name="Ян Берназюк" userId="581687679c8901c1" providerId="LiveId" clId="{B7277317-833C-4BE0-A643-915481DFC742}" dt="2025-09-07T07:33:59.765" v="7" actId="14100"/>
          <ac:spMkLst>
            <pc:docMk/>
            <pc:sldMk cId="2656577781" sldId="897"/>
            <ac:spMk id="3" creationId="{D4F2DC3E-5ADF-4808-A3C6-34A83DDC7E34}"/>
          </ac:spMkLst>
        </pc:spChg>
      </pc:sldChg>
      <pc:sldChg chg="modSp">
        <pc:chgData name="Ян Берназюк" userId="581687679c8901c1" providerId="LiveId" clId="{B7277317-833C-4BE0-A643-915481DFC742}" dt="2025-09-07T07:37:14.737" v="56" actId="14100"/>
        <pc:sldMkLst>
          <pc:docMk/>
          <pc:sldMk cId="2963102634" sldId="898"/>
        </pc:sldMkLst>
        <pc:spChg chg="mod">
          <ac:chgData name="Ян Берназюк" userId="581687679c8901c1" providerId="LiveId" clId="{B7277317-833C-4BE0-A643-915481DFC742}" dt="2025-09-07T07:37:12.262" v="55" actId="14100"/>
          <ac:spMkLst>
            <pc:docMk/>
            <pc:sldMk cId="2963102634" sldId="898"/>
            <ac:spMk id="2" creationId="{9934BD08-F0D9-4EB5-AA18-576E2A94D4CD}"/>
          </ac:spMkLst>
        </pc:spChg>
        <pc:spChg chg="mod">
          <ac:chgData name="Ян Берназюк" userId="581687679c8901c1" providerId="LiveId" clId="{B7277317-833C-4BE0-A643-915481DFC742}" dt="2025-09-07T07:37:14.737" v="56" actId="14100"/>
          <ac:spMkLst>
            <pc:docMk/>
            <pc:sldMk cId="2963102634" sldId="898"/>
            <ac:spMk id="3" creationId="{D4F2DC3E-5ADF-4808-A3C6-34A83DDC7E34}"/>
          </ac:spMkLst>
        </pc:spChg>
      </pc:sldChg>
      <pc:sldChg chg="del">
        <pc:chgData name="Ян Берназюк" userId="581687679c8901c1" providerId="LiveId" clId="{B7277317-833C-4BE0-A643-915481DFC742}" dt="2025-09-07T07:34:58.716" v="10" actId="2696"/>
        <pc:sldMkLst>
          <pc:docMk/>
          <pc:sldMk cId="4238001150" sldId="939"/>
        </pc:sldMkLst>
      </pc:sldChg>
      <pc:sldChg chg="ord">
        <pc:chgData name="Ян Берназюк" userId="581687679c8901c1" providerId="LiveId" clId="{B7277317-833C-4BE0-A643-915481DFC742}" dt="2025-09-07T07:29:46.673" v="3"/>
        <pc:sldMkLst>
          <pc:docMk/>
          <pc:sldMk cId="2983112505" sldId="941"/>
        </pc:sldMkLst>
      </pc:sldChg>
      <pc:sldChg chg="del">
        <pc:chgData name="Ян Берназюк" userId="581687679c8901c1" providerId="LiveId" clId="{B7277317-833C-4BE0-A643-915481DFC742}" dt="2025-09-07T07:36:19.423" v="53" actId="2696"/>
        <pc:sldMkLst>
          <pc:docMk/>
          <pc:sldMk cId="1136737383" sldId="946"/>
        </pc:sldMkLst>
      </pc:sldChg>
      <pc:sldChg chg="modSp ord">
        <pc:chgData name="Ян Берназюк" userId="581687679c8901c1" providerId="LiveId" clId="{B7277317-833C-4BE0-A643-915481DFC742}" dt="2025-09-07T07:37:49.534" v="57" actId="14100"/>
        <pc:sldMkLst>
          <pc:docMk/>
          <pc:sldMk cId="1770373247" sldId="948"/>
        </pc:sldMkLst>
        <pc:spChg chg="mod">
          <ac:chgData name="Ян Берназюк" userId="581687679c8901c1" providerId="LiveId" clId="{B7277317-833C-4BE0-A643-915481DFC742}" dt="2025-09-07T07:37:49.534" v="57" actId="14100"/>
          <ac:spMkLst>
            <pc:docMk/>
            <pc:sldMk cId="1770373247" sldId="948"/>
            <ac:spMk id="3" creationId="{2CC5A4BC-D85B-F43D-3915-8591FAEE1688}"/>
          </ac:spMkLst>
        </pc:spChg>
      </pc:sldChg>
      <pc:sldChg chg="modSp mod">
        <pc:chgData name="Ян Берназюк" userId="581687679c8901c1" providerId="LiveId" clId="{B7277317-833C-4BE0-A643-915481DFC742}" dt="2025-09-07T07:36:40.487" v="54"/>
        <pc:sldMkLst>
          <pc:docMk/>
          <pc:sldMk cId="817914537" sldId="952"/>
        </pc:sldMkLst>
        <pc:spChg chg="mod">
          <ac:chgData name="Ян Берназюк" userId="581687679c8901c1" providerId="LiveId" clId="{B7277317-833C-4BE0-A643-915481DFC742}" dt="2025-09-07T07:36:40.487" v="54"/>
          <ac:spMkLst>
            <pc:docMk/>
            <pc:sldMk cId="817914537" sldId="952"/>
            <ac:spMk id="3" creationId="{6B80E2D8-FD45-CB3C-3FF9-09DBCF1B240D}"/>
          </ac:spMkLst>
        </pc:spChg>
      </pc:sldChg>
      <pc:sldChg chg="modSp">
        <pc:chgData name="Ян Берназюк" userId="581687679c8901c1" providerId="LiveId" clId="{B7277317-833C-4BE0-A643-915481DFC742}" dt="2025-09-07T07:34:09.741" v="9"/>
        <pc:sldMkLst>
          <pc:docMk/>
          <pc:sldMk cId="430830220" sldId="958"/>
        </pc:sldMkLst>
        <pc:spChg chg="mod">
          <ac:chgData name="Ян Берназюк" userId="581687679c8901c1" providerId="LiveId" clId="{B7277317-833C-4BE0-A643-915481DFC742}" dt="2025-09-07T07:34:09.741" v="9"/>
          <ac:spMkLst>
            <pc:docMk/>
            <pc:sldMk cId="430830220" sldId="958"/>
            <ac:spMk id="2" creationId="{17B2845B-AE0F-B2E5-CD15-7640E3E941A4}"/>
          </ac:spMkLst>
        </pc:spChg>
      </pc:sldChg>
      <pc:sldChg chg="modSp mod">
        <pc:chgData name="Ян Берназюк" userId="581687679c8901c1" providerId="LiveId" clId="{B7277317-833C-4BE0-A643-915481DFC742}" dt="2025-09-07T07:41:23.902" v="78" actId="20577"/>
        <pc:sldMkLst>
          <pc:docMk/>
          <pc:sldMk cId="3630852406" sldId="962"/>
        </pc:sldMkLst>
        <pc:spChg chg="mod">
          <ac:chgData name="Ян Берназюк" userId="581687679c8901c1" providerId="LiveId" clId="{B7277317-833C-4BE0-A643-915481DFC742}" dt="2025-09-07T07:41:23.902" v="78" actId="20577"/>
          <ac:spMkLst>
            <pc:docMk/>
            <pc:sldMk cId="3630852406" sldId="962"/>
            <ac:spMk id="2" creationId="{14E804C8-B4BC-3830-A303-577FC0D279EF}"/>
          </ac:spMkLst>
        </pc:spChg>
        <pc:spChg chg="mod">
          <ac:chgData name="Ян Берназюк" userId="581687679c8901c1" providerId="LiveId" clId="{B7277317-833C-4BE0-A643-915481DFC742}" dt="2025-09-07T07:40:56.777" v="77" actId="1076"/>
          <ac:spMkLst>
            <pc:docMk/>
            <pc:sldMk cId="3630852406" sldId="962"/>
            <ac:spMk id="3" creationId="{C66A4C37-5ACC-A73B-238F-97C3331D60D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01.10.2025</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01.10.2025</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01.10.2025</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01.10.2025</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01.10.2025</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01.10.2025</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01.10.2025</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01.10.2025</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01.10.2025</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01.10.2025</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01.10.2025</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01.10.2025</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01.10.2025</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01.10.2025</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rsu.gov.ua/ua/news/u-radi-suddiv-ukraini-vidbulosa-zasidanna-rg-z-pidgotovki-komentara-do-kodeksu-suddivskoi-etiki" TargetMode="External"/><Relationship Id="rId2" Type="http://schemas.openxmlformats.org/officeDocument/2006/relationships/hyperlink" Target="https://constitutionalist.com.ua/poperednij-proiekt-komentar-do-statti-16-vykorystannia-suddeiu-tekhnolohij-shi-do-kodeksu-suddivskoi-etyky" TargetMode="External"/><Relationship Id="rId1" Type="http://schemas.openxmlformats.org/officeDocument/2006/relationships/slideLayout" Target="../slideLayouts/slideLayout2.xml"/><Relationship Id="rId4" Type="http://schemas.openxmlformats.org/officeDocument/2006/relationships/hyperlink" Target="https://rsu.gov.ua/ua/news/zasidanna-robocoi-grupi-rsu-z-pidgotovki-komentara-do-kodeksu-suddivskoi-etiki-vidbulosa-u-vinnici"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s://supreme.court.gov.ua/userfiles/media/new_folder_for_uploads/supreme/2024_prezent/101-%20new_principles_court_bernaziuk.pdf" TargetMode="External"/><Relationship Id="rId13" Type="http://schemas.openxmlformats.org/officeDocument/2006/relationships/hyperlink" Target="https://court.gov.ua/storage/portal/supreme/prezentacii_2024/108_AI_practice_bernaziuk.pdf" TargetMode="External"/><Relationship Id="rId18" Type="http://schemas.openxmlformats.org/officeDocument/2006/relationships/hyperlink" Target="https://court.gov.ua/storage/portal/supreme/Bernazuk_.pdf" TargetMode="External"/><Relationship Id="rId26" Type="http://schemas.openxmlformats.org/officeDocument/2006/relationships/hyperlink" Target="https://court.gov.ua/storage/portal/supreme/prezentacii_2025/142_AI_in_SC_Ethical_Organizational_Frameworks_bernaziuk.pdf" TargetMode="External"/><Relationship Id="rId3" Type="http://schemas.openxmlformats.org/officeDocument/2006/relationships/hyperlink" Target="https://supreme.court.gov.ua/userfiles/media/new_folder_for_uploads/supreme/2024_prezent/artificial_intelligence_bernaziuk%20(1).pdf" TargetMode="External"/><Relationship Id="rId21" Type="http://schemas.openxmlformats.org/officeDocument/2006/relationships/hyperlink" Target="https://court.gov.ua/storage/portal/supreme/prezentacii_2025/125_AI_Algorithmic_Bias_Discrimination_Risks_bernaziuk.pdf" TargetMode="External"/><Relationship Id="rId7" Type="http://schemas.openxmlformats.org/officeDocument/2006/relationships/hyperlink" Target="https://supreme.court.gov.ua/userfiles/media/new_folder_for_uploads/supreme/2024_prezent/AI_abuse_of_procedural_rights.pdf" TargetMode="External"/><Relationship Id="rId12" Type="http://schemas.openxmlformats.org/officeDocument/2006/relationships/hyperlink" Target="https://court.gov.ua/storage/portal/supreme/prezentacii_2024/105_AI_internation_standarts_bernaziuk.pdf" TargetMode="External"/><Relationship Id="rId17" Type="http://schemas.openxmlformats.org/officeDocument/2006/relationships/hyperlink" Target="https://court.gov.ua/storage/portal/supreme/prezentacii_2025/120_AI_uniformity_of_judicial_practice_bernaziuk.pdf" TargetMode="External"/><Relationship Id="rId25" Type="http://schemas.openxmlformats.org/officeDocument/2006/relationships/hyperlink" Target="https://court.gov.ua/storage/portal/supreme/prezentacii_2025/AI_Ukraine_bernaziuk.pdf" TargetMode="External"/><Relationship Id="rId2" Type="http://schemas.openxmlformats.org/officeDocument/2006/relationships/hyperlink" Target="https://supreme.court.gov.ua/userfiles/media/new_folder_for_uploads/supreme/2024_prezent/artificial_intelligence_bernaziuk.pdf" TargetMode="External"/><Relationship Id="rId16" Type="http://schemas.openxmlformats.org/officeDocument/2006/relationships/hyperlink" Target="https://court.gov.ua/storage/portal/supreme/prezentacii_2025/119_AI_personal_data_protection_bernaziuk.pdf" TargetMode="External"/><Relationship Id="rId20" Type="http://schemas.openxmlformats.org/officeDocument/2006/relationships/hyperlink" Target="https://court.gov.ua/storage/portal/supreme/prezentacii_2025/124_AI_Future_Prospects_Risks_for_Judiciary_bernaziuk.pdf" TargetMode="External"/><Relationship Id="rId1" Type="http://schemas.openxmlformats.org/officeDocument/2006/relationships/slideLayout" Target="../slideLayouts/slideLayout2.xml"/><Relationship Id="rId6" Type="http://schemas.openxmlformats.org/officeDocument/2006/relationships/hyperlink" Target="https://supreme.court.gov.ua/userfiles/media/new_folder_for_uploads/supreme/2024_prezent/AI_ethics_bernaziuk.pdf" TargetMode="External"/><Relationship Id="rId11" Type="http://schemas.openxmlformats.org/officeDocument/2006/relationships/hyperlink" Target="https://court.gov.ua/storage/portal/supreme/prezentacii_2024/104_AI_privacy_bernaziuk.pdf" TargetMode="External"/><Relationship Id="rId24" Type="http://schemas.openxmlformats.org/officeDocument/2006/relationships/hyperlink" Target="https://court.gov.ua/storage/portal/supreme/prezentacii_2025/137_AI_Code_Judicial_Ethics_Art_16_Permissible_Prohibited_bernaziuk.pdf" TargetMode="External"/><Relationship Id="rId5" Type="http://schemas.openxmlformats.org/officeDocument/2006/relationships/hyperlink" Target="https://supreme.court.gov.ua/userfiles/media/new_folder_for_uploads/supreme/2024_prezent/AI_first_rules_bernaziuk.pdf" TargetMode="External"/><Relationship Id="rId15" Type="http://schemas.openxmlformats.org/officeDocument/2006/relationships/hyperlink" Target="https://court.gov.ua/storage/portal/supreme/prezentacii_2024/115_AI_transparency_accountability_bernaziuk.pdf" TargetMode="External"/><Relationship Id="rId23" Type="http://schemas.openxmlformats.org/officeDocument/2006/relationships/hyperlink" Target="https://constitutionalist.com.ua/pravosuddia-v-epokhu-shtuchnoho-intelektu-instrument-chy-vyklyk" TargetMode="External"/><Relationship Id="rId10" Type="http://schemas.openxmlformats.org/officeDocument/2006/relationships/hyperlink" Target="https://court.gov.ua/storage/portal/supreme/prezentacii_2024/Prezent_AI_prohibition_or_permission_bernaziuk.pdf" TargetMode="External"/><Relationship Id="rId19" Type="http://schemas.openxmlformats.org/officeDocument/2006/relationships/hyperlink" Target="https://constitutionalist.com.ua/shtuchnyj-intelekt-u-pravosuddi-mizhnarodnyj-dosvid-ta-vyklyky" TargetMode="External"/><Relationship Id="rId4" Type="http://schemas.openxmlformats.org/officeDocument/2006/relationships/hyperlink" Target="https://supreme.court.gov.ua/userfiles/media/new_folder_for_uploads/supreme/2024_prezent/AI_festina_lente_bernaziuk.pdf" TargetMode="External"/><Relationship Id="rId9" Type="http://schemas.openxmlformats.org/officeDocument/2006/relationships/hyperlink" Target="https://supreme.court.gov.ua/userfiles/media/new_folder_for_uploads/supreme/2024_prezent/AI_principal_of_legal_certainly_bernaziuk.pdf" TargetMode="External"/><Relationship Id="rId14" Type="http://schemas.openxmlformats.org/officeDocument/2006/relationships/hyperlink" Target="https://court.gov.ua/storage/portal/supreme/prezentacii_2024/109_%20AI_life_hacks_bernaziuk.pdf" TargetMode="External"/><Relationship Id="rId22" Type="http://schemas.openxmlformats.org/officeDocument/2006/relationships/hyperlink" Target="https://court.gov.ua/storage/portal/supreme/133.%20AI_and_Regulation_by_SupremeCourts_bernaziuk.pdf" TargetMode="External"/></Relationships>
</file>

<file path=ppt/slides/_rels/slide21.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2" Type="http://schemas.openxmlformats.org/officeDocument/2006/relationships/hyperlink" Target="https://so.supreme.court.gov.ua/authors/934/shtuchnyi-intelekt-ta-systema-pravosuddia-ukrainy-rezultaty-spivpratsi-u-rotsi-sh%D1%81ho-mynuv"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5" Type="http://schemas.openxmlformats.org/officeDocument/2006/relationships/hyperlink" Target="https://constitutionalist.com.ua/artificial-intelligence-and-the-judicial-system-of-ukraine-results-of-cooperation-in-the-past-year" TargetMode="External"/><Relationship Id="rId4" Type="http://schemas.openxmlformats.org/officeDocument/2006/relationships/hyperlink" Target="https://so.supreme.court.gov.ua/news/986/tsyfrova-era-pravosuddia-rol-shi-u-zabezpechenni-iednosti-sudovoi-praktyky-v-ukraini" TargetMode="External"/></Relationships>
</file>

<file path=ppt/slides/_rels/slide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court.gov.ua/storage/portal/hcac/documents/orders/19.12.2024_56.pdf"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constitutionalist.com.ua/rekomendatsii-z-vidpovidalnoho-vykorystannia-shtuchnoho-intelektu-dlia-pravnykiv"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7651630" y="397472"/>
            <a:ext cx="4047563"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ru-RU" altLang="uk-UA" sz="1400" dirty="0">
                <a:solidFill>
                  <a:schemeClr val="bg1"/>
                </a:solidFill>
              </a:rPr>
              <a:t>НАЦІОНАЛЬНА ШКОЛА СУДДІВ УКРАЇНИ</a:t>
            </a:r>
          </a:p>
          <a:p>
            <a:pPr algn="just">
              <a:lnSpc>
                <a:spcPct val="100000"/>
              </a:lnSpc>
              <a:spcBef>
                <a:spcPct val="0"/>
              </a:spcBef>
              <a:buFontTx/>
              <a:buNone/>
            </a:pPr>
            <a:r>
              <a:rPr lang="ru-RU" altLang="uk-UA" sz="1400" dirty="0">
                <a:solidFill>
                  <a:schemeClr val="bg1"/>
                </a:solidFill>
              </a:rPr>
              <a:t>ОДЕСЬКЕ РЕГІОНАЛЬНЕ ВІДДІЛЕННЯ </a:t>
            </a:r>
          </a:p>
          <a:p>
            <a:pPr algn="just">
              <a:lnSpc>
                <a:spcPct val="100000"/>
              </a:lnSpc>
              <a:spcBef>
                <a:spcPct val="0"/>
              </a:spcBef>
              <a:buFontTx/>
              <a:buNone/>
            </a:pPr>
            <a:r>
              <a:rPr lang="uk-UA" altLang="uk-UA" sz="1400" dirty="0" smtClean="0">
                <a:solidFill>
                  <a:schemeClr val="bg1"/>
                </a:solidFill>
              </a:rPr>
              <a:t> </a:t>
            </a:r>
            <a:endParaRPr lang="uk-UA" altLang="uk-UA" sz="1400" dirty="0">
              <a:solidFill>
                <a:schemeClr val="bg1"/>
              </a:solidFill>
            </a:endParaRPr>
          </a:p>
          <a:p>
            <a:pPr>
              <a:lnSpc>
                <a:spcPct val="100000"/>
              </a:lnSpc>
              <a:spcBef>
                <a:spcPct val="0"/>
              </a:spcBef>
              <a:buFontTx/>
              <a:buNone/>
            </a:pPr>
            <a:r>
              <a:rPr lang="uk-UA" sz="1400" dirty="0" smtClean="0">
                <a:solidFill>
                  <a:schemeClr val="bg1"/>
                </a:solidFill>
              </a:rPr>
              <a:t>Програма підготовки </a:t>
            </a:r>
            <a:r>
              <a:rPr lang="uk-UA" sz="1400" dirty="0">
                <a:solidFill>
                  <a:schemeClr val="bg1"/>
                </a:solidFill>
              </a:rPr>
              <a:t>для підтримання кваліфікації </a:t>
            </a:r>
          </a:p>
          <a:p>
            <a:pPr>
              <a:lnSpc>
                <a:spcPct val="100000"/>
              </a:lnSpc>
              <a:spcBef>
                <a:spcPct val="0"/>
              </a:spcBef>
              <a:buFontTx/>
              <a:buNone/>
            </a:pPr>
            <a:r>
              <a:rPr lang="uk-UA" sz="1400" dirty="0">
                <a:solidFill>
                  <a:schemeClr val="bg1"/>
                </a:solidFill>
              </a:rPr>
              <a:t>суддів місцевих господарських судів і </a:t>
            </a:r>
          </a:p>
          <a:p>
            <a:pPr>
              <a:lnSpc>
                <a:spcPct val="100000"/>
              </a:lnSpc>
              <a:spcBef>
                <a:spcPct val="0"/>
              </a:spcBef>
              <a:buFontTx/>
              <a:buNone/>
            </a:pPr>
            <a:r>
              <a:rPr lang="uk-UA" sz="1400" dirty="0">
                <a:solidFill>
                  <a:schemeClr val="bg1"/>
                </a:solidFill>
              </a:rPr>
              <a:t>помічників суддів місцевих та апеляційних господарських судів</a:t>
            </a:r>
          </a:p>
          <a:p>
            <a:pPr>
              <a:lnSpc>
                <a:spcPct val="100000"/>
              </a:lnSpc>
              <a:spcBef>
                <a:spcPct val="0"/>
              </a:spcBef>
              <a:buFontTx/>
              <a:buNone/>
            </a:pPr>
            <a:endParaRPr lang="uk-UA" altLang="uk-UA" sz="1400" dirty="0">
              <a:solidFill>
                <a:schemeClr val="bg1"/>
              </a:solidFill>
            </a:endParaRPr>
          </a:p>
          <a:p>
            <a:pPr>
              <a:lnSpc>
                <a:spcPct val="100000"/>
              </a:lnSpc>
              <a:spcBef>
                <a:spcPct val="0"/>
              </a:spcBef>
              <a:buFontTx/>
              <a:buNone/>
            </a:pPr>
            <a:r>
              <a:rPr lang="uk-UA" altLang="uk-UA" sz="1400" dirty="0" smtClean="0">
                <a:solidFill>
                  <a:schemeClr val="bg1"/>
                </a:solidFill>
              </a:rPr>
              <a:t>1 жовтня </a:t>
            </a:r>
            <a:r>
              <a:rPr lang="uk-UA" altLang="uk-UA" sz="1400" dirty="0">
                <a:solidFill>
                  <a:schemeClr val="bg1"/>
                </a:solidFill>
              </a:rPr>
              <a:t>2025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ru-RU" dirty="0" smtClean="0">
                <a:solidFill>
                  <a:schemeClr val="bg1"/>
                </a:solidFill>
              </a:rPr>
              <a:t>Принципи відповідального використання ШІ за рекомендаціями Мінцифри</a:t>
            </a:r>
            <a:r>
              <a:rPr lang="uk-UA" dirty="0" smtClean="0">
                <a:solidFill>
                  <a:schemeClr val="bg1"/>
                </a:solidFill>
              </a:rPr>
              <a:t>: </a:t>
            </a:r>
            <a:r>
              <a:rPr lang="ru-RU" dirty="0">
                <a:solidFill>
                  <a:schemeClr val="bg1"/>
                </a:solidFill>
              </a:rPr>
              <a:t>від особистої практики судді до контролю за учасниками </a:t>
            </a:r>
            <a:r>
              <a:rPr lang="ru-RU" dirty="0" smtClean="0">
                <a:solidFill>
                  <a:schemeClr val="bg1"/>
                </a:solidFill>
              </a:rPr>
              <a:t>процесу</a:t>
            </a:r>
            <a:endParaRPr lang="uk-UA" dirty="0">
              <a:solidFill>
                <a:schemeClr val="bg1"/>
              </a:solidFill>
            </a:endParaRP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377507"/>
            <a:ext cx="10896415" cy="936944"/>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ВПЛИВ ШІ НА ПРАВА ЛЮДИНИ ТА СПРАВЕДЛИВИЙ СУД</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598996"/>
            <a:ext cx="11395494" cy="4265782"/>
          </a:xfrm>
        </p:spPr>
        <p:txBody>
          <a:bodyPr/>
          <a:lstStyle/>
          <a:p>
            <a:pPr indent="0" algn="just">
              <a:lnSpc>
                <a:spcPct val="100000"/>
              </a:lnSpc>
              <a:spcBef>
                <a:spcPts val="0"/>
              </a:spcBef>
              <a:spcAft>
                <a:spcPts val="0"/>
              </a:spcAft>
              <a:buNone/>
            </a:pPr>
            <a:r>
              <a:rPr lang="uk-UA" sz="3600" noProof="0" dirty="0">
                <a:solidFill>
                  <a:srgbClr val="002949"/>
                </a:solidFill>
                <a:ea typeface="Roboto Condensed Light" panose="02000000000000000000" pitchFamily="2" charset="0"/>
                <a:cs typeface="Times New Roman" panose="02020603050405020304" pitchFamily="18" charset="0"/>
              </a:rPr>
              <a:t>Використання ШІ в системах правосуддя повинно бути прозорим і підконтрольним, щоб уникнути несправедливих рішень. У цьому контексті особливе значення для нашої держави мають нормативні положення Конституції України щодо рівності перед законом та судом </a:t>
            </a:r>
            <a:r>
              <a:rPr lang="uk-UA" sz="3600" i="1" noProof="0" dirty="0" smtClean="0">
                <a:solidFill>
                  <a:srgbClr val="002949"/>
                </a:solidFill>
                <a:ea typeface="Roboto Condensed Light" panose="02000000000000000000" pitchFamily="2" charset="0"/>
                <a:cs typeface="Times New Roman" panose="02020603050405020304" pitchFamily="18" charset="0"/>
              </a:rPr>
              <a:t>(сторінка </a:t>
            </a:r>
            <a:r>
              <a:rPr lang="uk-UA" sz="3600" i="1" noProof="0" dirty="0">
                <a:solidFill>
                  <a:srgbClr val="002949"/>
                </a:solidFill>
                <a:ea typeface="Roboto Condensed Light" panose="02000000000000000000" pitchFamily="2" charset="0"/>
                <a:cs typeface="Times New Roman" panose="02020603050405020304" pitchFamily="18" charset="0"/>
              </a:rPr>
              <a:t>20) </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46F4E4FF-4CC3-4461-9720-74B5C0AD3776}" type="slidenum">
              <a:rPr lang="uk-UA" sz="1400" smtClean="0">
                <a:solidFill>
                  <a:srgbClr val="002949"/>
                </a:solidFill>
              </a:rPr>
              <a:t>10</a:t>
            </a:fld>
            <a:endParaRPr lang="en-US" sz="1400" dirty="0">
              <a:solidFill>
                <a:srgbClr val="002949"/>
              </a:solidFill>
            </a:endParaRPr>
          </a:p>
        </p:txBody>
      </p:sp>
    </p:spTree>
    <p:extLst>
      <p:ext uri="{BB962C8B-B14F-4D97-AF65-F5344CB8AC3E}">
        <p14:creationId xmlns:p14="http://schemas.microsoft.com/office/powerpoint/2010/main" val="29631026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79" y="500063"/>
            <a:ext cx="10896415" cy="693799"/>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НЕЗАМІННІСТЬ ЛЮДСЬКОГО ЕЛЕМЕНТА У ПРАВОСУДДІ</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16391"/>
            <a:ext cx="11395494" cy="4548388"/>
          </a:xfrm>
        </p:spPr>
        <p:txBody>
          <a:bodyPr/>
          <a:lstStyle/>
          <a:p>
            <a:pPr indent="0" algn="just">
              <a:lnSpc>
                <a:spcPct val="100000"/>
              </a:lnSpc>
              <a:spcBef>
                <a:spcPts val="600"/>
              </a:spcBef>
              <a:spcAft>
                <a:spcPts val="0"/>
              </a:spcAft>
              <a:buNone/>
            </a:pPr>
            <a:r>
              <a:rPr lang="uk-UA" sz="3600" noProof="0" dirty="0">
                <a:solidFill>
                  <a:srgbClr val="002949"/>
                </a:solidFill>
                <a:ea typeface="Roboto Condensed Light" panose="02000000000000000000" pitchFamily="2" charset="0"/>
                <a:cs typeface="Times New Roman" panose="02020603050405020304" pitchFamily="18" charset="0"/>
              </a:rPr>
              <a:t>Роль людини у праві лише зростатиме — особливо в питаннях, що потребують емпатії, розуміння контексту, етичної оцінки та спілкування з клієнтами. ШІ не володіє емоціями, не здатний на співчуття або моральне судження. У складних справах, де важлива не лише логіка, а й людяність, довіра та психологічна підтримка, перевага завжди буде за фахівцями </a:t>
            </a:r>
            <a:r>
              <a:rPr lang="uk-UA" sz="3600" i="1" noProof="0" dirty="0" smtClean="0">
                <a:solidFill>
                  <a:srgbClr val="002949"/>
                </a:solidFill>
                <a:ea typeface="Roboto Condensed Light" panose="02000000000000000000" pitchFamily="2" charset="0"/>
                <a:cs typeface="Times New Roman" panose="02020603050405020304" pitchFamily="18" charset="0"/>
              </a:rPr>
              <a:t>(сторінка </a:t>
            </a:r>
            <a:r>
              <a:rPr lang="uk-UA" sz="3600" i="1" noProof="0" dirty="0">
                <a:solidFill>
                  <a:srgbClr val="002949"/>
                </a:solidFill>
                <a:ea typeface="Roboto Condensed Light" panose="02000000000000000000" pitchFamily="2" charset="0"/>
                <a:cs typeface="Times New Roman" panose="02020603050405020304" pitchFamily="18" charset="0"/>
              </a:rPr>
              <a:t>4)</a:t>
            </a:r>
            <a:endParaRPr lang="uk-UA"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11</a:t>
            </a:fld>
            <a:endParaRPr lang="en-US" sz="1400" dirty="0">
              <a:solidFill>
                <a:srgbClr val="002949"/>
              </a:solidFill>
            </a:endParaRPr>
          </a:p>
        </p:txBody>
      </p:sp>
    </p:spTree>
    <p:extLst>
      <p:ext uri="{BB962C8B-B14F-4D97-AF65-F5344CB8AC3E}">
        <p14:creationId xmlns:p14="http://schemas.microsoft.com/office/powerpoint/2010/main" val="20044082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500063"/>
            <a:ext cx="11096080" cy="634998"/>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РИЗИК УПЕРЕДЖЕНОСТІ ШІ ТА ПОРУШЕННЯ СУДДІВСЬКОЇ ЕТИКИ</a:t>
            </a:r>
            <a:endParaRPr lang="en-US" sz="3200" b="1" dirty="0">
              <a:solidFill>
                <a:srgbClr val="004E9E"/>
              </a:solidFill>
              <a:ea typeface="Roboto Condensed Light" panose="02000000000000000000" pitchFamily="2" charset="0"/>
              <a:cs typeface="Times New Roman" panose="02020603050405020304" pitchFamily="18"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83516"/>
            <a:ext cx="11395494" cy="4439423"/>
          </a:xfrm>
        </p:spPr>
        <p:txBody>
          <a:bodyPr/>
          <a:lstStyle/>
          <a:p>
            <a:pPr indent="0" algn="just">
              <a:lnSpc>
                <a:spcPct val="100000"/>
              </a:lnSpc>
              <a:spcBef>
                <a:spcPts val="0"/>
              </a:spcBef>
              <a:spcAft>
                <a:spcPts val="600"/>
              </a:spcAft>
              <a:buNone/>
            </a:pPr>
            <a:r>
              <a:rPr lang="uk-UA" sz="3600" noProof="0" dirty="0">
                <a:solidFill>
                  <a:srgbClr val="002949"/>
                </a:solidFill>
                <a:effectLst/>
                <a:ea typeface="Roboto Condensed Light" panose="02000000000000000000" pitchFamily="2" charset="0"/>
                <a:cs typeface="Times New Roman" panose="02020603050405020304" pitchFamily="18" charset="0"/>
              </a:rPr>
              <a:t>Використання системи ШІ для ухвалення рішення по справі. Якщо алгоритм має вбудовані упередження (наприклад, щодо певних соціальних груп), це може призвести до несправедливого рішення. До того ж, це може порушувати кодекс Суддівської етики щодо процесу ухвалення рішень </a:t>
            </a:r>
            <a:r>
              <a:rPr lang="uk-UA" sz="3600" i="1" noProof="0" dirty="0" smtClean="0">
                <a:solidFill>
                  <a:srgbClr val="002949"/>
                </a:solidFill>
                <a:effectLst/>
                <a:ea typeface="Roboto Condensed Light" panose="02000000000000000000" pitchFamily="2" charset="0"/>
                <a:cs typeface="Times New Roman" panose="02020603050405020304" pitchFamily="18" charset="0"/>
              </a:rPr>
              <a:t>(сторінка </a:t>
            </a:r>
            <a:r>
              <a:rPr lang="uk-UA" sz="3600" i="1" noProof="0" dirty="0">
                <a:solidFill>
                  <a:srgbClr val="002949"/>
                </a:solidFill>
                <a:effectLst/>
                <a:ea typeface="Roboto Condensed Light" panose="02000000000000000000" pitchFamily="2" charset="0"/>
                <a:cs typeface="Times New Roman" panose="02020603050405020304" pitchFamily="18" charset="0"/>
              </a:rPr>
              <a:t>20)</a:t>
            </a:r>
            <a:endParaRPr lang="uk-UA" sz="3600" i="1"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86300879-08AC-40F4-825C-FB2DCA0D41AA}" type="slidenum">
              <a:rPr lang="uk-UA" sz="1400" smtClean="0">
                <a:solidFill>
                  <a:srgbClr val="002949"/>
                </a:solidFill>
              </a:rPr>
              <a:t>12</a:t>
            </a:fld>
            <a:endParaRPr lang="en-US" sz="1400" dirty="0">
              <a:solidFill>
                <a:srgbClr val="002949"/>
              </a:solidFill>
            </a:endParaRPr>
          </a:p>
        </p:txBody>
      </p:sp>
    </p:spTree>
    <p:extLst>
      <p:ext uri="{BB962C8B-B14F-4D97-AF65-F5344CB8AC3E}">
        <p14:creationId xmlns:p14="http://schemas.microsoft.com/office/powerpoint/2010/main" val="15831746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8A8D4-9315-B044-F7E9-3659BA45B35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8C7BAE0-0653-7E84-CC12-4C3D25804C69}"/>
              </a:ext>
            </a:extLst>
          </p:cNvPr>
          <p:cNvSpPr>
            <a:spLocks noGrp="1"/>
          </p:cNvSpPr>
          <p:nvPr>
            <p:ph type="title"/>
          </p:nvPr>
        </p:nvSpPr>
        <p:spPr>
          <a:xfrm>
            <a:off x="482857" y="500063"/>
            <a:ext cx="11189438" cy="993177"/>
          </a:xfrm>
        </p:spPr>
        <p:txBody>
          <a:bodyPr/>
          <a:lstStyle/>
          <a:p>
            <a:pPr algn="ctr"/>
            <a:r>
              <a:rPr lang="ru-RU" sz="3400" b="1" dirty="0">
                <a:solidFill>
                  <a:srgbClr val="004E9E"/>
                </a:solidFill>
                <a:ea typeface="Roboto Condensed Light" panose="02000000000000000000" pitchFamily="2" charset="0"/>
                <a:cs typeface="Times New Roman" panose="02020603050405020304" pitchFamily="18" charset="0"/>
              </a:rPr>
              <a:t>РОЗРОБКА СПЕЦІАЛІЗОВАНИХ РЕКОМЕНДАЦІЙ ДЛЯ СУДДІВ</a:t>
            </a:r>
            <a:endParaRPr lang="uk-UA" sz="3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1C319048-61D7-1596-52DC-664060B3A7C5}"/>
              </a:ext>
            </a:extLst>
          </p:cNvPr>
          <p:cNvSpPr>
            <a:spLocks noGrp="1"/>
          </p:cNvSpPr>
          <p:nvPr>
            <p:ph idx="1"/>
          </p:nvPr>
        </p:nvSpPr>
        <p:spPr>
          <a:xfrm>
            <a:off x="327804" y="1677797"/>
            <a:ext cx="11395494" cy="4186981"/>
          </a:xfrm>
        </p:spPr>
        <p:txBody>
          <a:bodyPr/>
          <a:lstStyle/>
          <a:p>
            <a:pPr indent="0" algn="just">
              <a:lnSpc>
                <a:spcPct val="100000"/>
              </a:lnSpc>
              <a:spcBef>
                <a:spcPts val="0"/>
              </a:spcBef>
              <a:spcAft>
                <a:spcPts val="1200"/>
              </a:spcAft>
              <a:buNone/>
            </a:pPr>
            <a:r>
              <a:rPr lang="uk-UA" sz="3600" dirty="0">
                <a:solidFill>
                  <a:srgbClr val="002949"/>
                </a:solidFill>
                <a:ea typeface="Roboto Condensed Light" panose="02000000000000000000" pitchFamily="2" charset="0"/>
                <a:cs typeface="Times New Roman" panose="02020603050405020304" pitchFamily="18" charset="0"/>
              </a:rPr>
              <a:t>Ці рекомендації є загальними для будь-яких працівників у сфері юриспруденції, в подальшому окремі інституції можуть самостійно розробити вузькі, спеціалізовані рекомендації для використання ШІ: суддями, нотаріусами, адвокатами, прокурорами тощо </a:t>
            </a:r>
            <a:r>
              <a:rPr lang="uk-UA" sz="3600" i="1" dirty="0" smtClean="0">
                <a:solidFill>
                  <a:srgbClr val="002949"/>
                </a:solidFill>
                <a:ea typeface="Roboto Condensed Light" panose="02000000000000000000" pitchFamily="2" charset="0"/>
                <a:cs typeface="Times New Roman" panose="02020603050405020304" pitchFamily="18" charset="0"/>
              </a:rPr>
              <a:t>(сторінка </a:t>
            </a:r>
            <a:r>
              <a:rPr lang="uk-UA" sz="3600" i="1" dirty="0">
                <a:solidFill>
                  <a:srgbClr val="002949"/>
                </a:solidFill>
                <a:ea typeface="Roboto Condensed Light" panose="02000000000000000000" pitchFamily="2" charset="0"/>
                <a:cs typeface="Times New Roman" panose="02020603050405020304" pitchFamily="18" charset="0"/>
              </a:rPr>
              <a:t>7)</a:t>
            </a:r>
            <a:endParaRPr lang="uk-UA" sz="3600" i="1"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8040CB4-8440-189E-8394-D2C43C96E9D1}"/>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4AE1526-6485-90B0-8CB4-3B31127524D9}"/>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52D628B4-B7E8-4F94-3AAA-703B5FC2ED02}"/>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E8E4EDF0-0246-ADCE-DC5D-7653E2F0B336}"/>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13</a:t>
            </a:fld>
            <a:endParaRPr lang="en-US" sz="1400" dirty="0">
              <a:solidFill>
                <a:srgbClr val="002949"/>
              </a:solidFill>
            </a:endParaRPr>
          </a:p>
        </p:txBody>
      </p:sp>
    </p:spTree>
    <p:extLst>
      <p:ext uri="{BB962C8B-B14F-4D97-AF65-F5344CB8AC3E}">
        <p14:creationId xmlns:p14="http://schemas.microsoft.com/office/powerpoint/2010/main" val="12734130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897621"/>
          </a:xfrm>
        </p:spPr>
        <p:txBody>
          <a:bodyPr/>
          <a:lstStyle/>
          <a:p>
            <a:pPr algn="ctr"/>
            <a:r>
              <a:rPr lang="uk-UA" sz="3200" dirty="0">
                <a:solidFill>
                  <a:srgbClr val="004E9E"/>
                </a:solidFill>
                <a:ea typeface="Roboto Condensed Light" panose="02000000000000000000" pitchFamily="2" charset="0"/>
              </a:rPr>
              <a:t>КОМЕНТАР ДО СТАТТІ 16 КОДЕКСУ СУДДІВСЬКОЇ </a:t>
            </a:r>
            <a:r>
              <a:rPr lang="uk-UA" sz="3200" dirty="0" smtClean="0">
                <a:solidFill>
                  <a:srgbClr val="004E9E"/>
                </a:solidFill>
                <a:ea typeface="Roboto Condensed Light" panose="02000000000000000000" pitchFamily="2" charset="0"/>
              </a:rPr>
              <a:t>ЕТИКИ</a:t>
            </a:r>
            <a:br>
              <a:rPr lang="uk-UA" sz="3200" dirty="0" smtClean="0">
                <a:solidFill>
                  <a:srgbClr val="004E9E"/>
                </a:solidFill>
                <a:ea typeface="Roboto Condensed Light" panose="02000000000000000000" pitchFamily="2" charset="0"/>
              </a:rPr>
            </a:br>
            <a:r>
              <a:rPr lang="en-US" sz="1400" dirty="0">
                <a:solidFill>
                  <a:srgbClr val="004E9E"/>
                </a:solidFill>
                <a:ea typeface="Roboto Condensed Light" panose="02000000000000000000" pitchFamily="2" charset="0"/>
                <a:hlinkClick r:id="rId2"/>
              </a:rPr>
              <a:t>https://</a:t>
            </a:r>
            <a:r>
              <a:rPr lang="en-US" sz="1400" dirty="0" smtClean="0">
                <a:solidFill>
                  <a:srgbClr val="004E9E"/>
                </a:solidFill>
                <a:ea typeface="Roboto Condensed Light" panose="02000000000000000000" pitchFamily="2" charset="0"/>
                <a:hlinkClick r:id="rId2"/>
              </a:rPr>
              <a:t>constitutionalist.com.ua/poperednij-proiekt-komentar-do-statti-16-vykorystannia-suddeiu-tekhnolohij-shi-do-kodeksu-suddivskoi-etyky</a:t>
            </a:r>
            <a:r>
              <a:rPr lang="uk-UA" sz="1400" dirty="0" smtClean="0">
                <a:solidFill>
                  <a:srgbClr val="004E9E"/>
                </a:solidFill>
                <a:ea typeface="Roboto Condensed Light" panose="02000000000000000000" pitchFamily="2" charset="0"/>
              </a:rPr>
              <a:t> </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3600" dirty="0">
                <a:solidFill>
                  <a:srgbClr val="002949"/>
                </a:solidFill>
                <a:ea typeface="Roboto Condensed Light" panose="02000000000000000000" pitchFamily="2" charset="0"/>
                <a:cs typeface="Times New Roman" panose="02020603050405020304" pitchFamily="18" charset="0"/>
              </a:rPr>
              <a:t>Сьогодні Рада суддів України активно працює над підготовкою нового Коментаря до Кодексу суддівської етики (</a:t>
            </a:r>
            <a:r>
              <a:rPr lang="en-US" sz="3600" dirty="0">
                <a:solidFill>
                  <a:srgbClr val="002949"/>
                </a:solidFill>
                <a:ea typeface="Roboto Condensed Light" panose="02000000000000000000" pitchFamily="2" charset="0"/>
                <a:cs typeface="Times New Roman" panose="02020603050405020304" pitchFamily="18" charset="0"/>
                <a:hlinkClick r:id="rId3"/>
              </a:rPr>
              <a:t>https://rsu.gov.ua/ua/news/u-radi-suddiv-ukraini-vidbulosa-zasidanna-rg-z-pidgotovki-komentara-do-kodeksu-suddivskoi-etiki</a:t>
            </a:r>
            <a:r>
              <a:rPr lang="uk-UA" sz="3600" dirty="0">
                <a:solidFill>
                  <a:srgbClr val="002949"/>
                </a:solidFill>
                <a:ea typeface="Roboto Condensed Light" panose="02000000000000000000" pitchFamily="2" charset="0"/>
                <a:cs typeface="Times New Roman" panose="02020603050405020304" pitchFamily="18" charset="0"/>
              </a:rPr>
              <a:t>; </a:t>
            </a:r>
            <a:r>
              <a:rPr lang="en-US" sz="3600" dirty="0">
                <a:solidFill>
                  <a:srgbClr val="002949"/>
                </a:solidFill>
                <a:ea typeface="Roboto Condensed Light" panose="02000000000000000000" pitchFamily="2" charset="0"/>
                <a:cs typeface="Times New Roman" panose="02020603050405020304" pitchFamily="18" charset="0"/>
                <a:hlinkClick r:id="rId4"/>
              </a:rPr>
              <a:t>https://rsu.gov.ua/ua/news/zasidanna-robocoi-grupi-rsu-z-pidgotovki-komentara-do-kodeksu-suddivskoi-etiki-vidbulosa-u-vinnici</a:t>
            </a:r>
            <a:r>
              <a:rPr lang="en-US" sz="3600" dirty="0">
                <a:solidFill>
                  <a:srgbClr val="002949"/>
                </a:solidFill>
                <a:ea typeface="Roboto Condensed Light" panose="02000000000000000000" pitchFamily="2" charset="0"/>
                <a:cs typeface="Times New Roman" panose="02020603050405020304" pitchFamily="18" charset="0"/>
              </a:rPr>
              <a:t>). </a:t>
            </a:r>
            <a:endParaRPr lang="uk-UA" sz="3600"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14</a:t>
            </a:fld>
            <a:endParaRPr lang="en-US" sz="1400" dirty="0">
              <a:solidFill>
                <a:srgbClr val="002949"/>
              </a:solidFill>
            </a:endParaRPr>
          </a:p>
        </p:txBody>
      </p:sp>
    </p:spTree>
    <p:extLst>
      <p:ext uri="{BB962C8B-B14F-4D97-AF65-F5344CB8AC3E}">
        <p14:creationId xmlns:p14="http://schemas.microsoft.com/office/powerpoint/2010/main" val="2725266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9C5A78-90B0-2EF4-9E09-7BDCB147887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51F5EE4E-8DF3-74DD-5798-8882E4649B8D}"/>
              </a:ext>
            </a:extLst>
          </p:cNvPr>
          <p:cNvSpPr>
            <a:spLocks noGrp="1"/>
          </p:cNvSpPr>
          <p:nvPr>
            <p:ph type="title"/>
          </p:nvPr>
        </p:nvSpPr>
        <p:spPr>
          <a:xfrm>
            <a:off x="775880" y="500064"/>
            <a:ext cx="10515600" cy="493158"/>
          </a:xfrm>
        </p:spPr>
        <p:txBody>
          <a:bodyPr/>
          <a:lstStyle/>
          <a:p>
            <a:pPr algn="ctr"/>
            <a:r>
              <a:rPr lang="uk-UA" sz="3200" b="1" noProof="0" dirty="0">
                <a:solidFill>
                  <a:srgbClr val="004E9E"/>
                </a:solidFill>
                <a:ea typeface="Roboto Condensed Light" panose="02000000000000000000" pitchFamily="2" charset="0"/>
                <a:cs typeface="Times New Roman" panose="02020603050405020304" pitchFamily="18" charset="0"/>
              </a:rPr>
              <a:t>СФЕРИ ДОПУСТИМОГО ВИКОРИСТАННЯ ШІ</a:t>
            </a:r>
            <a:endParaRPr lang="uk-UA" sz="3200" noProof="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0EF4466-57C7-8E49-4FD5-CF482F35A648}"/>
              </a:ext>
            </a:extLst>
          </p:cNvPr>
          <p:cNvSpPr>
            <a:spLocks noGrp="1"/>
          </p:cNvSpPr>
          <p:nvPr>
            <p:ph idx="1"/>
          </p:nvPr>
        </p:nvSpPr>
        <p:spPr>
          <a:xfrm>
            <a:off x="290783" y="1019867"/>
            <a:ext cx="11395494" cy="4548388"/>
          </a:xfrm>
        </p:spPr>
        <p:txBody>
          <a:bodyPr/>
          <a:lstStyle/>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Документообіг та адміністрування: </a:t>
            </a:r>
            <a:r>
              <a:rPr lang="uk-UA" sz="3000" noProof="0" dirty="0">
                <a:solidFill>
                  <a:srgbClr val="002949"/>
                </a:solidFill>
                <a:ea typeface="Roboto Condensed Light" panose="02000000000000000000" pitchFamily="2" charset="0"/>
                <a:cs typeface="Times New Roman" panose="02020603050405020304" pitchFamily="18" charset="0"/>
              </a:rPr>
              <a:t>автоматизація розподілу справ, ведення електронного документообігу, генерація стандартних процесуальних документів (повісток, повідомлень).</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Інформаційна підтримка: </a:t>
            </a:r>
            <a:r>
              <a:rPr lang="uk-UA" sz="3000" noProof="0" dirty="0">
                <a:solidFill>
                  <a:srgbClr val="002949"/>
                </a:solidFill>
                <a:ea typeface="Roboto Condensed Light" panose="02000000000000000000" pitchFamily="2" charset="0"/>
                <a:cs typeface="Times New Roman" panose="02020603050405020304" pitchFamily="18" charset="0"/>
              </a:rPr>
              <a:t>розширений пошук законодавства та судової практики, аналіз великих масивів текстів, підготовка оглядів.     </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Технічна допомога:</a:t>
            </a:r>
            <a:r>
              <a:rPr lang="uk-UA" sz="3000" noProof="0" dirty="0">
                <a:solidFill>
                  <a:srgbClr val="002949"/>
                </a:solidFill>
                <a:ea typeface="Roboto Condensed Light" panose="02000000000000000000" pitchFamily="2" charset="0"/>
                <a:cs typeface="Times New Roman" panose="02020603050405020304" pitchFamily="18" charset="0"/>
              </a:rPr>
              <a:t> транскрибування аудіо/відео, розпізнавання тексту, переклад документів.</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Підготовка рішень: </a:t>
            </a:r>
            <a:r>
              <a:rPr lang="uk-UA" sz="3000" noProof="0" dirty="0">
                <a:solidFill>
                  <a:srgbClr val="002949"/>
                </a:solidFill>
                <a:ea typeface="Roboto Condensed Light" panose="02000000000000000000" pitchFamily="2" charset="0"/>
                <a:cs typeface="Times New Roman" panose="02020603050405020304" pitchFamily="18" charset="0"/>
              </a:rPr>
              <a:t>перевірка орфографії та шаблонізація вступної частини (без впливу на мотивувальну частину).</a:t>
            </a:r>
            <a:endParaRPr lang="uk-UA" sz="3000" noProof="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E06BC41D-9045-2CFE-6A83-8D1FBC0FFD23}"/>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5303F3AB-6E44-D6B7-91EB-3A63488A24EA}"/>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729D1360-2133-CD54-D4B0-F98611609A70}"/>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F2FDED82-B55C-86D3-39CA-1DA3B830E6A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15</a:t>
            </a:fld>
            <a:endParaRPr lang="en-US" sz="1400" dirty="0">
              <a:solidFill>
                <a:srgbClr val="002949"/>
              </a:solidFill>
            </a:endParaRPr>
          </a:p>
        </p:txBody>
      </p:sp>
    </p:spTree>
    <p:extLst>
      <p:ext uri="{BB962C8B-B14F-4D97-AF65-F5344CB8AC3E}">
        <p14:creationId xmlns:p14="http://schemas.microsoft.com/office/powerpoint/2010/main" val="14840757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6E080-08C7-A537-B9E9-BD712C6EBF1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43D47F12-B302-2D98-0D48-30556EA09B16}"/>
              </a:ext>
            </a:extLst>
          </p:cNvPr>
          <p:cNvSpPr>
            <a:spLocks noGrp="1"/>
          </p:cNvSpPr>
          <p:nvPr>
            <p:ph type="title"/>
          </p:nvPr>
        </p:nvSpPr>
        <p:spPr>
          <a:xfrm>
            <a:off x="775880" y="500064"/>
            <a:ext cx="10515600" cy="789681"/>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"ОРИГІНАЛЬНІ ІДЕЇ" ДЛЯ МІНІМІЗАЦІЇ РИЗИКІВ</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EB2F0FA-552F-1B0D-B16C-5D939B628342}"/>
              </a:ext>
            </a:extLst>
          </p:cNvPr>
          <p:cNvSpPr>
            <a:spLocks noGrp="1"/>
          </p:cNvSpPr>
          <p:nvPr>
            <p:ph idx="1"/>
          </p:nvPr>
        </p:nvSpPr>
        <p:spPr>
          <a:xfrm>
            <a:off x="290783" y="1289744"/>
            <a:ext cx="11395494" cy="4394775"/>
          </a:xfrm>
        </p:spPr>
        <p:txBody>
          <a:bodyPr/>
          <a:lstStyle/>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Етична самооцінка: </a:t>
            </a:r>
            <a:r>
              <a:rPr lang="uk-UA" sz="3000" noProof="0" dirty="0">
                <a:solidFill>
                  <a:srgbClr val="002949"/>
                </a:solidFill>
                <a:ea typeface="Roboto Condensed Light" panose="02000000000000000000" pitchFamily="2" charset="0"/>
                <a:cs typeface="Times New Roman" panose="02020603050405020304" pitchFamily="18" charset="0"/>
              </a:rPr>
              <a:t>Суддя повинен перед використанням ШІ поставити собі низку запитань, наприклад: чи зберігаю я повний контроль над результатом? чи не містить ШІ упереджень?.</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"Правило чотирьох очей": </a:t>
            </a:r>
            <a:r>
              <a:rPr lang="uk-UA" sz="3000" noProof="0" dirty="0">
                <a:solidFill>
                  <a:srgbClr val="002949"/>
                </a:solidFill>
                <a:ea typeface="Roboto Condensed Light" panose="02000000000000000000" pitchFamily="2" charset="0"/>
                <a:cs typeface="Times New Roman" panose="02020603050405020304" pitchFamily="18" charset="0"/>
              </a:rPr>
              <a:t>Залучення щонайменше двох помічників або колег для критичного перегляду результатів, згенерованих ШІ, особливо у складних справах.</a:t>
            </a:r>
          </a:p>
          <a:p>
            <a:pPr indent="0" algn="just">
              <a:lnSpc>
                <a:spcPct val="100000"/>
              </a:lnSpc>
              <a:spcBef>
                <a:spcPts val="600"/>
              </a:spcBef>
              <a:spcAft>
                <a:spcPts val="0"/>
              </a:spcAft>
              <a:buNone/>
            </a:pPr>
            <a:r>
              <a:rPr lang="uk-UA" sz="3000" b="1" noProof="0" dirty="0">
                <a:solidFill>
                  <a:srgbClr val="002949"/>
                </a:solidFill>
                <a:ea typeface="Roboto Condensed Light" panose="02000000000000000000" pitchFamily="2" charset="0"/>
                <a:cs typeface="Times New Roman" panose="02020603050405020304" pitchFamily="18" charset="0"/>
              </a:rPr>
              <a:t>Внутрішні протоколи: </a:t>
            </a:r>
            <a:r>
              <a:rPr lang="uk-UA" sz="3000" noProof="0" dirty="0">
                <a:solidFill>
                  <a:srgbClr val="002949"/>
                </a:solidFill>
                <a:ea typeface="Roboto Condensed Light" panose="02000000000000000000" pitchFamily="2" charset="0"/>
                <a:cs typeface="Times New Roman" panose="02020603050405020304" pitchFamily="18" charset="0"/>
              </a:rPr>
              <a:t>Рекомендація вести службові нотатки про використання ШІ-інструменту та його роль у підготовці матеріалів для забезпечення прозорості.</a:t>
            </a:r>
          </a:p>
        </p:txBody>
      </p:sp>
      <p:sp>
        <p:nvSpPr>
          <p:cNvPr id="4" name="Text Placeholder 2">
            <a:extLst>
              <a:ext uri="{FF2B5EF4-FFF2-40B4-BE49-F238E27FC236}">
                <a16:creationId xmlns:a16="http://schemas.microsoft.com/office/drawing/2014/main" id="{E808BEED-1710-4A13-DE4F-FD6D7BDBC5F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BCDC5DE5-DDA4-227B-C9BE-0E1DB2813B66}"/>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E5E23129-3D78-7348-BA7D-8F19F5AC9A65}"/>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2D8B0E6-C54C-4DD5-0D9C-7F24568A4638}"/>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3297D8DB-4E90-468B-ACC9-1D691E6D8899}" type="slidenum">
              <a:rPr lang="uk-UA" sz="1400" smtClean="0">
                <a:solidFill>
                  <a:srgbClr val="002949"/>
                </a:solidFill>
              </a:rPr>
              <a:t>16</a:t>
            </a:fld>
            <a:endParaRPr lang="en-US" sz="1400" dirty="0">
              <a:solidFill>
                <a:srgbClr val="002949"/>
              </a:solidFill>
            </a:endParaRPr>
          </a:p>
        </p:txBody>
      </p:sp>
    </p:spTree>
    <p:extLst>
      <p:ext uri="{BB962C8B-B14F-4D97-AF65-F5344CB8AC3E}">
        <p14:creationId xmlns:p14="http://schemas.microsoft.com/office/powerpoint/2010/main" val="7994927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a:t>
            </a:r>
            <a:r>
              <a:rPr lang="ru-RU" sz="3200" dirty="0" smtClean="0">
                <a:solidFill>
                  <a:srgbClr val="004E9E"/>
                </a:solidFill>
                <a:ea typeface="Roboto Condensed Light" panose="02000000000000000000" pitchFamily="2" charset="0"/>
              </a:rPr>
              <a:t>ВС</a:t>
            </a:r>
            <a:br>
              <a:rPr lang="ru-RU" sz="3200" dirty="0" smtClean="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a:t>
            </a:r>
            <a:r>
              <a:rPr lang="en-US" sz="1600" dirty="0" smtClean="0">
                <a:solidFill>
                  <a:srgbClr val="004E9E"/>
                </a:solidFill>
                <a:ea typeface="Roboto Condensed Light" panose="02000000000000000000" pitchFamily="2" charset="0"/>
                <a:hlinkClick r:id="rId2"/>
              </a:rPr>
              <a:t>constitutionalist.com.ua/poperednij-proiekt-polozhennia-pro-vykorystannia-tekhnolohij-shi-pratsivnykamy-aparatu-vs</a:t>
            </a:r>
            <a:r>
              <a:rPr lang="uk-UA" sz="1600" dirty="0" smtClean="0">
                <a:solidFill>
                  <a:srgbClr val="004E9E"/>
                </a:solidFill>
                <a:ea typeface="Roboto Condensed Light" panose="02000000000000000000" pitchFamily="2" charset="0"/>
              </a:rPr>
              <a:t> </a:t>
            </a:r>
            <a:endParaRPr lang="uk-UA" sz="1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537855"/>
            <a:ext cx="11395494" cy="4326922"/>
          </a:xfrm>
        </p:spPr>
        <p:txBody>
          <a:bodyPr/>
          <a:lstStyle/>
          <a:p>
            <a:pPr indent="0" algn="just">
              <a:lnSpc>
                <a:spcPct val="100000"/>
              </a:lnSpc>
              <a:spcBef>
                <a:spcPts val="0"/>
              </a:spcBef>
              <a:spcAft>
                <a:spcPts val="0"/>
              </a:spcAft>
              <a:buNone/>
            </a:pPr>
            <a:r>
              <a:rPr lang="uk-UA" sz="3600" dirty="0">
                <a:solidFill>
                  <a:srgbClr val="002949"/>
                </a:solidFill>
                <a:ea typeface="Roboto Condensed Light" panose="02000000000000000000" pitchFamily="2" charset="0"/>
                <a:cs typeface="Times New Roman" panose="02020603050405020304" pitchFamily="18" charset="0"/>
              </a:rPr>
              <a:t>На засіданні Робочої групи Верховного Суду щодо стратегії забезпечення єдності судової практики 7 липня 2025 року було вирішено вважати за доцільне розпочати розробку правил використання штучного інтелекту в діяльності Верховного Суду та доручити Департаменту аналітичної та правової роботи розробити проєкт таких правил </a:t>
            </a:r>
            <a:endParaRPr lang="uk-UA" sz="36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17</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DC716D-7BA7-6655-D681-B4F86AC99892}"/>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221BE5-E588-DAE0-B05C-B980338B1CF9}"/>
              </a:ext>
            </a:extLst>
          </p:cNvPr>
          <p:cNvSpPr>
            <a:spLocks noGrp="1"/>
          </p:cNvSpPr>
          <p:nvPr>
            <p:ph type="title"/>
          </p:nvPr>
        </p:nvSpPr>
        <p:spPr>
          <a:xfrm>
            <a:off x="775880" y="377506"/>
            <a:ext cx="10947418" cy="897621"/>
          </a:xfrm>
        </p:spPr>
        <p:txBody>
          <a:bodyPr/>
          <a:lstStyle/>
          <a:p>
            <a:pPr algn="ctr"/>
            <a:r>
              <a:rPr lang="ru-RU" sz="3200" dirty="0">
                <a:solidFill>
                  <a:srgbClr val="004E9E"/>
                </a:solidFill>
                <a:ea typeface="Roboto Condensed Light" panose="02000000000000000000" pitchFamily="2" charset="0"/>
              </a:rPr>
              <a:t>ПРИНЦИПИ ВИКОРИСТАННЯ ШІ В АПАРАТІ ВЕРХОВНОГО СУДУ</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EBE01C8A-0F8E-1674-23EC-9432F5143F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cs typeface="Times New Roman" panose="02020603050405020304" pitchFamily="18" charset="0"/>
              </a:rPr>
              <a:t>Верховенство права та законність </a:t>
            </a:r>
            <a:r>
              <a:rPr lang="uk-UA" dirty="0">
                <a:solidFill>
                  <a:srgbClr val="002949"/>
                </a:solidFill>
                <a:ea typeface="Roboto Condensed Light" panose="02000000000000000000" pitchFamily="2" charset="0"/>
                <a:cs typeface="Times New Roman" panose="02020603050405020304" pitchFamily="18" charset="0"/>
              </a:rPr>
              <a:t>– відповідність Конституції та законам, повідомлення про застосування ШІ (крім технічних завдань).</a:t>
            </a:r>
          </a:p>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cs typeface="Times New Roman" panose="02020603050405020304" pitchFamily="18" charset="0"/>
              </a:rPr>
              <a:t>Відповідальність</a:t>
            </a:r>
            <a:r>
              <a:rPr lang="uk-UA" dirty="0">
                <a:solidFill>
                  <a:srgbClr val="002949"/>
                </a:solidFill>
                <a:ea typeface="Roboto Condensed Light" panose="02000000000000000000" pitchFamily="2" charset="0"/>
                <a:cs typeface="Times New Roman" panose="02020603050405020304" pitchFamily="18" charset="0"/>
              </a:rPr>
              <a:t> – остаточне рішення завжди приймає працівник, зберігаючи контроль і персональну відповідальність.</a:t>
            </a:r>
          </a:p>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cs typeface="Times New Roman" panose="02020603050405020304" pitchFamily="18" charset="0"/>
              </a:rPr>
              <a:t>Конфіденційність та безпека </a:t>
            </a:r>
            <a:r>
              <a:rPr lang="uk-UA" dirty="0">
                <a:solidFill>
                  <a:srgbClr val="002949"/>
                </a:solidFill>
                <a:ea typeface="Roboto Condensed Light" panose="02000000000000000000" pitchFamily="2" charset="0"/>
                <a:cs typeface="Times New Roman" panose="02020603050405020304" pitchFamily="18" charset="0"/>
              </a:rPr>
              <a:t>– заборона використання публічних ШІ для роботи з конфіденційною інформацією.</a:t>
            </a:r>
          </a:p>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cs typeface="Times New Roman" panose="02020603050405020304" pitchFamily="18" charset="0"/>
              </a:rPr>
              <a:t>Добросовісність і достовірність </a:t>
            </a:r>
            <a:r>
              <a:rPr lang="uk-UA" dirty="0">
                <a:solidFill>
                  <a:srgbClr val="002949"/>
                </a:solidFill>
                <a:ea typeface="Roboto Condensed Light" panose="02000000000000000000" pitchFamily="2" charset="0"/>
                <a:cs typeface="Times New Roman" panose="02020603050405020304" pitchFamily="18" charset="0"/>
              </a:rPr>
              <a:t>– обов’язкова перевірка даних, цитат і нормативних актів за першоджерелами.</a:t>
            </a:r>
          </a:p>
          <a:p>
            <a:pPr indent="0" algn="just">
              <a:lnSpc>
                <a:spcPct val="100000"/>
              </a:lnSpc>
              <a:spcBef>
                <a:spcPts val="0"/>
              </a:spcBef>
              <a:spcAft>
                <a:spcPts val="0"/>
              </a:spcAft>
              <a:buNone/>
            </a:pPr>
            <a:r>
              <a:rPr lang="uk-UA" b="1" dirty="0">
                <a:solidFill>
                  <a:srgbClr val="002949"/>
                </a:solidFill>
                <a:ea typeface="Roboto Condensed Light" panose="02000000000000000000" pitchFamily="2" charset="0"/>
                <a:cs typeface="Times New Roman" panose="02020603050405020304" pitchFamily="18" charset="0"/>
              </a:rPr>
              <a:t>Етичність та недискримінація </a:t>
            </a:r>
            <a:r>
              <a:rPr lang="uk-UA" dirty="0">
                <a:solidFill>
                  <a:srgbClr val="002949"/>
                </a:solidFill>
                <a:ea typeface="Roboto Condensed Light" panose="02000000000000000000" pitchFamily="2" charset="0"/>
                <a:cs typeface="Times New Roman" panose="02020603050405020304" pitchFamily="18" charset="0"/>
              </a:rPr>
              <a:t>– мінімізація алгоритмічної упередженості, гарантія справедливості й поваги до кожної людини</a:t>
            </a:r>
          </a:p>
          <a:p>
            <a:pPr indent="0" algn="just">
              <a:lnSpc>
                <a:spcPct val="100000"/>
              </a:lnSpc>
              <a:spcBef>
                <a:spcPts val="0"/>
              </a:spcBef>
              <a:spcAft>
                <a:spcPts val="0"/>
              </a:spcAft>
              <a:buNone/>
            </a:pPr>
            <a:r>
              <a:rPr lang="uk-UA" dirty="0">
                <a:solidFill>
                  <a:srgbClr val="002949"/>
                </a:solidFill>
                <a:ea typeface="Roboto Condensed Light" panose="02000000000000000000" pitchFamily="2" charset="0"/>
                <a:cs typeface="Times New Roman" panose="02020603050405020304" pitchFamily="18" charset="0"/>
              </a:rPr>
              <a:t>.</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630E85F-74B0-4B96-7AD6-9935A978FACB}"/>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FCE7275-FD7F-5BD6-AFEA-28915A738FCD}"/>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BAD37857-7840-D5EA-DA48-5BA741724CB1}"/>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124E143-F015-890B-FB3D-FFB5DC5D2ED4}"/>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18</a:t>
            </a:fld>
            <a:endParaRPr lang="en-US" sz="1400" dirty="0">
              <a:solidFill>
                <a:srgbClr val="002949"/>
              </a:solidFill>
            </a:endParaRPr>
          </a:p>
        </p:txBody>
      </p:sp>
    </p:spTree>
    <p:extLst>
      <p:ext uri="{BB962C8B-B14F-4D97-AF65-F5344CB8AC3E}">
        <p14:creationId xmlns:p14="http://schemas.microsoft.com/office/powerpoint/2010/main" val="11393423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491EE-9DF3-A74A-9C62-9BBACFEFBFD4}"/>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B16249BC-C80E-814C-A036-25330B364242}"/>
              </a:ext>
            </a:extLst>
          </p:cNvPr>
          <p:cNvSpPr>
            <a:spLocks noGrp="1"/>
          </p:cNvSpPr>
          <p:nvPr>
            <p:ph type="title"/>
          </p:nvPr>
        </p:nvSpPr>
        <p:spPr>
          <a:xfrm>
            <a:off x="775880" y="377506"/>
            <a:ext cx="10515600" cy="897621"/>
          </a:xfrm>
        </p:spPr>
        <p:txBody>
          <a:bodyPr/>
          <a:lstStyle/>
          <a:p>
            <a:pPr algn="ctr"/>
            <a:r>
              <a:rPr lang="ru-RU" sz="3600" dirty="0">
                <a:solidFill>
                  <a:srgbClr val="004E9E"/>
                </a:solidFill>
                <a:ea typeface="Roboto Condensed Light" panose="02000000000000000000" pitchFamily="2" charset="0"/>
              </a:rPr>
              <a:t>ЗАБОРОНЕНІ ФУНКЦІЇ (ШІ ЯК "ЧЕРВОНА ЛІНІЯ")</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BCE6713-EEC4-DDA1-CA5A-C056E0964002}"/>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3200" b="1" dirty="0">
                <a:solidFill>
                  <a:srgbClr val="002949"/>
                </a:solidFill>
                <a:ea typeface="Roboto Condensed Light" panose="02000000000000000000" pitchFamily="2" charset="0"/>
                <a:cs typeface="Times New Roman" panose="02020603050405020304" pitchFamily="18" charset="0"/>
              </a:rPr>
              <a:t>Прогнозування та прийняття рішень: </a:t>
            </a:r>
            <a:r>
              <a:rPr lang="uk-UA" sz="3200" dirty="0">
                <a:solidFill>
                  <a:srgbClr val="002949"/>
                </a:solidFill>
                <a:ea typeface="Roboto Condensed Light" panose="02000000000000000000" pitchFamily="2" charset="0"/>
                <a:cs typeface="Times New Roman" panose="02020603050405020304" pitchFamily="18" charset="0"/>
              </a:rPr>
              <a:t>«Ні» використання ШІ для прогнозування судових рішень або автоматичного створення проєктів. </a:t>
            </a:r>
          </a:p>
          <a:p>
            <a:pPr indent="0" algn="just">
              <a:lnSpc>
                <a:spcPct val="100000"/>
              </a:lnSpc>
              <a:spcBef>
                <a:spcPts val="0"/>
              </a:spcBef>
              <a:spcAft>
                <a:spcPts val="0"/>
              </a:spcAft>
              <a:buNone/>
            </a:pPr>
            <a:r>
              <a:rPr lang="uk-UA" sz="3200" b="1" dirty="0">
                <a:solidFill>
                  <a:srgbClr val="002949"/>
                </a:solidFill>
                <a:ea typeface="Roboto Condensed Light" panose="02000000000000000000" pitchFamily="2" charset="0"/>
                <a:cs typeface="Times New Roman" panose="02020603050405020304" pitchFamily="18" charset="0"/>
              </a:rPr>
              <a:t>Опрацювання матеріалів судової справи: </a:t>
            </a:r>
            <a:r>
              <a:rPr lang="uk-UA" sz="3200" dirty="0">
                <a:solidFill>
                  <a:srgbClr val="002949"/>
                </a:solidFill>
                <a:ea typeface="Roboto Condensed Light" panose="02000000000000000000" pitchFamily="2" charset="0"/>
                <a:cs typeface="Times New Roman" panose="02020603050405020304" pitchFamily="18" charset="0"/>
              </a:rPr>
              <a:t>Ця функція є виключно людською, оскільки вимагає аналізу та оцінки доказів,.</a:t>
            </a:r>
          </a:p>
          <a:p>
            <a:pPr indent="0" algn="just">
              <a:lnSpc>
                <a:spcPct val="100000"/>
              </a:lnSpc>
              <a:spcBef>
                <a:spcPts val="0"/>
              </a:spcBef>
              <a:spcAft>
                <a:spcPts val="0"/>
              </a:spcAft>
              <a:buNone/>
            </a:pPr>
            <a:r>
              <a:rPr lang="uk-UA" sz="3200" b="1" dirty="0">
                <a:solidFill>
                  <a:srgbClr val="002949"/>
                </a:solidFill>
                <a:ea typeface="Roboto Condensed Light" panose="02000000000000000000" pitchFamily="2" charset="0"/>
                <a:cs typeface="Times New Roman" panose="02020603050405020304" pitchFamily="18" charset="0"/>
              </a:rPr>
              <a:t>Моніторинг персоналу: </a:t>
            </a:r>
            <a:r>
              <a:rPr lang="uk-UA" sz="3200" dirty="0">
                <a:solidFill>
                  <a:srgbClr val="002949"/>
                </a:solidFill>
                <a:ea typeface="Roboto Condensed Light" panose="02000000000000000000" pitchFamily="2" charset="0"/>
                <a:cs typeface="Times New Roman" panose="02020603050405020304" pitchFamily="18" charset="0"/>
              </a:rPr>
              <a:t>ШІ не може застосовуватися для аналізу та моніторингу поведінки працівників Апарату. </a:t>
            </a:r>
          </a:p>
          <a:p>
            <a:pPr indent="0" algn="just">
              <a:lnSpc>
                <a:spcPct val="100000"/>
              </a:lnSpc>
              <a:spcBef>
                <a:spcPts val="0"/>
              </a:spcBef>
              <a:spcAft>
                <a:spcPts val="0"/>
              </a:spcAft>
              <a:buNone/>
            </a:pPr>
            <a:r>
              <a:rPr lang="uk-UA" sz="3200" b="1" dirty="0">
                <a:solidFill>
                  <a:srgbClr val="002949"/>
                </a:solidFill>
                <a:ea typeface="Roboto Condensed Light" panose="02000000000000000000" pitchFamily="2" charset="0"/>
                <a:cs typeface="Times New Roman" panose="02020603050405020304" pitchFamily="18" charset="0"/>
              </a:rPr>
              <a:t>Конфіденційна інформація та таємниця судочинства: </a:t>
            </a:r>
            <a:r>
              <a:rPr lang="uk-UA" sz="3200" dirty="0">
                <a:solidFill>
                  <a:srgbClr val="002949"/>
                </a:solidFill>
                <a:ea typeface="Roboto Condensed Light" panose="02000000000000000000" pitchFamily="2" charset="0"/>
                <a:cs typeface="Times New Roman" panose="02020603050405020304" pitchFamily="18" charset="0"/>
              </a:rPr>
              <a:t>ШІ не може обробляти документи, що містять такі відомості.</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1AC4E525-9BE0-07D2-BBA1-5764404FFB5B}"/>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B532D1C-01D1-018A-3AD3-D13C8906F58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1FE2D29D-2D14-C713-D566-9EC74F096EA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FF0EB4AE-50D5-D964-9097-C187D0FF507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19</a:t>
            </a:fld>
            <a:endParaRPr lang="en-US" sz="1400" dirty="0">
              <a:solidFill>
                <a:srgbClr val="002949"/>
              </a:solidFill>
            </a:endParaRPr>
          </a:p>
        </p:txBody>
      </p:sp>
    </p:spTree>
    <p:extLst>
      <p:ext uri="{BB962C8B-B14F-4D97-AF65-F5344CB8AC3E}">
        <p14:creationId xmlns:p14="http://schemas.microsoft.com/office/powerpoint/2010/main" val="725562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ПЛАН</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77768"/>
            <a:ext cx="11395494" cy="4587010"/>
          </a:xfrm>
        </p:spPr>
        <p:txBody>
          <a:bodyPr/>
          <a:lstStyle/>
          <a:p>
            <a:pPr marL="971550" indent="-742950" algn="just">
              <a:lnSpc>
                <a:spcPct val="100000"/>
              </a:lnSpc>
              <a:spcBef>
                <a:spcPts val="0"/>
              </a:spcBef>
              <a:spcAft>
                <a:spcPts val="0"/>
              </a:spcAf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Результати опитування суддів та працівників апарату стосовно використання ШІ</a:t>
            </a:r>
          </a:p>
          <a:p>
            <a:pPr marL="971550" indent="-742950" algn="just">
              <a:lnSpc>
                <a:spcPct val="100000"/>
              </a:lnSpc>
              <a:spcBef>
                <a:spcPts val="0"/>
              </a:spcBef>
              <a:spcAft>
                <a:spcPts val="0"/>
              </a:spcAft>
              <a:buAutoNum type="arabicPeriod"/>
            </a:pPr>
            <a:r>
              <a:rPr lang="uk-UA" sz="3400" noProof="0" dirty="0" smtClean="0">
                <a:solidFill>
                  <a:srgbClr val="002949"/>
                </a:solidFill>
                <a:ea typeface="Roboto Condensed Light" panose="02000000000000000000" pitchFamily="2" charset="0"/>
                <a:cs typeface="Times New Roman" panose="02020603050405020304" pitchFamily="18" charset="0"/>
              </a:rPr>
              <a:t>Регулювання </a:t>
            </a:r>
            <a:r>
              <a:rPr lang="uk-UA" sz="3400" noProof="0" dirty="0">
                <a:solidFill>
                  <a:srgbClr val="002949"/>
                </a:solidFill>
                <a:ea typeface="Roboto Condensed Light" panose="02000000000000000000" pitchFamily="2" charset="0"/>
                <a:cs typeface="Times New Roman" panose="02020603050405020304" pitchFamily="18" charset="0"/>
              </a:rPr>
              <a:t>використання ШІ у правосудді</a:t>
            </a:r>
          </a:p>
          <a:p>
            <a:pPr marL="971550" indent="-742950" algn="just">
              <a:lnSpc>
                <a:spcPct val="100000"/>
              </a:lnSpc>
              <a:spcBef>
                <a:spcPts val="0"/>
              </a:spcBef>
              <a:spcAft>
                <a:spcPts val="0"/>
              </a:spcAft>
              <a:buAutoNum type="arabicPeriod"/>
            </a:pPr>
            <a:r>
              <a:rPr lang="uk-UA" sz="3400" noProof="0" dirty="0">
                <a:solidFill>
                  <a:srgbClr val="002949"/>
                </a:solidFill>
                <a:ea typeface="Roboto Condensed Light" panose="02000000000000000000" pitchFamily="2" charset="0"/>
                <a:cs typeface="Times New Roman" panose="02020603050405020304" pitchFamily="18" charset="0"/>
              </a:rPr>
              <a:t>Положення Рекомендацій у частині правосуддя</a:t>
            </a:r>
          </a:p>
          <a:p>
            <a:pPr marL="971550" indent="-742950" algn="just">
              <a:lnSpc>
                <a:spcPct val="100000"/>
              </a:lnSpc>
              <a:spcBef>
                <a:spcPts val="0"/>
              </a:spcBef>
              <a:spcAft>
                <a:spcPts val="0"/>
              </a:spcAft>
              <a:buAutoNum type="arabicPeriod"/>
            </a:pPr>
            <a:r>
              <a:rPr lang="uk-UA" sz="3400" noProof="0" dirty="0">
                <a:solidFill>
                  <a:srgbClr val="002949"/>
                </a:solidFill>
                <a:ea typeface="Roboto Condensed Light" panose="02000000000000000000" pitchFamily="2" charset="0"/>
                <a:cs typeface="Times New Roman" panose="02020603050405020304" pitchFamily="18" charset="0"/>
              </a:rPr>
              <a:t>Робота над коментарем до статті 16 Кодексу суддівської етики (основні ідеї)</a:t>
            </a:r>
          </a:p>
          <a:p>
            <a:pPr marL="971550" indent="-742950" algn="just">
              <a:lnSpc>
                <a:spcPct val="100000"/>
              </a:lnSpc>
              <a:spcBef>
                <a:spcPts val="0"/>
              </a:spcBef>
              <a:spcAft>
                <a:spcPts val="0"/>
              </a:spcAft>
              <a:buAutoNum type="arabicPeriod"/>
            </a:pPr>
            <a:r>
              <a:rPr lang="uk-UA" sz="3400" noProof="0" dirty="0">
                <a:solidFill>
                  <a:srgbClr val="002949"/>
                </a:solidFill>
                <a:ea typeface="Roboto Condensed Light" panose="02000000000000000000" pitchFamily="2" charset="0"/>
                <a:cs typeface="Times New Roman" panose="02020603050405020304" pitchFamily="18" charset="0"/>
              </a:rPr>
              <a:t>Робота над проєктом Положення про використання технологій ШІ працівниками апарату </a:t>
            </a:r>
            <a:r>
              <a:rPr lang="ru-RU" sz="3400" dirty="0">
                <a:solidFill>
                  <a:srgbClr val="002949"/>
                </a:solidFill>
                <a:ea typeface="Roboto Condensed Light" panose="02000000000000000000" pitchFamily="2" charset="0"/>
                <a:cs typeface="Times New Roman" panose="02020603050405020304" pitchFamily="18" charset="0"/>
              </a:rPr>
              <a:t>ВС (</a:t>
            </a:r>
            <a:r>
              <a:rPr lang="uk-UA" sz="3400" noProof="0" dirty="0">
                <a:solidFill>
                  <a:srgbClr val="002949"/>
                </a:solidFill>
                <a:ea typeface="Roboto Condensed Light" panose="02000000000000000000" pitchFamily="2" charset="0"/>
                <a:cs typeface="Times New Roman" panose="02020603050405020304" pitchFamily="18" charset="0"/>
              </a:rPr>
              <a:t>основні ідеї</a:t>
            </a:r>
            <a:r>
              <a:rPr lang="ru-RU" sz="3400" dirty="0">
                <a:solidFill>
                  <a:srgbClr val="002949"/>
                </a:solidFill>
                <a:ea typeface="Roboto Condensed Light" panose="02000000000000000000" pitchFamily="2" charset="0"/>
                <a:cs typeface="Times New Roman" panose="02020603050405020304" pitchFamily="18" charset="0"/>
              </a:rPr>
              <a:t>)</a:t>
            </a:r>
            <a:endParaRPr lang="uk-UA" sz="34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a:t>
            </a:fld>
            <a:endParaRPr lang="en-US" sz="1400" dirty="0">
              <a:solidFill>
                <a:srgbClr val="002949"/>
              </a:solidFill>
            </a:endParaRPr>
          </a:p>
        </p:txBody>
      </p:sp>
    </p:spTree>
    <p:extLst>
      <p:ext uri="{BB962C8B-B14F-4D97-AF65-F5344CB8AC3E}">
        <p14:creationId xmlns:p14="http://schemas.microsoft.com/office/powerpoint/2010/main" val="26565777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08264" y="710802"/>
            <a:ext cx="11328602" cy="5170646"/>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spcAft>
                <a:spcPts val="0"/>
              </a:spcAft>
              <a:buFont typeface="Arial" panose="020B0604020202020204" pitchFamily="34" charset="0"/>
              <a:buNone/>
            </a:pPr>
            <a:r>
              <a:rPr lang="ru-RU" altLang="uk-UA" sz="1000" dirty="0">
                <a:solidFill>
                  <a:srgbClr val="002949"/>
                </a:solidFill>
              </a:rPr>
              <a:t>1. Штучний інтелект як основа цифрового судочинства: помічник чи майбутній конкурент судді? </a:t>
            </a:r>
            <a:r>
              <a:rPr lang="ru-RU" altLang="uk-UA" sz="1000" dirty="0">
                <a:solidFill>
                  <a:srgbClr val="002949"/>
                </a:solidFill>
                <a:hlinkClick r:id="rId2"/>
              </a:rPr>
              <a:t>https://supreme.court.gov.ua/userfiles/media/new_folder_for_uploads/supreme/2024_prezent/artificial_intelligence_bernaziuk.pdf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2. Штучний інтелект (</a:t>
            </a:r>
            <a:r>
              <a:rPr lang="en-US" altLang="uk-UA" sz="1000" dirty="0">
                <a:solidFill>
                  <a:srgbClr val="002949"/>
                </a:solidFill>
              </a:rPr>
              <a:t>artificial intelligence) </a:t>
            </a:r>
            <a:r>
              <a:rPr lang="ru-RU" altLang="uk-UA" sz="1000" dirty="0">
                <a:solidFill>
                  <a:srgbClr val="002949"/>
                </a:solidFill>
              </a:rPr>
              <a:t>сьогоднішній погляд на перспективи майбутнього </a:t>
            </a:r>
            <a:r>
              <a:rPr lang="en-US" altLang="uk-UA" sz="1000" dirty="0">
                <a:solidFill>
                  <a:srgbClr val="002949"/>
                </a:solidFill>
                <a:hlinkClick r:id="rId3"/>
              </a:rPr>
              <a:t>https://supreme.court.gov.ua/userfiles/media/new_folder_for_uploads/supreme/2024_prezent/artificial_intelligence_bernaziuk%20(1).pdf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3. Сучасні можливості штучного інтелекту (</a:t>
            </a:r>
            <a:r>
              <a:rPr lang="en-US" altLang="uk-UA" sz="1000" dirty="0">
                <a:solidFill>
                  <a:srgbClr val="002949"/>
                </a:solidFill>
              </a:rPr>
              <a:t>artificial intelligence) </a:t>
            </a:r>
            <a:r>
              <a:rPr lang="uk-UA" altLang="uk-UA" sz="1000" dirty="0">
                <a:solidFill>
                  <a:srgbClr val="002949"/>
                </a:solidFill>
              </a:rPr>
              <a:t>процесуальна економія чи загроза незалежності судді? </a:t>
            </a:r>
          </a:p>
          <a:p>
            <a:pPr>
              <a:lnSpc>
                <a:spcPct val="100000"/>
              </a:lnSpc>
              <a:spcBef>
                <a:spcPct val="0"/>
              </a:spcBef>
              <a:spcAft>
                <a:spcPts val="0"/>
              </a:spcAft>
              <a:buFont typeface="Arial" panose="020B0604020202020204" pitchFamily="34" charset="0"/>
              <a:buNone/>
            </a:pPr>
            <a:r>
              <a:rPr lang="en-US" altLang="uk-UA" sz="1000" dirty="0">
                <a:solidFill>
                  <a:srgbClr val="002949"/>
                </a:solidFill>
              </a:rPr>
              <a:t>https://nsj.gov.ua/ua/pidgotovka-pratsivnikiv-aparativ-sudiv/programi-pidgotovki-pratsivnikiv-aparativ-sudiv-2021-rik/20-23-travnya-2024-r-programa-pidgotovki-ta-pidvishennya-rivnya-kvalifikatsii-za-standartizovanou-programou-pomichnikiv-suddiv-mistsevih-ta-apelyatsiynih-gospodarskih-sudiv</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4. Інтеграція штучного інтелекту (</a:t>
            </a:r>
            <a:r>
              <a:rPr lang="en-US" altLang="uk-UA" sz="1000" dirty="0">
                <a:solidFill>
                  <a:srgbClr val="002949"/>
                </a:solidFill>
              </a:rPr>
              <a:t>artificial intelligence) </a:t>
            </a:r>
            <a:r>
              <a:rPr lang="uk-UA" altLang="uk-UA" sz="1000" dirty="0">
                <a:solidFill>
                  <a:srgbClr val="002949"/>
                </a:solidFill>
              </a:rPr>
              <a:t>в систему правосуддя: поспішай повільно </a:t>
            </a:r>
            <a:r>
              <a:rPr lang="en-US" altLang="uk-UA" sz="1000" dirty="0">
                <a:solidFill>
                  <a:srgbClr val="002949"/>
                </a:solidFill>
                <a:hlinkClick r:id="rId4"/>
              </a:rPr>
              <a:t>https://supreme.court.gov.ua/userfiles/media/new_folder_for_uploads/supreme/2024_prezent/AI_festina_lente_bernaziuk.pdf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5. Правосуддя та </a:t>
            </a:r>
            <a:r>
              <a:rPr lang="ru-RU" altLang="uk-UA" sz="1000" dirty="0" err="1">
                <a:solidFill>
                  <a:srgbClr val="002949"/>
                </a:solidFill>
              </a:rPr>
              <a:t>штучний</a:t>
            </a:r>
            <a:r>
              <a:rPr lang="ru-RU" altLang="uk-UA" sz="1000" dirty="0">
                <a:solidFill>
                  <a:srgbClr val="002949"/>
                </a:solidFill>
              </a:rPr>
              <a:t> інтелект: перші правила </a:t>
            </a:r>
            <a:r>
              <a:rPr lang="ru-RU" altLang="uk-UA" sz="1000" dirty="0">
                <a:solidFill>
                  <a:srgbClr val="002949"/>
                </a:solidFill>
                <a:hlinkClick r:id="rId5"/>
              </a:rPr>
              <a:t>https://supreme.court.gov.ua/userfiles/media/new_folder_for_uploads/supreme/2024_prezent/AI_first_rules_bernaziuk.pdf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6. Штучний інтелект та питання етики під час здійснення правосуддя </a:t>
            </a:r>
            <a:r>
              <a:rPr lang="ru-RU" altLang="uk-UA" sz="1000" dirty="0">
                <a:solidFill>
                  <a:srgbClr val="002949"/>
                </a:solidFill>
                <a:hlinkClick r:id="rId6"/>
              </a:rPr>
              <a:t>https://supreme.court.gov.ua/userfiles/media/new_folder_for_uploads/supreme/2024_prezent/AI_ethics_bernaziuk.pdf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7. Інструменти штучного інтелекту та неприпустимість зловживання процесуальними правами </a:t>
            </a:r>
            <a:r>
              <a:rPr lang="ru-RU" altLang="uk-UA" sz="1000" dirty="0">
                <a:solidFill>
                  <a:srgbClr val="002949"/>
                </a:solidFill>
                <a:hlinkClick r:id="rId7"/>
              </a:rPr>
              <a:t>https://supreme.court.gov.ua/userfiles/media/new_folder_for_uploads/supreme/2024_prezent/AI_abuse_of_procedural_rights.pdf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8. Нові принципи здійснення правосуддя </a:t>
            </a:r>
            <a:r>
              <a:rPr lang="en-US" altLang="uk-UA" sz="1000" dirty="0">
                <a:solidFill>
                  <a:srgbClr val="002949"/>
                </a:solidFill>
                <a:hlinkClick r:id="rId8"/>
              </a:rPr>
              <a:t>https://supreme.court.gov.ua/userfiles/media/new_folder_for_uploads/supreme/2024_prezent/101-%20new_principles_court_bernaziuk.pdf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9. </a:t>
            </a:r>
            <a:r>
              <a:rPr lang="ru-RU" altLang="uk-UA" sz="1000" dirty="0">
                <a:solidFill>
                  <a:srgbClr val="002949"/>
                </a:solidFill>
              </a:rPr>
              <a:t>Технології штучного інтелекту та принцип правової визначеності </a:t>
            </a:r>
            <a:r>
              <a:rPr lang="ru-RU" altLang="uk-UA" sz="1000" dirty="0">
                <a:solidFill>
                  <a:srgbClr val="002949"/>
                </a:solidFill>
                <a:hlinkClick r:id="rId9"/>
              </a:rPr>
              <a:t>https://supreme.court.gov.ua/userfiles/media/new_folder_for_uploads/supreme/2024_prezent/AI_principal_of_legal_certainly_bernaziuk.pdf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10. Штучний інтелект: застосувати недозволено ігнорувати </a:t>
            </a:r>
            <a:r>
              <a:rPr lang="en-US" altLang="uk-UA" sz="1000" dirty="0">
                <a:solidFill>
                  <a:srgbClr val="002949"/>
                </a:solidFill>
                <a:hlinkClick r:id="rId10"/>
              </a:rPr>
              <a:t>https://court.gov.ua/storage/portal/supreme/prezentacii_2024/Prezent_AI_prohibition_or_permission_bernaziuk.pdf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11. Сучасні можливості штучного інтелекту та питання приватності </a:t>
            </a:r>
            <a:r>
              <a:rPr lang="en-US" altLang="uk-UA" sz="1000" dirty="0">
                <a:solidFill>
                  <a:srgbClr val="002949"/>
                </a:solidFill>
                <a:hlinkClick r:id="rId11"/>
              </a:rPr>
              <a:t>https://court.gov.ua/storage/portal/supreme/prezentacii_2024/104_AI_privacy_bernaziuk.pdf</a:t>
            </a:r>
            <a:r>
              <a:rPr lang="uk-UA"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12. </a:t>
            </a:r>
            <a:r>
              <a:rPr lang="ru-RU" altLang="uk-UA" sz="1000" dirty="0">
                <a:solidFill>
                  <a:srgbClr val="002949"/>
                </a:solidFill>
              </a:rPr>
              <a:t>Технології штучного інтелекту в правосудді: міжнародні стандарти регулювання </a:t>
            </a:r>
            <a:r>
              <a:rPr lang="ru-RU" altLang="uk-UA" sz="1000" dirty="0">
                <a:solidFill>
                  <a:srgbClr val="002949"/>
                </a:solidFill>
                <a:hlinkClick r:id="rId12"/>
              </a:rPr>
              <a:t>https://court.gov.ua/storage/portal/supreme/prezentacii_2024/105_AI_internation_standarts_bernaziuk.pdf</a:t>
            </a:r>
            <a:r>
              <a:rPr lang="ru-RU" altLang="uk-UA" sz="1000" dirty="0">
                <a:solidFill>
                  <a:srgbClr val="002949"/>
                </a:solidFill>
              </a:rPr>
              <a:t>  </a:t>
            </a:r>
          </a:p>
          <a:p>
            <a:pPr>
              <a:lnSpc>
                <a:spcPct val="100000"/>
              </a:lnSpc>
              <a:spcBef>
                <a:spcPct val="0"/>
              </a:spcBef>
              <a:spcAft>
                <a:spcPts val="0"/>
              </a:spcAft>
              <a:buFont typeface="Arial" panose="020B0604020202020204" pitchFamily="34" charset="0"/>
              <a:buNone/>
            </a:pPr>
            <a:r>
              <a:rPr lang="ru-RU" altLang="uk-UA" sz="1000" dirty="0">
                <a:solidFill>
                  <a:srgbClr val="002949"/>
                </a:solidFill>
              </a:rPr>
              <a:t>13. Практичні аспекти використання технології штучного інтелекту в юридичній сфері </a:t>
            </a:r>
            <a:r>
              <a:rPr lang="en-US" altLang="uk-UA" sz="1000" dirty="0">
                <a:solidFill>
                  <a:srgbClr val="002949"/>
                </a:solidFill>
                <a:hlinkClick r:id="rId13"/>
              </a:rPr>
              <a:t>https://court.gov.ua/storage/portal/supreme/prezentacii_2024/108_AI_practice_bernaziuk.pdf</a:t>
            </a:r>
            <a:r>
              <a:rPr lang="uk-UA" altLang="uk-UA" sz="1000" dirty="0">
                <a:solidFill>
                  <a:srgbClr val="002949"/>
                </a:solidFill>
              </a:rPr>
              <a:t> </a:t>
            </a:r>
            <a:endParaRPr lang="ru-RU" altLang="uk-UA" sz="1000" dirty="0">
              <a:solidFill>
                <a:srgbClr val="002949"/>
              </a:solidFill>
            </a:endParaRPr>
          </a:p>
          <a:p>
            <a:pPr>
              <a:lnSpc>
                <a:spcPct val="100000"/>
              </a:lnSpc>
              <a:spcBef>
                <a:spcPct val="0"/>
              </a:spcBef>
              <a:spcAft>
                <a:spcPts val="0"/>
              </a:spcAft>
              <a:buFont typeface="Arial" panose="020B0604020202020204" pitchFamily="34" charset="0"/>
              <a:buNone/>
            </a:pPr>
            <a:r>
              <a:rPr lang="uk-UA" altLang="uk-UA" sz="1000" dirty="0">
                <a:solidFill>
                  <a:srgbClr val="002949"/>
                </a:solidFill>
              </a:rPr>
              <a:t>14. Технології штучного інтелекту та </a:t>
            </a:r>
            <a:r>
              <a:rPr lang="en-US" altLang="uk-UA" sz="1000" dirty="0">
                <a:solidFill>
                  <a:srgbClr val="002949"/>
                </a:solidFill>
              </a:rPr>
              <a:t>life hacks </a:t>
            </a:r>
            <a:r>
              <a:rPr lang="uk-UA" altLang="uk-UA" sz="1000" dirty="0">
                <a:solidFill>
                  <a:srgbClr val="002949"/>
                </a:solidFill>
              </a:rPr>
              <a:t>для юристів </a:t>
            </a:r>
            <a:r>
              <a:rPr lang="en-US" altLang="uk-UA" sz="1000" dirty="0">
                <a:solidFill>
                  <a:srgbClr val="002949"/>
                </a:solidFill>
                <a:hlinkClick r:id="rId14"/>
              </a:rPr>
              <a:t>https://court.gov.ua/storage/portal/supreme/prezentacii_2024/109_%20AI_life_hacks_bernaziuk.pdf</a:t>
            </a:r>
            <a:r>
              <a:rPr lang="uk-UA" altLang="uk-UA" sz="1000" dirty="0">
                <a:solidFill>
                  <a:srgbClr val="002949"/>
                </a:solidFill>
              </a:rPr>
              <a:t> </a:t>
            </a:r>
          </a:p>
          <a:p>
            <a:pPr>
              <a:lnSpc>
                <a:spcPct val="100000"/>
              </a:lnSpc>
              <a:spcBef>
                <a:spcPts val="0"/>
              </a:spcBef>
              <a:spcAft>
                <a:spcPts val="0"/>
              </a:spcAft>
              <a:buNone/>
            </a:pPr>
            <a:r>
              <a:rPr lang="uk-UA" sz="1000" kern="100" dirty="0">
                <a:effectLst/>
                <a:ea typeface="Roboto Condensed Light" panose="02000000000000000000" pitchFamily="2" charset="0"/>
                <a:cs typeface="Times New Roman" panose="02020603050405020304" pitchFamily="18" charset="0"/>
              </a:rPr>
              <a:t>15. </a:t>
            </a:r>
            <a:r>
              <a:rPr lang="ru-RU" sz="1000" kern="100" dirty="0">
                <a:effectLst/>
                <a:ea typeface="Roboto Condensed Light" panose="02000000000000000000" pitchFamily="2" charset="0"/>
                <a:cs typeface="Times New Roman" panose="02020603050405020304" pitchFamily="18" charset="0"/>
              </a:rPr>
              <a:t>Штучний інтелект та правосуддя: механізми забезпечення прозорості та підзвітності </a:t>
            </a:r>
            <a:r>
              <a:rPr lang="en-US" sz="1000" kern="100" dirty="0">
                <a:effectLst/>
                <a:ea typeface="Roboto Condensed Light" panose="02000000000000000000" pitchFamily="2" charset="0"/>
                <a:cs typeface="Times New Roman" panose="02020603050405020304" pitchFamily="18" charset="0"/>
                <a:hlinkClick r:id="rId15"/>
              </a:rPr>
              <a:t>https://court.gov.ua/storage/portal/supreme/prezentacii_2024/115_AI_transparency_accountability_bernaziuk.pdf</a:t>
            </a:r>
            <a:r>
              <a:rPr lang="en-US" sz="1000" kern="100" dirty="0">
                <a:effectLst/>
                <a:ea typeface="Roboto Condensed Light" panose="02000000000000000000" pitchFamily="2" charset="0"/>
                <a:cs typeface="Times New Roman" panose="02020603050405020304" pitchFamily="18" charset="0"/>
              </a:rPr>
              <a:t> </a:t>
            </a:r>
          </a:p>
          <a:p>
            <a:pPr>
              <a:lnSpc>
                <a:spcPct val="100000"/>
              </a:lnSpc>
              <a:spcBef>
                <a:spcPts val="0"/>
              </a:spcBef>
              <a:spcAft>
                <a:spcPts val="0"/>
              </a:spcAft>
              <a:buNone/>
            </a:pPr>
            <a:r>
              <a:rPr lang="uk-UA" sz="1000" kern="100" dirty="0">
                <a:ea typeface="Roboto Condensed Light" panose="02000000000000000000" pitchFamily="2" charset="0"/>
                <a:cs typeface="Times New Roman" panose="02020603050405020304" pitchFamily="18" charset="0"/>
              </a:rPr>
              <a:t>16. </a:t>
            </a:r>
            <a:r>
              <a:rPr lang="ru-RU" sz="1000" kern="100" dirty="0">
                <a:ea typeface="Roboto Condensed Light" panose="02000000000000000000" pitchFamily="2" charset="0"/>
                <a:cs typeface="Times New Roman" panose="02020603050405020304" pitchFamily="18" charset="0"/>
              </a:rPr>
              <a:t>Штучний інтелект та право на приватність: баланс між інноваціями та захистом персональних даних </a:t>
            </a:r>
            <a:r>
              <a:rPr lang="en-US" sz="1000" kern="100" dirty="0">
                <a:ea typeface="Roboto Condensed Light" panose="02000000000000000000" pitchFamily="2" charset="0"/>
                <a:cs typeface="Times New Roman" panose="02020603050405020304" pitchFamily="18" charset="0"/>
                <a:hlinkClick r:id="rId16"/>
              </a:rPr>
              <a:t>https://court.gov.ua/storage/portal/supreme/prezentacii_2025/119_AI_personal_data_protection_bernaziuk.pdf</a:t>
            </a:r>
            <a:r>
              <a:rPr lang="uk-UA" sz="1000" kern="100" dirty="0">
                <a:ea typeface="Roboto Condensed Light" panose="02000000000000000000" pitchFamily="2" charset="0"/>
                <a:cs typeface="Times New Roman" panose="02020603050405020304" pitchFamily="18" charset="0"/>
              </a:rPr>
              <a:t> </a:t>
            </a:r>
            <a:endParaRPr lang="ru-RU" sz="100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sz="1000" kern="100" dirty="0">
                <a:ea typeface="Roboto Condensed Light" panose="02000000000000000000" pitchFamily="2" charset="0"/>
                <a:cs typeface="Times New Roman" panose="02020603050405020304" pitchFamily="18" charset="0"/>
              </a:rPr>
              <a:t>17. Цифрова ера правосуддя: роль ШІ у забезпеченні єдності судової практики в Україні </a:t>
            </a:r>
            <a:r>
              <a:rPr lang="en-US" sz="1000" kern="100" dirty="0">
                <a:ea typeface="Roboto Condensed Light" panose="02000000000000000000" pitchFamily="2" charset="0"/>
                <a:cs typeface="Times New Roman" panose="02020603050405020304" pitchFamily="18" charset="0"/>
                <a:hlinkClick r:id="rId17"/>
              </a:rPr>
              <a:t>https://court.gov.ua/storage/portal/supreme/prezentacii_2025/120_AI_uniformity_of_judicial_practice_bernaziuk.pdf</a:t>
            </a:r>
            <a:r>
              <a:rPr lang="uk-UA" sz="1000" kern="100" dirty="0">
                <a:ea typeface="Roboto Condensed Light" panose="02000000000000000000" pitchFamily="2" charset="0"/>
                <a:cs typeface="Times New Roman" panose="02020603050405020304" pitchFamily="18" charset="0"/>
              </a:rPr>
              <a:t> </a:t>
            </a:r>
            <a:r>
              <a:rPr lang="ru-RU" sz="1000" kern="100" dirty="0">
                <a:ea typeface="Roboto Condensed Light" panose="02000000000000000000" pitchFamily="2" charset="0"/>
                <a:cs typeface="Times New Roman" panose="02020603050405020304" pitchFamily="18" charset="0"/>
              </a:rPr>
              <a:t> </a:t>
            </a:r>
          </a:p>
          <a:p>
            <a:pPr>
              <a:lnSpc>
                <a:spcPct val="100000"/>
              </a:lnSpc>
              <a:spcBef>
                <a:spcPts val="0"/>
              </a:spcBef>
              <a:spcAft>
                <a:spcPts val="0"/>
              </a:spcAft>
              <a:buNone/>
            </a:pPr>
            <a:r>
              <a:rPr lang="ru-RU" sz="1000" kern="100" dirty="0">
                <a:ea typeface="Roboto Condensed Light" panose="02000000000000000000" pitchFamily="2" charset="0"/>
                <a:cs typeface="Times New Roman" panose="02020603050405020304" pitchFamily="18" charset="0"/>
              </a:rPr>
              <a:t>18. Діджиталізація судочинства: межі допустимого використання ШІ </a:t>
            </a:r>
            <a:r>
              <a:rPr lang="en-US" sz="1000" kern="100" dirty="0">
                <a:ea typeface="Roboto Condensed Light" panose="02000000000000000000" pitchFamily="2" charset="0"/>
                <a:cs typeface="Times New Roman" panose="02020603050405020304" pitchFamily="18" charset="0"/>
                <a:hlinkClick r:id="rId18"/>
              </a:rPr>
              <a:t>https://court.gov.ua/storage/portal/supreme/Bernazuk_.pdf</a:t>
            </a:r>
            <a:r>
              <a:rPr lang="uk-UA" sz="1000" kern="100" dirty="0">
                <a:ea typeface="Roboto Condensed Light" panose="02000000000000000000" pitchFamily="2" charset="0"/>
                <a:cs typeface="Times New Roman" panose="02020603050405020304" pitchFamily="18" charset="0"/>
              </a:rPr>
              <a:t> </a:t>
            </a:r>
            <a:endParaRPr lang="ru-RU" sz="100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sz="1000" kern="100" dirty="0">
                <a:ea typeface="Roboto Condensed Light" panose="02000000000000000000" pitchFamily="2" charset="0"/>
                <a:cs typeface="Times New Roman" panose="02020603050405020304" pitchFamily="18" charset="0"/>
              </a:rPr>
              <a:t>19. Штучний інтелект у правосудді: міжнародний досвід та виклики </a:t>
            </a:r>
            <a:r>
              <a:rPr lang="en-US" sz="1000" kern="100" dirty="0">
                <a:ea typeface="Roboto Condensed Light" panose="02000000000000000000" pitchFamily="2" charset="0"/>
                <a:cs typeface="Times New Roman" panose="02020603050405020304" pitchFamily="18" charset="0"/>
                <a:hlinkClick r:id="rId19"/>
              </a:rPr>
              <a:t>https://constitutionalist.com.ua/shtuchnyj-intelekt-u-pravosuddi-mizhnarodnyj-dosvid-ta-vyklyky</a:t>
            </a:r>
            <a:r>
              <a:rPr lang="uk-UA" sz="1000" kern="100" dirty="0">
                <a:ea typeface="Roboto Condensed Light" panose="02000000000000000000" pitchFamily="2" charset="0"/>
                <a:cs typeface="Times New Roman" panose="02020603050405020304" pitchFamily="18" charset="0"/>
              </a:rPr>
              <a:t> </a:t>
            </a:r>
            <a:endParaRPr lang="ru-RU" sz="1000" kern="100" dirty="0">
              <a:ea typeface="Roboto Condensed Light" panose="02000000000000000000" pitchFamily="2" charset="0"/>
              <a:cs typeface="Times New Roman" panose="02020603050405020304" pitchFamily="18" charset="0"/>
            </a:endParaRPr>
          </a:p>
          <a:p>
            <a:pPr>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20 Технології штучного інтелекту: майбутні перспективи та ризики для судової гілки влади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0"/>
              </a:rPr>
              <a:t>https://court.gov.ua/storage/portal/supreme/prezentacii_2025/124_AI_Future_Prospects_Risks_for_Judiciary_bernaziuk.pdf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endParaRPr lang="ru-RU" altLang="uk-UA" sz="1000" kern="100" dirty="0">
              <a:solidFill>
                <a:srgbClr val="002949"/>
              </a:solidFill>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21. Штучний інтелект у правосудді: ризики алгоритмічної упередженості та дискримінації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1"/>
              </a:rPr>
              <a:t>https://court.gov.ua/storage/portal/supreme/prezentacii_2025/125_AI_Algorithmic_Bias_Discrimination_Risks_bernaziuk.pdf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22. Верховенство права в епоху ШІ: як верховні суди зберігають баланс між інноваціями та традиціями </a:t>
            </a:r>
            <a:r>
              <a:rPr lang="ru-RU" altLang="uk-UA" sz="1000" kern="100" dirty="0">
                <a:solidFill>
                  <a:srgbClr val="002949"/>
                </a:solidFill>
                <a:ea typeface="Roboto Condensed Light" panose="02000000000000000000" pitchFamily="2" charset="0"/>
                <a:cs typeface="Times New Roman" panose="02020603050405020304" pitchFamily="18" charset="0"/>
                <a:hlinkClick r:id="rId22"/>
              </a:rPr>
              <a:t>https://court.gov.ua/storage/portal/supreme/133.%20AI_and_Regulation_by_SupremeCourts_bernaziuk.pdf</a:t>
            </a:r>
            <a:r>
              <a:rPr lang="ru-RU"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23. Правосуддя в епоху штучного інтелекту: інструмент чи виклик?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3"/>
              </a:rPr>
              <a:t>https://constitutionalist.com.ua/pravosuddia-v-epokhu-shtuchnoho-intelektu-instrument-chy-vyklyk</a:t>
            </a:r>
            <a:r>
              <a:rPr lang="uk-UA"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altLang="uk-UA" sz="1000" kern="100" dirty="0">
                <a:solidFill>
                  <a:srgbClr val="002949"/>
                </a:solidFill>
                <a:ea typeface="Roboto Condensed Light" panose="02000000000000000000" pitchFamily="2" charset="0"/>
                <a:cs typeface="Times New Roman" panose="02020603050405020304" pitchFamily="18" charset="0"/>
              </a:rPr>
              <a:t>24. Стаття 16 Кодексу суддівської етики: допустиме та заборонене у використанні ШІ </a:t>
            </a:r>
          </a:p>
          <a:p>
            <a:pPr algn="just">
              <a:lnSpc>
                <a:spcPct val="100000"/>
              </a:lnSpc>
              <a:spcBef>
                <a:spcPts val="0"/>
              </a:spcBef>
              <a:spcAft>
                <a:spcPts val="0"/>
              </a:spcAft>
              <a:buNone/>
            </a:pPr>
            <a:r>
              <a:rPr lang="en-US" altLang="uk-UA" sz="1000" kern="100" dirty="0">
                <a:solidFill>
                  <a:srgbClr val="002949"/>
                </a:solidFill>
                <a:ea typeface="Roboto Condensed Light" panose="02000000000000000000" pitchFamily="2" charset="0"/>
                <a:cs typeface="Times New Roman" panose="02020603050405020304" pitchFamily="18" charset="0"/>
                <a:hlinkClick r:id="rId24"/>
              </a:rPr>
              <a:t>https://court.gov.ua/storage/portal/supreme/prezentacii_2025/137_AI_Code_Judicial_Ethics_Art_16_Permissible_Prohibited_bernaziuk.pdf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uk-UA" altLang="uk-UA" sz="1000" kern="100" dirty="0">
                <a:solidFill>
                  <a:srgbClr val="002949"/>
                </a:solidFill>
                <a:ea typeface="Roboto Condensed Light" panose="02000000000000000000" pitchFamily="2" charset="0"/>
                <a:cs typeface="Times New Roman" panose="02020603050405020304" pitchFamily="18" charset="0"/>
              </a:rPr>
              <a:t>25. </a:t>
            </a:r>
            <a:r>
              <a:rPr lang="en-US" altLang="uk-UA" sz="1000" kern="100" dirty="0">
                <a:solidFill>
                  <a:srgbClr val="002949"/>
                </a:solidFill>
                <a:ea typeface="Roboto Condensed Light" panose="02000000000000000000" pitchFamily="2" charset="0"/>
                <a:cs typeface="Times New Roman" panose="02020603050405020304" pitchFamily="18" charset="0"/>
              </a:rPr>
              <a:t>Artificial Intelligence and The Judicial System Of Ukraine: Results Of Cooperation In The Past Year</a:t>
            </a:r>
            <a:r>
              <a:rPr lang="uk-UA" altLang="uk-UA" sz="1000" kern="100" dirty="0">
                <a:solidFill>
                  <a:srgbClr val="002949"/>
                </a:solidFill>
                <a:ea typeface="Roboto Condensed Light" panose="02000000000000000000" pitchFamily="2" charset="0"/>
                <a:cs typeface="Times New Roman" panose="02020603050405020304" pitchFamily="18" charset="0"/>
              </a:rPr>
              <a:t> </a:t>
            </a:r>
            <a:r>
              <a:rPr lang="en-US" altLang="uk-UA" sz="1000" kern="100" dirty="0">
                <a:solidFill>
                  <a:srgbClr val="002949"/>
                </a:solidFill>
                <a:ea typeface="Roboto Condensed Light" panose="02000000000000000000" pitchFamily="2" charset="0"/>
                <a:cs typeface="Times New Roman" panose="02020603050405020304" pitchFamily="18" charset="0"/>
                <a:hlinkClick r:id="rId25"/>
              </a:rPr>
              <a:t>https://court.gov.ua/storage/portal/supreme/prezentacii_2025/AI_Ukraine_bernaziuk.pdf</a:t>
            </a:r>
            <a:r>
              <a:rPr lang="uk-UA" altLang="uk-UA" sz="1000" kern="100" dirty="0">
                <a:solidFill>
                  <a:srgbClr val="002949"/>
                </a:solidFill>
                <a:ea typeface="Roboto Condensed Light" panose="02000000000000000000" pitchFamily="2" charset="0"/>
                <a:cs typeface="Times New Roman" panose="02020603050405020304" pitchFamily="18" charset="0"/>
              </a:rPr>
              <a:t> </a:t>
            </a:r>
            <a:endParaRPr lang="uk-UA" altLang="uk-UA" sz="1000" kern="100" dirty="0" smtClean="0">
              <a:solidFill>
                <a:srgbClr val="002949"/>
              </a:solidFill>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ru-RU" altLang="uk-UA" sz="1000" kern="100" dirty="0" smtClean="0">
                <a:solidFill>
                  <a:srgbClr val="002949"/>
                </a:solidFill>
                <a:ea typeface="Roboto Condensed Light" panose="02000000000000000000" pitchFamily="2" charset="0"/>
                <a:cs typeface="Times New Roman" panose="02020603050405020304" pitchFamily="18" charset="0"/>
              </a:rPr>
              <a:t>26. Штучний </a:t>
            </a:r>
            <a:r>
              <a:rPr lang="ru-RU" altLang="uk-UA" sz="1000" kern="100" dirty="0">
                <a:solidFill>
                  <a:srgbClr val="002949"/>
                </a:solidFill>
                <a:ea typeface="Roboto Condensed Light" panose="02000000000000000000" pitchFamily="2" charset="0"/>
                <a:cs typeface="Times New Roman" panose="02020603050405020304" pitchFamily="18" charset="0"/>
              </a:rPr>
              <a:t>інтелект у діяльності Верховного Суду: етичні та організаційні рамки </a:t>
            </a:r>
            <a:r>
              <a:rPr lang="ru-RU" altLang="uk-UA" sz="1000" kern="100" dirty="0" smtClean="0">
                <a:solidFill>
                  <a:srgbClr val="002949"/>
                </a:solidFill>
                <a:ea typeface="Roboto Condensed Light" panose="02000000000000000000" pitchFamily="2" charset="0"/>
                <a:cs typeface="Times New Roman" panose="02020603050405020304" pitchFamily="18" charset="0"/>
                <a:hlinkClick r:id="rId26"/>
              </a:rPr>
              <a:t>https</a:t>
            </a:r>
            <a:r>
              <a:rPr lang="ru-RU" altLang="uk-UA" sz="1000" kern="100" dirty="0">
                <a:solidFill>
                  <a:srgbClr val="002949"/>
                </a:solidFill>
                <a:ea typeface="Roboto Condensed Light" panose="02000000000000000000" pitchFamily="2" charset="0"/>
                <a:cs typeface="Times New Roman" panose="02020603050405020304" pitchFamily="18" charset="0"/>
                <a:hlinkClick r:id="rId26"/>
              </a:rPr>
              <a:t>://</a:t>
            </a:r>
            <a:r>
              <a:rPr lang="ru-RU" altLang="uk-UA" sz="1000" kern="100" dirty="0" smtClean="0">
                <a:solidFill>
                  <a:srgbClr val="002949"/>
                </a:solidFill>
                <a:ea typeface="Roboto Condensed Light" panose="02000000000000000000" pitchFamily="2" charset="0"/>
                <a:cs typeface="Times New Roman" panose="02020603050405020304" pitchFamily="18" charset="0"/>
                <a:hlinkClick r:id="rId26"/>
              </a:rPr>
              <a:t>court.gov.ua/storage/portal/supreme/prezentacii_2025/142_AI_in_SC_Ethical_Organizational_Frameworks_bernaziuk.pdf</a:t>
            </a:r>
            <a:r>
              <a:rPr lang="ru-RU" altLang="uk-UA" sz="1000" kern="100" dirty="0" smtClean="0">
                <a:solidFill>
                  <a:srgbClr val="002949"/>
                </a:solidFill>
                <a:ea typeface="Roboto Condensed Light" panose="02000000000000000000" pitchFamily="2" charset="0"/>
                <a:cs typeface="Times New Roman" panose="02020603050405020304" pitchFamily="18" charset="0"/>
              </a:rPr>
              <a:t> </a:t>
            </a:r>
            <a:endParaRPr lang="ru-RU" altLang="uk-UA" sz="1000" kern="100" dirty="0">
              <a:solidFill>
                <a:srgbClr val="002949"/>
              </a:solidFill>
              <a:ea typeface="Roboto Condensed Light" panose="02000000000000000000" pitchFamily="2" charset="0"/>
              <a:cs typeface="Times New Roman" panose="02020603050405020304" pitchFamily="18" charset="0"/>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ПОПЕРЕДНІ ПРЕЗЕНТАЦІЇ</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11BBA33-0051-47D2-A61C-414637896F79}" type="slidenum">
              <a:rPr lang="uk-UA" sz="1400" smtClean="0">
                <a:solidFill>
                  <a:srgbClr val="002949"/>
                </a:solidFill>
              </a:rPr>
              <a:t>20</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uk-UA" altLang="uk-UA" dirty="0">
              <a:solidFill>
                <a:srgbClr val="002949"/>
              </a:solidFill>
            </a:endParaRPr>
          </a:p>
        </p:txBody>
      </p:sp>
    </p:spTree>
    <p:extLst>
      <p:ext uri="{BB962C8B-B14F-4D97-AF65-F5344CB8AC3E}">
        <p14:creationId xmlns:p14="http://schemas.microsoft.com/office/powerpoint/2010/main" val="1691470965"/>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87036" y="738234"/>
            <a:ext cx="11108140" cy="4571316"/>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marL="228600" algn="just">
              <a:lnSpc>
                <a:spcPct val="107000"/>
              </a:lnSpc>
              <a:spcBef>
                <a:spcPts val="0"/>
              </a:spcBef>
              <a:spcAft>
                <a:spcPts val="0"/>
              </a:spcAft>
              <a:buNone/>
            </a:pPr>
            <a:r>
              <a:rPr lang="uk-UA" sz="1600" dirty="0">
                <a:solidFill>
                  <a:srgbClr val="002949"/>
                </a:solidFill>
                <a:effectLst/>
                <a:ea typeface="Roboto Condensed Light" panose="02000000000000000000" pitchFamily="2" charset="0"/>
                <a:cs typeface="Times New Roman" panose="02020603050405020304" pitchFamily="18" charset="0"/>
              </a:rPr>
              <a:t>1. Берназюк Ян. Штучний інтелект та система правосуддя України: результати співпраці у році, що минув </a:t>
            </a:r>
            <a:r>
              <a:rPr lang="en-US" sz="160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600" dirty="0">
                <a:solidFill>
                  <a:srgbClr val="002949"/>
                </a:solidFill>
                <a:effectLst/>
                <a:ea typeface="Roboto Condensed Light" panose="02000000000000000000" pitchFamily="2" charset="0"/>
                <a:cs typeface="Times New Roman" panose="02020603050405020304" pitchFamily="18" charset="0"/>
              </a:rPr>
              <a:t> </a:t>
            </a:r>
            <a:endParaRPr lang="en-US" sz="1600" dirty="0">
              <a:solidFill>
                <a:srgbClr val="002949"/>
              </a:solidFill>
              <a:effectLst/>
              <a:ea typeface="Roboto Condensed Light" panose="02000000000000000000" pitchFamily="2" charset="0"/>
              <a:cs typeface="Times New Roman" panose="02020603050405020304" pitchFamily="18" charset="0"/>
            </a:endParaRPr>
          </a:p>
          <a:p>
            <a:pPr marL="228600" algn="just">
              <a:lnSpc>
                <a:spcPct val="107000"/>
              </a:lnSpc>
              <a:spcBef>
                <a:spcPts val="0"/>
              </a:spcBef>
              <a:spcAft>
                <a:spcPts val="0"/>
              </a:spcAft>
              <a:buNone/>
            </a:pPr>
            <a:r>
              <a:rPr lang="uk-UA" sz="160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60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600" dirty="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rPr>
              <a:t> </a:t>
            </a:r>
          </a:p>
          <a:p>
            <a:pPr marL="228600" algn="just">
              <a:lnSpc>
                <a:spcPct val="107000"/>
              </a:lnSpc>
              <a:spcBef>
                <a:spcPts val="0"/>
              </a:spcBef>
              <a:spcAft>
                <a:spcPts val="0"/>
              </a:spcAft>
              <a:buNone/>
            </a:pPr>
            <a:r>
              <a:rPr lang="ru-RU" sz="1600" dirty="0">
                <a:solidFill>
                  <a:srgbClr val="002949"/>
                </a:solidFill>
                <a:effectLst/>
                <a:ea typeface="Roboto Condensed Light" panose="02000000000000000000" pitchFamily="2" charset="0"/>
                <a:cs typeface="Times New Roman" panose="02020603050405020304" pitchFamily="18" charset="0"/>
              </a:rPr>
              <a:t>3. Берназюк Ян. </a:t>
            </a:r>
            <a:r>
              <a:rPr lang="ru-RU" sz="1600" dirty="0" smtClean="0">
                <a:solidFill>
                  <a:srgbClr val="002949"/>
                </a:solidFill>
                <a:effectLst/>
                <a:ea typeface="Roboto Condensed Light" panose="02000000000000000000" pitchFamily="2" charset="0"/>
                <a:cs typeface="Times New Roman" panose="02020603050405020304" pitchFamily="18" charset="0"/>
              </a:rPr>
              <a:t>Принципи відповідального використання ШІ за рекомендаціями Мінцифри</a:t>
            </a:r>
            <a:r>
              <a:rPr lang="uk-UA" sz="1600" dirty="0" smtClean="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600" dirty="0">
                <a:solidFill>
                  <a:srgbClr val="002949"/>
                </a:solidFill>
                <a:effectLst/>
                <a:ea typeface="Roboto Condensed Light" panose="02000000000000000000" pitchFamily="2" charset="0"/>
                <a:cs typeface="Times New Roman" panose="02020603050405020304" pitchFamily="18" charset="0"/>
              </a:rPr>
              <a:t> </a:t>
            </a:r>
            <a:r>
              <a:rPr lang="en-US" sz="1600" dirty="0">
                <a:solidFill>
                  <a:srgbClr val="002949"/>
                </a:solidFill>
                <a:effectLst/>
                <a:ea typeface="Roboto Condensed Light" panose="02000000000000000000" pitchFamily="2" charset="0"/>
                <a:cs typeface="Times New Roman" panose="02020603050405020304" pitchFamily="18" charset="0"/>
              </a:rPr>
              <a:t> </a:t>
            </a:r>
            <a:endParaRPr lang="uk-UA" sz="1600" dirty="0">
              <a:solidFill>
                <a:srgbClr val="002949"/>
              </a:solidFill>
              <a:effectLst/>
              <a:ea typeface="Roboto Condensed Light" panose="02000000000000000000" pitchFamily="2" charset="0"/>
              <a:cs typeface="Times New Roman" panose="02020603050405020304" pitchFamily="18" charset="0"/>
            </a:endParaRPr>
          </a:p>
          <a:p>
            <a:pPr marL="228600" algn="just">
              <a:lnSpc>
                <a:spcPct val="107000"/>
              </a:lnSpc>
              <a:spcBef>
                <a:spcPts val="0"/>
              </a:spcBef>
              <a:spcAft>
                <a:spcPts val="0"/>
              </a:spcAft>
              <a:buNone/>
            </a:pPr>
            <a:r>
              <a:rPr lang="uk-UA" sz="1600" dirty="0">
                <a:effectLst/>
                <a:ea typeface="Roboto Condensed Light" panose="02000000000000000000" pitchFamily="2" charset="0"/>
                <a:cs typeface="Times New Roman" panose="02020603050405020304" pitchFamily="18" charset="0"/>
              </a:rPr>
              <a:t>4. </a:t>
            </a:r>
            <a:r>
              <a:rPr lang="en-US" sz="160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600" dirty="0">
                <a:effectLst/>
                <a:ea typeface="Roboto Condensed Light" panose="02000000000000000000" pitchFamily="2" charset="0"/>
                <a:cs typeface="Times New Roman" panose="02020603050405020304" pitchFamily="18" charset="0"/>
              </a:rPr>
              <a:t> </a:t>
            </a:r>
            <a:r>
              <a:rPr lang="uk-UA" sz="1600" u="sng" kern="100" dirty="0">
                <a:solidFill>
                  <a:srgbClr val="0563C1"/>
                </a:solidFill>
                <a:effectLst/>
                <a:latin typeface="Roboto Condensed Light" panose="02000000000000000000" pitchFamily="2" charset="0"/>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600" kern="100" dirty="0">
                <a:ea typeface="Calibri" panose="020F0502020204030204" pitchFamily="34" charset="0"/>
                <a:cs typeface="Times New Roman" panose="02020603050405020304" pitchFamily="18" charset="0"/>
                <a:hlinkClick r:id="rId6"/>
              </a:rPr>
              <a:t>https://slovo.nsj.gov.ua/images/pdf/2024_4_49/nsj_4_49_2024.pdf</a:t>
            </a:r>
            <a:r>
              <a:rPr lang="uk-UA" sz="1600" kern="100" dirty="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a typeface="Calibri" panose="020F0502020204030204" pitchFamily="34" charset="0"/>
                <a:cs typeface="Times New Roman" panose="02020603050405020304" pitchFamily="18" charset="0"/>
              </a:rPr>
              <a:t>6. </a:t>
            </a:r>
            <a:r>
              <a:rPr lang="ru-RU" sz="1600" kern="100" dirty="0">
                <a:ea typeface="Calibri" panose="020F0502020204030204" pitchFamily="34" charset="0"/>
                <a:cs typeface="Times New Roman" panose="02020603050405020304" pitchFamily="18" charset="0"/>
              </a:rPr>
              <a:t>Берназюк Ян. </a:t>
            </a:r>
            <a:r>
              <a:rPr lang="uk-UA" sz="16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600" kern="100" dirty="0">
                <a:ea typeface="Calibri" panose="020F0502020204030204" pitchFamily="34" charset="0"/>
                <a:cs typeface="Times New Roman" panose="02020603050405020304" pitchFamily="18" charset="0"/>
              </a:rPr>
              <a:t>а. № 4 (792). - С. 16-18. </a:t>
            </a:r>
            <a:r>
              <a:rPr lang="en-US" sz="16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600" kern="100" dirty="0">
                <a:ea typeface="Calibri" panose="020F0502020204030204" pitchFamily="34" charset="0"/>
                <a:cs typeface="Times New Roman" panose="02020603050405020304" pitchFamily="18" charset="0"/>
              </a:rPr>
              <a:t> </a:t>
            </a:r>
          </a:p>
          <a:p>
            <a:pPr marL="228600" algn="just">
              <a:lnSpc>
                <a:spcPct val="107000"/>
              </a:lnSpc>
              <a:spcBef>
                <a:spcPts val="0"/>
              </a:spcBef>
              <a:spcAft>
                <a:spcPts val="0"/>
              </a:spcAft>
              <a:buNone/>
            </a:pP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7. </a:t>
            </a:r>
            <a:r>
              <a:rPr lang="en-US" sz="1600" dirty="0">
                <a:ea typeface="Roboto Condensed Light" panose="02000000000000000000" pitchFamily="2" charset="0"/>
                <a:cs typeface="Times New Roman" panose="02020603050405020304" pitchFamily="18" charset="0"/>
              </a:rPr>
              <a:t>Bernaziuk Ian. </a:t>
            </a:r>
            <a:r>
              <a:rPr lang="en-US" sz="1600" kern="100" dirty="0">
                <a:effectLst/>
                <a:latin typeface="Roboto Condensed Light" panose="02000000000000000000" pitchFamily="2" charset="0"/>
                <a:ea typeface="Calibri" panose="020F0502020204030204" pitchFamily="34" charset="0"/>
                <a:cs typeface="Times New Roman" panose="02020603050405020304" pitchFamily="18" charset="0"/>
              </a:rPr>
              <a:t>Artificial Intelligence in the Ukrainian Judiciary: Charting the Course Under the Digital Gavel</a:t>
            </a:r>
            <a:r>
              <a:rPr lang="uk-UA" sz="1600" kern="100" dirty="0">
                <a:effectLst/>
                <a:latin typeface="Roboto Condensed Light" panose="02000000000000000000" pitchFamily="2" charset="0"/>
                <a:ea typeface="Calibri" panose="020F0502020204030204" pitchFamily="34" charset="0"/>
                <a:cs typeface="Times New Roman" panose="02020603050405020304" pitchFamily="18" charset="0"/>
              </a:rPr>
              <a:t> </a:t>
            </a:r>
            <a:r>
              <a:rPr lang="en-US" sz="16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en-US" altLang="uk-UA" sz="160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21</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uk-UA" altLang="uk-UA" dirty="0">
              <a:solidFill>
                <a:srgbClr val="002949"/>
              </a:solidFill>
            </a:endParaRPr>
          </a:p>
        </p:txBody>
      </p:sp>
    </p:spTree>
    <p:extLst>
      <p:ext uri="{BB962C8B-B14F-4D97-AF65-F5344CB8AC3E}">
        <p14:creationId xmlns:p14="http://schemas.microsoft.com/office/powerpoint/2010/main" val="3454949370"/>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asvg="http://schemas.microsoft.com/office/drawing/2016/SVG/main" xmlns=""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22</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ru-RU" sz="3600" b="1" dirty="0" smtClean="0">
                <a:solidFill>
                  <a:srgbClr val="004E9E"/>
                </a:solidFill>
                <a:ea typeface="Roboto Condensed Light" panose="02000000000000000000" pitchFamily="2" charset="0"/>
                <a:cs typeface="Times New Roman" panose="02020603050405020304" pitchFamily="18" charset="0"/>
              </a:rPr>
              <a:t>ДОСВІД У ВИКОРИСТАННІ ШІ</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019868"/>
            <a:ext cx="11395494" cy="4844910"/>
          </a:xfrm>
        </p:spPr>
        <p:txBody>
          <a:bodyPr/>
          <a:lstStyle/>
          <a:p>
            <a:pPr indent="0" algn="just">
              <a:lnSpc>
                <a:spcPct val="100000"/>
              </a:lnSpc>
              <a:spcBef>
                <a:spcPts val="0"/>
              </a:spcBef>
              <a:spcAft>
                <a:spcPts val="600"/>
              </a:spcAft>
              <a:buNone/>
            </a:pPr>
            <a:r>
              <a:rPr lang="uk-UA" sz="3400" b="1" dirty="0" smtClean="0">
                <a:solidFill>
                  <a:srgbClr val="002949"/>
                </a:solidFill>
                <a:ea typeface="Roboto Condensed Light" panose="02000000000000000000" pitchFamily="2" charset="0"/>
                <a:cs typeface="Times New Roman" panose="02020603050405020304" pitchFamily="18" charset="0"/>
              </a:rPr>
              <a:t>Понад половина </a:t>
            </a:r>
            <a:r>
              <a:rPr lang="uk-UA" sz="3400" dirty="0" smtClean="0">
                <a:solidFill>
                  <a:srgbClr val="002949"/>
                </a:solidFill>
                <a:ea typeface="Roboto Condensed Light" panose="02000000000000000000" pitchFamily="2" charset="0"/>
                <a:cs typeface="Times New Roman" panose="02020603050405020304" pitchFamily="18" charset="0"/>
              </a:rPr>
              <a:t>суддів та працівників апарату вже тестували або регулярно застосовують інструменти ШІ.</a:t>
            </a:r>
          </a:p>
          <a:p>
            <a:pPr indent="0" algn="just">
              <a:lnSpc>
                <a:spcPct val="100000"/>
              </a:lnSpc>
              <a:spcBef>
                <a:spcPts val="0"/>
              </a:spcBef>
              <a:spcAft>
                <a:spcPts val="600"/>
              </a:spcAft>
              <a:buNone/>
            </a:pPr>
            <a:r>
              <a:rPr lang="uk-UA" sz="3400" b="1" dirty="0" smtClean="0">
                <a:solidFill>
                  <a:srgbClr val="002949"/>
                </a:solidFill>
                <a:ea typeface="Roboto Condensed Light" panose="02000000000000000000" pitchFamily="2" charset="0"/>
                <a:cs typeface="Times New Roman" panose="02020603050405020304" pitchFamily="18" charset="0"/>
              </a:rPr>
              <a:t>Основні сфери застосування:</a:t>
            </a:r>
          </a:p>
          <a:p>
            <a:pPr marL="742950" indent="-514350" algn="just">
              <a:lnSpc>
                <a:spcPct val="100000"/>
              </a:lnSpc>
              <a:spcBef>
                <a:spcPts val="0"/>
              </a:spcBef>
              <a:spcAft>
                <a:spcPts val="600"/>
              </a:spcAft>
              <a:buFont typeface="+mj-l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пошук судової практики та законодавства;</a:t>
            </a:r>
          </a:p>
          <a:p>
            <a:pPr marL="742950" indent="-514350" algn="just">
              <a:lnSpc>
                <a:spcPct val="100000"/>
              </a:lnSpc>
              <a:spcBef>
                <a:spcPts val="0"/>
              </a:spcBef>
              <a:spcAft>
                <a:spcPts val="600"/>
              </a:spcAft>
              <a:buFont typeface="+mj-l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підготовка проєктів документів;</a:t>
            </a:r>
          </a:p>
          <a:p>
            <a:pPr marL="742950" indent="-514350" algn="just">
              <a:lnSpc>
                <a:spcPct val="100000"/>
              </a:lnSpc>
              <a:spcBef>
                <a:spcPts val="0"/>
              </a:spcBef>
              <a:spcAft>
                <a:spcPts val="600"/>
              </a:spcAft>
              <a:buFont typeface="+mj-lt"/>
              <a:buAutoNum type="arabicPeriod"/>
            </a:pPr>
            <a:r>
              <a:rPr lang="uk-UA" sz="3400" dirty="0" smtClean="0">
                <a:solidFill>
                  <a:srgbClr val="002949"/>
                </a:solidFill>
                <a:ea typeface="Roboto Condensed Light" panose="02000000000000000000" pitchFamily="2" charset="0"/>
                <a:cs typeface="Times New Roman" panose="02020603050405020304" pitchFamily="18" charset="0"/>
              </a:rPr>
              <a:t>аналіз великих масивів текстів.</a:t>
            </a:r>
          </a:p>
          <a:p>
            <a:pPr indent="0" algn="just">
              <a:lnSpc>
                <a:spcPct val="100000"/>
              </a:lnSpc>
              <a:spcBef>
                <a:spcPts val="0"/>
              </a:spcBef>
              <a:spcAft>
                <a:spcPts val="600"/>
              </a:spcAft>
              <a:buNone/>
            </a:pPr>
            <a:r>
              <a:rPr lang="uk-UA" sz="3400" dirty="0" smtClean="0">
                <a:solidFill>
                  <a:srgbClr val="002949"/>
                </a:solidFill>
                <a:ea typeface="Roboto Condensed Light" panose="02000000000000000000" pitchFamily="2" charset="0"/>
                <a:cs typeface="Times New Roman" panose="02020603050405020304" pitchFamily="18" charset="0"/>
              </a:rPr>
              <a:t>Частина респондентів вказала </a:t>
            </a:r>
            <a:r>
              <a:rPr lang="uk-UA" sz="3400" b="1" dirty="0" smtClean="0">
                <a:solidFill>
                  <a:srgbClr val="002949"/>
                </a:solidFill>
                <a:ea typeface="Roboto Condensed Light" panose="02000000000000000000" pitchFamily="2" charset="0"/>
                <a:cs typeface="Times New Roman" panose="02020603050405020304" pitchFamily="18" charset="0"/>
              </a:rPr>
              <a:t>на проблеми</a:t>
            </a:r>
            <a:r>
              <a:rPr lang="uk-UA" sz="3400" dirty="0" smtClean="0">
                <a:solidFill>
                  <a:srgbClr val="002949"/>
                </a:solidFill>
                <a:ea typeface="Roboto Condensed Light" panose="02000000000000000000" pitchFamily="2" charset="0"/>
                <a:cs typeface="Times New Roman" panose="02020603050405020304" pitchFamily="18" charset="0"/>
              </a:rPr>
              <a:t>: неточності, помилки у цитатах, ризик надмірної довіри.</a:t>
            </a:r>
          </a:p>
          <a:p>
            <a:pPr indent="0" algn="just">
              <a:lnSpc>
                <a:spcPct val="100000"/>
              </a:lnSpc>
              <a:spcBef>
                <a:spcPts val="0"/>
              </a:spcBef>
              <a:spcAft>
                <a:spcPts val="0"/>
              </a:spcAft>
              <a:buNone/>
            </a:pPr>
            <a:endParaRPr lang="uk-UA" sz="34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3</a:t>
            </a:fld>
            <a:endParaRPr lang="en-US" sz="1400" dirty="0">
              <a:solidFill>
                <a:srgbClr val="002949"/>
              </a:solidFill>
            </a:endParaRPr>
          </a:p>
        </p:txBody>
      </p:sp>
    </p:spTree>
    <p:extLst>
      <p:ext uri="{BB962C8B-B14F-4D97-AF65-F5344CB8AC3E}">
        <p14:creationId xmlns:p14="http://schemas.microsoft.com/office/powerpoint/2010/main" val="4282884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smtClean="0">
                <a:solidFill>
                  <a:srgbClr val="004E9E"/>
                </a:solidFill>
                <a:ea typeface="Roboto Condensed Light" panose="02000000000000000000" pitchFamily="2" charset="0"/>
                <a:cs typeface="Times New Roman" panose="02020603050405020304" pitchFamily="18" charset="0"/>
              </a:rPr>
              <a:t>ОЧІКУВАННЯ ТА РИЗИКИ</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277768"/>
            <a:ext cx="11395494" cy="4587010"/>
          </a:xfrm>
        </p:spPr>
        <p:txBody>
          <a:bodyPr/>
          <a:lstStyle/>
          <a:p>
            <a:pPr indent="0" algn="just">
              <a:lnSpc>
                <a:spcPct val="100000"/>
              </a:lnSpc>
              <a:spcBef>
                <a:spcPts val="0"/>
              </a:spcBef>
              <a:spcAft>
                <a:spcPts val="0"/>
              </a:spcAft>
              <a:buNone/>
            </a:pPr>
            <a:r>
              <a:rPr lang="uk-UA" sz="2600" b="1" dirty="0" smtClean="0">
                <a:solidFill>
                  <a:srgbClr val="002949"/>
                </a:solidFill>
                <a:ea typeface="Roboto Condensed Light" panose="02000000000000000000" pitchFamily="2" charset="0"/>
                <a:cs typeface="Times New Roman" panose="02020603050405020304" pitchFamily="18" charset="0"/>
              </a:rPr>
              <a:t>Очікування:</a:t>
            </a:r>
            <a:endParaRPr lang="uk-UA" sz="2600" b="1"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інтеграція ШІ в «Електронний суд» та ЄДРСР,</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спрощення документообігу,</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допомога у стандартизації рішень.</a:t>
            </a:r>
          </a:p>
          <a:p>
            <a:pPr indent="0" algn="just">
              <a:lnSpc>
                <a:spcPct val="100000"/>
              </a:lnSpc>
              <a:spcBef>
                <a:spcPts val="0"/>
              </a:spcBef>
              <a:spcAft>
                <a:spcPts val="0"/>
              </a:spcAft>
              <a:buNone/>
            </a:pPr>
            <a:endParaRPr lang="uk-UA" sz="9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600" b="1" dirty="0">
                <a:solidFill>
                  <a:srgbClr val="002949"/>
                </a:solidFill>
                <a:ea typeface="Roboto Condensed Light" panose="02000000000000000000" pitchFamily="2" charset="0"/>
                <a:cs typeface="Times New Roman" panose="02020603050405020304" pitchFamily="18" charset="0"/>
              </a:rPr>
              <a:t>Основні побоювання:</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порушення конфіденційності,</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упередженість алгоритмів,</a:t>
            </a:r>
          </a:p>
          <a:p>
            <a:pPr indent="0" algn="just">
              <a:lnSpc>
                <a:spcPct val="100000"/>
              </a:lnSpc>
              <a:spcBef>
                <a:spcPts val="0"/>
              </a:spcBef>
              <a:spcAft>
                <a:spcPts val="0"/>
              </a:spcAft>
              <a:buNone/>
            </a:pPr>
            <a:r>
              <a:rPr lang="uk-UA" sz="2600" dirty="0">
                <a:solidFill>
                  <a:srgbClr val="002949"/>
                </a:solidFill>
                <a:ea typeface="Roboto Condensed Light" panose="02000000000000000000" pitchFamily="2" charset="0"/>
                <a:cs typeface="Times New Roman" panose="02020603050405020304" pitchFamily="18" charset="0"/>
              </a:rPr>
              <a:t>небезпека делегування вирішальної ролі ШІ.</a:t>
            </a:r>
          </a:p>
          <a:p>
            <a:pPr indent="0" algn="just">
              <a:lnSpc>
                <a:spcPct val="100000"/>
              </a:lnSpc>
              <a:spcBef>
                <a:spcPts val="0"/>
              </a:spcBef>
              <a:spcAft>
                <a:spcPts val="0"/>
              </a:spcAft>
              <a:buNone/>
            </a:pPr>
            <a:endParaRPr lang="uk-UA" sz="900" dirty="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r>
              <a:rPr lang="uk-UA" sz="2600" b="1" dirty="0">
                <a:solidFill>
                  <a:srgbClr val="002949"/>
                </a:solidFill>
                <a:ea typeface="Roboto Condensed Light" panose="02000000000000000000" pitchFamily="2" charset="0"/>
                <a:cs typeface="Times New Roman" panose="02020603050405020304" pitchFamily="18" charset="0"/>
              </a:rPr>
              <a:t>Висновок: </a:t>
            </a:r>
            <a:r>
              <a:rPr lang="uk-UA" sz="2600" dirty="0">
                <a:solidFill>
                  <a:srgbClr val="002949"/>
                </a:solidFill>
                <a:ea typeface="Roboto Condensed Light" panose="02000000000000000000" pitchFamily="2" charset="0"/>
                <a:cs typeface="Times New Roman" panose="02020603050405020304" pitchFamily="18" charset="0"/>
              </a:rPr>
              <a:t>більшість підтримує використання ШІ як асистента, але наголошує на потребі чітких правил і людського контролю.</a:t>
            </a:r>
          </a:p>
          <a:p>
            <a:pPr indent="0" algn="just">
              <a:lnSpc>
                <a:spcPct val="100000"/>
              </a:lnSpc>
              <a:spcBef>
                <a:spcPts val="0"/>
              </a:spcBef>
              <a:spcAft>
                <a:spcPts val="0"/>
              </a:spcAft>
              <a:buNone/>
            </a:pPr>
            <a:endParaRPr lang="uk-UA" sz="3400" dirty="0" smtClean="0">
              <a:solidFill>
                <a:srgbClr val="002949"/>
              </a:solidFill>
              <a:ea typeface="Roboto Condensed Light" panose="02000000000000000000" pitchFamily="2" charset="0"/>
              <a:cs typeface="Times New Roman" panose="02020603050405020304" pitchFamily="18" charset="0"/>
            </a:endParaRP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4</a:t>
            </a:fld>
            <a:endParaRPr lang="en-US" sz="1400" dirty="0">
              <a:solidFill>
                <a:srgbClr val="002949"/>
              </a:solidFill>
            </a:endParaRPr>
          </a:p>
        </p:txBody>
      </p:sp>
    </p:spTree>
    <p:extLst>
      <p:ext uri="{BB962C8B-B14F-4D97-AF65-F5344CB8AC3E}">
        <p14:creationId xmlns:p14="http://schemas.microsoft.com/office/powerpoint/2010/main" val="22264752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(СТАТТЯ 16)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r>
              <a:rPr lang="uk-UA" sz="4000" dirty="0" smtClean="0"/>
              <a:t>.</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5</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04CB58-A54D-B5DC-C873-6A062CD94E6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07C5D06-D27A-3908-D598-E099B82849FD}"/>
              </a:ext>
            </a:extLst>
          </p:cNvPr>
          <p:cNvSpPr>
            <a:spLocks noGrp="1"/>
          </p:cNvSpPr>
          <p:nvPr>
            <p:ph type="title"/>
          </p:nvPr>
        </p:nvSpPr>
        <p:spPr>
          <a:xfrm>
            <a:off x="775880" y="377506"/>
            <a:ext cx="10515600" cy="1431616"/>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ЗАСАДИ ВИКОРИСТАННЯ ІНСТРУМЕНТІВ ШТУЧНОГО ІНТЕЛЕКТУ У ВАКС (наказ № 56 від 09.12.2024)</a:t>
            </a:r>
            <a:br>
              <a:rPr lang="ru-RU" sz="32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https://court.gov.ua/storage/portal/hcac/documents/orders/19.12.2024_56.pdf</a:t>
            </a:r>
            <a:r>
              <a:rPr lang="uk-UA" sz="2400" b="1" dirty="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EC75B1-BA03-7263-6614-31024804BE5A}"/>
              </a:ext>
            </a:extLst>
          </p:cNvPr>
          <p:cNvSpPr>
            <a:spLocks noGrp="1"/>
          </p:cNvSpPr>
          <p:nvPr>
            <p:ph idx="1"/>
          </p:nvPr>
        </p:nvSpPr>
        <p:spPr>
          <a:xfrm>
            <a:off x="327804" y="1940010"/>
            <a:ext cx="11395494" cy="3924767"/>
          </a:xfrm>
        </p:spPr>
        <p:txBody>
          <a:bodyPr/>
          <a:lstStyle/>
          <a:p>
            <a:pPr indent="0" algn="just">
              <a:lnSpc>
                <a:spcPct val="100000"/>
              </a:lnSpc>
              <a:spcBef>
                <a:spcPts val="0"/>
              </a:spcBef>
              <a:spcAft>
                <a:spcPts val="0"/>
              </a:spcAft>
              <a:buNone/>
            </a:pPr>
            <a:r>
              <a:rPr lang="uk-UA" sz="4000" b="1" dirty="0">
                <a:solidFill>
                  <a:srgbClr val="002949"/>
                </a:solidFill>
                <a:ea typeface="Roboto Condensed Light" panose="02000000000000000000" pitchFamily="2" charset="0"/>
                <a:cs typeface="Times New Roman" panose="02020603050405020304" pitchFamily="18" charset="0"/>
              </a:rPr>
              <a:t>Мета документа:</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Впровадження у Вищому антикорупційному суді сучасних та ефективних моделей управління, захисту інформації.</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Підвищення рівня діджиталізації.</a:t>
            </a:r>
          </a:p>
          <a:p>
            <a:pPr indent="0" algn="just">
              <a:lnSpc>
                <a:spcPct val="100000"/>
              </a:lnSpc>
              <a:spcBef>
                <a:spcPts val="0"/>
              </a:spcBef>
              <a:spcAft>
                <a:spcPts val="0"/>
              </a:spcAft>
              <a:buNone/>
            </a:pPr>
            <a:r>
              <a:rPr lang="uk-UA" sz="4000" dirty="0">
                <a:solidFill>
                  <a:srgbClr val="002949"/>
                </a:solidFill>
                <a:ea typeface="Roboto Condensed Light" panose="02000000000000000000" pitchFamily="2" charset="0"/>
                <a:cs typeface="Times New Roman" panose="02020603050405020304" pitchFamily="18" charset="0"/>
              </a:rPr>
              <a:t>Оптимізація витрат матеріальних ресурсів.</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A0F90A69-85A4-9E8E-2ED8-FA3AEE74F99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C343D02-7FEF-6A2D-A1F3-C660B84AAD89}"/>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4B251B96-DF26-7FD6-4A60-D5253DD04DB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ECB1B34D-DEBB-94EC-70D9-4C95B8CFAEC2}"/>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6</a:t>
            </a:fld>
            <a:endParaRPr lang="en-US" sz="1400" dirty="0">
              <a:solidFill>
                <a:srgbClr val="002949"/>
              </a:solidFill>
            </a:endParaRPr>
          </a:p>
        </p:txBody>
      </p:sp>
    </p:spTree>
    <p:extLst>
      <p:ext uri="{BB962C8B-B14F-4D97-AF65-F5344CB8AC3E}">
        <p14:creationId xmlns:p14="http://schemas.microsoft.com/office/powerpoint/2010/main" val="2291308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18A8C-73F1-9FAE-0BF9-19B355367C6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E804C8-B4BC-3830-A303-577FC0D279EF}"/>
              </a:ext>
            </a:extLst>
          </p:cNvPr>
          <p:cNvSpPr>
            <a:spLocks noGrp="1"/>
          </p:cNvSpPr>
          <p:nvPr>
            <p:ph type="title"/>
          </p:nvPr>
        </p:nvSpPr>
        <p:spPr>
          <a:xfrm>
            <a:off x="775880" y="377506"/>
            <a:ext cx="10515600" cy="1489394"/>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РЕКОМЕНДАЦІЇ ДЛЯ ПРАВНИКІВ ЩОДО БЕЗПЕЧНОГО ВИКОРИСТАННЯ ШТУЧНОГО </a:t>
            </a:r>
            <a:r>
              <a:rPr lang="ru-RU" sz="3200" b="1" dirty="0" smtClean="0">
                <a:solidFill>
                  <a:srgbClr val="004E9E"/>
                </a:solidFill>
                <a:ea typeface="Roboto Condensed Light" panose="02000000000000000000" pitchFamily="2" charset="0"/>
                <a:cs typeface="Times New Roman" panose="02020603050405020304" pitchFamily="18" charset="0"/>
              </a:rPr>
              <a:t>ІНТЕЛЕКТУ</a:t>
            </a:r>
            <a:r>
              <a:rPr lang="ru-RU" sz="3200" b="1" dirty="0">
                <a:solidFill>
                  <a:srgbClr val="004E9E"/>
                </a:solidFill>
                <a:ea typeface="Roboto Condensed Light" panose="02000000000000000000" pitchFamily="2" charset="0"/>
                <a:cs typeface="Times New Roman" panose="02020603050405020304" pitchFamily="18" charset="0"/>
              </a:rPr>
              <a:t> </a:t>
            </a:r>
            <a:r>
              <a:rPr lang="ru-RU" sz="3200" b="1" dirty="0" smtClean="0">
                <a:solidFill>
                  <a:srgbClr val="004E9E"/>
                </a:solidFill>
                <a:ea typeface="Roboto Condensed Light" panose="02000000000000000000" pitchFamily="2" charset="0"/>
                <a:cs typeface="Times New Roman" panose="02020603050405020304" pitchFamily="18" charset="0"/>
              </a:rPr>
              <a:t>(ЛИПЕНЬ </a:t>
            </a:r>
            <a:r>
              <a:rPr lang="ru-RU" sz="3200" b="1" dirty="0">
                <a:solidFill>
                  <a:srgbClr val="004E9E"/>
                </a:solidFill>
                <a:ea typeface="Roboto Condensed Light" panose="02000000000000000000" pitchFamily="2" charset="0"/>
                <a:cs typeface="Times New Roman" panose="02020603050405020304" pitchFamily="18" charset="0"/>
              </a:rPr>
              <a:t>2025</a:t>
            </a:r>
            <a:r>
              <a:rPr lang="ru-RU" sz="3200" b="1" dirty="0" smtClean="0">
                <a:solidFill>
                  <a:srgbClr val="004E9E"/>
                </a:solidFill>
                <a:ea typeface="Roboto Condensed Light" panose="02000000000000000000" pitchFamily="2" charset="0"/>
                <a:cs typeface="Times New Roman" panose="02020603050405020304" pitchFamily="18" charset="0"/>
              </a:rPr>
              <a:t>)</a:t>
            </a:r>
            <a:r>
              <a:rPr lang="ru-RU" sz="2400" b="1" dirty="0" smtClean="0">
                <a:solidFill>
                  <a:srgbClr val="004E9E"/>
                </a:solidFill>
                <a:ea typeface="Roboto Condensed Light" panose="02000000000000000000" pitchFamily="2" charset="0"/>
                <a:cs typeface="Times New Roman" panose="02020603050405020304" pitchFamily="18" charset="0"/>
              </a:rPr>
              <a:t/>
            </a:r>
            <a:br>
              <a:rPr lang="ru-RU" sz="2400" b="1" dirty="0" smtClean="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a:t>
            </a:r>
            <a:r>
              <a:rPr lang="en-US" sz="1800" b="1" dirty="0" smtClean="0">
                <a:solidFill>
                  <a:srgbClr val="004E9E"/>
                </a:solidFill>
                <a:ea typeface="Roboto Condensed Light" panose="02000000000000000000" pitchFamily="2" charset="0"/>
                <a:cs typeface="Times New Roman" panose="02020603050405020304" pitchFamily="18" charset="0"/>
                <a:hlinkClick r:id="rId2"/>
              </a:rPr>
              <a:t>constitutionalist.com.ua/rekomendatsii-z-vidpovidalnoho-vykorystannia-shtuchnoho-intelektu-dlia-pravnykiv</a:t>
            </a:r>
            <a:r>
              <a:rPr lang="uk-UA" sz="1800" b="1" dirty="0" smtClean="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66A4C37-5ACC-A73B-238F-97C3331D60D2}"/>
              </a:ext>
            </a:extLst>
          </p:cNvPr>
          <p:cNvSpPr>
            <a:spLocks noGrp="1"/>
          </p:cNvSpPr>
          <p:nvPr>
            <p:ph idx="1"/>
          </p:nvPr>
        </p:nvSpPr>
        <p:spPr>
          <a:xfrm>
            <a:off x="327804" y="2006600"/>
            <a:ext cx="11395494" cy="3858178"/>
          </a:xfrm>
        </p:spPr>
        <p:txBody>
          <a:bodyPr/>
          <a:lstStyle/>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Ці секторальні рекомендації є одним зі складників дорожньої карти з регулювання ШІ в Україні. Системи ШІ можуть бути корисні на різних етапах діяльності правників — від первинного аналізу документів до формування стратегії захисту клієнта та підготовки процесуальних</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документів.</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Ці рекомендації розроблено для того, щоб надати правникам практичні поради щодо відповідального використання ШІ в професійній </a:t>
            </a:r>
            <a:r>
              <a:rPr lang="uk-UA" sz="3000" dirty="0" smtClean="0">
                <a:solidFill>
                  <a:srgbClr val="002949"/>
                </a:solidFill>
                <a:ea typeface="Roboto Condensed Light" panose="02000000000000000000" pitchFamily="2" charset="0"/>
                <a:cs typeface="Times New Roman" panose="02020603050405020304" pitchFamily="18" charset="0"/>
              </a:rPr>
              <a:t>діяльності </a:t>
            </a:r>
            <a:r>
              <a:rPr lang="uk-UA" sz="3000" i="1" dirty="0" smtClean="0">
                <a:solidFill>
                  <a:srgbClr val="002949"/>
                </a:solidFill>
                <a:ea typeface="Roboto Condensed Light" panose="02000000000000000000" pitchFamily="2" charset="0"/>
                <a:cs typeface="Times New Roman" panose="02020603050405020304" pitchFamily="18" charset="0"/>
              </a:rPr>
              <a:t>(сторінка </a:t>
            </a:r>
            <a:r>
              <a:rPr lang="uk-UA" sz="3000" i="1" dirty="0">
                <a:solidFill>
                  <a:srgbClr val="002949"/>
                </a:solidFill>
                <a:ea typeface="Roboto Condensed Light" panose="02000000000000000000" pitchFamily="2" charset="0"/>
                <a:cs typeface="Times New Roman" panose="02020603050405020304" pitchFamily="18" charset="0"/>
              </a:rPr>
              <a:t>3) </a:t>
            </a:r>
            <a:endParaRPr lang="uk-UA" i="1"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BA4E86C6-EC88-44D4-ABC7-AE5A92DA8C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7BD0937-DDD8-DE27-B28E-E96E5087D89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FD99883C-90AD-FCE3-07F7-4799E8C3D86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079068D2-8F02-3221-6280-7D0E4F5FE04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7</a:t>
            </a:fld>
            <a:endParaRPr lang="en-US" sz="1400" dirty="0">
              <a:solidFill>
                <a:srgbClr val="002949"/>
              </a:solidFill>
            </a:endParaRPr>
          </a:p>
        </p:txBody>
      </p:sp>
    </p:spTree>
    <p:extLst>
      <p:ext uri="{BB962C8B-B14F-4D97-AF65-F5344CB8AC3E}">
        <p14:creationId xmlns:p14="http://schemas.microsoft.com/office/powerpoint/2010/main" val="36308524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4DCB55-4864-6F6B-8DE0-59731619B37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98DF496-2554-7731-5940-BEC6CACF2EBE}"/>
              </a:ext>
            </a:extLst>
          </p:cNvPr>
          <p:cNvSpPr>
            <a:spLocks noGrp="1"/>
          </p:cNvSpPr>
          <p:nvPr>
            <p:ph type="title"/>
          </p:nvPr>
        </p:nvSpPr>
        <p:spPr>
          <a:xfrm>
            <a:off x="775880" y="377507"/>
            <a:ext cx="10775760" cy="805342"/>
          </a:xfrm>
        </p:spPr>
        <p:txBody>
          <a:bodyPr/>
          <a:lstStyle/>
          <a:p>
            <a:pPr algn="ctr"/>
            <a:r>
              <a:rPr lang="ru-RU" sz="3600" dirty="0">
                <a:solidFill>
                  <a:srgbClr val="004E9E"/>
                </a:solidFill>
                <a:ea typeface="Roboto Condensed Light" panose="02000000000000000000" pitchFamily="2" charset="0"/>
              </a:rPr>
              <a:t>ОБМЕЖЕННЯ ТА УМОВИ ВИКОРИСТАННЯ ШІ В СУДАХ</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B80E2D8-FD45-CB3C-3FF9-09DBCF1B240D}"/>
              </a:ext>
            </a:extLst>
          </p:cNvPr>
          <p:cNvSpPr>
            <a:spLocks noGrp="1"/>
          </p:cNvSpPr>
          <p:nvPr>
            <p:ph idx="1"/>
          </p:nvPr>
        </p:nvSpPr>
        <p:spPr>
          <a:xfrm>
            <a:off x="327804" y="1342239"/>
            <a:ext cx="11395494" cy="4522539"/>
          </a:xfrm>
        </p:spPr>
        <p:txBody>
          <a:bodyPr/>
          <a:lstStyle/>
          <a:p>
            <a:pPr indent="0" algn="just">
              <a:lnSpc>
                <a:spcPct val="100000"/>
              </a:lnSpc>
              <a:spcBef>
                <a:spcPts val="600"/>
              </a:spcBef>
              <a:spcAft>
                <a:spcPts val="0"/>
              </a:spcAft>
              <a:buNone/>
            </a:pPr>
            <a:r>
              <a:rPr lang="uk-UA" sz="3200" dirty="0">
                <a:solidFill>
                  <a:srgbClr val="002949"/>
                </a:solidFill>
                <a:ea typeface="Roboto Condensed Light" panose="02000000000000000000" pitchFamily="2" charset="0"/>
                <a:cs typeface="Times New Roman" panose="02020603050405020304" pitchFamily="18" charset="0"/>
              </a:rPr>
              <a:t>Суддівська етика допускає використання суддею технологій ШІ, але висуває для цього чотири умови (стаття 16 Кодексу суддівської етики).</a:t>
            </a:r>
          </a:p>
          <a:p>
            <a:pPr indent="0" algn="just">
              <a:lnSpc>
                <a:spcPct val="100000"/>
              </a:lnSpc>
              <a:spcBef>
                <a:spcPts val="600"/>
              </a:spcBef>
              <a:spcAft>
                <a:spcPts val="0"/>
              </a:spcAft>
              <a:buNone/>
            </a:pPr>
            <a:r>
              <a:rPr lang="uk-UA" sz="3200" dirty="0">
                <a:solidFill>
                  <a:srgbClr val="002949"/>
                </a:solidFill>
                <a:ea typeface="Roboto Condensed Light" panose="02000000000000000000" pitchFamily="2" charset="0"/>
                <a:cs typeface="Times New Roman" panose="02020603050405020304" pitchFamily="18" charset="0"/>
              </a:rPr>
              <a:t>Із дотриманням цих умов ШІ може використовуватись як асистент під час правничих досліджень... аналізу та уніфікації судової практики, задля оформлення проєктів судових документів... для аналізу різного роду даних, розпізнавання типових підходів тощо </a:t>
            </a:r>
            <a:r>
              <a:rPr lang="uk-UA" sz="3200" i="1" dirty="0" smtClean="0">
                <a:solidFill>
                  <a:srgbClr val="002949"/>
                </a:solidFill>
                <a:ea typeface="Roboto Condensed Light" panose="02000000000000000000" pitchFamily="2" charset="0"/>
                <a:cs typeface="Times New Roman" panose="02020603050405020304" pitchFamily="18" charset="0"/>
              </a:rPr>
              <a:t>(</a:t>
            </a:r>
            <a:r>
              <a:rPr lang="uk-UA" sz="3200" i="1" dirty="0">
                <a:solidFill>
                  <a:srgbClr val="002949"/>
                </a:solidFill>
                <a:ea typeface="Roboto Condensed Light" panose="02000000000000000000" pitchFamily="2" charset="0"/>
                <a:cs typeface="Times New Roman" panose="02020603050405020304" pitchFamily="18" charset="0"/>
              </a:rPr>
              <a:t>с</a:t>
            </a:r>
            <a:r>
              <a:rPr lang="uk-UA" sz="3200" i="1" dirty="0" smtClean="0">
                <a:solidFill>
                  <a:srgbClr val="002949"/>
                </a:solidFill>
                <a:ea typeface="Roboto Condensed Light" panose="02000000000000000000" pitchFamily="2" charset="0"/>
                <a:cs typeface="Times New Roman" panose="02020603050405020304" pitchFamily="18" charset="0"/>
              </a:rPr>
              <a:t>торінка </a:t>
            </a:r>
            <a:r>
              <a:rPr lang="uk-UA" sz="3200" i="1" dirty="0">
                <a:solidFill>
                  <a:srgbClr val="002949"/>
                </a:solidFill>
                <a:ea typeface="Roboto Condensed Light" panose="02000000000000000000" pitchFamily="2" charset="0"/>
                <a:cs typeface="Times New Roman" panose="02020603050405020304" pitchFamily="18" charset="0"/>
              </a:rPr>
              <a:t>4)</a:t>
            </a:r>
          </a:p>
        </p:txBody>
      </p:sp>
      <p:sp>
        <p:nvSpPr>
          <p:cNvPr id="4" name="Text Placeholder 2">
            <a:extLst>
              <a:ext uri="{FF2B5EF4-FFF2-40B4-BE49-F238E27FC236}">
                <a16:creationId xmlns:a16="http://schemas.microsoft.com/office/drawing/2014/main" id="{C5F85850-F6E4-51B0-2C2F-5B27A1C55C5D}"/>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9DCEC9A2-425B-B69E-9DB3-49C61F227DD5}"/>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7FB12C7-A22D-706F-8FE7-06E18EA8A6DA}"/>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D1CDCA6-EA56-7BAD-CCFD-E89528C50FE3}"/>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smtClean="0">
                <a:solidFill>
                  <a:srgbClr val="002949"/>
                </a:solidFill>
              </a:rPr>
              <a:t>6</a:t>
            </a:r>
            <a:endParaRPr lang="en-US" sz="1400" dirty="0">
              <a:solidFill>
                <a:srgbClr val="002949"/>
              </a:solidFill>
            </a:endParaRPr>
          </a:p>
        </p:txBody>
      </p:sp>
    </p:spTree>
    <p:extLst>
      <p:ext uri="{BB962C8B-B14F-4D97-AF65-F5344CB8AC3E}">
        <p14:creationId xmlns:p14="http://schemas.microsoft.com/office/powerpoint/2010/main" val="817914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679507"/>
          </a:xfrm>
        </p:spPr>
        <p:txBody>
          <a:bodyPr/>
          <a:lstStyle/>
          <a:p>
            <a:pPr algn="ctr"/>
            <a:r>
              <a:rPr lang="uk-UA" sz="3600" dirty="0">
                <a:solidFill>
                  <a:srgbClr val="004E9E"/>
                </a:solidFill>
                <a:ea typeface="Roboto Condensed Light" panose="02000000000000000000" pitchFamily="2" charset="0"/>
              </a:rPr>
              <a:t>ВІДПОВІДАЛЬНІСТЬ ЗА РІШЕННЯ</a:t>
            </a: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149292"/>
            <a:ext cx="11395494" cy="4715486"/>
          </a:xfrm>
        </p:spPr>
        <p:txBody>
          <a:bodyPr/>
          <a:lstStyle/>
          <a:p>
            <a:pPr indent="0" algn="just">
              <a:lnSpc>
                <a:spcPct val="100000"/>
              </a:lnSpc>
              <a:spcBef>
                <a:spcPts val="0"/>
              </a:spcBef>
              <a:spcAft>
                <a:spcPts val="600"/>
              </a:spcAft>
              <a:buNone/>
            </a:pPr>
            <a:r>
              <a:rPr lang="uk-UA" sz="3600" dirty="0">
                <a:solidFill>
                  <a:srgbClr val="002949"/>
                </a:solidFill>
                <a:ea typeface="Roboto Condensed Light" panose="02000000000000000000" pitchFamily="2" charset="0"/>
                <a:cs typeface="Times New Roman" panose="02020603050405020304" pitchFamily="18" charset="0"/>
              </a:rPr>
              <a:t>Звісно, фінальне рішення завжди залишатися за суддею, але використання ШІ підвищує ефективність роботи судді, а також зменшує ризик технічних помилок, хоча й вимагає уважної перевірки отриманих результатів роботи ШІ  </a:t>
            </a:r>
            <a:r>
              <a:rPr lang="uk-UA" sz="3600" i="1" dirty="0" smtClean="0">
                <a:solidFill>
                  <a:srgbClr val="002949"/>
                </a:solidFill>
                <a:ea typeface="Roboto Condensed Light" panose="02000000000000000000" pitchFamily="2" charset="0"/>
                <a:cs typeface="Times New Roman" panose="02020603050405020304" pitchFamily="18" charset="0"/>
              </a:rPr>
              <a:t>(</a:t>
            </a:r>
            <a:r>
              <a:rPr lang="uk-UA" sz="3600" i="1" dirty="0">
                <a:solidFill>
                  <a:srgbClr val="002949"/>
                </a:solidFill>
                <a:ea typeface="Roboto Condensed Light" panose="02000000000000000000" pitchFamily="2" charset="0"/>
                <a:cs typeface="Times New Roman" panose="02020603050405020304" pitchFamily="18" charset="0"/>
              </a:rPr>
              <a:t>с</a:t>
            </a:r>
            <a:r>
              <a:rPr lang="uk-UA" sz="3600" i="1" dirty="0" smtClean="0">
                <a:solidFill>
                  <a:srgbClr val="002949"/>
                </a:solidFill>
                <a:ea typeface="Roboto Condensed Light" panose="02000000000000000000" pitchFamily="2" charset="0"/>
                <a:cs typeface="Times New Roman" panose="02020603050405020304" pitchFamily="18" charset="0"/>
              </a:rPr>
              <a:t>торінка </a:t>
            </a:r>
            <a:r>
              <a:rPr lang="uk-UA" sz="3600" i="1" dirty="0">
                <a:solidFill>
                  <a:srgbClr val="002949"/>
                </a:solidFill>
                <a:ea typeface="Roboto Condensed Light" panose="02000000000000000000" pitchFamily="2" charset="0"/>
                <a:cs typeface="Times New Roman" panose="02020603050405020304" pitchFamily="18" charset="0"/>
              </a:rPr>
              <a:t>4)</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smtClean="0">
                <a:solidFill>
                  <a:srgbClr val="002949"/>
                </a:solidFill>
              </a:rPr>
              <a:t>Принципи відповідального використання ШІ за рекомендаціями Мінцифри</a:t>
            </a:r>
            <a:endParaRPr lang="ru-RU" altLang="uk-UA" dirty="0">
              <a:solidFill>
                <a:srgbClr val="002949"/>
              </a:solidFill>
            </a:endParaRP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7</a:t>
            </a:r>
            <a:endParaRPr lang="en-US" sz="1400" dirty="0">
              <a:solidFill>
                <a:srgbClr val="002949"/>
              </a:solidFill>
            </a:endParaRPr>
          </a:p>
        </p:txBody>
      </p:sp>
    </p:spTree>
    <p:extLst>
      <p:ext uri="{BB962C8B-B14F-4D97-AF65-F5344CB8AC3E}">
        <p14:creationId xmlns:p14="http://schemas.microsoft.com/office/powerpoint/2010/main" val="956856158"/>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9316</TotalTime>
  <Words>1886</Words>
  <Application>Microsoft Office PowerPoint</Application>
  <PresentationFormat>Широкий екран</PresentationFormat>
  <Paragraphs>192</Paragraphs>
  <Slides>22</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22</vt:i4>
      </vt:variant>
    </vt:vector>
  </HeadingPairs>
  <TitlesOfParts>
    <vt:vector size="28" baseType="lpstr">
      <vt:lpstr>Arial</vt:lpstr>
      <vt:lpstr>Calibri</vt:lpstr>
      <vt:lpstr>Calibri Light</vt:lpstr>
      <vt:lpstr>Roboto Condensed Light</vt:lpstr>
      <vt:lpstr>Times New Roman</vt:lpstr>
      <vt:lpstr>Верховний Суд</vt:lpstr>
      <vt:lpstr>Презентація PowerPoint</vt:lpstr>
      <vt:lpstr>ПЛАН</vt:lpstr>
      <vt:lpstr>ДОСВІД У ВИКОРИСТАННІ ШІ</vt:lpstr>
      <vt:lpstr>ОЧІКУВАННЯ ТА РИЗИКИ</vt:lpstr>
      <vt:lpstr>КОДЕКС СУДДІВСЬКОЇ ЕТИКИ (СТАТТЯ 16)  https://zakon.rada.gov.ua/rada/show/n0001415-24#Text</vt:lpstr>
      <vt:lpstr>ЗАСАДИ ВИКОРИСТАННЯ ІНСТРУМЕНТІВ ШТУЧНОГО ІНТЕЛЕКТУ У ВАКС (наказ № 56 від 09.12.2024) https://court.gov.ua/storage/portal/hcac/documents/orders/19.12.2024_56.pdf </vt:lpstr>
      <vt:lpstr>РЕКОМЕНДАЦІЇ ДЛЯ ПРАВНИКІВ ЩОДО БЕЗПЕЧНОГО ВИКОРИСТАННЯ ШТУЧНОГО ІНТЕЛЕКТУ (ЛИПЕНЬ 2025) https://constitutionalist.com.ua/rekomendatsii-z-vidpovidalnoho-vykorystannia-shtuchnoho-intelektu-dlia-pravnykiv </vt:lpstr>
      <vt:lpstr>ОБМЕЖЕННЯ ТА УМОВИ ВИКОРИСТАННЯ ШІ В СУДАХ</vt:lpstr>
      <vt:lpstr>ВІДПОВІДАЛЬНІСТЬ ЗА РІШЕННЯ</vt:lpstr>
      <vt:lpstr>ВПЛИВ ШІ НА ПРАВА ЛЮДИНИ ТА СПРАВЕДЛИВИЙ СУД</vt:lpstr>
      <vt:lpstr>НЕЗАМІННІСТЬ ЛЮДСЬКОГО ЕЛЕМЕНТА У ПРАВОСУДДІ</vt:lpstr>
      <vt:lpstr>РИЗИК УПЕРЕДЖЕНОСТІ ШІ ТА ПОРУШЕННЯ СУДДІВСЬКОЇ ЕТИКИ</vt:lpstr>
      <vt:lpstr>РОЗРОБКА СПЕЦІАЛІЗОВАНИХ РЕКОМЕНДАЦІЙ ДЛЯ СУДДІВ</vt:lpstr>
      <vt:lpstr>КОМЕНТАР ДО СТАТТІ 16 КОДЕКСУ СУДДІВСЬКОЇ ЕТИКИ https://constitutionalist.com.ua/poperednij-proiekt-komentar-do-statti-16-vykorystannia-suddeiu-tekhnolohij-shi-do-kodeksu-suddivskoi-etyky </vt:lpstr>
      <vt:lpstr>СФЕРИ ДОПУСТИМОГО ВИКОРИСТАННЯ ШІ</vt:lpstr>
      <vt:lpstr>"ОРИГІНАЛЬНІ ІДЕЇ" ДЛЯ МІНІМІЗАЦІЇ РИЗИКІВ</vt:lpstr>
      <vt:lpstr>ПОЛОЖЕННЯ ПРО ВИКОРИСТАННЯ ТЕХНОЛОГІЙ ШІ ПРАЦІВНИКАМИ АПАРАТУ ВС https://constitutionalist.com.ua/poperednij-proiekt-polozhennia-pro-vykorystannia-tekhnolohij-shi-pratsivnykamy-aparatu-vs </vt:lpstr>
      <vt:lpstr>ПРИНЦИПИ ВИКОРИСТАННЯ ШІ В АПАРАТІ ВЕРХОВНОГО СУДУ</vt:lpstr>
      <vt:lpstr>ЗАБОРОНЕНІ ФУНКЦІЇ (ШІ ЯК "ЧЕРВОНА ЛІНІЯ")</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525</cp:revision>
  <cp:lastPrinted>2025-06-05T10:48:47Z</cp:lastPrinted>
  <dcterms:created xsi:type="dcterms:W3CDTF">2018-11-30T10:25:38Z</dcterms:created>
  <dcterms:modified xsi:type="dcterms:W3CDTF">2025-10-01T13:05:34Z</dcterms:modified>
</cp:coreProperties>
</file>