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7"/>
  </p:notesMasterIdLst>
  <p:handoutMasterIdLst>
    <p:handoutMasterId r:id="rId28"/>
  </p:handoutMasterIdLst>
  <p:sldIdLst>
    <p:sldId id="256" r:id="rId2"/>
    <p:sldId id="897" r:id="rId3"/>
    <p:sldId id="967" r:id="rId4"/>
    <p:sldId id="968" r:id="rId5"/>
    <p:sldId id="970" r:id="rId6"/>
    <p:sldId id="975" r:id="rId7"/>
    <p:sldId id="971" r:id="rId8"/>
    <p:sldId id="972" r:id="rId9"/>
    <p:sldId id="973" r:id="rId10"/>
    <p:sldId id="964" r:id="rId11"/>
    <p:sldId id="965" r:id="rId12"/>
    <p:sldId id="958" r:id="rId13"/>
    <p:sldId id="960" r:id="rId14"/>
    <p:sldId id="962" r:id="rId15"/>
    <p:sldId id="898" r:id="rId16"/>
    <p:sldId id="942" r:id="rId17"/>
    <p:sldId id="902" r:id="rId18"/>
    <p:sldId id="949" r:id="rId19"/>
    <p:sldId id="950" r:id="rId20"/>
    <p:sldId id="954" r:id="rId21"/>
    <p:sldId id="956" r:id="rId22"/>
    <p:sldId id="977" r:id="rId23"/>
    <p:sldId id="764" r:id="rId24"/>
    <p:sldId id="893" r:id="rId25"/>
    <p:sldId id="279" r:id="rId26"/>
  </p:sldIdLst>
  <p:sldSz cx="12192000" cy="6858000"/>
  <p:notesSz cx="9928225" cy="6797675"/>
  <p:defaultTextStyle>
    <a:defPPr>
      <a:defRPr lang="uk-U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Розділ за замовчуванням" id="{A582119A-734D-428B-9DF0-AEC51D4D306F}">
          <p14:sldIdLst>
            <p14:sldId id="256"/>
            <p14:sldId id="897"/>
            <p14:sldId id="967"/>
            <p14:sldId id="968"/>
            <p14:sldId id="970"/>
            <p14:sldId id="975"/>
            <p14:sldId id="971"/>
            <p14:sldId id="972"/>
            <p14:sldId id="973"/>
            <p14:sldId id="964"/>
            <p14:sldId id="965"/>
            <p14:sldId id="958"/>
            <p14:sldId id="960"/>
            <p14:sldId id="962"/>
            <p14:sldId id="898"/>
            <p14:sldId id="942"/>
            <p14:sldId id="902"/>
            <p14:sldId id="949"/>
            <p14:sldId id="950"/>
            <p14:sldId id="954"/>
            <p14:sldId id="956"/>
            <p14:sldId id="977"/>
            <p14:sldId id="764"/>
            <p14:sldId id="893"/>
            <p14:sldId id="279"/>
          </p14:sldIdLst>
        </p14:section>
      </p14:sectionLst>
    </p:ext>
    <p:ext uri="{EFAFB233-063F-42B5-8137-9DF3F51BA10A}">
      <p15:sldGuideLst xmlns:p15="http://schemas.microsoft.com/office/powerpoint/2012/main">
        <p15:guide id="1" orient="horz" pos="1026">
          <p15:clr>
            <a:srgbClr val="A4A3A4"/>
          </p15:clr>
        </p15:guide>
        <p15:guide id="2" orient="horz" pos="368" userDrawn="1">
          <p15:clr>
            <a:srgbClr val="A4A3A4"/>
          </p15:clr>
        </p15:guide>
        <p15:guide id="3" pos="370" userDrawn="1">
          <p15:clr>
            <a:srgbClr val="A4A3A4"/>
          </p15:clr>
        </p15:guide>
        <p15:guide id="4" pos="7310" userDrawn="1">
          <p15:clr>
            <a:srgbClr val="A4A3A4"/>
          </p15:clr>
        </p15:guide>
        <p15:guide id="5" orient="horz" pos="2160">
          <p15:clr>
            <a:srgbClr val="A4A3A4"/>
          </p15:clr>
        </p15:guide>
        <p15:guide id="6" orient="horz" pos="3952" userDrawn="1">
          <p15:clr>
            <a:srgbClr val="A4A3A4"/>
          </p15:clr>
        </p15:guide>
        <p15:guide id="7" orient="horz" pos="386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Ян Берназюк" initials="ЯБ" lastIdx="1" clrIdx="0">
    <p:extLst>
      <p:ext uri="{19B8F6BF-5375-455C-9EA6-DF929625EA0E}">
        <p15:presenceInfo xmlns:p15="http://schemas.microsoft.com/office/powerpoint/2012/main" userId="581687679c8901c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E9E"/>
    <a:srgbClr val="002949"/>
    <a:srgbClr val="38B6AB"/>
    <a:srgbClr val="F0E8E3"/>
    <a:srgbClr val="3742D1"/>
    <a:srgbClr val="4E9EC4"/>
    <a:srgbClr val="0086CD"/>
    <a:srgbClr val="FFD8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77" autoAdjust="0"/>
    <p:restoredTop sz="94683"/>
  </p:normalViewPr>
  <p:slideViewPr>
    <p:cSldViewPr snapToGrid="0">
      <p:cViewPr varScale="1">
        <p:scale>
          <a:sx n="58" d="100"/>
          <a:sy n="58" d="100"/>
        </p:scale>
        <p:origin x="84" y="1176"/>
      </p:cViewPr>
      <p:guideLst>
        <p:guide orient="horz" pos="1026"/>
        <p:guide orient="horz" pos="368"/>
        <p:guide pos="370"/>
        <p:guide pos="7310"/>
        <p:guide orient="horz" pos="2160"/>
        <p:guide orient="horz" pos="3952"/>
        <p:guide orient="horz" pos="38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Ян Берназюк" userId="581687679c8901c1" providerId="LiveId" clId="{B7277317-833C-4BE0-A643-915481DFC742}"/>
    <pc:docChg chg="delSld modSld sldOrd modSection">
      <pc:chgData name="Ян Берназюк" userId="581687679c8901c1" providerId="LiveId" clId="{B7277317-833C-4BE0-A643-915481DFC742}" dt="2025-09-07T07:41:23.902" v="78" actId="20577"/>
      <pc:docMkLst>
        <pc:docMk/>
      </pc:docMkLst>
      <pc:sldChg chg="modSp">
        <pc:chgData name="Ян Берназюк" userId="581687679c8901c1" providerId="LiveId" clId="{B7277317-833C-4BE0-A643-915481DFC742}" dt="2025-09-07T07:33:59.765" v="7" actId="14100"/>
        <pc:sldMkLst>
          <pc:docMk/>
          <pc:sldMk cId="2656577781" sldId="897"/>
        </pc:sldMkLst>
        <pc:spChg chg="mod">
          <ac:chgData name="Ян Берназюк" userId="581687679c8901c1" providerId="LiveId" clId="{B7277317-833C-4BE0-A643-915481DFC742}" dt="2025-09-07T07:33:56.117" v="6" actId="14100"/>
          <ac:spMkLst>
            <pc:docMk/>
            <pc:sldMk cId="2656577781" sldId="897"/>
            <ac:spMk id="2" creationId="{9934BD08-F0D9-4EB5-AA18-576E2A94D4CD}"/>
          </ac:spMkLst>
        </pc:spChg>
        <pc:spChg chg="mod">
          <ac:chgData name="Ян Берназюк" userId="581687679c8901c1" providerId="LiveId" clId="{B7277317-833C-4BE0-A643-915481DFC742}" dt="2025-09-07T07:33:59.765" v="7" actId="14100"/>
          <ac:spMkLst>
            <pc:docMk/>
            <pc:sldMk cId="2656577781" sldId="897"/>
            <ac:spMk id="3" creationId="{D4F2DC3E-5ADF-4808-A3C6-34A83DDC7E34}"/>
          </ac:spMkLst>
        </pc:spChg>
      </pc:sldChg>
      <pc:sldChg chg="modSp">
        <pc:chgData name="Ян Берназюк" userId="581687679c8901c1" providerId="LiveId" clId="{B7277317-833C-4BE0-A643-915481DFC742}" dt="2025-09-07T07:37:14.737" v="56" actId="14100"/>
        <pc:sldMkLst>
          <pc:docMk/>
          <pc:sldMk cId="2963102634" sldId="898"/>
        </pc:sldMkLst>
        <pc:spChg chg="mod">
          <ac:chgData name="Ян Берназюк" userId="581687679c8901c1" providerId="LiveId" clId="{B7277317-833C-4BE0-A643-915481DFC742}" dt="2025-09-07T07:37:12.262" v="55" actId="14100"/>
          <ac:spMkLst>
            <pc:docMk/>
            <pc:sldMk cId="2963102634" sldId="898"/>
            <ac:spMk id="2" creationId="{9934BD08-F0D9-4EB5-AA18-576E2A94D4CD}"/>
          </ac:spMkLst>
        </pc:spChg>
        <pc:spChg chg="mod">
          <ac:chgData name="Ян Берназюк" userId="581687679c8901c1" providerId="LiveId" clId="{B7277317-833C-4BE0-A643-915481DFC742}" dt="2025-09-07T07:37:14.737" v="56" actId="14100"/>
          <ac:spMkLst>
            <pc:docMk/>
            <pc:sldMk cId="2963102634" sldId="898"/>
            <ac:spMk id="3" creationId="{D4F2DC3E-5ADF-4808-A3C6-34A83DDC7E34}"/>
          </ac:spMkLst>
        </pc:spChg>
      </pc:sldChg>
      <pc:sldChg chg="del">
        <pc:chgData name="Ян Берназюк" userId="581687679c8901c1" providerId="LiveId" clId="{B7277317-833C-4BE0-A643-915481DFC742}" dt="2025-09-07T07:34:58.716" v="10" actId="2696"/>
        <pc:sldMkLst>
          <pc:docMk/>
          <pc:sldMk cId="4238001150" sldId="939"/>
        </pc:sldMkLst>
      </pc:sldChg>
      <pc:sldChg chg="ord">
        <pc:chgData name="Ян Берназюк" userId="581687679c8901c1" providerId="LiveId" clId="{B7277317-833C-4BE0-A643-915481DFC742}" dt="2025-09-07T07:29:46.673" v="3"/>
        <pc:sldMkLst>
          <pc:docMk/>
          <pc:sldMk cId="2983112505" sldId="941"/>
        </pc:sldMkLst>
      </pc:sldChg>
      <pc:sldChg chg="del">
        <pc:chgData name="Ян Берназюк" userId="581687679c8901c1" providerId="LiveId" clId="{B7277317-833C-4BE0-A643-915481DFC742}" dt="2025-09-07T07:36:19.423" v="53" actId="2696"/>
        <pc:sldMkLst>
          <pc:docMk/>
          <pc:sldMk cId="1136737383" sldId="946"/>
        </pc:sldMkLst>
      </pc:sldChg>
      <pc:sldChg chg="modSp ord">
        <pc:chgData name="Ян Берназюк" userId="581687679c8901c1" providerId="LiveId" clId="{B7277317-833C-4BE0-A643-915481DFC742}" dt="2025-09-07T07:37:49.534" v="57" actId="14100"/>
        <pc:sldMkLst>
          <pc:docMk/>
          <pc:sldMk cId="1770373247" sldId="948"/>
        </pc:sldMkLst>
        <pc:spChg chg="mod">
          <ac:chgData name="Ян Берназюк" userId="581687679c8901c1" providerId="LiveId" clId="{B7277317-833C-4BE0-A643-915481DFC742}" dt="2025-09-07T07:37:49.534" v="57" actId="14100"/>
          <ac:spMkLst>
            <pc:docMk/>
            <pc:sldMk cId="1770373247" sldId="948"/>
            <ac:spMk id="3" creationId="{2CC5A4BC-D85B-F43D-3915-8591FAEE1688}"/>
          </ac:spMkLst>
        </pc:spChg>
      </pc:sldChg>
      <pc:sldChg chg="modSp mod">
        <pc:chgData name="Ян Берназюк" userId="581687679c8901c1" providerId="LiveId" clId="{B7277317-833C-4BE0-A643-915481DFC742}" dt="2025-09-07T07:36:40.487" v="54"/>
        <pc:sldMkLst>
          <pc:docMk/>
          <pc:sldMk cId="817914537" sldId="952"/>
        </pc:sldMkLst>
        <pc:spChg chg="mod">
          <ac:chgData name="Ян Берназюк" userId="581687679c8901c1" providerId="LiveId" clId="{B7277317-833C-4BE0-A643-915481DFC742}" dt="2025-09-07T07:36:40.487" v="54"/>
          <ac:spMkLst>
            <pc:docMk/>
            <pc:sldMk cId="817914537" sldId="952"/>
            <ac:spMk id="3" creationId="{6B80E2D8-FD45-CB3C-3FF9-09DBCF1B240D}"/>
          </ac:spMkLst>
        </pc:spChg>
      </pc:sldChg>
      <pc:sldChg chg="modSp">
        <pc:chgData name="Ян Берназюк" userId="581687679c8901c1" providerId="LiveId" clId="{B7277317-833C-4BE0-A643-915481DFC742}" dt="2025-09-07T07:34:09.741" v="9"/>
        <pc:sldMkLst>
          <pc:docMk/>
          <pc:sldMk cId="430830220" sldId="958"/>
        </pc:sldMkLst>
        <pc:spChg chg="mod">
          <ac:chgData name="Ян Берназюк" userId="581687679c8901c1" providerId="LiveId" clId="{B7277317-833C-4BE0-A643-915481DFC742}" dt="2025-09-07T07:34:09.741" v="9"/>
          <ac:spMkLst>
            <pc:docMk/>
            <pc:sldMk cId="430830220" sldId="958"/>
            <ac:spMk id="2" creationId="{17B2845B-AE0F-B2E5-CD15-7640E3E941A4}"/>
          </ac:spMkLst>
        </pc:spChg>
      </pc:sldChg>
      <pc:sldChg chg="modSp mod">
        <pc:chgData name="Ян Берназюк" userId="581687679c8901c1" providerId="LiveId" clId="{B7277317-833C-4BE0-A643-915481DFC742}" dt="2025-09-07T07:41:23.902" v="78" actId="20577"/>
        <pc:sldMkLst>
          <pc:docMk/>
          <pc:sldMk cId="3630852406" sldId="962"/>
        </pc:sldMkLst>
        <pc:spChg chg="mod">
          <ac:chgData name="Ян Берназюк" userId="581687679c8901c1" providerId="LiveId" clId="{B7277317-833C-4BE0-A643-915481DFC742}" dt="2025-09-07T07:41:23.902" v="78" actId="20577"/>
          <ac:spMkLst>
            <pc:docMk/>
            <pc:sldMk cId="3630852406" sldId="962"/>
            <ac:spMk id="2" creationId="{14E804C8-B4BC-3830-A303-577FC0D279EF}"/>
          </ac:spMkLst>
        </pc:spChg>
        <pc:spChg chg="mod">
          <ac:chgData name="Ян Берназюк" userId="581687679c8901c1" providerId="LiveId" clId="{B7277317-833C-4BE0-A643-915481DFC742}" dt="2025-09-07T07:40:56.777" v="77" actId="1076"/>
          <ac:spMkLst>
            <pc:docMk/>
            <pc:sldMk cId="3630852406" sldId="962"/>
            <ac:spMk id="3" creationId="{C66A4C37-5ACC-A73B-238F-97C3331D60D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738AE7D6-9F2C-0AF5-4B14-A9F0CD3F6F72}"/>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a:defRPr sz="1200">
                <a:latin typeface="Roboto Condensed Light" pitchFamily="2" charset="0"/>
              </a:defRPr>
            </a:lvl1pPr>
          </a:lstStyle>
          <a:p>
            <a:pPr>
              <a:defRPr/>
            </a:pPr>
            <a:endParaRPr lang="ru-RU" dirty="0"/>
          </a:p>
        </p:txBody>
      </p:sp>
      <p:sp>
        <p:nvSpPr>
          <p:cNvPr id="3" name="Дата 2">
            <a:extLst>
              <a:ext uri="{FF2B5EF4-FFF2-40B4-BE49-F238E27FC236}">
                <a16:creationId xmlns:a16="http://schemas.microsoft.com/office/drawing/2014/main" id="{4F2608C5-03C0-CA44-8353-2AE8765BD8E1}"/>
              </a:ext>
            </a:extLst>
          </p:cNvPr>
          <p:cNvSpPr>
            <a:spLocks noGrp="1"/>
          </p:cNvSpPr>
          <p:nvPr>
            <p:ph type="dt" sz="quarter" idx="1"/>
          </p:nvPr>
        </p:nvSpPr>
        <p:spPr>
          <a:xfrm>
            <a:off x="5622027" y="2"/>
            <a:ext cx="4304611" cy="339725"/>
          </a:xfrm>
          <a:prstGeom prst="rect">
            <a:avLst/>
          </a:prstGeom>
        </p:spPr>
        <p:txBody>
          <a:bodyPr vert="horz" lIns="91010" tIns="45505" rIns="91010" bIns="45505" rtlCol="0"/>
          <a:lstStyle>
            <a:lvl1pPr algn="r">
              <a:defRPr sz="1200">
                <a:latin typeface="Roboto Condensed Light" pitchFamily="2" charset="0"/>
              </a:defRPr>
            </a:lvl1pPr>
          </a:lstStyle>
          <a:p>
            <a:pPr>
              <a:defRPr/>
            </a:pPr>
            <a:fld id="{E7EA5089-53EE-4CBB-B62B-B9A651D87BD1}" type="datetimeFigureOut">
              <a:rPr lang="ru-RU"/>
              <a:pPr>
                <a:defRPr/>
              </a:pPr>
              <a:t>15.10.2025</a:t>
            </a:fld>
            <a:endParaRPr lang="ru-RU" dirty="0"/>
          </a:p>
        </p:txBody>
      </p:sp>
      <p:sp>
        <p:nvSpPr>
          <p:cNvPr id="4" name="Нижний колонтитул 3">
            <a:extLst>
              <a:ext uri="{FF2B5EF4-FFF2-40B4-BE49-F238E27FC236}">
                <a16:creationId xmlns:a16="http://schemas.microsoft.com/office/drawing/2014/main" id="{D098E000-D926-439C-33F0-FCEA6E6F7E53}"/>
              </a:ext>
            </a:extLst>
          </p:cNvPr>
          <p:cNvSpPr>
            <a:spLocks noGrp="1"/>
          </p:cNvSpPr>
          <p:nvPr>
            <p:ph type="ftr" sz="quarter" idx="2"/>
          </p:nvPr>
        </p:nvSpPr>
        <p:spPr>
          <a:xfrm>
            <a:off x="1" y="6457950"/>
            <a:ext cx="4303025" cy="338138"/>
          </a:xfrm>
          <a:prstGeom prst="rect">
            <a:avLst/>
          </a:prstGeom>
        </p:spPr>
        <p:txBody>
          <a:bodyPr vert="horz" lIns="91010" tIns="45505" rIns="91010" bIns="45505" rtlCol="0" anchor="b"/>
          <a:lstStyle>
            <a:lvl1pPr algn="l">
              <a:defRPr sz="1200">
                <a:latin typeface="Roboto Condensed Light" pitchFamily="2" charset="0"/>
              </a:defRPr>
            </a:lvl1pPr>
          </a:lstStyle>
          <a:p>
            <a:pPr>
              <a:defRPr/>
            </a:pPr>
            <a:endParaRPr lang="ru-RU" dirty="0"/>
          </a:p>
        </p:txBody>
      </p:sp>
      <p:sp>
        <p:nvSpPr>
          <p:cNvPr id="5" name="Номер слайда 4">
            <a:extLst>
              <a:ext uri="{FF2B5EF4-FFF2-40B4-BE49-F238E27FC236}">
                <a16:creationId xmlns:a16="http://schemas.microsoft.com/office/drawing/2014/main" id="{E9EB6885-EFFA-612F-2359-60114B139771}"/>
              </a:ext>
            </a:extLst>
          </p:cNvPr>
          <p:cNvSpPr>
            <a:spLocks noGrp="1"/>
          </p:cNvSpPr>
          <p:nvPr>
            <p:ph type="sldNum" sz="quarter" idx="3"/>
          </p:nvPr>
        </p:nvSpPr>
        <p:spPr>
          <a:xfrm>
            <a:off x="5622027" y="6457950"/>
            <a:ext cx="4304611" cy="338138"/>
          </a:xfrm>
          <a:prstGeom prst="rect">
            <a:avLst/>
          </a:prstGeom>
        </p:spPr>
        <p:txBody>
          <a:bodyPr vert="horz" wrap="square" lIns="91010" tIns="45505" rIns="91010" bIns="45505" numCol="1" anchor="b" anchorCtr="0" compatLnSpc="1">
            <a:prstTxWarp prst="textNoShape">
              <a:avLst/>
            </a:prstTxWarp>
          </a:bodyPr>
          <a:lstStyle>
            <a:lvl1pPr algn="r">
              <a:defRPr sz="1200" smtClean="0">
                <a:latin typeface="Roboto Condensed Light" panose="02000000000000000000" pitchFamily="2" charset="0"/>
              </a:defRPr>
            </a:lvl1pPr>
          </a:lstStyle>
          <a:p>
            <a:pPr>
              <a:defRPr/>
            </a:pPr>
            <a:fld id="{C1E25D22-76F2-4431-8BE9-1D06623099E0}" type="slidenum">
              <a:rPr lang="ru-RU" altLang="ru-RU"/>
              <a:pPr>
                <a:defRPr/>
              </a:pPr>
              <a:t>‹№›</a:t>
            </a:fld>
            <a:endParaRPr lang="ru-RU" altLang="ru-RU"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Місце для верхнього колонтитула 1">
            <a:extLst>
              <a:ext uri="{FF2B5EF4-FFF2-40B4-BE49-F238E27FC236}">
                <a16:creationId xmlns:a16="http://schemas.microsoft.com/office/drawing/2014/main" id="{25EE5FBB-4E7C-B40F-7763-EAC2A0B1646D}"/>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3" name="Місце для дати 2">
            <a:extLst>
              <a:ext uri="{FF2B5EF4-FFF2-40B4-BE49-F238E27FC236}">
                <a16:creationId xmlns:a16="http://schemas.microsoft.com/office/drawing/2014/main" id="{659982A2-DD16-EB8E-955B-55C0C263C437}"/>
              </a:ext>
            </a:extLst>
          </p:cNvPr>
          <p:cNvSpPr>
            <a:spLocks noGrp="1"/>
          </p:cNvSpPr>
          <p:nvPr>
            <p:ph type="dt" idx="1"/>
          </p:nvPr>
        </p:nvSpPr>
        <p:spPr>
          <a:xfrm>
            <a:off x="5622027" y="2"/>
            <a:ext cx="4304611" cy="339725"/>
          </a:xfrm>
          <a:prstGeom prst="rect">
            <a:avLst/>
          </a:prstGeom>
        </p:spPr>
        <p:txBody>
          <a:bodyPr vert="horz" lIns="91010" tIns="45505" rIns="91010" bIns="45505" rtlCol="0"/>
          <a:lstStyle>
            <a:lvl1pPr algn="r" eaLnBrk="1" fontAlgn="auto" hangingPunct="1">
              <a:spcBef>
                <a:spcPts val="0"/>
              </a:spcBef>
              <a:spcAft>
                <a:spcPts val="0"/>
              </a:spcAft>
              <a:defRPr sz="1200">
                <a:latin typeface="Roboto Condensed Light" pitchFamily="2" charset="0"/>
              </a:defRPr>
            </a:lvl1pPr>
          </a:lstStyle>
          <a:p>
            <a:pPr>
              <a:defRPr/>
            </a:pPr>
            <a:fld id="{FDE46209-69DC-44F0-8A9D-9F7686D4781A}" type="datetimeFigureOut">
              <a:rPr lang="uk-UA"/>
              <a:pPr>
                <a:defRPr/>
              </a:pPr>
              <a:t>15.10.2025</a:t>
            </a:fld>
            <a:endParaRPr lang="uk-UA" dirty="0"/>
          </a:p>
        </p:txBody>
      </p:sp>
      <p:sp>
        <p:nvSpPr>
          <p:cNvPr id="4" name="Місце для зображення 3">
            <a:extLst>
              <a:ext uri="{FF2B5EF4-FFF2-40B4-BE49-F238E27FC236}">
                <a16:creationId xmlns:a16="http://schemas.microsoft.com/office/drawing/2014/main" id="{2637A17B-7B88-6B88-DFF2-ACDF19B95B28}"/>
              </a:ext>
            </a:extLst>
          </p:cNvPr>
          <p:cNvSpPr>
            <a:spLocks noGrp="1" noRot="1" noChangeAspect="1"/>
          </p:cNvSpPr>
          <p:nvPr>
            <p:ph type="sldImg" idx="2"/>
          </p:nvPr>
        </p:nvSpPr>
        <p:spPr>
          <a:xfrm>
            <a:off x="2925763" y="849313"/>
            <a:ext cx="4076700" cy="2293937"/>
          </a:xfrm>
          <a:prstGeom prst="rect">
            <a:avLst/>
          </a:prstGeom>
          <a:noFill/>
          <a:ln w="12700">
            <a:solidFill>
              <a:prstClr val="black"/>
            </a:solidFill>
          </a:ln>
        </p:spPr>
        <p:txBody>
          <a:bodyPr vert="horz" lIns="91010" tIns="45505" rIns="91010" bIns="45505" rtlCol="0" anchor="ctr"/>
          <a:lstStyle/>
          <a:p>
            <a:pPr lvl="0"/>
            <a:endParaRPr lang="uk-UA" noProof="0" dirty="0"/>
          </a:p>
        </p:txBody>
      </p:sp>
      <p:sp>
        <p:nvSpPr>
          <p:cNvPr id="5" name="Місце для нотаток 4">
            <a:extLst>
              <a:ext uri="{FF2B5EF4-FFF2-40B4-BE49-F238E27FC236}">
                <a16:creationId xmlns:a16="http://schemas.microsoft.com/office/drawing/2014/main" id="{EA25E2B2-5A23-8B6D-9776-7AA8E07D1FE7}"/>
              </a:ext>
            </a:extLst>
          </p:cNvPr>
          <p:cNvSpPr>
            <a:spLocks noGrp="1"/>
          </p:cNvSpPr>
          <p:nvPr>
            <p:ph type="body" sz="quarter" idx="3"/>
          </p:nvPr>
        </p:nvSpPr>
        <p:spPr>
          <a:xfrm>
            <a:off x="992030" y="3271840"/>
            <a:ext cx="7944166" cy="2676525"/>
          </a:xfrm>
          <a:prstGeom prst="rect">
            <a:avLst/>
          </a:prstGeom>
        </p:spPr>
        <p:txBody>
          <a:bodyPr vert="horz" lIns="91010" tIns="45505" rIns="91010" bIns="45505" rtlCol="0"/>
          <a:lstStyle/>
          <a:p>
            <a:pPr lvl="0"/>
            <a:r>
              <a:rPr lang="uk-UA" noProof="0" dirty="0"/>
              <a:t>Відредагуйте стиль зразка тексту</a:t>
            </a:r>
          </a:p>
          <a:p>
            <a:pPr lvl="1"/>
            <a:r>
              <a:rPr lang="uk-UA" noProof="0" dirty="0"/>
              <a:t>Другий рівень</a:t>
            </a:r>
          </a:p>
          <a:p>
            <a:pPr lvl="2"/>
            <a:r>
              <a:rPr lang="uk-UA" noProof="0" dirty="0"/>
              <a:t>Третій рівень</a:t>
            </a:r>
          </a:p>
          <a:p>
            <a:pPr lvl="3"/>
            <a:r>
              <a:rPr lang="uk-UA" noProof="0" dirty="0"/>
              <a:t>Четвертий рівень</a:t>
            </a:r>
          </a:p>
          <a:p>
            <a:pPr lvl="4"/>
            <a:r>
              <a:rPr lang="uk-UA" noProof="0" dirty="0"/>
              <a:t>П’ятий рівень</a:t>
            </a:r>
          </a:p>
        </p:txBody>
      </p:sp>
      <p:sp>
        <p:nvSpPr>
          <p:cNvPr id="6" name="Місце для нижнього колонтитула 5">
            <a:extLst>
              <a:ext uri="{FF2B5EF4-FFF2-40B4-BE49-F238E27FC236}">
                <a16:creationId xmlns:a16="http://schemas.microsoft.com/office/drawing/2014/main" id="{21E580B6-E2E0-DAA2-1338-EB90582AC7BB}"/>
              </a:ext>
            </a:extLst>
          </p:cNvPr>
          <p:cNvSpPr>
            <a:spLocks noGrp="1"/>
          </p:cNvSpPr>
          <p:nvPr>
            <p:ph type="ftr" sz="quarter" idx="4"/>
          </p:nvPr>
        </p:nvSpPr>
        <p:spPr>
          <a:xfrm>
            <a:off x="1" y="6457952"/>
            <a:ext cx="4303025" cy="339725"/>
          </a:xfrm>
          <a:prstGeom prst="rect">
            <a:avLst/>
          </a:prstGeom>
        </p:spPr>
        <p:txBody>
          <a:bodyPr vert="horz" lIns="91010" tIns="45505" rIns="91010" bIns="45505" rtlCol="0" anchor="b"/>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7" name="Місце для номера слайда 6">
            <a:extLst>
              <a:ext uri="{FF2B5EF4-FFF2-40B4-BE49-F238E27FC236}">
                <a16:creationId xmlns:a16="http://schemas.microsoft.com/office/drawing/2014/main" id="{B305F669-AEA4-BEE1-80ED-F2BC81C07261}"/>
              </a:ext>
            </a:extLst>
          </p:cNvPr>
          <p:cNvSpPr>
            <a:spLocks noGrp="1"/>
          </p:cNvSpPr>
          <p:nvPr>
            <p:ph type="sldNum" sz="quarter" idx="5"/>
          </p:nvPr>
        </p:nvSpPr>
        <p:spPr>
          <a:xfrm>
            <a:off x="5622027" y="6457952"/>
            <a:ext cx="4304611" cy="339725"/>
          </a:xfrm>
          <a:prstGeom prst="rect">
            <a:avLst/>
          </a:prstGeom>
        </p:spPr>
        <p:txBody>
          <a:bodyPr vert="horz" wrap="square" lIns="91010" tIns="45505" rIns="91010" bIns="45505" numCol="1" anchor="b" anchorCtr="0" compatLnSpc="1">
            <a:prstTxWarp prst="textNoShape">
              <a:avLst/>
            </a:prstTxWarp>
          </a:bodyPr>
          <a:lstStyle>
            <a:lvl1pPr algn="r" eaLnBrk="1" hangingPunct="1">
              <a:defRPr sz="1200" smtClean="0">
                <a:latin typeface="Roboto Condensed Light" panose="02000000000000000000" pitchFamily="2" charset="0"/>
              </a:defRPr>
            </a:lvl1pPr>
          </a:lstStyle>
          <a:p>
            <a:pPr>
              <a:defRPr/>
            </a:pPr>
            <a:fld id="{AD5E7DE3-1AE7-4703-B5A5-E3B50F059203}"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1pPr>
    <a:lvl2pPr marL="4572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2pPr>
    <a:lvl3pPr marL="9144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3pPr>
    <a:lvl4pPr marL="13716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4pPr>
    <a:lvl5pPr marL="18288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a:extLst>
              <a:ext uri="{FF2B5EF4-FFF2-40B4-BE49-F238E27FC236}">
                <a16:creationId xmlns:a16="http://schemas.microsoft.com/office/drawing/2014/main" id="{EC123180-4134-DF4E-785D-39CBDB5C47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Заметки 2">
            <a:extLst>
              <a:ext uri="{FF2B5EF4-FFF2-40B4-BE49-F238E27FC236}">
                <a16:creationId xmlns:a16="http://schemas.microsoft.com/office/drawing/2014/main" id="{312169F0-1EA8-FC51-7151-606C144D08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dirty="0"/>
          </a:p>
        </p:txBody>
      </p:sp>
      <p:sp>
        <p:nvSpPr>
          <p:cNvPr id="5124" name="Номер слайда 3">
            <a:extLst>
              <a:ext uri="{FF2B5EF4-FFF2-40B4-BE49-F238E27FC236}">
                <a16:creationId xmlns:a16="http://schemas.microsoft.com/office/drawing/2014/main" id="{FD25675B-1AFB-8EBE-427A-E8EFEDC759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8188" indent="-284163">
              <a:defRPr>
                <a:solidFill>
                  <a:schemeClr val="tx1"/>
                </a:solidFill>
                <a:latin typeface="Arial" panose="020B0604020202020204" pitchFamily="34" charset="0"/>
              </a:defRPr>
            </a:lvl2pPr>
            <a:lvl3pPr marL="1136650" indent="-227013">
              <a:defRPr>
                <a:solidFill>
                  <a:schemeClr val="tx1"/>
                </a:solidFill>
                <a:latin typeface="Arial" panose="020B0604020202020204" pitchFamily="34" charset="0"/>
              </a:defRPr>
            </a:lvl3pPr>
            <a:lvl4pPr marL="1592263" indent="-227013">
              <a:defRPr>
                <a:solidFill>
                  <a:schemeClr val="tx1"/>
                </a:solidFill>
                <a:latin typeface="Arial" panose="020B0604020202020204" pitchFamily="34" charset="0"/>
              </a:defRPr>
            </a:lvl4pPr>
            <a:lvl5pPr marL="2046288" indent="-227013">
              <a:defRPr>
                <a:solidFill>
                  <a:schemeClr val="tx1"/>
                </a:solidFill>
                <a:latin typeface="Arial" panose="020B0604020202020204" pitchFamily="34" charset="0"/>
              </a:defRPr>
            </a:lvl5pPr>
            <a:lvl6pPr marL="2503488" indent="-227013" eaLnBrk="0" fontAlgn="base" hangingPunct="0">
              <a:spcBef>
                <a:spcPct val="0"/>
              </a:spcBef>
              <a:spcAft>
                <a:spcPct val="0"/>
              </a:spcAft>
              <a:defRPr>
                <a:solidFill>
                  <a:schemeClr val="tx1"/>
                </a:solidFill>
                <a:latin typeface="Arial" panose="020B0604020202020204" pitchFamily="34" charset="0"/>
              </a:defRPr>
            </a:lvl6pPr>
            <a:lvl7pPr marL="2960688" indent="-227013" eaLnBrk="0" fontAlgn="base" hangingPunct="0">
              <a:spcBef>
                <a:spcPct val="0"/>
              </a:spcBef>
              <a:spcAft>
                <a:spcPct val="0"/>
              </a:spcAft>
              <a:defRPr>
                <a:solidFill>
                  <a:schemeClr val="tx1"/>
                </a:solidFill>
                <a:latin typeface="Arial" panose="020B0604020202020204" pitchFamily="34" charset="0"/>
              </a:defRPr>
            </a:lvl7pPr>
            <a:lvl8pPr marL="3417888" indent="-227013" eaLnBrk="0" fontAlgn="base" hangingPunct="0">
              <a:spcBef>
                <a:spcPct val="0"/>
              </a:spcBef>
              <a:spcAft>
                <a:spcPct val="0"/>
              </a:spcAft>
              <a:defRPr>
                <a:solidFill>
                  <a:schemeClr val="tx1"/>
                </a:solidFill>
                <a:latin typeface="Arial" panose="020B0604020202020204" pitchFamily="34" charset="0"/>
              </a:defRPr>
            </a:lvl8pPr>
            <a:lvl9pPr marL="3875088" indent="-227013" eaLnBrk="0" fontAlgn="base" hangingPunct="0">
              <a:spcBef>
                <a:spcPct val="0"/>
              </a:spcBef>
              <a:spcAft>
                <a:spcPct val="0"/>
              </a:spcAft>
              <a:defRPr>
                <a:solidFill>
                  <a:schemeClr val="tx1"/>
                </a:solidFill>
                <a:latin typeface="Arial" panose="020B0604020202020204" pitchFamily="34" charset="0"/>
              </a:defRPr>
            </a:lvl9pPr>
          </a:lstStyle>
          <a:p>
            <a:fld id="{444C9BBA-1121-4372-A223-AC5E6F5CC0C9}" type="slidenum">
              <a:rPr lang="uk-UA" altLang="uk-UA">
                <a:latin typeface="Roboto Condensed Light" panose="02000000000000000000" pitchFamily="2" charset="0"/>
              </a:rPr>
              <a:pPr/>
              <a:t>1</a:t>
            </a:fld>
            <a:endParaRPr lang="uk-UA" altLang="uk-UA" dirty="0">
              <a:latin typeface="Roboto Condensed Light" panose="02000000000000000000" pitchFamily="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AA8ED688-EA9D-61C5-A44B-F55D15E720F8}"/>
              </a:ext>
            </a:extLst>
          </p:cNvPr>
          <p:cNvSpPr>
            <a:spLocks noGrp="1"/>
          </p:cNvSpPr>
          <p:nvPr>
            <p:ph type="dt" sz="half" idx="10"/>
          </p:nvPr>
        </p:nvSpPr>
        <p:spPr/>
        <p:txBody>
          <a:bodyPr/>
          <a:lstStyle>
            <a:lvl1pPr>
              <a:defRPr/>
            </a:lvl1pPr>
          </a:lstStyle>
          <a:p>
            <a:pPr>
              <a:defRPr/>
            </a:pPr>
            <a:fld id="{8E82A0AA-8F14-463A-B142-283B990E42D1}" type="datetime1">
              <a:rPr lang="uk-UA" smtClean="0"/>
              <a:t>15.10.2025</a:t>
            </a:fld>
            <a:endParaRPr lang="uk-UA" dirty="0"/>
          </a:p>
        </p:txBody>
      </p:sp>
      <p:sp>
        <p:nvSpPr>
          <p:cNvPr id="5" name="Місце для нижнього колонтитула 4">
            <a:extLst>
              <a:ext uri="{FF2B5EF4-FFF2-40B4-BE49-F238E27FC236}">
                <a16:creationId xmlns:a16="http://schemas.microsoft.com/office/drawing/2014/main" id="{F12B7512-7EB2-DA19-46B7-56794379F821}"/>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B66CE9B-243A-B895-DE85-B46D60D6A835}"/>
              </a:ext>
            </a:extLst>
          </p:cNvPr>
          <p:cNvSpPr>
            <a:spLocks noGrp="1"/>
          </p:cNvSpPr>
          <p:nvPr>
            <p:ph type="sldNum" sz="quarter" idx="12"/>
          </p:nvPr>
        </p:nvSpPr>
        <p:spPr/>
        <p:txBody>
          <a:bodyPr/>
          <a:lstStyle>
            <a:lvl1pPr>
              <a:defRPr/>
            </a:lvl1pPr>
          </a:lstStyle>
          <a:p>
            <a:pPr>
              <a:defRPr/>
            </a:pPr>
            <a:fld id="{CEA36708-AE8B-4B85-9B65-228F0635230B}" type="slidenum">
              <a:rPr lang="uk-UA" altLang="uk-UA"/>
              <a:pPr>
                <a:defRPr/>
              </a:pPr>
              <a:t>‹№›</a:t>
            </a:fld>
            <a:endParaRPr lang="uk-UA" altLang="uk-UA" dirty="0"/>
          </a:p>
        </p:txBody>
      </p:sp>
    </p:spTree>
    <p:extLst>
      <p:ext uri="{BB962C8B-B14F-4D97-AF65-F5344CB8AC3E}">
        <p14:creationId xmlns:p14="http://schemas.microsoft.com/office/powerpoint/2010/main" val="4030150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FB3C76D-3FFE-763E-4EE5-2A99E753A866}"/>
              </a:ext>
            </a:extLst>
          </p:cNvPr>
          <p:cNvSpPr>
            <a:spLocks noGrp="1"/>
          </p:cNvSpPr>
          <p:nvPr>
            <p:ph type="dt" sz="half" idx="10"/>
          </p:nvPr>
        </p:nvSpPr>
        <p:spPr/>
        <p:txBody>
          <a:bodyPr/>
          <a:lstStyle>
            <a:lvl1pPr>
              <a:defRPr/>
            </a:lvl1pPr>
          </a:lstStyle>
          <a:p>
            <a:pPr>
              <a:defRPr/>
            </a:pPr>
            <a:fld id="{DB220ABF-94A0-4458-A503-65FD43098299}" type="datetime1">
              <a:rPr lang="uk-UA" smtClean="0"/>
              <a:t>15.10.2025</a:t>
            </a:fld>
            <a:endParaRPr lang="uk-UA" dirty="0"/>
          </a:p>
        </p:txBody>
      </p:sp>
      <p:sp>
        <p:nvSpPr>
          <p:cNvPr id="5" name="Місце для нижнього колонтитула 4">
            <a:extLst>
              <a:ext uri="{FF2B5EF4-FFF2-40B4-BE49-F238E27FC236}">
                <a16:creationId xmlns:a16="http://schemas.microsoft.com/office/drawing/2014/main" id="{9D0A6F11-8148-EC28-C421-ABF4862C6BB5}"/>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87B56B1A-9CE4-8114-6966-A045B2D002A2}"/>
              </a:ext>
            </a:extLst>
          </p:cNvPr>
          <p:cNvSpPr>
            <a:spLocks noGrp="1"/>
          </p:cNvSpPr>
          <p:nvPr>
            <p:ph type="sldNum" sz="quarter" idx="12"/>
          </p:nvPr>
        </p:nvSpPr>
        <p:spPr/>
        <p:txBody>
          <a:bodyPr/>
          <a:lstStyle>
            <a:lvl1pPr>
              <a:defRPr/>
            </a:lvl1pPr>
          </a:lstStyle>
          <a:p>
            <a:pPr>
              <a:defRPr/>
            </a:pPr>
            <a:fld id="{4E4F0B48-4A94-4504-A6C0-3A970785A124}" type="slidenum">
              <a:rPr lang="uk-UA" altLang="uk-UA"/>
              <a:pPr>
                <a:defRPr/>
              </a:pPr>
              <a:t>‹№›</a:t>
            </a:fld>
            <a:endParaRPr lang="uk-UA" altLang="uk-UA" dirty="0"/>
          </a:p>
        </p:txBody>
      </p:sp>
    </p:spTree>
    <p:extLst>
      <p:ext uri="{BB962C8B-B14F-4D97-AF65-F5344CB8AC3E}">
        <p14:creationId xmlns:p14="http://schemas.microsoft.com/office/powerpoint/2010/main" val="2193732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A0CB74CD-04BD-591A-4CDD-5926DD78B5DD}"/>
              </a:ext>
            </a:extLst>
          </p:cNvPr>
          <p:cNvSpPr>
            <a:spLocks noGrp="1"/>
          </p:cNvSpPr>
          <p:nvPr>
            <p:ph type="dt" sz="half" idx="10"/>
          </p:nvPr>
        </p:nvSpPr>
        <p:spPr/>
        <p:txBody>
          <a:bodyPr/>
          <a:lstStyle>
            <a:lvl1pPr>
              <a:defRPr/>
            </a:lvl1pPr>
          </a:lstStyle>
          <a:p>
            <a:pPr>
              <a:defRPr/>
            </a:pPr>
            <a:fld id="{1BF0229F-B9CA-431A-B51F-1F8A35B8DC77}" type="datetime1">
              <a:rPr lang="uk-UA" smtClean="0"/>
              <a:t>15.10.2025</a:t>
            </a:fld>
            <a:endParaRPr lang="uk-UA" dirty="0"/>
          </a:p>
        </p:txBody>
      </p:sp>
      <p:sp>
        <p:nvSpPr>
          <p:cNvPr id="5" name="Місце для нижнього колонтитула 4">
            <a:extLst>
              <a:ext uri="{FF2B5EF4-FFF2-40B4-BE49-F238E27FC236}">
                <a16:creationId xmlns:a16="http://schemas.microsoft.com/office/drawing/2014/main" id="{D127B8D6-3995-C4DE-DD03-0D84EC35EBC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9A58A045-F125-D6D3-71A7-99BD4E10CDF7}"/>
              </a:ext>
            </a:extLst>
          </p:cNvPr>
          <p:cNvSpPr>
            <a:spLocks noGrp="1"/>
          </p:cNvSpPr>
          <p:nvPr>
            <p:ph type="sldNum" sz="quarter" idx="12"/>
          </p:nvPr>
        </p:nvSpPr>
        <p:spPr/>
        <p:txBody>
          <a:bodyPr/>
          <a:lstStyle>
            <a:lvl1pPr>
              <a:defRPr/>
            </a:lvl1pPr>
          </a:lstStyle>
          <a:p>
            <a:pPr>
              <a:defRPr/>
            </a:pPr>
            <a:fld id="{30A6392A-C09C-4467-9777-3DF3F4931805}" type="slidenum">
              <a:rPr lang="uk-UA" altLang="uk-UA"/>
              <a:pPr>
                <a:defRPr/>
              </a:pPr>
              <a:t>‹№›</a:t>
            </a:fld>
            <a:endParaRPr lang="uk-UA" altLang="uk-UA" dirty="0"/>
          </a:p>
        </p:txBody>
      </p:sp>
    </p:spTree>
    <p:extLst>
      <p:ext uri="{BB962C8B-B14F-4D97-AF65-F5344CB8AC3E}">
        <p14:creationId xmlns:p14="http://schemas.microsoft.com/office/powerpoint/2010/main" val="172682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9C0276E-6541-BA52-E161-CE331C0B1A1E}"/>
              </a:ext>
            </a:extLst>
          </p:cNvPr>
          <p:cNvSpPr>
            <a:spLocks noGrp="1"/>
          </p:cNvSpPr>
          <p:nvPr>
            <p:ph type="dt" sz="half" idx="10"/>
          </p:nvPr>
        </p:nvSpPr>
        <p:spPr/>
        <p:txBody>
          <a:bodyPr/>
          <a:lstStyle>
            <a:lvl1pPr>
              <a:defRPr/>
            </a:lvl1pPr>
          </a:lstStyle>
          <a:p>
            <a:pPr>
              <a:defRPr/>
            </a:pPr>
            <a:fld id="{ED8E5E7C-9C28-4F83-A4C5-B4A7F7D1D00C}" type="datetime1">
              <a:rPr lang="uk-UA" smtClean="0"/>
              <a:t>15.10.2025</a:t>
            </a:fld>
            <a:endParaRPr lang="uk-UA" dirty="0"/>
          </a:p>
        </p:txBody>
      </p:sp>
      <p:sp>
        <p:nvSpPr>
          <p:cNvPr id="5" name="Місце для нижнього колонтитула 4">
            <a:extLst>
              <a:ext uri="{FF2B5EF4-FFF2-40B4-BE49-F238E27FC236}">
                <a16:creationId xmlns:a16="http://schemas.microsoft.com/office/drawing/2014/main" id="{C7DDD959-5CE9-DE4E-E0DB-D16F2C6243EF}"/>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CBAD9C21-6A07-273E-32EB-90B9801FB94A}"/>
              </a:ext>
            </a:extLst>
          </p:cNvPr>
          <p:cNvSpPr>
            <a:spLocks noGrp="1"/>
          </p:cNvSpPr>
          <p:nvPr>
            <p:ph type="sldNum" sz="quarter" idx="12"/>
          </p:nvPr>
        </p:nvSpPr>
        <p:spPr/>
        <p:txBody>
          <a:bodyPr/>
          <a:lstStyle>
            <a:lvl1pPr>
              <a:defRPr/>
            </a:lvl1pPr>
          </a:lstStyle>
          <a:p>
            <a:pPr>
              <a:defRPr/>
            </a:pPr>
            <a:fld id="{C3457EC5-9B54-49ED-9CA6-C2B51A92FA73}" type="slidenum">
              <a:rPr lang="uk-UA" altLang="uk-UA"/>
              <a:pPr>
                <a:defRPr/>
              </a:pPr>
              <a:t>‹№›</a:t>
            </a:fld>
            <a:endParaRPr lang="uk-UA" altLang="uk-UA" dirty="0"/>
          </a:p>
        </p:txBody>
      </p:sp>
    </p:spTree>
    <p:extLst>
      <p:ext uri="{BB962C8B-B14F-4D97-AF65-F5344CB8AC3E}">
        <p14:creationId xmlns:p14="http://schemas.microsoft.com/office/powerpoint/2010/main" val="2605227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Відредагуйте стиль зразка тексту</a:t>
            </a:r>
          </a:p>
        </p:txBody>
      </p:sp>
      <p:sp>
        <p:nvSpPr>
          <p:cNvPr id="4" name="Місце для дати 3">
            <a:extLst>
              <a:ext uri="{FF2B5EF4-FFF2-40B4-BE49-F238E27FC236}">
                <a16:creationId xmlns:a16="http://schemas.microsoft.com/office/drawing/2014/main" id="{5F4B40DE-7744-E223-33EE-0FC832A8CB42}"/>
              </a:ext>
            </a:extLst>
          </p:cNvPr>
          <p:cNvSpPr>
            <a:spLocks noGrp="1"/>
          </p:cNvSpPr>
          <p:nvPr>
            <p:ph type="dt" sz="half" idx="10"/>
          </p:nvPr>
        </p:nvSpPr>
        <p:spPr/>
        <p:txBody>
          <a:bodyPr/>
          <a:lstStyle>
            <a:lvl1pPr>
              <a:defRPr/>
            </a:lvl1pPr>
          </a:lstStyle>
          <a:p>
            <a:pPr>
              <a:defRPr/>
            </a:pPr>
            <a:fld id="{94F1511E-535D-4954-AF01-FFE74FA62650}" type="datetime1">
              <a:rPr lang="uk-UA" smtClean="0"/>
              <a:t>15.10.2025</a:t>
            </a:fld>
            <a:endParaRPr lang="uk-UA" dirty="0"/>
          </a:p>
        </p:txBody>
      </p:sp>
      <p:sp>
        <p:nvSpPr>
          <p:cNvPr id="5" name="Місце для нижнього колонтитула 4">
            <a:extLst>
              <a:ext uri="{FF2B5EF4-FFF2-40B4-BE49-F238E27FC236}">
                <a16:creationId xmlns:a16="http://schemas.microsoft.com/office/drawing/2014/main" id="{67955B39-CD41-967F-D3C9-49E2F0DC0B8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C395E2B-5CDE-5E43-970C-EF311F5EDB18}"/>
              </a:ext>
            </a:extLst>
          </p:cNvPr>
          <p:cNvSpPr>
            <a:spLocks noGrp="1"/>
          </p:cNvSpPr>
          <p:nvPr>
            <p:ph type="sldNum" sz="quarter" idx="12"/>
          </p:nvPr>
        </p:nvSpPr>
        <p:spPr/>
        <p:txBody>
          <a:bodyPr/>
          <a:lstStyle>
            <a:lvl1pPr>
              <a:defRPr/>
            </a:lvl1pPr>
          </a:lstStyle>
          <a:p>
            <a:pPr>
              <a:defRPr/>
            </a:pPr>
            <a:fld id="{57516EA7-C336-4E60-ADB4-B52A6B1073E8}" type="slidenum">
              <a:rPr lang="uk-UA" altLang="uk-UA"/>
              <a:pPr>
                <a:defRPr/>
              </a:pPr>
              <a:t>‹№›</a:t>
            </a:fld>
            <a:endParaRPr lang="uk-UA" altLang="uk-UA" dirty="0"/>
          </a:p>
        </p:txBody>
      </p:sp>
    </p:spTree>
    <p:extLst>
      <p:ext uri="{BB962C8B-B14F-4D97-AF65-F5344CB8AC3E}">
        <p14:creationId xmlns:p14="http://schemas.microsoft.com/office/powerpoint/2010/main" val="2127845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sz="half" idx="1"/>
          </p:nvPr>
        </p:nvSpPr>
        <p:spPr>
          <a:xfrm>
            <a:off x="838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6172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3">
            <a:extLst>
              <a:ext uri="{FF2B5EF4-FFF2-40B4-BE49-F238E27FC236}">
                <a16:creationId xmlns:a16="http://schemas.microsoft.com/office/drawing/2014/main" id="{A3C90BE2-957C-03F8-1F9F-8F0443FFFAE6}"/>
              </a:ext>
            </a:extLst>
          </p:cNvPr>
          <p:cNvSpPr>
            <a:spLocks noGrp="1"/>
          </p:cNvSpPr>
          <p:nvPr>
            <p:ph type="dt" sz="half" idx="10"/>
          </p:nvPr>
        </p:nvSpPr>
        <p:spPr/>
        <p:txBody>
          <a:bodyPr/>
          <a:lstStyle>
            <a:lvl1pPr>
              <a:defRPr/>
            </a:lvl1pPr>
          </a:lstStyle>
          <a:p>
            <a:pPr>
              <a:defRPr/>
            </a:pPr>
            <a:fld id="{9296ECDB-68B7-4C01-9488-DCF337BDEAC4}" type="datetime1">
              <a:rPr lang="uk-UA" smtClean="0"/>
              <a:t>15.10.2025</a:t>
            </a:fld>
            <a:endParaRPr lang="uk-UA" dirty="0"/>
          </a:p>
        </p:txBody>
      </p:sp>
      <p:sp>
        <p:nvSpPr>
          <p:cNvPr id="6" name="Місце для нижнього колонтитула 4">
            <a:extLst>
              <a:ext uri="{FF2B5EF4-FFF2-40B4-BE49-F238E27FC236}">
                <a16:creationId xmlns:a16="http://schemas.microsoft.com/office/drawing/2014/main" id="{7F0EFF87-884A-FDE7-CC72-F0E8FB07FB1C}"/>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8CC73E7E-C44D-D440-5AEA-931F69F3201B}"/>
              </a:ext>
            </a:extLst>
          </p:cNvPr>
          <p:cNvSpPr>
            <a:spLocks noGrp="1"/>
          </p:cNvSpPr>
          <p:nvPr>
            <p:ph type="sldNum" sz="quarter" idx="12"/>
          </p:nvPr>
        </p:nvSpPr>
        <p:spPr/>
        <p:txBody>
          <a:bodyPr/>
          <a:lstStyle>
            <a:lvl1pPr>
              <a:defRPr/>
            </a:lvl1pPr>
          </a:lstStyle>
          <a:p>
            <a:pPr>
              <a:defRPr/>
            </a:pPr>
            <a:fld id="{4FB77D72-FDE4-4F0D-B779-DE79087AB794}" type="slidenum">
              <a:rPr lang="uk-UA" altLang="uk-UA"/>
              <a:pPr>
                <a:defRPr/>
              </a:pPr>
              <a:t>‹№›</a:t>
            </a:fld>
            <a:endParaRPr lang="uk-UA" altLang="uk-UA" dirty="0"/>
          </a:p>
        </p:txBody>
      </p:sp>
    </p:spTree>
    <p:extLst>
      <p:ext uri="{BB962C8B-B14F-4D97-AF65-F5344CB8AC3E}">
        <p14:creationId xmlns:p14="http://schemas.microsoft.com/office/powerpoint/2010/main" val="1947340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3">
            <a:extLst>
              <a:ext uri="{FF2B5EF4-FFF2-40B4-BE49-F238E27FC236}">
                <a16:creationId xmlns:a16="http://schemas.microsoft.com/office/drawing/2014/main" id="{EA0DD99F-8DA5-F2B0-254A-B8A1308B5080}"/>
              </a:ext>
            </a:extLst>
          </p:cNvPr>
          <p:cNvSpPr>
            <a:spLocks noGrp="1"/>
          </p:cNvSpPr>
          <p:nvPr>
            <p:ph type="dt" sz="half" idx="10"/>
          </p:nvPr>
        </p:nvSpPr>
        <p:spPr/>
        <p:txBody>
          <a:bodyPr/>
          <a:lstStyle>
            <a:lvl1pPr>
              <a:defRPr/>
            </a:lvl1pPr>
          </a:lstStyle>
          <a:p>
            <a:pPr>
              <a:defRPr/>
            </a:pPr>
            <a:fld id="{F638CA85-2DB2-44C4-AF50-DAAF1E05620C}" type="datetime1">
              <a:rPr lang="uk-UA" smtClean="0"/>
              <a:t>15.10.2025</a:t>
            </a:fld>
            <a:endParaRPr lang="uk-UA" dirty="0"/>
          </a:p>
        </p:txBody>
      </p:sp>
      <p:sp>
        <p:nvSpPr>
          <p:cNvPr id="8" name="Місце для нижнього колонтитула 4">
            <a:extLst>
              <a:ext uri="{FF2B5EF4-FFF2-40B4-BE49-F238E27FC236}">
                <a16:creationId xmlns:a16="http://schemas.microsoft.com/office/drawing/2014/main" id="{16D392BE-E061-7D98-F1D5-C1C8D3872360}"/>
              </a:ext>
            </a:extLst>
          </p:cNvPr>
          <p:cNvSpPr>
            <a:spLocks noGrp="1"/>
          </p:cNvSpPr>
          <p:nvPr>
            <p:ph type="ftr" sz="quarter" idx="11"/>
          </p:nvPr>
        </p:nvSpPr>
        <p:spPr/>
        <p:txBody>
          <a:bodyPr/>
          <a:lstStyle>
            <a:lvl1pPr>
              <a:defRPr/>
            </a:lvl1pPr>
          </a:lstStyle>
          <a:p>
            <a:pPr>
              <a:defRPr/>
            </a:pPr>
            <a:endParaRPr lang="uk-UA" dirty="0"/>
          </a:p>
        </p:txBody>
      </p:sp>
      <p:sp>
        <p:nvSpPr>
          <p:cNvPr id="9" name="Місце для номера слайда 5">
            <a:extLst>
              <a:ext uri="{FF2B5EF4-FFF2-40B4-BE49-F238E27FC236}">
                <a16:creationId xmlns:a16="http://schemas.microsoft.com/office/drawing/2014/main" id="{FC71E889-4BED-A140-925A-AC31DDF437E8}"/>
              </a:ext>
            </a:extLst>
          </p:cNvPr>
          <p:cNvSpPr>
            <a:spLocks noGrp="1"/>
          </p:cNvSpPr>
          <p:nvPr>
            <p:ph type="sldNum" sz="quarter" idx="12"/>
          </p:nvPr>
        </p:nvSpPr>
        <p:spPr/>
        <p:txBody>
          <a:bodyPr/>
          <a:lstStyle>
            <a:lvl1pPr>
              <a:defRPr/>
            </a:lvl1pPr>
          </a:lstStyle>
          <a:p>
            <a:pPr>
              <a:defRPr/>
            </a:pPr>
            <a:fld id="{D3CAA662-D07E-4DEE-9289-2C855F9547C6}" type="slidenum">
              <a:rPr lang="uk-UA" altLang="uk-UA"/>
              <a:pPr>
                <a:defRPr/>
              </a:pPr>
              <a:t>‹№›</a:t>
            </a:fld>
            <a:endParaRPr lang="uk-UA" altLang="uk-UA" dirty="0"/>
          </a:p>
        </p:txBody>
      </p:sp>
    </p:spTree>
    <p:extLst>
      <p:ext uri="{BB962C8B-B14F-4D97-AF65-F5344CB8AC3E}">
        <p14:creationId xmlns:p14="http://schemas.microsoft.com/office/powerpoint/2010/main" val="4112208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3">
            <a:extLst>
              <a:ext uri="{FF2B5EF4-FFF2-40B4-BE49-F238E27FC236}">
                <a16:creationId xmlns:a16="http://schemas.microsoft.com/office/drawing/2014/main" id="{AA7AD9E1-47C8-9944-ABD5-45EADE34C17D}"/>
              </a:ext>
            </a:extLst>
          </p:cNvPr>
          <p:cNvSpPr>
            <a:spLocks noGrp="1"/>
          </p:cNvSpPr>
          <p:nvPr>
            <p:ph type="dt" sz="half" idx="10"/>
          </p:nvPr>
        </p:nvSpPr>
        <p:spPr/>
        <p:txBody>
          <a:bodyPr/>
          <a:lstStyle>
            <a:lvl1pPr>
              <a:defRPr/>
            </a:lvl1pPr>
          </a:lstStyle>
          <a:p>
            <a:pPr>
              <a:defRPr/>
            </a:pPr>
            <a:fld id="{1CC54C13-E40A-4086-BBB0-B10FF979CBEA}" type="datetime1">
              <a:rPr lang="uk-UA" smtClean="0"/>
              <a:t>15.10.2025</a:t>
            </a:fld>
            <a:endParaRPr lang="uk-UA" dirty="0"/>
          </a:p>
        </p:txBody>
      </p:sp>
      <p:sp>
        <p:nvSpPr>
          <p:cNvPr id="4" name="Місце для нижнього колонтитула 4">
            <a:extLst>
              <a:ext uri="{FF2B5EF4-FFF2-40B4-BE49-F238E27FC236}">
                <a16:creationId xmlns:a16="http://schemas.microsoft.com/office/drawing/2014/main" id="{5EC659C4-05E1-EB28-C2DF-96D8CC00C357}"/>
              </a:ext>
            </a:extLst>
          </p:cNvPr>
          <p:cNvSpPr>
            <a:spLocks noGrp="1"/>
          </p:cNvSpPr>
          <p:nvPr>
            <p:ph type="ftr" sz="quarter" idx="11"/>
          </p:nvPr>
        </p:nvSpPr>
        <p:spPr/>
        <p:txBody>
          <a:bodyPr/>
          <a:lstStyle>
            <a:lvl1pPr>
              <a:defRPr/>
            </a:lvl1pPr>
          </a:lstStyle>
          <a:p>
            <a:pPr>
              <a:defRPr/>
            </a:pPr>
            <a:endParaRPr lang="uk-UA" dirty="0"/>
          </a:p>
        </p:txBody>
      </p:sp>
      <p:sp>
        <p:nvSpPr>
          <p:cNvPr id="5" name="Місце для номера слайда 5">
            <a:extLst>
              <a:ext uri="{FF2B5EF4-FFF2-40B4-BE49-F238E27FC236}">
                <a16:creationId xmlns:a16="http://schemas.microsoft.com/office/drawing/2014/main" id="{D4237CF1-DE7F-FE35-5BF4-A6A97EF5AFF0}"/>
              </a:ext>
            </a:extLst>
          </p:cNvPr>
          <p:cNvSpPr>
            <a:spLocks noGrp="1"/>
          </p:cNvSpPr>
          <p:nvPr>
            <p:ph type="sldNum" sz="quarter" idx="12"/>
          </p:nvPr>
        </p:nvSpPr>
        <p:spPr/>
        <p:txBody>
          <a:bodyPr/>
          <a:lstStyle>
            <a:lvl1pPr>
              <a:defRPr/>
            </a:lvl1pPr>
          </a:lstStyle>
          <a:p>
            <a:pPr>
              <a:defRPr/>
            </a:pPr>
            <a:fld id="{432905D2-CC1C-4F8C-8D9C-4837BFB0BAA3}" type="slidenum">
              <a:rPr lang="uk-UA" altLang="uk-UA"/>
              <a:pPr>
                <a:defRPr/>
              </a:pPr>
              <a:t>‹№›</a:t>
            </a:fld>
            <a:endParaRPr lang="uk-UA" altLang="uk-UA" dirty="0"/>
          </a:p>
        </p:txBody>
      </p:sp>
    </p:spTree>
    <p:extLst>
      <p:ext uri="{BB962C8B-B14F-4D97-AF65-F5344CB8AC3E}">
        <p14:creationId xmlns:p14="http://schemas.microsoft.com/office/powerpoint/2010/main" val="159744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a:extLst>
              <a:ext uri="{FF2B5EF4-FFF2-40B4-BE49-F238E27FC236}">
                <a16:creationId xmlns:a16="http://schemas.microsoft.com/office/drawing/2014/main" id="{FF345E8C-B5CC-DBD2-49BF-3F8E11BF2CEC}"/>
              </a:ext>
            </a:extLst>
          </p:cNvPr>
          <p:cNvSpPr>
            <a:spLocks noGrp="1"/>
          </p:cNvSpPr>
          <p:nvPr>
            <p:ph type="dt" sz="half" idx="10"/>
          </p:nvPr>
        </p:nvSpPr>
        <p:spPr/>
        <p:txBody>
          <a:bodyPr/>
          <a:lstStyle>
            <a:lvl1pPr>
              <a:defRPr/>
            </a:lvl1pPr>
          </a:lstStyle>
          <a:p>
            <a:pPr>
              <a:defRPr/>
            </a:pPr>
            <a:fld id="{0D7350F9-2A98-4BB4-BE07-1E76DE1FF9AA}" type="datetime1">
              <a:rPr lang="uk-UA" smtClean="0"/>
              <a:t>15.10.2025</a:t>
            </a:fld>
            <a:endParaRPr lang="uk-UA" dirty="0"/>
          </a:p>
        </p:txBody>
      </p:sp>
      <p:sp>
        <p:nvSpPr>
          <p:cNvPr id="3" name="Місце для нижнього колонтитула 4">
            <a:extLst>
              <a:ext uri="{FF2B5EF4-FFF2-40B4-BE49-F238E27FC236}">
                <a16:creationId xmlns:a16="http://schemas.microsoft.com/office/drawing/2014/main" id="{8E0F689E-CF76-E819-6A24-BCC65EDCA976}"/>
              </a:ext>
            </a:extLst>
          </p:cNvPr>
          <p:cNvSpPr>
            <a:spLocks noGrp="1"/>
          </p:cNvSpPr>
          <p:nvPr>
            <p:ph type="ftr" sz="quarter" idx="11"/>
          </p:nvPr>
        </p:nvSpPr>
        <p:spPr/>
        <p:txBody>
          <a:bodyPr/>
          <a:lstStyle>
            <a:lvl1pPr>
              <a:defRPr/>
            </a:lvl1pPr>
          </a:lstStyle>
          <a:p>
            <a:pPr>
              <a:defRPr/>
            </a:pPr>
            <a:endParaRPr lang="uk-UA" dirty="0"/>
          </a:p>
        </p:txBody>
      </p:sp>
      <p:sp>
        <p:nvSpPr>
          <p:cNvPr id="4" name="Місце для номера слайда 5">
            <a:extLst>
              <a:ext uri="{FF2B5EF4-FFF2-40B4-BE49-F238E27FC236}">
                <a16:creationId xmlns:a16="http://schemas.microsoft.com/office/drawing/2014/main" id="{0D0CB2BC-E645-6849-7A8D-828A4AB5BBBC}"/>
              </a:ext>
            </a:extLst>
          </p:cNvPr>
          <p:cNvSpPr>
            <a:spLocks noGrp="1"/>
          </p:cNvSpPr>
          <p:nvPr>
            <p:ph type="sldNum" sz="quarter" idx="12"/>
          </p:nvPr>
        </p:nvSpPr>
        <p:spPr/>
        <p:txBody>
          <a:bodyPr/>
          <a:lstStyle>
            <a:lvl1pPr>
              <a:defRPr/>
            </a:lvl1pPr>
          </a:lstStyle>
          <a:p>
            <a:pPr>
              <a:defRPr/>
            </a:pPr>
            <a:fld id="{AF12A4B8-FBE2-42FD-8F7C-E331D756A450}" type="slidenum">
              <a:rPr lang="uk-UA" altLang="uk-UA"/>
              <a:pPr>
                <a:defRPr/>
              </a:pPr>
              <a:t>‹№›</a:t>
            </a:fld>
            <a:endParaRPr lang="uk-UA" altLang="uk-UA" dirty="0"/>
          </a:p>
        </p:txBody>
      </p:sp>
    </p:spTree>
    <p:extLst>
      <p:ext uri="{BB962C8B-B14F-4D97-AF65-F5344CB8AC3E}">
        <p14:creationId xmlns:p14="http://schemas.microsoft.com/office/powerpoint/2010/main" val="187850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C7262A28-1D71-BC9C-361E-8193A841A140}"/>
              </a:ext>
            </a:extLst>
          </p:cNvPr>
          <p:cNvSpPr>
            <a:spLocks noGrp="1"/>
          </p:cNvSpPr>
          <p:nvPr>
            <p:ph type="dt" sz="half" idx="10"/>
          </p:nvPr>
        </p:nvSpPr>
        <p:spPr/>
        <p:txBody>
          <a:bodyPr/>
          <a:lstStyle>
            <a:lvl1pPr>
              <a:defRPr/>
            </a:lvl1pPr>
          </a:lstStyle>
          <a:p>
            <a:pPr>
              <a:defRPr/>
            </a:pPr>
            <a:fld id="{D0E9A1FD-498C-4D6B-8066-378AFBFB37CA}" type="datetime1">
              <a:rPr lang="uk-UA" smtClean="0"/>
              <a:t>15.10.2025</a:t>
            </a:fld>
            <a:endParaRPr lang="uk-UA" dirty="0"/>
          </a:p>
        </p:txBody>
      </p:sp>
      <p:sp>
        <p:nvSpPr>
          <p:cNvPr id="6" name="Місце для нижнього колонтитула 4">
            <a:extLst>
              <a:ext uri="{FF2B5EF4-FFF2-40B4-BE49-F238E27FC236}">
                <a16:creationId xmlns:a16="http://schemas.microsoft.com/office/drawing/2014/main" id="{A521B7DB-A673-7716-B38E-B2B440DEAEEE}"/>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C430E745-9939-F461-9FF4-ACDFCDE1D2A8}"/>
              </a:ext>
            </a:extLst>
          </p:cNvPr>
          <p:cNvSpPr>
            <a:spLocks noGrp="1"/>
          </p:cNvSpPr>
          <p:nvPr>
            <p:ph type="sldNum" sz="quarter" idx="12"/>
          </p:nvPr>
        </p:nvSpPr>
        <p:spPr/>
        <p:txBody>
          <a:bodyPr/>
          <a:lstStyle>
            <a:lvl1pPr>
              <a:defRPr/>
            </a:lvl1pPr>
          </a:lstStyle>
          <a:p>
            <a:pPr>
              <a:defRPr/>
            </a:pPr>
            <a:fld id="{677728BF-03AA-4335-BB35-CA4255D550D5}" type="slidenum">
              <a:rPr lang="uk-UA" altLang="uk-UA"/>
              <a:pPr>
                <a:defRPr/>
              </a:pPr>
              <a:t>‹№›</a:t>
            </a:fld>
            <a:endParaRPr lang="uk-UA" altLang="uk-UA" dirty="0"/>
          </a:p>
        </p:txBody>
      </p:sp>
    </p:spTree>
    <p:extLst>
      <p:ext uri="{BB962C8B-B14F-4D97-AF65-F5344CB8AC3E}">
        <p14:creationId xmlns:p14="http://schemas.microsoft.com/office/powerpoint/2010/main" val="2809920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uk-UA" noProof="0" dirty="0"/>
              <a:t>Клацніть піктограму, щоб додати зображення</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EAD98881-2ACD-B166-5782-7741EE21F2BF}"/>
              </a:ext>
            </a:extLst>
          </p:cNvPr>
          <p:cNvSpPr>
            <a:spLocks noGrp="1"/>
          </p:cNvSpPr>
          <p:nvPr>
            <p:ph type="dt" sz="half" idx="10"/>
          </p:nvPr>
        </p:nvSpPr>
        <p:spPr/>
        <p:txBody>
          <a:bodyPr/>
          <a:lstStyle>
            <a:lvl1pPr>
              <a:defRPr/>
            </a:lvl1pPr>
          </a:lstStyle>
          <a:p>
            <a:pPr>
              <a:defRPr/>
            </a:pPr>
            <a:fld id="{38EBF41A-40A1-4AD2-912A-3E0B3D58C3BD}" type="datetime1">
              <a:rPr lang="uk-UA" smtClean="0"/>
              <a:t>15.10.2025</a:t>
            </a:fld>
            <a:endParaRPr lang="uk-UA" dirty="0"/>
          </a:p>
        </p:txBody>
      </p:sp>
      <p:sp>
        <p:nvSpPr>
          <p:cNvPr id="6" name="Місце для нижнього колонтитула 4">
            <a:extLst>
              <a:ext uri="{FF2B5EF4-FFF2-40B4-BE49-F238E27FC236}">
                <a16:creationId xmlns:a16="http://schemas.microsoft.com/office/drawing/2014/main" id="{A20CC5D9-3E6C-7EE8-9D04-C4BDBC52A2BA}"/>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9185126F-D584-C2C3-AFD8-CF584FC064DD}"/>
              </a:ext>
            </a:extLst>
          </p:cNvPr>
          <p:cNvSpPr>
            <a:spLocks noGrp="1"/>
          </p:cNvSpPr>
          <p:nvPr>
            <p:ph type="sldNum" sz="quarter" idx="12"/>
          </p:nvPr>
        </p:nvSpPr>
        <p:spPr/>
        <p:txBody>
          <a:bodyPr/>
          <a:lstStyle>
            <a:lvl1pPr>
              <a:defRPr/>
            </a:lvl1pPr>
          </a:lstStyle>
          <a:p>
            <a:pPr>
              <a:defRPr/>
            </a:pPr>
            <a:fld id="{3291BF11-B2ED-427F-8A4E-915E4DE31228}" type="slidenum">
              <a:rPr lang="uk-UA" altLang="uk-UA"/>
              <a:pPr>
                <a:defRPr/>
              </a:pPr>
              <a:t>‹№›</a:t>
            </a:fld>
            <a:endParaRPr lang="uk-UA" altLang="uk-UA" dirty="0"/>
          </a:p>
        </p:txBody>
      </p:sp>
    </p:spTree>
    <p:extLst>
      <p:ext uri="{BB962C8B-B14F-4D97-AF65-F5344CB8AC3E}">
        <p14:creationId xmlns:p14="http://schemas.microsoft.com/office/powerpoint/2010/main" val="212905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E8E3"/>
        </a:solidFill>
        <a:effectLst/>
      </p:bgPr>
    </p:bg>
    <p:spTree>
      <p:nvGrpSpPr>
        <p:cNvPr id="1" name=""/>
        <p:cNvGrpSpPr/>
        <p:nvPr/>
      </p:nvGrpSpPr>
      <p:grpSpPr>
        <a:xfrm>
          <a:off x="0" y="0"/>
          <a:ext cx="0" cy="0"/>
          <a:chOff x="0" y="0"/>
          <a:chExt cx="0" cy="0"/>
        </a:xfrm>
      </p:grpSpPr>
      <p:sp>
        <p:nvSpPr>
          <p:cNvPr id="1026" name="Місце для заголовка 1">
            <a:extLst>
              <a:ext uri="{FF2B5EF4-FFF2-40B4-BE49-F238E27FC236}">
                <a16:creationId xmlns:a16="http://schemas.microsoft.com/office/drawing/2014/main" id="{145B3D2B-C7D7-7980-44A7-F0F89E85FA3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uk-UA" altLang="uk-UA"/>
              <a:t>Клацніть, щоб редагувати стиль зразка заголовка</a:t>
            </a:r>
          </a:p>
        </p:txBody>
      </p:sp>
      <p:sp>
        <p:nvSpPr>
          <p:cNvPr id="1027" name="Місце для тексту 2">
            <a:extLst>
              <a:ext uri="{FF2B5EF4-FFF2-40B4-BE49-F238E27FC236}">
                <a16:creationId xmlns:a16="http://schemas.microsoft.com/office/drawing/2014/main" id="{6564B427-26C4-01D2-D649-C81805085E94}"/>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uk-UA" altLang="uk-UA"/>
              <a:t>Відредагуйте стиль зразка тексту</a:t>
            </a:r>
          </a:p>
          <a:p>
            <a:pPr lvl="1"/>
            <a:r>
              <a:rPr lang="uk-UA" altLang="uk-UA"/>
              <a:t>Другий рівень</a:t>
            </a:r>
          </a:p>
          <a:p>
            <a:pPr lvl="2"/>
            <a:r>
              <a:rPr lang="uk-UA" altLang="uk-UA"/>
              <a:t>Третій рівень</a:t>
            </a:r>
          </a:p>
          <a:p>
            <a:pPr lvl="3"/>
            <a:r>
              <a:rPr lang="uk-UA" altLang="uk-UA"/>
              <a:t>Четвертий рівень</a:t>
            </a:r>
          </a:p>
          <a:p>
            <a:pPr lvl="4"/>
            <a:r>
              <a:rPr lang="uk-UA" altLang="uk-UA"/>
              <a:t>П’ятий рівень</a:t>
            </a:r>
          </a:p>
        </p:txBody>
      </p:sp>
      <p:sp>
        <p:nvSpPr>
          <p:cNvPr id="4" name="Місце для дати 3">
            <a:extLst>
              <a:ext uri="{FF2B5EF4-FFF2-40B4-BE49-F238E27FC236}">
                <a16:creationId xmlns:a16="http://schemas.microsoft.com/office/drawing/2014/main" id="{81D6CE43-1EAA-523D-DAB2-2987A26D32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fld id="{CFF024C6-0B6E-4252-A21D-446B0B3BC755}" type="datetime1">
              <a:rPr lang="uk-UA" smtClean="0"/>
              <a:t>15.10.2025</a:t>
            </a:fld>
            <a:endParaRPr lang="uk-UA" dirty="0"/>
          </a:p>
        </p:txBody>
      </p:sp>
      <p:sp>
        <p:nvSpPr>
          <p:cNvPr id="5" name="Місце для нижнього колонтитула 4">
            <a:extLst>
              <a:ext uri="{FF2B5EF4-FFF2-40B4-BE49-F238E27FC236}">
                <a16:creationId xmlns:a16="http://schemas.microsoft.com/office/drawing/2014/main" id="{7EACE517-7161-2385-5C82-22A5011625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6AD0EEA3-846C-8CE7-CBB8-FCE48699ADA9}"/>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Roboto Condensed Light" panose="02000000000000000000" pitchFamily="2" charset="0"/>
              </a:defRPr>
            </a:lvl1pPr>
          </a:lstStyle>
          <a:p>
            <a:pPr>
              <a:defRPr/>
            </a:pPr>
            <a:fld id="{5BCFE2EF-88FD-44AD-B231-08CC0BF5B23B}"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Roboto Condensed Light"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2pPr>
      <a:lvl3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3pPr>
      <a:lvl4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4pPr>
      <a:lvl5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zakon.rada.gov.ua/rada/show/n0001415-24#Text"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court.gov.ua/storage/portal/hcac/documents/orders/19.12.2024_56.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constitutionalist.com.ua/rekomendatsii-z-vidpovidalnoho-vykorystannia-shtuchnoho-intelektu-dlia-pravnykiv"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rsu.gov.ua/ua/news/u-radi-suddiv-ukraini-vidbulosa-zasidanna-rg-z-pidgotovki-komentara-do-kodeksu-suddivskoi-etiki" TargetMode="External"/><Relationship Id="rId2" Type="http://schemas.openxmlformats.org/officeDocument/2006/relationships/hyperlink" Target="https://constitutionalist.com.ua/poperednij-proiekt-komentar-do-statti-16-vykorystannia-suddeiu-tekhnolohij-shi-do-kodeksu-suddivskoi-etyky" TargetMode="External"/><Relationship Id="rId1" Type="http://schemas.openxmlformats.org/officeDocument/2006/relationships/slideLayout" Target="../slideLayouts/slideLayout2.xml"/><Relationship Id="rId4" Type="http://schemas.openxmlformats.org/officeDocument/2006/relationships/hyperlink" Target="https://rsu.gov.ua/ua/news/zasidanna-robocoi-grupi-rsu-z-pidgotovki-komentara-do-kodeksu-suddivskoi-etiki-vidbulosa-u-vinnici"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constitutionalist.com.ua/poperednij-proiekt-polozhennia-pro-vykorystannia-tekhnolohij-shi-pratsivnykamy-aparatu-vs"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s://supreme.court.gov.ua/userfiles/media/new_folder_for_uploads/supreme/2024_prezent/101-%20new_principles_court_bernaziuk.pdf" TargetMode="External"/><Relationship Id="rId13" Type="http://schemas.openxmlformats.org/officeDocument/2006/relationships/hyperlink" Target="https://court.gov.ua/storage/portal/supreme/prezentacii_2024/108_AI_practice_bernaziuk.pdf" TargetMode="External"/><Relationship Id="rId18" Type="http://schemas.openxmlformats.org/officeDocument/2006/relationships/hyperlink" Target="https://court.gov.ua/storage/portal/supreme/Bernazuk_.pdf" TargetMode="External"/><Relationship Id="rId26" Type="http://schemas.openxmlformats.org/officeDocument/2006/relationships/hyperlink" Target="https://court.gov.ua/storage/portal/supreme/prezentacii_2025/142_AI_in_SC_Ethical_Organizational_Frameworks_bernaziuk.pdf" TargetMode="External"/><Relationship Id="rId3" Type="http://schemas.openxmlformats.org/officeDocument/2006/relationships/hyperlink" Target="https://supreme.court.gov.ua/userfiles/media/new_folder_for_uploads/supreme/2024_prezent/artificial_intelligence_bernaziuk%20(1).pdf" TargetMode="External"/><Relationship Id="rId21" Type="http://schemas.openxmlformats.org/officeDocument/2006/relationships/hyperlink" Target="https://court.gov.ua/storage/portal/supreme/prezentacii_2025/125_AI_Algorithmic_Bias_Discrimination_Risks_bernaziuk.pdf" TargetMode="External"/><Relationship Id="rId7" Type="http://schemas.openxmlformats.org/officeDocument/2006/relationships/hyperlink" Target="https://supreme.court.gov.ua/userfiles/media/new_folder_for_uploads/supreme/2024_prezent/AI_abuse_of_procedural_rights.pdf" TargetMode="External"/><Relationship Id="rId12" Type="http://schemas.openxmlformats.org/officeDocument/2006/relationships/hyperlink" Target="https://court.gov.ua/storage/portal/supreme/prezentacii_2024/105_AI_internation_standarts_bernaziuk.pdf" TargetMode="External"/><Relationship Id="rId17" Type="http://schemas.openxmlformats.org/officeDocument/2006/relationships/hyperlink" Target="https://court.gov.ua/storage/portal/supreme/prezentacii_2025/120_AI_uniformity_of_judicial_practice_bernaziuk.pdf" TargetMode="External"/><Relationship Id="rId25" Type="http://schemas.openxmlformats.org/officeDocument/2006/relationships/hyperlink" Target="https://court.gov.ua/storage/portal/supreme/prezentacii_2025/AI_Ukraine_bernaziuk.pdf" TargetMode="External"/><Relationship Id="rId2" Type="http://schemas.openxmlformats.org/officeDocument/2006/relationships/hyperlink" Target="https://supreme.court.gov.ua/userfiles/media/new_folder_for_uploads/supreme/2024_prezent/artificial_intelligence_bernaziuk.pdf" TargetMode="External"/><Relationship Id="rId16" Type="http://schemas.openxmlformats.org/officeDocument/2006/relationships/hyperlink" Target="https://court.gov.ua/storage/portal/supreme/prezentacii_2025/119_AI_personal_data_protection_bernaziuk.pdf" TargetMode="External"/><Relationship Id="rId20" Type="http://schemas.openxmlformats.org/officeDocument/2006/relationships/hyperlink" Target="https://court.gov.ua/storage/portal/supreme/prezentacii_2025/124_AI_Future_Prospects_Risks_for_Judiciary_bernaziuk.pdf" TargetMode="External"/><Relationship Id="rId1" Type="http://schemas.openxmlformats.org/officeDocument/2006/relationships/slideLayout" Target="../slideLayouts/slideLayout2.xml"/><Relationship Id="rId6" Type="http://schemas.openxmlformats.org/officeDocument/2006/relationships/hyperlink" Target="https://supreme.court.gov.ua/userfiles/media/new_folder_for_uploads/supreme/2024_prezent/AI_ethics_bernaziuk.pdf" TargetMode="External"/><Relationship Id="rId11" Type="http://schemas.openxmlformats.org/officeDocument/2006/relationships/hyperlink" Target="https://court.gov.ua/storage/portal/supreme/prezentacii_2024/104_AI_privacy_bernaziuk.pdf" TargetMode="External"/><Relationship Id="rId24" Type="http://schemas.openxmlformats.org/officeDocument/2006/relationships/hyperlink" Target="https://court.gov.ua/storage/portal/supreme/prezentacii_2025/137_AI_Code_Judicial_Ethics_Art_16_Permissible_Prohibited_bernaziuk.pdf" TargetMode="External"/><Relationship Id="rId5" Type="http://schemas.openxmlformats.org/officeDocument/2006/relationships/hyperlink" Target="https://supreme.court.gov.ua/userfiles/media/new_folder_for_uploads/supreme/2024_prezent/AI_first_rules_bernaziuk.pdf" TargetMode="External"/><Relationship Id="rId15" Type="http://schemas.openxmlformats.org/officeDocument/2006/relationships/hyperlink" Target="https://court.gov.ua/storage/portal/supreme/prezentacii_2024/115_AI_transparency_accountability_bernaziuk.pdf" TargetMode="External"/><Relationship Id="rId23" Type="http://schemas.openxmlformats.org/officeDocument/2006/relationships/hyperlink" Target="https://constitutionalist.com.ua/pravosuddia-v-epokhu-shtuchnoho-intelektu-instrument-chy-vyklyk" TargetMode="External"/><Relationship Id="rId28" Type="http://schemas.openxmlformats.org/officeDocument/2006/relationships/hyperlink" Target="https://court.gov.ua/storage/portal/supreme/prezentacii_2025/145_Responsible_AI_Principles_in_Justice_bernaziuk.pdf" TargetMode="External"/><Relationship Id="rId10" Type="http://schemas.openxmlformats.org/officeDocument/2006/relationships/hyperlink" Target="https://court.gov.ua/storage/portal/supreme/prezentacii_2024/Prezent_AI_prohibition_or_permission_bernaziuk.pdf" TargetMode="External"/><Relationship Id="rId19" Type="http://schemas.openxmlformats.org/officeDocument/2006/relationships/hyperlink" Target="https://constitutionalist.com.ua/shtuchnyj-intelekt-u-pravosuddi-mizhnarodnyj-dosvid-ta-vyklyky" TargetMode="External"/><Relationship Id="rId4" Type="http://schemas.openxmlformats.org/officeDocument/2006/relationships/hyperlink" Target="https://supreme.court.gov.ua/userfiles/media/new_folder_for_uploads/supreme/2024_prezent/AI_festina_lente_bernaziuk.pdf" TargetMode="External"/><Relationship Id="rId9" Type="http://schemas.openxmlformats.org/officeDocument/2006/relationships/hyperlink" Target="https://supreme.court.gov.ua/userfiles/media/new_folder_for_uploads/supreme/2024_prezent/AI_principal_of_legal_certainly_bernaziuk.pdf" TargetMode="External"/><Relationship Id="rId14" Type="http://schemas.openxmlformats.org/officeDocument/2006/relationships/hyperlink" Target="https://court.gov.ua/storage/portal/supreme/prezentacii_2024/109_%20AI_life_hacks_bernaziuk.pdf" TargetMode="External"/><Relationship Id="rId22" Type="http://schemas.openxmlformats.org/officeDocument/2006/relationships/hyperlink" Target="https://court.gov.ua/storage/portal/supreme/133.%20AI_and_Regulation_by_SupremeCourts_bernaziuk.pdf" TargetMode="External"/><Relationship Id="rId27" Type="http://schemas.openxmlformats.org/officeDocument/2006/relationships/hyperlink" Target="https://court.gov.ua/storage/portal/supreme/prezentacii_2025/143_Responsible%20AI%20Principles%20in%20Justice_bernaziuk.pdf"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https://constitutionalist.com.ua/artificial-intelligence-in-the-ukrainian-judiciary-charting-the-course-under-the-digital-gavel/" TargetMode="External"/><Relationship Id="rId3" Type="http://schemas.openxmlformats.org/officeDocument/2006/relationships/hyperlink" Target="https://so.supreme.court.gov.ua/news/949/naukovi-nadbannia-iak-osnova-dlia-nastupnykh-krokiv-na-shliakhu-intehratsii-shtuchnoho-intelektu-v-systemu-pravosuddia" TargetMode="External"/><Relationship Id="rId7" Type="http://schemas.openxmlformats.org/officeDocument/2006/relationships/hyperlink" Target="https://yur-gazeta.com/publications/practice/sudova-praktika/era-shi-y-rol-verhovnih-sudiv-u-cifroviy-transformaciyi-pravosuddya.html" TargetMode="External"/><Relationship Id="rId2" Type="http://schemas.openxmlformats.org/officeDocument/2006/relationships/hyperlink" Target="https://so.supreme.court.gov.ua/authors/934/shtuchnyi-intelekt-ta-systema-pravosuddia-ukrainy-rezultaty-spivpratsi-u-rotsi-sh%D1%81ho-mynuv" TargetMode="External"/><Relationship Id="rId1" Type="http://schemas.openxmlformats.org/officeDocument/2006/relationships/slideLayout" Target="../slideLayouts/slideLayout2.xml"/><Relationship Id="rId6" Type="http://schemas.openxmlformats.org/officeDocument/2006/relationships/hyperlink" Target="https://slovo.nsj.gov.ua/images/pdf/2024_4_49/nsj_4_49_2024.pdf" TargetMode="External"/><Relationship Id="rId5" Type="http://schemas.openxmlformats.org/officeDocument/2006/relationships/hyperlink" Target="https://constitutionalist.com.ua/artificial-intelligence-and-the-judicial-system-of-ukraine-results-of-cooperation-in-the-past-year" TargetMode="External"/><Relationship Id="rId4" Type="http://schemas.openxmlformats.org/officeDocument/2006/relationships/hyperlink" Target="https://so.supreme.court.gov.ua/news/986/tsyfrova-era-pravosuddia-rol-shi-u-zabezpechenni-iednosti-sudovoi-praktyky-v-ukraini"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reyestr.court.gov.ua/Review/129856098"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reyestr.court.gov.ua/Review/13023149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reyestr.court.gov.ua/Review/129699665"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reyestr.court.gov.ua/Review/128775966"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reyestr.court.gov.ua/Review/128263149"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4099" name="Прямоугольник 4">
            <a:extLst>
              <a:ext uri="{FF2B5EF4-FFF2-40B4-BE49-F238E27FC236}">
                <a16:creationId xmlns:a16="http://schemas.microsoft.com/office/drawing/2014/main" id="{713D9962-6A76-0B3F-B541-F5A67F76EF47}"/>
              </a:ext>
            </a:extLst>
          </p:cNvPr>
          <p:cNvSpPr>
            <a:spLocks noChangeArrowheads="1"/>
          </p:cNvSpPr>
          <p:nvPr/>
        </p:nvSpPr>
        <p:spPr bwMode="auto">
          <a:xfrm>
            <a:off x="7651630" y="397472"/>
            <a:ext cx="4047563"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ct val="0"/>
              </a:spcBef>
              <a:buFontTx/>
              <a:buNone/>
            </a:pPr>
            <a:r>
              <a:rPr lang="ru-RU" altLang="uk-UA" sz="1400" dirty="0">
                <a:solidFill>
                  <a:schemeClr val="bg1"/>
                </a:solidFill>
              </a:rPr>
              <a:t>НАЦІОНАЛЬНА ШКОЛА СУДДІВ УКРАЇНИ</a:t>
            </a:r>
          </a:p>
          <a:p>
            <a:pPr algn="just">
              <a:lnSpc>
                <a:spcPct val="100000"/>
              </a:lnSpc>
              <a:spcBef>
                <a:spcPct val="0"/>
              </a:spcBef>
              <a:buFontTx/>
              <a:buNone/>
            </a:pPr>
            <a:r>
              <a:rPr lang="ru-RU" altLang="uk-UA" sz="1400" dirty="0">
                <a:solidFill>
                  <a:schemeClr val="bg1"/>
                </a:solidFill>
              </a:rPr>
              <a:t>ВІДДІЛ ПІДГОТОВКИ СУДДІВ</a:t>
            </a:r>
          </a:p>
          <a:p>
            <a:pPr algn="just">
              <a:lnSpc>
                <a:spcPct val="100000"/>
              </a:lnSpc>
              <a:spcBef>
                <a:spcPct val="0"/>
              </a:spcBef>
              <a:buFontTx/>
              <a:buNone/>
            </a:pPr>
            <a:r>
              <a:rPr lang="ru-RU" altLang="uk-UA" sz="1400" dirty="0">
                <a:solidFill>
                  <a:schemeClr val="bg1"/>
                </a:solidFill>
              </a:rPr>
              <a:t>ВІДДІЛ ПІДГОТОВКИ ВИКЛАДАЧІВ (ТРЕНЕРІВ)</a:t>
            </a:r>
          </a:p>
          <a:p>
            <a:pPr algn="just">
              <a:lnSpc>
                <a:spcPct val="100000"/>
              </a:lnSpc>
              <a:spcBef>
                <a:spcPct val="0"/>
              </a:spcBef>
              <a:buFontTx/>
              <a:buNone/>
            </a:pPr>
            <a:r>
              <a:rPr lang="uk-UA" altLang="uk-UA" sz="1400" dirty="0" smtClean="0">
                <a:solidFill>
                  <a:schemeClr val="bg1"/>
                </a:solidFill>
              </a:rPr>
              <a:t> </a:t>
            </a:r>
            <a:endParaRPr lang="uk-UA" altLang="uk-UA" sz="1400" dirty="0">
              <a:solidFill>
                <a:schemeClr val="bg1"/>
              </a:solidFill>
            </a:endParaRPr>
          </a:p>
          <a:p>
            <a:pPr>
              <a:lnSpc>
                <a:spcPct val="100000"/>
              </a:lnSpc>
              <a:spcBef>
                <a:spcPct val="0"/>
              </a:spcBef>
              <a:buFontTx/>
              <a:buNone/>
            </a:pPr>
            <a:r>
              <a:rPr lang="uk-UA" sz="1400" dirty="0">
                <a:solidFill>
                  <a:schemeClr val="bg1"/>
                </a:solidFill>
              </a:rPr>
              <a:t>Програма підготовки для підтримання кваліфікації суддів місцевих загальних судів та помічників суддів місцевих загальних та апеляційних </a:t>
            </a:r>
            <a:r>
              <a:rPr lang="uk-UA" sz="1400" dirty="0" smtClean="0">
                <a:solidFill>
                  <a:schemeClr val="bg1"/>
                </a:solidFill>
              </a:rPr>
              <a:t>судів</a:t>
            </a:r>
            <a:endParaRPr lang="en-US" sz="1400" dirty="0" smtClean="0">
              <a:solidFill>
                <a:schemeClr val="bg1"/>
              </a:solidFill>
            </a:endParaRPr>
          </a:p>
          <a:p>
            <a:pPr>
              <a:lnSpc>
                <a:spcPct val="100000"/>
              </a:lnSpc>
              <a:spcBef>
                <a:spcPct val="0"/>
              </a:spcBef>
              <a:buFontTx/>
              <a:buNone/>
            </a:pPr>
            <a:endParaRPr lang="uk-UA" altLang="uk-UA" sz="1400" dirty="0">
              <a:solidFill>
                <a:schemeClr val="bg1"/>
              </a:solidFill>
            </a:endParaRPr>
          </a:p>
          <a:p>
            <a:pPr>
              <a:lnSpc>
                <a:spcPct val="100000"/>
              </a:lnSpc>
              <a:spcBef>
                <a:spcPct val="0"/>
              </a:spcBef>
              <a:buFontTx/>
              <a:buNone/>
            </a:pPr>
            <a:r>
              <a:rPr lang="en-US" altLang="uk-UA" sz="1400" dirty="0" smtClean="0">
                <a:solidFill>
                  <a:schemeClr val="bg1"/>
                </a:solidFill>
              </a:rPr>
              <a:t>15</a:t>
            </a:r>
            <a:r>
              <a:rPr lang="uk-UA" altLang="uk-UA" sz="1400" dirty="0" smtClean="0">
                <a:solidFill>
                  <a:schemeClr val="bg1"/>
                </a:solidFill>
              </a:rPr>
              <a:t> жовтня </a:t>
            </a:r>
            <a:r>
              <a:rPr lang="uk-UA" altLang="uk-UA" sz="1400" dirty="0">
                <a:solidFill>
                  <a:schemeClr val="bg1"/>
                </a:solidFill>
              </a:rPr>
              <a:t>2025 року</a:t>
            </a:r>
          </a:p>
        </p:txBody>
      </p:sp>
      <p:sp>
        <p:nvSpPr>
          <p:cNvPr id="4100" name="TextBox 10">
            <a:extLst>
              <a:ext uri="{FF2B5EF4-FFF2-40B4-BE49-F238E27FC236}">
                <a16:creationId xmlns:a16="http://schemas.microsoft.com/office/drawing/2014/main" id="{1A77238E-A3A5-371E-E67F-93A7CB4BB124}"/>
              </a:ext>
            </a:extLst>
          </p:cNvPr>
          <p:cNvSpPr txBox="1">
            <a:spLocks noChangeArrowheads="1"/>
          </p:cNvSpPr>
          <p:nvPr/>
        </p:nvSpPr>
        <p:spPr bwMode="auto">
          <a:xfrm>
            <a:off x="411480" y="3169920"/>
            <a:ext cx="11287713" cy="1261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uk-UA" sz="3800" dirty="0" smtClean="0">
                <a:solidFill>
                  <a:schemeClr val="bg1"/>
                </a:solidFill>
              </a:rPr>
              <a:t>Принцип фахового людського контролю як основа взаємодії правосуддя та штучного інтелекту</a:t>
            </a:r>
            <a:endParaRPr lang="uk-UA" sz="3800" dirty="0">
              <a:solidFill>
                <a:schemeClr val="bg1"/>
              </a:solidFill>
            </a:endParaRPr>
          </a:p>
        </p:txBody>
      </p:sp>
      <p:sp>
        <p:nvSpPr>
          <p:cNvPr id="4101" name="TextBox 14">
            <a:extLst>
              <a:ext uri="{FF2B5EF4-FFF2-40B4-BE49-F238E27FC236}">
                <a16:creationId xmlns:a16="http://schemas.microsoft.com/office/drawing/2014/main" id="{46C864FC-A28B-EC07-B9A8-2430B01469D4}"/>
              </a:ext>
            </a:extLst>
          </p:cNvPr>
          <p:cNvSpPr txBox="1">
            <a:spLocks noChangeArrowheads="1"/>
          </p:cNvSpPr>
          <p:nvPr/>
        </p:nvSpPr>
        <p:spPr bwMode="auto">
          <a:xfrm>
            <a:off x="587375" y="5198468"/>
            <a:ext cx="107092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uk-UA" altLang="uk-UA" sz="2000" b="1" dirty="0">
                <a:solidFill>
                  <a:srgbClr val="FFFFFF"/>
                </a:solidFill>
                <a:ea typeface="Roboto Condensed Light" panose="02000000000000000000" pitchFamily="2" charset="0"/>
                <a:cs typeface="Roboto Condensed Light" panose="02000000000000000000" pitchFamily="2" charset="0"/>
              </a:rPr>
              <a:t>Ян БЕРНАЗЮК,</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суддя Касаційного адміністративного суду у складі Верховного Суду, </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доктор юридичних наук, професор</a:t>
            </a:r>
          </a:p>
        </p:txBody>
      </p:sp>
      <p:pic>
        <p:nvPicPr>
          <p:cNvPr id="6"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587375" y="584200"/>
            <a:ext cx="1232064" cy="15106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ru-RU" sz="3600" b="1" dirty="0" smtClean="0">
                <a:solidFill>
                  <a:srgbClr val="004E9E"/>
                </a:solidFill>
                <a:ea typeface="Roboto Condensed Light" panose="02000000000000000000" pitchFamily="2" charset="0"/>
                <a:cs typeface="Times New Roman" panose="02020603050405020304" pitchFamily="18" charset="0"/>
              </a:rPr>
              <a:t>ДОСВІД У ВИКОРИСТАННІ ШІ</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019868"/>
            <a:ext cx="11395494" cy="4844910"/>
          </a:xfrm>
        </p:spPr>
        <p:txBody>
          <a:bodyPr/>
          <a:lstStyle/>
          <a:p>
            <a:pPr indent="0" algn="just">
              <a:lnSpc>
                <a:spcPct val="100000"/>
              </a:lnSpc>
              <a:spcBef>
                <a:spcPts val="0"/>
              </a:spcBef>
              <a:spcAft>
                <a:spcPts val="600"/>
              </a:spcAft>
              <a:buNone/>
            </a:pPr>
            <a:r>
              <a:rPr lang="uk-UA" sz="3400" b="1" dirty="0" smtClean="0">
                <a:solidFill>
                  <a:srgbClr val="002949"/>
                </a:solidFill>
                <a:ea typeface="Roboto Condensed Light" panose="02000000000000000000" pitchFamily="2" charset="0"/>
                <a:cs typeface="Times New Roman" panose="02020603050405020304" pitchFamily="18" charset="0"/>
              </a:rPr>
              <a:t>Понад половина </a:t>
            </a:r>
            <a:r>
              <a:rPr lang="uk-UA" sz="3400" dirty="0" smtClean="0">
                <a:solidFill>
                  <a:srgbClr val="002949"/>
                </a:solidFill>
                <a:ea typeface="Roboto Condensed Light" panose="02000000000000000000" pitchFamily="2" charset="0"/>
                <a:cs typeface="Times New Roman" panose="02020603050405020304" pitchFamily="18" charset="0"/>
              </a:rPr>
              <a:t>суддів та працівників апарату вже тестували або регулярно застосовують інструменти ШІ.</a:t>
            </a:r>
          </a:p>
          <a:p>
            <a:pPr indent="0" algn="just">
              <a:lnSpc>
                <a:spcPct val="100000"/>
              </a:lnSpc>
              <a:spcBef>
                <a:spcPts val="0"/>
              </a:spcBef>
              <a:spcAft>
                <a:spcPts val="600"/>
              </a:spcAft>
              <a:buNone/>
            </a:pPr>
            <a:r>
              <a:rPr lang="uk-UA" sz="3400" b="1" dirty="0" smtClean="0">
                <a:solidFill>
                  <a:srgbClr val="002949"/>
                </a:solidFill>
                <a:ea typeface="Roboto Condensed Light" panose="02000000000000000000" pitchFamily="2" charset="0"/>
                <a:cs typeface="Times New Roman" panose="02020603050405020304" pitchFamily="18" charset="0"/>
              </a:rPr>
              <a:t>Основні сфери застосування:</a:t>
            </a:r>
          </a:p>
          <a:p>
            <a:pPr marL="742950" indent="-514350" algn="just">
              <a:lnSpc>
                <a:spcPct val="100000"/>
              </a:lnSpc>
              <a:spcBef>
                <a:spcPts val="0"/>
              </a:spcBef>
              <a:spcAft>
                <a:spcPts val="600"/>
              </a:spcAft>
              <a:buFont typeface="+mj-lt"/>
              <a:buAutoNum type="arabicPeriod"/>
            </a:pPr>
            <a:r>
              <a:rPr lang="uk-UA" sz="3400" dirty="0" smtClean="0">
                <a:solidFill>
                  <a:srgbClr val="002949"/>
                </a:solidFill>
                <a:ea typeface="Roboto Condensed Light" panose="02000000000000000000" pitchFamily="2" charset="0"/>
                <a:cs typeface="Times New Roman" panose="02020603050405020304" pitchFamily="18" charset="0"/>
              </a:rPr>
              <a:t>пошук судової практики та законодавства;</a:t>
            </a:r>
          </a:p>
          <a:p>
            <a:pPr marL="742950" indent="-514350" algn="just">
              <a:lnSpc>
                <a:spcPct val="100000"/>
              </a:lnSpc>
              <a:spcBef>
                <a:spcPts val="0"/>
              </a:spcBef>
              <a:spcAft>
                <a:spcPts val="600"/>
              </a:spcAft>
              <a:buFont typeface="+mj-lt"/>
              <a:buAutoNum type="arabicPeriod"/>
            </a:pPr>
            <a:r>
              <a:rPr lang="uk-UA" sz="3400" dirty="0" smtClean="0">
                <a:solidFill>
                  <a:srgbClr val="002949"/>
                </a:solidFill>
                <a:ea typeface="Roboto Condensed Light" panose="02000000000000000000" pitchFamily="2" charset="0"/>
                <a:cs typeface="Times New Roman" panose="02020603050405020304" pitchFamily="18" charset="0"/>
              </a:rPr>
              <a:t>підготовка проєктів документів;</a:t>
            </a:r>
          </a:p>
          <a:p>
            <a:pPr marL="742950" indent="-514350" algn="just">
              <a:lnSpc>
                <a:spcPct val="100000"/>
              </a:lnSpc>
              <a:spcBef>
                <a:spcPts val="0"/>
              </a:spcBef>
              <a:spcAft>
                <a:spcPts val="600"/>
              </a:spcAft>
              <a:buFont typeface="+mj-lt"/>
              <a:buAutoNum type="arabicPeriod"/>
            </a:pPr>
            <a:r>
              <a:rPr lang="uk-UA" sz="3400" dirty="0" smtClean="0">
                <a:solidFill>
                  <a:srgbClr val="002949"/>
                </a:solidFill>
                <a:ea typeface="Roboto Condensed Light" panose="02000000000000000000" pitchFamily="2" charset="0"/>
                <a:cs typeface="Times New Roman" panose="02020603050405020304" pitchFamily="18" charset="0"/>
              </a:rPr>
              <a:t>аналіз великих масивів текстів.</a:t>
            </a:r>
          </a:p>
          <a:p>
            <a:pPr indent="0" algn="just">
              <a:lnSpc>
                <a:spcPct val="100000"/>
              </a:lnSpc>
              <a:spcBef>
                <a:spcPts val="0"/>
              </a:spcBef>
              <a:spcAft>
                <a:spcPts val="600"/>
              </a:spcAft>
              <a:buNone/>
            </a:pPr>
            <a:r>
              <a:rPr lang="uk-UA" sz="3400" dirty="0" smtClean="0">
                <a:solidFill>
                  <a:srgbClr val="002949"/>
                </a:solidFill>
                <a:ea typeface="Roboto Condensed Light" panose="02000000000000000000" pitchFamily="2" charset="0"/>
                <a:cs typeface="Times New Roman" panose="02020603050405020304" pitchFamily="18" charset="0"/>
              </a:rPr>
              <a:t>Частина респондентів вказала </a:t>
            </a:r>
            <a:r>
              <a:rPr lang="uk-UA" sz="3400" b="1" dirty="0" smtClean="0">
                <a:solidFill>
                  <a:srgbClr val="002949"/>
                </a:solidFill>
                <a:ea typeface="Roboto Condensed Light" panose="02000000000000000000" pitchFamily="2" charset="0"/>
                <a:cs typeface="Times New Roman" panose="02020603050405020304" pitchFamily="18" charset="0"/>
              </a:rPr>
              <a:t>на проблеми</a:t>
            </a:r>
            <a:r>
              <a:rPr lang="uk-UA" sz="3400" dirty="0" smtClean="0">
                <a:solidFill>
                  <a:srgbClr val="002949"/>
                </a:solidFill>
                <a:ea typeface="Roboto Condensed Light" panose="02000000000000000000" pitchFamily="2" charset="0"/>
                <a:cs typeface="Times New Roman" panose="02020603050405020304" pitchFamily="18" charset="0"/>
              </a:rPr>
              <a:t>: неточності, помилки у цитатах, ризик надмірної довіри.</a:t>
            </a:r>
          </a:p>
          <a:p>
            <a:pPr indent="0" algn="just">
              <a:lnSpc>
                <a:spcPct val="100000"/>
              </a:lnSpc>
              <a:spcBef>
                <a:spcPts val="0"/>
              </a:spcBef>
              <a:spcAft>
                <a:spcPts val="0"/>
              </a:spcAft>
              <a:buNone/>
            </a:pPr>
            <a:endParaRPr lang="uk-UA" sz="3400" dirty="0" smtClean="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 фахового людського контролю як основа взаємодії правосуддя та штучного інтелекту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10</a:t>
            </a:fld>
            <a:endParaRPr lang="en-US" sz="1400" dirty="0">
              <a:solidFill>
                <a:srgbClr val="002949"/>
              </a:solidFill>
            </a:endParaRPr>
          </a:p>
        </p:txBody>
      </p:sp>
    </p:spTree>
    <p:extLst>
      <p:ext uri="{BB962C8B-B14F-4D97-AF65-F5344CB8AC3E}">
        <p14:creationId xmlns:p14="http://schemas.microsoft.com/office/powerpoint/2010/main" val="4282884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uk-UA" sz="3600" b="1" dirty="0" smtClean="0">
                <a:solidFill>
                  <a:srgbClr val="004E9E"/>
                </a:solidFill>
                <a:ea typeface="Roboto Condensed Light" panose="02000000000000000000" pitchFamily="2" charset="0"/>
                <a:cs typeface="Times New Roman" panose="02020603050405020304" pitchFamily="18" charset="0"/>
              </a:rPr>
              <a:t>ОЧІКУВАННЯ ТА РИЗИКИ</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277768"/>
            <a:ext cx="11395494" cy="4587010"/>
          </a:xfrm>
        </p:spPr>
        <p:txBody>
          <a:bodyPr/>
          <a:lstStyle/>
          <a:p>
            <a:pPr indent="0" algn="just">
              <a:lnSpc>
                <a:spcPct val="100000"/>
              </a:lnSpc>
              <a:spcBef>
                <a:spcPts val="0"/>
              </a:spcBef>
              <a:spcAft>
                <a:spcPts val="0"/>
              </a:spcAft>
              <a:buNone/>
            </a:pPr>
            <a:r>
              <a:rPr lang="uk-UA" sz="2600" b="1" dirty="0" smtClean="0">
                <a:solidFill>
                  <a:srgbClr val="002949"/>
                </a:solidFill>
                <a:ea typeface="Roboto Condensed Light" panose="02000000000000000000" pitchFamily="2" charset="0"/>
                <a:cs typeface="Times New Roman" panose="02020603050405020304" pitchFamily="18" charset="0"/>
              </a:rPr>
              <a:t>Очікування:</a:t>
            </a:r>
            <a:endParaRPr lang="uk-UA" sz="2600" b="1"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uk-UA" sz="2600" dirty="0">
                <a:solidFill>
                  <a:srgbClr val="002949"/>
                </a:solidFill>
                <a:ea typeface="Roboto Condensed Light" panose="02000000000000000000" pitchFamily="2" charset="0"/>
                <a:cs typeface="Times New Roman" panose="02020603050405020304" pitchFamily="18" charset="0"/>
              </a:rPr>
              <a:t>інтеграція ШІ в «Електронний суд» та ЄДРСР,</a:t>
            </a:r>
          </a:p>
          <a:p>
            <a:pPr indent="0" algn="just">
              <a:lnSpc>
                <a:spcPct val="100000"/>
              </a:lnSpc>
              <a:spcBef>
                <a:spcPts val="0"/>
              </a:spcBef>
              <a:spcAft>
                <a:spcPts val="0"/>
              </a:spcAft>
              <a:buNone/>
            </a:pPr>
            <a:r>
              <a:rPr lang="uk-UA" sz="2600" dirty="0">
                <a:solidFill>
                  <a:srgbClr val="002949"/>
                </a:solidFill>
                <a:ea typeface="Roboto Condensed Light" panose="02000000000000000000" pitchFamily="2" charset="0"/>
                <a:cs typeface="Times New Roman" panose="02020603050405020304" pitchFamily="18" charset="0"/>
              </a:rPr>
              <a:t>спрощення документообігу,</a:t>
            </a:r>
          </a:p>
          <a:p>
            <a:pPr indent="0" algn="just">
              <a:lnSpc>
                <a:spcPct val="100000"/>
              </a:lnSpc>
              <a:spcBef>
                <a:spcPts val="0"/>
              </a:spcBef>
              <a:spcAft>
                <a:spcPts val="0"/>
              </a:spcAft>
              <a:buNone/>
            </a:pPr>
            <a:r>
              <a:rPr lang="uk-UA" sz="2600" dirty="0">
                <a:solidFill>
                  <a:srgbClr val="002949"/>
                </a:solidFill>
                <a:ea typeface="Roboto Condensed Light" panose="02000000000000000000" pitchFamily="2" charset="0"/>
                <a:cs typeface="Times New Roman" panose="02020603050405020304" pitchFamily="18" charset="0"/>
              </a:rPr>
              <a:t>допомога у стандартизації рішень.</a:t>
            </a:r>
          </a:p>
          <a:p>
            <a:pPr indent="0" algn="just">
              <a:lnSpc>
                <a:spcPct val="100000"/>
              </a:lnSpc>
              <a:spcBef>
                <a:spcPts val="0"/>
              </a:spcBef>
              <a:spcAft>
                <a:spcPts val="0"/>
              </a:spcAft>
              <a:buNone/>
            </a:pPr>
            <a:endParaRPr lang="uk-UA" sz="900"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uk-UA" sz="2600" b="1" dirty="0">
                <a:solidFill>
                  <a:srgbClr val="002949"/>
                </a:solidFill>
                <a:ea typeface="Roboto Condensed Light" panose="02000000000000000000" pitchFamily="2" charset="0"/>
                <a:cs typeface="Times New Roman" panose="02020603050405020304" pitchFamily="18" charset="0"/>
              </a:rPr>
              <a:t>Основні побоювання:</a:t>
            </a:r>
          </a:p>
          <a:p>
            <a:pPr indent="0" algn="just">
              <a:lnSpc>
                <a:spcPct val="100000"/>
              </a:lnSpc>
              <a:spcBef>
                <a:spcPts val="0"/>
              </a:spcBef>
              <a:spcAft>
                <a:spcPts val="0"/>
              </a:spcAft>
              <a:buNone/>
            </a:pPr>
            <a:r>
              <a:rPr lang="uk-UA" sz="2600" dirty="0">
                <a:solidFill>
                  <a:srgbClr val="002949"/>
                </a:solidFill>
                <a:ea typeface="Roboto Condensed Light" panose="02000000000000000000" pitchFamily="2" charset="0"/>
                <a:cs typeface="Times New Roman" panose="02020603050405020304" pitchFamily="18" charset="0"/>
              </a:rPr>
              <a:t>порушення конфіденційності,</a:t>
            </a:r>
          </a:p>
          <a:p>
            <a:pPr indent="0" algn="just">
              <a:lnSpc>
                <a:spcPct val="100000"/>
              </a:lnSpc>
              <a:spcBef>
                <a:spcPts val="0"/>
              </a:spcBef>
              <a:spcAft>
                <a:spcPts val="0"/>
              </a:spcAft>
              <a:buNone/>
            </a:pPr>
            <a:r>
              <a:rPr lang="uk-UA" sz="2600" dirty="0">
                <a:solidFill>
                  <a:srgbClr val="002949"/>
                </a:solidFill>
                <a:ea typeface="Roboto Condensed Light" panose="02000000000000000000" pitchFamily="2" charset="0"/>
                <a:cs typeface="Times New Roman" panose="02020603050405020304" pitchFamily="18" charset="0"/>
              </a:rPr>
              <a:t>упередженість алгоритмів,</a:t>
            </a:r>
          </a:p>
          <a:p>
            <a:pPr indent="0" algn="just">
              <a:lnSpc>
                <a:spcPct val="100000"/>
              </a:lnSpc>
              <a:spcBef>
                <a:spcPts val="0"/>
              </a:spcBef>
              <a:spcAft>
                <a:spcPts val="0"/>
              </a:spcAft>
              <a:buNone/>
            </a:pPr>
            <a:r>
              <a:rPr lang="uk-UA" sz="2600" dirty="0">
                <a:solidFill>
                  <a:srgbClr val="002949"/>
                </a:solidFill>
                <a:ea typeface="Roboto Condensed Light" panose="02000000000000000000" pitchFamily="2" charset="0"/>
                <a:cs typeface="Times New Roman" panose="02020603050405020304" pitchFamily="18" charset="0"/>
              </a:rPr>
              <a:t>небезпека делегування вирішальної ролі ШІ.</a:t>
            </a:r>
          </a:p>
          <a:p>
            <a:pPr indent="0" algn="just">
              <a:lnSpc>
                <a:spcPct val="100000"/>
              </a:lnSpc>
              <a:spcBef>
                <a:spcPts val="0"/>
              </a:spcBef>
              <a:spcAft>
                <a:spcPts val="0"/>
              </a:spcAft>
              <a:buNone/>
            </a:pPr>
            <a:endParaRPr lang="uk-UA" sz="900"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uk-UA" sz="2600" b="1" dirty="0">
                <a:solidFill>
                  <a:srgbClr val="002949"/>
                </a:solidFill>
                <a:ea typeface="Roboto Condensed Light" panose="02000000000000000000" pitchFamily="2" charset="0"/>
                <a:cs typeface="Times New Roman" panose="02020603050405020304" pitchFamily="18" charset="0"/>
              </a:rPr>
              <a:t>Висновок: </a:t>
            </a:r>
            <a:r>
              <a:rPr lang="uk-UA" sz="2600" dirty="0">
                <a:solidFill>
                  <a:srgbClr val="002949"/>
                </a:solidFill>
                <a:ea typeface="Roboto Condensed Light" panose="02000000000000000000" pitchFamily="2" charset="0"/>
                <a:cs typeface="Times New Roman" panose="02020603050405020304" pitchFamily="18" charset="0"/>
              </a:rPr>
              <a:t>більшість підтримує використання ШІ як асистента, але наголошує на потребі чітких правил і людського контролю.</a:t>
            </a:r>
          </a:p>
          <a:p>
            <a:pPr indent="0" algn="just">
              <a:lnSpc>
                <a:spcPct val="100000"/>
              </a:lnSpc>
              <a:spcBef>
                <a:spcPts val="0"/>
              </a:spcBef>
              <a:spcAft>
                <a:spcPts val="0"/>
              </a:spcAft>
              <a:buNone/>
            </a:pPr>
            <a:endParaRPr lang="uk-UA" sz="3400" dirty="0" smtClean="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 фахового людського контролю як основа взаємодії правосуддя та штучного інтелекту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11</a:t>
            </a:fld>
            <a:endParaRPr lang="en-US" sz="1400" dirty="0">
              <a:solidFill>
                <a:srgbClr val="002949"/>
              </a:solidFill>
            </a:endParaRPr>
          </a:p>
        </p:txBody>
      </p:sp>
    </p:spTree>
    <p:extLst>
      <p:ext uri="{BB962C8B-B14F-4D97-AF65-F5344CB8AC3E}">
        <p14:creationId xmlns:p14="http://schemas.microsoft.com/office/powerpoint/2010/main" val="22264752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515600" cy="897621"/>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КОДЕКС СУДДІВСЬКОЇ ЕТИКИ (СТАТТЯ 16) </a:t>
            </a:r>
            <a:br>
              <a:rPr lang="uk-UA" sz="3600" b="1" dirty="0">
                <a:solidFill>
                  <a:srgbClr val="004E9E"/>
                </a:solidFill>
                <a:ea typeface="Roboto Condensed Light" panose="02000000000000000000" pitchFamily="2" charset="0"/>
                <a:cs typeface="Times New Roman" panose="02020603050405020304" pitchFamily="18" charset="0"/>
              </a:rPr>
            </a:br>
            <a:r>
              <a:rPr lang="en-US" sz="2400" b="1" dirty="0">
                <a:solidFill>
                  <a:srgbClr val="004E9E"/>
                </a:solidFill>
                <a:ea typeface="Roboto Condensed Light" panose="02000000000000000000" pitchFamily="2" charset="0"/>
                <a:cs typeface="Times New Roman" panose="02020603050405020304" pitchFamily="18" charset="0"/>
                <a:hlinkClick r:id="rId2"/>
              </a:rPr>
              <a:t>https://zakon.rada.gov.ua/rada/show/n0001415-24#Text</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4000" dirty="0"/>
              <a:t>Використання суддею технологій штучного інтелекту є допустимим, якщо це:</a:t>
            </a:r>
          </a:p>
          <a:p>
            <a:pPr marL="971550" indent="-742950" algn="just">
              <a:lnSpc>
                <a:spcPct val="100000"/>
              </a:lnSpc>
              <a:spcBef>
                <a:spcPts val="0"/>
              </a:spcBef>
              <a:spcAft>
                <a:spcPts val="0"/>
              </a:spcAft>
              <a:buFont typeface="+mj-lt"/>
              <a:buAutoNum type="arabicPeriod"/>
            </a:pPr>
            <a:r>
              <a:rPr lang="uk-UA" sz="4000" dirty="0"/>
              <a:t>не впливає на незалежність та неупередженість судді, </a:t>
            </a:r>
          </a:p>
          <a:p>
            <a:pPr marL="971550" indent="-742950" algn="just">
              <a:lnSpc>
                <a:spcPct val="100000"/>
              </a:lnSpc>
              <a:spcBef>
                <a:spcPts val="0"/>
              </a:spcBef>
              <a:spcAft>
                <a:spcPts val="0"/>
              </a:spcAft>
              <a:buFont typeface="+mj-lt"/>
              <a:buAutoNum type="arabicPeriod"/>
            </a:pPr>
            <a:r>
              <a:rPr lang="uk-UA" sz="4000" dirty="0"/>
              <a:t>не стосується оцінки доказів,</a:t>
            </a:r>
          </a:p>
          <a:p>
            <a:pPr marL="971550" indent="-742950" algn="just">
              <a:lnSpc>
                <a:spcPct val="100000"/>
              </a:lnSpc>
              <a:spcBef>
                <a:spcPts val="0"/>
              </a:spcBef>
              <a:spcAft>
                <a:spcPts val="0"/>
              </a:spcAft>
              <a:buFont typeface="+mj-lt"/>
              <a:buAutoNum type="arabicPeriod"/>
            </a:pPr>
            <a:r>
              <a:rPr lang="uk-UA" sz="4000" dirty="0"/>
              <a:t>не стосується процесу ухвалення рішень, </a:t>
            </a:r>
          </a:p>
          <a:p>
            <a:pPr marL="971550" indent="-742950" algn="just">
              <a:lnSpc>
                <a:spcPct val="100000"/>
              </a:lnSpc>
              <a:spcBef>
                <a:spcPts val="0"/>
              </a:spcBef>
              <a:spcAft>
                <a:spcPts val="0"/>
              </a:spcAft>
              <a:buFont typeface="+mj-lt"/>
              <a:buAutoNum type="arabicPeriod"/>
            </a:pPr>
            <a:r>
              <a:rPr lang="uk-UA" sz="4000" dirty="0"/>
              <a:t>не порушує вимог законодавства</a:t>
            </a:r>
            <a:r>
              <a:rPr lang="uk-UA" sz="4000" dirty="0" smtClean="0"/>
              <a:t>.</a:t>
            </a: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 фахового людського контролю як основа взаємодії правосуддя та штучного інтелекту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12</a:t>
            </a:fld>
            <a:endParaRPr lang="en-US" sz="1400" dirty="0">
              <a:solidFill>
                <a:srgbClr val="002949"/>
              </a:solidFill>
            </a:endParaRPr>
          </a:p>
        </p:txBody>
      </p:sp>
    </p:spTree>
    <p:extLst>
      <p:ext uri="{BB962C8B-B14F-4D97-AF65-F5344CB8AC3E}">
        <p14:creationId xmlns:p14="http://schemas.microsoft.com/office/powerpoint/2010/main" val="4308302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4CB58-A54D-B5DC-C873-6A062CD94E6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7C5D06-D27A-3908-D598-E099B82849FD}"/>
              </a:ext>
            </a:extLst>
          </p:cNvPr>
          <p:cNvSpPr>
            <a:spLocks noGrp="1"/>
          </p:cNvSpPr>
          <p:nvPr>
            <p:ph type="title"/>
          </p:nvPr>
        </p:nvSpPr>
        <p:spPr>
          <a:xfrm>
            <a:off x="775880" y="377506"/>
            <a:ext cx="10515600" cy="1431616"/>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ЗАСАДИ ВИКОРИСТАННЯ ІНСТРУМЕНТІВ ШТУЧНОГО ІНТЕЛЕКТУ У ВАКС (наказ № 56 від </a:t>
            </a:r>
            <a:r>
              <a:rPr lang="ru-RU" sz="3200" b="1" dirty="0" smtClean="0">
                <a:solidFill>
                  <a:srgbClr val="004E9E"/>
                </a:solidFill>
                <a:ea typeface="Roboto Condensed Light" panose="02000000000000000000" pitchFamily="2" charset="0"/>
                <a:cs typeface="Times New Roman" panose="02020603050405020304" pitchFamily="18" charset="0"/>
              </a:rPr>
              <a:t>19.12.2024</a:t>
            </a:r>
            <a:r>
              <a:rPr lang="ru-RU" sz="3200" b="1" dirty="0">
                <a:solidFill>
                  <a:srgbClr val="004E9E"/>
                </a:solidFill>
                <a:ea typeface="Roboto Condensed Light" panose="02000000000000000000" pitchFamily="2" charset="0"/>
                <a:cs typeface="Times New Roman" panose="02020603050405020304" pitchFamily="18" charset="0"/>
              </a:rPr>
              <a:t>)</a:t>
            </a:r>
            <a:br>
              <a:rPr lang="ru-RU" sz="3200" b="1" dirty="0">
                <a:solidFill>
                  <a:srgbClr val="004E9E"/>
                </a:solidFill>
                <a:ea typeface="Roboto Condensed Light" panose="02000000000000000000" pitchFamily="2" charset="0"/>
                <a:cs typeface="Times New Roman" panose="02020603050405020304" pitchFamily="18" charset="0"/>
              </a:rPr>
            </a:br>
            <a:r>
              <a:rPr lang="en-US" sz="2400" b="1" dirty="0">
                <a:solidFill>
                  <a:srgbClr val="004E9E"/>
                </a:solidFill>
                <a:ea typeface="Roboto Condensed Light" panose="02000000000000000000" pitchFamily="2" charset="0"/>
                <a:cs typeface="Times New Roman" panose="02020603050405020304" pitchFamily="18" charset="0"/>
                <a:hlinkClick r:id="rId2"/>
              </a:rPr>
              <a:t>https://court.gov.ua/storage/portal/hcac/documents/orders/19.12.2024_56.pdf</a:t>
            </a:r>
            <a:r>
              <a:rPr lang="uk-UA" sz="2400" b="1" dirty="0">
                <a:solidFill>
                  <a:srgbClr val="004E9E"/>
                </a:solidFill>
                <a:ea typeface="Roboto Condensed Light" panose="02000000000000000000" pitchFamily="2" charset="0"/>
                <a:cs typeface="Times New Roman" panose="02020603050405020304" pitchFamily="18" charset="0"/>
              </a:rPr>
              <a:t> </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EC75B1-BA03-7263-6614-31024804BE5A}"/>
              </a:ext>
            </a:extLst>
          </p:cNvPr>
          <p:cNvSpPr>
            <a:spLocks noGrp="1"/>
          </p:cNvSpPr>
          <p:nvPr>
            <p:ph idx="1"/>
          </p:nvPr>
        </p:nvSpPr>
        <p:spPr>
          <a:xfrm>
            <a:off x="327804" y="1940010"/>
            <a:ext cx="11395494" cy="3924767"/>
          </a:xfrm>
        </p:spPr>
        <p:txBody>
          <a:bodyPr/>
          <a:lstStyle/>
          <a:p>
            <a:pPr indent="0" algn="just">
              <a:lnSpc>
                <a:spcPct val="100000"/>
              </a:lnSpc>
              <a:spcBef>
                <a:spcPts val="0"/>
              </a:spcBef>
              <a:spcAft>
                <a:spcPts val="0"/>
              </a:spcAft>
              <a:buNone/>
            </a:pPr>
            <a:r>
              <a:rPr lang="uk-UA" sz="4000" b="1" dirty="0">
                <a:solidFill>
                  <a:srgbClr val="002949"/>
                </a:solidFill>
                <a:ea typeface="Roboto Condensed Light" panose="02000000000000000000" pitchFamily="2" charset="0"/>
                <a:cs typeface="Times New Roman" panose="02020603050405020304" pitchFamily="18" charset="0"/>
              </a:rPr>
              <a:t>Мета документа:</a:t>
            </a:r>
          </a:p>
          <a:p>
            <a:pPr indent="0" algn="just">
              <a:lnSpc>
                <a:spcPct val="100000"/>
              </a:lnSpc>
              <a:spcBef>
                <a:spcPts val="0"/>
              </a:spcBef>
              <a:spcAft>
                <a:spcPts val="0"/>
              </a:spcAft>
              <a:buNone/>
            </a:pPr>
            <a:r>
              <a:rPr lang="uk-UA" sz="4000" dirty="0">
                <a:solidFill>
                  <a:srgbClr val="002949"/>
                </a:solidFill>
                <a:ea typeface="Roboto Condensed Light" panose="02000000000000000000" pitchFamily="2" charset="0"/>
                <a:cs typeface="Times New Roman" panose="02020603050405020304" pitchFamily="18" charset="0"/>
              </a:rPr>
              <a:t>Впровадження у Вищому антикорупційному суді сучасних та ефективних моделей управління, захисту інформації.</a:t>
            </a:r>
          </a:p>
          <a:p>
            <a:pPr indent="0" algn="just">
              <a:lnSpc>
                <a:spcPct val="100000"/>
              </a:lnSpc>
              <a:spcBef>
                <a:spcPts val="0"/>
              </a:spcBef>
              <a:spcAft>
                <a:spcPts val="0"/>
              </a:spcAft>
              <a:buNone/>
            </a:pPr>
            <a:r>
              <a:rPr lang="uk-UA" sz="4000" dirty="0">
                <a:solidFill>
                  <a:srgbClr val="002949"/>
                </a:solidFill>
                <a:ea typeface="Roboto Condensed Light" panose="02000000000000000000" pitchFamily="2" charset="0"/>
                <a:cs typeface="Times New Roman" panose="02020603050405020304" pitchFamily="18" charset="0"/>
              </a:rPr>
              <a:t>Підвищення рівня діджиталізації.</a:t>
            </a:r>
          </a:p>
          <a:p>
            <a:pPr indent="0" algn="just">
              <a:lnSpc>
                <a:spcPct val="100000"/>
              </a:lnSpc>
              <a:spcBef>
                <a:spcPts val="0"/>
              </a:spcBef>
              <a:spcAft>
                <a:spcPts val="0"/>
              </a:spcAft>
              <a:buNone/>
            </a:pPr>
            <a:r>
              <a:rPr lang="uk-UA" sz="4000" dirty="0">
                <a:solidFill>
                  <a:srgbClr val="002949"/>
                </a:solidFill>
                <a:ea typeface="Roboto Condensed Light" panose="02000000000000000000" pitchFamily="2" charset="0"/>
                <a:cs typeface="Times New Roman" panose="02020603050405020304" pitchFamily="18" charset="0"/>
              </a:rPr>
              <a:t>Оптимізація витрат матеріальних ресурсів.</a:t>
            </a: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A0F90A69-85A4-9E8E-2ED8-FA3AEE74F99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9C343D02-7FEF-6A2D-A1F3-C660B84AAD89}"/>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4B251B96-DF26-7FD6-4A60-D5253DD04DB9}"/>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 фахового людського контролю як основа взаємодії правосуддя та штучного інтелекту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ECB1B34D-DEBB-94EC-70D9-4C95B8CFAEC2}"/>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13</a:t>
            </a:fld>
            <a:endParaRPr lang="en-US" sz="1400" dirty="0">
              <a:solidFill>
                <a:srgbClr val="002949"/>
              </a:solidFill>
            </a:endParaRPr>
          </a:p>
        </p:txBody>
      </p:sp>
    </p:spTree>
    <p:extLst>
      <p:ext uri="{BB962C8B-B14F-4D97-AF65-F5344CB8AC3E}">
        <p14:creationId xmlns:p14="http://schemas.microsoft.com/office/powerpoint/2010/main" val="22913088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18A8C-73F1-9FAE-0BF9-19B355367C6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E804C8-B4BC-3830-A303-577FC0D279EF}"/>
              </a:ext>
            </a:extLst>
          </p:cNvPr>
          <p:cNvSpPr>
            <a:spLocks noGrp="1"/>
          </p:cNvSpPr>
          <p:nvPr>
            <p:ph type="title"/>
          </p:nvPr>
        </p:nvSpPr>
        <p:spPr>
          <a:xfrm>
            <a:off x="775880" y="377506"/>
            <a:ext cx="10515600" cy="1489394"/>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РЕКОМЕНДАЦІЇ ДЛЯ ПРАВНИКІВ ЩОДО БЕЗПЕЧНОГО ВИКОРИСТАННЯ ШТУЧНОГО </a:t>
            </a:r>
            <a:r>
              <a:rPr lang="ru-RU" sz="3200" b="1" dirty="0" smtClean="0">
                <a:solidFill>
                  <a:srgbClr val="004E9E"/>
                </a:solidFill>
                <a:ea typeface="Roboto Condensed Light" panose="02000000000000000000" pitchFamily="2" charset="0"/>
                <a:cs typeface="Times New Roman" panose="02020603050405020304" pitchFamily="18" charset="0"/>
              </a:rPr>
              <a:t>ІНТЕЛЕКТУ</a:t>
            </a:r>
            <a:r>
              <a:rPr lang="ru-RU" sz="3200" b="1" dirty="0">
                <a:solidFill>
                  <a:srgbClr val="004E9E"/>
                </a:solidFill>
                <a:ea typeface="Roboto Condensed Light" panose="02000000000000000000" pitchFamily="2" charset="0"/>
                <a:cs typeface="Times New Roman" panose="02020603050405020304" pitchFamily="18" charset="0"/>
              </a:rPr>
              <a:t> </a:t>
            </a:r>
            <a:r>
              <a:rPr lang="ru-RU" sz="3200" b="1" dirty="0" smtClean="0">
                <a:solidFill>
                  <a:srgbClr val="004E9E"/>
                </a:solidFill>
                <a:ea typeface="Roboto Condensed Light" panose="02000000000000000000" pitchFamily="2" charset="0"/>
                <a:cs typeface="Times New Roman" panose="02020603050405020304" pitchFamily="18" charset="0"/>
              </a:rPr>
              <a:t>(ЛИПЕНЬ </a:t>
            </a:r>
            <a:r>
              <a:rPr lang="ru-RU" sz="3200" b="1" dirty="0">
                <a:solidFill>
                  <a:srgbClr val="004E9E"/>
                </a:solidFill>
                <a:ea typeface="Roboto Condensed Light" panose="02000000000000000000" pitchFamily="2" charset="0"/>
                <a:cs typeface="Times New Roman" panose="02020603050405020304" pitchFamily="18" charset="0"/>
              </a:rPr>
              <a:t>2025</a:t>
            </a:r>
            <a:r>
              <a:rPr lang="ru-RU" sz="3200" b="1" dirty="0" smtClean="0">
                <a:solidFill>
                  <a:srgbClr val="004E9E"/>
                </a:solidFill>
                <a:ea typeface="Roboto Condensed Light" panose="02000000000000000000" pitchFamily="2" charset="0"/>
                <a:cs typeface="Times New Roman" panose="02020603050405020304" pitchFamily="18" charset="0"/>
              </a:rPr>
              <a:t>)</a:t>
            </a:r>
            <a:r>
              <a:rPr lang="ru-RU" sz="2400" b="1" dirty="0" smtClean="0">
                <a:solidFill>
                  <a:srgbClr val="004E9E"/>
                </a:solidFill>
                <a:ea typeface="Roboto Condensed Light" panose="02000000000000000000" pitchFamily="2" charset="0"/>
                <a:cs typeface="Times New Roman" panose="02020603050405020304" pitchFamily="18" charset="0"/>
              </a:rPr>
              <a:t/>
            </a:r>
            <a:br>
              <a:rPr lang="ru-RU" sz="2400" b="1" dirty="0" smtClean="0">
                <a:solidFill>
                  <a:srgbClr val="004E9E"/>
                </a:solidFill>
                <a:ea typeface="Roboto Condensed Light" panose="02000000000000000000" pitchFamily="2" charset="0"/>
                <a:cs typeface="Times New Roman" panose="02020603050405020304" pitchFamily="18" charset="0"/>
              </a:rPr>
            </a:br>
            <a:r>
              <a:rPr lang="en-US" sz="1800" b="1" dirty="0">
                <a:solidFill>
                  <a:srgbClr val="004E9E"/>
                </a:solidFill>
                <a:ea typeface="Roboto Condensed Light" panose="02000000000000000000" pitchFamily="2" charset="0"/>
                <a:cs typeface="Times New Roman" panose="02020603050405020304" pitchFamily="18" charset="0"/>
                <a:hlinkClick r:id="rId2"/>
              </a:rPr>
              <a:t>https://</a:t>
            </a:r>
            <a:r>
              <a:rPr lang="en-US" sz="1800" b="1" dirty="0" smtClean="0">
                <a:solidFill>
                  <a:srgbClr val="004E9E"/>
                </a:solidFill>
                <a:ea typeface="Roboto Condensed Light" panose="02000000000000000000" pitchFamily="2" charset="0"/>
                <a:cs typeface="Times New Roman" panose="02020603050405020304" pitchFamily="18" charset="0"/>
                <a:hlinkClick r:id="rId2"/>
              </a:rPr>
              <a:t>constitutionalist.com.ua/rekomendatsii-z-vidpovidalnoho-vykorystannia-shtuchnoho-intelektu-dlia-pravnykiv</a:t>
            </a:r>
            <a:r>
              <a:rPr lang="uk-UA" sz="1800" b="1" dirty="0" smtClean="0">
                <a:solidFill>
                  <a:srgbClr val="004E9E"/>
                </a:solidFill>
                <a:ea typeface="Roboto Condensed Light" panose="02000000000000000000" pitchFamily="2" charset="0"/>
                <a:cs typeface="Times New Roman" panose="02020603050405020304" pitchFamily="18" charset="0"/>
              </a:rPr>
              <a:t> </a:t>
            </a:r>
            <a:endParaRPr lang="uk-UA"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C66A4C37-5ACC-A73B-238F-97C3331D60D2}"/>
              </a:ext>
            </a:extLst>
          </p:cNvPr>
          <p:cNvSpPr>
            <a:spLocks noGrp="1"/>
          </p:cNvSpPr>
          <p:nvPr>
            <p:ph idx="1"/>
          </p:nvPr>
        </p:nvSpPr>
        <p:spPr>
          <a:xfrm>
            <a:off x="327804" y="2006600"/>
            <a:ext cx="11395494" cy="3858178"/>
          </a:xfrm>
        </p:spPr>
        <p:txBody>
          <a:bodyPr/>
          <a:lstStyle/>
          <a:p>
            <a:pPr indent="0" algn="just">
              <a:lnSpc>
                <a:spcPct val="100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Ці секторальні рекомендації є одним зі складників дорожньої карти з регулювання ШІ в Україні. Системи ШІ можуть бути корисні на різних етапах діяльності правників — від первинного аналізу документів до формування стратегії захисту клієнта та підготовки процесуальних</a:t>
            </a:r>
          </a:p>
          <a:p>
            <a:pPr indent="0" algn="just">
              <a:lnSpc>
                <a:spcPct val="100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документів.</a:t>
            </a:r>
          </a:p>
          <a:p>
            <a:pPr indent="0" algn="just">
              <a:lnSpc>
                <a:spcPct val="100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Ці рекомендації розроблено для того, щоб надати правникам практичні поради щодо відповідального використання ШІ в професійній </a:t>
            </a:r>
            <a:r>
              <a:rPr lang="uk-UA" sz="3000" dirty="0" smtClean="0">
                <a:solidFill>
                  <a:srgbClr val="002949"/>
                </a:solidFill>
                <a:ea typeface="Roboto Condensed Light" panose="02000000000000000000" pitchFamily="2" charset="0"/>
                <a:cs typeface="Times New Roman" panose="02020603050405020304" pitchFamily="18" charset="0"/>
              </a:rPr>
              <a:t>діяльності</a:t>
            </a:r>
            <a:endParaRPr lang="uk-UA" i="1"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BA4E86C6-EC88-44D4-ABC7-AE5A92DA8C5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17BD0937-DDD8-DE27-B28E-E96E5087D897}"/>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FD99883C-90AD-FCE3-07F7-4799E8C3D869}"/>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 фахового людського контролю як основа взаємодії правосуддя та штучного інтелекту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079068D2-8F02-3221-6280-7D0E4F5FE047}"/>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14</a:t>
            </a:fld>
            <a:endParaRPr lang="en-US" sz="1400" dirty="0">
              <a:solidFill>
                <a:srgbClr val="002949"/>
              </a:solidFill>
            </a:endParaRPr>
          </a:p>
        </p:txBody>
      </p:sp>
    </p:spTree>
    <p:extLst>
      <p:ext uri="{BB962C8B-B14F-4D97-AF65-F5344CB8AC3E}">
        <p14:creationId xmlns:p14="http://schemas.microsoft.com/office/powerpoint/2010/main" val="3630852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7"/>
            <a:ext cx="10896415" cy="936944"/>
          </a:xfrm>
        </p:spPr>
        <p:txBody>
          <a:bodyPr/>
          <a:lstStyle/>
          <a:p>
            <a:pPr algn="ctr"/>
            <a:r>
              <a:rPr lang="ru-RU" sz="3600" b="1" dirty="0">
                <a:solidFill>
                  <a:srgbClr val="004E9E"/>
                </a:solidFill>
                <a:ea typeface="Roboto Condensed Light" panose="02000000000000000000" pitchFamily="2" charset="0"/>
                <a:cs typeface="Times New Roman" panose="02020603050405020304" pitchFamily="18" charset="0"/>
              </a:rPr>
              <a:t>ВПЛИВ ШІ НА ПРАВА ЛЮДИНИ ТА СПРАВЕДЛИВИЙ СУД</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598996"/>
            <a:ext cx="11395494" cy="4265782"/>
          </a:xfrm>
        </p:spPr>
        <p:txBody>
          <a:bodyPr/>
          <a:lstStyle/>
          <a:p>
            <a:pPr indent="0" algn="just">
              <a:lnSpc>
                <a:spcPct val="100000"/>
              </a:lnSpc>
              <a:spcBef>
                <a:spcPts val="0"/>
              </a:spcBef>
              <a:spcAft>
                <a:spcPts val="0"/>
              </a:spcAft>
              <a:buNone/>
            </a:pPr>
            <a:r>
              <a:rPr lang="uk-UA" sz="3600" noProof="0" dirty="0">
                <a:solidFill>
                  <a:srgbClr val="002949"/>
                </a:solidFill>
                <a:ea typeface="Roboto Condensed Light" panose="02000000000000000000" pitchFamily="2" charset="0"/>
                <a:cs typeface="Times New Roman" panose="02020603050405020304" pitchFamily="18" charset="0"/>
              </a:rPr>
              <a:t>Використання ШІ в системах правосуддя повинно бути прозорим і підконтрольним, щоб уникнути несправедливих рішень. У цьому контексті особливе значення для нашої держави мають нормативні положення Конституції України щодо рівності перед законом та </a:t>
            </a:r>
            <a:r>
              <a:rPr lang="uk-UA" sz="3600" noProof="0" dirty="0" smtClean="0">
                <a:solidFill>
                  <a:srgbClr val="002949"/>
                </a:solidFill>
                <a:ea typeface="Roboto Condensed Light" panose="02000000000000000000" pitchFamily="2" charset="0"/>
                <a:cs typeface="Times New Roman" panose="02020603050405020304" pitchFamily="18" charset="0"/>
              </a:rPr>
              <a:t>судом.</a:t>
            </a:r>
            <a:endParaRPr lang="uk-UA" sz="3600" i="1" noProof="0"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 фахового людського контролю як основа взаємодії правосуддя та штучного інтелекту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46F4E4FF-4CC3-4461-9720-74B5C0AD3776}" type="slidenum">
              <a:rPr lang="uk-UA" sz="1400" smtClean="0">
                <a:solidFill>
                  <a:srgbClr val="002949"/>
                </a:solidFill>
              </a:rPr>
              <a:t>15</a:t>
            </a:fld>
            <a:endParaRPr lang="en-US" sz="1400" dirty="0">
              <a:solidFill>
                <a:srgbClr val="002949"/>
              </a:solidFill>
            </a:endParaRPr>
          </a:p>
        </p:txBody>
      </p:sp>
    </p:spTree>
    <p:extLst>
      <p:ext uri="{BB962C8B-B14F-4D97-AF65-F5344CB8AC3E}">
        <p14:creationId xmlns:p14="http://schemas.microsoft.com/office/powerpoint/2010/main" val="29631026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8A8D4-9315-B044-F7E9-3659BA45B35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C7BAE0-0653-7E84-CC12-4C3D25804C69}"/>
              </a:ext>
            </a:extLst>
          </p:cNvPr>
          <p:cNvSpPr>
            <a:spLocks noGrp="1"/>
          </p:cNvSpPr>
          <p:nvPr>
            <p:ph type="title"/>
          </p:nvPr>
        </p:nvSpPr>
        <p:spPr>
          <a:xfrm>
            <a:off x="482857" y="500063"/>
            <a:ext cx="11189438" cy="993177"/>
          </a:xfrm>
        </p:spPr>
        <p:txBody>
          <a:bodyPr/>
          <a:lstStyle/>
          <a:p>
            <a:pPr algn="ctr"/>
            <a:r>
              <a:rPr lang="ru-RU" sz="3400" b="1" dirty="0">
                <a:solidFill>
                  <a:srgbClr val="004E9E"/>
                </a:solidFill>
                <a:ea typeface="Roboto Condensed Light" panose="02000000000000000000" pitchFamily="2" charset="0"/>
                <a:cs typeface="Times New Roman" panose="02020603050405020304" pitchFamily="18" charset="0"/>
              </a:rPr>
              <a:t>РОЗРОБКА СПЕЦІАЛІЗОВАНИХ РЕКОМЕНДАЦІЙ ДЛЯ СУДДІВ</a:t>
            </a:r>
            <a:endParaRPr lang="uk-UA" sz="3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1C319048-61D7-1596-52DC-664060B3A7C5}"/>
              </a:ext>
            </a:extLst>
          </p:cNvPr>
          <p:cNvSpPr>
            <a:spLocks noGrp="1"/>
          </p:cNvSpPr>
          <p:nvPr>
            <p:ph idx="1"/>
          </p:nvPr>
        </p:nvSpPr>
        <p:spPr>
          <a:xfrm>
            <a:off x="327804" y="1677797"/>
            <a:ext cx="11395494" cy="4186981"/>
          </a:xfrm>
        </p:spPr>
        <p:txBody>
          <a:bodyPr/>
          <a:lstStyle/>
          <a:p>
            <a:pPr indent="0" algn="just">
              <a:lnSpc>
                <a:spcPct val="100000"/>
              </a:lnSpc>
              <a:spcBef>
                <a:spcPts val="0"/>
              </a:spcBef>
              <a:spcAft>
                <a:spcPts val="1200"/>
              </a:spcAft>
              <a:buNone/>
            </a:pPr>
            <a:r>
              <a:rPr lang="uk-UA" sz="3600" dirty="0">
                <a:solidFill>
                  <a:srgbClr val="002949"/>
                </a:solidFill>
                <a:ea typeface="Roboto Condensed Light" panose="02000000000000000000" pitchFamily="2" charset="0"/>
                <a:cs typeface="Times New Roman" panose="02020603050405020304" pitchFamily="18" charset="0"/>
              </a:rPr>
              <a:t>Ці рекомендації є загальними для будь-яких працівників у сфері юриспруденції, в подальшому окремі інституції можуть самостійно розробити вузькі, спеціалізовані рекомендації для використання ШІ: суддями, нотаріусами, адвокатами, прокурорами </a:t>
            </a:r>
            <a:r>
              <a:rPr lang="uk-UA" sz="3600" dirty="0" smtClean="0">
                <a:solidFill>
                  <a:srgbClr val="002949"/>
                </a:solidFill>
                <a:ea typeface="Roboto Condensed Light" panose="02000000000000000000" pitchFamily="2" charset="0"/>
                <a:cs typeface="Times New Roman" panose="02020603050405020304" pitchFamily="18" charset="0"/>
              </a:rPr>
              <a:t>тощо.</a:t>
            </a:r>
            <a:endParaRPr lang="uk-UA" sz="3600" i="1"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8040CB4-8440-189E-8394-D2C43C96E9D1}"/>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4AE1526-6485-90B0-8CB4-3B31127524D9}"/>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52D628B4-B7E8-4F94-3AAA-703B5FC2ED02}"/>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 фахового людського контролю як основа взаємодії правосуддя та штучного інтелекту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E8E4EDF0-0246-ADCE-DC5D-7653E2F0B336}"/>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3297D8DB-4E90-468B-ACC9-1D691E6D8899}" type="slidenum">
              <a:rPr lang="uk-UA" sz="1400" smtClean="0">
                <a:solidFill>
                  <a:srgbClr val="002949"/>
                </a:solidFill>
              </a:rPr>
              <a:t>16</a:t>
            </a:fld>
            <a:endParaRPr lang="en-US" sz="1400" dirty="0">
              <a:solidFill>
                <a:srgbClr val="002949"/>
              </a:solidFill>
            </a:endParaRPr>
          </a:p>
        </p:txBody>
      </p:sp>
    </p:spTree>
    <p:extLst>
      <p:ext uri="{BB962C8B-B14F-4D97-AF65-F5344CB8AC3E}">
        <p14:creationId xmlns:p14="http://schemas.microsoft.com/office/powerpoint/2010/main" val="12734130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897621"/>
          </a:xfrm>
        </p:spPr>
        <p:txBody>
          <a:bodyPr/>
          <a:lstStyle/>
          <a:p>
            <a:pPr algn="ctr"/>
            <a:r>
              <a:rPr lang="uk-UA" sz="3200" dirty="0">
                <a:solidFill>
                  <a:srgbClr val="004E9E"/>
                </a:solidFill>
                <a:ea typeface="Roboto Condensed Light" panose="02000000000000000000" pitchFamily="2" charset="0"/>
              </a:rPr>
              <a:t>КОМЕНТАР ДО СТАТТІ 16 КОДЕКСУ СУДДІВСЬКОЇ </a:t>
            </a:r>
            <a:r>
              <a:rPr lang="uk-UA" sz="3200" dirty="0" smtClean="0">
                <a:solidFill>
                  <a:srgbClr val="004E9E"/>
                </a:solidFill>
                <a:ea typeface="Roboto Condensed Light" panose="02000000000000000000" pitchFamily="2" charset="0"/>
              </a:rPr>
              <a:t>ЕТИКИ</a:t>
            </a:r>
            <a:br>
              <a:rPr lang="uk-UA" sz="3200" dirty="0" smtClean="0">
                <a:solidFill>
                  <a:srgbClr val="004E9E"/>
                </a:solidFill>
                <a:ea typeface="Roboto Condensed Light" panose="02000000000000000000" pitchFamily="2" charset="0"/>
              </a:rPr>
            </a:br>
            <a:r>
              <a:rPr lang="en-US" sz="1400" dirty="0">
                <a:solidFill>
                  <a:srgbClr val="004E9E"/>
                </a:solidFill>
                <a:ea typeface="Roboto Condensed Light" panose="02000000000000000000" pitchFamily="2" charset="0"/>
                <a:hlinkClick r:id="rId2"/>
              </a:rPr>
              <a:t>https://</a:t>
            </a:r>
            <a:r>
              <a:rPr lang="en-US" sz="1400" dirty="0" smtClean="0">
                <a:solidFill>
                  <a:srgbClr val="004E9E"/>
                </a:solidFill>
                <a:ea typeface="Roboto Condensed Light" panose="02000000000000000000" pitchFamily="2" charset="0"/>
                <a:hlinkClick r:id="rId2"/>
              </a:rPr>
              <a:t>constitutionalist.com.ua/poperednij-proiekt-komentar-do-statti-16-vykorystannia-suddeiu-tekhnolohij-shi-do-kodeksu-suddivskoi-etyky</a:t>
            </a:r>
            <a:r>
              <a:rPr lang="uk-UA" sz="1400" dirty="0" smtClean="0">
                <a:solidFill>
                  <a:srgbClr val="004E9E"/>
                </a:solidFill>
                <a:ea typeface="Roboto Condensed Light" panose="02000000000000000000" pitchFamily="2" charset="0"/>
              </a:rPr>
              <a:t> </a:t>
            </a:r>
            <a:endParaRPr lang="uk-UA" sz="32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3600" dirty="0">
                <a:solidFill>
                  <a:srgbClr val="002949"/>
                </a:solidFill>
                <a:ea typeface="Roboto Condensed Light" panose="02000000000000000000" pitchFamily="2" charset="0"/>
                <a:cs typeface="Times New Roman" panose="02020603050405020304" pitchFamily="18" charset="0"/>
              </a:rPr>
              <a:t>Сьогодні Рада суддів України активно працює над підготовкою нового Коментаря до Кодексу суддівської етики (</a:t>
            </a:r>
            <a:r>
              <a:rPr lang="en-US" sz="3600" dirty="0">
                <a:solidFill>
                  <a:srgbClr val="002949"/>
                </a:solidFill>
                <a:ea typeface="Roboto Condensed Light" panose="02000000000000000000" pitchFamily="2" charset="0"/>
                <a:cs typeface="Times New Roman" panose="02020603050405020304" pitchFamily="18" charset="0"/>
                <a:hlinkClick r:id="rId3"/>
              </a:rPr>
              <a:t>https://rsu.gov.ua/ua/news/u-radi-suddiv-ukraini-vidbulosa-zasidanna-rg-z-pidgotovki-komentara-do-kodeksu-suddivskoi-etiki</a:t>
            </a:r>
            <a:r>
              <a:rPr lang="uk-UA" sz="3600" dirty="0">
                <a:solidFill>
                  <a:srgbClr val="002949"/>
                </a:solidFill>
                <a:ea typeface="Roboto Condensed Light" panose="02000000000000000000" pitchFamily="2" charset="0"/>
                <a:cs typeface="Times New Roman" panose="02020603050405020304" pitchFamily="18" charset="0"/>
              </a:rPr>
              <a:t>; </a:t>
            </a:r>
            <a:r>
              <a:rPr lang="en-US" sz="3600" dirty="0">
                <a:solidFill>
                  <a:srgbClr val="002949"/>
                </a:solidFill>
                <a:ea typeface="Roboto Condensed Light" panose="02000000000000000000" pitchFamily="2" charset="0"/>
                <a:cs typeface="Times New Roman" panose="02020603050405020304" pitchFamily="18" charset="0"/>
                <a:hlinkClick r:id="rId4"/>
              </a:rPr>
              <a:t>https://rsu.gov.ua/ua/news/zasidanna-robocoi-grupi-rsu-z-pidgotovki-komentara-do-kodeksu-suddivskoi-etiki-vidbulosa-u-vinnici</a:t>
            </a:r>
            <a:r>
              <a:rPr lang="en-US" sz="3600" dirty="0">
                <a:solidFill>
                  <a:srgbClr val="002949"/>
                </a:solidFill>
                <a:ea typeface="Roboto Condensed Light" panose="02000000000000000000" pitchFamily="2" charset="0"/>
                <a:cs typeface="Times New Roman" panose="02020603050405020304" pitchFamily="18" charset="0"/>
              </a:rPr>
              <a:t>). </a:t>
            </a:r>
            <a:endParaRPr lang="uk-UA" sz="3600"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 фахового людського контролю як основа взаємодії правосуддя та штучного інтелекту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17</a:t>
            </a:fld>
            <a:endParaRPr lang="en-US" sz="1400" dirty="0">
              <a:solidFill>
                <a:srgbClr val="002949"/>
              </a:solidFill>
            </a:endParaRPr>
          </a:p>
        </p:txBody>
      </p:sp>
    </p:spTree>
    <p:extLst>
      <p:ext uri="{BB962C8B-B14F-4D97-AF65-F5344CB8AC3E}">
        <p14:creationId xmlns:p14="http://schemas.microsoft.com/office/powerpoint/2010/main" val="27252660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9C5A78-90B0-2EF4-9E09-7BDCB147887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F5EE4E-8DF3-74DD-5798-8882E4649B8D}"/>
              </a:ext>
            </a:extLst>
          </p:cNvPr>
          <p:cNvSpPr>
            <a:spLocks noGrp="1"/>
          </p:cNvSpPr>
          <p:nvPr>
            <p:ph type="title"/>
          </p:nvPr>
        </p:nvSpPr>
        <p:spPr>
          <a:xfrm>
            <a:off x="775880" y="500064"/>
            <a:ext cx="10515600" cy="493158"/>
          </a:xfrm>
        </p:spPr>
        <p:txBody>
          <a:bodyPr/>
          <a:lstStyle/>
          <a:p>
            <a:pPr algn="ctr"/>
            <a:r>
              <a:rPr lang="uk-UA" sz="3800" b="1" noProof="0" dirty="0" smtClean="0">
                <a:solidFill>
                  <a:srgbClr val="004E9E"/>
                </a:solidFill>
                <a:ea typeface="Roboto Condensed Light" panose="02000000000000000000" pitchFamily="2" charset="0"/>
                <a:cs typeface="Times New Roman" panose="02020603050405020304" pitchFamily="18" charset="0"/>
              </a:rPr>
              <a:t>ОСНОВНІ ІДЕЇ</a:t>
            </a:r>
            <a:endParaRPr lang="uk-UA" sz="3800" noProof="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20EF4466-57C7-8E49-4FD5-CF482F35A648}"/>
              </a:ext>
            </a:extLst>
          </p:cNvPr>
          <p:cNvSpPr>
            <a:spLocks noGrp="1"/>
          </p:cNvSpPr>
          <p:nvPr>
            <p:ph idx="1"/>
          </p:nvPr>
        </p:nvSpPr>
        <p:spPr>
          <a:xfrm>
            <a:off x="290783" y="1147155"/>
            <a:ext cx="11395494" cy="4538750"/>
          </a:xfrm>
        </p:spPr>
        <p:txBody>
          <a:bodyPr/>
          <a:lstStyle/>
          <a:p>
            <a:pPr indent="0" algn="just">
              <a:lnSpc>
                <a:spcPct val="100000"/>
              </a:lnSpc>
              <a:spcBef>
                <a:spcPts val="600"/>
              </a:spcBef>
              <a:spcAft>
                <a:spcPts val="0"/>
              </a:spcAft>
              <a:buNone/>
            </a:pPr>
            <a:r>
              <a:rPr lang="uk-UA" sz="3000" dirty="0" smtClean="0">
                <a:solidFill>
                  <a:srgbClr val="002949"/>
                </a:solidFill>
                <a:ea typeface="Roboto Condensed Light" panose="02000000000000000000" pitchFamily="2" charset="0"/>
                <a:cs typeface="Times New Roman" panose="02020603050405020304" pitchFamily="18" charset="0"/>
              </a:rPr>
              <a:t>Внутрішнє переконання судді, що формується на основі безпосереднього дослідження всіх обставин справи, є основою справедливого судочинства. Надмірна довіра до ШІ... може розмити чи підмінити власне переконання судді.</a:t>
            </a:r>
          </a:p>
          <a:p>
            <a:pPr indent="0" algn="just">
              <a:lnSpc>
                <a:spcPct val="100000"/>
              </a:lnSpc>
              <a:spcBef>
                <a:spcPts val="600"/>
              </a:spcBef>
              <a:spcAft>
                <a:spcPts val="0"/>
              </a:spcAft>
              <a:buNone/>
            </a:pPr>
            <a:endParaRPr lang="uk-UA" sz="1600" dirty="0" smtClean="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600"/>
              </a:spcBef>
              <a:spcAft>
                <a:spcPts val="0"/>
              </a:spcAft>
              <a:buNone/>
            </a:pPr>
            <a:r>
              <a:rPr lang="uk-UA" sz="3000" dirty="0">
                <a:solidFill>
                  <a:srgbClr val="002949"/>
                </a:solidFill>
                <a:ea typeface="Roboto Condensed Light" panose="02000000000000000000" pitchFamily="2" charset="0"/>
              </a:rPr>
              <a:t>Ефект автоматизації упередженості полягає в тому, що суддя може надмірно покладатися на висновки, згенеровані ШІ, сприймаючи їх як об’єктивніші за власні судження… Це може знижувати рівень критичного аналізу та суперечить обов’язку судді ухвалювати рішення виключно на основі самостійної оцінки доказів.</a:t>
            </a:r>
          </a:p>
        </p:txBody>
      </p:sp>
      <p:sp>
        <p:nvSpPr>
          <p:cNvPr id="4" name="Text Placeholder 2">
            <a:extLst>
              <a:ext uri="{FF2B5EF4-FFF2-40B4-BE49-F238E27FC236}">
                <a16:creationId xmlns:a16="http://schemas.microsoft.com/office/drawing/2014/main" id="{E06BC41D-9045-2CFE-6A83-8D1FBC0FFD23}"/>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5303F3AB-6E44-D6B7-91EB-3A63488A24EA}"/>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729D1360-2133-CD54-D4B0-F98611609A7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 фахового людського контролю як основа взаємодії правосуддя та штучного інтелекту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F2FDED82-B55C-86D3-39CA-1DA3B830E6A7}"/>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3297D8DB-4E90-468B-ACC9-1D691E6D8899}" type="slidenum">
              <a:rPr lang="uk-UA" sz="1400" smtClean="0">
                <a:solidFill>
                  <a:srgbClr val="002949"/>
                </a:solidFill>
              </a:rPr>
              <a:t>18</a:t>
            </a:fld>
            <a:endParaRPr lang="en-US" sz="1400" dirty="0">
              <a:solidFill>
                <a:srgbClr val="002949"/>
              </a:solidFill>
            </a:endParaRPr>
          </a:p>
        </p:txBody>
      </p:sp>
    </p:spTree>
    <p:extLst>
      <p:ext uri="{BB962C8B-B14F-4D97-AF65-F5344CB8AC3E}">
        <p14:creationId xmlns:p14="http://schemas.microsoft.com/office/powerpoint/2010/main" val="14840757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6E080-08C7-A537-B9E9-BD712C6EBF1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D47F12-B302-2D98-0D48-30556EA09B16}"/>
              </a:ext>
            </a:extLst>
          </p:cNvPr>
          <p:cNvSpPr>
            <a:spLocks noGrp="1"/>
          </p:cNvSpPr>
          <p:nvPr>
            <p:ph type="title"/>
          </p:nvPr>
        </p:nvSpPr>
        <p:spPr>
          <a:xfrm>
            <a:off x="775880" y="500064"/>
            <a:ext cx="10515600" cy="685439"/>
          </a:xfrm>
        </p:spPr>
        <p:txBody>
          <a:bodyPr/>
          <a:lstStyle/>
          <a:p>
            <a:pPr algn="ctr"/>
            <a:r>
              <a:rPr lang="ru-RU" sz="3600" b="1" dirty="0" smtClean="0">
                <a:solidFill>
                  <a:srgbClr val="004E9E"/>
                </a:solidFill>
                <a:ea typeface="Roboto Condensed Light" panose="02000000000000000000" pitchFamily="2" charset="0"/>
                <a:cs typeface="Times New Roman" panose="02020603050405020304" pitchFamily="18" charset="0"/>
              </a:rPr>
              <a:t>ОСНОВНІ ІДЕЇ</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CEB2F0FA-552F-1B0D-B16C-5D939B628342}"/>
              </a:ext>
            </a:extLst>
          </p:cNvPr>
          <p:cNvSpPr>
            <a:spLocks noGrp="1"/>
          </p:cNvSpPr>
          <p:nvPr>
            <p:ph idx="1"/>
          </p:nvPr>
        </p:nvSpPr>
        <p:spPr>
          <a:xfrm>
            <a:off x="290783" y="1185504"/>
            <a:ext cx="11395494" cy="4499016"/>
          </a:xfrm>
        </p:spPr>
        <p:txBody>
          <a:bodyPr/>
          <a:lstStyle/>
          <a:p>
            <a:pPr indent="0" algn="just">
              <a:lnSpc>
                <a:spcPct val="100000"/>
              </a:lnSpc>
              <a:spcBef>
                <a:spcPts val="600"/>
              </a:spcBef>
              <a:spcAft>
                <a:spcPts val="0"/>
              </a:spcAft>
              <a:buNone/>
            </a:pPr>
            <a:r>
              <a:rPr lang="uk-UA" sz="3200" dirty="0">
                <a:solidFill>
                  <a:srgbClr val="002949"/>
                </a:solidFill>
                <a:ea typeface="Roboto Condensed Light" panose="02000000000000000000" pitchFamily="2" charset="0"/>
                <a:cs typeface="Times New Roman" panose="02020603050405020304" pitchFamily="18" charset="0"/>
              </a:rPr>
              <a:t>Якщо ШІ функціонує як "чорна скринька"… виникає ризик, що суддя не зможе пояснити навіть для себе підстави таких висновків. Це ставить під сумнів незалежність судового рішення</a:t>
            </a:r>
            <a:r>
              <a:rPr lang="uk-UA" sz="3200" dirty="0" smtClean="0">
                <a:solidFill>
                  <a:srgbClr val="002949"/>
                </a:solidFill>
                <a:ea typeface="Roboto Condensed Light" panose="02000000000000000000" pitchFamily="2" charset="0"/>
                <a:cs typeface="Times New Roman" panose="02020603050405020304" pitchFamily="18" charset="0"/>
              </a:rPr>
              <a:t>.</a:t>
            </a:r>
          </a:p>
          <a:p>
            <a:pPr indent="0" algn="just">
              <a:lnSpc>
                <a:spcPct val="100000"/>
              </a:lnSpc>
              <a:spcBef>
                <a:spcPts val="600"/>
              </a:spcBef>
              <a:spcAft>
                <a:spcPts val="0"/>
              </a:spcAft>
              <a:buNone/>
            </a:pPr>
            <a:endParaRPr lang="uk-UA" sz="1600" dirty="0" smtClean="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600"/>
              </a:spcBef>
              <a:spcAft>
                <a:spcPts val="0"/>
              </a:spcAft>
              <a:buNone/>
            </a:pPr>
            <a:r>
              <a:rPr lang="uk-UA" sz="3200" dirty="0" smtClean="0">
                <a:solidFill>
                  <a:srgbClr val="002949"/>
                </a:solidFill>
                <a:ea typeface="Roboto Condensed Light" panose="02000000000000000000" pitchFamily="2" charset="0"/>
                <a:cs typeface="Times New Roman" panose="02020603050405020304" pitchFamily="18" charset="0"/>
              </a:rPr>
              <a:t>Перед </a:t>
            </a:r>
            <a:r>
              <a:rPr lang="uk-UA" sz="3200" dirty="0" smtClean="0">
                <a:solidFill>
                  <a:srgbClr val="002949"/>
                </a:solidFill>
                <a:ea typeface="Roboto Condensed Light" panose="02000000000000000000" pitchFamily="2" charset="0"/>
                <a:cs typeface="Times New Roman" panose="02020603050405020304" pitchFamily="18" charset="0"/>
              </a:rPr>
              <a:t>застосуванням будь-якого цифрового інструменту суддя повинен поставити собі питання: чи використовую я ШІ виключно як допоміжний засіб, чи зберігаю контроль над результатом, чи не містить відповідь ШІ упередження.</a:t>
            </a:r>
            <a:endParaRPr lang="uk-UA" sz="3200"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E808BEED-1710-4A13-DE4F-FD6D7BDBC5F4}"/>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BCDC5DE5-DDA4-227B-C9BE-0E1DB2813B66}"/>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E5E23129-3D78-7348-BA7D-8F19F5AC9A65}"/>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 фахового людського контролю як основа взаємодії правосуддя та штучного інтелекту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72D8B0E6-C54C-4DD5-0D9C-7F24568A4638}"/>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3297D8DB-4E90-468B-ACC9-1D691E6D8899}" type="slidenum">
              <a:rPr lang="uk-UA" sz="1400" smtClean="0">
                <a:solidFill>
                  <a:srgbClr val="002949"/>
                </a:solidFill>
              </a:rPr>
              <a:t>19</a:t>
            </a:fld>
            <a:endParaRPr lang="en-US" sz="1400" dirty="0">
              <a:solidFill>
                <a:srgbClr val="002949"/>
              </a:solidFill>
            </a:endParaRPr>
          </a:p>
        </p:txBody>
      </p:sp>
    </p:spTree>
    <p:extLst>
      <p:ext uri="{BB962C8B-B14F-4D97-AF65-F5344CB8AC3E}">
        <p14:creationId xmlns:p14="http://schemas.microsoft.com/office/powerpoint/2010/main" val="799492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ПЛАН</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76801" y="1097280"/>
            <a:ext cx="11395494" cy="4580313"/>
          </a:xfrm>
        </p:spPr>
        <p:txBody>
          <a:bodyPr/>
          <a:lstStyle/>
          <a:p>
            <a:pPr marL="971550" indent="-742950" algn="just">
              <a:lnSpc>
                <a:spcPct val="100000"/>
              </a:lnSpc>
              <a:spcBef>
                <a:spcPts val="0"/>
              </a:spcBef>
              <a:spcAft>
                <a:spcPts val="0"/>
              </a:spcAft>
              <a:buAutoNum type="arabicPeriod"/>
            </a:pPr>
            <a:r>
              <a:rPr lang="uk-UA" dirty="0" smtClean="0">
                <a:solidFill>
                  <a:srgbClr val="002949"/>
                </a:solidFill>
                <a:ea typeface="Roboto Condensed Light" panose="02000000000000000000" pitchFamily="2" charset="0"/>
                <a:cs typeface="Times New Roman" panose="02020603050405020304" pitchFamily="18" charset="0"/>
              </a:rPr>
              <a:t>Поняття фахового людського контролю</a:t>
            </a:r>
          </a:p>
          <a:p>
            <a:pPr marL="971550" indent="-742950" algn="just">
              <a:lnSpc>
                <a:spcPct val="100000"/>
              </a:lnSpc>
              <a:spcBef>
                <a:spcPts val="0"/>
              </a:spcBef>
              <a:spcAft>
                <a:spcPts val="0"/>
              </a:spcAft>
              <a:buAutoNum type="arabicPeriod"/>
            </a:pPr>
            <a:r>
              <a:rPr lang="uk-UA" dirty="0" smtClean="0">
                <a:solidFill>
                  <a:srgbClr val="002949"/>
                </a:solidFill>
                <a:ea typeface="Roboto Condensed Light" panose="02000000000000000000" pitchFamily="2" charset="0"/>
                <a:cs typeface="Times New Roman" panose="02020603050405020304" pitchFamily="18" charset="0"/>
              </a:rPr>
              <a:t>Остання судова практика стосовно використання ШІ</a:t>
            </a:r>
          </a:p>
          <a:p>
            <a:pPr marL="971550" indent="-742950" algn="just">
              <a:lnSpc>
                <a:spcPct val="100000"/>
              </a:lnSpc>
              <a:spcBef>
                <a:spcPts val="0"/>
              </a:spcBef>
              <a:spcAft>
                <a:spcPts val="0"/>
              </a:spcAft>
              <a:buAutoNum type="arabicPeriod"/>
            </a:pPr>
            <a:r>
              <a:rPr lang="uk-UA" dirty="0" smtClean="0">
                <a:solidFill>
                  <a:srgbClr val="002949"/>
                </a:solidFill>
                <a:ea typeface="Roboto Condensed Light" panose="02000000000000000000" pitchFamily="2" charset="0"/>
                <a:cs typeface="Times New Roman" panose="02020603050405020304" pitchFamily="18" charset="0"/>
              </a:rPr>
              <a:t>Результати опитування суддів та працівників апарату стосовно використання ШІ</a:t>
            </a:r>
          </a:p>
          <a:p>
            <a:pPr marL="971550" indent="-742950" algn="just">
              <a:lnSpc>
                <a:spcPct val="100000"/>
              </a:lnSpc>
              <a:spcBef>
                <a:spcPts val="0"/>
              </a:spcBef>
              <a:spcAft>
                <a:spcPts val="0"/>
              </a:spcAft>
              <a:buAutoNum type="arabicPeriod"/>
            </a:pPr>
            <a:r>
              <a:rPr lang="uk-UA" noProof="0" dirty="0" smtClean="0">
                <a:solidFill>
                  <a:srgbClr val="002949"/>
                </a:solidFill>
                <a:ea typeface="Roboto Condensed Light" panose="02000000000000000000" pitchFamily="2" charset="0"/>
                <a:cs typeface="Times New Roman" panose="02020603050405020304" pitchFamily="18" charset="0"/>
              </a:rPr>
              <a:t>Регулювання </a:t>
            </a:r>
            <a:r>
              <a:rPr lang="uk-UA" noProof="0" dirty="0">
                <a:solidFill>
                  <a:srgbClr val="002949"/>
                </a:solidFill>
                <a:ea typeface="Roboto Condensed Light" panose="02000000000000000000" pitchFamily="2" charset="0"/>
                <a:cs typeface="Times New Roman" panose="02020603050405020304" pitchFamily="18" charset="0"/>
              </a:rPr>
              <a:t>використання ШІ у правосудді</a:t>
            </a:r>
          </a:p>
          <a:p>
            <a:pPr marL="971550" indent="-742950" algn="just">
              <a:lnSpc>
                <a:spcPct val="100000"/>
              </a:lnSpc>
              <a:spcBef>
                <a:spcPts val="0"/>
              </a:spcBef>
              <a:spcAft>
                <a:spcPts val="0"/>
              </a:spcAft>
              <a:buAutoNum type="arabicPeriod"/>
            </a:pPr>
            <a:r>
              <a:rPr lang="uk-UA" noProof="0" dirty="0">
                <a:solidFill>
                  <a:srgbClr val="002949"/>
                </a:solidFill>
                <a:ea typeface="Roboto Condensed Light" panose="02000000000000000000" pitchFamily="2" charset="0"/>
                <a:cs typeface="Times New Roman" panose="02020603050405020304" pitchFamily="18" charset="0"/>
              </a:rPr>
              <a:t>Положення </a:t>
            </a:r>
            <a:r>
              <a:rPr lang="uk-UA" noProof="0">
                <a:solidFill>
                  <a:srgbClr val="002949"/>
                </a:solidFill>
                <a:ea typeface="Roboto Condensed Light" panose="02000000000000000000" pitchFamily="2" charset="0"/>
                <a:cs typeface="Times New Roman" panose="02020603050405020304" pitchFamily="18" charset="0"/>
              </a:rPr>
              <a:t>Рекомендацій </a:t>
            </a:r>
            <a:r>
              <a:rPr lang="uk-UA" noProof="0" smtClean="0">
                <a:solidFill>
                  <a:srgbClr val="002949"/>
                </a:solidFill>
                <a:ea typeface="Roboto Condensed Light" panose="02000000000000000000" pitchFamily="2" charset="0"/>
                <a:cs typeface="Times New Roman" panose="02020603050405020304" pitchFamily="18" charset="0"/>
              </a:rPr>
              <a:t>Мінцифри у </a:t>
            </a:r>
            <a:r>
              <a:rPr lang="uk-UA" noProof="0" dirty="0">
                <a:solidFill>
                  <a:srgbClr val="002949"/>
                </a:solidFill>
                <a:ea typeface="Roboto Condensed Light" panose="02000000000000000000" pitchFamily="2" charset="0"/>
                <a:cs typeface="Times New Roman" panose="02020603050405020304" pitchFamily="18" charset="0"/>
              </a:rPr>
              <a:t>частині правосуддя</a:t>
            </a:r>
          </a:p>
          <a:p>
            <a:pPr marL="971550" indent="-742950" algn="just">
              <a:lnSpc>
                <a:spcPct val="100000"/>
              </a:lnSpc>
              <a:spcBef>
                <a:spcPts val="0"/>
              </a:spcBef>
              <a:spcAft>
                <a:spcPts val="0"/>
              </a:spcAft>
              <a:buAutoNum type="arabicPeriod"/>
            </a:pPr>
            <a:r>
              <a:rPr lang="uk-UA" noProof="0" dirty="0">
                <a:solidFill>
                  <a:srgbClr val="002949"/>
                </a:solidFill>
                <a:ea typeface="Roboto Condensed Light" panose="02000000000000000000" pitchFamily="2" charset="0"/>
                <a:cs typeface="Times New Roman" panose="02020603050405020304" pitchFamily="18" charset="0"/>
              </a:rPr>
              <a:t>Робота над коментарем до статті 16 Кодексу суддівської етики (основні ідеї)</a:t>
            </a:r>
          </a:p>
          <a:p>
            <a:pPr marL="971550" indent="-742950" algn="just">
              <a:lnSpc>
                <a:spcPct val="100000"/>
              </a:lnSpc>
              <a:spcBef>
                <a:spcPts val="0"/>
              </a:spcBef>
              <a:spcAft>
                <a:spcPts val="0"/>
              </a:spcAft>
              <a:buAutoNum type="arabicPeriod"/>
            </a:pPr>
            <a:r>
              <a:rPr lang="uk-UA" noProof="0" dirty="0">
                <a:solidFill>
                  <a:srgbClr val="002949"/>
                </a:solidFill>
                <a:ea typeface="Roboto Condensed Light" panose="02000000000000000000" pitchFamily="2" charset="0"/>
                <a:cs typeface="Times New Roman" panose="02020603050405020304" pitchFamily="18" charset="0"/>
              </a:rPr>
              <a:t>Робота над проєктом Положення про використання технологій ШІ працівниками апарату </a:t>
            </a:r>
            <a:r>
              <a:rPr lang="ru-RU" dirty="0">
                <a:solidFill>
                  <a:srgbClr val="002949"/>
                </a:solidFill>
                <a:ea typeface="Roboto Condensed Light" panose="02000000000000000000" pitchFamily="2" charset="0"/>
                <a:cs typeface="Times New Roman" panose="02020603050405020304" pitchFamily="18" charset="0"/>
              </a:rPr>
              <a:t>ВС (</a:t>
            </a:r>
            <a:r>
              <a:rPr lang="uk-UA" noProof="0" dirty="0">
                <a:solidFill>
                  <a:srgbClr val="002949"/>
                </a:solidFill>
                <a:ea typeface="Roboto Condensed Light" panose="02000000000000000000" pitchFamily="2" charset="0"/>
                <a:cs typeface="Times New Roman" panose="02020603050405020304" pitchFamily="18" charset="0"/>
              </a:rPr>
              <a:t>основні ідеї</a:t>
            </a:r>
            <a:r>
              <a:rPr lang="ru-RU" dirty="0">
                <a:solidFill>
                  <a:srgbClr val="002949"/>
                </a:solidFill>
                <a:ea typeface="Roboto Condensed Light" panose="02000000000000000000" pitchFamily="2" charset="0"/>
                <a:cs typeface="Times New Roman" panose="02020603050405020304" pitchFamily="18" charset="0"/>
              </a:rPr>
              <a:t>)</a:t>
            </a:r>
            <a:endParaRPr lang="uk-UA"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 фахового людського контролю як основа взаємодії правосуддя та штучного інтелекту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2</a:t>
            </a:fld>
            <a:endParaRPr lang="en-US" sz="1400" dirty="0">
              <a:solidFill>
                <a:srgbClr val="002949"/>
              </a:solidFill>
            </a:endParaRPr>
          </a:p>
        </p:txBody>
      </p:sp>
    </p:spTree>
    <p:extLst>
      <p:ext uri="{BB962C8B-B14F-4D97-AF65-F5344CB8AC3E}">
        <p14:creationId xmlns:p14="http://schemas.microsoft.com/office/powerpoint/2010/main" val="26565777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9AFA1-7078-C207-CFD6-96583E28BE2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720F18-B9BC-BDF2-1E57-4AAB76CF5933}"/>
              </a:ext>
            </a:extLst>
          </p:cNvPr>
          <p:cNvSpPr>
            <a:spLocks noGrp="1"/>
          </p:cNvSpPr>
          <p:nvPr>
            <p:ph type="title"/>
          </p:nvPr>
        </p:nvSpPr>
        <p:spPr>
          <a:xfrm>
            <a:off x="775880" y="377506"/>
            <a:ext cx="10515600" cy="1015066"/>
          </a:xfrm>
        </p:spPr>
        <p:txBody>
          <a:bodyPr/>
          <a:lstStyle/>
          <a:p>
            <a:pPr algn="ctr"/>
            <a:r>
              <a:rPr lang="ru-RU" sz="3200" dirty="0">
                <a:solidFill>
                  <a:srgbClr val="004E9E"/>
                </a:solidFill>
                <a:ea typeface="Roboto Condensed Light" panose="02000000000000000000" pitchFamily="2" charset="0"/>
              </a:rPr>
              <a:t>ПОЛОЖЕННЯ ПРО ВИКОРИСТАННЯ ТЕХНОЛОГІЙ ШІ ПРАЦІВНИКАМИ АПАРАТУ </a:t>
            </a:r>
            <a:r>
              <a:rPr lang="ru-RU" sz="3200" dirty="0" smtClean="0">
                <a:solidFill>
                  <a:srgbClr val="004E9E"/>
                </a:solidFill>
                <a:ea typeface="Roboto Condensed Light" panose="02000000000000000000" pitchFamily="2" charset="0"/>
              </a:rPr>
              <a:t>ВС</a:t>
            </a:r>
            <a:br>
              <a:rPr lang="ru-RU" sz="3200" dirty="0" smtClean="0">
                <a:solidFill>
                  <a:srgbClr val="004E9E"/>
                </a:solidFill>
                <a:ea typeface="Roboto Condensed Light" panose="02000000000000000000" pitchFamily="2" charset="0"/>
              </a:rPr>
            </a:br>
            <a:r>
              <a:rPr lang="en-US" sz="1600" dirty="0">
                <a:solidFill>
                  <a:srgbClr val="004E9E"/>
                </a:solidFill>
                <a:ea typeface="Roboto Condensed Light" panose="02000000000000000000" pitchFamily="2" charset="0"/>
                <a:hlinkClick r:id="rId2"/>
              </a:rPr>
              <a:t>https://</a:t>
            </a:r>
            <a:r>
              <a:rPr lang="en-US" sz="1600" dirty="0" smtClean="0">
                <a:solidFill>
                  <a:srgbClr val="004E9E"/>
                </a:solidFill>
                <a:ea typeface="Roboto Condensed Light" panose="02000000000000000000" pitchFamily="2" charset="0"/>
                <a:hlinkClick r:id="rId2"/>
              </a:rPr>
              <a:t>constitutionalist.com.ua/poperednij-proiekt-polozhennia-pro-vykorystannia-tekhnolohij-shi-pratsivnykamy-aparatu-vs</a:t>
            </a:r>
            <a:r>
              <a:rPr lang="uk-UA" sz="1600" dirty="0" smtClean="0">
                <a:solidFill>
                  <a:srgbClr val="004E9E"/>
                </a:solidFill>
                <a:ea typeface="Roboto Condensed Light" panose="02000000000000000000" pitchFamily="2" charset="0"/>
              </a:rPr>
              <a:t> </a:t>
            </a:r>
            <a:endParaRPr lang="uk-UA" sz="1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CC41020B-3F6E-513C-9E3F-8AEBC28FFE2E}"/>
              </a:ext>
            </a:extLst>
          </p:cNvPr>
          <p:cNvSpPr>
            <a:spLocks noGrp="1"/>
          </p:cNvSpPr>
          <p:nvPr>
            <p:ph idx="1"/>
          </p:nvPr>
        </p:nvSpPr>
        <p:spPr>
          <a:xfrm>
            <a:off x="327804" y="1537855"/>
            <a:ext cx="11395494" cy="4326922"/>
          </a:xfrm>
        </p:spPr>
        <p:txBody>
          <a:bodyPr/>
          <a:lstStyle/>
          <a:p>
            <a:pPr indent="0" algn="just">
              <a:lnSpc>
                <a:spcPct val="100000"/>
              </a:lnSpc>
              <a:spcBef>
                <a:spcPts val="0"/>
              </a:spcBef>
              <a:spcAft>
                <a:spcPts val="0"/>
              </a:spcAft>
              <a:buNone/>
            </a:pPr>
            <a:r>
              <a:rPr lang="uk-UA" sz="3600" dirty="0">
                <a:solidFill>
                  <a:srgbClr val="002949"/>
                </a:solidFill>
                <a:ea typeface="Roboto Condensed Light" panose="02000000000000000000" pitchFamily="2" charset="0"/>
                <a:cs typeface="Times New Roman" panose="02020603050405020304" pitchFamily="18" charset="0"/>
              </a:rPr>
              <a:t>На засіданні Робочої групи Верховного Суду щодо стратегії забезпечення єдності судової практики 7 липня 2025 року було вирішено вважати за доцільне розпочати розробку правил використання штучного інтелекту в діяльності Верховного Суду та доручити Департаменту аналітичної та правової роботи розробити проєкт таких правил </a:t>
            </a:r>
            <a:endParaRPr lang="uk-UA" sz="36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E3171E16-6832-029F-E98C-4B0F46754A5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C18A3E0-8580-8AF0-8AC3-E48CEEBB8E4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85514FC9-F053-94E7-DA73-FEDBD6CA1A6C}"/>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 фахового людського контролю як основа взаємодії правосуддя та штучного інтелекту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A2E0A434-5EDE-0DB6-7BB4-46E56ECF938C}"/>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20</a:t>
            </a:fld>
            <a:endParaRPr lang="en-US" sz="1400" dirty="0">
              <a:solidFill>
                <a:srgbClr val="002949"/>
              </a:solidFill>
            </a:endParaRPr>
          </a:p>
        </p:txBody>
      </p:sp>
    </p:spTree>
    <p:extLst>
      <p:ext uri="{BB962C8B-B14F-4D97-AF65-F5344CB8AC3E}">
        <p14:creationId xmlns:p14="http://schemas.microsoft.com/office/powerpoint/2010/main" val="10176417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6491EE-9DF3-A74A-9C62-9BBACFEFBFD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6249BC-C80E-814C-A036-25330B364242}"/>
              </a:ext>
            </a:extLst>
          </p:cNvPr>
          <p:cNvSpPr>
            <a:spLocks noGrp="1"/>
          </p:cNvSpPr>
          <p:nvPr>
            <p:ph type="title"/>
          </p:nvPr>
        </p:nvSpPr>
        <p:spPr>
          <a:xfrm>
            <a:off x="775880" y="377507"/>
            <a:ext cx="10515600" cy="682034"/>
          </a:xfrm>
        </p:spPr>
        <p:txBody>
          <a:bodyPr/>
          <a:lstStyle/>
          <a:p>
            <a:pPr algn="ctr"/>
            <a:r>
              <a:rPr lang="ru-RU" sz="4000" dirty="0" smtClean="0">
                <a:solidFill>
                  <a:srgbClr val="004E9E"/>
                </a:solidFill>
                <a:ea typeface="Roboto Condensed Light" panose="02000000000000000000" pitchFamily="2" charset="0"/>
              </a:rPr>
              <a:t>ОСНОВНІ ІДЕЇ</a:t>
            </a:r>
            <a:endParaRPr lang="uk-UA" sz="4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2BCE6713-EEC4-DDA1-CA5A-C056E0964002}"/>
              </a:ext>
            </a:extLst>
          </p:cNvPr>
          <p:cNvSpPr>
            <a:spLocks noGrp="1"/>
          </p:cNvSpPr>
          <p:nvPr>
            <p:ph idx="1"/>
          </p:nvPr>
        </p:nvSpPr>
        <p:spPr>
          <a:xfrm>
            <a:off x="327804" y="1086186"/>
            <a:ext cx="11395494" cy="4778592"/>
          </a:xfrm>
        </p:spPr>
        <p:txBody>
          <a:bodyPr/>
          <a:lstStyle/>
          <a:p>
            <a:pPr indent="0" algn="just">
              <a:lnSpc>
                <a:spcPct val="100000"/>
              </a:lnSpc>
              <a:spcBef>
                <a:spcPts val="0"/>
              </a:spcBef>
              <a:spcAft>
                <a:spcPts val="0"/>
              </a:spcAft>
              <a:buNone/>
            </a:pPr>
            <a:r>
              <a:rPr lang="uk-UA" sz="3400" dirty="0" smtClean="0">
                <a:solidFill>
                  <a:srgbClr val="002949"/>
                </a:solidFill>
                <a:ea typeface="Roboto Condensed Light" panose="02000000000000000000" pitchFamily="2" charset="0"/>
                <a:cs typeface="Times New Roman" panose="02020603050405020304" pitchFamily="18" charset="0"/>
              </a:rPr>
              <a:t>ШІ є виключно допоміжним засобом, який не може замінити професійну діяльність працівника (його критичне мислення, фахове судження, правову кваліфікацію та прийняття остаточного рішення).</a:t>
            </a:r>
          </a:p>
          <a:p>
            <a:pPr indent="0" algn="just">
              <a:lnSpc>
                <a:spcPct val="100000"/>
              </a:lnSpc>
              <a:spcBef>
                <a:spcPts val="0"/>
              </a:spcBef>
              <a:spcAft>
                <a:spcPts val="0"/>
              </a:spcAft>
              <a:buNone/>
            </a:pPr>
            <a:endParaRPr lang="uk-UA" sz="1200" dirty="0" smtClean="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uk-UA" sz="3400" dirty="0" smtClean="0">
                <a:solidFill>
                  <a:srgbClr val="002949"/>
                </a:solidFill>
                <a:ea typeface="Roboto Condensed Light" panose="02000000000000000000" pitchFamily="2" charset="0"/>
                <a:cs typeface="Times New Roman" panose="02020603050405020304" pitchFamily="18" charset="0"/>
              </a:rPr>
              <a:t>Остаточне рішення про використання результатів, отриманих з використанням ШІ, завжди залишається за </a:t>
            </a:r>
            <a:r>
              <a:rPr lang="uk-UA" sz="3400" dirty="0" smtClean="0">
                <a:solidFill>
                  <a:srgbClr val="002949"/>
                </a:solidFill>
                <a:ea typeface="Roboto Condensed Light" panose="02000000000000000000" pitchFamily="2" charset="0"/>
                <a:cs typeface="Times New Roman" panose="02020603050405020304" pitchFamily="18" charset="0"/>
              </a:rPr>
              <a:t>працівником, </a:t>
            </a:r>
            <a:r>
              <a:rPr lang="uk-UA" sz="3400" dirty="0" smtClean="0">
                <a:solidFill>
                  <a:srgbClr val="002949"/>
                </a:solidFill>
                <a:ea typeface="Roboto Condensed Light" panose="02000000000000000000" pitchFamily="2" charset="0"/>
                <a:cs typeface="Times New Roman" panose="02020603050405020304" pitchFamily="18" charset="0"/>
              </a:rPr>
              <a:t>який повинен зберігати повний контроль над процесом такого використання</a:t>
            </a:r>
          </a:p>
          <a:p>
            <a:pPr indent="0" algn="just">
              <a:lnSpc>
                <a:spcPct val="100000"/>
              </a:lnSpc>
              <a:spcBef>
                <a:spcPts val="0"/>
              </a:spcBef>
              <a:spcAft>
                <a:spcPts val="0"/>
              </a:spcAft>
              <a:buNone/>
            </a:pPr>
            <a:endParaRPr lang="uk-UA" dirty="0" smtClean="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1AC4E525-9BE0-07D2-BBA1-5764404FFB5B}"/>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1B532D1C-01D1-018A-3AD3-D13C8906F58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1FE2D29D-2D14-C713-D566-9EC74F096EA9}"/>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 фахового людського контролю як основа взаємодії правосуддя та штучного інтелекту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FF0EB4AE-50D5-D964-9097-C187D0FF5075}"/>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21</a:t>
            </a:fld>
            <a:endParaRPr lang="en-US" sz="1400" dirty="0">
              <a:solidFill>
                <a:srgbClr val="002949"/>
              </a:solidFill>
            </a:endParaRPr>
          </a:p>
        </p:txBody>
      </p:sp>
    </p:spTree>
    <p:extLst>
      <p:ext uri="{BB962C8B-B14F-4D97-AF65-F5344CB8AC3E}">
        <p14:creationId xmlns:p14="http://schemas.microsoft.com/office/powerpoint/2010/main" val="7255623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6491EE-9DF3-A74A-9C62-9BBACFEFBFD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6249BC-C80E-814C-A036-25330B364242}"/>
              </a:ext>
            </a:extLst>
          </p:cNvPr>
          <p:cNvSpPr>
            <a:spLocks noGrp="1"/>
          </p:cNvSpPr>
          <p:nvPr>
            <p:ph type="title"/>
          </p:nvPr>
        </p:nvSpPr>
        <p:spPr>
          <a:xfrm>
            <a:off x="775880" y="377507"/>
            <a:ext cx="10515600" cy="682034"/>
          </a:xfrm>
        </p:spPr>
        <p:txBody>
          <a:bodyPr/>
          <a:lstStyle/>
          <a:p>
            <a:pPr algn="ctr"/>
            <a:r>
              <a:rPr lang="ru-RU" sz="4000" dirty="0" smtClean="0">
                <a:solidFill>
                  <a:srgbClr val="004E9E"/>
                </a:solidFill>
                <a:ea typeface="Roboto Condensed Light" panose="02000000000000000000" pitchFamily="2" charset="0"/>
              </a:rPr>
              <a:t>ОСНОВНІ ІДЕЇ</a:t>
            </a:r>
            <a:endParaRPr lang="uk-UA" sz="4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2BCE6713-EEC4-DDA1-CA5A-C056E0964002}"/>
              </a:ext>
            </a:extLst>
          </p:cNvPr>
          <p:cNvSpPr>
            <a:spLocks noGrp="1"/>
          </p:cNvSpPr>
          <p:nvPr>
            <p:ph idx="1"/>
          </p:nvPr>
        </p:nvSpPr>
        <p:spPr>
          <a:xfrm>
            <a:off x="327804" y="1344086"/>
            <a:ext cx="11395494" cy="4358445"/>
          </a:xfrm>
        </p:spPr>
        <p:txBody>
          <a:bodyPr/>
          <a:lstStyle/>
          <a:p>
            <a:pPr indent="0" algn="just">
              <a:lnSpc>
                <a:spcPct val="100000"/>
              </a:lnSpc>
              <a:spcBef>
                <a:spcPts val="0"/>
              </a:spcBef>
              <a:spcAft>
                <a:spcPts val="0"/>
              </a:spcAft>
              <a:buNone/>
            </a:pPr>
            <a:r>
              <a:rPr lang="uk-UA" sz="3800" dirty="0">
                <a:solidFill>
                  <a:srgbClr val="002949"/>
                </a:solidFill>
                <a:ea typeface="Roboto Condensed Light" panose="02000000000000000000" pitchFamily="2" charset="0"/>
                <a:cs typeface="Times New Roman" panose="02020603050405020304" pitchFamily="18" charset="0"/>
              </a:rPr>
              <a:t>Будь-яка інформація, створена з використанням ШІ, підлягає обов’язковій фаховій перевірці працівником на точність, достовірність та відсутність упереджень.</a:t>
            </a:r>
            <a:endParaRPr lang="uk-UA" sz="3800" dirty="0" smtClean="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endParaRPr lang="uk-UA" sz="2000" dirty="0" smtClean="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uk-UA" sz="3800" dirty="0">
                <a:solidFill>
                  <a:srgbClr val="002949"/>
                </a:solidFill>
                <a:ea typeface="Roboto Condensed Light" panose="02000000000000000000" pitchFamily="2" charset="0"/>
                <a:cs typeface="Times New Roman" panose="02020603050405020304" pitchFamily="18" charset="0"/>
              </a:rPr>
              <a:t>Працівники зобов’язані проходити періодичне навчання щодо практичних аспектів застосування технологій ШІ, зокрема техніки інженерії запитів</a:t>
            </a:r>
            <a:r>
              <a:rPr lang="uk-UA" sz="3800" dirty="0" smtClean="0">
                <a:solidFill>
                  <a:srgbClr val="002949"/>
                </a:solidFill>
                <a:ea typeface="Roboto Condensed Light" panose="02000000000000000000" pitchFamily="2" charset="0"/>
                <a:cs typeface="Times New Roman" panose="02020603050405020304" pitchFamily="18" charset="0"/>
              </a:rPr>
              <a:t>.</a:t>
            </a: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1AC4E525-9BE0-07D2-BBA1-5764404FFB5B}"/>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1B532D1C-01D1-018A-3AD3-D13C8906F58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1FE2D29D-2D14-C713-D566-9EC74F096EA9}"/>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 фахового людського контролю як основа взаємодії правосуддя та штучного інтелекту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FF0EB4AE-50D5-D964-9097-C187D0FF5075}"/>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22</a:t>
            </a:fld>
            <a:endParaRPr lang="en-US" sz="1400" dirty="0">
              <a:solidFill>
                <a:srgbClr val="002949"/>
              </a:solidFill>
            </a:endParaRPr>
          </a:p>
        </p:txBody>
      </p:sp>
    </p:spTree>
    <p:extLst>
      <p:ext uri="{BB962C8B-B14F-4D97-AF65-F5344CB8AC3E}">
        <p14:creationId xmlns:p14="http://schemas.microsoft.com/office/powerpoint/2010/main" val="25566108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4">
            <a:extLst>
              <a:ext uri="{FF2B5EF4-FFF2-40B4-BE49-F238E27FC236}">
                <a16:creationId xmlns:a16="http://schemas.microsoft.com/office/drawing/2014/main" id="{2C703E52-4BE2-15A0-6776-C6B38B390E80}"/>
              </a:ext>
            </a:extLst>
          </p:cNvPr>
          <p:cNvSpPr>
            <a:spLocks noChangeArrowheads="1"/>
          </p:cNvSpPr>
          <p:nvPr/>
        </p:nvSpPr>
        <p:spPr bwMode="auto">
          <a:xfrm>
            <a:off x="508264" y="710802"/>
            <a:ext cx="11328602" cy="493211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spcAft>
                <a:spcPts val="0"/>
              </a:spcAft>
              <a:buFont typeface="Arial" panose="020B0604020202020204" pitchFamily="34" charset="0"/>
              <a:buNone/>
            </a:pPr>
            <a:r>
              <a:rPr lang="ru-RU" altLang="uk-UA" sz="950" dirty="0">
                <a:solidFill>
                  <a:srgbClr val="002949"/>
                </a:solidFill>
              </a:rPr>
              <a:t>1. Штучний інтелект як основа цифрового судочинства: помічник чи майбутній конкурент судді? </a:t>
            </a:r>
            <a:r>
              <a:rPr lang="ru-RU" altLang="uk-UA" sz="950" dirty="0">
                <a:solidFill>
                  <a:srgbClr val="002949"/>
                </a:solidFill>
                <a:hlinkClick r:id="rId2"/>
              </a:rPr>
              <a:t>https://supreme.court.gov.ua/userfiles/media/new_folder_for_uploads/supreme/2024_prezent/artificial_intelligence_bernaziuk.pdf</a:t>
            </a:r>
            <a:r>
              <a:rPr lang="ru-RU" altLang="uk-UA" sz="95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950" dirty="0">
                <a:solidFill>
                  <a:srgbClr val="002949"/>
                </a:solidFill>
              </a:rPr>
              <a:t>2. Штучний інтелект (</a:t>
            </a:r>
            <a:r>
              <a:rPr lang="en-US" altLang="uk-UA" sz="950" dirty="0">
                <a:solidFill>
                  <a:srgbClr val="002949"/>
                </a:solidFill>
              </a:rPr>
              <a:t>artificial intelligence) </a:t>
            </a:r>
            <a:r>
              <a:rPr lang="ru-RU" altLang="uk-UA" sz="950" dirty="0">
                <a:solidFill>
                  <a:srgbClr val="002949"/>
                </a:solidFill>
              </a:rPr>
              <a:t>сьогоднішній погляд на перспективи майбутнього </a:t>
            </a:r>
            <a:r>
              <a:rPr lang="en-US" altLang="uk-UA" sz="950" dirty="0">
                <a:solidFill>
                  <a:srgbClr val="002949"/>
                </a:solidFill>
                <a:hlinkClick r:id="rId3"/>
              </a:rPr>
              <a:t>https://supreme.court.gov.ua/userfiles/media/new_folder_for_uploads/supreme/2024_prezent/artificial_intelligence_bernaziuk%20(1).pdf</a:t>
            </a:r>
            <a:r>
              <a:rPr lang="uk-UA" altLang="uk-UA" sz="95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950" dirty="0">
                <a:solidFill>
                  <a:srgbClr val="002949"/>
                </a:solidFill>
              </a:rPr>
              <a:t>3. Сучасні можливості штучного інтелекту (</a:t>
            </a:r>
            <a:r>
              <a:rPr lang="en-US" altLang="uk-UA" sz="950" dirty="0">
                <a:solidFill>
                  <a:srgbClr val="002949"/>
                </a:solidFill>
              </a:rPr>
              <a:t>artificial intelligence) </a:t>
            </a:r>
            <a:r>
              <a:rPr lang="uk-UA" altLang="uk-UA" sz="950" dirty="0">
                <a:solidFill>
                  <a:srgbClr val="002949"/>
                </a:solidFill>
              </a:rPr>
              <a:t>процесуальна економія чи загроза незалежності судді? </a:t>
            </a:r>
          </a:p>
          <a:p>
            <a:pPr>
              <a:lnSpc>
                <a:spcPct val="100000"/>
              </a:lnSpc>
              <a:spcBef>
                <a:spcPct val="0"/>
              </a:spcBef>
              <a:spcAft>
                <a:spcPts val="0"/>
              </a:spcAft>
              <a:buFont typeface="Arial" panose="020B0604020202020204" pitchFamily="34" charset="0"/>
              <a:buNone/>
            </a:pPr>
            <a:r>
              <a:rPr lang="en-US" altLang="uk-UA" sz="950" dirty="0">
                <a:solidFill>
                  <a:srgbClr val="002949"/>
                </a:solidFill>
              </a:rPr>
              <a:t>https://nsj.gov.ua/ua/pidgotovka-pratsivnikiv-aparativ-sudiv/programi-pidgotovki-pratsivnikiv-aparativ-sudiv-2021-rik/20-23-travnya-2024-r-programa-pidgotovki-ta-pidvishennya-rivnya-kvalifikatsii-za-standartizovanou-programou-pomichnikiv-suddiv-mistsevih-ta-apelyatsiynih-gospodarskih-sudiv</a:t>
            </a:r>
            <a:r>
              <a:rPr lang="uk-UA" altLang="uk-UA" sz="95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950" dirty="0">
                <a:solidFill>
                  <a:srgbClr val="002949"/>
                </a:solidFill>
              </a:rPr>
              <a:t>4. Інтеграція штучного інтелекту (</a:t>
            </a:r>
            <a:r>
              <a:rPr lang="en-US" altLang="uk-UA" sz="950" dirty="0">
                <a:solidFill>
                  <a:srgbClr val="002949"/>
                </a:solidFill>
              </a:rPr>
              <a:t>artificial intelligence) </a:t>
            </a:r>
            <a:r>
              <a:rPr lang="uk-UA" altLang="uk-UA" sz="950" dirty="0">
                <a:solidFill>
                  <a:srgbClr val="002949"/>
                </a:solidFill>
              </a:rPr>
              <a:t>в систему правосуддя: поспішай повільно </a:t>
            </a:r>
            <a:r>
              <a:rPr lang="en-US" altLang="uk-UA" sz="950" dirty="0">
                <a:solidFill>
                  <a:srgbClr val="002949"/>
                </a:solidFill>
                <a:hlinkClick r:id="rId4"/>
              </a:rPr>
              <a:t>https://supreme.court.gov.ua/userfiles/media/new_folder_for_uploads/supreme/2024_prezent/AI_festina_lente_bernaziuk.pdf</a:t>
            </a:r>
            <a:r>
              <a:rPr lang="uk-UA" altLang="uk-UA" sz="95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950" dirty="0">
                <a:solidFill>
                  <a:srgbClr val="002949"/>
                </a:solidFill>
              </a:rPr>
              <a:t>5. Правосуддя та штучний інтелект: перші правила </a:t>
            </a:r>
            <a:r>
              <a:rPr lang="ru-RU" altLang="uk-UA" sz="950" dirty="0">
                <a:solidFill>
                  <a:srgbClr val="002949"/>
                </a:solidFill>
                <a:hlinkClick r:id="rId5"/>
              </a:rPr>
              <a:t>https://supreme.court.gov.ua/userfiles/media/new_folder_for_uploads/supreme/2024_prezent/AI_first_rules_bernaziuk.pdf</a:t>
            </a:r>
            <a:r>
              <a:rPr lang="ru-RU" altLang="uk-UA" sz="95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950" dirty="0">
                <a:solidFill>
                  <a:srgbClr val="002949"/>
                </a:solidFill>
              </a:rPr>
              <a:t>6. Штучний інтелект та питання етики під час здійснення правосуддя </a:t>
            </a:r>
            <a:r>
              <a:rPr lang="ru-RU" altLang="uk-UA" sz="950" dirty="0">
                <a:solidFill>
                  <a:srgbClr val="002949"/>
                </a:solidFill>
                <a:hlinkClick r:id="rId6"/>
              </a:rPr>
              <a:t>https://supreme.court.gov.ua/userfiles/media/new_folder_for_uploads/supreme/2024_prezent/AI_ethics_bernaziuk.pdf</a:t>
            </a:r>
            <a:r>
              <a:rPr lang="ru-RU" altLang="uk-UA" sz="95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950" dirty="0">
                <a:solidFill>
                  <a:srgbClr val="002949"/>
                </a:solidFill>
              </a:rPr>
              <a:t>7. Інструменти штучного інтелекту та неприпустимість зловживання процесуальними правами </a:t>
            </a:r>
            <a:r>
              <a:rPr lang="ru-RU" altLang="uk-UA" sz="950" dirty="0">
                <a:solidFill>
                  <a:srgbClr val="002949"/>
                </a:solidFill>
                <a:hlinkClick r:id="rId7"/>
              </a:rPr>
              <a:t>https://supreme.court.gov.ua/userfiles/media/new_folder_for_uploads/supreme/2024_prezent/AI_abuse_of_procedural_rights.pdf</a:t>
            </a:r>
            <a:r>
              <a:rPr lang="ru-RU" altLang="uk-UA" sz="95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950" dirty="0">
                <a:solidFill>
                  <a:srgbClr val="002949"/>
                </a:solidFill>
              </a:rPr>
              <a:t>8. Нові принципи здійснення правосуддя </a:t>
            </a:r>
            <a:r>
              <a:rPr lang="en-US" altLang="uk-UA" sz="950" dirty="0">
                <a:solidFill>
                  <a:srgbClr val="002949"/>
                </a:solidFill>
                <a:hlinkClick r:id="rId8"/>
              </a:rPr>
              <a:t>https://supreme.court.gov.ua/userfiles/media/new_folder_for_uploads/supreme/2024_prezent/101-%20new_principles_court_bernaziuk.pdf</a:t>
            </a:r>
            <a:r>
              <a:rPr lang="uk-UA" altLang="uk-UA" sz="95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950" dirty="0">
                <a:solidFill>
                  <a:srgbClr val="002949"/>
                </a:solidFill>
              </a:rPr>
              <a:t>9. </a:t>
            </a:r>
            <a:r>
              <a:rPr lang="ru-RU" altLang="uk-UA" sz="950" dirty="0">
                <a:solidFill>
                  <a:srgbClr val="002949"/>
                </a:solidFill>
              </a:rPr>
              <a:t>Технології штучного інтелекту та принцип правової визначеності </a:t>
            </a:r>
            <a:r>
              <a:rPr lang="ru-RU" altLang="uk-UA" sz="950" dirty="0">
                <a:solidFill>
                  <a:srgbClr val="002949"/>
                </a:solidFill>
                <a:hlinkClick r:id="rId9"/>
              </a:rPr>
              <a:t>https://supreme.court.gov.ua/userfiles/media/new_folder_for_uploads/supreme/2024_prezent/AI_principal_of_legal_certainly_bernaziuk.pdf</a:t>
            </a:r>
            <a:r>
              <a:rPr lang="ru-RU" altLang="uk-UA" sz="95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950" dirty="0">
                <a:solidFill>
                  <a:srgbClr val="002949"/>
                </a:solidFill>
              </a:rPr>
              <a:t>10. Штучний інтелект: застосувати недозволено ігнорувати </a:t>
            </a:r>
            <a:r>
              <a:rPr lang="en-US" altLang="uk-UA" sz="950" dirty="0">
                <a:solidFill>
                  <a:srgbClr val="002949"/>
                </a:solidFill>
                <a:hlinkClick r:id="rId10"/>
              </a:rPr>
              <a:t>https://court.gov.ua/storage/portal/supreme/prezentacii_2024/Prezent_AI_prohibition_or_permission_bernaziuk.pdf</a:t>
            </a:r>
            <a:r>
              <a:rPr lang="uk-UA" altLang="uk-UA" sz="95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950" dirty="0">
                <a:solidFill>
                  <a:srgbClr val="002949"/>
                </a:solidFill>
              </a:rPr>
              <a:t>11. Сучасні можливості штучного інтелекту та питання приватності </a:t>
            </a:r>
            <a:r>
              <a:rPr lang="en-US" altLang="uk-UA" sz="950" dirty="0">
                <a:solidFill>
                  <a:srgbClr val="002949"/>
                </a:solidFill>
                <a:hlinkClick r:id="rId11"/>
              </a:rPr>
              <a:t>https://court.gov.ua/storage/portal/supreme/prezentacii_2024/104_AI_privacy_bernaziuk.pdf</a:t>
            </a:r>
            <a:r>
              <a:rPr lang="uk-UA" altLang="uk-UA" sz="95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950" dirty="0">
                <a:solidFill>
                  <a:srgbClr val="002949"/>
                </a:solidFill>
              </a:rPr>
              <a:t>12. </a:t>
            </a:r>
            <a:r>
              <a:rPr lang="ru-RU" altLang="uk-UA" sz="950" dirty="0">
                <a:solidFill>
                  <a:srgbClr val="002949"/>
                </a:solidFill>
              </a:rPr>
              <a:t>Технології штучного інтелекту в правосудді: міжнародні стандарти регулювання </a:t>
            </a:r>
            <a:r>
              <a:rPr lang="ru-RU" altLang="uk-UA" sz="950" dirty="0">
                <a:solidFill>
                  <a:srgbClr val="002949"/>
                </a:solidFill>
                <a:hlinkClick r:id="rId12"/>
              </a:rPr>
              <a:t>https://court.gov.ua/storage/portal/supreme/prezentacii_2024/105_AI_internation_standarts_bernaziuk.pdf</a:t>
            </a:r>
            <a:r>
              <a:rPr lang="ru-RU" altLang="uk-UA" sz="95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950" dirty="0">
                <a:solidFill>
                  <a:srgbClr val="002949"/>
                </a:solidFill>
              </a:rPr>
              <a:t>13. Практичні аспекти використання технології штучного інтелекту в юридичній сфері </a:t>
            </a:r>
            <a:r>
              <a:rPr lang="en-US" altLang="uk-UA" sz="950" dirty="0">
                <a:solidFill>
                  <a:srgbClr val="002949"/>
                </a:solidFill>
                <a:hlinkClick r:id="rId13"/>
              </a:rPr>
              <a:t>https://court.gov.ua/storage/portal/supreme/prezentacii_2024/108_AI_practice_bernaziuk.pdf</a:t>
            </a:r>
            <a:r>
              <a:rPr lang="uk-UA" altLang="uk-UA" sz="950" dirty="0">
                <a:solidFill>
                  <a:srgbClr val="002949"/>
                </a:solidFill>
              </a:rPr>
              <a:t> </a:t>
            </a:r>
            <a:endParaRPr lang="ru-RU" altLang="uk-UA" sz="950" dirty="0">
              <a:solidFill>
                <a:srgbClr val="002949"/>
              </a:solidFill>
            </a:endParaRPr>
          </a:p>
          <a:p>
            <a:pPr>
              <a:lnSpc>
                <a:spcPct val="100000"/>
              </a:lnSpc>
              <a:spcBef>
                <a:spcPct val="0"/>
              </a:spcBef>
              <a:spcAft>
                <a:spcPts val="0"/>
              </a:spcAft>
              <a:buFont typeface="Arial" panose="020B0604020202020204" pitchFamily="34" charset="0"/>
              <a:buNone/>
            </a:pPr>
            <a:r>
              <a:rPr lang="uk-UA" altLang="uk-UA" sz="950" dirty="0">
                <a:solidFill>
                  <a:srgbClr val="002949"/>
                </a:solidFill>
              </a:rPr>
              <a:t>14. Технології штучного інтелекту та </a:t>
            </a:r>
            <a:r>
              <a:rPr lang="en-US" altLang="uk-UA" sz="950" dirty="0">
                <a:solidFill>
                  <a:srgbClr val="002949"/>
                </a:solidFill>
              </a:rPr>
              <a:t>life hacks </a:t>
            </a:r>
            <a:r>
              <a:rPr lang="uk-UA" altLang="uk-UA" sz="950" dirty="0">
                <a:solidFill>
                  <a:srgbClr val="002949"/>
                </a:solidFill>
              </a:rPr>
              <a:t>для юристів </a:t>
            </a:r>
            <a:r>
              <a:rPr lang="en-US" altLang="uk-UA" sz="950" dirty="0">
                <a:solidFill>
                  <a:srgbClr val="002949"/>
                </a:solidFill>
                <a:hlinkClick r:id="rId14"/>
              </a:rPr>
              <a:t>https://court.gov.ua/storage/portal/supreme/prezentacii_2024/109_%20AI_life_hacks_bernaziuk.pdf</a:t>
            </a:r>
            <a:r>
              <a:rPr lang="uk-UA" altLang="uk-UA" sz="950" dirty="0">
                <a:solidFill>
                  <a:srgbClr val="002949"/>
                </a:solidFill>
              </a:rPr>
              <a:t> </a:t>
            </a:r>
          </a:p>
          <a:p>
            <a:pPr>
              <a:lnSpc>
                <a:spcPct val="100000"/>
              </a:lnSpc>
              <a:spcBef>
                <a:spcPts val="0"/>
              </a:spcBef>
              <a:spcAft>
                <a:spcPts val="0"/>
              </a:spcAft>
              <a:buNone/>
            </a:pPr>
            <a:r>
              <a:rPr lang="uk-UA" sz="950" kern="100" dirty="0">
                <a:effectLst/>
                <a:ea typeface="Roboto Condensed Light" panose="02000000000000000000" pitchFamily="2" charset="0"/>
                <a:cs typeface="Times New Roman" panose="02020603050405020304" pitchFamily="18" charset="0"/>
              </a:rPr>
              <a:t>15. </a:t>
            </a:r>
            <a:r>
              <a:rPr lang="ru-RU" sz="950" kern="100" dirty="0">
                <a:effectLst/>
                <a:ea typeface="Roboto Condensed Light" panose="02000000000000000000" pitchFamily="2" charset="0"/>
                <a:cs typeface="Times New Roman" panose="02020603050405020304" pitchFamily="18" charset="0"/>
              </a:rPr>
              <a:t>Штучний інтелект та правосуддя: механізми забезпечення прозорості та підзвітності </a:t>
            </a:r>
            <a:r>
              <a:rPr lang="en-US" sz="950" kern="100" dirty="0">
                <a:effectLst/>
                <a:ea typeface="Roboto Condensed Light" panose="02000000000000000000" pitchFamily="2" charset="0"/>
                <a:cs typeface="Times New Roman" panose="02020603050405020304" pitchFamily="18" charset="0"/>
                <a:hlinkClick r:id="rId15"/>
              </a:rPr>
              <a:t>https://court.gov.ua/storage/portal/supreme/prezentacii_2024/115_AI_transparency_accountability_bernaziuk.pdf</a:t>
            </a:r>
            <a:r>
              <a:rPr lang="en-US" sz="950" kern="100" dirty="0">
                <a:effectLst/>
                <a:ea typeface="Roboto Condensed Light" panose="02000000000000000000" pitchFamily="2" charset="0"/>
                <a:cs typeface="Times New Roman" panose="02020603050405020304" pitchFamily="18" charset="0"/>
              </a:rPr>
              <a:t> </a:t>
            </a:r>
          </a:p>
          <a:p>
            <a:pPr>
              <a:lnSpc>
                <a:spcPct val="100000"/>
              </a:lnSpc>
              <a:spcBef>
                <a:spcPts val="0"/>
              </a:spcBef>
              <a:spcAft>
                <a:spcPts val="0"/>
              </a:spcAft>
              <a:buNone/>
            </a:pPr>
            <a:r>
              <a:rPr lang="uk-UA" sz="950" kern="100" dirty="0">
                <a:ea typeface="Roboto Condensed Light" panose="02000000000000000000" pitchFamily="2" charset="0"/>
                <a:cs typeface="Times New Roman" panose="02020603050405020304" pitchFamily="18" charset="0"/>
              </a:rPr>
              <a:t>16. </a:t>
            </a:r>
            <a:r>
              <a:rPr lang="ru-RU" sz="950" kern="100" dirty="0">
                <a:ea typeface="Roboto Condensed Light" panose="02000000000000000000" pitchFamily="2" charset="0"/>
                <a:cs typeface="Times New Roman" panose="02020603050405020304" pitchFamily="18" charset="0"/>
              </a:rPr>
              <a:t>Штучний інтелект та право на приватність: баланс між інноваціями та захистом персональних даних </a:t>
            </a:r>
            <a:r>
              <a:rPr lang="en-US" sz="950" kern="100" dirty="0">
                <a:ea typeface="Roboto Condensed Light" panose="02000000000000000000" pitchFamily="2" charset="0"/>
                <a:cs typeface="Times New Roman" panose="02020603050405020304" pitchFamily="18" charset="0"/>
                <a:hlinkClick r:id="rId16"/>
              </a:rPr>
              <a:t>https://court.gov.ua/storage/portal/supreme/prezentacii_2025/119_AI_personal_data_protection_bernaziuk.pdf</a:t>
            </a:r>
            <a:r>
              <a:rPr lang="uk-UA" sz="950" kern="100" dirty="0">
                <a:ea typeface="Roboto Condensed Light" panose="02000000000000000000" pitchFamily="2" charset="0"/>
                <a:cs typeface="Times New Roman" panose="02020603050405020304" pitchFamily="18" charset="0"/>
              </a:rPr>
              <a:t> </a:t>
            </a:r>
            <a:endParaRPr lang="ru-RU" sz="950" kern="100" dirty="0">
              <a:ea typeface="Roboto Condensed Light" panose="02000000000000000000" pitchFamily="2" charset="0"/>
              <a:cs typeface="Times New Roman" panose="02020603050405020304" pitchFamily="18" charset="0"/>
            </a:endParaRPr>
          </a:p>
          <a:p>
            <a:pPr>
              <a:lnSpc>
                <a:spcPct val="100000"/>
              </a:lnSpc>
              <a:spcBef>
                <a:spcPts val="0"/>
              </a:spcBef>
              <a:spcAft>
                <a:spcPts val="0"/>
              </a:spcAft>
              <a:buNone/>
            </a:pPr>
            <a:r>
              <a:rPr lang="ru-RU" sz="950" kern="100" dirty="0">
                <a:ea typeface="Roboto Condensed Light" panose="02000000000000000000" pitchFamily="2" charset="0"/>
                <a:cs typeface="Times New Roman" panose="02020603050405020304" pitchFamily="18" charset="0"/>
              </a:rPr>
              <a:t>17. Цифрова ера правосуддя: роль ШІ у забезпеченні єдності судової практики в Україні </a:t>
            </a:r>
            <a:r>
              <a:rPr lang="en-US" sz="950" kern="100" dirty="0">
                <a:ea typeface="Roboto Condensed Light" panose="02000000000000000000" pitchFamily="2" charset="0"/>
                <a:cs typeface="Times New Roman" panose="02020603050405020304" pitchFamily="18" charset="0"/>
                <a:hlinkClick r:id="rId17"/>
              </a:rPr>
              <a:t>https://court.gov.ua/storage/portal/supreme/prezentacii_2025/120_AI_uniformity_of_judicial_practice_bernaziuk.pdf</a:t>
            </a:r>
            <a:r>
              <a:rPr lang="uk-UA" sz="950" kern="100" dirty="0">
                <a:ea typeface="Roboto Condensed Light" panose="02000000000000000000" pitchFamily="2" charset="0"/>
                <a:cs typeface="Times New Roman" panose="02020603050405020304" pitchFamily="18" charset="0"/>
              </a:rPr>
              <a:t> </a:t>
            </a:r>
            <a:r>
              <a:rPr lang="ru-RU" sz="950" kern="100" dirty="0">
                <a:ea typeface="Roboto Condensed Light" panose="02000000000000000000" pitchFamily="2" charset="0"/>
                <a:cs typeface="Times New Roman" panose="02020603050405020304" pitchFamily="18" charset="0"/>
              </a:rPr>
              <a:t> </a:t>
            </a:r>
          </a:p>
          <a:p>
            <a:pPr>
              <a:lnSpc>
                <a:spcPct val="100000"/>
              </a:lnSpc>
              <a:spcBef>
                <a:spcPts val="0"/>
              </a:spcBef>
              <a:spcAft>
                <a:spcPts val="0"/>
              </a:spcAft>
              <a:buNone/>
            </a:pPr>
            <a:r>
              <a:rPr lang="ru-RU" sz="950" kern="100" dirty="0">
                <a:ea typeface="Roboto Condensed Light" panose="02000000000000000000" pitchFamily="2" charset="0"/>
                <a:cs typeface="Times New Roman" panose="02020603050405020304" pitchFamily="18" charset="0"/>
              </a:rPr>
              <a:t>18. Діджиталізація судочинства: межі допустимого використання ШІ </a:t>
            </a:r>
            <a:r>
              <a:rPr lang="en-US" sz="950" kern="100" dirty="0">
                <a:ea typeface="Roboto Condensed Light" panose="02000000000000000000" pitchFamily="2" charset="0"/>
                <a:cs typeface="Times New Roman" panose="02020603050405020304" pitchFamily="18" charset="0"/>
                <a:hlinkClick r:id="rId18"/>
              </a:rPr>
              <a:t>https://court.gov.ua/storage/portal/supreme/Bernazuk_.pdf</a:t>
            </a:r>
            <a:r>
              <a:rPr lang="uk-UA" sz="950" kern="100" dirty="0">
                <a:ea typeface="Roboto Condensed Light" panose="02000000000000000000" pitchFamily="2" charset="0"/>
                <a:cs typeface="Times New Roman" panose="02020603050405020304" pitchFamily="18" charset="0"/>
              </a:rPr>
              <a:t> </a:t>
            </a:r>
            <a:endParaRPr lang="ru-RU" sz="950" kern="100" dirty="0">
              <a:ea typeface="Roboto Condensed Light" panose="02000000000000000000" pitchFamily="2" charset="0"/>
              <a:cs typeface="Times New Roman" panose="02020603050405020304" pitchFamily="18" charset="0"/>
            </a:endParaRPr>
          </a:p>
          <a:p>
            <a:pPr>
              <a:lnSpc>
                <a:spcPct val="100000"/>
              </a:lnSpc>
              <a:spcBef>
                <a:spcPts val="0"/>
              </a:spcBef>
              <a:spcAft>
                <a:spcPts val="0"/>
              </a:spcAft>
              <a:buNone/>
            </a:pPr>
            <a:r>
              <a:rPr lang="ru-RU" sz="950" kern="100" dirty="0">
                <a:ea typeface="Roboto Condensed Light" panose="02000000000000000000" pitchFamily="2" charset="0"/>
                <a:cs typeface="Times New Roman" panose="02020603050405020304" pitchFamily="18" charset="0"/>
              </a:rPr>
              <a:t>19. Штучний інтелект у правосудді: міжнародний досвід та виклики </a:t>
            </a:r>
            <a:r>
              <a:rPr lang="en-US" sz="950" kern="100" dirty="0">
                <a:ea typeface="Roboto Condensed Light" panose="02000000000000000000" pitchFamily="2" charset="0"/>
                <a:cs typeface="Times New Roman" panose="02020603050405020304" pitchFamily="18" charset="0"/>
                <a:hlinkClick r:id="rId19"/>
              </a:rPr>
              <a:t>https://constitutionalist.com.ua/shtuchnyj-intelekt-u-pravosuddi-mizhnarodnyj-dosvid-ta-vyklyky</a:t>
            </a:r>
            <a:r>
              <a:rPr lang="uk-UA" sz="950" kern="100" dirty="0">
                <a:ea typeface="Roboto Condensed Light" panose="02000000000000000000" pitchFamily="2" charset="0"/>
                <a:cs typeface="Times New Roman" panose="02020603050405020304" pitchFamily="18" charset="0"/>
              </a:rPr>
              <a:t> </a:t>
            </a:r>
            <a:endParaRPr lang="ru-RU" sz="950" kern="100" dirty="0">
              <a:ea typeface="Roboto Condensed Light" panose="02000000000000000000" pitchFamily="2" charset="0"/>
              <a:cs typeface="Times New Roman" panose="02020603050405020304" pitchFamily="18" charset="0"/>
            </a:endParaRPr>
          </a:p>
          <a:p>
            <a:pPr>
              <a:lnSpc>
                <a:spcPct val="100000"/>
              </a:lnSpc>
              <a:spcBef>
                <a:spcPts val="0"/>
              </a:spcBef>
              <a:spcAft>
                <a:spcPts val="0"/>
              </a:spcAft>
              <a:buNone/>
            </a:pPr>
            <a:r>
              <a:rPr lang="ru-RU" altLang="uk-UA" sz="950" kern="100" dirty="0">
                <a:solidFill>
                  <a:srgbClr val="002949"/>
                </a:solidFill>
                <a:ea typeface="Roboto Condensed Light" panose="02000000000000000000" pitchFamily="2" charset="0"/>
                <a:cs typeface="Times New Roman" panose="02020603050405020304" pitchFamily="18" charset="0"/>
              </a:rPr>
              <a:t>20 Технології штучного інтелекту: майбутні перспективи та ризики для судової гілки влади </a:t>
            </a:r>
            <a:r>
              <a:rPr lang="en-US" altLang="uk-UA" sz="950" kern="100" dirty="0">
                <a:solidFill>
                  <a:srgbClr val="002949"/>
                </a:solidFill>
                <a:ea typeface="Roboto Condensed Light" panose="02000000000000000000" pitchFamily="2" charset="0"/>
                <a:cs typeface="Times New Roman" panose="02020603050405020304" pitchFamily="18" charset="0"/>
                <a:hlinkClick r:id="rId20"/>
              </a:rPr>
              <a:t>https://court.gov.ua/storage/portal/supreme/prezentacii_2025/124_AI_Future_Prospects_Risks_for_Judiciary_bernaziuk.pdf</a:t>
            </a:r>
            <a:r>
              <a:rPr lang="uk-UA" altLang="uk-UA" sz="950" kern="100" dirty="0">
                <a:solidFill>
                  <a:srgbClr val="002949"/>
                </a:solidFill>
                <a:ea typeface="Roboto Condensed Light" panose="02000000000000000000" pitchFamily="2" charset="0"/>
                <a:cs typeface="Times New Roman" panose="02020603050405020304" pitchFamily="18" charset="0"/>
              </a:rPr>
              <a:t> </a:t>
            </a:r>
            <a:endParaRPr lang="ru-RU" altLang="uk-UA" sz="950" kern="100" dirty="0">
              <a:solidFill>
                <a:srgbClr val="002949"/>
              </a:solidFill>
              <a:ea typeface="Roboto Condensed Light" panose="02000000000000000000" pitchFamily="2" charset="0"/>
              <a:cs typeface="Times New Roman" panose="02020603050405020304" pitchFamily="18" charset="0"/>
            </a:endParaRPr>
          </a:p>
          <a:p>
            <a:pPr algn="just">
              <a:lnSpc>
                <a:spcPct val="100000"/>
              </a:lnSpc>
              <a:spcBef>
                <a:spcPts val="0"/>
              </a:spcBef>
              <a:spcAft>
                <a:spcPts val="0"/>
              </a:spcAft>
              <a:buNone/>
            </a:pPr>
            <a:r>
              <a:rPr lang="ru-RU" altLang="uk-UA" sz="950" kern="100" dirty="0">
                <a:solidFill>
                  <a:srgbClr val="002949"/>
                </a:solidFill>
                <a:ea typeface="Roboto Condensed Light" panose="02000000000000000000" pitchFamily="2" charset="0"/>
                <a:cs typeface="Times New Roman" panose="02020603050405020304" pitchFamily="18" charset="0"/>
              </a:rPr>
              <a:t>21. Штучний інтелект у правосудді: ризики алгоритмічної упередженості та дискримінації </a:t>
            </a:r>
            <a:r>
              <a:rPr lang="en-US" altLang="uk-UA" sz="950" kern="100" dirty="0">
                <a:solidFill>
                  <a:srgbClr val="002949"/>
                </a:solidFill>
                <a:ea typeface="Roboto Condensed Light" panose="02000000000000000000" pitchFamily="2" charset="0"/>
                <a:cs typeface="Times New Roman" panose="02020603050405020304" pitchFamily="18" charset="0"/>
                <a:hlinkClick r:id="rId21"/>
              </a:rPr>
              <a:t>https://court.gov.ua/storage/portal/supreme/prezentacii_2025/125_AI_Algorithmic_Bias_Discrimination_Risks_bernaziuk.pdf</a:t>
            </a:r>
            <a:r>
              <a:rPr lang="uk-UA" altLang="uk-UA" sz="950" kern="100" dirty="0">
                <a:solidFill>
                  <a:srgbClr val="002949"/>
                </a:solidFill>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ru-RU" altLang="uk-UA" sz="950" kern="100" dirty="0">
                <a:solidFill>
                  <a:srgbClr val="002949"/>
                </a:solidFill>
                <a:ea typeface="Roboto Condensed Light" panose="02000000000000000000" pitchFamily="2" charset="0"/>
                <a:cs typeface="Times New Roman" panose="02020603050405020304" pitchFamily="18" charset="0"/>
              </a:rPr>
              <a:t>22. Верховенство права в епоху ШІ: як верховні суди зберігають баланс між інноваціями та традиціями </a:t>
            </a:r>
            <a:r>
              <a:rPr lang="ru-RU" altLang="uk-UA" sz="950" kern="100" dirty="0">
                <a:solidFill>
                  <a:srgbClr val="002949"/>
                </a:solidFill>
                <a:ea typeface="Roboto Condensed Light" panose="02000000000000000000" pitchFamily="2" charset="0"/>
                <a:cs typeface="Times New Roman" panose="02020603050405020304" pitchFamily="18" charset="0"/>
                <a:hlinkClick r:id="rId22"/>
              </a:rPr>
              <a:t>https://court.gov.ua/storage/portal/supreme/133.%20AI_and_Regulation_by_SupremeCourts_bernaziuk.pdf</a:t>
            </a:r>
            <a:r>
              <a:rPr lang="ru-RU" altLang="uk-UA" sz="950" kern="100" dirty="0">
                <a:solidFill>
                  <a:srgbClr val="002949"/>
                </a:solidFill>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ru-RU" altLang="uk-UA" sz="950" kern="100" dirty="0">
                <a:solidFill>
                  <a:srgbClr val="002949"/>
                </a:solidFill>
                <a:ea typeface="Roboto Condensed Light" panose="02000000000000000000" pitchFamily="2" charset="0"/>
                <a:cs typeface="Times New Roman" panose="02020603050405020304" pitchFamily="18" charset="0"/>
              </a:rPr>
              <a:t>23. Правосуддя в епоху штучного інтелекту: інструмент чи виклик? </a:t>
            </a:r>
            <a:r>
              <a:rPr lang="en-US" altLang="uk-UA" sz="950" kern="100" dirty="0">
                <a:solidFill>
                  <a:srgbClr val="002949"/>
                </a:solidFill>
                <a:ea typeface="Roboto Condensed Light" panose="02000000000000000000" pitchFamily="2" charset="0"/>
                <a:cs typeface="Times New Roman" panose="02020603050405020304" pitchFamily="18" charset="0"/>
                <a:hlinkClick r:id="rId23"/>
              </a:rPr>
              <a:t>https://constitutionalist.com.ua/pravosuddia-v-epokhu-shtuchnoho-intelektu-instrument-chy-vyklyk</a:t>
            </a:r>
            <a:r>
              <a:rPr lang="uk-UA" altLang="uk-UA" sz="950" kern="100" dirty="0">
                <a:solidFill>
                  <a:srgbClr val="002949"/>
                </a:solidFill>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ru-RU" altLang="uk-UA" sz="950" kern="100" dirty="0">
                <a:solidFill>
                  <a:srgbClr val="002949"/>
                </a:solidFill>
                <a:ea typeface="Roboto Condensed Light" panose="02000000000000000000" pitchFamily="2" charset="0"/>
                <a:cs typeface="Times New Roman" panose="02020603050405020304" pitchFamily="18" charset="0"/>
              </a:rPr>
              <a:t>24. Стаття 16 Кодексу суддівської етики: допустиме та заборонене у використанні ШІ </a:t>
            </a:r>
          </a:p>
          <a:p>
            <a:pPr algn="just">
              <a:lnSpc>
                <a:spcPct val="100000"/>
              </a:lnSpc>
              <a:spcBef>
                <a:spcPts val="0"/>
              </a:spcBef>
              <a:spcAft>
                <a:spcPts val="0"/>
              </a:spcAft>
              <a:buNone/>
            </a:pPr>
            <a:r>
              <a:rPr lang="en-US" altLang="uk-UA" sz="950" kern="100" dirty="0">
                <a:solidFill>
                  <a:srgbClr val="002949"/>
                </a:solidFill>
                <a:ea typeface="Roboto Condensed Light" panose="02000000000000000000" pitchFamily="2" charset="0"/>
                <a:cs typeface="Times New Roman" panose="02020603050405020304" pitchFamily="18" charset="0"/>
                <a:hlinkClick r:id="rId24"/>
              </a:rPr>
              <a:t>https://court.gov.ua/storage/portal/supreme/prezentacii_2025/137_AI_Code_Judicial_Ethics_Art_16_Permissible_Prohibited_bernaziuk.pdf</a:t>
            </a:r>
            <a:r>
              <a:rPr lang="uk-UA" altLang="uk-UA" sz="950" kern="100" dirty="0">
                <a:solidFill>
                  <a:srgbClr val="002949"/>
                </a:solidFill>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uk-UA" altLang="uk-UA" sz="950" kern="100" dirty="0">
                <a:solidFill>
                  <a:srgbClr val="002949"/>
                </a:solidFill>
                <a:ea typeface="Roboto Condensed Light" panose="02000000000000000000" pitchFamily="2" charset="0"/>
                <a:cs typeface="Times New Roman" panose="02020603050405020304" pitchFamily="18" charset="0"/>
              </a:rPr>
              <a:t>25. </a:t>
            </a:r>
            <a:r>
              <a:rPr lang="en-US" altLang="uk-UA" sz="950" kern="100" dirty="0">
                <a:solidFill>
                  <a:srgbClr val="002949"/>
                </a:solidFill>
                <a:ea typeface="Roboto Condensed Light" panose="02000000000000000000" pitchFamily="2" charset="0"/>
                <a:cs typeface="Times New Roman" panose="02020603050405020304" pitchFamily="18" charset="0"/>
              </a:rPr>
              <a:t>Artificial Intelligence and The Judicial System Of Ukraine: Results Of Cooperation In The Past Year</a:t>
            </a:r>
            <a:r>
              <a:rPr lang="uk-UA" altLang="uk-UA" sz="950" kern="100" dirty="0">
                <a:solidFill>
                  <a:srgbClr val="002949"/>
                </a:solidFill>
                <a:ea typeface="Roboto Condensed Light" panose="02000000000000000000" pitchFamily="2" charset="0"/>
                <a:cs typeface="Times New Roman" panose="02020603050405020304" pitchFamily="18" charset="0"/>
              </a:rPr>
              <a:t> </a:t>
            </a:r>
            <a:r>
              <a:rPr lang="en-US" altLang="uk-UA" sz="950" kern="100" dirty="0">
                <a:solidFill>
                  <a:srgbClr val="002949"/>
                </a:solidFill>
                <a:ea typeface="Roboto Condensed Light" panose="02000000000000000000" pitchFamily="2" charset="0"/>
                <a:cs typeface="Times New Roman" panose="02020603050405020304" pitchFamily="18" charset="0"/>
                <a:hlinkClick r:id="rId25"/>
              </a:rPr>
              <a:t>https://court.gov.ua/storage/portal/supreme/prezentacii_2025/AI_Ukraine_bernaziuk.pdf</a:t>
            </a:r>
            <a:r>
              <a:rPr lang="uk-UA" altLang="uk-UA" sz="950" kern="100" dirty="0">
                <a:solidFill>
                  <a:srgbClr val="002949"/>
                </a:solidFill>
                <a:ea typeface="Roboto Condensed Light" panose="02000000000000000000" pitchFamily="2" charset="0"/>
                <a:cs typeface="Times New Roman" panose="02020603050405020304" pitchFamily="18" charset="0"/>
              </a:rPr>
              <a:t> </a:t>
            </a:r>
            <a:endParaRPr lang="uk-UA" altLang="uk-UA" sz="950" kern="100" dirty="0" smtClean="0">
              <a:solidFill>
                <a:srgbClr val="002949"/>
              </a:solidFill>
              <a:ea typeface="Roboto Condensed Light" panose="02000000000000000000" pitchFamily="2" charset="0"/>
              <a:cs typeface="Times New Roman" panose="02020603050405020304" pitchFamily="18" charset="0"/>
            </a:endParaRPr>
          </a:p>
          <a:p>
            <a:pPr algn="just">
              <a:lnSpc>
                <a:spcPct val="100000"/>
              </a:lnSpc>
              <a:spcBef>
                <a:spcPts val="0"/>
              </a:spcBef>
              <a:spcAft>
                <a:spcPts val="0"/>
              </a:spcAft>
              <a:buNone/>
            </a:pPr>
            <a:r>
              <a:rPr lang="ru-RU" altLang="uk-UA" sz="950" kern="100" dirty="0" smtClean="0">
                <a:solidFill>
                  <a:srgbClr val="002949"/>
                </a:solidFill>
                <a:ea typeface="Roboto Condensed Light" panose="02000000000000000000" pitchFamily="2" charset="0"/>
                <a:cs typeface="Times New Roman" panose="02020603050405020304" pitchFamily="18" charset="0"/>
              </a:rPr>
              <a:t>26. Штучний </a:t>
            </a:r>
            <a:r>
              <a:rPr lang="ru-RU" altLang="uk-UA" sz="950" kern="100" dirty="0">
                <a:solidFill>
                  <a:srgbClr val="002949"/>
                </a:solidFill>
                <a:ea typeface="Roboto Condensed Light" panose="02000000000000000000" pitchFamily="2" charset="0"/>
                <a:cs typeface="Times New Roman" panose="02020603050405020304" pitchFamily="18" charset="0"/>
              </a:rPr>
              <a:t>інтелект у діяльності Верховного Суду: етичні та організаційні рамки </a:t>
            </a:r>
            <a:r>
              <a:rPr lang="ru-RU" altLang="uk-UA" sz="950" kern="100" dirty="0" smtClean="0">
                <a:solidFill>
                  <a:srgbClr val="002949"/>
                </a:solidFill>
                <a:ea typeface="Roboto Condensed Light" panose="02000000000000000000" pitchFamily="2" charset="0"/>
                <a:cs typeface="Times New Roman" panose="02020603050405020304" pitchFamily="18" charset="0"/>
                <a:hlinkClick r:id="rId26"/>
              </a:rPr>
              <a:t>https</a:t>
            </a:r>
            <a:r>
              <a:rPr lang="ru-RU" altLang="uk-UA" sz="950" kern="100" dirty="0">
                <a:solidFill>
                  <a:srgbClr val="002949"/>
                </a:solidFill>
                <a:ea typeface="Roboto Condensed Light" panose="02000000000000000000" pitchFamily="2" charset="0"/>
                <a:cs typeface="Times New Roman" panose="02020603050405020304" pitchFamily="18" charset="0"/>
                <a:hlinkClick r:id="rId26"/>
              </a:rPr>
              <a:t>://</a:t>
            </a:r>
            <a:r>
              <a:rPr lang="ru-RU" altLang="uk-UA" sz="950" kern="100" dirty="0" smtClean="0">
                <a:solidFill>
                  <a:srgbClr val="002949"/>
                </a:solidFill>
                <a:ea typeface="Roboto Condensed Light" panose="02000000000000000000" pitchFamily="2" charset="0"/>
                <a:cs typeface="Times New Roman" panose="02020603050405020304" pitchFamily="18" charset="0"/>
                <a:hlinkClick r:id="rId26"/>
              </a:rPr>
              <a:t>court.gov.ua/storage/portal/supreme/prezentacii_2025/142_AI_in_SC_Ethical_Organizational_Frameworks_bernaziuk.pdf</a:t>
            </a:r>
            <a:r>
              <a:rPr lang="ru-RU" altLang="uk-UA" sz="950" kern="100" dirty="0" smtClean="0">
                <a:solidFill>
                  <a:srgbClr val="002949"/>
                </a:solidFill>
                <a:ea typeface="Roboto Condensed Light" panose="02000000000000000000" pitchFamily="2" charset="0"/>
                <a:cs typeface="Times New Roman" panose="02020603050405020304" pitchFamily="18" charset="0"/>
              </a:rPr>
              <a:t> </a:t>
            </a:r>
          </a:p>
          <a:p>
            <a:pPr>
              <a:lnSpc>
                <a:spcPct val="100000"/>
              </a:lnSpc>
              <a:spcBef>
                <a:spcPts val="0"/>
              </a:spcBef>
              <a:spcAft>
                <a:spcPts val="0"/>
              </a:spcAft>
              <a:buNone/>
            </a:pPr>
            <a:r>
              <a:rPr lang="ru-RU" altLang="uk-UA" sz="950" kern="100" dirty="0" smtClean="0">
                <a:solidFill>
                  <a:srgbClr val="002949"/>
                </a:solidFill>
                <a:ea typeface="Roboto Condensed Light" panose="02000000000000000000" pitchFamily="2" charset="0"/>
                <a:cs typeface="Times New Roman" panose="02020603050405020304" pitchFamily="18" charset="0"/>
              </a:rPr>
              <a:t>27</a:t>
            </a:r>
            <a:r>
              <a:rPr lang="ru-RU" altLang="uk-UA" sz="950" kern="100" dirty="0">
                <a:solidFill>
                  <a:srgbClr val="002949"/>
                </a:solidFill>
                <a:ea typeface="Roboto Condensed Light" panose="02000000000000000000" pitchFamily="2" charset="0"/>
                <a:cs typeface="Times New Roman" panose="02020603050405020304" pitchFamily="18" charset="0"/>
              </a:rPr>
              <a:t>. Принципи відповідального використання ШІ за рекомендаціями Мінцифри: від особистої практики судді до контролю за учасниками </a:t>
            </a:r>
            <a:r>
              <a:rPr lang="ru-RU" altLang="uk-UA" sz="950" kern="100" dirty="0" smtClean="0">
                <a:solidFill>
                  <a:srgbClr val="002949"/>
                </a:solidFill>
                <a:ea typeface="Roboto Condensed Light" panose="02000000000000000000" pitchFamily="2" charset="0"/>
                <a:cs typeface="Times New Roman" panose="02020603050405020304" pitchFamily="18" charset="0"/>
              </a:rPr>
              <a:t>процесу </a:t>
            </a:r>
            <a:r>
              <a:rPr lang="en-US" altLang="uk-UA" sz="950" kern="100" dirty="0">
                <a:solidFill>
                  <a:srgbClr val="002949"/>
                </a:solidFill>
                <a:ea typeface="Roboto Condensed Light" panose="02000000000000000000" pitchFamily="2" charset="0"/>
                <a:cs typeface="Times New Roman" panose="02020603050405020304" pitchFamily="18" charset="0"/>
                <a:hlinkClick r:id="rId27"/>
              </a:rPr>
              <a:t>https://</a:t>
            </a:r>
            <a:r>
              <a:rPr lang="en-US" altLang="uk-UA" sz="950" kern="100" dirty="0" smtClean="0">
                <a:solidFill>
                  <a:srgbClr val="002949"/>
                </a:solidFill>
                <a:ea typeface="Roboto Condensed Light" panose="02000000000000000000" pitchFamily="2" charset="0"/>
                <a:cs typeface="Times New Roman" panose="02020603050405020304" pitchFamily="18" charset="0"/>
                <a:hlinkClick r:id="rId27"/>
              </a:rPr>
              <a:t>court.gov.ua/storage/portal/supreme/prezentacii_2025/143_Responsible%20AI%20Principles%20in%20Justice_bernaziuk.pdf</a:t>
            </a:r>
            <a:r>
              <a:rPr lang="uk-UA" altLang="uk-UA" sz="950" kern="100" dirty="0" smtClean="0">
                <a:solidFill>
                  <a:srgbClr val="002949"/>
                </a:solidFill>
                <a:ea typeface="Roboto Condensed Light" panose="02000000000000000000" pitchFamily="2" charset="0"/>
                <a:cs typeface="Times New Roman" panose="02020603050405020304" pitchFamily="18" charset="0"/>
              </a:rPr>
              <a:t> </a:t>
            </a:r>
            <a:endParaRPr lang="ru-RU" altLang="uk-UA" sz="950" kern="100" dirty="0" smtClean="0">
              <a:solidFill>
                <a:srgbClr val="002949"/>
              </a:solidFill>
              <a:ea typeface="Roboto Condensed Light" panose="02000000000000000000" pitchFamily="2" charset="0"/>
              <a:cs typeface="Times New Roman" panose="02020603050405020304" pitchFamily="18" charset="0"/>
            </a:endParaRPr>
          </a:p>
          <a:p>
            <a:pPr>
              <a:lnSpc>
                <a:spcPct val="100000"/>
              </a:lnSpc>
              <a:spcBef>
                <a:spcPts val="0"/>
              </a:spcBef>
              <a:spcAft>
                <a:spcPts val="0"/>
              </a:spcAft>
              <a:buNone/>
            </a:pPr>
            <a:r>
              <a:rPr lang="ru-RU" altLang="uk-UA" sz="950" kern="100" dirty="0" smtClean="0">
                <a:solidFill>
                  <a:srgbClr val="002949"/>
                </a:solidFill>
                <a:ea typeface="Roboto Condensed Light" panose="02000000000000000000" pitchFamily="2" charset="0"/>
                <a:cs typeface="Times New Roman" panose="02020603050405020304" pitchFamily="18" charset="0"/>
              </a:rPr>
              <a:t>28. </a:t>
            </a:r>
            <a:r>
              <a:rPr lang="ru-RU" altLang="uk-UA" sz="1000" dirty="0">
                <a:solidFill>
                  <a:srgbClr val="002949"/>
                </a:solidFill>
              </a:rPr>
              <a:t>Штучний інтелект у правосудді: виклики алгоритмічних помилок і гарантії справедливого </a:t>
            </a:r>
            <a:r>
              <a:rPr lang="ru-RU" altLang="uk-UA" sz="1000" dirty="0" smtClean="0">
                <a:solidFill>
                  <a:srgbClr val="002949"/>
                </a:solidFill>
              </a:rPr>
              <a:t>процесу </a:t>
            </a:r>
            <a:r>
              <a:rPr lang="en-US" altLang="uk-UA" sz="1000" dirty="0">
                <a:solidFill>
                  <a:srgbClr val="002949"/>
                </a:solidFill>
                <a:hlinkClick r:id="rId28"/>
              </a:rPr>
              <a:t>https://</a:t>
            </a:r>
            <a:r>
              <a:rPr lang="en-US" altLang="uk-UA" sz="1000" dirty="0" smtClean="0">
                <a:solidFill>
                  <a:srgbClr val="002949"/>
                </a:solidFill>
                <a:hlinkClick r:id="rId28"/>
              </a:rPr>
              <a:t>court.gov.ua/storage/portal/supreme/prezentacii_2025/145_Responsible_AI_Principles_in_Justice_bernaziuk.pdf</a:t>
            </a:r>
            <a:r>
              <a:rPr lang="uk-UA" altLang="uk-UA" sz="1000" dirty="0" smtClean="0">
                <a:solidFill>
                  <a:srgbClr val="002949"/>
                </a:solidFill>
              </a:rPr>
              <a:t> </a:t>
            </a:r>
            <a:endParaRPr lang="ru-RU" altLang="uk-UA" sz="1000" dirty="0">
              <a:solidFill>
                <a:srgbClr val="002949"/>
              </a:solidFill>
            </a:endParaRPr>
          </a:p>
        </p:txBody>
      </p:sp>
      <p:sp>
        <p:nvSpPr>
          <p:cNvPr id="4" name="Сувій: горизонтальний 3">
            <a:extLst>
              <a:ext uri="{FF2B5EF4-FFF2-40B4-BE49-F238E27FC236}">
                <a16:creationId xmlns:a16="http://schemas.microsoft.com/office/drawing/2014/main" id="{1C051F15-B886-844B-3B90-6CA90B01F7F8}"/>
              </a:ext>
            </a:extLst>
          </p:cNvPr>
          <p:cNvSpPr/>
          <p:nvPr/>
        </p:nvSpPr>
        <p:spPr>
          <a:xfrm>
            <a:off x="780176" y="210312"/>
            <a:ext cx="9873934" cy="406452"/>
          </a:xfrm>
          <a:prstGeom prst="horizontalScroll">
            <a:avLst>
              <a:gd name="adj" fmla="val 25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80340"/>
            <a:r>
              <a:rPr lang="uk-UA" sz="2400" dirty="0">
                <a:solidFill>
                  <a:srgbClr val="004E9E"/>
                </a:solidFill>
                <a:effectLst/>
                <a:latin typeface="Roboto Condensed Light" panose="02000000000000000000" pitchFamily="2" charset="0"/>
                <a:ea typeface="Roboto Condensed Light" panose="02000000000000000000" pitchFamily="2" charset="0"/>
              </a:rPr>
              <a:t>ПОПЕРЕДНІ ПРЕЗЕНТАЦІЇ</a:t>
            </a:r>
          </a:p>
        </p:txBody>
      </p:sp>
      <p:sp>
        <p:nvSpPr>
          <p:cNvPr id="5" name="Text Placeholder 2"/>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sp>
        <p:nvSpPr>
          <p:cNvPr id="6" name="Slide Number Placeholder 3"/>
          <p:cNvSpPr>
            <a:spLocks noGrp="1"/>
          </p:cNvSpPr>
          <p:nvPr>
            <p:ph type="sldNum" sz="quarter" idx="12"/>
          </p:nvPr>
        </p:nvSpPr>
        <p:spPr>
          <a:xfrm>
            <a:off x="9267351" y="5995665"/>
            <a:ext cx="2404944" cy="402652"/>
          </a:xfrm>
        </p:spPr>
        <p:txBody>
          <a:bodyPr/>
          <a:lstStyle/>
          <a:p>
            <a:fld id="{011BBA33-0051-47D2-A61C-414637896F79}" type="slidenum">
              <a:rPr lang="uk-UA" sz="1400" smtClean="0">
                <a:solidFill>
                  <a:srgbClr val="002949"/>
                </a:solidFill>
              </a:rPr>
              <a:t>23</a:t>
            </a:fld>
            <a:endParaRPr lang="en-US" sz="1400" dirty="0">
              <a:solidFill>
                <a:srgbClr val="002949"/>
              </a:solidFill>
            </a:endParaRPr>
          </a:p>
        </p:txBody>
      </p:sp>
      <p:cxnSp>
        <p:nvCxnSpPr>
          <p:cNvPr id="7" name="Прямая соединительная линия 6"/>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8" name="Text Placeholder 2"/>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 фахового людського контролю як основа взаємодії правосуддя та штучного інтелекту</a:t>
            </a:r>
            <a:endParaRPr lang="uk-UA" altLang="uk-UA" dirty="0">
              <a:solidFill>
                <a:srgbClr val="002949"/>
              </a:solidFill>
            </a:endParaRPr>
          </a:p>
        </p:txBody>
      </p:sp>
    </p:spTree>
    <p:extLst>
      <p:ext uri="{BB962C8B-B14F-4D97-AF65-F5344CB8AC3E}">
        <p14:creationId xmlns:p14="http://schemas.microsoft.com/office/powerpoint/2010/main" val="1691470965"/>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4">
            <a:extLst>
              <a:ext uri="{FF2B5EF4-FFF2-40B4-BE49-F238E27FC236}">
                <a16:creationId xmlns:a16="http://schemas.microsoft.com/office/drawing/2014/main" id="{2C703E52-4BE2-15A0-6776-C6B38B390E80}"/>
              </a:ext>
            </a:extLst>
          </p:cNvPr>
          <p:cNvSpPr>
            <a:spLocks noChangeArrowheads="1"/>
          </p:cNvSpPr>
          <p:nvPr/>
        </p:nvSpPr>
        <p:spPr bwMode="auto">
          <a:xfrm>
            <a:off x="587036" y="738234"/>
            <a:ext cx="11108140" cy="4571316"/>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marL="228600" algn="just">
              <a:lnSpc>
                <a:spcPct val="107000"/>
              </a:lnSpc>
              <a:spcBef>
                <a:spcPts val="0"/>
              </a:spcBef>
              <a:spcAft>
                <a:spcPts val="0"/>
              </a:spcAft>
              <a:buNone/>
            </a:pPr>
            <a:r>
              <a:rPr lang="uk-UA" sz="1600" dirty="0">
                <a:solidFill>
                  <a:srgbClr val="002949"/>
                </a:solidFill>
                <a:effectLst/>
                <a:ea typeface="Roboto Condensed Light" panose="02000000000000000000" pitchFamily="2" charset="0"/>
                <a:cs typeface="Times New Roman" panose="02020603050405020304" pitchFamily="18" charset="0"/>
              </a:rPr>
              <a:t>1. Берназюк Ян. Штучний інтелект та система правосуддя України: результати співпраці у році, що минув </a:t>
            </a:r>
            <a:r>
              <a:rPr lang="en-US" sz="1600" dirty="0">
                <a:solidFill>
                  <a:srgbClr val="002949"/>
                </a:solidFill>
                <a:effectLst/>
                <a:ea typeface="Roboto Condensed Light" panose="02000000000000000000" pitchFamily="2" charset="0"/>
                <a:cs typeface="Times New Roman" panose="02020603050405020304" pitchFamily="18" charset="0"/>
                <a:hlinkClick r:id="rId2"/>
              </a:rPr>
              <a:t>https://so.supreme.court.gov.ua/authors/934/shtuchnyi-intelekt-ta-systema-pravosuddia-ukrainy-rezultaty-spivpratsi-u-rotsi-sh%D1%81ho-mynuv</a:t>
            </a:r>
            <a:r>
              <a:rPr lang="uk-UA" sz="1600" dirty="0">
                <a:solidFill>
                  <a:srgbClr val="002949"/>
                </a:solidFill>
                <a:effectLst/>
                <a:ea typeface="Roboto Condensed Light" panose="02000000000000000000" pitchFamily="2" charset="0"/>
                <a:cs typeface="Times New Roman" panose="02020603050405020304" pitchFamily="18" charset="0"/>
              </a:rPr>
              <a:t> </a:t>
            </a:r>
            <a:endParaRPr lang="en-US" sz="1600" dirty="0">
              <a:solidFill>
                <a:srgbClr val="002949"/>
              </a:solidFill>
              <a:effectLst/>
              <a:ea typeface="Roboto Condensed Light" panose="02000000000000000000" pitchFamily="2" charset="0"/>
              <a:cs typeface="Times New Roman" panose="02020603050405020304" pitchFamily="18" charset="0"/>
            </a:endParaRPr>
          </a:p>
          <a:p>
            <a:pPr marL="228600" algn="just">
              <a:lnSpc>
                <a:spcPct val="107000"/>
              </a:lnSpc>
              <a:spcBef>
                <a:spcPts val="0"/>
              </a:spcBef>
              <a:spcAft>
                <a:spcPts val="0"/>
              </a:spcAft>
              <a:buNone/>
            </a:pPr>
            <a:r>
              <a:rPr lang="uk-UA" sz="1600" dirty="0">
                <a:solidFill>
                  <a:srgbClr val="002949"/>
                </a:solidFill>
                <a:effectLst/>
                <a:ea typeface="Roboto Condensed Light" panose="02000000000000000000" pitchFamily="2" charset="0"/>
                <a:cs typeface="Times New Roman" panose="02020603050405020304" pitchFamily="18" charset="0"/>
              </a:rPr>
              <a:t>2. Берназюк Ян. Наукові надбання як основа для наступних кроків на шляху інтеграції штучного інтелекту в систему правосуддя </a:t>
            </a:r>
            <a:r>
              <a:rPr lang="en-US" sz="1600" dirty="0">
                <a:solidFill>
                  <a:srgbClr val="002949"/>
                </a:solidFill>
                <a:effectLst/>
                <a:ea typeface="Roboto Condensed Light" panose="02000000000000000000" pitchFamily="2" charset="0"/>
                <a:cs typeface="Times New Roman" panose="02020603050405020304" pitchFamily="18" charset="0"/>
                <a:hlinkClick r:id="rId3"/>
              </a:rPr>
              <a:t>https://so.supreme.court.gov.ua/news/949/naukovi-nadbannia-iak-osnova-dlia-nastupnykh-krokiv-na-shliakhu-intehratsii-shtuchnoho-intelektu-v-systemu-pravosuddia</a:t>
            </a:r>
            <a:r>
              <a:rPr lang="uk-UA" sz="1600" dirty="0">
                <a:solidFill>
                  <a:srgbClr val="002949"/>
                </a:solidFill>
                <a:effectLst/>
                <a:ea typeface="Roboto Condensed Light" panose="02000000000000000000" pitchFamily="2" charset="0"/>
                <a:cs typeface="Times New Roman" panose="02020603050405020304" pitchFamily="18" charset="0"/>
              </a:rPr>
              <a:t> </a:t>
            </a:r>
            <a:r>
              <a:rPr lang="en-US" sz="1600" dirty="0">
                <a:solidFill>
                  <a:srgbClr val="002949"/>
                </a:solidFill>
                <a:effectLst/>
                <a:ea typeface="Roboto Condensed Light" panose="02000000000000000000" pitchFamily="2" charset="0"/>
                <a:cs typeface="Times New Roman" panose="02020603050405020304" pitchFamily="18" charset="0"/>
              </a:rPr>
              <a:t> </a:t>
            </a:r>
          </a:p>
          <a:p>
            <a:pPr marL="228600" algn="just">
              <a:lnSpc>
                <a:spcPct val="107000"/>
              </a:lnSpc>
              <a:spcBef>
                <a:spcPts val="0"/>
              </a:spcBef>
              <a:spcAft>
                <a:spcPts val="0"/>
              </a:spcAft>
              <a:buNone/>
            </a:pPr>
            <a:r>
              <a:rPr lang="ru-RU" sz="1600" dirty="0">
                <a:solidFill>
                  <a:srgbClr val="002949"/>
                </a:solidFill>
                <a:effectLst/>
                <a:ea typeface="Roboto Condensed Light" panose="02000000000000000000" pitchFamily="2" charset="0"/>
                <a:cs typeface="Times New Roman" panose="02020603050405020304" pitchFamily="18" charset="0"/>
              </a:rPr>
              <a:t>3. Берназюк Ян. </a:t>
            </a:r>
            <a:r>
              <a:rPr lang="ru-RU" sz="1600" dirty="0" smtClean="0">
                <a:solidFill>
                  <a:srgbClr val="002949"/>
                </a:solidFill>
                <a:effectLst/>
                <a:ea typeface="Roboto Condensed Light" panose="02000000000000000000" pitchFamily="2" charset="0"/>
                <a:cs typeface="Times New Roman" panose="02020603050405020304" pitchFamily="18" charset="0"/>
              </a:rPr>
              <a:t>Принцип фахового людського контролю як основа взаємодії правосуддя та штучного інтелекту</a:t>
            </a:r>
            <a:r>
              <a:rPr lang="uk-UA" sz="1600" dirty="0" smtClean="0">
                <a:solidFill>
                  <a:srgbClr val="002949"/>
                </a:solidFill>
                <a:effectLst/>
                <a:ea typeface="Roboto Condensed Light" panose="02000000000000000000" pitchFamily="2" charset="0"/>
                <a:cs typeface="Times New Roman" panose="02020603050405020304" pitchFamily="18" charset="0"/>
              </a:rPr>
              <a:t> </a:t>
            </a:r>
            <a:r>
              <a:rPr lang="en-US" sz="1600" dirty="0">
                <a:solidFill>
                  <a:srgbClr val="002949"/>
                </a:solidFill>
                <a:effectLst/>
                <a:ea typeface="Roboto Condensed Light" panose="02000000000000000000" pitchFamily="2" charset="0"/>
                <a:cs typeface="Times New Roman" panose="02020603050405020304" pitchFamily="18" charset="0"/>
                <a:hlinkClick r:id="rId4"/>
              </a:rPr>
              <a:t>https://so.supreme.court.gov.ua/news/986/tsyfrova-era-pravosuddia-rol-shi-u-zabezpechenni-iednosti-sudovoi-praktyky-v-ukraini</a:t>
            </a:r>
            <a:r>
              <a:rPr lang="uk-UA" sz="1600" dirty="0">
                <a:solidFill>
                  <a:srgbClr val="002949"/>
                </a:solidFill>
                <a:effectLst/>
                <a:ea typeface="Roboto Condensed Light" panose="02000000000000000000" pitchFamily="2" charset="0"/>
                <a:cs typeface="Times New Roman" panose="02020603050405020304" pitchFamily="18" charset="0"/>
              </a:rPr>
              <a:t> </a:t>
            </a:r>
            <a:r>
              <a:rPr lang="en-US" sz="1600" dirty="0">
                <a:solidFill>
                  <a:srgbClr val="002949"/>
                </a:solidFill>
                <a:effectLst/>
                <a:ea typeface="Roboto Condensed Light" panose="02000000000000000000" pitchFamily="2" charset="0"/>
                <a:cs typeface="Times New Roman" panose="02020603050405020304" pitchFamily="18" charset="0"/>
              </a:rPr>
              <a:t> </a:t>
            </a:r>
            <a:endParaRPr lang="uk-UA" sz="1600" dirty="0">
              <a:solidFill>
                <a:srgbClr val="002949"/>
              </a:solidFill>
              <a:effectLst/>
              <a:ea typeface="Roboto Condensed Light" panose="02000000000000000000" pitchFamily="2" charset="0"/>
              <a:cs typeface="Times New Roman" panose="02020603050405020304" pitchFamily="18" charset="0"/>
            </a:endParaRPr>
          </a:p>
          <a:p>
            <a:pPr marL="228600" algn="just">
              <a:lnSpc>
                <a:spcPct val="107000"/>
              </a:lnSpc>
              <a:spcBef>
                <a:spcPts val="0"/>
              </a:spcBef>
              <a:spcAft>
                <a:spcPts val="0"/>
              </a:spcAft>
              <a:buNone/>
            </a:pPr>
            <a:r>
              <a:rPr lang="uk-UA" sz="1600" dirty="0">
                <a:effectLst/>
                <a:ea typeface="Roboto Condensed Light" panose="02000000000000000000" pitchFamily="2" charset="0"/>
                <a:cs typeface="Times New Roman" panose="02020603050405020304" pitchFamily="18" charset="0"/>
              </a:rPr>
              <a:t>4. </a:t>
            </a:r>
            <a:r>
              <a:rPr lang="en-US" sz="1600" dirty="0">
                <a:effectLst/>
                <a:ea typeface="Roboto Condensed Light" panose="02000000000000000000" pitchFamily="2" charset="0"/>
                <a:cs typeface="Times New Roman" panose="02020603050405020304" pitchFamily="18" charset="0"/>
              </a:rPr>
              <a:t>Bernaziuk Ian. Artificial Intelligence and the Judicial system of Ukraine: results of cooperation in the past year</a:t>
            </a:r>
            <a:r>
              <a:rPr lang="uk-UA" sz="1600" dirty="0">
                <a:effectLst/>
                <a:ea typeface="Roboto Condensed Light" panose="02000000000000000000" pitchFamily="2" charset="0"/>
                <a:cs typeface="Times New Roman" panose="02020603050405020304" pitchFamily="18" charset="0"/>
              </a:rPr>
              <a:t> </a:t>
            </a:r>
            <a:r>
              <a:rPr lang="uk-UA" sz="1600" u="sng" kern="100" dirty="0">
                <a:solidFill>
                  <a:srgbClr val="0563C1"/>
                </a:solidFill>
                <a:effectLst/>
                <a:latin typeface="Roboto Condensed Light" panose="02000000000000000000" pitchFamily="2" charset="0"/>
                <a:ea typeface="Calibri" panose="020F0502020204030204" pitchFamily="34" charset="0"/>
                <a:cs typeface="Times New Roman" panose="02020603050405020304" pitchFamily="18" charset="0"/>
                <a:hlinkClick r:id="rId5"/>
              </a:rPr>
              <a:t>https://constitutionalist.com.ua/artificial-intelligence-and-the-judicial-system-of-ukraine-results-of-cooperation-in-the-past-year</a:t>
            </a:r>
            <a:r>
              <a:rPr lang="uk-UA" sz="1600" kern="100" dirty="0">
                <a:effectLst/>
                <a:latin typeface="Roboto Condensed Light" panose="02000000000000000000" pitchFamily="2" charset="0"/>
                <a:ea typeface="Calibri" panose="020F0502020204030204" pitchFamily="34" charset="0"/>
                <a:cs typeface="Times New Roman" panose="02020603050405020304" pitchFamily="18" charset="0"/>
              </a:rPr>
              <a:t> </a:t>
            </a:r>
          </a:p>
          <a:p>
            <a:pPr marL="228600" algn="just">
              <a:lnSpc>
                <a:spcPct val="107000"/>
              </a:lnSpc>
              <a:spcBef>
                <a:spcPts val="0"/>
              </a:spcBef>
              <a:spcAft>
                <a:spcPts val="0"/>
              </a:spcAft>
              <a:buNone/>
            </a:pPr>
            <a:r>
              <a:rPr lang="uk-UA" sz="1600" kern="100" dirty="0">
                <a:ea typeface="Calibri" panose="020F0502020204030204" pitchFamily="34" charset="0"/>
                <a:cs typeface="Times New Roman" panose="02020603050405020304" pitchFamily="18" charset="0"/>
              </a:rPr>
              <a:t>5. Берназюк Ян. Штучний інтелект і його використання для забезпечення єдності судової практики як складової довіри до суду // Слово Національної школи суддів України. – 2024, № 2(49), С. 16-35 </a:t>
            </a:r>
            <a:r>
              <a:rPr lang="en-US" sz="1600" kern="100" dirty="0">
                <a:ea typeface="Calibri" panose="020F0502020204030204" pitchFamily="34" charset="0"/>
                <a:cs typeface="Times New Roman" panose="02020603050405020304" pitchFamily="18" charset="0"/>
                <a:hlinkClick r:id="rId6"/>
              </a:rPr>
              <a:t>https://slovo.nsj.gov.ua/images/pdf/2024_4_49/nsj_4_49_2024.pdf</a:t>
            </a:r>
            <a:r>
              <a:rPr lang="uk-UA" sz="1600" kern="100" dirty="0">
                <a:ea typeface="Calibri" panose="020F0502020204030204" pitchFamily="34" charset="0"/>
                <a:cs typeface="Times New Roman" panose="02020603050405020304" pitchFamily="18" charset="0"/>
              </a:rPr>
              <a:t> </a:t>
            </a:r>
          </a:p>
          <a:p>
            <a:pPr marL="228600" algn="just">
              <a:lnSpc>
                <a:spcPct val="107000"/>
              </a:lnSpc>
              <a:spcBef>
                <a:spcPts val="0"/>
              </a:spcBef>
              <a:spcAft>
                <a:spcPts val="0"/>
              </a:spcAft>
              <a:buNone/>
            </a:pPr>
            <a:r>
              <a:rPr lang="uk-UA" sz="1600" kern="100" dirty="0">
                <a:ea typeface="Calibri" panose="020F0502020204030204" pitchFamily="34" charset="0"/>
                <a:cs typeface="Times New Roman" panose="02020603050405020304" pitchFamily="18" charset="0"/>
              </a:rPr>
              <a:t>6. </a:t>
            </a:r>
            <a:r>
              <a:rPr lang="ru-RU" sz="1600" kern="100" dirty="0">
                <a:ea typeface="Calibri" panose="020F0502020204030204" pitchFamily="34" charset="0"/>
                <a:cs typeface="Times New Roman" panose="02020603050405020304" pitchFamily="18" charset="0"/>
              </a:rPr>
              <a:t>Берназюк Ян. </a:t>
            </a:r>
            <a:r>
              <a:rPr lang="uk-UA" sz="1600" kern="100" dirty="0">
                <a:ea typeface="Calibri" panose="020F0502020204030204" pitchFamily="34" charset="0"/>
                <a:cs typeface="Times New Roman" panose="02020603050405020304" pitchFamily="18" charset="0"/>
              </a:rPr>
              <a:t>Ера ШІ й роль верховних судів у цифровій трансформації правосуддя // Юридична газет</a:t>
            </a:r>
            <a:r>
              <a:rPr lang="ru-RU" sz="1600" kern="100" dirty="0">
                <a:ea typeface="Calibri" panose="020F0502020204030204" pitchFamily="34" charset="0"/>
                <a:cs typeface="Times New Roman" panose="02020603050405020304" pitchFamily="18" charset="0"/>
              </a:rPr>
              <a:t>а. № 4 (792). - С. 16-18. </a:t>
            </a:r>
            <a:r>
              <a:rPr lang="en-US" sz="1600" kern="100" dirty="0">
                <a:ea typeface="Calibri" panose="020F0502020204030204" pitchFamily="34" charset="0"/>
                <a:cs typeface="Times New Roman" panose="02020603050405020304" pitchFamily="18" charset="0"/>
                <a:hlinkClick r:id="rId7"/>
              </a:rPr>
              <a:t>https://yur-gazeta.com/publications/practice/sudova-praktika/era-shi-y-rol-verhovnih-sudiv-u-cifroviy-transformaciyi-pravosuddya.html</a:t>
            </a:r>
            <a:r>
              <a:rPr lang="uk-UA" sz="1600" kern="100" dirty="0">
                <a:ea typeface="Calibri" panose="020F0502020204030204" pitchFamily="34" charset="0"/>
                <a:cs typeface="Times New Roman" panose="02020603050405020304" pitchFamily="18" charset="0"/>
              </a:rPr>
              <a:t> </a:t>
            </a:r>
          </a:p>
          <a:p>
            <a:pPr marL="228600" algn="just">
              <a:lnSpc>
                <a:spcPct val="107000"/>
              </a:lnSpc>
              <a:spcBef>
                <a:spcPts val="0"/>
              </a:spcBef>
              <a:spcAft>
                <a:spcPts val="0"/>
              </a:spcAft>
              <a:buNone/>
            </a:pPr>
            <a:r>
              <a:rPr lang="uk-UA" sz="1600" kern="100" dirty="0">
                <a:effectLst/>
                <a:latin typeface="Roboto Condensed Light" panose="02000000000000000000" pitchFamily="2" charset="0"/>
                <a:ea typeface="Calibri" panose="020F0502020204030204" pitchFamily="34" charset="0"/>
                <a:cs typeface="Times New Roman" panose="02020603050405020304" pitchFamily="18" charset="0"/>
              </a:rPr>
              <a:t>7. </a:t>
            </a:r>
            <a:r>
              <a:rPr lang="en-US" sz="1600" dirty="0">
                <a:ea typeface="Roboto Condensed Light" panose="02000000000000000000" pitchFamily="2" charset="0"/>
                <a:cs typeface="Times New Roman" panose="02020603050405020304" pitchFamily="18" charset="0"/>
              </a:rPr>
              <a:t>Bernaziuk Ian. </a:t>
            </a:r>
            <a:r>
              <a:rPr lang="en-US" sz="1600" kern="100" dirty="0">
                <a:effectLst/>
                <a:latin typeface="Roboto Condensed Light" panose="02000000000000000000" pitchFamily="2" charset="0"/>
                <a:ea typeface="Calibri" panose="020F0502020204030204" pitchFamily="34" charset="0"/>
                <a:cs typeface="Times New Roman" panose="02020603050405020304" pitchFamily="18" charset="0"/>
              </a:rPr>
              <a:t>Artificial Intelligence in the Ukrainian Judiciary: Charting the Course Under the Digital Gavel</a:t>
            </a:r>
            <a:r>
              <a:rPr lang="uk-UA" sz="1600" kern="100" dirty="0">
                <a:effectLst/>
                <a:latin typeface="Roboto Condensed Light" panose="02000000000000000000" pitchFamily="2" charset="0"/>
                <a:ea typeface="Calibri" panose="020F0502020204030204" pitchFamily="34" charset="0"/>
                <a:cs typeface="Times New Roman" panose="02020603050405020304" pitchFamily="18" charset="0"/>
              </a:rPr>
              <a:t> </a:t>
            </a:r>
            <a:r>
              <a:rPr lang="en-US" sz="1600" kern="100" dirty="0">
                <a:ea typeface="Calibri" panose="020F0502020204030204" pitchFamily="34" charset="0"/>
                <a:cs typeface="Times New Roman" panose="02020603050405020304" pitchFamily="18" charset="0"/>
                <a:hlinkClick r:id="rId8"/>
              </a:rPr>
              <a:t>https://constitutionalist.com.ua/artificial-intelligence-in-the-ukrainian-judiciary-charting-the-course-under-the-digital-gavel</a:t>
            </a:r>
            <a:endParaRPr lang="en-US" altLang="uk-UA" sz="1600" dirty="0">
              <a:solidFill>
                <a:srgbClr val="002949"/>
              </a:solidFill>
            </a:endParaRPr>
          </a:p>
        </p:txBody>
      </p:sp>
      <p:sp>
        <p:nvSpPr>
          <p:cNvPr id="4" name="Сувій: горизонтальний 3">
            <a:extLst>
              <a:ext uri="{FF2B5EF4-FFF2-40B4-BE49-F238E27FC236}">
                <a16:creationId xmlns:a16="http://schemas.microsoft.com/office/drawing/2014/main" id="{1C051F15-B886-844B-3B90-6CA90B01F7F8}"/>
              </a:ext>
            </a:extLst>
          </p:cNvPr>
          <p:cNvSpPr/>
          <p:nvPr/>
        </p:nvSpPr>
        <p:spPr>
          <a:xfrm>
            <a:off x="780176" y="210312"/>
            <a:ext cx="9873934" cy="406452"/>
          </a:xfrm>
          <a:prstGeom prst="horizontalScroll">
            <a:avLst>
              <a:gd name="adj" fmla="val 25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80340"/>
            <a:r>
              <a:rPr lang="uk-UA" sz="2400" dirty="0">
                <a:solidFill>
                  <a:srgbClr val="004E9E"/>
                </a:solidFill>
                <a:effectLst/>
                <a:latin typeface="Roboto Condensed Light" panose="02000000000000000000" pitchFamily="2" charset="0"/>
                <a:ea typeface="Roboto Condensed Light" panose="02000000000000000000" pitchFamily="2" charset="0"/>
              </a:rPr>
              <a:t>ДОДАТКОВІ ДЖЕРЕЛА</a:t>
            </a:r>
          </a:p>
        </p:txBody>
      </p:sp>
      <p:sp>
        <p:nvSpPr>
          <p:cNvPr id="5" name="Text Placeholder 2"/>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sp>
        <p:nvSpPr>
          <p:cNvPr id="6" name="Slide Number Placeholder 3"/>
          <p:cNvSpPr>
            <a:spLocks noGrp="1"/>
          </p:cNvSpPr>
          <p:nvPr>
            <p:ph type="sldNum" sz="quarter" idx="12"/>
          </p:nvPr>
        </p:nvSpPr>
        <p:spPr>
          <a:xfrm>
            <a:off x="9267351" y="5995665"/>
            <a:ext cx="2404944" cy="402652"/>
          </a:xfrm>
        </p:spPr>
        <p:txBody>
          <a:bodyPr/>
          <a:lstStyle/>
          <a:p>
            <a:fld id="{0028107A-3699-427E-AA78-C770AD5EC5EB}" type="slidenum">
              <a:rPr lang="uk-UA" sz="1400" smtClean="0">
                <a:solidFill>
                  <a:srgbClr val="002949"/>
                </a:solidFill>
              </a:rPr>
              <a:t>24</a:t>
            </a:fld>
            <a:endParaRPr lang="en-US" sz="1400" dirty="0">
              <a:solidFill>
                <a:srgbClr val="002949"/>
              </a:solidFill>
            </a:endParaRPr>
          </a:p>
        </p:txBody>
      </p:sp>
      <p:cxnSp>
        <p:nvCxnSpPr>
          <p:cNvPr id="7" name="Прямая соединительная линия 6"/>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8" name="Text Placeholder 2"/>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 фахового людського контролю як основа взаємодії правосуддя та штучного інтелекту</a:t>
            </a:r>
            <a:endParaRPr lang="uk-UA" altLang="uk-UA" dirty="0">
              <a:solidFill>
                <a:srgbClr val="002949"/>
              </a:solidFill>
            </a:endParaRPr>
          </a:p>
        </p:txBody>
      </p:sp>
    </p:spTree>
    <p:extLst>
      <p:ext uri="{BB962C8B-B14F-4D97-AF65-F5344CB8AC3E}">
        <p14:creationId xmlns:p14="http://schemas.microsoft.com/office/powerpoint/2010/main" val="3454949370"/>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pic>
        <p:nvPicPr>
          <p:cNvPr id="5"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587375" y="584200"/>
            <a:ext cx="1232064" cy="1510617"/>
          </a:xfrm>
          <a:prstGeom prst="rect">
            <a:avLst/>
          </a:prstGeom>
        </p:spPr>
      </p:pic>
      <p:sp>
        <p:nvSpPr>
          <p:cNvPr id="6" name="TextBox 5">
            <a:extLst>
              <a:ext uri="{FF2B5EF4-FFF2-40B4-BE49-F238E27FC236}">
                <a16:creationId xmlns:a16="http://schemas.microsoft.com/office/drawing/2014/main" id="{234FC462-91EA-4801-A062-F8D36BEF3FCA}"/>
              </a:ext>
            </a:extLst>
          </p:cNvPr>
          <p:cNvSpPr txBox="1">
            <a:spLocks noChangeArrowheads="1"/>
          </p:cNvSpPr>
          <p:nvPr/>
        </p:nvSpPr>
        <p:spPr bwMode="auto">
          <a:xfrm>
            <a:off x="482525" y="5569506"/>
            <a:ext cx="493328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Дякую за увагу</a:t>
            </a:r>
            <a:r>
              <a:rPr lang="en-US"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a:t>
            </a:r>
            <a:endPar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cxnSp>
        <p:nvCxnSpPr>
          <p:cNvPr id="7" name="Пряма сполучна лінія 2">
            <a:extLst>
              <a:ext uri="{FF2B5EF4-FFF2-40B4-BE49-F238E27FC236}">
                <a16:creationId xmlns:a16="http://schemas.microsoft.com/office/drawing/2014/main" id="{89431B16-B8A7-4491-BBE3-19389F18F114}"/>
              </a:ext>
            </a:extLst>
          </p:cNvPr>
          <p:cNvCxnSpPr>
            <a:cxnSpLocks/>
          </p:cNvCxnSpPr>
          <p:nvPr/>
        </p:nvCxnSpPr>
        <p:spPr>
          <a:xfrm>
            <a:off x="587375" y="5477773"/>
            <a:ext cx="90716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Місце для номера слайда 1">
            <a:extLst>
              <a:ext uri="{FF2B5EF4-FFF2-40B4-BE49-F238E27FC236}">
                <a16:creationId xmlns:a16="http://schemas.microsoft.com/office/drawing/2014/main" id="{5AE18610-062B-FEA4-3C53-2BB8686D94BF}"/>
              </a:ext>
            </a:extLst>
          </p:cNvPr>
          <p:cNvSpPr>
            <a:spLocks noGrp="1"/>
          </p:cNvSpPr>
          <p:nvPr>
            <p:ph type="sldNum" sz="quarter" idx="12"/>
          </p:nvPr>
        </p:nvSpPr>
        <p:spPr/>
        <p:txBody>
          <a:bodyPr/>
          <a:lstStyle/>
          <a:p>
            <a:pPr>
              <a:defRPr/>
            </a:pPr>
            <a:fld id="{AF12A4B8-FBE2-42FD-8F7C-E331D756A450}" type="slidenum">
              <a:rPr lang="uk-UA" altLang="uk-UA" smtClean="0">
                <a:solidFill>
                  <a:srgbClr val="002949"/>
                </a:solidFill>
              </a:rPr>
              <a:pPr>
                <a:defRPr/>
              </a:pPr>
              <a:t>25</a:t>
            </a:fld>
            <a:endParaRPr lang="uk-UA" altLang="uk-UA" dirty="0">
              <a:solidFill>
                <a:srgbClr val="002949"/>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482856" y="377506"/>
            <a:ext cx="11240441" cy="900261"/>
          </a:xfrm>
        </p:spPr>
        <p:txBody>
          <a:bodyPr/>
          <a:lstStyle/>
          <a:p>
            <a:pPr algn="ctr"/>
            <a:r>
              <a:rPr lang="ru-RU" sz="3100" b="1" dirty="0" smtClean="0">
                <a:solidFill>
                  <a:srgbClr val="004E9E"/>
                </a:solidFill>
                <a:ea typeface="Roboto Condensed Light" panose="02000000000000000000" pitchFamily="2" charset="0"/>
                <a:cs typeface="Times New Roman" panose="02020603050405020304" pitchFamily="18" charset="0"/>
              </a:rPr>
              <a:t>ПРИНЦИП ФАХОВОГО ЛЮДСЬКОГО КОНТРОЛЮ (HUMAN OVERSIGHT)</a:t>
            </a:r>
            <a:endParaRPr lang="uk-UA" sz="31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304412"/>
            <a:ext cx="11395494" cy="4373181"/>
          </a:xfrm>
        </p:spPr>
        <p:txBody>
          <a:bodyPr/>
          <a:lstStyle/>
          <a:p>
            <a:pPr indent="0" algn="just">
              <a:lnSpc>
                <a:spcPct val="100000"/>
              </a:lnSpc>
              <a:spcBef>
                <a:spcPts val="0"/>
              </a:spcBef>
              <a:spcAft>
                <a:spcPts val="0"/>
              </a:spcAft>
              <a:buNone/>
            </a:pPr>
            <a:r>
              <a:rPr lang="uk-UA" sz="3400" dirty="0" smtClean="0">
                <a:solidFill>
                  <a:srgbClr val="002949"/>
                </a:solidFill>
                <a:ea typeface="Roboto Condensed Light" panose="02000000000000000000" pitchFamily="2" charset="0"/>
              </a:rPr>
              <a:t>Постійне, усвідомлене, кваліфіковане втручання людини (судді, секретаря, аналітика) у </a:t>
            </a:r>
            <a:r>
              <a:rPr lang="uk-UA" sz="3400" dirty="0" smtClean="0">
                <a:solidFill>
                  <a:srgbClr val="002949"/>
                </a:solidFill>
                <a:ea typeface="Roboto Condensed Light" panose="02000000000000000000" pitchFamily="2" charset="0"/>
              </a:rPr>
              <a:t>кожен випадок </a:t>
            </a:r>
            <a:r>
              <a:rPr lang="uk-UA" sz="3400" dirty="0" smtClean="0">
                <a:solidFill>
                  <a:srgbClr val="002949"/>
                </a:solidFill>
                <a:ea typeface="Roboto Condensed Light" panose="02000000000000000000" pitchFamily="2" charset="0"/>
              </a:rPr>
              <a:t>використання ШІ в судочинстві.</a:t>
            </a:r>
          </a:p>
          <a:p>
            <a:pPr indent="0" algn="just">
              <a:lnSpc>
                <a:spcPct val="100000"/>
              </a:lnSpc>
              <a:spcBef>
                <a:spcPts val="0"/>
              </a:spcBef>
              <a:spcAft>
                <a:spcPts val="0"/>
              </a:spcAft>
              <a:buNone/>
            </a:pPr>
            <a:endParaRPr lang="uk-UA" sz="600" dirty="0" smtClean="0">
              <a:solidFill>
                <a:srgbClr val="002949"/>
              </a:solidFill>
              <a:ea typeface="Roboto Condensed Light" panose="02000000000000000000" pitchFamily="2" charset="0"/>
            </a:endParaRPr>
          </a:p>
          <a:p>
            <a:pPr indent="0" algn="just">
              <a:lnSpc>
                <a:spcPct val="100000"/>
              </a:lnSpc>
              <a:spcBef>
                <a:spcPts val="0"/>
              </a:spcBef>
              <a:spcAft>
                <a:spcPts val="0"/>
              </a:spcAft>
              <a:buNone/>
            </a:pPr>
            <a:r>
              <a:rPr lang="uk-UA" sz="3400" dirty="0" smtClean="0">
                <a:solidFill>
                  <a:srgbClr val="002949"/>
                </a:solidFill>
                <a:ea typeface="Roboto Condensed Light" panose="02000000000000000000" pitchFamily="2" charset="0"/>
              </a:rPr>
              <a:t>Гарантія того, що автоматизовані системи не приймають остаточних рішень без людської перевірки та розуміння контексту.</a:t>
            </a:r>
          </a:p>
          <a:p>
            <a:pPr indent="0" algn="just">
              <a:lnSpc>
                <a:spcPct val="100000"/>
              </a:lnSpc>
              <a:spcBef>
                <a:spcPts val="0"/>
              </a:spcBef>
              <a:spcAft>
                <a:spcPts val="0"/>
              </a:spcAft>
              <a:buNone/>
            </a:pPr>
            <a:endParaRPr lang="uk-UA" sz="600" dirty="0" smtClean="0">
              <a:solidFill>
                <a:srgbClr val="002949"/>
              </a:solidFill>
              <a:ea typeface="Roboto Condensed Light" panose="02000000000000000000" pitchFamily="2" charset="0"/>
            </a:endParaRPr>
          </a:p>
          <a:p>
            <a:pPr indent="0" algn="just">
              <a:lnSpc>
                <a:spcPct val="100000"/>
              </a:lnSpc>
              <a:spcBef>
                <a:spcPts val="0"/>
              </a:spcBef>
              <a:spcAft>
                <a:spcPts val="0"/>
              </a:spcAft>
              <a:buNone/>
            </a:pPr>
            <a:r>
              <a:rPr lang="uk-UA" sz="3400" dirty="0" smtClean="0">
                <a:solidFill>
                  <a:srgbClr val="002949"/>
                </a:solidFill>
                <a:ea typeface="Roboto Condensed Light" panose="02000000000000000000" pitchFamily="2" charset="0"/>
              </a:rPr>
              <a:t>Суддя як носій “Human-in-the-Loop”: не просто «перевіряє» результат, а керує процесом застосування ШІ.</a:t>
            </a:r>
            <a:endParaRPr lang="uk-UA" sz="34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 фахового людського контролю як основа взаємодії правосуддя та штучного інтелекту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3</a:t>
            </a:fld>
            <a:endParaRPr lang="en-US" sz="1400" dirty="0">
              <a:solidFill>
                <a:srgbClr val="002949"/>
              </a:solidFill>
            </a:endParaRPr>
          </a:p>
        </p:txBody>
      </p:sp>
    </p:spTree>
    <p:extLst>
      <p:ext uri="{BB962C8B-B14F-4D97-AF65-F5344CB8AC3E}">
        <p14:creationId xmlns:p14="http://schemas.microsoft.com/office/powerpoint/2010/main" val="3748441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uk-UA" sz="3600" b="1" dirty="0" smtClean="0">
                <a:solidFill>
                  <a:srgbClr val="004E9E"/>
                </a:solidFill>
                <a:ea typeface="Roboto Condensed Light" panose="02000000000000000000" pitchFamily="2" charset="0"/>
                <a:cs typeface="Times New Roman" panose="02020603050405020304" pitchFamily="18" charset="0"/>
              </a:rPr>
              <a:t>ЗАПИТАННЯ ДЛЯ ДИСКУСІЇ</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277768"/>
            <a:ext cx="11395494" cy="4587010"/>
          </a:xfrm>
        </p:spPr>
        <p:txBody>
          <a:bodyPr/>
          <a:lstStyle/>
          <a:p>
            <a:pPr marL="742950" indent="-514350" algn="just">
              <a:lnSpc>
                <a:spcPct val="100000"/>
              </a:lnSpc>
              <a:spcBef>
                <a:spcPts val="0"/>
              </a:spcBef>
              <a:spcAft>
                <a:spcPts val="0"/>
              </a:spcAft>
              <a:buFont typeface="+mj-lt"/>
              <a:buAutoNum type="arabicPeriod"/>
            </a:pPr>
            <a:r>
              <a:rPr lang="uk-UA" sz="3400" dirty="0" smtClean="0">
                <a:solidFill>
                  <a:srgbClr val="002949"/>
                </a:solidFill>
                <a:ea typeface="Roboto Condensed Light" panose="02000000000000000000" pitchFamily="2" charset="0"/>
                <a:cs typeface="Times New Roman" panose="02020603050405020304" pitchFamily="18" charset="0"/>
              </a:rPr>
              <a:t>Чи </a:t>
            </a:r>
            <a:r>
              <a:rPr lang="uk-UA" sz="3400" dirty="0">
                <a:solidFill>
                  <a:srgbClr val="002949"/>
                </a:solidFill>
                <a:ea typeface="Roboto Condensed Light" panose="02000000000000000000" pitchFamily="2" charset="0"/>
                <a:cs typeface="Times New Roman" panose="02020603050405020304" pitchFamily="18" charset="0"/>
              </a:rPr>
              <a:t>може суддя покладатися на аналітичні висновки ШІ без розкриття джерел?</a:t>
            </a:r>
          </a:p>
          <a:p>
            <a:pPr marL="742950" indent="-514350" algn="just">
              <a:lnSpc>
                <a:spcPct val="100000"/>
              </a:lnSpc>
              <a:spcBef>
                <a:spcPts val="0"/>
              </a:spcBef>
              <a:spcAft>
                <a:spcPts val="0"/>
              </a:spcAft>
              <a:buFont typeface="+mj-lt"/>
              <a:buAutoNum type="arabicPeriod"/>
            </a:pPr>
            <a:r>
              <a:rPr lang="uk-UA" sz="3400" dirty="0">
                <a:solidFill>
                  <a:srgbClr val="002949"/>
                </a:solidFill>
                <a:ea typeface="Roboto Condensed Light" panose="02000000000000000000" pitchFamily="2" charset="0"/>
                <a:cs typeface="Times New Roman" panose="02020603050405020304" pitchFamily="18" charset="0"/>
              </a:rPr>
              <a:t>Де межа між допомогою ШІ і неправомірним впливом на суддю?</a:t>
            </a:r>
          </a:p>
          <a:p>
            <a:pPr marL="742950" indent="-514350" algn="just">
              <a:lnSpc>
                <a:spcPct val="100000"/>
              </a:lnSpc>
              <a:spcBef>
                <a:spcPts val="0"/>
              </a:spcBef>
              <a:spcAft>
                <a:spcPts val="0"/>
              </a:spcAft>
              <a:buFont typeface="+mj-lt"/>
              <a:buAutoNum type="arabicPeriod"/>
            </a:pPr>
            <a:r>
              <a:rPr lang="uk-UA" sz="3400" dirty="0">
                <a:solidFill>
                  <a:srgbClr val="002949"/>
                </a:solidFill>
                <a:ea typeface="Roboto Condensed Light" panose="02000000000000000000" pitchFamily="2" charset="0"/>
                <a:cs typeface="Times New Roman" panose="02020603050405020304" pitchFamily="18" charset="0"/>
              </a:rPr>
              <a:t>Хто несе відповідальність за помилку, якщо суддя довірився ШІ?</a:t>
            </a:r>
          </a:p>
          <a:p>
            <a:pPr marL="742950" indent="-514350" algn="just">
              <a:lnSpc>
                <a:spcPct val="100000"/>
              </a:lnSpc>
              <a:spcBef>
                <a:spcPts val="0"/>
              </a:spcBef>
              <a:spcAft>
                <a:spcPts val="0"/>
              </a:spcAft>
              <a:buFont typeface="+mj-lt"/>
              <a:buAutoNum type="arabicPeriod"/>
            </a:pPr>
            <a:r>
              <a:rPr lang="uk-UA" sz="3400" dirty="0">
                <a:solidFill>
                  <a:srgbClr val="002949"/>
                </a:solidFill>
                <a:ea typeface="Roboto Condensed Light" panose="02000000000000000000" pitchFamily="2" charset="0"/>
                <a:cs typeface="Times New Roman" panose="02020603050405020304" pitchFamily="18" charset="0"/>
              </a:rPr>
              <a:t>Чи потрібен окремий навчальний курс цифрової компетентності для суддів</a:t>
            </a:r>
            <a:r>
              <a:rPr lang="uk-UA" sz="3400" dirty="0" smtClean="0">
                <a:solidFill>
                  <a:srgbClr val="002949"/>
                </a:solidFill>
                <a:ea typeface="Roboto Condensed Light" panose="02000000000000000000" pitchFamily="2" charset="0"/>
                <a:cs typeface="Times New Roman" panose="02020603050405020304" pitchFamily="18" charset="0"/>
              </a:rPr>
              <a:t>?</a:t>
            </a: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 фахового людського контролю як основа взаємодії правосуддя та штучного інтелекту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4</a:t>
            </a:fld>
            <a:endParaRPr lang="en-US" sz="1400" dirty="0">
              <a:solidFill>
                <a:srgbClr val="002949"/>
              </a:solidFill>
            </a:endParaRPr>
          </a:p>
        </p:txBody>
      </p:sp>
    </p:spTree>
    <p:extLst>
      <p:ext uri="{BB962C8B-B14F-4D97-AF65-F5344CB8AC3E}">
        <p14:creationId xmlns:p14="http://schemas.microsoft.com/office/powerpoint/2010/main" val="5436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1252841"/>
          </a:xfrm>
        </p:spPr>
        <p:txBody>
          <a:bodyPr/>
          <a:lstStyle/>
          <a:p>
            <a:pPr algn="ctr"/>
            <a:r>
              <a:rPr lang="ru-RU" sz="3000" b="1" dirty="0" smtClean="0">
                <a:solidFill>
                  <a:srgbClr val="004E9E"/>
                </a:solidFill>
                <a:ea typeface="Roboto Condensed Light" panose="02000000000000000000" pitchFamily="2" charset="0"/>
                <a:cs typeface="Times New Roman" panose="02020603050405020304" pitchFamily="18" charset="0"/>
                <a:hlinkClick r:id="rId2"/>
              </a:rPr>
              <a:t>УХВАЛА АПЕЛЯЦІЙНОЇ ПАЛАТИ ВИЩОГО АНТИКОРУПЦІЙНОГО СУДУ ВІД 01 ВЕРЕСНЯ 2025 РОКУ У СПРАВІ № 991/3222/25</a:t>
            </a:r>
            <a:br>
              <a:rPr lang="ru-RU" sz="3000" b="1" dirty="0" smtClean="0">
                <a:solidFill>
                  <a:srgbClr val="004E9E"/>
                </a:solidFill>
                <a:ea typeface="Roboto Condensed Light" panose="02000000000000000000" pitchFamily="2" charset="0"/>
                <a:cs typeface="Times New Roman" panose="02020603050405020304" pitchFamily="18" charset="0"/>
                <a:hlinkClick r:id="rId2"/>
              </a:rPr>
            </a:br>
            <a:r>
              <a:rPr lang="en-US" sz="2000" b="1" dirty="0" smtClean="0">
                <a:solidFill>
                  <a:srgbClr val="004E9E"/>
                </a:solidFill>
                <a:ea typeface="Roboto Condensed Light" panose="02000000000000000000" pitchFamily="2" charset="0"/>
                <a:cs typeface="Times New Roman" panose="02020603050405020304" pitchFamily="18" charset="0"/>
                <a:hlinkClick r:id="rId2"/>
              </a:rPr>
              <a:t>https://reyestr.court.gov.ua/Review/129856098</a:t>
            </a:r>
            <a:r>
              <a:rPr lang="uk-UA" sz="2000" b="1" dirty="0" smtClean="0">
                <a:solidFill>
                  <a:srgbClr val="004E9E"/>
                </a:solidFill>
                <a:ea typeface="Roboto Condensed Light" panose="02000000000000000000" pitchFamily="2" charset="0"/>
                <a:cs typeface="Times New Roman" panose="02020603050405020304" pitchFamily="18" charset="0"/>
              </a:rPr>
              <a:t> </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37360"/>
            <a:ext cx="11395494" cy="3790604"/>
          </a:xfrm>
        </p:spPr>
        <p:txBody>
          <a:bodyPr/>
          <a:lstStyle/>
          <a:p>
            <a:pPr indent="0" algn="just">
              <a:lnSpc>
                <a:spcPct val="100000"/>
              </a:lnSpc>
              <a:spcBef>
                <a:spcPts val="600"/>
              </a:spcBef>
              <a:spcAft>
                <a:spcPts val="0"/>
              </a:spcAft>
              <a:buNone/>
            </a:pPr>
            <a:r>
              <a:rPr lang="uk-UA" sz="2600" dirty="0" smtClean="0">
                <a:solidFill>
                  <a:srgbClr val="002949"/>
                </a:solidFill>
                <a:ea typeface="Roboto Condensed Light" panose="02000000000000000000" pitchFamily="2" charset="0"/>
                <a:cs typeface="Times New Roman" panose="02020603050405020304" pitchFamily="18" charset="0"/>
              </a:rPr>
              <a:t>Суд повернув скаргу "іншої особи" на вирок за угодою, яка стверджувала, що мотивувальна частина рішення фактично встановила її винуватість.</a:t>
            </a:r>
          </a:p>
          <a:p>
            <a:pPr indent="0" algn="just">
              <a:lnSpc>
                <a:spcPct val="100000"/>
              </a:lnSpc>
              <a:spcBef>
                <a:spcPts val="600"/>
              </a:spcBef>
              <a:spcAft>
                <a:spcPts val="0"/>
              </a:spcAft>
              <a:buNone/>
            </a:pPr>
            <a:r>
              <a:rPr lang="uk-UA" sz="2600" dirty="0" smtClean="0">
                <a:solidFill>
                  <a:srgbClr val="002949"/>
                </a:solidFill>
                <a:ea typeface="Roboto Condensed Light" panose="02000000000000000000" pitchFamily="2" charset="0"/>
                <a:cs typeface="Times New Roman" panose="02020603050405020304" pitchFamily="18" charset="0"/>
              </a:rPr>
              <a:t>Головний аргумент скарги: апелянт ідентифікувала себе зі знеособленою "Особою 1" у тексті вироку, посилаючись на те, що система ChatGPT змогла деанонімізувати цю особу за посадою та обставинами справи.</a:t>
            </a:r>
          </a:p>
          <a:p>
            <a:pPr indent="0" algn="just">
              <a:lnSpc>
                <a:spcPct val="100000"/>
              </a:lnSpc>
              <a:spcBef>
                <a:spcPts val="600"/>
              </a:spcBef>
              <a:spcAft>
                <a:spcPts val="0"/>
              </a:spcAft>
              <a:buNone/>
            </a:pPr>
            <a:r>
              <a:rPr lang="uk-UA" sz="2600" dirty="0" smtClean="0">
                <a:solidFill>
                  <a:srgbClr val="002949"/>
                </a:solidFill>
                <a:ea typeface="Roboto Condensed Light" panose="02000000000000000000" pitchFamily="2" charset="0"/>
                <a:cs typeface="Times New Roman" panose="02020603050405020304" pitchFamily="18" charset="0"/>
              </a:rPr>
              <a:t>Суддя-доповідач відхилив посилання на висновок AI, підтвердивши, що вирок за угодою не має преюдиційного значення і не може бути використаний як доказ вини третіх осіб, </a:t>
            </a:r>
            <a:r>
              <a:rPr lang="uk-UA" sz="2600" b="1" dirty="0" smtClean="0">
                <a:solidFill>
                  <a:srgbClr val="002949"/>
                </a:solidFill>
                <a:ea typeface="Roboto Condensed Light" panose="02000000000000000000" pitchFamily="2" charset="0"/>
                <a:cs typeface="Times New Roman" panose="02020603050405020304" pitchFamily="18" charset="0"/>
              </a:rPr>
              <a:t>а відповіді ChatGPT не є джерелом достовірної інформації чи доказів.</a:t>
            </a: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 фахового людського контролю як основа взаємодії правосуддя та штучного інтелекту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5</a:t>
            </a:fld>
            <a:endParaRPr lang="en-US" sz="1400" dirty="0">
              <a:solidFill>
                <a:srgbClr val="002949"/>
              </a:solidFill>
            </a:endParaRPr>
          </a:p>
        </p:txBody>
      </p:sp>
    </p:spTree>
    <p:extLst>
      <p:ext uri="{BB962C8B-B14F-4D97-AF65-F5344CB8AC3E}">
        <p14:creationId xmlns:p14="http://schemas.microsoft.com/office/powerpoint/2010/main" val="3698339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1394157"/>
          </a:xfrm>
        </p:spPr>
        <p:txBody>
          <a:bodyPr/>
          <a:lstStyle/>
          <a:p>
            <a:pPr algn="ctr"/>
            <a:r>
              <a:rPr lang="ru-RU" sz="3600" b="1" dirty="0" smtClean="0">
                <a:solidFill>
                  <a:srgbClr val="004E9E"/>
                </a:solidFill>
                <a:ea typeface="Roboto Condensed Light" panose="02000000000000000000" pitchFamily="2" charset="0"/>
                <a:cs typeface="Times New Roman" panose="02020603050405020304" pitchFamily="18" charset="0"/>
              </a:rPr>
              <a:t>УХВАЛА КАСАЦІЙНОГО ЦИВІЛЬНОГО СУДУ ВІД 12 ВЕРЕСНЯ 2025 РОКУ У СПРАВІ № </a:t>
            </a:r>
            <a:r>
              <a:rPr lang="ru-RU" sz="3600" b="1" dirty="0">
                <a:solidFill>
                  <a:srgbClr val="004E9E"/>
                </a:solidFill>
                <a:ea typeface="Roboto Condensed Light" panose="02000000000000000000" pitchFamily="2" charset="0"/>
                <a:cs typeface="Times New Roman" panose="02020603050405020304" pitchFamily="18" charset="0"/>
              </a:rPr>
              <a:t>750/6682/23</a:t>
            </a:r>
            <a:r>
              <a:rPr lang="ru-RU" sz="3600" b="1" dirty="0" smtClean="0">
                <a:solidFill>
                  <a:srgbClr val="004E9E"/>
                </a:solidFill>
                <a:ea typeface="Roboto Condensed Light" panose="02000000000000000000" pitchFamily="2" charset="0"/>
                <a:cs typeface="Times New Roman" panose="02020603050405020304" pitchFamily="18" charset="0"/>
              </a:rPr>
              <a:t/>
            </a:r>
            <a:br>
              <a:rPr lang="ru-RU" sz="3600" b="1" dirty="0" smtClean="0">
                <a:solidFill>
                  <a:srgbClr val="004E9E"/>
                </a:solidFill>
                <a:ea typeface="Roboto Condensed Light" panose="02000000000000000000" pitchFamily="2" charset="0"/>
                <a:cs typeface="Times New Roman" panose="02020603050405020304" pitchFamily="18" charset="0"/>
              </a:rPr>
            </a:br>
            <a:r>
              <a:rPr lang="en-US" sz="2000" b="1" dirty="0">
                <a:solidFill>
                  <a:srgbClr val="004E9E"/>
                </a:solidFill>
                <a:ea typeface="Roboto Condensed Light" panose="02000000000000000000" pitchFamily="2" charset="0"/>
                <a:cs typeface="Times New Roman" panose="02020603050405020304" pitchFamily="18" charset="0"/>
                <a:hlinkClick r:id="rId2"/>
              </a:rPr>
              <a:t>https://</a:t>
            </a:r>
            <a:r>
              <a:rPr lang="en-US" sz="2000" b="1" dirty="0" smtClean="0">
                <a:solidFill>
                  <a:srgbClr val="004E9E"/>
                </a:solidFill>
                <a:ea typeface="Roboto Condensed Light" panose="02000000000000000000" pitchFamily="2" charset="0"/>
                <a:cs typeface="Times New Roman" panose="02020603050405020304" pitchFamily="18" charset="0"/>
                <a:hlinkClick r:id="rId2"/>
              </a:rPr>
              <a:t>reyestr.court.gov.ua/Review/130231491</a:t>
            </a:r>
            <a:r>
              <a:rPr lang="uk-UA" sz="2000" b="1" dirty="0" smtClean="0">
                <a:solidFill>
                  <a:srgbClr val="004E9E"/>
                </a:solidFill>
                <a:ea typeface="Roboto Condensed Light" panose="02000000000000000000" pitchFamily="2" charset="0"/>
                <a:cs typeface="Times New Roman" panose="02020603050405020304" pitchFamily="18" charset="0"/>
              </a:rPr>
              <a:t>  </a:t>
            </a:r>
            <a:r>
              <a:rPr lang="ru-RU" sz="2000" b="1" dirty="0" smtClean="0">
                <a:solidFill>
                  <a:srgbClr val="004E9E"/>
                </a:solidFill>
                <a:ea typeface="Roboto Condensed Light" panose="02000000000000000000" pitchFamily="2" charset="0"/>
                <a:cs typeface="Times New Roman" panose="02020603050405020304" pitchFamily="18" charset="0"/>
              </a:rPr>
              <a:t> </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812174"/>
            <a:ext cx="11395494" cy="4052603"/>
          </a:xfrm>
        </p:spPr>
        <p:txBody>
          <a:bodyPr/>
          <a:lstStyle/>
          <a:p>
            <a:pPr indent="0" algn="just">
              <a:lnSpc>
                <a:spcPct val="100000"/>
              </a:lnSpc>
              <a:spcBef>
                <a:spcPts val="0"/>
              </a:spcBef>
              <a:spcAft>
                <a:spcPts val="0"/>
              </a:spcAft>
              <a:buNone/>
            </a:pPr>
            <a:r>
              <a:rPr lang="uk-UA" sz="2600" b="1" dirty="0">
                <a:solidFill>
                  <a:srgbClr val="002949"/>
                </a:solidFill>
                <a:ea typeface="Roboto Condensed Light" panose="02000000000000000000" pitchFamily="2" charset="0"/>
                <a:cs typeface="Times New Roman" panose="02020603050405020304" pitchFamily="18" charset="0"/>
              </a:rPr>
              <a:t>Заява </a:t>
            </a:r>
            <a:r>
              <a:rPr lang="uk-UA" sz="2600" b="1" dirty="0" smtClean="0">
                <a:solidFill>
                  <a:srgbClr val="002949"/>
                </a:solidFill>
                <a:ea typeface="Roboto Condensed Light" panose="02000000000000000000" pitchFamily="2" charset="0"/>
                <a:cs typeface="Times New Roman" panose="02020603050405020304" pitchFamily="18" charset="0"/>
              </a:rPr>
              <a:t>про </a:t>
            </a:r>
            <a:r>
              <a:rPr lang="uk-UA" sz="2600" b="1" dirty="0">
                <a:solidFill>
                  <a:srgbClr val="002949"/>
                </a:solidFill>
                <a:ea typeface="Roboto Condensed Light" panose="02000000000000000000" pitchFamily="2" charset="0"/>
                <a:cs typeface="Times New Roman" panose="02020603050405020304" pitchFamily="18" charset="0"/>
              </a:rPr>
              <a:t>відвід </a:t>
            </a:r>
            <a:r>
              <a:rPr lang="uk-UA" sz="2600" dirty="0">
                <a:solidFill>
                  <a:srgbClr val="002949"/>
                </a:solidFill>
                <a:ea typeface="Roboto Condensed Light" panose="02000000000000000000" pitchFamily="2" charset="0"/>
                <a:cs typeface="Times New Roman" panose="02020603050405020304" pitchFamily="18" charset="0"/>
              </a:rPr>
              <a:t>колегії суддів … обґрунтована тим, що, на думку заявника, судді … недостатньо вмотивували та обґрунтували ухвалу від 04 вересня 2025 року, тому він має сумніви в об’єктивності і компетентності суддів та їх спроможності ухвалювати законні судові рішення у цій справі</a:t>
            </a:r>
            <a:r>
              <a:rPr lang="uk-UA" sz="2600" dirty="0" smtClean="0">
                <a:solidFill>
                  <a:srgbClr val="002949"/>
                </a:solidFill>
                <a:ea typeface="Roboto Condensed Light" panose="02000000000000000000" pitchFamily="2" charset="0"/>
                <a:cs typeface="Times New Roman" panose="02020603050405020304" pitchFamily="18" charset="0"/>
              </a:rPr>
              <a:t>. Вважає</a:t>
            </a:r>
            <a:r>
              <a:rPr lang="uk-UA" sz="2600" dirty="0">
                <a:solidFill>
                  <a:srgbClr val="002949"/>
                </a:solidFill>
                <a:ea typeface="Roboto Condensed Light" panose="02000000000000000000" pitchFamily="2" charset="0"/>
                <a:cs typeface="Times New Roman" panose="02020603050405020304" pitchFamily="18" charset="0"/>
              </a:rPr>
              <a:t>, що неупереджена думка штучного інтелекту на заявлені ним підстави відводу має значення для вирішення питання про відвід.</a:t>
            </a:r>
          </a:p>
          <a:p>
            <a:pPr indent="0" algn="just">
              <a:lnSpc>
                <a:spcPct val="100000"/>
              </a:lnSpc>
              <a:spcBef>
                <a:spcPts val="0"/>
              </a:spcBef>
              <a:spcAft>
                <a:spcPts val="0"/>
              </a:spcAft>
              <a:buNone/>
            </a:pPr>
            <a:r>
              <a:rPr lang="uk-UA" sz="2600" b="1" dirty="0" smtClean="0">
                <a:solidFill>
                  <a:srgbClr val="002949"/>
                </a:solidFill>
                <a:ea typeface="Roboto Condensed Light" panose="02000000000000000000" pitchFamily="2" charset="0"/>
                <a:cs typeface="Times New Roman" panose="02020603050405020304" pitchFamily="18" charset="0"/>
              </a:rPr>
              <a:t>Позиція Суду</a:t>
            </a:r>
            <a:r>
              <a:rPr lang="uk-UA" sz="2600" dirty="0" smtClean="0">
                <a:solidFill>
                  <a:srgbClr val="002949"/>
                </a:solidFill>
                <a:ea typeface="Roboto Condensed Light" panose="02000000000000000000" pitchFamily="2" charset="0"/>
                <a:cs typeface="Times New Roman" panose="02020603050405020304" pitchFamily="18" charset="0"/>
              </a:rPr>
              <a:t>: ухвалюючи </a:t>
            </a:r>
            <a:r>
              <a:rPr lang="uk-UA" sz="2600" dirty="0">
                <a:solidFill>
                  <a:srgbClr val="002949"/>
                </a:solidFill>
                <a:ea typeface="Roboto Condensed Light" panose="02000000000000000000" pitchFamily="2" charset="0"/>
                <a:cs typeface="Times New Roman" panose="02020603050405020304" pitchFamily="18" charset="0"/>
              </a:rPr>
              <a:t>рішення, судді керуються виключно положеннями закону та своїм внутрішнім переконанням, висновки, сформовані </a:t>
            </a:r>
            <a:r>
              <a:rPr lang="uk-UA" sz="2600" dirty="0" smtClean="0">
                <a:solidFill>
                  <a:srgbClr val="002949"/>
                </a:solidFill>
                <a:ea typeface="Roboto Condensed Light" panose="02000000000000000000" pitchFamily="2" charset="0"/>
                <a:cs typeface="Times New Roman" panose="02020603050405020304" pitchFamily="18" charset="0"/>
              </a:rPr>
              <a:t>ШІ, </a:t>
            </a:r>
            <a:r>
              <a:rPr lang="uk-UA" sz="2600" dirty="0">
                <a:solidFill>
                  <a:srgbClr val="002949"/>
                </a:solidFill>
                <a:ea typeface="Roboto Condensed Light" panose="02000000000000000000" pitchFamily="2" charset="0"/>
                <a:cs typeface="Times New Roman" panose="02020603050405020304" pitchFamily="18" charset="0"/>
              </a:rPr>
              <a:t>не мають жодного доказового значення для встановлення наявності чи відсутності обставин, що викликають сумнів в неупередженості або об’єктивності суддів</a:t>
            </a:r>
            <a:r>
              <a:rPr lang="uk-UA" sz="2600" dirty="0" smtClean="0">
                <a:solidFill>
                  <a:srgbClr val="002949"/>
                </a:solidFill>
                <a:ea typeface="Roboto Condensed Light" panose="02000000000000000000" pitchFamily="2" charset="0"/>
                <a:cs typeface="Times New Roman" panose="02020603050405020304" pitchFamily="18" charset="0"/>
              </a:rPr>
              <a:t>.</a:t>
            </a: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 фахового людського контролю як основа взаємодії правосуддя та штучного інтелекту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6</a:t>
            </a:fld>
            <a:endParaRPr lang="en-US" sz="1400" dirty="0">
              <a:solidFill>
                <a:srgbClr val="002949"/>
              </a:solidFill>
            </a:endParaRPr>
          </a:p>
        </p:txBody>
      </p:sp>
    </p:spTree>
    <p:extLst>
      <p:ext uri="{BB962C8B-B14F-4D97-AF65-F5344CB8AC3E}">
        <p14:creationId xmlns:p14="http://schemas.microsoft.com/office/powerpoint/2010/main" val="2175428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1394157"/>
          </a:xfrm>
        </p:spPr>
        <p:txBody>
          <a:bodyPr/>
          <a:lstStyle/>
          <a:p>
            <a:pPr algn="ctr"/>
            <a:r>
              <a:rPr lang="ru-RU" sz="3600" b="1" dirty="0" smtClean="0">
                <a:solidFill>
                  <a:srgbClr val="004E9E"/>
                </a:solidFill>
                <a:ea typeface="Roboto Condensed Light" panose="02000000000000000000" pitchFamily="2" charset="0"/>
                <a:cs typeface="Times New Roman" panose="02020603050405020304" pitchFamily="18" charset="0"/>
              </a:rPr>
              <a:t>УХВАЛА КИЇВСЬКОГО АПЕЛЯЦІЙНОГО СУДУ ВІД 30 ЛИПНЯ 2025 РОКУ У СПРАВІ № 11-КП/824/1818/2025</a:t>
            </a:r>
            <a:br>
              <a:rPr lang="ru-RU" sz="3600" b="1" dirty="0" smtClean="0">
                <a:solidFill>
                  <a:srgbClr val="004E9E"/>
                </a:solidFill>
                <a:ea typeface="Roboto Condensed Light" panose="02000000000000000000" pitchFamily="2" charset="0"/>
                <a:cs typeface="Times New Roman" panose="02020603050405020304" pitchFamily="18" charset="0"/>
              </a:rPr>
            </a:br>
            <a:r>
              <a:rPr lang="en-US" sz="2000" b="1" dirty="0">
                <a:solidFill>
                  <a:srgbClr val="004E9E"/>
                </a:solidFill>
                <a:ea typeface="Roboto Condensed Light" panose="02000000000000000000" pitchFamily="2" charset="0"/>
                <a:cs typeface="Times New Roman" panose="02020603050405020304" pitchFamily="18" charset="0"/>
                <a:hlinkClick r:id="rId2"/>
              </a:rPr>
              <a:t>https://</a:t>
            </a:r>
            <a:r>
              <a:rPr lang="en-US" sz="2000" b="1" dirty="0" smtClean="0">
                <a:solidFill>
                  <a:srgbClr val="004E9E"/>
                </a:solidFill>
                <a:ea typeface="Roboto Condensed Light" panose="02000000000000000000" pitchFamily="2" charset="0"/>
                <a:cs typeface="Times New Roman" panose="02020603050405020304" pitchFamily="18" charset="0"/>
                <a:hlinkClick r:id="rId2"/>
              </a:rPr>
              <a:t>reyestr.court.gov.ua/Review/129699665</a:t>
            </a:r>
            <a:r>
              <a:rPr lang="uk-UA" sz="2000" b="1" dirty="0" smtClean="0">
                <a:solidFill>
                  <a:srgbClr val="004E9E"/>
                </a:solidFill>
                <a:ea typeface="Roboto Condensed Light" panose="02000000000000000000" pitchFamily="2" charset="0"/>
                <a:cs typeface="Times New Roman" panose="02020603050405020304" pitchFamily="18" charset="0"/>
              </a:rPr>
              <a:t> </a:t>
            </a:r>
            <a:r>
              <a:rPr lang="ru-RU" sz="2000" b="1" dirty="0" smtClean="0">
                <a:solidFill>
                  <a:srgbClr val="004E9E"/>
                </a:solidFill>
                <a:ea typeface="Roboto Condensed Light" panose="02000000000000000000" pitchFamily="2" charset="0"/>
                <a:cs typeface="Times New Roman" panose="02020603050405020304" pitchFamily="18" charset="0"/>
              </a:rPr>
              <a:t> </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812174"/>
            <a:ext cx="11395494" cy="4052603"/>
          </a:xfrm>
        </p:spPr>
        <p:txBody>
          <a:bodyPr/>
          <a:lstStyle/>
          <a:p>
            <a:pPr indent="0" algn="just">
              <a:lnSpc>
                <a:spcPct val="100000"/>
              </a:lnSpc>
              <a:spcBef>
                <a:spcPts val="0"/>
              </a:spcBef>
              <a:spcAft>
                <a:spcPts val="0"/>
              </a:spcAft>
              <a:buNone/>
            </a:pPr>
            <a:r>
              <a:rPr lang="uk-UA" sz="2600" dirty="0" smtClean="0">
                <a:solidFill>
                  <a:srgbClr val="002949"/>
                </a:solidFill>
                <a:ea typeface="Roboto Condensed Light" panose="02000000000000000000" pitchFamily="2" charset="0"/>
                <a:cs typeface="Times New Roman" panose="02020603050405020304" pitchFamily="18" charset="0"/>
              </a:rPr>
              <a:t>Суд скасував </a:t>
            </a:r>
            <a:r>
              <a:rPr lang="uk-UA" sz="2600" dirty="0">
                <a:solidFill>
                  <a:srgbClr val="002949"/>
                </a:solidFill>
                <a:ea typeface="Roboto Condensed Light" panose="02000000000000000000" pitchFamily="2" charset="0"/>
                <a:cs typeface="Times New Roman" panose="02020603050405020304" pitchFamily="18" charset="0"/>
              </a:rPr>
              <a:t>вирок суду першої інстанції, призначивши новий розгляд, через його незаконність, необґрунтованість та немотивованість</a:t>
            </a:r>
            <a:r>
              <a:rPr lang="uk-UA" sz="2600" dirty="0" smtClean="0">
                <a:solidFill>
                  <a:srgbClr val="002949"/>
                </a:solidFill>
                <a:ea typeface="Roboto Condensed Light" panose="02000000000000000000" pitchFamily="2" charset="0"/>
                <a:cs typeface="Times New Roman" panose="02020603050405020304" pitchFamily="18" charset="0"/>
              </a:rPr>
              <a:t>.</a:t>
            </a:r>
          </a:p>
          <a:p>
            <a:pPr indent="0" algn="just">
              <a:lnSpc>
                <a:spcPct val="100000"/>
              </a:lnSpc>
              <a:spcBef>
                <a:spcPts val="0"/>
              </a:spcBef>
              <a:spcAft>
                <a:spcPts val="0"/>
              </a:spcAft>
              <a:buNone/>
            </a:pPr>
            <a:r>
              <a:rPr lang="uk-UA" sz="2600" dirty="0" smtClean="0">
                <a:solidFill>
                  <a:srgbClr val="002949"/>
                </a:solidFill>
                <a:ea typeface="Roboto Condensed Light" panose="02000000000000000000" pitchFamily="2" charset="0"/>
                <a:cs typeface="Times New Roman" panose="02020603050405020304" pitchFamily="18" charset="0"/>
              </a:rPr>
              <a:t>Ключова </a:t>
            </a:r>
            <a:r>
              <a:rPr lang="uk-UA" sz="2600" dirty="0">
                <a:solidFill>
                  <a:srgbClr val="002949"/>
                </a:solidFill>
                <a:ea typeface="Roboto Condensed Light" panose="02000000000000000000" pitchFamily="2" charset="0"/>
                <a:cs typeface="Times New Roman" panose="02020603050405020304" pitchFamily="18" charset="0"/>
              </a:rPr>
              <a:t>підстава для скасування: суд першої інстанції обтяжив вирок довільним трактуванням загальних понять та теоретичними аспектами, згенерованими штучним інтелектом "</a:t>
            </a:r>
            <a:r>
              <a:rPr lang="en-US" sz="2600" dirty="0">
                <a:solidFill>
                  <a:srgbClr val="002949"/>
                </a:solidFill>
                <a:ea typeface="Roboto Condensed Light" panose="02000000000000000000" pitchFamily="2" charset="0"/>
                <a:cs typeface="Times New Roman" panose="02020603050405020304" pitchFamily="18" charset="0"/>
              </a:rPr>
              <a:t>ChatGPT", </a:t>
            </a:r>
            <a:r>
              <a:rPr lang="uk-UA" sz="2600" dirty="0">
                <a:solidFill>
                  <a:srgbClr val="002949"/>
                </a:solidFill>
                <a:ea typeface="Roboto Condensed Light" panose="02000000000000000000" pitchFamily="2" charset="0"/>
                <a:cs typeface="Times New Roman" panose="02020603050405020304" pitchFamily="18" charset="0"/>
              </a:rPr>
              <a:t>що поставило під сумнів суддівський розсуд та тлумачення права</a:t>
            </a:r>
            <a:r>
              <a:rPr lang="uk-UA" sz="2600" dirty="0" smtClean="0">
                <a:solidFill>
                  <a:srgbClr val="002949"/>
                </a:solidFill>
                <a:ea typeface="Roboto Condensed Light" panose="02000000000000000000" pitchFamily="2" charset="0"/>
                <a:cs typeface="Times New Roman" panose="02020603050405020304" pitchFamily="18" charset="0"/>
              </a:rPr>
              <a:t>.</a:t>
            </a:r>
          </a:p>
          <a:p>
            <a:pPr indent="0" algn="just">
              <a:lnSpc>
                <a:spcPct val="100000"/>
              </a:lnSpc>
              <a:spcBef>
                <a:spcPts val="0"/>
              </a:spcBef>
              <a:spcAft>
                <a:spcPts val="0"/>
              </a:spcAft>
              <a:buNone/>
            </a:pPr>
            <a:r>
              <a:rPr lang="uk-UA" sz="2600" dirty="0" smtClean="0">
                <a:solidFill>
                  <a:srgbClr val="002949"/>
                </a:solidFill>
                <a:ea typeface="Roboto Condensed Light" panose="02000000000000000000" pitchFamily="2" charset="0"/>
                <a:cs typeface="Times New Roman" panose="02020603050405020304" pitchFamily="18" charset="0"/>
              </a:rPr>
              <a:t>Апеляційний </a:t>
            </a:r>
            <a:r>
              <a:rPr lang="uk-UA" sz="2600" dirty="0">
                <a:solidFill>
                  <a:srgbClr val="002949"/>
                </a:solidFill>
                <a:ea typeface="Roboto Condensed Light" panose="02000000000000000000" pitchFamily="2" charset="0"/>
                <a:cs typeface="Times New Roman" panose="02020603050405020304" pitchFamily="18" charset="0"/>
              </a:rPr>
              <a:t>суд наголосив, що використання технологій має поважати природу судового процесу, а </a:t>
            </a:r>
            <a:r>
              <a:rPr lang="uk-UA" sz="2600" dirty="0" smtClean="0">
                <a:solidFill>
                  <a:srgbClr val="002949"/>
                </a:solidFill>
                <a:ea typeface="Roboto Condensed Light" panose="02000000000000000000" pitchFamily="2" charset="0"/>
                <a:cs typeface="Times New Roman" panose="02020603050405020304" pitchFamily="18" charset="0"/>
              </a:rPr>
              <a:t>ШІ є </a:t>
            </a:r>
            <a:r>
              <a:rPr lang="uk-UA" sz="2600" dirty="0">
                <a:solidFill>
                  <a:srgbClr val="002949"/>
                </a:solidFill>
                <a:ea typeface="Roboto Condensed Light" panose="02000000000000000000" pitchFamily="2" charset="0"/>
                <a:cs typeface="Times New Roman" panose="02020603050405020304" pitchFamily="18" charset="0"/>
              </a:rPr>
              <a:t>лише допоміжним інструментом, який не може замінити роль суддів у встановленні фактичних обставин справи (КРЄС № 26 (2023), п. 90; позиція ВС від </a:t>
            </a:r>
            <a:r>
              <a:rPr lang="uk-UA" sz="2600" dirty="0" smtClean="0">
                <a:solidFill>
                  <a:srgbClr val="002949"/>
                </a:solidFill>
                <a:ea typeface="Roboto Condensed Light" panose="02000000000000000000" pitchFamily="2" charset="0"/>
                <a:cs typeface="Times New Roman" panose="02020603050405020304" pitchFamily="18" charset="0"/>
              </a:rPr>
              <a:t>08.02.2024 у справі </a:t>
            </a:r>
            <a:r>
              <a:rPr lang="uk-UA" sz="2600" dirty="0">
                <a:solidFill>
                  <a:srgbClr val="002949"/>
                </a:solidFill>
                <a:ea typeface="Roboto Condensed Light" panose="02000000000000000000" pitchFamily="2" charset="0"/>
                <a:cs typeface="Times New Roman" panose="02020603050405020304" pitchFamily="18" charset="0"/>
              </a:rPr>
              <a:t>№ 925/200/22</a:t>
            </a:r>
            <a:r>
              <a:rPr lang="uk-UA" sz="2600" dirty="0" smtClean="0">
                <a:solidFill>
                  <a:srgbClr val="002949"/>
                </a:solidFill>
                <a:ea typeface="Roboto Condensed Light" panose="02000000000000000000" pitchFamily="2" charset="0"/>
                <a:cs typeface="Times New Roman" panose="02020603050405020304" pitchFamily="18" charset="0"/>
              </a:rPr>
              <a:t>).</a:t>
            </a: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 фахового людського контролю як основа взаємодії правосуддя та штучного інтелекту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7</a:t>
            </a:fld>
            <a:endParaRPr lang="en-US" sz="1400" dirty="0">
              <a:solidFill>
                <a:srgbClr val="002949"/>
              </a:solidFill>
            </a:endParaRPr>
          </a:p>
        </p:txBody>
      </p:sp>
    </p:spTree>
    <p:extLst>
      <p:ext uri="{BB962C8B-B14F-4D97-AF65-F5344CB8AC3E}">
        <p14:creationId xmlns:p14="http://schemas.microsoft.com/office/powerpoint/2010/main" val="999867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1322114"/>
          </a:xfrm>
        </p:spPr>
        <p:txBody>
          <a:bodyPr/>
          <a:lstStyle/>
          <a:p>
            <a:pPr algn="ctr"/>
            <a:r>
              <a:rPr lang="ru-RU" sz="3600" b="1" dirty="0" smtClean="0">
                <a:solidFill>
                  <a:srgbClr val="004E9E"/>
                </a:solidFill>
                <a:ea typeface="Roboto Condensed Light" panose="02000000000000000000" pitchFamily="2" charset="0"/>
                <a:cs typeface="Times New Roman" panose="02020603050405020304" pitchFamily="18" charset="0"/>
              </a:rPr>
              <a:t>ПОСТАНОВА ВЕРХОВНОГО СУДУ ВІД 8 ЛИПНЯ 2025  </a:t>
            </a:r>
            <a:br>
              <a:rPr lang="ru-RU" sz="3600" b="1" dirty="0" smtClean="0">
                <a:solidFill>
                  <a:srgbClr val="004E9E"/>
                </a:solidFill>
                <a:ea typeface="Roboto Condensed Light" panose="02000000000000000000" pitchFamily="2" charset="0"/>
                <a:cs typeface="Times New Roman" panose="02020603050405020304" pitchFamily="18" charset="0"/>
              </a:rPr>
            </a:br>
            <a:r>
              <a:rPr lang="ru-RU" sz="3600" b="1" dirty="0" smtClean="0">
                <a:solidFill>
                  <a:srgbClr val="004E9E"/>
                </a:solidFill>
                <a:ea typeface="Roboto Condensed Light" panose="02000000000000000000" pitchFamily="2" charset="0"/>
                <a:cs typeface="Times New Roman" panose="02020603050405020304" pitchFamily="18" charset="0"/>
              </a:rPr>
              <a:t>У СПРАВІ № 925/496/24</a:t>
            </a:r>
            <a:br>
              <a:rPr lang="ru-RU" sz="3600" b="1" dirty="0" smtClean="0">
                <a:solidFill>
                  <a:srgbClr val="004E9E"/>
                </a:solidFill>
                <a:ea typeface="Roboto Condensed Light" panose="02000000000000000000" pitchFamily="2" charset="0"/>
                <a:cs typeface="Times New Roman" panose="02020603050405020304" pitchFamily="18" charset="0"/>
              </a:rPr>
            </a:br>
            <a:r>
              <a:rPr lang="en-US" sz="2000" b="1" dirty="0">
                <a:solidFill>
                  <a:srgbClr val="004E9E"/>
                </a:solidFill>
                <a:ea typeface="Roboto Condensed Light" panose="02000000000000000000" pitchFamily="2" charset="0"/>
                <a:cs typeface="Times New Roman" panose="02020603050405020304" pitchFamily="18" charset="0"/>
                <a:hlinkClick r:id="rId2"/>
              </a:rPr>
              <a:t>https://</a:t>
            </a:r>
            <a:r>
              <a:rPr lang="en-US" sz="2000" b="1" dirty="0" smtClean="0">
                <a:solidFill>
                  <a:srgbClr val="004E9E"/>
                </a:solidFill>
                <a:ea typeface="Roboto Condensed Light" panose="02000000000000000000" pitchFamily="2" charset="0"/>
                <a:cs typeface="Times New Roman" panose="02020603050405020304" pitchFamily="18" charset="0"/>
                <a:hlinkClick r:id="rId2"/>
              </a:rPr>
              <a:t>reyestr.court.gov.ua/Review/128775966</a:t>
            </a:r>
            <a:r>
              <a:rPr lang="uk-UA" sz="2000" b="1" dirty="0" smtClean="0">
                <a:solidFill>
                  <a:srgbClr val="004E9E"/>
                </a:solidFill>
                <a:ea typeface="Roboto Condensed Light" panose="02000000000000000000" pitchFamily="2" charset="0"/>
                <a:cs typeface="Times New Roman" panose="02020603050405020304" pitchFamily="18" charset="0"/>
              </a:rPr>
              <a:t> </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26265"/>
            <a:ext cx="11395494" cy="4138513"/>
          </a:xfrm>
        </p:spPr>
        <p:txBody>
          <a:bodyPr/>
          <a:lstStyle/>
          <a:p>
            <a:pPr indent="0" algn="just">
              <a:lnSpc>
                <a:spcPct val="100000"/>
              </a:lnSpc>
              <a:spcBef>
                <a:spcPts val="0"/>
              </a:spcBef>
              <a:spcAft>
                <a:spcPts val="600"/>
              </a:spcAft>
              <a:buNone/>
            </a:pPr>
            <a:r>
              <a:rPr lang="uk-UA" sz="2900" dirty="0" smtClean="0">
                <a:solidFill>
                  <a:srgbClr val="002949"/>
                </a:solidFill>
                <a:ea typeface="Roboto Condensed Light" panose="02000000000000000000" pitchFamily="2" charset="0"/>
                <a:cs typeface="Times New Roman" panose="02020603050405020304" pitchFamily="18" charset="0"/>
              </a:rPr>
              <a:t>Суд відмовився </a:t>
            </a:r>
            <a:r>
              <a:rPr lang="uk-UA" sz="2900" dirty="0">
                <a:solidFill>
                  <a:srgbClr val="002949"/>
                </a:solidFill>
                <a:ea typeface="Roboto Condensed Light" panose="02000000000000000000" pitchFamily="2" charset="0"/>
                <a:cs typeface="Times New Roman" panose="02020603050405020304" pitchFamily="18" charset="0"/>
              </a:rPr>
              <a:t>досліджувати як доказ відповіді, згенеровані </a:t>
            </a:r>
            <a:r>
              <a:rPr lang="en-US" sz="2900" dirty="0">
                <a:solidFill>
                  <a:srgbClr val="002949"/>
                </a:solidFill>
                <a:ea typeface="Roboto Condensed Light" panose="02000000000000000000" pitchFamily="2" charset="0"/>
                <a:cs typeface="Times New Roman" panose="02020603050405020304" pitchFamily="18" charset="0"/>
              </a:rPr>
              <a:t>ChatGPT </a:t>
            </a:r>
            <a:r>
              <a:rPr lang="uk-UA" sz="2900" dirty="0">
                <a:solidFill>
                  <a:srgbClr val="002949"/>
                </a:solidFill>
                <a:ea typeface="Roboto Condensed Light" panose="02000000000000000000" pitchFamily="2" charset="0"/>
                <a:cs typeface="Times New Roman" panose="02020603050405020304" pitchFamily="18" charset="0"/>
              </a:rPr>
              <a:t>та </a:t>
            </a:r>
            <a:r>
              <a:rPr lang="en-US" sz="2900" dirty="0">
                <a:solidFill>
                  <a:srgbClr val="002949"/>
                </a:solidFill>
                <a:ea typeface="Roboto Condensed Light" panose="02000000000000000000" pitchFamily="2" charset="0"/>
                <a:cs typeface="Times New Roman" panose="02020603050405020304" pitchFamily="18" charset="0"/>
              </a:rPr>
              <a:t>Grok (xAI), </a:t>
            </a:r>
            <a:r>
              <a:rPr lang="uk-UA" sz="2900" dirty="0">
                <a:solidFill>
                  <a:srgbClr val="002949"/>
                </a:solidFill>
                <a:ea typeface="Roboto Condensed Light" panose="02000000000000000000" pitchFamily="2" charset="0"/>
                <a:cs typeface="Times New Roman" panose="02020603050405020304" pitchFamily="18" charset="0"/>
              </a:rPr>
              <a:t>які відповідач намагався використати для трактування умов договору оренди землі</a:t>
            </a:r>
            <a:r>
              <a:rPr lang="uk-UA" sz="2900" dirty="0" smtClean="0">
                <a:solidFill>
                  <a:srgbClr val="002949"/>
                </a:solidFill>
                <a:ea typeface="Roboto Condensed Light" panose="02000000000000000000" pitchFamily="2" charset="0"/>
                <a:cs typeface="Times New Roman" panose="02020603050405020304" pitchFamily="18" charset="0"/>
              </a:rPr>
              <a:t>.</a:t>
            </a:r>
          </a:p>
          <a:p>
            <a:pPr indent="0" algn="just">
              <a:lnSpc>
                <a:spcPct val="100000"/>
              </a:lnSpc>
              <a:spcBef>
                <a:spcPts val="0"/>
              </a:spcBef>
              <a:spcAft>
                <a:spcPts val="600"/>
              </a:spcAft>
              <a:buNone/>
            </a:pPr>
            <a:r>
              <a:rPr lang="uk-UA" sz="2900" dirty="0" smtClean="0">
                <a:solidFill>
                  <a:srgbClr val="002949"/>
                </a:solidFill>
                <a:ea typeface="Roboto Condensed Light" panose="02000000000000000000" pitchFamily="2" charset="0"/>
                <a:cs typeface="Times New Roman" panose="02020603050405020304" pitchFamily="18" charset="0"/>
              </a:rPr>
              <a:t>Суд наголосив</a:t>
            </a:r>
            <a:r>
              <a:rPr lang="uk-UA" sz="2900" dirty="0">
                <a:solidFill>
                  <a:srgbClr val="002949"/>
                </a:solidFill>
                <a:ea typeface="Roboto Condensed Light" panose="02000000000000000000" pitchFamily="2" charset="0"/>
                <a:cs typeface="Times New Roman" panose="02020603050405020304" pitchFamily="18" charset="0"/>
              </a:rPr>
              <a:t>, що </a:t>
            </a:r>
            <a:r>
              <a:rPr lang="uk-UA" sz="2900" dirty="0" smtClean="0">
                <a:solidFill>
                  <a:srgbClr val="002949"/>
                </a:solidFill>
                <a:ea typeface="Roboto Condensed Light" panose="02000000000000000000" pitchFamily="2" charset="0"/>
                <a:cs typeface="Times New Roman" panose="02020603050405020304" pitchFamily="18" charset="0"/>
              </a:rPr>
              <a:t>ШІ може </a:t>
            </a:r>
            <a:r>
              <a:rPr lang="uk-UA" sz="2900" dirty="0">
                <a:solidFill>
                  <a:srgbClr val="002949"/>
                </a:solidFill>
                <a:ea typeface="Roboto Condensed Light" panose="02000000000000000000" pitchFamily="2" charset="0"/>
                <a:cs typeface="Times New Roman" panose="02020603050405020304" pitchFamily="18" charset="0"/>
              </a:rPr>
              <a:t>бути лише корисним інформативним інструментом, але не може замінити ні роль суддів, ні принципи належності, допустимості та достовірності </a:t>
            </a:r>
            <a:r>
              <a:rPr lang="uk-UA" sz="2900" dirty="0" smtClean="0">
                <a:solidFill>
                  <a:srgbClr val="002949"/>
                </a:solidFill>
                <a:ea typeface="Roboto Condensed Light" panose="02000000000000000000" pitchFamily="2" charset="0"/>
                <a:cs typeface="Times New Roman" panose="02020603050405020304" pitchFamily="18" charset="0"/>
              </a:rPr>
              <a:t>доказів.</a:t>
            </a:r>
          </a:p>
          <a:p>
            <a:pPr indent="0" algn="just">
              <a:lnSpc>
                <a:spcPct val="100000"/>
              </a:lnSpc>
              <a:spcBef>
                <a:spcPts val="0"/>
              </a:spcBef>
              <a:spcAft>
                <a:spcPts val="600"/>
              </a:spcAft>
              <a:buNone/>
            </a:pPr>
            <a:r>
              <a:rPr lang="uk-UA" sz="2900" dirty="0" smtClean="0">
                <a:solidFill>
                  <a:srgbClr val="002949"/>
                </a:solidFill>
                <a:ea typeface="Roboto Condensed Light" panose="02000000000000000000" pitchFamily="2" charset="0"/>
                <a:cs typeface="Times New Roman" panose="02020603050405020304" pitchFamily="18" charset="0"/>
              </a:rPr>
              <a:t>Технологія </a:t>
            </a:r>
            <a:r>
              <a:rPr lang="uk-UA" sz="2900" dirty="0">
                <a:solidFill>
                  <a:srgbClr val="002949"/>
                </a:solidFill>
                <a:ea typeface="Roboto Condensed Light" panose="02000000000000000000" pitchFamily="2" charset="0"/>
                <a:cs typeface="Times New Roman" panose="02020603050405020304" pitchFamily="18" charset="0"/>
              </a:rPr>
              <a:t>має використовуватись виключно для підтримки та посилення верховенства права, а ухвалення рішень повинно здійснюватися лише суддями.</a:t>
            </a: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 фахового людського контролю як основа взаємодії правосуддя та штучного інтелекту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8</a:t>
            </a:fld>
            <a:endParaRPr lang="en-US" sz="1400" dirty="0">
              <a:solidFill>
                <a:srgbClr val="002949"/>
              </a:solidFill>
            </a:endParaRPr>
          </a:p>
        </p:txBody>
      </p:sp>
    </p:spTree>
    <p:extLst>
      <p:ext uri="{BB962C8B-B14F-4D97-AF65-F5344CB8AC3E}">
        <p14:creationId xmlns:p14="http://schemas.microsoft.com/office/powerpoint/2010/main" val="2228956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1344281"/>
          </a:xfrm>
        </p:spPr>
        <p:txBody>
          <a:bodyPr/>
          <a:lstStyle/>
          <a:p>
            <a:pPr algn="ctr"/>
            <a:r>
              <a:rPr lang="ru-RU" sz="3600" b="1" dirty="0" smtClean="0">
                <a:solidFill>
                  <a:srgbClr val="004E9E"/>
                </a:solidFill>
                <a:ea typeface="Roboto Condensed Light" panose="02000000000000000000" pitchFamily="2" charset="0"/>
                <a:cs typeface="Times New Roman" panose="02020603050405020304" pitchFamily="18" charset="0"/>
              </a:rPr>
              <a:t>УХВАЛА ВЕРХОВНОГО СУДУ ВІД 19 ЧЕРВНЯ 2025 РОКУ</a:t>
            </a:r>
            <a:br>
              <a:rPr lang="ru-RU" sz="3600" b="1" dirty="0" smtClean="0">
                <a:solidFill>
                  <a:srgbClr val="004E9E"/>
                </a:solidFill>
                <a:ea typeface="Roboto Condensed Light" panose="02000000000000000000" pitchFamily="2" charset="0"/>
                <a:cs typeface="Times New Roman" panose="02020603050405020304" pitchFamily="18" charset="0"/>
              </a:rPr>
            </a:br>
            <a:r>
              <a:rPr lang="ru-RU" sz="3600" b="1" dirty="0" smtClean="0">
                <a:solidFill>
                  <a:srgbClr val="004E9E"/>
                </a:solidFill>
                <a:ea typeface="Roboto Condensed Light" panose="02000000000000000000" pitchFamily="2" charset="0"/>
                <a:cs typeface="Times New Roman" panose="02020603050405020304" pitchFamily="18" charset="0"/>
              </a:rPr>
              <a:t>У СПРАВІ № 520/6119/23</a:t>
            </a:r>
            <a:br>
              <a:rPr lang="ru-RU" sz="3600" b="1" dirty="0" smtClean="0">
                <a:solidFill>
                  <a:srgbClr val="004E9E"/>
                </a:solidFill>
                <a:ea typeface="Roboto Condensed Light" panose="02000000000000000000" pitchFamily="2" charset="0"/>
                <a:cs typeface="Times New Roman" panose="02020603050405020304" pitchFamily="18" charset="0"/>
              </a:rPr>
            </a:br>
            <a:r>
              <a:rPr lang="en-US" sz="2000" b="1" dirty="0">
                <a:solidFill>
                  <a:srgbClr val="004E9E"/>
                </a:solidFill>
                <a:ea typeface="Roboto Condensed Light" panose="02000000000000000000" pitchFamily="2" charset="0"/>
                <a:cs typeface="Times New Roman" panose="02020603050405020304" pitchFamily="18" charset="0"/>
                <a:hlinkClick r:id="rId2"/>
              </a:rPr>
              <a:t>https://</a:t>
            </a:r>
            <a:r>
              <a:rPr lang="en-US" sz="2000" b="1" dirty="0" smtClean="0">
                <a:solidFill>
                  <a:srgbClr val="004E9E"/>
                </a:solidFill>
                <a:ea typeface="Roboto Condensed Light" panose="02000000000000000000" pitchFamily="2" charset="0"/>
                <a:cs typeface="Times New Roman" panose="02020603050405020304" pitchFamily="18" charset="0"/>
                <a:hlinkClick r:id="rId2"/>
              </a:rPr>
              <a:t>reyestr.court.gov.ua/Review/128263149</a:t>
            </a:r>
            <a:r>
              <a:rPr lang="uk-UA" sz="2000" b="1" dirty="0" smtClean="0">
                <a:solidFill>
                  <a:srgbClr val="004E9E"/>
                </a:solidFill>
                <a:ea typeface="Roboto Condensed Light" panose="02000000000000000000" pitchFamily="2" charset="0"/>
                <a:cs typeface="Times New Roman" panose="02020603050405020304" pitchFamily="18" charset="0"/>
              </a:rPr>
              <a:t> </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62298"/>
            <a:ext cx="11395494" cy="4102480"/>
          </a:xfrm>
        </p:spPr>
        <p:txBody>
          <a:bodyPr/>
          <a:lstStyle/>
          <a:p>
            <a:pPr indent="0" algn="just">
              <a:lnSpc>
                <a:spcPct val="100000"/>
              </a:lnSpc>
              <a:spcBef>
                <a:spcPts val="0"/>
              </a:spcBef>
              <a:spcAft>
                <a:spcPts val="0"/>
              </a:spcAft>
              <a:buNone/>
            </a:pPr>
            <a:r>
              <a:rPr lang="ru-RU" sz="2700" dirty="0">
                <a:solidFill>
                  <a:srgbClr val="002949"/>
                </a:solidFill>
                <a:ea typeface="Roboto Condensed Light" panose="02000000000000000000" pitchFamily="2" charset="0"/>
                <a:cs typeface="Times New Roman" panose="02020603050405020304" pitchFamily="18" charset="0"/>
              </a:rPr>
              <a:t>Суд </a:t>
            </a:r>
            <a:r>
              <a:rPr lang="uk-UA" sz="2700" dirty="0" smtClean="0">
                <a:solidFill>
                  <a:srgbClr val="002949"/>
                </a:solidFill>
                <a:ea typeface="Roboto Condensed Light" panose="02000000000000000000" pitchFamily="2" charset="0"/>
                <a:cs typeface="Times New Roman" panose="02020603050405020304" pitchFamily="18" charset="0"/>
              </a:rPr>
              <a:t>відмовив у поновленні пропущеного строку на касаційне оскарження, не визнавши поважними причини, на які посилався скаржник.</a:t>
            </a:r>
          </a:p>
          <a:p>
            <a:pPr indent="0" algn="just">
              <a:lnSpc>
                <a:spcPct val="100000"/>
              </a:lnSpc>
              <a:spcBef>
                <a:spcPts val="0"/>
              </a:spcBef>
              <a:spcAft>
                <a:spcPts val="0"/>
              </a:spcAft>
              <a:buNone/>
            </a:pPr>
            <a:r>
              <a:rPr lang="uk-UA" sz="2700" dirty="0" smtClean="0">
                <a:solidFill>
                  <a:srgbClr val="002949"/>
                </a:solidFill>
                <a:ea typeface="Roboto Condensed Light" panose="02000000000000000000" pitchFamily="2" charset="0"/>
                <a:cs typeface="Times New Roman" panose="02020603050405020304" pitchFamily="18" charset="0"/>
              </a:rPr>
              <a:t>Скаржник обґрунтовував тривалу бездіяльність, зокрема, необхідністю використання платної версії ШІ лише у квітні 2025 року для формування правової позиції у справі.</a:t>
            </a:r>
          </a:p>
          <a:p>
            <a:pPr indent="0" algn="just">
              <a:lnSpc>
                <a:spcPct val="100000"/>
              </a:lnSpc>
              <a:spcBef>
                <a:spcPts val="0"/>
              </a:spcBef>
              <a:spcAft>
                <a:spcPts val="0"/>
              </a:spcAft>
              <a:buNone/>
            </a:pPr>
            <a:r>
              <a:rPr lang="uk-UA" sz="2700" dirty="0" smtClean="0">
                <a:solidFill>
                  <a:srgbClr val="002949"/>
                </a:solidFill>
                <a:ea typeface="Roboto Condensed Light" panose="02000000000000000000" pitchFamily="2" charset="0"/>
                <a:cs typeface="Times New Roman" panose="02020603050405020304" pitchFamily="18" charset="0"/>
              </a:rPr>
              <a:t>Використання ШІ як допоміжного інструменту для формування позиції не є об’єктивною, непереборною перешкодою, яка може виправдати пропуск процесуального строку, оскільки принцип правової визначеності вимагає своєчасного та добросовісного користування </a:t>
            </a:r>
            <a:r>
              <a:rPr lang="ru-RU" sz="2700" dirty="0" smtClean="0">
                <a:solidFill>
                  <a:srgbClr val="002949"/>
                </a:solidFill>
                <a:ea typeface="Roboto Condensed Light" panose="02000000000000000000" pitchFamily="2" charset="0"/>
                <a:cs typeface="Times New Roman" panose="02020603050405020304" pitchFamily="18" charset="0"/>
              </a:rPr>
              <a:t>правами.</a:t>
            </a:r>
            <a:endParaRPr lang="uk-UA" sz="2700"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 фахового людського контролю як основа взаємодії правосуддя та штучного інтелекту</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9</a:t>
            </a:fld>
            <a:endParaRPr lang="en-US" sz="1400" dirty="0">
              <a:solidFill>
                <a:srgbClr val="002949"/>
              </a:solidFill>
            </a:endParaRPr>
          </a:p>
        </p:txBody>
      </p:sp>
    </p:spTree>
    <p:extLst>
      <p:ext uri="{BB962C8B-B14F-4D97-AF65-F5344CB8AC3E}">
        <p14:creationId xmlns:p14="http://schemas.microsoft.com/office/powerpoint/2010/main" val="4222788978"/>
      </p:ext>
    </p:extLst>
  </p:cSld>
  <p:clrMapOvr>
    <a:masterClrMapping/>
  </p:clrMapOvr>
</p:sld>
</file>

<file path=ppt/theme/theme1.xml><?xml version="1.0" encoding="utf-8"?>
<a:theme xmlns:a="http://schemas.openxmlformats.org/drawingml/2006/main" name="Верховний Суд">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Верховний Суд" id="{85927FFF-16E0-4779-9E9F-FDB9FC60E28B}" vid="{1C97956D-EB6D-4D66-A40D-6F9E3D9A6E3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Верховний Суд</Template>
  <TotalTime>9472</TotalTime>
  <Words>2375</Words>
  <Application>Microsoft Office PowerPoint</Application>
  <PresentationFormat>Широкий екран</PresentationFormat>
  <Paragraphs>220</Paragraphs>
  <Slides>25</Slides>
  <Notes>1</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25</vt:i4>
      </vt:variant>
    </vt:vector>
  </HeadingPairs>
  <TitlesOfParts>
    <vt:vector size="31" baseType="lpstr">
      <vt:lpstr>Arial</vt:lpstr>
      <vt:lpstr>Calibri</vt:lpstr>
      <vt:lpstr>Calibri Light</vt:lpstr>
      <vt:lpstr>Roboto Condensed Light</vt:lpstr>
      <vt:lpstr>Times New Roman</vt:lpstr>
      <vt:lpstr>Верховний Суд</vt:lpstr>
      <vt:lpstr>Презентація PowerPoint</vt:lpstr>
      <vt:lpstr>ПЛАН</vt:lpstr>
      <vt:lpstr>ПРИНЦИП ФАХОВОГО ЛЮДСЬКОГО КОНТРОЛЮ (HUMAN OVERSIGHT)</vt:lpstr>
      <vt:lpstr>ЗАПИТАННЯ ДЛЯ ДИСКУСІЇ</vt:lpstr>
      <vt:lpstr>УХВАЛА АПЕЛЯЦІЙНОЇ ПАЛАТИ ВИЩОГО АНТИКОРУПЦІЙНОГО СУДУ ВІД 01 ВЕРЕСНЯ 2025 РОКУ У СПРАВІ № 991/3222/25 https://reyestr.court.gov.ua/Review/129856098 </vt:lpstr>
      <vt:lpstr>УХВАЛА КАСАЦІЙНОГО ЦИВІЛЬНОГО СУДУ ВІД 12 ВЕРЕСНЯ 2025 РОКУ У СПРАВІ № 750/6682/23 https://reyestr.court.gov.ua/Review/130231491   </vt:lpstr>
      <vt:lpstr>УХВАЛА КИЇВСЬКОГО АПЕЛЯЦІЙНОГО СУДУ ВІД 30 ЛИПНЯ 2025 РОКУ У СПРАВІ № 11-КП/824/1818/2025 https://reyestr.court.gov.ua/Review/129699665  </vt:lpstr>
      <vt:lpstr>ПОСТАНОВА ВЕРХОВНОГО СУДУ ВІД 8 ЛИПНЯ 2025   У СПРАВІ № 925/496/24 https://reyestr.court.gov.ua/Review/128775966 </vt:lpstr>
      <vt:lpstr>УХВАЛА ВЕРХОВНОГО СУДУ ВІД 19 ЧЕРВНЯ 2025 РОКУ У СПРАВІ № 520/6119/23 https://reyestr.court.gov.ua/Review/128263149 </vt:lpstr>
      <vt:lpstr>ДОСВІД У ВИКОРИСТАННІ ШІ</vt:lpstr>
      <vt:lpstr>ОЧІКУВАННЯ ТА РИЗИКИ</vt:lpstr>
      <vt:lpstr>КОДЕКС СУДДІВСЬКОЇ ЕТИКИ (СТАТТЯ 16)  https://zakon.rada.gov.ua/rada/show/n0001415-24#Text</vt:lpstr>
      <vt:lpstr>ЗАСАДИ ВИКОРИСТАННЯ ІНСТРУМЕНТІВ ШТУЧНОГО ІНТЕЛЕКТУ У ВАКС (наказ № 56 від 19.12.2024) https://court.gov.ua/storage/portal/hcac/documents/orders/19.12.2024_56.pdf </vt:lpstr>
      <vt:lpstr>РЕКОМЕНДАЦІЇ ДЛЯ ПРАВНИКІВ ЩОДО БЕЗПЕЧНОГО ВИКОРИСТАННЯ ШТУЧНОГО ІНТЕЛЕКТУ (ЛИПЕНЬ 2025) https://constitutionalist.com.ua/rekomendatsii-z-vidpovidalnoho-vykorystannia-shtuchnoho-intelektu-dlia-pravnykiv </vt:lpstr>
      <vt:lpstr>ВПЛИВ ШІ НА ПРАВА ЛЮДИНИ ТА СПРАВЕДЛИВИЙ СУД</vt:lpstr>
      <vt:lpstr>РОЗРОБКА СПЕЦІАЛІЗОВАНИХ РЕКОМЕНДАЦІЙ ДЛЯ СУДДІВ</vt:lpstr>
      <vt:lpstr>КОМЕНТАР ДО СТАТТІ 16 КОДЕКСУ СУДДІВСЬКОЇ ЕТИКИ https://constitutionalist.com.ua/poperednij-proiekt-komentar-do-statti-16-vykorystannia-suddeiu-tekhnolohij-shi-do-kodeksu-suddivskoi-etyky </vt:lpstr>
      <vt:lpstr>ОСНОВНІ ІДЕЇ</vt:lpstr>
      <vt:lpstr>ОСНОВНІ ІДЕЇ</vt:lpstr>
      <vt:lpstr>ПОЛОЖЕННЯ ПРО ВИКОРИСТАННЯ ТЕХНОЛОГІЙ ШІ ПРАЦІВНИКАМИ АПАРАТУ ВС https://constitutionalist.com.ua/poperednij-proiekt-polozhennia-pro-vykorystannia-tekhnolohij-shi-pratsivnykamy-aparatu-vs </vt:lpstr>
      <vt:lpstr>ОСНОВНІ ІДЕЇ</vt:lpstr>
      <vt:lpstr>ОСНОВНІ ІДЕЇ</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Роман Палюх</dc:creator>
  <cp:lastModifiedBy>Ян Олександрович Берназюк</cp:lastModifiedBy>
  <cp:revision>543</cp:revision>
  <cp:lastPrinted>2025-06-05T10:48:47Z</cp:lastPrinted>
  <dcterms:created xsi:type="dcterms:W3CDTF">2018-11-30T10:25:38Z</dcterms:created>
  <dcterms:modified xsi:type="dcterms:W3CDTF">2025-10-15T12:14:10Z</dcterms:modified>
</cp:coreProperties>
</file>