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1"/>
  </p:notesMasterIdLst>
  <p:handoutMasterIdLst>
    <p:handoutMasterId r:id="rId32"/>
  </p:handoutMasterIdLst>
  <p:sldIdLst>
    <p:sldId id="256" r:id="rId2"/>
    <p:sldId id="895" r:id="rId3"/>
    <p:sldId id="897" r:id="rId4"/>
    <p:sldId id="898" r:id="rId5"/>
    <p:sldId id="914" r:id="rId6"/>
    <p:sldId id="936" r:id="rId7"/>
    <p:sldId id="938" r:id="rId8"/>
    <p:sldId id="939" r:id="rId9"/>
    <p:sldId id="942" r:id="rId10"/>
    <p:sldId id="944" r:id="rId11"/>
    <p:sldId id="951" r:id="rId12"/>
    <p:sldId id="945" r:id="rId13"/>
    <p:sldId id="952" r:id="rId14"/>
    <p:sldId id="949" r:id="rId15"/>
    <p:sldId id="947" r:id="rId16"/>
    <p:sldId id="954" r:id="rId17"/>
    <p:sldId id="918" r:id="rId18"/>
    <p:sldId id="899" r:id="rId19"/>
    <p:sldId id="903" r:id="rId20"/>
    <p:sldId id="920" r:id="rId21"/>
    <p:sldId id="901" r:id="rId22"/>
    <p:sldId id="924" r:id="rId23"/>
    <p:sldId id="900" r:id="rId24"/>
    <p:sldId id="904" r:id="rId25"/>
    <p:sldId id="934" r:id="rId26"/>
    <p:sldId id="909" r:id="rId27"/>
    <p:sldId id="764" r:id="rId28"/>
    <p:sldId id="893" r:id="rId29"/>
    <p:sldId id="279" r:id="rId30"/>
  </p:sldIdLst>
  <p:sldSz cx="12192000" cy="6858000"/>
  <p:notesSz cx="6797675" cy="9928225"/>
  <p:defaultTextStyle>
    <a:defPPr>
      <a:defRPr lang="uk-U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Розділ за замовчуванням" id="{A582119A-734D-428B-9DF0-AEC51D4D306F}">
          <p14:sldIdLst>
            <p14:sldId id="256"/>
            <p14:sldId id="895"/>
            <p14:sldId id="897"/>
            <p14:sldId id="898"/>
            <p14:sldId id="914"/>
            <p14:sldId id="936"/>
            <p14:sldId id="938"/>
            <p14:sldId id="939"/>
            <p14:sldId id="942"/>
            <p14:sldId id="944"/>
            <p14:sldId id="951"/>
            <p14:sldId id="945"/>
            <p14:sldId id="952"/>
            <p14:sldId id="949"/>
            <p14:sldId id="947"/>
            <p14:sldId id="954"/>
            <p14:sldId id="918"/>
            <p14:sldId id="899"/>
            <p14:sldId id="903"/>
            <p14:sldId id="920"/>
            <p14:sldId id="901"/>
            <p14:sldId id="924"/>
            <p14:sldId id="900"/>
            <p14:sldId id="904"/>
            <p14:sldId id="934"/>
            <p14:sldId id="909"/>
            <p14:sldId id="764"/>
            <p14:sldId id="893"/>
            <p14:sldId id="279"/>
          </p14:sldIdLst>
        </p14:section>
      </p14:sectionLst>
    </p:ext>
    <p:ext uri="{EFAFB233-063F-42B5-8137-9DF3F51BA10A}">
      <p15:sldGuideLst xmlns:p15="http://schemas.microsoft.com/office/powerpoint/2012/main">
        <p15:guide id="1" orient="horz" pos="1026">
          <p15:clr>
            <a:srgbClr val="A4A3A4"/>
          </p15:clr>
        </p15:guide>
        <p15:guide id="2" orient="horz" pos="368" userDrawn="1">
          <p15:clr>
            <a:srgbClr val="A4A3A4"/>
          </p15:clr>
        </p15:guide>
        <p15:guide id="3" pos="370" userDrawn="1">
          <p15:clr>
            <a:srgbClr val="A4A3A4"/>
          </p15:clr>
        </p15:guide>
        <p15:guide id="4" pos="7310" userDrawn="1">
          <p15:clr>
            <a:srgbClr val="A4A3A4"/>
          </p15:clr>
        </p15:guide>
        <p15:guide id="5" orient="horz" pos="2160">
          <p15:clr>
            <a:srgbClr val="A4A3A4"/>
          </p15:clr>
        </p15:guide>
        <p15:guide id="6" orient="horz" pos="3952" userDrawn="1">
          <p15:clr>
            <a:srgbClr val="A4A3A4"/>
          </p15:clr>
        </p15:guide>
        <p15:guide id="7" orient="horz" pos="386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E9E"/>
    <a:srgbClr val="002949"/>
    <a:srgbClr val="38B6AB"/>
    <a:srgbClr val="F0E8E3"/>
    <a:srgbClr val="3742D1"/>
    <a:srgbClr val="4E9EC4"/>
    <a:srgbClr val="0086CD"/>
    <a:srgbClr val="FFD8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39" autoAdjust="0"/>
    <p:restoredTop sz="94683"/>
  </p:normalViewPr>
  <p:slideViewPr>
    <p:cSldViewPr snapToGrid="0">
      <p:cViewPr varScale="1">
        <p:scale>
          <a:sx n="65" d="100"/>
          <a:sy n="65" d="100"/>
        </p:scale>
        <p:origin x="72" y="1020"/>
      </p:cViewPr>
      <p:guideLst>
        <p:guide orient="horz" pos="1026"/>
        <p:guide orient="horz" pos="368"/>
        <p:guide pos="370"/>
        <p:guide pos="7310"/>
        <p:guide orient="horz" pos="2160"/>
        <p:guide orient="horz" pos="3952"/>
        <p:guide orient="horz" pos="38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738AE7D6-9F2C-0AF5-4B14-A9F0CD3F6F72}"/>
              </a:ext>
            </a:extLst>
          </p:cNvPr>
          <p:cNvSpPr>
            <a:spLocks noGrp="1"/>
          </p:cNvSpPr>
          <p:nvPr>
            <p:ph type="hdr" sz="quarter"/>
          </p:nvPr>
        </p:nvSpPr>
        <p:spPr>
          <a:xfrm>
            <a:off x="0" y="2"/>
            <a:ext cx="2946203" cy="496179"/>
          </a:xfrm>
          <a:prstGeom prst="rect">
            <a:avLst/>
          </a:prstGeom>
        </p:spPr>
        <p:txBody>
          <a:bodyPr vert="horz" lIns="91010" tIns="45505" rIns="91010" bIns="45505" rtlCol="0"/>
          <a:lstStyle>
            <a:lvl1pPr algn="l">
              <a:defRPr sz="1200">
                <a:latin typeface="Roboto Condensed Light" pitchFamily="2" charset="0"/>
              </a:defRPr>
            </a:lvl1pPr>
          </a:lstStyle>
          <a:p>
            <a:pPr>
              <a:defRPr/>
            </a:pPr>
            <a:endParaRPr lang="ru-RU" dirty="0"/>
          </a:p>
        </p:txBody>
      </p:sp>
      <p:sp>
        <p:nvSpPr>
          <p:cNvPr id="3" name="Дата 2">
            <a:extLst>
              <a:ext uri="{FF2B5EF4-FFF2-40B4-BE49-F238E27FC236}">
                <a16:creationId xmlns:a16="http://schemas.microsoft.com/office/drawing/2014/main" id="{4F2608C5-03C0-CA44-8353-2AE8765BD8E1}"/>
              </a:ext>
            </a:extLst>
          </p:cNvPr>
          <p:cNvSpPr>
            <a:spLocks noGrp="1"/>
          </p:cNvSpPr>
          <p:nvPr>
            <p:ph type="dt" sz="quarter" idx="1"/>
          </p:nvPr>
        </p:nvSpPr>
        <p:spPr>
          <a:xfrm>
            <a:off x="3849299" y="2"/>
            <a:ext cx="2947289" cy="496179"/>
          </a:xfrm>
          <a:prstGeom prst="rect">
            <a:avLst/>
          </a:prstGeom>
        </p:spPr>
        <p:txBody>
          <a:bodyPr vert="horz" lIns="91010" tIns="45505" rIns="91010" bIns="45505" rtlCol="0"/>
          <a:lstStyle>
            <a:lvl1pPr algn="r">
              <a:defRPr sz="1200">
                <a:latin typeface="Roboto Condensed Light" pitchFamily="2" charset="0"/>
              </a:defRPr>
            </a:lvl1pPr>
          </a:lstStyle>
          <a:p>
            <a:pPr>
              <a:defRPr/>
            </a:pPr>
            <a:fld id="{E7EA5089-53EE-4CBB-B62B-B9A651D87BD1}" type="datetimeFigureOut">
              <a:rPr lang="ru-RU"/>
              <a:pPr>
                <a:defRPr/>
              </a:pPr>
              <a:t>31.10.2025</a:t>
            </a:fld>
            <a:endParaRPr lang="ru-RU" dirty="0"/>
          </a:p>
        </p:txBody>
      </p:sp>
      <p:sp>
        <p:nvSpPr>
          <p:cNvPr id="4" name="Нижний колонтитул 3">
            <a:extLst>
              <a:ext uri="{FF2B5EF4-FFF2-40B4-BE49-F238E27FC236}">
                <a16:creationId xmlns:a16="http://schemas.microsoft.com/office/drawing/2014/main" id="{D098E000-D926-439C-33F0-FCEA6E6F7E53}"/>
              </a:ext>
            </a:extLst>
          </p:cNvPr>
          <p:cNvSpPr>
            <a:spLocks noGrp="1"/>
          </p:cNvSpPr>
          <p:nvPr>
            <p:ph type="ftr" sz="quarter" idx="2"/>
          </p:nvPr>
        </p:nvSpPr>
        <p:spPr>
          <a:xfrm>
            <a:off x="0" y="9432045"/>
            <a:ext cx="2946203" cy="493862"/>
          </a:xfrm>
          <a:prstGeom prst="rect">
            <a:avLst/>
          </a:prstGeom>
        </p:spPr>
        <p:txBody>
          <a:bodyPr vert="horz" lIns="91010" tIns="45505" rIns="91010" bIns="45505" rtlCol="0" anchor="b"/>
          <a:lstStyle>
            <a:lvl1pPr algn="l">
              <a:defRPr sz="1200">
                <a:latin typeface="Roboto Condensed Light" pitchFamily="2" charset="0"/>
              </a:defRPr>
            </a:lvl1pPr>
          </a:lstStyle>
          <a:p>
            <a:pPr>
              <a:defRPr/>
            </a:pPr>
            <a:endParaRPr lang="ru-RU" dirty="0"/>
          </a:p>
        </p:txBody>
      </p:sp>
      <p:sp>
        <p:nvSpPr>
          <p:cNvPr id="5" name="Номер слайда 4">
            <a:extLst>
              <a:ext uri="{FF2B5EF4-FFF2-40B4-BE49-F238E27FC236}">
                <a16:creationId xmlns:a16="http://schemas.microsoft.com/office/drawing/2014/main" id="{E9EB6885-EFFA-612F-2359-60114B139771}"/>
              </a:ext>
            </a:extLst>
          </p:cNvPr>
          <p:cNvSpPr>
            <a:spLocks noGrp="1"/>
          </p:cNvSpPr>
          <p:nvPr>
            <p:ph type="sldNum" sz="quarter" idx="3"/>
          </p:nvPr>
        </p:nvSpPr>
        <p:spPr>
          <a:xfrm>
            <a:off x="3849299" y="9432045"/>
            <a:ext cx="2947289" cy="493862"/>
          </a:xfrm>
          <a:prstGeom prst="rect">
            <a:avLst/>
          </a:prstGeom>
        </p:spPr>
        <p:txBody>
          <a:bodyPr vert="horz" wrap="square" lIns="91010" tIns="45505" rIns="91010" bIns="45505" numCol="1" anchor="b" anchorCtr="0" compatLnSpc="1">
            <a:prstTxWarp prst="textNoShape">
              <a:avLst/>
            </a:prstTxWarp>
          </a:bodyPr>
          <a:lstStyle>
            <a:lvl1pPr algn="r">
              <a:defRPr sz="1200" smtClean="0">
                <a:latin typeface="Roboto Condensed Light" panose="02000000000000000000" pitchFamily="2" charset="0"/>
              </a:defRPr>
            </a:lvl1pPr>
          </a:lstStyle>
          <a:p>
            <a:pPr>
              <a:defRPr/>
            </a:pPr>
            <a:fld id="{C1E25D22-76F2-4431-8BE9-1D06623099E0}" type="slidenum">
              <a:rPr lang="ru-RU" altLang="ru-RU"/>
              <a:pPr>
                <a:defRPr/>
              </a:pPr>
              <a:t>‹№›</a:t>
            </a:fld>
            <a:endParaRPr lang="ru-RU" altLang="ru-RU"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id="{25EE5FBB-4E7C-B40F-7763-EAC2A0B1646D}"/>
              </a:ext>
            </a:extLst>
          </p:cNvPr>
          <p:cNvSpPr>
            <a:spLocks noGrp="1"/>
          </p:cNvSpPr>
          <p:nvPr>
            <p:ph type="hdr" sz="quarter"/>
          </p:nvPr>
        </p:nvSpPr>
        <p:spPr>
          <a:xfrm>
            <a:off x="0" y="2"/>
            <a:ext cx="2946203" cy="496179"/>
          </a:xfrm>
          <a:prstGeom prst="rect">
            <a:avLst/>
          </a:prstGeom>
        </p:spPr>
        <p:txBody>
          <a:bodyPr vert="horz" lIns="91010" tIns="45505" rIns="91010" bIns="45505" rtlCol="0"/>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3" name="Місце для дати 2">
            <a:extLst>
              <a:ext uri="{FF2B5EF4-FFF2-40B4-BE49-F238E27FC236}">
                <a16:creationId xmlns:a16="http://schemas.microsoft.com/office/drawing/2014/main" id="{659982A2-DD16-EB8E-955B-55C0C263C437}"/>
              </a:ext>
            </a:extLst>
          </p:cNvPr>
          <p:cNvSpPr>
            <a:spLocks noGrp="1"/>
          </p:cNvSpPr>
          <p:nvPr>
            <p:ph type="dt" idx="1"/>
          </p:nvPr>
        </p:nvSpPr>
        <p:spPr>
          <a:xfrm>
            <a:off x="3849299" y="2"/>
            <a:ext cx="2947289" cy="496179"/>
          </a:xfrm>
          <a:prstGeom prst="rect">
            <a:avLst/>
          </a:prstGeom>
        </p:spPr>
        <p:txBody>
          <a:bodyPr vert="horz" lIns="91010" tIns="45505" rIns="91010" bIns="45505" rtlCol="0"/>
          <a:lstStyle>
            <a:lvl1pPr algn="r" eaLnBrk="1" fontAlgn="auto" hangingPunct="1">
              <a:spcBef>
                <a:spcPts val="0"/>
              </a:spcBef>
              <a:spcAft>
                <a:spcPts val="0"/>
              </a:spcAft>
              <a:defRPr sz="1200">
                <a:latin typeface="Roboto Condensed Light" pitchFamily="2" charset="0"/>
              </a:defRPr>
            </a:lvl1pPr>
          </a:lstStyle>
          <a:p>
            <a:pPr>
              <a:defRPr/>
            </a:pPr>
            <a:fld id="{FDE46209-69DC-44F0-8A9D-9F7686D4781A}" type="datetimeFigureOut">
              <a:rPr lang="uk-UA"/>
              <a:pPr>
                <a:defRPr/>
              </a:pPr>
              <a:t>31.10.2025</a:t>
            </a:fld>
            <a:endParaRPr lang="uk-UA" dirty="0"/>
          </a:p>
        </p:txBody>
      </p:sp>
      <p:sp>
        <p:nvSpPr>
          <p:cNvPr id="4" name="Місце для зображення 3">
            <a:extLst>
              <a:ext uri="{FF2B5EF4-FFF2-40B4-BE49-F238E27FC236}">
                <a16:creationId xmlns:a16="http://schemas.microsoft.com/office/drawing/2014/main" id="{2637A17B-7B88-6B88-DFF2-ACDF19B95B28}"/>
              </a:ext>
            </a:extLst>
          </p:cNvPr>
          <p:cNvSpPr>
            <a:spLocks noGrp="1" noRot="1" noChangeAspect="1"/>
          </p:cNvSpPr>
          <p:nvPr>
            <p:ph type="sldImg" idx="2"/>
          </p:nvPr>
        </p:nvSpPr>
        <p:spPr>
          <a:xfrm>
            <a:off x="420688" y="1239838"/>
            <a:ext cx="5956300" cy="3351212"/>
          </a:xfrm>
          <a:prstGeom prst="rect">
            <a:avLst/>
          </a:prstGeom>
          <a:noFill/>
          <a:ln w="12700">
            <a:solidFill>
              <a:prstClr val="black"/>
            </a:solidFill>
          </a:ln>
        </p:spPr>
        <p:txBody>
          <a:bodyPr vert="horz" lIns="91010" tIns="45505" rIns="91010" bIns="45505" rtlCol="0" anchor="ctr"/>
          <a:lstStyle/>
          <a:p>
            <a:pPr lvl="0"/>
            <a:endParaRPr lang="uk-UA" noProof="0" dirty="0"/>
          </a:p>
        </p:txBody>
      </p:sp>
      <p:sp>
        <p:nvSpPr>
          <p:cNvPr id="5" name="Місце для нотаток 4">
            <a:extLst>
              <a:ext uri="{FF2B5EF4-FFF2-40B4-BE49-F238E27FC236}">
                <a16:creationId xmlns:a16="http://schemas.microsoft.com/office/drawing/2014/main" id="{EA25E2B2-5A23-8B6D-9776-7AA8E07D1FE7}"/>
              </a:ext>
            </a:extLst>
          </p:cNvPr>
          <p:cNvSpPr>
            <a:spLocks noGrp="1"/>
          </p:cNvSpPr>
          <p:nvPr>
            <p:ph type="body" sz="quarter" idx="3"/>
          </p:nvPr>
        </p:nvSpPr>
        <p:spPr>
          <a:xfrm>
            <a:off x="679225" y="4778628"/>
            <a:ext cx="5439226" cy="3909152"/>
          </a:xfrm>
          <a:prstGeom prst="rect">
            <a:avLst/>
          </a:prstGeom>
        </p:spPr>
        <p:txBody>
          <a:bodyPr vert="horz" lIns="91010" tIns="45505" rIns="91010" bIns="45505" rtlCol="0"/>
          <a:lstStyle/>
          <a:p>
            <a:pPr lvl="0"/>
            <a:r>
              <a:rPr lang="uk-UA" noProof="0" dirty="0"/>
              <a:t>Відредагуйте стиль зразка тексту</a:t>
            </a:r>
          </a:p>
          <a:p>
            <a:pPr lvl="1"/>
            <a:r>
              <a:rPr lang="uk-UA" noProof="0" dirty="0"/>
              <a:t>Другий рівень</a:t>
            </a:r>
          </a:p>
          <a:p>
            <a:pPr lvl="2"/>
            <a:r>
              <a:rPr lang="uk-UA" noProof="0" dirty="0"/>
              <a:t>Третій рівень</a:t>
            </a:r>
          </a:p>
          <a:p>
            <a:pPr lvl="3"/>
            <a:r>
              <a:rPr lang="uk-UA" noProof="0" dirty="0"/>
              <a:t>Четвертий рівень</a:t>
            </a:r>
          </a:p>
          <a:p>
            <a:pPr lvl="4"/>
            <a:r>
              <a:rPr lang="uk-UA" noProof="0" dirty="0"/>
              <a:t>П’ятий рівень</a:t>
            </a:r>
          </a:p>
        </p:txBody>
      </p:sp>
      <p:sp>
        <p:nvSpPr>
          <p:cNvPr id="6" name="Місце для нижнього колонтитула 5">
            <a:extLst>
              <a:ext uri="{FF2B5EF4-FFF2-40B4-BE49-F238E27FC236}">
                <a16:creationId xmlns:a16="http://schemas.microsoft.com/office/drawing/2014/main" id="{21E580B6-E2E0-DAA2-1338-EB90582AC7BB}"/>
              </a:ext>
            </a:extLst>
          </p:cNvPr>
          <p:cNvSpPr>
            <a:spLocks noGrp="1"/>
          </p:cNvSpPr>
          <p:nvPr>
            <p:ph type="ftr" sz="quarter" idx="4"/>
          </p:nvPr>
        </p:nvSpPr>
        <p:spPr>
          <a:xfrm>
            <a:off x="0" y="9432048"/>
            <a:ext cx="2946203" cy="496179"/>
          </a:xfrm>
          <a:prstGeom prst="rect">
            <a:avLst/>
          </a:prstGeom>
        </p:spPr>
        <p:txBody>
          <a:bodyPr vert="horz" lIns="91010" tIns="45505" rIns="91010" bIns="45505" rtlCol="0" anchor="b"/>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7" name="Місце для номера слайда 6">
            <a:extLst>
              <a:ext uri="{FF2B5EF4-FFF2-40B4-BE49-F238E27FC236}">
                <a16:creationId xmlns:a16="http://schemas.microsoft.com/office/drawing/2014/main" id="{B305F669-AEA4-BEE1-80ED-F2BC81C07261}"/>
              </a:ext>
            </a:extLst>
          </p:cNvPr>
          <p:cNvSpPr>
            <a:spLocks noGrp="1"/>
          </p:cNvSpPr>
          <p:nvPr>
            <p:ph type="sldNum" sz="quarter" idx="5"/>
          </p:nvPr>
        </p:nvSpPr>
        <p:spPr>
          <a:xfrm>
            <a:off x="3849299" y="9432048"/>
            <a:ext cx="2947289" cy="496179"/>
          </a:xfrm>
          <a:prstGeom prst="rect">
            <a:avLst/>
          </a:prstGeom>
        </p:spPr>
        <p:txBody>
          <a:bodyPr vert="horz" wrap="square" lIns="91010" tIns="45505" rIns="91010" bIns="45505" numCol="1" anchor="b" anchorCtr="0" compatLnSpc="1">
            <a:prstTxWarp prst="textNoShape">
              <a:avLst/>
            </a:prstTxWarp>
          </a:bodyPr>
          <a:lstStyle>
            <a:lvl1pPr algn="r" eaLnBrk="1" hangingPunct="1">
              <a:defRPr sz="1200" smtClean="0">
                <a:latin typeface="Roboto Condensed Light" panose="02000000000000000000" pitchFamily="2" charset="0"/>
              </a:defRPr>
            </a:lvl1pPr>
          </a:lstStyle>
          <a:p>
            <a:pPr>
              <a:defRPr/>
            </a:pPr>
            <a:fld id="{AD5E7DE3-1AE7-4703-B5A5-E3B50F059203}"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1pPr>
    <a:lvl2pPr marL="4572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2pPr>
    <a:lvl3pPr marL="9144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3pPr>
    <a:lvl4pPr marL="13716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4pPr>
    <a:lvl5pPr marL="18288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a:extLst>
              <a:ext uri="{FF2B5EF4-FFF2-40B4-BE49-F238E27FC236}">
                <a16:creationId xmlns:a16="http://schemas.microsoft.com/office/drawing/2014/main" id="{EC123180-4134-DF4E-785D-39CBDB5C47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Заметки 2">
            <a:extLst>
              <a:ext uri="{FF2B5EF4-FFF2-40B4-BE49-F238E27FC236}">
                <a16:creationId xmlns:a16="http://schemas.microsoft.com/office/drawing/2014/main" id="{312169F0-1EA8-FC51-7151-606C144D08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dirty="0"/>
          </a:p>
        </p:txBody>
      </p:sp>
      <p:sp>
        <p:nvSpPr>
          <p:cNvPr id="5124" name="Номер слайда 3">
            <a:extLst>
              <a:ext uri="{FF2B5EF4-FFF2-40B4-BE49-F238E27FC236}">
                <a16:creationId xmlns:a16="http://schemas.microsoft.com/office/drawing/2014/main" id="{FD25675B-1AFB-8EBE-427A-E8EFEDC759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8188" indent="-284163">
              <a:defRPr>
                <a:solidFill>
                  <a:schemeClr val="tx1"/>
                </a:solidFill>
                <a:latin typeface="Arial" panose="020B0604020202020204" pitchFamily="34" charset="0"/>
              </a:defRPr>
            </a:lvl2pPr>
            <a:lvl3pPr marL="1136650" indent="-227013">
              <a:defRPr>
                <a:solidFill>
                  <a:schemeClr val="tx1"/>
                </a:solidFill>
                <a:latin typeface="Arial" panose="020B0604020202020204" pitchFamily="34" charset="0"/>
              </a:defRPr>
            </a:lvl3pPr>
            <a:lvl4pPr marL="1592263" indent="-227013">
              <a:defRPr>
                <a:solidFill>
                  <a:schemeClr val="tx1"/>
                </a:solidFill>
                <a:latin typeface="Arial" panose="020B0604020202020204" pitchFamily="34" charset="0"/>
              </a:defRPr>
            </a:lvl4pPr>
            <a:lvl5pPr marL="2046288" indent="-227013">
              <a:defRPr>
                <a:solidFill>
                  <a:schemeClr val="tx1"/>
                </a:solidFill>
                <a:latin typeface="Arial" panose="020B0604020202020204" pitchFamily="34" charset="0"/>
              </a:defRPr>
            </a:lvl5pPr>
            <a:lvl6pPr marL="2503488" indent="-227013" eaLnBrk="0" fontAlgn="base" hangingPunct="0">
              <a:spcBef>
                <a:spcPct val="0"/>
              </a:spcBef>
              <a:spcAft>
                <a:spcPct val="0"/>
              </a:spcAft>
              <a:defRPr>
                <a:solidFill>
                  <a:schemeClr val="tx1"/>
                </a:solidFill>
                <a:latin typeface="Arial" panose="020B0604020202020204" pitchFamily="34" charset="0"/>
              </a:defRPr>
            </a:lvl6pPr>
            <a:lvl7pPr marL="2960688" indent="-227013" eaLnBrk="0" fontAlgn="base" hangingPunct="0">
              <a:spcBef>
                <a:spcPct val="0"/>
              </a:spcBef>
              <a:spcAft>
                <a:spcPct val="0"/>
              </a:spcAft>
              <a:defRPr>
                <a:solidFill>
                  <a:schemeClr val="tx1"/>
                </a:solidFill>
                <a:latin typeface="Arial" panose="020B0604020202020204" pitchFamily="34" charset="0"/>
              </a:defRPr>
            </a:lvl7pPr>
            <a:lvl8pPr marL="3417888" indent="-227013" eaLnBrk="0" fontAlgn="base" hangingPunct="0">
              <a:spcBef>
                <a:spcPct val="0"/>
              </a:spcBef>
              <a:spcAft>
                <a:spcPct val="0"/>
              </a:spcAft>
              <a:defRPr>
                <a:solidFill>
                  <a:schemeClr val="tx1"/>
                </a:solidFill>
                <a:latin typeface="Arial" panose="020B0604020202020204" pitchFamily="34" charset="0"/>
              </a:defRPr>
            </a:lvl8pPr>
            <a:lvl9pPr marL="3875088" indent="-227013" eaLnBrk="0" fontAlgn="base" hangingPunct="0">
              <a:spcBef>
                <a:spcPct val="0"/>
              </a:spcBef>
              <a:spcAft>
                <a:spcPct val="0"/>
              </a:spcAft>
              <a:defRPr>
                <a:solidFill>
                  <a:schemeClr val="tx1"/>
                </a:solidFill>
                <a:latin typeface="Arial" panose="020B0604020202020204" pitchFamily="34" charset="0"/>
              </a:defRPr>
            </a:lvl9pPr>
          </a:lstStyle>
          <a:p>
            <a:fld id="{444C9BBA-1121-4372-A223-AC5E6F5CC0C9}" type="slidenum">
              <a:rPr lang="uk-UA" altLang="uk-UA">
                <a:latin typeface="Roboto Condensed Light" panose="02000000000000000000" pitchFamily="2" charset="0"/>
              </a:rPr>
              <a:pPr/>
              <a:t>1</a:t>
            </a:fld>
            <a:endParaRPr lang="uk-UA" altLang="uk-UA" dirty="0">
              <a:latin typeface="Roboto Condensed Light" panose="02000000000000000000" pitchFamily="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AA8ED688-EA9D-61C5-A44B-F55D15E720F8}"/>
              </a:ext>
            </a:extLst>
          </p:cNvPr>
          <p:cNvSpPr>
            <a:spLocks noGrp="1"/>
          </p:cNvSpPr>
          <p:nvPr>
            <p:ph type="dt" sz="half" idx="10"/>
          </p:nvPr>
        </p:nvSpPr>
        <p:spPr/>
        <p:txBody>
          <a:bodyPr/>
          <a:lstStyle>
            <a:lvl1pPr>
              <a:defRPr/>
            </a:lvl1pPr>
          </a:lstStyle>
          <a:p>
            <a:pPr>
              <a:defRPr/>
            </a:pPr>
            <a:fld id="{8E82A0AA-8F14-463A-B142-283B990E42D1}" type="datetime1">
              <a:rPr lang="uk-UA" smtClean="0"/>
              <a:t>31.10.2025</a:t>
            </a:fld>
            <a:endParaRPr lang="uk-UA" dirty="0"/>
          </a:p>
        </p:txBody>
      </p:sp>
      <p:sp>
        <p:nvSpPr>
          <p:cNvPr id="5" name="Місце для нижнього колонтитула 4">
            <a:extLst>
              <a:ext uri="{FF2B5EF4-FFF2-40B4-BE49-F238E27FC236}">
                <a16:creationId xmlns:a16="http://schemas.microsoft.com/office/drawing/2014/main" id="{F12B7512-7EB2-DA19-46B7-56794379F821}"/>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B66CE9B-243A-B895-DE85-B46D60D6A835}"/>
              </a:ext>
            </a:extLst>
          </p:cNvPr>
          <p:cNvSpPr>
            <a:spLocks noGrp="1"/>
          </p:cNvSpPr>
          <p:nvPr>
            <p:ph type="sldNum" sz="quarter" idx="12"/>
          </p:nvPr>
        </p:nvSpPr>
        <p:spPr/>
        <p:txBody>
          <a:bodyPr/>
          <a:lstStyle>
            <a:lvl1pPr>
              <a:defRPr/>
            </a:lvl1pPr>
          </a:lstStyle>
          <a:p>
            <a:pPr>
              <a:defRPr/>
            </a:pPr>
            <a:fld id="{CEA36708-AE8B-4B85-9B65-228F0635230B}" type="slidenum">
              <a:rPr lang="uk-UA" altLang="uk-UA"/>
              <a:pPr>
                <a:defRPr/>
              </a:pPr>
              <a:t>‹№›</a:t>
            </a:fld>
            <a:endParaRPr lang="uk-UA" altLang="uk-UA" dirty="0"/>
          </a:p>
        </p:txBody>
      </p:sp>
    </p:spTree>
    <p:extLst>
      <p:ext uri="{BB962C8B-B14F-4D97-AF65-F5344CB8AC3E}">
        <p14:creationId xmlns:p14="http://schemas.microsoft.com/office/powerpoint/2010/main" val="4030150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FB3C76D-3FFE-763E-4EE5-2A99E753A866}"/>
              </a:ext>
            </a:extLst>
          </p:cNvPr>
          <p:cNvSpPr>
            <a:spLocks noGrp="1"/>
          </p:cNvSpPr>
          <p:nvPr>
            <p:ph type="dt" sz="half" idx="10"/>
          </p:nvPr>
        </p:nvSpPr>
        <p:spPr/>
        <p:txBody>
          <a:bodyPr/>
          <a:lstStyle>
            <a:lvl1pPr>
              <a:defRPr/>
            </a:lvl1pPr>
          </a:lstStyle>
          <a:p>
            <a:pPr>
              <a:defRPr/>
            </a:pPr>
            <a:fld id="{DB220ABF-94A0-4458-A503-65FD43098299}" type="datetime1">
              <a:rPr lang="uk-UA" smtClean="0"/>
              <a:t>31.10.2025</a:t>
            </a:fld>
            <a:endParaRPr lang="uk-UA" dirty="0"/>
          </a:p>
        </p:txBody>
      </p:sp>
      <p:sp>
        <p:nvSpPr>
          <p:cNvPr id="5" name="Місце для нижнього колонтитула 4">
            <a:extLst>
              <a:ext uri="{FF2B5EF4-FFF2-40B4-BE49-F238E27FC236}">
                <a16:creationId xmlns:a16="http://schemas.microsoft.com/office/drawing/2014/main" id="{9D0A6F11-8148-EC28-C421-ABF4862C6BB5}"/>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87B56B1A-9CE4-8114-6966-A045B2D002A2}"/>
              </a:ext>
            </a:extLst>
          </p:cNvPr>
          <p:cNvSpPr>
            <a:spLocks noGrp="1"/>
          </p:cNvSpPr>
          <p:nvPr>
            <p:ph type="sldNum" sz="quarter" idx="12"/>
          </p:nvPr>
        </p:nvSpPr>
        <p:spPr/>
        <p:txBody>
          <a:bodyPr/>
          <a:lstStyle>
            <a:lvl1pPr>
              <a:defRPr/>
            </a:lvl1pPr>
          </a:lstStyle>
          <a:p>
            <a:pPr>
              <a:defRPr/>
            </a:pPr>
            <a:fld id="{4E4F0B48-4A94-4504-A6C0-3A970785A124}" type="slidenum">
              <a:rPr lang="uk-UA" altLang="uk-UA"/>
              <a:pPr>
                <a:defRPr/>
              </a:pPr>
              <a:t>‹№›</a:t>
            </a:fld>
            <a:endParaRPr lang="uk-UA" altLang="uk-UA" dirty="0"/>
          </a:p>
        </p:txBody>
      </p:sp>
    </p:spTree>
    <p:extLst>
      <p:ext uri="{BB962C8B-B14F-4D97-AF65-F5344CB8AC3E}">
        <p14:creationId xmlns:p14="http://schemas.microsoft.com/office/powerpoint/2010/main" val="2193732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A0CB74CD-04BD-591A-4CDD-5926DD78B5DD}"/>
              </a:ext>
            </a:extLst>
          </p:cNvPr>
          <p:cNvSpPr>
            <a:spLocks noGrp="1"/>
          </p:cNvSpPr>
          <p:nvPr>
            <p:ph type="dt" sz="half" idx="10"/>
          </p:nvPr>
        </p:nvSpPr>
        <p:spPr/>
        <p:txBody>
          <a:bodyPr/>
          <a:lstStyle>
            <a:lvl1pPr>
              <a:defRPr/>
            </a:lvl1pPr>
          </a:lstStyle>
          <a:p>
            <a:pPr>
              <a:defRPr/>
            </a:pPr>
            <a:fld id="{1BF0229F-B9CA-431A-B51F-1F8A35B8DC77}" type="datetime1">
              <a:rPr lang="uk-UA" smtClean="0"/>
              <a:t>31.10.2025</a:t>
            </a:fld>
            <a:endParaRPr lang="uk-UA" dirty="0"/>
          </a:p>
        </p:txBody>
      </p:sp>
      <p:sp>
        <p:nvSpPr>
          <p:cNvPr id="5" name="Місце для нижнього колонтитула 4">
            <a:extLst>
              <a:ext uri="{FF2B5EF4-FFF2-40B4-BE49-F238E27FC236}">
                <a16:creationId xmlns:a16="http://schemas.microsoft.com/office/drawing/2014/main" id="{D127B8D6-3995-C4DE-DD03-0D84EC35EBC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9A58A045-F125-D6D3-71A7-99BD4E10CDF7}"/>
              </a:ext>
            </a:extLst>
          </p:cNvPr>
          <p:cNvSpPr>
            <a:spLocks noGrp="1"/>
          </p:cNvSpPr>
          <p:nvPr>
            <p:ph type="sldNum" sz="quarter" idx="12"/>
          </p:nvPr>
        </p:nvSpPr>
        <p:spPr/>
        <p:txBody>
          <a:bodyPr/>
          <a:lstStyle>
            <a:lvl1pPr>
              <a:defRPr/>
            </a:lvl1pPr>
          </a:lstStyle>
          <a:p>
            <a:pPr>
              <a:defRPr/>
            </a:pPr>
            <a:fld id="{30A6392A-C09C-4467-9777-3DF3F4931805}" type="slidenum">
              <a:rPr lang="uk-UA" altLang="uk-UA"/>
              <a:pPr>
                <a:defRPr/>
              </a:pPr>
              <a:t>‹№›</a:t>
            </a:fld>
            <a:endParaRPr lang="uk-UA" altLang="uk-UA" dirty="0"/>
          </a:p>
        </p:txBody>
      </p:sp>
    </p:spTree>
    <p:extLst>
      <p:ext uri="{BB962C8B-B14F-4D97-AF65-F5344CB8AC3E}">
        <p14:creationId xmlns:p14="http://schemas.microsoft.com/office/powerpoint/2010/main" val="172682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9C0276E-6541-BA52-E161-CE331C0B1A1E}"/>
              </a:ext>
            </a:extLst>
          </p:cNvPr>
          <p:cNvSpPr>
            <a:spLocks noGrp="1"/>
          </p:cNvSpPr>
          <p:nvPr>
            <p:ph type="dt" sz="half" idx="10"/>
          </p:nvPr>
        </p:nvSpPr>
        <p:spPr/>
        <p:txBody>
          <a:bodyPr/>
          <a:lstStyle>
            <a:lvl1pPr>
              <a:defRPr/>
            </a:lvl1pPr>
          </a:lstStyle>
          <a:p>
            <a:pPr>
              <a:defRPr/>
            </a:pPr>
            <a:fld id="{ED8E5E7C-9C28-4F83-A4C5-B4A7F7D1D00C}" type="datetime1">
              <a:rPr lang="uk-UA" smtClean="0"/>
              <a:t>31.10.2025</a:t>
            </a:fld>
            <a:endParaRPr lang="uk-UA" dirty="0"/>
          </a:p>
        </p:txBody>
      </p:sp>
      <p:sp>
        <p:nvSpPr>
          <p:cNvPr id="5" name="Місце для нижнього колонтитула 4">
            <a:extLst>
              <a:ext uri="{FF2B5EF4-FFF2-40B4-BE49-F238E27FC236}">
                <a16:creationId xmlns:a16="http://schemas.microsoft.com/office/drawing/2014/main" id="{C7DDD959-5CE9-DE4E-E0DB-D16F2C6243EF}"/>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CBAD9C21-6A07-273E-32EB-90B9801FB94A}"/>
              </a:ext>
            </a:extLst>
          </p:cNvPr>
          <p:cNvSpPr>
            <a:spLocks noGrp="1"/>
          </p:cNvSpPr>
          <p:nvPr>
            <p:ph type="sldNum" sz="quarter" idx="12"/>
          </p:nvPr>
        </p:nvSpPr>
        <p:spPr/>
        <p:txBody>
          <a:bodyPr/>
          <a:lstStyle>
            <a:lvl1pPr>
              <a:defRPr/>
            </a:lvl1pPr>
          </a:lstStyle>
          <a:p>
            <a:pPr>
              <a:defRPr/>
            </a:pPr>
            <a:fld id="{C3457EC5-9B54-49ED-9CA6-C2B51A92FA73}" type="slidenum">
              <a:rPr lang="uk-UA" altLang="uk-UA"/>
              <a:pPr>
                <a:defRPr/>
              </a:pPr>
              <a:t>‹№›</a:t>
            </a:fld>
            <a:endParaRPr lang="uk-UA" altLang="uk-UA" dirty="0"/>
          </a:p>
        </p:txBody>
      </p:sp>
    </p:spTree>
    <p:extLst>
      <p:ext uri="{BB962C8B-B14F-4D97-AF65-F5344CB8AC3E}">
        <p14:creationId xmlns:p14="http://schemas.microsoft.com/office/powerpoint/2010/main" val="2605227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Відредагуйте стиль зразка тексту</a:t>
            </a:r>
          </a:p>
        </p:txBody>
      </p:sp>
      <p:sp>
        <p:nvSpPr>
          <p:cNvPr id="4" name="Місце для дати 3">
            <a:extLst>
              <a:ext uri="{FF2B5EF4-FFF2-40B4-BE49-F238E27FC236}">
                <a16:creationId xmlns:a16="http://schemas.microsoft.com/office/drawing/2014/main" id="{5F4B40DE-7744-E223-33EE-0FC832A8CB42}"/>
              </a:ext>
            </a:extLst>
          </p:cNvPr>
          <p:cNvSpPr>
            <a:spLocks noGrp="1"/>
          </p:cNvSpPr>
          <p:nvPr>
            <p:ph type="dt" sz="half" idx="10"/>
          </p:nvPr>
        </p:nvSpPr>
        <p:spPr/>
        <p:txBody>
          <a:bodyPr/>
          <a:lstStyle>
            <a:lvl1pPr>
              <a:defRPr/>
            </a:lvl1pPr>
          </a:lstStyle>
          <a:p>
            <a:pPr>
              <a:defRPr/>
            </a:pPr>
            <a:fld id="{94F1511E-535D-4954-AF01-FFE74FA62650}" type="datetime1">
              <a:rPr lang="uk-UA" smtClean="0"/>
              <a:t>31.10.2025</a:t>
            </a:fld>
            <a:endParaRPr lang="uk-UA" dirty="0"/>
          </a:p>
        </p:txBody>
      </p:sp>
      <p:sp>
        <p:nvSpPr>
          <p:cNvPr id="5" name="Місце для нижнього колонтитула 4">
            <a:extLst>
              <a:ext uri="{FF2B5EF4-FFF2-40B4-BE49-F238E27FC236}">
                <a16:creationId xmlns:a16="http://schemas.microsoft.com/office/drawing/2014/main" id="{67955B39-CD41-967F-D3C9-49E2F0DC0B8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C395E2B-5CDE-5E43-970C-EF311F5EDB18}"/>
              </a:ext>
            </a:extLst>
          </p:cNvPr>
          <p:cNvSpPr>
            <a:spLocks noGrp="1"/>
          </p:cNvSpPr>
          <p:nvPr>
            <p:ph type="sldNum" sz="quarter" idx="12"/>
          </p:nvPr>
        </p:nvSpPr>
        <p:spPr/>
        <p:txBody>
          <a:bodyPr/>
          <a:lstStyle>
            <a:lvl1pPr>
              <a:defRPr/>
            </a:lvl1pPr>
          </a:lstStyle>
          <a:p>
            <a:pPr>
              <a:defRPr/>
            </a:pPr>
            <a:fld id="{57516EA7-C336-4E60-ADB4-B52A6B1073E8}" type="slidenum">
              <a:rPr lang="uk-UA" altLang="uk-UA"/>
              <a:pPr>
                <a:defRPr/>
              </a:pPr>
              <a:t>‹№›</a:t>
            </a:fld>
            <a:endParaRPr lang="uk-UA" altLang="uk-UA" dirty="0"/>
          </a:p>
        </p:txBody>
      </p:sp>
    </p:spTree>
    <p:extLst>
      <p:ext uri="{BB962C8B-B14F-4D97-AF65-F5344CB8AC3E}">
        <p14:creationId xmlns:p14="http://schemas.microsoft.com/office/powerpoint/2010/main" val="2127845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3">
            <a:extLst>
              <a:ext uri="{FF2B5EF4-FFF2-40B4-BE49-F238E27FC236}">
                <a16:creationId xmlns:a16="http://schemas.microsoft.com/office/drawing/2014/main" id="{A3C90BE2-957C-03F8-1F9F-8F0443FFFAE6}"/>
              </a:ext>
            </a:extLst>
          </p:cNvPr>
          <p:cNvSpPr>
            <a:spLocks noGrp="1"/>
          </p:cNvSpPr>
          <p:nvPr>
            <p:ph type="dt" sz="half" idx="10"/>
          </p:nvPr>
        </p:nvSpPr>
        <p:spPr/>
        <p:txBody>
          <a:bodyPr/>
          <a:lstStyle>
            <a:lvl1pPr>
              <a:defRPr/>
            </a:lvl1pPr>
          </a:lstStyle>
          <a:p>
            <a:pPr>
              <a:defRPr/>
            </a:pPr>
            <a:fld id="{9296ECDB-68B7-4C01-9488-DCF337BDEAC4}" type="datetime1">
              <a:rPr lang="uk-UA" smtClean="0"/>
              <a:t>31.10.2025</a:t>
            </a:fld>
            <a:endParaRPr lang="uk-UA" dirty="0"/>
          </a:p>
        </p:txBody>
      </p:sp>
      <p:sp>
        <p:nvSpPr>
          <p:cNvPr id="6" name="Місце для нижнього колонтитула 4">
            <a:extLst>
              <a:ext uri="{FF2B5EF4-FFF2-40B4-BE49-F238E27FC236}">
                <a16:creationId xmlns:a16="http://schemas.microsoft.com/office/drawing/2014/main" id="{7F0EFF87-884A-FDE7-CC72-F0E8FB07FB1C}"/>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8CC73E7E-C44D-D440-5AEA-931F69F3201B}"/>
              </a:ext>
            </a:extLst>
          </p:cNvPr>
          <p:cNvSpPr>
            <a:spLocks noGrp="1"/>
          </p:cNvSpPr>
          <p:nvPr>
            <p:ph type="sldNum" sz="quarter" idx="12"/>
          </p:nvPr>
        </p:nvSpPr>
        <p:spPr/>
        <p:txBody>
          <a:bodyPr/>
          <a:lstStyle>
            <a:lvl1pPr>
              <a:defRPr/>
            </a:lvl1pPr>
          </a:lstStyle>
          <a:p>
            <a:pPr>
              <a:defRPr/>
            </a:pPr>
            <a:fld id="{4FB77D72-FDE4-4F0D-B779-DE79087AB794}" type="slidenum">
              <a:rPr lang="uk-UA" altLang="uk-UA"/>
              <a:pPr>
                <a:defRPr/>
              </a:pPr>
              <a:t>‹№›</a:t>
            </a:fld>
            <a:endParaRPr lang="uk-UA" altLang="uk-UA" dirty="0"/>
          </a:p>
        </p:txBody>
      </p:sp>
    </p:spTree>
    <p:extLst>
      <p:ext uri="{BB962C8B-B14F-4D97-AF65-F5344CB8AC3E}">
        <p14:creationId xmlns:p14="http://schemas.microsoft.com/office/powerpoint/2010/main" val="1947340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3">
            <a:extLst>
              <a:ext uri="{FF2B5EF4-FFF2-40B4-BE49-F238E27FC236}">
                <a16:creationId xmlns:a16="http://schemas.microsoft.com/office/drawing/2014/main" id="{EA0DD99F-8DA5-F2B0-254A-B8A1308B5080}"/>
              </a:ext>
            </a:extLst>
          </p:cNvPr>
          <p:cNvSpPr>
            <a:spLocks noGrp="1"/>
          </p:cNvSpPr>
          <p:nvPr>
            <p:ph type="dt" sz="half" idx="10"/>
          </p:nvPr>
        </p:nvSpPr>
        <p:spPr/>
        <p:txBody>
          <a:bodyPr/>
          <a:lstStyle>
            <a:lvl1pPr>
              <a:defRPr/>
            </a:lvl1pPr>
          </a:lstStyle>
          <a:p>
            <a:pPr>
              <a:defRPr/>
            </a:pPr>
            <a:fld id="{F638CA85-2DB2-44C4-AF50-DAAF1E05620C}" type="datetime1">
              <a:rPr lang="uk-UA" smtClean="0"/>
              <a:t>31.10.2025</a:t>
            </a:fld>
            <a:endParaRPr lang="uk-UA" dirty="0"/>
          </a:p>
        </p:txBody>
      </p:sp>
      <p:sp>
        <p:nvSpPr>
          <p:cNvPr id="8" name="Місце для нижнього колонтитула 4">
            <a:extLst>
              <a:ext uri="{FF2B5EF4-FFF2-40B4-BE49-F238E27FC236}">
                <a16:creationId xmlns:a16="http://schemas.microsoft.com/office/drawing/2014/main" id="{16D392BE-E061-7D98-F1D5-C1C8D3872360}"/>
              </a:ext>
            </a:extLst>
          </p:cNvPr>
          <p:cNvSpPr>
            <a:spLocks noGrp="1"/>
          </p:cNvSpPr>
          <p:nvPr>
            <p:ph type="ftr" sz="quarter" idx="11"/>
          </p:nvPr>
        </p:nvSpPr>
        <p:spPr/>
        <p:txBody>
          <a:bodyPr/>
          <a:lstStyle>
            <a:lvl1pPr>
              <a:defRPr/>
            </a:lvl1pPr>
          </a:lstStyle>
          <a:p>
            <a:pPr>
              <a:defRPr/>
            </a:pPr>
            <a:endParaRPr lang="uk-UA" dirty="0"/>
          </a:p>
        </p:txBody>
      </p:sp>
      <p:sp>
        <p:nvSpPr>
          <p:cNvPr id="9" name="Місце для номера слайда 5">
            <a:extLst>
              <a:ext uri="{FF2B5EF4-FFF2-40B4-BE49-F238E27FC236}">
                <a16:creationId xmlns:a16="http://schemas.microsoft.com/office/drawing/2014/main" id="{FC71E889-4BED-A140-925A-AC31DDF437E8}"/>
              </a:ext>
            </a:extLst>
          </p:cNvPr>
          <p:cNvSpPr>
            <a:spLocks noGrp="1"/>
          </p:cNvSpPr>
          <p:nvPr>
            <p:ph type="sldNum" sz="quarter" idx="12"/>
          </p:nvPr>
        </p:nvSpPr>
        <p:spPr/>
        <p:txBody>
          <a:bodyPr/>
          <a:lstStyle>
            <a:lvl1pPr>
              <a:defRPr/>
            </a:lvl1pPr>
          </a:lstStyle>
          <a:p>
            <a:pPr>
              <a:defRPr/>
            </a:pPr>
            <a:fld id="{D3CAA662-D07E-4DEE-9289-2C855F9547C6}" type="slidenum">
              <a:rPr lang="uk-UA" altLang="uk-UA"/>
              <a:pPr>
                <a:defRPr/>
              </a:pPr>
              <a:t>‹№›</a:t>
            </a:fld>
            <a:endParaRPr lang="uk-UA" altLang="uk-UA" dirty="0"/>
          </a:p>
        </p:txBody>
      </p:sp>
    </p:spTree>
    <p:extLst>
      <p:ext uri="{BB962C8B-B14F-4D97-AF65-F5344CB8AC3E}">
        <p14:creationId xmlns:p14="http://schemas.microsoft.com/office/powerpoint/2010/main" val="4112208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3">
            <a:extLst>
              <a:ext uri="{FF2B5EF4-FFF2-40B4-BE49-F238E27FC236}">
                <a16:creationId xmlns:a16="http://schemas.microsoft.com/office/drawing/2014/main" id="{AA7AD9E1-47C8-9944-ABD5-45EADE34C17D}"/>
              </a:ext>
            </a:extLst>
          </p:cNvPr>
          <p:cNvSpPr>
            <a:spLocks noGrp="1"/>
          </p:cNvSpPr>
          <p:nvPr>
            <p:ph type="dt" sz="half" idx="10"/>
          </p:nvPr>
        </p:nvSpPr>
        <p:spPr/>
        <p:txBody>
          <a:bodyPr/>
          <a:lstStyle>
            <a:lvl1pPr>
              <a:defRPr/>
            </a:lvl1pPr>
          </a:lstStyle>
          <a:p>
            <a:pPr>
              <a:defRPr/>
            </a:pPr>
            <a:fld id="{1CC54C13-E40A-4086-BBB0-B10FF979CBEA}" type="datetime1">
              <a:rPr lang="uk-UA" smtClean="0"/>
              <a:t>31.10.2025</a:t>
            </a:fld>
            <a:endParaRPr lang="uk-UA" dirty="0"/>
          </a:p>
        </p:txBody>
      </p:sp>
      <p:sp>
        <p:nvSpPr>
          <p:cNvPr id="4" name="Місце для нижнього колонтитула 4">
            <a:extLst>
              <a:ext uri="{FF2B5EF4-FFF2-40B4-BE49-F238E27FC236}">
                <a16:creationId xmlns:a16="http://schemas.microsoft.com/office/drawing/2014/main" id="{5EC659C4-05E1-EB28-C2DF-96D8CC00C357}"/>
              </a:ext>
            </a:extLst>
          </p:cNvPr>
          <p:cNvSpPr>
            <a:spLocks noGrp="1"/>
          </p:cNvSpPr>
          <p:nvPr>
            <p:ph type="ftr" sz="quarter" idx="11"/>
          </p:nvPr>
        </p:nvSpPr>
        <p:spPr/>
        <p:txBody>
          <a:bodyPr/>
          <a:lstStyle>
            <a:lvl1pPr>
              <a:defRPr/>
            </a:lvl1pPr>
          </a:lstStyle>
          <a:p>
            <a:pPr>
              <a:defRPr/>
            </a:pPr>
            <a:endParaRPr lang="uk-UA" dirty="0"/>
          </a:p>
        </p:txBody>
      </p:sp>
      <p:sp>
        <p:nvSpPr>
          <p:cNvPr id="5" name="Місце для номера слайда 5">
            <a:extLst>
              <a:ext uri="{FF2B5EF4-FFF2-40B4-BE49-F238E27FC236}">
                <a16:creationId xmlns:a16="http://schemas.microsoft.com/office/drawing/2014/main" id="{D4237CF1-DE7F-FE35-5BF4-A6A97EF5AFF0}"/>
              </a:ext>
            </a:extLst>
          </p:cNvPr>
          <p:cNvSpPr>
            <a:spLocks noGrp="1"/>
          </p:cNvSpPr>
          <p:nvPr>
            <p:ph type="sldNum" sz="quarter" idx="12"/>
          </p:nvPr>
        </p:nvSpPr>
        <p:spPr/>
        <p:txBody>
          <a:bodyPr/>
          <a:lstStyle>
            <a:lvl1pPr>
              <a:defRPr/>
            </a:lvl1pPr>
          </a:lstStyle>
          <a:p>
            <a:pPr>
              <a:defRPr/>
            </a:pPr>
            <a:fld id="{432905D2-CC1C-4F8C-8D9C-4837BFB0BAA3}" type="slidenum">
              <a:rPr lang="uk-UA" altLang="uk-UA"/>
              <a:pPr>
                <a:defRPr/>
              </a:pPr>
              <a:t>‹№›</a:t>
            </a:fld>
            <a:endParaRPr lang="uk-UA" altLang="uk-UA" dirty="0"/>
          </a:p>
        </p:txBody>
      </p:sp>
    </p:spTree>
    <p:extLst>
      <p:ext uri="{BB962C8B-B14F-4D97-AF65-F5344CB8AC3E}">
        <p14:creationId xmlns:p14="http://schemas.microsoft.com/office/powerpoint/2010/main" val="159744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a:extLst>
              <a:ext uri="{FF2B5EF4-FFF2-40B4-BE49-F238E27FC236}">
                <a16:creationId xmlns:a16="http://schemas.microsoft.com/office/drawing/2014/main" id="{FF345E8C-B5CC-DBD2-49BF-3F8E11BF2CEC}"/>
              </a:ext>
            </a:extLst>
          </p:cNvPr>
          <p:cNvSpPr>
            <a:spLocks noGrp="1"/>
          </p:cNvSpPr>
          <p:nvPr>
            <p:ph type="dt" sz="half" idx="10"/>
          </p:nvPr>
        </p:nvSpPr>
        <p:spPr/>
        <p:txBody>
          <a:bodyPr/>
          <a:lstStyle>
            <a:lvl1pPr>
              <a:defRPr/>
            </a:lvl1pPr>
          </a:lstStyle>
          <a:p>
            <a:pPr>
              <a:defRPr/>
            </a:pPr>
            <a:fld id="{0D7350F9-2A98-4BB4-BE07-1E76DE1FF9AA}" type="datetime1">
              <a:rPr lang="uk-UA" smtClean="0"/>
              <a:t>31.10.2025</a:t>
            </a:fld>
            <a:endParaRPr lang="uk-UA" dirty="0"/>
          </a:p>
        </p:txBody>
      </p:sp>
      <p:sp>
        <p:nvSpPr>
          <p:cNvPr id="3" name="Місце для нижнього колонтитула 4">
            <a:extLst>
              <a:ext uri="{FF2B5EF4-FFF2-40B4-BE49-F238E27FC236}">
                <a16:creationId xmlns:a16="http://schemas.microsoft.com/office/drawing/2014/main" id="{8E0F689E-CF76-E819-6A24-BCC65EDCA976}"/>
              </a:ext>
            </a:extLst>
          </p:cNvPr>
          <p:cNvSpPr>
            <a:spLocks noGrp="1"/>
          </p:cNvSpPr>
          <p:nvPr>
            <p:ph type="ftr" sz="quarter" idx="11"/>
          </p:nvPr>
        </p:nvSpPr>
        <p:spPr/>
        <p:txBody>
          <a:bodyPr/>
          <a:lstStyle>
            <a:lvl1pPr>
              <a:defRPr/>
            </a:lvl1pPr>
          </a:lstStyle>
          <a:p>
            <a:pPr>
              <a:defRPr/>
            </a:pPr>
            <a:endParaRPr lang="uk-UA" dirty="0"/>
          </a:p>
        </p:txBody>
      </p:sp>
      <p:sp>
        <p:nvSpPr>
          <p:cNvPr id="4" name="Місце для номера слайда 5">
            <a:extLst>
              <a:ext uri="{FF2B5EF4-FFF2-40B4-BE49-F238E27FC236}">
                <a16:creationId xmlns:a16="http://schemas.microsoft.com/office/drawing/2014/main" id="{0D0CB2BC-E645-6849-7A8D-828A4AB5BBBC}"/>
              </a:ext>
            </a:extLst>
          </p:cNvPr>
          <p:cNvSpPr>
            <a:spLocks noGrp="1"/>
          </p:cNvSpPr>
          <p:nvPr>
            <p:ph type="sldNum" sz="quarter" idx="12"/>
          </p:nvPr>
        </p:nvSpPr>
        <p:spPr/>
        <p:txBody>
          <a:bodyPr/>
          <a:lstStyle>
            <a:lvl1pPr>
              <a:defRPr/>
            </a:lvl1pPr>
          </a:lstStyle>
          <a:p>
            <a:pPr>
              <a:defRPr/>
            </a:pPr>
            <a:fld id="{AF12A4B8-FBE2-42FD-8F7C-E331D756A450}" type="slidenum">
              <a:rPr lang="uk-UA" altLang="uk-UA"/>
              <a:pPr>
                <a:defRPr/>
              </a:pPr>
              <a:t>‹№›</a:t>
            </a:fld>
            <a:endParaRPr lang="uk-UA" altLang="uk-UA" dirty="0"/>
          </a:p>
        </p:txBody>
      </p:sp>
    </p:spTree>
    <p:extLst>
      <p:ext uri="{BB962C8B-B14F-4D97-AF65-F5344CB8AC3E}">
        <p14:creationId xmlns:p14="http://schemas.microsoft.com/office/powerpoint/2010/main" val="187850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C7262A28-1D71-BC9C-361E-8193A841A140}"/>
              </a:ext>
            </a:extLst>
          </p:cNvPr>
          <p:cNvSpPr>
            <a:spLocks noGrp="1"/>
          </p:cNvSpPr>
          <p:nvPr>
            <p:ph type="dt" sz="half" idx="10"/>
          </p:nvPr>
        </p:nvSpPr>
        <p:spPr/>
        <p:txBody>
          <a:bodyPr/>
          <a:lstStyle>
            <a:lvl1pPr>
              <a:defRPr/>
            </a:lvl1pPr>
          </a:lstStyle>
          <a:p>
            <a:pPr>
              <a:defRPr/>
            </a:pPr>
            <a:fld id="{D0E9A1FD-498C-4D6B-8066-378AFBFB37CA}" type="datetime1">
              <a:rPr lang="uk-UA" smtClean="0"/>
              <a:t>31.10.2025</a:t>
            </a:fld>
            <a:endParaRPr lang="uk-UA" dirty="0"/>
          </a:p>
        </p:txBody>
      </p:sp>
      <p:sp>
        <p:nvSpPr>
          <p:cNvPr id="6" name="Місце для нижнього колонтитула 4">
            <a:extLst>
              <a:ext uri="{FF2B5EF4-FFF2-40B4-BE49-F238E27FC236}">
                <a16:creationId xmlns:a16="http://schemas.microsoft.com/office/drawing/2014/main" id="{A521B7DB-A673-7716-B38E-B2B440DEAEEE}"/>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C430E745-9939-F461-9FF4-ACDFCDE1D2A8}"/>
              </a:ext>
            </a:extLst>
          </p:cNvPr>
          <p:cNvSpPr>
            <a:spLocks noGrp="1"/>
          </p:cNvSpPr>
          <p:nvPr>
            <p:ph type="sldNum" sz="quarter" idx="12"/>
          </p:nvPr>
        </p:nvSpPr>
        <p:spPr/>
        <p:txBody>
          <a:bodyPr/>
          <a:lstStyle>
            <a:lvl1pPr>
              <a:defRPr/>
            </a:lvl1pPr>
          </a:lstStyle>
          <a:p>
            <a:pPr>
              <a:defRPr/>
            </a:pPr>
            <a:fld id="{677728BF-03AA-4335-BB35-CA4255D550D5}" type="slidenum">
              <a:rPr lang="uk-UA" altLang="uk-UA"/>
              <a:pPr>
                <a:defRPr/>
              </a:pPr>
              <a:t>‹№›</a:t>
            </a:fld>
            <a:endParaRPr lang="uk-UA" altLang="uk-UA" dirty="0"/>
          </a:p>
        </p:txBody>
      </p:sp>
    </p:spTree>
    <p:extLst>
      <p:ext uri="{BB962C8B-B14F-4D97-AF65-F5344CB8AC3E}">
        <p14:creationId xmlns:p14="http://schemas.microsoft.com/office/powerpoint/2010/main" val="2809920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uk-UA" noProof="0" dirty="0"/>
              <a:t>Клацніть піктограму, щоб додати зображення</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EAD98881-2ACD-B166-5782-7741EE21F2BF}"/>
              </a:ext>
            </a:extLst>
          </p:cNvPr>
          <p:cNvSpPr>
            <a:spLocks noGrp="1"/>
          </p:cNvSpPr>
          <p:nvPr>
            <p:ph type="dt" sz="half" idx="10"/>
          </p:nvPr>
        </p:nvSpPr>
        <p:spPr/>
        <p:txBody>
          <a:bodyPr/>
          <a:lstStyle>
            <a:lvl1pPr>
              <a:defRPr/>
            </a:lvl1pPr>
          </a:lstStyle>
          <a:p>
            <a:pPr>
              <a:defRPr/>
            </a:pPr>
            <a:fld id="{38EBF41A-40A1-4AD2-912A-3E0B3D58C3BD}" type="datetime1">
              <a:rPr lang="uk-UA" smtClean="0"/>
              <a:t>31.10.2025</a:t>
            </a:fld>
            <a:endParaRPr lang="uk-UA" dirty="0"/>
          </a:p>
        </p:txBody>
      </p:sp>
      <p:sp>
        <p:nvSpPr>
          <p:cNvPr id="6" name="Місце для нижнього колонтитула 4">
            <a:extLst>
              <a:ext uri="{FF2B5EF4-FFF2-40B4-BE49-F238E27FC236}">
                <a16:creationId xmlns:a16="http://schemas.microsoft.com/office/drawing/2014/main" id="{A20CC5D9-3E6C-7EE8-9D04-C4BDBC52A2BA}"/>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9185126F-D584-C2C3-AFD8-CF584FC064DD}"/>
              </a:ext>
            </a:extLst>
          </p:cNvPr>
          <p:cNvSpPr>
            <a:spLocks noGrp="1"/>
          </p:cNvSpPr>
          <p:nvPr>
            <p:ph type="sldNum" sz="quarter" idx="12"/>
          </p:nvPr>
        </p:nvSpPr>
        <p:spPr/>
        <p:txBody>
          <a:bodyPr/>
          <a:lstStyle>
            <a:lvl1pPr>
              <a:defRPr/>
            </a:lvl1pPr>
          </a:lstStyle>
          <a:p>
            <a:pPr>
              <a:defRPr/>
            </a:pPr>
            <a:fld id="{3291BF11-B2ED-427F-8A4E-915E4DE31228}" type="slidenum">
              <a:rPr lang="uk-UA" altLang="uk-UA"/>
              <a:pPr>
                <a:defRPr/>
              </a:pPr>
              <a:t>‹№›</a:t>
            </a:fld>
            <a:endParaRPr lang="uk-UA" altLang="uk-UA" dirty="0"/>
          </a:p>
        </p:txBody>
      </p:sp>
    </p:spTree>
    <p:extLst>
      <p:ext uri="{BB962C8B-B14F-4D97-AF65-F5344CB8AC3E}">
        <p14:creationId xmlns:p14="http://schemas.microsoft.com/office/powerpoint/2010/main" val="212905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1026" name="Місце для заголовка 1">
            <a:extLst>
              <a:ext uri="{FF2B5EF4-FFF2-40B4-BE49-F238E27FC236}">
                <a16:creationId xmlns:a16="http://schemas.microsoft.com/office/drawing/2014/main" id="{145B3D2B-C7D7-7980-44A7-F0F89E85FA3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uk-UA" altLang="uk-UA"/>
              <a:t>Клацніть, щоб редагувати стиль зразка заголовка</a:t>
            </a:r>
          </a:p>
        </p:txBody>
      </p:sp>
      <p:sp>
        <p:nvSpPr>
          <p:cNvPr id="1027" name="Місце для тексту 2">
            <a:extLst>
              <a:ext uri="{FF2B5EF4-FFF2-40B4-BE49-F238E27FC236}">
                <a16:creationId xmlns:a16="http://schemas.microsoft.com/office/drawing/2014/main" id="{6564B427-26C4-01D2-D649-C81805085E94}"/>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uk-UA"/>
              <a:t>Відредагуйте стиль зразка тексту</a:t>
            </a:r>
          </a:p>
          <a:p>
            <a:pPr lvl="1"/>
            <a:r>
              <a:rPr lang="uk-UA" altLang="uk-UA"/>
              <a:t>Другий рівень</a:t>
            </a:r>
          </a:p>
          <a:p>
            <a:pPr lvl="2"/>
            <a:r>
              <a:rPr lang="uk-UA" altLang="uk-UA"/>
              <a:t>Третій рівень</a:t>
            </a:r>
          </a:p>
          <a:p>
            <a:pPr lvl="3"/>
            <a:r>
              <a:rPr lang="uk-UA" altLang="uk-UA"/>
              <a:t>Четвертий рівень</a:t>
            </a:r>
          </a:p>
          <a:p>
            <a:pPr lvl="4"/>
            <a:r>
              <a:rPr lang="uk-UA" altLang="uk-UA"/>
              <a:t>П’ятий рівень</a:t>
            </a:r>
          </a:p>
        </p:txBody>
      </p:sp>
      <p:sp>
        <p:nvSpPr>
          <p:cNvPr id="4" name="Місце для дати 3">
            <a:extLst>
              <a:ext uri="{FF2B5EF4-FFF2-40B4-BE49-F238E27FC236}">
                <a16:creationId xmlns:a16="http://schemas.microsoft.com/office/drawing/2014/main" id="{81D6CE43-1EAA-523D-DAB2-2987A26D32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fld id="{CFF024C6-0B6E-4252-A21D-446B0B3BC755}" type="datetime1">
              <a:rPr lang="uk-UA" smtClean="0"/>
              <a:t>31.10.2025</a:t>
            </a:fld>
            <a:endParaRPr lang="uk-UA" dirty="0"/>
          </a:p>
        </p:txBody>
      </p:sp>
      <p:sp>
        <p:nvSpPr>
          <p:cNvPr id="5" name="Місце для нижнього колонтитула 4">
            <a:extLst>
              <a:ext uri="{FF2B5EF4-FFF2-40B4-BE49-F238E27FC236}">
                <a16:creationId xmlns:a16="http://schemas.microsoft.com/office/drawing/2014/main" id="{7EACE517-7161-2385-5C82-22A5011625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6AD0EEA3-846C-8CE7-CBB8-FCE48699ADA9}"/>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Roboto Condensed Light" panose="02000000000000000000" pitchFamily="2" charset="0"/>
              </a:defRPr>
            </a:lvl1pPr>
          </a:lstStyle>
          <a:p>
            <a:pPr>
              <a:defRPr/>
            </a:pPr>
            <a:fld id="{5BCFE2EF-88FD-44AD-B231-08CC0BF5B23B}"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Roboto Condensed Light"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2pPr>
      <a:lvl3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3pPr>
      <a:lvl4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4pPr>
      <a:lvl5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2" Type="http://schemas.openxmlformats.org/officeDocument/2006/relationships/hyperlink" Target="https://reyestr.court.gov.ua/Review/131341351"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pace.coe.int/en/files/33355/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ombudsman.gov.ua/storage/app/media/uploaded-files/perekladdodatok-kopiya.pdf" TargetMode="External"/><Relationship Id="rId2" Type="http://schemas.openxmlformats.org/officeDocument/2006/relationships/hyperlink" Target="https://edoc.coe.int/en/international-law/12056-countering-the-use-of-strategic-lawsuits-against-public-participation-slapps-recommendation-and-explanatory-memorandum.htm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eur-lex.europa.eu/eli/dir/2024/1069/oj/eng?utm_source=chatgpt.com"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eur-lex.europa.eu/legal-content/EN/TXT/?uri=COM:2024:800:FIN"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the-case.eu/resources/a-2024-report-on-slapps-in-europe-mapping-trends-and-cases/?utm_source=chatgpt.com"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s://journal-vjhr.sk/wp-content/uploads/2022/02/VJRHR_6_2021_Last.pdf" TargetMode="External"/><Relationship Id="rId13" Type="http://schemas.openxmlformats.org/officeDocument/2006/relationships/hyperlink" Target="https://ccu.gov.ua/sites/default/files/konstytuciyno-pravove_budivnyctvo_na_zlami_epoh_2019.pdf" TargetMode="External"/><Relationship Id="rId3" Type="http://schemas.openxmlformats.org/officeDocument/2006/relationships/hyperlink" Target="https://supreme.court.gov.ua/userfiles/media/new_folder_for_uploads/supreme/2024_prezent/101-%20new_principles_court_bernaziuk.pdf" TargetMode="External"/><Relationship Id="rId7" Type="http://schemas.openxmlformats.org/officeDocument/2006/relationships/hyperlink" Target="https://visnyk-juris-uzhnu.com/wp-content/uploads/2022/02/NVUzhNU_68.pdf" TargetMode="External"/><Relationship Id="rId12" Type="http://schemas.openxmlformats.org/officeDocument/2006/relationships/hyperlink" Target="https://supreme.court.gov.ua/userfiles/media/new_folder_for_uploads/supreme/2023_prezent/presentation_bernaziuk_effectivenii_zahist.pdf" TargetMode="External"/><Relationship Id="rId2" Type="http://schemas.openxmlformats.org/officeDocument/2006/relationships/hyperlink" Target="https://court.gov.ua/storage/portal/supreme/prezentacii_2024/108_legally_protected_interest_bernaziuk.pdf" TargetMode="External"/><Relationship Id="rId1" Type="http://schemas.openxmlformats.org/officeDocument/2006/relationships/slideLayout" Target="../slideLayouts/slideLayout2.xml"/><Relationship Id="rId6" Type="http://schemas.openxmlformats.org/officeDocument/2006/relationships/hyperlink" Target="https://journal.lduvs.lg.ua/index.php/journal/article/view/1429/1302" TargetMode="External"/><Relationship Id="rId11" Type="http://schemas.openxmlformats.org/officeDocument/2006/relationships/hyperlink" Target="http://nsj.gov.ua/ua/news/pidvishennya-rivnya-doviri-gromadskosti-do-sudu/" TargetMode="External"/><Relationship Id="rId5" Type="http://schemas.openxmlformats.org/officeDocument/2006/relationships/hyperlink" Target="http://pravoisuspilstvo.org.ua/archive/2021/6_2021/21.pdf" TargetMode="External"/><Relationship Id="rId10" Type="http://schemas.openxmlformats.org/officeDocument/2006/relationships/hyperlink" Target="http://slovo.nsj.gov.ua/images/pdf/2021/4_37_2021/Shkola-suddiv4-2021.pdf" TargetMode="External"/><Relationship Id="rId4" Type="http://schemas.openxmlformats.org/officeDocument/2006/relationships/hyperlink" Target="https://supreme.court.gov.ua/supreme/pres-centr/zmi/698849" TargetMode="External"/><Relationship Id="rId9" Type="http://schemas.openxmlformats.org/officeDocument/2006/relationships/hyperlink" Target="https://journal.lduvs.lg.ua/index.php/journal/article/view/1466" TargetMode="External"/></Relationships>
</file>

<file path=ppt/slides/_rels/slide28.xml.rels><?xml version="1.0" encoding="UTF-8" standalone="yes"?>
<Relationships xmlns="http://schemas.openxmlformats.org/package/2006/relationships"><Relationship Id="rId8" Type="http://schemas.openxmlformats.org/officeDocument/2006/relationships/hyperlink" Target="https://supreme.court.gov.ua/userfiles/media/new_folder_for_uploads/supreme/2024_prezent/good_faith_abuse_process_bernaziuk.pdf" TargetMode="External"/><Relationship Id="rId3" Type="http://schemas.openxmlformats.org/officeDocument/2006/relationships/hyperlink" Target="https://visnyk-juris-uzhnu.com/wp-content/uploads/2021/10/NVUzhNU_66.pdf" TargetMode="External"/><Relationship Id="rId7" Type="http://schemas.openxmlformats.org/officeDocument/2006/relationships/hyperlink" Target="https://supreme.court.gov.ua/userfiles/media/new_folder_for_uploads/supreme/Bernazuk_23_04_2021.pd" TargetMode="External"/><Relationship Id="rId2" Type="http://schemas.openxmlformats.org/officeDocument/2006/relationships/hyperlink" Target="https://supreme.court.gov.ua/userfiles/media/new_folder_for_uploads/supreme/2024_prezent/AI_abuse_of_procedural_rights.pdf" TargetMode="External"/><Relationship Id="rId1" Type="http://schemas.openxmlformats.org/officeDocument/2006/relationships/slideLayout" Target="../slideLayouts/slideLayout2.xml"/><Relationship Id="rId6" Type="http://schemas.openxmlformats.org/officeDocument/2006/relationships/hyperlink" Target="http://pravoisuspilstvo.org.ua/archive/2021/5_2021/44.pdf" TargetMode="External"/><Relationship Id="rId11" Type="http://schemas.openxmlformats.org/officeDocument/2006/relationships/hyperlink" Target="https://court.gov.ua/storage/portal/supreme/prezentacii_2025/116_SLAPP_bernaziuk.pdf" TargetMode="External"/><Relationship Id="rId5" Type="http://schemas.openxmlformats.org/officeDocument/2006/relationships/hyperlink" Target="https://journal-vjhr.sk/wp-content/uploads/2021/11/VJHR_4_2021.pdf" TargetMode="External"/><Relationship Id="rId10" Type="http://schemas.openxmlformats.org/officeDocument/2006/relationships/hyperlink" Target="https://supreme.court.gov.ua/userfiles/media/new_folder_for_uploads/supreme/2023_prezent/authority_%20impartiality_of_%20justice_bernaziuk%20(1).pdf" TargetMode="External"/><Relationship Id="rId4" Type="http://schemas.openxmlformats.org/officeDocument/2006/relationships/hyperlink" Target="https://maup.com.ua/assets/files/expert/17/2.pdf" TargetMode="External"/><Relationship Id="rId9" Type="http://schemas.openxmlformats.org/officeDocument/2006/relationships/hyperlink" Target="https://constitutionalist.com.ua/okremi-aspekty-praktyky-verkhovnoho-sudu-shchodo-harantuvannia-prava-osoby-na-dostup-do-publichnoi-informatsii"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reyestr.court.gov.ua/Review/124612198"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reyestr.court.gov.ua/Review/12461219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reyestr.court.gov.ua/Review/13134135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4099" name="Прямоугольник 4">
            <a:extLst>
              <a:ext uri="{FF2B5EF4-FFF2-40B4-BE49-F238E27FC236}">
                <a16:creationId xmlns:a16="http://schemas.microsoft.com/office/drawing/2014/main" id="{713D9962-6A76-0B3F-B541-F5A67F76EF47}"/>
              </a:ext>
            </a:extLst>
          </p:cNvPr>
          <p:cNvSpPr>
            <a:spLocks noChangeArrowheads="1"/>
          </p:cNvSpPr>
          <p:nvPr/>
        </p:nvSpPr>
        <p:spPr bwMode="auto">
          <a:xfrm>
            <a:off x="7651630" y="397472"/>
            <a:ext cx="4047563"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ct val="0"/>
              </a:spcBef>
              <a:buFontTx/>
              <a:buNone/>
            </a:pPr>
            <a:r>
              <a:rPr lang="uk-UA" altLang="uk-UA" sz="1400" dirty="0">
                <a:solidFill>
                  <a:schemeClr val="bg1"/>
                </a:solidFill>
              </a:rPr>
              <a:t>Міждисциплінарний науково-освітній центр протидії корупції (</a:t>
            </a:r>
            <a:r>
              <a:rPr lang="en-US" altLang="uk-UA" sz="1400" dirty="0">
                <a:solidFill>
                  <a:schemeClr val="bg1"/>
                </a:solidFill>
              </a:rPr>
              <a:t>ACREC) </a:t>
            </a:r>
            <a:r>
              <a:rPr lang="uk-UA" altLang="uk-UA" sz="1400" dirty="0">
                <a:solidFill>
                  <a:schemeClr val="bg1"/>
                </a:solidFill>
              </a:rPr>
              <a:t>при </a:t>
            </a:r>
            <a:r>
              <a:rPr lang="uk-UA" altLang="uk-UA" sz="1400" dirty="0" smtClean="0">
                <a:solidFill>
                  <a:schemeClr val="bg1"/>
                </a:solidFill>
              </a:rPr>
              <a:t>НаУКМА</a:t>
            </a:r>
          </a:p>
          <a:p>
            <a:pPr algn="just">
              <a:lnSpc>
                <a:spcPct val="100000"/>
              </a:lnSpc>
              <a:spcBef>
                <a:spcPct val="0"/>
              </a:spcBef>
              <a:buFontTx/>
              <a:buNone/>
            </a:pPr>
            <a:endParaRPr lang="uk-UA" altLang="uk-UA" sz="1400" dirty="0">
              <a:solidFill>
                <a:schemeClr val="bg1"/>
              </a:solidFill>
            </a:endParaRPr>
          </a:p>
          <a:p>
            <a:pPr algn="just">
              <a:lnSpc>
                <a:spcPct val="100000"/>
              </a:lnSpc>
              <a:spcBef>
                <a:spcPct val="0"/>
              </a:spcBef>
              <a:buFontTx/>
              <a:buNone/>
            </a:pPr>
            <a:r>
              <a:rPr lang="uk-UA" altLang="uk-UA" sz="1400" dirty="0" smtClean="0">
                <a:solidFill>
                  <a:schemeClr val="bg1"/>
                </a:solidFill>
              </a:rPr>
              <a:t>Панельна дискусія «Коли судові позови стають інструментом тиску: як захиститися від SLAPP-позовів»</a:t>
            </a:r>
          </a:p>
          <a:p>
            <a:pPr algn="just">
              <a:lnSpc>
                <a:spcPct val="100000"/>
              </a:lnSpc>
              <a:spcBef>
                <a:spcPct val="0"/>
              </a:spcBef>
              <a:buFontTx/>
              <a:buNone/>
            </a:pPr>
            <a:endParaRPr lang="uk-UA" altLang="uk-UA" sz="1400" dirty="0" smtClean="0">
              <a:solidFill>
                <a:schemeClr val="bg1"/>
              </a:solidFill>
            </a:endParaRPr>
          </a:p>
          <a:p>
            <a:pPr>
              <a:lnSpc>
                <a:spcPct val="100000"/>
              </a:lnSpc>
              <a:spcBef>
                <a:spcPct val="0"/>
              </a:spcBef>
              <a:buFontTx/>
              <a:buNone/>
            </a:pPr>
            <a:r>
              <a:rPr lang="uk-UA" altLang="uk-UA" sz="1400" dirty="0" smtClean="0">
                <a:solidFill>
                  <a:schemeClr val="bg1"/>
                </a:solidFill>
              </a:rPr>
              <a:t>30</a:t>
            </a:r>
            <a:r>
              <a:rPr lang="en-US" altLang="uk-UA" sz="1400" dirty="0" smtClean="0">
                <a:solidFill>
                  <a:schemeClr val="bg1"/>
                </a:solidFill>
              </a:rPr>
              <a:t> </a:t>
            </a:r>
            <a:r>
              <a:rPr lang="uk-UA" altLang="uk-UA" sz="1400" dirty="0" smtClean="0">
                <a:solidFill>
                  <a:schemeClr val="bg1"/>
                </a:solidFill>
              </a:rPr>
              <a:t>жовтня </a:t>
            </a:r>
            <a:r>
              <a:rPr lang="uk-UA" altLang="uk-UA" sz="1400" dirty="0">
                <a:solidFill>
                  <a:schemeClr val="bg1"/>
                </a:solidFill>
              </a:rPr>
              <a:t>2025 року</a:t>
            </a:r>
          </a:p>
        </p:txBody>
      </p:sp>
      <p:sp>
        <p:nvSpPr>
          <p:cNvPr id="4100" name="TextBox 10">
            <a:extLst>
              <a:ext uri="{FF2B5EF4-FFF2-40B4-BE49-F238E27FC236}">
                <a16:creationId xmlns:a16="http://schemas.microsoft.com/office/drawing/2014/main" id="{1A77238E-A3A5-371E-E67F-93A7CB4BB124}"/>
              </a:ext>
            </a:extLst>
          </p:cNvPr>
          <p:cNvSpPr txBox="1">
            <a:spLocks noChangeArrowheads="1"/>
          </p:cNvSpPr>
          <p:nvPr/>
        </p:nvSpPr>
        <p:spPr bwMode="auto">
          <a:xfrm>
            <a:off x="504203" y="2861812"/>
            <a:ext cx="11194990"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ru-RU" altLang="uk-UA" sz="3300" dirty="0" smtClean="0">
                <a:solidFill>
                  <a:schemeClr val="bg1"/>
                </a:solidFill>
              </a:rPr>
              <a:t>ІСНУЮЧІ МЕХАНІЗМИ ПРОТИДІЇ SLAPP: БАЛАНС МІЖ ДОСТУПОМ ДО ПРАВОСУДДЯ ТА ЗАХИСТОМ СВОБОДИ СЛОВА</a:t>
            </a:r>
            <a:endParaRPr lang="uk-UA" altLang="uk-UA" sz="3300" dirty="0">
              <a:solidFill>
                <a:schemeClr val="bg1"/>
              </a:solidFill>
            </a:endParaRPr>
          </a:p>
        </p:txBody>
      </p:sp>
      <p:sp>
        <p:nvSpPr>
          <p:cNvPr id="4101" name="TextBox 14">
            <a:extLst>
              <a:ext uri="{FF2B5EF4-FFF2-40B4-BE49-F238E27FC236}">
                <a16:creationId xmlns:a16="http://schemas.microsoft.com/office/drawing/2014/main" id="{46C864FC-A28B-EC07-B9A8-2430B01469D4}"/>
              </a:ext>
            </a:extLst>
          </p:cNvPr>
          <p:cNvSpPr txBox="1">
            <a:spLocks noChangeArrowheads="1"/>
          </p:cNvSpPr>
          <p:nvPr/>
        </p:nvSpPr>
        <p:spPr bwMode="auto">
          <a:xfrm>
            <a:off x="587375" y="5198468"/>
            <a:ext cx="107092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altLang="uk-UA" sz="2000" b="1" dirty="0">
                <a:solidFill>
                  <a:srgbClr val="FFFFFF"/>
                </a:solidFill>
                <a:ea typeface="Roboto Condensed Light" panose="02000000000000000000" pitchFamily="2" charset="0"/>
                <a:cs typeface="Roboto Condensed Light" panose="02000000000000000000" pitchFamily="2" charset="0"/>
              </a:rPr>
              <a:t>Ян БЕРНАЗЮК,</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суддя Касаційного адміністративного суду у складі Верховного Суду, </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доктор юридичних наук, професор</a:t>
            </a:r>
          </a:p>
        </p:txBody>
      </p:sp>
      <p:pic>
        <p:nvPicPr>
          <p:cNvPr id="6"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587375" y="584200"/>
            <a:ext cx="1232064" cy="15106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1235162"/>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Постанова </a:t>
            </a:r>
            <a:r>
              <a:rPr lang="ru-RU" sz="3200" b="1" dirty="0" smtClean="0">
                <a:solidFill>
                  <a:srgbClr val="004E9E"/>
                </a:solidFill>
                <a:ea typeface="Roboto Condensed Light" panose="02000000000000000000" pitchFamily="2" charset="0"/>
                <a:cs typeface="Times New Roman" panose="02020603050405020304" pitchFamily="18" charset="0"/>
              </a:rPr>
              <a:t>Верховного Суду </a:t>
            </a:r>
            <a:br>
              <a:rPr lang="ru-RU" sz="3200" b="1" dirty="0" smtClean="0">
                <a:solidFill>
                  <a:srgbClr val="004E9E"/>
                </a:solidFill>
                <a:ea typeface="Roboto Condensed Light" panose="02000000000000000000" pitchFamily="2" charset="0"/>
                <a:cs typeface="Times New Roman" panose="02020603050405020304" pitchFamily="18" charset="0"/>
              </a:rPr>
            </a:br>
            <a:r>
              <a:rPr lang="ru-RU" sz="3200" b="1" dirty="0" smtClean="0">
                <a:solidFill>
                  <a:srgbClr val="004E9E"/>
                </a:solidFill>
                <a:ea typeface="Roboto Condensed Light" panose="02000000000000000000" pitchFamily="2" charset="0"/>
                <a:cs typeface="Times New Roman" panose="02020603050405020304" pitchFamily="18" charset="0"/>
              </a:rPr>
              <a:t>від 28 </a:t>
            </a:r>
            <a:r>
              <a:rPr lang="ru-RU" sz="3200" b="1" dirty="0">
                <a:solidFill>
                  <a:srgbClr val="004E9E"/>
                </a:solidFill>
                <a:ea typeface="Roboto Condensed Light" panose="02000000000000000000" pitchFamily="2" charset="0"/>
                <a:cs typeface="Times New Roman" panose="02020603050405020304" pitchFamily="18" charset="0"/>
              </a:rPr>
              <a:t>жовтня 2025 </a:t>
            </a:r>
            <a:r>
              <a:rPr lang="ru-RU" sz="3200" b="1" dirty="0" smtClean="0">
                <a:solidFill>
                  <a:srgbClr val="004E9E"/>
                </a:solidFill>
                <a:ea typeface="Roboto Condensed Light" panose="02000000000000000000" pitchFamily="2" charset="0"/>
                <a:cs typeface="Times New Roman" panose="02020603050405020304" pitchFamily="18" charset="0"/>
              </a:rPr>
              <a:t>року у справі № 520/8464/24</a:t>
            </a:r>
            <a:r>
              <a:rPr lang="en-US" sz="3200" b="1" dirty="0" smtClean="0">
                <a:solidFill>
                  <a:srgbClr val="004E9E"/>
                </a:solidFill>
                <a:ea typeface="Roboto Condensed Light" panose="02000000000000000000" pitchFamily="2" charset="0"/>
                <a:cs typeface="Times New Roman" panose="02020603050405020304" pitchFamily="18" charset="0"/>
              </a:rPr>
              <a:t> </a:t>
            </a:r>
            <a:r>
              <a:rPr lang="uk-UA" sz="3200" b="1" dirty="0" smtClean="0">
                <a:solidFill>
                  <a:srgbClr val="004E9E"/>
                </a:solidFill>
                <a:ea typeface="Roboto Condensed Light" panose="02000000000000000000" pitchFamily="2" charset="0"/>
                <a:cs typeface="Times New Roman" panose="02020603050405020304" pitchFamily="18" charset="0"/>
              </a:rPr>
              <a:t/>
            </a:r>
            <a:br>
              <a:rPr lang="uk-UA" sz="3200" b="1" dirty="0" smtClean="0">
                <a:solidFill>
                  <a:srgbClr val="004E9E"/>
                </a:solidFill>
                <a:ea typeface="Roboto Condensed Light" panose="02000000000000000000" pitchFamily="2" charset="0"/>
                <a:cs typeface="Times New Roman" panose="02020603050405020304" pitchFamily="18" charset="0"/>
              </a:rPr>
            </a:br>
            <a:r>
              <a:rPr lang="en-US" sz="2400" b="1" dirty="0">
                <a:solidFill>
                  <a:srgbClr val="004E9E"/>
                </a:solidFill>
                <a:ea typeface="Roboto Condensed Light" panose="02000000000000000000" pitchFamily="2" charset="0"/>
                <a:cs typeface="Times New Roman" panose="02020603050405020304" pitchFamily="18" charset="0"/>
                <a:hlinkClick r:id="rId2"/>
              </a:rPr>
              <a:t>https://</a:t>
            </a:r>
            <a:r>
              <a:rPr lang="en-US" sz="2400" b="1" dirty="0" smtClean="0">
                <a:solidFill>
                  <a:srgbClr val="004E9E"/>
                </a:solidFill>
                <a:ea typeface="Roboto Condensed Light" panose="02000000000000000000" pitchFamily="2" charset="0"/>
                <a:cs typeface="Times New Roman" panose="02020603050405020304" pitchFamily="18" charset="0"/>
                <a:hlinkClick r:id="rId2"/>
              </a:rPr>
              <a:t>reyestr.court.gov.ua/Review/131341351</a:t>
            </a:r>
            <a:r>
              <a:rPr lang="uk-UA" sz="2400" b="1" dirty="0" smtClean="0">
                <a:solidFill>
                  <a:srgbClr val="004E9E"/>
                </a:solidFill>
                <a:ea typeface="Roboto Condensed Light" panose="02000000000000000000" pitchFamily="2" charset="0"/>
                <a:cs typeface="Times New Roman" panose="02020603050405020304" pitchFamily="18" charset="0"/>
              </a:rPr>
              <a:t> </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62297"/>
            <a:ext cx="11395494" cy="4102479"/>
          </a:xfrm>
        </p:spPr>
        <p:txBody>
          <a:bodyPr/>
          <a:lstStyle/>
          <a:p>
            <a:pPr indent="0" algn="just">
              <a:lnSpc>
                <a:spcPct val="100000"/>
              </a:lnSpc>
              <a:spcBef>
                <a:spcPts val="0"/>
              </a:spcBef>
              <a:spcAft>
                <a:spcPts val="0"/>
              </a:spcAft>
              <a:buNone/>
            </a:pPr>
            <a:r>
              <a:rPr lang="uk-UA" sz="2700" dirty="0" smtClean="0"/>
              <a:t>Подібний </a:t>
            </a:r>
            <a:r>
              <a:rPr lang="uk-UA" sz="2700" dirty="0"/>
              <a:t>підхід відображено також у преамбулі (пункт 31) та статті 10 Директиви (ЄС) 2024/1069 Європейського Парламенту і Ради від 11 квітня 2024 року «Про захист осіб, які беруть участь у публічному обговоренні, від явно необґрунтованих позовів або зловживальних судових проваджень» (</a:t>
            </a:r>
            <a:r>
              <a:rPr lang="en-US" sz="2700" dirty="0"/>
              <a:t>Directive (EU) 2024/1069 of the European Parliament and of the Council of 11 April 2024 on protecting persons who engage in public participation from manifestly unfounded claims or abusive court proceedings), </a:t>
            </a:r>
            <a:r>
              <a:rPr lang="uk-UA" sz="2700" dirty="0"/>
              <a:t>у яких підкреслено, що процесуальні гарантії проти зловживань мають застосовуватися без обмеження ефективного доступу до правосуддя та з урахуванням необхідності досягнення справедливого балансу.</a:t>
            </a:r>
          </a:p>
          <a:p>
            <a:pPr indent="0" algn="just">
              <a:lnSpc>
                <a:spcPct val="100000"/>
              </a:lnSpc>
              <a:spcBef>
                <a:spcPts val="0"/>
              </a:spcBef>
              <a:spcAft>
                <a:spcPts val="0"/>
              </a:spcAft>
              <a:buNone/>
            </a:pPr>
            <a:endParaRPr lang="uk-UA" dirty="0" smtClean="0"/>
          </a:p>
          <a:p>
            <a:pPr indent="0" algn="just">
              <a:lnSpc>
                <a:spcPct val="100000"/>
              </a:lnSpc>
              <a:spcBef>
                <a:spcPts val="0"/>
              </a:spcBef>
              <a:spcAft>
                <a:spcPts val="0"/>
              </a:spcAft>
              <a:buNone/>
            </a:pPr>
            <a:r>
              <a:rPr lang="uk-UA" sz="2600" dirty="0" smtClean="0"/>
              <a:t> </a:t>
            </a:r>
            <a:endParaRPr lang="uk-UA" sz="2600" noProof="0" dirty="0"/>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2009015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861089"/>
          </a:xfrm>
        </p:spPr>
        <p:txBody>
          <a:bodyPr/>
          <a:lstStyle/>
          <a:p>
            <a:pPr algn="ctr"/>
            <a:r>
              <a:rPr lang="uk-UA" sz="3200" b="1" dirty="0" smtClean="0">
                <a:solidFill>
                  <a:srgbClr val="004E9E"/>
                </a:solidFill>
                <a:ea typeface="Roboto Condensed Light" panose="02000000000000000000" pitchFamily="2" charset="0"/>
                <a:cs typeface="Times New Roman" panose="02020603050405020304" pitchFamily="18" charset="0"/>
              </a:rPr>
              <a:t>ЦИВІЛЬНИЙ ПРОЦЕСУАЛЬНИЙ КОДЕКС УКРАЇНИ</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371601"/>
            <a:ext cx="11395494" cy="4493176"/>
          </a:xfrm>
        </p:spPr>
        <p:txBody>
          <a:bodyPr/>
          <a:lstStyle/>
          <a:p>
            <a:pPr indent="0" algn="just">
              <a:lnSpc>
                <a:spcPct val="100000"/>
              </a:lnSpc>
              <a:spcBef>
                <a:spcPts val="0"/>
              </a:spcBef>
              <a:spcAft>
                <a:spcPts val="0"/>
              </a:spcAft>
              <a:buNone/>
            </a:pPr>
            <a:r>
              <a:rPr lang="uk-UA" sz="3200" b="1" dirty="0"/>
              <a:t>Стаття 2.</a:t>
            </a:r>
            <a:r>
              <a:rPr lang="uk-UA" sz="3200" dirty="0"/>
              <a:t> Завдання та основні засади цивільного судочинства</a:t>
            </a:r>
          </a:p>
          <a:p>
            <a:pPr indent="0" algn="just">
              <a:lnSpc>
                <a:spcPct val="100000"/>
              </a:lnSpc>
              <a:spcBef>
                <a:spcPts val="0"/>
              </a:spcBef>
              <a:spcAft>
                <a:spcPts val="0"/>
              </a:spcAft>
              <a:buNone/>
            </a:pPr>
            <a:r>
              <a:rPr lang="uk-UA" sz="3200" dirty="0"/>
              <a:t>3. Основними засадами (принципами) цивільного судочинства є:</a:t>
            </a:r>
          </a:p>
          <a:p>
            <a:pPr indent="0" algn="just">
              <a:lnSpc>
                <a:spcPct val="100000"/>
              </a:lnSpc>
              <a:spcBef>
                <a:spcPts val="0"/>
              </a:spcBef>
              <a:spcAft>
                <a:spcPts val="0"/>
              </a:spcAft>
              <a:buNone/>
            </a:pPr>
            <a:r>
              <a:rPr lang="uk-UA" sz="3200" dirty="0"/>
              <a:t>… 11) </a:t>
            </a:r>
            <a:r>
              <a:rPr lang="uk-UA" sz="3200" b="1" dirty="0"/>
              <a:t>неприпустимість зловживання процесуальними правами</a:t>
            </a:r>
            <a:r>
              <a:rPr lang="uk-UA" sz="3200" dirty="0"/>
              <a:t>.</a:t>
            </a:r>
          </a:p>
          <a:p>
            <a:pPr indent="0" algn="just">
              <a:lnSpc>
                <a:spcPct val="100000"/>
              </a:lnSpc>
              <a:spcBef>
                <a:spcPts val="0"/>
              </a:spcBef>
              <a:spcAft>
                <a:spcPts val="0"/>
              </a:spcAft>
              <a:buNone/>
            </a:pPr>
            <a:endParaRPr lang="uk-UA" sz="3200" dirty="0"/>
          </a:p>
          <a:p>
            <a:pPr indent="0" algn="just">
              <a:lnSpc>
                <a:spcPct val="100000"/>
              </a:lnSpc>
              <a:spcBef>
                <a:spcPts val="0"/>
              </a:spcBef>
              <a:spcAft>
                <a:spcPts val="0"/>
              </a:spcAft>
              <a:buNone/>
            </a:pPr>
            <a:r>
              <a:rPr lang="uk-UA" sz="3200" b="1" dirty="0"/>
              <a:t>Стаття 12. </a:t>
            </a:r>
            <a:r>
              <a:rPr lang="uk-UA" sz="3200" dirty="0"/>
              <a:t>Змагальність сторін</a:t>
            </a:r>
          </a:p>
          <a:p>
            <a:pPr indent="0" algn="just">
              <a:lnSpc>
                <a:spcPct val="100000"/>
              </a:lnSpc>
              <a:spcBef>
                <a:spcPts val="0"/>
              </a:spcBef>
              <a:spcAft>
                <a:spcPts val="0"/>
              </a:spcAft>
              <a:buNone/>
            </a:pPr>
            <a:r>
              <a:rPr lang="uk-UA" sz="3200" dirty="0"/>
              <a:t>5. Суд, зберігаючи об’єктивність і неупередженість:</a:t>
            </a:r>
          </a:p>
          <a:p>
            <a:pPr indent="0" algn="just">
              <a:lnSpc>
                <a:spcPct val="100000"/>
              </a:lnSpc>
              <a:spcBef>
                <a:spcPts val="0"/>
              </a:spcBef>
              <a:spcAft>
                <a:spcPts val="0"/>
              </a:spcAft>
              <a:buNone/>
            </a:pPr>
            <a:r>
              <a:rPr lang="uk-UA" sz="3200" dirty="0"/>
              <a:t>… 5) </a:t>
            </a:r>
            <a:r>
              <a:rPr lang="uk-UA" sz="3200" b="1" dirty="0"/>
              <a:t>запобігає зловживанню учасниками</a:t>
            </a:r>
            <a:r>
              <a:rPr lang="uk-UA" sz="3200" dirty="0"/>
              <a:t> судового процесу їхніми правами та вживає заходів для виконання ними їхніх обов’язків.</a:t>
            </a:r>
          </a:p>
          <a:p>
            <a:pPr indent="0" algn="just">
              <a:lnSpc>
                <a:spcPct val="100000"/>
              </a:lnSpc>
              <a:spcBef>
                <a:spcPts val="0"/>
              </a:spcBef>
              <a:spcAft>
                <a:spcPts val="0"/>
              </a:spcAft>
              <a:buNone/>
            </a:pPr>
            <a:endParaRPr lang="uk-UA" sz="2600" noProof="0" dirty="0"/>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33877528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861089"/>
          </a:xfrm>
        </p:spPr>
        <p:txBody>
          <a:bodyPr/>
          <a:lstStyle/>
          <a:p>
            <a:pPr algn="ctr"/>
            <a:r>
              <a:rPr lang="uk-UA" sz="3200" b="1" dirty="0" smtClean="0">
                <a:solidFill>
                  <a:srgbClr val="004E9E"/>
                </a:solidFill>
                <a:ea typeface="Roboto Condensed Light" panose="02000000000000000000" pitchFamily="2" charset="0"/>
                <a:cs typeface="Times New Roman" panose="02020603050405020304" pitchFamily="18" charset="0"/>
              </a:rPr>
              <a:t>ЦИВІЛЬНИЙ ПРОЦЕСУАЛЬНИЙ КОДЕКС УКРАЇНИ</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371601"/>
            <a:ext cx="11395494" cy="4493176"/>
          </a:xfrm>
        </p:spPr>
        <p:txBody>
          <a:bodyPr/>
          <a:lstStyle/>
          <a:p>
            <a:pPr indent="0" algn="just">
              <a:lnSpc>
                <a:spcPct val="100000"/>
              </a:lnSpc>
              <a:spcBef>
                <a:spcPts val="600"/>
              </a:spcBef>
              <a:spcAft>
                <a:spcPts val="0"/>
              </a:spcAft>
              <a:buNone/>
            </a:pPr>
            <a:r>
              <a:rPr lang="ru-RU" sz="3000" dirty="0" smtClean="0"/>
              <a:t>Стаття </a:t>
            </a:r>
            <a:r>
              <a:rPr lang="ru-RU" sz="3000" dirty="0"/>
              <a:t>44. </a:t>
            </a:r>
            <a:r>
              <a:rPr lang="uk-UA" sz="3000" dirty="0" smtClean="0"/>
              <a:t>Неприпустимість зловживання процесуальними правами</a:t>
            </a:r>
          </a:p>
          <a:p>
            <a:pPr indent="0" algn="just">
              <a:lnSpc>
                <a:spcPct val="100000"/>
              </a:lnSpc>
              <a:spcBef>
                <a:spcPts val="600"/>
              </a:spcBef>
              <a:spcAft>
                <a:spcPts val="0"/>
              </a:spcAft>
              <a:buNone/>
            </a:pPr>
            <a:r>
              <a:rPr lang="uk-UA" sz="3000" dirty="0" smtClean="0"/>
              <a:t>1. Учасники судового процесу та їхні представники повинні </a:t>
            </a:r>
            <a:r>
              <a:rPr lang="uk-UA" sz="3000" b="1" dirty="0" smtClean="0"/>
              <a:t>добросовісно</a:t>
            </a:r>
            <a:r>
              <a:rPr lang="uk-UA" sz="3000" dirty="0" smtClean="0"/>
              <a:t> користуватися процесуальними правами; </a:t>
            </a:r>
            <a:r>
              <a:rPr lang="uk-UA" sz="3000" b="1" dirty="0" smtClean="0"/>
              <a:t>зловживання процесуальними правами не </a:t>
            </a:r>
            <a:r>
              <a:rPr lang="uk-UA" sz="3000" b="1" dirty="0" err="1" smtClean="0"/>
              <a:t>допускаєтьс</a:t>
            </a:r>
            <a:r>
              <a:rPr lang="ru-RU" sz="3000" b="1" dirty="0" smtClean="0"/>
              <a:t>я</a:t>
            </a:r>
            <a:r>
              <a:rPr lang="ru-RU" sz="3000" dirty="0" smtClean="0"/>
              <a:t>.</a:t>
            </a:r>
          </a:p>
          <a:p>
            <a:pPr indent="0" algn="just">
              <a:lnSpc>
                <a:spcPct val="100000"/>
              </a:lnSpc>
              <a:spcBef>
                <a:spcPts val="600"/>
              </a:spcBef>
              <a:spcAft>
                <a:spcPts val="0"/>
              </a:spcAft>
              <a:buNone/>
            </a:pPr>
            <a:r>
              <a:rPr lang="ru-RU" sz="3000" dirty="0"/>
              <a:t>2. </a:t>
            </a:r>
            <a:r>
              <a:rPr lang="uk-UA" sz="3000" dirty="0" smtClean="0"/>
              <a:t>Залежно від конкретних обставин суд може визнати зловживанням процесуальними правами дії, що суперечать завданню цивільного судочинства, зокрема</a:t>
            </a:r>
            <a:r>
              <a:rPr lang="ru-RU" sz="3000" dirty="0" smtClean="0"/>
              <a:t>:</a:t>
            </a:r>
          </a:p>
          <a:p>
            <a:pPr indent="0" algn="just">
              <a:lnSpc>
                <a:spcPct val="100000"/>
              </a:lnSpc>
              <a:spcBef>
                <a:spcPts val="600"/>
              </a:spcBef>
              <a:spcAft>
                <a:spcPts val="0"/>
              </a:spcAft>
              <a:buNone/>
            </a:pPr>
            <a:r>
              <a:rPr lang="ru-RU" sz="3000" dirty="0" smtClean="0"/>
              <a:t>….3</a:t>
            </a:r>
            <a:r>
              <a:rPr lang="ru-RU" sz="3000" dirty="0"/>
              <a:t>) </a:t>
            </a:r>
            <a:r>
              <a:rPr lang="uk-UA" sz="3000" dirty="0" smtClean="0"/>
              <a:t>подання </a:t>
            </a:r>
            <a:r>
              <a:rPr lang="uk-UA" sz="3000" b="1" dirty="0" smtClean="0"/>
              <a:t>завідомо безпідставного позову</a:t>
            </a:r>
            <a:r>
              <a:rPr lang="uk-UA" sz="3000" dirty="0" smtClean="0"/>
              <a:t>, позову за відсутності предмета спору або у спорі, який має </a:t>
            </a:r>
            <a:r>
              <a:rPr lang="uk-UA" sz="3000" b="1" dirty="0" smtClean="0"/>
              <a:t>очевидно штучний </a:t>
            </a:r>
            <a:r>
              <a:rPr lang="uk-UA" sz="3000" b="1" dirty="0" err="1" smtClean="0"/>
              <a:t>харак</a:t>
            </a:r>
            <a:r>
              <a:rPr lang="ru-RU" sz="3000" b="1" dirty="0" smtClean="0"/>
              <a:t>тер</a:t>
            </a:r>
            <a:r>
              <a:rPr lang="ru-RU" sz="3000" dirty="0"/>
              <a:t>.</a:t>
            </a:r>
            <a:endParaRPr lang="uk-UA" sz="3000" dirty="0" smtClean="0"/>
          </a:p>
          <a:p>
            <a:pPr indent="0" algn="just">
              <a:lnSpc>
                <a:spcPct val="100000"/>
              </a:lnSpc>
              <a:spcBef>
                <a:spcPts val="0"/>
              </a:spcBef>
              <a:spcAft>
                <a:spcPts val="0"/>
              </a:spcAft>
              <a:buNone/>
            </a:pPr>
            <a:r>
              <a:rPr lang="uk-UA" sz="2600" dirty="0" smtClean="0"/>
              <a:t> </a:t>
            </a:r>
            <a:endParaRPr lang="uk-UA" sz="2600" noProof="0" dirty="0"/>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35955975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861089"/>
          </a:xfrm>
        </p:spPr>
        <p:txBody>
          <a:bodyPr/>
          <a:lstStyle/>
          <a:p>
            <a:pPr algn="ctr"/>
            <a:r>
              <a:rPr lang="uk-UA" sz="3200" b="1" dirty="0" smtClean="0">
                <a:solidFill>
                  <a:srgbClr val="004E9E"/>
                </a:solidFill>
                <a:ea typeface="Roboto Condensed Light" panose="02000000000000000000" pitchFamily="2" charset="0"/>
                <a:cs typeface="Times New Roman" panose="02020603050405020304" pitchFamily="18" charset="0"/>
              </a:rPr>
              <a:t>ЦИВІЛЬНИЙ ПРОЦЕСУАЛЬНИЙ КОДЕКС УКРАЇНИ</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371601"/>
            <a:ext cx="11395494" cy="4493176"/>
          </a:xfrm>
        </p:spPr>
        <p:txBody>
          <a:bodyPr/>
          <a:lstStyle/>
          <a:p>
            <a:pPr indent="0" algn="just">
              <a:lnSpc>
                <a:spcPct val="100000"/>
              </a:lnSpc>
              <a:spcBef>
                <a:spcPts val="0"/>
              </a:spcBef>
              <a:spcAft>
                <a:spcPts val="0"/>
              </a:spcAft>
              <a:buNone/>
            </a:pPr>
            <a:r>
              <a:rPr lang="ru-RU" sz="3000" dirty="0"/>
              <a:t>Стаття 44. </a:t>
            </a:r>
            <a:r>
              <a:rPr lang="uk-UA" sz="3000" dirty="0"/>
              <a:t>Неприпустимість зловживання процесуальними правами</a:t>
            </a:r>
          </a:p>
          <a:p>
            <a:pPr indent="0" algn="just">
              <a:lnSpc>
                <a:spcPct val="100000"/>
              </a:lnSpc>
              <a:spcBef>
                <a:spcPts val="0"/>
              </a:spcBef>
              <a:spcAft>
                <a:spcPts val="0"/>
              </a:spcAft>
              <a:buNone/>
            </a:pPr>
            <a:endParaRPr lang="ru-RU" sz="1200" dirty="0" smtClean="0"/>
          </a:p>
          <a:p>
            <a:pPr indent="0" algn="just">
              <a:lnSpc>
                <a:spcPct val="100000"/>
              </a:lnSpc>
              <a:spcBef>
                <a:spcPts val="0"/>
              </a:spcBef>
              <a:spcAft>
                <a:spcPts val="0"/>
              </a:spcAft>
              <a:buNone/>
            </a:pPr>
            <a:r>
              <a:rPr lang="ru-RU" sz="3000" dirty="0" smtClean="0"/>
              <a:t>3</a:t>
            </a:r>
            <a:r>
              <a:rPr lang="ru-RU" sz="3000" dirty="0"/>
              <a:t>. </a:t>
            </a:r>
            <a:r>
              <a:rPr lang="uk-UA" sz="3000" dirty="0" smtClean="0"/>
              <a:t>Якщо подання скарги, заяви, клопотання визнається зловживанням процесуальними правами, суд з урахуванням обставин справи має </a:t>
            </a:r>
            <a:r>
              <a:rPr lang="uk-UA" sz="3000" b="1" dirty="0" smtClean="0"/>
              <a:t>право залишити без розгляду або повернути скаргу, заяву, клопотання</a:t>
            </a:r>
            <a:r>
              <a:rPr lang="uk-UA" sz="3000" dirty="0" smtClean="0"/>
              <a:t>.</a:t>
            </a:r>
          </a:p>
          <a:p>
            <a:pPr indent="0" algn="just">
              <a:lnSpc>
                <a:spcPct val="100000"/>
              </a:lnSpc>
              <a:spcBef>
                <a:spcPts val="0"/>
              </a:spcBef>
              <a:spcAft>
                <a:spcPts val="0"/>
              </a:spcAft>
              <a:buNone/>
            </a:pPr>
            <a:endParaRPr lang="uk-UA" sz="1200" dirty="0" smtClean="0"/>
          </a:p>
          <a:p>
            <a:pPr indent="0" algn="just">
              <a:lnSpc>
                <a:spcPct val="100000"/>
              </a:lnSpc>
              <a:spcBef>
                <a:spcPts val="0"/>
              </a:spcBef>
              <a:spcAft>
                <a:spcPts val="0"/>
              </a:spcAft>
              <a:buNone/>
            </a:pPr>
            <a:r>
              <a:rPr lang="uk-UA" sz="3000" dirty="0" smtClean="0"/>
              <a:t>4. Суд зобов’язаний вживати заходів для запобігання зловживанню процесуальними правами. У випадку зловживання процесуальними правами учасником судового процесу </a:t>
            </a:r>
            <a:r>
              <a:rPr lang="uk-UA" sz="3000" b="1" dirty="0" smtClean="0"/>
              <a:t>суд застосовує до нього заходи, визначені цим Кодексом</a:t>
            </a:r>
            <a:r>
              <a:rPr lang="ru-RU" sz="3000" dirty="0" smtClean="0"/>
              <a:t>.</a:t>
            </a:r>
            <a:r>
              <a:rPr lang="uk-UA" sz="3000" dirty="0" smtClean="0"/>
              <a:t> </a:t>
            </a:r>
            <a:endParaRPr lang="uk-UA" sz="3000" noProof="0" dirty="0"/>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16727012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861089"/>
          </a:xfrm>
        </p:spPr>
        <p:txBody>
          <a:bodyPr/>
          <a:lstStyle/>
          <a:p>
            <a:pPr algn="ctr"/>
            <a:r>
              <a:rPr lang="uk-UA" sz="3200" b="1" dirty="0" smtClean="0">
                <a:solidFill>
                  <a:srgbClr val="004E9E"/>
                </a:solidFill>
                <a:ea typeface="Roboto Condensed Light" panose="02000000000000000000" pitchFamily="2" charset="0"/>
                <a:cs typeface="Times New Roman" panose="02020603050405020304" pitchFamily="18" charset="0"/>
              </a:rPr>
              <a:t>ЦИВІЛЬНИЙ ПРОЦЕСУАЛЬНИЙ КОДЕКС УКРАЇНИ</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371601"/>
            <a:ext cx="11395494" cy="4493176"/>
          </a:xfrm>
        </p:spPr>
        <p:txBody>
          <a:bodyPr/>
          <a:lstStyle/>
          <a:p>
            <a:pPr indent="0" algn="just">
              <a:lnSpc>
                <a:spcPct val="100000"/>
              </a:lnSpc>
              <a:spcBef>
                <a:spcPts val="0"/>
              </a:spcBef>
              <a:spcAft>
                <a:spcPts val="0"/>
              </a:spcAft>
              <a:buNone/>
            </a:pPr>
            <a:r>
              <a:rPr lang="ru-RU" sz="2600" dirty="0"/>
              <a:t>Стаття 135. Забезпечення та </a:t>
            </a:r>
            <a:r>
              <a:rPr lang="ru-RU" sz="2600" dirty="0" err="1"/>
              <a:t>попередня</a:t>
            </a:r>
            <a:r>
              <a:rPr lang="ru-RU" sz="2600" dirty="0"/>
              <a:t> оплата судових </a:t>
            </a:r>
            <a:r>
              <a:rPr lang="ru-RU" sz="2600" dirty="0" err="1"/>
              <a:t>витрат</a:t>
            </a:r>
            <a:endParaRPr lang="ru-RU" sz="2600" dirty="0"/>
          </a:p>
          <a:p>
            <a:pPr indent="0" algn="just">
              <a:lnSpc>
                <a:spcPct val="100000"/>
              </a:lnSpc>
              <a:spcBef>
                <a:spcPts val="0"/>
              </a:spcBef>
              <a:spcAft>
                <a:spcPts val="0"/>
              </a:spcAft>
              <a:buNone/>
            </a:pPr>
            <a:endParaRPr lang="ru-RU" sz="1200" dirty="0"/>
          </a:p>
          <a:p>
            <a:pPr indent="0" algn="just">
              <a:lnSpc>
                <a:spcPct val="100000"/>
              </a:lnSpc>
              <a:spcBef>
                <a:spcPts val="0"/>
              </a:spcBef>
              <a:spcAft>
                <a:spcPts val="0"/>
              </a:spcAft>
              <a:buNone/>
            </a:pPr>
            <a:r>
              <a:rPr lang="uk-UA" sz="2600" dirty="0" smtClean="0"/>
              <a:t>4</a:t>
            </a:r>
            <a:r>
              <a:rPr lang="uk-UA" sz="2600" dirty="0"/>
              <a:t>. Як захід забезпечення судових витрат суд з урахуванням конкретних обставин справи має право, </a:t>
            </a:r>
            <a:r>
              <a:rPr lang="uk-UA" sz="2600" b="1" dirty="0"/>
              <a:t>за клопотанням відповідача</a:t>
            </a:r>
            <a:r>
              <a:rPr lang="uk-UA" sz="2600" dirty="0"/>
              <a:t>, зобов’язати позивача внести на депозитний рахунок суду грошову суму для забезпечення можливого відшкодування майбутніх витрат відповідача на професійну правничу допомогу та </a:t>
            </a:r>
            <a:r>
              <a:rPr lang="uk-UA" sz="2600" b="1" dirty="0"/>
              <a:t>інших витрат</a:t>
            </a:r>
            <a:r>
              <a:rPr lang="uk-UA" sz="2600" dirty="0"/>
              <a:t>, які має понести відповідач у зв’язку із розглядом справи (забезпечення витрат на професійну правничу допомогу).</a:t>
            </a:r>
          </a:p>
          <a:p>
            <a:pPr indent="0" algn="just">
              <a:lnSpc>
                <a:spcPct val="100000"/>
              </a:lnSpc>
              <a:spcBef>
                <a:spcPts val="0"/>
              </a:spcBef>
              <a:spcAft>
                <a:spcPts val="0"/>
              </a:spcAft>
              <a:buNone/>
            </a:pPr>
            <a:r>
              <a:rPr lang="uk-UA" sz="2600" dirty="0" smtClean="0"/>
              <a:t>Таке </a:t>
            </a:r>
            <a:r>
              <a:rPr lang="uk-UA" sz="2600" dirty="0"/>
              <a:t>забезпечення судових витрат застосовується, якщо:</a:t>
            </a:r>
          </a:p>
          <a:p>
            <a:pPr indent="0" algn="just">
              <a:lnSpc>
                <a:spcPct val="100000"/>
              </a:lnSpc>
              <a:spcBef>
                <a:spcPts val="0"/>
              </a:spcBef>
              <a:spcAft>
                <a:spcPts val="0"/>
              </a:spcAft>
              <a:buNone/>
            </a:pPr>
            <a:r>
              <a:rPr lang="uk-UA" sz="2600" dirty="0" smtClean="0"/>
              <a:t>1</a:t>
            </a:r>
            <a:r>
              <a:rPr lang="uk-UA" sz="2600" dirty="0"/>
              <a:t>) позов має ознаки завідомо безпідставного </a:t>
            </a:r>
            <a:r>
              <a:rPr lang="uk-UA" sz="2600" b="1" dirty="0"/>
              <a:t>або інші ознаки зловживання правом на </a:t>
            </a:r>
            <a:r>
              <a:rPr lang="uk-UA" sz="2600" b="1" dirty="0" smtClean="0"/>
              <a:t>позов</a:t>
            </a:r>
            <a:endParaRPr lang="uk-UA" sz="2600" b="1" dirty="0"/>
          </a:p>
          <a:p>
            <a:pPr indent="0" algn="just">
              <a:lnSpc>
                <a:spcPct val="100000"/>
              </a:lnSpc>
              <a:spcBef>
                <a:spcPts val="0"/>
              </a:spcBef>
              <a:spcAft>
                <a:spcPts val="0"/>
              </a:spcAft>
              <a:buNone/>
            </a:pPr>
            <a:r>
              <a:rPr lang="uk-UA" sz="2600" dirty="0" smtClean="0"/>
              <a:t> </a:t>
            </a:r>
            <a:endParaRPr lang="uk-UA" sz="2600" noProof="0" dirty="0"/>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28708857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861089"/>
          </a:xfrm>
        </p:spPr>
        <p:txBody>
          <a:bodyPr/>
          <a:lstStyle/>
          <a:p>
            <a:pPr algn="ctr"/>
            <a:r>
              <a:rPr lang="uk-UA" sz="3200" b="1" dirty="0" smtClean="0">
                <a:solidFill>
                  <a:srgbClr val="004E9E"/>
                </a:solidFill>
                <a:ea typeface="Roboto Condensed Light" panose="02000000000000000000" pitchFamily="2" charset="0"/>
                <a:cs typeface="Times New Roman" panose="02020603050405020304" pitchFamily="18" charset="0"/>
              </a:rPr>
              <a:t>ЦИВІЛЬНИЙ ПРОЦЕСУАЛЬНИЙ КОДЕКС УКРАЇНИ</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371601"/>
            <a:ext cx="11395494" cy="4493176"/>
          </a:xfrm>
        </p:spPr>
        <p:txBody>
          <a:bodyPr/>
          <a:lstStyle/>
          <a:p>
            <a:pPr indent="0" algn="just">
              <a:lnSpc>
                <a:spcPct val="100000"/>
              </a:lnSpc>
              <a:spcBef>
                <a:spcPts val="0"/>
              </a:spcBef>
              <a:spcAft>
                <a:spcPts val="0"/>
              </a:spcAft>
              <a:buNone/>
            </a:pPr>
            <a:r>
              <a:rPr lang="uk-UA" sz="2600" b="1" dirty="0" smtClean="0"/>
              <a:t>Стаття 141.</a:t>
            </a:r>
            <a:r>
              <a:rPr lang="uk-UA" sz="2600" dirty="0" smtClean="0"/>
              <a:t> Розподіл судових витрат між сторонами</a:t>
            </a:r>
          </a:p>
          <a:p>
            <a:pPr indent="0" algn="just">
              <a:lnSpc>
                <a:spcPct val="100000"/>
              </a:lnSpc>
              <a:spcBef>
                <a:spcPts val="0"/>
              </a:spcBef>
              <a:spcAft>
                <a:spcPts val="0"/>
              </a:spcAft>
              <a:buNone/>
            </a:pPr>
            <a:r>
              <a:rPr lang="uk-UA" sz="2600" dirty="0" smtClean="0"/>
              <a:t>9. У випадку зловживання стороною чи її представником процесуальними правами, або якщо спір виник внаслідок неправильних дій сторони, суд має право покласти на таку сторону судові витрати повністю або частково незалежно від результатів вирішення спору.</a:t>
            </a:r>
          </a:p>
          <a:p>
            <a:pPr indent="0" algn="just">
              <a:lnSpc>
                <a:spcPct val="100000"/>
              </a:lnSpc>
              <a:spcBef>
                <a:spcPts val="0"/>
              </a:spcBef>
              <a:spcAft>
                <a:spcPts val="0"/>
              </a:spcAft>
              <a:buNone/>
            </a:pPr>
            <a:endParaRPr lang="uk-UA" sz="900" dirty="0" smtClean="0"/>
          </a:p>
          <a:p>
            <a:pPr indent="0" algn="just">
              <a:lnSpc>
                <a:spcPct val="100000"/>
              </a:lnSpc>
              <a:spcBef>
                <a:spcPts val="0"/>
              </a:spcBef>
              <a:spcAft>
                <a:spcPts val="0"/>
              </a:spcAft>
              <a:buNone/>
            </a:pPr>
            <a:r>
              <a:rPr lang="uk-UA" sz="2600" b="1" dirty="0" smtClean="0"/>
              <a:t>Стаття 143. </a:t>
            </a:r>
            <a:r>
              <a:rPr lang="uk-UA" sz="2600" dirty="0" smtClean="0"/>
              <a:t>Підстави і порядок застосування заходів процесуального примусу</a:t>
            </a:r>
          </a:p>
          <a:p>
            <a:pPr indent="0" algn="just">
              <a:lnSpc>
                <a:spcPct val="100000"/>
              </a:lnSpc>
              <a:spcBef>
                <a:spcPts val="0"/>
              </a:spcBef>
              <a:spcAft>
                <a:spcPts val="0"/>
              </a:spcAft>
              <a:buNone/>
            </a:pPr>
            <a:r>
              <a:rPr lang="uk-UA" sz="2600" dirty="0" smtClean="0"/>
              <a:t>1. Заходами процесуального примусу є процесуальні дії, що вчиняються судом у визначених цим Кодексом випадках з метою спонукання відповідних осіб до виконання встановлених у суді правил, </a:t>
            </a:r>
            <a:r>
              <a:rPr lang="uk-UA" sz="2600" b="1" dirty="0" smtClean="0"/>
              <a:t>добросовісного</a:t>
            </a:r>
            <a:r>
              <a:rPr lang="uk-UA" sz="2600" dirty="0" smtClean="0"/>
              <a:t> виконання процесуальних обов’язків, </a:t>
            </a:r>
            <a:r>
              <a:rPr lang="uk-UA" sz="2600" b="1" dirty="0" smtClean="0"/>
              <a:t>припинення зловживання правами та запобігання створенню протиправних перешкод у здійсненні судочинства</a:t>
            </a:r>
            <a:r>
              <a:rPr lang="ru-RU" sz="2600" dirty="0" smtClean="0"/>
              <a:t>.</a:t>
            </a:r>
            <a:endParaRPr lang="uk-UA" sz="2600" dirty="0"/>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39899738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861089"/>
          </a:xfrm>
        </p:spPr>
        <p:txBody>
          <a:bodyPr/>
          <a:lstStyle/>
          <a:p>
            <a:pPr algn="ctr"/>
            <a:r>
              <a:rPr lang="uk-UA" sz="3200" b="1" dirty="0" smtClean="0">
                <a:solidFill>
                  <a:srgbClr val="004E9E"/>
                </a:solidFill>
                <a:ea typeface="Roboto Condensed Light" panose="02000000000000000000" pitchFamily="2" charset="0"/>
                <a:cs typeface="Times New Roman" panose="02020603050405020304" pitchFamily="18" charset="0"/>
              </a:rPr>
              <a:t>ЦИВІЛЬНИЙ ПРОЦЕСУАЛЬНИЙ КОДЕКС УКРАЇНИ</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371601"/>
            <a:ext cx="11395494" cy="4493176"/>
          </a:xfrm>
        </p:spPr>
        <p:txBody>
          <a:bodyPr/>
          <a:lstStyle/>
          <a:p>
            <a:pPr indent="0" algn="just">
              <a:lnSpc>
                <a:spcPct val="100000"/>
              </a:lnSpc>
              <a:spcBef>
                <a:spcPts val="0"/>
              </a:spcBef>
              <a:spcAft>
                <a:spcPts val="0"/>
              </a:spcAft>
              <a:buNone/>
            </a:pPr>
            <a:r>
              <a:rPr lang="uk-UA" sz="2600" b="1" dirty="0" smtClean="0"/>
              <a:t>Стаття 262. </a:t>
            </a:r>
            <a:r>
              <a:rPr lang="uk-UA" sz="2600" dirty="0" smtClean="0"/>
              <a:t>Окрема ухвала суду</a:t>
            </a:r>
          </a:p>
          <a:p>
            <a:pPr indent="0" algn="just">
              <a:lnSpc>
                <a:spcPct val="100000"/>
              </a:lnSpc>
              <a:spcBef>
                <a:spcPts val="0"/>
              </a:spcBef>
              <a:spcAft>
                <a:spcPts val="0"/>
              </a:spcAft>
              <a:buNone/>
            </a:pPr>
            <a:endParaRPr lang="uk-UA" sz="900" dirty="0" smtClean="0"/>
          </a:p>
          <a:p>
            <a:pPr indent="0" algn="just">
              <a:lnSpc>
                <a:spcPct val="100000"/>
              </a:lnSpc>
              <a:spcBef>
                <a:spcPts val="0"/>
              </a:spcBef>
              <a:spcAft>
                <a:spcPts val="0"/>
              </a:spcAft>
              <a:buNone/>
            </a:pPr>
            <a:r>
              <a:rPr lang="uk-UA" sz="2600" dirty="0" smtClean="0"/>
              <a:t>1. Суд, виявивши при вирішенні спору порушення законодавства або недоліки в діяльності юридичної особи, державних чи інших органів, інших осіб, постановляє окрему ухвалу, незалежно від того, чи є вони учасниками судового процесу.</a:t>
            </a:r>
          </a:p>
          <a:p>
            <a:pPr indent="0" algn="just">
              <a:lnSpc>
                <a:spcPct val="100000"/>
              </a:lnSpc>
              <a:spcBef>
                <a:spcPts val="0"/>
              </a:spcBef>
              <a:spcAft>
                <a:spcPts val="0"/>
              </a:spcAft>
              <a:buNone/>
            </a:pPr>
            <a:endParaRPr lang="uk-UA" sz="900" dirty="0" smtClean="0"/>
          </a:p>
          <a:p>
            <a:pPr indent="0" algn="just">
              <a:lnSpc>
                <a:spcPct val="100000"/>
              </a:lnSpc>
              <a:spcBef>
                <a:spcPts val="0"/>
              </a:spcBef>
              <a:spcAft>
                <a:spcPts val="0"/>
              </a:spcAft>
              <a:buNone/>
            </a:pPr>
            <a:r>
              <a:rPr lang="uk-UA" sz="2600" dirty="0" smtClean="0"/>
              <a:t>2. Суд може постановити окрему ухвалу </a:t>
            </a:r>
            <a:r>
              <a:rPr lang="uk-UA" sz="2600" b="1" dirty="0" smtClean="0"/>
              <a:t>у випадку зловживання процесуальними правами</a:t>
            </a:r>
            <a:r>
              <a:rPr lang="uk-UA" sz="2600" dirty="0" smtClean="0"/>
              <a:t>, порушення процесуальних обов’язків, неналежного виконання професійних обов’язків (в тому числі, якщо підписана адвокатом чи прокурором позовна заява містить суттєві недоліки) або іншого порушення законодавства адвокатом або прокурором.</a:t>
            </a:r>
            <a:endParaRPr lang="uk-UA" sz="2600" dirty="0"/>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31051631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7C2099-FA02-F46F-B2C0-7DC34C9566F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7612B7-88F2-6DB8-731D-493F0E188869}"/>
              </a:ext>
            </a:extLst>
          </p:cNvPr>
          <p:cNvSpPr>
            <a:spLocks noGrp="1"/>
          </p:cNvSpPr>
          <p:nvPr>
            <p:ph type="title"/>
          </p:nvPr>
        </p:nvSpPr>
        <p:spPr>
          <a:xfrm>
            <a:off x="775880" y="377507"/>
            <a:ext cx="10515600" cy="977506"/>
          </a:xfrm>
        </p:spPr>
        <p:txBody>
          <a:bodyPr/>
          <a:lstStyle/>
          <a:p>
            <a:pPr algn="ctr"/>
            <a:r>
              <a:rPr lang="uk-UA" sz="4000" b="1" noProof="0" dirty="0">
                <a:solidFill>
                  <a:srgbClr val="004E9E"/>
                </a:solidFill>
                <a:ea typeface="Roboto Condensed Light" panose="02000000000000000000" pitchFamily="2" charset="0"/>
                <a:cs typeface="Times New Roman" panose="02020603050405020304" pitchFamily="18" charset="0"/>
              </a:rPr>
              <a:t>Європейська конвенція з прав людини </a:t>
            </a:r>
            <a:endParaRPr lang="uk-UA" sz="4000" noProof="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1E248320-B4FC-D7CD-D225-2549024FDA85}"/>
              </a:ext>
            </a:extLst>
          </p:cNvPr>
          <p:cNvSpPr>
            <a:spLocks noGrp="1"/>
          </p:cNvSpPr>
          <p:nvPr>
            <p:ph idx="1"/>
          </p:nvPr>
        </p:nvSpPr>
        <p:spPr>
          <a:xfrm>
            <a:off x="327804" y="1485900"/>
            <a:ext cx="11395494" cy="4378878"/>
          </a:xfrm>
        </p:spPr>
        <p:txBody>
          <a:bodyPr/>
          <a:lstStyle/>
          <a:p>
            <a:pPr indent="0" algn="just">
              <a:lnSpc>
                <a:spcPct val="100000"/>
              </a:lnSpc>
              <a:spcBef>
                <a:spcPts val="0"/>
              </a:spcBef>
              <a:spcAft>
                <a:spcPts val="0"/>
              </a:spcAft>
              <a:buNone/>
            </a:pPr>
            <a:r>
              <a:rPr lang="uk-UA" sz="3600" noProof="0" dirty="0"/>
              <a:t>Стаття 6 (Право на справедливий судовий розгляд)</a:t>
            </a:r>
          </a:p>
          <a:p>
            <a:pPr indent="0" algn="just">
              <a:lnSpc>
                <a:spcPct val="100000"/>
              </a:lnSpc>
              <a:spcBef>
                <a:spcPts val="0"/>
              </a:spcBef>
              <a:spcAft>
                <a:spcPts val="0"/>
              </a:spcAft>
              <a:buNone/>
            </a:pPr>
            <a:r>
              <a:rPr lang="uk-UA" sz="3600" noProof="0" dirty="0"/>
              <a:t>Стаття 8 (Право на повагу до приватного і сімейного життя)</a:t>
            </a:r>
          </a:p>
          <a:p>
            <a:pPr indent="0" algn="just">
              <a:lnSpc>
                <a:spcPct val="100000"/>
              </a:lnSpc>
              <a:spcBef>
                <a:spcPts val="0"/>
              </a:spcBef>
              <a:spcAft>
                <a:spcPts val="0"/>
              </a:spcAft>
              <a:buNone/>
            </a:pPr>
            <a:r>
              <a:rPr lang="uk-UA" sz="3600" noProof="0" dirty="0"/>
              <a:t>Стаття 10 (Свобода вираження поглядів)</a:t>
            </a:r>
          </a:p>
          <a:p>
            <a:pPr indent="0" algn="just">
              <a:lnSpc>
                <a:spcPct val="100000"/>
              </a:lnSpc>
              <a:spcBef>
                <a:spcPts val="0"/>
              </a:spcBef>
              <a:spcAft>
                <a:spcPts val="0"/>
              </a:spcAft>
              <a:buNone/>
            </a:pPr>
            <a:r>
              <a:rPr lang="uk-UA" sz="3600" noProof="0" dirty="0"/>
              <a:t>Стаття 17 (Заборона зловживання правами)</a:t>
            </a:r>
          </a:p>
        </p:txBody>
      </p:sp>
      <p:sp>
        <p:nvSpPr>
          <p:cNvPr id="4" name="Text Placeholder 2">
            <a:extLst>
              <a:ext uri="{FF2B5EF4-FFF2-40B4-BE49-F238E27FC236}">
                <a16:creationId xmlns:a16="http://schemas.microsoft.com/office/drawing/2014/main" id="{F9FE221E-F8F9-3D8D-45C4-E5C87E8880F0}"/>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278B0387-6F8D-7B43-7EA4-2D75B256ED8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64627C1-10C0-5F1A-77B8-8857B7A6E84F}"/>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5DA150F0-DCCD-37B4-6A45-6309896BA9C7}"/>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8162036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897621"/>
          </a:xfrm>
        </p:spPr>
        <p:txBody>
          <a:bodyPr/>
          <a:lstStyle/>
          <a:p>
            <a:pPr algn="ctr"/>
            <a:r>
              <a:rPr lang="uk-UA" sz="4000" dirty="0" smtClean="0">
                <a:solidFill>
                  <a:srgbClr val="004E9E"/>
                </a:solidFill>
                <a:ea typeface="Roboto Condensed Light" panose="02000000000000000000" pitchFamily="2" charset="0"/>
              </a:rPr>
              <a:t>ДИСКУСІЯ</a:t>
            </a:r>
            <a:endParaRPr lang="uk-UA" sz="4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ru-RU" sz="3600" b="1" dirty="0" smtClean="0">
                <a:solidFill>
                  <a:srgbClr val="002949"/>
                </a:solidFill>
                <a:ea typeface="Roboto Condensed Light" panose="02000000000000000000" pitchFamily="2" charset="0"/>
                <a:cs typeface="Times New Roman" panose="02020603050405020304" pitchFamily="18" charset="0"/>
              </a:rPr>
              <a:t>Що становить </a:t>
            </a:r>
            <a:r>
              <a:rPr lang="ru-RU" sz="3600" b="1" dirty="0" err="1" smtClean="0">
                <a:solidFill>
                  <a:srgbClr val="002949"/>
                </a:solidFill>
                <a:ea typeface="Roboto Condensed Light" panose="02000000000000000000" pitchFamily="2" charset="0"/>
                <a:cs typeface="Times New Roman" panose="02020603050405020304" pitchFamily="18" charset="0"/>
              </a:rPr>
              <a:t>більшу</a:t>
            </a:r>
            <a:r>
              <a:rPr lang="ru-RU" sz="3600" b="1" dirty="0" smtClean="0">
                <a:solidFill>
                  <a:srgbClr val="002949"/>
                </a:solidFill>
                <a:ea typeface="Roboto Condensed Light" panose="02000000000000000000" pitchFamily="2" charset="0"/>
                <a:cs typeface="Times New Roman" panose="02020603050405020304" pitchFamily="18" charset="0"/>
              </a:rPr>
              <a:t> </a:t>
            </a:r>
            <a:r>
              <a:rPr lang="ru-RU" sz="3600" b="1" dirty="0" err="1" smtClean="0">
                <a:solidFill>
                  <a:srgbClr val="002949"/>
                </a:solidFill>
                <a:ea typeface="Roboto Condensed Light" panose="02000000000000000000" pitchFamily="2" charset="0"/>
                <a:cs typeface="Times New Roman" panose="02020603050405020304" pitchFamily="18" charset="0"/>
              </a:rPr>
              <a:t>загрозу</a:t>
            </a:r>
            <a:r>
              <a:rPr lang="ru-RU" sz="3600" b="1" dirty="0" smtClean="0">
                <a:solidFill>
                  <a:srgbClr val="002949"/>
                </a:solidFill>
                <a:ea typeface="Roboto Condensed Light" panose="02000000000000000000" pitchFamily="2" charset="0"/>
                <a:cs typeface="Times New Roman" panose="02020603050405020304" pitchFamily="18" charset="0"/>
              </a:rPr>
              <a:t> </a:t>
            </a:r>
            <a:r>
              <a:rPr lang="ru-RU" sz="3600" b="1" dirty="0" err="1" smtClean="0">
                <a:solidFill>
                  <a:srgbClr val="002949"/>
                </a:solidFill>
                <a:ea typeface="Roboto Condensed Light" panose="02000000000000000000" pitchFamily="2" charset="0"/>
                <a:cs typeface="Times New Roman" panose="02020603050405020304" pitchFamily="18" charset="0"/>
              </a:rPr>
              <a:t>демократії</a:t>
            </a:r>
            <a:r>
              <a:rPr lang="ru-RU" sz="3600" b="1" dirty="0" smtClean="0">
                <a:solidFill>
                  <a:srgbClr val="002949"/>
                </a:solidFill>
                <a:ea typeface="Roboto Condensed Light" panose="02000000000000000000" pitchFamily="2" charset="0"/>
                <a:cs typeface="Times New Roman" panose="02020603050405020304" pitchFamily="18" charset="0"/>
              </a:rPr>
              <a:t> та </a:t>
            </a:r>
            <a:r>
              <a:rPr lang="ru-RU" sz="3600" b="1" dirty="0" err="1" smtClean="0">
                <a:solidFill>
                  <a:srgbClr val="002949"/>
                </a:solidFill>
                <a:ea typeface="Roboto Condensed Light" panose="02000000000000000000" pitchFamily="2" charset="0"/>
                <a:cs typeface="Times New Roman" panose="02020603050405020304" pitchFamily="18" charset="0"/>
              </a:rPr>
              <a:t>правовій</a:t>
            </a:r>
            <a:r>
              <a:rPr lang="ru-RU" sz="3600" b="1" dirty="0" smtClean="0">
                <a:solidFill>
                  <a:srgbClr val="002949"/>
                </a:solidFill>
                <a:ea typeface="Roboto Condensed Light" panose="02000000000000000000" pitchFamily="2" charset="0"/>
                <a:cs typeface="Times New Roman" panose="02020603050405020304" pitchFamily="18" charset="0"/>
              </a:rPr>
              <a:t> </a:t>
            </a:r>
            <a:r>
              <a:rPr lang="ru-RU" sz="3600" b="1" dirty="0" err="1" smtClean="0">
                <a:solidFill>
                  <a:srgbClr val="002949"/>
                </a:solidFill>
                <a:ea typeface="Roboto Condensed Light" panose="02000000000000000000" pitchFamily="2" charset="0"/>
                <a:cs typeface="Times New Roman" panose="02020603050405020304" pitchFamily="18" charset="0"/>
              </a:rPr>
              <a:t>державі</a:t>
            </a:r>
            <a:r>
              <a:rPr lang="uk-UA" sz="3600" b="1" dirty="0" smtClean="0">
                <a:solidFill>
                  <a:srgbClr val="002949"/>
                </a:solidFill>
                <a:ea typeface="Roboto Condensed Light" panose="02000000000000000000" pitchFamily="2" charset="0"/>
                <a:cs typeface="Times New Roman" panose="02020603050405020304" pitchFamily="18" charset="0"/>
              </a:rPr>
              <a:t>: </a:t>
            </a:r>
          </a:p>
          <a:p>
            <a:pPr indent="0" algn="just">
              <a:lnSpc>
                <a:spcPct val="100000"/>
              </a:lnSpc>
              <a:spcBef>
                <a:spcPts val="0"/>
              </a:spcBef>
              <a:spcAft>
                <a:spcPts val="0"/>
              </a:spcAft>
              <a:buNone/>
            </a:pPr>
            <a:endParaRPr lang="uk-UA" sz="1800" b="1" dirty="0" smtClean="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uk-UA" sz="3600" dirty="0" smtClean="0">
                <a:solidFill>
                  <a:srgbClr val="002949"/>
                </a:solidFill>
                <a:ea typeface="Roboto Condensed Light" panose="02000000000000000000" pitchFamily="2" charset="0"/>
                <a:cs typeface="Times New Roman" panose="02020603050405020304" pitchFamily="18" charset="0"/>
              </a:rPr>
              <a:t>1. обмеження свободи слова (ст. 34 Конституції України та ст. 10 Конвенції ) чи обмеження доступу до правосуддя (ст. 55 Конституції України та ст. 6 Конвенції</a:t>
            </a:r>
            <a:r>
              <a:rPr lang="ru-RU" sz="3600" dirty="0" smtClean="0">
                <a:solidFill>
                  <a:srgbClr val="002949"/>
                </a:solidFill>
                <a:ea typeface="Roboto Condensed Light" panose="02000000000000000000" pitchFamily="2" charset="0"/>
                <a:cs typeface="Times New Roman" panose="02020603050405020304" pitchFamily="18" charset="0"/>
              </a:rPr>
              <a:t>)?</a:t>
            </a:r>
            <a:endParaRPr lang="uk-UA" sz="36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ru-RU" sz="3600" dirty="0" smtClean="0">
                <a:solidFill>
                  <a:srgbClr val="002949"/>
                </a:solidFill>
                <a:ea typeface="Roboto Condensed Light" panose="02000000000000000000" pitchFamily="2" charset="0"/>
                <a:cs typeface="Times New Roman" panose="02020603050405020304" pitchFamily="18" charset="0"/>
              </a:rPr>
              <a:t>2. зловживання </a:t>
            </a:r>
            <a:r>
              <a:rPr lang="ru-RU" sz="3600" dirty="0">
                <a:solidFill>
                  <a:srgbClr val="002949"/>
                </a:solidFill>
                <a:ea typeface="Roboto Condensed Light" panose="02000000000000000000" pitchFamily="2" charset="0"/>
                <a:cs typeface="Times New Roman" panose="02020603050405020304" pitchFamily="18" charset="0"/>
              </a:rPr>
              <a:t>свободою слова </a:t>
            </a:r>
            <a:r>
              <a:rPr lang="ru-RU" sz="3600" dirty="0" smtClean="0">
                <a:solidFill>
                  <a:srgbClr val="002949"/>
                </a:solidFill>
                <a:ea typeface="Roboto Condensed Light" panose="02000000000000000000" pitchFamily="2" charset="0"/>
                <a:cs typeface="Times New Roman" panose="02020603050405020304" pitchFamily="18" charset="0"/>
              </a:rPr>
              <a:t>чи </a:t>
            </a:r>
            <a:r>
              <a:rPr lang="ru-RU" sz="3600" dirty="0">
                <a:solidFill>
                  <a:srgbClr val="002949"/>
                </a:solidFill>
                <a:ea typeface="Roboto Condensed Light" panose="02000000000000000000" pitchFamily="2" charset="0"/>
                <a:cs typeface="Times New Roman" panose="02020603050405020304" pitchFamily="18" charset="0"/>
              </a:rPr>
              <a:t>зловживання доступом до </a:t>
            </a:r>
            <a:r>
              <a:rPr lang="ru-RU" sz="3600" dirty="0" smtClean="0">
                <a:solidFill>
                  <a:srgbClr val="002949"/>
                </a:solidFill>
                <a:ea typeface="Roboto Condensed Light" panose="02000000000000000000" pitchFamily="2" charset="0"/>
                <a:cs typeface="Times New Roman" panose="02020603050405020304" pitchFamily="18" charset="0"/>
              </a:rPr>
              <a:t>правосуддя?</a:t>
            </a:r>
            <a:endParaRPr lang="uk-UA" sz="3600"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34310986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897621"/>
          </a:xfrm>
        </p:spPr>
        <p:txBody>
          <a:bodyPr/>
          <a:lstStyle/>
          <a:p>
            <a:pPr algn="ctr"/>
            <a:r>
              <a:rPr lang="ru-RU" sz="3200" dirty="0">
                <a:solidFill>
                  <a:srgbClr val="004E9E"/>
                </a:solidFill>
                <a:ea typeface="Roboto Condensed Light" panose="02000000000000000000" pitchFamily="2" charset="0"/>
              </a:rPr>
              <a:t>ЗАПИТАННЯ ДЛЯ ДИСКУСІЇ</a:t>
            </a:r>
            <a:endParaRPr lang="uk-UA" sz="32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301772"/>
            <a:ext cx="11395494" cy="4563006"/>
          </a:xfrm>
        </p:spPr>
        <p:txBody>
          <a:bodyPr/>
          <a:lstStyle/>
          <a:p>
            <a:pPr marL="685800" indent="-457200" algn="just">
              <a:lnSpc>
                <a:spcPct val="100000"/>
              </a:lnSpc>
              <a:spcBef>
                <a:spcPts val="0"/>
              </a:spcBef>
              <a:spcAft>
                <a:spcPts val="0"/>
              </a:spcAft>
              <a:buFont typeface="+mj-lt"/>
              <a:buAutoNum type="arabicPeriod"/>
            </a:pPr>
            <a:r>
              <a:rPr lang="uk-UA" dirty="0">
                <a:solidFill>
                  <a:srgbClr val="002949"/>
                </a:solidFill>
                <a:ea typeface="Roboto Condensed Light" panose="02000000000000000000" pitchFamily="2" charset="0"/>
                <a:cs typeface="Times New Roman" panose="02020603050405020304" pitchFamily="18" charset="0"/>
              </a:rPr>
              <a:t>Як суду розрізнити </a:t>
            </a:r>
            <a:r>
              <a:rPr lang="en-US" dirty="0">
                <a:solidFill>
                  <a:srgbClr val="002949"/>
                </a:solidFill>
                <a:ea typeface="Roboto Condensed Light" panose="02000000000000000000" pitchFamily="2" charset="0"/>
                <a:cs typeface="Times New Roman" panose="02020603050405020304" pitchFamily="18" charset="0"/>
              </a:rPr>
              <a:t>bona fide </a:t>
            </a:r>
            <a:r>
              <a:rPr lang="uk-UA" dirty="0">
                <a:solidFill>
                  <a:srgbClr val="002949"/>
                </a:solidFill>
                <a:ea typeface="Roboto Condensed Light" panose="02000000000000000000" pitchFamily="2" charset="0"/>
                <a:cs typeface="Times New Roman" panose="02020603050405020304" pitchFamily="18" charset="0"/>
              </a:rPr>
              <a:t>позов про захист честі, гідності та ділової репутації від стратегічного судового позову проти участі в публічному житті (</a:t>
            </a:r>
            <a:r>
              <a:rPr lang="en-US" dirty="0">
                <a:solidFill>
                  <a:srgbClr val="002949"/>
                </a:solidFill>
                <a:ea typeface="Roboto Condensed Light" panose="02000000000000000000" pitchFamily="2" charset="0"/>
                <a:cs typeface="Times New Roman" panose="02020603050405020304" pitchFamily="18" charset="0"/>
              </a:rPr>
              <a:t>SLAPP)? </a:t>
            </a:r>
            <a:r>
              <a:rPr lang="uk-UA" dirty="0">
                <a:solidFill>
                  <a:srgbClr val="002949"/>
                </a:solidFill>
                <a:ea typeface="Roboto Condensed Light" panose="02000000000000000000" pitchFamily="2" charset="0"/>
                <a:cs typeface="Times New Roman" panose="02020603050405020304" pitchFamily="18" charset="0"/>
              </a:rPr>
              <a:t>Які критерії можуть бути визначальними?</a:t>
            </a:r>
          </a:p>
          <a:p>
            <a:pPr marL="685800" indent="-457200" algn="just">
              <a:lnSpc>
                <a:spcPct val="100000"/>
              </a:lnSpc>
              <a:spcBef>
                <a:spcPts val="0"/>
              </a:spcBef>
              <a:spcAft>
                <a:spcPts val="0"/>
              </a:spcAft>
              <a:buFont typeface="+mj-lt"/>
              <a:buAutoNum type="arabicPeriod"/>
            </a:pPr>
            <a:r>
              <a:rPr lang="uk-UA" dirty="0">
                <a:solidFill>
                  <a:srgbClr val="002949"/>
                </a:solidFill>
                <a:ea typeface="Roboto Condensed Light" panose="02000000000000000000" pitchFamily="2" charset="0"/>
                <a:cs typeface="Times New Roman" panose="02020603050405020304" pitchFamily="18" charset="0"/>
              </a:rPr>
              <a:t>Чи вже є механізми в національному законодавстві, які можуть слугувати ефективним захистом від </a:t>
            </a:r>
            <a:r>
              <a:rPr lang="en-US" dirty="0">
                <a:solidFill>
                  <a:srgbClr val="002949"/>
                </a:solidFill>
                <a:ea typeface="Roboto Condensed Light" panose="02000000000000000000" pitchFamily="2" charset="0"/>
                <a:cs typeface="Times New Roman" panose="02020603050405020304" pitchFamily="18" charset="0"/>
              </a:rPr>
              <a:t>SLAPP-</a:t>
            </a:r>
            <a:r>
              <a:rPr lang="uk-UA" dirty="0">
                <a:solidFill>
                  <a:srgbClr val="002949"/>
                </a:solidFill>
                <a:ea typeface="Roboto Condensed Light" panose="02000000000000000000" pitchFamily="2" charset="0"/>
                <a:cs typeface="Times New Roman" panose="02020603050405020304" pitchFamily="18" charset="0"/>
              </a:rPr>
              <a:t>позовів? Чи потрібно впроваджувати спеціальні процедури?</a:t>
            </a:r>
          </a:p>
          <a:p>
            <a:pPr marL="685800" indent="-457200" algn="just">
              <a:lnSpc>
                <a:spcPct val="100000"/>
              </a:lnSpc>
              <a:spcBef>
                <a:spcPts val="0"/>
              </a:spcBef>
              <a:spcAft>
                <a:spcPts val="0"/>
              </a:spcAft>
              <a:buFont typeface="+mj-lt"/>
              <a:buAutoNum type="arabicPeriod"/>
            </a:pPr>
            <a:r>
              <a:rPr lang="uk-UA" dirty="0">
                <a:solidFill>
                  <a:srgbClr val="002949"/>
                </a:solidFill>
                <a:ea typeface="Roboto Condensed Light" panose="02000000000000000000" pitchFamily="2" charset="0"/>
                <a:cs typeface="Times New Roman" panose="02020603050405020304" pitchFamily="18" charset="0"/>
              </a:rPr>
              <a:t>Яким чином суду забезпечити баланс інтересів у справах, що можуть мати ознаки </a:t>
            </a:r>
            <a:r>
              <a:rPr lang="en-US" dirty="0">
                <a:solidFill>
                  <a:srgbClr val="002949"/>
                </a:solidFill>
                <a:ea typeface="Roboto Condensed Light" panose="02000000000000000000" pitchFamily="2" charset="0"/>
                <a:cs typeface="Times New Roman" panose="02020603050405020304" pitchFamily="18" charset="0"/>
              </a:rPr>
              <a:t>SLAPP</a:t>
            </a:r>
            <a:r>
              <a:rPr lang="uk-UA" dirty="0">
                <a:solidFill>
                  <a:srgbClr val="002949"/>
                </a:solidFill>
                <a:ea typeface="Roboto Condensed Light" panose="02000000000000000000" pitchFamily="2" charset="0"/>
                <a:cs typeface="Times New Roman" panose="02020603050405020304" pitchFamily="18" charset="0"/>
              </a:rPr>
              <a:t>, між правом на доступ до суду (ст. 55 КУ, ст. 6 ЄКПЛ) та захистом свободи слова (ст. 34 КУ, ст. 10 ЄКПЛ)</a:t>
            </a:r>
            <a:r>
              <a:rPr lang="en-US" dirty="0">
                <a:solidFill>
                  <a:srgbClr val="002949"/>
                </a:solidFill>
                <a:ea typeface="Roboto Condensed Light" panose="02000000000000000000" pitchFamily="2" charset="0"/>
                <a:cs typeface="Times New Roman" panose="02020603050405020304" pitchFamily="18" charset="0"/>
              </a:rPr>
              <a:t>?</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2214537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61584"/>
          </a:xfrm>
        </p:spPr>
        <p:txBody>
          <a:bodyPr/>
          <a:lstStyle/>
          <a:p>
            <a:pPr algn="ctr"/>
            <a:r>
              <a:rPr lang="uk-UA" sz="3200" b="1" dirty="0">
                <a:solidFill>
                  <a:srgbClr val="004E9E"/>
                </a:solidFill>
                <a:ea typeface="Roboto Condensed Light" panose="02000000000000000000" pitchFamily="2" charset="0"/>
                <a:cs typeface="Times New Roman" panose="02020603050405020304" pitchFamily="18" charset="0"/>
              </a:rPr>
              <a:t>Пов'язані поняття</a:t>
            </a:r>
            <a:endParaRPr lang="uk-UA" sz="32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065736"/>
            <a:ext cx="11395494" cy="4799041"/>
          </a:xfrm>
        </p:spPr>
        <p:txBody>
          <a:bodyPr/>
          <a:lstStyle/>
          <a:p>
            <a:pPr marL="742950" indent="-514350">
              <a:lnSpc>
                <a:spcPct val="100000"/>
              </a:lnSpc>
              <a:spcBef>
                <a:spcPts val="0"/>
              </a:spcBef>
              <a:spcAft>
                <a:spcPts val="0"/>
              </a:spcAft>
              <a:buFont typeface="+mj-lt"/>
              <a:buAutoNum type="arabicPeriod"/>
            </a:pPr>
            <a:r>
              <a:rPr lang="uk-UA" sz="2400" dirty="0" smtClean="0">
                <a:solidFill>
                  <a:srgbClr val="002949"/>
                </a:solidFill>
                <a:ea typeface="Roboto Condensed Light" panose="02000000000000000000" pitchFamily="2" charset="0"/>
              </a:rPr>
              <a:t>Доступ </a:t>
            </a:r>
            <a:r>
              <a:rPr lang="uk-UA" sz="2400" dirty="0">
                <a:solidFill>
                  <a:srgbClr val="002949"/>
                </a:solidFill>
                <a:ea typeface="Roboto Condensed Light" panose="02000000000000000000" pitchFamily="2" charset="0"/>
              </a:rPr>
              <a:t>до суду</a:t>
            </a:r>
          </a:p>
          <a:p>
            <a:pPr marL="742950" indent="-514350">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Свобода слова</a:t>
            </a:r>
          </a:p>
          <a:p>
            <a:pPr marL="742950" indent="-514350">
              <a:lnSpc>
                <a:spcPct val="100000"/>
              </a:lnSpc>
              <a:spcBef>
                <a:spcPts val="0"/>
              </a:spcBef>
              <a:spcAft>
                <a:spcPts val="0"/>
              </a:spcAft>
              <a:buFont typeface="+mj-lt"/>
              <a:buAutoNum type="arabicPeriod"/>
            </a:pPr>
            <a:r>
              <a:rPr lang="uk-UA" altLang="uk-UA" sz="2400" dirty="0" smtClean="0">
                <a:solidFill>
                  <a:srgbClr val="002949"/>
                </a:solidFill>
              </a:rPr>
              <a:t>Принцип добросовісності</a:t>
            </a:r>
          </a:p>
          <a:p>
            <a:pPr marL="742950" indent="-514350">
              <a:lnSpc>
                <a:spcPct val="100000"/>
              </a:lnSpc>
              <a:spcBef>
                <a:spcPts val="0"/>
              </a:spcBef>
              <a:spcAft>
                <a:spcPts val="0"/>
              </a:spcAft>
              <a:buFont typeface="+mj-lt"/>
              <a:buAutoNum type="arabicPeriod"/>
            </a:pPr>
            <a:r>
              <a:rPr lang="uk-UA" altLang="uk-UA" sz="2400" dirty="0" smtClean="0">
                <a:solidFill>
                  <a:srgbClr val="002949"/>
                </a:solidFill>
              </a:rPr>
              <a:t>Принцип заборони зловживання </a:t>
            </a:r>
            <a:r>
              <a:rPr lang="uk-UA" altLang="uk-UA" sz="2400" dirty="0">
                <a:solidFill>
                  <a:srgbClr val="002949"/>
                </a:solidFill>
              </a:rPr>
              <a:t>процесуальними правами</a:t>
            </a:r>
            <a:endParaRPr lang="en-US" altLang="uk-UA" sz="2400" dirty="0">
              <a:solidFill>
                <a:srgbClr val="002949"/>
              </a:solidFill>
            </a:endParaRPr>
          </a:p>
          <a:p>
            <a:pPr marL="742950" indent="-514350">
              <a:lnSpc>
                <a:spcPct val="100000"/>
              </a:lnSpc>
              <a:spcBef>
                <a:spcPts val="0"/>
              </a:spcBef>
              <a:spcAft>
                <a:spcPts val="0"/>
              </a:spcAft>
              <a:buFont typeface="+mj-lt"/>
              <a:buAutoNum type="arabicPeriod"/>
            </a:pPr>
            <a:r>
              <a:rPr lang="uk-UA" altLang="uk-UA" sz="2400" dirty="0" smtClean="0">
                <a:solidFill>
                  <a:srgbClr val="002949"/>
                </a:solidFill>
              </a:rPr>
              <a:t>Суспільні </a:t>
            </a:r>
            <a:r>
              <a:rPr lang="uk-UA" altLang="uk-UA" sz="2400" dirty="0">
                <a:solidFill>
                  <a:srgbClr val="002949"/>
                </a:solidFill>
              </a:rPr>
              <a:t>інтереси</a:t>
            </a:r>
          </a:p>
          <a:p>
            <a:pPr marL="742950" indent="-514350">
              <a:lnSpc>
                <a:spcPct val="100000"/>
              </a:lnSpc>
              <a:spcBef>
                <a:spcPts val="0"/>
              </a:spcBef>
              <a:spcAft>
                <a:spcPts val="0"/>
              </a:spcAft>
              <a:buFont typeface="+mj-lt"/>
              <a:buAutoNum type="arabicPeriod"/>
            </a:pPr>
            <a:r>
              <a:rPr lang="uk-UA" altLang="uk-UA" sz="2400" dirty="0" smtClean="0">
                <a:solidFill>
                  <a:srgbClr val="002949"/>
                </a:solidFill>
              </a:rPr>
              <a:t>Охоронюваний </a:t>
            </a:r>
            <a:r>
              <a:rPr lang="uk-UA" altLang="uk-UA" sz="2400" dirty="0">
                <a:solidFill>
                  <a:srgbClr val="002949"/>
                </a:solidFill>
              </a:rPr>
              <a:t>інтерес </a:t>
            </a:r>
            <a:endParaRPr lang="en-US" altLang="uk-UA" sz="2400" dirty="0">
              <a:solidFill>
                <a:srgbClr val="002949"/>
              </a:solidFill>
            </a:endParaRPr>
          </a:p>
          <a:p>
            <a:pPr marL="742950" indent="-514350">
              <a:lnSpc>
                <a:spcPct val="100000"/>
              </a:lnSpc>
              <a:spcBef>
                <a:spcPts val="0"/>
              </a:spcBef>
              <a:spcAft>
                <a:spcPts val="0"/>
              </a:spcAft>
              <a:buFont typeface="+mj-lt"/>
              <a:buAutoNum type="arabicPeriod"/>
            </a:pPr>
            <a:r>
              <a:rPr lang="uk-UA" altLang="uk-UA" sz="2400" dirty="0">
                <a:solidFill>
                  <a:srgbClr val="002949"/>
                </a:solidFill>
              </a:rPr>
              <a:t>Принципи рівності та змагальності</a:t>
            </a:r>
          </a:p>
          <a:p>
            <a:pPr marL="742950" indent="-514350">
              <a:lnSpc>
                <a:spcPct val="100000"/>
              </a:lnSpc>
              <a:spcBef>
                <a:spcPts val="0"/>
              </a:spcBef>
              <a:spcAft>
                <a:spcPts val="0"/>
              </a:spcAft>
              <a:buFont typeface="+mj-lt"/>
              <a:buAutoNum type="arabicPeriod"/>
            </a:pPr>
            <a:r>
              <a:rPr lang="uk-UA" altLang="uk-UA" sz="2400" dirty="0">
                <a:solidFill>
                  <a:srgbClr val="002949"/>
                </a:solidFill>
              </a:rPr>
              <a:t>Ефективний суд (ефективний судовий захист)</a:t>
            </a:r>
          </a:p>
          <a:p>
            <a:pPr marL="742950" indent="-514350">
              <a:lnSpc>
                <a:spcPct val="100000"/>
              </a:lnSpc>
              <a:spcBef>
                <a:spcPts val="0"/>
              </a:spcBef>
              <a:spcAft>
                <a:spcPts val="0"/>
              </a:spcAft>
              <a:buFont typeface="+mj-lt"/>
              <a:buAutoNum type="arabicPeriod"/>
            </a:pPr>
            <a:r>
              <a:rPr lang="uk-UA" altLang="uk-UA" sz="2400" dirty="0" smtClean="0">
                <a:solidFill>
                  <a:srgbClr val="002949"/>
                </a:solidFill>
              </a:rPr>
              <a:t>Презумпція</a:t>
            </a:r>
            <a:endParaRPr lang="uk-UA" altLang="uk-UA" sz="2400" dirty="0">
              <a:solidFill>
                <a:srgbClr val="002949"/>
              </a:solidFill>
            </a:endParaRPr>
          </a:p>
          <a:p>
            <a:pPr marL="742950" indent="-514350">
              <a:lnSpc>
                <a:spcPct val="100000"/>
              </a:lnSpc>
              <a:spcBef>
                <a:spcPts val="0"/>
              </a:spcBef>
              <a:spcAft>
                <a:spcPts val="0"/>
              </a:spcAft>
              <a:buFont typeface="+mj-lt"/>
              <a:buAutoNum type="arabicPeriod"/>
            </a:pPr>
            <a:r>
              <a:rPr lang="uk-UA" altLang="uk-UA" sz="2400" dirty="0">
                <a:solidFill>
                  <a:srgbClr val="002949"/>
                </a:solidFill>
              </a:rPr>
              <a:t>Тягар доказування</a:t>
            </a:r>
          </a:p>
          <a:p>
            <a:pPr marL="742950" indent="-514350">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Суддівський розсуд (дискреція)</a:t>
            </a:r>
          </a:p>
          <a:p>
            <a:pPr marL="742950" indent="-514350">
              <a:lnSpc>
                <a:spcPct val="100000"/>
              </a:lnSpc>
              <a:spcBef>
                <a:spcPts val="0"/>
              </a:spcBef>
              <a:spcAft>
                <a:spcPts val="0"/>
              </a:spcAft>
              <a:buFont typeface="+mj-lt"/>
              <a:buAutoNum type="arabicPeriod"/>
            </a:pPr>
            <a:r>
              <a:rPr lang="uk-UA" altLang="uk-UA" sz="2400" dirty="0" smtClean="0">
                <a:solidFill>
                  <a:srgbClr val="002949"/>
                </a:solidFill>
              </a:rPr>
              <a:t>Довіра </a:t>
            </a:r>
            <a:r>
              <a:rPr lang="uk-UA" altLang="uk-UA" sz="2400" dirty="0">
                <a:solidFill>
                  <a:srgbClr val="002949"/>
                </a:solidFill>
              </a:rPr>
              <a:t>до суду</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9865631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95804-7893-D9B6-0109-DCB4B5807393}"/>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429019-1A65-C636-173C-E16872DF76B8}"/>
              </a:ext>
            </a:extLst>
          </p:cNvPr>
          <p:cNvSpPr>
            <a:spLocks noGrp="1"/>
          </p:cNvSpPr>
          <p:nvPr>
            <p:ph type="title"/>
          </p:nvPr>
        </p:nvSpPr>
        <p:spPr>
          <a:xfrm>
            <a:off x="775880" y="377507"/>
            <a:ext cx="10515600" cy="766734"/>
          </a:xfrm>
        </p:spPr>
        <p:txBody>
          <a:bodyPr/>
          <a:lstStyle/>
          <a:p>
            <a:pPr algn="ctr"/>
            <a:r>
              <a:rPr lang="en-US" sz="3800" dirty="0">
                <a:solidFill>
                  <a:srgbClr val="004E9E"/>
                </a:solidFill>
                <a:ea typeface="Roboto Condensed Light" panose="02000000000000000000" pitchFamily="2" charset="0"/>
              </a:rPr>
              <a:t>Anti-SLAPP</a:t>
            </a:r>
            <a:endParaRPr lang="uk-UA" sz="3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A89F7F1A-559E-0498-7F8D-DE1B3719DD95}"/>
              </a:ext>
            </a:extLst>
          </p:cNvPr>
          <p:cNvSpPr>
            <a:spLocks noGrp="1"/>
          </p:cNvSpPr>
          <p:nvPr>
            <p:ph idx="1"/>
          </p:nvPr>
        </p:nvSpPr>
        <p:spPr>
          <a:xfrm>
            <a:off x="327804" y="1275127"/>
            <a:ext cx="11395494" cy="4589651"/>
          </a:xfrm>
        </p:spPr>
        <p:txBody>
          <a:bodyPr/>
          <a:lstStyle/>
          <a:p>
            <a:pPr indent="0" algn="just">
              <a:lnSpc>
                <a:spcPct val="100000"/>
              </a:lnSpc>
              <a:spcBef>
                <a:spcPts val="0"/>
              </a:spcBef>
              <a:spcAft>
                <a:spcPts val="0"/>
              </a:spcAft>
              <a:buNone/>
            </a:pPr>
            <a:r>
              <a:rPr lang="en-US" sz="2500" dirty="0">
                <a:solidFill>
                  <a:srgbClr val="002949"/>
                </a:solidFill>
                <a:ea typeface="Roboto Condensed Light" panose="02000000000000000000" pitchFamily="2" charset="0"/>
                <a:cs typeface="Times New Roman" panose="02020603050405020304" pitchFamily="18" charset="0"/>
              </a:rPr>
              <a:t>Anti-SLAPP – </a:t>
            </a:r>
            <a:r>
              <a:rPr lang="uk-UA" sz="2500" dirty="0">
                <a:solidFill>
                  <a:srgbClr val="002949"/>
                </a:solidFill>
                <a:ea typeface="Roboto Condensed Light" panose="02000000000000000000" pitchFamily="2" charset="0"/>
                <a:cs typeface="Times New Roman" panose="02020603050405020304" pitchFamily="18" charset="0"/>
              </a:rPr>
              <a:t>це комплекс законодавчих та судових механізмів, спрямовані на запобігання зловживанню судовими позовами, які використовуються для тиску на журналістів, активістів, правозахисників та інших осіб, що беруть участь у публічних дискусіях.</a:t>
            </a:r>
          </a:p>
          <a:p>
            <a:pPr indent="0" algn="just">
              <a:lnSpc>
                <a:spcPct val="100000"/>
              </a:lnSpc>
              <a:spcBef>
                <a:spcPts val="0"/>
              </a:spcBef>
              <a:spcAft>
                <a:spcPts val="0"/>
              </a:spcAft>
              <a:buNone/>
            </a:pPr>
            <a:endParaRPr lang="uk-UA" sz="25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cs typeface="Times New Roman" panose="02020603050405020304" pitchFamily="18" charset="0"/>
              </a:rPr>
              <a:t>Основні елементи </a:t>
            </a:r>
            <a:r>
              <a:rPr lang="en-US" sz="2500" dirty="0">
                <a:solidFill>
                  <a:srgbClr val="002949"/>
                </a:solidFill>
                <a:ea typeface="Roboto Condensed Light" panose="02000000000000000000" pitchFamily="2" charset="0"/>
                <a:cs typeface="Times New Roman" panose="02020603050405020304" pitchFamily="18" charset="0"/>
              </a:rPr>
              <a:t>Anti-SLAPP </a:t>
            </a:r>
            <a:r>
              <a:rPr lang="uk-UA" sz="2500" dirty="0">
                <a:solidFill>
                  <a:srgbClr val="002949"/>
                </a:solidFill>
                <a:ea typeface="Roboto Condensed Light" panose="02000000000000000000" pitchFamily="2" charset="0"/>
                <a:cs typeface="Times New Roman" panose="02020603050405020304" pitchFamily="18" charset="0"/>
              </a:rPr>
              <a:t>заходів:</a:t>
            </a:r>
          </a:p>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cs typeface="Times New Roman" panose="02020603050405020304" pitchFamily="18" charset="0"/>
              </a:rPr>
              <a:t>    1. швидке припинення необґрунтованих позовів – можливість для відповідача подати клопотання про негайне закриття справи,</a:t>
            </a:r>
            <a:endParaRPr lang="en-US" sz="25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en-US" sz="2500" dirty="0">
                <a:solidFill>
                  <a:srgbClr val="002949"/>
                </a:solidFill>
                <a:ea typeface="Roboto Condensed Light" panose="02000000000000000000" pitchFamily="2" charset="0"/>
                <a:cs typeface="Times New Roman" panose="02020603050405020304" pitchFamily="18" charset="0"/>
              </a:rPr>
              <a:t>    </a:t>
            </a:r>
            <a:r>
              <a:rPr lang="uk-UA" sz="2500" dirty="0">
                <a:solidFill>
                  <a:srgbClr val="002949"/>
                </a:solidFill>
                <a:ea typeface="Roboto Condensed Light" panose="02000000000000000000" pitchFamily="2" charset="0"/>
                <a:cs typeface="Times New Roman" panose="02020603050405020304" pitchFamily="18" charset="0"/>
              </a:rPr>
              <a:t>2. санкції проти позивачів – обов'язок позивача компенсувати витрати відповідача,</a:t>
            </a:r>
          </a:p>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cs typeface="Times New Roman" panose="02020603050405020304" pitchFamily="18" charset="0"/>
              </a:rPr>
              <a:t>    3. перекладення тягаря доказування – позивач має довести, що його позов не є спробою придушити свободу слова.</a:t>
            </a:r>
          </a:p>
          <a:p>
            <a:pPr indent="0" algn="just">
              <a:lnSpc>
                <a:spcPct val="100000"/>
              </a:lnSpc>
              <a:spcBef>
                <a:spcPts val="0"/>
              </a:spcBef>
              <a:spcAft>
                <a:spcPts val="0"/>
              </a:spcAft>
              <a:buNone/>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F54DFEEB-C19E-5930-4D51-A14A955B05D5}"/>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B4499095-CA2F-238A-364E-3DF2E998B85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D574877B-AA28-A015-3A12-F934BE10ED4A}"/>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11C8BC96-01D4-EE74-5F6C-6F55379E2647}"/>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35498138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1022669"/>
          </a:xfrm>
        </p:spPr>
        <p:txBody>
          <a:bodyPr/>
          <a:lstStyle/>
          <a:p>
            <a:pPr algn="ctr"/>
            <a:r>
              <a:rPr lang="uk-UA" sz="3200" dirty="0">
                <a:solidFill>
                  <a:srgbClr val="004E9E"/>
                </a:solidFill>
                <a:ea typeface="Roboto Condensed Light" panose="02000000000000000000" pitchFamily="2" charset="0"/>
              </a:rPr>
              <a:t/>
            </a:r>
            <a:br>
              <a:rPr lang="uk-UA" sz="3200" dirty="0">
                <a:solidFill>
                  <a:srgbClr val="004E9E"/>
                </a:solidFill>
                <a:ea typeface="Roboto Condensed Light" panose="02000000000000000000" pitchFamily="2" charset="0"/>
              </a:rPr>
            </a:br>
            <a:r>
              <a:rPr lang="en-US" sz="3600" dirty="0">
                <a:solidFill>
                  <a:srgbClr val="004E9E"/>
                </a:solidFill>
                <a:ea typeface="Roboto Condensed Light" panose="02000000000000000000" pitchFamily="2" charset="0"/>
              </a:rPr>
              <a:t>Resolution 2531 (2024)</a:t>
            </a:r>
            <a:r>
              <a:rPr lang="uk-UA" sz="3600" dirty="0">
                <a:solidFill>
                  <a:srgbClr val="004E9E"/>
                </a:solidFill>
                <a:ea typeface="Roboto Condensed Light" panose="02000000000000000000" pitchFamily="2" charset="0"/>
              </a:rPr>
              <a:t/>
            </a:r>
            <a:br>
              <a:rPr lang="uk-UA" sz="3600" dirty="0">
                <a:solidFill>
                  <a:srgbClr val="004E9E"/>
                </a:solidFill>
                <a:ea typeface="Roboto Condensed Light" panose="02000000000000000000" pitchFamily="2" charset="0"/>
              </a:rPr>
            </a:br>
            <a:r>
              <a:rPr lang="en-US" sz="2400" dirty="0">
                <a:solidFill>
                  <a:srgbClr val="002949"/>
                </a:solidFill>
                <a:ea typeface="Roboto Condensed Light" panose="02000000000000000000" pitchFamily="2" charset="0"/>
                <a:cs typeface="Times New Roman" panose="02020603050405020304" pitchFamily="18" charset="0"/>
                <a:hlinkClick r:id="rId2"/>
              </a:rPr>
              <a:t>https://pace.coe.int/en/files/33355/html</a:t>
            </a:r>
            <a:r>
              <a:rPr lang="uk-UA" sz="2400" dirty="0">
                <a:solidFill>
                  <a:srgbClr val="002949"/>
                </a:solidFill>
                <a:ea typeface="Roboto Condensed Light" panose="02000000000000000000" pitchFamily="2" charset="0"/>
                <a:cs typeface="Times New Roman" panose="02020603050405020304" pitchFamily="18" charset="0"/>
              </a:rPr>
              <a:t> </a:t>
            </a:r>
            <a:r>
              <a:rPr lang="en-US" sz="3200" dirty="0">
                <a:solidFill>
                  <a:srgbClr val="004E9E"/>
                </a:solidFill>
                <a:ea typeface="Roboto Condensed Light" panose="02000000000000000000" pitchFamily="2" charset="0"/>
              </a:rPr>
              <a:t/>
            </a:r>
            <a:br>
              <a:rPr lang="en-US" sz="3200" dirty="0">
                <a:solidFill>
                  <a:srgbClr val="004E9E"/>
                </a:solidFill>
                <a:ea typeface="Roboto Condensed Light" panose="02000000000000000000" pitchFamily="2" charset="0"/>
              </a:rPr>
            </a:br>
            <a:endParaRPr lang="uk-UA" sz="32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684720"/>
            <a:ext cx="11395494" cy="4180058"/>
          </a:xfrm>
        </p:spPr>
        <p:txBody>
          <a:bodyPr/>
          <a:lstStyle/>
          <a:p>
            <a:pPr indent="0" algn="just">
              <a:lnSpc>
                <a:spcPct val="100000"/>
              </a:lnSpc>
              <a:spcBef>
                <a:spcPts val="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Countering strategic lawsuits against public participation (SLAPPs): an imperative for a democratic society</a:t>
            </a:r>
            <a:endParaRPr lang="uk-UA" sz="32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uk-UA" sz="3200" noProof="0" dirty="0">
                <a:solidFill>
                  <a:srgbClr val="002949"/>
                </a:solidFill>
                <a:ea typeface="Roboto Condensed Light" panose="02000000000000000000" pitchFamily="2" charset="0"/>
              </a:rPr>
              <a:t>Резолюція ПАРЄ 2531 (2024) від 25 січня 2024 року «</a:t>
            </a:r>
            <a:r>
              <a:rPr lang="uk-UA" sz="3200" b="1" noProof="0" dirty="0">
                <a:solidFill>
                  <a:srgbClr val="002949"/>
                </a:solidFill>
                <a:ea typeface="Roboto Condensed Light" panose="02000000000000000000" pitchFamily="2" charset="0"/>
              </a:rPr>
              <a:t>Протидія стратегічним позовам проти участі громадськості</a:t>
            </a:r>
            <a:r>
              <a:rPr lang="ru-RU" sz="3200" b="1" dirty="0">
                <a:solidFill>
                  <a:srgbClr val="002949"/>
                </a:solidFill>
                <a:ea typeface="Roboto Condensed Light" panose="02000000000000000000" pitchFamily="2" charset="0"/>
              </a:rPr>
              <a:t> (SLAPP): </a:t>
            </a:r>
            <a:r>
              <a:rPr lang="uk-UA" sz="3200" b="1" noProof="0" dirty="0">
                <a:solidFill>
                  <a:srgbClr val="002949"/>
                </a:solidFill>
                <a:ea typeface="Roboto Condensed Light" panose="02000000000000000000" pitchFamily="2" charset="0"/>
              </a:rPr>
              <a:t>імператив для демократичного суспільства»</a:t>
            </a:r>
          </a:p>
          <a:p>
            <a:pPr indent="0" algn="just">
              <a:lnSpc>
                <a:spcPct val="100000"/>
              </a:lnSpc>
              <a:spcBef>
                <a:spcPts val="0"/>
              </a:spcBef>
              <a:spcAft>
                <a:spcPts val="0"/>
              </a:spcAft>
              <a:buNone/>
            </a:pPr>
            <a:endParaRPr lang="ru-RU" sz="800" b="1" dirty="0">
              <a:solidFill>
                <a:srgbClr val="002949"/>
              </a:solidFill>
              <a:ea typeface="Roboto Condensed Light" panose="02000000000000000000" pitchFamily="2" charset="0"/>
            </a:endParaRPr>
          </a:p>
          <a:p>
            <a:pPr indent="0" algn="just">
              <a:lnSpc>
                <a:spcPct val="100000"/>
              </a:lnSpc>
              <a:spcBef>
                <a:spcPts val="0"/>
              </a:spcBef>
              <a:spcAft>
                <a:spcPts val="0"/>
              </a:spcAft>
              <a:buNone/>
            </a:pPr>
            <a:r>
              <a:rPr lang="en-US" sz="2400" dirty="0">
                <a:solidFill>
                  <a:srgbClr val="002949"/>
                </a:solidFill>
                <a:ea typeface="Roboto Condensed Light" panose="02000000000000000000" pitchFamily="2" charset="0"/>
              </a:rPr>
              <a:t>SLAPP </a:t>
            </a:r>
            <a:r>
              <a:rPr lang="uk-UA" sz="2400" dirty="0">
                <a:solidFill>
                  <a:srgbClr val="002949"/>
                </a:solidFill>
                <a:ea typeface="Roboto Condensed Light" panose="02000000000000000000" pitchFamily="2" charset="0"/>
              </a:rPr>
              <a:t>можна розглядати як </a:t>
            </a:r>
            <a:r>
              <a:rPr lang="uk-UA" sz="2400" dirty="0" smtClean="0">
                <a:solidFill>
                  <a:srgbClr val="002949"/>
                </a:solidFill>
                <a:ea typeface="Roboto Condensed Light" panose="02000000000000000000" pitchFamily="2" charset="0"/>
              </a:rPr>
              <a:t>спосіб </a:t>
            </a:r>
            <a:r>
              <a:rPr lang="uk-UA" sz="2400" dirty="0">
                <a:solidFill>
                  <a:srgbClr val="002949"/>
                </a:solidFill>
                <a:ea typeface="Roboto Condensed Light" panose="02000000000000000000" pitchFamily="2" charset="0"/>
              </a:rPr>
              <a:t>маніпулювання судовою системою шляхом зловживання нею для гальмування права на свободу вираження поглядів та права громадян отримувати інформацію з питань, що становлять суспільний інтерес. </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42294229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4E1305-6A40-0F33-06F3-18D75A91869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71D1CA-6775-2AAE-0222-23424DE37A8F}"/>
              </a:ext>
            </a:extLst>
          </p:cNvPr>
          <p:cNvSpPr>
            <a:spLocks noGrp="1"/>
          </p:cNvSpPr>
          <p:nvPr>
            <p:ph type="title"/>
          </p:nvPr>
        </p:nvSpPr>
        <p:spPr>
          <a:xfrm>
            <a:off x="775880" y="377506"/>
            <a:ext cx="10515600" cy="1165544"/>
          </a:xfrm>
        </p:spPr>
        <p:txBody>
          <a:bodyPr/>
          <a:lstStyle/>
          <a:p>
            <a:pPr algn="ctr"/>
            <a:r>
              <a:rPr lang="uk-UA" sz="3200" dirty="0">
                <a:solidFill>
                  <a:srgbClr val="004E9E"/>
                </a:solidFill>
                <a:ea typeface="Roboto Condensed Light" panose="02000000000000000000" pitchFamily="2" charset="0"/>
              </a:rPr>
              <a:t/>
            </a:r>
            <a:br>
              <a:rPr lang="uk-UA" sz="3200" dirty="0">
                <a:solidFill>
                  <a:srgbClr val="004E9E"/>
                </a:solidFill>
                <a:ea typeface="Roboto Condensed Light" panose="02000000000000000000" pitchFamily="2" charset="0"/>
              </a:rPr>
            </a:br>
            <a:r>
              <a:rPr lang="uk-UA" sz="3200" dirty="0">
                <a:solidFill>
                  <a:srgbClr val="004E9E"/>
                </a:solidFill>
                <a:ea typeface="Roboto Condensed Light" panose="02000000000000000000" pitchFamily="2" charset="0"/>
              </a:rPr>
              <a:t/>
            </a:r>
            <a:br>
              <a:rPr lang="uk-UA" sz="3200" dirty="0">
                <a:solidFill>
                  <a:srgbClr val="004E9E"/>
                </a:solidFill>
                <a:ea typeface="Roboto Condensed Light" panose="02000000000000000000" pitchFamily="2" charset="0"/>
              </a:rPr>
            </a:br>
            <a:r>
              <a:rPr lang="en-US" sz="3600" dirty="0">
                <a:solidFill>
                  <a:srgbClr val="004E9E"/>
                </a:solidFill>
                <a:ea typeface="Roboto Condensed Light" panose="02000000000000000000" pitchFamily="2" charset="0"/>
              </a:rPr>
              <a:t>Recommendation CM/Rec(2024)2 </a:t>
            </a:r>
            <a:r>
              <a:rPr lang="uk-UA" sz="3600" dirty="0">
                <a:solidFill>
                  <a:srgbClr val="004E9E"/>
                </a:solidFill>
                <a:ea typeface="Roboto Condensed Light" panose="02000000000000000000" pitchFamily="2" charset="0"/>
              </a:rPr>
              <a:t/>
            </a:r>
            <a:br>
              <a:rPr lang="uk-UA" sz="3600" dirty="0">
                <a:solidFill>
                  <a:srgbClr val="004E9E"/>
                </a:solidFill>
                <a:ea typeface="Roboto Condensed Light" panose="02000000000000000000" pitchFamily="2" charset="0"/>
              </a:rPr>
            </a:br>
            <a:r>
              <a:rPr lang="en-US" sz="1800" dirty="0">
                <a:solidFill>
                  <a:srgbClr val="002949"/>
                </a:solidFill>
                <a:ea typeface="Roboto Condensed Light" panose="02000000000000000000" pitchFamily="2" charset="0"/>
                <a:cs typeface="Times New Roman" panose="02020603050405020304" pitchFamily="18" charset="0"/>
                <a:hlinkClick r:id="rId2"/>
              </a:rPr>
              <a:t>https://edoc.coe.int/en/international-law/12056-countering-the-use-of-strategic-lawsuits-against-public-participation-slapps-recommendation-and-explanatory-memorandum.html</a:t>
            </a:r>
            <a:r>
              <a:rPr lang="uk-UA" sz="1800" dirty="0">
                <a:solidFill>
                  <a:srgbClr val="002949"/>
                </a:solidFill>
                <a:ea typeface="Roboto Condensed Light" panose="02000000000000000000" pitchFamily="2" charset="0"/>
                <a:cs typeface="Times New Roman" panose="02020603050405020304" pitchFamily="18" charset="0"/>
              </a:rPr>
              <a:t> </a:t>
            </a:r>
            <a:r>
              <a:rPr lang="en-US" sz="1800" dirty="0">
                <a:solidFill>
                  <a:srgbClr val="002949"/>
                </a:solidFill>
                <a:ea typeface="Roboto Condensed Light" panose="02000000000000000000" pitchFamily="2" charset="0"/>
                <a:cs typeface="Times New Roman" panose="02020603050405020304" pitchFamily="18" charset="0"/>
              </a:rPr>
              <a:t/>
            </a:r>
            <a:br>
              <a:rPr lang="en-US" sz="1800" dirty="0">
                <a:solidFill>
                  <a:srgbClr val="002949"/>
                </a:solidFill>
                <a:ea typeface="Roboto Condensed Light" panose="02000000000000000000" pitchFamily="2" charset="0"/>
                <a:cs typeface="Times New Roman" panose="02020603050405020304" pitchFamily="18" charset="0"/>
              </a:rPr>
            </a:br>
            <a:r>
              <a:rPr lang="en-US" sz="3200" dirty="0">
                <a:solidFill>
                  <a:srgbClr val="004E9E"/>
                </a:solidFill>
                <a:ea typeface="Roboto Condensed Light" panose="02000000000000000000" pitchFamily="2" charset="0"/>
              </a:rPr>
              <a:t/>
            </a:r>
            <a:br>
              <a:rPr lang="en-US" sz="3200" dirty="0">
                <a:solidFill>
                  <a:srgbClr val="004E9E"/>
                </a:solidFill>
                <a:ea typeface="Roboto Condensed Light" panose="02000000000000000000" pitchFamily="2" charset="0"/>
              </a:rPr>
            </a:br>
            <a:endParaRPr lang="uk-UA" sz="32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0B045207-6257-2D72-2FE8-A7AB96B2E48F}"/>
              </a:ext>
            </a:extLst>
          </p:cNvPr>
          <p:cNvSpPr>
            <a:spLocks noGrp="1"/>
          </p:cNvSpPr>
          <p:nvPr>
            <p:ph idx="1"/>
          </p:nvPr>
        </p:nvSpPr>
        <p:spPr>
          <a:xfrm>
            <a:off x="327804" y="1943100"/>
            <a:ext cx="11395494" cy="3921678"/>
          </a:xfrm>
        </p:spPr>
        <p:txBody>
          <a:bodyPr/>
          <a:lstStyle/>
          <a:p>
            <a:pPr indent="0" algn="just">
              <a:lnSpc>
                <a:spcPct val="100000"/>
              </a:lnSpc>
              <a:spcBef>
                <a:spcPts val="0"/>
              </a:spcBef>
              <a:spcAft>
                <a:spcPts val="0"/>
              </a:spcAft>
              <a:buNone/>
            </a:pPr>
            <a:r>
              <a:rPr lang="en-US" dirty="0">
                <a:solidFill>
                  <a:srgbClr val="002949"/>
                </a:solidFill>
                <a:ea typeface="Roboto Condensed Light" panose="02000000000000000000" pitchFamily="2" charset="0"/>
                <a:cs typeface="Times New Roman" panose="02020603050405020304" pitchFamily="18" charset="0"/>
              </a:rPr>
              <a:t>Recommendation CM/Rec(2024)2 of the Committee of Ministers to member States</a:t>
            </a:r>
            <a:r>
              <a:rPr lang="uk-UA" dirty="0">
                <a:solidFill>
                  <a:srgbClr val="002949"/>
                </a:solidFill>
                <a:ea typeface="Roboto Condensed Light" panose="02000000000000000000" pitchFamily="2" charset="0"/>
                <a:cs typeface="Times New Roman" panose="02020603050405020304" pitchFamily="18" charset="0"/>
              </a:rPr>
              <a:t> </a:t>
            </a:r>
            <a:r>
              <a:rPr lang="en-US" sz="2800" dirty="0">
                <a:solidFill>
                  <a:srgbClr val="002949"/>
                </a:solidFill>
                <a:ea typeface="Roboto Condensed Light" panose="02000000000000000000" pitchFamily="2" charset="0"/>
                <a:cs typeface="Times New Roman" panose="02020603050405020304" pitchFamily="18" charset="0"/>
              </a:rPr>
              <a:t>of </a:t>
            </a:r>
            <a:r>
              <a:rPr lang="uk-UA" sz="2800" dirty="0">
                <a:solidFill>
                  <a:srgbClr val="002949"/>
                </a:solidFill>
                <a:ea typeface="Roboto Condensed Light" panose="02000000000000000000" pitchFamily="2" charset="0"/>
                <a:cs typeface="Times New Roman" panose="02020603050405020304" pitchFamily="18" charset="0"/>
              </a:rPr>
              <a:t>5</a:t>
            </a:r>
            <a:r>
              <a:rPr lang="en-US" sz="2800" dirty="0">
                <a:solidFill>
                  <a:srgbClr val="002949"/>
                </a:solidFill>
                <a:ea typeface="Roboto Condensed Light" panose="02000000000000000000" pitchFamily="2" charset="0"/>
                <a:cs typeface="Times New Roman" panose="02020603050405020304" pitchFamily="18" charset="0"/>
              </a:rPr>
              <a:t> April 2024</a:t>
            </a:r>
            <a:r>
              <a:rPr lang="en-US" dirty="0">
                <a:solidFill>
                  <a:srgbClr val="002949"/>
                </a:solidFill>
                <a:ea typeface="Roboto Condensed Light" panose="02000000000000000000" pitchFamily="2" charset="0"/>
                <a:cs typeface="Times New Roman" panose="02020603050405020304" pitchFamily="18" charset="0"/>
              </a:rPr>
              <a:t> on countering the use of strategic lawsuits against public participation</a:t>
            </a:r>
            <a:endParaRPr lang="uk-UA"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uk-UA" dirty="0">
                <a:solidFill>
                  <a:srgbClr val="002949"/>
                </a:solidFill>
                <a:ea typeface="Roboto Condensed Light" panose="02000000000000000000" pitchFamily="2" charset="0"/>
                <a:cs typeface="Times New Roman" panose="02020603050405020304" pitchFamily="18" charset="0"/>
              </a:rPr>
              <a:t>Рекомендація </a:t>
            </a:r>
            <a:r>
              <a:rPr lang="en-US" dirty="0">
                <a:solidFill>
                  <a:srgbClr val="002949"/>
                </a:solidFill>
                <a:ea typeface="Roboto Condensed Light" panose="02000000000000000000" pitchFamily="2" charset="0"/>
                <a:cs typeface="Times New Roman" panose="02020603050405020304" pitchFamily="18" charset="0"/>
              </a:rPr>
              <a:t>CM/Rec(2024)2 </a:t>
            </a:r>
            <a:r>
              <a:rPr lang="uk-UA" dirty="0">
                <a:solidFill>
                  <a:srgbClr val="002949"/>
                </a:solidFill>
                <a:ea typeface="Roboto Condensed Light" panose="02000000000000000000" pitchFamily="2" charset="0"/>
                <a:cs typeface="Times New Roman" panose="02020603050405020304" pitchFamily="18" charset="0"/>
              </a:rPr>
              <a:t>Комітету міністрів державам-членам від 5 квітня 2024 року </a:t>
            </a:r>
            <a:r>
              <a:rPr lang="uk-UA" b="1" dirty="0">
                <a:solidFill>
                  <a:srgbClr val="002949"/>
                </a:solidFill>
                <a:ea typeface="Roboto Condensed Light" panose="02000000000000000000" pitchFamily="2" charset="0"/>
                <a:cs typeface="Times New Roman" panose="02020603050405020304" pitchFamily="18" charset="0"/>
              </a:rPr>
              <a:t>щодо протидії використанню стратегічних позовів проти участі громадськості</a:t>
            </a:r>
          </a:p>
          <a:p>
            <a:pPr indent="0" algn="just">
              <a:lnSpc>
                <a:spcPct val="100000"/>
              </a:lnSpc>
              <a:spcBef>
                <a:spcPts val="0"/>
              </a:spcBef>
              <a:spcAft>
                <a:spcPts val="0"/>
              </a:spcAft>
              <a:buNone/>
            </a:pPr>
            <a:r>
              <a:rPr lang="en-US" sz="2400" dirty="0">
                <a:solidFill>
                  <a:srgbClr val="002949"/>
                </a:solidFill>
                <a:ea typeface="Roboto Condensed Light" panose="02000000000000000000" pitchFamily="2" charset="0"/>
                <a:cs typeface="Times New Roman" panose="02020603050405020304" pitchFamily="18" charset="0"/>
                <a:hlinkClick r:id="rId3"/>
              </a:rPr>
              <a:t>https://ombudsman.gov.ua/storage/app/media/uploaded-files/perekladdodatok-kopiya.pdf</a:t>
            </a:r>
            <a:r>
              <a:rPr lang="uk-UA" sz="2400" dirty="0">
                <a:solidFill>
                  <a:srgbClr val="002949"/>
                </a:solidFill>
                <a:ea typeface="Roboto Condensed Light" panose="02000000000000000000" pitchFamily="2" charset="0"/>
                <a:cs typeface="Times New Roman" panose="02020603050405020304" pitchFamily="18" charset="0"/>
              </a:rPr>
              <a:t> </a:t>
            </a: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F56BA78B-87A1-2925-6F57-7E3595540DC1}"/>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BFF07-0A6B-BFE0-44BF-36722308AE69}"/>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F12E6D64-A178-65B7-9DF8-2F2DE0BA4AD5}"/>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1FC63E83-2E55-6290-951F-D1AEB4B9C06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17587571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1051279"/>
          </a:xfrm>
        </p:spPr>
        <p:txBody>
          <a:bodyPr/>
          <a:lstStyle/>
          <a:p>
            <a:pPr algn="ctr"/>
            <a:r>
              <a:rPr lang="uk-UA" sz="2600" dirty="0">
                <a:solidFill>
                  <a:srgbClr val="004E9E"/>
                </a:solidFill>
                <a:ea typeface="Roboto Condensed Light" panose="02000000000000000000" pitchFamily="2" charset="0"/>
              </a:rPr>
              <a:t/>
            </a:r>
            <a:br>
              <a:rPr lang="uk-UA" sz="2600" dirty="0">
                <a:solidFill>
                  <a:srgbClr val="004E9E"/>
                </a:solidFill>
                <a:ea typeface="Roboto Condensed Light" panose="02000000000000000000" pitchFamily="2" charset="0"/>
              </a:rPr>
            </a:br>
            <a:r>
              <a:rPr lang="en-US" sz="3600" dirty="0">
                <a:solidFill>
                  <a:srgbClr val="004E9E"/>
                </a:solidFill>
                <a:ea typeface="Roboto Condensed Light" panose="02000000000000000000" pitchFamily="2" charset="0"/>
              </a:rPr>
              <a:t>Directive (EU) 2024/1069 </a:t>
            </a:r>
            <a:r>
              <a:rPr lang="uk-UA" sz="3600" dirty="0">
                <a:solidFill>
                  <a:srgbClr val="004E9E"/>
                </a:solidFill>
                <a:ea typeface="Roboto Condensed Light" panose="02000000000000000000" pitchFamily="2" charset="0"/>
              </a:rPr>
              <a:t/>
            </a:r>
            <a:br>
              <a:rPr lang="uk-UA" sz="3600" dirty="0">
                <a:solidFill>
                  <a:srgbClr val="004E9E"/>
                </a:solidFill>
                <a:ea typeface="Roboto Condensed Light" panose="02000000000000000000" pitchFamily="2" charset="0"/>
              </a:rPr>
            </a:br>
            <a:r>
              <a:rPr lang="en-US" sz="2400" dirty="0">
                <a:solidFill>
                  <a:srgbClr val="002949"/>
                </a:solidFill>
                <a:ea typeface="Roboto Condensed Light" panose="02000000000000000000" pitchFamily="2" charset="0"/>
                <a:cs typeface="Times New Roman" panose="02020603050405020304" pitchFamily="18" charset="0"/>
                <a:hlinkClick r:id="rId2"/>
              </a:rPr>
              <a:t>https://eur-lex.europa.eu/eli/dir/2024/1069/oj/eng?utm_source=chatgpt.com</a:t>
            </a:r>
            <a:r>
              <a:rPr lang="uk-UA" sz="2400" dirty="0">
                <a:solidFill>
                  <a:srgbClr val="002949"/>
                </a:solidFill>
                <a:ea typeface="Roboto Condensed Light" panose="02000000000000000000" pitchFamily="2" charset="0"/>
                <a:cs typeface="Times New Roman" panose="02020603050405020304" pitchFamily="18" charset="0"/>
              </a:rPr>
              <a:t> </a:t>
            </a:r>
            <a:r>
              <a:rPr lang="en-US" sz="2800" dirty="0">
                <a:solidFill>
                  <a:srgbClr val="002949"/>
                </a:solidFill>
                <a:ea typeface="Roboto Condensed Light" panose="02000000000000000000" pitchFamily="2" charset="0"/>
                <a:cs typeface="Times New Roman" panose="02020603050405020304" pitchFamily="18" charset="0"/>
              </a:rPr>
              <a:t/>
            </a:r>
            <a:br>
              <a:rPr lang="en-US" sz="2800" dirty="0">
                <a:solidFill>
                  <a:srgbClr val="002949"/>
                </a:solidFill>
                <a:ea typeface="Roboto Condensed Light" panose="02000000000000000000" pitchFamily="2" charset="0"/>
                <a:cs typeface="Times New Roman" panose="02020603050405020304" pitchFamily="18" charset="0"/>
              </a:rPr>
            </a:br>
            <a:endParaRPr lang="uk-UA" sz="2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13330"/>
            <a:ext cx="11395494" cy="4151448"/>
          </a:xfrm>
        </p:spPr>
        <p:txBody>
          <a:bodyPr/>
          <a:lstStyle/>
          <a:p>
            <a:pPr indent="0" algn="just">
              <a:lnSpc>
                <a:spcPct val="100000"/>
              </a:lnSpc>
              <a:spcBef>
                <a:spcPts val="0"/>
              </a:spcBef>
              <a:spcAft>
                <a:spcPts val="0"/>
              </a:spcAft>
              <a:buNone/>
            </a:pPr>
            <a:r>
              <a:rPr lang="en-US" dirty="0">
                <a:solidFill>
                  <a:srgbClr val="002949"/>
                </a:solidFill>
                <a:ea typeface="Roboto Condensed Light" panose="02000000000000000000" pitchFamily="2" charset="0"/>
                <a:cs typeface="Times New Roman" panose="02020603050405020304" pitchFamily="18" charset="0"/>
              </a:rPr>
              <a:t>Directive (EU) 2024/1069 of the European Parliament and of the Council of 11 April 2024 on protecting persons who engage in public participation from manifestly unfounded claims or abusive court proceedings (‘Strategic lawsuits against public participation’)</a:t>
            </a:r>
            <a:endParaRPr lang="uk-UA"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uk-UA" dirty="0">
                <a:solidFill>
                  <a:srgbClr val="002949"/>
                </a:solidFill>
                <a:ea typeface="Roboto Condensed Light" panose="02000000000000000000" pitchFamily="2" charset="0"/>
                <a:cs typeface="Times New Roman" panose="02020603050405020304" pitchFamily="18" charset="0"/>
              </a:rPr>
              <a:t>Директива (ЄС) 2024/1069 Європейського Парламенту та Ради від 11 квітня 2024 року </a:t>
            </a:r>
            <a:r>
              <a:rPr lang="uk-UA" b="1" dirty="0">
                <a:solidFill>
                  <a:srgbClr val="002949"/>
                </a:solidFill>
                <a:ea typeface="Roboto Condensed Light" panose="02000000000000000000" pitchFamily="2" charset="0"/>
                <a:cs typeface="Times New Roman" panose="02020603050405020304" pitchFamily="18" charset="0"/>
              </a:rPr>
              <a:t>про захист осіб, які беруть участь у громадській діяльності, від явно безпідставних позовів або зловживань судовими процесами («Стратегічні позови проти участі громадськості»)</a:t>
            </a: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16141236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1306121"/>
          </a:xfrm>
        </p:spPr>
        <p:txBody>
          <a:bodyPr/>
          <a:lstStyle/>
          <a:p>
            <a:pPr algn="ctr"/>
            <a:r>
              <a:rPr lang="en-US" sz="3200" dirty="0">
                <a:solidFill>
                  <a:srgbClr val="004E9E"/>
                </a:solidFill>
                <a:ea typeface="Roboto Condensed Light" panose="02000000000000000000" pitchFamily="2" charset="0"/>
              </a:rPr>
              <a:t>2024 Rule of Law Report: The Rule of Law Situation in the European Union</a:t>
            </a:r>
            <a:r>
              <a:rPr lang="uk-UA" sz="3200" dirty="0">
                <a:solidFill>
                  <a:srgbClr val="004E9E"/>
                </a:solidFill>
                <a:ea typeface="Roboto Condensed Light" panose="02000000000000000000" pitchFamily="2" charset="0"/>
              </a:rPr>
              <a:t> </a:t>
            </a:r>
            <a:r>
              <a:rPr lang="en-US" sz="3200" dirty="0">
                <a:solidFill>
                  <a:srgbClr val="004E9E"/>
                </a:solidFill>
                <a:ea typeface="Roboto Condensed Light" panose="02000000000000000000" pitchFamily="2" charset="0"/>
              </a:rPr>
              <a:t>COM(2024) 800 final </a:t>
            </a:r>
            <a:r>
              <a:rPr lang="uk-UA" sz="3200" dirty="0">
                <a:solidFill>
                  <a:srgbClr val="004E9E"/>
                </a:solidFill>
                <a:ea typeface="Roboto Condensed Light" panose="02000000000000000000" pitchFamily="2" charset="0"/>
              </a:rPr>
              <a:t/>
            </a:r>
            <a:br>
              <a:rPr lang="uk-UA" sz="3200" dirty="0">
                <a:solidFill>
                  <a:srgbClr val="004E9E"/>
                </a:solidFill>
                <a:ea typeface="Roboto Condensed Light" panose="02000000000000000000" pitchFamily="2" charset="0"/>
              </a:rPr>
            </a:br>
            <a:r>
              <a:rPr lang="en-US" sz="2200" dirty="0">
                <a:solidFill>
                  <a:srgbClr val="004E9E"/>
                </a:solidFill>
                <a:ea typeface="Roboto Condensed Light" panose="02000000000000000000" pitchFamily="2" charset="0"/>
                <a:hlinkClick r:id="rId2"/>
              </a:rPr>
              <a:t>https://eur-lex.europa.eu/legal-content/EN/TXT/?uri=COM:2024:800:FIN</a:t>
            </a:r>
            <a:r>
              <a:rPr lang="uk-UA" sz="2200" dirty="0">
                <a:solidFill>
                  <a:srgbClr val="004E9E"/>
                </a:solidFill>
                <a:ea typeface="Roboto Condensed Light" panose="02000000000000000000" pitchFamily="2" charset="0"/>
              </a:rPr>
              <a:t> </a:t>
            </a: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814513"/>
            <a:ext cx="11395494" cy="4050266"/>
          </a:xfrm>
        </p:spPr>
        <p:txBody>
          <a:bodyPr/>
          <a:lstStyle/>
          <a:p>
            <a:pPr indent="0" algn="just">
              <a:lnSpc>
                <a:spcPct val="100000"/>
              </a:lnSpc>
              <a:spcBef>
                <a:spcPts val="0"/>
              </a:spcBef>
              <a:spcAft>
                <a:spcPts val="0"/>
              </a:spcAft>
              <a:buNone/>
            </a:pPr>
            <a:r>
              <a:rPr lang="ru-RU" sz="2300" b="1" dirty="0">
                <a:solidFill>
                  <a:srgbClr val="002949"/>
                </a:solidFill>
                <a:ea typeface="Roboto Condensed Light" panose="02000000000000000000" pitchFamily="2" charset="0"/>
                <a:cs typeface="Times New Roman" panose="02020603050405020304" pitchFamily="18" charset="0"/>
              </a:rPr>
              <a:t>"</a:t>
            </a:r>
            <a:r>
              <a:rPr lang="uk-UA" sz="2300" b="1" noProof="0" dirty="0">
                <a:solidFill>
                  <a:srgbClr val="002949"/>
                </a:solidFill>
                <a:ea typeface="Roboto Condensed Light" panose="02000000000000000000" pitchFamily="2" charset="0"/>
                <a:cs typeface="Times New Roman" panose="02020603050405020304" pitchFamily="18" charset="0"/>
              </a:rPr>
              <a:t>Звіт про верховенство права за 2024 рік: Ситуація з верховенством права в Європейському Союзі</a:t>
            </a:r>
            <a:r>
              <a:rPr lang="ru-RU" sz="2300" b="1" dirty="0">
                <a:solidFill>
                  <a:srgbClr val="002949"/>
                </a:solidFill>
                <a:ea typeface="Roboto Condensed Light" panose="02000000000000000000" pitchFamily="2" charset="0"/>
                <a:cs typeface="Times New Roman" panose="02020603050405020304" pitchFamily="18" charset="0"/>
              </a:rPr>
              <a:t>»</a:t>
            </a:r>
          </a:p>
          <a:p>
            <a:pPr indent="0" algn="just">
              <a:lnSpc>
                <a:spcPct val="100000"/>
              </a:lnSpc>
              <a:spcBef>
                <a:spcPts val="0"/>
              </a:spcBef>
              <a:spcAft>
                <a:spcPts val="0"/>
              </a:spcAft>
              <a:buNone/>
            </a:pPr>
            <a:r>
              <a:rPr lang="uk-UA" sz="2200" dirty="0">
                <a:solidFill>
                  <a:srgbClr val="002949"/>
                </a:solidFill>
                <a:ea typeface="Roboto Condensed Light" panose="02000000000000000000" pitchFamily="2" charset="0"/>
                <a:cs typeface="Times New Roman" panose="02020603050405020304" pitchFamily="18" charset="0"/>
              </a:rPr>
              <a:t>3.3 Плюралізм ЗМІ та свобода ЗМІ. Вільне та плюралістичне медіа-середовище має важливе значення для верховенства права, а вільні та незалежні ЗМІ відіграють важливу роль як сторожові пси демократії та притягують владу до відповідальності. Тиск або контроль над ЗМІ з боку політиків або держави підриває свободу слова, а також свободу людей шукати, отримувати та поширювати інформацію. </a:t>
            </a:r>
          </a:p>
          <a:p>
            <a:pPr indent="0" algn="just">
              <a:lnSpc>
                <a:spcPct val="100000"/>
              </a:lnSpc>
              <a:spcBef>
                <a:spcPts val="0"/>
              </a:spcBef>
              <a:spcAft>
                <a:spcPts val="0"/>
              </a:spcAft>
              <a:buNone/>
            </a:pPr>
            <a:r>
              <a:rPr lang="en-US" sz="2200" dirty="0">
                <a:solidFill>
                  <a:srgbClr val="002949"/>
                </a:solidFill>
                <a:ea typeface="Roboto Condensed Light" panose="02000000000000000000" pitchFamily="2" charset="0"/>
                <a:cs typeface="Times New Roman" panose="02020603050405020304" pitchFamily="18" charset="0"/>
              </a:rPr>
              <a:t>SLAPPs - </a:t>
            </a:r>
            <a:r>
              <a:rPr lang="uk-UA" sz="2200" dirty="0">
                <a:solidFill>
                  <a:srgbClr val="002949"/>
                </a:solidFill>
                <a:ea typeface="Roboto Condensed Light" panose="02000000000000000000" pitchFamily="2" charset="0"/>
                <a:cs typeface="Times New Roman" panose="02020603050405020304" pitchFamily="18" charset="0"/>
              </a:rPr>
              <a:t>це особлива форма переслідування журналістів і правозахисників, які займаються питаннями суспільного інтересу. Наклеп є однією з найпоширеніших підстав для подання </a:t>
            </a:r>
            <a:r>
              <a:rPr lang="en-US" sz="2200" dirty="0">
                <a:solidFill>
                  <a:srgbClr val="002949"/>
                </a:solidFill>
                <a:ea typeface="Roboto Condensed Light" panose="02000000000000000000" pitchFamily="2" charset="0"/>
                <a:cs typeface="Times New Roman" panose="02020603050405020304" pitchFamily="18" charset="0"/>
              </a:rPr>
              <a:t>SLAPP </a:t>
            </a:r>
            <a:r>
              <a:rPr lang="uk-UA" sz="2200" dirty="0">
                <a:solidFill>
                  <a:srgbClr val="002949"/>
                </a:solidFill>
                <a:ea typeface="Roboto Condensed Light" panose="02000000000000000000" pitchFamily="2" charset="0"/>
                <a:cs typeface="Times New Roman" panose="02020603050405020304" pitchFamily="18" charset="0"/>
              </a:rPr>
              <a:t>проти журналістів. Таке переслідування зазвичай спрямоване на те, щоб змусити журналістів замовкнути. </a:t>
            </a: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36686992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9E0508-AEF3-689C-508D-4D5ACE02A7F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D1A89568-75CD-DF14-0662-220A5C6BBF00}"/>
              </a:ext>
            </a:extLst>
          </p:cNvPr>
          <p:cNvSpPr>
            <a:spLocks noGrp="1"/>
          </p:cNvSpPr>
          <p:nvPr>
            <p:ph type="title"/>
          </p:nvPr>
        </p:nvSpPr>
        <p:spPr>
          <a:xfrm>
            <a:off x="775880" y="377506"/>
            <a:ext cx="10515600" cy="1036957"/>
          </a:xfrm>
        </p:spPr>
        <p:txBody>
          <a:bodyPr/>
          <a:lstStyle/>
          <a:p>
            <a:pPr algn="ctr"/>
            <a:r>
              <a:rPr lang="en-US" sz="3200" noProof="0" dirty="0">
                <a:solidFill>
                  <a:srgbClr val="004E9E"/>
                </a:solidFill>
                <a:ea typeface="Roboto Condensed Light" panose="02000000000000000000" pitchFamily="2" charset="0"/>
              </a:rPr>
              <a:t>2024 Report on SLAPPs in Europe: Mapping Trends and Cases</a:t>
            </a:r>
            <a:r>
              <a:rPr lang="ru-RU" sz="3200" dirty="0">
                <a:solidFill>
                  <a:srgbClr val="004E9E"/>
                </a:solidFill>
                <a:ea typeface="Roboto Condensed Light" panose="02000000000000000000" pitchFamily="2" charset="0"/>
              </a:rPr>
              <a:t/>
            </a:r>
            <a:br>
              <a:rPr lang="ru-RU" sz="3200" dirty="0">
                <a:solidFill>
                  <a:srgbClr val="004E9E"/>
                </a:solidFill>
                <a:ea typeface="Roboto Condensed Light" panose="02000000000000000000" pitchFamily="2" charset="0"/>
              </a:rPr>
            </a:br>
            <a:r>
              <a:rPr lang="en-US" sz="1400" dirty="0">
                <a:solidFill>
                  <a:srgbClr val="004E9E"/>
                </a:solidFill>
                <a:ea typeface="Roboto Condensed Light" panose="02000000000000000000" pitchFamily="2" charset="0"/>
                <a:hlinkClick r:id="rId2"/>
              </a:rPr>
              <a:t>https://www.the-case.eu/resources/a-2024-report-on-slapps-in-europe-mapping-trends-and-cases/?utm_source=chatgpt.com</a:t>
            </a:r>
            <a:r>
              <a:rPr lang="uk-UA" sz="1400" dirty="0">
                <a:solidFill>
                  <a:srgbClr val="004E9E"/>
                </a:solidFill>
                <a:ea typeface="Roboto Condensed Light" panose="02000000000000000000" pitchFamily="2" charset="0"/>
              </a:rPr>
              <a:t> </a:t>
            </a:r>
          </a:p>
        </p:txBody>
      </p:sp>
      <p:sp>
        <p:nvSpPr>
          <p:cNvPr id="3" name="Місце для вмісту 2">
            <a:extLst>
              <a:ext uri="{FF2B5EF4-FFF2-40B4-BE49-F238E27FC236}">
                <a16:creationId xmlns:a16="http://schemas.microsoft.com/office/drawing/2014/main" id="{66B68963-1FB3-4871-AED2-F5FE828981CE}"/>
              </a:ext>
            </a:extLst>
          </p:cNvPr>
          <p:cNvSpPr>
            <a:spLocks noGrp="1"/>
          </p:cNvSpPr>
          <p:nvPr>
            <p:ph idx="1"/>
          </p:nvPr>
        </p:nvSpPr>
        <p:spPr>
          <a:xfrm>
            <a:off x="327804" y="1571625"/>
            <a:ext cx="11395494" cy="4293153"/>
          </a:xfrm>
        </p:spPr>
        <p:txBody>
          <a:bodyPr/>
          <a:lstStyle/>
          <a:p>
            <a:pPr indent="0" algn="just">
              <a:lnSpc>
                <a:spcPct val="100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У грудні 2024 року Коаліція проти стратегічних позовів проти громадської участі в Європі (</a:t>
            </a:r>
            <a:r>
              <a:rPr lang="en-US" sz="3000" dirty="0">
                <a:solidFill>
                  <a:srgbClr val="002949"/>
                </a:solidFill>
                <a:ea typeface="Roboto Condensed Light" panose="02000000000000000000" pitchFamily="2" charset="0"/>
                <a:cs typeface="Times New Roman" panose="02020603050405020304" pitchFamily="18" charset="0"/>
              </a:rPr>
              <a:t>CASE) </a:t>
            </a:r>
            <a:r>
              <a:rPr lang="uk-UA" sz="3000" dirty="0">
                <a:solidFill>
                  <a:srgbClr val="002949"/>
                </a:solidFill>
                <a:ea typeface="Roboto Condensed Light" panose="02000000000000000000" pitchFamily="2" charset="0"/>
                <a:cs typeface="Times New Roman" panose="02020603050405020304" pitchFamily="18" charset="0"/>
              </a:rPr>
              <a:t>опублікувала звіт «</a:t>
            </a:r>
            <a:r>
              <a:rPr lang="en-US" sz="3000" dirty="0">
                <a:solidFill>
                  <a:srgbClr val="002949"/>
                </a:solidFill>
                <a:ea typeface="Roboto Condensed Light" panose="02000000000000000000" pitchFamily="2" charset="0"/>
                <a:cs typeface="Times New Roman" panose="02020603050405020304" pitchFamily="18" charset="0"/>
              </a:rPr>
              <a:t>SLAPPs </a:t>
            </a:r>
            <a:r>
              <a:rPr lang="uk-UA" sz="3000" dirty="0">
                <a:solidFill>
                  <a:srgbClr val="002949"/>
                </a:solidFill>
                <a:ea typeface="Roboto Condensed Light" panose="02000000000000000000" pitchFamily="2" charset="0"/>
                <a:cs typeface="Times New Roman" panose="02020603050405020304" pitchFamily="18" charset="0"/>
              </a:rPr>
              <a:t>у Європі: Аналіз тенденцій та випадків», який висвітлює зростання кількості таких позовів у Європі. Згідно зі звітом, у 2023 році було зафіксовано 166 нових випадків </a:t>
            </a:r>
            <a:r>
              <a:rPr lang="en-US" sz="3000" dirty="0">
                <a:solidFill>
                  <a:srgbClr val="002949"/>
                </a:solidFill>
                <a:ea typeface="Roboto Condensed Light" panose="02000000000000000000" pitchFamily="2" charset="0"/>
                <a:cs typeface="Times New Roman" panose="02020603050405020304" pitchFamily="18" charset="0"/>
              </a:rPr>
              <a:t>SLAPP, </a:t>
            </a:r>
            <a:r>
              <a:rPr lang="uk-UA" sz="3000" dirty="0">
                <a:solidFill>
                  <a:srgbClr val="002949"/>
                </a:solidFill>
                <a:ea typeface="Roboto Condensed Light" panose="02000000000000000000" pitchFamily="2" charset="0"/>
                <a:cs typeface="Times New Roman" panose="02020603050405020304" pitchFamily="18" charset="0"/>
              </a:rPr>
              <a:t>а загальна кількість таких справ з 2010 року досягла 1 049. Більшість позовів стосувалися питань корупції та екології, а основними ініціаторами були підприємства та політики. Найбільше постраждали незалежні журналісти</a:t>
            </a:r>
          </a:p>
        </p:txBody>
      </p:sp>
      <p:sp>
        <p:nvSpPr>
          <p:cNvPr id="4" name="Text Placeholder 2">
            <a:extLst>
              <a:ext uri="{FF2B5EF4-FFF2-40B4-BE49-F238E27FC236}">
                <a16:creationId xmlns:a16="http://schemas.microsoft.com/office/drawing/2014/main" id="{A5215050-6CAA-C48C-15E7-DAD2DA9BB57C}"/>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08F5B5F9-6542-5CDE-0870-8829E4410493}"/>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F2B9CD11-EBF4-A0B9-78B3-C2FEEF8A98F7}"/>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EA4EA7ED-86C5-8EE1-5B0A-787DA6B7A988}"/>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22433489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uk-UA" sz="3200" dirty="0">
                <a:solidFill>
                  <a:srgbClr val="004E9E"/>
                </a:solidFill>
                <a:ea typeface="Roboto Condensed Light" panose="02000000000000000000" pitchFamily="2" charset="0"/>
              </a:rPr>
              <a:t>ГОЛОВНІ ОЗНАКИ</a:t>
            </a: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128713"/>
            <a:ext cx="11395494" cy="4736065"/>
          </a:xfrm>
        </p:spPr>
        <p:txBody>
          <a:bodyPr/>
          <a:lstStyle/>
          <a:p>
            <a:pPr marL="685800" indent="-45720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cs typeface="Times New Roman" panose="02020603050405020304" pitchFamily="18" charset="0"/>
              </a:rPr>
              <a:t>Невідповідність між заявленими вимогами та фактичними обставинами справи. Позов може містити необґрунтовані вимоги, які не відповідають реальній шкоді, завданій позивачеві.</a:t>
            </a:r>
          </a:p>
          <a:p>
            <a:pPr marL="685800" indent="-45720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cs typeface="Times New Roman" panose="02020603050405020304" pitchFamily="18" charset="0"/>
              </a:rPr>
              <a:t>Надмірний формалізм та зловживання процесуальними правами. Позивач може використовувати процесуальні інструменти для затягування розгляду справи, створення перешкод для відповідача та збільшення його витрат на юридичний захист.</a:t>
            </a:r>
          </a:p>
          <a:p>
            <a:pPr marL="685800" indent="-45720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cs typeface="Times New Roman" panose="02020603050405020304" pitchFamily="18" charset="0"/>
              </a:rPr>
              <a:t>Спрямованість на залякування та створення фінансового тиску на відповідача. </a:t>
            </a:r>
            <a:r>
              <a:rPr lang="en-US" sz="2100" dirty="0">
                <a:solidFill>
                  <a:srgbClr val="002949"/>
                </a:solidFill>
                <a:ea typeface="Roboto Condensed Light" panose="02000000000000000000" pitchFamily="2" charset="0"/>
                <a:cs typeface="Times New Roman" panose="02020603050405020304" pitchFamily="18" charset="0"/>
              </a:rPr>
              <a:t>SLAPP </a:t>
            </a:r>
            <a:r>
              <a:rPr lang="uk-UA" sz="2100" dirty="0">
                <a:solidFill>
                  <a:srgbClr val="002949"/>
                </a:solidFill>
                <a:ea typeface="Roboto Condensed Light" panose="02000000000000000000" pitchFamily="2" charset="0"/>
                <a:cs typeface="Times New Roman" panose="02020603050405020304" pitchFamily="18" charset="0"/>
              </a:rPr>
              <a:t>часто використовуються для того, щоб змусити відповідача відмовитися від своєї публічної діяльності або критики позивача, погрожуючи йому судовими витратами тощо.</a:t>
            </a:r>
          </a:p>
          <a:p>
            <a:pPr marL="685800" indent="-45720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cs typeface="Times New Roman" panose="02020603050405020304" pitchFamily="18" charset="0"/>
              </a:rPr>
              <a:t>Публічний характер діяльності відповідача, пов'язаний із захистом прав людини, охороною довкілля тощо. </a:t>
            </a:r>
            <a:r>
              <a:rPr lang="en-US" sz="2100" dirty="0">
                <a:solidFill>
                  <a:srgbClr val="002949"/>
                </a:solidFill>
                <a:ea typeface="Roboto Condensed Light" panose="02000000000000000000" pitchFamily="2" charset="0"/>
                <a:cs typeface="Times New Roman" panose="02020603050405020304" pitchFamily="18" charset="0"/>
              </a:rPr>
              <a:t>SLAPP </a:t>
            </a:r>
            <a:r>
              <a:rPr lang="uk-UA" sz="2100" dirty="0">
                <a:solidFill>
                  <a:srgbClr val="002949"/>
                </a:solidFill>
                <a:ea typeface="Roboto Condensed Light" panose="02000000000000000000" pitchFamily="2" charset="0"/>
                <a:cs typeface="Times New Roman" panose="02020603050405020304" pitchFamily="18" charset="0"/>
              </a:rPr>
              <a:t>найчастіше спрямовані проти журналістів, активістів, правозахисників та інших осіб, які публічно висловлюють свою думку або критикують дії влади чи бізнесу.</a:t>
            </a:r>
          </a:p>
          <a:p>
            <a:pPr marL="685800" indent="-45720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cs typeface="Times New Roman" panose="02020603050405020304" pitchFamily="18" charset="0"/>
              </a:rPr>
              <a:t>Відсутність реальної перспективи виграшу справи позивачем. </a:t>
            </a:r>
            <a:r>
              <a:rPr lang="en-US" sz="2100" dirty="0">
                <a:solidFill>
                  <a:srgbClr val="002949"/>
                </a:solidFill>
                <a:ea typeface="Roboto Condensed Light" panose="02000000000000000000" pitchFamily="2" charset="0"/>
                <a:cs typeface="Times New Roman" panose="02020603050405020304" pitchFamily="18" charset="0"/>
              </a:rPr>
              <a:t>SLAPP </a:t>
            </a:r>
            <a:r>
              <a:rPr lang="uk-UA" sz="2100" dirty="0">
                <a:solidFill>
                  <a:srgbClr val="002949"/>
                </a:solidFill>
                <a:ea typeface="Roboto Condensed Light" panose="02000000000000000000" pitchFamily="2" charset="0"/>
                <a:cs typeface="Times New Roman" panose="02020603050405020304" pitchFamily="18" charset="0"/>
              </a:rPr>
              <a:t>часто подаються з метою не стільки виграти справу, скільки залякати відповідача та перешкодити його діяльності.</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34003142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4">
            <a:extLst>
              <a:ext uri="{FF2B5EF4-FFF2-40B4-BE49-F238E27FC236}">
                <a16:creationId xmlns:a16="http://schemas.microsoft.com/office/drawing/2014/main" id="{2C703E52-4BE2-15A0-6776-C6B38B390E80}"/>
              </a:ext>
            </a:extLst>
          </p:cNvPr>
          <p:cNvSpPr>
            <a:spLocks noChangeArrowheads="1"/>
          </p:cNvSpPr>
          <p:nvPr/>
        </p:nvSpPr>
        <p:spPr bwMode="auto">
          <a:xfrm>
            <a:off x="519705" y="738234"/>
            <a:ext cx="11175471" cy="5278368"/>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marL="228600" indent="-228600" algn="just">
              <a:lnSpc>
                <a:spcPct val="100000"/>
              </a:lnSpc>
              <a:spcBef>
                <a:spcPct val="0"/>
              </a:spcBef>
              <a:spcAft>
                <a:spcPts val="0"/>
              </a:spcAft>
              <a:buFont typeface="+mj-lt"/>
              <a:buAutoNum type="arabicPeriod"/>
            </a:pPr>
            <a:r>
              <a:rPr lang="ru-RU" altLang="uk-UA" sz="1200" dirty="0">
                <a:solidFill>
                  <a:srgbClr val="002949"/>
                </a:solidFill>
              </a:rPr>
              <a:t>Берназюк Ян. Конституційна гарантія доступу до суду та поняття “охоронюваний законом інтерес” </a:t>
            </a:r>
            <a:r>
              <a:rPr lang="en-US" altLang="uk-UA" sz="1200" dirty="0">
                <a:solidFill>
                  <a:srgbClr val="002949"/>
                </a:solidFill>
                <a:hlinkClick r:id="rId2"/>
              </a:rPr>
              <a:t>https://court.gov.ua/storage/portal/supreme/prezentacii_2024/108_legally_protected_interest_bernaziuk.pdf</a:t>
            </a:r>
            <a:r>
              <a:rPr lang="uk-UA" altLang="uk-UA" sz="1200" dirty="0">
                <a:solidFill>
                  <a:srgbClr val="002949"/>
                </a:solidFill>
              </a:rPr>
              <a:t> </a:t>
            </a:r>
            <a:endParaRPr lang="ru-RU" altLang="uk-UA" sz="1200" dirty="0">
              <a:solidFill>
                <a:srgbClr val="002949"/>
              </a:solidFill>
            </a:endParaRPr>
          </a:p>
          <a:p>
            <a:pPr marL="228600" indent="-228600" algn="just">
              <a:lnSpc>
                <a:spcPct val="100000"/>
              </a:lnSpc>
              <a:spcBef>
                <a:spcPct val="0"/>
              </a:spcBef>
              <a:spcAft>
                <a:spcPts val="0"/>
              </a:spcAft>
              <a:buFont typeface="+mj-lt"/>
              <a:buAutoNum type="arabicPeriod"/>
            </a:pPr>
            <a:r>
              <a:rPr lang="ru-RU" altLang="uk-UA" sz="1200" dirty="0">
                <a:solidFill>
                  <a:srgbClr val="002949"/>
                </a:solidFill>
              </a:rPr>
              <a:t>Берназюк Ян. Нові принципи здійснення правосуддя </a:t>
            </a:r>
            <a:r>
              <a:rPr lang="en-US" altLang="uk-UA" sz="1200" dirty="0">
                <a:solidFill>
                  <a:srgbClr val="002949"/>
                </a:solidFill>
                <a:hlinkClick r:id="rId3"/>
              </a:rPr>
              <a:t>https://supreme.court.gov.ua/userfiles/media/new_folder_for_uploads/supreme/2024_prezent/101-%20new_principles_court_bernaziuk.pdf</a:t>
            </a:r>
            <a:r>
              <a:rPr lang="uk-UA" altLang="uk-UA" sz="1200" dirty="0">
                <a:solidFill>
                  <a:srgbClr val="002949"/>
                </a:solidFill>
              </a:rPr>
              <a:t> </a:t>
            </a:r>
          </a:p>
          <a:p>
            <a:pPr marL="228600" indent="-228600" algn="just">
              <a:lnSpc>
                <a:spcPct val="100000"/>
              </a:lnSpc>
              <a:spcBef>
                <a:spcPct val="0"/>
              </a:spcBef>
              <a:spcAft>
                <a:spcPts val="0"/>
              </a:spcAft>
              <a:buFont typeface="+mj-lt"/>
              <a:buAutoNum type="arabicPeriod"/>
            </a:pPr>
            <a:r>
              <a:rPr lang="ru-RU" altLang="uk-UA" sz="1200" dirty="0">
                <a:solidFill>
                  <a:srgbClr val="002949"/>
                </a:solidFill>
              </a:rPr>
              <a:t>Берназюк Ян. Про позови, які не підлягають судовому розгляду </a:t>
            </a:r>
            <a:r>
              <a:rPr lang="ru-RU" altLang="uk-UA" sz="1200" dirty="0">
                <a:solidFill>
                  <a:srgbClr val="002949"/>
                </a:solidFill>
                <a:hlinkClick r:id="rId4"/>
              </a:rPr>
              <a:t>https://supreme.court.gov.ua/supreme/pres-centr/zmi/698849</a:t>
            </a:r>
            <a:r>
              <a:rPr lang="uk-UA" altLang="uk-UA" sz="1200" dirty="0">
                <a:solidFill>
                  <a:srgbClr val="002949"/>
                </a:solidFill>
              </a:rPr>
              <a:t> </a:t>
            </a:r>
          </a:p>
          <a:p>
            <a:pPr marL="228600" indent="-228600" algn="just">
              <a:lnSpc>
                <a:spcPct val="100000"/>
              </a:lnSpc>
              <a:spcBef>
                <a:spcPct val="0"/>
              </a:spcBef>
              <a:spcAft>
                <a:spcPts val="0"/>
              </a:spcAft>
              <a:buFont typeface="+mj-lt"/>
              <a:buAutoNum type="arabicPeriod"/>
            </a:pPr>
            <a:r>
              <a:rPr lang="uk-UA" altLang="uk-UA" sz="1200" dirty="0">
                <a:solidFill>
                  <a:srgbClr val="002949"/>
                </a:solidFill>
              </a:rPr>
              <a:t>Берназюк Ян. Ознаки та зміст суспільного (публічного) інтересу, його співвідношення з державними інтересами // Право і суспільство № 6/2021 С. 146-153. </a:t>
            </a:r>
            <a:r>
              <a:rPr lang="en-US" altLang="uk-UA" sz="1200" dirty="0">
                <a:solidFill>
                  <a:srgbClr val="002949"/>
                </a:solidFill>
                <a:hlinkClick r:id="rId5"/>
              </a:rPr>
              <a:t>http://pravoisuspilstvo.org.ua/archive/2021/6_2021/21.pdf</a:t>
            </a:r>
            <a:r>
              <a:rPr lang="uk-UA" altLang="uk-UA" sz="1200" dirty="0">
                <a:solidFill>
                  <a:srgbClr val="002949"/>
                </a:solidFill>
              </a:rPr>
              <a:t> </a:t>
            </a:r>
            <a:r>
              <a:rPr lang="en-US" altLang="uk-UA" sz="1200" dirty="0">
                <a:solidFill>
                  <a:srgbClr val="002949"/>
                </a:solidFill>
              </a:rPr>
              <a:t> </a:t>
            </a:r>
          </a:p>
          <a:p>
            <a:pPr marL="228600" indent="-228600" algn="just">
              <a:lnSpc>
                <a:spcPct val="100000"/>
              </a:lnSpc>
              <a:spcBef>
                <a:spcPct val="0"/>
              </a:spcBef>
              <a:spcAft>
                <a:spcPts val="0"/>
              </a:spcAft>
              <a:buFont typeface="+mj-lt"/>
              <a:buAutoNum type="arabicPeriod"/>
            </a:pPr>
            <a:r>
              <a:rPr lang="uk-UA" altLang="uk-UA" sz="1200" dirty="0">
                <a:solidFill>
                  <a:srgbClr val="002949"/>
                </a:solidFill>
              </a:rPr>
              <a:t>Берназюк Ян. Критерії дотримання балансу суспільних (публічних) та приватних інтересів у національній судовій практиці // Вісник Луганського державного університету внутрішніх справ імені Е.О.Дідоренка. – 2021, № 4 (96), С. 22-35 </a:t>
            </a:r>
            <a:r>
              <a:rPr lang="en-US" altLang="uk-UA" sz="1200" dirty="0">
                <a:solidFill>
                  <a:srgbClr val="002949"/>
                </a:solidFill>
                <a:hlinkClick r:id="rId6"/>
              </a:rPr>
              <a:t>https://journal.lduvs.lg.ua/index.php/journal/article/view/1429/1302</a:t>
            </a:r>
            <a:r>
              <a:rPr lang="uk-UA" altLang="uk-UA" sz="1200" dirty="0">
                <a:solidFill>
                  <a:srgbClr val="002949"/>
                </a:solidFill>
              </a:rPr>
              <a:t> </a:t>
            </a:r>
            <a:r>
              <a:rPr lang="en-US" altLang="uk-UA" sz="1200" dirty="0">
                <a:solidFill>
                  <a:srgbClr val="002949"/>
                </a:solidFill>
              </a:rPr>
              <a:t> </a:t>
            </a:r>
          </a:p>
          <a:p>
            <a:pPr marL="228600" indent="-228600" algn="just">
              <a:lnSpc>
                <a:spcPct val="100000"/>
              </a:lnSpc>
              <a:spcBef>
                <a:spcPct val="0"/>
              </a:spcBef>
              <a:spcAft>
                <a:spcPts val="0"/>
              </a:spcAft>
              <a:buFont typeface="+mj-lt"/>
              <a:buAutoNum type="arabicPeriod"/>
            </a:pPr>
            <a:r>
              <a:rPr lang="uk-UA" altLang="uk-UA" sz="1200" dirty="0">
                <a:solidFill>
                  <a:srgbClr val="002949"/>
                </a:solidFill>
              </a:rPr>
              <a:t>Берназюк Ян. Захист суспільного (публічного) інтересу як критерій обмеження конституційних прав та свобод особи // Науковий вісник Ужгородського національного університету. – 2021. – Серія Право. – Випуск 68, С. 124-130. </a:t>
            </a:r>
            <a:r>
              <a:rPr lang="en-US" altLang="uk-UA" sz="1200" dirty="0">
                <a:solidFill>
                  <a:srgbClr val="002949"/>
                </a:solidFill>
                <a:hlinkClick r:id="rId7"/>
              </a:rPr>
              <a:t>https://visnyk-juris-uzhnu.com/wp-content/uploads/2022/02/NVUzhNU_68.pdf</a:t>
            </a:r>
            <a:r>
              <a:rPr lang="uk-UA" altLang="uk-UA" sz="1200" dirty="0">
                <a:solidFill>
                  <a:srgbClr val="002949"/>
                </a:solidFill>
              </a:rPr>
              <a:t> </a:t>
            </a:r>
            <a:r>
              <a:rPr lang="en-US" altLang="uk-UA" sz="1200" dirty="0">
                <a:solidFill>
                  <a:srgbClr val="002949"/>
                </a:solidFill>
              </a:rPr>
              <a:t> </a:t>
            </a:r>
          </a:p>
          <a:p>
            <a:pPr marL="228600" indent="-228600" algn="just">
              <a:lnSpc>
                <a:spcPct val="100000"/>
              </a:lnSpc>
              <a:spcBef>
                <a:spcPct val="0"/>
              </a:spcBef>
              <a:spcAft>
                <a:spcPts val="0"/>
              </a:spcAft>
              <a:buFont typeface="+mj-lt"/>
              <a:buAutoNum type="arabicPeriod"/>
            </a:pPr>
            <a:r>
              <a:rPr lang="uk-UA" altLang="uk-UA" sz="1200" dirty="0">
                <a:solidFill>
                  <a:srgbClr val="002949"/>
                </a:solidFill>
              </a:rPr>
              <a:t>Берназюк Ян. Поняття суспільного (публічного) інтересу в адміністративному судочинстві. </a:t>
            </a:r>
            <a:r>
              <a:rPr lang="en-US" altLang="uk-UA" sz="1200" dirty="0">
                <a:solidFill>
                  <a:srgbClr val="002949"/>
                </a:solidFill>
              </a:rPr>
              <a:t>The concept of public (public) interest in administrative judiciary // Visegrad Journal on Human Rights. 2021, № 6, </a:t>
            </a:r>
            <a:r>
              <a:rPr lang="uk-UA" altLang="uk-UA" sz="1200" dirty="0">
                <a:solidFill>
                  <a:srgbClr val="002949"/>
                </a:solidFill>
              </a:rPr>
              <a:t>С. 11-16 </a:t>
            </a:r>
            <a:r>
              <a:rPr lang="en-US" altLang="uk-UA" sz="1200" dirty="0">
                <a:solidFill>
                  <a:srgbClr val="002949"/>
                </a:solidFill>
                <a:hlinkClick r:id="rId8"/>
              </a:rPr>
              <a:t>https://journal-vjhr.sk/wp-content/uploads/2022/02/VJRHR_6_2021_Last.pdf</a:t>
            </a:r>
            <a:r>
              <a:rPr lang="uk-UA" altLang="uk-UA" sz="1200" dirty="0">
                <a:solidFill>
                  <a:srgbClr val="002949"/>
                </a:solidFill>
              </a:rPr>
              <a:t> </a:t>
            </a:r>
            <a:r>
              <a:rPr lang="en-US" altLang="uk-UA" sz="1200" dirty="0">
                <a:solidFill>
                  <a:srgbClr val="002949"/>
                </a:solidFill>
              </a:rPr>
              <a:t> </a:t>
            </a:r>
          </a:p>
          <a:p>
            <a:pPr marL="228600" indent="-228600" algn="just">
              <a:lnSpc>
                <a:spcPct val="100000"/>
              </a:lnSpc>
              <a:spcBef>
                <a:spcPct val="0"/>
              </a:spcBef>
              <a:spcAft>
                <a:spcPts val="0"/>
              </a:spcAft>
              <a:buFont typeface="+mj-lt"/>
              <a:buAutoNum type="arabicPeriod"/>
            </a:pPr>
            <a:r>
              <a:rPr lang="uk-UA" altLang="uk-UA" sz="1200" dirty="0">
                <a:solidFill>
                  <a:srgbClr val="002949"/>
                </a:solidFill>
              </a:rPr>
              <a:t>Берназюк Ян. Аналіз судової практики в деяких категоріях справ щодо захисту суспільного (публічного) інтересу // Вісник Луганського державного університету внутрішніх справ імені Е.О.Дідоренка. – 2022, № 1 (97), С. 159-168. </a:t>
            </a:r>
            <a:r>
              <a:rPr lang="en-US" altLang="uk-UA" sz="1200" dirty="0">
                <a:solidFill>
                  <a:srgbClr val="002949"/>
                </a:solidFill>
                <a:hlinkClick r:id="rId9"/>
              </a:rPr>
              <a:t>https://journal.lduvs.lg.ua/index.php/journal/article/view/1466</a:t>
            </a:r>
            <a:r>
              <a:rPr lang="uk-UA" altLang="uk-UA" sz="1200" dirty="0">
                <a:solidFill>
                  <a:srgbClr val="002949"/>
                </a:solidFill>
              </a:rPr>
              <a:t> </a:t>
            </a:r>
            <a:r>
              <a:rPr lang="en-US" altLang="uk-UA" sz="1200" dirty="0">
                <a:solidFill>
                  <a:srgbClr val="002949"/>
                </a:solidFill>
              </a:rPr>
              <a:t> </a:t>
            </a:r>
          </a:p>
          <a:p>
            <a:pPr marL="228600" indent="-228600" algn="just">
              <a:lnSpc>
                <a:spcPct val="100000"/>
              </a:lnSpc>
              <a:spcBef>
                <a:spcPct val="0"/>
              </a:spcBef>
              <a:spcAft>
                <a:spcPts val="0"/>
              </a:spcAft>
              <a:buFont typeface="+mj-lt"/>
              <a:buAutoNum type="arabicPeriod"/>
            </a:pPr>
            <a:r>
              <a:rPr lang="uk-UA" altLang="uk-UA" sz="1200" dirty="0">
                <a:solidFill>
                  <a:srgbClr val="002949"/>
                </a:solidFill>
              </a:rPr>
              <a:t>Берназюк Ян. Суб’єкти захисту суспільного (публічного) інтересу в адміністративному судочинстві // Слово Національної школи суддів України. 2021, № 4 (37), С. 85-96 </a:t>
            </a:r>
            <a:r>
              <a:rPr lang="en-US" altLang="uk-UA" sz="1200" dirty="0">
                <a:solidFill>
                  <a:srgbClr val="002949"/>
                </a:solidFill>
                <a:hlinkClick r:id="rId10"/>
              </a:rPr>
              <a:t>http://slovo.nsj.gov.ua/images/pdf/2021/4_37_2021/Shkola-suddiv4-2021.pdf</a:t>
            </a:r>
            <a:r>
              <a:rPr lang="uk-UA" altLang="uk-UA" sz="1200" dirty="0">
                <a:solidFill>
                  <a:srgbClr val="002949"/>
                </a:solidFill>
              </a:rPr>
              <a:t> </a:t>
            </a:r>
            <a:endParaRPr lang="en-US" altLang="uk-UA" sz="1200" dirty="0">
              <a:solidFill>
                <a:srgbClr val="002949"/>
              </a:solidFill>
            </a:endParaRPr>
          </a:p>
          <a:p>
            <a:pPr marL="228600" indent="-228600" algn="just">
              <a:lnSpc>
                <a:spcPct val="100000"/>
              </a:lnSpc>
              <a:spcBef>
                <a:spcPct val="0"/>
              </a:spcBef>
              <a:spcAft>
                <a:spcPts val="0"/>
              </a:spcAft>
              <a:buFont typeface="+mj-lt"/>
              <a:buAutoNum type="arabicPeriod"/>
            </a:pPr>
            <a:r>
              <a:rPr lang="uk-UA" sz="1200" dirty="0">
                <a:solidFill>
                  <a:srgbClr val="002949"/>
                </a:solidFill>
              </a:rPr>
              <a:t>Берназюк Ян. Суспільні та державні інтереси в аспекті національної безпеки: взаємодоповнюючі чи конкуруючі правові категорії // </a:t>
            </a:r>
            <a:r>
              <a:rPr lang="en-US" sz="1200" dirty="0">
                <a:solidFill>
                  <a:srgbClr val="002949"/>
                </a:solidFill>
                <a:hlinkClick r:id="rId11"/>
              </a:rPr>
              <a:t>http://nsj.gov.ua/ua/news/pidvishennya-rivnya-doviri-gromadskosti-do-sudu/</a:t>
            </a:r>
            <a:r>
              <a:rPr lang="uk-UA" sz="1200" dirty="0">
                <a:solidFill>
                  <a:srgbClr val="002949"/>
                </a:solidFill>
              </a:rPr>
              <a:t> </a:t>
            </a:r>
          </a:p>
          <a:p>
            <a:pPr marL="228600" indent="-228600" algn="just">
              <a:lnSpc>
                <a:spcPct val="100000"/>
              </a:lnSpc>
              <a:spcBef>
                <a:spcPct val="0"/>
              </a:spcBef>
              <a:spcAft>
                <a:spcPts val="0"/>
              </a:spcAft>
              <a:buFont typeface="+mj-lt"/>
              <a:buAutoNum type="arabicPeriod"/>
            </a:pPr>
            <a:r>
              <a:rPr lang="uk-UA" altLang="uk-UA" sz="1200" dirty="0">
                <a:solidFill>
                  <a:srgbClr val="002949"/>
                </a:solidFill>
              </a:rPr>
              <a:t>Берназюк Ян. Ефективний захист прав особи в адміністративному судочинстві як основа довіри до правосуддя: критерії, межі та особливості досягнення </a:t>
            </a:r>
            <a:r>
              <a:rPr lang="en-US" altLang="uk-UA" sz="1200" dirty="0">
                <a:solidFill>
                  <a:srgbClr val="002949"/>
                </a:solidFill>
                <a:hlinkClick r:id="rId12"/>
              </a:rPr>
              <a:t>https://supreme.court.gov.ua/userfiles/media/new_folder_for_uploads/supreme/2023_prezent/presentation_bernaziuk_effectivenii_zahist.pdf</a:t>
            </a:r>
            <a:r>
              <a:rPr lang="uk-UA" altLang="uk-UA" sz="1200" dirty="0">
                <a:solidFill>
                  <a:srgbClr val="002949"/>
                </a:solidFill>
              </a:rPr>
              <a:t> </a:t>
            </a:r>
            <a:endParaRPr lang="en-US" altLang="uk-UA" sz="1200" dirty="0">
              <a:solidFill>
                <a:srgbClr val="002949"/>
              </a:solidFill>
            </a:endParaRPr>
          </a:p>
          <a:p>
            <a:pPr marL="228600" indent="-228600" algn="just">
              <a:lnSpc>
                <a:spcPct val="100000"/>
              </a:lnSpc>
              <a:spcBef>
                <a:spcPct val="0"/>
              </a:spcBef>
              <a:spcAft>
                <a:spcPts val="0"/>
              </a:spcAft>
              <a:buFont typeface="+mj-lt"/>
              <a:buAutoNum type="arabicPeriod"/>
            </a:pPr>
            <a:r>
              <a:rPr lang="uk-UA" altLang="uk-UA" sz="1200" dirty="0">
                <a:solidFill>
                  <a:srgbClr val="002949"/>
                </a:solidFill>
              </a:rPr>
              <a:t>Берназюк Ян. Нова редакція статті 124 Конституції України та справи, що не підлягають судовому розгляду / Критичне мислення у вільному суспільстві: теоретико-методологічний, конституційно- та міжнародно-правовий потенціал: Матеріали міжнародної науково-практичної конференції, м. Київ, 17 квітня 2019 р. - Київ: Таврійський національний університет імені В.І. Вернадського, 2019. - 156 с. - С. 104-108</a:t>
            </a:r>
          </a:p>
          <a:p>
            <a:pPr marL="228600" indent="-228600" algn="just">
              <a:lnSpc>
                <a:spcPct val="100000"/>
              </a:lnSpc>
              <a:spcBef>
                <a:spcPct val="0"/>
              </a:spcBef>
              <a:spcAft>
                <a:spcPts val="0"/>
              </a:spcAft>
              <a:buFont typeface="+mj-lt"/>
              <a:buAutoNum type="arabicPeriod"/>
            </a:pPr>
            <a:r>
              <a:rPr lang="ru-RU" altLang="uk-UA" sz="1200" dirty="0">
                <a:solidFill>
                  <a:srgbClr val="002949"/>
                </a:solidFill>
              </a:rPr>
              <a:t>Берназюк Ян. Справи, що не підлягають вирішенню в судах в аспекті сформованих Європейським судом з прав людини умов обмеження права особи на доступ до суду / Конституційно-правове будівництво на зламі епох: пошуки оптимальних моделей: матеріали міжнародної науково практичної конференції, м. Ужгород, 3-4 травня 2019 р. Ужгород: Ужгородський національний університет, 2019. 310 с. - С. 152-157. </a:t>
            </a:r>
            <a:r>
              <a:rPr lang="ru-RU" altLang="uk-UA" sz="1200" dirty="0">
                <a:solidFill>
                  <a:srgbClr val="002949"/>
                </a:solidFill>
                <a:hlinkClick r:id="rId13"/>
              </a:rPr>
              <a:t>https://ccu.gov.ua/sites/default/files/konstytuciyno-pravove_budivnyctvo_na_zlami_epoh_2019.pdf</a:t>
            </a:r>
            <a:r>
              <a:rPr lang="ru-RU" altLang="uk-UA" sz="1200" dirty="0">
                <a:solidFill>
                  <a:srgbClr val="002949"/>
                </a:solidFill>
              </a:rPr>
              <a:t> </a:t>
            </a:r>
            <a:endParaRPr lang="uk-UA" altLang="uk-UA" sz="1200" dirty="0">
              <a:solidFill>
                <a:srgbClr val="002949"/>
              </a:solidFill>
            </a:endParaRPr>
          </a:p>
          <a:p>
            <a:pPr algn="just">
              <a:lnSpc>
                <a:spcPct val="100000"/>
              </a:lnSpc>
              <a:spcBef>
                <a:spcPct val="0"/>
              </a:spcBef>
              <a:spcAft>
                <a:spcPts val="0"/>
              </a:spcAft>
              <a:buFont typeface="Arial" panose="020B0604020202020204" pitchFamily="34" charset="0"/>
              <a:buNone/>
            </a:pPr>
            <a:endParaRPr lang="en-US" altLang="uk-UA" sz="1300" dirty="0">
              <a:solidFill>
                <a:srgbClr val="002949"/>
              </a:solidFill>
            </a:endParaRPr>
          </a:p>
        </p:txBody>
      </p:sp>
      <p:sp>
        <p:nvSpPr>
          <p:cNvPr id="4" name="Сувій: горизонтальний 3">
            <a:extLst>
              <a:ext uri="{FF2B5EF4-FFF2-40B4-BE49-F238E27FC236}">
                <a16:creationId xmlns:a16="http://schemas.microsoft.com/office/drawing/2014/main" id="{1C051F15-B886-844B-3B90-6CA90B01F7F8}"/>
              </a:ext>
            </a:extLst>
          </p:cNvPr>
          <p:cNvSpPr/>
          <p:nvPr/>
        </p:nvSpPr>
        <p:spPr>
          <a:xfrm>
            <a:off x="780176" y="210312"/>
            <a:ext cx="9873934" cy="406452"/>
          </a:xfrm>
          <a:prstGeom prst="horizontalScroll">
            <a:avLst>
              <a:gd name="adj" fmla="val 25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80340"/>
            <a:r>
              <a:rPr lang="uk-UA" sz="2400" dirty="0" smtClean="0">
                <a:solidFill>
                  <a:srgbClr val="004E9E"/>
                </a:solidFill>
                <a:effectLst/>
                <a:latin typeface="Roboto Condensed Light" panose="02000000000000000000" pitchFamily="2" charset="0"/>
                <a:ea typeface="Roboto Condensed Light" panose="02000000000000000000" pitchFamily="2" charset="0"/>
              </a:rPr>
              <a:t>ДОДАТКОВІ </a:t>
            </a:r>
            <a:r>
              <a:rPr lang="uk-UA" sz="2400" dirty="0">
                <a:solidFill>
                  <a:srgbClr val="004E9E"/>
                </a:solidFill>
                <a:effectLst/>
                <a:latin typeface="Roboto Condensed Light" panose="02000000000000000000" pitchFamily="2" charset="0"/>
                <a:ea typeface="Roboto Condensed Light" panose="02000000000000000000" pitchFamily="2" charset="0"/>
              </a:rPr>
              <a:t>ДЖЕРЕЛА</a:t>
            </a:r>
          </a:p>
        </p:txBody>
      </p:sp>
      <p:sp>
        <p:nvSpPr>
          <p:cNvPr id="5" name="Text Placeholder 2"/>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sp>
        <p:nvSpPr>
          <p:cNvPr id="6" name="Slide Number Placeholder 3"/>
          <p:cNvSpPr>
            <a:spLocks noGrp="1"/>
          </p:cNvSpPr>
          <p:nvPr>
            <p:ph type="sldNum" sz="quarter" idx="12"/>
          </p:nvPr>
        </p:nvSpPr>
        <p:spPr>
          <a:xfrm>
            <a:off x="9267351" y="5995665"/>
            <a:ext cx="2404944" cy="402652"/>
          </a:xfrm>
        </p:spPr>
        <p:txBody>
          <a:bodyPr/>
          <a:lstStyle/>
          <a:p>
            <a:r>
              <a:rPr lang="uk-UA" sz="1400" dirty="0">
                <a:solidFill>
                  <a:srgbClr val="002949"/>
                </a:solidFill>
              </a:rPr>
              <a:t>8</a:t>
            </a:r>
            <a:endParaRPr lang="en-US" sz="1400" dirty="0">
              <a:solidFill>
                <a:srgbClr val="002949"/>
              </a:solidFill>
            </a:endParaRPr>
          </a:p>
        </p:txBody>
      </p:sp>
      <p:cxnSp>
        <p:nvCxnSpPr>
          <p:cNvPr id="7" name="Прямая соединительная линия 6"/>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8" name="Text Placeholder 2"/>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uk-UA" altLang="uk-UA" dirty="0">
              <a:solidFill>
                <a:srgbClr val="002949"/>
              </a:solidFill>
            </a:endParaRPr>
          </a:p>
        </p:txBody>
      </p:sp>
    </p:spTree>
    <p:extLst>
      <p:ext uri="{BB962C8B-B14F-4D97-AF65-F5344CB8AC3E}">
        <p14:creationId xmlns:p14="http://schemas.microsoft.com/office/powerpoint/2010/main" val="1691470965"/>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4">
            <a:extLst>
              <a:ext uri="{FF2B5EF4-FFF2-40B4-BE49-F238E27FC236}">
                <a16:creationId xmlns:a16="http://schemas.microsoft.com/office/drawing/2014/main" id="{2C703E52-4BE2-15A0-6776-C6B38B390E80}"/>
              </a:ext>
            </a:extLst>
          </p:cNvPr>
          <p:cNvSpPr>
            <a:spLocks noChangeArrowheads="1"/>
          </p:cNvSpPr>
          <p:nvPr/>
        </p:nvSpPr>
        <p:spPr bwMode="auto">
          <a:xfrm>
            <a:off x="519705" y="738234"/>
            <a:ext cx="11342557" cy="4616648"/>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lvl="0" algn="just">
              <a:lnSpc>
                <a:spcPct val="100000"/>
              </a:lnSpc>
              <a:spcBef>
                <a:spcPts val="0"/>
              </a:spcBef>
              <a:spcAft>
                <a:spcPts val="0"/>
              </a:spcAft>
              <a:buNone/>
            </a:pPr>
            <a:r>
              <a:rPr lang="en-US" altLang="uk-UA" sz="1400" dirty="0">
                <a:solidFill>
                  <a:srgbClr val="002949"/>
                </a:solidFill>
                <a:ea typeface="Roboto Condensed Light" panose="02000000000000000000" pitchFamily="2" charset="0"/>
              </a:rPr>
              <a:t>14</a:t>
            </a:r>
            <a:r>
              <a:rPr lang="en-US" altLang="uk-UA" sz="1400" dirty="0" smtClean="0">
                <a:solidFill>
                  <a:srgbClr val="002949"/>
                </a:solidFill>
                <a:ea typeface="Roboto Condensed Light" panose="02000000000000000000" pitchFamily="2" charset="0"/>
              </a:rPr>
              <a:t>.</a:t>
            </a:r>
            <a:r>
              <a:rPr lang="uk-UA" altLang="uk-UA" sz="1400" smtClean="0">
                <a:solidFill>
                  <a:srgbClr val="002949"/>
                </a:solidFill>
                <a:ea typeface="Roboto Condensed Light" panose="02000000000000000000" pitchFamily="2" charset="0"/>
              </a:rPr>
              <a:t> </a:t>
            </a:r>
            <a:r>
              <a:rPr lang="ru-RU" altLang="uk-UA" sz="1400" smtClean="0">
                <a:solidFill>
                  <a:srgbClr val="002949"/>
                </a:solidFill>
                <a:ea typeface="Roboto Condensed Light" panose="02000000000000000000" pitchFamily="2" charset="0"/>
              </a:rPr>
              <a:t>Берназюк </a:t>
            </a:r>
            <a:r>
              <a:rPr lang="ru-RU" altLang="uk-UA" sz="1400" dirty="0">
                <a:solidFill>
                  <a:srgbClr val="002949"/>
                </a:solidFill>
                <a:ea typeface="Roboto Condensed Light" panose="02000000000000000000" pitchFamily="2" charset="0"/>
              </a:rPr>
              <a:t>Ян. Інструменти штучного інтелекту та неприпустимість зловживання процесуальними правами </a:t>
            </a:r>
            <a:r>
              <a:rPr lang="ru-RU" altLang="uk-UA" sz="1400" dirty="0">
                <a:solidFill>
                  <a:srgbClr val="002949"/>
                </a:solidFill>
                <a:ea typeface="Roboto Condensed Light" panose="02000000000000000000" pitchFamily="2" charset="0"/>
                <a:hlinkClick r:id="rId2"/>
              </a:rPr>
              <a:t>https://supreme.court.gov.ua/userfiles/media/new_folder_for_uploads/supreme/2024_prezent/AI_abuse_of_procedural_rights.pdf</a:t>
            </a:r>
            <a:r>
              <a:rPr lang="ru-RU" altLang="uk-UA" sz="1400" dirty="0">
                <a:solidFill>
                  <a:srgbClr val="002949"/>
                </a:solidFill>
                <a:ea typeface="Roboto Condensed Light" panose="02000000000000000000" pitchFamily="2" charset="0"/>
              </a:rPr>
              <a:t> </a:t>
            </a:r>
          </a:p>
          <a:p>
            <a:pPr marL="0" indent="0" algn="just">
              <a:lnSpc>
                <a:spcPct val="100000"/>
              </a:lnSpc>
              <a:spcBef>
                <a:spcPts val="0"/>
              </a:spcBef>
              <a:spcAft>
                <a:spcPts val="0"/>
              </a:spcAft>
              <a:buFont typeface="Arial" panose="020B0604020202020204" pitchFamily="34" charset="0"/>
              <a:buNone/>
            </a:pPr>
            <a:r>
              <a:rPr lang="en-US" altLang="uk-UA" sz="1400" dirty="0">
                <a:solidFill>
                  <a:srgbClr val="002949"/>
                </a:solidFill>
              </a:rPr>
              <a:t>15</a:t>
            </a:r>
            <a:r>
              <a:rPr lang="uk-UA" altLang="uk-UA" sz="1400" dirty="0">
                <a:solidFill>
                  <a:srgbClr val="002949"/>
                </a:solidFill>
              </a:rPr>
              <a:t>. </a:t>
            </a:r>
            <a:r>
              <a:rPr lang="ru-RU" altLang="uk-UA" sz="1400" dirty="0">
                <a:solidFill>
                  <a:srgbClr val="002949"/>
                </a:solidFill>
              </a:rPr>
              <a:t>Берназюк Ян. Поняття та особливості принципу неприпустимості зловживання процесуальними правами в адміністративному судочинстві // Науковий вісник Ужгородського національного університету. – 2021. – Серія Право. – Випуск 66. – С. 135-141 </a:t>
            </a:r>
            <a:r>
              <a:rPr lang="en-US" altLang="uk-UA" sz="1400" dirty="0">
                <a:solidFill>
                  <a:srgbClr val="002949"/>
                </a:solidFill>
                <a:hlinkClick r:id="rId3"/>
              </a:rPr>
              <a:t>https://visnyk-juris-uzhnu.com/wp-content/uploads/2021/10/NVUzhNU_66.pdf</a:t>
            </a:r>
            <a:r>
              <a:rPr lang="uk-UA" altLang="uk-UA" sz="1400" dirty="0">
                <a:solidFill>
                  <a:srgbClr val="002949"/>
                </a:solidFill>
              </a:rPr>
              <a:t> </a:t>
            </a:r>
            <a:endParaRPr lang="en-US" altLang="uk-UA" sz="1400" dirty="0">
              <a:solidFill>
                <a:srgbClr val="002949"/>
              </a:solidFill>
            </a:endParaRPr>
          </a:p>
          <a:p>
            <a:pPr marL="0" indent="0" algn="just">
              <a:lnSpc>
                <a:spcPct val="100000"/>
              </a:lnSpc>
              <a:spcBef>
                <a:spcPts val="0"/>
              </a:spcBef>
              <a:spcAft>
                <a:spcPts val="0"/>
              </a:spcAft>
              <a:buFont typeface="Arial" panose="020B0604020202020204" pitchFamily="34" charset="0"/>
              <a:buNone/>
            </a:pPr>
            <a:r>
              <a:rPr lang="uk-UA" altLang="uk-UA" sz="1400" dirty="0">
                <a:solidFill>
                  <a:srgbClr val="002949"/>
                </a:solidFill>
              </a:rPr>
              <a:t>16</a:t>
            </a:r>
            <a:r>
              <a:rPr lang="en-US" altLang="uk-UA" sz="1400" dirty="0">
                <a:solidFill>
                  <a:srgbClr val="002949"/>
                </a:solidFill>
              </a:rPr>
              <a:t>. </a:t>
            </a:r>
            <a:r>
              <a:rPr lang="ru-RU" altLang="uk-UA" sz="1400" dirty="0">
                <a:solidFill>
                  <a:srgbClr val="002949"/>
                </a:solidFill>
              </a:rPr>
              <a:t>Берназюк Ян. Поняття зловживання процесуальними правами в адміністративному судочинстві та його вплив на довіру до судової гілки влади // Експерт: парадигми юридичних наук і державного управління </a:t>
            </a:r>
            <a:r>
              <a:rPr lang="en-US" altLang="uk-UA" sz="1400" dirty="0" smtClean="0">
                <a:solidFill>
                  <a:srgbClr val="002949"/>
                </a:solidFill>
              </a:rPr>
              <a:t>expert</a:t>
            </a:r>
            <a:r>
              <a:rPr lang="en-US" altLang="uk-UA" sz="1400" dirty="0">
                <a:solidFill>
                  <a:srgbClr val="002949"/>
                </a:solidFill>
              </a:rPr>
              <a:t> </a:t>
            </a:r>
            <a:r>
              <a:rPr lang="en-US" altLang="uk-UA" sz="1400" dirty="0" smtClean="0">
                <a:solidFill>
                  <a:srgbClr val="002949"/>
                </a:solidFill>
              </a:rPr>
              <a:t>№ </a:t>
            </a:r>
            <a:r>
              <a:rPr lang="en-US" altLang="uk-UA" sz="1400" dirty="0">
                <a:solidFill>
                  <a:srgbClr val="002949"/>
                </a:solidFill>
              </a:rPr>
              <a:t>5 (17) – </a:t>
            </a:r>
            <a:r>
              <a:rPr lang="ru-RU" altLang="uk-UA" sz="1400" dirty="0">
                <a:solidFill>
                  <a:srgbClr val="002949"/>
                </a:solidFill>
              </a:rPr>
              <a:t>жовтень 2021 – С. 23-39. </a:t>
            </a:r>
            <a:r>
              <a:rPr lang="en-US" altLang="uk-UA" sz="1400" dirty="0">
                <a:solidFill>
                  <a:srgbClr val="002949"/>
                </a:solidFill>
                <a:hlinkClick r:id="rId4"/>
              </a:rPr>
              <a:t>https://maup.com.ua/assets/files/expert/17/2.pdf</a:t>
            </a:r>
            <a:r>
              <a:rPr lang="uk-UA" altLang="uk-UA" sz="1400" dirty="0">
                <a:solidFill>
                  <a:srgbClr val="002949"/>
                </a:solidFill>
              </a:rPr>
              <a:t> </a:t>
            </a:r>
            <a:endParaRPr lang="en-US" altLang="uk-UA" sz="1400" dirty="0">
              <a:solidFill>
                <a:srgbClr val="002949"/>
              </a:solidFill>
            </a:endParaRPr>
          </a:p>
          <a:p>
            <a:pPr marL="0" indent="0" algn="just">
              <a:lnSpc>
                <a:spcPct val="100000"/>
              </a:lnSpc>
              <a:spcBef>
                <a:spcPts val="0"/>
              </a:spcBef>
              <a:spcAft>
                <a:spcPts val="0"/>
              </a:spcAft>
              <a:buFont typeface="Arial" panose="020B0604020202020204" pitchFamily="34" charset="0"/>
              <a:buNone/>
            </a:pPr>
            <a:r>
              <a:rPr lang="uk-UA" altLang="uk-UA" sz="1400" dirty="0">
                <a:solidFill>
                  <a:srgbClr val="002949"/>
                </a:solidFill>
              </a:rPr>
              <a:t>17</a:t>
            </a:r>
            <a:r>
              <a:rPr lang="en-US" altLang="uk-UA" sz="1400" dirty="0">
                <a:solidFill>
                  <a:srgbClr val="002949"/>
                </a:solidFill>
              </a:rPr>
              <a:t>. Bernazyuk Ian. The types of abuse of procedural rights in administrative judicature: practice of the Supreme court and the</a:t>
            </a:r>
            <a:r>
              <a:rPr lang="uk-UA" altLang="uk-UA" sz="1400" dirty="0">
                <a:solidFill>
                  <a:srgbClr val="002949"/>
                </a:solidFill>
              </a:rPr>
              <a:t> </a:t>
            </a:r>
            <a:r>
              <a:rPr lang="en-US" altLang="uk-UA" sz="1400" dirty="0">
                <a:solidFill>
                  <a:srgbClr val="002949"/>
                </a:solidFill>
              </a:rPr>
              <a:t>European court of human rights </a:t>
            </a:r>
            <a:r>
              <a:rPr lang="ru-RU" altLang="uk-UA" sz="1400" dirty="0" smtClean="0">
                <a:solidFill>
                  <a:srgbClr val="002949"/>
                </a:solidFill>
              </a:rPr>
              <a:t>// </a:t>
            </a:r>
            <a:r>
              <a:rPr lang="en-US" altLang="uk-UA" sz="1400" dirty="0">
                <a:solidFill>
                  <a:srgbClr val="002949"/>
                </a:solidFill>
              </a:rPr>
              <a:t>Visegrad Journal on Human Rights. 2021, № 4, </a:t>
            </a:r>
            <a:r>
              <a:rPr lang="ru-RU" altLang="uk-UA" sz="1400" dirty="0">
                <a:solidFill>
                  <a:srgbClr val="002949"/>
                </a:solidFill>
              </a:rPr>
              <a:t>С. 31-36. </a:t>
            </a:r>
            <a:r>
              <a:rPr lang="en-US" altLang="uk-UA" sz="1400" dirty="0">
                <a:solidFill>
                  <a:srgbClr val="002949"/>
                </a:solidFill>
                <a:hlinkClick r:id="rId5"/>
              </a:rPr>
              <a:t>https://journal-vjhr.sk/wp-content/uploads/2021/11/VJHR_4_2021.pdf</a:t>
            </a:r>
            <a:r>
              <a:rPr lang="uk-UA" altLang="uk-UA" sz="1400" dirty="0">
                <a:solidFill>
                  <a:srgbClr val="002949"/>
                </a:solidFill>
              </a:rPr>
              <a:t> </a:t>
            </a:r>
            <a:endParaRPr lang="en-US" altLang="uk-UA" sz="1400" dirty="0">
              <a:solidFill>
                <a:srgbClr val="002949"/>
              </a:solidFill>
            </a:endParaRPr>
          </a:p>
          <a:p>
            <a:pPr marL="0" indent="0" algn="just">
              <a:lnSpc>
                <a:spcPct val="100000"/>
              </a:lnSpc>
              <a:spcBef>
                <a:spcPts val="0"/>
              </a:spcBef>
              <a:spcAft>
                <a:spcPts val="0"/>
              </a:spcAft>
              <a:buFont typeface="Arial" panose="020B0604020202020204" pitchFamily="34" charset="0"/>
              <a:buNone/>
            </a:pPr>
            <a:r>
              <a:rPr lang="uk-UA" altLang="uk-UA" sz="1400" dirty="0">
                <a:solidFill>
                  <a:srgbClr val="002949"/>
                </a:solidFill>
              </a:rPr>
              <a:t>18</a:t>
            </a:r>
            <a:r>
              <a:rPr lang="en-US" altLang="uk-UA" sz="1400" dirty="0">
                <a:solidFill>
                  <a:srgbClr val="002949"/>
                </a:solidFill>
              </a:rPr>
              <a:t>. </a:t>
            </a:r>
            <a:r>
              <a:rPr lang="ru-RU" altLang="uk-UA" sz="1400" dirty="0">
                <a:solidFill>
                  <a:srgbClr val="002949"/>
                </a:solidFill>
              </a:rPr>
              <a:t>Берназюк Ян. Національні та міжнародні стандарти протидії зловживанню процесуальними правами під час вирішення публічно-правових спорів // Право і суспільство № 5/2021 С. 301-314 </a:t>
            </a:r>
            <a:r>
              <a:rPr lang="en-US" altLang="uk-UA" sz="1400" dirty="0">
                <a:solidFill>
                  <a:srgbClr val="002949"/>
                </a:solidFill>
                <a:hlinkClick r:id="rId6"/>
              </a:rPr>
              <a:t>http://pravoisuspilstvo.org.ua/archive/2021/5_2021/44.pdf</a:t>
            </a:r>
            <a:r>
              <a:rPr lang="uk-UA" altLang="uk-UA" sz="1400" dirty="0">
                <a:solidFill>
                  <a:srgbClr val="002949"/>
                </a:solidFill>
              </a:rPr>
              <a:t> </a:t>
            </a:r>
            <a:endParaRPr lang="en-US" altLang="uk-UA" sz="1400" dirty="0">
              <a:solidFill>
                <a:srgbClr val="002949"/>
              </a:solidFill>
            </a:endParaRPr>
          </a:p>
          <a:p>
            <a:pPr marL="0" indent="0" algn="just">
              <a:lnSpc>
                <a:spcPct val="100000"/>
              </a:lnSpc>
              <a:spcBef>
                <a:spcPts val="0"/>
              </a:spcBef>
              <a:spcAft>
                <a:spcPts val="0"/>
              </a:spcAft>
              <a:buFont typeface="Arial" panose="020B0604020202020204" pitchFamily="34" charset="0"/>
              <a:buNone/>
            </a:pPr>
            <a:r>
              <a:rPr lang="uk-UA" altLang="uk-UA" sz="1400" dirty="0">
                <a:solidFill>
                  <a:srgbClr val="002949"/>
                </a:solidFill>
              </a:rPr>
              <a:t>19</a:t>
            </a:r>
            <a:r>
              <a:rPr lang="en-US" altLang="uk-UA" sz="1400" dirty="0">
                <a:solidFill>
                  <a:srgbClr val="002949"/>
                </a:solidFill>
              </a:rPr>
              <a:t>. </a:t>
            </a:r>
            <a:r>
              <a:rPr lang="ru-RU" altLang="uk-UA" sz="1400" dirty="0">
                <a:solidFill>
                  <a:srgbClr val="002949"/>
                </a:solidFill>
              </a:rPr>
              <a:t>Берназюк Ян. Особливості дотримання в адміністративному судочинстві принципу неприпустимості зловживання процесуальними правами» </a:t>
            </a:r>
            <a:r>
              <a:rPr lang="en-US" altLang="uk-UA" sz="1400" dirty="0">
                <a:solidFill>
                  <a:srgbClr val="002949"/>
                </a:solidFill>
                <a:hlinkClick r:id="rId7"/>
              </a:rPr>
              <a:t>https://supreme.court.gov.ua/userfiles/media/new_folder_for_uploads/supreme/Bernazuk_23_04_2021.pd</a:t>
            </a:r>
            <a:r>
              <a:rPr lang="uk-UA" altLang="uk-UA" sz="1400" dirty="0">
                <a:solidFill>
                  <a:srgbClr val="002949"/>
                </a:solidFill>
              </a:rPr>
              <a:t> </a:t>
            </a:r>
          </a:p>
          <a:p>
            <a:pPr marL="0" indent="0" algn="just">
              <a:lnSpc>
                <a:spcPct val="100000"/>
              </a:lnSpc>
              <a:spcBef>
                <a:spcPts val="0"/>
              </a:spcBef>
              <a:spcAft>
                <a:spcPts val="0"/>
              </a:spcAft>
              <a:buNone/>
            </a:pPr>
            <a:r>
              <a:rPr lang="ru-RU" altLang="uk-UA" sz="1400" dirty="0">
                <a:solidFill>
                  <a:srgbClr val="002949"/>
                </a:solidFill>
              </a:rPr>
              <a:t>20. Берназюк Ян. Добросовісність учасників судового процесу та запобігання зловживання процесуальними правами </a:t>
            </a:r>
            <a:r>
              <a:rPr lang="ru-RU" altLang="uk-UA" sz="1400" dirty="0">
                <a:solidFill>
                  <a:srgbClr val="002949"/>
                </a:solidFill>
                <a:hlinkClick r:id="rId8"/>
              </a:rPr>
              <a:t>https://supreme.court.gov.ua/userfiles/media/new_folder_for_uploads/supreme/2024_prezent/good_faith_abuse_process_bernaziuk.pdf</a:t>
            </a:r>
            <a:r>
              <a:rPr lang="ru-RU" altLang="uk-UA" sz="1400" dirty="0">
                <a:solidFill>
                  <a:srgbClr val="002949"/>
                </a:solidFill>
              </a:rPr>
              <a:t> </a:t>
            </a:r>
          </a:p>
          <a:p>
            <a:pPr marL="0" indent="0" algn="just">
              <a:lnSpc>
                <a:spcPct val="100000"/>
              </a:lnSpc>
              <a:spcBef>
                <a:spcPts val="0"/>
              </a:spcBef>
              <a:spcAft>
                <a:spcPts val="0"/>
              </a:spcAft>
              <a:buNone/>
            </a:pPr>
            <a:r>
              <a:rPr lang="ru-RU" altLang="uk-UA" sz="1400" dirty="0">
                <a:solidFill>
                  <a:srgbClr val="002949"/>
                </a:solidFill>
              </a:rPr>
              <a:t>21. Берназюк Ян. Окремі аспекти практики Верховного Суду щодо гарантування права особи на доступ до публічної </a:t>
            </a:r>
            <a:r>
              <a:rPr lang="ru-RU" altLang="uk-UA" sz="1400" dirty="0" err="1">
                <a:solidFill>
                  <a:srgbClr val="002949"/>
                </a:solidFill>
              </a:rPr>
              <a:t>інформації</a:t>
            </a:r>
            <a:r>
              <a:rPr lang="ru-RU" altLang="uk-UA" sz="1400" dirty="0">
                <a:solidFill>
                  <a:srgbClr val="002949"/>
                </a:solidFill>
              </a:rPr>
              <a:t> </a:t>
            </a:r>
            <a:r>
              <a:rPr lang="en-US" altLang="uk-UA" sz="1400" dirty="0" smtClean="0">
                <a:solidFill>
                  <a:srgbClr val="002949"/>
                </a:solidFill>
                <a:hlinkClick r:id="rId9"/>
              </a:rPr>
              <a:t>https</a:t>
            </a:r>
            <a:r>
              <a:rPr lang="en-US" altLang="uk-UA" sz="1400" dirty="0">
                <a:solidFill>
                  <a:srgbClr val="002949"/>
                </a:solidFill>
                <a:hlinkClick r:id="rId9"/>
              </a:rPr>
              <a:t>://constitutionalist.com.ua/okremi-aspekty-praktyky-verkhovnoho-sudu-shchodo-harantuvannia-prava-osoby-na-dostup-do-publichnoi-informatsii</a:t>
            </a:r>
            <a:r>
              <a:rPr lang="uk-UA" altLang="uk-UA" sz="1400" dirty="0">
                <a:solidFill>
                  <a:srgbClr val="002949"/>
                </a:solidFill>
              </a:rPr>
              <a:t> </a:t>
            </a:r>
            <a:r>
              <a:rPr lang="en-US" altLang="uk-UA" sz="1400" dirty="0">
                <a:solidFill>
                  <a:srgbClr val="002949"/>
                </a:solidFill>
              </a:rPr>
              <a:t> </a:t>
            </a:r>
          </a:p>
          <a:p>
            <a:pPr marL="0" indent="0" algn="just">
              <a:lnSpc>
                <a:spcPct val="100000"/>
              </a:lnSpc>
              <a:spcBef>
                <a:spcPts val="0"/>
              </a:spcBef>
              <a:spcAft>
                <a:spcPts val="0"/>
              </a:spcAft>
              <a:buNone/>
            </a:pPr>
            <a:r>
              <a:rPr lang="uk-UA" altLang="uk-UA" sz="1400" dirty="0">
                <a:solidFill>
                  <a:srgbClr val="002949"/>
                </a:solidFill>
              </a:rPr>
              <a:t>22</a:t>
            </a:r>
            <a:r>
              <a:rPr lang="en-US" altLang="uk-UA" sz="1400" dirty="0">
                <a:solidFill>
                  <a:srgbClr val="002949"/>
                </a:solidFill>
              </a:rPr>
              <a:t>. </a:t>
            </a:r>
            <a:r>
              <a:rPr lang="ru-RU" altLang="uk-UA" sz="1400" dirty="0" smtClean="0">
                <a:solidFill>
                  <a:srgbClr val="002949"/>
                </a:solidFill>
              </a:rPr>
              <a:t>Берназюк </a:t>
            </a:r>
            <a:r>
              <a:rPr lang="ru-RU" altLang="uk-UA" sz="1400" dirty="0">
                <a:solidFill>
                  <a:srgbClr val="002949"/>
                </a:solidFill>
              </a:rPr>
              <a:t>Ян. Обмеження права на доступ до публічної інформації для підтримання авторитету і неупередженості правосуддя </a:t>
            </a:r>
            <a:r>
              <a:rPr lang="en-US" altLang="uk-UA" sz="1400" dirty="0">
                <a:solidFill>
                  <a:srgbClr val="002949"/>
                </a:solidFill>
                <a:hlinkClick r:id="rId10"/>
              </a:rPr>
              <a:t>https://supreme.court.gov.ua/userfiles/media/new_folder_for_uploads/supreme/2023_prezent/authority_%20impartiality_of_%20justice_bernaziuk%20(1).pdf</a:t>
            </a:r>
            <a:r>
              <a:rPr lang="uk-UA" altLang="uk-UA" sz="1400" dirty="0">
                <a:solidFill>
                  <a:srgbClr val="002949"/>
                </a:solidFill>
              </a:rPr>
              <a:t> </a:t>
            </a:r>
            <a:r>
              <a:rPr lang="en-US" altLang="uk-UA" sz="1400" dirty="0">
                <a:solidFill>
                  <a:srgbClr val="002949"/>
                </a:solidFill>
              </a:rPr>
              <a:t> </a:t>
            </a:r>
            <a:r>
              <a:rPr lang="uk-UA" altLang="uk-UA" sz="1400" dirty="0">
                <a:solidFill>
                  <a:srgbClr val="002949"/>
                </a:solidFill>
              </a:rPr>
              <a:t> </a:t>
            </a:r>
            <a:endParaRPr lang="uk-UA" sz="1400" dirty="0">
              <a:effectLst/>
              <a:ea typeface="Roboto Condensed Light" panose="02000000000000000000" pitchFamily="2" charset="0"/>
              <a:cs typeface="Times New Roman" panose="02020603050405020304" pitchFamily="18" charset="0"/>
            </a:endParaRPr>
          </a:p>
          <a:p>
            <a:pPr algn="just">
              <a:lnSpc>
                <a:spcPct val="100000"/>
              </a:lnSpc>
              <a:spcBef>
                <a:spcPct val="0"/>
              </a:spcBef>
              <a:spcAft>
                <a:spcPts val="0"/>
              </a:spcAft>
              <a:buNone/>
            </a:pPr>
            <a:r>
              <a:rPr lang="en-US" altLang="uk-UA" sz="1400" dirty="0" smtClean="0">
                <a:solidFill>
                  <a:srgbClr val="002949"/>
                </a:solidFill>
              </a:rPr>
              <a:t>2</a:t>
            </a:r>
            <a:r>
              <a:rPr lang="uk-UA" altLang="uk-UA" sz="1400" dirty="0" smtClean="0">
                <a:solidFill>
                  <a:srgbClr val="002949"/>
                </a:solidFill>
              </a:rPr>
              <a:t>3.</a:t>
            </a:r>
            <a:r>
              <a:rPr lang="en-US" altLang="uk-UA" sz="1400" dirty="0" smtClean="0">
                <a:solidFill>
                  <a:srgbClr val="002949"/>
                </a:solidFill>
              </a:rPr>
              <a:t> </a:t>
            </a:r>
            <a:r>
              <a:rPr lang="ru-RU" altLang="uk-UA" sz="1400" dirty="0" smtClean="0">
                <a:solidFill>
                  <a:srgbClr val="002949"/>
                </a:solidFill>
              </a:rPr>
              <a:t>Берназюк </a:t>
            </a:r>
            <a:r>
              <a:rPr lang="ru-RU" altLang="uk-UA" sz="1400" dirty="0">
                <a:solidFill>
                  <a:srgbClr val="002949"/>
                </a:solidFill>
              </a:rPr>
              <a:t>Ян. SLAPP – позови як виклик правосуддю: інструменти ідентифікації, юридичні підходи та захист права на свободу вираження </a:t>
            </a:r>
            <a:r>
              <a:rPr lang="ru-RU" altLang="uk-UA" sz="1400" dirty="0" smtClean="0">
                <a:solidFill>
                  <a:srgbClr val="002949"/>
                </a:solidFill>
              </a:rPr>
              <a:t>поглядів</a:t>
            </a:r>
            <a:endParaRPr lang="ru-RU" altLang="uk-UA" sz="1400" dirty="0">
              <a:solidFill>
                <a:srgbClr val="002949"/>
              </a:solidFill>
            </a:endParaRPr>
          </a:p>
          <a:p>
            <a:pPr algn="just">
              <a:lnSpc>
                <a:spcPct val="100000"/>
              </a:lnSpc>
              <a:spcBef>
                <a:spcPct val="0"/>
              </a:spcBef>
              <a:spcAft>
                <a:spcPts val="0"/>
              </a:spcAft>
              <a:buNone/>
            </a:pPr>
            <a:r>
              <a:rPr lang="ru-RU" altLang="uk-UA" sz="1400" dirty="0">
                <a:solidFill>
                  <a:srgbClr val="002949"/>
                </a:solidFill>
                <a:hlinkClick r:id="rId11"/>
              </a:rPr>
              <a:t>https://</a:t>
            </a:r>
            <a:r>
              <a:rPr lang="ru-RU" altLang="uk-UA" sz="1400" dirty="0" smtClean="0">
                <a:solidFill>
                  <a:srgbClr val="002949"/>
                </a:solidFill>
                <a:hlinkClick r:id="rId11"/>
              </a:rPr>
              <a:t>court.gov.ua/storage/portal/supreme/prezentacii_2025/116_SLAPP_bernaziuk.pdf</a:t>
            </a:r>
            <a:r>
              <a:rPr lang="en-US" altLang="uk-UA" sz="1400" dirty="0" smtClean="0">
                <a:solidFill>
                  <a:srgbClr val="002949"/>
                </a:solidFill>
              </a:rPr>
              <a:t> </a:t>
            </a:r>
            <a:endParaRPr lang="en-US" altLang="uk-UA" sz="1400" dirty="0">
              <a:solidFill>
                <a:srgbClr val="002949"/>
              </a:solidFill>
            </a:endParaRPr>
          </a:p>
        </p:txBody>
      </p:sp>
      <p:sp>
        <p:nvSpPr>
          <p:cNvPr id="4" name="Сувій: горизонтальний 3">
            <a:extLst>
              <a:ext uri="{FF2B5EF4-FFF2-40B4-BE49-F238E27FC236}">
                <a16:creationId xmlns:a16="http://schemas.microsoft.com/office/drawing/2014/main" id="{1C051F15-B886-844B-3B90-6CA90B01F7F8}"/>
              </a:ext>
            </a:extLst>
          </p:cNvPr>
          <p:cNvSpPr/>
          <p:nvPr/>
        </p:nvSpPr>
        <p:spPr>
          <a:xfrm>
            <a:off x="780176" y="210312"/>
            <a:ext cx="9873934" cy="406452"/>
          </a:xfrm>
          <a:prstGeom prst="horizontalScroll">
            <a:avLst>
              <a:gd name="adj" fmla="val 25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80340"/>
            <a:r>
              <a:rPr lang="uk-UA" sz="2400" dirty="0" smtClean="0">
                <a:solidFill>
                  <a:srgbClr val="004E9E"/>
                </a:solidFill>
                <a:latin typeface="Roboto Condensed Light" panose="02000000000000000000" pitchFamily="2" charset="0"/>
                <a:ea typeface="Roboto Condensed Light" panose="02000000000000000000" pitchFamily="2" charset="0"/>
              </a:rPr>
              <a:t>ДОДАТКОВ</a:t>
            </a:r>
            <a:r>
              <a:rPr lang="uk-UA" sz="2400" dirty="0" smtClean="0">
                <a:solidFill>
                  <a:srgbClr val="004E9E"/>
                </a:solidFill>
                <a:effectLst/>
                <a:latin typeface="Roboto Condensed Light" panose="02000000000000000000" pitchFamily="2" charset="0"/>
                <a:ea typeface="Roboto Condensed Light" panose="02000000000000000000" pitchFamily="2" charset="0"/>
              </a:rPr>
              <a:t>І </a:t>
            </a:r>
            <a:r>
              <a:rPr lang="uk-UA" sz="2400" dirty="0">
                <a:solidFill>
                  <a:srgbClr val="004E9E"/>
                </a:solidFill>
                <a:effectLst/>
                <a:latin typeface="Roboto Condensed Light" panose="02000000000000000000" pitchFamily="2" charset="0"/>
                <a:ea typeface="Roboto Condensed Light" panose="02000000000000000000" pitchFamily="2" charset="0"/>
              </a:rPr>
              <a:t>ДЖЕРЕЛА</a:t>
            </a:r>
          </a:p>
        </p:txBody>
      </p:sp>
      <p:sp>
        <p:nvSpPr>
          <p:cNvPr id="5" name="Text Placeholder 2"/>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sp>
        <p:nvSpPr>
          <p:cNvPr id="6" name="Slide Number Placeholder 3"/>
          <p:cNvSpPr>
            <a:spLocks noGrp="1"/>
          </p:cNvSpPr>
          <p:nvPr>
            <p:ph type="sldNum" sz="quarter" idx="12"/>
          </p:nvPr>
        </p:nvSpPr>
        <p:spPr>
          <a:xfrm>
            <a:off x="9267351" y="5995665"/>
            <a:ext cx="2404944" cy="402652"/>
          </a:xfrm>
        </p:spPr>
        <p:txBody>
          <a:bodyPr/>
          <a:lstStyle/>
          <a:p>
            <a:r>
              <a:rPr lang="uk-UA" sz="1400" dirty="0">
                <a:solidFill>
                  <a:srgbClr val="002949"/>
                </a:solidFill>
              </a:rPr>
              <a:t>8</a:t>
            </a:r>
            <a:endParaRPr lang="en-US" sz="1400" dirty="0">
              <a:solidFill>
                <a:srgbClr val="002949"/>
              </a:solidFill>
            </a:endParaRPr>
          </a:p>
        </p:txBody>
      </p:sp>
      <p:cxnSp>
        <p:nvCxnSpPr>
          <p:cNvPr id="7" name="Прямая соединительная линия 6"/>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8" name="Text Placeholder 2"/>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uk-UA" altLang="uk-UA" dirty="0">
              <a:solidFill>
                <a:srgbClr val="002949"/>
              </a:solidFill>
            </a:endParaRPr>
          </a:p>
        </p:txBody>
      </p:sp>
    </p:spTree>
    <p:extLst>
      <p:ext uri="{BB962C8B-B14F-4D97-AF65-F5344CB8AC3E}">
        <p14:creationId xmlns:p14="http://schemas.microsoft.com/office/powerpoint/2010/main" val="3454949370"/>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pic>
        <p:nvPicPr>
          <p:cNvPr id="5"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587375" y="584200"/>
            <a:ext cx="1232064" cy="1510617"/>
          </a:xfrm>
          <a:prstGeom prst="rect">
            <a:avLst/>
          </a:prstGeom>
        </p:spPr>
      </p:pic>
      <p:sp>
        <p:nvSpPr>
          <p:cNvPr id="6" name="TextBox 5">
            <a:extLst>
              <a:ext uri="{FF2B5EF4-FFF2-40B4-BE49-F238E27FC236}">
                <a16:creationId xmlns:a16="http://schemas.microsoft.com/office/drawing/2014/main" id="{234FC462-91EA-4801-A062-F8D36BEF3FCA}"/>
              </a:ext>
            </a:extLst>
          </p:cNvPr>
          <p:cNvSpPr txBox="1">
            <a:spLocks noChangeArrowheads="1"/>
          </p:cNvSpPr>
          <p:nvPr/>
        </p:nvSpPr>
        <p:spPr bwMode="auto">
          <a:xfrm>
            <a:off x="482525" y="5569506"/>
            <a:ext cx="493328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Дякую за увагу</a:t>
            </a:r>
            <a:r>
              <a:rPr lang="en-US"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a:t>
            </a:r>
            <a:endPar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cxnSp>
        <p:nvCxnSpPr>
          <p:cNvPr id="7" name="Пряма сполучна лінія 2">
            <a:extLst>
              <a:ext uri="{FF2B5EF4-FFF2-40B4-BE49-F238E27FC236}">
                <a16:creationId xmlns:a16="http://schemas.microsoft.com/office/drawing/2014/main" id="{89431B16-B8A7-4491-BBE3-19389F18F114}"/>
              </a:ext>
            </a:extLst>
          </p:cNvPr>
          <p:cNvCxnSpPr>
            <a:cxnSpLocks/>
          </p:cNvCxnSpPr>
          <p:nvPr/>
        </p:nvCxnSpPr>
        <p:spPr>
          <a:xfrm>
            <a:off x="587375" y="5477773"/>
            <a:ext cx="90716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Місце для номера слайда 1">
            <a:extLst>
              <a:ext uri="{FF2B5EF4-FFF2-40B4-BE49-F238E27FC236}">
                <a16:creationId xmlns:a16="http://schemas.microsoft.com/office/drawing/2014/main" id="{5AE18610-062B-FEA4-3C53-2BB8686D94BF}"/>
              </a:ext>
            </a:extLst>
          </p:cNvPr>
          <p:cNvSpPr>
            <a:spLocks noGrp="1"/>
          </p:cNvSpPr>
          <p:nvPr>
            <p:ph type="sldNum" sz="quarter" idx="12"/>
          </p:nvPr>
        </p:nvSpPr>
        <p:spPr/>
        <p:txBody>
          <a:bodyPr/>
          <a:lstStyle/>
          <a:p>
            <a:pPr>
              <a:defRPr/>
            </a:pPr>
            <a:fld id="{AF12A4B8-FBE2-42FD-8F7C-E331D756A450}" type="slidenum">
              <a:rPr lang="uk-UA" altLang="uk-UA" smtClean="0">
                <a:solidFill>
                  <a:srgbClr val="002949"/>
                </a:solidFill>
              </a:rPr>
              <a:pPr>
                <a:defRPr/>
              </a:pPr>
              <a:t>29</a:t>
            </a:fld>
            <a:endParaRPr lang="uk-UA" altLang="uk-UA" dirty="0">
              <a:solidFill>
                <a:srgbClr val="002949"/>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769650"/>
          </a:xfrm>
        </p:spPr>
        <p:txBody>
          <a:bodyPr/>
          <a:lstStyle/>
          <a:p>
            <a:pPr algn="ctr"/>
            <a:r>
              <a:rPr lang="uk-UA" sz="4000" b="1" dirty="0">
                <a:solidFill>
                  <a:srgbClr val="004E9E"/>
                </a:solidFill>
                <a:ea typeface="Roboto Condensed Light" panose="02000000000000000000" pitchFamily="2" charset="0"/>
                <a:cs typeface="Times New Roman" panose="02020603050405020304" pitchFamily="18" charset="0"/>
              </a:rPr>
              <a:t>Конституція України </a:t>
            </a:r>
            <a:endParaRPr lang="uk-UA" sz="4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371600"/>
            <a:ext cx="11395494" cy="4493178"/>
          </a:xfrm>
        </p:spPr>
        <p:txBody>
          <a:bodyPr/>
          <a:lstStyle/>
          <a:p>
            <a:pPr indent="0" algn="just">
              <a:lnSpc>
                <a:spcPct val="100000"/>
              </a:lnSpc>
              <a:spcBef>
                <a:spcPts val="0"/>
              </a:spcBef>
              <a:spcAft>
                <a:spcPts val="0"/>
              </a:spcAft>
              <a:buNone/>
            </a:pPr>
            <a:r>
              <a:rPr lang="uk-UA" dirty="0"/>
              <a:t>Стаття 34. Кожному гарантується право на свободу думки і слова, на вільне вираження своїх поглядів і переконань.</a:t>
            </a:r>
          </a:p>
          <a:p>
            <a:pPr indent="0" algn="just">
              <a:lnSpc>
                <a:spcPct val="100000"/>
              </a:lnSpc>
              <a:spcBef>
                <a:spcPts val="0"/>
              </a:spcBef>
              <a:spcAft>
                <a:spcPts val="0"/>
              </a:spcAft>
              <a:buNone/>
            </a:pPr>
            <a:endParaRPr lang="uk-UA" dirty="0"/>
          </a:p>
          <a:p>
            <a:pPr indent="0" algn="just">
              <a:lnSpc>
                <a:spcPct val="100000"/>
              </a:lnSpc>
              <a:spcBef>
                <a:spcPts val="0"/>
              </a:spcBef>
              <a:spcAft>
                <a:spcPts val="0"/>
              </a:spcAft>
              <a:buNone/>
            </a:pPr>
            <a:r>
              <a:rPr lang="uk-UA" b="1" dirty="0"/>
              <a:t>Здійснення цих прав може бути обмежене законом </a:t>
            </a:r>
            <a:r>
              <a:rPr lang="uk-UA" dirty="0"/>
              <a:t>в інтересах національної безпеки, територіальної цілісності або громадського порядку з метою запобігання заворушенням чи злочинам, для охорони здоров'я населення, для захисту репутації або прав інших людей, для запобігання розголошенню інформації, одержаної конфіденційно, або для підтримання авторитету і неупередженості правосуддя.</a:t>
            </a: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2656577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uk-UA" sz="3200" b="1" dirty="0">
                <a:solidFill>
                  <a:srgbClr val="004E9E"/>
                </a:solidFill>
                <a:ea typeface="Roboto Condensed Light" panose="02000000000000000000" pitchFamily="2" charset="0"/>
                <a:cs typeface="Times New Roman" panose="02020603050405020304" pitchFamily="18" charset="0"/>
              </a:rPr>
              <a:t>Конституція України </a:t>
            </a:r>
            <a:endParaRPr lang="uk-UA" sz="32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208015"/>
            <a:ext cx="11395494" cy="4656763"/>
          </a:xfrm>
        </p:spPr>
        <p:txBody>
          <a:bodyPr/>
          <a:lstStyle/>
          <a:p>
            <a:pPr indent="0" algn="just">
              <a:lnSpc>
                <a:spcPct val="100000"/>
              </a:lnSpc>
              <a:spcBef>
                <a:spcPts val="0"/>
              </a:spcBef>
              <a:spcAft>
                <a:spcPts val="0"/>
              </a:spcAft>
              <a:buNone/>
            </a:pPr>
            <a:r>
              <a:rPr lang="uk-UA" sz="2600" noProof="0" dirty="0"/>
              <a:t>Стаття 21. Усі люди є вільні і рівні у своїй гідності та правах. </a:t>
            </a:r>
          </a:p>
          <a:p>
            <a:pPr indent="0" algn="just">
              <a:lnSpc>
                <a:spcPct val="100000"/>
              </a:lnSpc>
              <a:spcBef>
                <a:spcPts val="0"/>
              </a:spcBef>
              <a:spcAft>
                <a:spcPts val="0"/>
              </a:spcAft>
              <a:buNone/>
            </a:pPr>
            <a:endParaRPr lang="uk-UA" sz="2600" noProof="0" dirty="0"/>
          </a:p>
          <a:p>
            <a:pPr indent="0" algn="just">
              <a:lnSpc>
                <a:spcPct val="100000"/>
              </a:lnSpc>
              <a:spcBef>
                <a:spcPts val="0"/>
              </a:spcBef>
              <a:spcAft>
                <a:spcPts val="0"/>
              </a:spcAft>
              <a:buNone/>
            </a:pPr>
            <a:r>
              <a:rPr lang="uk-UA" sz="2600" noProof="0" dirty="0"/>
              <a:t>Стаття 22. Конституційні права і свободи гарантуються і не можуть бути скасовані.</a:t>
            </a:r>
          </a:p>
          <a:p>
            <a:pPr indent="0" algn="just">
              <a:lnSpc>
                <a:spcPct val="100000"/>
              </a:lnSpc>
              <a:spcBef>
                <a:spcPts val="0"/>
              </a:spcBef>
              <a:spcAft>
                <a:spcPts val="0"/>
              </a:spcAft>
              <a:buNone/>
            </a:pPr>
            <a:r>
              <a:rPr lang="uk-UA" sz="2600" noProof="0" dirty="0"/>
              <a:t>При прийнятті нових законів або внесенні змін до чинних законів не допускається звуження змісту та обсягу існуючих прав і свобод.</a:t>
            </a:r>
          </a:p>
          <a:p>
            <a:pPr indent="0" algn="just">
              <a:lnSpc>
                <a:spcPct val="100000"/>
              </a:lnSpc>
              <a:spcBef>
                <a:spcPts val="0"/>
              </a:spcBef>
              <a:spcAft>
                <a:spcPts val="0"/>
              </a:spcAft>
              <a:buNone/>
            </a:pPr>
            <a:endParaRPr lang="uk-UA" sz="2600" dirty="0"/>
          </a:p>
          <a:p>
            <a:pPr indent="0" algn="just">
              <a:lnSpc>
                <a:spcPct val="100000"/>
              </a:lnSpc>
              <a:spcBef>
                <a:spcPts val="0"/>
              </a:spcBef>
              <a:spcAft>
                <a:spcPts val="0"/>
              </a:spcAft>
              <a:buNone/>
            </a:pPr>
            <a:r>
              <a:rPr lang="uk-UA" sz="2600" noProof="0" dirty="0"/>
              <a:t>Стаття 24. Громадяни мають рівні конституційні права і свободи та є рівними перед законом.</a:t>
            </a:r>
          </a:p>
          <a:p>
            <a:pPr indent="0" algn="just">
              <a:lnSpc>
                <a:spcPct val="100000"/>
              </a:lnSpc>
              <a:spcBef>
                <a:spcPts val="0"/>
              </a:spcBef>
              <a:spcAft>
                <a:spcPts val="0"/>
              </a:spcAft>
              <a:buNone/>
            </a:pPr>
            <a:r>
              <a:rPr lang="uk-UA" sz="2600" b="1" noProof="0" dirty="0"/>
              <a:t>Не може бути привілеїв чи обмежень</a:t>
            </a:r>
            <a:r>
              <a:rPr lang="uk-UA" sz="2600" noProof="0" dirty="0"/>
              <a:t> за ознаками раси, кольору шкіри, політичних, релігійних та інших </a:t>
            </a:r>
            <a:r>
              <a:rPr lang="uk-UA" sz="2600" noProof="0" dirty="0" smtClean="0"/>
              <a:t>переконань … або </a:t>
            </a:r>
            <a:r>
              <a:rPr lang="uk-UA" sz="2600" noProof="0" dirty="0"/>
              <a:t>іншими ознаками.</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2963102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uk-UA" sz="3200" b="1" dirty="0">
                <a:solidFill>
                  <a:srgbClr val="004E9E"/>
                </a:solidFill>
                <a:ea typeface="Roboto Condensed Light" panose="02000000000000000000" pitchFamily="2" charset="0"/>
                <a:cs typeface="Times New Roman" panose="02020603050405020304" pitchFamily="18" charset="0"/>
              </a:rPr>
              <a:t>Конституція України </a:t>
            </a:r>
            <a:endParaRPr lang="uk-UA" sz="32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128712"/>
            <a:ext cx="11395494" cy="4736065"/>
          </a:xfrm>
        </p:spPr>
        <p:txBody>
          <a:bodyPr/>
          <a:lstStyle/>
          <a:p>
            <a:pPr indent="0" algn="just">
              <a:lnSpc>
                <a:spcPct val="100000"/>
              </a:lnSpc>
              <a:spcBef>
                <a:spcPts val="0"/>
              </a:spcBef>
              <a:spcAft>
                <a:spcPts val="0"/>
              </a:spcAft>
              <a:buNone/>
            </a:pPr>
            <a:r>
              <a:rPr lang="uk-UA" sz="3000" noProof="0" dirty="0"/>
              <a:t>Стаття 32. Ніхто не може зазнавати втручання в його особисте і сімейне життя, крім випадків, передбачених Конституцією України.</a:t>
            </a:r>
          </a:p>
          <a:p>
            <a:pPr indent="0" algn="just">
              <a:lnSpc>
                <a:spcPct val="100000"/>
              </a:lnSpc>
              <a:spcBef>
                <a:spcPts val="0"/>
              </a:spcBef>
              <a:spcAft>
                <a:spcPts val="0"/>
              </a:spcAft>
              <a:buNone/>
            </a:pPr>
            <a:endParaRPr lang="uk-UA" sz="600" noProof="0" dirty="0" smtClean="0"/>
          </a:p>
          <a:p>
            <a:pPr indent="0" algn="just">
              <a:lnSpc>
                <a:spcPct val="100000"/>
              </a:lnSpc>
              <a:spcBef>
                <a:spcPts val="0"/>
              </a:spcBef>
              <a:spcAft>
                <a:spcPts val="0"/>
              </a:spcAft>
              <a:buNone/>
            </a:pPr>
            <a:r>
              <a:rPr lang="uk-UA" sz="3000" b="1" noProof="0" dirty="0" smtClean="0"/>
              <a:t>Кожному </a:t>
            </a:r>
            <a:r>
              <a:rPr lang="uk-UA" sz="3000" b="1" noProof="0" dirty="0"/>
              <a:t>гарантується судовий захист права </a:t>
            </a:r>
            <a:r>
              <a:rPr lang="uk-UA" sz="3000" noProof="0" dirty="0"/>
              <a:t>спростовувати недостовірну інформацію про себе і членів своєї сім'ї та права вимагати вилучення будь-якої інформації, а також право на відшкодування матеріальної і моральної шкоди, завданої збиранням, зберіганням, використанням та поширенням такої недостовірної інформації.</a:t>
            </a:r>
          </a:p>
          <a:p>
            <a:pPr indent="0" algn="just">
              <a:lnSpc>
                <a:spcPct val="100000"/>
              </a:lnSpc>
              <a:spcBef>
                <a:spcPts val="0"/>
              </a:spcBef>
              <a:spcAft>
                <a:spcPts val="0"/>
              </a:spcAft>
              <a:buNone/>
            </a:pPr>
            <a:endParaRPr lang="uk-UA" sz="600" noProof="0" dirty="0"/>
          </a:p>
          <a:p>
            <a:pPr indent="0" algn="just">
              <a:lnSpc>
                <a:spcPct val="100000"/>
              </a:lnSpc>
              <a:spcBef>
                <a:spcPts val="0"/>
              </a:spcBef>
              <a:spcAft>
                <a:spcPts val="0"/>
              </a:spcAft>
              <a:buNone/>
            </a:pPr>
            <a:r>
              <a:rPr lang="uk-UA" sz="3000" noProof="0" dirty="0"/>
              <a:t>Стаття 55. Права і свободи людини і громадянина захищаються судом</a:t>
            </a:r>
            <a:r>
              <a:rPr lang="uk-UA" sz="3000" noProof="0" dirty="0" smtClean="0"/>
              <a:t>.</a:t>
            </a:r>
            <a:endParaRPr lang="uk-UA" sz="3000" noProof="0" dirty="0"/>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3894613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uk-UA" sz="3200" b="1" dirty="0">
                <a:solidFill>
                  <a:srgbClr val="004E9E"/>
                </a:solidFill>
                <a:ea typeface="Roboto Condensed Light" panose="02000000000000000000" pitchFamily="2" charset="0"/>
                <a:cs typeface="Times New Roman" panose="02020603050405020304" pitchFamily="18" charset="0"/>
              </a:rPr>
              <a:t>Конституція України </a:t>
            </a:r>
            <a:endParaRPr lang="uk-UA" sz="32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128712"/>
            <a:ext cx="11395494" cy="4736065"/>
          </a:xfrm>
        </p:spPr>
        <p:txBody>
          <a:bodyPr/>
          <a:lstStyle/>
          <a:p>
            <a:pPr indent="0" algn="just">
              <a:lnSpc>
                <a:spcPct val="100000"/>
              </a:lnSpc>
              <a:spcBef>
                <a:spcPts val="0"/>
              </a:spcBef>
              <a:spcAft>
                <a:spcPts val="0"/>
              </a:spcAft>
              <a:buNone/>
            </a:pPr>
            <a:r>
              <a:rPr lang="uk-UA" sz="2600" dirty="0"/>
              <a:t>Стаття 124. Юрисдикція судів поширюється на будь-який юридичний спір та будь-яке кримінальне обвинувачення. </a:t>
            </a:r>
          </a:p>
          <a:p>
            <a:pPr indent="0" algn="just">
              <a:lnSpc>
                <a:spcPct val="100000"/>
              </a:lnSpc>
              <a:spcBef>
                <a:spcPts val="0"/>
              </a:spcBef>
              <a:spcAft>
                <a:spcPts val="0"/>
              </a:spcAft>
              <a:buNone/>
            </a:pPr>
            <a:endParaRPr lang="uk-UA" sz="1200" dirty="0"/>
          </a:p>
          <a:p>
            <a:pPr indent="0" algn="just">
              <a:lnSpc>
                <a:spcPct val="100000"/>
              </a:lnSpc>
              <a:spcBef>
                <a:spcPts val="0"/>
              </a:spcBef>
              <a:spcAft>
                <a:spcPts val="0"/>
              </a:spcAft>
              <a:buNone/>
            </a:pPr>
            <a:r>
              <a:rPr lang="uk-UA" sz="2600" dirty="0"/>
              <a:t>Стаття 129. Основними засадами судочинства є, зокрема, рівність та змагальність усіх учасників судового процесу перед законом і судом.</a:t>
            </a:r>
          </a:p>
          <a:p>
            <a:pPr indent="0" algn="just">
              <a:lnSpc>
                <a:spcPct val="100000"/>
              </a:lnSpc>
              <a:spcBef>
                <a:spcPts val="0"/>
              </a:spcBef>
              <a:spcAft>
                <a:spcPts val="0"/>
              </a:spcAft>
              <a:buNone/>
            </a:pPr>
            <a:endParaRPr lang="uk-UA" sz="1200" dirty="0" smtClean="0"/>
          </a:p>
          <a:p>
            <a:pPr indent="0" algn="just">
              <a:lnSpc>
                <a:spcPct val="100000"/>
              </a:lnSpc>
              <a:spcBef>
                <a:spcPts val="0"/>
              </a:spcBef>
              <a:spcAft>
                <a:spcPts val="0"/>
              </a:spcAft>
              <a:buNone/>
            </a:pPr>
            <a:r>
              <a:rPr lang="uk-UA" sz="2600" dirty="0" smtClean="0"/>
              <a:t>Стаття </a:t>
            </a:r>
            <a:r>
              <a:rPr lang="uk-UA" sz="2600" dirty="0"/>
              <a:t>64. Конституційні права і свободи людини і громадянина не можуть бути обмежені, крім випадків, передбачених Конституцією України.</a:t>
            </a:r>
          </a:p>
          <a:p>
            <a:pPr indent="0" algn="just">
              <a:lnSpc>
                <a:spcPct val="100000"/>
              </a:lnSpc>
              <a:spcBef>
                <a:spcPts val="0"/>
              </a:spcBef>
              <a:spcAft>
                <a:spcPts val="0"/>
              </a:spcAft>
              <a:buNone/>
            </a:pPr>
            <a:r>
              <a:rPr lang="uk-UA" sz="2600" dirty="0" smtClean="0"/>
              <a:t>В </a:t>
            </a:r>
            <a:r>
              <a:rPr lang="uk-UA" sz="2600" dirty="0"/>
              <a:t>умовах воєнного або надзвичайного стану можуть встановлюватися окремі обмеження прав і свобод із зазначенням строку дії цих обмежень. Не можуть бути обмежені права і свободи, передбачені статтями 24, 25, 27, 28, 29, 40, 47, 51, 52, </a:t>
            </a:r>
            <a:r>
              <a:rPr lang="uk-UA" sz="2600" b="1" dirty="0"/>
              <a:t>55,</a:t>
            </a:r>
            <a:r>
              <a:rPr lang="uk-UA" sz="2600" dirty="0"/>
              <a:t> 56, 57, 58, 59, 60, 61, 62, 63 цієї Конституції.</a:t>
            </a:r>
            <a:endParaRPr lang="uk-UA" sz="2600" noProof="0" dirty="0"/>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1637519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1235162"/>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Постанова Дніпровського апеляційного суду </a:t>
            </a:r>
            <a:r>
              <a:rPr lang="ru-RU" sz="3200" b="1" dirty="0" smtClean="0">
                <a:solidFill>
                  <a:srgbClr val="004E9E"/>
                </a:solidFill>
                <a:ea typeface="Roboto Condensed Light" panose="02000000000000000000" pitchFamily="2" charset="0"/>
                <a:cs typeface="Times New Roman" panose="02020603050405020304" pitchFamily="18" charset="0"/>
              </a:rPr>
              <a:t/>
            </a:r>
            <a:br>
              <a:rPr lang="ru-RU" sz="3200" b="1" dirty="0" smtClean="0">
                <a:solidFill>
                  <a:srgbClr val="004E9E"/>
                </a:solidFill>
                <a:ea typeface="Roboto Condensed Light" panose="02000000000000000000" pitchFamily="2" charset="0"/>
                <a:cs typeface="Times New Roman" panose="02020603050405020304" pitchFamily="18" charset="0"/>
              </a:rPr>
            </a:br>
            <a:r>
              <a:rPr lang="ru-RU" sz="3200" b="1" dirty="0" smtClean="0">
                <a:solidFill>
                  <a:srgbClr val="004E9E"/>
                </a:solidFill>
                <a:ea typeface="Roboto Condensed Light" panose="02000000000000000000" pitchFamily="2" charset="0"/>
                <a:cs typeface="Times New Roman" panose="02020603050405020304" pitchFamily="18" charset="0"/>
              </a:rPr>
              <a:t>від </a:t>
            </a:r>
            <a:r>
              <a:rPr lang="ru-RU" sz="3200" b="1" dirty="0">
                <a:solidFill>
                  <a:srgbClr val="004E9E"/>
                </a:solidFill>
                <a:ea typeface="Roboto Condensed Light" panose="02000000000000000000" pitchFamily="2" charset="0"/>
                <a:cs typeface="Times New Roman" panose="02020603050405020304" pitchFamily="18" charset="0"/>
              </a:rPr>
              <a:t>21 січня 2025 року у справі № 205/1262/24</a:t>
            </a:r>
            <a:br>
              <a:rPr lang="ru-RU" sz="3200" b="1" dirty="0">
                <a:solidFill>
                  <a:srgbClr val="004E9E"/>
                </a:solidFill>
                <a:ea typeface="Roboto Condensed Light" panose="02000000000000000000" pitchFamily="2" charset="0"/>
                <a:cs typeface="Times New Roman" panose="02020603050405020304" pitchFamily="18" charset="0"/>
              </a:rPr>
            </a:br>
            <a:r>
              <a:rPr lang="ru-RU" sz="2400" b="1" dirty="0">
                <a:solidFill>
                  <a:srgbClr val="004E9E"/>
                </a:solidFill>
                <a:ea typeface="Roboto Condensed Light" panose="02000000000000000000" pitchFamily="2" charset="0"/>
                <a:cs typeface="Times New Roman" panose="02020603050405020304" pitchFamily="18" charset="0"/>
                <a:hlinkClick r:id="rId2"/>
              </a:rPr>
              <a:t>https://</a:t>
            </a:r>
            <a:r>
              <a:rPr lang="ru-RU" sz="2400" b="1" dirty="0" smtClean="0">
                <a:solidFill>
                  <a:srgbClr val="004E9E"/>
                </a:solidFill>
                <a:ea typeface="Roboto Condensed Light" panose="02000000000000000000" pitchFamily="2" charset="0"/>
                <a:cs typeface="Times New Roman" panose="02020603050405020304" pitchFamily="18" charset="0"/>
                <a:hlinkClick r:id="rId2"/>
              </a:rPr>
              <a:t>reyestr.court.gov.ua/Review/124612198</a:t>
            </a:r>
            <a:r>
              <a:rPr lang="ru-RU" sz="2400" b="1" dirty="0" smtClean="0">
                <a:solidFill>
                  <a:srgbClr val="004E9E"/>
                </a:solidFill>
                <a:ea typeface="Roboto Condensed Light" panose="02000000000000000000" pitchFamily="2" charset="0"/>
                <a:cs typeface="Times New Roman" panose="02020603050405020304" pitchFamily="18" charset="0"/>
              </a:rPr>
              <a:t>  </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62297"/>
            <a:ext cx="11395494" cy="4102479"/>
          </a:xfrm>
        </p:spPr>
        <p:txBody>
          <a:bodyPr/>
          <a:lstStyle/>
          <a:p>
            <a:pPr indent="0" algn="just">
              <a:lnSpc>
                <a:spcPct val="100000"/>
              </a:lnSpc>
              <a:spcBef>
                <a:spcPts val="0"/>
              </a:spcBef>
              <a:spcAft>
                <a:spcPts val="0"/>
              </a:spcAft>
              <a:buNone/>
            </a:pPr>
            <a:r>
              <a:rPr lang="uk-UA" dirty="0"/>
              <a:t>Позов стосується захисту честі, гідності та ділової репутації проти особи, яка висловила оціночне судження у соціальній мережі щодо публічної позиції позивача.</a:t>
            </a:r>
          </a:p>
          <a:p>
            <a:pPr indent="0" algn="just">
              <a:lnSpc>
                <a:spcPct val="100000"/>
              </a:lnSpc>
              <a:spcBef>
                <a:spcPts val="0"/>
              </a:spcBef>
              <a:spcAft>
                <a:spcPts val="0"/>
              </a:spcAft>
              <a:buNone/>
            </a:pPr>
            <a:endParaRPr lang="uk-UA" sz="600" dirty="0"/>
          </a:p>
          <a:p>
            <a:pPr indent="0" algn="just">
              <a:lnSpc>
                <a:spcPct val="100000"/>
              </a:lnSpc>
              <a:spcBef>
                <a:spcPts val="0"/>
              </a:spcBef>
              <a:spcAft>
                <a:spcPts val="0"/>
              </a:spcAft>
              <a:buNone/>
            </a:pPr>
            <a:r>
              <a:rPr lang="uk-UA" dirty="0"/>
              <a:t>Відповідач — приватна особа, що реалізує свободу висловлення </a:t>
            </a:r>
            <a:r>
              <a:rPr lang="uk-UA" dirty="0" smtClean="0"/>
              <a:t>поглядів.</a:t>
            </a:r>
            <a:endParaRPr lang="uk-UA" dirty="0"/>
          </a:p>
          <a:p>
            <a:pPr indent="0" algn="just">
              <a:lnSpc>
                <a:spcPct val="100000"/>
              </a:lnSpc>
              <a:spcBef>
                <a:spcPts val="0"/>
              </a:spcBef>
              <a:spcAft>
                <a:spcPts val="0"/>
              </a:spcAft>
              <a:buNone/>
            </a:pPr>
            <a:endParaRPr lang="uk-UA" sz="800" dirty="0"/>
          </a:p>
          <a:p>
            <a:pPr indent="0" algn="just">
              <a:lnSpc>
                <a:spcPct val="100000"/>
              </a:lnSpc>
              <a:spcBef>
                <a:spcPts val="0"/>
              </a:spcBef>
              <a:spcAft>
                <a:spcPts val="0"/>
              </a:spcAft>
              <a:buNone/>
            </a:pPr>
            <a:r>
              <a:rPr lang="uk-UA" dirty="0"/>
              <a:t>Позивач — особа з певною публічною </a:t>
            </a:r>
            <a:r>
              <a:rPr lang="uk-UA" dirty="0" smtClean="0"/>
              <a:t>роллю.</a:t>
            </a:r>
            <a:endParaRPr lang="uk-UA" dirty="0"/>
          </a:p>
          <a:p>
            <a:pPr indent="0" algn="just">
              <a:lnSpc>
                <a:spcPct val="100000"/>
              </a:lnSpc>
              <a:spcBef>
                <a:spcPts val="0"/>
              </a:spcBef>
              <a:spcAft>
                <a:spcPts val="0"/>
              </a:spcAft>
              <a:buNone/>
            </a:pPr>
            <a:endParaRPr lang="uk-UA" sz="800" dirty="0"/>
          </a:p>
          <a:p>
            <a:pPr indent="0" algn="just">
              <a:lnSpc>
                <a:spcPct val="100000"/>
              </a:lnSpc>
              <a:spcBef>
                <a:spcPts val="0"/>
              </a:spcBef>
              <a:spcAft>
                <a:spcPts val="0"/>
              </a:spcAft>
              <a:buNone/>
            </a:pPr>
            <a:r>
              <a:rPr lang="uk-UA" dirty="0"/>
              <a:t>Позовна вимога — сума компенсації (200 000 грн), яка може мати охолоджувальний ефект на свободу висловлення.</a:t>
            </a:r>
          </a:p>
          <a:p>
            <a:pPr indent="0" algn="just">
              <a:lnSpc>
                <a:spcPct val="100000"/>
              </a:lnSpc>
              <a:spcBef>
                <a:spcPts val="0"/>
              </a:spcBef>
              <a:spcAft>
                <a:spcPts val="0"/>
              </a:spcAft>
              <a:buNone/>
            </a:pPr>
            <a:r>
              <a:rPr lang="uk-UA" sz="2600" dirty="0" smtClean="0"/>
              <a:t> </a:t>
            </a:r>
            <a:endParaRPr lang="uk-UA" sz="2600" noProof="0" dirty="0"/>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4248575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1235162"/>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Постанова Дніпровського апеляційного суду </a:t>
            </a:r>
            <a:r>
              <a:rPr lang="ru-RU" sz="3200" b="1" dirty="0" smtClean="0">
                <a:solidFill>
                  <a:srgbClr val="004E9E"/>
                </a:solidFill>
                <a:ea typeface="Roboto Condensed Light" panose="02000000000000000000" pitchFamily="2" charset="0"/>
                <a:cs typeface="Times New Roman" panose="02020603050405020304" pitchFamily="18" charset="0"/>
              </a:rPr>
              <a:t/>
            </a:r>
            <a:br>
              <a:rPr lang="ru-RU" sz="3200" b="1" dirty="0" smtClean="0">
                <a:solidFill>
                  <a:srgbClr val="004E9E"/>
                </a:solidFill>
                <a:ea typeface="Roboto Condensed Light" panose="02000000000000000000" pitchFamily="2" charset="0"/>
                <a:cs typeface="Times New Roman" panose="02020603050405020304" pitchFamily="18" charset="0"/>
              </a:rPr>
            </a:br>
            <a:r>
              <a:rPr lang="ru-RU" sz="3200" b="1" dirty="0" smtClean="0">
                <a:solidFill>
                  <a:srgbClr val="004E9E"/>
                </a:solidFill>
                <a:ea typeface="Roboto Condensed Light" panose="02000000000000000000" pitchFamily="2" charset="0"/>
                <a:cs typeface="Times New Roman" panose="02020603050405020304" pitchFamily="18" charset="0"/>
              </a:rPr>
              <a:t>від </a:t>
            </a:r>
            <a:r>
              <a:rPr lang="ru-RU" sz="3200" b="1" dirty="0">
                <a:solidFill>
                  <a:srgbClr val="004E9E"/>
                </a:solidFill>
                <a:ea typeface="Roboto Condensed Light" panose="02000000000000000000" pitchFamily="2" charset="0"/>
                <a:cs typeface="Times New Roman" panose="02020603050405020304" pitchFamily="18" charset="0"/>
              </a:rPr>
              <a:t>21 січня 2025 року у справі № 205/1262/24</a:t>
            </a:r>
            <a:br>
              <a:rPr lang="ru-RU" sz="3200" b="1" dirty="0">
                <a:solidFill>
                  <a:srgbClr val="004E9E"/>
                </a:solidFill>
                <a:ea typeface="Roboto Condensed Light" panose="02000000000000000000" pitchFamily="2" charset="0"/>
                <a:cs typeface="Times New Roman" panose="02020603050405020304" pitchFamily="18" charset="0"/>
              </a:rPr>
            </a:br>
            <a:r>
              <a:rPr lang="ru-RU" sz="2400" b="1" dirty="0">
                <a:solidFill>
                  <a:srgbClr val="004E9E"/>
                </a:solidFill>
                <a:ea typeface="Roboto Condensed Light" panose="02000000000000000000" pitchFamily="2" charset="0"/>
                <a:cs typeface="Times New Roman" panose="02020603050405020304" pitchFamily="18" charset="0"/>
                <a:hlinkClick r:id="rId2"/>
              </a:rPr>
              <a:t>https://</a:t>
            </a:r>
            <a:r>
              <a:rPr lang="ru-RU" sz="2400" b="1" dirty="0" smtClean="0">
                <a:solidFill>
                  <a:srgbClr val="004E9E"/>
                </a:solidFill>
                <a:ea typeface="Roboto Condensed Light" panose="02000000000000000000" pitchFamily="2" charset="0"/>
                <a:cs typeface="Times New Roman" panose="02020603050405020304" pitchFamily="18" charset="0"/>
                <a:hlinkClick r:id="rId2"/>
              </a:rPr>
              <a:t>reyestr.court.gov.ua/Review/124612198</a:t>
            </a:r>
            <a:r>
              <a:rPr lang="ru-RU" sz="2400" b="1" dirty="0" smtClean="0">
                <a:solidFill>
                  <a:srgbClr val="004E9E"/>
                </a:solidFill>
                <a:ea typeface="Roboto Condensed Light" panose="02000000000000000000" pitchFamily="2" charset="0"/>
                <a:cs typeface="Times New Roman" panose="02020603050405020304" pitchFamily="18" charset="0"/>
              </a:rPr>
              <a:t>  </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62297"/>
            <a:ext cx="11395494" cy="4102479"/>
          </a:xfrm>
        </p:spPr>
        <p:txBody>
          <a:bodyPr/>
          <a:lstStyle/>
          <a:p>
            <a:pPr indent="0" algn="just">
              <a:lnSpc>
                <a:spcPct val="100000"/>
              </a:lnSpc>
              <a:spcBef>
                <a:spcPts val="0"/>
              </a:spcBef>
              <a:spcAft>
                <a:spcPts val="0"/>
              </a:spcAft>
              <a:buNone/>
            </a:pPr>
            <a:r>
              <a:rPr lang="uk-UA" sz="3200" dirty="0"/>
              <a:t>Цінність </a:t>
            </a:r>
            <a:r>
              <a:rPr lang="uk-UA" sz="3200" dirty="0" smtClean="0"/>
              <a:t>цієї постанови </a:t>
            </a:r>
            <a:r>
              <a:rPr lang="uk-UA" sz="3200" dirty="0"/>
              <a:t>полягає в тому, що відповідач прямо заявив у суді, що позов має характер </a:t>
            </a:r>
            <a:r>
              <a:rPr lang="en-US" sz="3200" dirty="0"/>
              <a:t>SLAPP:</a:t>
            </a:r>
          </a:p>
          <a:p>
            <a:pPr indent="0" algn="just">
              <a:lnSpc>
                <a:spcPct val="100000"/>
              </a:lnSpc>
              <a:spcBef>
                <a:spcPts val="0"/>
              </a:spcBef>
              <a:spcAft>
                <a:spcPts val="0"/>
              </a:spcAft>
              <a:buNone/>
            </a:pPr>
            <a:endParaRPr lang="en-US" sz="1600" dirty="0"/>
          </a:p>
          <a:p>
            <a:pPr indent="0" algn="just">
              <a:lnSpc>
                <a:spcPct val="100000"/>
              </a:lnSpc>
              <a:spcBef>
                <a:spcPts val="0"/>
              </a:spcBef>
              <a:spcAft>
                <a:spcPts val="0"/>
              </a:spcAft>
              <a:buNone/>
            </a:pPr>
            <a:r>
              <a:rPr lang="en-US" sz="3200" dirty="0"/>
              <a:t>«...</a:t>
            </a:r>
            <a:r>
              <a:rPr lang="uk-UA" sz="3200" dirty="0"/>
              <a:t>заявлені до нього позови цілком відповідають визначенню стратегічних позовів проти участі громадськості (</a:t>
            </a:r>
            <a:r>
              <a:rPr lang="en-US" sz="3200" dirty="0"/>
              <a:t>SLAPP)...»</a:t>
            </a:r>
          </a:p>
          <a:p>
            <a:pPr indent="0" algn="just">
              <a:lnSpc>
                <a:spcPct val="100000"/>
              </a:lnSpc>
              <a:spcBef>
                <a:spcPts val="0"/>
              </a:spcBef>
              <a:spcAft>
                <a:spcPts val="0"/>
              </a:spcAft>
              <a:buNone/>
            </a:pPr>
            <a:endParaRPr lang="en-US" sz="1600" dirty="0"/>
          </a:p>
          <a:p>
            <a:pPr indent="0" algn="just">
              <a:lnSpc>
                <a:spcPct val="100000"/>
              </a:lnSpc>
              <a:spcBef>
                <a:spcPts val="0"/>
              </a:spcBef>
              <a:spcAft>
                <a:spcPts val="0"/>
              </a:spcAft>
              <a:buNone/>
            </a:pPr>
            <a:r>
              <a:rPr lang="uk-UA" sz="3200" dirty="0"/>
              <a:t>Це, ймовірно, один із перших зафіксованих у відкритих рішеннях випадків, коли сторона прямо посилається на </a:t>
            </a:r>
            <a:r>
              <a:rPr lang="en-US" sz="3200" dirty="0"/>
              <a:t>SLAPP </a:t>
            </a:r>
            <a:r>
              <a:rPr lang="uk-UA" sz="3200" dirty="0"/>
              <a:t>у цивільній справі в Україні.</a:t>
            </a:r>
          </a:p>
          <a:p>
            <a:pPr indent="0" algn="just">
              <a:lnSpc>
                <a:spcPct val="100000"/>
              </a:lnSpc>
              <a:spcBef>
                <a:spcPts val="0"/>
              </a:spcBef>
              <a:spcAft>
                <a:spcPts val="0"/>
              </a:spcAft>
              <a:buNone/>
            </a:pPr>
            <a:endParaRPr lang="uk-UA" dirty="0"/>
          </a:p>
          <a:p>
            <a:pPr indent="0" algn="just">
              <a:lnSpc>
                <a:spcPct val="100000"/>
              </a:lnSpc>
              <a:spcBef>
                <a:spcPts val="0"/>
              </a:spcBef>
              <a:spcAft>
                <a:spcPts val="0"/>
              </a:spcAft>
              <a:buNone/>
            </a:pPr>
            <a:endParaRPr lang="uk-UA" dirty="0" smtClean="0"/>
          </a:p>
          <a:p>
            <a:pPr indent="0" algn="just">
              <a:lnSpc>
                <a:spcPct val="100000"/>
              </a:lnSpc>
              <a:spcBef>
                <a:spcPts val="0"/>
              </a:spcBef>
              <a:spcAft>
                <a:spcPts val="0"/>
              </a:spcAft>
              <a:buNone/>
            </a:pPr>
            <a:r>
              <a:rPr lang="uk-UA" sz="2600" dirty="0" smtClean="0"/>
              <a:t> </a:t>
            </a:r>
            <a:endParaRPr lang="uk-UA" sz="2600" noProof="0" dirty="0"/>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1984684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1235162"/>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Постанова </a:t>
            </a:r>
            <a:r>
              <a:rPr lang="ru-RU" sz="3200" b="1" dirty="0" smtClean="0">
                <a:solidFill>
                  <a:srgbClr val="004E9E"/>
                </a:solidFill>
                <a:ea typeface="Roboto Condensed Light" panose="02000000000000000000" pitchFamily="2" charset="0"/>
                <a:cs typeface="Times New Roman" panose="02020603050405020304" pitchFamily="18" charset="0"/>
              </a:rPr>
              <a:t>Верховного Суду </a:t>
            </a:r>
            <a:br>
              <a:rPr lang="ru-RU" sz="3200" b="1" dirty="0" smtClean="0">
                <a:solidFill>
                  <a:srgbClr val="004E9E"/>
                </a:solidFill>
                <a:ea typeface="Roboto Condensed Light" panose="02000000000000000000" pitchFamily="2" charset="0"/>
                <a:cs typeface="Times New Roman" panose="02020603050405020304" pitchFamily="18" charset="0"/>
              </a:rPr>
            </a:br>
            <a:r>
              <a:rPr lang="ru-RU" sz="3200" b="1" dirty="0" smtClean="0">
                <a:solidFill>
                  <a:srgbClr val="004E9E"/>
                </a:solidFill>
                <a:ea typeface="Roboto Condensed Light" panose="02000000000000000000" pitchFamily="2" charset="0"/>
                <a:cs typeface="Times New Roman" panose="02020603050405020304" pitchFamily="18" charset="0"/>
              </a:rPr>
              <a:t>від 28 </a:t>
            </a:r>
            <a:r>
              <a:rPr lang="ru-RU" sz="3200" b="1" dirty="0">
                <a:solidFill>
                  <a:srgbClr val="004E9E"/>
                </a:solidFill>
                <a:ea typeface="Roboto Condensed Light" panose="02000000000000000000" pitchFamily="2" charset="0"/>
                <a:cs typeface="Times New Roman" panose="02020603050405020304" pitchFamily="18" charset="0"/>
              </a:rPr>
              <a:t>жовтня 2025 </a:t>
            </a:r>
            <a:r>
              <a:rPr lang="ru-RU" sz="3200" b="1" dirty="0" smtClean="0">
                <a:solidFill>
                  <a:srgbClr val="004E9E"/>
                </a:solidFill>
                <a:ea typeface="Roboto Condensed Light" panose="02000000000000000000" pitchFamily="2" charset="0"/>
                <a:cs typeface="Times New Roman" panose="02020603050405020304" pitchFamily="18" charset="0"/>
              </a:rPr>
              <a:t>року у справі № 520/8464/24</a:t>
            </a:r>
            <a:r>
              <a:rPr lang="en-US" sz="3200" b="1" dirty="0" smtClean="0">
                <a:solidFill>
                  <a:srgbClr val="004E9E"/>
                </a:solidFill>
                <a:ea typeface="Roboto Condensed Light" panose="02000000000000000000" pitchFamily="2" charset="0"/>
                <a:cs typeface="Times New Roman" panose="02020603050405020304" pitchFamily="18" charset="0"/>
              </a:rPr>
              <a:t> </a:t>
            </a:r>
            <a:r>
              <a:rPr lang="uk-UA" sz="3200" b="1" dirty="0" smtClean="0">
                <a:solidFill>
                  <a:srgbClr val="004E9E"/>
                </a:solidFill>
                <a:ea typeface="Roboto Condensed Light" panose="02000000000000000000" pitchFamily="2" charset="0"/>
                <a:cs typeface="Times New Roman" panose="02020603050405020304" pitchFamily="18" charset="0"/>
              </a:rPr>
              <a:t/>
            </a:r>
            <a:br>
              <a:rPr lang="uk-UA" sz="3200" b="1" dirty="0" smtClean="0">
                <a:solidFill>
                  <a:srgbClr val="004E9E"/>
                </a:solidFill>
                <a:ea typeface="Roboto Condensed Light" panose="02000000000000000000" pitchFamily="2" charset="0"/>
                <a:cs typeface="Times New Roman" panose="02020603050405020304" pitchFamily="18" charset="0"/>
              </a:rPr>
            </a:br>
            <a:r>
              <a:rPr lang="en-US" sz="2400" b="1" dirty="0">
                <a:solidFill>
                  <a:srgbClr val="004E9E"/>
                </a:solidFill>
                <a:ea typeface="Roboto Condensed Light" panose="02000000000000000000" pitchFamily="2" charset="0"/>
                <a:cs typeface="Times New Roman" panose="02020603050405020304" pitchFamily="18" charset="0"/>
                <a:hlinkClick r:id="rId2"/>
              </a:rPr>
              <a:t>https://</a:t>
            </a:r>
            <a:r>
              <a:rPr lang="en-US" sz="2400" b="1" dirty="0" smtClean="0">
                <a:solidFill>
                  <a:srgbClr val="004E9E"/>
                </a:solidFill>
                <a:ea typeface="Roboto Condensed Light" panose="02000000000000000000" pitchFamily="2" charset="0"/>
                <a:cs typeface="Times New Roman" panose="02020603050405020304" pitchFamily="18" charset="0"/>
                <a:hlinkClick r:id="rId2"/>
              </a:rPr>
              <a:t>reyestr.court.gov.ua/Review/131341351</a:t>
            </a:r>
            <a:r>
              <a:rPr lang="uk-UA" sz="2400" b="1" dirty="0" smtClean="0">
                <a:solidFill>
                  <a:srgbClr val="004E9E"/>
                </a:solidFill>
                <a:ea typeface="Roboto Condensed Light" panose="02000000000000000000" pitchFamily="2" charset="0"/>
                <a:cs typeface="Times New Roman" panose="02020603050405020304" pitchFamily="18" charset="0"/>
              </a:rPr>
              <a:t> </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62297"/>
            <a:ext cx="11395494" cy="4102479"/>
          </a:xfrm>
        </p:spPr>
        <p:txBody>
          <a:bodyPr/>
          <a:lstStyle/>
          <a:p>
            <a:pPr indent="0" algn="just">
              <a:lnSpc>
                <a:spcPct val="100000"/>
              </a:lnSpc>
              <a:spcBef>
                <a:spcPts val="0"/>
              </a:spcBef>
              <a:spcAft>
                <a:spcPts val="0"/>
              </a:spcAft>
              <a:buNone/>
            </a:pPr>
            <a:r>
              <a:rPr lang="uk-UA" sz="2900" dirty="0" smtClean="0"/>
              <a:t>Відповідно </a:t>
            </a:r>
            <a:r>
              <a:rPr lang="uk-UA" sz="2900" dirty="0"/>
              <a:t>до пункту 2 Додатка до Рекомендації Комітету міністрів Ради Європи </a:t>
            </a:r>
            <a:r>
              <a:rPr lang="en-US" sz="2900" dirty="0"/>
              <a:t>CM/Rec(2024)2 </a:t>
            </a:r>
            <a:r>
              <a:rPr lang="uk-UA" sz="2900" dirty="0"/>
              <a:t>від 05 квітня 2024 року «Щодо протидії використанню стратегічних позовів проти участі громадськості» (</a:t>
            </a:r>
            <a:r>
              <a:rPr lang="en-US" sz="2900" dirty="0"/>
              <a:t>Recommendation CM/Rec(2024)2 of the Committee of Ministers to member States on countering the use of strategic lawsuits against public participation, 5 April 2024), </a:t>
            </a:r>
            <a:r>
              <a:rPr lang="uk-UA" sz="2900" dirty="0"/>
              <a:t>держави-члени Ради Європи повинні забезпечувати належний баланс між правом особи на доступ до суду та необхідністю протидії зловживальним судовим діям</a:t>
            </a:r>
            <a:r>
              <a:rPr lang="uk-UA" sz="2900" dirty="0" smtClean="0"/>
              <a:t>.</a:t>
            </a:r>
          </a:p>
          <a:p>
            <a:pPr indent="0" algn="just">
              <a:lnSpc>
                <a:spcPct val="100000"/>
              </a:lnSpc>
              <a:spcBef>
                <a:spcPts val="0"/>
              </a:spcBef>
              <a:spcAft>
                <a:spcPts val="0"/>
              </a:spcAft>
              <a:buNone/>
            </a:pPr>
            <a:r>
              <a:rPr lang="uk-UA" sz="2600" dirty="0" smtClean="0"/>
              <a:t> </a:t>
            </a:r>
            <a:endParaRPr lang="uk-UA" sz="2600" noProof="0" dirty="0"/>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Існуючі механізми протидії SLAPP: баланс між доступом до правосуддя та захистом свободи слова</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2769667734"/>
      </p:ext>
    </p:extLst>
  </p:cSld>
  <p:clrMapOvr>
    <a:masterClrMapping/>
  </p:clrMapOvr>
</p:sld>
</file>

<file path=ppt/theme/theme1.xml><?xml version="1.0" encoding="utf-8"?>
<a:theme xmlns:a="http://schemas.openxmlformats.org/drawingml/2006/main" name="Верховний Суд">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Верховний Суд" id="{85927FFF-16E0-4779-9E9F-FDB9FC60E28B}" vid="{1C97956D-EB6D-4D66-A40D-6F9E3D9A6E3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Верховний Суд</Template>
  <TotalTime>5887</TotalTime>
  <Words>3256</Words>
  <Application>Microsoft Office PowerPoint</Application>
  <PresentationFormat>Широкий екран</PresentationFormat>
  <Paragraphs>268</Paragraphs>
  <Slides>29</Slides>
  <Notes>1</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29</vt:i4>
      </vt:variant>
    </vt:vector>
  </HeadingPairs>
  <TitlesOfParts>
    <vt:vector size="34" baseType="lpstr">
      <vt:lpstr>Arial</vt:lpstr>
      <vt:lpstr>Calibri Light</vt:lpstr>
      <vt:lpstr>Roboto Condensed Light</vt:lpstr>
      <vt:lpstr>Times New Roman</vt:lpstr>
      <vt:lpstr>Верховний Суд</vt:lpstr>
      <vt:lpstr>Презентація PowerPoint</vt:lpstr>
      <vt:lpstr>Пов'язані поняття</vt:lpstr>
      <vt:lpstr>Конституція України </vt:lpstr>
      <vt:lpstr>Конституція України </vt:lpstr>
      <vt:lpstr>Конституція України </vt:lpstr>
      <vt:lpstr>Конституція України </vt:lpstr>
      <vt:lpstr>Постанова Дніпровського апеляційного суду  від 21 січня 2025 року у справі № 205/1262/24 https://reyestr.court.gov.ua/Review/124612198  </vt:lpstr>
      <vt:lpstr>Постанова Дніпровського апеляційного суду  від 21 січня 2025 року у справі № 205/1262/24 https://reyestr.court.gov.ua/Review/124612198  </vt:lpstr>
      <vt:lpstr>Постанова Верховного Суду  від 28 жовтня 2025 року у справі № 520/8464/24  https://reyestr.court.gov.ua/Review/131341351 </vt:lpstr>
      <vt:lpstr>Постанова Верховного Суду  від 28 жовтня 2025 року у справі № 520/8464/24  https://reyestr.court.gov.ua/Review/131341351 </vt:lpstr>
      <vt:lpstr>ЦИВІЛЬНИЙ ПРОЦЕСУАЛЬНИЙ КОДЕКС УКРАЇНИ</vt:lpstr>
      <vt:lpstr>ЦИВІЛЬНИЙ ПРОЦЕСУАЛЬНИЙ КОДЕКС УКРАЇНИ</vt:lpstr>
      <vt:lpstr>ЦИВІЛЬНИЙ ПРОЦЕСУАЛЬНИЙ КОДЕКС УКРАЇНИ</vt:lpstr>
      <vt:lpstr>ЦИВІЛЬНИЙ ПРОЦЕСУАЛЬНИЙ КОДЕКС УКРАЇНИ</vt:lpstr>
      <vt:lpstr>ЦИВІЛЬНИЙ ПРОЦЕСУАЛЬНИЙ КОДЕКС УКРАЇНИ</vt:lpstr>
      <vt:lpstr>ЦИВІЛЬНИЙ ПРОЦЕСУАЛЬНИЙ КОДЕКС УКРАЇНИ</vt:lpstr>
      <vt:lpstr>Європейська конвенція з прав людини </vt:lpstr>
      <vt:lpstr>ДИСКУСІЯ</vt:lpstr>
      <vt:lpstr>ЗАПИТАННЯ ДЛЯ ДИСКУСІЇ</vt:lpstr>
      <vt:lpstr>Anti-SLAPP</vt:lpstr>
      <vt:lpstr> Resolution 2531 (2024) https://pace.coe.int/en/files/33355/html  </vt:lpstr>
      <vt:lpstr>  Recommendation CM/Rec(2024)2  https://edoc.coe.int/en/international-law/12056-countering-the-use-of-strategic-lawsuits-against-public-participation-slapps-recommendation-and-explanatory-memorandum.html   </vt:lpstr>
      <vt:lpstr> Directive (EU) 2024/1069  https://eur-lex.europa.eu/eli/dir/2024/1069/oj/eng?utm_source=chatgpt.com  </vt:lpstr>
      <vt:lpstr>2024 Rule of Law Report: The Rule of Law Situation in the European Union COM(2024) 800 final  https://eur-lex.europa.eu/legal-content/EN/TXT/?uri=COM:2024:800:FIN </vt:lpstr>
      <vt:lpstr>2024 Report on SLAPPs in Europe: Mapping Trends and Cases https://www.the-case.eu/resources/a-2024-report-on-slapps-in-europe-mapping-trends-and-cases/?utm_source=chatgpt.com </vt:lpstr>
      <vt:lpstr>ГОЛОВНІ ОЗНАКИ</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Роман Палюх</dc:creator>
  <cp:lastModifiedBy>Ян Олександрович Берназюк</cp:lastModifiedBy>
  <cp:revision>465</cp:revision>
  <cp:lastPrinted>2025-10-30T15:51:25Z</cp:lastPrinted>
  <dcterms:created xsi:type="dcterms:W3CDTF">2018-11-30T10:25:38Z</dcterms:created>
  <dcterms:modified xsi:type="dcterms:W3CDTF">2025-10-31T13:32:34Z</dcterms:modified>
</cp:coreProperties>
</file>