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897" r:id="rId3"/>
    <p:sldId id="958" r:id="rId4"/>
    <p:sldId id="902" r:id="rId5"/>
    <p:sldId id="954" r:id="rId6"/>
    <p:sldId id="949" r:id="rId7"/>
    <p:sldId id="977" r:id="rId8"/>
    <p:sldId id="978" r:id="rId9"/>
    <p:sldId id="979" r:id="rId10"/>
    <p:sldId id="980" r:id="rId11"/>
    <p:sldId id="981" r:id="rId12"/>
    <p:sldId id="982" r:id="rId13"/>
    <p:sldId id="983" r:id="rId14"/>
    <p:sldId id="984" r:id="rId15"/>
    <p:sldId id="970" r:id="rId16"/>
    <p:sldId id="975" r:id="rId17"/>
    <p:sldId id="971" r:id="rId18"/>
    <p:sldId id="972" r:id="rId19"/>
    <p:sldId id="973" r:id="rId20"/>
    <p:sldId id="964" r:id="rId21"/>
    <p:sldId id="965" r:id="rId22"/>
    <p:sldId id="960" r:id="rId23"/>
    <p:sldId id="962" r:id="rId24"/>
    <p:sldId id="764" r:id="rId25"/>
    <p:sldId id="893" r:id="rId26"/>
    <p:sldId id="279" r:id="rId27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897"/>
            <p14:sldId id="958"/>
            <p14:sldId id="902"/>
            <p14:sldId id="954"/>
            <p14:sldId id="949"/>
            <p14:sldId id="977"/>
            <p14:sldId id="978"/>
            <p14:sldId id="979"/>
            <p14:sldId id="980"/>
            <p14:sldId id="981"/>
            <p14:sldId id="982"/>
            <p14:sldId id="983"/>
            <p14:sldId id="984"/>
            <p14:sldId id="970"/>
            <p14:sldId id="975"/>
            <p14:sldId id="971"/>
            <p14:sldId id="972"/>
            <p14:sldId id="973"/>
            <p14:sldId id="964"/>
            <p14:sldId id="965"/>
            <p14:sldId id="960"/>
            <p14:sldId id="962"/>
            <p14:sldId id="764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7" autoAdjust="0"/>
    <p:restoredTop sz="94683"/>
  </p:normalViewPr>
  <p:slideViewPr>
    <p:cSldViewPr snapToGrid="0">
      <p:cViewPr varScale="1">
        <p:scale>
          <a:sx n="115" d="100"/>
          <a:sy n="115" d="100"/>
        </p:scale>
        <p:origin x="138" y="114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B7277317-833C-4BE0-A643-915481DFC742}"/>
    <pc:docChg chg="delSld modSld sldOrd modSection">
      <pc:chgData name="Ян Берназюк" userId="581687679c8901c1" providerId="LiveId" clId="{B7277317-833C-4BE0-A643-915481DFC742}" dt="2025-09-07T07:41:23.902" v="78" actId="20577"/>
      <pc:docMkLst>
        <pc:docMk/>
      </pc:docMkLst>
      <pc:sldChg chg="modSp">
        <pc:chgData name="Ян Берназюк" userId="581687679c8901c1" providerId="LiveId" clId="{B7277317-833C-4BE0-A643-915481DFC742}" dt="2025-09-07T07:33:59.765" v="7" actId="14100"/>
        <pc:sldMkLst>
          <pc:docMk/>
          <pc:sldMk cId="2656577781" sldId="897"/>
        </pc:sldMkLst>
        <pc:spChg chg="mod">
          <ac:chgData name="Ян Берназюк" userId="581687679c8901c1" providerId="LiveId" clId="{B7277317-833C-4BE0-A643-915481DFC742}" dt="2025-09-07T07:33:56.117" v="6" actId="14100"/>
          <ac:spMkLst>
            <pc:docMk/>
            <pc:sldMk cId="2656577781" sldId="897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3:59.765" v="7" actId="14100"/>
          <ac:spMkLst>
            <pc:docMk/>
            <pc:sldMk cId="2656577781" sldId="897"/>
            <ac:spMk id="3" creationId="{D4F2DC3E-5ADF-4808-A3C6-34A83DDC7E34}"/>
          </ac:spMkLst>
        </pc:spChg>
      </pc:sldChg>
      <pc:sldChg chg="modSp">
        <pc:chgData name="Ян Берназюк" userId="581687679c8901c1" providerId="LiveId" clId="{B7277317-833C-4BE0-A643-915481DFC742}" dt="2025-09-07T07:37:14.737" v="56" actId="14100"/>
        <pc:sldMkLst>
          <pc:docMk/>
          <pc:sldMk cId="2963102634" sldId="898"/>
        </pc:sldMkLst>
        <pc:spChg chg="mod">
          <ac:chgData name="Ян Берназюк" userId="581687679c8901c1" providerId="LiveId" clId="{B7277317-833C-4BE0-A643-915481DFC742}" dt="2025-09-07T07:37:12.262" v="55" actId="14100"/>
          <ac:spMkLst>
            <pc:docMk/>
            <pc:sldMk cId="2963102634" sldId="898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7:14.737" v="56" actId="14100"/>
          <ac:spMkLst>
            <pc:docMk/>
            <pc:sldMk cId="2963102634" sldId="898"/>
            <ac:spMk id="3" creationId="{D4F2DC3E-5ADF-4808-A3C6-34A83DDC7E34}"/>
          </ac:spMkLst>
        </pc:spChg>
      </pc:sldChg>
      <pc:sldChg chg="del">
        <pc:chgData name="Ян Берназюк" userId="581687679c8901c1" providerId="LiveId" clId="{B7277317-833C-4BE0-A643-915481DFC742}" dt="2025-09-07T07:34:58.716" v="10" actId="2696"/>
        <pc:sldMkLst>
          <pc:docMk/>
          <pc:sldMk cId="4238001150" sldId="939"/>
        </pc:sldMkLst>
      </pc:sldChg>
      <pc:sldChg chg="ord">
        <pc:chgData name="Ян Берназюк" userId="581687679c8901c1" providerId="LiveId" clId="{B7277317-833C-4BE0-A643-915481DFC742}" dt="2025-09-07T07:29:46.673" v="3"/>
        <pc:sldMkLst>
          <pc:docMk/>
          <pc:sldMk cId="2983112505" sldId="941"/>
        </pc:sldMkLst>
      </pc:sldChg>
      <pc:sldChg chg="del">
        <pc:chgData name="Ян Берназюк" userId="581687679c8901c1" providerId="LiveId" clId="{B7277317-833C-4BE0-A643-915481DFC742}" dt="2025-09-07T07:36:19.423" v="53" actId="2696"/>
        <pc:sldMkLst>
          <pc:docMk/>
          <pc:sldMk cId="1136737383" sldId="946"/>
        </pc:sldMkLst>
      </pc:sldChg>
      <pc:sldChg chg="modSp ord">
        <pc:chgData name="Ян Берназюк" userId="581687679c8901c1" providerId="LiveId" clId="{B7277317-833C-4BE0-A643-915481DFC742}" dt="2025-09-07T07:37:49.534" v="57" actId="14100"/>
        <pc:sldMkLst>
          <pc:docMk/>
          <pc:sldMk cId="1770373247" sldId="948"/>
        </pc:sldMkLst>
        <pc:spChg chg="mod">
          <ac:chgData name="Ян Берназюк" userId="581687679c8901c1" providerId="LiveId" clId="{B7277317-833C-4BE0-A643-915481DFC742}" dt="2025-09-07T07:37:49.534" v="57" actId="14100"/>
          <ac:spMkLst>
            <pc:docMk/>
            <pc:sldMk cId="1770373247" sldId="948"/>
            <ac:spMk id="3" creationId="{2CC5A4BC-D85B-F43D-3915-8591FAEE1688}"/>
          </ac:spMkLst>
        </pc:spChg>
      </pc:sldChg>
      <pc:sldChg chg="modSp mod">
        <pc:chgData name="Ян Берназюк" userId="581687679c8901c1" providerId="LiveId" clId="{B7277317-833C-4BE0-A643-915481DFC742}" dt="2025-09-07T07:36:40.487" v="54"/>
        <pc:sldMkLst>
          <pc:docMk/>
          <pc:sldMk cId="817914537" sldId="952"/>
        </pc:sldMkLst>
        <pc:spChg chg="mod">
          <ac:chgData name="Ян Берназюк" userId="581687679c8901c1" providerId="LiveId" clId="{B7277317-833C-4BE0-A643-915481DFC742}" dt="2025-09-07T07:36:40.487" v="54"/>
          <ac:spMkLst>
            <pc:docMk/>
            <pc:sldMk cId="817914537" sldId="952"/>
            <ac:spMk id="3" creationId="{6B80E2D8-FD45-CB3C-3FF9-09DBCF1B240D}"/>
          </ac:spMkLst>
        </pc:spChg>
      </pc:sldChg>
      <pc:sldChg chg="modSp">
        <pc:chgData name="Ян Берназюк" userId="581687679c8901c1" providerId="LiveId" clId="{B7277317-833C-4BE0-A643-915481DFC742}" dt="2025-09-07T07:34:09.741" v="9"/>
        <pc:sldMkLst>
          <pc:docMk/>
          <pc:sldMk cId="430830220" sldId="958"/>
        </pc:sldMkLst>
        <pc:spChg chg="mod">
          <ac:chgData name="Ян Берназюк" userId="581687679c8901c1" providerId="LiveId" clId="{B7277317-833C-4BE0-A643-915481DFC742}" dt="2025-09-07T07:34:09.741" v="9"/>
          <ac:spMkLst>
            <pc:docMk/>
            <pc:sldMk cId="430830220" sldId="958"/>
            <ac:spMk id="2" creationId="{17B2845B-AE0F-B2E5-CD15-7640E3E941A4}"/>
          </ac:spMkLst>
        </pc:spChg>
      </pc:sldChg>
      <pc:sldChg chg="modSp mod">
        <pc:chgData name="Ян Берназюк" userId="581687679c8901c1" providerId="LiveId" clId="{B7277317-833C-4BE0-A643-915481DFC742}" dt="2025-09-07T07:41:23.902" v="78" actId="20577"/>
        <pc:sldMkLst>
          <pc:docMk/>
          <pc:sldMk cId="3630852406" sldId="962"/>
        </pc:sldMkLst>
        <pc:spChg chg="mod">
          <ac:chgData name="Ян Берназюк" userId="581687679c8901c1" providerId="LiveId" clId="{B7277317-833C-4BE0-A643-915481DFC742}" dt="2025-09-07T07:41:23.902" v="78" actId="20577"/>
          <ac:spMkLst>
            <pc:docMk/>
            <pc:sldMk cId="3630852406" sldId="962"/>
            <ac:spMk id="2" creationId="{14E804C8-B4BC-3830-A303-577FC0D279EF}"/>
          </ac:spMkLst>
        </pc:spChg>
        <pc:spChg chg="mod">
          <ac:chgData name="Ян Берназюк" userId="581687679c8901c1" providerId="LiveId" clId="{B7277317-833C-4BE0-A643-915481DFC742}" dt="2025-09-07T07:40:56.777" v="77" actId="1076"/>
          <ac:spMkLst>
            <pc:docMk/>
            <pc:sldMk cId="3630852406" sldId="962"/>
            <ac:spMk id="3" creationId="{C66A4C37-5ACC-A73B-238F-97C3331D60D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31.10.2025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31.10.2025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31.10.2025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856098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3023149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699665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8775966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826314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supreme.court.gov.ua/userfiles/media/new_folder_for_uploads/supreme/2024_prezent/101-%20new_principles_court_bernaziuk.pdf" TargetMode="External"/><Relationship Id="rId13" Type="http://schemas.openxmlformats.org/officeDocument/2006/relationships/hyperlink" Target="https://court.gov.ua/storage/portal/supreme/prezentacii_2024/108_AI_practice_bernaziuk.pdf" TargetMode="External"/><Relationship Id="rId18" Type="http://schemas.openxmlformats.org/officeDocument/2006/relationships/hyperlink" Target="https://court.gov.ua/storage/portal/supreme/Bernazuk_.pdf" TargetMode="External"/><Relationship Id="rId26" Type="http://schemas.openxmlformats.org/officeDocument/2006/relationships/hyperlink" Target="https://court.gov.ua/storage/portal/supreme/prezentacii_2025/142_AI_in_SC_Ethical_Organizational_Frameworks_bernaziuk.pdf" TargetMode="External"/><Relationship Id="rId3" Type="http://schemas.openxmlformats.org/officeDocument/2006/relationships/hyperlink" Target="https://supreme.court.gov.ua/userfiles/media/new_folder_for_uploads/supreme/2024_prezent/artificial_intelligence_bernaziuk%20(1).pdf" TargetMode="External"/><Relationship Id="rId21" Type="http://schemas.openxmlformats.org/officeDocument/2006/relationships/hyperlink" Target="https://court.gov.ua/storage/portal/supreme/prezentacii_2025/125_AI_Algorithmic_Bias_Discrimination_Risks_bernaziuk.pdf" TargetMode="External"/><Relationship Id="rId7" Type="http://schemas.openxmlformats.org/officeDocument/2006/relationships/hyperlink" Target="https://supreme.court.gov.ua/userfiles/media/new_folder_for_uploads/supreme/2024_prezent/AI_abuse_of_procedural_rights.pdf" TargetMode="External"/><Relationship Id="rId12" Type="http://schemas.openxmlformats.org/officeDocument/2006/relationships/hyperlink" Target="https://court.gov.ua/storage/portal/supreme/prezentacii_2024/105_AI_internation_standarts_bernaziuk.pdf" TargetMode="External"/><Relationship Id="rId17" Type="http://schemas.openxmlformats.org/officeDocument/2006/relationships/hyperlink" Target="https://court.gov.ua/storage/portal/supreme/prezentacii_2025/120_AI_uniformity_of_judicial_practice_bernaziuk.pdf" TargetMode="External"/><Relationship Id="rId25" Type="http://schemas.openxmlformats.org/officeDocument/2006/relationships/hyperlink" Target="https://court.gov.ua/storage/portal/supreme/prezentacii_2025/AI_Ukraine_bernaziuk.pdf" TargetMode="External"/><Relationship Id="rId2" Type="http://schemas.openxmlformats.org/officeDocument/2006/relationships/hyperlink" Target="https://supreme.court.gov.ua/userfiles/media/new_folder_for_uploads/supreme/2024_prezent/artificial_intelligence_bernaziuk.pdf" TargetMode="External"/><Relationship Id="rId16" Type="http://schemas.openxmlformats.org/officeDocument/2006/relationships/hyperlink" Target="https://court.gov.ua/storage/portal/supreme/prezentacii_2025/119_AI_personal_data_protection_bernaziuk.pdf" TargetMode="External"/><Relationship Id="rId20" Type="http://schemas.openxmlformats.org/officeDocument/2006/relationships/hyperlink" Target="https://court.gov.ua/storage/portal/supreme/prezentacii_2025/124_AI_Future_Prospects_Risks_for_Judiciary_bernaziuk.pdf" TargetMode="External"/><Relationship Id="rId29" Type="http://schemas.openxmlformats.org/officeDocument/2006/relationships/hyperlink" Target="https://court.gov.ua/storage/portal/supreme/prezentacii_2025/147_Professional_Human_Oversight_Justice_AI_bernaziu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reme.court.gov.ua/userfiles/media/new_folder_for_uploads/supreme/2024_prezent/AI_ethics_bernaziuk.pdf" TargetMode="External"/><Relationship Id="rId11" Type="http://schemas.openxmlformats.org/officeDocument/2006/relationships/hyperlink" Target="https://court.gov.ua/storage/portal/supreme/prezentacii_2024/104_AI_privacy_bernaziuk.pdf" TargetMode="External"/><Relationship Id="rId24" Type="http://schemas.openxmlformats.org/officeDocument/2006/relationships/hyperlink" Target="https://court.gov.ua/storage/portal/supreme/prezentacii_2025/137_AI_Code_Judicial_Ethics_Art_16_Permissible_Prohibited_bernaziuk.pdf" TargetMode="External"/><Relationship Id="rId5" Type="http://schemas.openxmlformats.org/officeDocument/2006/relationships/hyperlink" Target="https://supreme.court.gov.ua/userfiles/media/new_folder_for_uploads/supreme/2024_prezent/AI_first_rules_bernaziuk.pdf" TargetMode="External"/><Relationship Id="rId15" Type="http://schemas.openxmlformats.org/officeDocument/2006/relationships/hyperlink" Target="https://court.gov.ua/storage/portal/supreme/prezentacii_2024/115_AI_transparency_accountability_bernaziuk.pdf" TargetMode="External"/><Relationship Id="rId23" Type="http://schemas.openxmlformats.org/officeDocument/2006/relationships/hyperlink" Target="https://constitutionalist.com.ua/pravosuddia-v-epokhu-shtuchnoho-intelektu-instrument-chy-vyklyk" TargetMode="External"/><Relationship Id="rId28" Type="http://schemas.openxmlformats.org/officeDocument/2006/relationships/hyperlink" Target="https://court.gov.ua/storage/portal/supreme/prezentacii_2025/145_Responsible_AI_Principles_in_Justice_bernaziuk.pdf" TargetMode="External"/><Relationship Id="rId10" Type="http://schemas.openxmlformats.org/officeDocument/2006/relationships/hyperlink" Target="https://court.gov.ua/storage/portal/supreme/prezentacii_2024/Prezent_AI_prohibition_or_permission_bernaziuk.pdf" TargetMode="External"/><Relationship Id="rId19" Type="http://schemas.openxmlformats.org/officeDocument/2006/relationships/hyperlink" Target="https://constitutionalist.com.ua/shtuchnyj-intelekt-u-pravosuddi-mizhnarodnyj-dosvid-ta-vyklyky" TargetMode="External"/><Relationship Id="rId4" Type="http://schemas.openxmlformats.org/officeDocument/2006/relationships/hyperlink" Target="https://supreme.court.gov.ua/userfiles/media/new_folder_for_uploads/supreme/2024_prezent/AI_festina_lente_bernaziuk.pdf" TargetMode="External"/><Relationship Id="rId9" Type="http://schemas.openxmlformats.org/officeDocument/2006/relationships/hyperlink" Target="https://supreme.court.gov.ua/userfiles/media/new_folder_for_uploads/supreme/2024_prezent/AI_principal_of_legal_certainly_bernaziuk.pdf" TargetMode="External"/><Relationship Id="rId14" Type="http://schemas.openxmlformats.org/officeDocument/2006/relationships/hyperlink" Target="https://court.gov.ua/storage/portal/supreme/prezentacii_2024/109_%20AI_life_hacks_bernaziuk.pdf" TargetMode="External"/><Relationship Id="rId22" Type="http://schemas.openxmlformats.org/officeDocument/2006/relationships/hyperlink" Target="https://court.gov.ua/storage/portal/supreme/133.%20AI_and_Regulation_by_SupremeCourts_bernaziuk.pdf" TargetMode="External"/><Relationship Id="rId27" Type="http://schemas.openxmlformats.org/officeDocument/2006/relationships/hyperlink" Target="https://court.gov.ua/storage/portal/supreme/prezentacii_2025/143_Responsible%20AI%20Principles%20in%20Justice_bernaziuk.pdf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/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su.gov.ua/ua/news/u-radi-suddiv-ukraini-vidbulosa-trete-rozsirene-zasidanna-rg-z-pidgotovki-komentara-do-kse" TargetMode="External"/><Relationship Id="rId2" Type="http://schemas.openxmlformats.org/officeDocument/2006/relationships/hyperlink" Target="https://constitutionalist.com.ua/poperednij-proiekt-komentar-do-statti-16-vykorystannia-suddeiu-tekhnolohij-shi-do-kodeksu-suddivskoi-etyk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630" y="397472"/>
            <a:ext cx="404756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ХАРКІВСЬКЕ РЕГІОНАЛЬНЕ </a:t>
            </a:r>
            <a:r>
              <a:rPr lang="ru-RU" altLang="uk-UA" sz="1400" dirty="0" smtClean="0">
                <a:solidFill>
                  <a:schemeClr val="bg1"/>
                </a:solidFill>
              </a:rPr>
              <a:t>ВІДДІЛЕННЯ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 smtClean="0">
                <a:solidFill>
                  <a:schemeClr val="bg1"/>
                </a:solidFill>
              </a:rPr>
              <a:t>ВІДДІЛ </a:t>
            </a:r>
            <a:r>
              <a:rPr lang="ru-RU" altLang="uk-UA" sz="1400" dirty="0">
                <a:solidFill>
                  <a:schemeClr val="bg1"/>
                </a:solidFill>
              </a:rPr>
              <a:t>ПІДГОТОВКИ ВИКЛАДАЧІВ (ТРЕНЕРІВ)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 smtClean="0">
                <a:solidFill>
                  <a:schemeClr val="bg1"/>
                </a:solidFill>
              </a:rPr>
              <a:t> </a:t>
            </a: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 smtClean="0">
                <a:solidFill>
                  <a:schemeClr val="bg1"/>
                </a:solidFill>
              </a:rPr>
              <a:t>Вебінар для суддів, помічників суддів та працівників апаратів судів   “Застосування технологій </a:t>
            </a:r>
            <a:r>
              <a:rPr lang="ru-RU" sz="1400" dirty="0" smtClean="0">
                <a:solidFill>
                  <a:schemeClr val="bg1"/>
                </a:solidFill>
              </a:rPr>
              <a:t>штучного </a:t>
            </a:r>
            <a:r>
              <a:rPr lang="ru-RU" sz="1400" dirty="0">
                <a:solidFill>
                  <a:schemeClr val="bg1"/>
                </a:solidFill>
              </a:rPr>
              <a:t>інтелекту в судах</a:t>
            </a:r>
            <a:endParaRPr lang="en-US" sz="14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 smtClean="0">
                <a:solidFill>
                  <a:schemeClr val="bg1"/>
                </a:solidFill>
              </a:rPr>
              <a:t>3</a:t>
            </a:r>
            <a:r>
              <a:rPr lang="en-US" altLang="uk-UA" sz="1400" dirty="0" smtClean="0">
                <a:solidFill>
                  <a:schemeClr val="bg1"/>
                </a:solidFill>
              </a:rPr>
              <a:t>1</a:t>
            </a:r>
            <a:r>
              <a:rPr lang="uk-UA" altLang="uk-UA" sz="1400" dirty="0" smtClean="0">
                <a:solidFill>
                  <a:schemeClr val="bg1"/>
                </a:solidFill>
              </a:rPr>
              <a:t> жовтня </a:t>
            </a:r>
            <a:r>
              <a:rPr lang="uk-UA" altLang="uk-UA" sz="1400" dirty="0">
                <a:solidFill>
                  <a:schemeClr val="bg1"/>
                </a:solidFill>
              </a:rPr>
              <a:t>2025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3200" dirty="0" smtClean="0">
                <a:solidFill>
                  <a:schemeClr val="bg1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uk-UA" sz="32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2. Принцип відповідальності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Остаточне рішення про використання результатів, отриманих з використанням ШІ, в усіх випадках залишається за працівником, який повинен зберігати контроль над процесом такого використання. Працівник персонально відповідає за результати, отримані з використанням ШІ, та за їх відповідність вимогам законодавства.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Принцип конфіденційності та безпеки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081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019867"/>
            <a:ext cx="11395494" cy="466603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4. Принцип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добросовісності та достові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рності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Будь-яка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інформація, створена з використанням ШІ, підлягає обов'язковій фаховій перевірці відповідним працівником на точність, достовірність та відсутність упереджень, а також коригуванню (за потреби). </a:t>
            </a:r>
            <a:endParaRPr lang="uk-UA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Усі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фактичні дані, цитати та посилання на нормативні акти чи судову практику необхідно звіряти з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першоджерелами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підвищення якості результатів роботи ШІ необхідно застосовувати техніки інженерії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запитів.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аналізу та узагальнень слід використовувати, наскільки це можливо, дані з офіційних джерел.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73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5. Принцип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етичності та недискримінації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має здійснюватися таким чином, щоб гарантувати справедливе, неупереджене та поважне ставлення до кожної людини, незалежно від її походження, статі, віку, переконань чи інших ознак.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Працівники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повинні виявляти та мінімізувати ризики упередженості, яка може бути закладена в алгоритмах ШІ.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виборі та затвердженні технологій ШІ перевага надається тим інструментам, розробники яких гарантують належний захист даних, відповідність вимогам безпеки, конфіденційність, контроль доступу, а також надають прозору інформацію про архітектуру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моделі.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75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технології ШІ для: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документів, які містять відомості, що охороняються законом, у тому числі таємницю ухвалення судового рішення і закритого судового засідання;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аналізу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моніторингу поведінки працівників;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спроб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прогнозувати індивідуальні рішення суддів у конкретних справах;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автоматичного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проєктів рішень та будь-яких інших процесуальних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документів;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матеріалів судової справи.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830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використовуватися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працівниками для виконання, зокрема, таких завдань: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судової практики з метою забезпечення її </a:t>
            </a: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єдності;</a:t>
            </a:r>
            <a:endParaRPr lang="uk-UA" sz="22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судових рішень з метою виявлення системних причин виникнення </a:t>
            </a: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спорів та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підготовки пропозицій щодо вдосконалення законодавства;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наповнення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Бази правових позицій Верховного Суду;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узагальнення великих обсягів даних на основі відкритих джерел інформації;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підготовці аналітичних документів та звітів;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повторюваних робочих </a:t>
            </a: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процесів;</a:t>
            </a:r>
            <a:endParaRPr lang="uk-UA" sz="22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створенні та поширенні інформації про діяльність Верховного </a:t>
            </a: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Суду;</a:t>
            </a:r>
            <a:endParaRPr lang="uk-UA" sz="22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чат-ботів, зокрема, для забезпечення зворотного зв’язку з </a:t>
            </a: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користувачами;</a:t>
            </a:r>
            <a:endParaRPr lang="uk-UA" sz="22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матеріалів для саморозвитку, підвищення кваліфікації та професійного навчання;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нових ідей та підходів до організації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перекладі документів з іноземних мов.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792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52841"/>
          </a:xfrm>
        </p:spPr>
        <p:txBody>
          <a:bodyPr/>
          <a:lstStyle/>
          <a:p>
            <a:pPr algn="ctr"/>
            <a:r>
              <a:rPr lang="ru-RU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УХВАЛА АПЕЛЯЦІЙНОЇ ПАЛАТИ ВИЩОГО АНТИКОРУПЦІЙНОГО СУДУ ВІД 01 ВЕРЕСНЯ 2025 РОКУ У СПРАВІ № 991/3222/25</a:t>
            </a:r>
            <a:br>
              <a:rPr lang="ru-RU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</a:b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https://reyestr.court.gov.ua/Review/129856098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37360"/>
            <a:ext cx="11395494" cy="379060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повернув скаргу "іншої особи" на вирок за угодою, яка стверджувала, що мотивувальна частина рішення фактично встановила її винуватість.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Головний аргумент скарги: апелянт ідентифікувала себе зі знеособленою "Особою 1" у тексті вироку, посилаючись на те, що система ChatGPT змогла деанонімізувати цю особу за посадою та обставинами справи.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Суддя-доповідач відхилив посилання на висновок AI, підтвердивши, що вирок за угодою не має преюдиційного значення і не може бути використаний як доказ вини третіх осіб, </a:t>
            </a: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 відповіді ChatGPT не є джерелом достовірної інформації чи доказів.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39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94157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УХВАЛА КАСАЦІЙНОГО ЦИВІЛЬНОГО СУДУ ВІД 12 ВЕРЕСНЯ 2025 РОКУ У СПРАВІ № </a:t>
            </a:r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750/6682/23</a:t>
            </a:r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reyestr.court.gov.ua/Review/130231491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  <a:r>
              <a:rPr lang="ru-RU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12174"/>
            <a:ext cx="11395494" cy="405260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Заява </a:t>
            </a: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 </a:t>
            </a: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відвід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колегії суддів … обґрунтована тим, що, на думку заявника, судді … недостатньо вмотивували та обґрунтували ухвалу від 04 вересня 2025 року, тому він має сумніви в об’єктивності і компетентності суддів та їх спроможності ухвалювати законні судові рішення у цій справі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Вважає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що неупереджена думка штучного інтелекту на заявлені ним підстави відводу має значення для вирішення питання про відвід.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Позиція Суду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 ухвалюючи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рішення, судді керуються виключно положеннями закону та своїм внутрішнім переконанням, висновки, сформовані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ШІ,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 мають жодного доказового значення для встановлення наявності чи відсутності обставин, що викликають сумнів в неупередженості або об’єктивності суддів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8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94157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УХВАЛА КИЇВСЬКОГО АПЕЛЯЦІЙНОГО СУДУ ВІД 30 ЛИПНЯ 2025 РОКУ У СПРАВІ № 11-КП/824/1818/2025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reyestr.court.gov.ua/Review/129699665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12174"/>
            <a:ext cx="11395494" cy="405260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скасував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вирок суду першої інстанції, призначивши новий розгляд, через його незаконність, необґрунтованість та немотивованість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Ключова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підстава для скасування: суд першої інстанції обтяжив вирок довільним трактуванням загальних понять та теоретичними аспектами, згенерованими штучним інтелектом "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ChatGPT",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що поставило під сумнів суддівський розсуд та тлумачення права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Апеляційний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наголосив, що використання технологій має поважати природу судового процесу, а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є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лише допоміжним інструментом, який не може замінити роль суддів у встановленні фактичних обставин справи (КРЄС № 26 (2023), п. 90; позиція ВС від 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08.02.2024 у справі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 925/200/22</a:t>
            </a:r>
            <a:r>
              <a:rPr lang="uk-UA" sz="2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867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2211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ПОСТАНОВА ВЕРХОВНОГО СУДУ ВІД 8 ЛИПНЯ 2025  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СПРАВІ № 925/496/24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reyestr.court.gov.ua/Review/128775966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26265"/>
            <a:ext cx="11395494" cy="413851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відмовився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досліджувати як доказ відповіді, згенеровані 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Grok (xAI),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які відповідач намагався використати для трактування умов договору оренди землі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наголосив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що 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бути лише корисним інформативним інструментом, але не може замінити ні роль суддів, ні принципи належності, допустимості та достовірності 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доказів.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Технологія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має використовуватись виключно для підтримки та посилення верховенства права, а ухвалення рішень повинно здійснюватися лише суддями.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956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344281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УХВАЛА ВЕРХОВНОГО СУДУ ВІД 19 ЧЕРВНЯ 2025 РОКУ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СПРАВІ № 520/6119/23</a:t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reyestr.court.gov.ua/Review/128263149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62298"/>
            <a:ext cx="11395494" cy="410248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відмовив у поновленні пропущеного строку на касаційне оскарження, не визнавши поважними причини, на які посилався скаржник.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Скаржник обґрунтовував тривалу бездіяльність, зокрема, необхідністю використання платної версії ШІ лише у квітні 2025 року для формування правової позиції у справі.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як допоміжного інструменту для формування позиції не є об’єктивною, непереборною перешкодою, яка може виправдати пропуск процесуального строку, оскільки принцип правової визначеності вимагає своєчасного та добросовісного користування </a:t>
            </a:r>
            <a:r>
              <a:rPr lang="ru-RU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правами.</a:t>
            </a:r>
            <a:endParaRPr lang="uk-UA" sz="27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78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ru-RU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</a:t>
            </a: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 </a:t>
            </a:r>
            <a:endParaRPr lang="ru-RU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Робота над коментарем до статті 16 Кодексу суддівської етики </a:t>
            </a:r>
            <a:endParaRPr lang="uk-UA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Проєкт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Положення про використання технологій ШІ працівниками апарату </a:t>
            </a: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ВС </a:t>
            </a:r>
            <a:endParaRPr lang="ru-RU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Остання судова практика стосовно використання ШІ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Результати опитування суддів та працівників апарату стосовно використання ШІ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ШІ у ВАКС</a:t>
            </a:r>
            <a:endParaRPr lang="uk-UA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</a:t>
            </a:r>
            <a:r>
              <a:rPr lang="ru-RU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стання ШІ</a:t>
            </a:r>
            <a:endParaRPr lang="uk-UA" noProof="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7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ДОСВІД У ВИКОРИСТАННІ ШІ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1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Понад половина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та працівників апарату вже тестували або регулярно застосовують інструменти ШІ.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сфери застосування: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судової практики та законодавства;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підготовка проєктів документів;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великих масивів текстів.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Частина респондентів вказала </a:t>
            </a:r>
            <a:r>
              <a:rPr lang="uk-UA" sz="34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 проблеми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 неточності, помилки у цитатах, ризик надмірної довіри.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4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884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ОЧІКУВАННЯ ТА РИЗИКИ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77768"/>
            <a:ext cx="11395494" cy="458701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Очікування:</a:t>
            </a:r>
            <a:endParaRPr lang="uk-UA" sz="2600" b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інтеграція ШІ в «Електронний суд» та ЄДРСР,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спрощення документообігу,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стандартизації рішень.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9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побоювання: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порушення конфіденційності,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упередженість алгоритмів,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небезпека делегування вирішальної ролі ШІ.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9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Висновок: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більшість підтримує використання ШІ як асистента, але наголошує на потребі чітких правил і людського контролю.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4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75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4CB58-A54D-B5DC-C873-6A062CD94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C5D06-D27A-3908-D598-E099B8284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31616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19.12.2024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b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https://court.gov.ua/storage/portal/hcac/documents/orders/19.12.2024_56.pdf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EC75B1-BA03-7263-6614-31024804B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940010"/>
            <a:ext cx="11395494" cy="392476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Мета документа: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Впровадження у Вищому антикорупційному суді сучасних та ефективних моделей управління, захисту інформації.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Підвищення рівня діджиталізації.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Оптимізація витрат матеріальних ресурсів.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0F90A69-85A4-9E8E-2ED8-FA3AEE74F99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C343D02-7FEF-6A2D-A1F3-C660B84AAD8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B251B96-DF26-7FD6-4A60-D5253DD04DB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CB1B34D-DEBB-94EC-70D9-4C95B8CFAEC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308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8A8C-73F1-9FAE-0BF9-19B35536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04C8-B4BC-3830-A303-577FC0D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8939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ІНТЕЛЕКТУ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(ЛИПЕНЬ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2025</a:t>
            </a:r>
            <a:r>
              <a:rPr lang="ru-RU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</a:t>
            </a:r>
            <a:r>
              <a:rPr lang="ru-RU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constitutionalist.com.ua/rekomendatsii-z-vidpovidalnoho-vykorystannia-shtuchnoho-intelektu-dlia-pravnykiv</a:t>
            </a:r>
            <a:r>
              <a:rPr lang="uk-UA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6A4C37-5ACC-A73B-238F-97C3331D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93545"/>
            <a:ext cx="11395494" cy="397123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секторальні рекомендації є одним зі складників дорожньої карти з регулювання ШІ в Україні. Системи ШІ можуть бути корисні на різних етапах діяльності правників — від первинного аналізу документів до формування стратегії захисту клієнта та підготовки процесуальних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рекомендації розроблено для того, щоб надати правникам практичні поради щодо відповідального використання ШІ в професійній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діяльності</a:t>
            </a:r>
            <a:endParaRPr lang="uk-UA" i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A4E86C6-EC88-44D4-ABC7-AE5A92DA8C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7BD0937-DDD8-DE27-B28E-E96E5087D8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99883C-90AD-FCE3-07F7-4799E8C3D86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79068D2-8F02-3221-6280-7D0E4F5FE04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52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264" y="710802"/>
            <a:ext cx="11328602" cy="48859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1. Штучний інтелект як основа цифрового судочинства: помічник чи майбутній конкурент судді? </a:t>
            </a:r>
            <a:r>
              <a:rPr lang="ru-RU" altLang="uk-UA" sz="950" dirty="0">
                <a:solidFill>
                  <a:srgbClr val="002949"/>
                </a:solidFill>
                <a:hlinkClick r:id="rId2"/>
              </a:rPr>
              <a:t>https://supreme.court.gov.ua/userfiles/media/new_folder_for_uploads/supreme/2024_prezent/artificial_intelligence_bernaziuk.pdf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2. Штучний інтелект (</a:t>
            </a:r>
            <a:r>
              <a:rPr lang="en-US" altLang="uk-UA" sz="950" dirty="0">
                <a:solidFill>
                  <a:srgbClr val="002949"/>
                </a:solidFill>
              </a:rPr>
              <a:t>artificial intelligence) </a:t>
            </a:r>
            <a:r>
              <a:rPr lang="ru-RU" altLang="uk-UA" sz="950" dirty="0">
                <a:solidFill>
                  <a:srgbClr val="002949"/>
                </a:solidFill>
              </a:rPr>
              <a:t>сьогоднішній погляд на перспективи майбутнього </a:t>
            </a:r>
            <a:r>
              <a:rPr lang="en-US" altLang="uk-UA" sz="950" dirty="0">
                <a:solidFill>
                  <a:srgbClr val="002949"/>
                </a:solidFill>
                <a:hlinkClick r:id="rId3"/>
              </a:rPr>
              <a:t>https://supreme.court.gov.ua/userfiles/media/new_folder_for_uploads/supreme/2024_prezent/artificial_intelligence_bernaziuk%20(1).pdf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3. Сучасні можливості штучного інтелекту (</a:t>
            </a:r>
            <a:r>
              <a:rPr lang="en-US" altLang="uk-UA" sz="950" dirty="0">
                <a:solidFill>
                  <a:srgbClr val="002949"/>
                </a:solidFill>
              </a:rPr>
              <a:t>artificial intelligence) </a:t>
            </a:r>
            <a:r>
              <a:rPr lang="uk-UA" altLang="uk-UA" sz="950" dirty="0">
                <a:solidFill>
                  <a:srgbClr val="002949"/>
                </a:solidFill>
              </a:rPr>
              <a:t>процесуальна економія чи загроза незалежності судді?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uk-UA" sz="950" dirty="0">
                <a:solidFill>
                  <a:srgbClr val="002949"/>
                </a:solidFill>
              </a:rPr>
              <a:t>https://nsj.gov.ua/ua/pidgotovka-pratsivnikiv-aparativ-sudiv/programi-pidgotovki-pratsivnikiv-aparativ-sudiv-2021-rik/20-23-travnya-2024-r-programa-pidgotovki-ta-pidvishennya-rivnya-kvalifikatsii-za-standartizovanou-programou-pomichnikiv-suddiv-mistsevih-ta-apelyatsiynih-gospodarskih-sudiv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4. Інтеграція штучного інтелекту (</a:t>
            </a:r>
            <a:r>
              <a:rPr lang="en-US" altLang="uk-UA" sz="950" dirty="0">
                <a:solidFill>
                  <a:srgbClr val="002949"/>
                </a:solidFill>
              </a:rPr>
              <a:t>artificial intelligence) </a:t>
            </a:r>
            <a:r>
              <a:rPr lang="uk-UA" altLang="uk-UA" sz="950" dirty="0">
                <a:solidFill>
                  <a:srgbClr val="002949"/>
                </a:solidFill>
              </a:rPr>
              <a:t>в систему правосуддя: поспішай повільно </a:t>
            </a:r>
            <a:r>
              <a:rPr lang="en-US" altLang="uk-UA" sz="950" dirty="0">
                <a:solidFill>
                  <a:srgbClr val="002949"/>
                </a:solidFill>
                <a:hlinkClick r:id="rId4"/>
              </a:rPr>
              <a:t>https://supreme.court.gov.ua/userfiles/media/new_folder_for_uploads/supreme/2024_prezent/AI_festina_lente_bernaziuk.pdf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5. Правосуддя та штучний інтелект: перші правила </a:t>
            </a:r>
            <a:r>
              <a:rPr lang="ru-RU" altLang="uk-UA" sz="950" dirty="0">
                <a:solidFill>
                  <a:srgbClr val="002949"/>
                </a:solidFill>
                <a:hlinkClick r:id="rId5"/>
              </a:rPr>
              <a:t>https://supreme.court.gov.ua/userfiles/media/new_folder_for_uploads/supreme/2024_prezent/AI_first_rules_bernaziuk.pdf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6. Штучний інтелект та питання етики під час здійснення правосуддя </a:t>
            </a:r>
            <a:r>
              <a:rPr lang="ru-RU" altLang="uk-UA" sz="950" dirty="0">
                <a:solidFill>
                  <a:srgbClr val="002949"/>
                </a:solidFill>
                <a:hlinkClick r:id="rId6"/>
              </a:rPr>
              <a:t>https://supreme.court.gov.ua/userfiles/media/new_folder_for_uploads/supreme/2024_prezent/AI_ethics_bernaziuk.pdf</a:t>
            </a:r>
            <a:r>
              <a:rPr lang="ru-RU" altLang="uk-UA" sz="950" dirty="0">
                <a:solidFill>
                  <a:srgbClr val="002949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7. Інструменти штучного інтелекту та неприпустимість зловживання процесуальними правами </a:t>
            </a:r>
            <a:r>
              <a:rPr lang="ru-RU" altLang="uk-UA" sz="950" dirty="0">
                <a:solidFill>
                  <a:srgbClr val="002949"/>
                </a:solidFill>
                <a:hlinkClick r:id="rId7"/>
              </a:rPr>
              <a:t>https://supreme.court.gov.ua/userfiles/media/new_folder_for_uploads/supreme/2024_prezent/AI_abuse_of_procedural_rights.pdf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8. Нові принципи здійснення правосуддя </a:t>
            </a:r>
            <a:r>
              <a:rPr lang="en-US" altLang="uk-UA" sz="950" dirty="0">
                <a:solidFill>
                  <a:srgbClr val="002949"/>
                </a:solidFill>
                <a:hlinkClick r:id="rId8"/>
              </a:rPr>
              <a:t>https://supreme.court.gov.ua/userfiles/media/new_folder_for_uploads/supreme/2024_prezent/101-%20new_principles_court_bernaziuk.pdf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9. </a:t>
            </a:r>
            <a:r>
              <a:rPr lang="ru-RU" altLang="uk-UA" sz="950" dirty="0">
                <a:solidFill>
                  <a:srgbClr val="002949"/>
                </a:solidFill>
              </a:rPr>
              <a:t>Технології штучного інтелекту та принцип правової визначеності </a:t>
            </a:r>
            <a:r>
              <a:rPr lang="ru-RU" altLang="uk-UA" sz="950" dirty="0">
                <a:solidFill>
                  <a:srgbClr val="002949"/>
                </a:solidFill>
                <a:hlinkClick r:id="rId9"/>
              </a:rPr>
              <a:t>https://supreme.court.gov.ua/userfiles/media/new_folder_for_uploads/supreme/2024_prezent/AI_principal_of_legal_certainly_bernaziuk.pdf</a:t>
            </a:r>
            <a:r>
              <a:rPr lang="ru-RU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10. Штучний інтелект: застосувати недозволено ігнорувати </a:t>
            </a:r>
            <a:r>
              <a:rPr lang="en-US" altLang="uk-UA" sz="950" dirty="0">
                <a:solidFill>
                  <a:srgbClr val="002949"/>
                </a:solidFill>
                <a:hlinkClick r:id="rId10"/>
              </a:rPr>
              <a:t>https://court.gov.ua/storage/portal/supreme/prezentacii_2024/Prezent_AI_prohibition_or_permission_bernaziuk.pdf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11. Сучасні можливості штучного інтелекту та питання приватності </a:t>
            </a:r>
            <a:r>
              <a:rPr lang="en-US" altLang="uk-UA" sz="950" dirty="0">
                <a:solidFill>
                  <a:srgbClr val="002949"/>
                </a:solidFill>
                <a:hlinkClick r:id="rId11"/>
              </a:rPr>
              <a:t>https://court.gov.ua/storage/portal/supreme/prezentacii_2024/104_AI_privacy_bernaziuk.pdf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12. </a:t>
            </a:r>
            <a:r>
              <a:rPr lang="ru-RU" altLang="uk-UA" sz="950" dirty="0">
                <a:solidFill>
                  <a:srgbClr val="002949"/>
                </a:solidFill>
              </a:rPr>
              <a:t>Технології штучного інтелекту в правосудді: міжнародні стандарти регулювання </a:t>
            </a:r>
            <a:r>
              <a:rPr lang="ru-RU" altLang="uk-UA" sz="950" dirty="0">
                <a:solidFill>
                  <a:srgbClr val="002949"/>
                </a:solidFill>
                <a:hlinkClick r:id="rId12"/>
              </a:rPr>
              <a:t>https://court.gov.ua/storage/portal/supreme/prezentacii_2024/105_AI_internation_standarts_bernaziuk.pdf</a:t>
            </a:r>
            <a:r>
              <a:rPr lang="ru-RU" altLang="uk-UA" sz="950" dirty="0">
                <a:solidFill>
                  <a:srgbClr val="002949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950" dirty="0">
                <a:solidFill>
                  <a:srgbClr val="002949"/>
                </a:solidFill>
              </a:rPr>
              <a:t>13. Практичні аспекти використання технології штучного інтелекту в юридичній сфері </a:t>
            </a:r>
            <a:r>
              <a:rPr lang="en-US" altLang="uk-UA" sz="950" dirty="0">
                <a:solidFill>
                  <a:srgbClr val="002949"/>
                </a:solidFill>
                <a:hlinkClick r:id="rId13"/>
              </a:rPr>
              <a:t>https://court.gov.ua/storage/portal/supreme/prezentacii_2024/108_AI_practice_bernaziuk.pdf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  <a:endParaRPr lang="ru-RU" altLang="uk-UA" sz="950" dirty="0">
              <a:solidFill>
                <a:srgbClr val="002949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950" dirty="0">
                <a:solidFill>
                  <a:srgbClr val="002949"/>
                </a:solidFill>
              </a:rPr>
              <a:t>14. Технології штучного інтелекту та </a:t>
            </a:r>
            <a:r>
              <a:rPr lang="en-US" altLang="uk-UA" sz="950" dirty="0">
                <a:solidFill>
                  <a:srgbClr val="002949"/>
                </a:solidFill>
              </a:rPr>
              <a:t>life hacks </a:t>
            </a:r>
            <a:r>
              <a:rPr lang="uk-UA" altLang="uk-UA" sz="950" dirty="0">
                <a:solidFill>
                  <a:srgbClr val="002949"/>
                </a:solidFill>
              </a:rPr>
              <a:t>для юристів </a:t>
            </a:r>
            <a:r>
              <a:rPr lang="en-US" altLang="uk-UA" sz="950" dirty="0">
                <a:solidFill>
                  <a:srgbClr val="002949"/>
                </a:solidFill>
                <a:hlinkClick r:id="rId14"/>
              </a:rPr>
              <a:t>https://court.gov.ua/storage/portal/supreme/prezentacii_2024/109_%20AI_life_hacks_bernaziuk.pdf</a:t>
            </a:r>
            <a:r>
              <a:rPr lang="uk-UA" altLang="uk-UA" sz="9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15. </a:t>
            </a:r>
            <a:r>
              <a:rPr lang="ru-RU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та правосуддя: механізми забезпечення прозорості та підзвітності </a:t>
            </a:r>
            <a:r>
              <a:rPr lang="en-US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15"/>
              </a:rPr>
              <a:t>https://court.gov.ua/storage/portal/supreme/prezentacii_2024/115_AI_transparency_accountability_bernaziuk.pdf</a:t>
            </a:r>
            <a:r>
              <a:rPr lang="en-US" sz="9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16. </a:t>
            </a: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та право на приватність: баланс між інноваціями та захистом персональних даних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6"/>
              </a:rPr>
              <a:t>https://court.gov.ua/storage/portal/supreme/prezentacii_2025/119_AI_personal_data_protection_bernaziuk.pdf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9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17. Цифрова ера правосуддя: роль ШІ у забезпеченні єдності судової практики в Україні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7"/>
              </a:rPr>
              <a:t>https://court.gov.ua/storage/portal/supreme/prezentacii_2025/120_AI_uniformity_of_judicial_practice_bernaziuk.pdf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18. Діджиталізація судочинства: межі допустимого використання ШІ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8"/>
              </a:rPr>
              <a:t>https://court.gov.ua/storage/portal/supreme/Bernazuk_.pdf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9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19. Штучний інтелект у правосудді: міжнародний досвід та виклики </a:t>
            </a:r>
            <a:r>
              <a:rPr lang="en-US" sz="9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9"/>
              </a:rPr>
              <a:t>https://constitutionalist.com.ua/shtuchnyj-intelekt-u-pravosuddi-mizhnarodnyj-dosvid-ta-vyklyky</a:t>
            </a:r>
            <a:r>
              <a:rPr lang="uk-UA" sz="9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9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 Технології штучного інтелекту: майбутні перспективи та ризики для судової гілки влади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0"/>
              </a:rPr>
              <a:t>https://court.gov.ua/storage/portal/supreme/prezentacii_2025/124_AI_Future_Prospects_Risks_for_Judiciary_bernaziuk.pdf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altLang="uk-UA" sz="950" kern="1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21. Штучний інтелект у правосудді: ризики алгоритмічної упередженості та дискримінації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1"/>
              </a:rPr>
              <a:t>https://court.gov.ua/storage/portal/supreme/prezentacii_2025/125_AI_Algorithmic_Bias_Discrimination_Risks_bernaziuk.pdf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22. Верховенство права в епоху ШІ: як верховні суди зберігають баланс між інноваціями та традиціями 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2"/>
              </a:rPr>
              <a:t>https://court.gov.ua/storage/portal/supreme/133.%20AI_and_Regulation_by_SupremeCourts_bernaziuk.pdf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23. Правосуддя в епоху штучного інтелекту: інструмент чи виклик?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3"/>
              </a:rPr>
              <a:t>https://constitutionalist.com.ua/pravosuddia-v-epokhu-shtuchnoho-intelektu-instrument-chy-vyklyk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24. Стаття 16 Кодексу суддівської етики: допустиме та заборонене у використанні ШІ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4"/>
              </a:rPr>
              <a:t>https://court.gov.ua/storage/portal/supreme/prezentacii_2025/137_AI_Code_Judicial_Ethics_Art_16_Permissible_Prohibited_bernaziuk.pdf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25.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Artificial Intelligence and The Judicial System Of Ukraine: Results Of Cooperation In The Past Year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5"/>
              </a:rPr>
              <a:t>https://court.gov.ua/storage/portal/supreme/prezentacii_2025/AI_Ukraine_bernaziuk.pdf</a:t>
            </a:r>
            <a:r>
              <a:rPr lang="uk-UA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altLang="uk-UA" sz="950" kern="1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26. Штучний 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інтелект у діяльності Верховного Суду: етичні та організаційні рамки </a:t>
            </a: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6"/>
              </a:rPr>
              <a:t>https</a:t>
            </a:r>
            <a:r>
              <a:rPr lang="ru-RU" altLang="uk-UA" sz="9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6"/>
              </a:rPr>
              <a:t>://</a:t>
            </a: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6"/>
              </a:rPr>
              <a:t>court.gov.ua/storage/portal/supreme/prezentacii_2025/142_AI_in_SC_Ethical_Organizational_Frameworks_bernaziuk.pdf</a:t>
            </a:r>
            <a:r>
              <a:rPr lang="ru-RU" altLang="uk-UA" sz="95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27</a:t>
            </a: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Принципи відповідального використання ШІ за рекомендаціями Мінцифри: від особистої практики судді до контролю за учасниками </a:t>
            </a:r>
            <a:r>
              <a:rPr lang="ru-RU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процесу </a:t>
            </a:r>
            <a:r>
              <a:rPr lang="en-US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7"/>
              </a:rPr>
              <a:t>https://</a:t>
            </a:r>
            <a:r>
              <a:rPr lang="en-US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7"/>
              </a:rPr>
              <a:t>court.gov.ua/storage/portal/supreme/prezentacii_2025/143_Responsible%20AI%20Principles%20in%20Justice_bernaziuk.pdf</a:t>
            </a:r>
            <a:r>
              <a:rPr lang="uk-UA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altLang="uk-UA" sz="900" kern="1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28. </a:t>
            </a:r>
            <a:r>
              <a:rPr lang="ru-RU" altLang="uk-UA" sz="900" dirty="0">
                <a:solidFill>
                  <a:srgbClr val="002949"/>
                </a:solidFill>
              </a:rPr>
              <a:t>Штучний інтелект у правосудді: виклики алгоритмічних помилок і гарантії справедливого </a:t>
            </a:r>
            <a:r>
              <a:rPr lang="ru-RU" altLang="uk-UA" sz="900" dirty="0" smtClean="0">
                <a:solidFill>
                  <a:srgbClr val="002949"/>
                </a:solidFill>
              </a:rPr>
              <a:t>процесу </a:t>
            </a:r>
            <a:r>
              <a:rPr lang="en-US" altLang="uk-UA" sz="900" dirty="0">
                <a:solidFill>
                  <a:srgbClr val="002949"/>
                </a:solidFill>
                <a:hlinkClick r:id="rId28"/>
              </a:rPr>
              <a:t>https://</a:t>
            </a:r>
            <a:r>
              <a:rPr lang="en-US" altLang="uk-UA" sz="900" dirty="0" smtClean="0">
                <a:solidFill>
                  <a:srgbClr val="002949"/>
                </a:solidFill>
                <a:hlinkClick r:id="rId28"/>
              </a:rPr>
              <a:t>court.gov.ua/storage/portal/supreme/prezentacii_2025/145_Responsible_AI_Principles_in_Justice_bernaziuk.pdf</a:t>
            </a:r>
            <a:r>
              <a:rPr lang="uk-UA" altLang="uk-UA" sz="900" dirty="0" smtClean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dirty="0" smtClean="0">
                <a:solidFill>
                  <a:srgbClr val="002949"/>
                </a:solidFill>
              </a:rPr>
              <a:t>29. Берназюк </a:t>
            </a:r>
            <a:r>
              <a:rPr lang="ru-RU" altLang="uk-UA" sz="900" dirty="0">
                <a:solidFill>
                  <a:srgbClr val="002949"/>
                </a:solidFill>
              </a:rPr>
              <a:t>Ян. Принцип фахового людського контролю як основа взаємодії правосуддя та штучного інтелекту </a:t>
            </a:r>
            <a:r>
              <a:rPr lang="ru-RU" altLang="uk-UA" sz="900" dirty="0" smtClean="0">
                <a:solidFill>
                  <a:srgbClr val="002949"/>
                </a:solidFill>
                <a:hlinkClick r:id="rId29"/>
              </a:rPr>
              <a:t>https</a:t>
            </a:r>
            <a:r>
              <a:rPr lang="ru-RU" altLang="uk-UA" sz="900" dirty="0">
                <a:solidFill>
                  <a:srgbClr val="002949"/>
                </a:solidFill>
                <a:hlinkClick r:id="rId29"/>
              </a:rPr>
              <a:t>://</a:t>
            </a:r>
            <a:r>
              <a:rPr lang="ru-RU" altLang="uk-UA" sz="900" dirty="0" smtClean="0">
                <a:solidFill>
                  <a:srgbClr val="002949"/>
                </a:solidFill>
                <a:hlinkClick r:id="rId29"/>
              </a:rPr>
              <a:t>court.gov.ua/storage/portal/supreme/prezentacii_2025/147_Professional_Human_Oversight_Justice_AI_bernaziuk.pdf</a:t>
            </a:r>
            <a:r>
              <a:rPr lang="ru-RU" altLang="uk-UA" sz="900" dirty="0" smtClean="0">
                <a:solidFill>
                  <a:srgbClr val="002949"/>
                </a:solidFill>
              </a:rPr>
              <a:t> </a:t>
            </a:r>
            <a:endParaRPr lang="ru-RU" altLang="uk-UA" sz="9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ПОПЕРЕДНІ ПРЕЗЕНТАЦІЇ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11BBA33-0051-47D2-A61C-414637896F79}" type="slidenum">
              <a:rPr lang="uk-UA" sz="1400" smtClean="0">
                <a:solidFill>
                  <a:srgbClr val="002949"/>
                </a:solidFill>
              </a:rPr>
              <a:t>24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7096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48347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6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</a:t>
            </a:r>
            <a:r>
              <a:rPr lang="ru-RU" sz="16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r>
              <a:rPr lang="uk-UA" sz="16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6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6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6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600" u="sng" kern="100" dirty="0">
                <a:solidFill>
                  <a:srgbClr val="0563C1"/>
                </a:solidFill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600" kern="100" dirty="0"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kern="100" dirty="0"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6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600" kern="100" dirty="0"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600" kern="100" dirty="0"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en-US" altLang="uk-UA" sz="16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25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26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</a:t>
            </a:r>
            <a:r>
              <a:rPr lang="uk-UA" sz="4000" dirty="0" smtClean="0"/>
              <a:t>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КОМЕНТАР ДО СТАТТІ 16 КОДЕКСУ СУДДІВСЬКОЇ </a:t>
            </a:r>
            <a:r>
              <a:rPr lang="uk-UA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ЕТИКИ</a:t>
            </a:r>
            <a:br>
              <a:rPr lang="uk-UA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4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4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constitutionalist.com.ua/poperednij-proiekt-komentar-do-statti-16-vykorystannia-suddeiu-tekhnolohij-shi-do-kodeksu-suddivskoi-etyky</a:t>
            </a:r>
            <a:r>
              <a:rPr lang="uk-UA" sz="14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Сьогодні Рада суддів України активно працює над підготовкою нового Коментаря до Кодексу суддівської етики </a:t>
            </a:r>
            <a:r>
              <a:rPr lang="uk-UA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rsu.gov.ua/ua/news/u-radi-suddiv-ukraini-vidbulosa-trete-rozsirene-zasidanna-rg-z-pidgotovki-komentara-do-kse</a:t>
            </a:r>
            <a:r>
              <a:rPr lang="en-US" sz="36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 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6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</a:t>
            </a:r>
            <a: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ВС</a:t>
            </a:r>
            <a:b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constitutionalist.com.ua/poperednij-proiekt-polozhennia-pro-vykorystannia-tekhnolohij-shi-pratsivnykamy-aparatu-vs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37855"/>
            <a:ext cx="11395494" cy="432692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 засіданні Робочої групи Верховного Суду щодо стратегії забезпечення єдності судової практики 7 липня 2025 року було вирішено вважати за доцільне розпочати розробку правил використання штучного інтелекту в діяльності Верховного Суду та доручити Департаменту аналітичної та правової роботи розробити проєкт таких правил 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05593"/>
            <a:ext cx="11395494" cy="458031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Положення враховує вимоги статті 16 Кодексу суддівської етики, затвердженого Рішенням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XX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чергового з'їзду суддів України 18 вересня 2024 року, а також бере до уваги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Поради з відповідального використання штучного інтелекту публічними службовцями, розроблені Міністерством цифрової трансформації України, Національним агентством України з питань державної служби та Вищої школи публічного управління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(березень 2025 року) та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інтелекту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розроблені Міністерством юстиції України спільно з національними та міжнародними партнерами (липень 2025 року).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07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80653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Положенні також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враховуються…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Європейська етична хартія щодо використання штучного інтелекту в судових системах та їхньому середовищі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ухвалена Європейською комісією з питань ефективності правосуддя (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CEPEJ)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 31-му пленарному засіданні (Страсбург, 3—4 грудня 2018 року),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Висновок № 26 (2023) Консультативної ради європейських суддів (КРЄС) "Рухаючись вперед: використання допоміжних технологій у судочинстві"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(Страсбург, 1 грудня 2023 року),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Регламент (ЄС) 2024/1689 Європейського Парламенту та Ради від 13 червня 2024 року, що встановлює гармонізовані правила щодо штучного інтелекту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(Закон про штучний інтелект)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933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71762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Положення визначає загальні засади та правила використання технологій ШІ, зокрема </a:t>
            </a:r>
            <a:r>
              <a:rPr lang="en-US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ChatGPT, Claude, Copilot, Gemini, Grok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працівниками Апарату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підвищення якості та оперативності робочих процесів, а також оптимізації використання ресурсів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uk-UA" sz="12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Всі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терміни, що містяться в Положенні, використовуються у значенні, передбаченому чинним законодавством з урахуванням положень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Словника термінів у сфері штучного інтелекту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схваленого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Мінцифри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спільно з Експертно-консультаційним комітетом з питань розвитку сфери ШІ в Україні (2024).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40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5A78-90B0-2EF4-9E09-7BDCB1478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5EE4E-8DF3-74DD-5798-8882E464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uk-UA" sz="38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ІДЕЇ</a:t>
            </a:r>
            <a:endParaRPr lang="uk-UA" sz="38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EF4466-57C7-8E49-4FD5-CF482F3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147155"/>
            <a:ext cx="11395494" cy="453875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1. Принцип захисту основоположних прав і свобод людини і громадянина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відповідати Конституції та законодавству України, зокрема у сферах захисту персональних даних та інтелектуальної власності.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всіх випадках використання ШІ для створення документа або його частини працівник у супровідній інформації або в самому документі </a:t>
            </a: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повідомляє осіб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яким надається відповідна інформація.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 вимагається повідомлення про використання ШІ, якщо технологія застосовувалася для виконання суто технічних завдань (наприклад, </a:t>
            </a:r>
            <a:r>
              <a:rPr lang="uk-UA" b="1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перевірка граматики, форматування тексту, транскрибування </a:t>
            </a: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тощо).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06BC41D-9045-2CFE-6A83-8D1FBC0FFD2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303F3AB-6E44-D6B7-91EB-3A63488A24E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29D1360-2133-CD54-D4B0-F98611609A7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і технології з використанням штучного інтелекту: короткострокові та середньострокові перспективи інтеграції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2FDED82-B55C-86D3-39CA-1DA3B830E6A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78256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9548</TotalTime>
  <Words>2808</Words>
  <Application>Microsoft Office PowerPoint</Application>
  <PresentationFormat>Широкий екран</PresentationFormat>
  <Paragraphs>242</Paragraphs>
  <Slides>26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КОДЕКС СУДДІВСЬКОЇ ЕТИКИ (СТАТТЯ 16)  https://zakon.rada.gov.ua/rada/show/n0001415-24#Text</vt:lpstr>
      <vt:lpstr>КОМЕНТАР ДО СТАТТІ 16 КОДЕКСУ СУДДІВСЬКОЇ ЕТИКИ https://constitutionalist.com.ua/poperednij-proiekt-komentar-do-statti-16-vykorystannia-suddeiu-tekhnolohij-shi-do-kodeksu-suddivskoi-etyky </vt:lpstr>
      <vt:lpstr>ПОЛОЖЕННЯ ПРО ВИКОРИСТАННЯ ТЕХНОЛОГІЙ ШІ ПРАЦІВНИКАМИ АПАРАТУ ВС https://constitutionalist.com.ua/poperednij-proiekt-polozhennia-pro-vykorystannia-tekhnolohij-shi-pratsivnykamy-aparatu-vs </vt:lpstr>
      <vt:lpstr>ОСНОВНІ ІДЕЇ</vt:lpstr>
      <vt:lpstr>ОСНОВНІ ІДЕЇ</vt:lpstr>
      <vt:lpstr>ОСНОВНІ ІДЕЇ</vt:lpstr>
      <vt:lpstr>ОСНОВНІ ІДЕЇ</vt:lpstr>
      <vt:lpstr>ОСНОВНІ ІДЕЇ</vt:lpstr>
      <vt:lpstr>ОСНОВНІ ІДЕЇ</vt:lpstr>
      <vt:lpstr>ОСНОВНІ ІДЕЇ</vt:lpstr>
      <vt:lpstr>ОСНОВНІ ІДЕЇ</vt:lpstr>
      <vt:lpstr>ОСНОВНІ ІДЕЇ</vt:lpstr>
      <vt:lpstr>УХВАЛА АПЕЛЯЦІЙНОЇ ПАЛАТИ ВИЩОГО АНТИКОРУПЦІЙНОГО СУДУ ВІД 01 ВЕРЕСНЯ 2025 РОКУ У СПРАВІ № 991/3222/25 https://reyestr.court.gov.ua/Review/129856098 </vt:lpstr>
      <vt:lpstr>УХВАЛА КАСАЦІЙНОГО ЦИВІЛЬНОГО СУДУ ВІД 12 ВЕРЕСНЯ 2025 РОКУ У СПРАВІ № 750/6682/23 https://reyestr.court.gov.ua/Review/130231491   </vt:lpstr>
      <vt:lpstr>УХВАЛА КИЇВСЬКОГО АПЕЛЯЦІЙНОГО СУДУ ВІД 30 ЛИПНЯ 2025 РОКУ У СПРАВІ № 11-КП/824/1818/2025 https://reyestr.court.gov.ua/Review/129699665  </vt:lpstr>
      <vt:lpstr>ПОСТАНОВА ВЕРХОВНОГО СУДУ ВІД 8 ЛИПНЯ 2025   У СПРАВІ № 925/496/24 https://reyestr.court.gov.ua/Review/128775966 </vt:lpstr>
      <vt:lpstr>УХВАЛА ВЕРХОВНОГО СУДУ ВІД 19 ЧЕРВНЯ 2025 РОКУ У СПРАВІ № 520/6119/23 https://reyestr.court.gov.ua/Review/128263149 </vt:lpstr>
      <vt:lpstr>ДОСВІД У ВИКОРИСТАННІ ШІ</vt:lpstr>
      <vt:lpstr>ОЧІКУВАННЯ ТА РИЗИКИ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РЕКОМЕНДАЦІЇ ДЛЯ ПРАВНИКІВ ЩОДО БЕЗПЕЧНОГО ВИКОРИСТАННЯ ШТУЧНОГО ІНТЕЛЕКТУ (ЛИПЕНЬ 2025) https://constitutionalist.com.ua/rekomendatsii-z-vidpovidalnoho-vykorystannia-shtuchnoho-intelektu-dlia-pravnykiv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550</cp:revision>
  <cp:lastPrinted>2025-06-05T10:48:47Z</cp:lastPrinted>
  <dcterms:created xsi:type="dcterms:W3CDTF">2018-11-30T10:25:38Z</dcterms:created>
  <dcterms:modified xsi:type="dcterms:W3CDTF">2025-10-31T09:14:49Z</dcterms:modified>
</cp:coreProperties>
</file>