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954" r:id="rId3"/>
    <p:sldId id="897" r:id="rId4"/>
    <p:sldId id="986" r:id="rId5"/>
    <p:sldId id="991" r:id="rId6"/>
    <p:sldId id="988" r:id="rId7"/>
    <p:sldId id="989" r:id="rId8"/>
    <p:sldId id="990" r:id="rId9"/>
    <p:sldId id="993" r:id="rId10"/>
    <p:sldId id="994" r:id="rId11"/>
    <p:sldId id="958" r:id="rId12"/>
    <p:sldId id="902" r:id="rId13"/>
    <p:sldId id="971" r:id="rId14"/>
    <p:sldId id="970" r:id="rId15"/>
    <p:sldId id="972" r:id="rId16"/>
    <p:sldId id="973" r:id="rId17"/>
    <p:sldId id="964" r:id="rId18"/>
    <p:sldId id="965" r:id="rId19"/>
    <p:sldId id="960" r:id="rId20"/>
    <p:sldId id="962" r:id="rId21"/>
    <p:sldId id="764" r:id="rId22"/>
    <p:sldId id="893" r:id="rId23"/>
    <p:sldId id="279" r:id="rId24"/>
  </p:sldIdLst>
  <p:sldSz cx="12192000" cy="6858000"/>
  <p:notesSz cx="9928225" cy="6797675"/>
  <p:defaultTextStyle>
    <a:defPPr>
      <a:defRPr lang="uk-U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A582119A-734D-428B-9DF0-AEC51D4D306F}">
          <p14:sldIdLst>
            <p14:sldId id="256"/>
            <p14:sldId id="954"/>
            <p14:sldId id="897"/>
            <p14:sldId id="986"/>
            <p14:sldId id="991"/>
            <p14:sldId id="988"/>
            <p14:sldId id="989"/>
            <p14:sldId id="990"/>
            <p14:sldId id="993"/>
            <p14:sldId id="994"/>
            <p14:sldId id="958"/>
            <p14:sldId id="902"/>
            <p14:sldId id="971"/>
            <p14:sldId id="970"/>
            <p14:sldId id="972"/>
            <p14:sldId id="973"/>
            <p14:sldId id="964"/>
            <p14:sldId id="965"/>
            <p14:sldId id="960"/>
            <p14:sldId id="962"/>
            <p14:sldId id="764"/>
            <p14:sldId id="893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26">
          <p15:clr>
            <a:srgbClr val="A4A3A4"/>
          </p15:clr>
        </p15:guide>
        <p15:guide id="2" orient="horz" pos="368" userDrawn="1">
          <p15:clr>
            <a:srgbClr val="A4A3A4"/>
          </p15:clr>
        </p15:guide>
        <p15:guide id="3" pos="370" userDrawn="1">
          <p15:clr>
            <a:srgbClr val="A4A3A4"/>
          </p15:clr>
        </p15:guide>
        <p15:guide id="4" pos="7310" userDrawn="1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orient="horz" pos="3952" userDrawn="1">
          <p15:clr>
            <a:srgbClr val="A4A3A4"/>
          </p15:clr>
        </p15:guide>
        <p15:guide id="7" orient="horz" pos="386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Ян Берназюк" initials="ЯБ" lastIdx="1" clrIdx="0">
    <p:extLst>
      <p:ext uri="{19B8F6BF-5375-455C-9EA6-DF929625EA0E}">
        <p15:presenceInfo xmlns:p15="http://schemas.microsoft.com/office/powerpoint/2012/main" userId="581687679c8901c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9E"/>
    <a:srgbClr val="002949"/>
    <a:srgbClr val="38B6AB"/>
    <a:srgbClr val="F0E8E3"/>
    <a:srgbClr val="3742D1"/>
    <a:srgbClr val="4E9EC4"/>
    <a:srgbClr val="0086CD"/>
    <a:srgbClr val="FFD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77" autoAdjust="0"/>
    <p:restoredTop sz="94683"/>
  </p:normalViewPr>
  <p:slideViewPr>
    <p:cSldViewPr snapToGrid="0">
      <p:cViewPr varScale="1">
        <p:scale>
          <a:sx n="115" d="100"/>
          <a:sy n="115" d="100"/>
        </p:scale>
        <p:origin x="138" y="108"/>
      </p:cViewPr>
      <p:guideLst>
        <p:guide orient="horz" pos="1026"/>
        <p:guide orient="horz" pos="368"/>
        <p:guide pos="370"/>
        <p:guide pos="7310"/>
        <p:guide orient="horz" pos="2160"/>
        <p:guide orient="horz" pos="3952"/>
        <p:guide orient="horz" pos="38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Ян Берназюк" userId="581687679c8901c1" providerId="LiveId" clId="{B7277317-833C-4BE0-A643-915481DFC742}"/>
    <pc:docChg chg="delSld modSld sldOrd modSection">
      <pc:chgData name="Ян Берназюк" userId="581687679c8901c1" providerId="LiveId" clId="{B7277317-833C-4BE0-A643-915481DFC742}" dt="2025-09-07T07:41:23.902" v="78" actId="20577"/>
      <pc:docMkLst>
        <pc:docMk/>
      </pc:docMkLst>
      <pc:sldChg chg="modSp">
        <pc:chgData name="Ян Берназюк" userId="581687679c8901c1" providerId="LiveId" clId="{B7277317-833C-4BE0-A643-915481DFC742}" dt="2025-09-07T07:33:59.765" v="7" actId="14100"/>
        <pc:sldMkLst>
          <pc:docMk/>
          <pc:sldMk cId="2656577781" sldId="897"/>
        </pc:sldMkLst>
        <pc:spChg chg="mod">
          <ac:chgData name="Ян Берназюк" userId="581687679c8901c1" providerId="LiveId" clId="{B7277317-833C-4BE0-A643-915481DFC742}" dt="2025-09-07T07:33:56.117" v="6" actId="14100"/>
          <ac:spMkLst>
            <pc:docMk/>
            <pc:sldMk cId="2656577781" sldId="897"/>
            <ac:spMk id="2" creationId="{9934BD08-F0D9-4EB5-AA18-576E2A94D4CD}"/>
          </ac:spMkLst>
        </pc:spChg>
        <pc:spChg chg="mod">
          <ac:chgData name="Ян Берназюк" userId="581687679c8901c1" providerId="LiveId" clId="{B7277317-833C-4BE0-A643-915481DFC742}" dt="2025-09-07T07:33:59.765" v="7" actId="14100"/>
          <ac:spMkLst>
            <pc:docMk/>
            <pc:sldMk cId="2656577781" sldId="897"/>
            <ac:spMk id="3" creationId="{D4F2DC3E-5ADF-4808-A3C6-34A83DDC7E34}"/>
          </ac:spMkLst>
        </pc:spChg>
      </pc:sldChg>
      <pc:sldChg chg="modSp">
        <pc:chgData name="Ян Берназюк" userId="581687679c8901c1" providerId="LiveId" clId="{B7277317-833C-4BE0-A643-915481DFC742}" dt="2025-09-07T07:37:14.737" v="56" actId="14100"/>
        <pc:sldMkLst>
          <pc:docMk/>
          <pc:sldMk cId="2963102634" sldId="898"/>
        </pc:sldMkLst>
        <pc:spChg chg="mod">
          <ac:chgData name="Ян Берназюк" userId="581687679c8901c1" providerId="LiveId" clId="{B7277317-833C-4BE0-A643-915481DFC742}" dt="2025-09-07T07:37:12.262" v="55" actId="14100"/>
          <ac:spMkLst>
            <pc:docMk/>
            <pc:sldMk cId="2963102634" sldId="898"/>
            <ac:spMk id="2" creationId="{9934BD08-F0D9-4EB5-AA18-576E2A94D4CD}"/>
          </ac:spMkLst>
        </pc:spChg>
        <pc:spChg chg="mod">
          <ac:chgData name="Ян Берназюк" userId="581687679c8901c1" providerId="LiveId" clId="{B7277317-833C-4BE0-A643-915481DFC742}" dt="2025-09-07T07:37:14.737" v="56" actId="14100"/>
          <ac:spMkLst>
            <pc:docMk/>
            <pc:sldMk cId="2963102634" sldId="898"/>
            <ac:spMk id="3" creationId="{D4F2DC3E-5ADF-4808-A3C6-34A83DDC7E34}"/>
          </ac:spMkLst>
        </pc:spChg>
      </pc:sldChg>
      <pc:sldChg chg="del">
        <pc:chgData name="Ян Берназюк" userId="581687679c8901c1" providerId="LiveId" clId="{B7277317-833C-4BE0-A643-915481DFC742}" dt="2025-09-07T07:34:58.716" v="10" actId="2696"/>
        <pc:sldMkLst>
          <pc:docMk/>
          <pc:sldMk cId="4238001150" sldId="939"/>
        </pc:sldMkLst>
      </pc:sldChg>
      <pc:sldChg chg="ord">
        <pc:chgData name="Ян Берназюк" userId="581687679c8901c1" providerId="LiveId" clId="{B7277317-833C-4BE0-A643-915481DFC742}" dt="2025-09-07T07:29:46.673" v="3"/>
        <pc:sldMkLst>
          <pc:docMk/>
          <pc:sldMk cId="2983112505" sldId="941"/>
        </pc:sldMkLst>
      </pc:sldChg>
      <pc:sldChg chg="del">
        <pc:chgData name="Ян Берназюк" userId="581687679c8901c1" providerId="LiveId" clId="{B7277317-833C-4BE0-A643-915481DFC742}" dt="2025-09-07T07:36:19.423" v="53" actId="2696"/>
        <pc:sldMkLst>
          <pc:docMk/>
          <pc:sldMk cId="1136737383" sldId="946"/>
        </pc:sldMkLst>
      </pc:sldChg>
      <pc:sldChg chg="modSp ord">
        <pc:chgData name="Ян Берназюк" userId="581687679c8901c1" providerId="LiveId" clId="{B7277317-833C-4BE0-A643-915481DFC742}" dt="2025-09-07T07:37:49.534" v="57" actId="14100"/>
        <pc:sldMkLst>
          <pc:docMk/>
          <pc:sldMk cId="1770373247" sldId="948"/>
        </pc:sldMkLst>
        <pc:spChg chg="mod">
          <ac:chgData name="Ян Берназюк" userId="581687679c8901c1" providerId="LiveId" clId="{B7277317-833C-4BE0-A643-915481DFC742}" dt="2025-09-07T07:37:49.534" v="57" actId="14100"/>
          <ac:spMkLst>
            <pc:docMk/>
            <pc:sldMk cId="1770373247" sldId="948"/>
            <ac:spMk id="3" creationId="{2CC5A4BC-D85B-F43D-3915-8591FAEE1688}"/>
          </ac:spMkLst>
        </pc:spChg>
      </pc:sldChg>
      <pc:sldChg chg="modSp mod">
        <pc:chgData name="Ян Берназюк" userId="581687679c8901c1" providerId="LiveId" clId="{B7277317-833C-4BE0-A643-915481DFC742}" dt="2025-09-07T07:36:40.487" v="54"/>
        <pc:sldMkLst>
          <pc:docMk/>
          <pc:sldMk cId="817914537" sldId="952"/>
        </pc:sldMkLst>
        <pc:spChg chg="mod">
          <ac:chgData name="Ян Берназюк" userId="581687679c8901c1" providerId="LiveId" clId="{B7277317-833C-4BE0-A643-915481DFC742}" dt="2025-09-07T07:36:40.487" v="54"/>
          <ac:spMkLst>
            <pc:docMk/>
            <pc:sldMk cId="817914537" sldId="952"/>
            <ac:spMk id="3" creationId="{6B80E2D8-FD45-CB3C-3FF9-09DBCF1B240D}"/>
          </ac:spMkLst>
        </pc:spChg>
      </pc:sldChg>
      <pc:sldChg chg="modSp">
        <pc:chgData name="Ян Берназюк" userId="581687679c8901c1" providerId="LiveId" clId="{B7277317-833C-4BE0-A643-915481DFC742}" dt="2025-09-07T07:34:09.741" v="9"/>
        <pc:sldMkLst>
          <pc:docMk/>
          <pc:sldMk cId="430830220" sldId="958"/>
        </pc:sldMkLst>
        <pc:spChg chg="mod">
          <ac:chgData name="Ян Берназюк" userId="581687679c8901c1" providerId="LiveId" clId="{B7277317-833C-4BE0-A643-915481DFC742}" dt="2025-09-07T07:34:09.741" v="9"/>
          <ac:spMkLst>
            <pc:docMk/>
            <pc:sldMk cId="430830220" sldId="958"/>
            <ac:spMk id="2" creationId="{17B2845B-AE0F-B2E5-CD15-7640E3E941A4}"/>
          </ac:spMkLst>
        </pc:spChg>
      </pc:sldChg>
      <pc:sldChg chg="modSp mod">
        <pc:chgData name="Ян Берназюк" userId="581687679c8901c1" providerId="LiveId" clId="{B7277317-833C-4BE0-A643-915481DFC742}" dt="2025-09-07T07:41:23.902" v="78" actId="20577"/>
        <pc:sldMkLst>
          <pc:docMk/>
          <pc:sldMk cId="3630852406" sldId="962"/>
        </pc:sldMkLst>
        <pc:spChg chg="mod">
          <ac:chgData name="Ян Берназюк" userId="581687679c8901c1" providerId="LiveId" clId="{B7277317-833C-4BE0-A643-915481DFC742}" dt="2025-09-07T07:41:23.902" v="78" actId="20577"/>
          <ac:spMkLst>
            <pc:docMk/>
            <pc:sldMk cId="3630852406" sldId="962"/>
            <ac:spMk id="2" creationId="{14E804C8-B4BC-3830-A303-577FC0D279EF}"/>
          </ac:spMkLst>
        </pc:spChg>
        <pc:spChg chg="mod">
          <ac:chgData name="Ян Берназюк" userId="581687679c8901c1" providerId="LiveId" clId="{B7277317-833C-4BE0-A643-915481DFC742}" dt="2025-09-07T07:40:56.777" v="77" actId="1076"/>
          <ac:spMkLst>
            <pc:docMk/>
            <pc:sldMk cId="3630852406" sldId="962"/>
            <ac:spMk id="3" creationId="{C66A4C37-5ACC-A73B-238F-97C3331D60D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738AE7D6-9F2C-0AF5-4B14-A9F0CD3F6F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2608C5-03C0-CA44-8353-2AE8765BD8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E7EA5089-53EE-4CBB-B62B-B9A651D87BD1}" type="datetimeFigureOut">
              <a:rPr lang="ru-RU"/>
              <a:pPr>
                <a:defRPr/>
              </a:pPr>
              <a:t>26.11.2025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098E000-D926-439C-33F0-FCEA6E6F7E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57950"/>
            <a:ext cx="4303025" cy="338138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9EB6885-EFFA-612F-2359-60114B1397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027" y="6457950"/>
            <a:ext cx="4304611" cy="338138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C1E25D22-76F2-4431-8BE9-1D06623099E0}" type="slidenum">
              <a:rPr lang="ru-RU" altLang="ru-RU"/>
              <a:pPr>
                <a:defRPr/>
              </a:pPr>
              <a:t>‹№›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id="{25EE5FBB-4E7C-B40F-7763-EAC2A0B164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659982A2-DD16-EB8E-955B-55C0C263C43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FDE46209-69DC-44F0-8A9D-9F7686D4781A}" type="datetimeFigureOut">
              <a:rPr lang="uk-UA"/>
              <a:pPr>
                <a:defRPr/>
              </a:pPr>
              <a:t>26.11.2025</a:t>
            </a:fld>
            <a:endParaRPr lang="uk-UA" dirty="0"/>
          </a:p>
        </p:txBody>
      </p:sp>
      <p:sp>
        <p:nvSpPr>
          <p:cNvPr id="4" name="Місце для зображення 3">
            <a:extLst>
              <a:ext uri="{FF2B5EF4-FFF2-40B4-BE49-F238E27FC236}">
                <a16:creationId xmlns:a16="http://schemas.microsoft.com/office/drawing/2014/main" id="{2637A17B-7B88-6B88-DFF2-ACDF19B95B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10" tIns="45505" rIns="91010" bIns="45505" rtlCol="0" anchor="ctr"/>
          <a:lstStyle/>
          <a:p>
            <a:pPr lvl="0"/>
            <a:endParaRPr lang="uk-UA" noProof="0" dirty="0"/>
          </a:p>
        </p:txBody>
      </p:sp>
      <p:sp>
        <p:nvSpPr>
          <p:cNvPr id="5" name="Місце для нотаток 4">
            <a:extLst>
              <a:ext uri="{FF2B5EF4-FFF2-40B4-BE49-F238E27FC236}">
                <a16:creationId xmlns:a16="http://schemas.microsoft.com/office/drawing/2014/main" id="{EA25E2B2-5A23-8B6D-9776-7AA8E07D1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030" y="3271840"/>
            <a:ext cx="7944166" cy="2676525"/>
          </a:xfrm>
          <a:prstGeom prst="rect">
            <a:avLst/>
          </a:prstGeom>
        </p:spPr>
        <p:txBody>
          <a:bodyPr vert="horz" lIns="91010" tIns="45505" rIns="91010" bIns="45505" rtlCol="0"/>
          <a:lstStyle/>
          <a:p>
            <a:pPr lvl="0"/>
            <a:r>
              <a:rPr lang="uk-UA" noProof="0" dirty="0"/>
              <a:t>Відредагуйте стиль зразка тексту</a:t>
            </a:r>
          </a:p>
          <a:p>
            <a:pPr lvl="1"/>
            <a:r>
              <a:rPr lang="uk-UA" noProof="0" dirty="0"/>
              <a:t>Другий рівень</a:t>
            </a:r>
          </a:p>
          <a:p>
            <a:pPr lvl="2"/>
            <a:r>
              <a:rPr lang="uk-UA" noProof="0" dirty="0"/>
              <a:t>Третій рівень</a:t>
            </a:r>
          </a:p>
          <a:p>
            <a:pPr lvl="3"/>
            <a:r>
              <a:rPr lang="uk-UA" noProof="0" dirty="0"/>
              <a:t>Четвертий рівень</a:t>
            </a:r>
          </a:p>
          <a:p>
            <a:pPr lvl="4"/>
            <a:r>
              <a:rPr lang="uk-UA" noProof="0" dirty="0"/>
              <a:t>П’ятий рівень</a:t>
            </a:r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1E580B6-E2E0-DAA2-1338-EB90582AC7B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45795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305F669-AEA4-BEE1-80ED-F2BC81C072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027" y="6457952"/>
            <a:ext cx="4304611" cy="339725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AD5E7DE3-1AE7-4703-B5A5-E3B50F05920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>
            <a:extLst>
              <a:ext uri="{FF2B5EF4-FFF2-40B4-BE49-F238E27FC236}">
                <a16:creationId xmlns:a16="http://schemas.microsoft.com/office/drawing/2014/main" id="{EC123180-4134-DF4E-785D-39CBDB5C47E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>
            <a:extLst>
              <a:ext uri="{FF2B5EF4-FFF2-40B4-BE49-F238E27FC236}">
                <a16:creationId xmlns:a16="http://schemas.microsoft.com/office/drawing/2014/main" id="{312169F0-1EA8-FC51-7151-606C144D08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>
            <a:extLst>
              <a:ext uri="{FF2B5EF4-FFF2-40B4-BE49-F238E27FC236}">
                <a16:creationId xmlns:a16="http://schemas.microsoft.com/office/drawing/2014/main" id="{FD25675B-1AFB-8EBE-427A-E8EFEDC759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6288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34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06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78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50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44C9BBA-1121-4372-A223-AC5E6F5CC0C9}" type="slidenum">
              <a:rPr lang="uk-UA" altLang="uk-UA">
                <a:latin typeface="Roboto Condensed Light" panose="02000000000000000000" pitchFamily="2" charset="0"/>
              </a:rPr>
              <a:pPr/>
              <a:t>1</a:t>
            </a:fld>
            <a:endParaRPr lang="uk-UA" altLang="uk-UA" dirty="0">
              <a:latin typeface="Roboto Condensed Light" panose="02000000000000000000" pitchFamily="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A8ED688-EA9D-61C5-A44B-F55D15E72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2A0AA-8F14-463A-B142-283B990E42D1}" type="datetime1">
              <a:rPr lang="uk-UA" smtClean="0"/>
              <a:t>26.11.2025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12B7512-7EB2-DA19-46B7-56794379F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66CE9B-243A-B895-DE85-B46D60D6A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36708-AE8B-4B85-9B65-228F0635230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03015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FB3C76D-3FFE-763E-4EE5-2A99E753A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20ABF-94A0-4458-A503-65FD43098299}" type="datetime1">
              <a:rPr lang="uk-UA" smtClean="0"/>
              <a:t>26.11.2025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D0A6F11-8148-EC28-C421-ABF4862C6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7B56B1A-9CE4-8114-6966-A045B2D00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F0B48-4A94-4504-A6C0-3A970785A12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9373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0CB74CD-04BD-591A-4CDD-5926DD78B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0229F-B9CA-431A-B51F-1F8A35B8DC77}" type="datetime1">
              <a:rPr lang="uk-UA" smtClean="0"/>
              <a:t>26.11.2025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127B8D6-3995-C4DE-DD03-0D84EC35E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A58A045-F125-D6D3-71A7-99BD4E10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6392A-C09C-4467-9777-3DF3F493180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7268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C0276E-6541-BA52-E161-CE331C0B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E5E7C-9C28-4F83-A4C5-B4A7F7D1D00C}" type="datetime1">
              <a:rPr lang="uk-UA" smtClean="0"/>
              <a:t>26.11.2025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7DDD959-5CE9-DE4E-E0DB-D16F2C624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BAD9C21-6A07-273E-32EB-90B9801FB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57EC5-9B54-49ED-9CA6-C2B51A92FA7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605227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F4B40DE-7744-E223-33EE-0FC832A8C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1511E-535D-4954-AF01-FFE74FA62650}" type="datetime1">
              <a:rPr lang="uk-UA" smtClean="0"/>
              <a:t>26.11.2025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7955B39-CD41-967F-D3C9-49E2F0DC0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C395E2B-5CDE-5E43-970C-EF311F5ED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16EA7-C336-4E60-ADB4-B52A6B1073E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7845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A3C90BE2-957C-03F8-1F9F-8F0443FFF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6ECDB-68B7-4C01-9488-DCF337BDEAC4}" type="datetime1">
              <a:rPr lang="uk-UA" smtClean="0"/>
              <a:t>26.11.2025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7F0EFF87-884A-FDE7-CC72-F0E8FB07F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8CC73E7E-C44D-D440-5AEA-931F69F32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77D72-FDE4-4F0D-B779-DE79087AB79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947340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3">
            <a:extLst>
              <a:ext uri="{FF2B5EF4-FFF2-40B4-BE49-F238E27FC236}">
                <a16:creationId xmlns:a16="http://schemas.microsoft.com/office/drawing/2014/main" id="{EA0DD99F-8DA5-F2B0-254A-B8A1308B5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8CA85-2DB2-44C4-AF50-DAAF1E05620C}" type="datetime1">
              <a:rPr lang="uk-UA" smtClean="0"/>
              <a:t>26.11.2025</a:t>
            </a:fld>
            <a:endParaRPr lang="uk-UA" dirty="0"/>
          </a:p>
        </p:txBody>
      </p:sp>
      <p:sp>
        <p:nvSpPr>
          <p:cNvPr id="8" name="Місце для нижнього колонтитула 4">
            <a:extLst>
              <a:ext uri="{FF2B5EF4-FFF2-40B4-BE49-F238E27FC236}">
                <a16:creationId xmlns:a16="http://schemas.microsoft.com/office/drawing/2014/main" id="{16D392BE-E061-7D98-F1D5-C1C8D3872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9" name="Місце для номера слайда 5">
            <a:extLst>
              <a:ext uri="{FF2B5EF4-FFF2-40B4-BE49-F238E27FC236}">
                <a16:creationId xmlns:a16="http://schemas.microsoft.com/office/drawing/2014/main" id="{FC71E889-4BED-A140-925A-AC31DDF4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AA662-D07E-4DEE-9289-2C855F9547C6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11220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3">
            <a:extLst>
              <a:ext uri="{FF2B5EF4-FFF2-40B4-BE49-F238E27FC236}">
                <a16:creationId xmlns:a16="http://schemas.microsoft.com/office/drawing/2014/main" id="{AA7AD9E1-47C8-9944-ABD5-45EADE34C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54C13-E40A-4086-BBB0-B10FF979CBEA}" type="datetime1">
              <a:rPr lang="uk-UA" smtClean="0"/>
              <a:t>26.11.2025</a:t>
            </a:fld>
            <a:endParaRPr lang="uk-UA" dirty="0"/>
          </a:p>
        </p:txBody>
      </p:sp>
      <p:sp>
        <p:nvSpPr>
          <p:cNvPr id="4" name="Місце для нижнього колонтитула 4">
            <a:extLst>
              <a:ext uri="{FF2B5EF4-FFF2-40B4-BE49-F238E27FC236}">
                <a16:creationId xmlns:a16="http://schemas.microsoft.com/office/drawing/2014/main" id="{5EC659C4-05E1-EB28-C2DF-96D8CC00C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5" name="Місце для номера слайда 5">
            <a:extLst>
              <a:ext uri="{FF2B5EF4-FFF2-40B4-BE49-F238E27FC236}">
                <a16:creationId xmlns:a16="http://schemas.microsoft.com/office/drawing/2014/main" id="{D4237CF1-DE7F-FE35-5BF4-A6A97EF5A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905D2-CC1C-4F8C-8D9C-4837BFB0BAA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5974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>
            <a:extLst>
              <a:ext uri="{FF2B5EF4-FFF2-40B4-BE49-F238E27FC236}">
                <a16:creationId xmlns:a16="http://schemas.microsoft.com/office/drawing/2014/main" id="{FF345E8C-B5CC-DBD2-49BF-3F8E11BF2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350F9-2A98-4BB4-BE07-1E76DE1FF9AA}" type="datetime1">
              <a:rPr lang="uk-UA" smtClean="0"/>
              <a:t>26.11.2025</a:t>
            </a:fld>
            <a:endParaRPr lang="uk-UA" dirty="0"/>
          </a:p>
        </p:txBody>
      </p:sp>
      <p:sp>
        <p:nvSpPr>
          <p:cNvPr id="3" name="Місце для нижнього колонтитула 4">
            <a:extLst>
              <a:ext uri="{FF2B5EF4-FFF2-40B4-BE49-F238E27FC236}">
                <a16:creationId xmlns:a16="http://schemas.microsoft.com/office/drawing/2014/main" id="{8E0F689E-CF76-E819-6A24-BCC65EDCA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4" name="Місце для номера слайда 5">
            <a:extLst>
              <a:ext uri="{FF2B5EF4-FFF2-40B4-BE49-F238E27FC236}">
                <a16:creationId xmlns:a16="http://schemas.microsoft.com/office/drawing/2014/main" id="{0D0CB2BC-E645-6849-7A8D-828A4AB5B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2A4B8-FBE2-42FD-8F7C-E331D756A450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87850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C7262A28-1D71-BC9C-361E-8193A841A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9A1FD-498C-4D6B-8066-378AFBFB37CA}" type="datetime1">
              <a:rPr lang="uk-UA" smtClean="0"/>
              <a:t>26.11.2025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521B7DB-A673-7716-B38E-B2B440DEA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C430E745-9939-F461-9FF4-ACDFCDE1D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728BF-03AA-4335-BB35-CA4255D550D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80992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uk-UA" noProof="0" dirty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EAD98881-2ACD-B166-5782-7741EE21F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BF41A-40A1-4AD2-912A-3E0B3D58C3BD}" type="datetime1">
              <a:rPr lang="uk-UA" smtClean="0"/>
              <a:t>26.11.2025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20CC5D9-3E6C-7EE8-9D04-C4BDBC5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9185126F-D584-C2C3-AFD8-CF584FC06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1BF11-B2ED-427F-8A4E-915E4DE3122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905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8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>
            <a:extLst>
              <a:ext uri="{FF2B5EF4-FFF2-40B4-BE49-F238E27FC236}">
                <a16:creationId xmlns:a16="http://schemas.microsoft.com/office/drawing/2014/main" id="{145B3D2B-C7D7-7980-44A7-F0F89E85FA3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Клацніть, щоб редагувати стиль зразка заголовка</a:t>
            </a:r>
          </a:p>
        </p:txBody>
      </p:sp>
      <p:sp>
        <p:nvSpPr>
          <p:cNvPr id="1027" name="Місце для тексту 2">
            <a:extLst>
              <a:ext uri="{FF2B5EF4-FFF2-40B4-BE49-F238E27FC236}">
                <a16:creationId xmlns:a16="http://schemas.microsoft.com/office/drawing/2014/main" id="{6564B427-26C4-01D2-D649-C81805085E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Відредагуйте стиль зразка тексту</a:t>
            </a:r>
          </a:p>
          <a:p>
            <a:pPr lvl="1"/>
            <a:r>
              <a:rPr lang="uk-UA" altLang="uk-UA"/>
              <a:t>Другий рівень</a:t>
            </a:r>
          </a:p>
          <a:p>
            <a:pPr lvl="2"/>
            <a:r>
              <a:rPr lang="uk-UA" altLang="uk-UA"/>
              <a:t>Третій рівень</a:t>
            </a:r>
          </a:p>
          <a:p>
            <a:pPr lvl="3"/>
            <a:r>
              <a:rPr lang="uk-UA" altLang="uk-UA"/>
              <a:t>Четвертий рівень</a:t>
            </a:r>
          </a:p>
          <a:p>
            <a:pPr lvl="4"/>
            <a:r>
              <a:rPr lang="uk-UA" alt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1D6CE43-1EAA-523D-DAB2-2987A26D32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fld id="{CFF024C6-0B6E-4252-A21D-446B0B3BC755}" type="datetime1">
              <a:rPr lang="uk-UA" smtClean="0"/>
              <a:t>26.11.2025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EACE517-7161-2385-5C82-22A501162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AD0EEA3-846C-8CE7-CBB8-FCE48699A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5BCFE2EF-88FD-44AD-B231-08CC0BF5B23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Roboto Condensed Light" pitchFamily="2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rada/show/n0001415-24#Text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rsu.gov.ua/ua/news/u-radi-suddiv-ukraini-vidbulosa-trete-rozsirene-zasidanna-rg-z-pidgotovki-komentara-do-kse" TargetMode="External"/><Relationship Id="rId2" Type="http://schemas.openxmlformats.org/officeDocument/2006/relationships/hyperlink" Target="https://constitutionalist.com.ua/poperednij-proiekt-komentar-do-statti-16-vykorystannia-suddeiu-tekhnolohij-shi-do-kodeksu-suddivskoi-etyky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reyestr.court.gov.ua/Review/129699665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reyestr.court.gov.ua/Review/129856098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reyestr.court.gov.ua/Review/128775966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reyestr.court.gov.ua/Review/128263149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t.gov.ua/storage/portal/hcac/documents/orders/19.12.2024_56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poperednij-proiekt-polozhennia-pro-vykorystannia-tekhnolohij-shi-pratsivnykamy-aparatu-vs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rekomendatsii-z-vidpovidalnoho-vykorystannia-shtuchnoho-intelektu-dlia-pravnykiv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supreme.court.gov.ua/userfiles/media/new_folder_for_uploads/supreme/2024_prezent/101-%20new_principles_court_bernaziuk.pdf" TargetMode="External"/><Relationship Id="rId13" Type="http://schemas.openxmlformats.org/officeDocument/2006/relationships/hyperlink" Target="https://court.gov.ua/storage/portal/supreme/prezentacii_2024/108_AI_practice_bernaziuk.pdf" TargetMode="External"/><Relationship Id="rId18" Type="http://schemas.openxmlformats.org/officeDocument/2006/relationships/hyperlink" Target="https://court.gov.ua/storage/portal/supreme/Bernazuk_.pdf" TargetMode="External"/><Relationship Id="rId26" Type="http://schemas.openxmlformats.org/officeDocument/2006/relationships/hyperlink" Target="https://court.gov.ua/storage/portal/supreme/prezentacii_2025/142_AI_in_SC_Ethical_Organizational_Frameworks_bernaziuk.pdf" TargetMode="External"/><Relationship Id="rId3" Type="http://schemas.openxmlformats.org/officeDocument/2006/relationships/hyperlink" Target="https://supreme.court.gov.ua/userfiles/media/new_folder_for_uploads/supreme/2024_prezent/artificial_intelligence_bernaziuk%20(1).pdf" TargetMode="External"/><Relationship Id="rId21" Type="http://schemas.openxmlformats.org/officeDocument/2006/relationships/hyperlink" Target="https://court.gov.ua/storage/portal/supreme/prezentacii_2025/125_AI_Algorithmic_Bias_Discrimination_Risks_bernaziuk.pdf" TargetMode="External"/><Relationship Id="rId7" Type="http://schemas.openxmlformats.org/officeDocument/2006/relationships/hyperlink" Target="https://supreme.court.gov.ua/userfiles/media/new_folder_for_uploads/supreme/2024_prezent/AI_abuse_of_procedural_rights.pdf" TargetMode="External"/><Relationship Id="rId12" Type="http://schemas.openxmlformats.org/officeDocument/2006/relationships/hyperlink" Target="https://court.gov.ua/storage/portal/supreme/prezentacii_2024/105_AI_internation_standarts_bernaziuk.pdf" TargetMode="External"/><Relationship Id="rId17" Type="http://schemas.openxmlformats.org/officeDocument/2006/relationships/hyperlink" Target="https://court.gov.ua/storage/portal/supreme/prezentacii_2025/120_AI_uniformity_of_judicial_practice_bernaziuk.pdf" TargetMode="External"/><Relationship Id="rId25" Type="http://schemas.openxmlformats.org/officeDocument/2006/relationships/hyperlink" Target="https://court.gov.ua/storage/portal/supreme/prezentacii_2025/AI_Ukraine_bernaziuk.pdf" TargetMode="External"/><Relationship Id="rId2" Type="http://schemas.openxmlformats.org/officeDocument/2006/relationships/hyperlink" Target="https://supreme.court.gov.ua/userfiles/media/new_folder_for_uploads/supreme/2024_prezent/artificial_intelligence_bernaziuk.pdf" TargetMode="External"/><Relationship Id="rId16" Type="http://schemas.openxmlformats.org/officeDocument/2006/relationships/hyperlink" Target="https://court.gov.ua/storage/portal/supreme/prezentacii_2025/119_AI_personal_data_protection_bernaziuk.pdf" TargetMode="External"/><Relationship Id="rId20" Type="http://schemas.openxmlformats.org/officeDocument/2006/relationships/hyperlink" Target="https://court.gov.ua/storage/portal/supreme/prezentacii_2025/124_AI_Future_Prospects_Risks_for_Judiciary_bernaziuk.pdf" TargetMode="External"/><Relationship Id="rId29" Type="http://schemas.openxmlformats.org/officeDocument/2006/relationships/hyperlink" Target="https://court.gov.ua/storage/portal/supreme/prezentacii_2025/147_Professional_Human_Oversight_Justice_AI_bernaziuk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upreme.court.gov.ua/userfiles/media/new_folder_for_uploads/supreme/2024_prezent/AI_ethics_bernaziuk.pdf" TargetMode="External"/><Relationship Id="rId11" Type="http://schemas.openxmlformats.org/officeDocument/2006/relationships/hyperlink" Target="https://court.gov.ua/storage/portal/supreme/prezentacii_2024/104_AI_privacy_bernaziuk.pdf" TargetMode="External"/><Relationship Id="rId24" Type="http://schemas.openxmlformats.org/officeDocument/2006/relationships/hyperlink" Target="https://court.gov.ua/storage/portal/supreme/prezentacii_2025/137_AI_Code_Judicial_Ethics_Art_16_Permissible_Prohibited_bernaziuk.pdf" TargetMode="External"/><Relationship Id="rId5" Type="http://schemas.openxmlformats.org/officeDocument/2006/relationships/hyperlink" Target="https://supreme.court.gov.ua/userfiles/media/new_folder_for_uploads/supreme/2024_prezent/AI_first_rules_bernaziuk.pdf" TargetMode="External"/><Relationship Id="rId15" Type="http://schemas.openxmlformats.org/officeDocument/2006/relationships/hyperlink" Target="https://court.gov.ua/storage/portal/supreme/prezentacii_2024/115_AI_transparency_accountability_bernaziuk.pdf" TargetMode="External"/><Relationship Id="rId23" Type="http://schemas.openxmlformats.org/officeDocument/2006/relationships/hyperlink" Target="https://constitutionalist.com.ua/pravosuddia-v-epokhu-shtuchnoho-intelektu-instrument-chy-vyklyk" TargetMode="External"/><Relationship Id="rId28" Type="http://schemas.openxmlformats.org/officeDocument/2006/relationships/hyperlink" Target="https://court.gov.ua/storage/portal/supreme/prezentacii_2025/145_Responsible_AI_Principles_in_Justice_bernaziuk.pdf" TargetMode="External"/><Relationship Id="rId10" Type="http://schemas.openxmlformats.org/officeDocument/2006/relationships/hyperlink" Target="https://court.gov.ua/storage/portal/supreme/prezentacii_2024/Prezent_AI_prohibition_or_permission_bernaziuk.pdf" TargetMode="External"/><Relationship Id="rId19" Type="http://schemas.openxmlformats.org/officeDocument/2006/relationships/hyperlink" Target="https://constitutionalist.com.ua/shtuchnyj-intelekt-u-pravosuddi-mizhnarodnyj-dosvid-ta-vyklyky" TargetMode="External"/><Relationship Id="rId4" Type="http://schemas.openxmlformats.org/officeDocument/2006/relationships/hyperlink" Target="https://supreme.court.gov.ua/userfiles/media/new_folder_for_uploads/supreme/2024_prezent/AI_festina_lente_bernaziuk.pdf" TargetMode="External"/><Relationship Id="rId9" Type="http://schemas.openxmlformats.org/officeDocument/2006/relationships/hyperlink" Target="https://supreme.court.gov.ua/userfiles/media/new_folder_for_uploads/supreme/2024_prezent/AI_principal_of_legal_certainly_bernaziuk.pdf" TargetMode="External"/><Relationship Id="rId14" Type="http://schemas.openxmlformats.org/officeDocument/2006/relationships/hyperlink" Target="https://court.gov.ua/storage/portal/supreme/prezentacii_2024/109_%20AI_life_hacks_bernaziuk.pdf" TargetMode="External"/><Relationship Id="rId22" Type="http://schemas.openxmlformats.org/officeDocument/2006/relationships/hyperlink" Target="https://court.gov.ua/storage/portal/supreme/133.%20AI_and_Regulation_by_SupremeCourts_bernaziuk.pdf" TargetMode="External"/><Relationship Id="rId27" Type="http://schemas.openxmlformats.org/officeDocument/2006/relationships/hyperlink" Target="https://court.gov.ua/storage/portal/supreme/prezentacii_2025/143_Responsible%20AI%20Principles%20in%20Justice_bernaziuk.pdf" TargetMode="External"/><Relationship Id="rId30" Type="http://schemas.openxmlformats.org/officeDocument/2006/relationships/hyperlink" Target="https://court.gov.ua/storage/portal/supreme/prezentacii_2025/153_Justice_AI_Technologies_Integration_Prospects_bernaziuk.pdf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s://constitutionalist.com.ua/artificial-intelligence-in-the-ukrainian-judiciary-charting-the-course-under-the-digital-gavel" TargetMode="External"/><Relationship Id="rId3" Type="http://schemas.openxmlformats.org/officeDocument/2006/relationships/hyperlink" Target="https://so.supreme.court.gov.ua/news/949/naukovi-nadbannia-iak-osnova-dlia-nastupnykh-krokiv-na-shliakhu-intehratsii-shtuchnoho-intelektu-v-systemu-pravosuddia" TargetMode="External"/><Relationship Id="rId7" Type="http://schemas.openxmlformats.org/officeDocument/2006/relationships/hyperlink" Target="https://yur-gazeta.com/publications/practice/sudova-praktika/era-shi-y-rol-verhovnih-sudiv-u-cifroviy-transformaciyi-pravosuddya.html" TargetMode="External"/><Relationship Id="rId2" Type="http://schemas.openxmlformats.org/officeDocument/2006/relationships/hyperlink" Target="https://so.supreme.court.gov.ua/authors/934/shtuchnyi-intelekt-ta-systema-pravosuddia-ukrainy-rezultaty-spivpratsi-u-rotsi-sh%D1%81ho-mynu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ovo.nsj.gov.ua/images/pdf/2024_4_49/nsj_4_49_2024.pdf" TargetMode="External"/><Relationship Id="rId5" Type="http://schemas.openxmlformats.org/officeDocument/2006/relationships/hyperlink" Target="https://constitutionalist.com.ua/artificial-intelligence-and-the-judicial-system-of-ukraine-results-of-cooperation-in-the-past-year" TargetMode="External"/><Relationship Id="rId10" Type="http://schemas.openxmlformats.org/officeDocument/2006/relationships/hyperlink" Target="https://youtu.be/UlghLhHV8os?si=nCpvAl5p5KP3tY_G" TargetMode="External"/><Relationship Id="rId4" Type="http://schemas.openxmlformats.org/officeDocument/2006/relationships/hyperlink" Target="https://so.supreme.court.gov.ua/news/986/tsyfrova-era-pravosuddia-rol-shi-u-zabezpechenni-iednosti-sudovoi-praktyky-v-ukraini" TargetMode="External"/><Relationship Id="rId9" Type="http://schemas.openxmlformats.org/officeDocument/2006/relationships/hyperlink" Target="https://law.ukma.edu.ua/wp-content/uploads/2025/11/Rule-of-Law-and-AI-Challenges.pdf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Прямоугольник 4">
            <a:extLst>
              <a:ext uri="{FF2B5EF4-FFF2-40B4-BE49-F238E27FC236}">
                <a16:creationId xmlns:a16="http://schemas.microsoft.com/office/drawing/2014/main" id="{713D9962-6A76-0B3F-B541-F5A67F76E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1630" y="397472"/>
            <a:ext cx="4047563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uk-UA" sz="1400" dirty="0">
                <a:solidFill>
                  <a:schemeClr val="bg1"/>
                </a:solidFill>
              </a:rPr>
              <a:t>НАЦІОНАЛЬНА ШКОЛА СУДДІВ УКРАЇНИ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uk-UA" sz="1400" dirty="0">
                <a:solidFill>
                  <a:schemeClr val="bg1"/>
                </a:solidFill>
              </a:rPr>
              <a:t>ХАРКІВСЬКЕ РЕГІОНАЛЬНЕ </a:t>
            </a:r>
            <a:r>
              <a:rPr lang="ru-RU" altLang="uk-UA" sz="1400" dirty="0" smtClean="0">
                <a:solidFill>
                  <a:schemeClr val="bg1"/>
                </a:solidFill>
              </a:rPr>
              <a:t>ВІДДІЛЕННЯ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uk-UA" sz="1400" dirty="0" smtClean="0">
                <a:solidFill>
                  <a:schemeClr val="bg1"/>
                </a:solidFill>
              </a:rPr>
              <a:t>ВІДДІЛ </a:t>
            </a:r>
            <a:r>
              <a:rPr lang="ru-RU" altLang="uk-UA" sz="1400" dirty="0">
                <a:solidFill>
                  <a:schemeClr val="bg1"/>
                </a:solidFill>
              </a:rPr>
              <a:t>ПІДГОТОВКИ ВИКЛАДАЧІВ (ТРЕНЕРІВ)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400" dirty="0" smtClean="0">
                <a:solidFill>
                  <a:schemeClr val="bg1"/>
                </a:solidFill>
              </a:rPr>
              <a:t> </a:t>
            </a:r>
            <a:endParaRPr lang="uk-UA" altLang="uk-UA" sz="1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1400" dirty="0" smtClean="0">
                <a:solidFill>
                  <a:schemeClr val="bg1"/>
                </a:solidFill>
              </a:rPr>
              <a:t>Програма підготовки </a:t>
            </a:r>
            <a:r>
              <a:rPr lang="uk-UA" sz="1400" dirty="0">
                <a:solidFill>
                  <a:schemeClr val="bg1"/>
                </a:solidFill>
              </a:rPr>
              <a:t>для підтримання кваліфікації голів і  заступників голів </a:t>
            </a:r>
            <a:r>
              <a:rPr lang="uk-UA" sz="1400" dirty="0" smtClean="0">
                <a:solidFill>
                  <a:schemeClr val="bg1"/>
                </a:solidFill>
              </a:rPr>
              <a:t>місцевих </a:t>
            </a:r>
            <a:r>
              <a:rPr lang="uk-UA" sz="1400" dirty="0">
                <a:solidFill>
                  <a:schemeClr val="bg1"/>
                </a:solidFill>
              </a:rPr>
              <a:t>загальних, господарських та окружних адміністративних судів,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1400" dirty="0">
                <a:solidFill>
                  <a:schemeClr val="bg1"/>
                </a:solidFill>
              </a:rPr>
              <a:t>апеляційних судів, Вищого антикорупційного суду,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1400" dirty="0">
                <a:solidFill>
                  <a:schemeClr val="bg1"/>
                </a:solidFill>
              </a:rPr>
              <a:t>Касаційних судів у складі Верховного Суду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uk-UA" altLang="uk-UA" sz="1400" dirty="0" smtClean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400" dirty="0" smtClean="0">
                <a:solidFill>
                  <a:schemeClr val="bg1"/>
                </a:solidFill>
              </a:rPr>
              <a:t>26 листопада </a:t>
            </a:r>
            <a:r>
              <a:rPr lang="uk-UA" altLang="uk-UA" sz="1400" dirty="0">
                <a:solidFill>
                  <a:schemeClr val="bg1"/>
                </a:solidFill>
              </a:rPr>
              <a:t>2025 року</a:t>
            </a:r>
          </a:p>
        </p:txBody>
      </p:sp>
      <p:sp>
        <p:nvSpPr>
          <p:cNvPr id="4100" name="TextBox 10">
            <a:extLst>
              <a:ext uri="{FF2B5EF4-FFF2-40B4-BE49-F238E27FC236}">
                <a16:creationId xmlns:a16="http://schemas.microsoft.com/office/drawing/2014/main" id="{1A77238E-A3A5-371E-E67F-93A7CB4BB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" y="3169920"/>
            <a:ext cx="11287713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sz="4200" dirty="0">
                <a:solidFill>
                  <a:schemeClr val="bg1"/>
                </a:solidFill>
              </a:rPr>
              <a:t>Основні принципи відповідального використання ШІ у системі правосуддя</a:t>
            </a:r>
            <a:endParaRPr lang="uk-UA" sz="4200" dirty="0">
              <a:solidFill>
                <a:schemeClr val="bg1"/>
              </a:solidFill>
            </a:endParaRPr>
          </a:p>
        </p:txBody>
      </p:sp>
      <p:sp>
        <p:nvSpPr>
          <p:cNvPr id="4101" name="TextBox 14">
            <a:extLst>
              <a:ext uri="{FF2B5EF4-FFF2-40B4-BE49-F238E27FC236}">
                <a16:creationId xmlns:a16="http://schemas.microsoft.com/office/drawing/2014/main" id="{46C864FC-A28B-EC07-B9A8-2430B0146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5198468"/>
            <a:ext cx="107092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2000" b="1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Ян БЕРНАЗЮК,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суддя Касаційного адміністративного суду у складі Верховного Суду,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доктор юридичних наук, професор</a:t>
            </a:r>
          </a:p>
        </p:txBody>
      </p:sp>
      <p:pic>
        <p:nvPicPr>
          <p:cNvPr id="6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МОЖЕ ВИКОРИСТОВУВАТИСЯ ДЛЯ ТАКИХ РОБІТ: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19868"/>
            <a:ext cx="11395494" cy="4657725"/>
          </a:xfrm>
        </p:spPr>
        <p:txBody>
          <a:bodyPr/>
          <a:lstStyle/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</a:t>
            </a:r>
            <a:r>
              <a:rPr lang="uk-UA" sz="2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загальнення </a:t>
            </a: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судової практики з метою забезпечення її </a:t>
            </a:r>
            <a:r>
              <a:rPr lang="uk-UA" sz="2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єдності;</a:t>
            </a:r>
            <a:endParaRPr lang="uk-UA" sz="23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</a:t>
            </a:r>
            <a:r>
              <a:rPr lang="uk-UA" sz="2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наліз </a:t>
            </a: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судових рішень з метою виявлення системних причин виникнення </a:t>
            </a:r>
            <a:r>
              <a:rPr lang="uk-UA" sz="2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спорів; 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Підготовки </a:t>
            </a: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пропозицій щодо вдосконалення законодавства;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</a:t>
            </a:r>
            <a:r>
              <a:rPr lang="uk-UA" sz="2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наліз </a:t>
            </a: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та узагальнення великих обсягів даних на основі відкритих джерел інформації;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</a:t>
            </a:r>
            <a:r>
              <a:rPr lang="uk-UA" sz="2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опомога </a:t>
            </a: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 підготовці аналітичних документів та звітів;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</a:t>
            </a:r>
            <a:r>
              <a:rPr lang="uk-UA" sz="2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втоматизація </a:t>
            </a: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повторюваних робочих </a:t>
            </a:r>
            <a:r>
              <a:rPr lang="uk-UA" sz="2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процесів;</a:t>
            </a:r>
            <a:endParaRPr lang="uk-UA" sz="23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</a:t>
            </a:r>
            <a:r>
              <a:rPr lang="uk-UA" sz="2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опомога </a:t>
            </a: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 створенні та поширенні інформації про </a:t>
            </a:r>
            <a:r>
              <a:rPr lang="uk-UA" sz="2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діяльність (ведення </a:t>
            </a: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соціальних </a:t>
            </a:r>
            <a:r>
              <a:rPr lang="uk-UA" sz="2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мереж);</a:t>
            </a:r>
            <a:endParaRPr lang="uk-UA" sz="23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</a:t>
            </a:r>
            <a:r>
              <a:rPr lang="uk-UA" sz="2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творення </a:t>
            </a: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чат-ботів, зокрема, для забезпечення зворотного зв’язку з відвідувачами </a:t>
            </a:r>
            <a:r>
              <a:rPr lang="uk-UA" sz="2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та </a:t>
            </a: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учасниками судових процесів;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Добір </a:t>
            </a: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матеріалів для саморозвитку, підвищення кваліфікації та професійного навчання;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Пошук </a:t>
            </a: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нових ідей та підходів до організації робочих процесів;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</a:t>
            </a:r>
            <a:r>
              <a:rPr lang="uk-UA" sz="2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опомога </a:t>
            </a: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 перекладі документів з іноземних мов.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Основні принципи відповідального використання ШІ у системі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10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285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08C3A-FEFD-E1B6-9AA5-51637E9C4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B2845B-AE0F-B2E5-CD15-7640E3E94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897621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КОДЕКС СУДДІВСЬКОЇ ЕТИКИ (СТАТТЯ 16) </a:t>
            </a:r>
            <a:b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https://zakon.rada.gov.ua/rada/show/n0001415-24#Text</a:t>
            </a:r>
            <a:endParaRPr lang="uk-UA" sz="24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F288080-5F7C-546A-A847-1AF55E446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92572"/>
            <a:ext cx="11395494" cy="4472206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000" dirty="0"/>
              <a:t>Використання суддею технологій штучного інтелекту є допустимим, якщо це: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впливає на незалежність та неупередженість судді,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стосується оцінки доказів,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стосується процесу ухвалення рішень,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порушує вимог законодавства</a:t>
            </a:r>
            <a:r>
              <a:rPr lang="uk-UA" sz="4000" dirty="0" smtClean="0"/>
              <a:t>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3EB8888-F013-F71A-8754-E8DAEBF1DC2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44C25B0C-B3A5-8277-B519-2927B197F94F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1DBEFAF-BBA0-D9B1-B04E-6D5995FD8F0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Основні принципи відповідального використання ШІ у системі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7CB2C24B-8072-F526-57BC-C2DC70E9E83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11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0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897621"/>
          </a:xfrm>
        </p:spPr>
        <p:txBody>
          <a:bodyPr/>
          <a:lstStyle/>
          <a:p>
            <a:pPr algn="ctr"/>
            <a:r>
              <a:rPr lang="uk-UA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КОМЕНТАР ДО СТАТТІ 16 КОДЕКСУ СУДДІВСЬКОЇ </a:t>
            </a:r>
            <a:r>
              <a:rPr lang="uk-UA" sz="32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ЕТИКИ</a:t>
            </a:r>
            <a:br>
              <a:rPr lang="uk-UA" sz="32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4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</a:t>
            </a:r>
            <a:r>
              <a:rPr lang="en-US" sz="1400" dirty="0" smtClean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constitutionalist.com.ua/poperednij-proiekt-komentar-do-statti-16-vykorystannia-suddeiu-tekhnolohij-shi-do-kodeksu-suddivskoi-etyky</a:t>
            </a:r>
            <a:r>
              <a:rPr lang="uk-UA" sz="14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  <a:endParaRPr lang="uk-UA" sz="32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92572"/>
            <a:ext cx="11395494" cy="4472206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Сьогодні Рада суддів України активно працює над підготовкою нового Коментаря до Кодексу суддівської етики </a:t>
            </a:r>
            <a:r>
              <a:rPr lang="uk-UA" sz="3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sz="3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3"/>
              </a:rPr>
              <a:t>rsu.gov.ua/ua/news/u-radi-suddiv-ukraini-vidbulosa-trete-rozsirene-zasidanna-rg-z-pidgotovki-komentara-do-kse</a:t>
            </a:r>
            <a:r>
              <a:rPr lang="en-US" sz="3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). </a:t>
            </a:r>
            <a:endParaRPr lang="uk-UA" sz="36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Основні принципи відповідального використання ШІ у системі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12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266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394157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УХВАЛА КИЇВСЬКОГО АПЕЛЯЦІЙНОГО СУДУ ВІД 30 ЛИПНЯ 2025 РОКУ У СПРАВІ № 11-КП/824/1818/2025</a:t>
            </a:r>
            <a:b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reyestr.court.gov.ua/Review/129699665</a:t>
            </a:r>
            <a:r>
              <a:rPr lang="uk-UA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12174"/>
            <a:ext cx="11395494" cy="4052603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 скасував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вирок суду першої інстанції, призначивши новий розгляд, через його незаконність, необґрунтованість та немотивованість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Ключова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підстава для скасування: </a:t>
            </a:r>
            <a:r>
              <a:rPr lang="uk-UA" sz="26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 першої інстанції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обтяжив вирок довільним трактуванням загальних понять та теоретичними аспектами, </a:t>
            </a:r>
            <a:r>
              <a:rPr lang="uk-UA" sz="26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згенерованими штучним інтелектом "</a:t>
            </a:r>
            <a:r>
              <a:rPr lang="en-US" sz="26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ChatGPT"</a:t>
            </a:r>
            <a:r>
              <a:rPr lang="en-US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,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що поставило під сумнів суддівський розсуд та тлумачення права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Апеляційний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 наголосив, що використання технологій має поважати природу судового процесу, а 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є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лише допоміжним інструментом, який не може замінити роль суддів у встановленні фактичних обставин справи (КРЄС № 26 (2023), п. 90; позиція ВС від 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08.02.2024 у справі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№ 925/200/22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).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Основні принципи відповідального використання ШІ у системі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13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8671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252841"/>
          </a:xfrm>
        </p:spPr>
        <p:txBody>
          <a:bodyPr/>
          <a:lstStyle/>
          <a:p>
            <a:pPr algn="ctr"/>
            <a:r>
              <a:rPr lang="ru-RU" sz="3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УХВАЛА АПЕЛЯЦІЙНОЇ ПАЛАТИ ВИЩОГО АНТИКОРУПЦІЙНОГО СУДУ ВІД 01 ВЕРЕСНЯ 2025 РОКУ У СПРАВІ № 991/3222/25</a:t>
            </a:r>
            <a:br>
              <a:rPr lang="ru-RU" sz="3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</a:br>
            <a:r>
              <a:rPr lang="en-US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https://reyestr.court.gov.ua/Review/129856098</a:t>
            </a:r>
            <a:r>
              <a:rPr lang="uk-UA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37360"/>
            <a:ext cx="11395494" cy="3790604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 повернув скаргу "іншої особи" на вирок за угодою, яка стверджувала, що мотивувальна частина рішення фактично встановила її винуватість.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Головний аргумент скарги: апелянт ідентифікувала себе зі знеособленою "Особою 1" у тексті вироку, посилаючись на те, що система ChatGPT змогла деанонімізувати цю особу за посадою та обставинами справи.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Суддя-доповідач відхилив посилання на висновок AI, підтвердивши, що вирок за угодою не має преюдиційного значення і не може бути використаний як доказ вини третіх осіб, </a:t>
            </a:r>
            <a:r>
              <a:rPr lang="uk-UA" sz="2600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 відповіді ChatGPT не є джерелом достовірної інформації чи доказів.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Основні принципи відповідального використання ШІ у системі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14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339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322114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ПОСТАНОВА ВЕРХОВНОГО СУДУ ВІД 8 ЛИПНЯ 2025  </a:t>
            </a:r>
            <a:b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 СПРАВІ № 925/496/24</a:t>
            </a:r>
            <a:b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reyestr.court.gov.ua/Review/128775966</a:t>
            </a:r>
            <a:r>
              <a:rPr lang="uk-UA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26265"/>
            <a:ext cx="11395494" cy="4138513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9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 відмовився </a:t>
            </a:r>
            <a:r>
              <a:rPr lang="uk-UA" sz="2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досліджувати як доказ відповіді, </a:t>
            </a:r>
            <a:r>
              <a:rPr lang="uk-UA" sz="29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згенеровані </a:t>
            </a:r>
            <a:r>
              <a:rPr lang="en-US" sz="29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ChatGPT </a:t>
            </a:r>
            <a:r>
              <a:rPr lang="uk-UA" sz="29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та </a:t>
            </a:r>
            <a:r>
              <a:rPr lang="en-US" sz="29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Grok (xAI), </a:t>
            </a:r>
            <a:r>
              <a:rPr lang="uk-UA" sz="29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які відповідач намагався використати для трактування умов договору оренди землі</a:t>
            </a:r>
            <a:r>
              <a:rPr lang="uk-UA" sz="29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9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 наголосив, що ШІ може </a:t>
            </a:r>
            <a:r>
              <a:rPr lang="uk-UA" sz="2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бути лише корисним інформативним інструментом, але не може замінити ні роль суддів, ні принципи належності, допустимості та достовірності </a:t>
            </a:r>
            <a:r>
              <a:rPr lang="uk-UA" sz="29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доказів.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9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Технологія </a:t>
            </a:r>
            <a:r>
              <a:rPr lang="uk-UA" sz="2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має використовуватись виключно для підтримки та посилення верховенства права, а ухвалення рішень повинно здійснюватися лише суддями.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Основні принципи відповідального використання ШІ у системі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15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956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344281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УХВАЛА ВЕРХОВНОГО СУДУ ВІД 19 ЧЕРВНЯ 2025 РОКУ</a:t>
            </a:r>
            <a:b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 СПРАВІ № 520/6119/23</a:t>
            </a:r>
            <a:b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reyestr.court.gov.ua/Review/128263149</a:t>
            </a:r>
            <a:r>
              <a:rPr lang="uk-UA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62298"/>
            <a:ext cx="11395494" cy="410248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 </a:t>
            </a: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відмовив у </a:t>
            </a:r>
            <a:r>
              <a:rPr lang="uk-UA" sz="2700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поновленні пропущеного строк</a:t>
            </a: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 на касаційне оскарження, не визнавши поважними причини, на які посилався скаржник.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Скаржник обґрунтовував тривалу бездіяльність, зокрема, необхідністю використання платної версії ШІ лише у квітні 2025 року для формування правової позиції у справі.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Використання ШІ як допоміжного інструменту для формування позиції не є об’єктивною, непереборною перешкодою, яка може виправдати пропуск процесуального строку, оскільки принцип правової визначеності вимагає своєчасного та добросовісного користування </a:t>
            </a:r>
            <a:r>
              <a:rPr lang="ru-RU" sz="27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правами.</a:t>
            </a:r>
            <a:endParaRPr lang="uk-UA" sz="27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Основні принципи відповідального використання ШІ у системі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16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7889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ДОСВІД У ВИКОРИСТАННІ ШІ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019868"/>
            <a:ext cx="11395494" cy="484491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400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Понад половина </a:t>
            </a: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суддів та працівників апарату вже тестували або регулярно застосовують інструменти ШІ.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400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Основні сфери застосування: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пошук судової практики та законодавства;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підготовка проєктів документів;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 великих масивів текстів.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Частина респондентів вказала </a:t>
            </a:r>
            <a:r>
              <a:rPr lang="uk-UA" sz="3400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на проблеми</a:t>
            </a: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: неточності, помилки у цитатах, ризик надмірної довіри.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3400" dirty="0" smtClean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Основні принципи відповідального використання ШІ у системі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17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8840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ОЧІКУВАННЯ ТА РИЗИКИ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277768"/>
            <a:ext cx="11395494" cy="458701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Очікування:</a:t>
            </a:r>
            <a:endParaRPr lang="uk-UA" sz="2600" b="1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інтеграція ШІ в «Електронний суд» та ЄДРСР,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спрощення документообігу,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допомога у стандартизації рішень.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9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Основні побоювання: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порушення конфіденційності,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упередженість алгоритмів,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небезпека делегування вирішальної ролі ШІ.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9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Висновок: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більшість підтримує використання ШІ як асистента, але наголошує на потребі чітких правил і людського контролю.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3400" dirty="0" smtClean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Основні принципи відповідального використання ШІ у системі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18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4752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4CB58-A54D-B5DC-C873-6A062CD94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7C5D06-D27A-3908-D598-E099B8284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431616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ЗАСАДИ ВИКОРИСТАННЯ ІНСТРУМЕНТІВ ШТУЧНОГО ІНТЕЛЕКТУ У ВАКС (наказ № 56 від </a:t>
            </a:r>
            <a:r>
              <a:rPr lang="ru-RU" sz="32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19.12.2024</a:t>
            </a:r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)</a:t>
            </a:r>
            <a:b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https://court.gov.ua/storage/portal/hcac/documents/orders/19.12.2024_56.pdf</a:t>
            </a:r>
            <a:r>
              <a:rPr lang="uk-UA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4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EC75B1-BA03-7263-6614-31024804B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940010"/>
            <a:ext cx="11395494" cy="3924767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0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Мета документа: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Впровадження у Вищому антикорупційному суді сучасних та ефективних моделей управління, захисту інформації.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Підвищення рівня діджиталізації.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Оптимізація витрат матеріальних ресурсів.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0F90A69-85A4-9E8E-2ED8-FA3AEE74F99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9C343D02-7FEF-6A2D-A1F3-C660B84AAD89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B251B96-DF26-7FD6-4A60-D5253DD04DB9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Основні принципи відповідального використання ШІ у системі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CB1B34D-DEBB-94EC-70D9-4C95B8CFAEC2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19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308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9AFA1-7078-C207-CFD6-96583E28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20F18-B9BC-BDF2-1E57-4AAB76CF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015066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ПОЛОЖЕННЯ ПРО ВИКОРИСТАННЯ ТЕХНОЛОГІЙ ШІ ПРАЦІВНИКАМИ АПАРАТУ </a:t>
            </a:r>
            <a:r>
              <a:rPr lang="ru-RU" sz="32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ВС</a:t>
            </a:r>
            <a:br>
              <a:rPr lang="ru-RU" sz="32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</a:t>
            </a:r>
            <a:r>
              <a:rPr lang="en-US" sz="1600" dirty="0" smtClean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constitutionalist.com.ua/poperednij-proiekt-polozhennia-pro-vykorystannia-tekhnolohij-shi-pratsivnykamy-aparatu-vs</a:t>
            </a:r>
            <a:r>
              <a:rPr lang="uk-UA" sz="16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  <a:endParaRPr lang="uk-UA" sz="1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41020B-3F6E-513C-9E3F-8AEBC28F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77117"/>
            <a:ext cx="11395494" cy="418766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Робоча група </a:t>
            </a:r>
            <a:r>
              <a:rPr lang="uk-UA" sz="3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Верховного Суду щодо стратегії забезпечення єдності судової практики </a:t>
            </a:r>
            <a:r>
              <a:rPr lang="uk-UA" sz="3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 період з 7 липня по 24 листопада </a:t>
            </a:r>
            <a:r>
              <a:rPr lang="uk-UA" sz="3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2025 року </a:t>
            </a:r>
            <a:r>
              <a:rPr lang="uk-UA" sz="360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розробила </a:t>
            </a:r>
            <a:r>
              <a:rPr lang="uk-UA" sz="360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проєкт Положення</a:t>
            </a:r>
            <a:r>
              <a:rPr lang="ru-RU" sz="3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 використання </a:t>
            </a:r>
            <a:r>
              <a:rPr lang="uk-UA" sz="3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технологій ШІ працівниками апарату Верховного Суду.</a:t>
            </a:r>
            <a:endParaRPr lang="uk-UA" sz="36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3171E16-6832-029F-E98C-4B0F46754A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C18A3E0-8580-8AF0-8AC3-E48CEEBB8E4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5514FC9-F053-94E7-DA73-FEDBD6CA1A6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Основні принципи відповідального використання ШІ у системі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2E0A434-5EDE-0DB6-7BB4-46E56ECF938C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2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6417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18A8C-73F1-9FAE-0BF9-19B355367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E804C8-B4BC-3830-A303-577FC0D27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489394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РЕКОМЕНДАЦІЇ ДЛЯ ПРАВНИКІВ ЩОДО БЕЗПЕЧНОГО ВИКОРИСТАННЯ ШТУЧНОГО </a:t>
            </a:r>
            <a:r>
              <a:rPr lang="ru-RU" sz="32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ІНТЕЛЕКТУ</a:t>
            </a:r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(ЛИПЕНЬ </a:t>
            </a:r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2025</a:t>
            </a:r>
            <a:r>
              <a:rPr lang="ru-RU" sz="32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)</a:t>
            </a:r>
            <a:r>
              <a:rPr lang="ru-RU" sz="2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constitutionalist.com.ua/rekomendatsii-z-vidpovidalnoho-vykorystannia-shtuchnoho-intelektu-dlia-pravnykiv</a:t>
            </a:r>
            <a:r>
              <a:rPr lang="uk-UA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8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66A4C37-5ACC-A73B-238F-97C3331D6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93545"/>
            <a:ext cx="11395494" cy="3971233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Ці секторальні рекомендації є одним зі складників дорожньої карти з регулювання ШІ в Україні. Системи ШІ можуть бути корисні на різних етапах діяльності правників — від первинного аналізу документів до формування стратегії захисту клієнта та підготовки процесуальних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документів.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Ці рекомендації розроблено для того, щоб надати правникам практичні поради щодо відповідального використання ШІ в професійній </a:t>
            </a: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діяльності</a:t>
            </a:r>
            <a:endParaRPr lang="uk-UA" i="1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BA4E86C6-EC88-44D4-ABC7-AE5A92DA8C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17BD0937-DDD8-DE27-B28E-E96E5087D897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D99883C-90AD-FCE3-07F7-4799E8C3D869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Основні принципи відповідального використання ШІ у системі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079068D2-8F02-3221-6280-7D0E4F5FE047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20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8524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4">
            <a:extLst>
              <a:ext uri="{FF2B5EF4-FFF2-40B4-BE49-F238E27FC236}">
                <a16:creationId xmlns:a16="http://schemas.microsoft.com/office/drawing/2014/main" id="{2C703E52-4BE2-15A0-6776-C6B38B390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264" y="710802"/>
            <a:ext cx="11328602" cy="530145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ru-RU" altLang="uk-UA" sz="950" dirty="0">
                <a:solidFill>
                  <a:srgbClr val="002949"/>
                </a:solidFill>
              </a:rPr>
              <a:t>1. Штучний інтелект як основа цифрового судочинства: помічник чи майбутній конкурент судді? </a:t>
            </a:r>
            <a:r>
              <a:rPr lang="ru-RU" altLang="uk-UA" sz="950" dirty="0">
                <a:solidFill>
                  <a:srgbClr val="002949"/>
                </a:solidFill>
                <a:hlinkClick r:id="rId2"/>
              </a:rPr>
              <a:t>https://supreme.court.gov.ua/userfiles/media/new_folder_for_uploads/supreme/2024_prezent/artificial_intelligence_bernaziuk.pdf</a:t>
            </a:r>
            <a:r>
              <a:rPr lang="ru-RU" altLang="uk-UA" sz="9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ru-RU" altLang="uk-UA" sz="950" dirty="0">
                <a:solidFill>
                  <a:srgbClr val="002949"/>
                </a:solidFill>
              </a:rPr>
              <a:t>2. Штучний інтелект (</a:t>
            </a:r>
            <a:r>
              <a:rPr lang="en-US" altLang="uk-UA" sz="950" dirty="0">
                <a:solidFill>
                  <a:srgbClr val="002949"/>
                </a:solidFill>
              </a:rPr>
              <a:t>artificial intelligence) </a:t>
            </a:r>
            <a:r>
              <a:rPr lang="ru-RU" altLang="uk-UA" sz="950" dirty="0">
                <a:solidFill>
                  <a:srgbClr val="002949"/>
                </a:solidFill>
              </a:rPr>
              <a:t>сьогоднішній погляд на перспективи майбутнього </a:t>
            </a:r>
            <a:r>
              <a:rPr lang="en-US" altLang="uk-UA" sz="950" dirty="0">
                <a:solidFill>
                  <a:srgbClr val="002949"/>
                </a:solidFill>
                <a:hlinkClick r:id="rId3"/>
              </a:rPr>
              <a:t>https://supreme.court.gov.ua/userfiles/media/new_folder_for_uploads/supreme/2024_prezent/artificial_intelligence_bernaziuk%20(1).pdf</a:t>
            </a:r>
            <a:r>
              <a:rPr lang="uk-UA" altLang="uk-UA" sz="9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uk-UA" altLang="uk-UA" sz="950" dirty="0">
                <a:solidFill>
                  <a:srgbClr val="002949"/>
                </a:solidFill>
              </a:rPr>
              <a:t>3. Сучасні можливості штучного інтелекту (</a:t>
            </a:r>
            <a:r>
              <a:rPr lang="en-US" altLang="uk-UA" sz="950" dirty="0">
                <a:solidFill>
                  <a:srgbClr val="002949"/>
                </a:solidFill>
              </a:rPr>
              <a:t>artificial intelligence) </a:t>
            </a:r>
            <a:r>
              <a:rPr lang="uk-UA" altLang="uk-UA" sz="950" dirty="0">
                <a:solidFill>
                  <a:srgbClr val="002949"/>
                </a:solidFill>
              </a:rPr>
              <a:t>процесуальна економія чи загроза незалежності судді?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uk-UA" sz="950" dirty="0">
                <a:solidFill>
                  <a:srgbClr val="002949"/>
                </a:solidFill>
              </a:rPr>
              <a:t>https://nsj.gov.ua/ua/pidgotovka-pratsivnikiv-aparativ-sudiv/programi-pidgotovki-pratsivnikiv-aparativ-sudiv-2021-rik/20-23-travnya-2024-r-programa-pidgotovki-ta-pidvishennya-rivnya-kvalifikatsii-za-standartizovanou-programou-pomichnikiv-suddiv-mistsevih-ta-apelyatsiynih-gospodarskih-sudiv</a:t>
            </a:r>
            <a:r>
              <a:rPr lang="uk-UA" altLang="uk-UA" sz="9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uk-UA" altLang="uk-UA" sz="950" dirty="0">
                <a:solidFill>
                  <a:srgbClr val="002949"/>
                </a:solidFill>
              </a:rPr>
              <a:t>4. Інтеграція штучного інтелекту (</a:t>
            </a:r>
            <a:r>
              <a:rPr lang="en-US" altLang="uk-UA" sz="950" dirty="0">
                <a:solidFill>
                  <a:srgbClr val="002949"/>
                </a:solidFill>
              </a:rPr>
              <a:t>artificial intelligence) </a:t>
            </a:r>
            <a:r>
              <a:rPr lang="uk-UA" altLang="uk-UA" sz="950" dirty="0">
                <a:solidFill>
                  <a:srgbClr val="002949"/>
                </a:solidFill>
              </a:rPr>
              <a:t>в систему правосуддя: поспішай повільно </a:t>
            </a:r>
            <a:r>
              <a:rPr lang="en-US" altLang="uk-UA" sz="950" dirty="0">
                <a:solidFill>
                  <a:srgbClr val="002949"/>
                </a:solidFill>
                <a:hlinkClick r:id="rId4"/>
              </a:rPr>
              <a:t>https://supreme.court.gov.ua/userfiles/media/new_folder_for_uploads/supreme/2024_prezent/AI_festina_lente_bernaziuk.pdf</a:t>
            </a:r>
            <a:r>
              <a:rPr lang="uk-UA" altLang="uk-UA" sz="9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ru-RU" altLang="uk-UA" sz="950" dirty="0">
                <a:solidFill>
                  <a:srgbClr val="002949"/>
                </a:solidFill>
              </a:rPr>
              <a:t>5. Правосуддя та штучний інтелект: перші правила </a:t>
            </a:r>
            <a:r>
              <a:rPr lang="ru-RU" altLang="uk-UA" sz="950" dirty="0">
                <a:solidFill>
                  <a:srgbClr val="002949"/>
                </a:solidFill>
                <a:hlinkClick r:id="rId5"/>
              </a:rPr>
              <a:t>https://supreme.court.gov.ua/userfiles/media/new_folder_for_uploads/supreme/2024_prezent/AI_first_rules_bernaziuk.pdf</a:t>
            </a:r>
            <a:r>
              <a:rPr lang="ru-RU" altLang="uk-UA" sz="9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ru-RU" altLang="uk-UA" sz="950" dirty="0">
                <a:solidFill>
                  <a:srgbClr val="002949"/>
                </a:solidFill>
              </a:rPr>
              <a:t>6. Штучний інтелект та питання етики під час здійснення правосуддя </a:t>
            </a:r>
            <a:r>
              <a:rPr lang="ru-RU" altLang="uk-UA" sz="950" dirty="0">
                <a:solidFill>
                  <a:srgbClr val="002949"/>
                </a:solidFill>
                <a:hlinkClick r:id="rId6"/>
              </a:rPr>
              <a:t>https://supreme.court.gov.ua/userfiles/media/new_folder_for_uploads/supreme/2024_prezent/AI_ethics_bernaziuk.pdf</a:t>
            </a:r>
            <a:r>
              <a:rPr lang="ru-RU" altLang="uk-UA" sz="950" dirty="0">
                <a:solidFill>
                  <a:srgbClr val="002949"/>
                </a:solidFill>
              </a:rPr>
              <a:t> 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ru-RU" altLang="uk-UA" sz="950" dirty="0">
                <a:solidFill>
                  <a:srgbClr val="002949"/>
                </a:solidFill>
              </a:rPr>
              <a:t>7. Інструменти штучного інтелекту та неприпустимість зловживання процесуальними правами </a:t>
            </a:r>
            <a:r>
              <a:rPr lang="ru-RU" altLang="uk-UA" sz="950" dirty="0">
                <a:solidFill>
                  <a:srgbClr val="002949"/>
                </a:solidFill>
                <a:hlinkClick r:id="rId7"/>
              </a:rPr>
              <a:t>https://supreme.court.gov.ua/userfiles/media/new_folder_for_uploads/supreme/2024_prezent/AI_abuse_of_procedural_rights.pdf</a:t>
            </a:r>
            <a:r>
              <a:rPr lang="ru-RU" altLang="uk-UA" sz="9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ru-RU" altLang="uk-UA" sz="950" dirty="0">
                <a:solidFill>
                  <a:srgbClr val="002949"/>
                </a:solidFill>
              </a:rPr>
              <a:t>8. Нові принципи здійснення правосуддя </a:t>
            </a:r>
            <a:r>
              <a:rPr lang="en-US" altLang="uk-UA" sz="950" dirty="0">
                <a:solidFill>
                  <a:srgbClr val="002949"/>
                </a:solidFill>
                <a:hlinkClick r:id="rId8"/>
              </a:rPr>
              <a:t>https://supreme.court.gov.ua/userfiles/media/new_folder_for_uploads/supreme/2024_prezent/101-%20new_principles_court_bernaziuk.pdf</a:t>
            </a:r>
            <a:r>
              <a:rPr lang="uk-UA" altLang="uk-UA" sz="9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uk-UA" altLang="uk-UA" sz="950" dirty="0">
                <a:solidFill>
                  <a:srgbClr val="002949"/>
                </a:solidFill>
              </a:rPr>
              <a:t>9. </a:t>
            </a:r>
            <a:r>
              <a:rPr lang="ru-RU" altLang="uk-UA" sz="950" dirty="0">
                <a:solidFill>
                  <a:srgbClr val="002949"/>
                </a:solidFill>
              </a:rPr>
              <a:t>Технології штучного інтелекту та принцип правової визначеності </a:t>
            </a:r>
            <a:r>
              <a:rPr lang="ru-RU" altLang="uk-UA" sz="950" dirty="0">
                <a:solidFill>
                  <a:srgbClr val="002949"/>
                </a:solidFill>
                <a:hlinkClick r:id="rId9"/>
              </a:rPr>
              <a:t>https://supreme.court.gov.ua/userfiles/media/new_folder_for_uploads/supreme/2024_prezent/AI_principal_of_legal_certainly_bernaziuk.pdf</a:t>
            </a:r>
            <a:r>
              <a:rPr lang="ru-RU" altLang="uk-UA" sz="9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uk-UA" altLang="uk-UA" sz="950" dirty="0">
                <a:solidFill>
                  <a:srgbClr val="002949"/>
                </a:solidFill>
              </a:rPr>
              <a:t>10. Штучний інтелект: застосувати недозволено ігнорувати </a:t>
            </a:r>
            <a:r>
              <a:rPr lang="en-US" altLang="uk-UA" sz="950" dirty="0">
                <a:solidFill>
                  <a:srgbClr val="002949"/>
                </a:solidFill>
                <a:hlinkClick r:id="rId10"/>
              </a:rPr>
              <a:t>https://court.gov.ua/storage/portal/supreme/prezentacii_2024/Prezent_AI_prohibition_or_permission_bernaziuk.pdf</a:t>
            </a:r>
            <a:r>
              <a:rPr lang="uk-UA" altLang="uk-UA" sz="9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uk-UA" altLang="uk-UA" sz="950" dirty="0">
                <a:solidFill>
                  <a:srgbClr val="002949"/>
                </a:solidFill>
              </a:rPr>
              <a:t>11. Сучасні можливості штучного інтелекту та питання приватності </a:t>
            </a:r>
            <a:r>
              <a:rPr lang="en-US" altLang="uk-UA" sz="950" dirty="0">
                <a:solidFill>
                  <a:srgbClr val="002949"/>
                </a:solidFill>
                <a:hlinkClick r:id="rId11"/>
              </a:rPr>
              <a:t>https://court.gov.ua/storage/portal/supreme/prezentacii_2024/104_AI_privacy_bernaziuk.pdf</a:t>
            </a:r>
            <a:r>
              <a:rPr lang="uk-UA" altLang="uk-UA" sz="9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uk-UA" altLang="uk-UA" sz="950" dirty="0">
                <a:solidFill>
                  <a:srgbClr val="002949"/>
                </a:solidFill>
              </a:rPr>
              <a:t>12. </a:t>
            </a:r>
            <a:r>
              <a:rPr lang="ru-RU" altLang="uk-UA" sz="950" dirty="0">
                <a:solidFill>
                  <a:srgbClr val="002949"/>
                </a:solidFill>
              </a:rPr>
              <a:t>Технології штучного інтелекту в правосудді: міжнародні стандарти регулювання </a:t>
            </a:r>
            <a:r>
              <a:rPr lang="ru-RU" altLang="uk-UA" sz="950" dirty="0">
                <a:solidFill>
                  <a:srgbClr val="002949"/>
                </a:solidFill>
                <a:hlinkClick r:id="rId12"/>
              </a:rPr>
              <a:t>https://court.gov.ua/storage/portal/supreme/prezentacii_2024/105_AI_internation_standarts_bernaziuk.pdf</a:t>
            </a:r>
            <a:r>
              <a:rPr lang="ru-RU" altLang="uk-UA" sz="950" dirty="0">
                <a:solidFill>
                  <a:srgbClr val="002949"/>
                </a:solidFill>
              </a:rPr>
              <a:t> 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ru-RU" altLang="uk-UA" sz="950" dirty="0">
                <a:solidFill>
                  <a:srgbClr val="002949"/>
                </a:solidFill>
              </a:rPr>
              <a:t>13. Практичні аспекти використання технології штучного інтелекту в юридичній сфері </a:t>
            </a:r>
            <a:r>
              <a:rPr lang="en-US" altLang="uk-UA" sz="950" dirty="0">
                <a:solidFill>
                  <a:srgbClr val="002949"/>
                </a:solidFill>
                <a:hlinkClick r:id="rId13"/>
              </a:rPr>
              <a:t>https://court.gov.ua/storage/portal/supreme/prezentacii_2024/108_AI_practice_bernaziuk.pdf</a:t>
            </a:r>
            <a:r>
              <a:rPr lang="uk-UA" altLang="uk-UA" sz="950" dirty="0">
                <a:solidFill>
                  <a:srgbClr val="002949"/>
                </a:solidFill>
              </a:rPr>
              <a:t> </a:t>
            </a:r>
            <a:endParaRPr lang="ru-RU" altLang="uk-UA" sz="950" dirty="0">
              <a:solidFill>
                <a:srgbClr val="002949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uk-UA" altLang="uk-UA" sz="950" dirty="0">
                <a:solidFill>
                  <a:srgbClr val="002949"/>
                </a:solidFill>
              </a:rPr>
              <a:t>14. Технології штучного інтелекту та </a:t>
            </a:r>
            <a:r>
              <a:rPr lang="en-US" altLang="uk-UA" sz="950" dirty="0">
                <a:solidFill>
                  <a:srgbClr val="002949"/>
                </a:solidFill>
              </a:rPr>
              <a:t>life hacks </a:t>
            </a:r>
            <a:r>
              <a:rPr lang="uk-UA" altLang="uk-UA" sz="950" dirty="0">
                <a:solidFill>
                  <a:srgbClr val="002949"/>
                </a:solidFill>
              </a:rPr>
              <a:t>для юристів </a:t>
            </a:r>
            <a:r>
              <a:rPr lang="en-US" altLang="uk-UA" sz="950" dirty="0">
                <a:solidFill>
                  <a:srgbClr val="002949"/>
                </a:solidFill>
                <a:hlinkClick r:id="rId14"/>
              </a:rPr>
              <a:t>https://court.gov.ua/storage/portal/supreme/prezentacii_2024/109_%20AI_life_hacks_bernaziuk.pdf</a:t>
            </a:r>
            <a:r>
              <a:rPr lang="uk-UA" altLang="uk-UA" sz="9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950" kern="1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15. </a:t>
            </a:r>
            <a:r>
              <a:rPr lang="ru-RU" sz="950" kern="1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Штучний інтелект та правосуддя: механізми забезпечення прозорості та підзвітності </a:t>
            </a:r>
            <a:r>
              <a:rPr lang="en-US" sz="950" kern="1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15"/>
              </a:rPr>
              <a:t>https://court.gov.ua/storage/portal/supreme/prezentacii_2024/115_AI_transparency_accountability_bernaziuk.pdf</a:t>
            </a:r>
            <a:r>
              <a:rPr lang="en-US" sz="950" kern="1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9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16. </a:t>
            </a:r>
            <a:r>
              <a:rPr lang="ru-RU" sz="9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Штучний інтелект та право на приватність: баланс між інноваціями та захистом персональних даних </a:t>
            </a:r>
            <a:r>
              <a:rPr lang="en-US" sz="950" kern="100" dirty="0">
                <a:ea typeface="Roboto Condensed Light" panose="02000000000000000000" pitchFamily="2" charset="0"/>
                <a:cs typeface="Times New Roman" panose="02020603050405020304" pitchFamily="18" charset="0"/>
                <a:hlinkClick r:id="rId16"/>
              </a:rPr>
              <a:t>https://court.gov.ua/storage/portal/supreme/prezentacii_2025/119_AI_personal_data_protection_bernaziuk.pdf</a:t>
            </a:r>
            <a:r>
              <a:rPr lang="uk-UA" sz="9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950" kern="100" dirty="0"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17. Цифрова ера правосуддя: роль ШІ у забезпеченні єдності судової практики в Україні </a:t>
            </a:r>
            <a:r>
              <a:rPr lang="en-US" sz="950" kern="100" dirty="0">
                <a:ea typeface="Roboto Condensed Light" panose="02000000000000000000" pitchFamily="2" charset="0"/>
                <a:cs typeface="Times New Roman" panose="02020603050405020304" pitchFamily="18" charset="0"/>
                <a:hlinkClick r:id="rId17"/>
              </a:rPr>
              <a:t>https://court.gov.ua/storage/portal/supreme/prezentacii_2025/120_AI_uniformity_of_judicial_practice_bernaziuk.pdf</a:t>
            </a:r>
            <a:r>
              <a:rPr lang="uk-UA" sz="9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ru-RU" sz="9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18. Діджиталізація судочинства: межі допустимого використання ШІ </a:t>
            </a:r>
            <a:r>
              <a:rPr lang="en-US" sz="950" kern="100" dirty="0">
                <a:ea typeface="Roboto Condensed Light" panose="02000000000000000000" pitchFamily="2" charset="0"/>
                <a:cs typeface="Times New Roman" panose="02020603050405020304" pitchFamily="18" charset="0"/>
                <a:hlinkClick r:id="rId18"/>
              </a:rPr>
              <a:t>https://court.gov.ua/storage/portal/supreme/Bernazuk_.pdf</a:t>
            </a:r>
            <a:r>
              <a:rPr lang="uk-UA" sz="9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950" kern="100" dirty="0"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19. Штучний інтелект у правосудді: міжнародний досвід та виклики </a:t>
            </a:r>
            <a:r>
              <a:rPr lang="en-US" sz="950" kern="100" dirty="0">
                <a:ea typeface="Roboto Condensed Light" panose="02000000000000000000" pitchFamily="2" charset="0"/>
                <a:cs typeface="Times New Roman" panose="02020603050405020304" pitchFamily="18" charset="0"/>
                <a:hlinkClick r:id="rId19"/>
              </a:rPr>
              <a:t>https://constitutionalist.com.ua/shtuchnyj-intelekt-u-pravosuddi-mizhnarodnyj-dosvid-ta-vyklyky</a:t>
            </a:r>
            <a:r>
              <a:rPr lang="uk-UA" sz="9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950" kern="100" dirty="0"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20 Технології штучного інтелекту: майбутні перспективи та ризики для судової гілки влади </a:t>
            </a:r>
            <a:r>
              <a:rPr lang="en-US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0"/>
              </a:rPr>
              <a:t>https://court.gov.ua/storage/portal/supreme/prezentacii_2025/124_AI_Future_Prospects_Risks_for_Judiciary_bernaziuk.pdf</a:t>
            </a:r>
            <a:r>
              <a:rPr lang="uk-UA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altLang="uk-UA" sz="950" kern="1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21. Штучний інтелект у правосудді: ризики алгоритмічної упередженості та дискримінації </a:t>
            </a:r>
            <a:r>
              <a:rPr lang="en-US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1"/>
              </a:rPr>
              <a:t>https://court.gov.ua/storage/portal/supreme/prezentacii_2025/125_AI_Algorithmic_Bias_Discrimination_Risks_bernaziuk.pdf</a:t>
            </a:r>
            <a:r>
              <a:rPr lang="uk-UA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22. Верховенство права в епоху ШІ: як верховні суди зберігають баланс між інноваціями та традиціями </a:t>
            </a:r>
            <a:r>
              <a:rPr lang="ru-RU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2"/>
              </a:rPr>
              <a:t>https://court.gov.ua/storage/portal/supreme/133.%20AI_and_Regulation_by_SupremeCourts_bernaziuk.pdf</a:t>
            </a:r>
            <a:r>
              <a:rPr lang="ru-RU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23. Правосуддя в епоху штучного інтелекту: інструмент чи виклик? </a:t>
            </a:r>
            <a:r>
              <a:rPr lang="en-US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3"/>
              </a:rPr>
              <a:t>https://constitutionalist.com.ua/pravosuddia-v-epokhu-shtuchnoho-intelektu-instrument-chy-vyklyk</a:t>
            </a:r>
            <a:r>
              <a:rPr lang="uk-UA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24. Стаття 16 Кодексу суддівської етики: допустиме та заборонене у використанні ШІ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4"/>
              </a:rPr>
              <a:t>https://court.gov.ua/storage/portal/supreme/prezentacii_2025/137_AI_Code_Judicial_Ethics_Art_16_Permissible_Prohibited_bernaziuk.pdf</a:t>
            </a:r>
            <a:r>
              <a:rPr lang="uk-UA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25. </a:t>
            </a:r>
            <a:r>
              <a:rPr lang="en-US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Artificial Intelligence and The Judicial System Of Ukraine: Results Of Cooperation In The Past Year</a:t>
            </a:r>
            <a:r>
              <a:rPr lang="uk-UA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5"/>
              </a:rPr>
              <a:t>https://court.gov.ua/storage/portal/supreme/prezentacii_2025/AI_Ukraine_bernaziuk.pdf</a:t>
            </a:r>
            <a:r>
              <a:rPr lang="uk-UA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altLang="uk-UA" sz="950" kern="100" dirty="0" smtClean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950" kern="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26. Штучний </a:t>
            </a:r>
            <a:r>
              <a:rPr lang="ru-RU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інтелект у діяльності Верховного Суду: етичні та організаційні рамки </a:t>
            </a:r>
            <a:r>
              <a:rPr lang="ru-RU" altLang="uk-UA" sz="950" kern="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6"/>
              </a:rPr>
              <a:t>https</a:t>
            </a:r>
            <a:r>
              <a:rPr lang="ru-RU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6"/>
              </a:rPr>
              <a:t>://</a:t>
            </a:r>
            <a:r>
              <a:rPr lang="ru-RU" altLang="uk-UA" sz="950" kern="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6"/>
              </a:rPr>
              <a:t>court.gov.ua/storage/portal/supreme/prezentacii_2025/142_AI_in_SC_Ethical_Organizational_Frameworks_bernaziuk.pdf</a:t>
            </a:r>
            <a:r>
              <a:rPr lang="ru-RU" altLang="uk-UA" sz="950" kern="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900" kern="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27</a:t>
            </a:r>
            <a:r>
              <a:rPr lang="ru-RU" altLang="uk-UA" sz="90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 Принципи відповідального використання ШІ за рекомендаціями Мінцифри: від особистої практики судді до контролю за учасниками </a:t>
            </a:r>
            <a:r>
              <a:rPr lang="ru-RU" altLang="uk-UA" sz="900" kern="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процесу </a:t>
            </a:r>
            <a:r>
              <a:rPr lang="en-US" altLang="uk-UA" sz="90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7"/>
              </a:rPr>
              <a:t>https://</a:t>
            </a:r>
            <a:r>
              <a:rPr lang="en-US" altLang="uk-UA" sz="900" kern="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7"/>
              </a:rPr>
              <a:t>court.gov.ua/storage/portal/supreme/prezentacii_2025/143_Responsible%20AI%20Principles%20in%20Justice_bernaziuk.pdf</a:t>
            </a:r>
            <a:r>
              <a:rPr lang="uk-UA" altLang="uk-UA" sz="900" kern="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altLang="uk-UA" sz="900" kern="100" dirty="0" smtClean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900" kern="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28. </a:t>
            </a:r>
            <a:r>
              <a:rPr lang="ru-RU" altLang="uk-UA" sz="900" dirty="0">
                <a:solidFill>
                  <a:srgbClr val="002949"/>
                </a:solidFill>
              </a:rPr>
              <a:t>Штучний інтелект у правосудді: виклики алгоритмічних помилок і гарантії справедливого </a:t>
            </a:r>
            <a:r>
              <a:rPr lang="ru-RU" altLang="uk-UA" sz="900" dirty="0" smtClean="0">
                <a:solidFill>
                  <a:srgbClr val="002949"/>
                </a:solidFill>
              </a:rPr>
              <a:t>процесу </a:t>
            </a:r>
            <a:r>
              <a:rPr lang="en-US" altLang="uk-UA" sz="900" dirty="0">
                <a:solidFill>
                  <a:srgbClr val="002949"/>
                </a:solidFill>
                <a:hlinkClick r:id="rId28"/>
              </a:rPr>
              <a:t>https://</a:t>
            </a:r>
            <a:r>
              <a:rPr lang="en-US" altLang="uk-UA" sz="900" dirty="0" smtClean="0">
                <a:solidFill>
                  <a:srgbClr val="002949"/>
                </a:solidFill>
                <a:hlinkClick r:id="rId28"/>
              </a:rPr>
              <a:t>court.gov.ua/storage/portal/supreme/prezentacii_2025/145_Responsible_AI_Principles_in_Justice_bernaziuk.pdf</a:t>
            </a:r>
            <a:r>
              <a:rPr lang="uk-UA" altLang="uk-UA" sz="900" dirty="0" smtClean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900" dirty="0" smtClean="0">
                <a:solidFill>
                  <a:srgbClr val="002949"/>
                </a:solidFill>
              </a:rPr>
              <a:t>29. Берназюк </a:t>
            </a:r>
            <a:r>
              <a:rPr lang="ru-RU" altLang="uk-UA" sz="900" dirty="0">
                <a:solidFill>
                  <a:srgbClr val="002949"/>
                </a:solidFill>
              </a:rPr>
              <a:t>Ян. Принцип фахового людського контролю як основа взаємодії правосуддя та штучного інтелекту </a:t>
            </a:r>
            <a:r>
              <a:rPr lang="ru-RU" altLang="uk-UA" sz="900" dirty="0" smtClean="0">
                <a:solidFill>
                  <a:srgbClr val="002949"/>
                </a:solidFill>
                <a:hlinkClick r:id="rId29"/>
              </a:rPr>
              <a:t>https</a:t>
            </a:r>
            <a:r>
              <a:rPr lang="ru-RU" altLang="uk-UA" sz="900" dirty="0">
                <a:solidFill>
                  <a:srgbClr val="002949"/>
                </a:solidFill>
                <a:hlinkClick r:id="rId29"/>
              </a:rPr>
              <a:t>://</a:t>
            </a:r>
            <a:r>
              <a:rPr lang="ru-RU" altLang="uk-UA" sz="900" dirty="0" smtClean="0">
                <a:solidFill>
                  <a:srgbClr val="002949"/>
                </a:solidFill>
                <a:hlinkClick r:id="rId29"/>
              </a:rPr>
              <a:t>court.gov.ua/storage/portal/supreme/prezentacii_2025/147_Professional_Human_Oversight_Justice_AI_bernaziuk.pdf</a:t>
            </a:r>
            <a:r>
              <a:rPr lang="ru-RU" altLang="uk-UA" sz="900" dirty="0" smtClean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900" dirty="0" smtClean="0">
                <a:solidFill>
                  <a:srgbClr val="002949"/>
                </a:solidFill>
              </a:rPr>
              <a:t>30. Правосуддя </a:t>
            </a:r>
            <a:r>
              <a:rPr lang="ru-RU" altLang="uk-UA" sz="900" dirty="0">
                <a:solidFill>
                  <a:srgbClr val="002949"/>
                </a:solidFill>
              </a:rPr>
              <a:t>і технології з використанням штучного інтелекту: короткострокові та середньострокові перспективи </a:t>
            </a:r>
            <a:r>
              <a:rPr lang="ru-RU" altLang="uk-UA" sz="900" dirty="0" smtClean="0">
                <a:solidFill>
                  <a:srgbClr val="002949"/>
                </a:solidFill>
              </a:rPr>
              <a:t>інтеграції </a:t>
            </a:r>
            <a:r>
              <a:rPr lang="ru-RU" altLang="uk-UA" sz="900" dirty="0" smtClean="0">
                <a:solidFill>
                  <a:srgbClr val="002949"/>
                </a:solidFill>
                <a:hlinkClick r:id="rId30"/>
              </a:rPr>
              <a:t>https</a:t>
            </a:r>
            <a:r>
              <a:rPr lang="ru-RU" altLang="uk-UA" sz="900" dirty="0">
                <a:solidFill>
                  <a:srgbClr val="002949"/>
                </a:solidFill>
                <a:hlinkClick r:id="rId30"/>
              </a:rPr>
              <a:t>://</a:t>
            </a:r>
            <a:r>
              <a:rPr lang="ru-RU" altLang="uk-UA" sz="900" dirty="0" smtClean="0">
                <a:solidFill>
                  <a:srgbClr val="002949"/>
                </a:solidFill>
                <a:hlinkClick r:id="rId30"/>
              </a:rPr>
              <a:t>court.gov.ua/storage/portal/supreme/prezentacii_2025/153_Justice_AI_Technologies_Integration_Prospects_bernaziuk.pdf</a:t>
            </a:r>
            <a:r>
              <a:rPr lang="ru-RU" altLang="uk-UA" sz="900" dirty="0" smtClean="0">
                <a:solidFill>
                  <a:srgbClr val="002949"/>
                </a:solidFill>
              </a:rPr>
              <a:t> </a:t>
            </a:r>
            <a:endParaRPr lang="ru-RU" altLang="uk-UA" sz="900" dirty="0">
              <a:solidFill>
                <a:srgbClr val="002949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altLang="uk-UA" sz="900" dirty="0">
              <a:solidFill>
                <a:srgbClr val="002949"/>
              </a:solidFill>
            </a:endParaRPr>
          </a:p>
        </p:txBody>
      </p:sp>
      <p:sp>
        <p:nvSpPr>
          <p:cNvPr id="4" name="Сувій: горизонтальний 3">
            <a:extLst>
              <a:ext uri="{FF2B5EF4-FFF2-40B4-BE49-F238E27FC236}">
                <a16:creationId xmlns:a16="http://schemas.microsoft.com/office/drawing/2014/main" id="{1C051F15-B886-844B-3B90-6CA90B01F7F8}"/>
              </a:ext>
            </a:extLst>
          </p:cNvPr>
          <p:cNvSpPr/>
          <p:nvPr/>
        </p:nvSpPr>
        <p:spPr>
          <a:xfrm>
            <a:off x="780176" y="210312"/>
            <a:ext cx="9873934" cy="406452"/>
          </a:xfrm>
          <a:prstGeom prst="horizontalScroll">
            <a:avLst>
              <a:gd name="adj" fmla="val 25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340"/>
            <a:r>
              <a:rPr lang="uk-UA" sz="2400" dirty="0">
                <a:solidFill>
                  <a:srgbClr val="004E9E"/>
                </a:solidFill>
                <a:effectLst/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ПОПЕРЕДНІ ПРЕЗЕНТАЦІЇ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67351" y="5995665"/>
            <a:ext cx="2404944" cy="402652"/>
          </a:xfrm>
        </p:spPr>
        <p:txBody>
          <a:bodyPr/>
          <a:lstStyle/>
          <a:p>
            <a:fld id="{011BBA33-0051-47D2-A61C-414637896F79}" type="slidenum">
              <a:rPr lang="uk-UA" sz="1400" smtClean="0">
                <a:solidFill>
                  <a:srgbClr val="002949"/>
                </a:solidFill>
              </a:rPr>
              <a:t>21</a:t>
            </a:fld>
            <a:endParaRPr lang="en-US" sz="1400" dirty="0">
              <a:solidFill>
                <a:srgbClr val="002949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/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Основні принципи відповідального використання ШІ у системі правосуддя</a:t>
            </a:r>
            <a:endParaRPr lang="uk-UA" altLang="uk-UA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470965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4">
            <a:extLst>
              <a:ext uri="{FF2B5EF4-FFF2-40B4-BE49-F238E27FC236}">
                <a16:creationId xmlns:a16="http://schemas.microsoft.com/office/drawing/2014/main" id="{2C703E52-4BE2-15A0-6776-C6B38B390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36" y="738234"/>
            <a:ext cx="11108140" cy="447814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5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1. Берназюк Ян. Штучний інтелект та система правосуддя України: результати співпраці у році, що минув </a:t>
            </a:r>
            <a:r>
              <a:rPr lang="en-US" sz="15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https://so.supreme.court.gov.ua/authors/934/shtuchnyi-intelekt-ta-systema-pravosuddia-ukrainy-rezultaty-spivpratsi-u-rotsi-sh%D1%81ho-mynuv</a:t>
            </a:r>
            <a:r>
              <a:rPr lang="uk-UA" sz="15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5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5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2. Берназюк Ян. Наукові надбання як основа для наступних кроків на шляху інтеграції штучного інтелекту в систему правосуддя </a:t>
            </a:r>
            <a:r>
              <a:rPr lang="en-US" sz="15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3"/>
              </a:rPr>
              <a:t>https://so.supreme.court.gov.ua/news/949/naukovi-nadbannia-iak-osnova-dlia-nastupnykh-krokiv-na-shliakhu-intehratsii-shtuchnoho-intelektu-v-systemu-pravosuddia</a:t>
            </a:r>
            <a:r>
              <a:rPr lang="uk-UA" sz="15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5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3. Берназюк Ян. </a:t>
            </a:r>
            <a:r>
              <a:rPr lang="ru-RU" sz="1500" dirty="0" smtClean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Основні принципи відповідального використання ШІ у системі правосуддя</a:t>
            </a:r>
            <a:r>
              <a:rPr lang="uk-UA" sz="1500" dirty="0" smtClean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5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4"/>
              </a:rPr>
              <a:t>https://so.supreme.court.gov.ua/news/986/tsyfrova-era-pravosuddia-rol-shi-u-zabezpechenni-iednosti-sudovoi-praktyky-v-ukraini</a:t>
            </a:r>
            <a:r>
              <a:rPr lang="uk-UA" sz="15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5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5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5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4. </a:t>
            </a:r>
            <a:r>
              <a:rPr lang="en-US" sz="15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Artificial Intelligence and the Judicial system of Ukraine: results of cooperation in the past year</a:t>
            </a:r>
            <a:r>
              <a:rPr lang="uk-UA" sz="15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uk-UA" sz="1500" u="sng" kern="100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https://constitutionalist.com.ua/artificial-intelligence-and-the-judicial-system-of-ukraine-results-of-cooperation-in-the-past-year</a:t>
            </a:r>
            <a:r>
              <a:rPr lang="uk-UA" sz="15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5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5. Берназюк Ян. Штучний інтелект і його використання для забезпечення єдності судової практики як складової довіри до суду // Слово Національної школи суддів України. – 2024, № 2(49), С. 16-35 </a:t>
            </a:r>
            <a:r>
              <a:rPr lang="en-US" sz="1500" kern="100" dirty="0"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https://slovo.nsj.gov.ua/images/pdf/2024_4_49/nsj_4_49_2024.pdf</a:t>
            </a:r>
            <a:r>
              <a:rPr lang="uk-UA" sz="15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5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15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Берназюк Ян. </a:t>
            </a:r>
            <a:r>
              <a:rPr lang="uk-UA" sz="15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Ера ШІ й роль верховних судів у цифровій трансформації правосуддя // Юридична газет</a:t>
            </a:r>
            <a:r>
              <a:rPr lang="ru-RU" sz="15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а. № 4 (792). - С. 16-18. </a:t>
            </a:r>
            <a:r>
              <a:rPr lang="en-US" sz="1500" kern="100" dirty="0"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https://yur-gazeta.com/publications/practice/sudova-praktika/era-shi-y-rol-verhovnih-sudiv-u-cifroviy-transformaciyi-pravosuddya.html</a:t>
            </a:r>
            <a:r>
              <a:rPr lang="uk-UA" sz="15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5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en-US" sz="15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</a:t>
            </a:r>
            <a:r>
              <a:rPr lang="en-US" sz="15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Artificial Intelligence in the Ukrainian Judiciary: Charting the Course Under the Digital Gavel</a:t>
            </a:r>
            <a:r>
              <a:rPr lang="uk-UA" sz="15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kern="100" dirty="0"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</a:t>
            </a:r>
            <a:r>
              <a:rPr lang="en-US" sz="1500" kern="100" dirty="0" smtClean="0"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constitutionalist.com.ua/artificial-intelligence-in-the-ukrainian-judiciary-charting-the-course-under-the-digital-gavel</a:t>
            </a:r>
            <a:endParaRPr lang="uk-UA" sz="1500" kern="1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altLang="uk-UA" sz="1500" kern="100" dirty="0" smtClean="0">
                <a:solidFill>
                  <a:srgbClr val="002949"/>
                </a:solidFill>
                <a:cs typeface="Times New Roman" panose="02020603050405020304" pitchFamily="18" charset="0"/>
              </a:rPr>
              <a:t>8. </a:t>
            </a:r>
            <a:r>
              <a:rPr lang="en-US" sz="15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</a:t>
            </a:r>
            <a:r>
              <a:rPr lang="en-US" altLang="uk-UA" sz="1500" kern="100" dirty="0" smtClean="0">
                <a:solidFill>
                  <a:srgbClr val="002949"/>
                </a:solidFill>
                <a:cs typeface="Times New Roman" panose="02020603050405020304" pitchFamily="18" charset="0"/>
              </a:rPr>
              <a:t>Benchmarking </a:t>
            </a:r>
            <a:r>
              <a:rPr lang="en-US" altLang="uk-UA" sz="15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Justice: Can AI Uphold the Rule of Law? </a:t>
            </a:r>
            <a:r>
              <a:rPr lang="en-US" altLang="uk-UA" sz="1500" kern="100" dirty="0">
                <a:solidFill>
                  <a:srgbClr val="002949"/>
                </a:solidFill>
                <a:cs typeface="Times New Roman" panose="02020603050405020304" pitchFamily="18" charset="0"/>
                <a:hlinkClick r:id="rId9"/>
              </a:rPr>
              <a:t>https://</a:t>
            </a:r>
            <a:r>
              <a:rPr lang="en-US" altLang="uk-UA" sz="1500" kern="100" dirty="0" smtClean="0">
                <a:solidFill>
                  <a:srgbClr val="002949"/>
                </a:solidFill>
                <a:cs typeface="Times New Roman" panose="02020603050405020304" pitchFamily="18" charset="0"/>
                <a:hlinkClick r:id="rId9"/>
              </a:rPr>
              <a:t>law.ukma.edu.ua/wp-content/uploads/2025/11/Rule-of-Law-and-AI-Challenges.pdf</a:t>
            </a:r>
            <a:r>
              <a:rPr lang="en-US" altLang="uk-UA" sz="1500" kern="100" dirty="0" smtClean="0">
                <a:solidFill>
                  <a:srgbClr val="002949"/>
                </a:solidFill>
                <a:cs typeface="Times New Roman" panose="02020603050405020304" pitchFamily="18" charset="0"/>
              </a:rPr>
              <a:t> </a:t>
            </a:r>
            <a:endParaRPr lang="uk-UA" altLang="uk-UA" sz="1500" kern="100" dirty="0" smtClean="0">
              <a:solidFill>
                <a:srgbClr val="002949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500" dirty="0" smtClean="0">
                <a:solidFill>
                  <a:srgbClr val="002949"/>
                </a:solidFill>
              </a:rPr>
              <a:t>9. Берназюк Ян, Фонова Олена. Правосуддя </a:t>
            </a:r>
            <a:r>
              <a:rPr lang="ru-RU" altLang="uk-UA" sz="1500" dirty="0">
                <a:solidFill>
                  <a:srgbClr val="002949"/>
                </a:solidFill>
              </a:rPr>
              <a:t>2035: між правом і кодом</a:t>
            </a:r>
            <a:r>
              <a:rPr lang="ru-RU" altLang="uk-UA" sz="1500" dirty="0" smtClean="0">
                <a:solidFill>
                  <a:srgbClr val="002949"/>
                </a:solidFill>
              </a:rPr>
              <a:t>»: Випуск № 18 подкастів НШСУ </a:t>
            </a:r>
            <a:r>
              <a:rPr lang="ru-RU" altLang="uk-UA" sz="1500" dirty="0">
                <a:solidFill>
                  <a:srgbClr val="002949"/>
                </a:solidFill>
                <a:hlinkClick r:id="rId10"/>
              </a:rPr>
              <a:t>https://</a:t>
            </a:r>
            <a:r>
              <a:rPr lang="ru-RU" altLang="uk-UA" sz="1500" dirty="0" smtClean="0">
                <a:solidFill>
                  <a:srgbClr val="002949"/>
                </a:solidFill>
                <a:hlinkClick r:id="rId10"/>
              </a:rPr>
              <a:t>youtu.be/UlghLhHV8os?si=nCpvAl5p5KP3tY_G</a:t>
            </a:r>
            <a:r>
              <a:rPr lang="ru-RU" altLang="uk-UA" sz="1500" dirty="0" smtClean="0">
                <a:solidFill>
                  <a:srgbClr val="002949"/>
                </a:solidFill>
              </a:rPr>
              <a:t> </a:t>
            </a:r>
            <a:endParaRPr lang="en-US" altLang="uk-UA" sz="1500" dirty="0">
              <a:solidFill>
                <a:srgbClr val="002949"/>
              </a:solidFill>
            </a:endParaRPr>
          </a:p>
        </p:txBody>
      </p:sp>
      <p:sp>
        <p:nvSpPr>
          <p:cNvPr id="4" name="Сувій: горизонтальний 3">
            <a:extLst>
              <a:ext uri="{FF2B5EF4-FFF2-40B4-BE49-F238E27FC236}">
                <a16:creationId xmlns:a16="http://schemas.microsoft.com/office/drawing/2014/main" id="{1C051F15-B886-844B-3B90-6CA90B01F7F8}"/>
              </a:ext>
            </a:extLst>
          </p:cNvPr>
          <p:cNvSpPr/>
          <p:nvPr/>
        </p:nvSpPr>
        <p:spPr>
          <a:xfrm>
            <a:off x="780176" y="210312"/>
            <a:ext cx="9873934" cy="406452"/>
          </a:xfrm>
          <a:prstGeom prst="horizontalScroll">
            <a:avLst>
              <a:gd name="adj" fmla="val 25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340"/>
            <a:r>
              <a:rPr lang="uk-UA" sz="2400" dirty="0">
                <a:solidFill>
                  <a:srgbClr val="004E9E"/>
                </a:solidFill>
                <a:effectLst/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ДОДАТКОВІ ДЖЕРЕЛА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67351" y="5995665"/>
            <a:ext cx="2404944" cy="402652"/>
          </a:xfrm>
        </p:spPr>
        <p:txBody>
          <a:bodyPr/>
          <a:lstStyle/>
          <a:p>
            <a:fld id="{0028107A-3699-427E-AA78-C770AD5EC5EB}" type="slidenum">
              <a:rPr lang="uk-UA" sz="1400" smtClean="0">
                <a:solidFill>
                  <a:srgbClr val="002949"/>
                </a:solidFill>
              </a:rPr>
              <a:t>22</a:t>
            </a:fld>
            <a:endParaRPr lang="en-US" sz="1400" dirty="0">
              <a:solidFill>
                <a:srgbClr val="002949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/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Основні принципи відповідального використання ШІ у системі правосуддя</a:t>
            </a:r>
            <a:endParaRPr lang="uk-UA" altLang="uk-UA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949370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34FC462-91EA-4801-A062-F8D36BEF3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525" y="5569506"/>
            <a:ext cx="493328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Дякую за увагу</a:t>
            </a:r>
            <a:r>
              <a:rPr lang="en-US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!</a:t>
            </a:r>
            <a:endParaRPr lang="uk-UA" altLang="ru-RU" sz="44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cxnSp>
        <p:nvCxnSpPr>
          <p:cNvPr id="7" name="Пряма сполучна лінія 2">
            <a:extLst>
              <a:ext uri="{FF2B5EF4-FFF2-40B4-BE49-F238E27FC236}">
                <a16:creationId xmlns:a16="http://schemas.microsoft.com/office/drawing/2014/main" id="{89431B16-B8A7-4491-BBE3-19389F18F114}"/>
              </a:ext>
            </a:extLst>
          </p:cNvPr>
          <p:cNvCxnSpPr>
            <a:cxnSpLocks/>
          </p:cNvCxnSpPr>
          <p:nvPr/>
        </p:nvCxnSpPr>
        <p:spPr>
          <a:xfrm>
            <a:off x="587375" y="5477773"/>
            <a:ext cx="90716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5AE18610-062B-FEA4-3C53-2BB8686D9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12A4B8-FBE2-42FD-8F7C-E331D756A450}" type="slidenum">
              <a:rPr lang="uk-UA" altLang="uk-UA" smtClean="0">
                <a:solidFill>
                  <a:srgbClr val="002949"/>
                </a:solidFill>
              </a:rPr>
              <a:pPr>
                <a:defRPr/>
              </a:pPr>
              <a:t>23</a:t>
            </a:fld>
            <a:endParaRPr lang="uk-UA" altLang="uk-UA" dirty="0">
              <a:solidFill>
                <a:srgbClr val="00294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ОСНОВНІ ПРИНЦИПИ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97280"/>
            <a:ext cx="11395494" cy="4580313"/>
          </a:xfrm>
        </p:spPr>
        <p:txBody>
          <a:bodyPr/>
          <a:lstStyle/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ru-RU" sz="4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захисту основоположних прав і свобод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uk-UA" sz="4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відповідальності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uk-UA" sz="4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конфіденційності та безпеки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uk-UA" sz="4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добросовісності та достовірності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uk-UA" sz="4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етичності та недискримінації</a:t>
            </a:r>
            <a:endParaRPr lang="uk-UA" sz="4000" noProof="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Основні принципи відповідального використання ШІ у системі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3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577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970209"/>
          </a:xfrm>
        </p:spPr>
        <p:txBody>
          <a:bodyPr/>
          <a:lstStyle/>
          <a:p>
            <a:pPr algn="ctr"/>
            <a:r>
              <a:rPr lang="uk-UA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ЗАХИСТУ ОСНОВОПОЛОЖНИХ ПРАВ І СВОБОД ЛЮДИНИ І ГРОМАДЯНИНА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388225"/>
            <a:ext cx="11395494" cy="4289368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Використання ШІ має відповідати Конституції та законодавству України, зокрема у сферах захисту персональних даних та інтелектуальної власності.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 випадку використання ШІ для створення документа або його частини особа у супровідній інформації або в самому документі </a:t>
            </a:r>
            <a:r>
              <a:rPr lang="uk-UA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повідомляє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осіб, яким надається відповідна інформація, про таке використання.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Не вимагається повідомлення 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 використання ШІ, якщо технологія застосовувалася для виконання суто технічних завдань (наприклад, перевірка граматики, форматування тексту, транскрибування тощо).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Основні принципи відповідального використання ШІ у системі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4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877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ВІДПОВІДАЛЬНОСТІ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97280"/>
            <a:ext cx="11395494" cy="4580313"/>
          </a:xfrm>
        </p:spPr>
        <p:txBody>
          <a:bodyPr/>
          <a:lstStyle/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Остаточне рішення про використання результатів, отриманих з використанням ШІ, у своїй роботі особа приймає самостійно на власний критичний розсуд.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Застосування ШІ у роботі не знімає з особи відповідальність за результати його власної роботи.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Особа зобов'язана ретельно перевіряти отримані результати. Усі фактичні дані, цитати та посилання на нормативні акти чи судову практику необхідно звіряти з першоджерелами (актами законодавства, офіційними базами даних тощо) та, за потреби, коригувати</a:t>
            </a:r>
            <a:r>
              <a:rPr lang="ru-RU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 </a:t>
            </a:r>
            <a:endParaRPr lang="uk-UA" sz="30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Основні принципи відповідального використання ШІ у системі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5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328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КОНФІДЕНЦІЙНОСТІ ТА БЕЗПЕКИ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97280"/>
            <a:ext cx="11395494" cy="4580313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використовувати загальнодоступні технології ШІ для роботи з інформацією з обмеженим доступом (конфіденційною, таємною та службовою інформацією).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завантажувати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службові документи, 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які містять персональні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дані суб'єктів звернення або учасників процесу, банківську таємницю, адвокатську таємницю 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тощо. 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Використання загальнодоступних технологій ШІ дозволяється виключно для технічних, допоміжних або навчальних завдань, що не передбачають введення інформації з обмеженим доступом. 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Особа повинна, наскільки це технічно можливо, відмовитися від надання дозволу на використання введених даних для подальшого навчання ШІ.</a:t>
            </a:r>
            <a:endParaRPr lang="uk-UA" sz="26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Основні принципи відповідального використання ШІ у системі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6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219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ДОБРОСОВІСНОСТІ ТА ДОСТОВІРНОСТІ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97280"/>
            <a:ext cx="11395494" cy="4580313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Будь-яка інформація, створена з використанням ШІ, підлягає обов'язковій фаховій перевірці на точність, достовірність та відсутність упереджень. 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Для підвищення якості роботи з ШІ слід формулювати чіткі та коректні запити, а також вживати заходів для виявлення та перевірки першоджерел наданої інформації. Якщо перевірити достовірність джерела неможливо, слід утриматися від використання такого результату як належного підтвердженого.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 роботі з технологіями ШІ необхідно приділяти особливу увагу походженню та достовірності вхідних даних (завантаженої інформації та документів). Для аналізу та узагальнень слід використовувати, наскільки це можливо, дані з офіційних джерел.</a:t>
            </a:r>
            <a:endParaRPr lang="uk-UA" sz="26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Основні принципи відповідального використання ШІ у системі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7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564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ЕТИЧНОСТІ ТА НЕДИСКРИМІНАЦІЇ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97280"/>
            <a:ext cx="11395494" cy="4580313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Використання ШІ має здійснюватися таким чином, щоб гарантувати справедливе, неупереджене та поважне ставлення до кожної людини, незалежно від її походження, статі, віку, переконань чи інших ознак.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Необхідно виявляти та мінімізувати ризики упередженості, </a:t>
            </a:r>
            <a:r>
              <a:rPr lang="uk-UA" sz="260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які можуть бути закладені 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 алгоритмах ШІ, зокрема, у разі виявлення ознак такої упередженості – уникати негативного впливу цього фактору на роботу. 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 виборі та затвердженні технологій ШІ перевага надається тим інструментам, розробники яких гарантують належний захист даних, відповідність вимогам безпеки, конфіденційність, контроль доступу, а також надають прозору інформацію про архітектуру технології, дані для її навчання та вжиті заходи для зменшення ризику алгоритмічної упередженості.</a:t>
            </a:r>
            <a:endParaRPr lang="uk-UA" sz="26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Основні принципи відповідального використання ШІ у системі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8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906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ВИКОРИСТАННЯ ТЕХНОЛОГІЇ ШІ ДЛЯ: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97280"/>
            <a:ext cx="11395494" cy="4580313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Опрацювання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документів, які містять відомості, що охороняються законом, у тому числі таємницю ухвалення судового рішення та інформацію із закритого судового засідання;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налізу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та моніторингу поведінки працівників;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проб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прогнозувати індивідуальні рішення суддів у конкретних справах;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втоматичного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створення проєктів рішень та будь-яких інших процесуальних документів, що ухвалюються у межах судового провадження;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працювання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матеріалів судової справи, що містять персональні дані.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Основні принципи відповідального використання ШІ у системі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9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755779"/>
      </p:ext>
    </p:extLst>
  </p:cSld>
  <p:clrMapOvr>
    <a:masterClrMapping/>
  </p:clrMapOvr>
</p:sld>
</file>

<file path=ppt/theme/theme1.xml><?xml version="1.0" encoding="utf-8"?>
<a:theme xmlns:a="http://schemas.openxmlformats.org/drawingml/2006/main" name="Верховний Суд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Верховний Суд" id="{85927FFF-16E0-4779-9E9F-FDB9FC60E28B}" vid="{1C97956D-EB6D-4D66-A40D-6F9E3D9A6E3D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Верховний Суд</Template>
  <TotalTime>9650</TotalTime>
  <Words>2469</Words>
  <Application>Microsoft Office PowerPoint</Application>
  <PresentationFormat>Широкий екран</PresentationFormat>
  <Paragraphs>223</Paragraphs>
  <Slides>23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Roboto Condensed Light</vt:lpstr>
      <vt:lpstr>Times New Roman</vt:lpstr>
      <vt:lpstr>Верховний Суд</vt:lpstr>
      <vt:lpstr>Презентація PowerPoint</vt:lpstr>
      <vt:lpstr>ПОЛОЖЕННЯ ПРО ВИКОРИСТАННЯ ТЕХНОЛОГІЙ ШІ ПРАЦІВНИКАМИ АПАРАТУ ВС https://constitutionalist.com.ua/poperednij-proiekt-polozhennia-pro-vykorystannia-tekhnolohij-shi-pratsivnykamy-aparatu-vs </vt:lpstr>
      <vt:lpstr>ОСНОВНІ ПРИНЦИПИ</vt:lpstr>
      <vt:lpstr>ПРИНЦИП ЗАХИСТУ ОСНОВОПОЛОЖНИХ ПРАВ І СВОБОД ЛЮДИНИ І ГРОМАДЯНИНА</vt:lpstr>
      <vt:lpstr>ПРИНЦИП ВІДПОВІДАЛЬНОСТІ</vt:lpstr>
      <vt:lpstr>ПРИНЦИП КОНФІДЕНЦІЙНОСТІ ТА БЕЗПЕКИ</vt:lpstr>
      <vt:lpstr>ПРИНЦИП ДОБРОСОВІСНОСТІ ТА ДОСТОВІРНОСТІ</vt:lpstr>
      <vt:lpstr>ПРИНЦИП ЕТИЧНОСТІ ТА НЕДИСКРИМІНАЦІЇ</vt:lpstr>
      <vt:lpstr>ЗАБОРОНЯЄТЬСЯ ВИКОРИСТАННЯ ТЕХНОЛОГІЇ ШІ ДЛЯ:</vt:lpstr>
      <vt:lpstr>ШІ МОЖЕ ВИКОРИСТОВУВАТИСЯ ДЛЯ ТАКИХ РОБІТ:</vt:lpstr>
      <vt:lpstr>КОДЕКС СУДДІВСЬКОЇ ЕТИКИ (СТАТТЯ 16)  https://zakon.rada.gov.ua/rada/show/n0001415-24#Text</vt:lpstr>
      <vt:lpstr>КОМЕНТАР ДО СТАТТІ 16 КОДЕКСУ СУДДІВСЬКОЇ ЕТИКИ https://constitutionalist.com.ua/poperednij-proiekt-komentar-do-statti-16-vykorystannia-suddeiu-tekhnolohij-shi-do-kodeksu-suddivskoi-etyky </vt:lpstr>
      <vt:lpstr>УХВАЛА КИЇВСЬКОГО АПЕЛЯЦІЙНОГО СУДУ ВІД 30 ЛИПНЯ 2025 РОКУ У СПРАВІ № 11-КП/824/1818/2025 https://reyestr.court.gov.ua/Review/129699665  </vt:lpstr>
      <vt:lpstr>УХВАЛА АПЕЛЯЦІЙНОЇ ПАЛАТИ ВИЩОГО АНТИКОРУПЦІЙНОГО СУДУ ВІД 01 ВЕРЕСНЯ 2025 РОКУ У СПРАВІ № 991/3222/25 https://reyestr.court.gov.ua/Review/129856098 </vt:lpstr>
      <vt:lpstr>ПОСТАНОВА ВЕРХОВНОГО СУДУ ВІД 8 ЛИПНЯ 2025   У СПРАВІ № 925/496/24 https://reyestr.court.gov.ua/Review/128775966 </vt:lpstr>
      <vt:lpstr>УХВАЛА ВЕРХОВНОГО СУДУ ВІД 19 ЧЕРВНЯ 2025 РОКУ У СПРАВІ № 520/6119/23 https://reyestr.court.gov.ua/Review/128263149 </vt:lpstr>
      <vt:lpstr>ДОСВІД У ВИКОРИСТАННІ ШІ</vt:lpstr>
      <vt:lpstr>ОЧІКУВАННЯ ТА РИЗИКИ</vt:lpstr>
      <vt:lpstr>ЗАСАДИ ВИКОРИСТАННЯ ІНСТРУМЕНТІВ ШТУЧНОГО ІНТЕЛЕКТУ У ВАКС (наказ № 56 від 19.12.2024) https://court.gov.ua/storage/portal/hcac/documents/orders/19.12.2024_56.pdf </vt:lpstr>
      <vt:lpstr>РЕКОМЕНДАЦІЇ ДЛЯ ПРАВНИКІВ ЩОДО БЕЗПЕЧНОГО ВИКОРИСТАННЯ ШТУЧНОГО ІНТЕЛЕКТУ (ЛИПЕНЬ 2025) https://constitutionalist.com.ua/rekomendatsii-z-vidpovidalnoho-vykorystannia-shtuchnoho-intelektu-dlia-pravnykiv 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Роман Палюх</dc:creator>
  <cp:lastModifiedBy>Ян Олександрович Берназюк</cp:lastModifiedBy>
  <cp:revision>563</cp:revision>
  <cp:lastPrinted>2025-06-05T10:48:47Z</cp:lastPrinted>
  <dcterms:created xsi:type="dcterms:W3CDTF">2018-11-30T10:25:38Z</dcterms:created>
  <dcterms:modified xsi:type="dcterms:W3CDTF">2025-11-26T15:37:48Z</dcterms:modified>
</cp:coreProperties>
</file>