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897" r:id="rId3"/>
    <p:sldId id="902" r:id="rId4"/>
    <p:sldId id="977" r:id="rId5"/>
    <p:sldId id="949" r:id="rId6"/>
    <p:sldId id="978" r:id="rId7"/>
    <p:sldId id="979" r:id="rId8"/>
    <p:sldId id="954" r:id="rId9"/>
    <p:sldId id="971" r:id="rId10"/>
    <p:sldId id="970" r:id="rId11"/>
    <p:sldId id="962" r:id="rId12"/>
    <p:sldId id="975" r:id="rId13"/>
    <p:sldId id="893" r:id="rId14"/>
    <p:sldId id="279" r:id="rId15"/>
  </p:sldIdLst>
  <p:sldSz cx="12192000" cy="6858000"/>
  <p:notesSz cx="9928225" cy="6797675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A582119A-734D-428B-9DF0-AEC51D4D306F}">
          <p14:sldIdLst>
            <p14:sldId id="256"/>
            <p14:sldId id="897"/>
            <p14:sldId id="902"/>
            <p14:sldId id="977"/>
            <p14:sldId id="949"/>
            <p14:sldId id="978"/>
            <p14:sldId id="979"/>
            <p14:sldId id="954"/>
            <p14:sldId id="971"/>
            <p14:sldId id="970"/>
            <p14:sldId id="962"/>
            <p14:sldId id="975"/>
            <p14:sldId id="893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orient="horz" pos="368" userDrawn="1">
          <p15:clr>
            <a:srgbClr val="A4A3A4"/>
          </p15:clr>
        </p15:guide>
        <p15:guide id="3" pos="370" userDrawn="1">
          <p15:clr>
            <a:srgbClr val="A4A3A4"/>
          </p15:clr>
        </p15:guide>
        <p15:guide id="4" pos="7310" userDrawn="1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952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Ян Берназюк" initials="ЯБ" lastIdx="1" clrIdx="0">
    <p:extLst>
      <p:ext uri="{19B8F6BF-5375-455C-9EA6-DF929625EA0E}">
        <p15:presenceInfo xmlns:p15="http://schemas.microsoft.com/office/powerpoint/2012/main" userId="581687679c8901c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9E"/>
    <a:srgbClr val="002949"/>
    <a:srgbClr val="38B6AB"/>
    <a:srgbClr val="F0E8E3"/>
    <a:srgbClr val="3742D1"/>
    <a:srgbClr val="4E9EC4"/>
    <a:srgbClr val="0086CD"/>
    <a:srgbClr val="FFD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77" autoAdjust="0"/>
    <p:restoredTop sz="94683"/>
  </p:normalViewPr>
  <p:slideViewPr>
    <p:cSldViewPr snapToGrid="0">
      <p:cViewPr varScale="1">
        <p:scale>
          <a:sx n="56" d="100"/>
          <a:sy n="56" d="100"/>
        </p:scale>
        <p:origin x="96" y="1218"/>
      </p:cViewPr>
      <p:guideLst>
        <p:guide orient="horz" pos="1026"/>
        <p:guide orient="horz" pos="368"/>
        <p:guide pos="370"/>
        <p:guide pos="7310"/>
        <p:guide orient="horz" pos="2160"/>
        <p:guide orient="horz" pos="3952"/>
        <p:guide orient="horz" pos="38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Ян Берназюк" userId="581687679c8901c1" providerId="LiveId" clId="{B7277317-833C-4BE0-A643-915481DFC742}"/>
    <pc:docChg chg="delSld modSld sldOrd modSection">
      <pc:chgData name="Ян Берназюк" userId="581687679c8901c1" providerId="LiveId" clId="{B7277317-833C-4BE0-A643-915481DFC742}" dt="2025-09-07T07:41:23.902" v="78" actId="20577"/>
      <pc:docMkLst>
        <pc:docMk/>
      </pc:docMkLst>
      <pc:sldChg chg="modSp">
        <pc:chgData name="Ян Берназюк" userId="581687679c8901c1" providerId="LiveId" clId="{B7277317-833C-4BE0-A643-915481DFC742}" dt="2025-09-07T07:33:59.765" v="7" actId="14100"/>
        <pc:sldMkLst>
          <pc:docMk/>
          <pc:sldMk cId="2656577781" sldId="897"/>
        </pc:sldMkLst>
        <pc:spChg chg="mod">
          <ac:chgData name="Ян Берназюк" userId="581687679c8901c1" providerId="LiveId" clId="{B7277317-833C-4BE0-A643-915481DFC742}" dt="2025-09-07T07:33:56.117" v="6" actId="14100"/>
          <ac:spMkLst>
            <pc:docMk/>
            <pc:sldMk cId="2656577781" sldId="897"/>
            <ac:spMk id="2" creationId="{9934BD08-F0D9-4EB5-AA18-576E2A94D4CD}"/>
          </ac:spMkLst>
        </pc:spChg>
        <pc:spChg chg="mod">
          <ac:chgData name="Ян Берназюк" userId="581687679c8901c1" providerId="LiveId" clId="{B7277317-833C-4BE0-A643-915481DFC742}" dt="2025-09-07T07:33:59.765" v="7" actId="14100"/>
          <ac:spMkLst>
            <pc:docMk/>
            <pc:sldMk cId="2656577781" sldId="897"/>
            <ac:spMk id="3" creationId="{D4F2DC3E-5ADF-4808-A3C6-34A83DDC7E34}"/>
          </ac:spMkLst>
        </pc:spChg>
      </pc:sldChg>
      <pc:sldChg chg="modSp">
        <pc:chgData name="Ян Берназюк" userId="581687679c8901c1" providerId="LiveId" clId="{B7277317-833C-4BE0-A643-915481DFC742}" dt="2025-09-07T07:37:14.737" v="56" actId="14100"/>
        <pc:sldMkLst>
          <pc:docMk/>
          <pc:sldMk cId="2963102634" sldId="898"/>
        </pc:sldMkLst>
        <pc:spChg chg="mod">
          <ac:chgData name="Ян Берназюк" userId="581687679c8901c1" providerId="LiveId" clId="{B7277317-833C-4BE0-A643-915481DFC742}" dt="2025-09-07T07:37:12.262" v="55" actId="14100"/>
          <ac:spMkLst>
            <pc:docMk/>
            <pc:sldMk cId="2963102634" sldId="898"/>
            <ac:spMk id="2" creationId="{9934BD08-F0D9-4EB5-AA18-576E2A94D4CD}"/>
          </ac:spMkLst>
        </pc:spChg>
        <pc:spChg chg="mod">
          <ac:chgData name="Ян Берназюк" userId="581687679c8901c1" providerId="LiveId" clId="{B7277317-833C-4BE0-A643-915481DFC742}" dt="2025-09-07T07:37:14.737" v="56" actId="14100"/>
          <ac:spMkLst>
            <pc:docMk/>
            <pc:sldMk cId="2963102634" sldId="898"/>
            <ac:spMk id="3" creationId="{D4F2DC3E-5ADF-4808-A3C6-34A83DDC7E34}"/>
          </ac:spMkLst>
        </pc:spChg>
      </pc:sldChg>
      <pc:sldChg chg="del">
        <pc:chgData name="Ян Берназюк" userId="581687679c8901c1" providerId="LiveId" clId="{B7277317-833C-4BE0-A643-915481DFC742}" dt="2025-09-07T07:34:58.716" v="10" actId="2696"/>
        <pc:sldMkLst>
          <pc:docMk/>
          <pc:sldMk cId="4238001150" sldId="939"/>
        </pc:sldMkLst>
      </pc:sldChg>
      <pc:sldChg chg="ord">
        <pc:chgData name="Ян Берназюк" userId="581687679c8901c1" providerId="LiveId" clId="{B7277317-833C-4BE0-A643-915481DFC742}" dt="2025-09-07T07:29:46.673" v="3"/>
        <pc:sldMkLst>
          <pc:docMk/>
          <pc:sldMk cId="2983112505" sldId="941"/>
        </pc:sldMkLst>
      </pc:sldChg>
      <pc:sldChg chg="del">
        <pc:chgData name="Ян Берназюк" userId="581687679c8901c1" providerId="LiveId" clId="{B7277317-833C-4BE0-A643-915481DFC742}" dt="2025-09-07T07:36:19.423" v="53" actId="2696"/>
        <pc:sldMkLst>
          <pc:docMk/>
          <pc:sldMk cId="1136737383" sldId="946"/>
        </pc:sldMkLst>
      </pc:sldChg>
      <pc:sldChg chg="modSp ord">
        <pc:chgData name="Ян Берназюк" userId="581687679c8901c1" providerId="LiveId" clId="{B7277317-833C-4BE0-A643-915481DFC742}" dt="2025-09-07T07:37:49.534" v="57" actId="14100"/>
        <pc:sldMkLst>
          <pc:docMk/>
          <pc:sldMk cId="1770373247" sldId="948"/>
        </pc:sldMkLst>
        <pc:spChg chg="mod">
          <ac:chgData name="Ян Берназюк" userId="581687679c8901c1" providerId="LiveId" clId="{B7277317-833C-4BE0-A643-915481DFC742}" dt="2025-09-07T07:37:49.534" v="57" actId="14100"/>
          <ac:spMkLst>
            <pc:docMk/>
            <pc:sldMk cId="1770373247" sldId="948"/>
            <ac:spMk id="3" creationId="{2CC5A4BC-D85B-F43D-3915-8591FAEE1688}"/>
          </ac:spMkLst>
        </pc:spChg>
      </pc:sldChg>
      <pc:sldChg chg="modSp mod">
        <pc:chgData name="Ян Берназюк" userId="581687679c8901c1" providerId="LiveId" clId="{B7277317-833C-4BE0-A643-915481DFC742}" dt="2025-09-07T07:36:40.487" v="54"/>
        <pc:sldMkLst>
          <pc:docMk/>
          <pc:sldMk cId="817914537" sldId="952"/>
        </pc:sldMkLst>
        <pc:spChg chg="mod">
          <ac:chgData name="Ян Берназюк" userId="581687679c8901c1" providerId="LiveId" clId="{B7277317-833C-4BE0-A643-915481DFC742}" dt="2025-09-07T07:36:40.487" v="54"/>
          <ac:spMkLst>
            <pc:docMk/>
            <pc:sldMk cId="817914537" sldId="952"/>
            <ac:spMk id="3" creationId="{6B80E2D8-FD45-CB3C-3FF9-09DBCF1B240D}"/>
          </ac:spMkLst>
        </pc:spChg>
      </pc:sldChg>
      <pc:sldChg chg="modSp">
        <pc:chgData name="Ян Берназюк" userId="581687679c8901c1" providerId="LiveId" clId="{B7277317-833C-4BE0-A643-915481DFC742}" dt="2025-09-07T07:34:09.741" v="9"/>
        <pc:sldMkLst>
          <pc:docMk/>
          <pc:sldMk cId="430830220" sldId="958"/>
        </pc:sldMkLst>
        <pc:spChg chg="mod">
          <ac:chgData name="Ян Берназюк" userId="581687679c8901c1" providerId="LiveId" clId="{B7277317-833C-4BE0-A643-915481DFC742}" dt="2025-09-07T07:34:09.741" v="9"/>
          <ac:spMkLst>
            <pc:docMk/>
            <pc:sldMk cId="430830220" sldId="958"/>
            <ac:spMk id="2" creationId="{17B2845B-AE0F-B2E5-CD15-7640E3E941A4}"/>
          </ac:spMkLst>
        </pc:spChg>
      </pc:sldChg>
      <pc:sldChg chg="modSp mod">
        <pc:chgData name="Ян Берназюк" userId="581687679c8901c1" providerId="LiveId" clId="{B7277317-833C-4BE0-A643-915481DFC742}" dt="2025-09-07T07:41:23.902" v="78" actId="20577"/>
        <pc:sldMkLst>
          <pc:docMk/>
          <pc:sldMk cId="3630852406" sldId="962"/>
        </pc:sldMkLst>
        <pc:spChg chg="mod">
          <ac:chgData name="Ян Берназюк" userId="581687679c8901c1" providerId="LiveId" clId="{B7277317-833C-4BE0-A643-915481DFC742}" dt="2025-09-07T07:41:23.902" v="78" actId="20577"/>
          <ac:spMkLst>
            <pc:docMk/>
            <pc:sldMk cId="3630852406" sldId="962"/>
            <ac:spMk id="2" creationId="{14E804C8-B4BC-3830-A303-577FC0D279EF}"/>
          </ac:spMkLst>
        </pc:spChg>
        <pc:spChg chg="mod">
          <ac:chgData name="Ян Берназюк" userId="581687679c8901c1" providerId="LiveId" clId="{B7277317-833C-4BE0-A643-915481DFC742}" dt="2025-09-07T07:40:56.777" v="77" actId="1076"/>
          <ac:spMkLst>
            <pc:docMk/>
            <pc:sldMk cId="3630852406" sldId="962"/>
            <ac:spMk id="3" creationId="{C66A4C37-5ACC-A73B-238F-97C3331D60D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38AE7D6-9F2C-0AF5-4B14-A9F0CD3F6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2608C5-03C0-CA44-8353-2AE8765BD8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E7EA5089-53EE-4CBB-B62B-B9A651D87BD1}" type="datetimeFigureOut">
              <a:rPr lang="ru-RU"/>
              <a:pPr>
                <a:defRPr/>
              </a:pPr>
              <a:t>31.12.2025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098E000-D926-439C-33F0-FCEA6E6F7E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7950"/>
            <a:ext cx="4303025" cy="338138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EB6885-EFFA-612F-2359-60114B1397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027" y="6457950"/>
            <a:ext cx="4304611" cy="338138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C1E25D22-76F2-4431-8BE9-1D06623099E0}" type="slidenum">
              <a:rPr lang="ru-RU" altLang="ru-RU"/>
              <a:pPr>
                <a:defRPr/>
              </a:pPr>
              <a:t>‹№›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25EE5FBB-4E7C-B40F-7763-EAC2A0B164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59982A2-DD16-EB8E-955B-55C0C263C4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FDE46209-69DC-44F0-8A9D-9F7686D4781A}" type="datetimeFigureOut">
              <a:rPr lang="uk-UA"/>
              <a:pPr>
                <a:defRPr/>
              </a:pPr>
              <a:t>31.12.2025</a:t>
            </a:fld>
            <a:endParaRPr lang="uk-UA" dirty="0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id="{2637A17B-7B88-6B88-DFF2-ACDF19B95B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0" tIns="45505" rIns="91010" bIns="45505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id="{EA25E2B2-5A23-8B6D-9776-7AA8E07D1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030" y="3271840"/>
            <a:ext cx="7944166" cy="2676525"/>
          </a:xfrm>
          <a:prstGeom prst="rect">
            <a:avLst/>
          </a:prstGeom>
        </p:spPr>
        <p:txBody>
          <a:bodyPr vert="horz" lIns="91010" tIns="45505" rIns="91010" bIns="45505" rtlCol="0"/>
          <a:lstStyle/>
          <a:p>
            <a:pPr lvl="0"/>
            <a:r>
              <a:rPr lang="uk-UA" noProof="0" dirty="0"/>
              <a:t>Відредагуйте стиль зразка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1E580B6-E2E0-DAA2-1338-EB90582AC7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795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305F669-AEA4-BEE1-80ED-F2BC81C072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027" y="6457952"/>
            <a:ext cx="4304611" cy="339725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AD5E7DE3-1AE7-4703-B5A5-E3B50F05920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EC123180-4134-DF4E-785D-39CBDB5C47E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312169F0-1EA8-FC51-7151-606C144D08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FD25675B-1AFB-8EBE-427A-E8EFEDC759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6288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4C9BBA-1121-4372-A223-AC5E6F5CC0C9}" type="slidenum">
              <a:rPr lang="uk-UA" altLang="uk-UA">
                <a:latin typeface="Roboto Condensed Light" panose="02000000000000000000" pitchFamily="2" charset="0"/>
              </a:rPr>
              <a:pPr/>
              <a:t>1</a:t>
            </a:fld>
            <a:endParaRPr lang="uk-UA" altLang="uk-UA" dirty="0">
              <a:latin typeface="Roboto Condensed Light" panose="02000000000000000000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8ED688-EA9D-61C5-A44B-F55D15E72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A0AA-8F14-463A-B142-283B990E42D1}" type="datetime1">
              <a:rPr lang="uk-UA" smtClean="0"/>
              <a:t>31.12.2025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12B7512-7EB2-DA19-46B7-56794379F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66CE9B-243A-B895-DE85-B46D60D6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6708-AE8B-4B85-9B65-228F0635230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03015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FB3C76D-3FFE-763E-4EE5-2A99E753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0ABF-94A0-4458-A503-65FD43098299}" type="datetime1">
              <a:rPr lang="uk-UA" smtClean="0"/>
              <a:t>31.12.2025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0A6F11-8148-EC28-C421-ABF4862C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B56B1A-9CE4-8114-6966-A045B2D0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F0B48-4A94-4504-A6C0-3A970785A12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9373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0CB74CD-04BD-591A-4CDD-5926DD78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0229F-B9CA-431A-B51F-1F8A35B8DC77}" type="datetime1">
              <a:rPr lang="uk-UA" smtClean="0"/>
              <a:t>31.12.2025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127B8D6-3995-C4DE-DD03-0D84EC35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58A045-F125-D6D3-71A7-99BD4E10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6392A-C09C-4467-9777-3DF3F493180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7268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0276E-6541-BA52-E161-CE331C0B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E5E7C-9C28-4F83-A4C5-B4A7F7D1D00C}" type="datetime1">
              <a:rPr lang="uk-UA" smtClean="0"/>
              <a:t>31.12.2025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7DDD959-5CE9-DE4E-E0DB-D16F2C62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BAD9C21-6A07-273E-32EB-90B9801F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7EC5-9B54-49ED-9CA6-C2B51A92FA7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60522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F4B40DE-7744-E223-33EE-0FC832A8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511E-535D-4954-AF01-FFE74FA62650}" type="datetime1">
              <a:rPr lang="uk-UA" smtClean="0"/>
              <a:t>31.12.2025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955B39-CD41-967F-D3C9-49E2F0DC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C395E2B-5CDE-5E43-970C-EF311F5E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6EA7-C336-4E60-ADB4-B52A6B1073E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784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A3C90BE2-957C-03F8-1F9F-8F0443FF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6ECDB-68B7-4C01-9488-DCF337BDEAC4}" type="datetime1">
              <a:rPr lang="uk-UA" smtClean="0"/>
              <a:t>31.12.2025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7F0EFF87-884A-FDE7-CC72-F0E8FB07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8CC73E7E-C44D-D440-5AEA-931F69F3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77D72-FDE4-4F0D-B779-DE79087AB79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94734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3">
            <a:extLst>
              <a:ext uri="{FF2B5EF4-FFF2-40B4-BE49-F238E27FC236}">
                <a16:creationId xmlns:a16="http://schemas.microsoft.com/office/drawing/2014/main" id="{EA0DD99F-8DA5-F2B0-254A-B8A1308B5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8CA85-2DB2-44C4-AF50-DAAF1E05620C}" type="datetime1">
              <a:rPr lang="uk-UA" smtClean="0"/>
              <a:t>31.12.2025</a:t>
            </a:fld>
            <a:endParaRPr lang="uk-UA" dirty="0"/>
          </a:p>
        </p:txBody>
      </p:sp>
      <p:sp>
        <p:nvSpPr>
          <p:cNvPr id="8" name="Місце для нижнього колонтитула 4">
            <a:extLst>
              <a:ext uri="{FF2B5EF4-FFF2-40B4-BE49-F238E27FC236}">
                <a16:creationId xmlns:a16="http://schemas.microsoft.com/office/drawing/2014/main" id="{16D392BE-E061-7D98-F1D5-C1C8D3872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9" name="Місце для номера слайда 5">
            <a:extLst>
              <a:ext uri="{FF2B5EF4-FFF2-40B4-BE49-F238E27FC236}">
                <a16:creationId xmlns:a16="http://schemas.microsoft.com/office/drawing/2014/main" id="{FC71E889-4BED-A140-925A-AC31DDF4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AA662-D07E-4DEE-9289-2C855F9547C6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11220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3">
            <a:extLst>
              <a:ext uri="{FF2B5EF4-FFF2-40B4-BE49-F238E27FC236}">
                <a16:creationId xmlns:a16="http://schemas.microsoft.com/office/drawing/2014/main" id="{AA7AD9E1-47C8-9944-ABD5-45EADE34C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54C13-E40A-4086-BBB0-B10FF979CBEA}" type="datetime1">
              <a:rPr lang="uk-UA" smtClean="0"/>
              <a:t>31.12.2025</a:t>
            </a:fld>
            <a:endParaRPr lang="uk-UA" dirty="0"/>
          </a:p>
        </p:txBody>
      </p:sp>
      <p:sp>
        <p:nvSpPr>
          <p:cNvPr id="4" name="Місце для нижнього колонтитула 4">
            <a:extLst>
              <a:ext uri="{FF2B5EF4-FFF2-40B4-BE49-F238E27FC236}">
                <a16:creationId xmlns:a16="http://schemas.microsoft.com/office/drawing/2014/main" id="{5EC659C4-05E1-EB28-C2DF-96D8CC00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5" name="Місце для номера слайда 5">
            <a:extLst>
              <a:ext uri="{FF2B5EF4-FFF2-40B4-BE49-F238E27FC236}">
                <a16:creationId xmlns:a16="http://schemas.microsoft.com/office/drawing/2014/main" id="{D4237CF1-DE7F-FE35-5BF4-A6A97EF5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905D2-CC1C-4F8C-8D9C-4837BFB0BAA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5974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>
            <a:extLst>
              <a:ext uri="{FF2B5EF4-FFF2-40B4-BE49-F238E27FC236}">
                <a16:creationId xmlns:a16="http://schemas.microsoft.com/office/drawing/2014/main" id="{FF345E8C-B5CC-DBD2-49BF-3F8E11BF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350F9-2A98-4BB4-BE07-1E76DE1FF9AA}" type="datetime1">
              <a:rPr lang="uk-UA" smtClean="0"/>
              <a:t>31.12.2025</a:t>
            </a:fld>
            <a:endParaRPr lang="uk-UA" dirty="0"/>
          </a:p>
        </p:txBody>
      </p:sp>
      <p:sp>
        <p:nvSpPr>
          <p:cNvPr id="3" name="Місце для нижнього колонтитула 4">
            <a:extLst>
              <a:ext uri="{FF2B5EF4-FFF2-40B4-BE49-F238E27FC236}">
                <a16:creationId xmlns:a16="http://schemas.microsoft.com/office/drawing/2014/main" id="{8E0F689E-CF76-E819-6A24-BCC65EDC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Місце для номера слайда 5">
            <a:extLst>
              <a:ext uri="{FF2B5EF4-FFF2-40B4-BE49-F238E27FC236}">
                <a16:creationId xmlns:a16="http://schemas.microsoft.com/office/drawing/2014/main" id="{0D0CB2BC-E645-6849-7A8D-828A4AB5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2A4B8-FBE2-42FD-8F7C-E331D756A450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8785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C7262A28-1D71-BC9C-361E-8193A841A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9A1FD-498C-4D6B-8066-378AFBFB37CA}" type="datetime1">
              <a:rPr lang="uk-UA" smtClean="0"/>
              <a:t>31.12.2025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521B7DB-A673-7716-B38E-B2B440DE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C430E745-9939-F461-9FF4-ACDFCDE1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728BF-03AA-4335-BB35-CA4255D550D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80992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uk-UA" noProof="0" dirty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EAD98881-2ACD-B166-5782-7741EE21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BF41A-40A1-4AD2-912A-3E0B3D58C3BD}" type="datetime1">
              <a:rPr lang="uk-UA" smtClean="0"/>
              <a:t>31.12.2025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20CC5D9-3E6C-7EE8-9D04-C4BDBC5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9185126F-D584-C2C3-AFD8-CF584FC0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1BF11-B2ED-427F-8A4E-915E4DE3122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905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8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>
            <a:extLst>
              <a:ext uri="{FF2B5EF4-FFF2-40B4-BE49-F238E27FC236}">
                <a16:creationId xmlns:a16="http://schemas.microsoft.com/office/drawing/2014/main" id="{145B3D2B-C7D7-7980-44A7-F0F89E85FA3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Клацніть, щоб редагувати стиль зразка заголовка</a:t>
            </a:r>
          </a:p>
        </p:txBody>
      </p:sp>
      <p:sp>
        <p:nvSpPr>
          <p:cNvPr id="1027" name="Місце для тексту 2">
            <a:extLst>
              <a:ext uri="{FF2B5EF4-FFF2-40B4-BE49-F238E27FC236}">
                <a16:creationId xmlns:a16="http://schemas.microsoft.com/office/drawing/2014/main" id="{6564B427-26C4-01D2-D649-C81805085E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Відредагуйте стиль зразка тексту</a:t>
            </a:r>
          </a:p>
          <a:p>
            <a:pPr lvl="1"/>
            <a:r>
              <a:rPr lang="uk-UA" altLang="uk-UA"/>
              <a:t>Другий рівень</a:t>
            </a:r>
          </a:p>
          <a:p>
            <a:pPr lvl="2"/>
            <a:r>
              <a:rPr lang="uk-UA" altLang="uk-UA"/>
              <a:t>Третій рівень</a:t>
            </a:r>
          </a:p>
          <a:p>
            <a:pPr lvl="3"/>
            <a:r>
              <a:rPr lang="uk-UA" altLang="uk-UA"/>
              <a:t>Четвертий рівень</a:t>
            </a:r>
          </a:p>
          <a:p>
            <a:pPr lvl="4"/>
            <a:r>
              <a:rPr lang="uk-UA" alt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1D6CE43-1EAA-523D-DAB2-2987A26D3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fld id="{CFF024C6-0B6E-4252-A21D-446B0B3BC755}" type="datetime1">
              <a:rPr lang="uk-UA" smtClean="0"/>
              <a:t>31.12.2025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ACE517-7161-2385-5C82-22A501162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D0EEA3-846C-8CE7-CBB8-FCE48699A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5BCFE2EF-88FD-44AD-B231-08CC0BF5B23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Condensed Light" pitchFamily="2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reyestr.court.gov.ua/Review/127846893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rekomendatsii-z-vidpovidalnoho-vykorystannia-shtuchnoho-intelektu-dlia-pravnykiv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storage.thedigital.gov.ua/files/5/b5/1de422b38985d037d9ba8f9f6cb2ab58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yur-gazeta.com/publications/practice/sudova-praktika/era-shi-y-rol-verhovnih-sudiv-u-cifroviy-transformaciyi-pravosuddya.html" TargetMode="External"/><Relationship Id="rId3" Type="http://schemas.openxmlformats.org/officeDocument/2006/relationships/hyperlink" Target="https://so.supreme.court.gov.ua/authors/934/shtuchnyi-intelekt-ta-systema-pravosuddia-ukrainy-rezultaty-spivpratsi-u-rotsi-sh%D1%81ho-mynuv" TargetMode="External"/><Relationship Id="rId7" Type="http://schemas.openxmlformats.org/officeDocument/2006/relationships/hyperlink" Target="https://slovo.nsj.gov.ua/images/pdf/2024_4_49/nsj_4_49_2024.pdf" TargetMode="External"/><Relationship Id="rId12" Type="http://schemas.openxmlformats.org/officeDocument/2006/relationships/hyperlink" Target="https://youtu.be/UlghLhHV8os?si=nCpvAl5p5KP3tY_G" TargetMode="External"/><Relationship Id="rId2" Type="http://schemas.openxmlformats.org/officeDocument/2006/relationships/hyperlink" Target="https://slovo.nsj.gov.ua/index.php/ua/arkhiv-nomeriv/2024/2-47-2024/34-2024ukr/961-konstitutsijnij-vimir-verkhovenstva-prava-ta-printsipu-moralnoji-vidpovidalnosti-pered-majbutnimi-pokolinnyam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nstitutionalist.com.ua/artificial-intelligence-and-the-judicial-system-of-ukraine-results-of-cooperation-in-the-past-year" TargetMode="External"/><Relationship Id="rId11" Type="http://schemas.openxmlformats.org/officeDocument/2006/relationships/hyperlink" Target="https://law.ukma.edu.ua/wp-content/uploads/2025/11/Rule-of-Law-and-AI-Challenges.pdf" TargetMode="External"/><Relationship Id="rId5" Type="http://schemas.openxmlformats.org/officeDocument/2006/relationships/hyperlink" Target="https://so.supreme.court.gov.ua/news/986/tsyfrova-era-pravosuddia-rol-shi-u-zabezpechenni-iednosti-sudovoi-praktyky-v-ukraini" TargetMode="External"/><Relationship Id="rId10" Type="http://schemas.openxmlformats.org/officeDocument/2006/relationships/hyperlink" Target="https://constitutionalist.com.ua/artificial-intelligence-in-the-ukrainian-judiciary-charting-the-course-under-the-digital-gavel" TargetMode="External"/><Relationship Id="rId4" Type="http://schemas.openxmlformats.org/officeDocument/2006/relationships/hyperlink" Target="https://so.supreme.court.gov.ua/news/949/naukovi-nadbannia-iak-osnova-dlia-nastupnykh-krokiv-na-shliakhu-intehratsii-shtuchnoho-intelektu-v-systemu-pravosuddia" TargetMode="External"/><Relationship Id="rId9" Type="http://schemas.openxmlformats.org/officeDocument/2006/relationships/hyperlink" Target="https://court.gov.ua/storage/portal/supreme/prezentacii_2025/153_Justice_AI_Technologies_Integration_Prospects_bernaziuk.pdf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zn.ua/ukr/TECHNOLOGIES/khto-maje-vstanoviti-pravila-vikoristannja-shi-v-nautsi-ta-osviti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poperednij-proiekt-polozhennia-pro-vykorystannia-tekhnolohij-shi-pratsivnykamy-aparatu-v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eyestr.court.gov.ua/Review/12969966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Прямоугольник 4">
            <a:extLst>
              <a:ext uri="{FF2B5EF4-FFF2-40B4-BE49-F238E27FC236}">
                <a16:creationId xmlns:a16="http://schemas.microsoft.com/office/drawing/2014/main" id="{713D9962-6A76-0B3F-B541-F5A67F76E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0058" y="397472"/>
            <a:ext cx="4999136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uk-UA" sz="1400" dirty="0">
                <a:solidFill>
                  <a:schemeClr val="bg1"/>
                </a:solidFill>
              </a:rPr>
              <a:t>МІНІСТЕРСТВО ОСВІТИ І НАУКИ УКРАЇНИ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400" dirty="0" smtClean="0">
                <a:solidFill>
                  <a:schemeClr val="bg1"/>
                </a:solidFill>
              </a:rPr>
              <a:t>ЛЬВІВСЬКИЙ ТОРГОВЕЛЬНО-ЕКОНОМІЧНИЙ УНІВЕРСИТЕТ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400" dirty="0" smtClean="0">
                <a:solidFill>
                  <a:schemeClr val="bg1"/>
                </a:solidFill>
              </a:rPr>
              <a:t>РАДА ЄВРОПИ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400" dirty="0" smtClean="0">
                <a:solidFill>
                  <a:schemeClr val="bg1"/>
                </a:solidFill>
              </a:rPr>
              <a:t>ВІДКРИТА РАДА ЄВРОПЕЙСЬКИХ АКАДЕМІЧНИХ МЕРЕЖ (OCEAN)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400" dirty="0" smtClean="0">
                <a:solidFill>
                  <a:schemeClr val="bg1"/>
                </a:solidFill>
              </a:rPr>
              <a:t> </a:t>
            </a:r>
            <a:endParaRPr lang="uk-UA" altLang="uk-UA" sz="1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1400" dirty="0" smtClean="0">
                <a:solidFill>
                  <a:schemeClr val="bg1"/>
                </a:solidFill>
              </a:rPr>
              <a:t>Міжнародна конференція: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1400" dirty="0" smtClean="0">
                <a:solidFill>
                  <a:schemeClr val="bg1"/>
                </a:solidFill>
              </a:rPr>
              <a:t>HELP в університетській освіті: європейські стандарти в галузі прав людини для майбутніх фахівців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400" dirty="0" smtClean="0">
                <a:solidFill>
                  <a:schemeClr val="bg1"/>
                </a:solidFill>
              </a:rPr>
              <a:t>26 листопада 2025 року</a:t>
            </a:r>
            <a:endParaRPr lang="uk-UA" altLang="uk-UA" sz="1400" dirty="0">
              <a:solidFill>
                <a:schemeClr val="bg1"/>
              </a:solidFill>
            </a:endParaRPr>
          </a:p>
        </p:txBody>
      </p:sp>
      <p:sp>
        <p:nvSpPr>
          <p:cNvPr id="4100" name="TextBox 10">
            <a:extLst>
              <a:ext uri="{FF2B5EF4-FFF2-40B4-BE49-F238E27FC236}">
                <a16:creationId xmlns:a16="http://schemas.microsoft.com/office/drawing/2014/main" id="{1A77238E-A3A5-371E-E67F-93A7CB4BB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" y="3169920"/>
            <a:ext cx="1128771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4200" dirty="0" smtClean="0">
                <a:solidFill>
                  <a:schemeClr val="bg1"/>
                </a:solidFill>
              </a:rPr>
              <a:t>Академічна доброчесність, використання ШІ у науці та навчанні (механізм GAIDeT)</a:t>
            </a:r>
            <a:endParaRPr lang="uk-UA" sz="4200" dirty="0">
              <a:solidFill>
                <a:schemeClr val="bg1"/>
              </a:solidFill>
            </a:endParaRPr>
          </a:p>
        </p:txBody>
      </p:sp>
      <p:sp>
        <p:nvSpPr>
          <p:cNvPr id="4101" name="TextBox 14">
            <a:extLst>
              <a:ext uri="{FF2B5EF4-FFF2-40B4-BE49-F238E27FC236}">
                <a16:creationId xmlns:a16="http://schemas.microsoft.com/office/drawing/2014/main" id="{46C864FC-A28B-EC07-B9A8-2430B0146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198468"/>
            <a:ext cx="107092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2000" b="1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Ян БЕРНАЗЮК,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суддя Касаційного адміністративного суду у складі Верховного Суду,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доктор юридичних наук, професор</a:t>
            </a:r>
          </a:p>
        </p:txBody>
      </p:sp>
      <p:pic>
        <p:nvPicPr>
          <p:cNvPr id="6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947418" cy="1019032"/>
          </a:xfrm>
        </p:spPr>
        <p:txBody>
          <a:bodyPr/>
          <a:lstStyle/>
          <a:p>
            <a:pPr algn="ctr"/>
            <a:r>
              <a:rPr lang="ru-RU" sz="3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ПОСТАНОВА ВС ВІД 30 ТРАВНЯ 2025 РОКУ У СПРАВІ № 560/8264/24 </a:t>
            </a:r>
            <a:r>
              <a:rPr lang="ru-RU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ru-RU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ru-RU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reyestr.court.gov.ua/Review/127846</a:t>
            </a:r>
            <a:r>
              <a:rPr lang="ru-RU" sz="3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23184"/>
            <a:ext cx="11395494" cy="410478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29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</a:t>
            </a: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визнав правомірною перевірку дисертацій, захищених до 2014 року, вказавши, що це не порушує конституційного принципу незворотності дії закону, адже плагіат є триваючим порушенням прав авторів та етичних стандартів, чинних на момент захисту.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наголосив, що процедура перевірки є не ретроспективною санкцією, а необхідною реакцією держави на збереження в обігу «скомпрометованої» роботи, що підриває довіру до науки, причому встановлення самого факту запозичень належить до виключної дискреції НАЗЯВО.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Академічна доброчесність, використання ШІ у науці та навчанні (механізм GAIDeT)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10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339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18A8C-73F1-9FAE-0BF9-19B355367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E804C8-B4BC-3830-A303-577FC0D27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285039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РЕКОМЕНДАЦІЇ ДЛЯ ПРАВНИКІВ ЩОДО БЕЗПЕЧНОГО ВИКОРИСТАННЯ ШТУЧНОГО </a:t>
            </a:r>
            <a:r>
              <a:rPr lang="ru-RU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ІНТЕЛЕКТУ</a:t>
            </a:r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(ЛИПЕНЬ </a:t>
            </a:r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2025</a:t>
            </a:r>
            <a:r>
              <a:rPr lang="ru-RU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</a:t>
            </a:r>
            <a:r>
              <a:rPr lang="ru-RU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constitutionalist.com.ua/rekomendatsii-z-vidpovidalnoho-vykorystannia-shtuchnoho-intelektu-dlia-pravnykiv</a:t>
            </a:r>
            <a:r>
              <a:rPr lang="uk-UA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66A4C37-5ACC-A73B-238F-97C3331D6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62545"/>
            <a:ext cx="11395494" cy="420223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Ці рекомендації розроблено для того, щоб надати правникам практичні поради щодо відповідального використання ШІ в професійній </a:t>
            </a: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діяльності.</a:t>
            </a:r>
            <a:endParaRPr lang="uk-UA" sz="2700" i="1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Системи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можуть бути корисні на різних етапах діяльності правників — від первинного аналізу документів до формування стратегії захисту клієнта та підготовки </a:t>
            </a: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процесуальних документів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Правник (юрист) - </a:t>
            </a: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особа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, яка має або здобуває як студент вищу юридичну освіту, володіє знаннями в галузі права, законодавства та його застосування і здійснює (або готується здійснювати) професійну діяльність, пов’язану з наданням правової допомоги, консультуванням, представництвом, захистом прав та правозастосуванням.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A4E86C6-EC88-44D4-ABC7-AE5A92DA8C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17BD0937-DDD8-DE27-B28E-E96E5087D89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D99883C-90AD-FCE3-07F7-4799E8C3D869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Академічна доброчесність, використання ШІ у науці та навчанні (механізм GAIDeT)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079068D2-8F02-3221-6280-7D0E4F5FE04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11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852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856" y="377507"/>
            <a:ext cx="11404344" cy="1303780"/>
          </a:xfrm>
        </p:spPr>
        <p:txBody>
          <a:bodyPr/>
          <a:lstStyle/>
          <a:p>
            <a:pPr algn="ctr"/>
            <a:r>
              <a:rPr lang="uk-UA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РЕКОМЕНДАЦІЇ ЩОДО ВІДПОВІДАЛЬНОГО ВПРОВАДЖЕННЯ ТА ВИКОРИСТАННЯ ТЕХНОЛОГІЙ ШІ В ЗВО 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storage.thedigital.gov.ua/files/5/b5/1de422b38985d037d9ba8f9f6cb2ab58.pdf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07932"/>
            <a:ext cx="11395494" cy="4156845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Політика використання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як і будь-яка інша, повинна чітко відповідати на запитання,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що вважається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 що не вважається порушенням </a:t>
            </a:r>
            <a:r>
              <a:rPr lang="uk-UA" sz="26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академічної доброчесності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авторських прав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тощо.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разі коректного застосування та атрибуції ШІ порушень </a:t>
            </a:r>
            <a:r>
              <a:rPr lang="uk-UA" sz="2600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академічної доброчесності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можна уникнути. Саме для запобігання таких порушень необхідно розробляти та впроваджувати політики використання ШІ в ЗВО.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можна використовувати для навчання, наприклад, для отримання додаткових пояснень, практики розв’язання задач чи перевірки коду.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також може бути потужним інструментом як для виявлення порушень, так і для навчання принципів академічної доброчесності</a:t>
            </a:r>
            <a:r>
              <a:rPr lang="ru-RU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</a:t>
            </a:r>
            <a:endParaRPr lang="uk-UA" sz="26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Академічна доброчесність, використання ШІ у науці та навчанні (механізм GAIDeT)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428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2C703E52-4BE2-15A0-6776-C6B38B390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36" y="738234"/>
            <a:ext cx="11108140" cy="47892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Берназюк </a:t>
            </a:r>
            <a:r>
              <a:rPr lang="ru-RU" sz="1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Ян. Конституційний </a:t>
            </a:r>
            <a:r>
              <a:rPr lang="uk-UA" sz="1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вимір верховенства права та принципу моральної відповідальності перед майбутніми поколіннями // Слово Національної школи </a:t>
            </a:r>
            <a:r>
              <a:rPr lang="ru-RU" sz="1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суддів </a:t>
            </a:r>
            <a:r>
              <a:rPr lang="ru-RU" sz="1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України. – 2024, № 2(47), С. 52-67 </a:t>
            </a:r>
            <a:r>
              <a:rPr lang="ru-RU" sz="1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ru-RU" sz="1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slovo.nsj.gov.ua/index.php/ua/arkhiv-nomeriv/2024/2-47-2024/34-2024ukr/961-konstitutsijnij-vimir-verkhovenstva-prava-ta-printsipu-moralnoji-vidpovidalnosti-pered-majbutnimi-pokolinnyami</a:t>
            </a:r>
            <a:r>
              <a:rPr lang="ru-RU" sz="1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 </a:t>
            </a: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30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Берназюк </a:t>
            </a: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Ян. Штучний інтелект та система правосуддя України: результати співпраці у році, що минув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https://so.supreme.court.gov.ua/authors/934/shtuchnyi-intelekt-ta-systema-pravosuddia-ukrainy-rezultaty-spivpratsi-u-rotsi-sh%D1%81ho-mynuv</a:t>
            </a: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3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30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Берназюк </a:t>
            </a: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Ян. Наукові надбання як основа для наступних кроків на шляху інтеграції штучного інтелекту в систему правосуддя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4"/>
              </a:rPr>
              <a:t>https://so.supreme.court.gov.ua/news/949/naukovi-nadbannia-iak-osnova-dlia-nastupnykh-krokiv-na-shliakhu-intehratsii-shtuchnoho-intelektu-v-systemu-pravosuddia</a:t>
            </a: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Берназюк </a:t>
            </a:r>
            <a:r>
              <a:rPr lang="ru-RU" sz="1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Ян. Цифрова ера правосуддя: роль ШІ у забезпеченні єдності судової практики в </a:t>
            </a:r>
            <a:r>
              <a:rPr lang="ru-RU" sz="13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Україні </a:t>
            </a:r>
            <a:r>
              <a:rPr lang="en-US" sz="130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5"/>
              </a:rPr>
              <a:t>https://so.supreme.court.gov.ua/news/986/tsyfrova-era-pravosuddia-rol-shi-u-zabezpechenni-iednosti-sudovoi-praktyky-v-ukraini</a:t>
            </a:r>
            <a:r>
              <a:rPr lang="uk-UA" sz="130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30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300" dirty="0" smtClean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300" dirty="0" smtClean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</a:t>
            </a:r>
            <a:r>
              <a:rPr lang="en-US" sz="13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Ian. Artificial Intelligence and the Judicial system of Ukraine: results of cooperation in the past year</a:t>
            </a:r>
            <a:r>
              <a:rPr lang="uk-UA" sz="13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uk-UA" sz="1300" u="sng" kern="100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https://constitutionalist.com.ua/artificial-intelligence-and-the-judicial-system-of-ukraine-results-of-cooperation-in-the-past-year</a:t>
            </a:r>
            <a:r>
              <a:rPr lang="uk-UA" sz="13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300" kern="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Берназюк </a:t>
            </a: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Ян. Штучний інтелект і його використання для забезпечення єдності судової практики як складової довіри до суду // Слово Національної школи суддів України. – 2024, № 2(49), С. 16-35 </a:t>
            </a:r>
            <a:r>
              <a:rPr lang="en-US" sz="1300" kern="100" dirty="0"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https://slovo.nsj.gov.ua/images/pdf/2024_4_49/nsj_4_49_2024.pdf</a:t>
            </a: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300" kern="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Берназюк </a:t>
            </a:r>
            <a:r>
              <a:rPr lang="ru-RU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Ян. </a:t>
            </a: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Ера ШІ й роль верховних судів у цифровій трансформації правосуддя // Юридична газет</a:t>
            </a:r>
            <a:r>
              <a:rPr lang="ru-RU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а. № 4 (792). - С. 16-18. </a:t>
            </a:r>
            <a:r>
              <a:rPr lang="en-US" sz="1300" kern="100" dirty="0"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https://yur-gazeta.com/publications/practice/sudova-praktika/era-shi-y-rol-verhovnih-sudiv-u-cifroviy-transformaciyi-pravosuddya.html</a:t>
            </a: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300" kern="1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300" kern="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Берназюк </a:t>
            </a:r>
            <a:r>
              <a:rPr lang="ru-RU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Ян. </a:t>
            </a:r>
            <a:r>
              <a:rPr lang="ru-RU" altLang="uk-UA" sz="1300" dirty="0" smtClean="0">
                <a:solidFill>
                  <a:srgbClr val="002949"/>
                </a:solidFill>
              </a:rPr>
              <a:t>Правосуддя </a:t>
            </a:r>
            <a:r>
              <a:rPr lang="ru-RU" altLang="uk-UA" sz="1300" dirty="0">
                <a:solidFill>
                  <a:srgbClr val="002949"/>
                </a:solidFill>
              </a:rPr>
              <a:t>і технології з використанням штучного інтелекту: короткострокові та середньострокові перспективи інтеграції </a:t>
            </a:r>
            <a:r>
              <a:rPr lang="ru-RU" altLang="uk-UA" sz="1300" dirty="0">
                <a:solidFill>
                  <a:srgbClr val="002949"/>
                </a:solidFill>
                <a:hlinkClick r:id="rId9"/>
              </a:rPr>
              <a:t>https://court.gov.ua/storage/portal/supreme/prezentacii_2025/153_Justice_AI_Technologies_Integration_Prospects_bernaziuk.pdf</a:t>
            </a:r>
            <a:r>
              <a:rPr lang="ru-RU" altLang="uk-UA" sz="1300" dirty="0">
                <a:solidFill>
                  <a:srgbClr val="002949"/>
                </a:solidFill>
              </a:rPr>
              <a:t> </a:t>
            </a: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300" dirty="0" smtClean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</a:t>
            </a:r>
            <a:r>
              <a:rPr lang="en-US" sz="13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Ian. </a:t>
            </a:r>
            <a:r>
              <a:rPr lang="en-US" sz="13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Artificial Intelligence in the Ukrainian Judiciary: Charting the Course Under the Digital Gavel</a:t>
            </a:r>
            <a:r>
              <a:rPr lang="uk-UA" sz="13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300" kern="100" dirty="0"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https://</a:t>
            </a:r>
            <a:r>
              <a:rPr lang="en-US" sz="1300" kern="100" dirty="0" smtClean="0"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constitutionalist.com.ua/artificial-intelligence-in-the-ukrainian-judiciary-charting-the-course-under-the-digital-gavel</a:t>
            </a:r>
            <a:endParaRPr lang="uk-UA" sz="1300" kern="1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300" dirty="0" smtClean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</a:t>
            </a:r>
            <a:r>
              <a:rPr lang="en-US" sz="13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Ian. </a:t>
            </a:r>
            <a:r>
              <a:rPr lang="en-US" altLang="uk-UA" sz="1300" kern="100" dirty="0" smtClean="0">
                <a:solidFill>
                  <a:srgbClr val="002949"/>
                </a:solidFill>
                <a:cs typeface="Times New Roman" panose="02020603050405020304" pitchFamily="18" charset="0"/>
              </a:rPr>
              <a:t>Benchmarking </a:t>
            </a:r>
            <a:r>
              <a:rPr lang="en-US" altLang="uk-UA" sz="13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Justice: Can AI Uphold the Rule of Law? </a:t>
            </a:r>
            <a:r>
              <a:rPr lang="en-US" altLang="uk-UA" sz="1300" kern="100" dirty="0">
                <a:solidFill>
                  <a:srgbClr val="002949"/>
                </a:solidFill>
                <a:cs typeface="Times New Roman" panose="02020603050405020304" pitchFamily="18" charset="0"/>
                <a:hlinkClick r:id="rId11"/>
              </a:rPr>
              <a:t>https://</a:t>
            </a:r>
            <a:r>
              <a:rPr lang="en-US" altLang="uk-UA" sz="1300" kern="100" dirty="0" smtClean="0">
                <a:solidFill>
                  <a:srgbClr val="002949"/>
                </a:solidFill>
                <a:cs typeface="Times New Roman" panose="02020603050405020304" pitchFamily="18" charset="0"/>
                <a:hlinkClick r:id="rId11"/>
              </a:rPr>
              <a:t>law.ukma.edu.ua/wp-content/uploads/2025/11/Rule-of-Law-and-AI-Challenges.pdf</a:t>
            </a:r>
            <a:r>
              <a:rPr lang="en-US" altLang="uk-UA" sz="1300" kern="100" dirty="0" smtClean="0">
                <a:solidFill>
                  <a:srgbClr val="002949"/>
                </a:solidFill>
                <a:cs typeface="Times New Roman" panose="02020603050405020304" pitchFamily="18" charset="0"/>
              </a:rPr>
              <a:t> </a:t>
            </a:r>
            <a:endParaRPr lang="uk-UA" altLang="uk-UA" sz="1300" kern="100" dirty="0" smtClean="0">
              <a:solidFill>
                <a:srgbClr val="002949"/>
              </a:solidFill>
              <a:cs typeface="Times New Roman" panose="02020603050405020304" pitchFamily="18" charset="0"/>
            </a:endParaRP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altLang="uk-UA" sz="1300" dirty="0" smtClean="0">
                <a:solidFill>
                  <a:srgbClr val="002949"/>
                </a:solidFill>
              </a:rPr>
              <a:t>Берназюк </a:t>
            </a:r>
            <a:r>
              <a:rPr lang="ru-RU" altLang="uk-UA" sz="1300" dirty="0">
                <a:solidFill>
                  <a:srgbClr val="002949"/>
                </a:solidFill>
              </a:rPr>
              <a:t>Ян, Фонова Олена. Правосуддя 2035: між правом і кодом»: Випуск № 18 подкастів НШСУ </a:t>
            </a:r>
            <a:r>
              <a:rPr lang="ru-RU" altLang="uk-UA" sz="1300" dirty="0">
                <a:solidFill>
                  <a:srgbClr val="002949"/>
                </a:solidFill>
                <a:hlinkClick r:id="rId12"/>
              </a:rPr>
              <a:t>https://youtu.be/UlghLhHV8os?si=nCpvAl5p5KP3tY_G</a:t>
            </a:r>
            <a:r>
              <a:rPr lang="ru-RU" altLang="uk-UA" sz="1300" dirty="0">
                <a:solidFill>
                  <a:srgbClr val="002949"/>
                </a:solidFill>
              </a:rPr>
              <a:t> </a:t>
            </a:r>
            <a:r>
              <a:rPr lang="ru-RU" altLang="uk-UA" sz="1300" dirty="0" smtClean="0">
                <a:solidFill>
                  <a:srgbClr val="002949"/>
                </a:solidFill>
              </a:rPr>
              <a:t> </a:t>
            </a:r>
            <a:endParaRPr lang="en-US" altLang="uk-UA" sz="1300" dirty="0">
              <a:solidFill>
                <a:srgbClr val="002949"/>
              </a:solidFill>
            </a:endParaRP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1C051F15-B886-844B-3B90-6CA90B01F7F8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ДОДАТКОВІ ДЖЕРЕЛА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028107A-3699-427E-AA78-C770AD5EC5EB}" type="slidenum">
              <a:rPr lang="uk-UA" sz="1400" smtClean="0">
                <a:solidFill>
                  <a:srgbClr val="002949"/>
                </a:solidFill>
              </a:rPr>
              <a:t>13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Академічна доброчесність, використання ШІ у науці та навчанні (механізм GAIDeT)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94937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4FC462-91EA-4801-A062-F8D36BEF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25" y="5569506"/>
            <a:ext cx="493328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Дякую за увагу</a:t>
            </a:r>
            <a:r>
              <a:rPr lang="en-US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!</a:t>
            </a:r>
            <a:endParaRPr lang="uk-UA" altLang="ru-RU" sz="44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cxnSp>
        <p:nvCxnSpPr>
          <p:cNvPr id="7" name="Пряма сполучна лінія 2">
            <a:extLst>
              <a:ext uri="{FF2B5EF4-FFF2-40B4-BE49-F238E27FC236}">
                <a16:creationId xmlns:a16="http://schemas.microsoft.com/office/drawing/2014/main" id="{89431B16-B8A7-4491-BBE3-19389F18F114}"/>
              </a:ext>
            </a:extLst>
          </p:cNvPr>
          <p:cNvCxnSpPr>
            <a:cxnSpLocks/>
          </p:cNvCxnSpPr>
          <p:nvPr/>
        </p:nvCxnSpPr>
        <p:spPr>
          <a:xfrm>
            <a:off x="587375" y="5477773"/>
            <a:ext cx="90716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5AE18610-062B-FEA4-3C53-2BB8686D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A4B8-FBE2-42FD-8F7C-E331D756A450}" type="slidenum">
              <a:rPr lang="uk-UA" altLang="uk-UA" smtClean="0">
                <a:solidFill>
                  <a:srgbClr val="002949"/>
                </a:solidFill>
              </a:rPr>
              <a:pPr>
                <a:defRPr/>
              </a:pPr>
              <a:t>14</a:t>
            </a:fld>
            <a:endParaRPr lang="uk-UA" altLang="uk-UA" dirty="0">
              <a:solidFill>
                <a:srgbClr val="00294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4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ПЛАН</a:t>
            </a:r>
            <a:endParaRPr lang="uk-UA" sz="4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277768"/>
            <a:ext cx="11395494" cy="4399825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Академічна </a:t>
            </a:r>
            <a:r>
              <a:rPr lang="uk-UA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доброчесність та </a:t>
            </a:r>
            <a:r>
              <a:rPr lang="uk-UA" sz="4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</a:t>
            </a:r>
            <a:r>
              <a:rPr lang="uk-UA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</a:t>
            </a:r>
            <a:r>
              <a:rPr lang="en-US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Human-in-the-Loop 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Виклики </a:t>
            </a:r>
            <a:r>
              <a:rPr lang="uk-UA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 та детекторів ШІ 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GAIDeT </a:t>
            </a:r>
            <a:r>
              <a:rPr lang="uk-UA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як інструмент прозорого використання ШІ 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Регулювання та </a:t>
            </a:r>
            <a:r>
              <a:rPr lang="uk-UA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судова практика 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Галузеві </a:t>
            </a:r>
            <a:r>
              <a:rPr lang="uk-UA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рекомендації (для правників і ЗВО</a:t>
            </a:r>
            <a:r>
              <a:rPr lang="uk-UA" sz="4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).</a:t>
            </a:r>
            <a:endParaRPr lang="uk-UA" sz="4000" noProof="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Академічна доброчесність, використання ШІ у науці та навчанні (механізм GAIDeT)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577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762185" cy="897621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DON'T LET AI DO YOUR HOMEWORK, POPE LEO TELLS US YOUTH</a:t>
            </a:r>
            <a:r>
              <a:rPr lang="uk-UA" sz="32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/>
            </a:r>
            <a:br>
              <a:rPr lang="uk-UA" sz="32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000" dirty="0">
                <a:solidFill>
                  <a:srgbClr val="004E9E"/>
                </a:solidFill>
                <a:ea typeface="Roboto Condensed Light" panose="02000000000000000000" pitchFamily="2" charset="0"/>
              </a:rPr>
              <a:t>https://www.reuters.com/world/dont-let-ai-do-your-homework-pope-leo-tells-us-youth-2025-11-21/?fbclid=IwY2xjawOOeqhleHRuA2FlbQIxMABicmlkETFTODdBaHQ3eUVuVUlxRVJHc3J0YwZhcHBfaWQQMjIyMDM5MTc4ODIwMDg5MgABHo5doBfzq4YYrs88PGRef_pzwaEt5JcPZGlR8LYmt8vlrPWeWzZFpYn23pUb_aem_5WbgoZ2VZ_8MbYY9La3cfg</a:t>
            </a:r>
            <a:endParaRPr lang="uk-UA" sz="1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117" y="1301772"/>
            <a:ext cx="11395494" cy="447220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Як наголосив Папа Лев XIV 21 листопада 2025 року, використовувати ШІ відповідально означає інтегрувати його в освітній процес так, щоб він сприяв інтелектуальному зростанню, а не ставав заміною власних зусиль, тому не просіть алгоритм механічно виконувати "домашнє завдання" замість вас.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Технологія повинна слугувати інструментом для поглиблення розуміння, адже коли ШІ перебирає на себе когнітивну роботу студента, нівелюється розвиток критичного мислення та втрачається здатність формувати самостійну правову позицію</a:t>
            </a:r>
            <a:r>
              <a:rPr lang="en-US" sz="3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 </a:t>
            </a:r>
            <a:endParaRPr lang="uk-UA" sz="3600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Академічна доброчесність, використання ШІ у науці та навчанні (механізм GAIDeT)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266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5A78-90B0-2EF4-9E09-7BDCB1478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5EE4E-8DF3-74DD-5798-8882E4649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4"/>
            <a:ext cx="10515600" cy="493158"/>
          </a:xfrm>
        </p:spPr>
        <p:txBody>
          <a:bodyPr/>
          <a:lstStyle/>
          <a:p>
            <a:pPr algn="ctr"/>
            <a:r>
              <a:rPr lang="en-US" sz="3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HUMAN-IN-THE-LOOP</a:t>
            </a:r>
            <a:endParaRPr lang="uk-UA" sz="38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0EF4466-57C7-8E49-4FD5-CF482F35A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172095"/>
            <a:ext cx="11395494" cy="444730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Ця концепція означає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що людина зберігає не номінальну, а реальну провідну роль у прийнятті рішень, здійснюючи критичний моніторинг на кожному етапі й не допускаючи автоматичного делегування </a:t>
            </a: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складних когнітивних функцій. </a:t>
            </a:r>
            <a:endParaRPr lang="uk-UA" sz="3200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Такий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підхід гарантує, що технологія залишається виключно асистивним інструментом, тоді як обов’язок верифікації фактів, формування змістовних висновків та повна юридична й етична відповідальність за результат завжди лежить на авторові.</a:t>
            </a: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06BC41D-9045-2CFE-6A83-8D1FBC0FFD2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303F3AB-6E44-D6B7-91EB-3A63488A24E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29D1360-2133-CD54-D4B0-F98611609A7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Академічна доброчесність, використання ШІ у науці та навчанні (механізм GAIDeT)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2FDED82-B55C-86D3-39CA-1DA3B830E6A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3297D8DB-4E90-468B-ACC9-1D691E6D8899}" type="slidenum">
              <a:rPr lang="uk-UA" sz="1400" smtClean="0">
                <a:solidFill>
                  <a:srgbClr val="002949"/>
                </a:solidFill>
              </a:rPr>
              <a:t>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933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5A78-90B0-2EF4-9E09-7BDCB1478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5EE4E-8DF3-74DD-5798-8882E4649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4"/>
            <a:ext cx="10515600" cy="1237296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СЕРГІЙ НАЗАРОВЕЦЬ, ЯНА СИЧІКОВА. ХТО МАЄ ВСТАНОВИТИ ПРАВИЛА ВИКОРИСТАННЯ ШІ В НАУЦІ ТА ОСВІТІ</a:t>
            </a:r>
            <a:r>
              <a:rPr lang="ru-RU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zn.ua/ukr/TECHNOLOGIES/khto-maje-vstanoviti-pravila-vikoristannja-shi-v-nautsi-ta-osviti.html</a:t>
            </a:r>
            <a:r>
              <a:rPr lang="uk-UA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8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0EF4466-57C7-8E49-4FD5-CF482F35A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783" y="1862051"/>
            <a:ext cx="11395494" cy="3823854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Репресивні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методи та детектори ШІ виявилися неефективними та юридично вразливими, оскільки вони технічно ненадійні, часто помиляються і породжують атмосферу страху замість 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довіри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 </a:t>
            </a:r>
            <a:endParaRPr lang="uk-UA" sz="3000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Натомість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дієвим рішенням є впровадження таксономії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GAIDeT,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яка дозволяє науковцям прозоро декларувати конкретні технічні завдання, делеговані 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(наприклад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редагування чи переклад), тим самим легалізуючи використання інструменту, але зберігаючи за людиною повну відповідальність за зміст і верифікацію результату.</a:t>
            </a:r>
            <a:endParaRPr lang="uk-UA" sz="30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06BC41D-9045-2CFE-6A83-8D1FBC0FFD2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303F3AB-6E44-D6B7-91EB-3A63488A24E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29D1360-2133-CD54-D4B0-F98611609A7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Академічна доброчесність, використання ШІ у науці та навчанні (механізм GAIDeT)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2FDED82-B55C-86D3-39CA-1DA3B830E6A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3297D8DB-4E90-468B-ACC9-1D691E6D8899}" type="slidenum">
              <a:rPr lang="uk-UA" sz="1400" smtClean="0">
                <a:solidFill>
                  <a:srgbClr val="002949"/>
                </a:solidFill>
              </a:rPr>
              <a:t>5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075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5A78-90B0-2EF4-9E09-7BDCB1478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5EE4E-8DF3-74DD-5798-8882E4649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4"/>
            <a:ext cx="10515600" cy="493158"/>
          </a:xfrm>
        </p:spPr>
        <p:txBody>
          <a:bodyPr/>
          <a:lstStyle/>
          <a:p>
            <a:pPr algn="ctr"/>
            <a:r>
              <a:rPr lang="it-IT" sz="3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GAIDeT</a:t>
            </a:r>
            <a:r>
              <a:rPr lang="uk-UA" sz="3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(</a:t>
            </a:r>
            <a:r>
              <a:rPr lang="it-IT" sz="3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Generative </a:t>
            </a:r>
            <a:r>
              <a:rPr lang="it-IT" sz="3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AI Delegation </a:t>
            </a:r>
            <a:r>
              <a:rPr lang="it-IT" sz="3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Taxonomy</a:t>
            </a:r>
            <a:r>
              <a:rPr lang="uk-UA" sz="3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</a:t>
            </a:r>
            <a:endParaRPr lang="uk-UA" sz="38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0EF4466-57C7-8E49-4FD5-CF482F35A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783" y="1147155"/>
            <a:ext cx="11395494" cy="4717624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Це система прозорого декларування, яка дозволяє студентам та дослідникам чітко розмежувати власний інтелектуальний внесок і технічні функції, делеговані штучному інтелекту, включно з такими задачами, як редагування, переклад, пошук інформації чи інша рутинна підтримка, що не замінює самостійного мислення.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Замість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неефективних заборон або ненадійних детекторів,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GAIDeT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пропонує етику «відкритого протоколу», де академічна доброчесність вимірюється не відмовою від сучасних технологій, а повною прозорістю процесу їх застосування та чесним описом того, які саме кроки в роботі були 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автоматизовані.</a:t>
            </a:r>
            <a:endParaRPr lang="uk-UA" sz="30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06BC41D-9045-2CFE-6A83-8D1FBC0FFD2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303F3AB-6E44-D6B7-91EB-3A63488A24E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29D1360-2133-CD54-D4B0-F98611609A7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Академічна доброчесність, використання ШІ у науці та навчанні (механізм GAIDeT)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2FDED82-B55C-86D3-39CA-1DA3B830E6A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3297D8DB-4E90-468B-ACC9-1D691E6D8899}" type="slidenum">
              <a:rPr lang="uk-UA" sz="1400" smtClean="0">
                <a:solidFill>
                  <a:srgbClr val="002949"/>
                </a:solidFill>
              </a:rPr>
              <a:t>6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403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5A78-90B0-2EF4-9E09-7BDCB1478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5EE4E-8DF3-74DD-5798-8882E4649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499117"/>
            <a:ext cx="10515600" cy="493158"/>
          </a:xfrm>
        </p:spPr>
        <p:txBody>
          <a:bodyPr/>
          <a:lstStyle/>
          <a:p>
            <a:pPr algn="ctr"/>
            <a:r>
              <a:rPr lang="it-IT" sz="3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GAIDeT</a:t>
            </a:r>
            <a:r>
              <a:rPr lang="uk-UA" sz="3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(</a:t>
            </a:r>
            <a:r>
              <a:rPr lang="it-IT" sz="3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Generative AI Delegation Taxonomy</a:t>
            </a:r>
            <a:r>
              <a:rPr lang="uk-UA" sz="3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</a:t>
            </a:r>
            <a:endParaRPr lang="uk-UA" sz="38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0EF4466-57C7-8E49-4FD5-CF482F35A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783" y="1147155"/>
            <a:ext cx="11395494" cy="453875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Впровадження 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GAIDeT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базується на принципі 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Human-in-the-Loop,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який гарантує, що за будь-який результат, отриманий за допомогою алгоритмів, остаточну відповідальність несе людина — студент чи автор роботи, — адже саме вона здійснює критичну перевірку, осмислення та верифікацію використаних даних.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Для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сучасної освіти 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GAIDeT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перетворюється на новий стандарт відповідальної взаємодії з технологіями, переводячи використання ШІ із «сірої зони» у легітимний, контрольований і задокументований елемент навчального процесу, який допомагає зберегти баланс між інтелектуальною чесністю та ефективною підтримкою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навчання.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06BC41D-9045-2CFE-6A83-8D1FBC0FFD2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303F3AB-6E44-D6B7-91EB-3A63488A24E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29D1360-2133-CD54-D4B0-F98611609A7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Академічна доброчесність, використання ШІ у науці та навчанні (механізм GAIDeT)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2FDED82-B55C-86D3-39CA-1DA3B830E6A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3297D8DB-4E90-468B-ACC9-1D691E6D8899}" type="slidenum">
              <a:rPr lang="uk-UA" sz="1400" smtClean="0">
                <a:solidFill>
                  <a:srgbClr val="002949"/>
                </a:solidFill>
              </a:rPr>
              <a:t>7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778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15066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ПОЛОЖЕННЯ ПРО ВИКОРИСТАННЯ ТЕХНОЛОГІЙ ШІ ПРАЦІВНИКАМИ АПАРАТУ </a:t>
            </a:r>
            <a:r>
              <a:rPr lang="ru-RU" sz="32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ВС</a:t>
            </a:r>
            <a:br>
              <a:rPr lang="ru-RU" sz="32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</a:t>
            </a:r>
            <a:r>
              <a:rPr lang="en-US" sz="1600" dirty="0" smtClean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constitutionalist.com.ua/poperednij-proiekt-polozhennia-pro-vykorystannia-tekhnolohij-shi-pratsivnykamy-aparatu-vs</a:t>
            </a:r>
            <a:r>
              <a:rPr lang="uk-UA" sz="16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  <a:endParaRPr lang="uk-UA" sz="1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37855"/>
            <a:ext cx="11395494" cy="4326922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2.1.2. </a:t>
            </a: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випадку використання ШІ для створення документа або його частини працівник у супровідній інформації або в самому документі повідомляє осіб, яким надається відповідна інформація, про таке використання.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2.1.3. Не вимагається повідомлення про використання ШІ, якщо технологія застосовувалася для виконання суто технічних завдань (наприклад, перевірка граматики, форматування тексту, транскрибування</a:t>
            </a:r>
            <a:r>
              <a:rPr lang="ru-RU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ru-RU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тощо</a:t>
            </a:r>
            <a:r>
              <a:rPr lang="ru-RU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</a:t>
            </a: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 </a:t>
            </a:r>
            <a:endParaRPr lang="uk-UA" sz="34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Академічна доброчесність, використання ШІ у науці та навчанні (механізм GAIDeT)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8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41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394157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УХВАЛА КИЇВСЬКОГО АПЕЛЯЦІЙНОГО СУДУ ВІД 30 ЛИПНЯ 2025 РОКУ У СПРАВІ № 11-КП/824/1818/2025</a:t>
            </a:r>
            <a:b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reyestr.court.gov.ua/Review/129699665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12174"/>
            <a:ext cx="11395494" cy="405260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скасував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вирок суду першої інстанції, призначивши новий розгляд, через його незаконність, необґрунтованість та немотивованість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Ключова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підстава для скасування: суд першої інстанції обтяжив вирок довільним трактуванням загальних понять та теоретичними аспектами, згенерованими штучним інтелектом "</a:t>
            </a:r>
            <a:r>
              <a:rPr lang="en-US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ChatGPT",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що поставило під сумнів суддівський розсуд та тлумачення права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Апеляційний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наголосив, що використання технологій має поважати природу судового процесу, а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є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лише допоміжним інструментом, який не може замінити роль суддів у встановленні фактичних обставин справи (КРЄС № 26 (2023), п. 90; позиція ВС від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08.02.2024 у справі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№ 925/200/22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Академічна доброчесність, використання ШІ у науці та навчанні (механізм GAIDeT)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9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867141"/>
      </p:ext>
    </p:extLst>
  </p:cSld>
  <p:clrMapOvr>
    <a:masterClrMapping/>
  </p:clrMapOvr>
</p:sld>
</file>

<file path=ppt/theme/theme1.xml><?xml version="1.0" encoding="utf-8"?>
<a:theme xmlns:a="http://schemas.openxmlformats.org/drawingml/2006/main" name="Верховний Суд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Верховний Суд" id="{85927FFF-16E0-4779-9E9F-FDB9FC60E28B}" vid="{1C97956D-EB6D-4D66-A40D-6F9E3D9A6E3D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Верховний Суд</Template>
  <TotalTime>9713</TotalTime>
  <Words>1514</Words>
  <Application>Microsoft Office PowerPoint</Application>
  <PresentationFormat>Широкий екран</PresentationFormat>
  <Paragraphs>105</Paragraphs>
  <Slides>14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Roboto Condensed Light</vt:lpstr>
      <vt:lpstr>Times New Roman</vt:lpstr>
      <vt:lpstr>Верховний Суд</vt:lpstr>
      <vt:lpstr>Презентація PowerPoint</vt:lpstr>
      <vt:lpstr>ПЛАН</vt:lpstr>
      <vt:lpstr>DON'T LET AI DO YOUR HOMEWORK, POPE LEO TELLS US YOUTH https://www.reuters.com/world/dont-let-ai-do-your-homework-pope-leo-tells-us-youth-2025-11-21/?fbclid=IwY2xjawOOeqhleHRuA2FlbQIxMABicmlkETFTODdBaHQ3eUVuVUlxRVJHc3J0YwZhcHBfaWQQMjIyMDM5MTc4ODIwMDg5MgABHo5doBfzq4YYrs88PGRef_pzwaEt5JcPZGlR8LYmt8vlrPWeWzZFpYn23pUb_aem_5WbgoZ2VZ_8MbYY9La3cfg</vt:lpstr>
      <vt:lpstr>HUMAN-IN-THE-LOOP</vt:lpstr>
      <vt:lpstr>СЕРГІЙ НАЗАРОВЕЦЬ, ЯНА СИЧІКОВА. ХТО МАЄ ВСТАНОВИТИ ПРАВИЛА ВИКОРИСТАННЯ ШІ В НАУЦІ ТА ОСВІТІ https://zn.ua/ukr/TECHNOLOGIES/khto-maje-vstanoviti-pravila-vikoristannja-shi-v-nautsi-ta-osviti.html </vt:lpstr>
      <vt:lpstr>GAIDeT (Generative AI Delegation Taxonomy)</vt:lpstr>
      <vt:lpstr>GAIDeT (Generative AI Delegation Taxonomy)</vt:lpstr>
      <vt:lpstr>ПОЛОЖЕННЯ ПРО ВИКОРИСТАННЯ ТЕХНОЛОГІЙ ШІ ПРАЦІВНИКАМИ АПАРАТУ ВС https://constitutionalist.com.ua/poperednij-proiekt-polozhennia-pro-vykorystannia-tekhnolohij-shi-pratsivnykamy-aparatu-vs </vt:lpstr>
      <vt:lpstr>УХВАЛА КИЇВСЬКОГО АПЕЛЯЦІЙНОГО СУДУ ВІД 30 ЛИПНЯ 2025 РОКУ У СПРАВІ № 11-КП/824/1818/2025 https://reyestr.court.gov.ua/Review/129699665  </vt:lpstr>
      <vt:lpstr>ПОСТАНОВА ВС ВІД 30 ТРАВНЯ 2025 РОКУ У СПРАВІ № 560/8264/24 https://reyestr.court.gov.ua/Review/127846 </vt:lpstr>
      <vt:lpstr>РЕКОМЕНДАЦІЇ ДЛЯ ПРАВНИКІВ ЩОДО БЕЗПЕЧНОГО ВИКОРИСТАННЯ ШТУЧНОГО ІНТЕЛЕКТУ (ЛИПЕНЬ 2025) https://constitutionalist.com.ua/rekomendatsii-z-vidpovidalnoho-vykorystannia-shtuchnoho-intelektu-dlia-pravnykiv </vt:lpstr>
      <vt:lpstr>РЕКОМЕНДАЦІЇ ЩОДО ВІДПОВІДАЛЬНОГО ВПРОВАДЖЕННЯ ТА ВИКОРИСТАННЯ ТЕХНОЛОГІЙ ШІ В ЗВО https://storage.thedigital.gov.ua/files/5/b5/1de422b38985d037d9ba8f9f6cb2ab58.pdf 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Роман Палюх</dc:creator>
  <cp:lastModifiedBy>Ян Олександрович Берназюк</cp:lastModifiedBy>
  <cp:revision>566</cp:revision>
  <cp:lastPrinted>2025-06-05T10:48:47Z</cp:lastPrinted>
  <dcterms:created xsi:type="dcterms:W3CDTF">2018-11-30T10:25:38Z</dcterms:created>
  <dcterms:modified xsi:type="dcterms:W3CDTF">2025-12-31T13:59:26Z</dcterms:modified>
</cp:coreProperties>
</file>