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256" r:id="rId2"/>
    <p:sldId id="997" r:id="rId3"/>
    <p:sldId id="1000" r:id="rId4"/>
    <p:sldId id="1002" r:id="rId5"/>
    <p:sldId id="1003" r:id="rId6"/>
    <p:sldId id="1004" r:id="rId7"/>
    <p:sldId id="1010" r:id="rId8"/>
    <p:sldId id="1011" r:id="rId9"/>
    <p:sldId id="1012" r:id="rId10"/>
    <p:sldId id="1013" r:id="rId11"/>
    <p:sldId id="1014" r:id="rId12"/>
    <p:sldId id="1016" r:id="rId13"/>
    <p:sldId id="998" r:id="rId14"/>
    <p:sldId id="1006" r:id="rId15"/>
    <p:sldId id="1008" r:id="rId16"/>
    <p:sldId id="954" r:id="rId17"/>
    <p:sldId id="988" r:id="rId18"/>
    <p:sldId id="993" r:id="rId19"/>
    <p:sldId id="994" r:id="rId20"/>
    <p:sldId id="958" r:id="rId21"/>
    <p:sldId id="962" r:id="rId22"/>
    <p:sldId id="970" r:id="rId23"/>
    <p:sldId id="893" r:id="rId24"/>
    <p:sldId id="279" r:id="rId25"/>
  </p:sldIdLst>
  <p:sldSz cx="12192000" cy="6858000"/>
  <p:notesSz cx="9928225" cy="6797675"/>
  <p:defaultTextStyle>
    <a:defPPr>
      <a:defRPr lang="uk-U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озділ за замовчуванням" id="{A582119A-734D-428B-9DF0-AEC51D4D306F}">
          <p14:sldIdLst>
            <p14:sldId id="256"/>
            <p14:sldId id="997"/>
            <p14:sldId id="1000"/>
            <p14:sldId id="1002"/>
            <p14:sldId id="1003"/>
            <p14:sldId id="1004"/>
            <p14:sldId id="1010"/>
            <p14:sldId id="1011"/>
            <p14:sldId id="1012"/>
            <p14:sldId id="1013"/>
            <p14:sldId id="1014"/>
            <p14:sldId id="1016"/>
            <p14:sldId id="998"/>
            <p14:sldId id="1006"/>
            <p14:sldId id="1008"/>
            <p14:sldId id="954"/>
            <p14:sldId id="988"/>
            <p14:sldId id="993"/>
            <p14:sldId id="994"/>
            <p14:sldId id="958"/>
            <p14:sldId id="962"/>
            <p14:sldId id="970"/>
            <p14:sldId id="893"/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026">
          <p15:clr>
            <a:srgbClr val="A4A3A4"/>
          </p15:clr>
        </p15:guide>
        <p15:guide id="2" orient="horz" pos="368" userDrawn="1">
          <p15:clr>
            <a:srgbClr val="A4A3A4"/>
          </p15:clr>
        </p15:guide>
        <p15:guide id="3" pos="370" userDrawn="1">
          <p15:clr>
            <a:srgbClr val="A4A3A4"/>
          </p15:clr>
        </p15:guide>
        <p15:guide id="4" pos="7310" userDrawn="1">
          <p15:clr>
            <a:srgbClr val="A4A3A4"/>
          </p15:clr>
        </p15:guide>
        <p15:guide id="5" orient="horz" pos="2160">
          <p15:clr>
            <a:srgbClr val="A4A3A4"/>
          </p15:clr>
        </p15:guide>
        <p15:guide id="6" orient="horz" pos="3952" userDrawn="1">
          <p15:clr>
            <a:srgbClr val="A4A3A4"/>
          </p15:clr>
        </p15:guide>
        <p15:guide id="7" orient="horz" pos="386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Ян Берназюк" initials="ЯБ" lastIdx="1" clrIdx="0">
    <p:extLst>
      <p:ext uri="{19B8F6BF-5375-455C-9EA6-DF929625EA0E}">
        <p15:presenceInfo xmlns:p15="http://schemas.microsoft.com/office/powerpoint/2012/main" userId="581687679c8901c1" providerId="Windows Live"/>
      </p:ext>
    </p:extLst>
  </p:cmAuthor>
  <p:cmAuthor id="2" name="Ян Олександрович Берназюк" initials="ЯОБ" lastIdx="0" clrIdx="1">
    <p:extLst>
      <p:ext uri="{19B8F6BF-5375-455C-9EA6-DF929625EA0E}">
        <p15:presenceInfo xmlns:p15="http://schemas.microsoft.com/office/powerpoint/2012/main" userId="S-1-5-21-788283012-2006182406-367807169-81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E9E"/>
    <a:srgbClr val="002949"/>
    <a:srgbClr val="38B6AB"/>
    <a:srgbClr val="F0E8E3"/>
    <a:srgbClr val="3742D1"/>
    <a:srgbClr val="4E9EC4"/>
    <a:srgbClr val="0086CD"/>
    <a:srgbClr val="FFD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77" autoAdjust="0"/>
    <p:restoredTop sz="94683"/>
  </p:normalViewPr>
  <p:slideViewPr>
    <p:cSldViewPr snapToGrid="0">
      <p:cViewPr varScale="1">
        <p:scale>
          <a:sx n="56" d="100"/>
          <a:sy n="56" d="100"/>
        </p:scale>
        <p:origin x="96" y="1218"/>
      </p:cViewPr>
      <p:guideLst>
        <p:guide orient="horz" pos="1026"/>
        <p:guide orient="horz" pos="368"/>
        <p:guide pos="370"/>
        <p:guide pos="7310"/>
        <p:guide orient="horz" pos="2160"/>
        <p:guide orient="horz" pos="3952"/>
        <p:guide orient="horz" pos="38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Relationship Id="rId35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Ян Берназюк" userId="581687679c8901c1" providerId="LiveId" clId="{2260EC51-C180-4113-9725-14F4E9C46F5C}"/>
    <pc:docChg chg="undo custSel addSld delSld modSld sldOrd modSection">
      <pc:chgData name="Ян Берназюк" userId="581687679c8901c1" providerId="LiveId" clId="{2260EC51-C180-4113-9725-14F4E9C46F5C}" dt="2025-11-28T10:19:01.918" v="531" actId="20577"/>
      <pc:docMkLst>
        <pc:docMk/>
      </pc:docMkLst>
      <pc:sldChg chg="del">
        <pc:chgData name="Ян Берназюк" userId="581687679c8901c1" providerId="LiveId" clId="{2260EC51-C180-4113-9725-14F4E9C46F5C}" dt="2025-11-28T08:31:14.092" v="1" actId="2696"/>
        <pc:sldMkLst>
          <pc:docMk/>
          <pc:sldMk cId="2725266022" sldId="902"/>
        </pc:sldMkLst>
      </pc:sldChg>
      <pc:sldChg chg="del">
        <pc:chgData name="Ян Берназюк" userId="581687679c8901c1" providerId="LiveId" clId="{2260EC51-C180-4113-9725-14F4E9C46F5C}" dt="2025-11-28T08:32:01.671" v="7" actId="2696"/>
        <pc:sldMkLst>
          <pc:docMk/>
          <pc:sldMk cId="2291308850" sldId="960"/>
        </pc:sldMkLst>
      </pc:sldChg>
      <pc:sldChg chg="del">
        <pc:chgData name="Ян Берназюк" userId="581687679c8901c1" providerId="LiveId" clId="{2260EC51-C180-4113-9725-14F4E9C46F5C}" dt="2025-11-28T08:31:37.900" v="5" actId="2696"/>
        <pc:sldMkLst>
          <pc:docMk/>
          <pc:sldMk cId="4282884024" sldId="964"/>
        </pc:sldMkLst>
      </pc:sldChg>
      <pc:sldChg chg="del">
        <pc:chgData name="Ян Берназюк" userId="581687679c8901c1" providerId="LiveId" clId="{2260EC51-C180-4113-9725-14F4E9C46F5C}" dt="2025-11-28T08:31:48.779" v="6" actId="2696"/>
        <pc:sldMkLst>
          <pc:docMk/>
          <pc:sldMk cId="2226475247" sldId="965"/>
        </pc:sldMkLst>
      </pc:sldChg>
      <pc:sldChg chg="modSp mod">
        <pc:chgData name="Ян Берназюк" userId="581687679c8901c1" providerId="LiveId" clId="{2260EC51-C180-4113-9725-14F4E9C46F5C}" dt="2025-11-28T09:31:45.013" v="398" actId="123"/>
        <pc:sldMkLst>
          <pc:docMk/>
          <pc:sldMk cId="3698339080" sldId="970"/>
        </pc:sldMkLst>
        <pc:spChg chg="mod">
          <ac:chgData name="Ян Берназюк" userId="581687679c8901c1" providerId="LiveId" clId="{2260EC51-C180-4113-9725-14F4E9C46F5C}" dt="2025-11-28T09:31:45.013" v="398" actId="123"/>
          <ac:spMkLst>
            <pc:docMk/>
            <pc:sldMk cId="3698339080" sldId="970"/>
            <ac:spMk id="3" creationId="{D4F2DC3E-5ADF-4808-A3C6-34A83DDC7E34}"/>
          </ac:spMkLst>
        </pc:spChg>
      </pc:sldChg>
      <pc:sldChg chg="del">
        <pc:chgData name="Ян Берназюк" userId="581687679c8901c1" providerId="LiveId" clId="{2260EC51-C180-4113-9725-14F4E9C46F5C}" dt="2025-11-28T08:31:19.527" v="2" actId="2696"/>
        <pc:sldMkLst>
          <pc:docMk/>
          <pc:sldMk cId="999867141" sldId="971"/>
        </pc:sldMkLst>
      </pc:sldChg>
      <pc:sldChg chg="del">
        <pc:chgData name="Ян Берназюк" userId="581687679c8901c1" providerId="LiveId" clId="{2260EC51-C180-4113-9725-14F4E9C46F5C}" dt="2025-11-28T08:31:28.519" v="3" actId="2696"/>
        <pc:sldMkLst>
          <pc:docMk/>
          <pc:sldMk cId="2228956119" sldId="972"/>
        </pc:sldMkLst>
      </pc:sldChg>
      <pc:sldChg chg="del">
        <pc:chgData name="Ян Берназюк" userId="581687679c8901c1" providerId="LiveId" clId="{2260EC51-C180-4113-9725-14F4E9C46F5C}" dt="2025-11-28T08:31:33.864" v="4" actId="2696"/>
        <pc:sldMkLst>
          <pc:docMk/>
          <pc:sldMk cId="4222788978" sldId="973"/>
        </pc:sldMkLst>
      </pc:sldChg>
      <pc:sldChg chg="modSp mod">
        <pc:chgData name="Ян Берназюк" userId="581687679c8901c1" providerId="LiveId" clId="{2260EC51-C180-4113-9725-14F4E9C46F5C}" dt="2025-11-28T10:18:22.084" v="529" actId="6549"/>
        <pc:sldMkLst>
          <pc:docMk/>
          <pc:sldMk cId="3106906573" sldId="990"/>
        </pc:sldMkLst>
        <pc:spChg chg="mod">
          <ac:chgData name="Ян Берназюк" userId="581687679c8901c1" providerId="LiveId" clId="{2260EC51-C180-4113-9725-14F4E9C46F5C}" dt="2025-11-28T10:18:22.084" v="529" actId="6549"/>
          <ac:spMkLst>
            <pc:docMk/>
            <pc:sldMk cId="3106906573" sldId="990"/>
            <ac:spMk id="3" creationId="{D4F2DC3E-5ADF-4808-A3C6-34A83DDC7E34}"/>
          </ac:spMkLst>
        </pc:spChg>
      </pc:sldChg>
      <pc:sldChg chg="modSp mod ord">
        <pc:chgData name="Ян Берназюк" userId="581687679c8901c1" providerId="LiveId" clId="{2260EC51-C180-4113-9725-14F4E9C46F5C}" dt="2025-11-28T10:13:12.854" v="481" actId="6549"/>
        <pc:sldMkLst>
          <pc:docMk/>
          <pc:sldMk cId="3390348680" sldId="996"/>
        </pc:sldMkLst>
        <pc:spChg chg="mod">
          <ac:chgData name="Ян Берназюк" userId="581687679c8901c1" providerId="LiveId" clId="{2260EC51-C180-4113-9725-14F4E9C46F5C}" dt="2025-11-28T10:13:12.854" v="481" actId="6549"/>
          <ac:spMkLst>
            <pc:docMk/>
            <pc:sldMk cId="3390348680" sldId="996"/>
            <ac:spMk id="8" creationId="{B2189E4C-2AA1-F723-5FBB-478D01D2618B}"/>
          </ac:spMkLst>
        </pc:spChg>
      </pc:sldChg>
      <pc:sldChg chg="addSp delSp modSp mod">
        <pc:chgData name="Ян Берназюк" userId="581687679c8901c1" providerId="LiveId" clId="{2260EC51-C180-4113-9725-14F4E9C46F5C}" dt="2025-11-28T10:12:57.784" v="479" actId="20577"/>
        <pc:sldMkLst>
          <pc:docMk/>
          <pc:sldMk cId="235235137" sldId="997"/>
        </pc:sldMkLst>
        <pc:spChg chg="mod">
          <ac:chgData name="Ян Берназюк" userId="581687679c8901c1" providerId="LiveId" clId="{2260EC51-C180-4113-9725-14F4E9C46F5C}" dt="2025-11-28T10:09:05.713" v="476" actId="255"/>
          <ac:spMkLst>
            <pc:docMk/>
            <pc:sldMk cId="235235137" sldId="997"/>
            <ac:spMk id="2" creationId="{9934BD08-F0D9-4EB5-AA18-576E2A94D4CD}"/>
          </ac:spMkLst>
        </pc:spChg>
        <pc:spChg chg="add del mod">
          <ac:chgData name="Ян Берназюк" userId="581687679c8901c1" providerId="LiveId" clId="{2260EC51-C180-4113-9725-14F4E9C46F5C}" dt="2025-11-28T10:09:53.585" v="477" actId="20578"/>
          <ac:spMkLst>
            <pc:docMk/>
            <pc:sldMk cId="235235137" sldId="997"/>
            <ac:spMk id="3" creationId="{D4F2DC3E-5ADF-4808-A3C6-34A83DDC7E34}"/>
          </ac:spMkLst>
        </pc:spChg>
        <pc:spChg chg="add mod">
          <ac:chgData name="Ян Берназюк" userId="581687679c8901c1" providerId="LiveId" clId="{2260EC51-C180-4113-9725-14F4E9C46F5C}" dt="2025-11-28T10:07:27.691" v="414"/>
          <ac:spMkLst>
            <pc:docMk/>
            <pc:sldMk cId="235235137" sldId="997"/>
            <ac:spMk id="7" creationId="{9A048478-002E-C8F4-B07B-68461C513051}"/>
          </ac:spMkLst>
        </pc:spChg>
        <pc:spChg chg="mod">
          <ac:chgData name="Ян Берназюк" userId="581687679c8901c1" providerId="LiveId" clId="{2260EC51-C180-4113-9725-14F4E9C46F5C}" dt="2025-11-28T10:12:57.784" v="479" actId="20577"/>
          <ac:spMkLst>
            <pc:docMk/>
            <pc:sldMk cId="235235137" sldId="997"/>
            <ac:spMk id="8" creationId="{B2189E4C-2AA1-F723-5FBB-478D01D2618B}"/>
          </ac:spMkLst>
        </pc:spChg>
      </pc:sldChg>
      <pc:sldChg chg="modSp mod">
        <pc:chgData name="Ян Берназюк" userId="581687679c8901c1" providerId="LiveId" clId="{2260EC51-C180-4113-9725-14F4E9C46F5C}" dt="2025-11-28T10:13:52.157" v="491" actId="6549"/>
        <pc:sldMkLst>
          <pc:docMk/>
          <pc:sldMk cId="3948031058" sldId="998"/>
        </pc:sldMkLst>
        <pc:spChg chg="mod">
          <ac:chgData name="Ян Берназюк" userId="581687679c8901c1" providerId="LiveId" clId="{2260EC51-C180-4113-9725-14F4E9C46F5C}" dt="2025-11-28T09:52:42.258" v="404" actId="14100"/>
          <ac:spMkLst>
            <pc:docMk/>
            <pc:sldMk cId="3948031058" sldId="998"/>
            <ac:spMk id="2" creationId="{9934BD08-F0D9-4EB5-AA18-576E2A94D4CD}"/>
          </ac:spMkLst>
        </pc:spChg>
        <pc:spChg chg="mod">
          <ac:chgData name="Ян Берназюк" userId="581687679c8901c1" providerId="LiveId" clId="{2260EC51-C180-4113-9725-14F4E9C46F5C}" dt="2025-11-28T09:52:57.461" v="405" actId="255"/>
          <ac:spMkLst>
            <pc:docMk/>
            <pc:sldMk cId="3948031058" sldId="998"/>
            <ac:spMk id="3" creationId="{D4F2DC3E-5ADF-4808-A3C6-34A83DDC7E34}"/>
          </ac:spMkLst>
        </pc:spChg>
        <pc:spChg chg="mod">
          <ac:chgData name="Ян Берназюк" userId="581687679c8901c1" providerId="LiveId" clId="{2260EC51-C180-4113-9725-14F4E9C46F5C}" dt="2025-11-28T10:13:52.157" v="491" actId="6549"/>
          <ac:spMkLst>
            <pc:docMk/>
            <pc:sldMk cId="3948031058" sldId="998"/>
            <ac:spMk id="8" creationId="{B2189E4C-2AA1-F723-5FBB-478D01D2618B}"/>
          </ac:spMkLst>
        </pc:spChg>
      </pc:sldChg>
      <pc:sldChg chg="new del">
        <pc:chgData name="Ян Берназюк" userId="581687679c8901c1" providerId="LiveId" clId="{2260EC51-C180-4113-9725-14F4E9C46F5C}" dt="2025-11-28T08:41:08.238" v="25" actId="2696"/>
        <pc:sldMkLst>
          <pc:docMk/>
          <pc:sldMk cId="2074814157" sldId="999"/>
        </pc:sldMkLst>
      </pc:sldChg>
      <pc:sldChg chg="modSp add mod">
        <pc:chgData name="Ян Берназюк" userId="581687679c8901c1" providerId="LiveId" clId="{2260EC51-C180-4113-9725-14F4E9C46F5C}" dt="2025-11-28T10:19:01.918" v="531" actId="20577"/>
        <pc:sldMkLst>
          <pc:docMk/>
          <pc:sldMk cId="3067960084" sldId="1000"/>
        </pc:sldMkLst>
        <pc:spChg chg="mod">
          <ac:chgData name="Ян Берназюк" userId="581687679c8901c1" providerId="LiveId" clId="{2260EC51-C180-4113-9725-14F4E9C46F5C}" dt="2025-11-28T08:42:41.782" v="36" actId="14100"/>
          <ac:spMkLst>
            <pc:docMk/>
            <pc:sldMk cId="3067960084" sldId="1000"/>
            <ac:spMk id="2" creationId="{23C4A60E-9387-C5E7-3D44-4988E1D5150C}"/>
          </ac:spMkLst>
        </pc:spChg>
        <pc:spChg chg="mod">
          <ac:chgData name="Ян Берназюк" userId="581687679c8901c1" providerId="LiveId" clId="{2260EC51-C180-4113-9725-14F4E9C46F5C}" dt="2025-11-28T10:19:01.918" v="531" actId="20577"/>
          <ac:spMkLst>
            <pc:docMk/>
            <pc:sldMk cId="3067960084" sldId="1000"/>
            <ac:spMk id="3" creationId="{F4A2A390-D734-B841-F39E-3ABE8C30D6F2}"/>
          </ac:spMkLst>
        </pc:spChg>
        <pc:spChg chg="mod">
          <ac:chgData name="Ян Берназюк" userId="581687679c8901c1" providerId="LiveId" clId="{2260EC51-C180-4113-9725-14F4E9C46F5C}" dt="2025-11-28T10:13:19.486" v="483" actId="6549"/>
          <ac:spMkLst>
            <pc:docMk/>
            <pc:sldMk cId="3067960084" sldId="1000"/>
            <ac:spMk id="8" creationId="{A92C4D58-2450-3421-56D5-466E997C90D1}"/>
          </ac:spMkLst>
        </pc:spChg>
      </pc:sldChg>
      <pc:sldChg chg="new del">
        <pc:chgData name="Ян Берназюк" userId="581687679c8901c1" providerId="LiveId" clId="{2260EC51-C180-4113-9725-14F4E9C46F5C}" dt="2025-11-28T09:13:30.097" v="307" actId="2696"/>
        <pc:sldMkLst>
          <pc:docMk/>
          <pc:sldMk cId="3200966407" sldId="1001"/>
        </pc:sldMkLst>
      </pc:sldChg>
      <pc:sldChg chg="modSp add mod ord">
        <pc:chgData name="Ян Берназюк" userId="581687679c8901c1" providerId="LiveId" clId="{2260EC51-C180-4113-9725-14F4E9C46F5C}" dt="2025-11-28T10:13:25.618" v="485" actId="20577"/>
        <pc:sldMkLst>
          <pc:docMk/>
          <pc:sldMk cId="3526244834" sldId="1002"/>
        </pc:sldMkLst>
        <pc:spChg chg="mod">
          <ac:chgData name="Ян Берназюк" userId="581687679c8901c1" providerId="LiveId" clId="{2260EC51-C180-4113-9725-14F4E9C46F5C}" dt="2025-11-28T08:49:21.941" v="56" actId="255"/>
          <ac:spMkLst>
            <pc:docMk/>
            <pc:sldMk cId="3526244834" sldId="1002"/>
            <ac:spMk id="2" creationId="{0C348E2B-CB28-557F-066D-11833CFE7119}"/>
          </ac:spMkLst>
        </pc:spChg>
        <pc:spChg chg="mod">
          <ac:chgData name="Ян Берназюк" userId="581687679c8901c1" providerId="LiveId" clId="{2260EC51-C180-4113-9725-14F4E9C46F5C}" dt="2025-11-28T08:53:20.953" v="118" actId="20577"/>
          <ac:spMkLst>
            <pc:docMk/>
            <pc:sldMk cId="3526244834" sldId="1002"/>
            <ac:spMk id="3" creationId="{07A2F9B7-8EB2-FCA7-10E7-C35E8E1BF38E}"/>
          </ac:spMkLst>
        </pc:spChg>
        <pc:spChg chg="mod">
          <ac:chgData name="Ян Берназюк" userId="581687679c8901c1" providerId="LiveId" clId="{2260EC51-C180-4113-9725-14F4E9C46F5C}" dt="2025-11-28T10:13:25.618" v="485" actId="20577"/>
          <ac:spMkLst>
            <pc:docMk/>
            <pc:sldMk cId="3526244834" sldId="1002"/>
            <ac:spMk id="8" creationId="{B2FB2546-A9E3-58C1-A5C3-3EB5E160B562}"/>
          </ac:spMkLst>
        </pc:spChg>
      </pc:sldChg>
      <pc:sldChg chg="modSp add mod ord">
        <pc:chgData name="Ян Берназюк" userId="581687679c8901c1" providerId="LiveId" clId="{2260EC51-C180-4113-9725-14F4E9C46F5C}" dt="2025-11-28T10:13:40.073" v="487" actId="20577"/>
        <pc:sldMkLst>
          <pc:docMk/>
          <pc:sldMk cId="96133820" sldId="1003"/>
        </pc:sldMkLst>
        <pc:spChg chg="mod">
          <ac:chgData name="Ян Берназюк" userId="581687679c8901c1" providerId="LiveId" clId="{2260EC51-C180-4113-9725-14F4E9C46F5C}" dt="2025-11-28T09:51:54.783" v="399" actId="255"/>
          <ac:spMkLst>
            <pc:docMk/>
            <pc:sldMk cId="96133820" sldId="1003"/>
            <ac:spMk id="2" creationId="{FF76235F-9365-EA31-51A8-A37711EAB013}"/>
          </ac:spMkLst>
        </pc:spChg>
        <pc:spChg chg="mod">
          <ac:chgData name="Ян Берназюк" userId="581687679c8901c1" providerId="LiveId" clId="{2260EC51-C180-4113-9725-14F4E9C46F5C}" dt="2025-11-28T09:03:03.823" v="185" actId="948"/>
          <ac:spMkLst>
            <pc:docMk/>
            <pc:sldMk cId="96133820" sldId="1003"/>
            <ac:spMk id="3" creationId="{4B7F546F-F913-9417-ADD2-D8E2B4312DD5}"/>
          </ac:spMkLst>
        </pc:spChg>
        <pc:spChg chg="mod">
          <ac:chgData name="Ян Берназюк" userId="581687679c8901c1" providerId="LiveId" clId="{2260EC51-C180-4113-9725-14F4E9C46F5C}" dt="2025-11-28T10:13:40.073" v="487" actId="20577"/>
          <ac:spMkLst>
            <pc:docMk/>
            <pc:sldMk cId="96133820" sldId="1003"/>
            <ac:spMk id="8" creationId="{23CC60C8-6D0E-CD31-3F90-14FAFE270F95}"/>
          </ac:spMkLst>
        </pc:spChg>
      </pc:sldChg>
      <pc:sldChg chg="modSp add mod ord">
        <pc:chgData name="Ян Берназюк" userId="581687679c8901c1" providerId="LiveId" clId="{2260EC51-C180-4113-9725-14F4E9C46F5C}" dt="2025-11-28T10:13:46.243" v="489" actId="20577"/>
        <pc:sldMkLst>
          <pc:docMk/>
          <pc:sldMk cId="1571797399" sldId="1004"/>
        </pc:sldMkLst>
        <pc:spChg chg="mod">
          <ac:chgData name="Ян Берназюк" userId="581687679c8901c1" providerId="LiveId" clId="{2260EC51-C180-4113-9725-14F4E9C46F5C}" dt="2025-11-28T09:11:01.028" v="259" actId="255"/>
          <ac:spMkLst>
            <pc:docMk/>
            <pc:sldMk cId="1571797399" sldId="1004"/>
            <ac:spMk id="2" creationId="{FFE7EC5E-4849-EC53-F790-9FD13598FE19}"/>
          </ac:spMkLst>
        </pc:spChg>
        <pc:spChg chg="mod">
          <ac:chgData name="Ян Берназюк" userId="581687679c8901c1" providerId="LiveId" clId="{2260EC51-C180-4113-9725-14F4E9C46F5C}" dt="2025-11-28T09:12:45.592" v="302" actId="20577"/>
          <ac:spMkLst>
            <pc:docMk/>
            <pc:sldMk cId="1571797399" sldId="1004"/>
            <ac:spMk id="3" creationId="{21702069-E77E-FB9F-E632-AC53E486C7C9}"/>
          </ac:spMkLst>
        </pc:spChg>
        <pc:spChg chg="mod">
          <ac:chgData name="Ян Берназюк" userId="581687679c8901c1" providerId="LiveId" clId="{2260EC51-C180-4113-9725-14F4E9C46F5C}" dt="2025-11-28T10:13:46.243" v="489" actId="20577"/>
          <ac:spMkLst>
            <pc:docMk/>
            <pc:sldMk cId="1571797399" sldId="1004"/>
            <ac:spMk id="8" creationId="{ED98826C-A2AD-E467-33C5-A12693B95D4F}"/>
          </ac:spMkLst>
        </pc:spChg>
      </pc:sldChg>
      <pc:sldChg chg="add del">
        <pc:chgData name="Ян Берназюк" userId="581687679c8901c1" providerId="LiveId" clId="{2260EC51-C180-4113-9725-14F4E9C46F5C}" dt="2025-11-28T09:13:34.805" v="308" actId="2696"/>
        <pc:sldMkLst>
          <pc:docMk/>
          <pc:sldMk cId="1833252540" sldId="1005"/>
        </pc:sldMkLst>
      </pc:sldChg>
      <pc:sldChg chg="new del">
        <pc:chgData name="Ян Берназюк" userId="581687679c8901c1" providerId="LiveId" clId="{2260EC51-C180-4113-9725-14F4E9C46F5C}" dt="2025-11-28T09:25:41.578" v="384" actId="2696"/>
        <pc:sldMkLst>
          <pc:docMk/>
          <pc:sldMk cId="3175979660" sldId="1005"/>
        </pc:sldMkLst>
      </pc:sldChg>
      <pc:sldChg chg="modSp add mod ord">
        <pc:chgData name="Ян Берназюк" userId="581687679c8901c1" providerId="LiveId" clId="{2260EC51-C180-4113-9725-14F4E9C46F5C}" dt="2025-11-28T10:16:01.414" v="512" actId="20577"/>
        <pc:sldMkLst>
          <pc:docMk/>
          <pc:sldMk cId="1377857604" sldId="1006"/>
        </pc:sldMkLst>
        <pc:spChg chg="mod">
          <ac:chgData name="Ян Берназюк" userId="581687679c8901c1" providerId="LiveId" clId="{2260EC51-C180-4113-9725-14F4E9C46F5C}" dt="2025-11-28T09:21:26.475" v="349" actId="14100"/>
          <ac:spMkLst>
            <pc:docMk/>
            <pc:sldMk cId="1377857604" sldId="1006"/>
            <ac:spMk id="2" creationId="{2FA56EEE-F9EC-CE3A-50E5-742528AD6361}"/>
          </ac:spMkLst>
        </pc:spChg>
        <pc:spChg chg="mod">
          <ac:chgData name="Ян Берназюк" userId="581687679c8901c1" providerId="LiveId" clId="{2260EC51-C180-4113-9725-14F4E9C46F5C}" dt="2025-11-28T10:16:01.414" v="512" actId="20577"/>
          <ac:spMkLst>
            <pc:docMk/>
            <pc:sldMk cId="1377857604" sldId="1006"/>
            <ac:spMk id="3" creationId="{6FF711E6-3AD1-332D-801F-B976AC960F07}"/>
          </ac:spMkLst>
        </pc:spChg>
        <pc:spChg chg="mod">
          <ac:chgData name="Ян Берназюк" userId="581687679c8901c1" providerId="LiveId" clId="{2260EC51-C180-4113-9725-14F4E9C46F5C}" dt="2025-11-28T10:13:58.524" v="493" actId="20577"/>
          <ac:spMkLst>
            <pc:docMk/>
            <pc:sldMk cId="1377857604" sldId="1006"/>
            <ac:spMk id="8" creationId="{7278BBDE-A594-294E-C901-C4C300812C24}"/>
          </ac:spMkLst>
        </pc:spChg>
      </pc:sldChg>
      <pc:sldChg chg="new del">
        <pc:chgData name="Ян Берназюк" userId="581687679c8901c1" providerId="LiveId" clId="{2260EC51-C180-4113-9725-14F4E9C46F5C}" dt="2025-11-28T09:25:37.466" v="383" actId="2696"/>
        <pc:sldMkLst>
          <pc:docMk/>
          <pc:sldMk cId="2594925076" sldId="1007"/>
        </pc:sldMkLst>
      </pc:sldChg>
      <pc:sldChg chg="modSp add mod ord">
        <pc:chgData name="Ян Берназюк" userId="581687679c8901c1" providerId="LiveId" clId="{2260EC51-C180-4113-9725-14F4E9C46F5C}" dt="2025-11-28T10:14:04.631" v="496" actId="20577"/>
        <pc:sldMkLst>
          <pc:docMk/>
          <pc:sldMk cId="1146633053" sldId="1008"/>
        </pc:sldMkLst>
        <pc:spChg chg="mod">
          <ac:chgData name="Ян Берназюк" userId="581687679c8901c1" providerId="LiveId" clId="{2260EC51-C180-4113-9725-14F4E9C46F5C}" dt="2025-11-28T09:25:31.001" v="382" actId="113"/>
          <ac:spMkLst>
            <pc:docMk/>
            <pc:sldMk cId="1146633053" sldId="1008"/>
            <ac:spMk id="3" creationId="{B5B37F4F-9410-44FF-887F-5B46A7D68636}"/>
          </ac:spMkLst>
        </pc:spChg>
        <pc:spChg chg="mod">
          <ac:chgData name="Ян Берназюк" userId="581687679c8901c1" providerId="LiveId" clId="{2260EC51-C180-4113-9725-14F4E9C46F5C}" dt="2025-11-28T10:14:04.631" v="496" actId="20577"/>
          <ac:spMkLst>
            <pc:docMk/>
            <pc:sldMk cId="1146633053" sldId="1008"/>
            <ac:spMk id="8" creationId="{2454746A-2672-8400-C16F-D3E37E58B51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738AE7D6-9F2C-0AF5-4B14-A9F0CD3F6F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2608C5-03C0-CA44-8353-2AE8765BD8E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027" y="2"/>
            <a:ext cx="4304611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fld id="{E7EA5089-53EE-4CBB-B62B-B9A651D87BD1}" type="datetimeFigureOut">
              <a:rPr lang="ru-RU"/>
              <a:pPr>
                <a:defRPr/>
              </a:pPr>
              <a:t>18.12.2025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098E000-D926-439C-33F0-FCEA6E6F7E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457950"/>
            <a:ext cx="4303025" cy="338138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9EB6885-EFFA-612F-2359-60114B1397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027" y="6457950"/>
            <a:ext cx="4304611" cy="338138"/>
          </a:xfrm>
          <a:prstGeom prst="rect">
            <a:avLst/>
          </a:prstGeom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C1E25D22-76F2-4431-8BE9-1D06623099E0}" type="slidenum">
              <a:rPr lang="ru-RU" altLang="ru-RU"/>
              <a:pPr>
                <a:defRPr/>
              </a:pPr>
              <a:t>‹№›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>
            <a:extLst>
              <a:ext uri="{FF2B5EF4-FFF2-40B4-BE49-F238E27FC236}">
                <a16:creationId xmlns:a16="http://schemas.microsoft.com/office/drawing/2014/main" id="{25EE5FBB-4E7C-B40F-7763-EAC2A0B164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659982A2-DD16-EB8E-955B-55C0C263C43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2027" y="2"/>
            <a:ext cx="4304611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fld id="{FDE46209-69DC-44F0-8A9D-9F7686D4781A}" type="datetimeFigureOut">
              <a:rPr lang="uk-UA"/>
              <a:pPr>
                <a:defRPr/>
              </a:pPr>
              <a:t>18.12.2025</a:t>
            </a:fld>
            <a:endParaRPr lang="uk-UA" dirty="0"/>
          </a:p>
        </p:txBody>
      </p:sp>
      <p:sp>
        <p:nvSpPr>
          <p:cNvPr id="4" name="Місце для зображення 3">
            <a:extLst>
              <a:ext uri="{FF2B5EF4-FFF2-40B4-BE49-F238E27FC236}">
                <a16:creationId xmlns:a16="http://schemas.microsoft.com/office/drawing/2014/main" id="{2637A17B-7B88-6B88-DFF2-ACDF19B95B2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10" tIns="45505" rIns="91010" bIns="45505" rtlCol="0" anchor="ctr"/>
          <a:lstStyle/>
          <a:p>
            <a:pPr lvl="0"/>
            <a:endParaRPr lang="uk-UA" noProof="0" dirty="0"/>
          </a:p>
        </p:txBody>
      </p:sp>
      <p:sp>
        <p:nvSpPr>
          <p:cNvPr id="5" name="Місце для нотаток 4">
            <a:extLst>
              <a:ext uri="{FF2B5EF4-FFF2-40B4-BE49-F238E27FC236}">
                <a16:creationId xmlns:a16="http://schemas.microsoft.com/office/drawing/2014/main" id="{EA25E2B2-5A23-8B6D-9776-7AA8E07D1F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2030" y="3271840"/>
            <a:ext cx="7944166" cy="2676525"/>
          </a:xfrm>
          <a:prstGeom prst="rect">
            <a:avLst/>
          </a:prstGeom>
        </p:spPr>
        <p:txBody>
          <a:bodyPr vert="horz" lIns="91010" tIns="45505" rIns="91010" bIns="45505" rtlCol="0"/>
          <a:lstStyle/>
          <a:p>
            <a:pPr lvl="0"/>
            <a:r>
              <a:rPr lang="uk-UA" noProof="0" dirty="0"/>
              <a:t>Відредагуйте стиль зразка тексту</a:t>
            </a:r>
          </a:p>
          <a:p>
            <a:pPr lvl="1"/>
            <a:r>
              <a:rPr lang="uk-UA" noProof="0" dirty="0"/>
              <a:t>Другий рівень</a:t>
            </a:r>
          </a:p>
          <a:p>
            <a:pPr lvl="2"/>
            <a:r>
              <a:rPr lang="uk-UA" noProof="0" dirty="0"/>
              <a:t>Третій рівень</a:t>
            </a:r>
          </a:p>
          <a:p>
            <a:pPr lvl="3"/>
            <a:r>
              <a:rPr lang="uk-UA" noProof="0" dirty="0"/>
              <a:t>Четвертий рівень</a:t>
            </a:r>
          </a:p>
          <a:p>
            <a:pPr lvl="4"/>
            <a:r>
              <a:rPr lang="uk-UA" noProof="0" dirty="0"/>
              <a:t>П’ятий рівень</a:t>
            </a:r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1E580B6-E2E0-DAA2-1338-EB90582AC7B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645795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305F669-AEA4-BEE1-80ED-F2BC81C072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2027" y="6457952"/>
            <a:ext cx="4304611" cy="339725"/>
          </a:xfrm>
          <a:prstGeom prst="rect">
            <a:avLst/>
          </a:prstGeom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AD5E7DE3-1AE7-4703-B5A5-E3B50F05920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>
            <a:extLst>
              <a:ext uri="{FF2B5EF4-FFF2-40B4-BE49-F238E27FC236}">
                <a16:creationId xmlns:a16="http://schemas.microsoft.com/office/drawing/2014/main" id="{EC123180-4134-DF4E-785D-39CBDB5C47E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>
            <a:extLst>
              <a:ext uri="{FF2B5EF4-FFF2-40B4-BE49-F238E27FC236}">
                <a16:creationId xmlns:a16="http://schemas.microsoft.com/office/drawing/2014/main" id="{312169F0-1EA8-FC51-7151-606C144D08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5124" name="Номер слайда 3">
            <a:extLst>
              <a:ext uri="{FF2B5EF4-FFF2-40B4-BE49-F238E27FC236}">
                <a16:creationId xmlns:a16="http://schemas.microsoft.com/office/drawing/2014/main" id="{FD25675B-1AFB-8EBE-427A-E8EFEDC759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6288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34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06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78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50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44C9BBA-1121-4372-A223-AC5E6F5CC0C9}" type="slidenum">
              <a:rPr lang="uk-UA" altLang="uk-UA">
                <a:latin typeface="Roboto Condensed Light" panose="02000000000000000000" pitchFamily="2" charset="0"/>
              </a:rPr>
              <a:pPr/>
              <a:t>1</a:t>
            </a:fld>
            <a:endParaRPr lang="uk-UA" altLang="uk-UA" dirty="0">
              <a:latin typeface="Roboto Condensed Light" panose="02000000000000000000" pitchFamily="2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A8ED688-EA9D-61C5-A44B-F55D15E72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2A0AA-8F14-463A-B142-283B990E42D1}" type="datetime1">
              <a:rPr lang="uk-UA" smtClean="0"/>
              <a:t>18.12.2025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12B7512-7EB2-DA19-46B7-56794379F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B66CE9B-243A-B895-DE85-B46D60D6A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36708-AE8B-4B85-9B65-228F0635230B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4030150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FB3C76D-3FFE-763E-4EE5-2A99E753A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20ABF-94A0-4458-A503-65FD43098299}" type="datetime1">
              <a:rPr lang="uk-UA" smtClean="0"/>
              <a:t>18.12.2025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D0A6F11-8148-EC28-C421-ABF4862C6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7B56B1A-9CE4-8114-6966-A045B2D00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F0B48-4A94-4504-A6C0-3A970785A124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93732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0CB74CD-04BD-591A-4CDD-5926DD78B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0229F-B9CA-431A-B51F-1F8A35B8DC77}" type="datetime1">
              <a:rPr lang="uk-UA" smtClean="0"/>
              <a:t>18.12.2025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127B8D6-3995-C4DE-DD03-0D84EC35E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A58A045-F125-D6D3-71A7-99BD4E10C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6392A-C09C-4467-9777-3DF3F4931805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72682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C0276E-6541-BA52-E161-CE331C0B1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E5E7C-9C28-4F83-A4C5-B4A7F7D1D00C}" type="datetime1">
              <a:rPr lang="uk-UA" smtClean="0"/>
              <a:t>18.12.2025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7DDD959-5CE9-DE4E-E0DB-D16F2C624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BAD9C21-6A07-273E-32EB-90B9801FB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57EC5-9B54-49ED-9CA6-C2B51A92FA7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605227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F4B40DE-7744-E223-33EE-0FC832A8C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1511E-535D-4954-AF01-FFE74FA62650}" type="datetime1">
              <a:rPr lang="uk-UA" smtClean="0"/>
              <a:t>18.12.2025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7955B39-CD41-967F-D3C9-49E2F0DC0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C395E2B-5CDE-5E43-970C-EF311F5ED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16EA7-C336-4E60-ADB4-B52A6B1073E8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27845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A3C90BE2-957C-03F8-1F9F-8F0443FFF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6ECDB-68B7-4C01-9488-DCF337BDEAC4}" type="datetime1">
              <a:rPr lang="uk-UA" smtClean="0"/>
              <a:t>18.12.2025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7F0EFF87-884A-FDE7-CC72-F0E8FB07F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8CC73E7E-C44D-D440-5AEA-931F69F32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77D72-FDE4-4F0D-B779-DE79087AB794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947340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3">
            <a:extLst>
              <a:ext uri="{FF2B5EF4-FFF2-40B4-BE49-F238E27FC236}">
                <a16:creationId xmlns:a16="http://schemas.microsoft.com/office/drawing/2014/main" id="{EA0DD99F-8DA5-F2B0-254A-B8A1308B5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8CA85-2DB2-44C4-AF50-DAAF1E05620C}" type="datetime1">
              <a:rPr lang="uk-UA" smtClean="0"/>
              <a:t>18.12.2025</a:t>
            </a:fld>
            <a:endParaRPr lang="uk-UA" dirty="0"/>
          </a:p>
        </p:txBody>
      </p:sp>
      <p:sp>
        <p:nvSpPr>
          <p:cNvPr id="8" name="Місце для нижнього колонтитула 4">
            <a:extLst>
              <a:ext uri="{FF2B5EF4-FFF2-40B4-BE49-F238E27FC236}">
                <a16:creationId xmlns:a16="http://schemas.microsoft.com/office/drawing/2014/main" id="{16D392BE-E061-7D98-F1D5-C1C8D3872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9" name="Місце для номера слайда 5">
            <a:extLst>
              <a:ext uri="{FF2B5EF4-FFF2-40B4-BE49-F238E27FC236}">
                <a16:creationId xmlns:a16="http://schemas.microsoft.com/office/drawing/2014/main" id="{FC71E889-4BED-A140-925A-AC31DDF43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AA662-D07E-4DEE-9289-2C855F9547C6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4112208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3">
            <a:extLst>
              <a:ext uri="{FF2B5EF4-FFF2-40B4-BE49-F238E27FC236}">
                <a16:creationId xmlns:a16="http://schemas.microsoft.com/office/drawing/2014/main" id="{AA7AD9E1-47C8-9944-ABD5-45EADE34C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54C13-E40A-4086-BBB0-B10FF979CBEA}" type="datetime1">
              <a:rPr lang="uk-UA" smtClean="0"/>
              <a:t>18.12.2025</a:t>
            </a:fld>
            <a:endParaRPr lang="uk-UA" dirty="0"/>
          </a:p>
        </p:txBody>
      </p:sp>
      <p:sp>
        <p:nvSpPr>
          <p:cNvPr id="4" name="Місце для нижнього колонтитула 4">
            <a:extLst>
              <a:ext uri="{FF2B5EF4-FFF2-40B4-BE49-F238E27FC236}">
                <a16:creationId xmlns:a16="http://schemas.microsoft.com/office/drawing/2014/main" id="{5EC659C4-05E1-EB28-C2DF-96D8CC00C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5" name="Місце для номера слайда 5">
            <a:extLst>
              <a:ext uri="{FF2B5EF4-FFF2-40B4-BE49-F238E27FC236}">
                <a16:creationId xmlns:a16="http://schemas.microsoft.com/office/drawing/2014/main" id="{D4237CF1-DE7F-FE35-5BF4-A6A97EF5A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905D2-CC1C-4F8C-8D9C-4837BFB0BAA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59744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3">
            <a:extLst>
              <a:ext uri="{FF2B5EF4-FFF2-40B4-BE49-F238E27FC236}">
                <a16:creationId xmlns:a16="http://schemas.microsoft.com/office/drawing/2014/main" id="{FF345E8C-B5CC-DBD2-49BF-3F8E11BF2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350F9-2A98-4BB4-BE07-1E76DE1FF9AA}" type="datetime1">
              <a:rPr lang="uk-UA" smtClean="0"/>
              <a:t>18.12.2025</a:t>
            </a:fld>
            <a:endParaRPr lang="uk-UA" dirty="0"/>
          </a:p>
        </p:txBody>
      </p:sp>
      <p:sp>
        <p:nvSpPr>
          <p:cNvPr id="3" name="Місце для нижнього колонтитула 4">
            <a:extLst>
              <a:ext uri="{FF2B5EF4-FFF2-40B4-BE49-F238E27FC236}">
                <a16:creationId xmlns:a16="http://schemas.microsoft.com/office/drawing/2014/main" id="{8E0F689E-CF76-E819-6A24-BCC65EDCA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4" name="Місце для номера слайда 5">
            <a:extLst>
              <a:ext uri="{FF2B5EF4-FFF2-40B4-BE49-F238E27FC236}">
                <a16:creationId xmlns:a16="http://schemas.microsoft.com/office/drawing/2014/main" id="{0D0CB2BC-E645-6849-7A8D-828A4AB5B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2A4B8-FBE2-42FD-8F7C-E331D756A450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87850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C7262A28-1D71-BC9C-361E-8193A841A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9A1FD-498C-4D6B-8066-378AFBFB37CA}" type="datetime1">
              <a:rPr lang="uk-UA" smtClean="0"/>
              <a:t>18.12.2025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A521B7DB-A673-7716-B38E-B2B440DEA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C430E745-9939-F461-9FF4-ACDFCDE1D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728BF-03AA-4335-BB35-CA4255D550D5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80992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uk-UA" noProof="0" dirty="0"/>
              <a:t>Клацніть піктограму, щоб додати зображення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EAD98881-2ACD-B166-5782-7741EE21F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BF41A-40A1-4AD2-912A-3E0B3D58C3BD}" type="datetime1">
              <a:rPr lang="uk-UA" smtClean="0"/>
              <a:t>18.12.2025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A20CC5D9-3E6C-7EE8-9D04-C4BDBC52A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9185126F-D584-C2C3-AFD8-CF584FC06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1BF11-B2ED-427F-8A4E-915E4DE31228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29051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8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Місце для заголовка 1">
            <a:extLst>
              <a:ext uri="{FF2B5EF4-FFF2-40B4-BE49-F238E27FC236}">
                <a16:creationId xmlns:a16="http://schemas.microsoft.com/office/drawing/2014/main" id="{145B3D2B-C7D7-7980-44A7-F0F89E85FA3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/>
              <a:t>Клацніть, щоб редагувати стиль зразка заголовка</a:t>
            </a:r>
          </a:p>
        </p:txBody>
      </p:sp>
      <p:sp>
        <p:nvSpPr>
          <p:cNvPr id="1027" name="Місце для тексту 2">
            <a:extLst>
              <a:ext uri="{FF2B5EF4-FFF2-40B4-BE49-F238E27FC236}">
                <a16:creationId xmlns:a16="http://schemas.microsoft.com/office/drawing/2014/main" id="{6564B427-26C4-01D2-D649-C81805085E9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/>
              <a:t>Відредагуйте стиль зразка тексту</a:t>
            </a:r>
          </a:p>
          <a:p>
            <a:pPr lvl="1"/>
            <a:r>
              <a:rPr lang="uk-UA" altLang="uk-UA"/>
              <a:t>Другий рівень</a:t>
            </a:r>
          </a:p>
          <a:p>
            <a:pPr lvl="2"/>
            <a:r>
              <a:rPr lang="uk-UA" altLang="uk-UA"/>
              <a:t>Третій рівень</a:t>
            </a:r>
          </a:p>
          <a:p>
            <a:pPr lvl="3"/>
            <a:r>
              <a:rPr lang="uk-UA" altLang="uk-UA"/>
              <a:t>Четвертий рівень</a:t>
            </a:r>
          </a:p>
          <a:p>
            <a:pPr lvl="4"/>
            <a:r>
              <a:rPr lang="uk-UA" alt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1D6CE43-1EAA-523D-DAB2-2987A26D32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Roboto Condensed Light" pitchFamily="2" charset="0"/>
              </a:defRPr>
            </a:lvl1pPr>
          </a:lstStyle>
          <a:p>
            <a:pPr>
              <a:defRPr/>
            </a:pPr>
            <a:fld id="{CFF024C6-0B6E-4252-A21D-446B0B3BC755}" type="datetime1">
              <a:rPr lang="uk-UA" smtClean="0"/>
              <a:t>18.12.2025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EACE517-7161-2385-5C82-22A5011625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AD0EEA3-846C-8CE7-CBB8-FCE48699AD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5BCFE2EF-88FD-44AD-B231-08CC0BF5B23B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Roboto Condensed Light" pitchFamily="2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hitehouse.gov/wp-content/uploads/2025/12/2025-National-Security-Strategy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hitehouse.gov/presidential-actions/2025/11/launching-the-genesis-mission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stminsterforumprojects.co.uk/conference/AI-in-Justice-26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titutionalist.com.ua/poperednij-proiekt-polozhennia-pro-vykorystannia-tekhnolohij-shi-pratsivnykamy-aparatu-vs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rada/show/n0001415-24#Text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titutionalist.com.ua/rekomendatsii-z-vidpovidalnoho-vykorystannia-shtuchnoho-intelektu-dlia-pravnykiv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reyestr.court.gov.ua/Review/129856098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s://constitutionalist.com.ua/artificial-intelligence-in-the-ukrainian-judiciary-charting-the-course-under-the-digital-gavel" TargetMode="External"/><Relationship Id="rId3" Type="http://schemas.openxmlformats.org/officeDocument/2006/relationships/hyperlink" Target="https://so.supreme.court.gov.ua/news/949/naukovi-nadbannia-iak-osnova-dlia-nastupnykh-krokiv-na-shliakhu-intehratsii-shtuchnoho-intelektu-v-systemu-pravosuddia" TargetMode="External"/><Relationship Id="rId7" Type="http://schemas.openxmlformats.org/officeDocument/2006/relationships/hyperlink" Target="https://yur-gazeta.com/publications/practice/sudova-praktika/era-shi-y-rol-verhovnih-sudiv-u-cifroviy-transformaciyi-pravosuddya.html" TargetMode="External"/><Relationship Id="rId2" Type="http://schemas.openxmlformats.org/officeDocument/2006/relationships/hyperlink" Target="https://so.supreme.court.gov.ua/authors/934/shtuchnyi-intelekt-ta-systema-pravosuddia-ukrainy-rezultaty-spivpratsi-u-rotsi-sh%D1%81ho-mynuv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lovo.nsj.gov.ua/images/pdf/2024_4_49/nsj_4_49_2024.pdf" TargetMode="External"/><Relationship Id="rId11" Type="http://schemas.openxmlformats.org/officeDocument/2006/relationships/hyperlink" Target="https://youtu.be/UlghLhHV8os?si=nCpvAl5p5KP3tY_G" TargetMode="External"/><Relationship Id="rId5" Type="http://schemas.openxmlformats.org/officeDocument/2006/relationships/hyperlink" Target="https://constitutionalist.com.ua/artificial-intelligence-and-the-judicial-system-of-ukraine-results-of-cooperation-in-the-past-year" TargetMode="External"/><Relationship Id="rId10" Type="http://schemas.openxmlformats.org/officeDocument/2006/relationships/hyperlink" Target="https://court.gov.ua/storage/portal/supreme/135.%20Limits_of_Interference_Private_Life_under_National_Security%20Threats_bernaziuk.pdf" TargetMode="External"/><Relationship Id="rId4" Type="http://schemas.openxmlformats.org/officeDocument/2006/relationships/hyperlink" Target="https://so.supreme.court.gov.ua/news/986/tsyfrova-era-pravosuddia-rol-shi-u-zabezpechenni-iednosti-sudovoi-praktyky-v-ukraini" TargetMode="External"/><Relationship Id="rId9" Type="http://schemas.openxmlformats.org/officeDocument/2006/relationships/hyperlink" Target="https://law.ukma.edu.ua/wp-content/uploads/2025/11/Rule-of-Law-and-AI-Challenges.pdf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enlargement.ec.europa.eu/document/download/17115494-8122-4d10-8a06-2cf275eecde7_en?filename=ukraine-report-2025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rm.coe.int/opinion-no-28-2025-of-the-ccje-published-/4880296bfa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amaeg.net/files/F55F6810-DACE-4200-9A9F-1AB2EAAA1235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share.google/PzOPHsKN2ZtAivafq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justicespeakersinstitute.com/wp-content/uploads/2025/11/UN-Doc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9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Прямоугольник 4">
            <a:extLst>
              <a:ext uri="{FF2B5EF4-FFF2-40B4-BE49-F238E27FC236}">
                <a16:creationId xmlns:a16="http://schemas.microsoft.com/office/drawing/2014/main" id="{713D9962-6A76-0B3F-B541-F5A67F76EF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8824" y="397472"/>
            <a:ext cx="516037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uk-UA" sz="1600" dirty="0">
                <a:solidFill>
                  <a:schemeClr val="bg1"/>
                </a:solidFill>
              </a:rPr>
              <a:t>НАЦІОНАЛЬНА ШКОЛА СУДДІВ УКРАЇНИ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chemeClr val="bg1"/>
                </a:solidFill>
              </a:rPr>
              <a:t> Організація з безпеки і співробітництва в Європі (ОБСЄ)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uk-UA" altLang="uk-UA" sz="16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600" dirty="0">
                <a:solidFill>
                  <a:schemeClr val="bg1"/>
                </a:solidFill>
              </a:rPr>
              <a:t>Тренінг: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sz="1600" dirty="0" smtClean="0">
                <a:solidFill>
                  <a:schemeClr val="bg1"/>
                </a:solidFill>
              </a:rPr>
              <a:t>Персональні дані: використання, захист і відповідальність. Новели законодавства і судова практика</a:t>
            </a:r>
            <a:endParaRPr lang="ru-RU" sz="16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uk-UA" altLang="uk-UA" sz="16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uk-UA" sz="1600" dirty="0" smtClean="0">
                <a:solidFill>
                  <a:schemeClr val="bg1"/>
                </a:solidFill>
              </a:rPr>
              <a:t>12</a:t>
            </a:r>
            <a:r>
              <a:rPr lang="uk-UA" altLang="uk-UA" sz="1600" dirty="0" smtClean="0">
                <a:solidFill>
                  <a:schemeClr val="bg1"/>
                </a:solidFill>
              </a:rPr>
              <a:t> грудня  </a:t>
            </a:r>
            <a:r>
              <a:rPr lang="uk-UA" altLang="uk-UA" sz="1600" dirty="0">
                <a:solidFill>
                  <a:schemeClr val="bg1"/>
                </a:solidFill>
              </a:rPr>
              <a:t>2025 року</a:t>
            </a:r>
          </a:p>
        </p:txBody>
      </p:sp>
      <p:sp>
        <p:nvSpPr>
          <p:cNvPr id="4100" name="TextBox 10">
            <a:extLst>
              <a:ext uri="{FF2B5EF4-FFF2-40B4-BE49-F238E27FC236}">
                <a16:creationId xmlns:a16="http://schemas.microsoft.com/office/drawing/2014/main" id="{1A77238E-A3A5-371E-E67F-93A7CB4BB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" y="3169920"/>
            <a:ext cx="11287713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sz="3800" dirty="0" smtClean="0">
                <a:solidFill>
                  <a:schemeClr val="bg1"/>
                </a:solidFill>
              </a:rPr>
              <a:t>ШІ та право на приватність: баланс між інноваціями та захистом персональних даних</a:t>
            </a:r>
            <a:endParaRPr lang="uk-UA" sz="3800" dirty="0">
              <a:solidFill>
                <a:schemeClr val="bg1"/>
              </a:solidFill>
            </a:endParaRPr>
          </a:p>
        </p:txBody>
      </p:sp>
      <p:sp>
        <p:nvSpPr>
          <p:cNvPr id="4101" name="TextBox 14">
            <a:extLst>
              <a:ext uri="{FF2B5EF4-FFF2-40B4-BE49-F238E27FC236}">
                <a16:creationId xmlns:a16="http://schemas.microsoft.com/office/drawing/2014/main" id="{46C864FC-A28B-EC07-B9A8-2430B01469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" y="5198468"/>
            <a:ext cx="1070927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2000" b="1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Ян БЕРНАЗЮК,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суддя Касаційного адміністративного суду у складі Верховного Суду,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доктор юридичних наук, професор</a:t>
            </a:r>
          </a:p>
        </p:txBody>
      </p:sp>
      <p:pic>
        <p:nvPicPr>
          <p:cNvPr id="6" name="Графіка 13">
            <a:extLst>
              <a:ext uri="{FF2B5EF4-FFF2-40B4-BE49-F238E27FC236}">
                <a16:creationId xmlns:a16="http://schemas.microsoft.com/office/drawing/2014/main" id="{807C6EA5-01E7-4961-906B-E8F780987E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87375" y="584200"/>
            <a:ext cx="1232064" cy="151061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73FC6-2B7B-0092-9C8F-09C4F9319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E7EC5E-4849-EC53-F790-9FD13598F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036" y="500062"/>
            <a:ext cx="11257301" cy="1343025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National Security Strategy of the United States of America</a:t>
            </a:r>
            <a:b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Національна стратегія безпеки США (2025)</a:t>
            </a:r>
            <a:b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1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www.whitehouse.gov/wp-content/uploads/2025/12/2025-National-Security-Strategy.pdf</a:t>
            </a:r>
            <a:r>
              <a:rPr lang="uk-UA" sz="1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18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1702069-E77E-FB9F-E632-AC53E486C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869732"/>
            <a:ext cx="11516534" cy="4058778"/>
          </a:xfrm>
        </p:spPr>
        <p:txBody>
          <a:bodyPr/>
          <a:lstStyle/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1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ШІ визначено як стратегічний інтерес держави, а не нейтральну інновацію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1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Пріоритет - технологічна перевага та стандарти, а не права людини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1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Приватність, захист даних і AI safety не є окремими політичними цілями документа, </a:t>
            </a:r>
            <a:r>
              <a:rPr lang="ru-RU" sz="3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 </a:t>
            </a:r>
            <a:r>
              <a:rPr lang="ru-RU" sz="3100" dirty="0" err="1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порівнянні</a:t>
            </a:r>
            <a:r>
              <a:rPr lang="ru-RU" sz="31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з </a:t>
            </a:r>
            <a:r>
              <a:rPr lang="ru-RU" sz="31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регуляторною </a:t>
            </a:r>
            <a:r>
              <a:rPr lang="ru-RU" sz="3100" dirty="0" err="1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моделлю</a:t>
            </a:r>
            <a:r>
              <a:rPr lang="ru-RU" sz="31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ЄС</a:t>
            </a:r>
            <a:endParaRPr lang="uk-UA" sz="3100" dirty="0" smtClean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1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Формує глобальний контекст, у якому право на приватність підпорядковується безпеці</a:t>
            </a:r>
            <a:endParaRPr lang="uk-UA" sz="31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8187823-D7C1-7F0B-DAB0-466BA7B69D89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22F6D5F9-4A21-E3F7-E84C-5EBFFABF46B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2C3F1E45-BC11-A49E-748A-220F0C7BBA4D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Штучний інтелект та право на приватність: баланс між інноваціями та захистом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ED98826C-A2AD-E467-33C5-A12693B95D4F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 smtClean="0">
                <a:solidFill>
                  <a:srgbClr val="002949"/>
                </a:solidFill>
              </a:rPr>
              <a:t>10</a:t>
            </a:r>
            <a:endParaRPr lang="uk-UA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707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73FC6-2B7B-0092-9C8F-09C4F9319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E7EC5E-4849-EC53-F790-9FD13598F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036" y="500062"/>
            <a:ext cx="11257301" cy="1343025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Executive Order: Launching the Genesis Mission</a:t>
            </a:r>
            <a:b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Указ Президента США від 24.11.2025 «Про запуск місії Генезис»</a:t>
            </a:r>
            <a:r>
              <a:rPr lang="en-US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en-US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2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www.whitehouse.gov/presidential-actions/2025/11/launching-the-genesis-mission</a:t>
            </a:r>
            <a:r>
              <a:rPr lang="uk-UA" sz="2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24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1702069-E77E-FB9F-E632-AC53E486C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869732"/>
            <a:ext cx="11516534" cy="4058778"/>
          </a:xfrm>
        </p:spPr>
        <p:txBody>
          <a:bodyPr/>
          <a:lstStyle/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Наказ створює </a:t>
            </a:r>
            <a:r>
              <a:rPr lang="en-US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Genesis Mission –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федеральну програму для масштабного застосування ШІ в наукових дослідженнях та інноваціях.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Приватність, захист персональних даних і регуляція ШІ не є пріоритетними темами у документі.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Мобілізує федеральні дані, суперкомп’ютери та наукові лабораторії для створення </a:t>
            </a:r>
            <a:r>
              <a:rPr lang="en-US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AI-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платформи, що автоматизує відкриття.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Наказ визначає політичну пріоритетність ШІ над міжнародною співпрацею щодо етики та стандартів</a:t>
            </a: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.</a:t>
            </a:r>
            <a:endParaRPr lang="uk-UA" sz="30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8187823-D7C1-7F0B-DAB0-466BA7B69D89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22F6D5F9-4A21-E3F7-E84C-5EBFFABF46B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2C3F1E45-BC11-A49E-748A-220F0C7BBA4D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Штучний інтелект та право на приватність: баланс між інноваціями та захистом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ED98826C-A2AD-E467-33C5-A12693B95D4F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 smtClean="0">
                <a:solidFill>
                  <a:srgbClr val="002949"/>
                </a:solidFill>
              </a:rPr>
              <a:t>11</a:t>
            </a:r>
            <a:endParaRPr lang="uk-UA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6914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73FC6-2B7B-0092-9C8F-09C4F9319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E7EC5E-4849-EC53-F790-9FD13598F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036" y="500062"/>
            <a:ext cx="11257301" cy="1343025"/>
          </a:xfrm>
        </p:spPr>
        <p:txBody>
          <a:bodyPr/>
          <a:lstStyle/>
          <a:p>
            <a:pPr algn="ctr"/>
            <a:r>
              <a:rPr lang="en-US" sz="3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Next steps for AI use in the justice system and courts modernisation in England and </a:t>
            </a:r>
            <a:r>
              <a:rPr lang="en-US" sz="3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Wales</a:t>
            </a:r>
            <a:r>
              <a:rPr lang="uk-UA" sz="3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3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Westminster </a:t>
            </a:r>
            <a:r>
              <a:rPr lang="en-US" sz="3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Legal Policy Forum Project</a:t>
            </a:r>
            <a:r>
              <a:rPr lang="en-US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en-US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2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www.westminsterforumprojects.co.uk/conference/AI-in-Justice-26</a:t>
            </a:r>
            <a:r>
              <a:rPr lang="uk-UA" sz="2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24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1702069-E77E-FB9F-E632-AC53E486C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869732"/>
            <a:ext cx="11516534" cy="4058778"/>
          </a:xfrm>
        </p:spPr>
        <p:txBody>
          <a:bodyPr/>
          <a:lstStyle/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26 лютого 2026 року заплановано проведення Міжнародного дискусійного майданчику з впровадження ШІ в систему правосуддя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Будуть обговорюватися виклики цифрової трансформації, ефективність судів та доступ до правосуддя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Ключова увага: безпечне і справедливе використання ШІ у правових процесах</a:t>
            </a:r>
            <a:endParaRPr lang="uk-UA" sz="34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8187823-D7C1-7F0B-DAB0-466BA7B69D89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22F6D5F9-4A21-E3F7-E84C-5EBFFABF46B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2C3F1E45-BC11-A49E-748A-220F0C7BBA4D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Штучний інтелект та право на приватність: баланс між інноваціями та захистом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ED98826C-A2AD-E467-33C5-A12693B95D4F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 smtClean="0">
                <a:solidFill>
                  <a:srgbClr val="002949"/>
                </a:solidFill>
              </a:rPr>
              <a:t>13</a:t>
            </a:r>
            <a:endParaRPr lang="uk-UA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2458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1054170" cy="771786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ТЕХНОЛОГІЧНІ МОЖЛИВОСТІ ШІ ТА РИЗИКИ ДЛЯ ПРИВАТНОСТІ</a:t>
            </a:r>
            <a:endParaRPr lang="uk-UA" sz="32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175938"/>
            <a:ext cx="11395494" cy="4688840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</a:rPr>
              <a:t> </a:t>
            </a:r>
            <a:r>
              <a:rPr lang="uk-UA" sz="3000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Збір та обробка персональних даних: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 ШІ-системи аналізують великі масиви даних, що може призводити до порушення права на приватність.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Використання алгоритмів для прогнозування поведінки особи (predictive analytics).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    </a:t>
            </a:r>
            <a:r>
              <a:rPr lang="uk-UA" sz="3000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Біометричні дані та технології розпізнавання обличчя: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Проблеми використання відеоспостереження та біометричних систем без згоди громадян.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Вплив автоматизованого прийняття рішень на приватність.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600" dirty="0">
                <a:solidFill>
                  <a:srgbClr val="002949"/>
                </a:solidFill>
                <a:ea typeface="Roboto Condensed Light" panose="02000000000000000000" pitchFamily="2" charset="0"/>
              </a:rPr>
              <a:t>    </a:t>
            </a:r>
            <a:endParaRPr lang="uk-UA" sz="26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Штучний інтелект та право на приватність: баланс між інноваціями та захистом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 smtClean="0">
                <a:solidFill>
                  <a:srgbClr val="002949"/>
                </a:solidFill>
              </a:rPr>
              <a:t>14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0310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57705B-8766-1DC9-58ED-545D9E401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A56EEE-F9EC-CE3A-50E5-742528AD6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6"/>
            <a:ext cx="10896415" cy="615717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ПРОТОКОЛ ЗАХИСТУ ПРИВАТНОСТІ ПРИ РОБОТІ З ШІ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FF711E6-3AD1-332D-801F-B976AC960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019868"/>
            <a:ext cx="11395494" cy="4844909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 1. </a:t>
            </a:r>
            <a:r>
              <a:rPr lang="uk-UA" sz="2700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Застосовуйте глибоке знеособлення (анонімізацію) даних.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Перед завантаженням будь-яких матеріалів у систему ШІ видаляйте не лише імена та адреси, а й непрямі ідентифікатори: номери справ, унікальні обставини, назви компаній, дати та суми транзакцій. 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2. </a:t>
            </a:r>
            <a:r>
              <a:rPr lang="uk-UA" sz="2700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Надавайте перевагу локальним (</a:t>
            </a:r>
            <a:r>
              <a:rPr lang="en-US" sz="2700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On-premises) </a:t>
            </a:r>
            <a:r>
              <a:rPr lang="uk-UA" sz="2700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рішенням.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Для обробки конфіденційної інформації використовуйте моделі, розгорнуті на локальному обладнанні або у закритому контурі організації. 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3. </a:t>
            </a:r>
            <a:r>
              <a:rPr lang="uk-UA" sz="2700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Використовуйте режим «нульового збереження» (</a:t>
            </a:r>
            <a:r>
              <a:rPr lang="en-US" sz="2700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Zero Data Retention).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Активуйте налаштування, що забороняють зберігання історії чатів (наприклад, </a:t>
            </a:r>
            <a:r>
              <a:rPr lang="en-US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Temporary Chat).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Пам’ятайте: навіть видалення чату вручну не гарантує, що провайдер не зберіг </a:t>
            </a:r>
            <a:r>
              <a:rPr lang="uk-UA" sz="27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інформацію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на сервері для технічних цілей.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27C23254-AEDA-3FD9-14A5-DF6AE6B11073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108AC78F-3D41-5804-BC61-AD3D924BB8DD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4829C05-194F-D34C-2DF6-40B22540C3D8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Штучний інтелект та право на приватність: баланс між інноваціями та захистом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7278BBDE-A594-294E-C901-C4C300812C24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 smtClean="0">
                <a:solidFill>
                  <a:srgbClr val="002949"/>
                </a:solidFill>
              </a:rPr>
              <a:t>15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8576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D67D53-F2D7-8E8A-F216-E78E8665E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004E4C-C0EE-6A68-F81C-C0FEA087A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6"/>
            <a:ext cx="10896415" cy="615717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ПРОТОКОЛ ЗАХИСТУ ПРИВАТНОСТІ ПРИ РОБОТІ З ШІ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5B37F4F-9410-44FF-887F-5B46A7D686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019868"/>
            <a:ext cx="11395494" cy="4844909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</a:rPr>
              <a:t> </a:t>
            </a:r>
            <a:r>
              <a:rPr lang="uk-UA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4. Вимикайте використання даних для навчання моделей (</a:t>
            </a:r>
            <a:r>
              <a:rPr lang="en-US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Opt-out).</a:t>
            </a:r>
            <a:r>
              <a:rPr lang="en-US" dirty="0">
                <a:solidFill>
                  <a:srgbClr val="002949"/>
                </a:solidFill>
                <a:ea typeface="Roboto Condensed Light" panose="02000000000000000000" pitchFamily="2" charset="0"/>
              </a:rPr>
              <a:t>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</a:rPr>
              <a:t>У налаштуваннях приватності обов’язково відмовтеся від участі у програмах покращення якості сервісу. 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5. Аналізуйте юрисдикцію та умови надання послуг (</a:t>
            </a:r>
            <a:r>
              <a:rPr lang="en-US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ToS).</a:t>
            </a:r>
            <a:r>
              <a:rPr lang="en-US" dirty="0">
                <a:solidFill>
                  <a:srgbClr val="002949"/>
                </a:solidFill>
                <a:ea typeface="Roboto Condensed Light" panose="02000000000000000000" pitchFamily="2" charset="0"/>
              </a:rPr>
              <a:t>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</a:rPr>
              <a:t>Зважайте на місцезнаходження серверів провайдера та застосовне право. Уникайте сервісів, що підпадають під юрисдикції з низьким рівнем захисту даних або широкими повноваженнями спецслужб.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6. Ураховуйте ризик «мозаїчної деанонімізації».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</a:rPr>
              <a:t> Не вводьте в систему розрізнені факти, які при зіставленні з відкритими джерелами (</a:t>
            </a:r>
            <a:r>
              <a:rPr lang="en-US" dirty="0">
                <a:solidFill>
                  <a:srgbClr val="002949"/>
                </a:solidFill>
                <a:ea typeface="Roboto Condensed Light" panose="02000000000000000000" pitchFamily="2" charset="0"/>
              </a:rPr>
              <a:t>OSINT)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</a:rPr>
              <a:t>дозволяють ідентифікувати справу чи особу. 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B6676655-32B5-FE3F-5D0C-4F3539C1C7C4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F73F83D9-483A-4EE8-22C3-D8D946AAF297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6A0CF6F-7596-1681-9E23-089A1C588F73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Штучний інтелект та право на приватність: баланс між інноваціями та захистом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2454746A-2672-8400-C16F-D3E37E58B514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 smtClean="0">
                <a:solidFill>
                  <a:srgbClr val="002949"/>
                </a:solidFill>
              </a:rPr>
              <a:t>16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6330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9AFA1-7078-C207-CFD6-96583E28B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720F18-B9BC-BDF2-1E57-4AAB76CF5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5"/>
            <a:ext cx="10515600" cy="1168723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ПОЛОЖЕННЯ ПРО ВИКОРИСТАННЯ ТЕХНОЛОГІЙ ШІ ПРАЦІВНИКАМИ АПАРАТУ </a:t>
            </a:r>
            <a:r>
              <a:rPr lang="ru-RU" sz="32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  <a:t>ВС (Наказ від 08.12.25 № 117)</a:t>
            </a:r>
            <a: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/>
            </a:r>
            <a:b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</a:br>
            <a:r>
              <a:rPr lang="en-US" sz="1600" dirty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https://</a:t>
            </a:r>
            <a:r>
              <a:rPr lang="en-US" sz="1600" dirty="0" smtClean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court.gov.ua/storage/portal/supreme/rizne/Polozhennya_SHI.pdf</a:t>
            </a:r>
            <a:r>
              <a:rPr lang="uk-UA" sz="1600" dirty="0" smtClean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   </a:t>
            </a:r>
            <a:r>
              <a:rPr lang="uk-UA" sz="1600" dirty="0" smtClean="0">
                <a:solidFill>
                  <a:srgbClr val="004E9E"/>
                </a:solidFill>
                <a:ea typeface="Roboto Condensed Light" panose="02000000000000000000" pitchFamily="2" charset="0"/>
              </a:rPr>
              <a:t> </a:t>
            </a:r>
            <a:endParaRPr lang="uk-UA" sz="1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C41020B-3F6E-513C-9E3F-8AEBC28FF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77117"/>
            <a:ext cx="11395494" cy="4187660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Положення визначає загальні засади та правила використання технологій ШІ працівниками Апарату ВС з метою забезпечення дотримання принципів державної служби, зокрема професіоналізму, ефективності та доброчесності.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Апарат ВС підтримує розвиток та визнає значний потенціал технологій ШІ для оптимізації, а також для вдосконалення робочих процесів.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Інтеграція технологій ШІ в діяльність Апарату ВС та їх використання мають ґрунтуватися на фундаментальних принципах верховенства права, професійної етики, прозорості та поваги до прав і свобод людини.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3171E16-6832-029F-E98C-4B0F46754A5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3C18A3E0-8580-8AF0-8AC3-E48CEEBB8E4B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5514FC9-F053-94E7-DA73-FEDBD6CA1A6C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Штучний інтелект та право на приватність: баланс між інноваціями та захистом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2E0A434-5EDE-0DB6-7BB4-46E56ECF938C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16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6417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ПРИНЦИП КОНФІДЕНЦІЙНОСТІ ТА БЕЗПЕКИ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097280"/>
            <a:ext cx="11395494" cy="4580313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використовувати загальнодоступні технології ШІ для роботи з інформацією з обмеженим доступом (конфіденційною, таємною та службовою інформацією).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завантажувати службові документи, які містять персональні дані суб'єктів звернення або учасників процесу, банківську таємницю, адвокатську таємницю тощо. 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Використання загальнодоступних технологій ШІ дозволяється виключно для технічних, допоміжних або навчальних завдань, що не передбачають введення інформації з обмеженим доступом. 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Особа повинна, наскільки це технічно можливо, відмовитися від надання дозволу на використання введених даних для подальшого навчання ШІ.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Штучний інтелект та право на приватність: баланс між інноваціями та захистом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17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2199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ВИКОРИСТАННЯ ТЕХНОЛОГІЇ ШІ ДЛЯ: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097280"/>
            <a:ext cx="11395494" cy="4580313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Опрацювання документів, які містять відомості, що охороняються законом, у тому числі таємницю ухвалення судового рішення та інформацію із закритого судового засідання;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Аналізу та моніторингу поведінки працівників;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Спроб прогнозувати індивідуальні рішення суддів у конкретних справах;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Автоматичного створення проєктів рішень та будь-яких інших процесуальних документів, що ухвалюються у межах судового провадження;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Опрацювання матеріалів судової справи, що містять персональні дані.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Штучний інтелект та право на приватність: баланс між інноваціями та захистом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18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7557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ШІ МОЖЕ ВИКОРИСТОВУВАТИСЯ ДЛЯ ТАКИХ РОБІТ: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019868"/>
            <a:ext cx="11395494" cy="4657725"/>
          </a:xfrm>
        </p:spPr>
        <p:txBody>
          <a:bodyPr/>
          <a:lstStyle/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Узагальнення судової практики з метою забезпечення її єдності;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Аналіз судових рішень з метою виявлення системних причин виникнення спорів; 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Підготовки пропозицій щодо вдосконалення законодавства;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Аналіз та узагальнення великих обсягів даних на основі відкритих джерел інформації;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Допомога у підготовці аналітичних документів та звітів;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Автоматизація повторюваних робочих процесів;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Допомога у створенні та поширенні інформації про діяльність (ведення соціальних мереж);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Створення чат-ботів, зокрема, для забезпечення зворотного зв’язку з відвідувачами та учасниками судових процесів;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Добір матеріалів для саморозвитку, підвищення кваліфікації та професійного навчання;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Пошук нових ідей та підходів до організації робочих процесів;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Допомога у перекладі документів з іноземних мов.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Штучний інтелект та право на приватність: баланс між інноваціями та захистом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19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285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5"/>
          </a:xfrm>
        </p:spPr>
        <p:txBody>
          <a:bodyPr/>
          <a:lstStyle/>
          <a:p>
            <a:pPr algn="ctr"/>
            <a:r>
              <a:rPr lang="uk-UA" sz="4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ПЛАН</a:t>
            </a:r>
            <a:endParaRPr lang="uk-UA" sz="4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019867"/>
            <a:ext cx="11395494" cy="4844911"/>
          </a:xfrm>
        </p:spPr>
        <p:txBody>
          <a:bodyPr/>
          <a:lstStyle/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500" dirty="0">
                <a:solidFill>
                  <a:srgbClr val="002949"/>
                </a:solidFill>
                <a:ea typeface="Roboto Condensed Light" panose="02000000000000000000" pitchFamily="2" charset="0"/>
              </a:rPr>
              <a:t>Глобальні виклики та геополітика ШІ: стандарти ЄС, США та місце України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500" dirty="0">
                <a:solidFill>
                  <a:srgbClr val="002949"/>
                </a:solidFill>
                <a:ea typeface="Roboto Condensed Light" panose="02000000000000000000" pitchFamily="2" charset="0"/>
              </a:rPr>
              <a:t>Технологічні ризики: від збору даних до загрози деанонімізації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500" dirty="0">
                <a:solidFill>
                  <a:srgbClr val="002949"/>
                </a:solidFill>
                <a:ea typeface="Roboto Condensed Light" panose="02000000000000000000" pitchFamily="2" charset="0"/>
              </a:rPr>
              <a:t>Практичні протоколи </a:t>
            </a:r>
            <a:r>
              <a:rPr lang="uk-UA" sz="3500" dirty="0" err="1">
                <a:solidFill>
                  <a:srgbClr val="002949"/>
                </a:solidFill>
                <a:ea typeface="Roboto Condensed Light" panose="02000000000000000000" pitchFamily="2" charset="0"/>
              </a:rPr>
              <a:t>кібергігієни</a:t>
            </a:r>
            <a:r>
              <a:rPr lang="uk-UA" sz="3500" dirty="0">
                <a:solidFill>
                  <a:srgbClr val="002949"/>
                </a:solidFill>
                <a:ea typeface="Roboto Condensed Light" panose="02000000000000000000" pitchFamily="2" charset="0"/>
              </a:rPr>
              <a:t> та захисту приватності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500" dirty="0">
                <a:solidFill>
                  <a:srgbClr val="002949"/>
                </a:solidFill>
                <a:ea typeface="Roboto Condensed Light" panose="02000000000000000000" pitchFamily="2" charset="0"/>
              </a:rPr>
              <a:t>Нормативне регулювання використання ШІ в судовій системі України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500" dirty="0">
                <a:solidFill>
                  <a:srgbClr val="002949"/>
                </a:solidFill>
                <a:ea typeface="Roboto Condensed Light" panose="02000000000000000000" pitchFamily="2" charset="0"/>
              </a:rPr>
              <a:t>Висновки та рекомендації для правників: баланс між інноваціями та етикою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Штучний інтелект та право на приватність: баланс між інноваціями та захистом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2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351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D08C3A-FEFD-E1B6-9AA5-51637E9C4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B2845B-AE0F-B2E5-CD15-7640E3E94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897621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КОДЕКС СУДДІВСЬКОЇ ЕТИКИ (СТАТТЯ 16) </a:t>
            </a:r>
            <a:b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https://zakon.rada.gov.ua/rada/show/n0001415-24#Text</a:t>
            </a:r>
            <a:endParaRPr lang="uk-UA" sz="24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F288080-5F7C-546A-A847-1AF55E446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392572"/>
            <a:ext cx="11395494" cy="4472206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000" dirty="0"/>
              <a:t>Використання суддею технологій штучного інтелекту є допустимим, якщо це: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впливає на незалежність та неупередженість судді, 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стосується оцінки доказів,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стосується процесу ухвалення рішень, 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порушує вимог законодавства.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53EB8888-F013-F71A-8754-E8DAEBF1DC28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44C25B0C-B3A5-8277-B519-2927B197F94F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1DBEFAF-BBA0-D9B1-B04E-6D5995FD8F0D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Штучний інтелект та право на приватність: баланс між інноваціями та захистом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7CB2C24B-8072-F526-57BC-C2DC70E9E83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20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8302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418A8C-73F1-9FAE-0BF9-19B355367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E804C8-B4BC-3830-A303-577FC0D27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489394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РЕКОМЕНДАЦІЇ ДЛЯ ПРАВНИКІВ ЩОДО БЕЗПЕЧНОГО ВИКОРИСТАННЯ ШТУЧНОГО ІНТЕЛЕКТУ (ЛИПЕНЬ 2025)</a:t>
            </a:r>
            <a:r>
              <a:rPr lang="ru-RU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https://constitutionalist.com.ua/rekomendatsii-z-vidpovidalnoho-vykorystannia-shtuchnoho-intelektu-dlia-pravnykiv</a:t>
            </a:r>
            <a:r>
              <a:rPr lang="uk-UA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18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66A4C37-5ACC-A73B-238F-97C3331D6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893545"/>
            <a:ext cx="11395494" cy="3971233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Ці секторальні рекомендації є одним зі складників дорожньої карти з регулювання ШІ в Україні. Системи ШІ можуть бути корисні на різних етапах діяльності правників — від первинного аналізу документів до формування стратегії захисту клієнта та підготовки процесуальних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документів.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Ці рекомендації розроблено для того, щоб надати правникам практичні поради щодо відповідального використання ШІ в професійній діяльності</a:t>
            </a:r>
            <a:endParaRPr lang="uk-UA" i="1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BA4E86C6-EC88-44D4-ABC7-AE5A92DA8C5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17BD0937-DDD8-DE27-B28E-E96E5087D897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D99883C-90AD-FCE3-07F7-4799E8C3D869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Штучний інтелект та право на приватність: баланс між інноваціями та захистом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079068D2-8F02-3221-6280-7D0E4F5FE047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21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8524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252841"/>
          </a:xfrm>
        </p:spPr>
        <p:txBody>
          <a:bodyPr/>
          <a:lstStyle/>
          <a:p>
            <a:pPr algn="ctr"/>
            <a:r>
              <a:rPr lang="ru-RU" sz="3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УХВАЛА АПЕЛЯЦІЙНОЇ ПАЛАТИ ВИЩОГО АНТИКОРУПЦІЙНОГО СУДУ ВІД 01 ВЕРЕСНЯ 2025 РОКУ У СПРАВІ № 991/3222/25</a:t>
            </a:r>
            <a:br>
              <a:rPr lang="ru-RU" sz="3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</a:br>
            <a:r>
              <a:rPr lang="en-US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https://reyestr.court.gov.ua/Review/129856098</a:t>
            </a:r>
            <a:r>
              <a:rPr lang="uk-UA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2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737360"/>
            <a:ext cx="11395494" cy="3790604"/>
          </a:xfrm>
        </p:spPr>
        <p:txBody>
          <a:bodyPr/>
          <a:lstStyle/>
          <a:p>
            <a:pPr marL="0" indent="0" algn="just">
              <a:buNone/>
            </a:pPr>
            <a:r>
              <a:rPr lang="uk-UA" sz="2600" dirty="0"/>
              <a:t>Судом підтверджено, що вирок на підставі угоди про визнання винуватості стосується виключно обвинуваченого, не має преюдиційного значення щодо інших осіб і не може бути використаний як доказ їхньої винуватості, навіть якщо за допомогою систем штучного інтелекту (зокрема </a:t>
            </a:r>
            <a:r>
              <a:rPr lang="en-US" sz="2600" dirty="0"/>
              <a:t>ChatGPT) </a:t>
            </a:r>
            <a:r>
              <a:rPr lang="uk-UA" sz="2600" dirty="0"/>
              <a:t>можна спробувати ідентифікувати «знеособлену» особу за фрагментами тексту.</a:t>
            </a:r>
          </a:p>
          <a:p>
            <a:pPr marL="0" indent="0" algn="just">
              <a:buNone/>
            </a:pPr>
            <a:r>
              <a:rPr lang="uk-UA" sz="2600" dirty="0"/>
              <a:t>Суд окремо наголосив, що відповіді ШІ не є ані достовірним джерелом інформації, ані процесуальним доказом у кримінальному провадженні, що має принципове значення для питань приватності: навіть за наявності технологічної можливості деанонімізації суд захищає людину від автоматичного ототожнення та не допускає, щоб алгоритмічні припущення підміняли собою належну доказову базу.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Штучний інтелект та право на приватність: баланс між інноваціями та захистом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22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3390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4">
            <a:extLst>
              <a:ext uri="{FF2B5EF4-FFF2-40B4-BE49-F238E27FC236}">
                <a16:creationId xmlns:a16="http://schemas.microsoft.com/office/drawing/2014/main" id="{2C703E52-4BE2-15A0-6776-C6B38B390E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036" y="738234"/>
            <a:ext cx="11108140" cy="527836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5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1. </a:t>
            </a:r>
            <a:r>
              <a:rPr lang="uk-UA" sz="14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Берназюк Ян. Штучний інтелект та система правосуддя України: результати співпраці у році, що минув </a:t>
            </a:r>
            <a:r>
              <a:rPr lang="en-US" sz="14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https://so.supreme.court.gov.ua/authors/934/shtuchnyi-intelekt-ta-systema-pravosuddia-ukrainy-rezultaty-spivpratsi-u-rotsi-sh%D1%81ho-mynuv</a:t>
            </a:r>
            <a:r>
              <a:rPr lang="uk-UA" sz="14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14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2. Берназюк Ян. Наукові надбання як основа для наступних кроків на шляху інтеграції штучного інтелекту в систему правосуддя </a:t>
            </a:r>
            <a:r>
              <a:rPr lang="en-US" sz="14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3"/>
              </a:rPr>
              <a:t>https://so.supreme.court.gov.ua/news/949/naukovi-nadbannia-iak-osnova-dlia-nastupnykh-krokiv-na-shliakhu-intehratsii-shtuchnoho-intelektu-v-systemu-pravosuddia</a:t>
            </a:r>
            <a:r>
              <a:rPr lang="uk-UA" sz="14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3. Берназюк Ян. Цифрова ера правосуддя: роль ШІ у забезпеченні єдності судової практики в </a:t>
            </a:r>
            <a:r>
              <a:rPr lang="ru-RU" sz="1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Україні </a:t>
            </a:r>
            <a:r>
              <a:rPr lang="en-US" sz="1400" dirty="0" smtClean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4"/>
              </a:rPr>
              <a:t>https://so.supreme.court.gov.ua/news/986/tsyfrova-era-pravosuddia-rol-shi-u-zabezpechenni-iednosti-sudovoi-praktyky-v-ukraini</a:t>
            </a:r>
            <a:r>
              <a:rPr lang="uk-UA" sz="1400" dirty="0" smtClean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400" dirty="0" smtClean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1400" dirty="0" smtClean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 smtClean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4</a:t>
            </a:r>
            <a:r>
              <a:rPr lang="uk-UA" sz="14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. </a:t>
            </a:r>
            <a:r>
              <a:rPr lang="en-US" sz="14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Artificial Intelligence and the Judicial system of Ukraine: results of cooperation in the past year</a:t>
            </a:r>
            <a:r>
              <a:rPr lang="uk-UA" sz="14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uk-UA" sz="1400" u="sng" kern="100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https://constitutionalist.com.ua/artificial-intelligence-and-the-judicial-system-of-ukraine-results-of-cooperation-in-the-past-year</a:t>
            </a:r>
            <a:r>
              <a:rPr lang="uk-UA" sz="1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5. Берназюк Ян. Штучний інтелект і його використання для забезпечення єдності судової практики як складової довіри до суду // Слово Національної школи суддів України. – 2024, № 2(49), С. 16-35 </a:t>
            </a:r>
            <a:r>
              <a:rPr lang="en-US" sz="1400" kern="100" dirty="0"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https://slovo.nsj.gov.ua/images/pdf/2024_4_49/nsj_4_49_2024.pdf</a:t>
            </a:r>
            <a:r>
              <a:rPr lang="uk-UA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ru-RU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Берназюк Ян. </a:t>
            </a:r>
            <a:r>
              <a:rPr lang="uk-UA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Ера ШІ й роль верховних судів у цифровій трансформації правосуддя // Юридична газет</a:t>
            </a:r>
            <a:r>
              <a:rPr lang="ru-RU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а. № 4 (792). - С. 16-18. </a:t>
            </a:r>
            <a:r>
              <a:rPr lang="en-US" sz="1400" kern="100" dirty="0"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https://yur-gazeta.com/publications/practice/sudova-praktika/era-shi-y-rol-verhovnih-sudiv-u-cifroviy-transformaciyi-pravosuddya.html</a:t>
            </a:r>
            <a:r>
              <a:rPr lang="uk-UA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7. </a:t>
            </a:r>
            <a:r>
              <a:rPr lang="en-US" sz="14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</a:t>
            </a:r>
            <a:r>
              <a:rPr lang="en-US" sz="1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Artificial Intelligence in the Ukrainian Judiciary: Charting the Course Under the Digital Gavel</a:t>
            </a:r>
            <a:r>
              <a:rPr lang="uk-UA" sz="1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kern="100" dirty="0"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https://constitutionalist.com.ua/artificial-intelligence-in-the-ukrainian-judiciary-charting-the-course-under-the-digital-gavel</a:t>
            </a:r>
            <a:endParaRPr lang="uk-UA" sz="14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altLang="uk-UA" sz="1400" kern="100" dirty="0">
                <a:solidFill>
                  <a:srgbClr val="002949"/>
                </a:solidFill>
                <a:cs typeface="Times New Roman" panose="02020603050405020304" pitchFamily="18" charset="0"/>
              </a:rPr>
              <a:t>8. </a:t>
            </a:r>
            <a:r>
              <a:rPr lang="en-US" sz="14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</a:t>
            </a:r>
            <a:r>
              <a:rPr lang="en-US" altLang="uk-UA" sz="1400" kern="100" dirty="0">
                <a:solidFill>
                  <a:srgbClr val="002949"/>
                </a:solidFill>
                <a:cs typeface="Times New Roman" panose="02020603050405020304" pitchFamily="18" charset="0"/>
              </a:rPr>
              <a:t>Benchmarking Justice: Can AI Uphold the Rule of Law? </a:t>
            </a:r>
            <a:r>
              <a:rPr lang="en-US" altLang="uk-UA" sz="1400" kern="100" dirty="0">
                <a:solidFill>
                  <a:srgbClr val="002949"/>
                </a:solidFill>
                <a:cs typeface="Times New Roman" panose="02020603050405020304" pitchFamily="18" charset="0"/>
                <a:hlinkClick r:id="rId9"/>
              </a:rPr>
              <a:t>https://law.ukma.edu.ua/wp-content/uploads/2025/11/Rule-of-Law-and-AI-Challenges.pdf</a:t>
            </a:r>
            <a:r>
              <a:rPr lang="en-US" altLang="uk-UA" sz="1400" kern="100" dirty="0">
                <a:solidFill>
                  <a:srgbClr val="002949"/>
                </a:solidFill>
                <a:cs typeface="Times New Roman" panose="02020603050405020304" pitchFamily="18" charset="0"/>
              </a:rPr>
              <a:t> </a:t>
            </a:r>
            <a:endParaRPr lang="uk-UA" altLang="uk-UA" sz="1400" kern="100" dirty="0">
              <a:solidFill>
                <a:srgbClr val="002949"/>
              </a:solidFill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400" dirty="0">
                <a:solidFill>
                  <a:srgbClr val="002949"/>
                </a:solidFill>
              </a:rPr>
              <a:t>9. Берназюк Ян. Правосуддя майбутнього збереження незалежності та людяності в еру ШІ </a:t>
            </a:r>
            <a:r>
              <a:rPr lang="en-US" altLang="uk-UA" sz="1400" dirty="0">
                <a:solidFill>
                  <a:srgbClr val="002949"/>
                </a:solidFill>
              </a:rPr>
              <a:t>https://</a:t>
            </a:r>
            <a:r>
              <a:rPr lang="en-US" altLang="uk-UA" sz="1400" dirty="0" smtClean="0">
                <a:solidFill>
                  <a:srgbClr val="002949"/>
                </a:solidFill>
              </a:rPr>
              <a:t>nsj.gov.ua/ua/pidgotovka-pratsivnikiv-aparativ-sudiv/programi-pidgotovki-pratsivnikiv-aparativ-sudiv-2021-rik/5-grudnya-2025-r-programa-dlya-pomichnikiv-suddiv-ta-pratsivnikiv-aparativ-sudiv-tsifrova-gramotnist-pomichnika-suddi-ta-pratsivnika-aparatu-sudu</a:t>
            </a:r>
            <a:r>
              <a:rPr lang="uk-UA" altLang="uk-UA" sz="1400" dirty="0" smtClean="0">
                <a:solidFill>
                  <a:srgbClr val="002949"/>
                </a:solidFill>
              </a:rPr>
              <a:t> 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400" dirty="0" smtClean="0">
                <a:solidFill>
                  <a:srgbClr val="002949"/>
                </a:solidFill>
              </a:rPr>
              <a:t>10</a:t>
            </a:r>
            <a:r>
              <a:rPr lang="ru-RU" altLang="uk-UA" sz="1400" dirty="0">
                <a:solidFill>
                  <a:srgbClr val="002949"/>
                </a:solidFill>
              </a:rPr>
              <a:t>. Берназюк Ян. Межі втручання у приватне життя в умовах загроз національній безпеці: стандарти і виклики для правосуддя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400" dirty="0">
                <a:solidFill>
                  <a:srgbClr val="002949"/>
                </a:solidFill>
                <a:hlinkClick r:id="rId10"/>
              </a:rPr>
              <a:t>https://court.gov.ua/storage/portal/supreme/135.%20Limits_of_Interference_Private_Life_under_National_Security%20Threats_bernaziuk.pdf</a:t>
            </a:r>
            <a:r>
              <a:rPr lang="ru-RU" altLang="uk-UA" sz="1400" dirty="0">
                <a:solidFill>
                  <a:srgbClr val="002949"/>
                </a:solidFill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400" dirty="0">
                <a:solidFill>
                  <a:srgbClr val="002949"/>
                </a:solidFill>
              </a:rPr>
              <a:t>11. Берназюк Ян, Фонова Олена. Правосуддя 2035: між правом і кодом»: Випуск № 18 подкастів НШСУ </a:t>
            </a:r>
            <a:r>
              <a:rPr lang="ru-RU" altLang="uk-UA" sz="1400" dirty="0">
                <a:solidFill>
                  <a:srgbClr val="002949"/>
                </a:solidFill>
                <a:hlinkClick r:id="rId11"/>
              </a:rPr>
              <a:t>https://youtu.be/UlghLhHV8os?si=nCpvAl5p5KP3tY_G</a:t>
            </a:r>
            <a:r>
              <a:rPr lang="ru-RU" altLang="uk-UA" sz="1400" dirty="0">
                <a:solidFill>
                  <a:srgbClr val="002949"/>
                </a:solidFill>
              </a:rPr>
              <a:t> </a:t>
            </a:r>
            <a:endParaRPr lang="en-US" altLang="uk-UA" sz="1400" dirty="0">
              <a:solidFill>
                <a:srgbClr val="002949"/>
              </a:solidFill>
            </a:endParaRPr>
          </a:p>
        </p:txBody>
      </p:sp>
      <p:sp>
        <p:nvSpPr>
          <p:cNvPr id="4" name="Сувій: горизонтальний 3">
            <a:extLst>
              <a:ext uri="{FF2B5EF4-FFF2-40B4-BE49-F238E27FC236}">
                <a16:creationId xmlns:a16="http://schemas.microsoft.com/office/drawing/2014/main" id="{1C051F15-B886-844B-3B90-6CA90B01F7F8}"/>
              </a:ext>
            </a:extLst>
          </p:cNvPr>
          <p:cNvSpPr/>
          <p:nvPr/>
        </p:nvSpPr>
        <p:spPr>
          <a:xfrm>
            <a:off x="780176" y="210312"/>
            <a:ext cx="9873934" cy="406452"/>
          </a:xfrm>
          <a:prstGeom prst="horizontalScroll">
            <a:avLst>
              <a:gd name="adj" fmla="val 25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340"/>
            <a:r>
              <a:rPr lang="uk-UA" sz="2400" dirty="0">
                <a:solidFill>
                  <a:srgbClr val="004E9E"/>
                </a:solidFill>
                <a:effectLst/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ДОДАТКОВІ ДЖЕРЕЛА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267351" y="5995665"/>
            <a:ext cx="2404944" cy="402652"/>
          </a:xfrm>
        </p:spPr>
        <p:txBody>
          <a:bodyPr/>
          <a:lstStyle/>
          <a:p>
            <a:fld id="{0028107A-3699-427E-AA78-C770AD5EC5EB}" type="slidenum">
              <a:rPr lang="uk-UA" sz="1400" smtClean="0">
                <a:solidFill>
                  <a:srgbClr val="002949"/>
                </a:solidFill>
              </a:rPr>
              <a:t>23</a:t>
            </a:fld>
            <a:endParaRPr lang="en-US" sz="1400" dirty="0">
              <a:solidFill>
                <a:srgbClr val="002949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"/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Штучний інтелект та право на приватність: баланс між інноваціями та захистом персональних даних</a:t>
            </a:r>
            <a:endParaRPr lang="uk-UA" altLang="uk-UA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949370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9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Графіка 13">
            <a:extLst>
              <a:ext uri="{FF2B5EF4-FFF2-40B4-BE49-F238E27FC236}">
                <a16:creationId xmlns:a16="http://schemas.microsoft.com/office/drawing/2014/main" id="{807C6EA5-01E7-4961-906B-E8F780987E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87375" y="584200"/>
            <a:ext cx="1232064" cy="151061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34FC462-91EA-4801-A062-F8D36BEF3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525" y="5569506"/>
            <a:ext cx="493328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44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Дякую за увагу</a:t>
            </a:r>
            <a:r>
              <a:rPr lang="en-US" altLang="ru-RU" sz="44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!</a:t>
            </a:r>
            <a:endParaRPr lang="uk-UA" altLang="ru-RU" sz="4400" dirty="0">
              <a:solidFill>
                <a:schemeClr val="bg1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</p:txBody>
      </p:sp>
      <p:cxnSp>
        <p:nvCxnSpPr>
          <p:cNvPr id="7" name="Пряма сполучна лінія 2">
            <a:extLst>
              <a:ext uri="{FF2B5EF4-FFF2-40B4-BE49-F238E27FC236}">
                <a16:creationId xmlns:a16="http://schemas.microsoft.com/office/drawing/2014/main" id="{89431B16-B8A7-4491-BBE3-19389F18F114}"/>
              </a:ext>
            </a:extLst>
          </p:cNvPr>
          <p:cNvCxnSpPr>
            <a:cxnSpLocks/>
          </p:cNvCxnSpPr>
          <p:nvPr/>
        </p:nvCxnSpPr>
        <p:spPr>
          <a:xfrm>
            <a:off x="587375" y="5477773"/>
            <a:ext cx="90716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5AE18610-062B-FEA4-3C53-2BB8686D9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12A4B8-FBE2-42FD-8F7C-E331D756A450}" type="slidenum">
              <a:rPr lang="uk-UA" altLang="uk-UA" smtClean="0">
                <a:solidFill>
                  <a:srgbClr val="002949"/>
                </a:solidFill>
              </a:rPr>
              <a:pPr>
                <a:defRPr/>
              </a:pPr>
              <a:t>24</a:t>
            </a:fld>
            <a:endParaRPr lang="uk-UA" altLang="uk-UA" dirty="0">
              <a:solidFill>
                <a:srgbClr val="00294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E01D64-28F7-110F-CC4B-AF2F29BDB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C4A60E-9387-C5E7-3D44-4988E1D51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500063"/>
            <a:ext cx="10896415" cy="900112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Українська національна LLM та “суверенний ШІ”</a:t>
            </a:r>
            <a:b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https://mezha.ua/news/ukrainian-llm-will-use-google-gemma-model-306690</a:t>
            </a:r>
            <a:br>
              <a:rPr lang="ru-RU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https://thedigital.gov.ua/news/progress/pochynayemo-pratsiuvaty-z-nvidia-dlia-rozbudovy-suverennoho-shi-v-ukrayini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4A2A390-D734-B841-F39E-3ABE8C30D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552755"/>
            <a:ext cx="11395494" cy="4170184"/>
          </a:xfrm>
        </p:spPr>
        <p:txBody>
          <a:bodyPr/>
          <a:lstStyle/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Україна створює національну LLM (Diia AI) як елемент цифрового суверенітету та нацбезпеки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Модель базується на Google Gemma 3 і призначена для державних сервісів та законодавчого контексту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Ключовий правовий виклик: які дані використовуються для навчання та донавчання моделей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Суверенний ШІ зменшує зовнішні ризики, але збільшує внутрішній ризик зловживань, якщо відсутні незалежний аудит і судовий контроль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A443158-B8CA-9B04-316B-010458A8639B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3917BD1C-27F1-BB45-25A4-F1F522C295A5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26766295-26C8-161D-08E1-99776719A3B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Штучний інтелект та право на приватність: баланс між інноваціями та захистом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92C4D58-2450-3421-56D5-466E997C90D1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 smtClean="0">
                <a:solidFill>
                  <a:srgbClr val="002949"/>
                </a:solidFill>
              </a:rPr>
              <a:t>3</a:t>
            </a:r>
            <a:endParaRPr lang="uk-UA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960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297BBF-9330-7FFB-1CA4-22A5BE1113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348E2B-CB28-557F-066D-11833CFE7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500063"/>
            <a:ext cx="10896415" cy="1224495"/>
          </a:xfrm>
        </p:spPr>
        <p:txBody>
          <a:bodyPr/>
          <a:lstStyle/>
          <a:p>
            <a:pPr algn="ctr"/>
            <a:r>
              <a:rPr lang="uk-UA" sz="32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Стратегія Вищого антикорупційного суду на 2026–2028 роки,</a:t>
            </a:r>
            <a:br>
              <a:rPr lang="uk-UA" sz="32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uk-UA" sz="32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(рішенням № 1 зборів суддів ВАКС від 20 листопада 2025 року)</a:t>
            </a:r>
            <a:br>
              <a:rPr lang="uk-UA" sz="32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https</a:t>
            </a:r>
            <a:r>
              <a:rPr lang="ru-RU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://court.gov.ua/storage/portal/hcac/self-governance/decisions/20.11.2025_1.pdf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7A2F9B7-8EB2-FCA7-10E7-C35E8E1BF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828799"/>
            <a:ext cx="11395494" cy="3894139"/>
          </a:xfrm>
        </p:spPr>
        <p:txBody>
          <a:bodyPr/>
          <a:lstStyle/>
          <a:p>
            <a:pPr marL="0" indent="0" algn="just">
              <a:buNone/>
            </a:pPr>
            <a:r>
              <a:rPr lang="uk-UA" sz="3200" dirty="0"/>
              <a:t>ВАКС - приклад інституційного впровадження ШІ в судовій системі України</a:t>
            </a:r>
          </a:p>
          <a:p>
            <a:pPr marL="0" indent="0" algn="just">
              <a:buNone/>
            </a:pPr>
            <a:r>
              <a:rPr lang="uk-UA" sz="3200" dirty="0"/>
              <a:t>ШІ використовується лише як допоміжний інструмент, без впливу на суддівський розсуд</a:t>
            </a:r>
          </a:p>
          <a:p>
            <a:pPr marL="0" indent="0" algn="just">
              <a:buNone/>
            </a:pPr>
            <a:r>
              <a:rPr lang="uk-UA" sz="3200" dirty="0"/>
              <a:t>Пріоритети: регулювання використання ШІ, навчання суддів, кібербезпека</a:t>
            </a:r>
          </a:p>
          <a:p>
            <a:pPr marL="0" indent="0" algn="just">
              <a:buNone/>
            </a:pPr>
            <a:r>
              <a:rPr lang="uk-UA" sz="3200" dirty="0"/>
              <a:t>Цифровізація спрямована на ефективність за умови захисту персональних </a:t>
            </a:r>
            <a:r>
              <a:rPr lang="uk-UA" sz="3200" dirty="0" smtClean="0"/>
              <a:t>даних</a:t>
            </a:r>
            <a:endParaRPr lang="uk-UA" sz="3200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018F8DF-865F-5B53-2626-569067A0DBE8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F404CE4-273A-26FC-DD21-DCA7108A91E7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BA7FCB2-DC84-51C6-8B91-C3F64E7D2918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Штучний інтелект та право на приватність: баланс між інноваціями та захистом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FB2546-A9E3-58C1-A5C3-3EB5E160B562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 smtClean="0">
                <a:solidFill>
                  <a:srgbClr val="002949"/>
                </a:solidFill>
              </a:rPr>
              <a:t>4</a:t>
            </a:r>
            <a:endParaRPr lang="uk-UA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244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E54F0E-8852-DC2C-42F5-2BC668D19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76235F-9365-EA31-51A8-A37711EAB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500062"/>
            <a:ext cx="10515600" cy="1385887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Ukraine 2025 Report SWD(2025) 759 final</a:t>
            </a:r>
            <a:b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uk-UA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ЄК: Звіт щодо України за 2025 рік (04.11.2025) </a:t>
            </a:r>
            <a:br>
              <a:rPr lang="uk-UA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1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enlargement.ec.europa.eu/document/download/17115494-8122-4d10-8a06-2cf275eecde7_en?filename=ukraine-report-2025.pdf</a:t>
            </a:r>
            <a:r>
              <a:rPr lang="uk-UA" sz="1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14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B7F546F-F913-9417-ADD2-D8E2B4312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2028825"/>
            <a:ext cx="11395494" cy="3694114"/>
          </a:xfrm>
        </p:spPr>
        <p:txBody>
          <a:bodyPr/>
          <a:lstStyle/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ЄС фіксує активне впровадження ШІ та </a:t>
            </a:r>
            <a:r>
              <a:rPr lang="en-US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e-justice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 Україні, але відсутність гармонізації з </a:t>
            </a:r>
            <a:r>
              <a:rPr lang="en-US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AI Act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Захист персональних даних у судовій цифровізації залишається проблемним і потребує законодавчого оновлення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Судова цифровізація оцінюється ЄС через призму фундаментальних прав, а не лише ефективності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ШІ без належних гарантій приватності та контролю судової влади - ризик для верховенства </a:t>
            </a:r>
            <a:r>
              <a:rPr lang="uk-UA" sz="27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права</a:t>
            </a:r>
            <a:endParaRPr lang="uk-UA" sz="18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5C9C4B2-FCEB-01B3-759D-14B895596311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588C7FEF-904A-80B8-C4BF-1E399616ABB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1478CF7-C7CF-A5E4-69DC-CFC1137CE2DF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Штучний інтелект та право на приватність: баланс між інноваціями та захистом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23CC60C8-6D0E-CD31-3F90-14FAFE270F95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96133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73FC6-2B7B-0092-9C8F-09C4F9319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E7EC5E-4849-EC53-F790-9FD13598F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036" y="500062"/>
            <a:ext cx="11257301" cy="1343025"/>
          </a:xfrm>
        </p:spPr>
        <p:txBody>
          <a:bodyPr/>
          <a:lstStyle/>
          <a:p>
            <a:pPr algn="ctr"/>
            <a:r>
              <a:rPr lang="en-US" sz="2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Opinion No. 28 (2025) on the importance of judicial well-being for the delivery of justice (CCJE)</a:t>
            </a:r>
            <a:br>
              <a:rPr lang="en-US" sz="2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uk-UA" sz="2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Висновок № 28 (2025) щодо важливості суддівського благополуччя для здійснення правосуддя (КРЄС)</a:t>
            </a:r>
            <a:br>
              <a:rPr lang="uk-UA" sz="2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uk-UA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https://rm.coe.int/opinion-no-28-2025-of-the-ccje-published-/</a:t>
            </a:r>
            <a:r>
              <a:rPr lang="en-US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4880296bfa</a:t>
            </a:r>
            <a:r>
              <a:rPr lang="uk-UA" sz="20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2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1702069-E77E-FB9F-E632-AC53E486C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2127632"/>
            <a:ext cx="11516534" cy="3800878"/>
          </a:xfrm>
        </p:spPr>
        <p:txBody>
          <a:bodyPr/>
          <a:lstStyle/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Неналежна цифровізація може збільшувати масив даних і процесуальних матеріалів, ускладнюючи контроль за персональними даними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Кібербезпека та захист чутливих даних суддів і матеріалів справ є складовою суддівського благополуччя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Допоміжні технології допустимі лише як інструмент підтримки, без прогнозування результатів справ і без втрати контролю </a:t>
            </a: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суддею</a:t>
            </a:r>
            <a:endParaRPr lang="uk-UA" sz="30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8187823-D7C1-7F0B-DAB0-466BA7B69D89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22F6D5F9-4A21-E3F7-E84C-5EBFFABF46B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2C3F1E45-BC11-A49E-748A-220F0C7BBA4D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Штучний інтелект та право на приватність: баланс між інноваціями та захистом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ED98826C-A2AD-E467-33C5-A12693B95D4F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571797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73FC6-2B7B-0092-9C8F-09C4F9319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E7EC5E-4849-EC53-F790-9FD13598F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036" y="500062"/>
            <a:ext cx="11257301" cy="1343025"/>
          </a:xfrm>
        </p:spPr>
        <p:txBody>
          <a:bodyPr/>
          <a:lstStyle/>
          <a:p>
            <a:pPr algn="ctr"/>
            <a:r>
              <a:rPr lang="en-US" sz="2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UNESCO: Guidelines for the Use of AI Systems in Courts and Tribunals</a:t>
            </a:r>
            <a:br>
              <a:rPr lang="en-US" sz="2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uk-UA" sz="2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ЮНЕСКО: Керівні принципи використання систем ШІ в судах і трибуналах</a:t>
            </a:r>
            <a:r>
              <a:rPr lang="uk-UA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uk-UA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2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www.iamaeg.net/files/F55F6810-DACE-4200-9A9F-1AB2EAAA1235.pdf</a:t>
            </a:r>
            <a:r>
              <a:rPr lang="uk-UA" sz="2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24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1702069-E77E-FB9F-E632-AC53E486C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2127632"/>
            <a:ext cx="11516534" cy="3800878"/>
          </a:xfrm>
        </p:spPr>
        <p:txBody>
          <a:bodyPr/>
          <a:lstStyle/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Перший глобальний етичний та операційний стандарт використання ШІ в правосудді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Захист персональних даних і приватності - базовий принцип (</a:t>
            </a:r>
            <a:r>
              <a:rPr lang="en-US" sz="3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data minimisation, </a:t>
            </a: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анонімізація, контроль доступу)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Генеративний ШІ: жодних конфіденційних даних у публічних інструментах, обов’язкова верифікація </a:t>
            </a:r>
            <a:r>
              <a:rPr lang="uk-UA" sz="3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результатів</a:t>
            </a:r>
            <a:endParaRPr lang="uk-UA" sz="34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8187823-D7C1-7F0B-DAB0-466BA7B69D89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22F6D5F9-4A21-E3F7-E84C-5EBFFABF46B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2C3F1E45-BC11-A49E-748A-220F0C7BBA4D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Штучний інтелект та право на приватність: баланс між інноваціями та захистом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ED98826C-A2AD-E467-33C5-A12693B95D4F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275523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73FC6-2B7B-0092-9C8F-09C4F9319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E7EC5E-4849-EC53-F790-9FD13598F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036" y="500062"/>
            <a:ext cx="11257301" cy="1343025"/>
          </a:xfrm>
        </p:spPr>
        <p:txBody>
          <a:bodyPr/>
          <a:lstStyle/>
          <a:p>
            <a:pPr algn="ctr"/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ENCJ Survey among judges on the Independence of the Judiciary (2025)</a:t>
            </a:r>
            <a:b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uk-UA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Опитування ЄМРП серед суддів щодо незалежності судової влади</a:t>
            </a:r>
            <a:r>
              <a:rPr lang="uk-UA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uk-UA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2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share.google/PzOPHsKN2ZtAivafq</a:t>
            </a:r>
            <a:r>
              <a:rPr lang="uk-UA" sz="2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24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1702069-E77E-FB9F-E632-AC53E486C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2127632"/>
            <a:ext cx="11516534" cy="3800878"/>
          </a:xfrm>
        </p:spPr>
        <p:txBody>
          <a:bodyPr/>
          <a:lstStyle/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Цифровізація судів уже впливає на незалежність суддів: 16% суддів у Європі фіксують негативний </a:t>
            </a:r>
            <a:r>
              <a:rPr lang="uk-UA" sz="3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ефект у </a:t>
            </a:r>
            <a:r>
              <a:rPr lang="uk-UA" sz="340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цій сфері</a:t>
            </a:r>
            <a:endParaRPr lang="uk-UA" sz="34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Ключовий ризик: контроль над ІТ-системами й даними поза судовою владою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Баланс інновацій і приватності можливий лише за інституційного контролю судів над даними та </a:t>
            </a:r>
            <a:r>
              <a:rPr lang="uk-UA" sz="34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алгоритмами</a:t>
            </a:r>
            <a:endParaRPr lang="uk-UA" sz="34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8187823-D7C1-7F0B-DAB0-466BA7B69D89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22F6D5F9-4A21-E3F7-E84C-5EBFFABF46B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2C3F1E45-BC11-A49E-748A-220F0C7BBA4D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Штучний інтелект та право на приватність: баланс між інноваціями та захистом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ED98826C-A2AD-E467-33C5-A12693B95D4F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974903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73FC6-2B7B-0092-9C8F-09C4F9319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E7EC5E-4849-EC53-F790-9FD13598F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036" y="500062"/>
            <a:ext cx="11257301" cy="1343025"/>
          </a:xfrm>
        </p:spPr>
        <p:txBody>
          <a:bodyPr/>
          <a:lstStyle/>
          <a:p>
            <a:pPr algn="ctr"/>
            <a:r>
              <a:rPr lang="en-US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Margaret Satterthwaite. Report of the Special Rapporteur on the independence of judges and lawyers, Margaret Satterthwaite: Artificial intelligence in judicial systems: promises and pitfalls A/80/169 (16.07.2025)</a:t>
            </a:r>
            <a:br>
              <a:rPr lang="en-US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2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justicespeakersinstitute.com/wp-content/uploads/2025/11/UN-Doc.pdf</a:t>
            </a:r>
            <a:r>
              <a:rPr lang="uk-UA" sz="2400" b="1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24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1702069-E77E-FB9F-E632-AC53E486C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2127632"/>
            <a:ext cx="11516534" cy="3800878"/>
          </a:xfrm>
        </p:spPr>
        <p:txBody>
          <a:bodyPr/>
          <a:lstStyle/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Доповідь Спеціальної доповідачки ООН з питань незалежності суддів і адвокатів «Штучний інтелект у судових системах: перспективи та ризики»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Персональні дані та незалежність: публічно-приватні </a:t>
            </a:r>
            <a:r>
              <a:rPr lang="en-US" sz="2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AI-</a:t>
            </a:r>
            <a:r>
              <a:rPr lang="uk-UA" sz="2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рішення створюють ризик </a:t>
            </a:r>
            <a:r>
              <a:rPr lang="uk-UA" sz="29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втрати </a:t>
            </a:r>
            <a:r>
              <a:rPr lang="uk-UA" sz="2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контролю над даними судової системи: потрібні суддівський нагляд, прозорість і можливість оскарження.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“</a:t>
            </a:r>
            <a:r>
              <a:rPr lang="en-US" sz="2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Myth of verification”: </a:t>
            </a:r>
            <a:r>
              <a:rPr lang="uk-UA" sz="2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суддя часто не може ефективно перевірити “</a:t>
            </a:r>
            <a:r>
              <a:rPr lang="en-US" sz="2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black box”, </a:t>
            </a:r>
            <a:r>
              <a:rPr lang="uk-UA" sz="2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 суцільна верифікація нівелює обіцяну економію часу</a:t>
            </a:r>
            <a:r>
              <a:rPr lang="uk-UA" sz="29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.</a:t>
            </a:r>
            <a:endParaRPr lang="uk-UA" sz="29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8187823-D7C1-7F0B-DAB0-466BA7B69D89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22F6D5F9-4A21-E3F7-E84C-5EBFFABF46B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2C3F1E45-BC11-A49E-748A-220F0C7BBA4D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Штучний інтелект та право на приватність: баланс між інноваціями та захистом персональних даних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ED98826C-A2AD-E467-33C5-A12693B95D4F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 smtClean="0">
                <a:solidFill>
                  <a:srgbClr val="002949"/>
                </a:solidFill>
              </a:rPr>
              <a:t>9</a:t>
            </a:r>
            <a:endParaRPr lang="uk-UA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755313"/>
      </p:ext>
    </p:extLst>
  </p:cSld>
  <p:clrMapOvr>
    <a:masterClrMapping/>
  </p:clrMapOvr>
</p:sld>
</file>

<file path=ppt/theme/theme1.xml><?xml version="1.0" encoding="utf-8"?>
<a:theme xmlns:a="http://schemas.openxmlformats.org/drawingml/2006/main" name="Верховний Суд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Верховний Суд" id="{85927FFF-16E0-4779-9E9F-FDB9FC60E28B}" vid="{1C97956D-EB6D-4D66-A40D-6F9E3D9A6E3D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Верховний Суд</Template>
  <TotalTime>9869</TotalTime>
  <Words>2454</Words>
  <Application>Microsoft Office PowerPoint</Application>
  <PresentationFormat>Широкий екран</PresentationFormat>
  <Paragraphs>200</Paragraphs>
  <Slides>24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24</vt:i4>
      </vt:variant>
    </vt:vector>
  </HeadingPairs>
  <TitlesOfParts>
    <vt:vector size="30" baseType="lpstr">
      <vt:lpstr>Arial</vt:lpstr>
      <vt:lpstr>Calibri</vt:lpstr>
      <vt:lpstr>Calibri Light</vt:lpstr>
      <vt:lpstr>Roboto Condensed Light</vt:lpstr>
      <vt:lpstr>Times New Roman</vt:lpstr>
      <vt:lpstr>Верховний Суд</vt:lpstr>
      <vt:lpstr>Презентація PowerPoint</vt:lpstr>
      <vt:lpstr>ПЛАН</vt:lpstr>
      <vt:lpstr>Українська національна LLM та “суверенний ШІ” https://mezha.ua/news/ukrainian-llm-will-use-google-gemma-model-306690 https://thedigital.gov.ua/news/progress/pochynayemo-pratsiuvaty-z-nvidia-dlia-rozbudovy-suverennoho-shi-v-ukrayini</vt:lpstr>
      <vt:lpstr>Стратегія Вищого антикорупційного суду на 2026–2028 роки, (рішенням № 1 зборів суддів ВАКС від 20 листопада 2025 року) https://court.gov.ua/storage/portal/hcac/self-governance/decisions/20.11.2025_1.pdf</vt:lpstr>
      <vt:lpstr>Ukraine 2025 Report SWD(2025) 759 final ЄК: Звіт щодо України за 2025 рік (04.11.2025)  https://enlargement.ec.europa.eu/document/download/17115494-8122-4d10-8a06-2cf275eecde7_en?filename=ukraine-report-2025.pdf </vt:lpstr>
      <vt:lpstr>Opinion No. 28 (2025) on the importance of judicial well-being for the delivery of justice (CCJE) Висновок № 28 (2025) щодо важливості суддівського благополуччя для здійснення правосуддя (КРЄС)  https://rm.coe.int/opinion-no-28-2025-of-the-ccje-published-/4880296bfa </vt:lpstr>
      <vt:lpstr>UNESCO: Guidelines for the Use of AI Systems in Courts and Tribunals ЮНЕСКО: Керівні принципи використання систем ШІ в судах і трибуналах https://www.iamaeg.net/files/F55F6810-DACE-4200-9A9F-1AB2EAAA1235.pdf </vt:lpstr>
      <vt:lpstr>ENCJ Survey among judges on the Independence of the Judiciary (2025) Опитування ЄМРП серед суддів щодо незалежності судової влади https://share.google/PzOPHsKN2ZtAivafq  </vt:lpstr>
      <vt:lpstr>Margaret Satterthwaite. Report of the Special Rapporteur on the independence of judges and lawyers, Margaret Satterthwaite: Artificial intelligence in judicial systems: promises and pitfalls A/80/169 (16.07.2025) https://justicespeakersinstitute.com/wp-content/uploads/2025/11/UN-Doc.pdf </vt:lpstr>
      <vt:lpstr>National Security Strategy of the United States of America Національна стратегія безпеки США (2025) https://www.whitehouse.gov/wp-content/uploads/2025/12/2025-National-Security-Strategy.pdf </vt:lpstr>
      <vt:lpstr>Executive Order: Launching the Genesis Mission Указ Президента США від 24.11.2025 «Про запуск місії Генезис» https://www.whitehouse.gov/presidential-actions/2025/11/launching-the-genesis-mission </vt:lpstr>
      <vt:lpstr>Next steps for AI use in the justice system and courts modernisation in England and Wales Westminster Legal Policy Forum Project https://www.westminsterforumprojects.co.uk/conference/AI-in-Justice-26 </vt:lpstr>
      <vt:lpstr>ТЕХНОЛОГІЧНІ МОЖЛИВОСТІ ШІ ТА РИЗИКИ ДЛЯ ПРИВАТНОСТІ</vt:lpstr>
      <vt:lpstr>ПРОТОКОЛ ЗАХИСТУ ПРИВАТНОСТІ ПРИ РОБОТІ З ШІ</vt:lpstr>
      <vt:lpstr>ПРОТОКОЛ ЗАХИСТУ ПРИВАТНОСТІ ПРИ РОБОТІ З ШІ</vt:lpstr>
      <vt:lpstr>ПОЛОЖЕННЯ ПРО ВИКОРИСТАННЯ ТЕХНОЛОГІЙ ШІ ПРАЦІВНИКАМИ АПАРАТУ ВС (Наказ від 08.12.25 № 117) https://court.gov.ua/storage/portal/supreme/rizne/Polozhennya_SHI.pdf    </vt:lpstr>
      <vt:lpstr>ПРИНЦИП КОНФІДЕНЦІЙНОСТІ ТА БЕЗПЕКИ</vt:lpstr>
      <vt:lpstr>ЗАБОРОНЯЄТЬСЯ ВИКОРИСТАННЯ ТЕХНОЛОГІЇ ШІ ДЛЯ:</vt:lpstr>
      <vt:lpstr>ШІ МОЖЕ ВИКОРИСТОВУВАТИСЯ ДЛЯ ТАКИХ РОБІТ:</vt:lpstr>
      <vt:lpstr>КОДЕКС СУДДІВСЬКОЇ ЕТИКИ (СТАТТЯ 16)  https://zakon.rada.gov.ua/rada/show/n0001415-24#Text</vt:lpstr>
      <vt:lpstr>РЕКОМЕНДАЦІЇ ДЛЯ ПРАВНИКІВ ЩОДО БЕЗПЕЧНОГО ВИКОРИСТАННЯ ШТУЧНОГО ІНТЕЛЕКТУ (ЛИПЕНЬ 2025) https://constitutionalist.com.ua/rekomendatsii-z-vidpovidalnoho-vykorystannia-shtuchnoho-intelektu-dlia-pravnykiv </vt:lpstr>
      <vt:lpstr>УХВАЛА АПЕЛЯЦІЙНОЇ ПАЛАТИ ВИЩОГО АНТИКОРУПЦІЙНОГО СУДУ ВІД 01 ВЕРЕСНЯ 2025 РОКУ У СПРАВІ № 991/3222/25 https://reyestr.court.gov.ua/Review/129856098 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Роман Палюх</dc:creator>
  <cp:lastModifiedBy>Ян Олександрович Берназюк</cp:lastModifiedBy>
  <cp:revision>577</cp:revision>
  <cp:lastPrinted>2025-11-27T12:45:14Z</cp:lastPrinted>
  <dcterms:created xsi:type="dcterms:W3CDTF">2018-11-30T10:25:38Z</dcterms:created>
  <dcterms:modified xsi:type="dcterms:W3CDTF">2025-12-18T15:14:01Z</dcterms:modified>
</cp:coreProperties>
</file>