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1010" r:id="rId3"/>
    <p:sldId id="1012" r:id="rId4"/>
    <p:sldId id="996" r:id="rId5"/>
    <p:sldId id="954" r:id="rId6"/>
    <p:sldId id="999" r:id="rId7"/>
    <p:sldId id="1000" r:id="rId8"/>
    <p:sldId id="1001" r:id="rId9"/>
    <p:sldId id="1002" r:id="rId10"/>
    <p:sldId id="1003" r:id="rId11"/>
    <p:sldId id="1004" r:id="rId12"/>
    <p:sldId id="1005" r:id="rId13"/>
    <p:sldId id="1006" r:id="rId14"/>
    <p:sldId id="1007" r:id="rId15"/>
    <p:sldId id="1008" r:id="rId16"/>
    <p:sldId id="986" r:id="rId17"/>
    <p:sldId id="991" r:id="rId18"/>
    <p:sldId id="988" r:id="rId19"/>
    <p:sldId id="989" r:id="rId20"/>
    <p:sldId id="958" r:id="rId21"/>
    <p:sldId id="902" r:id="rId22"/>
    <p:sldId id="1014" r:id="rId23"/>
    <p:sldId id="993" r:id="rId24"/>
    <p:sldId id="994" r:id="rId25"/>
    <p:sldId id="962" r:id="rId26"/>
    <p:sldId id="970" r:id="rId27"/>
    <p:sldId id="893" r:id="rId28"/>
    <p:sldId id="279" r:id="rId29"/>
  </p:sldIdLst>
  <p:sldSz cx="12192000" cy="6858000"/>
  <p:notesSz cx="9928225" cy="6797675"/>
  <p:defaultTextStyle>
    <a:defPPr>
      <a:defRPr lang="uk-U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A582119A-734D-428B-9DF0-AEC51D4D306F}">
          <p14:sldIdLst>
            <p14:sldId id="256"/>
            <p14:sldId id="1010"/>
            <p14:sldId id="1012"/>
            <p14:sldId id="996"/>
            <p14:sldId id="954"/>
            <p14:sldId id="999"/>
            <p14:sldId id="1000"/>
            <p14:sldId id="1001"/>
            <p14:sldId id="1002"/>
            <p14:sldId id="1003"/>
            <p14:sldId id="1004"/>
            <p14:sldId id="1005"/>
            <p14:sldId id="1006"/>
            <p14:sldId id="1007"/>
            <p14:sldId id="1008"/>
            <p14:sldId id="986"/>
            <p14:sldId id="991"/>
            <p14:sldId id="988"/>
            <p14:sldId id="989"/>
            <p14:sldId id="958"/>
            <p14:sldId id="902"/>
            <p14:sldId id="1014"/>
            <p14:sldId id="993"/>
            <p14:sldId id="994"/>
            <p14:sldId id="962"/>
            <p14:sldId id="970"/>
            <p14:sldId id="893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26">
          <p15:clr>
            <a:srgbClr val="A4A3A4"/>
          </p15:clr>
        </p15:guide>
        <p15:guide id="2" orient="horz" pos="368" userDrawn="1">
          <p15:clr>
            <a:srgbClr val="A4A3A4"/>
          </p15:clr>
        </p15:guide>
        <p15:guide id="3" pos="370" userDrawn="1">
          <p15:clr>
            <a:srgbClr val="A4A3A4"/>
          </p15:clr>
        </p15:guide>
        <p15:guide id="4" pos="7310" userDrawn="1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952" userDrawn="1">
          <p15:clr>
            <a:srgbClr val="A4A3A4"/>
          </p15:clr>
        </p15:guide>
        <p15:guide id="7" orient="horz" pos="386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Ян Берназюк" initials="ЯБ" lastIdx="1" clrIdx="0">
    <p:extLst>
      <p:ext uri="{19B8F6BF-5375-455C-9EA6-DF929625EA0E}">
        <p15:presenceInfo xmlns:p15="http://schemas.microsoft.com/office/powerpoint/2012/main" userId="581687679c8901c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9E"/>
    <a:srgbClr val="002949"/>
    <a:srgbClr val="38B6AB"/>
    <a:srgbClr val="F0E8E3"/>
    <a:srgbClr val="3742D1"/>
    <a:srgbClr val="4E9EC4"/>
    <a:srgbClr val="0086CD"/>
    <a:srgbClr val="FFD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77" autoAdjust="0"/>
    <p:restoredTop sz="94683"/>
  </p:normalViewPr>
  <p:slideViewPr>
    <p:cSldViewPr snapToGrid="0">
      <p:cViewPr varScale="1">
        <p:scale>
          <a:sx n="62" d="100"/>
          <a:sy n="62" d="100"/>
        </p:scale>
        <p:origin x="132" y="282"/>
      </p:cViewPr>
      <p:guideLst>
        <p:guide orient="horz" pos="1026"/>
        <p:guide orient="horz" pos="368"/>
        <p:guide pos="370"/>
        <p:guide pos="7310"/>
        <p:guide orient="horz" pos="2160"/>
        <p:guide orient="horz" pos="3952"/>
        <p:guide orient="horz" pos="38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Ян Берназюк" userId="581687679c8901c1" providerId="LiveId" clId="{B7277317-833C-4BE0-A643-915481DFC742}"/>
    <pc:docChg chg="delSld modSld sldOrd modSection">
      <pc:chgData name="Ян Берназюк" userId="581687679c8901c1" providerId="LiveId" clId="{B7277317-833C-4BE0-A643-915481DFC742}" dt="2025-09-07T07:41:23.902" v="78" actId="20577"/>
      <pc:docMkLst>
        <pc:docMk/>
      </pc:docMkLst>
      <pc:sldChg chg="modSp">
        <pc:chgData name="Ян Берназюк" userId="581687679c8901c1" providerId="LiveId" clId="{B7277317-833C-4BE0-A643-915481DFC742}" dt="2025-09-07T07:33:59.765" v="7" actId="14100"/>
        <pc:sldMkLst>
          <pc:docMk/>
          <pc:sldMk cId="2656577781" sldId="897"/>
        </pc:sldMkLst>
        <pc:spChg chg="mod">
          <ac:chgData name="Ян Берназюк" userId="581687679c8901c1" providerId="LiveId" clId="{B7277317-833C-4BE0-A643-915481DFC742}" dt="2025-09-07T07:33:56.117" v="6" actId="14100"/>
          <ac:spMkLst>
            <pc:docMk/>
            <pc:sldMk cId="2656577781" sldId="897"/>
            <ac:spMk id="2" creationId="{9934BD08-F0D9-4EB5-AA18-576E2A94D4CD}"/>
          </ac:spMkLst>
        </pc:spChg>
        <pc:spChg chg="mod">
          <ac:chgData name="Ян Берназюк" userId="581687679c8901c1" providerId="LiveId" clId="{B7277317-833C-4BE0-A643-915481DFC742}" dt="2025-09-07T07:33:59.765" v="7" actId="14100"/>
          <ac:spMkLst>
            <pc:docMk/>
            <pc:sldMk cId="2656577781" sldId="897"/>
            <ac:spMk id="3" creationId="{D4F2DC3E-5ADF-4808-A3C6-34A83DDC7E34}"/>
          </ac:spMkLst>
        </pc:spChg>
      </pc:sldChg>
      <pc:sldChg chg="modSp">
        <pc:chgData name="Ян Берназюк" userId="581687679c8901c1" providerId="LiveId" clId="{B7277317-833C-4BE0-A643-915481DFC742}" dt="2025-09-07T07:37:14.737" v="56" actId="14100"/>
        <pc:sldMkLst>
          <pc:docMk/>
          <pc:sldMk cId="2963102634" sldId="898"/>
        </pc:sldMkLst>
        <pc:spChg chg="mod">
          <ac:chgData name="Ян Берназюк" userId="581687679c8901c1" providerId="LiveId" clId="{B7277317-833C-4BE0-A643-915481DFC742}" dt="2025-09-07T07:37:12.262" v="55" actId="14100"/>
          <ac:spMkLst>
            <pc:docMk/>
            <pc:sldMk cId="2963102634" sldId="898"/>
            <ac:spMk id="2" creationId="{9934BD08-F0D9-4EB5-AA18-576E2A94D4CD}"/>
          </ac:spMkLst>
        </pc:spChg>
        <pc:spChg chg="mod">
          <ac:chgData name="Ян Берназюк" userId="581687679c8901c1" providerId="LiveId" clId="{B7277317-833C-4BE0-A643-915481DFC742}" dt="2025-09-07T07:37:14.737" v="56" actId="14100"/>
          <ac:spMkLst>
            <pc:docMk/>
            <pc:sldMk cId="2963102634" sldId="898"/>
            <ac:spMk id="3" creationId="{D4F2DC3E-5ADF-4808-A3C6-34A83DDC7E34}"/>
          </ac:spMkLst>
        </pc:spChg>
      </pc:sldChg>
      <pc:sldChg chg="del">
        <pc:chgData name="Ян Берназюк" userId="581687679c8901c1" providerId="LiveId" clId="{B7277317-833C-4BE0-A643-915481DFC742}" dt="2025-09-07T07:34:58.716" v="10" actId="2696"/>
        <pc:sldMkLst>
          <pc:docMk/>
          <pc:sldMk cId="4238001150" sldId="939"/>
        </pc:sldMkLst>
      </pc:sldChg>
      <pc:sldChg chg="ord">
        <pc:chgData name="Ян Берназюк" userId="581687679c8901c1" providerId="LiveId" clId="{B7277317-833C-4BE0-A643-915481DFC742}" dt="2025-09-07T07:29:46.673" v="3"/>
        <pc:sldMkLst>
          <pc:docMk/>
          <pc:sldMk cId="2983112505" sldId="941"/>
        </pc:sldMkLst>
      </pc:sldChg>
      <pc:sldChg chg="del">
        <pc:chgData name="Ян Берназюк" userId="581687679c8901c1" providerId="LiveId" clId="{B7277317-833C-4BE0-A643-915481DFC742}" dt="2025-09-07T07:36:19.423" v="53" actId="2696"/>
        <pc:sldMkLst>
          <pc:docMk/>
          <pc:sldMk cId="1136737383" sldId="946"/>
        </pc:sldMkLst>
      </pc:sldChg>
      <pc:sldChg chg="modSp ord">
        <pc:chgData name="Ян Берназюк" userId="581687679c8901c1" providerId="LiveId" clId="{B7277317-833C-4BE0-A643-915481DFC742}" dt="2025-09-07T07:37:49.534" v="57" actId="14100"/>
        <pc:sldMkLst>
          <pc:docMk/>
          <pc:sldMk cId="1770373247" sldId="948"/>
        </pc:sldMkLst>
        <pc:spChg chg="mod">
          <ac:chgData name="Ян Берназюк" userId="581687679c8901c1" providerId="LiveId" clId="{B7277317-833C-4BE0-A643-915481DFC742}" dt="2025-09-07T07:37:49.534" v="57" actId="14100"/>
          <ac:spMkLst>
            <pc:docMk/>
            <pc:sldMk cId="1770373247" sldId="948"/>
            <ac:spMk id="3" creationId="{2CC5A4BC-D85B-F43D-3915-8591FAEE1688}"/>
          </ac:spMkLst>
        </pc:spChg>
      </pc:sldChg>
      <pc:sldChg chg="modSp mod">
        <pc:chgData name="Ян Берназюк" userId="581687679c8901c1" providerId="LiveId" clId="{B7277317-833C-4BE0-A643-915481DFC742}" dt="2025-09-07T07:36:40.487" v="54"/>
        <pc:sldMkLst>
          <pc:docMk/>
          <pc:sldMk cId="817914537" sldId="952"/>
        </pc:sldMkLst>
        <pc:spChg chg="mod">
          <ac:chgData name="Ян Берназюк" userId="581687679c8901c1" providerId="LiveId" clId="{B7277317-833C-4BE0-A643-915481DFC742}" dt="2025-09-07T07:36:40.487" v="54"/>
          <ac:spMkLst>
            <pc:docMk/>
            <pc:sldMk cId="817914537" sldId="952"/>
            <ac:spMk id="3" creationId="{6B80E2D8-FD45-CB3C-3FF9-09DBCF1B240D}"/>
          </ac:spMkLst>
        </pc:spChg>
      </pc:sldChg>
      <pc:sldChg chg="modSp">
        <pc:chgData name="Ян Берназюк" userId="581687679c8901c1" providerId="LiveId" clId="{B7277317-833C-4BE0-A643-915481DFC742}" dt="2025-09-07T07:34:09.741" v="9"/>
        <pc:sldMkLst>
          <pc:docMk/>
          <pc:sldMk cId="430830220" sldId="958"/>
        </pc:sldMkLst>
        <pc:spChg chg="mod">
          <ac:chgData name="Ян Берназюк" userId="581687679c8901c1" providerId="LiveId" clId="{B7277317-833C-4BE0-A643-915481DFC742}" dt="2025-09-07T07:34:09.741" v="9"/>
          <ac:spMkLst>
            <pc:docMk/>
            <pc:sldMk cId="430830220" sldId="958"/>
            <ac:spMk id="2" creationId="{17B2845B-AE0F-B2E5-CD15-7640E3E941A4}"/>
          </ac:spMkLst>
        </pc:spChg>
      </pc:sldChg>
      <pc:sldChg chg="modSp mod">
        <pc:chgData name="Ян Берназюк" userId="581687679c8901c1" providerId="LiveId" clId="{B7277317-833C-4BE0-A643-915481DFC742}" dt="2025-09-07T07:41:23.902" v="78" actId="20577"/>
        <pc:sldMkLst>
          <pc:docMk/>
          <pc:sldMk cId="3630852406" sldId="962"/>
        </pc:sldMkLst>
        <pc:spChg chg="mod">
          <ac:chgData name="Ян Берназюк" userId="581687679c8901c1" providerId="LiveId" clId="{B7277317-833C-4BE0-A643-915481DFC742}" dt="2025-09-07T07:41:23.902" v="78" actId="20577"/>
          <ac:spMkLst>
            <pc:docMk/>
            <pc:sldMk cId="3630852406" sldId="962"/>
            <ac:spMk id="2" creationId="{14E804C8-B4BC-3830-A303-577FC0D279EF}"/>
          </ac:spMkLst>
        </pc:spChg>
        <pc:spChg chg="mod">
          <ac:chgData name="Ян Берназюк" userId="581687679c8901c1" providerId="LiveId" clId="{B7277317-833C-4BE0-A643-915481DFC742}" dt="2025-09-07T07:40:56.777" v="77" actId="1076"/>
          <ac:spMkLst>
            <pc:docMk/>
            <pc:sldMk cId="3630852406" sldId="962"/>
            <ac:spMk id="3" creationId="{C66A4C37-5ACC-A73B-238F-97C3331D60D2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738AE7D6-9F2C-0AF5-4B14-A9F0CD3F6F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F2608C5-03C0-CA44-8353-2AE8765BD8E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E7EA5089-53EE-4CBB-B62B-B9A651D87BD1}" type="datetimeFigureOut">
              <a:rPr lang="ru-RU"/>
              <a:pPr>
                <a:defRPr/>
              </a:pPr>
              <a:t>30.01.2026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98E000-D926-439C-33F0-FCEA6E6F7E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6457950"/>
            <a:ext cx="4303025" cy="338138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9EB6885-EFFA-612F-2359-60114B1397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027" y="6457950"/>
            <a:ext cx="4304611" cy="338138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C1E25D22-76F2-4431-8BE9-1D06623099E0}" type="slidenum">
              <a:rPr lang="ru-RU" altLang="ru-RU"/>
              <a:pPr>
                <a:defRPr/>
              </a:pPr>
              <a:t>‹№›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>
            <a:extLst>
              <a:ext uri="{FF2B5EF4-FFF2-40B4-BE49-F238E27FC236}">
                <a16:creationId xmlns:a16="http://schemas.microsoft.com/office/drawing/2014/main" id="{25EE5FBB-4E7C-B40F-7763-EAC2A0B164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9982A2-DD16-EB8E-955B-55C0C263C43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622027" y="2"/>
            <a:ext cx="4304611" cy="339725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fld id="{FDE46209-69DC-44F0-8A9D-9F7686D4781A}" type="datetimeFigureOut">
              <a:rPr lang="uk-UA"/>
              <a:pPr>
                <a:defRPr/>
              </a:pPr>
              <a:t>30.01.2026</a:t>
            </a:fld>
            <a:endParaRPr lang="uk-UA" dirty="0"/>
          </a:p>
        </p:txBody>
      </p:sp>
      <p:sp>
        <p:nvSpPr>
          <p:cNvPr id="4" name="Місце для зображення 3">
            <a:extLst>
              <a:ext uri="{FF2B5EF4-FFF2-40B4-BE49-F238E27FC236}">
                <a16:creationId xmlns:a16="http://schemas.microsoft.com/office/drawing/2014/main" id="{2637A17B-7B88-6B88-DFF2-ACDF19B95B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0" tIns="45505" rIns="91010" bIns="45505" rtlCol="0" anchor="ctr"/>
          <a:lstStyle/>
          <a:p>
            <a:pPr lvl="0"/>
            <a:endParaRPr lang="uk-UA" noProof="0" dirty="0"/>
          </a:p>
        </p:txBody>
      </p:sp>
      <p:sp>
        <p:nvSpPr>
          <p:cNvPr id="5" name="Місце для нотаток 4">
            <a:extLst>
              <a:ext uri="{FF2B5EF4-FFF2-40B4-BE49-F238E27FC236}">
                <a16:creationId xmlns:a16="http://schemas.microsoft.com/office/drawing/2014/main" id="{EA25E2B2-5A23-8B6D-9776-7AA8E07D1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92030" y="3271840"/>
            <a:ext cx="7944166" cy="2676525"/>
          </a:xfrm>
          <a:prstGeom prst="rect">
            <a:avLst/>
          </a:prstGeom>
        </p:spPr>
        <p:txBody>
          <a:bodyPr vert="horz" lIns="91010" tIns="45505" rIns="91010" bIns="45505" rtlCol="0"/>
          <a:lstStyle/>
          <a:p>
            <a:pPr lvl="0"/>
            <a:r>
              <a:rPr lang="uk-UA" noProof="0" dirty="0"/>
              <a:t>Відредагуйте стиль зразка тексту</a:t>
            </a:r>
          </a:p>
          <a:p>
            <a:pPr lvl="1"/>
            <a:r>
              <a:rPr lang="uk-UA" noProof="0" dirty="0"/>
              <a:t>Другий рівень</a:t>
            </a:r>
          </a:p>
          <a:p>
            <a:pPr lvl="2"/>
            <a:r>
              <a:rPr lang="uk-UA" noProof="0" dirty="0"/>
              <a:t>Третій рівень</a:t>
            </a:r>
          </a:p>
          <a:p>
            <a:pPr lvl="3"/>
            <a:r>
              <a:rPr lang="uk-UA" noProof="0" dirty="0"/>
              <a:t>Четвертий рівень</a:t>
            </a:r>
          </a:p>
          <a:p>
            <a:pPr lvl="4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1E580B6-E2E0-DAA2-1338-EB90582AC7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6457952"/>
            <a:ext cx="4303025" cy="339725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305F669-AEA4-BEE1-80ED-F2BC81C07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622027" y="6457952"/>
            <a:ext cx="4304611" cy="339725"/>
          </a:xfrm>
          <a:prstGeom prst="rect">
            <a:avLst/>
          </a:prstGeom>
        </p:spPr>
        <p:txBody>
          <a:bodyPr vert="horz" wrap="square" lIns="91010" tIns="45505" rIns="91010" bIns="4550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AD5E7DE3-1AE7-4703-B5A5-E3B50F05920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Roboto Condensed Light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>
            <a:extLst>
              <a:ext uri="{FF2B5EF4-FFF2-40B4-BE49-F238E27FC236}">
                <a16:creationId xmlns:a16="http://schemas.microsoft.com/office/drawing/2014/main" id="{EC123180-4134-DF4E-785D-39CBDB5C47E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uk-UA" dirty="0"/>
          </a:p>
        </p:txBody>
      </p:sp>
      <p:sp>
        <p:nvSpPr>
          <p:cNvPr id="5123" name="Заметки 2">
            <a:extLst>
              <a:ext uri="{FF2B5EF4-FFF2-40B4-BE49-F238E27FC236}">
                <a16:creationId xmlns:a16="http://schemas.microsoft.com/office/drawing/2014/main" id="{312169F0-1EA8-FC51-7151-606C144D08C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>
            <a:extLst>
              <a:ext uri="{FF2B5EF4-FFF2-40B4-BE49-F238E27FC236}">
                <a16:creationId xmlns:a16="http://schemas.microsoft.com/office/drawing/2014/main" id="{FD25675B-1AFB-8EBE-427A-E8EFEDC759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8188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6650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26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6288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34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06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78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5088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4C9BBA-1121-4372-A223-AC5E6F5CC0C9}" type="slidenum">
              <a:rPr lang="uk-UA" altLang="uk-UA">
                <a:latin typeface="Roboto Condensed Light" panose="02000000000000000000" pitchFamily="2" charset="0"/>
              </a:rPr>
              <a:pPr/>
              <a:t>1</a:t>
            </a:fld>
            <a:endParaRPr lang="uk-UA" altLang="uk-UA" dirty="0">
              <a:latin typeface="Roboto Condensed Light" panose="02000000000000000000" pitchFamily="2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A8ED688-EA9D-61C5-A44B-F55D15E72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2A0AA-8F14-463A-B142-283B990E42D1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12B7512-7EB2-DA19-46B7-56794379F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B66CE9B-243A-B895-DE85-B46D60D6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6708-AE8B-4B85-9B65-228F0635230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03015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FB3C76D-3FFE-763E-4EE5-2A99E75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0ABF-94A0-4458-A503-65FD43098299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D0A6F11-8148-EC28-C421-ABF4862C6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7B56B1A-9CE4-8114-6966-A045B2D00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F0B48-4A94-4504-A6C0-3A970785A12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9373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CB74CD-04BD-591A-4CDD-5926DD7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0229F-B9CA-431A-B51F-1F8A35B8DC77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127B8D6-3995-C4DE-DD03-0D84EC35E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58A045-F125-D6D3-71A7-99BD4E10C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6392A-C09C-4467-9777-3DF3F493180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72682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0276E-6541-BA52-E161-CE331C0B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5E7C-9C28-4F83-A4C5-B4A7F7D1D00C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DDD959-5CE9-DE4E-E0DB-D16F2C624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D9C21-6A07-273E-32EB-90B9801F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57EC5-9B54-49ED-9CA6-C2B51A92FA7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60522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F4B40DE-7744-E223-33EE-0FC832A8C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511E-535D-4954-AF01-FFE74FA62650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955B39-CD41-967F-D3C9-49E2F0DC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C395E2B-5CDE-5E43-970C-EF311F5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16EA7-C336-4E60-ADB4-B52A6B1073E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784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A3C90BE2-957C-03F8-1F9F-8F0443FF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6ECDB-68B7-4C01-9488-DCF337BDEAC4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7F0EFF87-884A-FDE7-CC72-F0E8FB07F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8CC73E7E-C44D-D440-5AEA-931F69F32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7D72-FDE4-4F0D-B779-DE79087AB794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94734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3">
            <a:extLst>
              <a:ext uri="{FF2B5EF4-FFF2-40B4-BE49-F238E27FC236}">
                <a16:creationId xmlns:a16="http://schemas.microsoft.com/office/drawing/2014/main" id="{EA0DD99F-8DA5-F2B0-254A-B8A1308B5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8CA85-2DB2-44C4-AF50-DAAF1E05620C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8" name="Місце для нижнього колонтитула 4">
            <a:extLst>
              <a:ext uri="{FF2B5EF4-FFF2-40B4-BE49-F238E27FC236}">
                <a16:creationId xmlns:a16="http://schemas.microsoft.com/office/drawing/2014/main" id="{16D392BE-E061-7D98-F1D5-C1C8D3872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9" name="Місце для номера слайда 5">
            <a:extLst>
              <a:ext uri="{FF2B5EF4-FFF2-40B4-BE49-F238E27FC236}">
                <a16:creationId xmlns:a16="http://schemas.microsoft.com/office/drawing/2014/main" id="{FC71E889-4BED-A140-925A-AC31DDF4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A662-D07E-4DEE-9289-2C855F9547C6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4112208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3">
            <a:extLst>
              <a:ext uri="{FF2B5EF4-FFF2-40B4-BE49-F238E27FC236}">
                <a16:creationId xmlns:a16="http://schemas.microsoft.com/office/drawing/2014/main" id="{AA7AD9E1-47C8-9944-ABD5-45EADE34C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54C13-E40A-4086-BBB0-B10FF979CBEA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4" name="Місце для нижнього колонтитула 4">
            <a:extLst>
              <a:ext uri="{FF2B5EF4-FFF2-40B4-BE49-F238E27FC236}">
                <a16:creationId xmlns:a16="http://schemas.microsoft.com/office/drawing/2014/main" id="{5EC659C4-05E1-EB28-C2DF-96D8CC00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5" name="Місце для номера слайда 5">
            <a:extLst>
              <a:ext uri="{FF2B5EF4-FFF2-40B4-BE49-F238E27FC236}">
                <a16:creationId xmlns:a16="http://schemas.microsoft.com/office/drawing/2014/main" id="{D4237CF1-DE7F-FE35-5BF4-A6A97EF5A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905D2-CC1C-4F8C-8D9C-4837BFB0BAA3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59744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>
            <a:extLst>
              <a:ext uri="{FF2B5EF4-FFF2-40B4-BE49-F238E27FC236}">
                <a16:creationId xmlns:a16="http://schemas.microsoft.com/office/drawing/2014/main" id="{FF345E8C-B5CC-DBD2-49BF-3F8E11BF2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350F9-2A98-4BB4-BE07-1E76DE1FF9AA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3" name="Місце для нижнього колонтитула 4">
            <a:extLst>
              <a:ext uri="{FF2B5EF4-FFF2-40B4-BE49-F238E27FC236}">
                <a16:creationId xmlns:a16="http://schemas.microsoft.com/office/drawing/2014/main" id="{8E0F689E-CF76-E819-6A24-BCC65EDCA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4" name="Місце для номера слайда 5">
            <a:extLst>
              <a:ext uri="{FF2B5EF4-FFF2-40B4-BE49-F238E27FC236}">
                <a16:creationId xmlns:a16="http://schemas.microsoft.com/office/drawing/2014/main" id="{0D0CB2BC-E645-6849-7A8D-828A4AB5B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2A4B8-FBE2-42FD-8F7C-E331D756A450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187850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C7262A28-1D71-BC9C-361E-8193A841A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9A1FD-498C-4D6B-8066-378AFBFB37CA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521B7DB-A673-7716-B38E-B2B440DE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C430E745-9939-F461-9FF4-ACDFCDE1D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728BF-03AA-4335-BB35-CA4255D550D5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80992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uk-UA" noProof="0" dirty="0"/>
              <a:t>Клацніть піктограму, щоб додати зображення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Місце для дати 3">
            <a:extLst>
              <a:ext uri="{FF2B5EF4-FFF2-40B4-BE49-F238E27FC236}">
                <a16:creationId xmlns:a16="http://schemas.microsoft.com/office/drawing/2014/main" id="{EAD98881-2ACD-B166-5782-7741EE21F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BF41A-40A1-4AD2-912A-3E0B3D58C3BD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6" name="Місце для нижнього колонтитула 4">
            <a:extLst>
              <a:ext uri="{FF2B5EF4-FFF2-40B4-BE49-F238E27FC236}">
                <a16:creationId xmlns:a16="http://schemas.microsoft.com/office/drawing/2014/main" id="{A20CC5D9-3E6C-7EE8-9D04-C4BDBC5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7" name="Місце для номера слайда 5">
            <a:extLst>
              <a:ext uri="{FF2B5EF4-FFF2-40B4-BE49-F238E27FC236}">
                <a16:creationId xmlns:a16="http://schemas.microsoft.com/office/drawing/2014/main" id="{9185126F-D584-C2C3-AFD8-CF584FC06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1BF11-B2ED-427F-8A4E-915E4DE31228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  <p:extLst>
      <p:ext uri="{BB962C8B-B14F-4D97-AF65-F5344CB8AC3E}">
        <p14:creationId xmlns:p14="http://schemas.microsoft.com/office/powerpoint/2010/main" val="212905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8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>
            <a:extLst>
              <a:ext uri="{FF2B5EF4-FFF2-40B4-BE49-F238E27FC236}">
                <a16:creationId xmlns:a16="http://schemas.microsoft.com/office/drawing/2014/main" id="{145B3D2B-C7D7-7980-44A7-F0F89E85FA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Клацніть, щоб редагувати стиль зразка заголовка</a:t>
            </a:r>
          </a:p>
        </p:txBody>
      </p:sp>
      <p:sp>
        <p:nvSpPr>
          <p:cNvPr id="1027" name="Місце для тексту 2">
            <a:extLst>
              <a:ext uri="{FF2B5EF4-FFF2-40B4-BE49-F238E27FC236}">
                <a16:creationId xmlns:a16="http://schemas.microsoft.com/office/drawing/2014/main" id="{6564B427-26C4-01D2-D649-C81805085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/>
              <a:t>Відредагуйте стиль зразка тексту</a:t>
            </a:r>
          </a:p>
          <a:p>
            <a:pPr lvl="1"/>
            <a:r>
              <a:rPr lang="uk-UA" altLang="uk-UA"/>
              <a:t>Другий рівень</a:t>
            </a:r>
          </a:p>
          <a:p>
            <a:pPr lvl="2"/>
            <a:r>
              <a:rPr lang="uk-UA" altLang="uk-UA"/>
              <a:t>Третій рівень</a:t>
            </a:r>
          </a:p>
          <a:p>
            <a:pPr lvl="3"/>
            <a:r>
              <a:rPr lang="uk-UA" altLang="uk-UA"/>
              <a:t>Четвертий рівень</a:t>
            </a:r>
          </a:p>
          <a:p>
            <a:pPr lvl="4"/>
            <a:r>
              <a:rPr lang="uk-UA" alt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1D6CE43-1EAA-523D-DAB2-2987A26D3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fld id="{CFF024C6-0B6E-4252-A21D-446B0B3BC755}" type="datetime1">
              <a:rPr lang="uk-UA" smtClean="0"/>
              <a:t>30.01.2026</a:t>
            </a:fld>
            <a:endParaRPr lang="uk-UA" dirty="0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ACE517-7161-2385-5C82-22A5011625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Roboto Condensed Light" pitchFamily="2" charset="0"/>
              </a:defRPr>
            </a:lvl1pPr>
          </a:lstStyle>
          <a:p>
            <a:pPr>
              <a:defRPr/>
            </a:pPr>
            <a:endParaRPr lang="uk-UA" dirty="0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D0EEA3-846C-8CE7-CBB8-FCE48699AD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Roboto Condensed Light" panose="02000000000000000000" pitchFamily="2" charset="0"/>
              </a:defRPr>
            </a:lvl1pPr>
          </a:lstStyle>
          <a:p>
            <a:pPr>
              <a:defRPr/>
            </a:pPr>
            <a:fld id="{5BCFE2EF-88FD-44AD-B231-08CC0BF5B23B}" type="slidenum">
              <a:rPr lang="uk-UA" altLang="uk-UA"/>
              <a:pPr>
                <a:defRPr/>
              </a:pPr>
              <a:t>‹№›</a:t>
            </a:fld>
            <a:endParaRPr lang="uk-UA" alt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Roboto Condensed Light" pitchFamily="2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Roboto Condensed Light" panose="02000000000000000000" pitchFamily="2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Roboto Condensed Light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ourdecassation.fr/en/toutes-les-actualites/2025/09/16/cour-de-cassation-and-artificial-intelligence-preparing-court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ecd.org/en/publications/governing-with-artificial-intelligence_795de142-en/full-report/ai-in-justice-administration-and-access-to-justice_f0cbe651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https://www.oecd-ilibrary.org/sites/795de142-en/1/3/4/index.html%3FitemId%3D/content/publication/795de142-en%26_csp_%3D79979737976191617161676664656362%23section-d1e5713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esco.org/en/articles/ai-courtroom-unescos-new-guidelines-judiciar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rada/show/n0001415-24#Text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rsu.gov.ua/ua/news/u-radi-suddiv-ukraini-vidbulosa-trete-rozsirene-zasidanna-rg-z-pidgotovki-komentara-do-kse" TargetMode="External"/><Relationship Id="rId2" Type="http://schemas.openxmlformats.org/officeDocument/2006/relationships/hyperlink" Target="https://constitutionalist.com.ua/poperednij-proiekt-komentar-do-statti-16-vykorystannia-suddeiu-tekhnolohij-shi-do-kodeksu-suddivskoi-etyky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poperednij-proiekt-polozhennia-pro-vykorystannia-tekhnolohij-shi-pratsivnykamy-aparatu-vs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stitutionalist.com.ua/rekomendatsii-z-vidpovidalnoho-vykorystannia-shtuchnoho-intelektu-dlia-pravnykiv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reyestr.court.gov.ua/Review/129856098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hyperlink" Target="https://constitutionalist.com.ua/artificial-intelligence-in-the-ukrainian-judiciary-charting-the-course-under-the-digital-gavel" TargetMode="External"/><Relationship Id="rId3" Type="http://schemas.openxmlformats.org/officeDocument/2006/relationships/hyperlink" Target="https://so.supreme.court.gov.ua/news/949/naukovi-nadbannia-iak-osnova-dlia-nastupnykh-krokiv-na-shliakhu-intehratsii-shtuchnoho-intelektu-v-systemu-pravosuddia" TargetMode="External"/><Relationship Id="rId7" Type="http://schemas.openxmlformats.org/officeDocument/2006/relationships/hyperlink" Target="https://yur-gazeta.com/publications/practice/sudova-praktika/era-shi-y-rol-verhovnih-sudiv-u-cifroviy-transformaciyi-pravosuddya.html" TargetMode="External"/><Relationship Id="rId2" Type="http://schemas.openxmlformats.org/officeDocument/2006/relationships/hyperlink" Target="https://so.supreme.court.gov.ua/authors/934/shtuchnyi-intelekt-ta-systema-pravosuddia-ukrainy-rezultaty-spivpratsi-u-rotsi-sh%D1%81ho-mynu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ovo.nsj.gov.ua/images/pdf/2024_4_49/nsj_4_49_2024.pdf" TargetMode="External"/><Relationship Id="rId11" Type="http://schemas.openxmlformats.org/officeDocument/2006/relationships/hyperlink" Target="https://youtu.be/UlghLhHV8os?si=nCpvAl5p5KP3tY_G" TargetMode="External"/><Relationship Id="rId5" Type="http://schemas.openxmlformats.org/officeDocument/2006/relationships/hyperlink" Target="https://constitutionalist.com.ua/artificial-intelligence-and-the-judicial-system-of-ukraine-results-of-cooperation-in-the-past-year" TargetMode="External"/><Relationship Id="rId10" Type="http://schemas.openxmlformats.org/officeDocument/2006/relationships/hyperlink" Target="https://court.gov.ua/storage/portal/supreme/135.%20Limits_of_Interference_Private_Life_under_National_Security%20Threats_bernaziuk.pdf" TargetMode="External"/><Relationship Id="rId4" Type="http://schemas.openxmlformats.org/officeDocument/2006/relationships/hyperlink" Target="https://so.supreme.court.gov.ua/news/986/tsyfrova-era-pravosuddia-rol-shi-u-zabezpechenni-iednosti-sudovoi-praktyky-v-ukraini" TargetMode="External"/><Relationship Id="rId9" Type="http://schemas.openxmlformats.org/officeDocument/2006/relationships/hyperlink" Target="https://law.ukma.edu.ua/wp-content/uploads/2025/11/Rule-of-Law-and-AI-Challenges.pdf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terfax.com.ua/news/telecom/1132630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Прямоугольник 4">
            <a:extLst>
              <a:ext uri="{FF2B5EF4-FFF2-40B4-BE49-F238E27FC236}">
                <a16:creationId xmlns:a16="http://schemas.microsoft.com/office/drawing/2014/main" id="{713D9962-6A76-0B3F-B541-F5A67F76E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1630" y="397472"/>
            <a:ext cx="4047563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>
                <a:solidFill>
                  <a:schemeClr val="bg1"/>
                </a:solidFill>
              </a:rPr>
              <a:t>НАЦІОНАЛЬНА ШКОЛА СУДДІВ УКРАЇНИ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uk-UA" sz="1400" dirty="0">
                <a:solidFill>
                  <a:schemeClr val="bg1"/>
                </a:solidFill>
              </a:rPr>
              <a:t>ЛЬВІВСЬКЕ РЕГІОНАЛЬНЕ ВІДДІЛЕННЯ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400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1400" dirty="0">
                <a:solidFill>
                  <a:schemeClr val="bg1"/>
                </a:solidFill>
              </a:rPr>
              <a:t>Програма підготовки суддів місцевих загальних судів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uk-UA" altLang="uk-UA" sz="14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400" dirty="0">
                <a:solidFill>
                  <a:schemeClr val="bg1"/>
                </a:solidFill>
              </a:rPr>
              <a:t>30 січня 2026 року</a:t>
            </a:r>
          </a:p>
        </p:txBody>
      </p:sp>
      <p:sp>
        <p:nvSpPr>
          <p:cNvPr id="4100" name="TextBox 10">
            <a:extLst>
              <a:ext uri="{FF2B5EF4-FFF2-40B4-BE49-F238E27FC236}">
                <a16:creationId xmlns:a16="http://schemas.microsoft.com/office/drawing/2014/main" id="{1A77238E-A3A5-371E-E67F-93A7CB4BB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" y="3169920"/>
            <a:ext cx="1128771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sz="4400" noProof="0" dirty="0">
                <a:solidFill>
                  <a:schemeClr val="bg1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4101" name="TextBox 14">
            <a:extLst>
              <a:ext uri="{FF2B5EF4-FFF2-40B4-BE49-F238E27FC236}">
                <a16:creationId xmlns:a16="http://schemas.microsoft.com/office/drawing/2014/main" id="{46C864FC-A28B-EC07-B9A8-2430B01469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198468"/>
            <a:ext cx="107092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2000" b="1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Ян БЕРНАЗЮК,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суддя Касаційного адміністративного суду у складі Верховного Суду, 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uk-UA" sz="1600" dirty="0">
                <a:solidFill>
                  <a:srgbClr val="FFFFFF"/>
                </a:solidFill>
                <a:ea typeface="Roboto Condensed Light" panose="02000000000000000000" pitchFamily="2" charset="0"/>
                <a:cs typeface="Roboto Condensed Light" panose="02000000000000000000" pitchFamily="2" charset="0"/>
              </a:rPr>
              <a:t>доктор юридичних наук, професор</a:t>
            </a:r>
          </a:p>
        </p:txBody>
      </p:sp>
      <p:pic>
        <p:nvPicPr>
          <p:cNvPr id="6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8FFB8-5B5B-F01B-F5C9-F623849F34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C3131A-3112-580C-94C9-5B67314A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769369"/>
          </a:xfrm>
        </p:spPr>
        <p:txBody>
          <a:bodyPr/>
          <a:lstStyle/>
          <a:p>
            <a:pPr algn="ctr"/>
            <a:r>
              <a:rPr lang="uk-UA" sz="3200" noProof="0" dirty="0">
                <a:solidFill>
                  <a:srgbClr val="004E9E"/>
                </a:solidFill>
                <a:ea typeface="Roboto Condensed Light" panose="02000000000000000000" pitchFamily="2" charset="0"/>
              </a:rPr>
              <a:t>ЕТИЧНІ ГАРАНТІЇ ТА НАГЛЯД: ЗАХИСТ ПРАВ ЛЮДИНИ</a:t>
            </a:r>
            <a:endParaRPr lang="uk-UA" sz="16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2C0640-8E88-97C6-08FE-3E865D600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19217"/>
            <a:ext cx="11395494" cy="4445560"/>
          </a:xfrm>
        </p:spPr>
        <p:txBody>
          <a:bodyPr/>
          <a:lstStyle/>
          <a:p>
            <a:pPr lvl="0" algn="just"/>
            <a:r>
              <a:rPr lang="uk-UA" sz="3200" b="1" dirty="0"/>
              <a:t>Заборона "чорної скриньки":</a:t>
            </a:r>
            <a:r>
              <a:rPr lang="uk-UA" sz="3200" dirty="0"/>
              <a:t> Створення міжвідомчої </a:t>
            </a:r>
            <a:r>
              <a:rPr lang="uk-UA" sz="3200" b="1" dirty="0"/>
              <a:t>Етичної ради </a:t>
            </a:r>
            <a:r>
              <a:rPr lang="uk-UA" sz="3200" dirty="0"/>
              <a:t>для забезпечення прозорості алгоритмів.</a:t>
            </a:r>
          </a:p>
          <a:p>
            <a:pPr lvl="0" algn="just"/>
            <a:r>
              <a:rPr lang="uk-UA" sz="3200" b="1" dirty="0"/>
              <a:t>Функція аудиту:</a:t>
            </a:r>
            <a:r>
              <a:rPr lang="uk-UA" sz="3200" dirty="0"/>
              <a:t> Проведення систематичних випадкових перевірок справ, опрацьованих ШІ, для підтвердження об'єктивності.</a:t>
            </a:r>
          </a:p>
          <a:p>
            <a:pPr lvl="0" algn="just"/>
            <a:r>
              <a:rPr lang="uk-UA" sz="3200" b="1" dirty="0"/>
              <a:t>Завжди Людина:</a:t>
            </a:r>
            <a:r>
              <a:rPr lang="uk-UA" sz="3200" dirty="0"/>
              <a:t> ШІ ніколи не приймає остаточне рішення. Система підтримує професійне судження, а не замінює його.</a:t>
            </a:r>
          </a:p>
          <a:p>
            <a:pPr lvl="0" algn="just"/>
            <a:r>
              <a:rPr lang="uk-UA" sz="3200" b="1" dirty="0"/>
              <a:t>Міжнародні стандарти:</a:t>
            </a:r>
            <a:r>
              <a:rPr lang="uk-UA" sz="3200" dirty="0"/>
              <a:t> Відповідність Рекомендаціям ЮНЕСКО та принципам Human Oversight.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F791CB1-2904-88CB-7451-020689EBD86B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13E322A3-7001-3762-173A-2616D128FDE4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B7A9013-2088-6903-1888-08565B885E3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FF8317ED-EC91-3B9A-6104-433E92854A30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609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658CF-22E6-4302-BB2A-17545C4CD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CD85ED-86BC-FEE2-B875-7F08F3C31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uk-UA" sz="3200" noProof="0" dirty="0">
                <a:solidFill>
                  <a:srgbClr val="004E9E"/>
                </a:solidFill>
                <a:ea typeface="Roboto Condensed Light" panose="02000000000000000000" pitchFamily="2" charset="0"/>
              </a:rPr>
              <a:t>КРИТИЧНІ ЗАСТЕРЕЖЕННЯ: ЮРИДИЧНІ ТА ЕТИЧНІ РИЗИКИ АВТОМАТИЗАЦІЇ</a:t>
            </a:r>
            <a:endParaRPr lang="uk-UA" sz="16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826153-5095-D05C-67AC-484221E00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19217"/>
            <a:ext cx="11395494" cy="4445560"/>
          </a:xfrm>
        </p:spPr>
        <p:txBody>
          <a:bodyPr/>
          <a:lstStyle/>
          <a:p>
            <a:pPr marL="0" lvl="0" indent="0" algn="just">
              <a:buNone/>
            </a:pPr>
            <a:r>
              <a:rPr lang="uk-UA" sz="2400" b="1" dirty="0"/>
              <a:t>Загроза процесуальної суб’єктивності:</a:t>
            </a:r>
            <a:r>
              <a:rPr lang="uk-UA" sz="2400" dirty="0"/>
              <a:t> Використання ШІ для формування «Проєкту Постанови» може створити ефект підтверджувального упередження (confirmation bias), коли суддя психологічно схиляється до погодження з готовим варіантом.</a:t>
            </a:r>
          </a:p>
          <a:p>
            <a:pPr marL="0" lvl="0" indent="0" algn="just">
              <a:buNone/>
            </a:pPr>
            <a:r>
              <a:rPr lang="uk-UA" sz="2400" b="1" dirty="0"/>
              <a:t>Проблема «цифрової нерівності»:</a:t>
            </a:r>
            <a:r>
              <a:rPr lang="uk-UA" sz="2400" dirty="0"/>
              <a:t> Передбачається прискорений розгляд через «Дію» за умови згоди громадянина. Це створює ризик нерівності для осіб, які не мають доступу до технологій або не володіють ними достатньою мірою для усвідомлення наслідків.</a:t>
            </a:r>
          </a:p>
          <a:p>
            <a:pPr marL="0" lvl="0" indent="0" algn="just">
              <a:buNone/>
            </a:pPr>
            <a:r>
              <a:rPr lang="uk-UA" sz="2400" b="1" dirty="0"/>
              <a:t>Непрозорість «алгоритмічного розсуду»:</a:t>
            </a:r>
            <a:r>
              <a:rPr lang="uk-UA" sz="2400" dirty="0"/>
              <a:t> Неможливість повністю реконструювати логічний шлях ШІ до конкретного висновку суперечить принципу юридичної визначеності.</a:t>
            </a:r>
          </a:p>
          <a:p>
            <a:pPr marL="0" lvl="0" indent="0" algn="just">
              <a:buNone/>
            </a:pPr>
            <a:r>
              <a:rPr lang="uk-UA" sz="2400" b="1" dirty="0"/>
              <a:t>Якість вхідних даних (GIGO):</a:t>
            </a:r>
            <a:r>
              <a:rPr lang="uk-UA" sz="2400" dirty="0"/>
              <a:t> Якщо ШІ тренується на матеріалах, де 10% протоколів є необґрунтованими, а 86% повернень стаються через неналежне оформлення, існує ризик автоматизації системних помилок поліції замість їх виправлення.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F7FA6CBC-72E4-BA6B-066D-ECA36D8AC06D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58935A7-BE63-9F04-2D29-0807829C25E0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E0E526D-A3F8-9ADC-F6EE-D26B22096AD2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88AA73B2-880A-20FE-30C1-B88A76CBD3E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8346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174B67-5B7C-DAEB-6FCC-940026940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D363C2-8882-58C4-4AB6-AD2DB426F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ЗАПИТАННЯ ДЛЯ РОЗДУМІВ: ДЕ МЕЖА МІЖ ЕФЕКТИВНІСТЮ ТА ПРАВОСУДДЯМ?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931D535-4FB0-A733-B486-F1B6D8C23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19217"/>
            <a:ext cx="11395494" cy="4445560"/>
          </a:xfrm>
        </p:spPr>
        <p:txBody>
          <a:bodyPr/>
          <a:lstStyle/>
          <a:p>
            <a:pPr marL="0" lvl="0" indent="0" algn="just">
              <a:buNone/>
            </a:pPr>
            <a:r>
              <a:rPr lang="uk-UA" b="1" dirty="0"/>
              <a:t>Право на «людський» розгляд:</a:t>
            </a:r>
            <a:r>
              <a:rPr lang="uk-UA" dirty="0"/>
              <a:t> Чи не перетворюється правосуддя на конвеєрний адміністративний сервіс, де втрачається індивідуалізація відповідальності та врахування особливих обставин справи?</a:t>
            </a:r>
          </a:p>
          <a:p>
            <a:pPr marL="0" lvl="0" indent="0" algn="just">
              <a:buNone/>
            </a:pPr>
            <a:r>
              <a:rPr lang="uk-UA" b="1" dirty="0"/>
              <a:t>Легітимність позасудового скасування:</a:t>
            </a:r>
            <a:r>
              <a:rPr lang="uk-UA" dirty="0"/>
              <a:t> Чи відповідає така модель, що передбачає автоматичне скасування штрафів ШІ-модулем, конституційній нормі про те, що правосуддя в Україні здійснюється виключно судами?.</a:t>
            </a:r>
          </a:p>
          <a:p>
            <a:pPr marL="0" lvl="0" indent="0" algn="just">
              <a:buNone/>
            </a:pPr>
            <a:r>
              <a:rPr lang="uk-UA" b="1" dirty="0"/>
              <a:t>Відповідальність за помилку:</a:t>
            </a:r>
            <a:r>
              <a:rPr lang="uk-UA" dirty="0"/>
              <a:t> Хто нестиме юридичну відповідальність у разі системного збою алгоритму, який призведе до масових неправомірних рішень, — розробник, ДСА чи суддя, який верифікував проєкт?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D4902C02-6F5B-D888-51DB-001DDB22357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AE09315-D130-2E23-BDEE-94CCCF3CE64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C26932D-3724-1760-8DB8-5F514BD0D510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B4B0D0A-37EE-ECDC-95A9-FC828C3C8AC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72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B1423-23FC-4067-0FEB-6D1F732B4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AE233F-DCAF-329F-FCC4-FD6F8C8E2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252249"/>
            <a:ext cx="10515600" cy="520262"/>
          </a:xfrm>
        </p:spPr>
        <p:txBody>
          <a:bodyPr/>
          <a:lstStyle/>
          <a:p>
            <a:pPr algn="ctr"/>
            <a:r>
              <a:rPr lang="uk-UA" sz="3200" noProof="0" dirty="0">
                <a:solidFill>
                  <a:srgbClr val="004E9E"/>
                </a:solidFill>
                <a:ea typeface="Roboto Condensed Light" panose="02000000000000000000" pitchFamily="2" charset="0"/>
              </a:rPr>
              <a:t>РИЗИК СУБ’ЄКТИВІЗАЦІЇ ШІ</a:t>
            </a:r>
            <a:endParaRPr lang="uk-UA" sz="16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155A94E-9300-DCDE-8D5B-E090EB606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799156"/>
            <a:ext cx="11395494" cy="5065621"/>
          </a:xfrm>
        </p:spPr>
        <p:txBody>
          <a:bodyPr/>
          <a:lstStyle/>
          <a:p>
            <a:pPr lvl="0" algn="just"/>
            <a:r>
              <a:rPr lang="uk-UA" b="1" dirty="0"/>
              <a:t>Зміна ролі ШІ:</a:t>
            </a:r>
            <a:r>
              <a:rPr lang="uk-UA" dirty="0"/>
              <a:t> У той час як концепція визначає ШІ як інструмент підготовки проєктів, проєкт Порядку наділяє модуль «Штучний інтелект ЄІС МВС» функцією безпосереднього формування квазі-рішення про скасування постанови поліції або відмову у такому скасуванні.</a:t>
            </a:r>
          </a:p>
          <a:p>
            <a:pPr lvl="0" algn="just"/>
            <a:r>
              <a:rPr lang="uk-UA" b="1" dirty="0"/>
              <a:t>Правові наслідки без підпису:</a:t>
            </a:r>
            <a:r>
              <a:rPr lang="uk-UA" dirty="0"/>
              <a:t> Сформоване алгоритмом рішення доводиться до особи через «Дію». Це фактично перетворює технічний модуль на самостійного суб’єкта перегляду адміністративних актів, що створює колізію з принципом здійснення владних повноважень виключно уповноваженими посадовими особами.</a:t>
            </a:r>
          </a:p>
          <a:p>
            <a:pPr lvl="0" algn="just"/>
            <a:r>
              <a:rPr lang="uk-UA" b="1" dirty="0"/>
              <a:t>Питання для дискусії:</a:t>
            </a:r>
            <a:r>
              <a:rPr lang="uk-UA" dirty="0"/>
              <a:t> Чи не нівелюється роль людини-контролера, якщо алгоритм самостійно приймає рішення про долю правового акта виконавчої влади ще до залучення суду?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91B7312-D3A2-43EC-D36F-B51E0D668DF4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DCBF1C8A-F554-A1CB-A291-B3A3D144CBF1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0058800-23EA-3B45-3A30-9DDE62DD48A2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F4C4754-2E52-140A-4B99-850CF6B606CA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4955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9A291F-3F9A-A61E-1AFC-D39FE2776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9D420-35AA-12ED-38F3-C3F1F71D2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uk-UA" sz="3200" noProof="0" dirty="0">
                <a:solidFill>
                  <a:srgbClr val="004E9E"/>
                </a:solidFill>
                <a:ea typeface="Roboto Condensed Light" panose="02000000000000000000" pitchFamily="2" charset="0"/>
              </a:rPr>
              <a:t>ПРОЦЕСУАЛЬНА АНОМАЛІЯ: СПЛАТА СТЯГНЕННЯ ДО МОМЕНТУ ПІДПИСАННЯ РІШЕННЯ СУДДЕЮ</a:t>
            </a:r>
            <a:endParaRPr lang="uk-UA" sz="16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442DB2-6A04-68B7-540B-D48A5561A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19217"/>
            <a:ext cx="11395494" cy="4445560"/>
          </a:xfrm>
        </p:spPr>
        <p:txBody>
          <a:bodyPr/>
          <a:lstStyle/>
          <a:p>
            <a:pPr marL="0" lvl="0" indent="0" algn="just">
              <a:buNone/>
            </a:pPr>
            <a:r>
              <a:rPr lang="uk-UA" sz="3000" b="1" dirty="0"/>
              <a:t>Фінансова інверсія:</a:t>
            </a:r>
            <a:r>
              <a:rPr lang="uk-UA" sz="3000" dirty="0"/>
              <a:t> Проєкт Порядку передбачає, що у разі згоди з «проєктом судового рішення» особа має сплатити штраф протягом 5 днів. Лише </a:t>
            </a:r>
            <a:r>
              <a:rPr lang="uk-UA" sz="3000" b="1" dirty="0"/>
              <a:t>після оплати</a:t>
            </a:r>
            <a:r>
              <a:rPr lang="uk-UA" sz="3000" dirty="0"/>
              <a:t> сформована заява передається судді для підписання проекту.</a:t>
            </a:r>
          </a:p>
          <a:p>
            <a:pPr marL="0" lvl="0" indent="0" algn="just">
              <a:buNone/>
            </a:pPr>
            <a:r>
              <a:rPr lang="uk-UA" sz="3000" b="1" dirty="0"/>
              <a:t>Презумпція винуватості:</a:t>
            </a:r>
            <a:r>
              <a:rPr lang="uk-UA" sz="3000" dirty="0"/>
              <a:t> Такий підхід змушує громадянина виконувати покарання за рішенням, яке юридично ще не існує (не підписане суддею).</a:t>
            </a:r>
          </a:p>
          <a:p>
            <a:pPr marL="0" lvl="0" indent="0" algn="just">
              <a:buNone/>
            </a:pPr>
            <a:r>
              <a:rPr lang="uk-UA" sz="3000" b="1" dirty="0"/>
              <a:t>Адміністративні ризики:</a:t>
            </a:r>
            <a:r>
              <a:rPr lang="uk-UA" sz="3000" dirty="0"/>
              <a:t> У разі відхилення проекту суддею сплачені кошти підлягають поверненню, що створює додаткове навантаження на бюджет та ставить під сумнів ефективність «швидкого» розгляду.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6C30256E-B70E-FA9E-C2B8-31D41A01B2EE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563289EC-30D5-141A-FA24-E04E430E328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EBA02073-E910-64D0-2919-9B384D2AD227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D349FE0E-69AC-CC4C-14A5-B0238D22257A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9240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80E14F-26A9-0906-5F59-39062A905C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4720E2-F18B-75DF-1EF2-CA1B3692C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АЛГОРИТМІЗАЦІЯ ДИСКРЕЦІЙНИХ ПОВНОВАЖЕНЬ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56B0183-64F1-7F4C-5821-A471A258B5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19217"/>
            <a:ext cx="11395494" cy="4445560"/>
          </a:xfrm>
        </p:spPr>
        <p:txBody>
          <a:bodyPr/>
          <a:lstStyle/>
          <a:p>
            <a:pPr lvl="0" algn="just"/>
            <a:r>
              <a:rPr lang="uk-UA" b="1" dirty="0"/>
              <a:t>Вторгнення у сферу розсуду:</a:t>
            </a:r>
            <a:r>
              <a:rPr lang="uk-UA" dirty="0"/>
              <a:t> Проєкт Порядку прямо наділяє ШІ повноваженнями ідентифікувати обставини, які можуть </a:t>
            </a:r>
            <a:r>
              <a:rPr lang="uk-UA" b="1" dirty="0"/>
              <a:t>пом’якшувати або обтяжувати</a:t>
            </a:r>
            <a:r>
              <a:rPr lang="uk-UA" dirty="0"/>
              <a:t> адміністративну відповідальність.</a:t>
            </a:r>
          </a:p>
          <a:p>
            <a:pPr lvl="0" algn="just"/>
            <a:r>
              <a:rPr lang="uk-UA" b="1" dirty="0"/>
              <a:t>Ризик стандартизації:</a:t>
            </a:r>
            <a:r>
              <a:rPr lang="uk-UA" dirty="0"/>
              <a:t> Оцінка таких обставин є ключовим елементом суддівської дискреції та індивідуалізації відповідальності. Передача цієї функції алгоритму може призвести до механічного підходу, де унікальні обставини життя громадянина ігноруються на користь статистичних закономірностей моделі.</a:t>
            </a:r>
          </a:p>
          <a:p>
            <a:pPr lvl="0" algn="just"/>
            <a:r>
              <a:rPr lang="uk-UA" b="1" dirty="0"/>
              <a:t>Застереження:</a:t>
            </a:r>
            <a:r>
              <a:rPr lang="uk-UA" dirty="0"/>
              <a:t> Автоматизація «аналізу» обставин не повинна підміняти собою живий процес правосуддя, де остаточне зважування інтересів особи та держави здійснюється виключно людиною в мантії.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EB94CE6-A8BA-D61C-15A4-12A54118744E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F141A188-C978-6E10-906B-D3F97750950E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2A16C24-815F-3961-68A2-2222ACA44145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C48615B7-5E33-435B-9D63-8109050ABF43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15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194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970209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Франція — </a:t>
            </a:r>
            <a:r>
              <a:rPr lang="en-US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AI-</a:t>
            </a:r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система маршрутизації (</a:t>
            </a:r>
            <a:r>
              <a:rPr lang="en-US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Cour de cassation)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388225"/>
            <a:ext cx="11395494" cy="4289368"/>
          </a:xfrm>
        </p:spPr>
        <p:txBody>
          <a:bodyPr/>
          <a:lstStyle/>
          <a:p>
            <a:pPr marL="0" lvl="0" indent="0" algn="just">
              <a:buNone/>
            </a:pPr>
            <a:r>
              <a:rPr lang="uk-UA" dirty="0"/>
              <a:t>Внутрішній ШІ-інструмент, розроблений технічною командою Касаційного суду Франції.</a:t>
            </a:r>
          </a:p>
          <a:p>
            <a:pPr marL="0" lvl="0" indent="0" algn="just">
              <a:buNone/>
            </a:pPr>
            <a:r>
              <a:rPr lang="uk-UA" dirty="0"/>
              <a:t>Система дійсно навчена на масиві історичних рішень Суду. Її завданням є не просто сортування, а семантичний аналіз тексту апеляції для визначення відповідної судової палати.</a:t>
            </a:r>
          </a:p>
          <a:p>
            <a:pPr marL="0" lvl="0" indent="0" algn="just">
              <a:buNone/>
            </a:pPr>
            <a:r>
              <a:rPr lang="uk-UA" dirty="0"/>
              <a:t>Офіційний звіт суду «Cour de cassation and Artificial Intelligence: Preparing the Court of Tomorrow» (опублікований 28 квітня 2025 року) підтверджує, що цей інструмент є частиною стратегії перетворення суду на «Суд майбутнього» через автоматизацію попереднього аналізу та розподілу справ.</a:t>
            </a:r>
          </a:p>
          <a:p>
            <a:pPr marL="0" indent="0" algn="just">
              <a:buNone/>
            </a:pPr>
            <a:r>
              <a:rPr lang="uk-UA" u="sng" dirty="0">
                <a:hlinkClick r:id="rId2"/>
              </a:rPr>
              <a:t>Cour de cassation - Report on AI: Preparing the Court of Tomorrow 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8771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Іспанія — </a:t>
            </a:r>
            <a:r>
              <a:rPr lang="en-US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NLP-</a:t>
            </a:r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інструменти судової документації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0" lvl="0" indent="0" algn="just">
              <a:buNone/>
            </a:pPr>
            <a:r>
              <a:rPr lang="uk-UA" dirty="0"/>
              <a:t>Продукт: «In-house suite of NLP and generative AI tools», розроблений Міністерством президентства, юстиції та зв'язків з парламентом Іспанії.</a:t>
            </a:r>
          </a:p>
          <a:p>
            <a:pPr marL="0" lvl="0" indent="0" algn="just">
              <a:buNone/>
            </a:pPr>
            <a:r>
              <a:rPr lang="uk-UA" dirty="0"/>
              <a:t>Звіт OECD підтверджує, що модулі здійснюють класифікацію за юрисдикціями та типами реєстрів, витяг суттєвих метаданих, а також автоматичну анонімізацію та резюмування текстів.</a:t>
            </a:r>
          </a:p>
          <a:p>
            <a:pPr marL="0" lvl="0" indent="0" algn="just">
              <a:buNone/>
            </a:pPr>
            <a:r>
              <a:rPr lang="uk-UA" dirty="0"/>
              <a:t>Результати: Впровадження дозволило створити «Єдину папку юстиції» (Justice Folder), де ШІ прискорює пошук інформації та систематизацію документів у масштабах всієї країни.</a:t>
            </a:r>
          </a:p>
          <a:p>
            <a:pPr marL="0" lvl="0" indent="0" algn="just">
              <a:buNone/>
            </a:pPr>
            <a:r>
              <a:rPr lang="uk-UA" u="sng" dirty="0">
                <a:hlinkClick r:id="rId2"/>
              </a:rPr>
              <a:t>OECD Report: Governing with Artificial Intelligence — Case Study Spain (опубліковано 18 вересня 2025 року)</a:t>
            </a:r>
            <a:r>
              <a:rPr lang="uk-UA" dirty="0"/>
              <a:t>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3287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VICTOR (</a:t>
            </a:r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Верховний Суд Бразилії)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150883"/>
            <a:ext cx="11395494" cy="4526710"/>
          </a:xfrm>
        </p:spPr>
        <p:txBody>
          <a:bodyPr/>
          <a:lstStyle/>
          <a:p>
            <a:pPr marL="0" lvl="0" indent="0" algn="just">
              <a:buNone/>
            </a:pPr>
            <a:r>
              <a:rPr lang="uk-UA" sz="3600" dirty="0"/>
              <a:t>Функціонал: Автоматизація аналізу апеляційних скарг на відповідність критерію «загального значення».</a:t>
            </a:r>
          </a:p>
          <a:p>
            <a:pPr marL="0" lvl="0" indent="0" algn="just">
              <a:buNone/>
            </a:pPr>
            <a:r>
              <a:rPr lang="uk-UA" sz="3600" dirty="0"/>
              <a:t>Результати (2025): Скорочення часу попереднього аналізу матеріалів справи з 44 хвилин (людина-секретар) до декількох секунд.</a:t>
            </a:r>
          </a:p>
          <a:p>
            <a:pPr marL="0" indent="0" algn="just">
              <a:buNone/>
            </a:pPr>
            <a:r>
              <a:rPr lang="uk-UA" sz="3600" dirty="0"/>
              <a:t>Першоджерело: </a:t>
            </a:r>
            <a:r>
              <a:rPr lang="uk-UA" sz="3600" u="sng" dirty="0">
                <a:hlinkClick r:id="rId2"/>
              </a:rPr>
              <a:t>OECD - AI in Justice Administration (2025)</a:t>
            </a:r>
            <a:endParaRPr lang="uk-UA" sz="36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2199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PROMETEA (</a:t>
            </a:r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Аргентина, Прокуратура Буенос-Айреса)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0" lvl="0" indent="0" algn="just">
              <a:buNone/>
            </a:pPr>
            <a:r>
              <a:rPr lang="uk-UA" sz="3600" dirty="0"/>
              <a:t>Функціонал: Інтелектуальний асистент для автоматизованої підготовки проєктів судових рішень та юридичних висновків.</a:t>
            </a:r>
          </a:p>
          <a:p>
            <a:pPr marL="0" lvl="0" indent="0" algn="just">
              <a:buNone/>
            </a:pPr>
            <a:r>
              <a:rPr lang="uk-UA" sz="3600" dirty="0"/>
              <a:t>Результати (2025): Зростання продуктивності обробки справ на 277% (з 130 до 490 справ на місяць на одного спеціаліста).</a:t>
            </a:r>
          </a:p>
          <a:p>
            <a:pPr marL="0" indent="0" algn="just">
              <a:buNone/>
            </a:pPr>
            <a:r>
              <a:rPr lang="uk-UA" sz="3600" dirty="0"/>
              <a:t>Першоджерело: </a:t>
            </a:r>
            <a:r>
              <a:rPr lang="uk-UA" sz="3600" u="sng" dirty="0">
                <a:hlinkClick r:id="rId2"/>
              </a:rPr>
              <a:t>UNESCO - AI in the Courtroom Report (2025)</a:t>
            </a:r>
            <a:endParaRPr lang="uk-UA" sz="36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19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564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8A5E8-0507-4695-9130-53870AD1B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0D56C-23C1-B8D4-3B5C-5F4F42FFF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615717"/>
          </a:xfrm>
        </p:spPr>
        <p:txBody>
          <a:bodyPr/>
          <a:lstStyle/>
          <a:p>
            <a:pPr algn="ctr"/>
            <a:r>
              <a:rPr lang="uk-UA" sz="3200" noProof="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ПЛАН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9727479-D41A-0BCD-684C-3A9DD61ACB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993223"/>
            <a:ext cx="11395494" cy="4871554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Конституційні засади здійснення судочинства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Ініціатива Мінцифри застосовувати ШІ під час розгляду деяких справ по КУпАП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Проєкт постанови КМУ «Про </a:t>
            </a:r>
            <a:r>
              <a:rPr lang="uk-UA" sz="3400" noProof="0" dirty="0">
                <a:solidFill>
                  <a:srgbClr val="002949"/>
                </a:solidFill>
                <a:ea typeface="Roboto Condensed Light" panose="02000000000000000000" pitchFamily="2" charset="0"/>
              </a:rPr>
              <a:t>реалізацію експериментального проекту стосовно здійснення електронного судочинства»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Ризики таких ініціатив (експериментів)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Міжнародний досвід впровадження ШІ у судову систему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</a:rPr>
              <a:t>Регулювання використання ШІ судами та практика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6097A7E-EF50-AD08-034F-EF59D80713C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A5F4EDB3-E4B9-A2DC-CBA3-45658FCB6720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8C227C-CAB9-CFD3-D3EE-240229D644A5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FD70D77-E78E-AB19-DEED-A31628A6E775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2507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D08C3A-FEFD-E1B6-9AA5-51637E9C4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B2845B-AE0F-B2E5-CD15-7640E3E94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КОДЕКС СУДДІВСЬКОЇ ЕТИКИ (СТАТТЯ 16) </a:t>
            </a:r>
            <a:b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https://zakon.rada.gov.ua/rada/show/n0001415-24#Text</a:t>
            </a:r>
            <a:endParaRPr lang="uk-UA" sz="24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F288080-5F7C-546A-A847-1AF55E446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4000" dirty="0"/>
              <a:t>Використання суддею технологій штучного інтелекту є допустимим, якщо це: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впливає на незалежність та неупередженість судді,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оцінки доказів,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стосується процесу ухвалення рішень, </a:t>
            </a:r>
          </a:p>
          <a:p>
            <a:pPr marL="971550" indent="-7429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4000" dirty="0"/>
              <a:t>не порушує вимог законодавства.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3EB8888-F013-F71A-8754-E8DAEBF1DC28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44C25B0C-B3A5-8277-B519-2927B197F94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1DBEFAF-BBA0-D9B1-B04E-6D5995FD8F0D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7CB2C24B-8072-F526-57BC-C2DC70E9E83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20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02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897621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КОМЕНТАР ДО СТАТТІ 16 КОДЕКСУ СУДДІВСЬКОЇ ЕТИКИ</a:t>
            </a:r>
            <a:br>
              <a:rPr lang="uk-UA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4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https://constitutionalist.com.ua/poperednij-proiekt-komentar-do-statti-16-vykorystannia-suddeiu-tekhnolohij-shi-do-kodeksu-suddivskoi-etyky</a:t>
            </a:r>
            <a:r>
              <a:rPr lang="uk-UA" sz="14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  <a:endParaRPr lang="uk-UA" sz="32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392572"/>
            <a:ext cx="11395494" cy="4472206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Сьогодні Рада суддів України активно працює над підготовкою нового Коментаря до Кодексу суддівської етики (</a:t>
            </a:r>
            <a:r>
              <a:rPr lang="en-US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https://rsu.gov.ua/ua/news/u-radi-suddiv-ukraini-vidbulosa-trete-rozsirene-zasidanna-rg-z-pidgotovki-komentara-do-kse</a:t>
            </a:r>
            <a:r>
              <a:rPr lang="en-US" sz="3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). </a:t>
            </a:r>
            <a:endParaRPr lang="uk-UA" sz="36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21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2660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515600" cy="1168723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ПОЛОЖЕННЯ ПРО ВИКОРИСТАННЯ ТЕХНОЛОГІЙ ШІ ПРАЦІВНИКАМИ АПАРАТУ ВС (Наказ від 08.12.25 № 117)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https://court.gov.ua/storage/portal/supreme/rizne/Polozhennya_SHI.pdf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   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Положення визначає загальні засади та правила використання технологій ШІ працівниками Апарату ВС з метою забезпечення дотримання принципів державної служби, зокрема професіоналізму, ефективності та доброчесності.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Апарат ВС підтримує розвиток та визнає значний потенціал технологій ШІ для оптимізації, а також для вдосконалення робочих процесів.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Інтеграція технологій ШІ в діяльність Апарату ВС та їх використання мають ґрунтуватися на фундаментальних принципах верховенства права, професійної етики, прозорості та поваги до прав і свобод людини.</a:t>
            </a:r>
            <a:endParaRPr lang="uk-UA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22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3053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ЗАБОРОНЯЄТЬСЯ ВИКОРИСТАННЯ ТЕХНОЛОГІЇ ШІ ДЛЯ: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97280"/>
            <a:ext cx="11395494" cy="4580313"/>
          </a:xfrm>
        </p:spPr>
        <p:txBody>
          <a:bodyPr/>
          <a:lstStyle/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Опрацювання документів, які містять відомості, що охороняються законом, у тому числі таємницю ухвалення судового рішення та інформацію із закритого судового засідання;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Аналізу та моніторингу поведінки працівників;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Спроб прогнозувати індивідуальні рішення суддів у конкретних справах;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Автоматичного створення проєктів рішень та будь-яких інших процесуальних документів, що ухвалюються у межах судового провадження;</a:t>
            </a: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Опрацювання матеріалів судової справи, що містять персональні дані.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7557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7"/>
            <a:ext cx="10515600" cy="615716"/>
          </a:xfrm>
        </p:spPr>
        <p:txBody>
          <a:bodyPr/>
          <a:lstStyle/>
          <a:p>
            <a:pPr algn="ctr"/>
            <a:r>
              <a:rPr lang="uk-UA" sz="36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ШІ МОЖЕ ВИКОРИСТОВУВАТИСЯ ДЛЯ ТАКИХ РОБІТ:</a:t>
            </a:r>
            <a:endParaRPr lang="uk-UA" sz="3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01" y="1019868"/>
            <a:ext cx="11395494" cy="4657725"/>
          </a:xfrm>
        </p:spPr>
        <p:txBody>
          <a:bodyPr/>
          <a:lstStyle/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Узагальнення судової практики з метою забезпечення її єдності;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судових рішень з метою виявлення системних причин виникнення спорів; 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Підготовки пропозицій щодо вдосконалення законодавства;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Аналіз та узагальнення великих обсягів даних на основі відкритих джерел інформації;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підготовці аналітичних документів та звітів;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Автоматизація повторюваних робочих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створенні та поширенні інформації про діяльність (ведення соціальних мереж);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Створення чат-ботів, зокрема, для забезпечення зворотного зв’язку з відвідувачами та учасниками судових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Добір матеріалів для саморозвитку, підвищення кваліфікації та професійного навчання;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Пошук нових ідей та підходів до організації робочих процесів;</a:t>
            </a:r>
          </a:p>
          <a:p>
            <a:pPr marL="685800" indent="-457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uk-UA" sz="23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Допомога у перекладі документів з іноземних мов.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2854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418A8C-73F1-9FAE-0BF9-19B355367C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804C8-B4BC-3830-A303-577FC0D27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489394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РЕКОМЕНДАЦІЇ ДЛЯ ПРАВНИКІВ ЩОДО БЕЗПЕЧНОГО ВИКОРИСТАННЯ ШТУЧНОГО ІНТЕЛЕКТУ (ЛИПЕНЬ 2025)</a:t>
            </a:r>
            <a:br>
              <a:rPr lang="ru-RU" sz="24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</a:br>
            <a:r>
              <a:rPr lang="en-US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https://constitutionalist.com.ua/rekomendatsii-z-vidpovidalnoho-vykorystannia-shtuchnoho-intelektu-dlia-pravnykiv</a:t>
            </a:r>
            <a:r>
              <a:rPr lang="uk-UA" sz="18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8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66A4C37-5ACC-A73B-238F-97C3331D6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893545"/>
            <a:ext cx="11395494" cy="3971233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 секторальні рекомендації є одним зі складників дорожньої карти з регулювання ШІ в Україні. Системи ШІ можуть бути корисні на різних етапах діяльності правників — від первинного аналізу документів до формування стратегії захисту клієнта та підготовки процесуальних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документів.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Ці рекомендації розроблено для того, щоб надати правникам практичні поради щодо відповідального використання ШІ в професійній діяльності</a:t>
            </a:r>
            <a:endParaRPr lang="uk-UA" i="1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BA4E86C6-EC88-44D4-ABC7-AE5A92DA8C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17BD0937-DDD8-DE27-B28E-E96E5087D897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D99883C-90AD-FCE3-07F7-4799E8C3D869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079068D2-8F02-3221-6280-7D0E4F5FE047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8524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34BD08-F0D9-4EB5-AA18-576E2A94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252841"/>
          </a:xfrm>
        </p:spPr>
        <p:txBody>
          <a:bodyPr/>
          <a:lstStyle/>
          <a:p>
            <a:pPr algn="ctr"/>
            <a:r>
              <a:rPr lang="ru-RU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УХВАЛА АПЕЛЯЦІЙНОЇ ПАЛАТИ ВИЩОГО АНТИКОРУПЦІЙНОГО СУДУ ВІД 01 ВЕРЕСНЯ 2025 РОКУ У СПРАВІ № 991/3222/25</a:t>
            </a:r>
            <a:br>
              <a:rPr lang="ru-RU" sz="3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</a:br>
            <a:r>
              <a:rPr lang="en-US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https://reyestr.court.gov.ua/Review/129856098</a:t>
            </a:r>
            <a:r>
              <a:rPr lang="uk-UA" sz="2000" b="1" dirty="0">
                <a:solidFill>
                  <a:srgbClr val="004E9E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20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F2DC3E-5ADF-4808-A3C6-34A83DDC7E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737360"/>
            <a:ext cx="11395494" cy="3790604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 повернув скаргу "іншої особи" на вирок за угодою, яка стверджувала, що мотивувальна частина рішення фактично встановила її винуватість.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Головний аргумент скарги: апелянт ідентифікувала себе зі знеособленою "Особою 1" у тексті вироку, посилаючись на те, що система ChatGPT змогла деанонімізувати цю особу за посадою та обставинами справи.</a:t>
            </a:r>
          </a:p>
          <a:p>
            <a:pPr indent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Суддя-доповідач відхилив посилання на висновок AI, підтвердивши, що вирок за угодою не має преюдиційного значення і не може бути використаний як доказ вини третіх осіб, </a:t>
            </a:r>
            <a:r>
              <a:rPr lang="uk-UA" sz="26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 відповіді ChatGPT не є джерелом достовірної інформації чи доказів.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marL="742950" indent="-51435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endParaRPr lang="uk-UA" sz="32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A77A9D9-3E2B-C681-F9EB-E242D9928926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C133A3BD-2DC3-62CD-3A71-C6A17C0442C8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6F1101B-7D7C-E6B7-6DD0-F14888F88B54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B2189E4C-2AA1-F723-5FBB-478D01D2618B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0FCD843A-8217-4FFA-85F3-A0684DC529BD}" type="slidenum">
              <a:rPr lang="uk-UA" sz="1400" smtClean="0">
                <a:solidFill>
                  <a:srgbClr val="002949"/>
                </a:solidFill>
              </a:rPr>
              <a:t>26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3390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4">
            <a:extLst>
              <a:ext uri="{FF2B5EF4-FFF2-40B4-BE49-F238E27FC236}">
                <a16:creationId xmlns:a16="http://schemas.microsoft.com/office/drawing/2014/main" id="{2C703E52-4BE2-15A0-6776-C6B38B390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36" y="738234"/>
            <a:ext cx="11108140" cy="526297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Roboto Condensed Light" panose="02000000000000000000" pitchFamily="2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Roboto Condensed Light" panose="02000000000000000000" pitchFamily="2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Roboto Condensed Light" panose="02000000000000000000" pitchFamily="2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Roboto Condensed Light" panose="02000000000000000000" pitchFamily="2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1. Берназюк Ян. Штучний інтелект та система правосуддя України: результати співпраці у році, що минув </a:t>
            </a:r>
            <a:r>
              <a:rPr lang="en-US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2"/>
              </a:rPr>
              <a:t>https://so.supreme.court.gov.ua/authors/934/shtuchnyi-intelekt-ta-systema-pravosuddia-ukrainy-rezultaty-spivpratsi-u-rotsi-sh%D1%81ho-mynuv</a:t>
            </a:r>
            <a:r>
              <a:rPr lang="uk-UA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en-US" sz="1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2. Берназюк Ян. Наукові надбання як основа для наступних кроків на шляху інтеграції штучного інтелекту в систему правосуддя </a:t>
            </a:r>
            <a:r>
              <a:rPr lang="en-US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3"/>
              </a:rPr>
              <a:t>https://so.supreme.court.gov.ua/news/949/naukovi-nadbannia-iak-osnova-dlia-nastupnykh-krokiv-na-shliakhu-intehratsii-shtuchnoho-intelektu-v-systemu-pravosuddia</a:t>
            </a:r>
            <a:r>
              <a:rPr lang="uk-UA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3. Берназюк Ян. Цифрова ера правосуддя: роль ШІ у забезпеченні єдності судової практики в Україні </a:t>
            </a:r>
            <a:r>
              <a:rPr lang="en-US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  <a:hlinkClick r:id="rId4"/>
              </a:rPr>
              <a:t>https://so.supreme.court.gov.ua/news/986/tsyfrova-era-pravosuddia-rol-shi-u-zabezpechenni-iednosti-sudovoi-praktyky-v-ukraini</a:t>
            </a:r>
            <a:r>
              <a:rPr lang="uk-UA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endParaRPr lang="uk-UA" sz="1400" dirty="0">
              <a:solidFill>
                <a:srgbClr val="002949"/>
              </a:solidFill>
              <a:ea typeface="Roboto Condensed Light" panose="02000000000000000000" pitchFamily="2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4. </a:t>
            </a:r>
            <a:r>
              <a:rPr lang="en-US" sz="14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Artificial Intelligence and the Judicial system of Ukraine: results of cooperation in the past year</a:t>
            </a:r>
            <a:r>
              <a:rPr lang="uk-UA" sz="14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 </a:t>
            </a:r>
            <a:r>
              <a:rPr lang="uk-UA" sz="1400" u="sng" kern="100" dirty="0">
                <a:solidFill>
                  <a:srgbClr val="0563C1"/>
                </a:solidFill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https://constitutionalist.com.ua/artificial-intelligence-and-the-judicial-system-of-ukraine-results-of-cooperation-in-the-past-year</a:t>
            </a: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5. Берназюк Ян. Штучний інтелект і його використання для забезпечення єдності судової практики як складової довіри до суду // Слово Національної школи суддів України. – 2024, № 2(49), С. 16-35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https://slovo.nsj.gov.ua/images/pdf/2024_4_49/nsj_4_49_2024.pdf</a:t>
            </a: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ru-RU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Берназюк Ян. </a:t>
            </a: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Ера ШІ й роль верховних судів у цифровій трансформації правосуддя // Юридична газет</a:t>
            </a:r>
            <a:r>
              <a:rPr lang="ru-RU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а. № 4 (792). - С. 16-18.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https://yur-gazeta.com/publications/practice/sudova-praktika/era-shi-y-rol-verhovnih-sudiv-u-cifroviy-transformaciyi-pravosuddya.html</a:t>
            </a: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4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Artificial Intelligence in the Ukrainian Judiciary: Charting the Course Under the Digital Gavel</a:t>
            </a:r>
            <a:r>
              <a:rPr lang="uk-UA" sz="1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kern="100" dirty="0"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https://constitutionalist.com.ua/artificial-intelligence-in-the-ukrainian-judiciary-charting-the-course-under-the-digital-gavel</a:t>
            </a:r>
            <a:endParaRPr lang="uk-UA" sz="1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altLang="uk-UA" sz="14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8. </a:t>
            </a:r>
            <a:r>
              <a:rPr lang="en-US" sz="1400" dirty="0">
                <a:ea typeface="Roboto Condensed Light" panose="02000000000000000000" pitchFamily="2" charset="0"/>
                <a:cs typeface="Times New Roman" panose="02020603050405020304" pitchFamily="18" charset="0"/>
              </a:rPr>
              <a:t>Bernaziuk Ian. </a:t>
            </a:r>
            <a:r>
              <a:rPr lang="en-US" altLang="uk-UA" sz="14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Benchmarking Justice: Can AI Uphold the Rule of Law? </a:t>
            </a:r>
            <a:r>
              <a:rPr lang="en-US" altLang="uk-UA" sz="1400" kern="100" dirty="0">
                <a:solidFill>
                  <a:srgbClr val="002949"/>
                </a:solidFill>
                <a:cs typeface="Times New Roman" panose="02020603050405020304" pitchFamily="18" charset="0"/>
                <a:hlinkClick r:id="rId9"/>
              </a:rPr>
              <a:t>https://law.ukma.edu.ua/wp-content/uploads/2025/11/Rule-of-Law-and-AI-Challenges.pdf</a:t>
            </a:r>
            <a:r>
              <a:rPr lang="en-US" altLang="uk-UA" sz="1400" kern="100" dirty="0">
                <a:solidFill>
                  <a:srgbClr val="002949"/>
                </a:solidFill>
                <a:cs typeface="Times New Roman" panose="02020603050405020304" pitchFamily="18" charset="0"/>
              </a:rPr>
              <a:t> </a:t>
            </a:r>
            <a:endParaRPr lang="uk-UA" altLang="uk-UA" sz="1400" kern="100" dirty="0">
              <a:solidFill>
                <a:srgbClr val="002949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>
                <a:solidFill>
                  <a:srgbClr val="002949"/>
                </a:solidFill>
              </a:rPr>
              <a:t>9. Берназюк Ян. Правосуддя майбутнього збереження незалежності та людяності в еру ШІ </a:t>
            </a:r>
            <a:r>
              <a:rPr lang="en-US" altLang="uk-UA" sz="1400" dirty="0">
                <a:solidFill>
                  <a:srgbClr val="002949"/>
                </a:solidFill>
              </a:rPr>
              <a:t>https://nsj.gov.ua/ua/pidgotovka-pratsivnikiv-aparativ-sudiv/programi-pidgotovki-pratsivnikiv-aparativ-sudiv-2021-rik/5-grudnya-2025-r-programa-dlya-pomichnikiv-suddiv-ta-pratsivnikiv-aparativ-sudiv-tsifrova-gramotnist-pomichnika-suddi-ta-pratsivnika-aparatu-sudu</a:t>
            </a:r>
            <a:r>
              <a:rPr lang="uk-UA" altLang="uk-UA" sz="1400" dirty="0">
                <a:solidFill>
                  <a:srgbClr val="002949"/>
                </a:solidFill>
              </a:rPr>
              <a:t>  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>
                <a:solidFill>
                  <a:srgbClr val="002949"/>
                </a:solidFill>
              </a:rPr>
              <a:t>10. Берназюк Ян. Межі втручання у приватне життя в умовах загроз національній безпеці: стандарти і виклики для правосуддя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>
                <a:solidFill>
                  <a:srgbClr val="002949"/>
                </a:solidFill>
                <a:hlinkClick r:id="rId10"/>
              </a:rPr>
              <a:t>https://court.gov.ua/storage/portal/supreme/135.%20Limits_of_Interference_Private_Life_under_National_Security%20Threats_bernaziuk.pdf</a:t>
            </a:r>
            <a:r>
              <a:rPr lang="ru-RU" altLang="uk-UA" sz="1400" dirty="0">
                <a:solidFill>
                  <a:srgbClr val="002949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altLang="uk-UA" sz="1400" dirty="0">
                <a:solidFill>
                  <a:srgbClr val="002949"/>
                </a:solidFill>
              </a:rPr>
              <a:t>11. Берназюк Ян, Фонова Олена. Правосуддя 2035: між правом і кодом»: Випуск № 18 подкастів НШСУ </a:t>
            </a:r>
            <a:r>
              <a:rPr lang="ru-RU" altLang="uk-UA" sz="1400" dirty="0">
                <a:solidFill>
                  <a:srgbClr val="002949"/>
                </a:solidFill>
                <a:hlinkClick r:id="rId11"/>
              </a:rPr>
              <a:t>https://youtu.be/UlghLhHV8os?si=nCpvAl5p5KP3tY_G</a:t>
            </a:r>
            <a:r>
              <a:rPr lang="ru-RU" altLang="uk-UA" sz="1400" dirty="0">
                <a:solidFill>
                  <a:srgbClr val="002949"/>
                </a:solidFill>
              </a:rPr>
              <a:t> </a:t>
            </a:r>
            <a:endParaRPr lang="en-US" altLang="uk-UA" sz="1400" dirty="0">
              <a:solidFill>
                <a:srgbClr val="002949"/>
              </a:solidFill>
            </a:endParaRPr>
          </a:p>
        </p:txBody>
      </p:sp>
      <p:sp>
        <p:nvSpPr>
          <p:cNvPr id="4" name="Сувій: горизонтальний 3">
            <a:extLst>
              <a:ext uri="{FF2B5EF4-FFF2-40B4-BE49-F238E27FC236}">
                <a16:creationId xmlns:a16="http://schemas.microsoft.com/office/drawing/2014/main" id="{1C051F15-B886-844B-3B90-6CA90B01F7F8}"/>
              </a:ext>
            </a:extLst>
          </p:cNvPr>
          <p:cNvSpPr/>
          <p:nvPr/>
        </p:nvSpPr>
        <p:spPr>
          <a:xfrm>
            <a:off x="780176" y="210312"/>
            <a:ext cx="9873934" cy="406452"/>
          </a:xfrm>
          <a:prstGeom prst="horizontalScroll">
            <a:avLst>
              <a:gd name="adj" fmla="val 2500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340"/>
            <a:r>
              <a:rPr lang="uk-UA" sz="2400" dirty="0">
                <a:solidFill>
                  <a:srgbClr val="004E9E"/>
                </a:solidFill>
                <a:effectLst/>
                <a:latin typeface="Roboto Condensed Light" panose="02000000000000000000" pitchFamily="2" charset="0"/>
                <a:ea typeface="Roboto Condensed Light" panose="02000000000000000000" pitchFamily="2" charset="0"/>
              </a:rPr>
              <a:t>ДОДАТКОВІ ДЖЕРЕЛА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267351" y="5995665"/>
            <a:ext cx="2404944" cy="402652"/>
          </a:xfrm>
        </p:spPr>
        <p:txBody>
          <a:bodyPr/>
          <a:lstStyle/>
          <a:p>
            <a:fld id="{0028107A-3699-427E-AA78-C770AD5EC5EB}" type="slidenum">
              <a:rPr lang="uk-UA" sz="1400" smtClean="0">
                <a:solidFill>
                  <a:srgbClr val="002949"/>
                </a:solidFill>
              </a:rPr>
              <a:t>27</a:t>
            </a:fld>
            <a:endParaRPr lang="en-US" sz="1400" dirty="0">
              <a:solidFill>
                <a:srgbClr val="002949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"/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  <a:endParaRPr lang="uk-UA" altLang="uk-UA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49370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9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Графіка 13">
            <a:extLst>
              <a:ext uri="{FF2B5EF4-FFF2-40B4-BE49-F238E27FC236}">
                <a16:creationId xmlns:a16="http://schemas.microsoft.com/office/drawing/2014/main" id="{807C6EA5-01E7-4961-906B-E8F780987E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7375" y="584200"/>
            <a:ext cx="1232064" cy="15106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4FC462-91EA-4801-A062-F8D36BEF3F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525" y="5569506"/>
            <a:ext cx="493328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uk-UA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Дякую за увагу</a:t>
            </a:r>
            <a:r>
              <a:rPr lang="en-US" altLang="ru-RU" sz="4400" dirty="0">
                <a:solidFill>
                  <a:schemeClr val="bg1"/>
                </a:solidFill>
                <a:latin typeface="Roboto Condensed Light" panose="02000000000000000000" pitchFamily="2" charset="0"/>
                <a:ea typeface="Roboto Condensed Light" panose="02000000000000000000" pitchFamily="2" charset="0"/>
                <a:cs typeface="Roboto Condensed Light" panose="02000000000000000000" pitchFamily="2" charset="0"/>
              </a:rPr>
              <a:t>!</a:t>
            </a:r>
            <a:endParaRPr lang="uk-UA" altLang="ru-RU" sz="4400" dirty="0">
              <a:solidFill>
                <a:schemeClr val="bg1"/>
              </a:solidFill>
              <a:latin typeface="Roboto Condensed Light" panose="02000000000000000000" pitchFamily="2" charset="0"/>
              <a:ea typeface="Roboto Condensed Light" panose="02000000000000000000" pitchFamily="2" charset="0"/>
              <a:cs typeface="Roboto Condensed Light" panose="02000000000000000000" pitchFamily="2" charset="0"/>
            </a:endParaRPr>
          </a:p>
        </p:txBody>
      </p:sp>
      <p:cxnSp>
        <p:nvCxnSpPr>
          <p:cNvPr id="7" name="Пряма сполучна лінія 2">
            <a:extLst>
              <a:ext uri="{FF2B5EF4-FFF2-40B4-BE49-F238E27FC236}">
                <a16:creationId xmlns:a16="http://schemas.microsoft.com/office/drawing/2014/main" id="{89431B16-B8A7-4491-BBE3-19389F18F114}"/>
              </a:ext>
            </a:extLst>
          </p:cNvPr>
          <p:cNvCxnSpPr>
            <a:cxnSpLocks/>
          </p:cNvCxnSpPr>
          <p:nvPr/>
        </p:nvCxnSpPr>
        <p:spPr>
          <a:xfrm>
            <a:off x="587375" y="5477773"/>
            <a:ext cx="90716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Місце для номера слайда 1">
            <a:extLst>
              <a:ext uri="{FF2B5EF4-FFF2-40B4-BE49-F238E27FC236}">
                <a16:creationId xmlns:a16="http://schemas.microsoft.com/office/drawing/2014/main" id="{5AE18610-062B-FEA4-3C53-2BB8686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12A4B8-FBE2-42FD-8F7C-E331D756A450}" type="slidenum">
              <a:rPr lang="uk-UA" altLang="uk-UA" smtClean="0">
                <a:solidFill>
                  <a:srgbClr val="002949"/>
                </a:solidFill>
              </a:rPr>
              <a:pPr>
                <a:defRPr/>
              </a:pPr>
              <a:t>28</a:t>
            </a:fld>
            <a:endParaRPr lang="uk-UA" altLang="uk-UA" dirty="0">
              <a:solidFill>
                <a:srgbClr val="00294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A64B08-A96D-F224-FB4D-11541AAD9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BC72F4-E5C5-BB79-A27B-603298B95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615717"/>
          </a:xfrm>
        </p:spPr>
        <p:txBody>
          <a:bodyPr/>
          <a:lstStyle/>
          <a:p>
            <a:pPr algn="ctr"/>
            <a:r>
              <a:rPr lang="uk-UA" sz="3200" noProof="0" dirty="0">
                <a:solidFill>
                  <a:srgbClr val="004E9E"/>
                </a:solidFill>
                <a:ea typeface="Roboto Condensed Light" panose="02000000000000000000" pitchFamily="2" charset="0"/>
              </a:rPr>
              <a:t>КОНСТИТУЦІЯ УКРАЇНИ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C793611-C9EF-660D-38C8-BFBB221A3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993223"/>
            <a:ext cx="11395494" cy="4871554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b="1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Стаття 124 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Правосуддя в Україні здійснюють виключно суди.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Делегування функцій судів, а також привласнення цих функцій іншими органами чи посадовими особами не допускаються.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Юрисдикція судів поширюється на будь-який юридичний спір та будь-яке кримінальне обвинувачення. У передбачених законом випадках суди розглядають також інші справи.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uk-UA" sz="3200" noProof="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Законом може бути визначений обов’язковий досудовий порядок урегулювання спору.</a:t>
            </a:r>
            <a:endParaRPr lang="uk-UA" sz="3200" noProof="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1865BFA5-77F5-47AE-81D5-5D3B5FAEA7B7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E799D84-383A-9CDC-C36F-356B253AEE9E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FD16E9A0-F02C-CBC3-142A-4BD1A69853B5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DE6C4AA-11AF-66A4-4AD8-6AC20FAE0EE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3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648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42148-BD57-E67E-3535-7B637E005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24B84F-8B46-9671-B376-7DFCA4D0A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5"/>
            <a:ext cx="10515600" cy="1168723"/>
          </a:xfrm>
        </p:spPr>
        <p:txBody>
          <a:bodyPr/>
          <a:lstStyle/>
          <a:p>
            <a:pPr algn="ctr"/>
            <a:r>
              <a:rPr lang="uk-UA" sz="3200" noProof="0" dirty="0">
                <a:solidFill>
                  <a:srgbClr val="004E9E"/>
                </a:solidFill>
                <a:ea typeface="Roboto Condensed Light" panose="02000000000000000000" pitchFamily="2" charset="0"/>
              </a:rPr>
              <a:t>Електронний суд із використанням ШІ стане одним із ключових пріоритетів Мінцифри у 2026 р (30.12.2025)</a:t>
            </a:r>
            <a:br>
              <a:rPr lang="uk-UA" sz="3200" noProof="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en-US" sz="1600" dirty="0">
                <a:solidFill>
                  <a:srgbClr val="004E9E"/>
                </a:solidFill>
                <a:ea typeface="Roboto Condensed Light" panose="02000000000000000000" pitchFamily="2" charset="0"/>
                <a:hlinkClick r:id="rId2"/>
              </a:rPr>
              <a:t>https://interfax.com.ua/news/telecom/1132630.html</a:t>
            </a:r>
            <a:r>
              <a:rPr lang="uk-UA" sz="1600" dirty="0">
                <a:solidFill>
                  <a:srgbClr val="004E9E"/>
                </a:solidFill>
                <a:ea typeface="Roboto Condensed Light" panose="02000000000000000000" pitchFamily="2" charset="0"/>
              </a:rPr>
              <a:t>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2A98C01-8BFC-5788-8CFC-CA2BD6B8E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677117"/>
            <a:ext cx="11395494" cy="418766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У 2026 році планується реалізація електронного суду з використанням ШІ для адміністративного судочинства, що має розвантажити судову систему (Михайло Федоров).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4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"Ми працюємо над проєктом, який буде унікальним у світі, коли, наприклад, є адміністративне правопорушення і ми, ви між собою, громадяни, зможемо зі штучним інтелектом суд зробити швидко онлайн в кілька кліків, якщо погоджуємося з рішенням.</a:t>
            </a:r>
            <a:endParaRPr lang="uk-UA" sz="3400" dirty="0">
              <a:solidFill>
                <a:srgbClr val="002949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37642890-D6B1-9D89-833A-DC8A1128D8D4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ECE158E3-22CC-0782-04F2-0E2E38E1B619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FF803D9-1CEF-0964-84FF-6B2E8CD677F2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EF817CA0-6282-C1AA-FCCD-2732D01F4062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4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409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9AFA1-7078-C207-CFD6-96583E28B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720F18-B9BC-BDF2-1E57-4AAB76CF5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АКТУАЛЬНІ ВИКЛИКИ: ЧОМУ СУДОВА СИСТЕМА ПОТРЕБУЄ ТРАНСФОРМАЦІЇ?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41020B-3F6E-513C-9E3F-8AEBC28F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19217"/>
            <a:ext cx="11395494" cy="4445560"/>
          </a:xfrm>
        </p:spPr>
        <p:txBody>
          <a:bodyPr/>
          <a:lstStyle/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Критичне навантаження: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Щорічно на розгляді перебуває понад 900 000 адміністративних справ.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Часові витрати: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 Суддя та апарат витрачають у середньому 4+ години на підготовку та розгляд однієї справи.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Дефіцит якості: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Кожна десята справа закривається через відсутність події або складу правопорушення, що свідчить про низьку якість вхідних матеріалів поліції.</a:t>
            </a:r>
          </a:p>
          <a:p>
            <a:pPr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000" b="1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Амбітна мета: </a:t>
            </a:r>
            <a:r>
              <a:rPr lang="uk-UA" sz="3000" dirty="0">
                <a:solidFill>
                  <a:srgbClr val="002949"/>
                </a:solidFill>
                <a:ea typeface="Roboto Condensed Light" panose="02000000000000000000" pitchFamily="2" charset="0"/>
                <a:cs typeface="Times New Roman" panose="02020603050405020304" pitchFamily="18" charset="0"/>
              </a:rPr>
              <a:t>Звільнити понад 1 000 000 людино-годин на рік завдяки автоматизації рутини.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3171E16-6832-029F-E98C-4B0F46754A5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C18A3E0-8580-8AF0-8AC3-E48CEEBB8E4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85514FC9-F053-94E7-DA73-FEDBD6CA1A6C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A2E0A434-5EDE-0DB6-7BB4-46E56ECF938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5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641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69639-D4CA-EE54-DD0E-045585B12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C8928A-A245-1BFA-F7DE-7B3D7D6F8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ПРІОРИТЕТНІ СФЕРИ: ДЕ ВПРОВАДЖЕННЯ ШІ Є НАЙБІЛЬШ ЕФЕКТИВНИМ?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7DA292-1375-0963-8182-36E6EBF9F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19217"/>
            <a:ext cx="11395494" cy="4445560"/>
          </a:xfrm>
        </p:spPr>
        <p:txBody>
          <a:bodyPr/>
          <a:lstStyle/>
          <a:p>
            <a:pPr marL="0" lvl="0" indent="0" algn="just">
              <a:buNone/>
            </a:pPr>
            <a:r>
              <a:rPr lang="uk-UA" sz="3400" b="1" dirty="0"/>
              <a:t>Справи за КУпАП (Первинний розгляд):</a:t>
            </a:r>
            <a:r>
              <a:rPr lang="uk-UA" sz="3400" dirty="0"/>
              <a:t> Статті 122-4 (залишення місця ДТП), 124 (ДТП), 126 (керування без документів) та 130 (керування у стані сп'яніння).</a:t>
            </a:r>
          </a:p>
          <a:p>
            <a:pPr marL="0" lvl="0" indent="0" algn="just">
              <a:buNone/>
            </a:pPr>
            <a:r>
              <a:rPr lang="uk-UA" sz="3400" b="1" dirty="0"/>
              <a:t>Судовий контроль:</a:t>
            </a:r>
            <a:r>
              <a:rPr lang="uk-UA" sz="3400" dirty="0"/>
              <a:t> Оскарження постанов Національної поліції (ст. 122, 126, 127 та інші).</a:t>
            </a:r>
          </a:p>
          <a:p>
            <a:pPr marL="0" lvl="0" indent="0" algn="just">
              <a:buNone/>
            </a:pPr>
            <a:r>
              <a:rPr lang="uk-UA" sz="3400" b="1" dirty="0"/>
              <a:t>Обґрунтування вибору:</a:t>
            </a:r>
            <a:r>
              <a:rPr lang="uk-UA" sz="3400" dirty="0"/>
              <a:t> Ці категорії генерують масовий, повторюваний потік справ, де 84.95% завершуються прямим накладенням стягнення.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821D4E3D-525D-53F6-7BC4-7CECCCF4E97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B4BA4552-1873-D215-08E1-ABB2B555F82B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D13F364-B2A0-E19B-7FF4-B16CB230F751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6897A8B7-2137-D9F9-460B-2F4E62B9AFD6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6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901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C5243-64BF-35B2-AB29-C46704964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62F50D-6578-0546-0FD4-CC146DCDA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uk-UA" sz="3200" noProof="0" dirty="0">
                <a:solidFill>
                  <a:srgbClr val="004E9E"/>
                </a:solidFill>
                <a:ea typeface="Roboto Condensed Light" panose="02000000000000000000" pitchFamily="2" charset="0"/>
              </a:rPr>
              <a:t>АНАЛІТИКА СТЯГНЕНЬ: МОЖЛИВІСТЬ ДЛЯ УНІФІКАЦІЇ ПРОЄКТІВ РІШЕНЬ</a:t>
            </a:r>
            <a:endParaRPr lang="uk-UA" sz="16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BE1D255-2233-3D93-BD05-DF6660B94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19217"/>
            <a:ext cx="11395494" cy="4445560"/>
          </a:xfrm>
        </p:spPr>
        <p:txBody>
          <a:bodyPr/>
          <a:lstStyle/>
          <a:p>
            <a:pPr marL="0" lvl="0" indent="0" algn="just">
              <a:buNone/>
            </a:pPr>
            <a:r>
              <a:rPr lang="uk-UA" sz="3400" b="1" dirty="0"/>
              <a:t>Домінуючі види стягнень:</a:t>
            </a:r>
            <a:r>
              <a:rPr lang="uk-UA" sz="3400" dirty="0"/>
              <a:t> 98.10% усіх основних стягнень становить штраф, а 98.87% додаткових — позбавлення прав.</a:t>
            </a:r>
          </a:p>
          <a:p>
            <a:pPr marL="0" lvl="0" indent="0" algn="just">
              <a:buNone/>
            </a:pPr>
            <a:r>
              <a:rPr lang="uk-UA" sz="3400" b="1" dirty="0"/>
              <a:t>Структурованість даних:</a:t>
            </a:r>
            <a:r>
              <a:rPr lang="uk-UA" sz="3400" dirty="0"/>
              <a:t> Обидва процеси є масовими та чітко визначеними законом, що дозволяє ШІ готувати проєкти рішень з точністю до 99.5% справ.</a:t>
            </a:r>
          </a:p>
          <a:p>
            <a:pPr marL="0" lvl="0" indent="0" algn="just">
              <a:buNone/>
            </a:pPr>
            <a:r>
              <a:rPr lang="uk-UA" sz="3400" b="1" dirty="0"/>
              <a:t>Системна проблема:</a:t>
            </a:r>
            <a:r>
              <a:rPr lang="uk-UA" sz="3400" dirty="0"/>
              <a:t> 86.25% усіх повернень справ стаються через неналежне оформлення матеріалів поліцією, що ШІ може виявляти автоматично на етапі реєстрації.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D539187-8F3D-A3AD-832A-50AF6887123A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12465760-B58D-C67D-FBE9-6151C9948A16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6709822-02F8-1C99-0FA8-2473603BDBA2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D131103-6B87-F66B-6238-316E1978836E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7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804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BEBB6-86D1-4F0F-F6F4-DF2347530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0902C5-7FCD-CB84-EE7B-2DAE430C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ГІБРИДНИЙ МЕХАНІЗМ РОЗГЛЯДУ СПРАВИ </a:t>
            </a:r>
            <a:b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</a:br>
            <a:r>
              <a:rPr lang="ru-RU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(</a:t>
            </a:r>
            <a:r>
              <a:rPr lang="en-US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HUMAN-IN-THE-LOOP (END) - </a:t>
            </a:r>
            <a:r>
              <a:rPr lang="uk-UA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наприкінці</a:t>
            </a:r>
            <a:r>
              <a:rPr lang="en-US" sz="3200" dirty="0">
                <a:solidFill>
                  <a:srgbClr val="004E9E"/>
                </a:solidFill>
                <a:ea typeface="Roboto Condensed Light" panose="02000000000000000000" pitchFamily="2" charset="0"/>
              </a:rPr>
              <a:t>)</a:t>
            </a:r>
            <a:endParaRPr lang="uk-UA" sz="160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19070EC-3EAF-8BF8-09A0-2185D179E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19217"/>
            <a:ext cx="11395494" cy="4445560"/>
          </a:xfrm>
        </p:spPr>
        <p:txBody>
          <a:bodyPr/>
          <a:lstStyle/>
          <a:p>
            <a:pPr lvl="0" algn="just"/>
            <a:r>
              <a:rPr lang="uk-UA" sz="3200" b="1" dirty="0"/>
              <a:t>Етап 1. Аналіз:</a:t>
            </a:r>
            <a:r>
              <a:rPr lang="uk-UA" sz="3200" dirty="0"/>
              <a:t> AI Core аналізує матеріали (ЄСІТС), порівнює з судовою практикою та формує </a:t>
            </a:r>
            <a:r>
              <a:rPr lang="uk-UA" sz="3200" b="1" dirty="0"/>
              <a:t>проєкт постанови, </a:t>
            </a:r>
            <a:r>
              <a:rPr lang="ru-RU" sz="3200" b="1" dirty="0"/>
              <a:t>які доводиться до особи поза судовою процедурою</a:t>
            </a:r>
            <a:r>
              <a:rPr lang="uk-UA" sz="3200" dirty="0"/>
              <a:t>.</a:t>
            </a:r>
          </a:p>
          <a:p>
            <a:pPr lvl="0" algn="just"/>
            <a:r>
              <a:rPr lang="uk-UA" sz="3200" b="1" dirty="0"/>
              <a:t>Етап 2. Взаємодія:</a:t>
            </a:r>
            <a:r>
              <a:rPr lang="uk-UA" sz="3200" dirty="0"/>
              <a:t> Через застосунок "Дія" громадянин може визнати вину та оплатити штраф у прискореному порядку.</a:t>
            </a:r>
          </a:p>
          <a:p>
            <a:pPr lvl="0" algn="just"/>
            <a:r>
              <a:rPr lang="uk-UA" sz="3200" b="1" dirty="0"/>
              <a:t>Етап 3. Верифікація:</a:t>
            </a:r>
            <a:r>
              <a:rPr lang="uk-UA" sz="3200" dirty="0"/>
              <a:t> Суддя здійснює фінальний контроль. Він може або підписати підготовлений проєкт, або відхилити його та призначити загальний розгляд.</a:t>
            </a:r>
          </a:p>
          <a:p>
            <a:pPr lvl="0" algn="just"/>
            <a:r>
              <a:rPr lang="uk-UA" sz="3200" b="1" dirty="0"/>
              <a:t>Результат:</a:t>
            </a:r>
            <a:r>
              <a:rPr lang="uk-UA" sz="3200" dirty="0"/>
              <a:t> Прискорення опрацювання матеріалів на 90%.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5FBB8FFC-EAD1-2C80-8BCF-B7B5280A7453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65B2AF3C-0FE9-20E4-700E-1E9698DA53DA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60BFD843-97DF-DA9B-3441-AEF3CCE7588F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C6AD6A1C-E8D7-DDDE-6CAB-0A8DDD72273C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8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280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98AAA-A261-93A1-507E-FCECEB848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59736E-B524-2868-BDEF-0BBD0FB09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880" y="377506"/>
            <a:ext cx="10515600" cy="1015066"/>
          </a:xfrm>
        </p:spPr>
        <p:txBody>
          <a:bodyPr/>
          <a:lstStyle/>
          <a:p>
            <a:pPr algn="ctr"/>
            <a:r>
              <a:rPr lang="uk-UA" sz="3200" noProof="0" dirty="0">
                <a:solidFill>
                  <a:srgbClr val="004E9E"/>
                </a:solidFill>
                <a:ea typeface="Roboto Condensed Light" panose="02000000000000000000" pitchFamily="2" charset="0"/>
              </a:rPr>
              <a:t>АРХІТЕКТУРА ТА БЕЗПЕКА: ЮРИДИЧНА ЧИСТОТА ТЕХНОЛОГІЇ</a:t>
            </a:r>
            <a:endParaRPr lang="uk-UA" sz="1600" noProof="0" dirty="0">
              <a:solidFill>
                <a:srgbClr val="004E9E"/>
              </a:solidFill>
              <a:ea typeface="Roboto Condensed Light" panose="02000000000000000000" pitchFamily="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7C6701-D4EB-229B-C8D8-6EC2377D5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804" y="1419217"/>
            <a:ext cx="11395494" cy="4445560"/>
          </a:xfrm>
        </p:spPr>
        <p:txBody>
          <a:bodyPr/>
          <a:lstStyle/>
          <a:p>
            <a:pPr marL="0" lvl="0" indent="0" algn="just">
              <a:buNone/>
            </a:pPr>
            <a:r>
              <a:rPr lang="uk-UA" sz="3200" b="1" dirty="0"/>
              <a:t>Суверенний ШІ (On-Premise):</a:t>
            </a:r>
            <a:r>
              <a:rPr lang="uk-UA" sz="3200" dirty="0"/>
              <a:t> Система розгортається виключно на серверах ДСА. Жодних хмарних API, що гарантує безпеку даних.</a:t>
            </a:r>
          </a:p>
          <a:p>
            <a:pPr marL="0" lvl="0" indent="0" algn="just">
              <a:buNone/>
            </a:pPr>
            <a:r>
              <a:rPr lang="uk-UA" sz="3200" b="1" dirty="0"/>
              <a:t>Інтелектуальне розпізнавання тексту (ICR</a:t>
            </a:r>
            <a:r>
              <a:rPr lang="en-US" sz="3200" b="1" dirty="0"/>
              <a:t> - Intelligent Character Recognition</a:t>
            </a:r>
            <a:r>
              <a:rPr lang="uk-UA" sz="3200" b="1" dirty="0"/>
              <a:t>):</a:t>
            </a:r>
            <a:r>
              <a:rPr lang="uk-UA" sz="3200" dirty="0"/>
              <a:t> Використання Vision-моделей для обробки рукописних протоколів, які складають більшість матеріалів.</a:t>
            </a:r>
          </a:p>
          <a:p>
            <a:pPr marL="0" lvl="0" indent="0" algn="just">
              <a:buNone/>
            </a:pPr>
            <a:r>
              <a:rPr lang="uk-UA" sz="3200" b="1" dirty="0"/>
              <a:t>Агентна архітектура:</a:t>
            </a:r>
            <a:r>
              <a:rPr lang="uk-UA" sz="3200" dirty="0"/>
              <a:t> Використання LangGraph </a:t>
            </a:r>
            <a:r>
              <a:rPr lang="en-US" sz="3200" dirty="0"/>
              <a:t>(</a:t>
            </a:r>
            <a:r>
              <a:rPr lang="ru-RU" sz="3200" dirty="0"/>
              <a:t>система управління </a:t>
            </a:r>
            <a:r>
              <a:rPr lang="ru-RU" sz="3200" dirty="0" err="1"/>
              <a:t>логікою</a:t>
            </a:r>
            <a:r>
              <a:rPr lang="ru-RU" sz="3200" dirty="0"/>
              <a:t> </a:t>
            </a:r>
            <a:r>
              <a:rPr lang="ru-RU" sz="3200" dirty="0" err="1"/>
              <a:t>міркувань</a:t>
            </a:r>
            <a:r>
              <a:rPr lang="en-US" sz="3200" dirty="0"/>
              <a:t>) </a:t>
            </a:r>
            <a:r>
              <a:rPr lang="uk-UA" sz="3200" dirty="0"/>
              <a:t>дозволяє системі "міркувати", аналізуючи судову практику та ЄДРСР для виявлення повторності правопорушень.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0FFAFA7-F7AD-2CD5-90D4-D924722A206D}"/>
              </a:ext>
            </a:extLst>
          </p:cNvPr>
          <p:cNvSpPr txBox="1">
            <a:spLocks/>
          </p:cNvSpPr>
          <p:nvPr/>
        </p:nvSpPr>
        <p:spPr>
          <a:xfrm>
            <a:off x="482856" y="5987308"/>
            <a:ext cx="1157729" cy="32505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Roboto Condensed Light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1200" dirty="0">
                <a:solidFill>
                  <a:srgbClr val="002949"/>
                </a:solidFill>
              </a:rPr>
              <a:t>Верховний Суд</a:t>
            </a:r>
            <a:endParaRPr lang="en-US" sz="1200" dirty="0">
              <a:solidFill>
                <a:srgbClr val="002949"/>
              </a:solidFill>
            </a:endParaRPr>
          </a:p>
        </p:txBody>
      </p:sp>
      <p:cxnSp>
        <p:nvCxnSpPr>
          <p:cNvPr id="5" name="Прямая соединительная линия 11">
            <a:extLst>
              <a:ext uri="{FF2B5EF4-FFF2-40B4-BE49-F238E27FC236}">
                <a16:creationId xmlns:a16="http://schemas.microsoft.com/office/drawing/2014/main" id="{36D2B9FC-424F-492F-4331-AFAF617CD9FF}"/>
              </a:ext>
            </a:extLst>
          </p:cNvPr>
          <p:cNvCxnSpPr/>
          <p:nvPr/>
        </p:nvCxnSpPr>
        <p:spPr>
          <a:xfrm>
            <a:off x="587036" y="6271853"/>
            <a:ext cx="377688" cy="0"/>
          </a:xfrm>
          <a:prstGeom prst="line">
            <a:avLst/>
          </a:prstGeom>
          <a:ln w="12700">
            <a:solidFill>
              <a:srgbClr val="0027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40D5B17-C7F4-5E76-5ADE-715320B2C14B}"/>
              </a:ext>
            </a:extLst>
          </p:cNvPr>
          <p:cNvSpPr txBox="1">
            <a:spLocks/>
          </p:cNvSpPr>
          <p:nvPr/>
        </p:nvSpPr>
        <p:spPr>
          <a:xfrm>
            <a:off x="1864033" y="5969020"/>
            <a:ext cx="9117155" cy="325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1008400" rtl="0" eaLnBrk="1" latinLnBrk="0" hangingPunct="1">
              <a:lnSpc>
                <a:spcPct val="90000"/>
              </a:lnSpc>
              <a:spcBef>
                <a:spcPts val="1103"/>
              </a:spcBef>
              <a:buFont typeface="Arial" panose="020B0604020202020204" pitchFamily="34" charset="0"/>
              <a:buNone/>
              <a:defRPr sz="1200" b="0" i="0" kern="1200" baseline="0">
                <a:solidFill>
                  <a:schemeClr val="bg1"/>
                </a:solidFill>
                <a:latin typeface="Roboto Condensed Light" charset="0"/>
                <a:ea typeface="Roboto Condensed Light" charset="0"/>
                <a:cs typeface="Roboto Condensed Light" charset="0"/>
              </a:defRPr>
            </a:lvl1pPr>
            <a:lvl2pPr marL="7563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60500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4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89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31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73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815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5701" indent="-252100" algn="l" defTabSz="1008400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</a:pPr>
            <a:r>
              <a:rPr lang="ru-RU" altLang="uk-UA" dirty="0">
                <a:solidFill>
                  <a:srgbClr val="002949"/>
                </a:solidFill>
              </a:rPr>
              <a:t>Застосування ШІ під час розгляду окремих категорій справ в судах: міжнародний досвід</a:t>
            </a: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2F56DF25-043D-7B31-89EA-825B5DE761F3}"/>
              </a:ext>
            </a:extLst>
          </p:cNvPr>
          <p:cNvSpPr txBox="1">
            <a:spLocks/>
          </p:cNvSpPr>
          <p:nvPr/>
        </p:nvSpPr>
        <p:spPr>
          <a:xfrm>
            <a:off x="9267351" y="5995665"/>
            <a:ext cx="2404944" cy="40265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uk-UA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898989"/>
                </a:solidFill>
                <a:latin typeface="Roboto Condensed Light" panose="02000000000000000000" pitchFamily="2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fld id="{CE47463B-08E5-40BF-BF9C-5EE1C349D805}" type="slidenum">
              <a:rPr lang="uk-UA" sz="1400" smtClean="0">
                <a:solidFill>
                  <a:srgbClr val="002949"/>
                </a:solidFill>
              </a:rPr>
              <a:t>9</a:t>
            </a:fld>
            <a:endParaRPr lang="en-US" sz="1400" dirty="0">
              <a:solidFill>
                <a:srgbClr val="002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735532"/>
      </p:ext>
    </p:extLst>
  </p:cSld>
  <p:clrMapOvr>
    <a:masterClrMapping/>
  </p:clrMapOvr>
</p:sld>
</file>

<file path=ppt/theme/theme1.xml><?xml version="1.0" encoding="utf-8"?>
<a:theme xmlns:a="http://schemas.openxmlformats.org/drawingml/2006/main" name="Верховний Суд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Верховний Суд" id="{85927FFF-16E0-4779-9E9F-FDB9FC60E28B}" vid="{1C97956D-EB6D-4D66-A40D-6F9E3D9A6E3D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Верховний Суд</Template>
  <TotalTime>9825</TotalTime>
  <Words>3042</Words>
  <Application>Microsoft Office PowerPoint</Application>
  <PresentationFormat>Широкий екран</PresentationFormat>
  <Paragraphs>224</Paragraphs>
  <Slides>28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28</vt:i4>
      </vt:variant>
    </vt:vector>
  </HeadingPairs>
  <TitlesOfParts>
    <vt:vector size="34" baseType="lpstr">
      <vt:lpstr>Arial</vt:lpstr>
      <vt:lpstr>Calibri</vt:lpstr>
      <vt:lpstr>Calibri Light</vt:lpstr>
      <vt:lpstr>Roboto Condensed Light</vt:lpstr>
      <vt:lpstr>Times New Roman</vt:lpstr>
      <vt:lpstr>Верховний Суд</vt:lpstr>
      <vt:lpstr>Презентація PowerPoint</vt:lpstr>
      <vt:lpstr>ПЛАН</vt:lpstr>
      <vt:lpstr>КОНСТИТУЦІЯ УКРАЇНИ</vt:lpstr>
      <vt:lpstr>Електронний суд із використанням ШІ стане одним із ключових пріоритетів Мінцифри у 2026 р (30.12.2025) https://interfax.com.ua/news/telecom/1132630.html </vt:lpstr>
      <vt:lpstr>АКТУАЛЬНІ ВИКЛИКИ: ЧОМУ СУДОВА СИСТЕМА ПОТРЕБУЄ ТРАНСФОРМАЦІЇ?</vt:lpstr>
      <vt:lpstr>ПРІОРИТЕТНІ СФЕРИ: ДЕ ВПРОВАДЖЕННЯ ШІ Є НАЙБІЛЬШ ЕФЕКТИВНИМ?</vt:lpstr>
      <vt:lpstr>АНАЛІТИКА СТЯГНЕНЬ: МОЖЛИВІСТЬ ДЛЯ УНІФІКАЦІЇ ПРОЄКТІВ РІШЕНЬ</vt:lpstr>
      <vt:lpstr>ГІБРИДНИЙ МЕХАНІЗМ РОЗГЛЯДУ СПРАВИ  (HUMAN-IN-THE-LOOP (END) - наприкінці)</vt:lpstr>
      <vt:lpstr>АРХІТЕКТУРА ТА БЕЗПЕКА: ЮРИДИЧНА ЧИСТОТА ТЕХНОЛОГІЇ</vt:lpstr>
      <vt:lpstr>ЕТИЧНІ ГАРАНТІЇ ТА НАГЛЯД: ЗАХИСТ ПРАВ ЛЮДИНИ</vt:lpstr>
      <vt:lpstr>КРИТИЧНІ ЗАСТЕРЕЖЕННЯ: ЮРИДИЧНІ ТА ЕТИЧНІ РИЗИКИ АВТОМАТИЗАЦІЇ</vt:lpstr>
      <vt:lpstr>ЗАПИТАННЯ ДЛЯ РОЗДУМІВ: ДЕ МЕЖА МІЖ ЕФЕКТИВНІСТЮ ТА ПРАВОСУДДЯМ?</vt:lpstr>
      <vt:lpstr>РИЗИК СУБ’ЄКТИВІЗАЦІЇ ШІ</vt:lpstr>
      <vt:lpstr>ПРОЦЕСУАЛЬНА АНОМАЛІЯ: СПЛАТА СТЯГНЕННЯ ДО МОМЕНТУ ПІДПИСАННЯ РІШЕННЯ СУДДЕЮ</vt:lpstr>
      <vt:lpstr>АЛГОРИТМІЗАЦІЯ ДИСКРЕЦІЙНИХ ПОВНОВАЖЕНЬ</vt:lpstr>
      <vt:lpstr>Франція — AI-система маршрутизації (Cour de cassation)</vt:lpstr>
      <vt:lpstr>Іспанія — NLP-інструменти судової документації</vt:lpstr>
      <vt:lpstr>VICTOR (Верховний Суд Бразилії)</vt:lpstr>
      <vt:lpstr>PROMETEA (Аргентина, Прокуратура Буенос-Айреса)</vt:lpstr>
      <vt:lpstr>КОДЕКС СУДДІВСЬКОЇ ЕТИКИ (СТАТТЯ 16)  https://zakon.rada.gov.ua/rada/show/n0001415-24#Text</vt:lpstr>
      <vt:lpstr>КОМЕНТАР ДО СТАТТІ 16 КОДЕКСУ СУДДІВСЬКОЇ ЕТИКИ https://constitutionalist.com.ua/poperednij-proiekt-komentar-do-statti-16-vykorystannia-suddeiu-tekhnolohij-shi-do-kodeksu-suddivskoi-etyky </vt:lpstr>
      <vt:lpstr>ПОЛОЖЕННЯ ПРО ВИКОРИСТАННЯ ТЕХНОЛОГІЙ ШІ ПРАЦІВНИКАМИ АПАРАТУ ВС (Наказ від 08.12.25 № 117) https://court.gov.ua/storage/portal/supreme/rizne/Polozhennya_SHI.pdf    </vt:lpstr>
      <vt:lpstr>ЗАБОРОНЯЄТЬСЯ ВИКОРИСТАННЯ ТЕХНОЛОГІЇ ШІ ДЛЯ:</vt:lpstr>
      <vt:lpstr>ШІ МОЖЕ ВИКОРИСТОВУВАТИСЯ ДЛЯ ТАКИХ РОБІТ:</vt:lpstr>
      <vt:lpstr>РЕКОМЕНДАЦІЇ ДЛЯ ПРАВНИКІВ ЩОДО БЕЗПЕЧНОГО ВИКОРИСТАННЯ ШТУЧНОГО ІНТЕЛЕКТУ (ЛИПЕНЬ 2025) https://constitutionalist.com.ua/rekomendatsii-z-vidpovidalnoho-vykorystannia-shtuchnoho-intelektu-dlia-pravnykiv </vt:lpstr>
      <vt:lpstr>УХВАЛА АПЕЛЯЦІЙНОЇ ПАЛАТИ ВИЩОГО АНТИКОРУПЦІЙНОГО СУДУ ВІД 01 ВЕРЕСНЯ 2025 РОКУ У СПРАВІ № 991/3222/25 https://reyestr.court.gov.ua/Review/129856098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Роман Палюх</dc:creator>
  <cp:lastModifiedBy>Ян Берназюк</cp:lastModifiedBy>
  <cp:revision>573</cp:revision>
  <cp:lastPrinted>2025-06-05T10:48:47Z</cp:lastPrinted>
  <dcterms:created xsi:type="dcterms:W3CDTF">2018-11-30T10:25:38Z</dcterms:created>
  <dcterms:modified xsi:type="dcterms:W3CDTF">2026-01-30T08:31:20Z</dcterms:modified>
</cp:coreProperties>
</file>