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1"/>
  </p:notesMasterIdLst>
  <p:handoutMasterIdLst>
    <p:handoutMasterId r:id="rId32"/>
  </p:handoutMasterIdLst>
  <p:sldIdLst>
    <p:sldId id="256" r:id="rId2"/>
    <p:sldId id="1016" r:id="rId3"/>
    <p:sldId id="1018" r:id="rId4"/>
    <p:sldId id="1019" r:id="rId5"/>
    <p:sldId id="1010" r:id="rId6"/>
    <p:sldId id="1012" r:id="rId7"/>
    <p:sldId id="996" r:id="rId8"/>
    <p:sldId id="954" r:id="rId9"/>
    <p:sldId id="999" r:id="rId10"/>
    <p:sldId id="1000" r:id="rId11"/>
    <p:sldId id="1001" r:id="rId12"/>
    <p:sldId id="1002" r:id="rId13"/>
    <p:sldId id="1003" r:id="rId14"/>
    <p:sldId id="1004" r:id="rId15"/>
    <p:sldId id="1005" r:id="rId16"/>
    <p:sldId id="1006" r:id="rId17"/>
    <p:sldId id="1007" r:id="rId18"/>
    <p:sldId id="1008" r:id="rId19"/>
    <p:sldId id="986" r:id="rId20"/>
    <p:sldId id="991" r:id="rId21"/>
    <p:sldId id="988" r:id="rId22"/>
    <p:sldId id="989" r:id="rId23"/>
    <p:sldId id="958" r:id="rId24"/>
    <p:sldId id="902" r:id="rId25"/>
    <p:sldId id="1014" r:id="rId26"/>
    <p:sldId id="993" r:id="rId27"/>
    <p:sldId id="994" r:id="rId28"/>
    <p:sldId id="893" r:id="rId29"/>
    <p:sldId id="279" r:id="rId30"/>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1016"/>
            <p14:sldId id="1018"/>
            <p14:sldId id="1019"/>
            <p14:sldId id="1010"/>
            <p14:sldId id="1012"/>
            <p14:sldId id="996"/>
            <p14:sldId id="954"/>
            <p14:sldId id="999"/>
            <p14:sldId id="1000"/>
            <p14:sldId id="1001"/>
            <p14:sldId id="1002"/>
            <p14:sldId id="1003"/>
            <p14:sldId id="1004"/>
            <p14:sldId id="1005"/>
            <p14:sldId id="1006"/>
            <p14:sldId id="1007"/>
            <p14:sldId id="1008"/>
            <p14:sldId id="986"/>
            <p14:sldId id="991"/>
            <p14:sldId id="988"/>
            <p14:sldId id="989"/>
            <p14:sldId id="958"/>
            <p14:sldId id="902"/>
            <p14:sldId id="1014"/>
            <p14:sldId id="993"/>
            <p14:sldId id="994"/>
            <p14:sldId id="893"/>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7" autoAdjust="0"/>
    <p:restoredTop sz="94683"/>
  </p:normalViewPr>
  <p:slideViewPr>
    <p:cSldViewPr snapToGrid="0">
      <p:cViewPr varScale="1">
        <p:scale>
          <a:sx n="115" d="100"/>
          <a:sy n="115" d="100"/>
        </p:scale>
        <p:origin x="138" y="108"/>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Ян Берназюк" userId="581687679c8901c1" providerId="LiveId" clId="{B7277317-833C-4BE0-A643-915481DFC742}"/>
    <pc:docChg chg="delSld modSld sldOrd modSection">
      <pc:chgData name="Ян Берназюк" userId="581687679c8901c1" providerId="LiveId" clId="{B7277317-833C-4BE0-A643-915481DFC742}" dt="2025-09-07T07:41:23.902" v="78" actId="20577"/>
      <pc:docMkLst>
        <pc:docMk/>
      </pc:docMkLst>
      <pc:sldChg chg="modSp">
        <pc:chgData name="Ян Берназюк" userId="581687679c8901c1" providerId="LiveId" clId="{B7277317-833C-4BE0-A643-915481DFC742}" dt="2025-09-07T07:33:59.765" v="7" actId="14100"/>
        <pc:sldMkLst>
          <pc:docMk/>
          <pc:sldMk cId="2656577781" sldId="897"/>
        </pc:sldMkLst>
        <pc:spChg chg="mod">
          <ac:chgData name="Ян Берназюк" userId="581687679c8901c1" providerId="LiveId" clId="{B7277317-833C-4BE0-A643-915481DFC742}" dt="2025-09-07T07:33:56.117" v="6" actId="14100"/>
          <ac:spMkLst>
            <pc:docMk/>
            <pc:sldMk cId="2656577781" sldId="897"/>
            <ac:spMk id="2" creationId="{9934BD08-F0D9-4EB5-AA18-576E2A94D4CD}"/>
          </ac:spMkLst>
        </pc:spChg>
        <pc:spChg chg="mod">
          <ac:chgData name="Ян Берназюк" userId="581687679c8901c1" providerId="LiveId" clId="{B7277317-833C-4BE0-A643-915481DFC742}" dt="2025-09-07T07:33:59.765" v="7" actId="14100"/>
          <ac:spMkLst>
            <pc:docMk/>
            <pc:sldMk cId="2656577781" sldId="897"/>
            <ac:spMk id="3" creationId="{D4F2DC3E-5ADF-4808-A3C6-34A83DDC7E34}"/>
          </ac:spMkLst>
        </pc:spChg>
      </pc:sldChg>
      <pc:sldChg chg="modSp">
        <pc:chgData name="Ян Берназюк" userId="581687679c8901c1" providerId="LiveId" clId="{B7277317-833C-4BE0-A643-915481DFC742}" dt="2025-09-07T07:37:14.737" v="56" actId="14100"/>
        <pc:sldMkLst>
          <pc:docMk/>
          <pc:sldMk cId="2963102634" sldId="898"/>
        </pc:sldMkLst>
        <pc:spChg chg="mod">
          <ac:chgData name="Ян Берназюк" userId="581687679c8901c1" providerId="LiveId" clId="{B7277317-833C-4BE0-A643-915481DFC742}" dt="2025-09-07T07:37:12.262" v="55" actId="14100"/>
          <ac:spMkLst>
            <pc:docMk/>
            <pc:sldMk cId="2963102634" sldId="898"/>
            <ac:spMk id="2" creationId="{9934BD08-F0D9-4EB5-AA18-576E2A94D4CD}"/>
          </ac:spMkLst>
        </pc:spChg>
        <pc:spChg chg="mod">
          <ac:chgData name="Ян Берназюк" userId="581687679c8901c1" providerId="LiveId" clId="{B7277317-833C-4BE0-A643-915481DFC742}" dt="2025-09-07T07:37:14.737" v="56" actId="14100"/>
          <ac:spMkLst>
            <pc:docMk/>
            <pc:sldMk cId="2963102634" sldId="898"/>
            <ac:spMk id="3" creationId="{D4F2DC3E-5ADF-4808-A3C6-34A83DDC7E34}"/>
          </ac:spMkLst>
        </pc:spChg>
      </pc:sldChg>
      <pc:sldChg chg="del">
        <pc:chgData name="Ян Берназюк" userId="581687679c8901c1" providerId="LiveId" clId="{B7277317-833C-4BE0-A643-915481DFC742}" dt="2025-09-07T07:34:58.716" v="10" actId="2696"/>
        <pc:sldMkLst>
          <pc:docMk/>
          <pc:sldMk cId="4238001150" sldId="939"/>
        </pc:sldMkLst>
      </pc:sldChg>
      <pc:sldChg chg="ord">
        <pc:chgData name="Ян Берназюк" userId="581687679c8901c1" providerId="LiveId" clId="{B7277317-833C-4BE0-A643-915481DFC742}" dt="2025-09-07T07:29:46.673" v="3"/>
        <pc:sldMkLst>
          <pc:docMk/>
          <pc:sldMk cId="2983112505" sldId="941"/>
        </pc:sldMkLst>
      </pc:sldChg>
      <pc:sldChg chg="del">
        <pc:chgData name="Ян Берназюк" userId="581687679c8901c1" providerId="LiveId" clId="{B7277317-833C-4BE0-A643-915481DFC742}" dt="2025-09-07T07:36:19.423" v="53" actId="2696"/>
        <pc:sldMkLst>
          <pc:docMk/>
          <pc:sldMk cId="1136737383" sldId="946"/>
        </pc:sldMkLst>
      </pc:sldChg>
      <pc:sldChg chg="modSp ord">
        <pc:chgData name="Ян Берназюк" userId="581687679c8901c1" providerId="LiveId" clId="{B7277317-833C-4BE0-A643-915481DFC742}" dt="2025-09-07T07:37:49.534" v="57" actId="14100"/>
        <pc:sldMkLst>
          <pc:docMk/>
          <pc:sldMk cId="1770373247" sldId="948"/>
        </pc:sldMkLst>
        <pc:spChg chg="mod">
          <ac:chgData name="Ян Берназюк" userId="581687679c8901c1" providerId="LiveId" clId="{B7277317-833C-4BE0-A643-915481DFC742}" dt="2025-09-07T07:37:49.534" v="57" actId="14100"/>
          <ac:spMkLst>
            <pc:docMk/>
            <pc:sldMk cId="1770373247" sldId="948"/>
            <ac:spMk id="3" creationId="{2CC5A4BC-D85B-F43D-3915-8591FAEE1688}"/>
          </ac:spMkLst>
        </pc:spChg>
      </pc:sldChg>
      <pc:sldChg chg="modSp mod">
        <pc:chgData name="Ян Берназюк" userId="581687679c8901c1" providerId="LiveId" clId="{B7277317-833C-4BE0-A643-915481DFC742}" dt="2025-09-07T07:36:40.487" v="54"/>
        <pc:sldMkLst>
          <pc:docMk/>
          <pc:sldMk cId="817914537" sldId="952"/>
        </pc:sldMkLst>
        <pc:spChg chg="mod">
          <ac:chgData name="Ян Берназюк" userId="581687679c8901c1" providerId="LiveId" clId="{B7277317-833C-4BE0-A643-915481DFC742}" dt="2025-09-07T07:36:40.487" v="54"/>
          <ac:spMkLst>
            <pc:docMk/>
            <pc:sldMk cId="817914537" sldId="952"/>
            <ac:spMk id="3" creationId="{6B80E2D8-FD45-CB3C-3FF9-09DBCF1B240D}"/>
          </ac:spMkLst>
        </pc:spChg>
      </pc:sldChg>
      <pc:sldChg chg="modSp">
        <pc:chgData name="Ян Берназюк" userId="581687679c8901c1" providerId="LiveId" clId="{B7277317-833C-4BE0-A643-915481DFC742}" dt="2025-09-07T07:34:09.741" v="9"/>
        <pc:sldMkLst>
          <pc:docMk/>
          <pc:sldMk cId="430830220" sldId="958"/>
        </pc:sldMkLst>
        <pc:spChg chg="mod">
          <ac:chgData name="Ян Берназюк" userId="581687679c8901c1" providerId="LiveId" clId="{B7277317-833C-4BE0-A643-915481DFC742}" dt="2025-09-07T07:34:09.741" v="9"/>
          <ac:spMkLst>
            <pc:docMk/>
            <pc:sldMk cId="430830220" sldId="958"/>
            <ac:spMk id="2" creationId="{17B2845B-AE0F-B2E5-CD15-7640E3E941A4}"/>
          </ac:spMkLst>
        </pc:spChg>
      </pc:sldChg>
      <pc:sldChg chg="modSp mod">
        <pc:chgData name="Ян Берназюк" userId="581687679c8901c1" providerId="LiveId" clId="{B7277317-833C-4BE0-A643-915481DFC742}" dt="2025-09-07T07:41:23.902" v="78" actId="20577"/>
        <pc:sldMkLst>
          <pc:docMk/>
          <pc:sldMk cId="3630852406" sldId="962"/>
        </pc:sldMkLst>
        <pc:spChg chg="mod">
          <ac:chgData name="Ян Берназюк" userId="581687679c8901c1" providerId="LiveId" clId="{B7277317-833C-4BE0-A643-915481DFC742}" dt="2025-09-07T07:41:23.902" v="78" actId="20577"/>
          <ac:spMkLst>
            <pc:docMk/>
            <pc:sldMk cId="3630852406" sldId="962"/>
            <ac:spMk id="2" creationId="{14E804C8-B4BC-3830-A303-577FC0D279EF}"/>
          </ac:spMkLst>
        </pc:spChg>
        <pc:spChg chg="mod">
          <ac:chgData name="Ян Берназюк" userId="581687679c8901c1" providerId="LiveId" clId="{B7277317-833C-4BE0-A643-915481DFC742}" dt="2025-09-07T07:40:56.777" v="77" actId="1076"/>
          <ac:spMkLst>
            <pc:docMk/>
            <pc:sldMk cId="3630852406" sldId="962"/>
            <ac:spMk id="3" creationId="{C66A4C37-5ACC-A73B-238F-97C3331D60D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04.02.2026</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04.02.2026</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uk-UA" dirty="0"/>
          </a:p>
        </p:txBody>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04.02.2026</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04.02.2026</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04.02.2026</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04.02.2026</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04.02.2026</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04.02.2026</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04.02.2026</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04.02.2026</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04.02.2026</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04.02.2026</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04.02.2026</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04.02.2026</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reyestr.court.gov.ua/Review/133336040"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12" Type="http://schemas.openxmlformats.org/officeDocument/2006/relationships/hyperlink" Target="https://youtu.be/UlghLhHV8os?si=nCpvAl5p5KP3tY_G" TargetMode="External"/><Relationship Id="rId2" Type="http://schemas.openxmlformats.org/officeDocument/2006/relationships/hyperlink" Target="https://so.supreme.court.gov.ua/authors/934/shtuchnyi-intelekt-ta-systema-pravosuddia-ukrainy-rezultaty-spivpratsi-u-rotsi-sh%D1%81ho-mynuv"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11" Type="http://schemas.openxmlformats.org/officeDocument/2006/relationships/hyperlink" Target="https://court.gov.ua/storage/portal/supreme/135.%20Limits_of_Interference_Private_Life_under_National_Security%20Threats_bernaziuk.pdf" TargetMode="External"/><Relationship Id="rId5" Type="http://schemas.openxmlformats.org/officeDocument/2006/relationships/hyperlink" Target="https://constitutionalist.com.ua/artificial-intelligence-and-the-judicial-system-of-ukraine-results-of-cooperation-in-the-past-year" TargetMode="External"/><Relationship Id="rId10" Type="http://schemas.openxmlformats.org/officeDocument/2006/relationships/hyperlink" Target="https://nsj.gov.ua/ua/training/programi-lviv/26-30-sichnya-2026-r-programa-pidgotovki-dlya-pidtrimannya-kvalifikatsii-suddiv-mistsevih-zagalnih-sudiv/" TargetMode="External"/><Relationship Id="rId4" Type="http://schemas.openxmlformats.org/officeDocument/2006/relationships/hyperlink" Target="https://so.supreme.court.gov.ua/news/986/tsyfrova-era-pravosuddia-rol-shi-u-zabezpechenni-iednosti-sudovoi-praktyky-v-ukraini" TargetMode="External"/><Relationship Id="rId9" Type="http://schemas.openxmlformats.org/officeDocument/2006/relationships/hyperlink" Target="https://law.ukma.edu.ua/wp-content/uploads/2025/11/Rule-of-Law-and-AI-Challenges.pdf"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reyestr.court.gov.ua/Review/13333604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reyestr.court.gov.ua/Review/13333604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7651630" y="397472"/>
            <a:ext cx="40475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ru-RU" altLang="uk-UA" sz="1400" dirty="0">
                <a:solidFill>
                  <a:schemeClr val="bg1"/>
                </a:solidFill>
              </a:rPr>
              <a:t>НАЦІОНАЛЬНА ШКОЛА СУДДІВ УКРАЇНИ</a:t>
            </a:r>
          </a:p>
          <a:p>
            <a:pPr algn="just">
              <a:lnSpc>
                <a:spcPct val="100000"/>
              </a:lnSpc>
              <a:spcBef>
                <a:spcPct val="0"/>
              </a:spcBef>
              <a:buFontTx/>
              <a:buNone/>
            </a:pPr>
            <a:r>
              <a:rPr lang="uk-UA" altLang="uk-UA" sz="1400" dirty="0" smtClean="0">
                <a:solidFill>
                  <a:schemeClr val="bg1"/>
                </a:solidFill>
              </a:rPr>
              <a:t> </a:t>
            </a:r>
            <a:endParaRPr lang="uk-UA" altLang="uk-UA" sz="1400" dirty="0">
              <a:solidFill>
                <a:schemeClr val="bg1"/>
              </a:solidFill>
            </a:endParaRPr>
          </a:p>
          <a:p>
            <a:pPr>
              <a:lnSpc>
                <a:spcPct val="100000"/>
              </a:lnSpc>
              <a:spcBef>
                <a:spcPct val="0"/>
              </a:spcBef>
              <a:buFontTx/>
              <a:buNone/>
            </a:pPr>
            <a:r>
              <a:rPr lang="uk-UA" sz="1400" dirty="0" smtClean="0">
                <a:solidFill>
                  <a:schemeClr val="bg1"/>
                </a:solidFill>
              </a:rPr>
              <a:t>Програма підготовки для підтримання кваліфікації </a:t>
            </a:r>
          </a:p>
          <a:p>
            <a:pPr>
              <a:lnSpc>
                <a:spcPct val="100000"/>
              </a:lnSpc>
              <a:spcBef>
                <a:spcPct val="0"/>
              </a:spcBef>
              <a:buFontTx/>
              <a:buNone/>
            </a:pPr>
            <a:r>
              <a:rPr lang="uk-UA" sz="1400" dirty="0" smtClean="0">
                <a:solidFill>
                  <a:schemeClr val="bg1"/>
                </a:solidFill>
              </a:rPr>
              <a:t>суддів місцевих загальних судів</a:t>
            </a:r>
          </a:p>
          <a:p>
            <a:pPr>
              <a:lnSpc>
                <a:spcPct val="100000"/>
              </a:lnSpc>
              <a:spcBef>
                <a:spcPct val="0"/>
              </a:spcBef>
              <a:buFontTx/>
              <a:buNone/>
            </a:pPr>
            <a:endParaRPr lang="uk-UA" altLang="uk-UA" sz="1400" dirty="0" smtClean="0">
              <a:solidFill>
                <a:schemeClr val="bg1"/>
              </a:solidFill>
            </a:endParaRPr>
          </a:p>
          <a:p>
            <a:pPr>
              <a:lnSpc>
                <a:spcPct val="100000"/>
              </a:lnSpc>
              <a:spcBef>
                <a:spcPct val="0"/>
              </a:spcBef>
              <a:buFontTx/>
              <a:buNone/>
            </a:pPr>
            <a:r>
              <a:rPr lang="uk-UA" altLang="uk-UA" sz="1400" dirty="0" smtClean="0">
                <a:solidFill>
                  <a:schemeClr val="bg1"/>
                </a:solidFill>
              </a:rPr>
              <a:t>4 лютого </a:t>
            </a:r>
            <a:r>
              <a:rPr lang="uk-UA" altLang="uk-UA" sz="1400" dirty="0">
                <a:solidFill>
                  <a:schemeClr val="bg1"/>
                </a:solidFill>
              </a:rPr>
              <a:t>2026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ru-RU" sz="4600" dirty="0">
                <a:solidFill>
                  <a:schemeClr val="bg1"/>
                </a:solidFill>
              </a:rPr>
              <a:t>Штучний інтелект крізь призму судової практики: реалії, помилки та перспективи</a:t>
            </a:r>
            <a:endParaRPr lang="uk-UA" sz="4600" noProof="0"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C5243-64BF-35B2-AB29-C46704964AF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62F50D-6578-0546-0FD4-CC146DCDACFE}"/>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Постанова Верховного Суду від 07 травня 2025 року </a:t>
            </a:r>
            <a:r>
              <a:rPr lang="ru-RU" sz="3200" dirty="0" smtClean="0">
                <a:solidFill>
                  <a:srgbClr val="004E9E"/>
                </a:solidFill>
                <a:ea typeface="Roboto Condensed Light" panose="02000000000000000000" pitchFamily="2" charset="0"/>
              </a:rPr>
              <a:t/>
            </a:r>
            <a:br>
              <a:rPr lang="ru-RU" sz="3200" dirty="0" smtClean="0">
                <a:solidFill>
                  <a:srgbClr val="004E9E"/>
                </a:solidFill>
                <a:ea typeface="Roboto Condensed Light" panose="02000000000000000000" pitchFamily="2" charset="0"/>
              </a:rPr>
            </a:br>
            <a:r>
              <a:rPr lang="ru-RU" sz="3200" dirty="0" smtClean="0">
                <a:solidFill>
                  <a:srgbClr val="004E9E"/>
                </a:solidFill>
                <a:ea typeface="Roboto Condensed Light" panose="02000000000000000000" pitchFamily="2" charset="0"/>
              </a:rPr>
              <a:t>у </a:t>
            </a:r>
            <a:r>
              <a:rPr lang="ru-RU" sz="3200" dirty="0">
                <a:solidFill>
                  <a:srgbClr val="004E9E"/>
                </a:solidFill>
                <a:ea typeface="Roboto Condensed Light" panose="02000000000000000000" pitchFamily="2" charset="0"/>
              </a:rPr>
              <a:t>справі № 335/12523/23</a:t>
            </a:r>
            <a:endParaRPr lang="uk-UA" sz="1600" noProof="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ABE1D255-2233-3D93-BD05-DF6660B94796}"/>
              </a:ext>
            </a:extLst>
          </p:cNvPr>
          <p:cNvSpPr>
            <a:spLocks noGrp="1"/>
          </p:cNvSpPr>
          <p:nvPr>
            <p:ph idx="1"/>
          </p:nvPr>
        </p:nvSpPr>
        <p:spPr>
          <a:xfrm>
            <a:off x="327804" y="1419217"/>
            <a:ext cx="11395494" cy="4445560"/>
          </a:xfrm>
        </p:spPr>
        <p:txBody>
          <a:bodyPr/>
          <a:lstStyle/>
          <a:p>
            <a:pPr marL="0" lvl="0" indent="0" algn="just">
              <a:buNone/>
            </a:pPr>
            <a:r>
              <a:rPr lang="uk-UA" sz="2500" dirty="0"/>
              <a:t>Доводи захисника про те, що результати аналізу доказів, проведеного за допомогою «</a:t>
            </a:r>
            <a:r>
              <a:rPr lang="en-US" sz="2500" dirty="0"/>
              <a:t>ChatGPT», </a:t>
            </a:r>
            <a:r>
              <a:rPr lang="uk-UA" sz="2500" dirty="0"/>
              <a:t>підтверджують відсутність у засудженого наміру на вчинення </a:t>
            </a:r>
            <a:r>
              <a:rPr lang="uk-UA" sz="2500" dirty="0" smtClean="0"/>
              <a:t>злочину. </a:t>
            </a:r>
            <a:r>
              <a:rPr lang="uk-UA" sz="2500" dirty="0" smtClean="0"/>
              <a:t>Відповідно </a:t>
            </a:r>
            <a:r>
              <a:rPr lang="uk-UA" sz="2500" dirty="0"/>
              <a:t>до КПК України єдиним суб’єктом, уповноваженим на оцінку доказів, є суд. Технології ШІ не наділені процесуальним статусом експерта чи спеціаліста. Їхні висновки не мають преюдиційного чи доказового </a:t>
            </a:r>
            <a:r>
              <a:rPr lang="uk-UA" sz="2500" dirty="0" smtClean="0"/>
              <a:t>значення. </a:t>
            </a:r>
            <a:r>
              <a:rPr lang="uk-UA" sz="2500" dirty="0" smtClean="0"/>
              <a:t>ШІ не </a:t>
            </a:r>
            <a:r>
              <a:rPr lang="uk-UA" sz="2500" dirty="0"/>
              <a:t>попереджається про кримінальну відповідальність за надання завідомо неправдивого висновку, а його оцінки не є загальновизнаними в криміналістиці.</a:t>
            </a:r>
          </a:p>
          <a:p>
            <a:pPr marL="0" lvl="0" indent="0" algn="just">
              <a:buNone/>
            </a:pPr>
            <a:r>
              <a:rPr lang="uk-UA" sz="2500" dirty="0"/>
              <a:t>Верховний Суд підкреслив відсутність процесуальної правосуб’єктності ШІ. Ключовий правовий акцент зроблено на неможливості притягнення ШІ до кримінальної відповідальності (ст. 384, 385 КК України), що робить його «експертні висновки» юридично нікчемними. Суд розглядає ШІ як аргументація сторони, сформована з використанням ШІ, але не як джерело об’єктивної істини.</a:t>
            </a:r>
          </a:p>
        </p:txBody>
      </p:sp>
      <p:sp>
        <p:nvSpPr>
          <p:cNvPr id="4" name="Text Placeholder 2">
            <a:extLst>
              <a:ext uri="{FF2B5EF4-FFF2-40B4-BE49-F238E27FC236}">
                <a16:creationId xmlns:a16="http://schemas.microsoft.com/office/drawing/2014/main" id="{ED539187-8F3D-A3AD-832A-50AF6887123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2465760-B58D-C67D-FBE9-6151C9948A16}"/>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46709822-02F8-1C99-0FA8-2473603BDBA2}"/>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2D131103-6B87-F66B-6238-316E1978836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10</a:t>
            </a:fld>
            <a:endParaRPr lang="en-US" sz="1400" dirty="0">
              <a:solidFill>
                <a:srgbClr val="002949"/>
              </a:solidFill>
            </a:endParaRPr>
          </a:p>
        </p:txBody>
      </p:sp>
    </p:spTree>
    <p:extLst>
      <p:ext uri="{BB962C8B-B14F-4D97-AF65-F5344CB8AC3E}">
        <p14:creationId xmlns:p14="http://schemas.microsoft.com/office/powerpoint/2010/main" val="3561804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BEBB6-86D1-4F0F-F6F4-DF23475303C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902C5-7FCD-CB84-EE7B-2DAE430C58DA}"/>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Рішення Львівського окружного адміністративного суду </a:t>
            </a:r>
            <a:r>
              <a:rPr lang="ru-RU" sz="3200" dirty="0" smtClean="0">
                <a:solidFill>
                  <a:srgbClr val="004E9E"/>
                </a:solidFill>
                <a:ea typeface="Roboto Condensed Light" panose="02000000000000000000" pitchFamily="2" charset="0"/>
              </a:rPr>
              <a:t/>
            </a:r>
            <a:br>
              <a:rPr lang="ru-RU" sz="3200" dirty="0" smtClean="0">
                <a:solidFill>
                  <a:srgbClr val="004E9E"/>
                </a:solidFill>
                <a:ea typeface="Roboto Condensed Light" panose="02000000000000000000" pitchFamily="2" charset="0"/>
              </a:rPr>
            </a:br>
            <a:r>
              <a:rPr lang="ru-RU" sz="3200" dirty="0" smtClean="0">
                <a:solidFill>
                  <a:srgbClr val="004E9E"/>
                </a:solidFill>
                <a:ea typeface="Roboto Condensed Light" panose="02000000000000000000" pitchFamily="2" charset="0"/>
              </a:rPr>
              <a:t>від </a:t>
            </a:r>
            <a:r>
              <a:rPr lang="ru-RU" sz="3200" dirty="0">
                <a:solidFill>
                  <a:srgbClr val="004E9E"/>
                </a:solidFill>
                <a:ea typeface="Roboto Condensed Light" panose="02000000000000000000" pitchFamily="2" charset="0"/>
              </a:rPr>
              <a:t>22 травня 2025 року у справі № 380/23232/24</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19070EC-3EAF-8BF8-09A0-2185D179E75D}"/>
              </a:ext>
            </a:extLst>
          </p:cNvPr>
          <p:cNvSpPr>
            <a:spLocks noGrp="1"/>
          </p:cNvSpPr>
          <p:nvPr>
            <p:ph idx="1"/>
          </p:nvPr>
        </p:nvSpPr>
        <p:spPr>
          <a:xfrm>
            <a:off x="327804" y="1419217"/>
            <a:ext cx="11395494" cy="4445560"/>
          </a:xfrm>
        </p:spPr>
        <p:txBody>
          <a:bodyPr/>
          <a:lstStyle/>
          <a:p>
            <a:pPr marL="0" lvl="0" indent="0" algn="just">
              <a:buNone/>
            </a:pPr>
            <a:r>
              <a:rPr lang="uk-UA" dirty="0"/>
              <a:t>Позивачі зауважили, що використовуючи </a:t>
            </a:r>
            <a:r>
              <a:rPr lang="uk-UA" dirty="0" smtClean="0"/>
              <a:t>ШІ</a:t>
            </a:r>
            <a:r>
              <a:rPr lang="uk-UA" dirty="0"/>
              <a:t>, як засіб сприяння здійсненню належного </a:t>
            </a:r>
            <a:r>
              <a:rPr lang="uk-UA" dirty="0" smtClean="0"/>
              <a:t>правосуддя, </a:t>
            </a:r>
            <a:r>
              <a:rPr lang="uk-UA" dirty="0"/>
              <a:t>згідно з відповіддю, що надала система «</a:t>
            </a:r>
            <a:r>
              <a:rPr lang="en-US" dirty="0"/>
              <a:t>ChatGPT» </a:t>
            </a:r>
            <a:r>
              <a:rPr lang="uk-UA" dirty="0"/>
              <a:t>зазначено: звернення </a:t>
            </a:r>
            <a:r>
              <a:rPr lang="uk-UA" dirty="0" smtClean="0"/>
              <a:t>родича </a:t>
            </a:r>
            <a:r>
              <a:rPr lang="uk-UA" dirty="0"/>
              <a:t>не є перешкодою для отримання </a:t>
            </a:r>
            <a:r>
              <a:rPr lang="uk-UA" dirty="0" smtClean="0"/>
              <a:t>виплати. </a:t>
            </a:r>
            <a:r>
              <a:rPr lang="uk-UA" dirty="0"/>
              <a:t>Суд критично оцінює </a:t>
            </a:r>
            <a:r>
              <a:rPr lang="uk-UA" dirty="0" smtClean="0"/>
              <a:t>доводи. Використання </a:t>
            </a:r>
            <a:r>
              <a:rPr lang="uk-UA" dirty="0"/>
              <a:t>ШІ як допоміжного інструменту для формування правової </a:t>
            </a:r>
            <a:r>
              <a:rPr lang="uk-UA" dirty="0" smtClean="0"/>
              <a:t>позиції </a:t>
            </a:r>
            <a:r>
              <a:rPr lang="uk-UA" dirty="0"/>
              <a:t>не може замінити </a:t>
            </a:r>
            <a:r>
              <a:rPr lang="uk-UA" dirty="0" smtClean="0"/>
              <a:t>суддів. </a:t>
            </a:r>
            <a:r>
              <a:rPr lang="uk-UA" dirty="0"/>
              <a:t>Ухвалення рішень має здійснюватися </a:t>
            </a:r>
            <a:r>
              <a:rPr lang="uk-UA" dirty="0" smtClean="0"/>
              <a:t>лише суддями</a:t>
            </a:r>
            <a:r>
              <a:rPr lang="uk-UA" dirty="0"/>
              <a:t>.</a:t>
            </a:r>
          </a:p>
          <a:p>
            <a:pPr marL="0" lvl="0" indent="0" algn="just">
              <a:buNone/>
            </a:pPr>
            <a:r>
              <a:rPr lang="uk-UA" dirty="0" smtClean="0"/>
              <a:t>Посилання </a:t>
            </a:r>
            <a:r>
              <a:rPr lang="uk-UA" dirty="0"/>
              <a:t>на ШІ для тлумачення норм права (трактування постанов КМУ) є неприпустимим. Суд чітко розмежував допоміжне значення ШІ (пошук, структурування) та «виключну компетенцію» судді (правозастосування). Фактично суд відмовився приймати ШІ як альтернативний спосіб тлумачення закону.</a:t>
            </a:r>
          </a:p>
        </p:txBody>
      </p:sp>
      <p:sp>
        <p:nvSpPr>
          <p:cNvPr id="4" name="Text Placeholder 2">
            <a:extLst>
              <a:ext uri="{FF2B5EF4-FFF2-40B4-BE49-F238E27FC236}">
                <a16:creationId xmlns:a16="http://schemas.microsoft.com/office/drawing/2014/main" id="{5FBB8FFC-EAD1-2C80-8BCF-B7B5280A7453}"/>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65B2AF3C-0FE9-20E4-700E-1E9698DA53D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0BFD843-97DF-DA9B-3441-AEF3CCE7588F}"/>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C6AD6A1C-E8D7-DDDE-6CAB-0A8DDD72273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11</a:t>
            </a:fld>
            <a:endParaRPr lang="en-US" sz="1400" dirty="0">
              <a:solidFill>
                <a:srgbClr val="002949"/>
              </a:solidFill>
            </a:endParaRPr>
          </a:p>
        </p:txBody>
      </p:sp>
    </p:spTree>
    <p:extLst>
      <p:ext uri="{BB962C8B-B14F-4D97-AF65-F5344CB8AC3E}">
        <p14:creationId xmlns:p14="http://schemas.microsoft.com/office/powerpoint/2010/main" val="2681280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98AAA-A261-93A1-507E-FCECEB8481B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59736E-B524-2868-BDEF-0BBD0FB09F06}"/>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Постанова Верховного Суду </a:t>
            </a:r>
            <a:r>
              <a:rPr lang="ru-RU" sz="3200" dirty="0" smtClean="0">
                <a:solidFill>
                  <a:srgbClr val="004E9E"/>
                </a:solidFill>
                <a:ea typeface="Roboto Condensed Light" panose="02000000000000000000" pitchFamily="2" charset="0"/>
              </a:rPr>
              <a:t/>
            </a:r>
            <a:br>
              <a:rPr lang="ru-RU" sz="3200" dirty="0" smtClean="0">
                <a:solidFill>
                  <a:srgbClr val="004E9E"/>
                </a:solidFill>
                <a:ea typeface="Roboto Condensed Light" panose="02000000000000000000" pitchFamily="2" charset="0"/>
              </a:rPr>
            </a:br>
            <a:r>
              <a:rPr lang="ru-RU" sz="3200" dirty="0" smtClean="0">
                <a:solidFill>
                  <a:srgbClr val="004E9E"/>
                </a:solidFill>
                <a:ea typeface="Roboto Condensed Light" panose="02000000000000000000" pitchFamily="2" charset="0"/>
              </a:rPr>
              <a:t>від </a:t>
            </a:r>
            <a:r>
              <a:rPr lang="ru-RU" sz="3200" dirty="0">
                <a:solidFill>
                  <a:srgbClr val="004E9E"/>
                </a:solidFill>
                <a:ea typeface="Roboto Condensed Light" panose="02000000000000000000" pitchFamily="2" charset="0"/>
              </a:rPr>
              <a:t>27 травня 2025 року у справі № 161/5016/21</a:t>
            </a:r>
            <a:endParaRPr lang="uk-UA" sz="1600" noProof="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A27C6701-D4EB-229B-C8D8-6EC2377D51EC}"/>
              </a:ext>
            </a:extLst>
          </p:cNvPr>
          <p:cNvSpPr>
            <a:spLocks noGrp="1"/>
          </p:cNvSpPr>
          <p:nvPr>
            <p:ph idx="1"/>
          </p:nvPr>
        </p:nvSpPr>
        <p:spPr>
          <a:xfrm>
            <a:off x="327804" y="1419217"/>
            <a:ext cx="11395494" cy="4445560"/>
          </a:xfrm>
        </p:spPr>
        <p:txBody>
          <a:bodyPr/>
          <a:lstStyle/>
          <a:p>
            <a:pPr marL="0" lvl="0" indent="0" algn="just">
              <a:buNone/>
            </a:pPr>
            <a:r>
              <a:rPr lang="uk-UA" sz="2700" dirty="0" smtClean="0"/>
              <a:t>Щодо тверджень сторони захисту про те, що частину зображень було згенеровано за допомогою ШІ, а не отримано шляхом фотофіксації реальних </a:t>
            </a:r>
            <a:r>
              <a:rPr lang="uk-UA" sz="2700" dirty="0" smtClean="0"/>
              <a:t>об’єктів. </a:t>
            </a:r>
            <a:r>
              <a:rPr lang="uk-UA" sz="2700" dirty="0" smtClean="0"/>
              <a:t>Суд зазначає, що використання технологій ШІ для створення забороненого контенту не звільняє особу від кримінальної відповідальності. </a:t>
            </a:r>
            <a:r>
              <a:rPr lang="uk-UA" sz="2700" dirty="0" smtClean="0"/>
              <a:t>Критерієм </a:t>
            </a:r>
            <a:r>
              <a:rPr lang="uk-UA" sz="2700" dirty="0" smtClean="0"/>
              <a:t>є факт виготовлення та розповсюдження матеріалів певного змісту, незалежно від того, створені вони реальною людиною чи згенеровані ШІ.</a:t>
            </a:r>
          </a:p>
          <a:p>
            <a:pPr marL="0" lvl="0" indent="0" algn="just">
              <a:buNone/>
            </a:pPr>
            <a:r>
              <a:rPr lang="uk-UA" sz="2700" dirty="0" smtClean="0"/>
              <a:t>У цій справі суд зіткнувся з ШІ як з інструментом вчинення правопорушення. Позиція суду: юридичне значення має результат (контент), а не спосіб його створення. Це створює прецедент, де посилання на ШІ не може бути способом захисту або виправданням у справах, пов’язаних із забороненим контентом.</a:t>
            </a:r>
            <a:endParaRPr lang="uk-UA" sz="2700" dirty="0"/>
          </a:p>
        </p:txBody>
      </p:sp>
      <p:sp>
        <p:nvSpPr>
          <p:cNvPr id="4" name="Text Placeholder 2">
            <a:extLst>
              <a:ext uri="{FF2B5EF4-FFF2-40B4-BE49-F238E27FC236}">
                <a16:creationId xmlns:a16="http://schemas.microsoft.com/office/drawing/2014/main" id="{C0FFAFA7-F7AD-2CD5-90D4-D924722A206D}"/>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6D2B9FC-424F-492F-4331-AFAF617CD9F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40D5B17-C7F4-5E76-5ADE-715320B2C14B}"/>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2F56DF25-043D-7B31-89EA-825B5DE761F3}"/>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12</a:t>
            </a:fld>
            <a:endParaRPr lang="en-US" sz="1400" dirty="0">
              <a:solidFill>
                <a:srgbClr val="002949"/>
              </a:solidFill>
            </a:endParaRPr>
          </a:p>
        </p:txBody>
      </p:sp>
    </p:spTree>
    <p:extLst>
      <p:ext uri="{BB962C8B-B14F-4D97-AF65-F5344CB8AC3E}">
        <p14:creationId xmlns:p14="http://schemas.microsoft.com/office/powerpoint/2010/main" val="4007735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8FFB8-5B5B-F01B-F5C9-F623849F342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C3131A-3112-580C-94C9-5B67314A1D64}"/>
              </a:ext>
            </a:extLst>
          </p:cNvPr>
          <p:cNvSpPr>
            <a:spLocks noGrp="1"/>
          </p:cNvSpPr>
          <p:nvPr>
            <p:ph type="title"/>
          </p:nvPr>
        </p:nvSpPr>
        <p:spPr>
          <a:xfrm>
            <a:off x="775880" y="377506"/>
            <a:ext cx="10515600" cy="769369"/>
          </a:xfrm>
        </p:spPr>
        <p:txBody>
          <a:bodyPr/>
          <a:lstStyle/>
          <a:p>
            <a:pPr algn="ctr"/>
            <a:r>
              <a:rPr lang="ru-RU" sz="3200" dirty="0">
                <a:solidFill>
                  <a:srgbClr val="004E9E"/>
                </a:solidFill>
                <a:ea typeface="Roboto Condensed Light" panose="02000000000000000000" pitchFamily="2" charset="0"/>
              </a:rPr>
              <a:t>Ухвала Апеляційної палати Вищого антикорупційного суду від 28 травня 2025 року у справі № 991/4110/25</a:t>
            </a:r>
            <a:endParaRPr lang="uk-UA" sz="1600" noProof="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A32C0640-8E88-97C6-08FE-3E865D60035E}"/>
              </a:ext>
            </a:extLst>
          </p:cNvPr>
          <p:cNvSpPr>
            <a:spLocks noGrp="1"/>
          </p:cNvSpPr>
          <p:nvPr>
            <p:ph idx="1"/>
          </p:nvPr>
        </p:nvSpPr>
        <p:spPr>
          <a:xfrm>
            <a:off x="327804" y="1419217"/>
            <a:ext cx="11395494" cy="4445560"/>
          </a:xfrm>
        </p:spPr>
        <p:txBody>
          <a:bodyPr/>
          <a:lstStyle/>
          <a:p>
            <a:pPr marL="0" lvl="0" indent="0" algn="just">
              <a:buNone/>
            </a:pPr>
            <a:r>
              <a:rPr lang="uk-UA" sz="2700" dirty="0" smtClean="0"/>
              <a:t>Суддя зазначає, що ухвалення рішень здійснюється на підставі законодавства, фактичних </a:t>
            </a:r>
            <a:r>
              <a:rPr lang="uk-UA" sz="2700" dirty="0" smtClean="0"/>
              <a:t>обставин, </a:t>
            </a:r>
            <a:r>
              <a:rPr lang="uk-UA" sz="2700" dirty="0" smtClean="0"/>
              <a:t>а не виходячи з інформації, згенерованої ШІ. Апелювання до позиції, згенерованої ChatGPT розцінюю як зловживання процесуальними правами, прояв неповаги до суду, а також до судової системи </a:t>
            </a:r>
            <a:r>
              <a:rPr lang="uk-UA" sz="2700" dirty="0" smtClean="0"/>
              <a:t>загалом. </a:t>
            </a:r>
            <a:r>
              <a:rPr lang="uk-UA" sz="2700" dirty="0" smtClean="0"/>
              <a:t>Скарги або заяви, з яких убачається зловживання процесуальними правами, є неприйнятними та підлягають поверненню</a:t>
            </a:r>
          </a:p>
          <a:p>
            <a:pPr marL="0" lvl="0" indent="0" algn="just">
              <a:buNone/>
            </a:pPr>
            <a:r>
              <a:rPr lang="uk-UA" sz="2700" dirty="0" smtClean="0"/>
              <a:t>ВАКС демонструє максимально суворий процесуальний підхід (у процесуальному сенсі) саме лише звернення до ШІ-аргументації. Суд розглядає це не просто як слабку позицію, а як пряму образу суду. Позиція ВАКС вказує на те, що в антикорупційних справах використання ШІ-відповідей може призвести до повернення скарги без розгляду.</a:t>
            </a:r>
            <a:endParaRPr lang="uk-UA" sz="2700" dirty="0"/>
          </a:p>
        </p:txBody>
      </p:sp>
      <p:sp>
        <p:nvSpPr>
          <p:cNvPr id="4" name="Text Placeholder 2">
            <a:extLst>
              <a:ext uri="{FF2B5EF4-FFF2-40B4-BE49-F238E27FC236}">
                <a16:creationId xmlns:a16="http://schemas.microsoft.com/office/drawing/2014/main" id="{BF791CB1-2904-88CB-7451-020689EBD86B}"/>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3E322A3-7001-3762-173A-2616D128FD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4B7A9013-2088-6903-1888-08565B885E3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FF8317ED-EC91-3B9A-6104-433E92854A3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13</a:t>
            </a:fld>
            <a:endParaRPr lang="en-US" sz="1400" dirty="0">
              <a:solidFill>
                <a:srgbClr val="002949"/>
              </a:solidFill>
            </a:endParaRPr>
          </a:p>
        </p:txBody>
      </p:sp>
    </p:spTree>
    <p:extLst>
      <p:ext uri="{BB962C8B-B14F-4D97-AF65-F5344CB8AC3E}">
        <p14:creationId xmlns:p14="http://schemas.microsoft.com/office/powerpoint/2010/main" val="2067609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658CF-22E6-4302-BB2A-17545C4CD8B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CD85ED-86BC-FEE2-B875-7F08F3C31DAF}"/>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Ухвала Верховного Суду від 19 червня 2025 року </a:t>
            </a:r>
            <a:r>
              <a:rPr lang="ru-RU" sz="3200" dirty="0" smtClean="0">
                <a:solidFill>
                  <a:srgbClr val="004E9E"/>
                </a:solidFill>
                <a:ea typeface="Roboto Condensed Light" panose="02000000000000000000" pitchFamily="2" charset="0"/>
              </a:rPr>
              <a:t/>
            </a:r>
            <a:br>
              <a:rPr lang="ru-RU" sz="3200" dirty="0" smtClean="0">
                <a:solidFill>
                  <a:srgbClr val="004E9E"/>
                </a:solidFill>
                <a:ea typeface="Roboto Condensed Light" panose="02000000000000000000" pitchFamily="2" charset="0"/>
              </a:rPr>
            </a:br>
            <a:r>
              <a:rPr lang="ru-RU" sz="3200" dirty="0" smtClean="0">
                <a:solidFill>
                  <a:srgbClr val="004E9E"/>
                </a:solidFill>
                <a:ea typeface="Roboto Condensed Light" panose="02000000000000000000" pitchFamily="2" charset="0"/>
              </a:rPr>
              <a:t>у </a:t>
            </a:r>
            <a:r>
              <a:rPr lang="ru-RU" sz="3200" dirty="0">
                <a:solidFill>
                  <a:srgbClr val="004E9E"/>
                </a:solidFill>
                <a:ea typeface="Roboto Condensed Light" panose="02000000000000000000" pitchFamily="2" charset="0"/>
              </a:rPr>
              <a:t>справі № 520/6119/23</a:t>
            </a:r>
            <a:endParaRPr lang="uk-UA" sz="1600" noProof="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40826153-5095-D05C-67AC-484221E00B4D}"/>
              </a:ext>
            </a:extLst>
          </p:cNvPr>
          <p:cNvSpPr>
            <a:spLocks noGrp="1"/>
          </p:cNvSpPr>
          <p:nvPr>
            <p:ph idx="1"/>
          </p:nvPr>
        </p:nvSpPr>
        <p:spPr>
          <a:xfrm>
            <a:off x="327804" y="1419217"/>
            <a:ext cx="11395494" cy="4445560"/>
          </a:xfrm>
        </p:spPr>
        <p:txBody>
          <a:bodyPr/>
          <a:lstStyle/>
          <a:p>
            <a:pPr marL="0" lvl="0" indent="0" algn="just">
              <a:buNone/>
            </a:pPr>
            <a:r>
              <a:rPr lang="uk-UA" sz="2600" dirty="0"/>
              <a:t>Заявник описує проблему щодо вибору стратегії </a:t>
            </a:r>
            <a:r>
              <a:rPr lang="uk-UA" sz="2600" dirty="0" smtClean="0"/>
              <a:t>оскарження </a:t>
            </a:r>
            <a:r>
              <a:rPr lang="uk-UA" sz="2600" dirty="0"/>
              <a:t>та необхідність використання платної версії ШІ у квітні 2025 року для формування правової </a:t>
            </a:r>
            <a:r>
              <a:rPr lang="uk-UA" sz="2600" dirty="0" smtClean="0"/>
              <a:t>позиції. </a:t>
            </a:r>
            <a:r>
              <a:rPr lang="uk-UA" sz="2600" dirty="0"/>
              <a:t>Колегія суддів звертає увагу позивача, що проблеми із вибором правової </a:t>
            </a:r>
            <a:r>
              <a:rPr lang="uk-UA" sz="2600" dirty="0" smtClean="0"/>
              <a:t>позиції </a:t>
            </a:r>
            <a:r>
              <a:rPr lang="uk-UA" sz="2600" dirty="0"/>
              <a:t>є суб’єктивними труднощами сторони. Посилання позивача на необхідність використання платної версії </a:t>
            </a:r>
            <a:r>
              <a:rPr lang="uk-UA" sz="2600" dirty="0" smtClean="0"/>
              <a:t>ШІ </a:t>
            </a:r>
            <a:r>
              <a:rPr lang="uk-UA" sz="2600" dirty="0"/>
              <a:t>підкреслює надзвичайно тривалу бездіяльність заявника. Використання </a:t>
            </a:r>
            <a:r>
              <a:rPr lang="uk-UA" sz="2600" dirty="0" smtClean="0"/>
              <a:t>ШІ </a:t>
            </a:r>
            <a:r>
              <a:rPr lang="uk-UA" sz="2600" dirty="0"/>
              <a:t>не є об’єктивною, непереборною перешкодою, що може виправдати пропуск процесуального строку.</a:t>
            </a:r>
          </a:p>
          <a:p>
            <a:pPr marL="0" lvl="0" indent="0" algn="just">
              <a:buNone/>
            </a:pPr>
            <a:r>
              <a:rPr lang="uk-UA" sz="2600" dirty="0"/>
              <a:t>Суд відхилив аргумент про те, що потреба в доступі до передових технологій ШІ (платної версії) є підставою для поновлення строків. Позиція Верховного Суду: професійна правнича допомога має базуватися на знаннях юриста, а очікування допомоги від ШІ є ознакою недбалості, а не поважною причиною пропуску строку.</a:t>
            </a:r>
          </a:p>
        </p:txBody>
      </p:sp>
      <p:sp>
        <p:nvSpPr>
          <p:cNvPr id="4" name="Text Placeholder 2">
            <a:extLst>
              <a:ext uri="{FF2B5EF4-FFF2-40B4-BE49-F238E27FC236}">
                <a16:creationId xmlns:a16="http://schemas.microsoft.com/office/drawing/2014/main" id="{F7FA6CBC-72E4-BA6B-066D-ECA36D8AC06D}"/>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8935A7-BE63-9F04-2D29-0807829C25E0}"/>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9E0E526D-A3F8-9ADC-F6EE-D26B22096AD2}"/>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88AA73B2-880A-20FE-30C1-B88A76CBD3E2}"/>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14</a:t>
            </a:fld>
            <a:endParaRPr lang="en-US" sz="1400" dirty="0">
              <a:solidFill>
                <a:srgbClr val="002949"/>
              </a:solidFill>
            </a:endParaRPr>
          </a:p>
        </p:txBody>
      </p:sp>
    </p:spTree>
    <p:extLst>
      <p:ext uri="{BB962C8B-B14F-4D97-AF65-F5344CB8AC3E}">
        <p14:creationId xmlns:p14="http://schemas.microsoft.com/office/powerpoint/2010/main" val="2748346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74B67-5B7C-DAEB-6FCC-94002694054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D363C2-8882-58C4-4AB6-AD2DB426F519}"/>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Постанова Верховного Суду від 08 липня 2025 року </a:t>
            </a:r>
            <a:r>
              <a:rPr lang="ru-RU" sz="3200" dirty="0" smtClean="0">
                <a:solidFill>
                  <a:srgbClr val="004E9E"/>
                </a:solidFill>
                <a:ea typeface="Roboto Condensed Light" panose="02000000000000000000" pitchFamily="2" charset="0"/>
              </a:rPr>
              <a:t/>
            </a:r>
            <a:br>
              <a:rPr lang="ru-RU" sz="3200" dirty="0" smtClean="0">
                <a:solidFill>
                  <a:srgbClr val="004E9E"/>
                </a:solidFill>
                <a:ea typeface="Roboto Condensed Light" panose="02000000000000000000" pitchFamily="2" charset="0"/>
              </a:rPr>
            </a:br>
            <a:r>
              <a:rPr lang="ru-RU" sz="3200" dirty="0" smtClean="0">
                <a:solidFill>
                  <a:srgbClr val="004E9E"/>
                </a:solidFill>
                <a:ea typeface="Roboto Condensed Light" panose="02000000000000000000" pitchFamily="2" charset="0"/>
              </a:rPr>
              <a:t>у </a:t>
            </a:r>
            <a:r>
              <a:rPr lang="ru-RU" sz="3200" dirty="0">
                <a:solidFill>
                  <a:srgbClr val="004E9E"/>
                </a:solidFill>
                <a:ea typeface="Roboto Condensed Light" panose="02000000000000000000" pitchFamily="2" charset="0"/>
              </a:rPr>
              <a:t>справі № 925/496/24</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931D535-4FB0-A733-B486-F1B6D8C23316}"/>
              </a:ext>
            </a:extLst>
          </p:cNvPr>
          <p:cNvSpPr>
            <a:spLocks noGrp="1"/>
          </p:cNvSpPr>
          <p:nvPr>
            <p:ph idx="1"/>
          </p:nvPr>
        </p:nvSpPr>
        <p:spPr>
          <a:xfrm>
            <a:off x="327804" y="1419217"/>
            <a:ext cx="11395494" cy="4445560"/>
          </a:xfrm>
        </p:spPr>
        <p:txBody>
          <a:bodyPr/>
          <a:lstStyle/>
          <a:p>
            <a:pPr marL="0" lvl="0" indent="0" algn="just">
              <a:buNone/>
            </a:pPr>
            <a:r>
              <a:rPr lang="uk-UA" sz="2700" dirty="0" smtClean="0"/>
              <a:t>Скаржник посилається на результати аналізу згенеровані «ChatGPT» як підтвердження відсутності вини у невиконанні умов договору. Суд зазначає, що програмні продукти на базі ШІ не є суб’єктами процесу та не можуть надавати висновки, що мають силу доказу. Використання ШІ є формою власного аналізу сторони, який підлягає перевірці на загальних підставах. Не може бути скасоване правильне по суті і законне рішення з одних лише формальних міркувань.</a:t>
            </a:r>
          </a:p>
          <a:p>
            <a:pPr marL="0" lvl="0" indent="0" algn="just">
              <a:buNone/>
            </a:pPr>
            <a:r>
              <a:rPr lang="uk-UA" sz="2700" dirty="0" smtClean="0"/>
              <a:t>Суд у цій справі фактично прирівняв ШІ-аналіз до звичайної логічної побудови сторони. Суд відмовився визнавати за ШІ статус експерта, підкресливши, що будь-який результат роботи ШІ має перевірятися так само прискіпливо, як і будь-яке інше твердження адвоката. </a:t>
            </a:r>
            <a:endParaRPr lang="uk-UA" sz="2700" dirty="0"/>
          </a:p>
        </p:txBody>
      </p:sp>
      <p:sp>
        <p:nvSpPr>
          <p:cNvPr id="4" name="Text Placeholder 2">
            <a:extLst>
              <a:ext uri="{FF2B5EF4-FFF2-40B4-BE49-F238E27FC236}">
                <a16:creationId xmlns:a16="http://schemas.microsoft.com/office/drawing/2014/main" id="{D4902C02-6F5B-D888-51DB-001DDB22357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AE09315-D130-2E23-BDEE-94CCCF3CE64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EC26932D-3724-1760-8DB8-5F514BD0D51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2B4B0D0A-37EE-ECDC-95A9-FC828C3C8AC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15</a:t>
            </a:fld>
            <a:endParaRPr lang="en-US" sz="1400" dirty="0">
              <a:solidFill>
                <a:srgbClr val="002949"/>
              </a:solidFill>
            </a:endParaRPr>
          </a:p>
        </p:txBody>
      </p:sp>
    </p:spTree>
    <p:extLst>
      <p:ext uri="{BB962C8B-B14F-4D97-AF65-F5344CB8AC3E}">
        <p14:creationId xmlns:p14="http://schemas.microsoft.com/office/powerpoint/2010/main" val="194672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B1423-23FC-4067-0FEB-6D1F732B466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AE233F-DCAF-329F-FCC4-FD6F8C8E2F09}"/>
              </a:ext>
            </a:extLst>
          </p:cNvPr>
          <p:cNvSpPr>
            <a:spLocks noGrp="1"/>
          </p:cNvSpPr>
          <p:nvPr>
            <p:ph type="title"/>
          </p:nvPr>
        </p:nvSpPr>
        <p:spPr>
          <a:xfrm>
            <a:off x="775880" y="252249"/>
            <a:ext cx="10515600" cy="1091100"/>
          </a:xfrm>
        </p:spPr>
        <p:txBody>
          <a:bodyPr/>
          <a:lstStyle/>
          <a:p>
            <a:pPr algn="ctr"/>
            <a:r>
              <a:rPr lang="ru-RU" sz="3200" dirty="0">
                <a:solidFill>
                  <a:srgbClr val="004E9E"/>
                </a:solidFill>
                <a:ea typeface="Roboto Condensed Light" panose="02000000000000000000" pitchFamily="2" charset="0"/>
              </a:rPr>
              <a:t>Ухвала Київського апеляційного суду від 30 липня 2025 року у справі № 11-кп/824/1818/2025</a:t>
            </a:r>
            <a:r>
              <a:rPr lang="uk-UA" sz="3200" noProof="0" dirty="0" smtClean="0">
                <a:solidFill>
                  <a:srgbClr val="004E9E"/>
                </a:solidFill>
                <a:ea typeface="Roboto Condensed Light" panose="02000000000000000000" pitchFamily="2" charset="0"/>
              </a:rPr>
              <a:t>І</a:t>
            </a:r>
            <a:endParaRPr lang="uk-UA" sz="1600" noProof="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155A94E-9300-DCDE-8D5B-E090EB60616D}"/>
              </a:ext>
            </a:extLst>
          </p:cNvPr>
          <p:cNvSpPr>
            <a:spLocks noGrp="1"/>
          </p:cNvSpPr>
          <p:nvPr>
            <p:ph idx="1"/>
          </p:nvPr>
        </p:nvSpPr>
        <p:spPr>
          <a:xfrm>
            <a:off x="327804" y="1369994"/>
            <a:ext cx="11395494" cy="4494783"/>
          </a:xfrm>
        </p:spPr>
        <p:txBody>
          <a:bodyPr/>
          <a:lstStyle/>
          <a:p>
            <a:pPr marL="0" lvl="0" indent="0" algn="just">
              <a:buNone/>
            </a:pPr>
            <a:r>
              <a:rPr lang="uk-UA" dirty="0"/>
              <a:t>Колегія суддів звертає увагу на зміст вироку, який обтяжений довільним трактуванням загальних понять, тверджень, наведенням теоретичних аспектів права, згенерованих ШІ «</a:t>
            </a:r>
            <a:r>
              <a:rPr lang="en-US" dirty="0"/>
              <a:t>ChatGPT», </a:t>
            </a:r>
            <a:r>
              <a:rPr lang="uk-UA" dirty="0"/>
              <a:t>що ставить під сумнів суддівський розсуд та судове тлумачення окремих </a:t>
            </a:r>
            <a:r>
              <a:rPr lang="uk-UA" dirty="0" smtClean="0"/>
              <a:t>питань. </a:t>
            </a:r>
            <a:r>
              <a:rPr lang="uk-UA" dirty="0"/>
              <a:t>Використання </a:t>
            </a:r>
            <a:r>
              <a:rPr lang="uk-UA" dirty="0" smtClean="0"/>
              <a:t>ШІ </a:t>
            </a:r>
            <a:r>
              <a:rPr lang="uk-UA" dirty="0"/>
              <a:t>повинно, перш за все, поважати природу судового </a:t>
            </a:r>
            <a:r>
              <a:rPr lang="uk-UA" dirty="0" smtClean="0"/>
              <a:t>процесу. </a:t>
            </a:r>
            <a:r>
              <a:rPr lang="uk-UA" dirty="0"/>
              <a:t>ШІ може бути </a:t>
            </a:r>
            <a:r>
              <a:rPr lang="uk-UA" dirty="0" smtClean="0"/>
              <a:t>допоміжним </a:t>
            </a:r>
            <a:r>
              <a:rPr lang="uk-UA" dirty="0"/>
              <a:t>інструментом у сфері правосуддя, але не може замінити суддів.</a:t>
            </a:r>
          </a:p>
          <a:p>
            <a:pPr marL="0" lvl="0" indent="0" algn="just">
              <a:buNone/>
            </a:pPr>
            <a:r>
              <a:rPr lang="uk-UA" dirty="0"/>
              <a:t>Це резонансне рішення, де апеляційний суд скасував вирок саме через те, що суддя </a:t>
            </a:r>
            <a:r>
              <a:rPr lang="uk-UA" dirty="0" smtClean="0"/>
              <a:t>використав </a:t>
            </a:r>
            <a:r>
              <a:rPr lang="en-US" dirty="0"/>
              <a:t>ChatGPT </a:t>
            </a:r>
            <a:r>
              <a:rPr lang="uk-UA" dirty="0"/>
              <a:t>для написання мотивувальної частини. </a:t>
            </a:r>
            <a:r>
              <a:rPr lang="uk-UA" dirty="0" smtClean="0"/>
              <a:t>Інтелектуальна </a:t>
            </a:r>
            <a:r>
              <a:rPr lang="uk-UA" dirty="0"/>
              <a:t>робота судді з тлумачення закону є його виключною функцією. Делегування цієї функції ШІ визнано істотним порушенням, яке веде до скасування судового рішення</a:t>
            </a:r>
            <a:r>
              <a:rPr lang="uk-UA" dirty="0" smtClean="0"/>
              <a:t>.</a:t>
            </a:r>
            <a:endParaRPr lang="uk-UA" dirty="0"/>
          </a:p>
        </p:txBody>
      </p:sp>
      <p:sp>
        <p:nvSpPr>
          <p:cNvPr id="4" name="Text Placeholder 2">
            <a:extLst>
              <a:ext uri="{FF2B5EF4-FFF2-40B4-BE49-F238E27FC236}">
                <a16:creationId xmlns:a16="http://schemas.microsoft.com/office/drawing/2014/main" id="{E91B7312-D3A2-43EC-D36F-B51E0D668DF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CBF1C8A-F554-A1CB-A291-B3A3D144CBF1}"/>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50058800-23EA-3B45-3A30-9DDE62DD48A2}"/>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F4C4754-2E52-140A-4B99-850CF6B606CA}"/>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16</a:t>
            </a:fld>
            <a:endParaRPr lang="en-US" sz="1400" dirty="0">
              <a:solidFill>
                <a:srgbClr val="002949"/>
              </a:solidFill>
            </a:endParaRPr>
          </a:p>
        </p:txBody>
      </p:sp>
    </p:spTree>
    <p:extLst>
      <p:ext uri="{BB962C8B-B14F-4D97-AF65-F5344CB8AC3E}">
        <p14:creationId xmlns:p14="http://schemas.microsoft.com/office/powerpoint/2010/main" val="3250495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A291F-3F9A-A61E-1AFC-D39FE277680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49D420-35AA-12ED-38F3-C3F1F71D2056}"/>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Ухвала Верховного Суду від 18 серпня 2025 року </a:t>
            </a:r>
            <a:r>
              <a:rPr lang="ru-RU" sz="3200" dirty="0" smtClean="0">
                <a:solidFill>
                  <a:srgbClr val="004E9E"/>
                </a:solidFill>
                <a:ea typeface="Roboto Condensed Light" panose="02000000000000000000" pitchFamily="2" charset="0"/>
              </a:rPr>
              <a:t/>
            </a:r>
            <a:br>
              <a:rPr lang="ru-RU" sz="3200" dirty="0" smtClean="0">
                <a:solidFill>
                  <a:srgbClr val="004E9E"/>
                </a:solidFill>
                <a:ea typeface="Roboto Condensed Light" panose="02000000000000000000" pitchFamily="2" charset="0"/>
              </a:rPr>
            </a:br>
            <a:r>
              <a:rPr lang="ru-RU" sz="3200" dirty="0" smtClean="0">
                <a:solidFill>
                  <a:srgbClr val="004E9E"/>
                </a:solidFill>
                <a:ea typeface="Roboto Condensed Light" panose="02000000000000000000" pitchFamily="2" charset="0"/>
              </a:rPr>
              <a:t>у </a:t>
            </a:r>
            <a:r>
              <a:rPr lang="ru-RU" sz="3200" dirty="0">
                <a:solidFill>
                  <a:srgbClr val="004E9E"/>
                </a:solidFill>
                <a:ea typeface="Roboto Condensed Light" panose="02000000000000000000" pitchFamily="2" charset="0"/>
              </a:rPr>
              <a:t>справі № 752/4458/23</a:t>
            </a:r>
            <a:endParaRPr lang="uk-UA" sz="1600" noProof="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0C442DB2-6A04-68B7-540B-D48A5561AD0A}"/>
              </a:ext>
            </a:extLst>
          </p:cNvPr>
          <p:cNvSpPr>
            <a:spLocks noGrp="1"/>
          </p:cNvSpPr>
          <p:nvPr>
            <p:ph idx="1"/>
          </p:nvPr>
        </p:nvSpPr>
        <p:spPr>
          <a:xfrm>
            <a:off x="327804" y="1419217"/>
            <a:ext cx="11395494" cy="4445560"/>
          </a:xfrm>
        </p:spPr>
        <p:txBody>
          <a:bodyPr/>
          <a:lstStyle/>
          <a:p>
            <a:pPr marL="0" lvl="0" indent="0" algn="just">
              <a:buNone/>
            </a:pPr>
            <a:r>
              <a:rPr lang="uk-UA" dirty="0" smtClean="0"/>
              <a:t>Заявник у клопотанні про поновлення процесуального строку зазначає про необхідність використання сервісів ШІ для підготовки якісної касаційної скарги та пошуку релевантної судової практики. Суд вважає наведені підстави неповажними. Збір нових доказів чи пошук правової позиції за допомогою ШІ не є об’єктивною причиною для пропуску строку. Визнати підстави для поновлення процесуального строку неповажними.</a:t>
            </a:r>
          </a:p>
          <a:p>
            <a:pPr marL="0" lvl="0" indent="0" algn="just">
              <a:buNone/>
            </a:pPr>
            <a:r>
              <a:rPr lang="uk-UA" dirty="0" smtClean="0"/>
              <a:t>Суд продовжує лінію жорсткого дотримання процесуальних строків. Суд прямо вказав, що очікування на допомогу ШІ або час, витрачений на роботу з ШІ, не виправдовує затримку у поданні скарги. Професійний юрист має володіти навичками аналізу самостійно, а технологія не може бути легітимною причиною для відступу від процесуальної дисципліни.</a:t>
            </a:r>
            <a:endParaRPr lang="uk-UA" dirty="0"/>
          </a:p>
        </p:txBody>
      </p:sp>
      <p:sp>
        <p:nvSpPr>
          <p:cNvPr id="4" name="Text Placeholder 2">
            <a:extLst>
              <a:ext uri="{FF2B5EF4-FFF2-40B4-BE49-F238E27FC236}">
                <a16:creationId xmlns:a16="http://schemas.microsoft.com/office/drawing/2014/main" id="{6C30256E-B70E-FA9E-C2B8-31D41A01B2EE}"/>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563289EC-30D5-141A-FA24-E04E430E328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EBA02073-E910-64D0-2919-9B384D2AD227}"/>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D349FE0E-69AC-CC4C-14A5-B0238D22257A}"/>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17</a:t>
            </a:fld>
            <a:endParaRPr lang="en-US" sz="1400" dirty="0">
              <a:solidFill>
                <a:srgbClr val="002949"/>
              </a:solidFill>
            </a:endParaRPr>
          </a:p>
        </p:txBody>
      </p:sp>
    </p:spTree>
    <p:extLst>
      <p:ext uri="{BB962C8B-B14F-4D97-AF65-F5344CB8AC3E}">
        <p14:creationId xmlns:p14="http://schemas.microsoft.com/office/powerpoint/2010/main" val="4108924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0E14F-26A9-0906-5F59-39062A905C4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4720E2-F18B-75DF-1EF2-CA1B3692C67E}"/>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Ухвала Апеляційної палати Вищого антикорупційного суду </a:t>
            </a:r>
            <a:r>
              <a:rPr lang="ru-RU" sz="3200" dirty="0" smtClean="0">
                <a:solidFill>
                  <a:srgbClr val="004E9E"/>
                </a:solidFill>
                <a:ea typeface="Roboto Condensed Light" panose="02000000000000000000" pitchFamily="2" charset="0"/>
              </a:rPr>
              <a:t/>
            </a:r>
            <a:br>
              <a:rPr lang="ru-RU" sz="3200" dirty="0" smtClean="0">
                <a:solidFill>
                  <a:srgbClr val="004E9E"/>
                </a:solidFill>
                <a:ea typeface="Roboto Condensed Light" panose="02000000000000000000" pitchFamily="2" charset="0"/>
              </a:rPr>
            </a:br>
            <a:r>
              <a:rPr lang="ru-RU" sz="3200" dirty="0" smtClean="0">
                <a:solidFill>
                  <a:srgbClr val="004E9E"/>
                </a:solidFill>
                <a:ea typeface="Roboto Condensed Light" panose="02000000000000000000" pitchFamily="2" charset="0"/>
              </a:rPr>
              <a:t>від </a:t>
            </a:r>
            <a:r>
              <a:rPr lang="ru-RU" sz="3200" dirty="0">
                <a:solidFill>
                  <a:srgbClr val="004E9E"/>
                </a:solidFill>
                <a:ea typeface="Roboto Condensed Light" panose="02000000000000000000" pitchFamily="2" charset="0"/>
              </a:rPr>
              <a:t>01 вересня 2025 року у справі № 991/3222/25</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F56B0183-64F1-7F4C-5821-A471A258B517}"/>
              </a:ext>
            </a:extLst>
          </p:cNvPr>
          <p:cNvSpPr>
            <a:spLocks noGrp="1"/>
          </p:cNvSpPr>
          <p:nvPr>
            <p:ph idx="1"/>
          </p:nvPr>
        </p:nvSpPr>
        <p:spPr>
          <a:xfrm>
            <a:off x="327804" y="1419217"/>
            <a:ext cx="11395494" cy="4445560"/>
          </a:xfrm>
        </p:spPr>
        <p:txBody>
          <a:bodyPr/>
          <a:lstStyle/>
          <a:p>
            <a:pPr marL="0" lvl="0" indent="0" algn="just">
              <a:buNone/>
            </a:pPr>
            <a:r>
              <a:rPr lang="uk-UA" sz="2900" dirty="0"/>
              <a:t>Апелянт у скарзі використовує аргументацію, побудовану на висновках ШІ щодо кваліфікації </a:t>
            </a:r>
            <a:r>
              <a:rPr lang="uk-UA" sz="2900" dirty="0" smtClean="0"/>
              <a:t>діянь. </a:t>
            </a:r>
            <a:r>
              <a:rPr lang="uk-UA" sz="2900" dirty="0"/>
              <a:t>Суд наголошує на недопустимості підміни професійної правничої допомоги висновками ШІ. Подання скарги, зміст якої базується на неперевірених технологічних висновках, розцінюється як неналежне виконання представником своїх обов’язків.</a:t>
            </a:r>
          </a:p>
          <a:p>
            <a:pPr marL="0" lvl="0" indent="0" algn="just">
              <a:buNone/>
            </a:pPr>
            <a:r>
              <a:rPr lang="uk-UA" sz="2900" dirty="0"/>
              <a:t>ВАКС у цьому рішенні пішов ще далі, розглядаючи використання ШІ не просто як помилку, а як ознаку професійної некомпетентності адвоката. Суд фактично попередив захисників: копіювання висновків ШІ без їх критичного переосмислення може стати підставою для визнання скарги неприйнятною через порушення стандартів надання правової допомоги.</a:t>
            </a:r>
          </a:p>
        </p:txBody>
      </p:sp>
      <p:sp>
        <p:nvSpPr>
          <p:cNvPr id="4" name="Text Placeholder 2">
            <a:extLst>
              <a:ext uri="{FF2B5EF4-FFF2-40B4-BE49-F238E27FC236}">
                <a16:creationId xmlns:a16="http://schemas.microsoft.com/office/drawing/2014/main" id="{4EB94CE6-A8BA-D61C-15A4-12A54118744E}"/>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141A188-C978-6E10-906B-D3F97750950E}"/>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2A16C24-815F-3961-68A2-2222ACA4414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C48615B7-5E33-435B-9D63-8109050ABF43}"/>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18</a:t>
            </a:fld>
            <a:endParaRPr lang="en-US" sz="1400" dirty="0">
              <a:solidFill>
                <a:srgbClr val="002949"/>
              </a:solidFill>
            </a:endParaRPr>
          </a:p>
        </p:txBody>
      </p:sp>
    </p:spTree>
    <p:extLst>
      <p:ext uri="{BB962C8B-B14F-4D97-AF65-F5344CB8AC3E}">
        <p14:creationId xmlns:p14="http://schemas.microsoft.com/office/powerpoint/2010/main" val="3738194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970209"/>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Ухвала Верховного Суду від 12 вересня 2025 року </a:t>
            </a:r>
            <a:r>
              <a:rPr lang="ru-RU" sz="3600" b="1" dirty="0" smtClean="0">
                <a:solidFill>
                  <a:srgbClr val="004E9E"/>
                </a:solidFill>
                <a:ea typeface="Roboto Condensed Light" panose="02000000000000000000" pitchFamily="2" charset="0"/>
                <a:cs typeface="Times New Roman" panose="02020603050405020304" pitchFamily="18" charset="0"/>
              </a:rPr>
              <a:t/>
            </a:r>
            <a:br>
              <a:rPr lang="ru-RU" sz="3600" b="1" dirty="0" smtClean="0">
                <a:solidFill>
                  <a:srgbClr val="004E9E"/>
                </a:solidFill>
                <a:ea typeface="Roboto Condensed Light" panose="02000000000000000000" pitchFamily="2" charset="0"/>
                <a:cs typeface="Times New Roman" panose="02020603050405020304" pitchFamily="18" charset="0"/>
              </a:rPr>
            </a:br>
            <a:r>
              <a:rPr lang="ru-RU" sz="3600" b="1" dirty="0" smtClean="0">
                <a:solidFill>
                  <a:srgbClr val="004E9E"/>
                </a:solidFill>
                <a:ea typeface="Roboto Condensed Light" panose="02000000000000000000" pitchFamily="2" charset="0"/>
                <a:cs typeface="Times New Roman" panose="02020603050405020304" pitchFamily="18" charset="0"/>
              </a:rPr>
              <a:t>у </a:t>
            </a:r>
            <a:r>
              <a:rPr lang="ru-RU" sz="3600" b="1" dirty="0">
                <a:solidFill>
                  <a:srgbClr val="004E9E"/>
                </a:solidFill>
                <a:ea typeface="Roboto Condensed Light" panose="02000000000000000000" pitchFamily="2" charset="0"/>
                <a:cs typeface="Times New Roman" panose="02020603050405020304" pitchFamily="18" charset="0"/>
              </a:rPr>
              <a:t>справі № 750/6682/23</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388225"/>
            <a:ext cx="11395494" cy="4289368"/>
          </a:xfrm>
        </p:spPr>
        <p:txBody>
          <a:bodyPr/>
          <a:lstStyle/>
          <a:p>
            <a:pPr marL="0" lvl="0" indent="0" algn="just">
              <a:buNone/>
            </a:pPr>
            <a:r>
              <a:rPr lang="uk-UA" dirty="0"/>
              <a:t>Неупереджена думка ШІ на заявлені ним підстави відводу, не має значення для вирішення питання про відвід... Ухвалюючи рішення, судді керуються виключно положеннями закону та своїм внутрішнім переконанням, висновки сформовані ШІ не мають жодного доказового значення для встановлення наявності чи відсутності обставин, що викликають сумнів в неупередженості або об`єктивності суддів.</a:t>
            </a:r>
          </a:p>
          <a:p>
            <a:pPr marL="0" lvl="0" indent="0" algn="just">
              <a:buNone/>
            </a:pPr>
            <a:r>
              <a:rPr lang="uk-UA" dirty="0"/>
              <a:t>Верховний Суд відхилив спробу сторони використати ШІ як «незалежного арбітра» для оцінки упередженості суддів. Суд наголосив, що категорія неупередженості є правовою і суб'єктивною, а ШІ не може оцінювати внутрішній стан людини або етичні аспекти її поведінки. </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19</a:t>
            </a:fld>
            <a:endParaRPr lang="en-US" sz="1400" dirty="0">
              <a:solidFill>
                <a:srgbClr val="002949"/>
              </a:solidFill>
            </a:endParaRPr>
          </a:p>
        </p:txBody>
      </p:sp>
    </p:spTree>
    <p:extLst>
      <p:ext uri="{BB962C8B-B14F-4D97-AF65-F5344CB8AC3E}">
        <p14:creationId xmlns:p14="http://schemas.microsoft.com/office/powerpoint/2010/main" val="3235877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8A5E8-0507-4695-9130-53870AD1BE8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50D56C-23C1-B8D4-3B5C-5F4F42FFF905}"/>
              </a:ext>
            </a:extLst>
          </p:cNvPr>
          <p:cNvSpPr>
            <a:spLocks noGrp="1"/>
          </p:cNvSpPr>
          <p:nvPr>
            <p:ph type="title"/>
          </p:nvPr>
        </p:nvSpPr>
        <p:spPr>
          <a:xfrm>
            <a:off x="775880" y="377506"/>
            <a:ext cx="10515600" cy="1227099"/>
          </a:xfrm>
        </p:spPr>
        <p:txBody>
          <a:bodyPr/>
          <a:lstStyle/>
          <a:p>
            <a:pPr algn="ctr"/>
            <a:r>
              <a:rPr lang="ru-RU" sz="3400" dirty="0">
                <a:solidFill>
                  <a:srgbClr val="004E9E"/>
                </a:solidFill>
                <a:ea typeface="Roboto Condensed Light" panose="02000000000000000000" pitchFamily="2" charset="0"/>
              </a:rPr>
              <a:t>Ухвала </a:t>
            </a:r>
            <a:r>
              <a:rPr lang="ru-RU" sz="3400" dirty="0" smtClean="0">
                <a:solidFill>
                  <a:srgbClr val="004E9E"/>
                </a:solidFill>
                <a:ea typeface="Roboto Condensed Light" panose="02000000000000000000" pitchFamily="2" charset="0"/>
              </a:rPr>
              <a:t>Верховного Суду </a:t>
            </a:r>
            <a:r>
              <a:rPr lang="ru-RU" sz="3400" dirty="0">
                <a:solidFill>
                  <a:srgbClr val="004E9E"/>
                </a:solidFill>
                <a:ea typeface="Roboto Condensed Light" panose="02000000000000000000" pitchFamily="2" charset="0"/>
              </a:rPr>
              <a:t>від 15 січня 2026 року </a:t>
            </a:r>
            <a:r>
              <a:rPr lang="ru-RU" sz="3400" dirty="0" smtClean="0">
                <a:solidFill>
                  <a:srgbClr val="004E9E"/>
                </a:solidFill>
                <a:ea typeface="Roboto Condensed Light" panose="02000000000000000000" pitchFamily="2" charset="0"/>
              </a:rPr>
              <a:t/>
            </a:r>
            <a:br>
              <a:rPr lang="ru-RU" sz="3400" dirty="0" smtClean="0">
                <a:solidFill>
                  <a:srgbClr val="004E9E"/>
                </a:solidFill>
                <a:ea typeface="Roboto Condensed Light" panose="02000000000000000000" pitchFamily="2" charset="0"/>
              </a:rPr>
            </a:br>
            <a:r>
              <a:rPr lang="ru-RU" sz="3400" dirty="0" smtClean="0">
                <a:solidFill>
                  <a:srgbClr val="004E9E"/>
                </a:solidFill>
                <a:ea typeface="Roboto Condensed Light" panose="02000000000000000000" pitchFamily="2" charset="0"/>
              </a:rPr>
              <a:t>у </a:t>
            </a:r>
            <a:r>
              <a:rPr lang="ru-RU" sz="3400" dirty="0">
                <a:solidFill>
                  <a:srgbClr val="004E9E"/>
                </a:solidFill>
                <a:ea typeface="Roboto Condensed Light" panose="02000000000000000000" pitchFamily="2" charset="0"/>
              </a:rPr>
              <a:t>справі № </a:t>
            </a:r>
            <a:r>
              <a:rPr lang="ru-RU" sz="3400" dirty="0" smtClean="0">
                <a:solidFill>
                  <a:srgbClr val="004E9E"/>
                </a:solidFill>
                <a:ea typeface="Roboto Condensed Light" panose="02000000000000000000" pitchFamily="2" charset="0"/>
              </a:rPr>
              <a:t>240/14153/24 </a:t>
            </a:r>
            <a:r>
              <a:rPr lang="ru-RU" sz="3800" dirty="0" smtClean="0">
                <a:solidFill>
                  <a:srgbClr val="004E9E"/>
                </a:solidFill>
                <a:ea typeface="Roboto Condensed Light" panose="02000000000000000000" pitchFamily="2" charset="0"/>
              </a:rPr>
              <a:t/>
            </a:r>
            <a:br>
              <a:rPr lang="ru-RU" sz="3800" dirty="0" smtClean="0">
                <a:solidFill>
                  <a:srgbClr val="004E9E"/>
                </a:solidFill>
                <a:ea typeface="Roboto Condensed Light" panose="02000000000000000000" pitchFamily="2" charset="0"/>
              </a:rPr>
            </a:br>
            <a:r>
              <a:rPr lang="ru-RU" sz="1600" dirty="0" smtClean="0">
                <a:solidFill>
                  <a:srgbClr val="004E9E"/>
                </a:solidFill>
                <a:ea typeface="Roboto Condensed Light" panose="02000000000000000000" pitchFamily="2" charset="0"/>
                <a:hlinkClick r:id="rId2"/>
              </a:rPr>
              <a:t>https</a:t>
            </a:r>
            <a:r>
              <a:rPr lang="ru-RU" sz="1600" dirty="0">
                <a:solidFill>
                  <a:srgbClr val="004E9E"/>
                </a:solidFill>
                <a:ea typeface="Roboto Condensed Light" panose="02000000000000000000" pitchFamily="2" charset="0"/>
                <a:hlinkClick r:id="rId2"/>
              </a:rPr>
              <a:t>://</a:t>
            </a:r>
            <a:r>
              <a:rPr lang="ru-RU" sz="1600" dirty="0" smtClean="0">
                <a:solidFill>
                  <a:srgbClr val="004E9E"/>
                </a:solidFill>
                <a:ea typeface="Roboto Condensed Light" panose="02000000000000000000" pitchFamily="2" charset="0"/>
                <a:hlinkClick r:id="rId2"/>
              </a:rPr>
              <a:t>reyestr.court.gov.ua/Review/133336040</a:t>
            </a:r>
            <a:r>
              <a:rPr lang="ru-RU" sz="1600" dirty="0" smtClean="0">
                <a:solidFill>
                  <a:srgbClr val="004E9E"/>
                </a:solidFill>
                <a:ea typeface="Roboto Condensed Light" panose="02000000000000000000" pitchFamily="2" charset="0"/>
              </a:rPr>
              <a:t> </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99727479-D41A-0BCD-684C-3A9DD61ACB13}"/>
              </a:ext>
            </a:extLst>
          </p:cNvPr>
          <p:cNvSpPr>
            <a:spLocks noGrp="1"/>
          </p:cNvSpPr>
          <p:nvPr>
            <p:ph idx="1"/>
          </p:nvPr>
        </p:nvSpPr>
        <p:spPr>
          <a:xfrm>
            <a:off x="327804" y="1631250"/>
            <a:ext cx="11395494" cy="4233526"/>
          </a:xfrm>
        </p:spPr>
        <p:txBody>
          <a:bodyPr/>
          <a:lstStyle/>
          <a:p>
            <a:pPr indent="0" algn="just">
              <a:lnSpc>
                <a:spcPct val="100000"/>
              </a:lnSpc>
              <a:spcBef>
                <a:spcPts val="0"/>
              </a:spcBef>
              <a:spcAft>
                <a:spcPts val="0"/>
              </a:spcAft>
              <a:buNone/>
            </a:pPr>
            <a:r>
              <a:rPr lang="uk-UA" sz="2500" dirty="0" smtClean="0">
                <a:solidFill>
                  <a:srgbClr val="002949"/>
                </a:solidFill>
                <a:ea typeface="Roboto Condensed Light" panose="02000000000000000000" pitchFamily="2" charset="0"/>
                <a:cs typeface="Times New Roman" panose="02020603050405020304" pitchFamily="18" charset="0"/>
              </a:rPr>
              <a:t>Учасники справи зобов'язані дотримуватися принципу фахового людського контролю при використанні технологій штучного інтелекту.</a:t>
            </a:r>
          </a:p>
          <a:p>
            <a:pPr indent="0" algn="just">
              <a:lnSpc>
                <a:spcPct val="100000"/>
              </a:lnSpc>
              <a:spcBef>
                <a:spcPts val="0"/>
              </a:spcBef>
              <a:spcAft>
                <a:spcPts val="0"/>
              </a:spcAft>
              <a:buNone/>
            </a:pPr>
            <a:r>
              <a:rPr lang="uk-UA" sz="2500" dirty="0" smtClean="0">
                <a:solidFill>
                  <a:srgbClr val="002949"/>
                </a:solidFill>
                <a:ea typeface="Roboto Condensed Light" panose="02000000000000000000" pitchFamily="2" charset="0"/>
                <a:cs typeface="Times New Roman" panose="02020603050405020304" pitchFamily="18" charset="0"/>
              </a:rPr>
              <a:t>Посилання на неіснуючі постанови Верховного Суду може свідчити про використання учасником справи інструментів штучного інтелекту та отримання результату у формі так званих галюцинацій, що свідчить про недобросовісне користування учасником справи процесуальними правами.</a:t>
            </a:r>
          </a:p>
          <a:p>
            <a:pPr indent="0" algn="just">
              <a:lnSpc>
                <a:spcPct val="100000"/>
              </a:lnSpc>
              <a:spcBef>
                <a:spcPts val="0"/>
              </a:spcBef>
              <a:spcAft>
                <a:spcPts val="0"/>
              </a:spcAft>
              <a:buNone/>
            </a:pPr>
            <a:r>
              <a:rPr lang="uk-UA" sz="2500" dirty="0" smtClean="0">
                <a:solidFill>
                  <a:srgbClr val="002949"/>
                </a:solidFill>
                <a:ea typeface="Roboto Condensed Light" panose="02000000000000000000" pitchFamily="2" charset="0"/>
                <a:cs typeface="Times New Roman" panose="02020603050405020304" pitchFamily="18" charset="0"/>
              </a:rPr>
              <a:t>Скаржник у касаційній скарзі як на підстави для касаційного оскарження рішень судів першої та апеляційної інстанцій послався на неврахування судами низки постанов Верховного Суду. Проте перевіркою Єдиного державного реєстру судових рішень установлено, що жодного з перерахованих судових рішень Великої Палати Верховного Суду та Верховного Суду не існує в реальності. </a:t>
            </a:r>
            <a:endParaRPr lang="uk-UA" sz="25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B6097A7E-EF50-AD08-034F-EF59D80713C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A5F4EDB3-E4B9-A2DC-CBA3-45658FCB6720}"/>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3D8C227C-CAB9-CFD3-D3EE-240229D644A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FD70D77-E78E-AB19-DEED-A31628A6E77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a:t>
            </a:fld>
            <a:endParaRPr lang="en-US" sz="1400" dirty="0">
              <a:solidFill>
                <a:srgbClr val="002949"/>
              </a:solidFill>
            </a:endParaRPr>
          </a:p>
        </p:txBody>
      </p:sp>
    </p:spTree>
    <p:extLst>
      <p:ext uri="{BB962C8B-B14F-4D97-AF65-F5344CB8AC3E}">
        <p14:creationId xmlns:p14="http://schemas.microsoft.com/office/powerpoint/2010/main" val="1321758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1205510"/>
          </a:xfrm>
        </p:spPr>
        <p:txBody>
          <a:bodyPr/>
          <a:lstStyle/>
          <a:p>
            <a:pPr algn="ctr"/>
            <a:r>
              <a:rPr lang="ru-RU" sz="3400" b="1" dirty="0">
                <a:solidFill>
                  <a:srgbClr val="004E9E"/>
                </a:solidFill>
                <a:ea typeface="Roboto Condensed Light" panose="02000000000000000000" pitchFamily="2" charset="0"/>
                <a:cs typeface="Times New Roman" panose="02020603050405020304" pitchFamily="18" charset="0"/>
              </a:rPr>
              <a:t>Постанова Новозаводського районного суду </a:t>
            </a:r>
            <a:r>
              <a:rPr lang="ru-RU" sz="3400" b="1" dirty="0" smtClean="0">
                <a:solidFill>
                  <a:srgbClr val="004E9E"/>
                </a:solidFill>
                <a:ea typeface="Roboto Condensed Light" panose="02000000000000000000" pitchFamily="2" charset="0"/>
                <a:cs typeface="Times New Roman" panose="02020603050405020304" pitchFamily="18" charset="0"/>
              </a:rPr>
              <a:t>м. </a:t>
            </a:r>
            <a:r>
              <a:rPr lang="ru-RU" sz="3400" b="1" dirty="0">
                <a:solidFill>
                  <a:srgbClr val="004E9E"/>
                </a:solidFill>
                <a:ea typeface="Roboto Condensed Light" panose="02000000000000000000" pitchFamily="2" charset="0"/>
                <a:cs typeface="Times New Roman" panose="02020603050405020304" pitchFamily="18" charset="0"/>
              </a:rPr>
              <a:t>Чернігова від 17 жовтня 2025 року у справі № 751/8289/25</a:t>
            </a:r>
            <a:endParaRPr lang="uk-UA" sz="3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623527"/>
            <a:ext cx="11395494" cy="4054066"/>
          </a:xfrm>
        </p:spPr>
        <p:txBody>
          <a:bodyPr/>
          <a:lstStyle/>
          <a:p>
            <a:pPr marL="0" lvl="0" indent="0" algn="just">
              <a:buNone/>
            </a:pPr>
            <a:r>
              <a:rPr lang="uk-UA" dirty="0"/>
              <a:t>Цитата з постанови «Ось перевірений і відредагований варіант вашого тексту з виправленням граматичних, стилістичних і пунктуаційних помилок:» </a:t>
            </a:r>
            <a:r>
              <a:rPr lang="uk-UA" dirty="0" smtClean="0"/>
              <a:t>(міститься </a:t>
            </a:r>
            <a:r>
              <a:rPr lang="uk-UA" dirty="0"/>
              <a:t>безпосередньо у мотивувальній частині рішення).</a:t>
            </a:r>
          </a:p>
          <a:p>
            <a:pPr marL="0" lvl="0" indent="0" algn="just">
              <a:buNone/>
            </a:pPr>
            <a:r>
              <a:rPr lang="uk-UA" dirty="0" smtClean="0"/>
              <a:t>Вказана </a:t>
            </a:r>
            <a:r>
              <a:rPr lang="uk-UA" dirty="0"/>
              <a:t>фраза є типовою преамбулою (артефактом) мовної моделі перед видачею відредагованого тексту. Потрапляння цього фрагмента в офіційний текст постанови свідчить про те, що суд використовував ШІ для стилістичної правки пояснень учасників чи мотивувальної частини, однак припустився недбалості при фінальному редагуванні. Це піднімає питання про межі автоматизації судового процесу та ризик втрати суддівського контролю над текстом рішення.</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20</a:t>
            </a:fld>
            <a:endParaRPr lang="en-US" sz="1400" dirty="0">
              <a:solidFill>
                <a:srgbClr val="002949"/>
              </a:solidFill>
            </a:endParaRPr>
          </a:p>
        </p:txBody>
      </p:sp>
    </p:spTree>
    <p:extLst>
      <p:ext uri="{BB962C8B-B14F-4D97-AF65-F5344CB8AC3E}">
        <p14:creationId xmlns:p14="http://schemas.microsoft.com/office/powerpoint/2010/main" val="3797328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973252"/>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Рішення Господарського суду міста Києва від 24 жовтня 2025 року у справі № 910/9176/24</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377404"/>
            <a:ext cx="11395494" cy="4300189"/>
          </a:xfrm>
        </p:spPr>
        <p:txBody>
          <a:bodyPr/>
          <a:lstStyle/>
          <a:p>
            <a:pPr marL="0" lvl="0" indent="0" algn="just">
              <a:buNone/>
            </a:pPr>
            <a:r>
              <a:rPr lang="uk-UA" sz="2700" dirty="0"/>
              <a:t>Адвокатом у письмових та усних поясненнях використовувалися такі терміни "спеціальна військова операція", "на Україні" тощо, які хоч і були пояснені використанням ШІ, проте у сукупності із іншими доказами, на думку суду, свідчать про певний світогляд, притаманний підсанкційним особам.</a:t>
            </a:r>
          </a:p>
          <a:p>
            <a:pPr marL="0" lvl="0" indent="0" algn="just">
              <a:buNone/>
            </a:pPr>
            <a:r>
              <a:rPr lang="uk-UA" sz="2700" dirty="0"/>
              <a:t>Суд зайняв жорстку позицію щодо використання ШІ як виправдання за деструктивний контент. Сторона намагалася пояснити вживання термінології країни-агресора технічною помилкою ШІ. Однак суд розцінив це як усвідомлену позицію сторони, вказавши, що залучення ШІ до підготовки документів не знімає відповідальності за їхній зміст. Ця позиція підтверджує презумпцію того, що адвокат повинен повністю контролювати та верифікувати кожен термін, згенерований ШІ.</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21</a:t>
            </a:fld>
            <a:endParaRPr lang="en-US" sz="1400" dirty="0">
              <a:solidFill>
                <a:srgbClr val="002949"/>
              </a:solidFill>
            </a:endParaRPr>
          </a:p>
        </p:txBody>
      </p:sp>
    </p:spTree>
    <p:extLst>
      <p:ext uri="{BB962C8B-B14F-4D97-AF65-F5344CB8AC3E}">
        <p14:creationId xmlns:p14="http://schemas.microsoft.com/office/powerpoint/2010/main" val="892219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946609"/>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Ухвала Київського окружного адміністративного суду від 03 листопада 2025 року у справі № 320/52891/25</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350760"/>
            <a:ext cx="11395494" cy="4326833"/>
          </a:xfrm>
        </p:spPr>
        <p:txBody>
          <a:bodyPr/>
          <a:lstStyle/>
          <a:p>
            <a:pPr marL="0" lvl="0" indent="0" algn="just">
              <a:buNone/>
            </a:pPr>
            <a:r>
              <a:rPr lang="uk-UA" sz="2700" dirty="0" smtClean="0"/>
              <a:t>Заявник зазначає, що ним у зв`язку з припущенням, що зазначене рішення виготовлене за допомогою ШІ, без контролю судді було подано скаргу на дії судді до ВРП. Вважає, що наявність дисциплінарної скарги може викликати у останнього емоції помсти. Суд зазначає, що зазначені позивачем обставини не підтверджуються жодними належними та допустимими доказами та не свідчать про наявність обґрунтованого сумніву щодо неупередженості.</a:t>
            </a:r>
          </a:p>
          <a:p>
            <a:pPr marL="0" lvl="0" indent="0" algn="just">
              <a:buNone/>
            </a:pPr>
            <a:r>
              <a:rPr lang="uk-UA" sz="2700" dirty="0" smtClean="0"/>
              <a:t>Суд розглядав спробу відводу судді на підставі підозр у використанні ШІ для написання попередніх рішень. Саме по собі припущення про використання ШІ без доказів не може вважатися ознакою упередженості чи некомпетентності. Суд фактично захистив незалежність судді, вимагаючи від учасників процесу високого стандарту доказування фактів неправомірного використання ШІ.</a:t>
            </a:r>
            <a:endParaRPr lang="uk-UA" sz="270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22</a:t>
            </a:fld>
            <a:endParaRPr lang="en-US" sz="1400" dirty="0">
              <a:solidFill>
                <a:srgbClr val="002949"/>
              </a:solidFill>
            </a:endParaRPr>
          </a:p>
        </p:txBody>
      </p:sp>
    </p:spTree>
    <p:extLst>
      <p:ext uri="{BB962C8B-B14F-4D97-AF65-F5344CB8AC3E}">
        <p14:creationId xmlns:p14="http://schemas.microsoft.com/office/powerpoint/2010/main" val="33965640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Рішення Одеського окружного адміністративного суду від 11 листопада 2025 року у справі № 420/26668/25</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2700" dirty="0" smtClean="0"/>
              <a:t>Представник </a:t>
            </a:r>
            <a:r>
              <a:rPr lang="uk-UA" sz="2700" dirty="0"/>
              <a:t>позивача спирається на буквально вигадані норми, які не існують в національному законодавстві України, що притаманно неперевіреній роботі </a:t>
            </a:r>
            <a:r>
              <a:rPr lang="uk-UA" sz="2700" dirty="0" smtClean="0"/>
              <a:t>ШІ. Якщо </a:t>
            </a:r>
            <a:r>
              <a:rPr lang="uk-UA" sz="2700" dirty="0"/>
              <a:t>адвокат застосовує </a:t>
            </a:r>
            <a:r>
              <a:rPr lang="uk-UA" sz="2700" dirty="0" smtClean="0"/>
              <a:t>ШІ, </a:t>
            </a:r>
            <a:r>
              <a:rPr lang="uk-UA" sz="2700" dirty="0"/>
              <a:t>він не може пасивно покладатись на них і тим самим уникати свого професійного </a:t>
            </a:r>
            <a:r>
              <a:rPr lang="uk-UA" sz="2700" dirty="0" smtClean="0"/>
              <a:t>обов'язку. </a:t>
            </a:r>
            <a:r>
              <a:rPr lang="uk-UA" sz="2700" dirty="0"/>
              <a:t>Якщо адвокат використав </a:t>
            </a:r>
            <a:r>
              <a:rPr lang="uk-UA" sz="2700" dirty="0" smtClean="0"/>
              <a:t>ШІ, </a:t>
            </a:r>
            <a:r>
              <a:rPr lang="uk-UA" sz="2700" dirty="0"/>
              <a:t>але не перевірив його </a:t>
            </a:r>
            <a:r>
              <a:rPr lang="uk-UA" sz="2700" dirty="0" smtClean="0"/>
              <a:t>результати, </a:t>
            </a:r>
            <a:r>
              <a:rPr lang="uk-UA" sz="2700" dirty="0"/>
              <a:t>то це може вважатись недбалістю або порушенням професійних обов’язків.</a:t>
            </a:r>
          </a:p>
          <a:p>
            <a:pPr indent="0" algn="just">
              <a:lnSpc>
                <a:spcPct val="100000"/>
              </a:lnSpc>
              <a:spcBef>
                <a:spcPts val="0"/>
              </a:spcBef>
              <a:spcAft>
                <a:spcPts val="0"/>
              </a:spcAft>
              <a:buNone/>
            </a:pPr>
            <a:r>
              <a:rPr lang="uk-UA" sz="2700" dirty="0" smtClean="0"/>
              <a:t>Суд застосував </a:t>
            </a:r>
            <a:r>
              <a:rPr lang="uk-UA" sz="2700" dirty="0"/>
              <a:t>поняття юридичних галюцинацій ШІ, коли в позові з’явилися посилання на неіснуючі статті законів. Суд не лише констатував помилку, а й послався на європейські етичні стандарти для адвокатів, прирівнявши неперевірене використання ШІ до професійної недбалості. </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23</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897621"/>
          </a:xfrm>
        </p:spPr>
        <p:txBody>
          <a:bodyPr/>
          <a:lstStyle/>
          <a:p>
            <a:pPr algn="ctr"/>
            <a:r>
              <a:rPr lang="ru-RU" sz="3200" dirty="0">
                <a:solidFill>
                  <a:srgbClr val="004E9E"/>
                </a:solidFill>
                <a:ea typeface="Roboto Condensed Light" panose="02000000000000000000" pitchFamily="2" charset="0"/>
              </a:rPr>
              <a:t>Ухвала Полтавського окружного адміністративного суду </a:t>
            </a:r>
            <a:r>
              <a:rPr lang="ru-RU" sz="3200" dirty="0" smtClean="0">
                <a:solidFill>
                  <a:srgbClr val="004E9E"/>
                </a:solidFill>
                <a:ea typeface="Roboto Condensed Light" panose="02000000000000000000" pitchFamily="2" charset="0"/>
              </a:rPr>
              <a:t/>
            </a:r>
            <a:br>
              <a:rPr lang="ru-RU" sz="3200" dirty="0" smtClean="0">
                <a:solidFill>
                  <a:srgbClr val="004E9E"/>
                </a:solidFill>
                <a:ea typeface="Roboto Condensed Light" panose="02000000000000000000" pitchFamily="2" charset="0"/>
              </a:rPr>
            </a:br>
            <a:r>
              <a:rPr lang="ru-RU" sz="3200" dirty="0" smtClean="0">
                <a:solidFill>
                  <a:srgbClr val="004E9E"/>
                </a:solidFill>
                <a:ea typeface="Roboto Condensed Light" panose="02000000000000000000" pitchFamily="2" charset="0"/>
              </a:rPr>
              <a:t>від </a:t>
            </a:r>
            <a:r>
              <a:rPr lang="ru-RU" sz="3200" dirty="0">
                <a:solidFill>
                  <a:srgbClr val="004E9E"/>
                </a:solidFill>
                <a:ea typeface="Roboto Condensed Light" panose="02000000000000000000" pitchFamily="2" charset="0"/>
              </a:rPr>
              <a:t>17 листопада 2025 року у справі № 538/819/25</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Матеріальну шкоду: витрати на підготовку процесуальних документів, включно з оплатою підписки </a:t>
            </a:r>
            <a:r>
              <a:rPr lang="en-US" dirty="0">
                <a:solidFill>
                  <a:srgbClr val="002949"/>
                </a:solidFill>
                <a:ea typeface="Roboto Condensed Light" panose="02000000000000000000" pitchFamily="2" charset="0"/>
                <a:cs typeface="Times New Roman" panose="02020603050405020304" pitchFamily="18" charset="0"/>
              </a:rPr>
              <a:t>ChatGPT Plus (</a:t>
            </a:r>
            <a:r>
              <a:rPr lang="uk-UA" dirty="0">
                <a:solidFill>
                  <a:srgbClr val="002949"/>
                </a:solidFill>
                <a:ea typeface="Roboto Condensed Light" panose="02000000000000000000" pitchFamily="2" charset="0"/>
                <a:cs typeface="Times New Roman" panose="02020603050405020304" pitchFamily="18" charset="0"/>
              </a:rPr>
              <a:t>докази додам до кінця розгляду справи, в залежності від кількості місяців необхідності використання підписки).</a:t>
            </a:r>
          </a:p>
          <a:p>
            <a:pPr indent="0" algn="just">
              <a:lnSpc>
                <a:spcPct val="100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Цей документ фіксує нову тенденцію в судових витратах – спробу сторони стягнути з опонента вартість підписки на </a:t>
            </a:r>
            <a:r>
              <a:rPr lang="uk-UA" dirty="0" smtClean="0">
                <a:solidFill>
                  <a:srgbClr val="002949"/>
                </a:solidFill>
                <a:ea typeface="Roboto Condensed Light" panose="02000000000000000000" pitchFamily="2" charset="0"/>
                <a:cs typeface="Times New Roman" panose="02020603050405020304" pitchFamily="18" charset="0"/>
              </a:rPr>
              <a:t>ШІ як </a:t>
            </a:r>
            <a:r>
              <a:rPr lang="uk-UA" dirty="0">
                <a:solidFill>
                  <a:srgbClr val="002949"/>
                </a:solidFill>
                <a:ea typeface="Roboto Condensed Light" panose="02000000000000000000" pitchFamily="2" charset="0"/>
                <a:cs typeface="Times New Roman" panose="02020603050405020304" pitchFamily="18" charset="0"/>
              </a:rPr>
              <a:t>частину </a:t>
            </a:r>
            <a:r>
              <a:rPr lang="uk-UA" dirty="0" smtClean="0">
                <a:solidFill>
                  <a:srgbClr val="002949"/>
                </a:solidFill>
                <a:ea typeface="Roboto Condensed Light" panose="02000000000000000000" pitchFamily="2" charset="0"/>
                <a:cs typeface="Times New Roman" panose="02020603050405020304" pitchFamily="18" charset="0"/>
              </a:rPr>
              <a:t>витрат </a:t>
            </a:r>
            <a:r>
              <a:rPr lang="uk-UA" dirty="0">
                <a:solidFill>
                  <a:srgbClr val="002949"/>
                </a:solidFill>
                <a:ea typeface="Roboto Condensed Light" panose="02000000000000000000" pitchFamily="2" charset="0"/>
                <a:cs typeface="Times New Roman" panose="02020603050405020304" pitchFamily="18" charset="0"/>
              </a:rPr>
              <a:t>на підготовку позову. Хоча у цій справі суд повернув заяву з процедурних підстав, сам факт такої вимоги є важливим фактом: учасники процесу починають розглядати </a:t>
            </a:r>
            <a:r>
              <a:rPr lang="uk-UA" dirty="0" smtClean="0">
                <a:solidFill>
                  <a:srgbClr val="002949"/>
                </a:solidFill>
                <a:ea typeface="Roboto Condensed Light" panose="02000000000000000000" pitchFamily="2" charset="0"/>
                <a:cs typeface="Times New Roman" panose="02020603050405020304" pitchFamily="18" charset="0"/>
              </a:rPr>
              <a:t>ШІ (і </a:t>
            </a:r>
            <a:r>
              <a:rPr lang="uk-UA" dirty="0">
                <a:solidFill>
                  <a:srgbClr val="002949"/>
                </a:solidFill>
                <a:ea typeface="Roboto Condensed Light" panose="02000000000000000000" pitchFamily="2" charset="0"/>
                <a:cs typeface="Times New Roman" panose="02020603050405020304" pitchFamily="18" charset="0"/>
              </a:rPr>
              <a:t>такі, що підлягають відшкодуванню) витрати нарівні з послугами пошти чи послугами </a:t>
            </a:r>
            <a:r>
              <a:rPr lang="uk-UA" dirty="0" smtClean="0">
                <a:solidFill>
                  <a:srgbClr val="002949"/>
                </a:solidFill>
                <a:ea typeface="Roboto Condensed Light" panose="02000000000000000000" pitchFamily="2" charset="0"/>
                <a:cs typeface="Times New Roman" panose="02020603050405020304" pitchFamily="18" charset="0"/>
              </a:rPr>
              <a:t>адвоката</a:t>
            </a:r>
            <a:r>
              <a:rPr lang="uk-UA" dirty="0">
                <a:solidFill>
                  <a:srgbClr val="002949"/>
                </a:solidFill>
                <a:ea typeface="Roboto Condensed Light" panose="02000000000000000000" pitchFamily="2" charset="0"/>
                <a:cs typeface="Times New Roman" panose="02020603050405020304" pitchFamily="18" charset="0"/>
              </a:rPr>
              <a:t>.</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24</a:t>
            </a:fld>
            <a:endParaRPr lang="en-US" sz="1400" dirty="0">
              <a:solidFill>
                <a:srgbClr val="002949"/>
              </a:solidFill>
            </a:endParaRPr>
          </a:p>
        </p:txBody>
      </p:sp>
    </p:spTree>
    <p:extLst>
      <p:ext uri="{BB962C8B-B14F-4D97-AF65-F5344CB8AC3E}">
        <p14:creationId xmlns:p14="http://schemas.microsoft.com/office/powerpoint/2010/main" val="27252660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Ухвала Дубенського міськрайонного суду Рівненської області від 21 листопада 2025 року у справі № 559/4182/23</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546228"/>
            <a:ext cx="11395494" cy="4318549"/>
          </a:xfrm>
        </p:spPr>
        <p:txBody>
          <a:bodyPr/>
          <a:lstStyle/>
          <a:p>
            <a:pPr indent="0" algn="just">
              <a:lnSpc>
                <a:spcPct val="100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Звичайно, людина може користуватись послугами ШІ при формуванні своєї позиції, але необхідно уникати юридичних галюцинацій ШІ і формувати вимоги скарги не абстрактні, а конкретні і згідно вимог чинного законодавства.</a:t>
            </a:r>
          </a:p>
          <a:p>
            <a:pPr indent="0" algn="just">
              <a:lnSpc>
                <a:spcPct val="100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Суддя у цій справі ввів у правовий обіг термін «юридичні марення ШІ» </a:t>
            </a:r>
            <a:r>
              <a:rPr lang="uk-UA" dirty="0" smtClean="0">
                <a:solidFill>
                  <a:srgbClr val="002949"/>
                </a:solidFill>
                <a:ea typeface="Roboto Condensed Light" panose="02000000000000000000" pitchFamily="2" charset="0"/>
                <a:cs typeface="Times New Roman" panose="02020603050405020304" pitchFamily="18" charset="0"/>
              </a:rPr>
              <a:t>(галюцинації</a:t>
            </a:r>
            <a:r>
              <a:rPr lang="uk-UA" dirty="0">
                <a:solidFill>
                  <a:srgbClr val="002949"/>
                </a:solidFill>
                <a:ea typeface="Roboto Condensed Light" panose="02000000000000000000" pitchFamily="2" charset="0"/>
                <a:cs typeface="Times New Roman" panose="02020603050405020304" pitchFamily="18" charset="0"/>
              </a:rPr>
              <a:t>). Суд визнав право громадян використовувати ШІ як допоміжний інструмент, проте чітко вказав на ризик генерування ШІ неіснуючих норм або абстрактних вимог. </a:t>
            </a:r>
            <a:r>
              <a:rPr lang="uk-UA" dirty="0" smtClean="0">
                <a:solidFill>
                  <a:srgbClr val="002949"/>
                </a:solidFill>
                <a:ea typeface="Roboto Condensed Light" panose="02000000000000000000" pitchFamily="2" charset="0"/>
                <a:cs typeface="Times New Roman" panose="02020603050405020304" pitchFamily="18" charset="0"/>
              </a:rPr>
              <a:t>Використання </a:t>
            </a:r>
            <a:r>
              <a:rPr lang="uk-UA" dirty="0">
                <a:solidFill>
                  <a:srgbClr val="002949"/>
                </a:solidFill>
                <a:ea typeface="Roboto Condensed Light" panose="02000000000000000000" pitchFamily="2" charset="0"/>
                <a:cs typeface="Times New Roman" panose="02020603050405020304" pitchFamily="18" charset="0"/>
              </a:rPr>
              <a:t>ШІ не звільняє учасника від обов'язку дотримуватися конкретики та процесуальних фільтрів, встановлених процесуальним законом.</a:t>
            </a: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25</a:t>
            </a:fld>
            <a:endParaRPr lang="en-US" sz="1400" dirty="0">
              <a:solidFill>
                <a:srgbClr val="002949"/>
              </a:solidFill>
            </a:endParaRPr>
          </a:p>
        </p:txBody>
      </p:sp>
    </p:spTree>
    <p:extLst>
      <p:ext uri="{BB962C8B-B14F-4D97-AF65-F5344CB8AC3E}">
        <p14:creationId xmlns:p14="http://schemas.microsoft.com/office/powerpoint/2010/main" val="23003053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1096730"/>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Вирок Дніпровського районного суду міста Києва </a:t>
            </a:r>
            <a:r>
              <a:rPr lang="ru-RU" sz="3600" b="1" dirty="0" smtClean="0">
                <a:solidFill>
                  <a:srgbClr val="004E9E"/>
                </a:solidFill>
                <a:ea typeface="Roboto Condensed Light" panose="02000000000000000000" pitchFamily="2" charset="0"/>
                <a:cs typeface="Times New Roman" panose="02020603050405020304" pitchFamily="18" charset="0"/>
              </a:rPr>
              <a:t/>
            </a:r>
            <a:br>
              <a:rPr lang="ru-RU" sz="3600" b="1" dirty="0" smtClean="0">
                <a:solidFill>
                  <a:srgbClr val="004E9E"/>
                </a:solidFill>
                <a:ea typeface="Roboto Condensed Light" panose="02000000000000000000" pitchFamily="2" charset="0"/>
                <a:cs typeface="Times New Roman" panose="02020603050405020304" pitchFamily="18" charset="0"/>
              </a:rPr>
            </a:br>
            <a:r>
              <a:rPr lang="ru-RU" sz="3600" b="1" dirty="0" smtClean="0">
                <a:solidFill>
                  <a:srgbClr val="004E9E"/>
                </a:solidFill>
                <a:ea typeface="Roboto Condensed Light" panose="02000000000000000000" pitchFamily="2" charset="0"/>
                <a:cs typeface="Times New Roman" panose="02020603050405020304" pitchFamily="18" charset="0"/>
              </a:rPr>
              <a:t>від </a:t>
            </a:r>
            <a:r>
              <a:rPr lang="ru-RU" sz="3600" b="1" dirty="0">
                <a:solidFill>
                  <a:srgbClr val="004E9E"/>
                </a:solidFill>
                <a:ea typeface="Roboto Condensed Light" panose="02000000000000000000" pitchFamily="2" charset="0"/>
                <a:cs typeface="Times New Roman" panose="02020603050405020304" pitchFamily="18" charset="0"/>
              </a:rPr>
              <a:t>09 грудня 2025 року у справі № 755/23443/25</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474237"/>
            <a:ext cx="11395494" cy="4203356"/>
          </a:xfrm>
        </p:spPr>
        <p:txBody>
          <a:bodyPr/>
          <a:lstStyle/>
          <a:p>
            <a:pPr indent="0" algn="just">
              <a:lnSpc>
                <a:spcPct val="100000"/>
              </a:lnSpc>
              <a:spcBef>
                <a:spcPts val="0"/>
              </a:spcBef>
              <a:spcAft>
                <a:spcPts val="0"/>
              </a:spcAft>
              <a:buNone/>
            </a:pPr>
            <a:r>
              <a:rPr lang="uk-UA" sz="2400" dirty="0">
                <a:solidFill>
                  <a:srgbClr val="002949"/>
                </a:solidFill>
                <a:ea typeface="Roboto Condensed Light" panose="02000000000000000000" pitchFamily="2" charset="0"/>
                <a:cs typeface="Times New Roman" panose="02020603050405020304" pitchFamily="18" charset="0"/>
              </a:rPr>
              <a:t>Розміщував відповідні відеоматеріали, які були спеціально виготовлені за допомогою наявних у нього технічних </a:t>
            </a:r>
            <a:r>
              <a:rPr lang="uk-UA" sz="2400" dirty="0" smtClean="0">
                <a:solidFill>
                  <a:srgbClr val="002949"/>
                </a:solidFill>
                <a:ea typeface="Roboto Condensed Light" panose="02000000000000000000" pitchFamily="2" charset="0"/>
                <a:cs typeface="Times New Roman" panose="02020603050405020304" pitchFamily="18" charset="0"/>
              </a:rPr>
              <a:t>засобів </a:t>
            </a:r>
            <a:r>
              <a:rPr lang="uk-UA" sz="2400" dirty="0">
                <a:solidFill>
                  <a:srgbClr val="002949"/>
                </a:solidFill>
                <a:ea typeface="Roboto Condensed Light" panose="02000000000000000000" pitchFamily="2" charset="0"/>
                <a:cs typeface="Times New Roman" panose="02020603050405020304" pitchFamily="18" charset="0"/>
              </a:rPr>
              <a:t>з використанням інструментів ШІ для анімованих фотографій, який «оживляє» </a:t>
            </a:r>
            <a:r>
              <a:rPr lang="uk-UA" sz="2400" dirty="0" smtClean="0">
                <a:solidFill>
                  <a:srgbClr val="002949"/>
                </a:solidFill>
                <a:ea typeface="Roboto Condensed Light" panose="02000000000000000000" pitchFamily="2" charset="0"/>
                <a:cs typeface="Times New Roman" panose="02020603050405020304" pitchFamily="18" charset="0"/>
              </a:rPr>
              <a:t>додавши </a:t>
            </a:r>
            <a:r>
              <a:rPr lang="uk-UA" sz="2400" dirty="0">
                <a:solidFill>
                  <a:srgbClr val="002949"/>
                </a:solidFill>
                <a:ea typeface="Roboto Condensed Light" panose="02000000000000000000" pitchFamily="2" charset="0"/>
                <a:cs typeface="Times New Roman" panose="02020603050405020304" pitchFamily="18" charset="0"/>
              </a:rPr>
              <a:t>до нього розмовний текст, почав </a:t>
            </a:r>
            <a:r>
              <a:rPr lang="uk-UA" sz="2400" dirty="0" smtClean="0">
                <a:solidFill>
                  <a:srgbClr val="002949"/>
                </a:solidFill>
                <a:ea typeface="Roboto Condensed Light" panose="02000000000000000000" pitchFamily="2" charset="0"/>
                <a:cs typeface="Times New Roman" panose="02020603050405020304" pitchFamily="18" charset="0"/>
              </a:rPr>
              <a:t>розміщувати </a:t>
            </a:r>
            <a:r>
              <a:rPr lang="uk-UA" sz="2400" dirty="0">
                <a:solidFill>
                  <a:srgbClr val="002949"/>
                </a:solidFill>
                <a:ea typeface="Roboto Condensed Light" panose="02000000000000000000" pitchFamily="2" charset="0"/>
                <a:cs typeface="Times New Roman" panose="02020603050405020304" pitchFamily="18" charset="0"/>
              </a:rPr>
              <a:t>короткі відеоролики із зображеннями фізичної особи в образі головного героя телесеріалу; надсилаючи їм текстові повідомлення згенеровані </a:t>
            </a:r>
            <a:r>
              <a:rPr lang="uk-UA" sz="2400" dirty="0" smtClean="0">
                <a:solidFill>
                  <a:srgbClr val="002949"/>
                </a:solidFill>
                <a:ea typeface="Roboto Condensed Light" panose="02000000000000000000" pitchFamily="2" charset="0"/>
                <a:cs typeface="Times New Roman" panose="02020603050405020304" pitchFamily="18" charset="0"/>
              </a:rPr>
              <a:t>ШІ.</a:t>
            </a:r>
            <a:endParaRPr lang="uk-UA" sz="24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2400" dirty="0">
                <a:solidFill>
                  <a:srgbClr val="002949"/>
                </a:solidFill>
                <a:ea typeface="Roboto Condensed Light" panose="02000000000000000000" pitchFamily="2" charset="0"/>
                <a:cs typeface="Times New Roman" panose="02020603050405020304" pitchFamily="18" charset="0"/>
              </a:rPr>
              <a:t>Це знаковий вирок, де ШІ виступає знаряддям вчинення злочину (шахрайства). Обвинувачений використовував технології </a:t>
            </a:r>
            <a:r>
              <a:rPr lang="en-US" sz="2400" dirty="0">
                <a:solidFill>
                  <a:srgbClr val="002949"/>
                </a:solidFill>
                <a:ea typeface="Roboto Condensed Light" panose="02000000000000000000" pitchFamily="2" charset="0"/>
                <a:cs typeface="Times New Roman" panose="02020603050405020304" pitchFamily="18" charset="0"/>
              </a:rPr>
              <a:t>Deepfake </a:t>
            </a:r>
            <a:r>
              <a:rPr lang="uk-UA" sz="2400" dirty="0">
                <a:solidFill>
                  <a:srgbClr val="002949"/>
                </a:solidFill>
                <a:ea typeface="Roboto Condensed Light" panose="02000000000000000000" pitchFamily="2" charset="0"/>
                <a:cs typeface="Times New Roman" panose="02020603050405020304" pitchFamily="18" charset="0"/>
              </a:rPr>
              <a:t>для створення розмовних </a:t>
            </a:r>
            <a:r>
              <a:rPr lang="uk-UA" sz="2400" dirty="0" smtClean="0">
                <a:solidFill>
                  <a:srgbClr val="002949"/>
                </a:solidFill>
                <a:ea typeface="Roboto Condensed Light" panose="02000000000000000000" pitchFamily="2" charset="0"/>
                <a:cs typeface="Times New Roman" panose="02020603050405020304" pitchFamily="18" charset="0"/>
              </a:rPr>
              <a:t>відео, </a:t>
            </a:r>
            <a:r>
              <a:rPr lang="uk-UA" sz="2400" dirty="0">
                <a:solidFill>
                  <a:srgbClr val="002949"/>
                </a:solidFill>
                <a:ea typeface="Roboto Condensed Light" panose="02000000000000000000" pitchFamily="2" charset="0"/>
                <a:cs typeface="Times New Roman" panose="02020603050405020304" pitchFamily="18" charset="0"/>
              </a:rPr>
              <a:t>видаючи їх за звернення «мольфара», а текстові відповіді жертвам також генерував через ШІ. Суд кваліфікував такі дії як незаконні операції з використанням електронно-обчислювальної техніки (ч. 4 ст. 190 </a:t>
            </a:r>
            <a:r>
              <a:rPr lang="uk-UA" sz="2400" dirty="0" smtClean="0">
                <a:solidFill>
                  <a:srgbClr val="002949"/>
                </a:solidFill>
                <a:ea typeface="Roboto Condensed Light" panose="02000000000000000000" pitchFamily="2" charset="0"/>
                <a:cs typeface="Times New Roman" panose="02020603050405020304" pitchFamily="18" charset="0"/>
              </a:rPr>
              <a:t>КК). </a:t>
            </a:r>
            <a:r>
              <a:rPr lang="uk-UA" sz="2400" dirty="0">
                <a:solidFill>
                  <a:srgbClr val="002949"/>
                </a:solidFill>
                <a:ea typeface="Roboto Condensed Light" panose="02000000000000000000" pitchFamily="2" charset="0"/>
                <a:cs typeface="Times New Roman" panose="02020603050405020304" pitchFamily="18" charset="0"/>
              </a:rPr>
              <a:t>Вирок демонструє, що використання ШІ для введення в оману є обтяжуючим фактором цифрового шахрайства.</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26</a:t>
            </a:fld>
            <a:endParaRPr lang="en-US" sz="1400" dirty="0">
              <a:solidFill>
                <a:srgbClr val="002949"/>
              </a:solidFill>
            </a:endParaRPr>
          </a:p>
        </p:txBody>
      </p:sp>
    </p:spTree>
    <p:extLst>
      <p:ext uri="{BB962C8B-B14F-4D97-AF65-F5344CB8AC3E}">
        <p14:creationId xmlns:p14="http://schemas.microsoft.com/office/powerpoint/2010/main" val="34117557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823964"/>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Рішення Миргородського міськрайонного суду Полтавської області від 10 грудня 2025 року у справі № 541/2432</a:t>
            </a:r>
            <a:r>
              <a:rPr lang="ru-RU" sz="3600" b="1" dirty="0">
                <a:solidFill>
                  <a:srgbClr val="004E9E"/>
                </a:solidFill>
                <a:ea typeface="Roboto Condensed Light" panose="02000000000000000000" pitchFamily="2" charset="0"/>
                <a:cs typeface="Times New Roman" panose="02020603050405020304" pitchFamily="18" charset="0"/>
              </a:rPr>
              <a:t>/25</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492898"/>
            <a:ext cx="11395494" cy="4184695"/>
          </a:xfrm>
        </p:spPr>
        <p:txBody>
          <a:bodyPr/>
          <a:lstStyle/>
          <a:p>
            <a:pPr indent="0" algn="just">
              <a:lnSpc>
                <a:spcPct val="100000"/>
              </a:lnSpc>
              <a:spcBef>
                <a:spcPts val="0"/>
              </a:spcBef>
              <a:spcAft>
                <a:spcPts val="0"/>
              </a:spcAft>
              <a:buNone/>
            </a:pPr>
            <a:r>
              <a:rPr lang="uk-UA" sz="2700" dirty="0">
                <a:solidFill>
                  <a:srgbClr val="002949"/>
                </a:solidFill>
                <a:ea typeface="Roboto Condensed Light" panose="02000000000000000000" pitchFamily="2" charset="0"/>
                <a:cs typeface="Times New Roman" panose="02020603050405020304" pitchFamily="18" charset="0"/>
              </a:rPr>
              <a:t>Доводи </a:t>
            </a:r>
            <a:r>
              <a:rPr lang="uk-UA" sz="2700" dirty="0" smtClean="0">
                <a:solidFill>
                  <a:srgbClr val="002949"/>
                </a:solidFill>
                <a:ea typeface="Roboto Condensed Light" panose="02000000000000000000" pitchFamily="2" charset="0"/>
                <a:cs typeface="Times New Roman" panose="02020603050405020304" pitchFamily="18" charset="0"/>
              </a:rPr>
              <a:t>відповідача, </a:t>
            </a:r>
            <a:r>
              <a:rPr lang="uk-UA" sz="2700" dirty="0">
                <a:solidFill>
                  <a:srgbClr val="002949"/>
                </a:solidFill>
                <a:ea typeface="Roboto Condensed Light" panose="02000000000000000000" pitchFamily="2" charset="0"/>
                <a:cs typeface="Times New Roman" panose="02020603050405020304" pitchFamily="18" charset="0"/>
              </a:rPr>
              <a:t>які ґрунтуються лише на інформації з відкритих джерел мережі Інтернет, а також висновків ШІ щодо пошукових запитів, були спростовані дослідженими судом доказами.</a:t>
            </a:r>
          </a:p>
          <a:p>
            <a:pPr indent="0" algn="just">
              <a:lnSpc>
                <a:spcPct val="100000"/>
              </a:lnSpc>
              <a:spcBef>
                <a:spcPts val="0"/>
              </a:spcBef>
              <a:spcAft>
                <a:spcPts val="0"/>
              </a:spcAft>
              <a:buNone/>
            </a:pPr>
            <a:r>
              <a:rPr lang="uk-UA" sz="2700" dirty="0">
                <a:solidFill>
                  <a:srgbClr val="002949"/>
                </a:solidFill>
                <a:ea typeface="Roboto Condensed Light" panose="02000000000000000000" pitchFamily="2" charset="0"/>
                <a:cs typeface="Times New Roman" panose="02020603050405020304" pitchFamily="18" charset="0"/>
              </a:rPr>
              <a:t>Це рішення фіксує процесуальну поразку аргументації від ШІ. Відповідач намагалася спростувати факт правонаступництва банківських установ, посилаючись на висновки, згенеровані ШІ за її пошуковими запитами. Суд віддав пріоритет офіційним документам (витягам із реєстрів та статутам) над результатами пошуку ШІ. Правова позиція суду: позиція ШІ не мають самостійної юридичної сили, якщо вони суперечать відомостям із державних інформаційних систем та письмовим доказам.</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27</a:t>
            </a:fld>
            <a:endParaRPr lang="en-US" sz="1400" dirty="0">
              <a:solidFill>
                <a:srgbClr val="002949"/>
              </a:solidFill>
            </a:endParaRPr>
          </a:p>
        </p:txBody>
      </p:sp>
    </p:spTree>
    <p:extLst>
      <p:ext uri="{BB962C8B-B14F-4D97-AF65-F5344CB8AC3E}">
        <p14:creationId xmlns:p14="http://schemas.microsoft.com/office/powerpoint/2010/main" val="27852854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87036" y="738234"/>
            <a:ext cx="11108140" cy="5047536"/>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ts val="0"/>
              </a:spcBef>
              <a:spcAft>
                <a:spcPts val="0"/>
              </a:spcAft>
              <a:buNone/>
            </a:pPr>
            <a:r>
              <a:rPr lang="uk-UA" sz="1400" dirty="0">
                <a:solidFill>
                  <a:srgbClr val="002949"/>
                </a:solidFill>
                <a:ea typeface="Roboto Condensed Light" panose="02000000000000000000" pitchFamily="2" charset="0"/>
                <a:cs typeface="Times New Roman" panose="02020603050405020304" pitchFamily="18" charset="0"/>
              </a:rPr>
              <a:t>1. Берназюк Ян. Штучний інтелект та система правосуддя України: результати співпраці у році, що минув </a:t>
            </a:r>
            <a:r>
              <a:rPr lang="en-US" sz="1400" dirty="0">
                <a:solidFill>
                  <a:srgbClr val="002949"/>
                </a:solidFill>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400" dirty="0">
                <a:solidFill>
                  <a:srgbClr val="002949"/>
                </a:solidFill>
                <a:ea typeface="Roboto Condensed Light" panose="02000000000000000000" pitchFamily="2" charset="0"/>
                <a:cs typeface="Times New Roman" panose="02020603050405020304" pitchFamily="18" charset="0"/>
              </a:rPr>
              <a:t> </a:t>
            </a:r>
            <a:endParaRPr lang="en-US" sz="1400" dirty="0">
              <a:solidFill>
                <a:srgbClr val="002949"/>
              </a:solidFill>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400" dirty="0">
                <a:solidFill>
                  <a:srgbClr val="002949"/>
                </a:solidFill>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400" dirty="0">
                <a:solidFill>
                  <a:srgbClr val="002949"/>
                </a:solidFill>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400" dirty="0">
                <a:solidFill>
                  <a:srgbClr val="002949"/>
                </a:solidFill>
                <a:ea typeface="Roboto Condensed Light" panose="02000000000000000000" pitchFamily="2" charset="0"/>
                <a:cs typeface="Times New Roman" panose="02020603050405020304" pitchFamily="18" charset="0"/>
              </a:rPr>
              <a:t> </a:t>
            </a:r>
            <a:r>
              <a:rPr lang="en-US" sz="14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sz="1400" dirty="0">
                <a:solidFill>
                  <a:srgbClr val="002949"/>
                </a:solidFill>
                <a:ea typeface="Roboto Condensed Light" panose="02000000000000000000" pitchFamily="2" charset="0"/>
                <a:cs typeface="Times New Roman" panose="02020603050405020304" pitchFamily="18" charset="0"/>
              </a:rPr>
              <a:t>3. Берназюк Ян. Цифрова ера правосуддя: роль ШІ у забезпеченні єдності судової практики в Україні </a:t>
            </a:r>
            <a:r>
              <a:rPr lang="en-US" sz="1400" dirty="0">
                <a:solidFill>
                  <a:srgbClr val="002949"/>
                </a:solidFill>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400" dirty="0">
                <a:solidFill>
                  <a:srgbClr val="002949"/>
                </a:solidFill>
                <a:ea typeface="Roboto Condensed Light" panose="02000000000000000000" pitchFamily="2" charset="0"/>
                <a:cs typeface="Times New Roman" panose="02020603050405020304" pitchFamily="18" charset="0"/>
              </a:rPr>
              <a:t> </a:t>
            </a:r>
            <a:r>
              <a:rPr lang="en-US" sz="1400" dirty="0">
                <a:solidFill>
                  <a:srgbClr val="002949"/>
                </a:solidFill>
                <a:ea typeface="Roboto Condensed Light" panose="02000000000000000000" pitchFamily="2" charset="0"/>
                <a:cs typeface="Times New Roman" panose="02020603050405020304" pitchFamily="18" charset="0"/>
              </a:rPr>
              <a:t> </a:t>
            </a:r>
            <a:endParaRPr lang="uk-UA" sz="1400" dirty="0">
              <a:solidFill>
                <a:srgbClr val="002949"/>
              </a:solidFill>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400" dirty="0">
                <a:ea typeface="Roboto Condensed Light" panose="02000000000000000000" pitchFamily="2" charset="0"/>
                <a:cs typeface="Times New Roman" panose="02020603050405020304" pitchFamily="18" charset="0"/>
              </a:rPr>
              <a:t>4. </a:t>
            </a:r>
            <a:r>
              <a:rPr lang="en-US" sz="1400" dirty="0">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400" dirty="0">
                <a:ea typeface="Roboto Condensed Light" panose="02000000000000000000" pitchFamily="2" charset="0"/>
                <a:cs typeface="Times New Roman" panose="02020603050405020304" pitchFamily="18" charset="0"/>
              </a:rPr>
              <a:t> </a:t>
            </a:r>
            <a:r>
              <a:rPr lang="uk-UA" sz="1400" u="sng" kern="100" dirty="0">
                <a:solidFill>
                  <a:srgbClr val="0563C1"/>
                </a:solidFill>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4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40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400" kern="100" dirty="0">
                <a:ea typeface="Calibri" panose="020F0502020204030204" pitchFamily="34" charset="0"/>
                <a:cs typeface="Times New Roman" panose="02020603050405020304" pitchFamily="18" charset="0"/>
                <a:hlinkClick r:id="rId6"/>
              </a:rPr>
              <a:t>https://slovo.nsj.gov.ua/images/pdf/2024_4_49/nsj_4_49_2024.pdf</a:t>
            </a:r>
            <a:r>
              <a:rPr lang="uk-UA" sz="14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400" kern="100" dirty="0">
                <a:ea typeface="Calibri" panose="020F0502020204030204" pitchFamily="34" charset="0"/>
                <a:cs typeface="Times New Roman" panose="02020603050405020304" pitchFamily="18" charset="0"/>
              </a:rPr>
              <a:t>6. </a:t>
            </a:r>
            <a:r>
              <a:rPr lang="ru-RU" sz="1400" kern="100" dirty="0">
                <a:ea typeface="Calibri" panose="020F0502020204030204" pitchFamily="34" charset="0"/>
                <a:cs typeface="Times New Roman" panose="02020603050405020304" pitchFamily="18" charset="0"/>
              </a:rPr>
              <a:t>Берназюк Ян. </a:t>
            </a:r>
            <a:r>
              <a:rPr lang="uk-UA" sz="140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400" kern="100" dirty="0">
                <a:ea typeface="Calibri" panose="020F0502020204030204" pitchFamily="34" charset="0"/>
                <a:cs typeface="Times New Roman" panose="02020603050405020304" pitchFamily="18" charset="0"/>
              </a:rPr>
              <a:t>а. № 4 (792). - С. 16-18. </a:t>
            </a:r>
            <a:r>
              <a:rPr lang="en-US" sz="140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4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400" kern="100" dirty="0">
                <a:ea typeface="Calibri" panose="020F0502020204030204" pitchFamily="34" charset="0"/>
                <a:cs typeface="Times New Roman" panose="02020603050405020304" pitchFamily="18" charset="0"/>
              </a:rPr>
              <a:t>7. </a:t>
            </a:r>
            <a:r>
              <a:rPr lang="en-US" sz="1400" dirty="0">
                <a:ea typeface="Roboto Condensed Light" panose="02000000000000000000" pitchFamily="2" charset="0"/>
                <a:cs typeface="Times New Roman" panose="02020603050405020304" pitchFamily="18" charset="0"/>
              </a:rPr>
              <a:t>Bernaziuk Ian. </a:t>
            </a:r>
            <a:r>
              <a:rPr lang="en-US" sz="1400" kern="100" dirty="0">
                <a:ea typeface="Calibri" panose="020F0502020204030204" pitchFamily="34" charset="0"/>
                <a:cs typeface="Times New Roman" panose="02020603050405020304" pitchFamily="18" charset="0"/>
              </a:rPr>
              <a:t>Artificial Intelligence in the Ukrainian Judiciary: Charting the Course Under the Digital Gavel</a:t>
            </a:r>
            <a:r>
              <a:rPr lang="uk-UA" sz="1400" kern="100" dirty="0">
                <a:ea typeface="Calibri" panose="020F0502020204030204" pitchFamily="34" charset="0"/>
                <a:cs typeface="Times New Roman" panose="02020603050405020304" pitchFamily="18" charset="0"/>
              </a:rPr>
              <a:t> </a:t>
            </a:r>
            <a:r>
              <a:rPr lang="en-US" sz="140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uk-UA" sz="1400" kern="100" dirty="0">
              <a:ea typeface="Calibri" panose="020F0502020204030204" pitchFamily="34" charset="0"/>
              <a:cs typeface="Times New Roman" panose="02020603050405020304" pitchFamily="18" charset="0"/>
            </a:endParaRPr>
          </a:p>
          <a:p>
            <a:pPr algn="just">
              <a:lnSpc>
                <a:spcPct val="100000"/>
              </a:lnSpc>
              <a:spcBef>
                <a:spcPts val="0"/>
              </a:spcBef>
              <a:spcAft>
                <a:spcPts val="0"/>
              </a:spcAft>
              <a:buNone/>
            </a:pPr>
            <a:r>
              <a:rPr lang="uk-UA" altLang="uk-UA" sz="1400" kern="100" dirty="0">
                <a:solidFill>
                  <a:srgbClr val="002949"/>
                </a:solidFill>
                <a:cs typeface="Times New Roman" panose="02020603050405020304" pitchFamily="18" charset="0"/>
              </a:rPr>
              <a:t>8. </a:t>
            </a:r>
            <a:r>
              <a:rPr lang="en-US" sz="1400" dirty="0">
                <a:ea typeface="Roboto Condensed Light" panose="02000000000000000000" pitchFamily="2" charset="0"/>
                <a:cs typeface="Times New Roman" panose="02020603050405020304" pitchFamily="18" charset="0"/>
              </a:rPr>
              <a:t>Bernaziuk Ian. </a:t>
            </a:r>
            <a:r>
              <a:rPr lang="en-US" altLang="uk-UA" sz="1400" kern="100" dirty="0">
                <a:solidFill>
                  <a:srgbClr val="002949"/>
                </a:solidFill>
                <a:cs typeface="Times New Roman" panose="02020603050405020304" pitchFamily="18" charset="0"/>
              </a:rPr>
              <a:t>Benchmarking Justice: Can AI Uphold the Rule of Law? </a:t>
            </a:r>
            <a:r>
              <a:rPr lang="en-US" altLang="uk-UA" sz="1400" kern="100" dirty="0">
                <a:solidFill>
                  <a:srgbClr val="002949"/>
                </a:solidFill>
                <a:cs typeface="Times New Roman" panose="02020603050405020304" pitchFamily="18" charset="0"/>
                <a:hlinkClick r:id="rId9"/>
              </a:rPr>
              <a:t>https://law.ukma.edu.ua/wp-content/uploads/2025/11/Rule-of-Law-and-AI-Challenges.pdf</a:t>
            </a:r>
            <a:r>
              <a:rPr lang="en-US" altLang="uk-UA" sz="1400" kern="100" dirty="0">
                <a:solidFill>
                  <a:srgbClr val="002949"/>
                </a:solidFill>
                <a:cs typeface="Times New Roman" panose="02020603050405020304" pitchFamily="18" charset="0"/>
              </a:rPr>
              <a:t> </a:t>
            </a:r>
            <a:endParaRPr lang="uk-UA" altLang="uk-UA" sz="1400" kern="100" dirty="0">
              <a:solidFill>
                <a:srgbClr val="002949"/>
              </a:solidFill>
              <a:cs typeface="Times New Roman" panose="02020603050405020304" pitchFamily="18" charset="0"/>
            </a:endParaRPr>
          </a:p>
          <a:p>
            <a:pPr algn="just">
              <a:lnSpc>
                <a:spcPct val="100000"/>
              </a:lnSpc>
              <a:spcBef>
                <a:spcPts val="0"/>
              </a:spcBef>
              <a:spcAft>
                <a:spcPts val="0"/>
              </a:spcAft>
              <a:buNone/>
            </a:pPr>
            <a:r>
              <a:rPr lang="ru-RU" altLang="uk-UA" sz="1400" dirty="0">
                <a:solidFill>
                  <a:srgbClr val="002949"/>
                </a:solidFill>
              </a:rPr>
              <a:t>9. Берназюк Ян. </a:t>
            </a:r>
            <a:r>
              <a:rPr lang="ru-RU" altLang="uk-UA" sz="1400" dirty="0" smtClean="0">
                <a:solidFill>
                  <a:srgbClr val="002949"/>
                </a:solidFill>
              </a:rPr>
              <a:t>Застосування </a:t>
            </a:r>
            <a:r>
              <a:rPr lang="ru-RU" altLang="uk-UA" sz="1400" dirty="0">
                <a:solidFill>
                  <a:srgbClr val="002949"/>
                </a:solidFill>
              </a:rPr>
              <a:t>ШІ під час розгляду окремих категорій справ в судах: міжнародний </a:t>
            </a:r>
            <a:r>
              <a:rPr lang="ru-RU" altLang="uk-UA" sz="1400" dirty="0" smtClean="0">
                <a:solidFill>
                  <a:srgbClr val="002949"/>
                </a:solidFill>
              </a:rPr>
              <a:t>досвід </a:t>
            </a:r>
            <a:r>
              <a:rPr lang="en-US" altLang="uk-UA" sz="1400" dirty="0">
                <a:solidFill>
                  <a:srgbClr val="002949"/>
                </a:solidFill>
                <a:hlinkClick r:id="rId10"/>
              </a:rPr>
              <a:t>https://nsj.gov.ua/ua/training/programi-lviv/26-30-sichnya-2026-r-programa-pidgotovki-dlya-pidtrimannya-kvalifikatsii-suddiv-mistsevih-zagalnih-sudiv</a:t>
            </a:r>
            <a:r>
              <a:rPr lang="en-US" altLang="uk-UA" sz="1400" dirty="0" smtClean="0">
                <a:solidFill>
                  <a:srgbClr val="002949"/>
                </a:solidFill>
                <a:hlinkClick r:id="rId10"/>
              </a:rPr>
              <a:t>/</a:t>
            </a:r>
            <a:r>
              <a:rPr lang="uk-UA" altLang="uk-UA" sz="1400" dirty="0" smtClean="0">
                <a:solidFill>
                  <a:srgbClr val="002949"/>
                </a:solidFill>
              </a:rPr>
              <a:t> </a:t>
            </a:r>
            <a:endParaRPr lang="uk-UA" altLang="uk-UA" sz="1400" dirty="0">
              <a:solidFill>
                <a:srgbClr val="002949"/>
              </a:solidFill>
            </a:endParaRPr>
          </a:p>
          <a:p>
            <a:pPr algn="just">
              <a:lnSpc>
                <a:spcPct val="100000"/>
              </a:lnSpc>
              <a:spcBef>
                <a:spcPts val="0"/>
              </a:spcBef>
              <a:spcAft>
                <a:spcPts val="0"/>
              </a:spcAft>
              <a:buNone/>
            </a:pPr>
            <a:r>
              <a:rPr lang="ru-RU" altLang="uk-UA" sz="1400" dirty="0">
                <a:solidFill>
                  <a:srgbClr val="002949"/>
                </a:solidFill>
              </a:rPr>
              <a:t>10. Берназюк Ян. Межі втручання у приватне життя в умовах загроз національній безпеці: стандарти і виклики для правосуддя</a:t>
            </a:r>
          </a:p>
          <a:p>
            <a:pPr algn="just">
              <a:lnSpc>
                <a:spcPct val="100000"/>
              </a:lnSpc>
              <a:spcBef>
                <a:spcPts val="0"/>
              </a:spcBef>
              <a:spcAft>
                <a:spcPts val="0"/>
              </a:spcAft>
              <a:buNone/>
            </a:pPr>
            <a:r>
              <a:rPr lang="ru-RU" altLang="uk-UA" sz="1400" dirty="0">
                <a:solidFill>
                  <a:srgbClr val="002949"/>
                </a:solidFill>
                <a:hlinkClick r:id="rId11"/>
              </a:rPr>
              <a:t>https://court.gov.ua/storage/portal/supreme/135.%20Limits_of_Interference_Private_Life_under_National_Security%20Threats_bernaziuk.pdf</a:t>
            </a:r>
            <a:r>
              <a:rPr lang="ru-RU" altLang="uk-UA" sz="1400" dirty="0">
                <a:solidFill>
                  <a:srgbClr val="002949"/>
                </a:solidFill>
              </a:rPr>
              <a:t> </a:t>
            </a:r>
          </a:p>
          <a:p>
            <a:pPr algn="just">
              <a:lnSpc>
                <a:spcPct val="100000"/>
              </a:lnSpc>
              <a:spcBef>
                <a:spcPts val="0"/>
              </a:spcBef>
              <a:spcAft>
                <a:spcPts val="0"/>
              </a:spcAft>
              <a:buNone/>
            </a:pPr>
            <a:r>
              <a:rPr lang="ru-RU" altLang="uk-UA" sz="1400" dirty="0">
                <a:solidFill>
                  <a:srgbClr val="002949"/>
                </a:solidFill>
              </a:rPr>
              <a:t>11. Берназюк Ян, Фонова Олена. Правосуддя 2035: між правом і кодом»: Випуск № 18 подкастів НШСУ </a:t>
            </a:r>
            <a:r>
              <a:rPr lang="ru-RU" altLang="uk-UA" sz="1400" dirty="0">
                <a:solidFill>
                  <a:srgbClr val="002949"/>
                </a:solidFill>
                <a:hlinkClick r:id="rId12"/>
              </a:rPr>
              <a:t>https://youtu.be/UlghLhHV8os?si=nCpvAl5p5KP3tY_G</a:t>
            </a:r>
            <a:r>
              <a:rPr lang="ru-RU" altLang="uk-UA" sz="1400" dirty="0">
                <a:solidFill>
                  <a:srgbClr val="002949"/>
                </a:solidFill>
              </a:rPr>
              <a:t> </a:t>
            </a:r>
            <a:endParaRPr lang="en-US" altLang="uk-UA" sz="1400" dirty="0">
              <a:solidFill>
                <a:srgbClr val="002949"/>
              </a:solidFill>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28</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uk-UA" altLang="uk-UA" dirty="0">
              <a:solidFill>
                <a:srgbClr val="002949"/>
              </a:solidFill>
            </a:endParaRPr>
          </a:p>
        </p:txBody>
      </p:sp>
    </p:spTree>
    <p:extLst>
      <p:ext uri="{BB962C8B-B14F-4D97-AF65-F5344CB8AC3E}">
        <p14:creationId xmlns:p14="http://schemas.microsoft.com/office/powerpoint/2010/main" val="3454949370"/>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29</a:t>
            </a:fld>
            <a:endParaRPr lang="uk-UA" altLang="uk-UA" dirty="0">
              <a:solidFill>
                <a:srgbClr val="00294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8A5E8-0507-4695-9130-53870AD1BE8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50D56C-23C1-B8D4-3B5C-5F4F42FFF905}"/>
              </a:ext>
            </a:extLst>
          </p:cNvPr>
          <p:cNvSpPr>
            <a:spLocks noGrp="1"/>
          </p:cNvSpPr>
          <p:nvPr>
            <p:ph type="title"/>
          </p:nvPr>
        </p:nvSpPr>
        <p:spPr>
          <a:xfrm>
            <a:off x="775880" y="377506"/>
            <a:ext cx="10515600" cy="1227099"/>
          </a:xfrm>
        </p:spPr>
        <p:txBody>
          <a:bodyPr/>
          <a:lstStyle/>
          <a:p>
            <a:pPr algn="ctr"/>
            <a:r>
              <a:rPr lang="ru-RU" sz="3400" dirty="0">
                <a:solidFill>
                  <a:srgbClr val="004E9E"/>
                </a:solidFill>
                <a:ea typeface="Roboto Condensed Light" panose="02000000000000000000" pitchFamily="2" charset="0"/>
              </a:rPr>
              <a:t>Ухвала </a:t>
            </a:r>
            <a:r>
              <a:rPr lang="ru-RU" sz="3400" dirty="0" smtClean="0">
                <a:solidFill>
                  <a:srgbClr val="004E9E"/>
                </a:solidFill>
                <a:ea typeface="Roboto Condensed Light" panose="02000000000000000000" pitchFamily="2" charset="0"/>
              </a:rPr>
              <a:t>Верховного Суду </a:t>
            </a:r>
            <a:r>
              <a:rPr lang="ru-RU" sz="3400" dirty="0">
                <a:solidFill>
                  <a:srgbClr val="004E9E"/>
                </a:solidFill>
                <a:ea typeface="Roboto Condensed Light" panose="02000000000000000000" pitchFamily="2" charset="0"/>
              </a:rPr>
              <a:t>від 15 січня 2026 року </a:t>
            </a:r>
            <a:r>
              <a:rPr lang="ru-RU" sz="3400" dirty="0" smtClean="0">
                <a:solidFill>
                  <a:srgbClr val="004E9E"/>
                </a:solidFill>
                <a:ea typeface="Roboto Condensed Light" panose="02000000000000000000" pitchFamily="2" charset="0"/>
              </a:rPr>
              <a:t/>
            </a:r>
            <a:br>
              <a:rPr lang="ru-RU" sz="3400" dirty="0" smtClean="0">
                <a:solidFill>
                  <a:srgbClr val="004E9E"/>
                </a:solidFill>
                <a:ea typeface="Roboto Condensed Light" panose="02000000000000000000" pitchFamily="2" charset="0"/>
              </a:rPr>
            </a:br>
            <a:r>
              <a:rPr lang="ru-RU" sz="3400" dirty="0" smtClean="0">
                <a:solidFill>
                  <a:srgbClr val="004E9E"/>
                </a:solidFill>
                <a:ea typeface="Roboto Condensed Light" panose="02000000000000000000" pitchFamily="2" charset="0"/>
              </a:rPr>
              <a:t>у </a:t>
            </a:r>
            <a:r>
              <a:rPr lang="ru-RU" sz="3400" dirty="0">
                <a:solidFill>
                  <a:srgbClr val="004E9E"/>
                </a:solidFill>
                <a:ea typeface="Roboto Condensed Light" panose="02000000000000000000" pitchFamily="2" charset="0"/>
              </a:rPr>
              <a:t>справі № </a:t>
            </a:r>
            <a:r>
              <a:rPr lang="ru-RU" sz="3400" dirty="0" smtClean="0">
                <a:solidFill>
                  <a:srgbClr val="004E9E"/>
                </a:solidFill>
                <a:ea typeface="Roboto Condensed Light" panose="02000000000000000000" pitchFamily="2" charset="0"/>
              </a:rPr>
              <a:t>240/14153/24 </a:t>
            </a:r>
            <a:r>
              <a:rPr lang="ru-RU" sz="3800" dirty="0" smtClean="0">
                <a:solidFill>
                  <a:srgbClr val="004E9E"/>
                </a:solidFill>
                <a:ea typeface="Roboto Condensed Light" panose="02000000000000000000" pitchFamily="2" charset="0"/>
              </a:rPr>
              <a:t/>
            </a:r>
            <a:br>
              <a:rPr lang="ru-RU" sz="3800" dirty="0" smtClean="0">
                <a:solidFill>
                  <a:srgbClr val="004E9E"/>
                </a:solidFill>
                <a:ea typeface="Roboto Condensed Light" panose="02000000000000000000" pitchFamily="2" charset="0"/>
              </a:rPr>
            </a:br>
            <a:r>
              <a:rPr lang="ru-RU" sz="1600" dirty="0" smtClean="0">
                <a:solidFill>
                  <a:srgbClr val="004E9E"/>
                </a:solidFill>
                <a:ea typeface="Roboto Condensed Light" panose="02000000000000000000" pitchFamily="2" charset="0"/>
                <a:hlinkClick r:id="rId2"/>
              </a:rPr>
              <a:t>https</a:t>
            </a:r>
            <a:r>
              <a:rPr lang="ru-RU" sz="1600" dirty="0">
                <a:solidFill>
                  <a:srgbClr val="004E9E"/>
                </a:solidFill>
                <a:ea typeface="Roboto Condensed Light" panose="02000000000000000000" pitchFamily="2" charset="0"/>
                <a:hlinkClick r:id="rId2"/>
              </a:rPr>
              <a:t>://</a:t>
            </a:r>
            <a:r>
              <a:rPr lang="ru-RU" sz="1600" dirty="0" smtClean="0">
                <a:solidFill>
                  <a:srgbClr val="004E9E"/>
                </a:solidFill>
                <a:ea typeface="Roboto Condensed Light" panose="02000000000000000000" pitchFamily="2" charset="0"/>
                <a:hlinkClick r:id="rId2"/>
              </a:rPr>
              <a:t>reyestr.court.gov.ua/Review/133336040</a:t>
            </a:r>
            <a:r>
              <a:rPr lang="ru-RU" sz="1600" dirty="0" smtClean="0">
                <a:solidFill>
                  <a:srgbClr val="004E9E"/>
                </a:solidFill>
                <a:ea typeface="Roboto Condensed Light" panose="02000000000000000000" pitchFamily="2" charset="0"/>
              </a:rPr>
              <a:t> </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99727479-D41A-0BCD-684C-3A9DD61ACB13}"/>
              </a:ext>
            </a:extLst>
          </p:cNvPr>
          <p:cNvSpPr>
            <a:spLocks noGrp="1"/>
          </p:cNvSpPr>
          <p:nvPr>
            <p:ph idx="1"/>
          </p:nvPr>
        </p:nvSpPr>
        <p:spPr>
          <a:xfrm>
            <a:off x="327804" y="1631250"/>
            <a:ext cx="11395494" cy="4233526"/>
          </a:xfrm>
        </p:spPr>
        <p:txBody>
          <a:bodyPr/>
          <a:lstStyle/>
          <a:p>
            <a:pPr indent="0" algn="just">
              <a:lnSpc>
                <a:spcPct val="100000"/>
              </a:lnSpc>
              <a:spcBef>
                <a:spcPts val="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Тобто зазначені в касаційній скарзі номери справ та дати ухвалення постанов є вигаданими, а посилання на сформовані висновки – неправдивими.</a:t>
            </a:r>
          </a:p>
          <a:p>
            <a:pPr indent="0" algn="just">
              <a:lnSpc>
                <a:spcPct val="100000"/>
              </a:lnSpc>
              <a:spcBef>
                <a:spcPts val="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Подібні дії суперечать принципу добросовісності користування процесуальними правами, закріпленому у ст. 45 КАС України, та ставлять під сумнів обґрунтованість касаційної скарги загалом.</a:t>
            </a:r>
          </a:p>
          <a:p>
            <a:pPr indent="0" algn="just">
              <a:lnSpc>
                <a:spcPct val="100000"/>
              </a:lnSpc>
              <a:spcBef>
                <a:spcPts val="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Верховний Суд звернув увагу, що характер наведених посилань може свідчити про використання учасником справи інструментів штучного інтелекту та, відповідно, отримання на запит результату у формі «галюцинацій» (феномен, за якого результат роботи системи генеративного ШІ містить неточну або хибну інформацію, що оманливо представлена як достовірна).</a:t>
            </a:r>
            <a:endParaRPr lang="uk-UA" sz="26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B6097A7E-EF50-AD08-034F-EF59D80713C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A5F4EDB3-E4B9-A2DC-CBA3-45658FCB6720}"/>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3D8C227C-CAB9-CFD3-D3EE-240229D644A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FD70D77-E78E-AB19-DEED-A31628A6E77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4279619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8A5E8-0507-4695-9130-53870AD1BE8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50D56C-23C1-B8D4-3B5C-5F4F42FFF905}"/>
              </a:ext>
            </a:extLst>
          </p:cNvPr>
          <p:cNvSpPr>
            <a:spLocks noGrp="1"/>
          </p:cNvSpPr>
          <p:nvPr>
            <p:ph type="title"/>
          </p:nvPr>
        </p:nvSpPr>
        <p:spPr>
          <a:xfrm>
            <a:off x="775880" y="377506"/>
            <a:ext cx="10515600" cy="1227099"/>
          </a:xfrm>
        </p:spPr>
        <p:txBody>
          <a:bodyPr/>
          <a:lstStyle/>
          <a:p>
            <a:pPr algn="ctr"/>
            <a:r>
              <a:rPr lang="ru-RU" sz="3400" dirty="0">
                <a:solidFill>
                  <a:srgbClr val="004E9E"/>
                </a:solidFill>
                <a:ea typeface="Roboto Condensed Light" panose="02000000000000000000" pitchFamily="2" charset="0"/>
              </a:rPr>
              <a:t>Ухвала </a:t>
            </a:r>
            <a:r>
              <a:rPr lang="ru-RU" sz="3400" dirty="0" smtClean="0">
                <a:solidFill>
                  <a:srgbClr val="004E9E"/>
                </a:solidFill>
                <a:ea typeface="Roboto Condensed Light" panose="02000000000000000000" pitchFamily="2" charset="0"/>
              </a:rPr>
              <a:t>Верховного Суду </a:t>
            </a:r>
            <a:r>
              <a:rPr lang="ru-RU" sz="3400" dirty="0">
                <a:solidFill>
                  <a:srgbClr val="004E9E"/>
                </a:solidFill>
                <a:ea typeface="Roboto Condensed Light" panose="02000000000000000000" pitchFamily="2" charset="0"/>
              </a:rPr>
              <a:t>від 15 січня 2026 року </a:t>
            </a:r>
            <a:r>
              <a:rPr lang="ru-RU" sz="3400" dirty="0" smtClean="0">
                <a:solidFill>
                  <a:srgbClr val="004E9E"/>
                </a:solidFill>
                <a:ea typeface="Roboto Condensed Light" panose="02000000000000000000" pitchFamily="2" charset="0"/>
              </a:rPr>
              <a:t/>
            </a:r>
            <a:br>
              <a:rPr lang="ru-RU" sz="3400" dirty="0" smtClean="0">
                <a:solidFill>
                  <a:srgbClr val="004E9E"/>
                </a:solidFill>
                <a:ea typeface="Roboto Condensed Light" panose="02000000000000000000" pitchFamily="2" charset="0"/>
              </a:rPr>
            </a:br>
            <a:r>
              <a:rPr lang="ru-RU" sz="3400" dirty="0" smtClean="0">
                <a:solidFill>
                  <a:srgbClr val="004E9E"/>
                </a:solidFill>
                <a:ea typeface="Roboto Condensed Light" panose="02000000000000000000" pitchFamily="2" charset="0"/>
              </a:rPr>
              <a:t>у </a:t>
            </a:r>
            <a:r>
              <a:rPr lang="ru-RU" sz="3400" dirty="0">
                <a:solidFill>
                  <a:srgbClr val="004E9E"/>
                </a:solidFill>
                <a:ea typeface="Roboto Condensed Light" panose="02000000000000000000" pitchFamily="2" charset="0"/>
              </a:rPr>
              <a:t>справі № </a:t>
            </a:r>
            <a:r>
              <a:rPr lang="ru-RU" sz="3400" dirty="0" smtClean="0">
                <a:solidFill>
                  <a:srgbClr val="004E9E"/>
                </a:solidFill>
                <a:ea typeface="Roboto Condensed Light" panose="02000000000000000000" pitchFamily="2" charset="0"/>
              </a:rPr>
              <a:t>240/14153/24 </a:t>
            </a:r>
            <a:r>
              <a:rPr lang="ru-RU" sz="3800" dirty="0" smtClean="0">
                <a:solidFill>
                  <a:srgbClr val="004E9E"/>
                </a:solidFill>
                <a:ea typeface="Roboto Condensed Light" panose="02000000000000000000" pitchFamily="2" charset="0"/>
              </a:rPr>
              <a:t/>
            </a:r>
            <a:br>
              <a:rPr lang="ru-RU" sz="3800" dirty="0" smtClean="0">
                <a:solidFill>
                  <a:srgbClr val="004E9E"/>
                </a:solidFill>
                <a:ea typeface="Roboto Condensed Light" panose="02000000000000000000" pitchFamily="2" charset="0"/>
              </a:rPr>
            </a:br>
            <a:r>
              <a:rPr lang="ru-RU" sz="1600" dirty="0" smtClean="0">
                <a:solidFill>
                  <a:srgbClr val="004E9E"/>
                </a:solidFill>
                <a:ea typeface="Roboto Condensed Light" panose="02000000000000000000" pitchFamily="2" charset="0"/>
                <a:hlinkClick r:id="rId2"/>
              </a:rPr>
              <a:t>https</a:t>
            </a:r>
            <a:r>
              <a:rPr lang="ru-RU" sz="1600" dirty="0">
                <a:solidFill>
                  <a:srgbClr val="004E9E"/>
                </a:solidFill>
                <a:ea typeface="Roboto Condensed Light" panose="02000000000000000000" pitchFamily="2" charset="0"/>
                <a:hlinkClick r:id="rId2"/>
              </a:rPr>
              <a:t>://</a:t>
            </a:r>
            <a:r>
              <a:rPr lang="ru-RU" sz="1600" dirty="0" smtClean="0">
                <a:solidFill>
                  <a:srgbClr val="004E9E"/>
                </a:solidFill>
                <a:ea typeface="Roboto Condensed Light" panose="02000000000000000000" pitchFamily="2" charset="0"/>
                <a:hlinkClick r:id="rId2"/>
              </a:rPr>
              <a:t>reyestr.court.gov.ua/Review/133336040</a:t>
            </a:r>
            <a:r>
              <a:rPr lang="ru-RU" sz="1600" dirty="0" smtClean="0">
                <a:solidFill>
                  <a:srgbClr val="004E9E"/>
                </a:solidFill>
                <a:ea typeface="Roboto Condensed Light" panose="02000000000000000000" pitchFamily="2" charset="0"/>
              </a:rPr>
              <a:t> </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99727479-D41A-0BCD-684C-3A9DD61ACB13}"/>
              </a:ext>
            </a:extLst>
          </p:cNvPr>
          <p:cNvSpPr>
            <a:spLocks noGrp="1"/>
          </p:cNvSpPr>
          <p:nvPr>
            <p:ph idx="1"/>
          </p:nvPr>
        </p:nvSpPr>
        <p:spPr>
          <a:xfrm>
            <a:off x="327804" y="1631250"/>
            <a:ext cx="11395494" cy="4233526"/>
          </a:xfrm>
        </p:spPr>
        <p:txBody>
          <a:bodyPr/>
          <a:lstStyle/>
          <a:p>
            <a:pPr indent="0" algn="just">
              <a:lnSpc>
                <a:spcPct val="100000"/>
              </a:lnSpc>
              <a:spcBef>
                <a:spcPts val="0"/>
              </a:spcBef>
              <a:spcAft>
                <a:spcPts val="0"/>
              </a:spcAft>
              <a:buNone/>
            </a:pPr>
            <a:r>
              <a:rPr lang="uk-UA" sz="2500" dirty="0" smtClean="0">
                <a:solidFill>
                  <a:srgbClr val="002949"/>
                </a:solidFill>
                <a:ea typeface="Roboto Condensed Light" panose="02000000000000000000" pitchFamily="2" charset="0"/>
                <a:cs typeface="Times New Roman" panose="02020603050405020304" pitchFamily="18" charset="0"/>
              </a:rPr>
              <a:t>Використання ШІ для підготовки процесуальних документів саме по собі не заборонене. Проте відповідальність за достовірність інформації, викладеної у процесуальних документах, покладається виключно на учасника справи.</a:t>
            </a:r>
          </a:p>
          <a:p>
            <a:pPr indent="0" algn="just">
              <a:lnSpc>
                <a:spcPct val="100000"/>
              </a:lnSpc>
              <a:spcBef>
                <a:spcPts val="0"/>
              </a:spcBef>
              <a:spcAft>
                <a:spcPts val="0"/>
              </a:spcAft>
              <a:buNone/>
            </a:pPr>
            <a:r>
              <a:rPr lang="uk-UA" sz="2500" dirty="0" smtClean="0">
                <a:solidFill>
                  <a:srgbClr val="002949"/>
                </a:solidFill>
                <a:ea typeface="Roboto Condensed Light" panose="02000000000000000000" pitchFamily="2" charset="0"/>
                <a:cs typeface="Times New Roman" panose="02020603050405020304" pitchFamily="18" charset="0"/>
              </a:rPr>
              <a:t>Суд відзначив обов’язковість дотримання принципу фахового людського контролю (human-in-the-loop). Використання ШІ у правничій діяльності допускається виключно як допоміжний інструмент, який не може замінити професійну діяльність правника: його критичне мислення, фахове судження та правову кваліфікацію.</a:t>
            </a:r>
          </a:p>
          <a:p>
            <a:pPr indent="0" algn="just">
              <a:lnSpc>
                <a:spcPct val="100000"/>
              </a:lnSpc>
              <a:spcBef>
                <a:spcPts val="0"/>
              </a:spcBef>
              <a:spcAft>
                <a:spcPts val="0"/>
              </a:spcAft>
              <a:buNone/>
            </a:pPr>
            <a:r>
              <a:rPr lang="uk-UA" sz="2500" dirty="0" smtClean="0">
                <a:solidFill>
                  <a:srgbClr val="002949"/>
                </a:solidFill>
                <a:ea typeface="Roboto Condensed Light" panose="02000000000000000000" pitchFamily="2" charset="0"/>
                <a:cs typeface="Times New Roman" panose="02020603050405020304" pitchFamily="18" charset="0"/>
              </a:rPr>
              <a:t>Подання до суду процесуальних документів, згенерованих ШІ, за відсутності фахової перевірки, свідчить про неналежне виконання професійних обов’язків і недобросовісне користування учасником справи процесуальними правами, що може бути кваліфіковано як вияв неповаги до суду</a:t>
            </a:r>
            <a:r>
              <a:rPr lang="ru-RU" sz="2500" dirty="0" smtClean="0">
                <a:solidFill>
                  <a:srgbClr val="002949"/>
                </a:solidFill>
                <a:ea typeface="Roboto Condensed Light" panose="02000000000000000000" pitchFamily="2" charset="0"/>
                <a:cs typeface="Times New Roman" panose="02020603050405020304" pitchFamily="18" charset="0"/>
              </a:rPr>
              <a:t>.</a:t>
            </a:r>
            <a:endParaRPr lang="uk-UA" sz="25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B6097A7E-EF50-AD08-034F-EF59D80713C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A5F4EDB3-E4B9-A2DC-CBA3-45658FCB6720}"/>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3D8C227C-CAB9-CFD3-D3EE-240229D644A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FD70D77-E78E-AB19-DEED-A31628A6E77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4</a:t>
            </a:fld>
            <a:endParaRPr lang="en-US" sz="1400" dirty="0">
              <a:solidFill>
                <a:srgbClr val="002949"/>
              </a:solidFill>
            </a:endParaRPr>
          </a:p>
        </p:txBody>
      </p:sp>
    </p:spTree>
    <p:extLst>
      <p:ext uri="{BB962C8B-B14F-4D97-AF65-F5344CB8AC3E}">
        <p14:creationId xmlns:p14="http://schemas.microsoft.com/office/powerpoint/2010/main" val="3758208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8A5E8-0507-4695-9130-53870AD1BE8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50D56C-23C1-B8D4-3B5C-5F4F42FFF905}"/>
              </a:ext>
            </a:extLst>
          </p:cNvPr>
          <p:cNvSpPr>
            <a:spLocks noGrp="1"/>
          </p:cNvSpPr>
          <p:nvPr>
            <p:ph type="title"/>
          </p:nvPr>
        </p:nvSpPr>
        <p:spPr>
          <a:xfrm>
            <a:off x="775880" y="377506"/>
            <a:ext cx="10515600" cy="615717"/>
          </a:xfrm>
        </p:spPr>
        <p:txBody>
          <a:bodyPr/>
          <a:lstStyle/>
          <a:p>
            <a:pPr algn="ctr"/>
            <a:r>
              <a:rPr lang="uk-UA" sz="2600" dirty="0" smtClean="0">
                <a:solidFill>
                  <a:srgbClr val="004E9E"/>
                </a:solidFill>
                <a:ea typeface="Roboto Condensed Light" panose="02000000000000000000" pitchFamily="2" charset="0"/>
              </a:rPr>
              <a:t>Рішення Броварського міськрайонного суду Київської області</a:t>
            </a:r>
            <a:r>
              <a:rPr lang="ru-RU" sz="2600" dirty="0" smtClean="0">
                <a:solidFill>
                  <a:srgbClr val="004E9E"/>
                </a:solidFill>
                <a:ea typeface="Roboto Condensed Light" panose="02000000000000000000" pitchFamily="2" charset="0"/>
              </a:rPr>
              <a:t> </a:t>
            </a:r>
            <a:r>
              <a:rPr lang="ru-RU" sz="2600" dirty="0">
                <a:solidFill>
                  <a:srgbClr val="004E9E"/>
                </a:solidFill>
                <a:ea typeface="Roboto Condensed Light" panose="02000000000000000000" pitchFamily="2" charset="0"/>
              </a:rPr>
              <a:t>від 02 травня 2023 року у справі </a:t>
            </a:r>
            <a:r>
              <a:rPr lang="ru-RU" sz="2600" dirty="0" smtClean="0">
                <a:solidFill>
                  <a:srgbClr val="004E9E"/>
                </a:solidFill>
                <a:ea typeface="Roboto Condensed Light" panose="02000000000000000000" pitchFamily="2" charset="0"/>
              </a:rPr>
              <a:t>№ </a:t>
            </a:r>
            <a:r>
              <a:rPr lang="ru-RU" sz="2600" dirty="0">
                <a:solidFill>
                  <a:srgbClr val="004E9E"/>
                </a:solidFill>
                <a:ea typeface="Roboto Condensed Light" panose="02000000000000000000" pitchFamily="2" charset="0"/>
              </a:rPr>
              <a:t>361/4011/20</a:t>
            </a:r>
            <a:endParaRPr lang="uk-UA" sz="2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99727479-D41A-0BCD-684C-3A9DD61ACB13}"/>
              </a:ext>
            </a:extLst>
          </p:cNvPr>
          <p:cNvSpPr>
            <a:spLocks noGrp="1"/>
          </p:cNvSpPr>
          <p:nvPr>
            <p:ph idx="1"/>
          </p:nvPr>
        </p:nvSpPr>
        <p:spPr>
          <a:xfrm>
            <a:off x="327804" y="1277767"/>
            <a:ext cx="11395494" cy="4587009"/>
          </a:xfrm>
        </p:spPr>
        <p:txBody>
          <a:bodyPr/>
          <a:lstStyle/>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Представник відповідача зазначав, що аналіз схожості знаків було проведено із залученням </a:t>
            </a:r>
            <a:r>
              <a:rPr lang="en-US" sz="2500" dirty="0" smtClean="0">
                <a:solidFill>
                  <a:srgbClr val="002949"/>
                </a:solidFill>
                <a:ea typeface="Roboto Condensed Light" panose="02000000000000000000" pitchFamily="2" charset="0"/>
                <a:cs typeface="Times New Roman" panose="02020603050405020304" pitchFamily="18" charset="0"/>
              </a:rPr>
              <a:t>ChatGPT. </a:t>
            </a:r>
            <a:r>
              <a:rPr lang="uk-UA" sz="2500" dirty="0">
                <a:solidFill>
                  <a:srgbClr val="002949"/>
                </a:solidFill>
                <a:ea typeface="Roboto Condensed Light" panose="02000000000000000000" pitchFamily="2" charset="0"/>
                <a:cs typeface="Times New Roman" panose="02020603050405020304" pitchFamily="18" charset="0"/>
              </a:rPr>
              <a:t>Суд наголошує, що на даний час в Україні відсутнє законодавство, яке б дозволяло використовувати висновки ШІ як засіб доказування. Технології ШІ не мають статусу експерта чи </a:t>
            </a:r>
            <a:r>
              <a:rPr lang="uk-UA" sz="2500" dirty="0" smtClean="0">
                <a:solidFill>
                  <a:srgbClr val="002949"/>
                </a:solidFill>
                <a:ea typeface="Roboto Condensed Light" panose="02000000000000000000" pitchFamily="2" charset="0"/>
                <a:cs typeface="Times New Roman" panose="02020603050405020304" pitchFamily="18" charset="0"/>
              </a:rPr>
              <a:t>спеціаліста. </a:t>
            </a:r>
            <a:r>
              <a:rPr lang="uk-UA" sz="2500" dirty="0">
                <a:solidFill>
                  <a:srgbClr val="002949"/>
                </a:solidFill>
                <a:ea typeface="Roboto Condensed Light" panose="02000000000000000000" pitchFamily="2" charset="0"/>
                <a:cs typeface="Times New Roman" panose="02020603050405020304" pitchFamily="18" charset="0"/>
              </a:rPr>
              <a:t>Посилання на висновки чи результати аналізу згенеровані ШІ не можуть розглядатися як належні та допустимі </a:t>
            </a:r>
            <a:r>
              <a:rPr lang="uk-UA" sz="2500" dirty="0" smtClean="0">
                <a:solidFill>
                  <a:srgbClr val="002949"/>
                </a:solidFill>
                <a:ea typeface="Roboto Condensed Light" panose="02000000000000000000" pitchFamily="2" charset="0"/>
                <a:cs typeface="Times New Roman" panose="02020603050405020304" pitchFamily="18" charset="0"/>
              </a:rPr>
              <a:t>докази. </a:t>
            </a:r>
            <a:r>
              <a:rPr lang="uk-UA" sz="2500" dirty="0">
                <a:solidFill>
                  <a:srgbClr val="002949"/>
                </a:solidFill>
                <a:ea typeface="Roboto Condensed Light" panose="02000000000000000000" pitchFamily="2" charset="0"/>
                <a:cs typeface="Times New Roman" panose="02020603050405020304" pitchFamily="18" charset="0"/>
              </a:rPr>
              <a:t>Відтак, відповідні посилання судом відхиляються.</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Це одне з перших рішень, де суд чітко окреслив процесуальні межі ШІ. Суд застосував формальний підхід: оскільки ШІ не є суб’єктом права і не має сертифікації експерта, його висновки не мають доказової цінності. Суд фактично прирівняв ШІ до неналежного джерела інформації, яке не може замінити процесуальні джерела доказів.</a:t>
            </a:r>
          </a:p>
        </p:txBody>
      </p:sp>
      <p:sp>
        <p:nvSpPr>
          <p:cNvPr id="4" name="Text Placeholder 2">
            <a:extLst>
              <a:ext uri="{FF2B5EF4-FFF2-40B4-BE49-F238E27FC236}">
                <a16:creationId xmlns:a16="http://schemas.microsoft.com/office/drawing/2014/main" id="{B6097A7E-EF50-AD08-034F-EF59D80713C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A5F4EDB3-E4B9-A2DC-CBA3-45658FCB6720}"/>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3D8C227C-CAB9-CFD3-D3EE-240229D644A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FD70D77-E78E-AB19-DEED-A31628A6E77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5</a:t>
            </a:fld>
            <a:endParaRPr lang="en-US" sz="1400" dirty="0">
              <a:solidFill>
                <a:srgbClr val="002949"/>
              </a:solidFill>
            </a:endParaRPr>
          </a:p>
        </p:txBody>
      </p:sp>
    </p:spTree>
    <p:extLst>
      <p:ext uri="{BB962C8B-B14F-4D97-AF65-F5344CB8AC3E}">
        <p14:creationId xmlns:p14="http://schemas.microsoft.com/office/powerpoint/2010/main" val="2952250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64B08-A96D-F224-FB4D-11541AAD995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BC72F4-E5C5-BB79-A27B-603298B95093}"/>
              </a:ext>
            </a:extLst>
          </p:cNvPr>
          <p:cNvSpPr>
            <a:spLocks noGrp="1"/>
          </p:cNvSpPr>
          <p:nvPr>
            <p:ph type="title"/>
          </p:nvPr>
        </p:nvSpPr>
        <p:spPr>
          <a:xfrm>
            <a:off x="775880" y="377506"/>
            <a:ext cx="10515600" cy="872796"/>
          </a:xfrm>
        </p:spPr>
        <p:txBody>
          <a:bodyPr/>
          <a:lstStyle/>
          <a:p>
            <a:pPr algn="ctr"/>
            <a:r>
              <a:rPr lang="ru-RU" sz="3200" dirty="0">
                <a:solidFill>
                  <a:srgbClr val="004E9E"/>
                </a:solidFill>
                <a:ea typeface="Roboto Condensed Light" panose="02000000000000000000" pitchFamily="2" charset="0"/>
              </a:rPr>
              <a:t>Постанова Київського апеляційного суду від 05 лютого 2024 року у справі № 361/4450/20</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FC793611-C9EF-660D-38C8-BFBB221A3BA0}"/>
              </a:ext>
            </a:extLst>
          </p:cNvPr>
          <p:cNvSpPr>
            <a:spLocks noGrp="1"/>
          </p:cNvSpPr>
          <p:nvPr>
            <p:ph idx="1"/>
          </p:nvPr>
        </p:nvSpPr>
        <p:spPr>
          <a:xfrm>
            <a:off x="327804" y="1276947"/>
            <a:ext cx="11395494" cy="4587830"/>
          </a:xfrm>
        </p:spPr>
        <p:txBody>
          <a:bodyPr/>
          <a:lstStyle/>
          <a:p>
            <a:pPr indent="0" algn="just">
              <a:lnSpc>
                <a:spcPct val="100000"/>
              </a:lnSpc>
              <a:spcBef>
                <a:spcPts val="0"/>
              </a:spcBef>
              <a:spcAft>
                <a:spcPts val="600"/>
              </a:spcAft>
              <a:buNone/>
            </a:pPr>
            <a:r>
              <a:rPr lang="uk-UA" sz="2400" dirty="0">
                <a:solidFill>
                  <a:srgbClr val="002949"/>
                </a:solidFill>
                <a:ea typeface="Roboto Condensed Light" panose="02000000000000000000" pitchFamily="2" charset="0"/>
                <a:cs typeface="Times New Roman" panose="02020603050405020304" pitchFamily="18" charset="0"/>
              </a:rPr>
              <a:t>Скаржник посилається на результати аналізу </a:t>
            </a:r>
            <a:r>
              <a:rPr lang="en-US" sz="2400" dirty="0">
                <a:solidFill>
                  <a:srgbClr val="002949"/>
                </a:solidFill>
                <a:ea typeface="Roboto Condensed Light" panose="02000000000000000000" pitchFamily="2" charset="0"/>
                <a:cs typeface="Times New Roman" panose="02020603050405020304" pitchFamily="18" charset="0"/>
              </a:rPr>
              <a:t>ChatGPT </a:t>
            </a:r>
            <a:r>
              <a:rPr lang="uk-UA" sz="2400" dirty="0">
                <a:solidFill>
                  <a:srgbClr val="002949"/>
                </a:solidFill>
                <a:ea typeface="Roboto Condensed Light" panose="02000000000000000000" pitchFamily="2" charset="0"/>
                <a:cs typeface="Times New Roman" panose="02020603050405020304" pitchFamily="18" charset="0"/>
              </a:rPr>
              <a:t>щодо ступеню схожості торговельних </a:t>
            </a:r>
            <a:r>
              <a:rPr lang="uk-UA" sz="2400" dirty="0" smtClean="0">
                <a:solidFill>
                  <a:srgbClr val="002949"/>
                </a:solidFill>
                <a:ea typeface="Roboto Condensed Light" panose="02000000000000000000" pitchFamily="2" charset="0"/>
                <a:cs typeface="Times New Roman" panose="02020603050405020304" pitchFamily="18" charset="0"/>
              </a:rPr>
              <a:t>марок. </a:t>
            </a:r>
            <a:r>
              <a:rPr lang="uk-UA" sz="2400" dirty="0">
                <a:solidFill>
                  <a:srgbClr val="002949"/>
                </a:solidFill>
                <a:ea typeface="Roboto Condensed Light" panose="02000000000000000000" pitchFamily="2" charset="0"/>
                <a:cs typeface="Times New Roman" panose="02020603050405020304" pitchFamily="18" charset="0"/>
              </a:rPr>
              <a:t>Колегія суддів зазначає, що за відсутності належного законодавчого регулювання та верифікації роботи ШІ, результати його діяльності мають характер ймовірнісних </a:t>
            </a:r>
            <a:r>
              <a:rPr lang="uk-UA" sz="2400" dirty="0" smtClean="0">
                <a:solidFill>
                  <a:srgbClr val="002949"/>
                </a:solidFill>
                <a:ea typeface="Roboto Condensed Light" panose="02000000000000000000" pitchFamily="2" charset="0"/>
                <a:cs typeface="Times New Roman" panose="02020603050405020304" pitchFamily="18" charset="0"/>
              </a:rPr>
              <a:t>припущень. </a:t>
            </a:r>
            <a:r>
              <a:rPr lang="uk-UA" sz="2400" dirty="0">
                <a:solidFill>
                  <a:srgbClr val="002949"/>
                </a:solidFill>
                <a:ea typeface="Roboto Condensed Light" panose="02000000000000000000" pitchFamily="2" charset="0"/>
                <a:cs typeface="Times New Roman" panose="02020603050405020304" pitchFamily="18" charset="0"/>
              </a:rPr>
              <a:t>Використання ШІ при формуванні правової позиції є правом сторони, проте такі результати не можуть підміняти собою доказову </a:t>
            </a:r>
            <a:r>
              <a:rPr lang="uk-UA" sz="2400" dirty="0" smtClean="0">
                <a:solidFill>
                  <a:srgbClr val="002949"/>
                </a:solidFill>
                <a:ea typeface="Roboto Condensed Light" panose="02000000000000000000" pitchFamily="2" charset="0"/>
                <a:cs typeface="Times New Roman" panose="02020603050405020304" pitchFamily="18" charset="0"/>
              </a:rPr>
              <a:t>базу. </a:t>
            </a:r>
            <a:r>
              <a:rPr lang="uk-UA" sz="2400" dirty="0">
                <a:solidFill>
                  <a:srgbClr val="002949"/>
                </a:solidFill>
                <a:ea typeface="Roboto Condensed Light" panose="02000000000000000000" pitchFamily="2" charset="0"/>
                <a:cs typeface="Times New Roman" panose="02020603050405020304" pitchFamily="18" charset="0"/>
              </a:rPr>
              <a:t>Процес роботи ШІ не є прозорим та верифікованим, що унеможливлює перевірку їх висновків на предмет достовірності.</a:t>
            </a:r>
          </a:p>
          <a:p>
            <a:pPr indent="0" algn="just">
              <a:lnSpc>
                <a:spcPct val="100000"/>
              </a:lnSpc>
              <a:spcBef>
                <a:spcPts val="0"/>
              </a:spcBef>
              <a:spcAft>
                <a:spcPts val="600"/>
              </a:spcAft>
              <a:buNone/>
            </a:pPr>
            <a:r>
              <a:rPr lang="uk-UA" sz="2400" dirty="0">
                <a:solidFill>
                  <a:srgbClr val="002949"/>
                </a:solidFill>
                <a:ea typeface="Roboto Condensed Light" panose="02000000000000000000" pitchFamily="2" charset="0"/>
                <a:cs typeface="Times New Roman" panose="02020603050405020304" pitchFamily="18" charset="0"/>
              </a:rPr>
              <a:t>Апеляційний суд підтримав позицію першої інстанції, але додав важливий акцент на непрозорості ШІ. Суд визнав право сторони використовувати ШІ для внутрішньої підготовки (чернетки позиції), проте категорично заборонив використовувати ці напрацювання як докази. Головна претензія суду – неможливість верифікації (перевірки), як саме ШІ прийшов до того чи іншого висновку</a:t>
            </a:r>
            <a:r>
              <a:rPr lang="uk-UA" sz="2400" dirty="0" smtClean="0">
                <a:solidFill>
                  <a:srgbClr val="002949"/>
                </a:solidFill>
                <a:ea typeface="Roboto Condensed Light" panose="02000000000000000000" pitchFamily="2" charset="0"/>
                <a:cs typeface="Times New Roman" panose="02020603050405020304" pitchFamily="18" charset="0"/>
              </a:rPr>
              <a:t>.</a:t>
            </a:r>
            <a:endParaRPr lang="uk-UA" sz="24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1865BFA5-77F5-47AE-81D5-5D3B5FAEA7B7}"/>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E799D84-383A-9CDC-C36F-356B253AEE9E}"/>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FD16E9A0-F02C-CBC3-142A-4BD1A69853B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2DE6C4AA-11AF-66A4-4AD8-6AC20FAE0EE2}"/>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6</a:t>
            </a:fld>
            <a:endParaRPr lang="en-US" sz="1400" dirty="0">
              <a:solidFill>
                <a:srgbClr val="002949"/>
              </a:solidFill>
            </a:endParaRPr>
          </a:p>
        </p:txBody>
      </p:sp>
    </p:spTree>
    <p:extLst>
      <p:ext uri="{BB962C8B-B14F-4D97-AF65-F5344CB8AC3E}">
        <p14:creationId xmlns:p14="http://schemas.microsoft.com/office/powerpoint/2010/main" val="2582648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42148-BD57-E67E-3535-7B637E00535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24B84F-8B46-9671-B376-7DFCA4D0AC52}"/>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Ухвала Верховного Суду від 08 лютого 2024 року </a:t>
            </a:r>
            <a:r>
              <a:rPr lang="ru-RU" sz="3200" dirty="0" smtClean="0">
                <a:solidFill>
                  <a:srgbClr val="004E9E"/>
                </a:solidFill>
                <a:ea typeface="Roboto Condensed Light" panose="02000000000000000000" pitchFamily="2" charset="0"/>
              </a:rPr>
              <a:t/>
            </a:r>
            <a:br>
              <a:rPr lang="ru-RU" sz="3200" dirty="0" smtClean="0">
                <a:solidFill>
                  <a:srgbClr val="004E9E"/>
                </a:solidFill>
                <a:ea typeface="Roboto Condensed Light" panose="02000000000000000000" pitchFamily="2" charset="0"/>
              </a:rPr>
            </a:br>
            <a:r>
              <a:rPr lang="ru-RU" sz="3200" dirty="0" smtClean="0">
                <a:solidFill>
                  <a:srgbClr val="004E9E"/>
                </a:solidFill>
                <a:ea typeface="Roboto Condensed Light" panose="02000000000000000000" pitchFamily="2" charset="0"/>
              </a:rPr>
              <a:t>у </a:t>
            </a:r>
            <a:r>
              <a:rPr lang="ru-RU" sz="3200" dirty="0">
                <a:solidFill>
                  <a:srgbClr val="004E9E"/>
                </a:solidFill>
                <a:ea typeface="Roboto Condensed Light" panose="02000000000000000000" pitchFamily="2" charset="0"/>
              </a:rPr>
              <a:t>справі № 925/200/22</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2A98C01-8BFC-5788-8CFC-CA2BD6B8EB77}"/>
              </a:ext>
            </a:extLst>
          </p:cNvPr>
          <p:cNvSpPr>
            <a:spLocks noGrp="1"/>
          </p:cNvSpPr>
          <p:nvPr>
            <p:ph idx="1"/>
          </p:nvPr>
        </p:nvSpPr>
        <p:spPr>
          <a:xfrm>
            <a:off x="327804" y="1479665"/>
            <a:ext cx="11395494" cy="4385112"/>
          </a:xfrm>
        </p:spPr>
        <p:txBody>
          <a:bodyPr/>
          <a:lstStyle/>
          <a:p>
            <a:pPr indent="0" algn="just">
              <a:lnSpc>
                <a:spcPct val="100000"/>
              </a:lnSpc>
              <a:spcBef>
                <a:spcPts val="0"/>
              </a:spcBef>
              <a:spcAft>
                <a:spcPts val="0"/>
              </a:spcAft>
              <a:buNone/>
            </a:pPr>
            <a:r>
              <a:rPr lang="uk-UA" sz="2200" dirty="0" smtClean="0">
                <a:solidFill>
                  <a:srgbClr val="002949"/>
                </a:solidFill>
                <a:ea typeface="Roboto Condensed Light" panose="02000000000000000000" pitchFamily="2" charset="0"/>
                <a:cs typeface="Times New Roman" panose="02020603050405020304" pitchFamily="18" charset="0"/>
              </a:rPr>
              <a:t>Протиставлення учасником судового процесу у процесуальній заяві висновків Судової палати ВС з правового питання та ШІ, що не має нормативного регулювання та науково доведеного підґрунтя для використання, як підстава для роз`яснення рішення суду, неминуче спричиняє проблеми з точки зору впливу на авторитет ВС. Стрімкий розвиток генеративних моделей ШІ відкриває нові можливості, в тому числі й для судочинства, проте і створює нові </a:t>
            </a:r>
            <a:r>
              <a:rPr lang="uk-UA" sz="2200" dirty="0" smtClean="0">
                <a:solidFill>
                  <a:srgbClr val="002949"/>
                </a:solidFill>
                <a:ea typeface="Roboto Condensed Light" panose="02000000000000000000" pitchFamily="2" charset="0"/>
                <a:cs typeface="Times New Roman" panose="02020603050405020304" pitchFamily="18" charset="0"/>
              </a:rPr>
              <a:t>ризики. </a:t>
            </a:r>
            <a:r>
              <a:rPr lang="uk-UA" sz="2200" dirty="0" smtClean="0">
                <a:solidFill>
                  <a:srgbClr val="002949"/>
                </a:solidFill>
                <a:ea typeface="Roboto Condensed Light" panose="02000000000000000000" pitchFamily="2" charset="0"/>
                <a:cs typeface="Times New Roman" panose="02020603050405020304" pitchFamily="18" charset="0"/>
              </a:rPr>
              <a:t>ШІ може бути корисним та допоміжним інструментом у сфері правосуддя, але не може замінити </a:t>
            </a:r>
            <a:r>
              <a:rPr lang="uk-UA" sz="2200" dirty="0" smtClean="0">
                <a:solidFill>
                  <a:srgbClr val="002949"/>
                </a:solidFill>
                <a:ea typeface="Roboto Condensed Light" panose="02000000000000000000" pitchFamily="2" charset="0"/>
                <a:cs typeface="Times New Roman" panose="02020603050405020304" pitchFamily="18" charset="0"/>
              </a:rPr>
              <a:t>суддів. </a:t>
            </a:r>
            <a:r>
              <a:rPr lang="uk-UA" sz="2200" dirty="0" smtClean="0">
                <a:solidFill>
                  <a:srgbClr val="002949"/>
                </a:solidFill>
                <a:ea typeface="Roboto Condensed Light" panose="02000000000000000000" pitchFamily="2" charset="0"/>
                <a:cs typeface="Times New Roman" panose="02020603050405020304" pitchFamily="18" charset="0"/>
              </a:rPr>
              <a:t>Ухвалення рішень має, явно чи неявно, здійснюватися лише суддями. Це не можна делегувати або виконувати за допомогою технології.</a:t>
            </a:r>
          </a:p>
          <a:p>
            <a:pPr indent="0" algn="just">
              <a:lnSpc>
                <a:spcPct val="100000"/>
              </a:lnSpc>
              <a:spcBef>
                <a:spcPts val="0"/>
              </a:spcBef>
              <a:spcAft>
                <a:spcPts val="0"/>
              </a:spcAft>
              <a:buNone/>
            </a:pPr>
            <a:r>
              <a:rPr lang="uk-UA" sz="2200" dirty="0" smtClean="0">
                <a:solidFill>
                  <a:srgbClr val="002949"/>
                </a:solidFill>
                <a:ea typeface="Roboto Condensed Light" panose="02000000000000000000" pitchFamily="2" charset="0"/>
                <a:cs typeface="Times New Roman" panose="02020603050405020304" pitchFamily="18" charset="0"/>
              </a:rPr>
              <a:t>Це фундаментальне рішення ВС, яке встановлює пріоритет суддівського розсуду над технологічними інструментами. Суд визначив ШІ як виключно допоміжну технологію. ВС прямо вказав, що висновки ШІ не можуть стояти в одному ряду з судовим тлумаченням, а спроба їх порівняти є загрозою для правової системи.</a:t>
            </a:r>
            <a:endParaRPr lang="uk-UA" sz="22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37642890-D6B1-9D89-833A-DC8A1128D8D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ECE158E3-22CC-0782-04F2-0E2E38E1B619}"/>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7FF803D9-1CEF-0964-84FF-6B2E8CD677F2}"/>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EF817CA0-6282-C1AA-FCCD-2732D01F4062}"/>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7</a:t>
            </a:fld>
            <a:endParaRPr lang="en-US" sz="1400" dirty="0">
              <a:solidFill>
                <a:srgbClr val="002949"/>
              </a:solidFill>
            </a:endParaRPr>
          </a:p>
        </p:txBody>
      </p:sp>
    </p:spTree>
    <p:extLst>
      <p:ext uri="{BB962C8B-B14F-4D97-AF65-F5344CB8AC3E}">
        <p14:creationId xmlns:p14="http://schemas.microsoft.com/office/powerpoint/2010/main" val="3745409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Окрема думка судді Верховного Суду </a:t>
            </a:r>
            <a:r>
              <a:rPr lang="ru-RU" sz="3200" dirty="0" smtClean="0">
                <a:solidFill>
                  <a:srgbClr val="004E9E"/>
                </a:solidFill>
                <a:ea typeface="Roboto Condensed Light" panose="02000000000000000000" pitchFamily="2" charset="0"/>
              </a:rPr>
              <a:t>від </a:t>
            </a:r>
            <a:r>
              <a:rPr lang="ru-RU" sz="3200" dirty="0">
                <a:solidFill>
                  <a:srgbClr val="004E9E"/>
                </a:solidFill>
                <a:ea typeface="Roboto Condensed Light" panose="02000000000000000000" pitchFamily="2" charset="0"/>
              </a:rPr>
              <a:t>08 лютого 2024 року у справі № 925/200/22</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419217"/>
            <a:ext cx="11395494" cy="4445560"/>
          </a:xfrm>
        </p:spPr>
        <p:txBody>
          <a:bodyPr/>
          <a:lstStyle/>
          <a:p>
            <a:pPr indent="0" algn="just">
              <a:lnSpc>
                <a:spcPct val="100000"/>
              </a:lnSpc>
              <a:spcBef>
                <a:spcPts val="0"/>
              </a:spcBef>
              <a:spcAft>
                <a:spcPts val="0"/>
              </a:spcAft>
              <a:buNone/>
            </a:pPr>
            <a:r>
              <a:rPr lang="uk-UA" sz="2500" dirty="0" smtClean="0">
                <a:solidFill>
                  <a:srgbClr val="002949"/>
                </a:solidFill>
                <a:ea typeface="Roboto Condensed Light" panose="02000000000000000000" pitchFamily="2" charset="0"/>
                <a:cs typeface="Times New Roman" panose="02020603050405020304" pitchFamily="18" charset="0"/>
              </a:rPr>
              <a:t>Саме по собі посилання на інформацію, що була згенерована за допомогою технологій ШІ, за відсутності інших обґрунтованих обставин, які б свідчили про недобросовісні процесуальні дії особи, не може визнаватися зловживанням процесуальними </a:t>
            </a:r>
            <a:r>
              <a:rPr lang="uk-UA" sz="2500" dirty="0" smtClean="0">
                <a:solidFill>
                  <a:srgbClr val="002949"/>
                </a:solidFill>
                <a:ea typeface="Roboto Condensed Light" panose="02000000000000000000" pitchFamily="2" charset="0"/>
                <a:cs typeface="Times New Roman" panose="02020603050405020304" pitchFamily="18" charset="0"/>
              </a:rPr>
              <a:t>правами. </a:t>
            </a:r>
            <a:r>
              <a:rPr lang="uk-UA" sz="2500" dirty="0" smtClean="0">
                <a:solidFill>
                  <a:srgbClr val="002949"/>
                </a:solidFill>
                <a:ea typeface="Roboto Condensed Light" panose="02000000000000000000" pitchFamily="2" charset="0"/>
                <a:cs typeface="Times New Roman" panose="02020603050405020304" pitchFamily="18" charset="0"/>
              </a:rPr>
              <a:t>Вважаю, що, пославшись на відповіді, згенеровані «ChatGPT», з метою обґрунтування своєї </a:t>
            </a:r>
            <a:r>
              <a:rPr lang="uk-UA" sz="2500" dirty="0" smtClean="0">
                <a:solidFill>
                  <a:srgbClr val="002949"/>
                </a:solidFill>
                <a:ea typeface="Roboto Condensed Light" panose="02000000000000000000" pitchFamily="2" charset="0"/>
                <a:cs typeface="Times New Roman" panose="02020603050405020304" pitchFamily="18" charset="0"/>
              </a:rPr>
              <a:t>позиції. </a:t>
            </a:r>
            <a:r>
              <a:rPr lang="uk-UA" sz="2500" dirty="0" smtClean="0">
                <a:solidFill>
                  <a:srgbClr val="002949"/>
                </a:solidFill>
                <a:ea typeface="Roboto Condensed Light" panose="02000000000000000000" pitchFamily="2" charset="0"/>
                <a:cs typeface="Times New Roman" panose="02020603050405020304" pitchFamily="18" charset="0"/>
              </a:rPr>
              <a:t>заявник не виявив неповагу до Суду та не поставив під сумнів його висновки, навпаки – прагнув з`ясувати та уточнити окремі висновки.</a:t>
            </a:r>
          </a:p>
          <a:p>
            <a:pPr indent="0" algn="just">
              <a:lnSpc>
                <a:spcPct val="100000"/>
              </a:lnSpc>
              <a:spcBef>
                <a:spcPts val="0"/>
              </a:spcBef>
              <a:spcAft>
                <a:spcPts val="0"/>
              </a:spcAft>
              <a:buNone/>
            </a:pPr>
            <a:r>
              <a:rPr lang="uk-UA" sz="2500" dirty="0" smtClean="0">
                <a:solidFill>
                  <a:srgbClr val="002949"/>
                </a:solidFill>
                <a:ea typeface="Roboto Condensed Light" panose="02000000000000000000" pitchFamily="2" charset="0"/>
                <a:cs typeface="Times New Roman" panose="02020603050405020304" pitchFamily="18" charset="0"/>
              </a:rPr>
              <a:t>Посилання на ШІ – це лише один із сучасних способів аргументації. Якщо в діях адвоката немає наміру образити суд, то саме лише згадування ChatGPT не повинно автоматично вважатися неповагою чи зловживанням.</a:t>
            </a:r>
            <a:endParaRPr lang="uk-UA" sz="25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8</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69639-D4CA-EE54-DD0E-045585B1213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C8928A-A245-1BFA-F7DE-7B3D7D6F8FE9}"/>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Постанова Ленінського районного суду міста Запоріжжя </a:t>
            </a:r>
            <a:r>
              <a:rPr lang="ru-RU" sz="3200" dirty="0" smtClean="0">
                <a:solidFill>
                  <a:srgbClr val="004E9E"/>
                </a:solidFill>
                <a:ea typeface="Roboto Condensed Light" panose="02000000000000000000" pitchFamily="2" charset="0"/>
              </a:rPr>
              <a:t/>
            </a:r>
            <a:br>
              <a:rPr lang="ru-RU" sz="3200" dirty="0" smtClean="0">
                <a:solidFill>
                  <a:srgbClr val="004E9E"/>
                </a:solidFill>
                <a:ea typeface="Roboto Condensed Light" panose="02000000000000000000" pitchFamily="2" charset="0"/>
              </a:rPr>
            </a:br>
            <a:r>
              <a:rPr lang="ru-RU" sz="3200" dirty="0" smtClean="0">
                <a:solidFill>
                  <a:srgbClr val="004E9E"/>
                </a:solidFill>
                <a:ea typeface="Roboto Condensed Light" panose="02000000000000000000" pitchFamily="2" charset="0"/>
              </a:rPr>
              <a:t>від </a:t>
            </a:r>
            <a:r>
              <a:rPr lang="ru-RU" sz="3200" dirty="0">
                <a:solidFill>
                  <a:srgbClr val="004E9E"/>
                </a:solidFill>
                <a:ea typeface="Roboto Condensed Light" panose="02000000000000000000" pitchFamily="2" charset="0"/>
              </a:rPr>
              <a:t>17 грудня 2024 року у справі № 334/8944/24</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D7DA292-1375-0963-8182-36E6EBF9F2B8}"/>
              </a:ext>
            </a:extLst>
          </p:cNvPr>
          <p:cNvSpPr>
            <a:spLocks noGrp="1"/>
          </p:cNvSpPr>
          <p:nvPr>
            <p:ph idx="1"/>
          </p:nvPr>
        </p:nvSpPr>
        <p:spPr>
          <a:xfrm>
            <a:off x="327804" y="1419217"/>
            <a:ext cx="11395494" cy="4445560"/>
          </a:xfrm>
        </p:spPr>
        <p:txBody>
          <a:bodyPr/>
          <a:lstStyle/>
          <a:p>
            <a:pPr marL="0" lvl="0" indent="0" algn="just">
              <a:buNone/>
            </a:pPr>
            <a:r>
              <a:rPr lang="uk-UA" sz="2600" dirty="0"/>
              <a:t>Суду не бере до уваги письмові пояснення </a:t>
            </a:r>
            <a:r>
              <a:rPr lang="uk-UA" sz="2600" dirty="0" smtClean="0"/>
              <a:t>адвоката, </a:t>
            </a:r>
            <a:r>
              <a:rPr lang="uk-UA" sz="2600" dirty="0"/>
              <a:t>в яких він посилаєтеся на висновки «</a:t>
            </a:r>
            <a:r>
              <a:rPr lang="en-US" sz="2600" dirty="0"/>
              <a:t>ChatGPT</a:t>
            </a:r>
            <a:r>
              <a:rPr lang="en-US" sz="2600" dirty="0" smtClean="0"/>
              <a:t>». </a:t>
            </a:r>
            <a:r>
              <a:rPr lang="uk-UA" sz="2600" dirty="0"/>
              <a:t>Надання суду, у якості доказу розрахунків здійснених «</a:t>
            </a:r>
            <a:r>
              <a:rPr lang="en-US" sz="2600" dirty="0"/>
              <a:t>ChatGPT», </a:t>
            </a:r>
            <a:r>
              <a:rPr lang="uk-UA" sz="2600" dirty="0"/>
              <a:t>на підставі якого суд має встановити відсутність події і складу адміністративного правопорушення, замість надання належного доказу – висновку </a:t>
            </a:r>
            <a:r>
              <a:rPr lang="uk-UA" sz="2600" dirty="0" smtClean="0"/>
              <a:t>експерта </a:t>
            </a:r>
            <a:r>
              <a:rPr lang="uk-UA" sz="2600" dirty="0"/>
              <a:t>суд сприймає як </a:t>
            </a:r>
            <a:r>
              <a:rPr lang="uk-UA" sz="2600" dirty="0" smtClean="0"/>
              <a:t>неповагу. </a:t>
            </a:r>
            <a:r>
              <a:rPr lang="uk-UA" sz="2600" dirty="0"/>
              <a:t>Технології не повинні втручатися у сферу справедливості. Технології не повинні знеохочувати або перешкоджати критичному мисленню суддів.</a:t>
            </a:r>
          </a:p>
          <a:p>
            <a:pPr marL="0" lvl="0" indent="0" algn="just">
              <a:buNone/>
            </a:pPr>
            <a:r>
              <a:rPr lang="uk-UA" sz="2600" dirty="0"/>
              <a:t>Суд першої інстанції зайняв максимально жорстку позицію. Він не просто відхилив ШІ як доказ, а кваліфікував спробу замінити ШІ-розрахунками висновок експерта як неповагу до суду. Суд вбачає в ШІ загрозу для критичного мислення судді, вважаючи, що ШІ намагається замінити людину з процесу оцінки </a:t>
            </a:r>
            <a:r>
              <a:rPr lang="uk-UA" sz="2600" dirty="0" smtClean="0"/>
              <a:t>фактів.</a:t>
            </a:r>
            <a:endParaRPr lang="uk-UA" sz="2600" dirty="0"/>
          </a:p>
        </p:txBody>
      </p:sp>
      <p:sp>
        <p:nvSpPr>
          <p:cNvPr id="4" name="Text Placeholder 2">
            <a:extLst>
              <a:ext uri="{FF2B5EF4-FFF2-40B4-BE49-F238E27FC236}">
                <a16:creationId xmlns:a16="http://schemas.microsoft.com/office/drawing/2014/main" id="{821D4E3D-525D-53F6-7BC4-7CECCCF4E97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4BA4552-1873-D215-08E1-ABB2B555F82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3D13F364-B2A0-E19B-7FF4-B16CB230F751}"/>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крізь призму судової практики: реалії, помилки та перспективи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6897A8B7-2137-D9F9-460B-2F4E62B9AFD6}"/>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9</a:t>
            </a:fld>
            <a:endParaRPr lang="en-US" sz="1400" dirty="0">
              <a:solidFill>
                <a:srgbClr val="002949"/>
              </a:solidFill>
            </a:endParaRPr>
          </a:p>
        </p:txBody>
      </p:sp>
    </p:spTree>
    <p:extLst>
      <p:ext uri="{BB962C8B-B14F-4D97-AF65-F5344CB8AC3E}">
        <p14:creationId xmlns:p14="http://schemas.microsoft.com/office/powerpoint/2010/main" val="1285901641"/>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9967</TotalTime>
  <Words>4032</Words>
  <Application>Microsoft Office PowerPoint</Application>
  <PresentationFormat>Широкий екран</PresentationFormat>
  <Paragraphs>188</Paragraphs>
  <Slides>29</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29</vt:i4>
      </vt:variant>
    </vt:vector>
  </HeadingPairs>
  <TitlesOfParts>
    <vt:vector size="35" baseType="lpstr">
      <vt:lpstr>Arial</vt:lpstr>
      <vt:lpstr>Calibri</vt:lpstr>
      <vt:lpstr>Calibri Light</vt:lpstr>
      <vt:lpstr>Roboto Condensed Light</vt:lpstr>
      <vt:lpstr>Times New Roman</vt:lpstr>
      <vt:lpstr>Верховний Суд</vt:lpstr>
      <vt:lpstr>Презентація PowerPoint</vt:lpstr>
      <vt:lpstr>Ухвала Верховного Суду від 15 січня 2026 року  у справі № 240/14153/24  https://reyestr.court.gov.ua/Review/133336040 </vt:lpstr>
      <vt:lpstr>Ухвала Верховного Суду від 15 січня 2026 року  у справі № 240/14153/24  https://reyestr.court.gov.ua/Review/133336040 </vt:lpstr>
      <vt:lpstr>Ухвала Верховного Суду від 15 січня 2026 року  у справі № 240/14153/24  https://reyestr.court.gov.ua/Review/133336040 </vt:lpstr>
      <vt:lpstr>Рішення Броварського міськрайонного суду Київської області від 02 травня 2023 року у справі № 361/4011/20</vt:lpstr>
      <vt:lpstr>Постанова Київського апеляційного суду від 05 лютого 2024 року у справі № 361/4450/20</vt:lpstr>
      <vt:lpstr>Ухвала Верховного Суду від 08 лютого 2024 року  у справі № 925/200/22</vt:lpstr>
      <vt:lpstr>Окрема думка судді Верховного Суду від 08 лютого 2024 року у справі № 925/200/22</vt:lpstr>
      <vt:lpstr>Постанова Ленінського районного суду міста Запоріжжя  від 17 грудня 2024 року у справі № 334/8944/24</vt:lpstr>
      <vt:lpstr>Постанова Верховного Суду від 07 травня 2025 року  у справі № 335/12523/23</vt:lpstr>
      <vt:lpstr>Рішення Львівського окружного адміністративного суду  від 22 травня 2025 року у справі № 380/23232/24</vt:lpstr>
      <vt:lpstr>Постанова Верховного Суду  від 27 травня 2025 року у справі № 161/5016/21</vt:lpstr>
      <vt:lpstr>Ухвала Апеляційної палати Вищого антикорупційного суду від 28 травня 2025 року у справі № 991/4110/25</vt:lpstr>
      <vt:lpstr>Ухвала Верховного Суду від 19 червня 2025 року  у справі № 520/6119/23</vt:lpstr>
      <vt:lpstr>Постанова Верховного Суду від 08 липня 2025 року  у справі № 925/496/24</vt:lpstr>
      <vt:lpstr>Ухвала Київського апеляційного суду від 30 липня 2025 року у справі № 11-кп/824/1818/2025І</vt:lpstr>
      <vt:lpstr>Ухвала Верховного Суду від 18 серпня 2025 року  у справі № 752/4458/23</vt:lpstr>
      <vt:lpstr>Ухвала Апеляційної палати Вищого антикорупційного суду  від 01 вересня 2025 року у справі № 991/3222/25</vt:lpstr>
      <vt:lpstr>Ухвала Верховного Суду від 12 вересня 2025 року  у справі № 750/6682/23</vt:lpstr>
      <vt:lpstr>Постанова Новозаводського районного суду м. Чернігова від 17 жовтня 2025 року у справі № 751/8289/25</vt:lpstr>
      <vt:lpstr>Рішення Господарського суду міста Києва від 24 жовтня 2025 року у справі № 910/9176/24</vt:lpstr>
      <vt:lpstr>Ухвала Київського окружного адміністративного суду від 03 листопада 2025 року у справі № 320/52891/25</vt:lpstr>
      <vt:lpstr>Рішення Одеського окружного адміністративного суду від 11 листопада 2025 року у справі № 420/26668/25</vt:lpstr>
      <vt:lpstr>Ухвала Полтавського окружного адміністративного суду  від 17 листопада 2025 року у справі № 538/819/25</vt:lpstr>
      <vt:lpstr>Ухвала Дубенського міськрайонного суду Рівненської області від 21 листопада 2025 року у справі № 559/4182/23</vt:lpstr>
      <vt:lpstr>Вирок Дніпровського районного суду міста Києва  від 09 грудня 2025 року у справі № 755/23443/25</vt:lpstr>
      <vt:lpstr>Рішення Миргородського міськрайонного суду Полтавської області від 10 грудня 2025 року у справі № 541/2432/25</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584</cp:revision>
  <cp:lastPrinted>2025-06-05T10:48:47Z</cp:lastPrinted>
  <dcterms:created xsi:type="dcterms:W3CDTF">2018-11-30T10:25:38Z</dcterms:created>
  <dcterms:modified xsi:type="dcterms:W3CDTF">2026-02-04T12:10:06Z</dcterms:modified>
</cp:coreProperties>
</file>