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handoutMasterIdLst>
    <p:handoutMasterId r:id="rId21"/>
  </p:handoutMasterIdLst>
  <p:sldIdLst>
    <p:sldId id="256" r:id="rId2"/>
    <p:sldId id="958" r:id="rId3"/>
    <p:sldId id="954" r:id="rId4"/>
    <p:sldId id="1031" r:id="rId5"/>
    <p:sldId id="1032" r:id="rId6"/>
    <p:sldId id="1033" r:id="rId7"/>
    <p:sldId id="1036" r:id="rId8"/>
    <p:sldId id="1038" r:id="rId9"/>
    <p:sldId id="1003" r:id="rId10"/>
    <p:sldId id="1004" r:id="rId11"/>
    <p:sldId id="1044" r:id="rId12"/>
    <p:sldId id="1043" r:id="rId13"/>
    <p:sldId id="1041" r:id="rId14"/>
    <p:sldId id="1046" r:id="rId15"/>
    <p:sldId id="1047" r:id="rId16"/>
    <p:sldId id="994" r:id="rId17"/>
    <p:sldId id="893" r:id="rId18"/>
    <p:sldId id="279" r:id="rId19"/>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58"/>
            <p14:sldId id="954"/>
            <p14:sldId id="1031"/>
            <p14:sldId id="1032"/>
            <p14:sldId id="1033"/>
            <p14:sldId id="1036"/>
            <p14:sldId id="1038"/>
            <p14:sldId id="1003"/>
            <p14:sldId id="1004"/>
            <p14:sldId id="1044"/>
            <p14:sldId id="1043"/>
            <p14:sldId id="1041"/>
            <p14:sldId id="1046"/>
            <p14:sldId id="1047"/>
            <p14:sldId id="994"/>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 id="2" name="Ян Олександрович Берназюк" initials="ЯОБ" lastIdx="0" clrIdx="1">
    <p:extLst>
      <p:ext uri="{19B8F6BF-5375-455C-9EA6-DF929625EA0E}">
        <p15:presenceInfo xmlns:p15="http://schemas.microsoft.com/office/powerpoint/2012/main" userId="S-1-5-21-788283012-2006182406-367807169-8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56" d="100"/>
          <a:sy n="56" d="100"/>
        </p:scale>
        <p:origin x="78" y="1308"/>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03.03.2026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03.03.2026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uk-UA" dirty="0"/>
          </a:p>
        </p:txBody>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03.03.2026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03.03.2026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03.03.2026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03.03.2026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03.03.2026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03.03.2026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03.03.2026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03.03.2026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03.03.2026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03.03.2026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03.03.2026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03.03.2026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rm.coe.int/report-of-the-plenary-meeting/4880297919"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rm.coe.int/cepej-bu-2026-rapport-reunion-bureau-composition-des-gt-2780-1226-9074/48802aa0b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supreme.court.gov.ua/supreme/pres-centr/news/196175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eurointegration.com.ua/files/5/2/5256f03-23-benchmarks-eng.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youtu.be/UlghLhHV8os?si=nCpvAl5p5KP3tY_G" TargetMode="External"/><Relationship Id="rId5" Type="http://schemas.openxmlformats.org/officeDocument/2006/relationships/hyperlink" Target="https://constitutionalist.com.ua/artificial-intelligence-and-the-judicial-system-of-ukraine-results-of-cooperation-in-the-past-year" TargetMode="External"/><Relationship Id="rId10" Type="http://schemas.openxmlformats.org/officeDocument/2006/relationships/hyperlink" Target="https://court.gov.ua/storage/portal/supreme/135.%20Limits_of_Interference_Private_Life_under_National_Security%20Threats_bernaziuk.pdf"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law.ukma.edu.ua/wp-content/uploads/2025/11/Rule-of-Law-and-AI-Challenges.pdf"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ourt.gov.ua/storage/portal/supreme/rizne/ADMINISTRATIVE_ORDER_HEAD_OFFICE_SC.pdf" TargetMode="External"/><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unesco.org/en/articles/guidelines-use-ai-systems-courts-and-tribunal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nesdoc.unesco.org/ark:/48223/pf000039699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m.coe.int/cepej-2025-18final-en-draft-guidelines-on-the-use-of-generative-ai-for/48802a4ad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mericanbar.org/content/dam/aba/administrative/center-for-innovation/ai-task-force/2025-ai-task-force-year2-report.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court.gov.ua/storage/portal/dsa/news/&#1055;&#1088;&#1086;&#1075;&#1088;&#1072;&#1084;&#1072;_&#1042;&#1077;&#1073;&#1110;&#1085;&#1072;&#1088;_&#1064;&#1030;%20&#1074;%20&#1089;&#1091;&#1076;&#1086;&#1074;&#1086;&#1084;&#1091;%20&#1072;&#1076;&#1084;&#1110;&#1085;&#1110;&#1089;&#1090;&#1088;&#1091;&#1074;&#1072;&#1085;&#1085;&#1110;.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nlargement.ec.europa.eu/document/download/17115494-8122-4d10-8a06-2cf275eecde7_en?filename=ukraine-report-2025.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538824" y="397472"/>
            <a:ext cx="516037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altLang="uk-UA" sz="1600" dirty="0">
                <a:solidFill>
                  <a:schemeClr val="bg1"/>
                </a:solidFill>
              </a:rPr>
              <a:t>Міністерство цифрової трансформації України</a:t>
            </a:r>
            <a:endParaRPr lang="en-US" altLang="uk-UA" sz="1600" dirty="0">
              <a:solidFill>
                <a:schemeClr val="bg1"/>
              </a:solidFill>
            </a:endParaRPr>
          </a:p>
          <a:p>
            <a:pPr algn="just">
              <a:lnSpc>
                <a:spcPct val="100000"/>
              </a:lnSpc>
              <a:spcBef>
                <a:spcPct val="0"/>
              </a:spcBef>
              <a:buFontTx/>
              <a:buNone/>
            </a:pPr>
            <a:r>
              <a:rPr lang="uk-UA" altLang="uk-UA" sz="1600" dirty="0">
                <a:solidFill>
                  <a:schemeClr val="bg1"/>
                </a:solidFill>
              </a:rPr>
              <a:t>Асоціація правників України</a:t>
            </a:r>
          </a:p>
          <a:p>
            <a:pPr algn="just">
              <a:lnSpc>
                <a:spcPct val="100000"/>
              </a:lnSpc>
              <a:spcBef>
                <a:spcPct val="0"/>
              </a:spcBef>
              <a:buFontTx/>
              <a:buNone/>
            </a:pPr>
            <a:endParaRPr lang="ru-RU" altLang="uk-UA" sz="1600" dirty="0">
              <a:solidFill>
                <a:schemeClr val="bg1"/>
              </a:solidFill>
            </a:endParaRPr>
          </a:p>
          <a:p>
            <a:pPr algn="just">
              <a:lnSpc>
                <a:spcPct val="100000"/>
              </a:lnSpc>
              <a:spcBef>
                <a:spcPct val="0"/>
              </a:spcBef>
              <a:buFontTx/>
              <a:buNone/>
            </a:pPr>
            <a:r>
              <a:rPr lang="ru-RU" altLang="uk-UA" sz="1600" dirty="0">
                <a:solidFill>
                  <a:schemeClr val="bg1"/>
                </a:solidFill>
              </a:rPr>
              <a:t>Штучний інтелект у роботі адвоката та судовому процесі: можливості, межі, відповідальність</a:t>
            </a:r>
          </a:p>
          <a:p>
            <a:pPr algn="just">
              <a:lnSpc>
                <a:spcPct val="100000"/>
              </a:lnSpc>
              <a:spcBef>
                <a:spcPct val="0"/>
              </a:spcBef>
              <a:buFontTx/>
              <a:buNone/>
            </a:pPr>
            <a:endParaRPr lang="uk-UA" altLang="uk-UA" sz="1600" dirty="0">
              <a:solidFill>
                <a:schemeClr val="bg1"/>
              </a:solidFill>
            </a:endParaRPr>
          </a:p>
          <a:p>
            <a:pPr>
              <a:lnSpc>
                <a:spcPct val="100000"/>
              </a:lnSpc>
              <a:spcBef>
                <a:spcPct val="0"/>
              </a:spcBef>
              <a:buFontTx/>
              <a:buNone/>
            </a:pPr>
            <a:r>
              <a:rPr lang="uk-UA" altLang="uk-UA" sz="1600" dirty="0">
                <a:solidFill>
                  <a:schemeClr val="bg1"/>
                </a:solidFill>
              </a:rPr>
              <a:t>27 лютого 2026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sz="3600" dirty="0">
                <a:solidFill>
                  <a:schemeClr val="bg1"/>
                </a:solidFill>
              </a:rPr>
              <a:t>Штучний інтелект у правосудді: вчора, сьогодні, завтра</a:t>
            </a: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3FC6-2B7B-0092-9C8F-09C4F9319B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E7EC5E-4849-EC53-F790-9FD13598FE19}"/>
              </a:ext>
            </a:extLst>
          </p:cNvPr>
          <p:cNvSpPr>
            <a:spLocks noGrp="1"/>
          </p:cNvSpPr>
          <p:nvPr>
            <p:ph type="title"/>
          </p:nvPr>
        </p:nvSpPr>
        <p:spPr>
          <a:xfrm>
            <a:off x="587036" y="500062"/>
            <a:ext cx="11257301" cy="1343025"/>
          </a:xfrm>
        </p:spPr>
        <p:txBody>
          <a:bodyPr/>
          <a:lstStyle/>
          <a:p>
            <a:pPr algn="ctr"/>
            <a:r>
              <a:rPr lang="en-US" sz="2400" b="1" dirty="0">
                <a:solidFill>
                  <a:srgbClr val="004E9E"/>
                </a:solidFill>
                <a:ea typeface="Roboto Condensed Light" panose="02000000000000000000" pitchFamily="2" charset="0"/>
                <a:cs typeface="Times New Roman" panose="02020603050405020304" pitchFamily="18" charset="0"/>
              </a:rPr>
              <a:t>Opinion No. 28 (2025) on the importance of judicial well-being for the delivery of justice (CCJE)</a:t>
            </a:r>
            <a:br>
              <a:rPr lang="en-US" sz="2400" b="1" dirty="0">
                <a:solidFill>
                  <a:srgbClr val="004E9E"/>
                </a:solidFill>
                <a:ea typeface="Roboto Condensed Light" panose="02000000000000000000" pitchFamily="2" charset="0"/>
                <a:cs typeface="Times New Roman" panose="02020603050405020304" pitchFamily="18" charset="0"/>
              </a:rPr>
            </a:br>
            <a:r>
              <a:rPr lang="uk-UA" sz="2400" b="1" dirty="0">
                <a:solidFill>
                  <a:srgbClr val="004E9E"/>
                </a:solidFill>
                <a:ea typeface="Roboto Condensed Light" panose="02000000000000000000" pitchFamily="2" charset="0"/>
                <a:cs typeface="Times New Roman" panose="02020603050405020304" pitchFamily="18" charset="0"/>
              </a:rPr>
              <a:t>Висновок № 28 (2025) щодо важливості суддівського благополуччя для здійснення правосуддя (КРЄС)</a:t>
            </a:r>
            <a:br>
              <a:rPr lang="uk-UA" sz="2400" b="1" dirty="0">
                <a:solidFill>
                  <a:srgbClr val="004E9E"/>
                </a:solidFill>
                <a:ea typeface="Roboto Condensed Light" panose="02000000000000000000" pitchFamily="2" charset="0"/>
                <a:cs typeface="Times New Roman" panose="02020603050405020304" pitchFamily="18" charset="0"/>
              </a:rPr>
            </a:br>
            <a:r>
              <a:rPr lang="uk-UA" sz="2000" b="1" dirty="0">
                <a:solidFill>
                  <a:srgbClr val="004E9E"/>
                </a:solidFill>
                <a:ea typeface="Roboto Condensed Light" panose="02000000000000000000" pitchFamily="2" charset="0"/>
                <a:cs typeface="Times New Roman" panose="02020603050405020304" pitchFamily="18" charset="0"/>
              </a:rPr>
              <a:t> </a:t>
            </a:r>
            <a:r>
              <a:rPr lang="en-US" sz="20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1702069-E77E-FB9F-E632-AC53E486C7C9}"/>
              </a:ext>
            </a:extLst>
          </p:cNvPr>
          <p:cNvSpPr>
            <a:spLocks noGrp="1"/>
          </p:cNvSpPr>
          <p:nvPr>
            <p:ph idx="1"/>
          </p:nvPr>
        </p:nvSpPr>
        <p:spPr>
          <a:xfrm>
            <a:off x="327804" y="2127632"/>
            <a:ext cx="11516534" cy="3800878"/>
          </a:xfrm>
        </p:spPr>
        <p:txBody>
          <a:bodyPr/>
          <a:lstStyle/>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Неналежна цифровізація може збільшувати масив даних і процесуальних матеріалів, ускладнюючи контроль за персональними даними</a:t>
            </a:r>
          </a:p>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Кібербезпека та захист чутливих даних суддів і матеріалів справ є складовою суддівського благополуччя</a:t>
            </a:r>
          </a:p>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Допоміжні технології допустимі лише як інструмент підтримки, без прогнозування результатів справ і без втрати контролю суддею</a:t>
            </a:r>
            <a:endParaRPr lang="uk-UA" sz="3000"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78187823-D7C1-7F0B-DAB0-466BA7B69D8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2F6D5F9-4A21-E3F7-E84C-5EBFFABF46B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2C3F1E45-BC11-A49E-748A-220F0C7BBA4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ED98826C-A2AD-E467-33C5-A12693B95D4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10</a:t>
            </a:r>
          </a:p>
        </p:txBody>
      </p:sp>
    </p:spTree>
    <p:extLst>
      <p:ext uri="{BB962C8B-B14F-4D97-AF65-F5344CB8AC3E}">
        <p14:creationId xmlns:p14="http://schemas.microsoft.com/office/powerpoint/2010/main" val="1571797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F4B82-6C20-21AE-D84C-33DDE83D426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2285CB-57F3-F600-0ED5-89F8C208D2D7}"/>
              </a:ext>
            </a:extLst>
          </p:cNvPr>
          <p:cNvSpPr>
            <a:spLocks noGrp="1"/>
          </p:cNvSpPr>
          <p:nvPr>
            <p:ph type="title"/>
          </p:nvPr>
        </p:nvSpPr>
        <p:spPr>
          <a:xfrm>
            <a:off x="587036" y="500062"/>
            <a:ext cx="11257301" cy="1343025"/>
          </a:xfrm>
        </p:spPr>
        <p:txBody>
          <a:bodyPr/>
          <a:lstStyle/>
          <a:p>
            <a:pPr algn="ctr"/>
            <a:r>
              <a:rPr lang="en-US" sz="2400" b="1" dirty="0">
                <a:solidFill>
                  <a:srgbClr val="004E9E"/>
                </a:solidFill>
                <a:ea typeface="Roboto Condensed Light" panose="02000000000000000000" pitchFamily="2" charset="0"/>
                <a:cs typeface="Times New Roman" panose="02020603050405020304" pitchFamily="18" charset="0"/>
              </a:rPr>
              <a:t>Consultative Council of European Judges (CCJE), Abridged meeting report of the 26th plenary meeting (Strasbourg, 12-14 November 2025), CCJE(2025)11</a:t>
            </a:r>
            <a:r>
              <a:rPr lang="uk-UA" sz="2400" b="1" dirty="0">
                <a:solidFill>
                  <a:srgbClr val="004E9E"/>
                </a:solidFill>
                <a:ea typeface="Roboto Condensed Light" panose="02000000000000000000" pitchFamily="2" charset="0"/>
                <a:cs typeface="Times New Roman" panose="02020603050405020304" pitchFamily="18" charset="0"/>
              </a:rPr>
              <a:t/>
            </a:r>
            <a:br>
              <a:rPr lang="uk-UA" sz="2400" b="1" dirty="0">
                <a:solidFill>
                  <a:srgbClr val="004E9E"/>
                </a:solidFill>
                <a:ea typeface="Roboto Condensed Light" panose="02000000000000000000" pitchFamily="2" charset="0"/>
                <a:cs typeface="Times New Roman" panose="02020603050405020304" pitchFamily="18" charset="0"/>
              </a:rPr>
            </a:br>
            <a:r>
              <a:rPr lang="uk-UA" sz="2000" b="1" dirty="0">
                <a:solidFill>
                  <a:srgbClr val="004E9E"/>
                </a:solidFill>
                <a:ea typeface="Roboto Condensed Light" panose="02000000000000000000" pitchFamily="2" charset="0"/>
                <a:cs typeface="Times New Roman" panose="02020603050405020304" pitchFamily="18" charset="0"/>
              </a:rPr>
              <a:t> </a:t>
            </a:r>
            <a:r>
              <a:rPr lang="en-US" sz="2000" b="1" dirty="0">
                <a:solidFill>
                  <a:srgbClr val="004E9E"/>
                </a:solidFill>
                <a:ea typeface="Roboto Condensed Light" panose="02000000000000000000" pitchFamily="2" charset="0"/>
                <a:cs typeface="Times New Roman" panose="02020603050405020304" pitchFamily="18" charset="0"/>
                <a:hlinkClick r:id="rId2"/>
              </a:rPr>
              <a:t>https://rm.coe.int/report-of-the-plenary-meeting/4880297919</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0A74965-03FF-7F5F-8D53-F85D4A1E64DE}"/>
              </a:ext>
            </a:extLst>
          </p:cNvPr>
          <p:cNvSpPr>
            <a:spLocks noGrp="1"/>
          </p:cNvSpPr>
          <p:nvPr>
            <p:ph idx="1"/>
          </p:nvPr>
        </p:nvSpPr>
        <p:spPr>
          <a:xfrm>
            <a:off x="327804" y="1869732"/>
            <a:ext cx="11516534" cy="4058778"/>
          </a:xfrm>
        </p:spPr>
        <p:txBody>
          <a:bodyPr/>
          <a:lstStyle/>
          <a:p>
            <a:pPr indent="0" algn="just">
              <a:lnSpc>
                <a:spcPct val="107000"/>
              </a:lnSpc>
              <a:spcBef>
                <a:spcPts val="0"/>
              </a:spcBef>
              <a:spcAft>
                <a:spcPts val="0"/>
              </a:spcAft>
              <a:buNone/>
            </a:pPr>
            <a:r>
              <a:rPr lang="ru-RU" sz="3000" b="1" dirty="0">
                <a:solidFill>
                  <a:srgbClr val="002949"/>
                </a:solidFill>
                <a:ea typeface="Roboto Condensed Light" panose="02000000000000000000" pitchFamily="2" charset="0"/>
                <a:cs typeface="Times New Roman" panose="02020603050405020304" pitchFamily="18" charset="0"/>
              </a:rPr>
              <a:t>КРЄС </a:t>
            </a:r>
            <a:r>
              <a:rPr lang="uk-UA" sz="3000" b="1" noProof="0" dirty="0">
                <a:solidFill>
                  <a:srgbClr val="002949"/>
                </a:solidFill>
                <a:ea typeface="Roboto Condensed Light" panose="02000000000000000000" pitchFamily="2" charset="0"/>
                <a:cs typeface="Times New Roman" panose="02020603050405020304" pitchFamily="18" charset="0"/>
              </a:rPr>
              <a:t>Скорочений звіт про засідання 26-ї пленарної зустрічі</a:t>
            </a:r>
            <a:endParaRPr lang="ru-RU" sz="3000" b="1" dirty="0">
              <a:solidFill>
                <a:srgbClr val="002949"/>
              </a:solidFill>
              <a:ea typeface="Roboto Condensed Light" panose="02000000000000000000" pitchFamily="2" charset="0"/>
              <a:cs typeface="Times New Roman" panose="02020603050405020304" pitchFamily="18" charset="0"/>
            </a:endParaRPr>
          </a:p>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Це офіційне рішення розпочати у 2026 році підготовку Висновку № 29 (2026), присвяченого використанню штучного інтелекту (ШІ) у роботі суддів (</a:t>
            </a:r>
            <a:r>
              <a:rPr lang="en-US" sz="3000" dirty="0">
                <a:solidFill>
                  <a:srgbClr val="002949"/>
                </a:solidFill>
                <a:ea typeface="Roboto Condensed Light" panose="02000000000000000000" pitchFamily="2" charset="0"/>
                <a:cs typeface="Times New Roman" panose="02020603050405020304" pitchFamily="18" charset="0"/>
              </a:rPr>
              <a:t>on the use of artificial intelligence (AI) in the work of judges</a:t>
            </a:r>
            <a:r>
              <a:rPr lang="uk-UA" sz="3000" dirty="0">
                <a:solidFill>
                  <a:srgbClr val="002949"/>
                </a:solidFill>
                <a:ea typeface="Roboto Condensed Light" panose="02000000000000000000" pitchFamily="2" charset="0"/>
                <a:cs typeface="Times New Roman" panose="02020603050405020304" pitchFamily="18" charset="0"/>
              </a:rPr>
              <a:t>). Значення цього кроку полягає у приведенні стандартів суддівської діяльності у відповідність до Рамкової конвенції Ради Європи про ШІ, права людини, демократію та верховенство права.</a:t>
            </a: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0C896494-1900-0136-CE7E-AA454E56229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313B147-D9C5-B073-1B45-1E3790A3874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267873B-652B-36C2-A743-DD967878738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A7DBDBD6-2E13-5EBD-D232-958D62803A9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11</a:t>
            </a:r>
          </a:p>
        </p:txBody>
      </p:sp>
    </p:spTree>
    <p:extLst>
      <p:ext uri="{BB962C8B-B14F-4D97-AF65-F5344CB8AC3E}">
        <p14:creationId xmlns:p14="http://schemas.microsoft.com/office/powerpoint/2010/main" val="1380777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28918-554D-296F-E1B0-1252D237809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595AFF-B8E1-DAA7-6B28-5918C1B3B386}"/>
              </a:ext>
            </a:extLst>
          </p:cNvPr>
          <p:cNvSpPr>
            <a:spLocks noGrp="1"/>
          </p:cNvSpPr>
          <p:nvPr>
            <p:ph type="title"/>
          </p:nvPr>
        </p:nvSpPr>
        <p:spPr>
          <a:xfrm>
            <a:off x="587036" y="500062"/>
            <a:ext cx="11257301" cy="1343025"/>
          </a:xfrm>
        </p:spPr>
        <p:txBody>
          <a:bodyPr/>
          <a:lstStyle/>
          <a:p>
            <a:pPr algn="ctr"/>
            <a:r>
              <a:rPr lang="en-US" sz="2400" b="1" dirty="0">
                <a:solidFill>
                  <a:srgbClr val="004E9E"/>
                </a:solidFill>
                <a:ea typeface="Roboto Condensed Light" panose="02000000000000000000" pitchFamily="2" charset="0"/>
                <a:cs typeface="Times New Roman" panose="02020603050405020304" pitchFamily="18" charset="0"/>
              </a:rPr>
              <a:t>CEPEJ, Report of the 44th meeting of the Bureau of the European Commission for the Efficiency of Justice, 12 January 2026, CEPEJ-BU(2026)2</a:t>
            </a:r>
            <a:r>
              <a:rPr lang="uk-UA" sz="2400" b="1" dirty="0">
                <a:solidFill>
                  <a:srgbClr val="004E9E"/>
                </a:solidFill>
                <a:ea typeface="Roboto Condensed Light" panose="02000000000000000000" pitchFamily="2" charset="0"/>
                <a:cs typeface="Times New Roman" panose="02020603050405020304" pitchFamily="18" charset="0"/>
              </a:rPr>
              <a:t/>
            </a:r>
            <a:br>
              <a:rPr lang="uk-UA" sz="2400" b="1" dirty="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https://rm.coe.int/cepej-bu-2026-rapport-reunion-bureau-composition-des-gt-2780-1226-9074/48802aa0b3</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6FD4E55-5776-8D94-084E-79167A7ECA36}"/>
              </a:ext>
            </a:extLst>
          </p:cNvPr>
          <p:cNvSpPr>
            <a:spLocks noGrp="1"/>
          </p:cNvSpPr>
          <p:nvPr>
            <p:ph idx="1"/>
          </p:nvPr>
        </p:nvSpPr>
        <p:spPr>
          <a:xfrm>
            <a:off x="327804" y="1843087"/>
            <a:ext cx="11516534" cy="4085423"/>
          </a:xfrm>
        </p:spPr>
        <p:txBody>
          <a:bodyPr/>
          <a:lstStyle/>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Бюро СЄПАЖ офіційно затвердило оновлений персональний склад своїх ключових робочих груп на період 2026–2027 років , зокрема: </a:t>
            </a:r>
            <a:r>
              <a:rPr lang="en-US" sz="3000" dirty="0">
                <a:solidFill>
                  <a:srgbClr val="002949"/>
                </a:solidFill>
                <a:ea typeface="Roboto Condensed Light" panose="02000000000000000000" pitchFamily="2" charset="0"/>
                <a:cs typeface="Times New Roman" panose="02020603050405020304" pitchFamily="18" charset="0"/>
              </a:rPr>
              <a:t>GT-EVAL, </a:t>
            </a:r>
            <a:r>
              <a:rPr lang="uk-UA" sz="3000" dirty="0">
                <a:solidFill>
                  <a:srgbClr val="002949"/>
                </a:solidFill>
                <a:ea typeface="Roboto Condensed Light" panose="02000000000000000000" pitchFamily="2" charset="0"/>
                <a:cs typeface="Times New Roman" panose="02020603050405020304" pitchFamily="18" charset="0"/>
              </a:rPr>
              <a:t>що відповідає за оцінку судових систем , </a:t>
            </a:r>
            <a:r>
              <a:rPr lang="en-US" sz="3000" dirty="0">
                <a:solidFill>
                  <a:srgbClr val="002949"/>
                </a:solidFill>
                <a:ea typeface="Roboto Condensed Light" panose="02000000000000000000" pitchFamily="2" charset="0"/>
                <a:cs typeface="Times New Roman" panose="02020603050405020304" pitchFamily="18" charset="0"/>
              </a:rPr>
              <a:t>GT-EFF, </a:t>
            </a:r>
            <a:r>
              <a:rPr lang="uk-UA" sz="3000" dirty="0">
                <a:solidFill>
                  <a:srgbClr val="002949"/>
                </a:solidFill>
                <a:ea typeface="Roboto Condensed Light" panose="02000000000000000000" pitchFamily="2" charset="0"/>
                <a:cs typeface="Times New Roman" panose="02020603050405020304" pitchFamily="18" charset="0"/>
              </a:rPr>
              <a:t>яка опікується ефективністю судочинства , та спеціалізованої групи </a:t>
            </a:r>
            <a:r>
              <a:rPr lang="en-US" sz="3000" dirty="0">
                <a:solidFill>
                  <a:srgbClr val="002949"/>
                </a:solidFill>
                <a:ea typeface="Roboto Condensed Light" panose="02000000000000000000" pitchFamily="2" charset="0"/>
                <a:cs typeface="Times New Roman" panose="02020603050405020304" pitchFamily="18" charset="0"/>
              </a:rPr>
              <a:t>GT-CYBERJUST, </a:t>
            </a:r>
            <a:r>
              <a:rPr lang="uk-UA" sz="3000" dirty="0">
                <a:solidFill>
                  <a:srgbClr val="002949"/>
                </a:solidFill>
                <a:ea typeface="Roboto Condensed Light" panose="02000000000000000000" pitchFamily="2" charset="0"/>
                <a:cs typeface="Times New Roman" panose="02020603050405020304" pitchFamily="18" charset="0"/>
              </a:rPr>
              <a:t>фокусом якої є розвиток кіберправосуддя та регулювання ШІ.</a:t>
            </a:r>
          </a:p>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Українське представництво: призначення Яна Берназюка членом Робочої групи з питань кіберправосуддя та штучного інтелекту (</a:t>
            </a:r>
            <a:r>
              <a:rPr lang="en-US" sz="3000" dirty="0">
                <a:solidFill>
                  <a:srgbClr val="002949"/>
                </a:solidFill>
                <a:ea typeface="Roboto Condensed Light" panose="02000000000000000000" pitchFamily="2" charset="0"/>
                <a:cs typeface="Times New Roman" panose="02020603050405020304" pitchFamily="18" charset="0"/>
              </a:rPr>
              <a:t>CEPEJ-GT-CYBERJUST)</a:t>
            </a: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D6D3215E-69DB-EA67-FAD8-665EB68CB64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FFC924E-E386-D423-E2D4-2E8E68D6248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24AEEC-E71C-F9DC-D934-5D5D2E0178C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020A0514-8410-302A-63D4-2022F184CDA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12</a:t>
            </a:r>
          </a:p>
        </p:txBody>
      </p:sp>
    </p:spTree>
    <p:extLst>
      <p:ext uri="{BB962C8B-B14F-4D97-AF65-F5344CB8AC3E}">
        <p14:creationId xmlns:p14="http://schemas.microsoft.com/office/powerpoint/2010/main" val="1654696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3FC6-2B7B-0092-9C8F-09C4F9319B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E7EC5E-4849-EC53-F790-9FD13598FE19}"/>
              </a:ext>
            </a:extLst>
          </p:cNvPr>
          <p:cNvSpPr>
            <a:spLocks noGrp="1"/>
          </p:cNvSpPr>
          <p:nvPr>
            <p:ph type="title"/>
          </p:nvPr>
        </p:nvSpPr>
        <p:spPr>
          <a:xfrm>
            <a:off x="587036" y="500063"/>
            <a:ext cx="11257301" cy="862912"/>
          </a:xfrm>
        </p:spPr>
        <p:txBody>
          <a:bodyPr/>
          <a:lstStyle/>
          <a:p>
            <a:pPr algn="ctr"/>
            <a:r>
              <a:rPr lang="ru-RU" sz="2400" b="1" dirty="0">
                <a:solidFill>
                  <a:srgbClr val="004E9E"/>
                </a:solidFill>
                <a:ea typeface="Roboto Condensed Light" panose="02000000000000000000" pitchFamily="2" charset="0"/>
                <a:cs typeface="Times New Roman" panose="02020603050405020304" pitchFamily="18" charset="0"/>
              </a:rPr>
              <a:t>Проєкт постанови </a:t>
            </a:r>
            <a:r>
              <a:rPr lang="ru-RU" sz="2400" b="1">
                <a:solidFill>
                  <a:srgbClr val="004E9E"/>
                </a:solidFill>
                <a:ea typeface="Roboto Condensed Light" panose="02000000000000000000" pitchFamily="2" charset="0"/>
                <a:cs typeface="Times New Roman" panose="02020603050405020304" pitchFamily="18" charset="0"/>
              </a:rPr>
              <a:t>КМУ «</a:t>
            </a:r>
            <a:r>
              <a:rPr lang="uk-UA" sz="2400" b="1" dirty="0">
                <a:solidFill>
                  <a:srgbClr val="004E9E"/>
                </a:solidFill>
                <a:ea typeface="Roboto Condensed Light" panose="02000000000000000000" pitchFamily="2" charset="0"/>
                <a:cs typeface="Times New Roman" panose="02020603050405020304" pitchFamily="18" charset="0"/>
              </a:rPr>
              <a:t>Про реалізацію експериментального </a:t>
            </a:r>
            <a:r>
              <a:rPr lang="ru-RU" sz="2400" b="1" dirty="0">
                <a:solidFill>
                  <a:srgbClr val="004E9E"/>
                </a:solidFill>
                <a:ea typeface="Roboto Condensed Light" panose="02000000000000000000" pitchFamily="2" charset="0"/>
                <a:cs typeface="Times New Roman" panose="02020603050405020304" pitchFamily="18" charset="0"/>
              </a:rPr>
              <a:t>проекту щодо розгляду окремих категорій справ про адміністративні правопорушення з використанням ШІ»</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1702069-E77E-FB9F-E632-AC53E486C7C9}"/>
              </a:ext>
            </a:extLst>
          </p:cNvPr>
          <p:cNvSpPr>
            <a:spLocks noGrp="1"/>
          </p:cNvSpPr>
          <p:nvPr>
            <p:ph idx="1"/>
          </p:nvPr>
        </p:nvSpPr>
        <p:spPr>
          <a:xfrm>
            <a:off x="327804" y="1389620"/>
            <a:ext cx="11516534" cy="4538890"/>
          </a:xfrm>
        </p:spPr>
        <p:txBody>
          <a:bodyPr/>
          <a:lstStyle/>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Мінцифри пропонує дворічний експеримент, у межах якого модулі «Штучний інтелект» у системах МВС та ЄСІТС здійснюватимуть автоматизований відбір і аналіз справ про адміністративні правопорушення у сфері безпеки дорожнього руху, передбачені статтею </a:t>
            </a:r>
            <a:r>
              <a:rPr lang="uk-UA" dirty="0" smtClean="0">
                <a:solidFill>
                  <a:srgbClr val="002949"/>
                </a:solidFill>
                <a:ea typeface="Roboto Condensed Light" panose="02000000000000000000" pitchFamily="2" charset="0"/>
                <a:cs typeface="Times New Roman" panose="02020603050405020304" pitchFamily="18" charset="0"/>
              </a:rPr>
              <a:t>122</a:t>
            </a:r>
            <a:r>
              <a:rPr lang="en-US" smtClean="0">
                <a:solidFill>
                  <a:srgbClr val="002949"/>
                </a:solidFill>
                <a:ea typeface="Roboto Condensed Light" panose="02000000000000000000" pitchFamily="2" charset="0"/>
                <a:cs typeface="Times New Roman" panose="02020603050405020304" pitchFamily="18" charset="0"/>
              </a:rPr>
              <a:t>-4</a:t>
            </a:r>
            <a:r>
              <a:rPr lang="uk-UA" smtClean="0">
                <a:solidFill>
                  <a:srgbClr val="002949"/>
                </a:solidFill>
                <a:ea typeface="Roboto Condensed Light" panose="02000000000000000000" pitchFamily="2" charset="0"/>
                <a:cs typeface="Times New Roman" panose="02020603050405020304" pitchFamily="18" charset="0"/>
              </a:rPr>
              <a:t> </a:t>
            </a:r>
            <a:r>
              <a:rPr lang="uk-UA" dirty="0">
                <a:solidFill>
                  <a:srgbClr val="002949"/>
                </a:solidFill>
                <a:ea typeface="Roboto Condensed Light" panose="02000000000000000000" pitchFamily="2" charset="0"/>
                <a:cs typeface="Times New Roman" panose="02020603050405020304" pitchFamily="18" charset="0"/>
              </a:rPr>
              <a:t>(залишення місця ДТП), статтею 124 (порушення правил дорожнього руху, що спричинило ДТП), частинами третьою та п’ятою статті 126 (керування без права керування та повторність такого порушення) і статтею 130 (керування у стані сп’яніння) КУпАП, формуватимуть проєкти судових рішень та передаватимуть їх судді для підписання або відхилення.</a:t>
            </a:r>
            <a:endParaRPr lang="uk-UA"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78187823-D7C1-7F0B-DAB0-466BA7B69D8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2F6D5F9-4A21-E3F7-E84C-5EBFFABF46B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2C3F1E45-BC11-A49E-748A-220F0C7BBA4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ED98826C-A2AD-E467-33C5-A12693B95D4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13</a:t>
            </a:r>
          </a:p>
        </p:txBody>
      </p:sp>
    </p:spTree>
    <p:extLst>
      <p:ext uri="{BB962C8B-B14F-4D97-AF65-F5344CB8AC3E}">
        <p14:creationId xmlns:p14="http://schemas.microsoft.com/office/powerpoint/2010/main" val="2989654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83BC-51EF-DF5F-3D81-44932C1C711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8514EF-E6E2-BCA1-2195-1E9C3874295C}"/>
              </a:ext>
            </a:extLst>
          </p:cNvPr>
          <p:cNvSpPr>
            <a:spLocks noGrp="1"/>
          </p:cNvSpPr>
          <p:nvPr>
            <p:ph type="title"/>
          </p:nvPr>
        </p:nvSpPr>
        <p:spPr>
          <a:xfrm>
            <a:off x="587036" y="500063"/>
            <a:ext cx="11257301" cy="862912"/>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Верховний Суд і </a:t>
            </a:r>
            <a:r>
              <a:rPr lang="en-US" sz="3200" b="1" dirty="0">
                <a:solidFill>
                  <a:srgbClr val="004E9E"/>
                </a:solidFill>
                <a:ea typeface="Roboto Condensed Light" panose="02000000000000000000" pitchFamily="2" charset="0"/>
                <a:cs typeface="Times New Roman" panose="02020603050405020304" pitchFamily="18" charset="0"/>
              </a:rPr>
              <a:t>SIDA: </a:t>
            </a:r>
            <a:r>
              <a:rPr lang="ru-RU" sz="3200" b="1" dirty="0" err="1">
                <a:solidFill>
                  <a:srgbClr val="004E9E"/>
                </a:solidFill>
                <a:ea typeface="Roboto Condensed Light" panose="02000000000000000000" pitchFamily="2" charset="0"/>
                <a:cs typeface="Times New Roman" panose="02020603050405020304" pitchFamily="18" charset="0"/>
              </a:rPr>
              <a:t>співпраця</a:t>
            </a:r>
            <a:r>
              <a:rPr lang="ru-RU" sz="3200" b="1" dirty="0">
                <a:solidFill>
                  <a:srgbClr val="004E9E"/>
                </a:solidFill>
                <a:ea typeface="Roboto Condensed Light" panose="02000000000000000000" pitchFamily="2" charset="0"/>
                <a:cs typeface="Times New Roman" panose="02020603050405020304" pitchFamily="18" charset="0"/>
              </a:rPr>
              <a:t> з цифровізації правосуддя</a:t>
            </a:r>
            <a:r>
              <a:rPr lang="ru-RU" sz="2400" b="1" dirty="0">
                <a:solidFill>
                  <a:srgbClr val="004E9E"/>
                </a:solidFill>
                <a:ea typeface="Roboto Condensed Light" panose="02000000000000000000" pitchFamily="2" charset="0"/>
                <a:cs typeface="Times New Roman" panose="02020603050405020304" pitchFamily="18" charset="0"/>
              </a:rPr>
              <a:t/>
            </a:r>
            <a:br>
              <a:rPr lang="ru-RU" sz="24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https://supreme.court.gov.ua/supreme/pres-centr/news/1961752</a:t>
            </a:r>
            <a:r>
              <a:rPr lang="uk-UA" sz="1800" b="1" dirty="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FABFF7DE-3883-293C-E3E3-88FDB4E2F45E}"/>
              </a:ext>
            </a:extLst>
          </p:cNvPr>
          <p:cNvSpPr>
            <a:spLocks noGrp="1"/>
          </p:cNvSpPr>
          <p:nvPr>
            <p:ph idx="1"/>
          </p:nvPr>
        </p:nvSpPr>
        <p:spPr>
          <a:xfrm>
            <a:off x="327804" y="1389620"/>
            <a:ext cx="11516534" cy="4538890"/>
          </a:xfrm>
        </p:spPr>
        <p:txBody>
          <a:bodyPr/>
          <a:lstStyle/>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Верховний Суд уже впровадив можливості генеративного штучного інтелекту в Базі правових позицій та спільно з ЄСПЛ запустив українськомовну версію </a:t>
            </a:r>
            <a:r>
              <a:rPr lang="en-US" dirty="0">
                <a:solidFill>
                  <a:srgbClr val="002949"/>
                </a:solidFill>
                <a:ea typeface="Roboto Condensed Light" panose="02000000000000000000" pitchFamily="2" charset="0"/>
                <a:cs typeface="Times New Roman" panose="02020603050405020304" pitchFamily="18" charset="0"/>
              </a:rPr>
              <a:t>Knowledge Sharing Platform, </a:t>
            </a:r>
            <a:r>
              <a:rPr lang="uk-UA" dirty="0">
                <a:solidFill>
                  <a:srgbClr val="002949"/>
                </a:solidFill>
                <a:ea typeface="Roboto Condensed Light" panose="02000000000000000000" pitchFamily="2" charset="0"/>
                <a:cs typeface="Times New Roman" panose="02020603050405020304" pitchFamily="18" charset="0"/>
              </a:rPr>
              <a:t>а також розширив електронний документообіг, що забезпечило відчутну економію ресурсів і підвищення ефективності судового менеджменту.</a:t>
            </a:r>
          </a:p>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За підтримки Шведської агенції з міжнародного розвитку та співробітництва (</a:t>
            </a:r>
            <a:r>
              <a:rPr lang="en-US" dirty="0">
                <a:solidFill>
                  <a:srgbClr val="002949"/>
                </a:solidFill>
                <a:ea typeface="Roboto Condensed Light" panose="02000000000000000000" pitchFamily="2" charset="0"/>
                <a:cs typeface="Times New Roman" panose="02020603050405020304" pitchFamily="18" charset="0"/>
              </a:rPr>
              <a:t>SIDA) </a:t>
            </a:r>
            <a:r>
              <a:rPr lang="uk-UA" dirty="0">
                <a:solidFill>
                  <a:srgbClr val="002949"/>
                </a:solidFill>
                <a:ea typeface="Roboto Condensed Light" panose="02000000000000000000" pitchFamily="2" charset="0"/>
                <a:cs typeface="Times New Roman" panose="02020603050405020304" pitchFamily="18" charset="0"/>
              </a:rPr>
              <a:t>триває реалізація проєкту з розвитку ЄСІКС як уніфікованої цифрової інфраструктури для всіх судів України, що має посилити єдність судової практики, </a:t>
            </a:r>
            <a:r>
              <a:rPr lang="uk-UA" dirty="0" err="1">
                <a:solidFill>
                  <a:srgbClr val="002949"/>
                </a:solidFill>
                <a:ea typeface="Roboto Condensed Light" panose="02000000000000000000" pitchFamily="2" charset="0"/>
                <a:cs typeface="Times New Roman" panose="02020603050405020304" pitchFamily="18" charset="0"/>
              </a:rPr>
              <a:t>кіберстійкість</a:t>
            </a:r>
            <a:r>
              <a:rPr lang="uk-UA" dirty="0">
                <a:solidFill>
                  <a:srgbClr val="002949"/>
                </a:solidFill>
                <a:ea typeface="Roboto Condensed Light" panose="02000000000000000000" pitchFamily="2" charset="0"/>
                <a:cs typeface="Times New Roman" panose="02020603050405020304" pitchFamily="18" charset="0"/>
              </a:rPr>
              <a:t> системи правосуддя та її відповідність європейським стандартам.</a:t>
            </a: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F35A4D37-B9B7-FFF4-27E0-D2649EF34EC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899087D8-14C5-1C5C-2213-58CE677EE77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8DB07BD-E744-8BA9-94D5-5D9400C9303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1BF34179-8D4A-6EB3-1318-1675092EF61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14</a:t>
            </a:r>
          </a:p>
        </p:txBody>
      </p:sp>
    </p:spTree>
    <p:extLst>
      <p:ext uri="{BB962C8B-B14F-4D97-AF65-F5344CB8AC3E}">
        <p14:creationId xmlns:p14="http://schemas.microsoft.com/office/powerpoint/2010/main" val="2851526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35B7B-BAD2-F6B1-4808-29CC3F6EBDC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78029A-ADE2-8029-4162-24B1553BAA73}"/>
              </a:ext>
            </a:extLst>
          </p:cNvPr>
          <p:cNvSpPr>
            <a:spLocks noGrp="1"/>
          </p:cNvSpPr>
          <p:nvPr>
            <p:ph type="title"/>
          </p:nvPr>
        </p:nvSpPr>
        <p:spPr>
          <a:xfrm>
            <a:off x="587036" y="500063"/>
            <a:ext cx="11257301" cy="1043216"/>
          </a:xfrm>
        </p:spPr>
        <p:txBody>
          <a:bodyPr/>
          <a:lstStyle/>
          <a:p>
            <a:pPr algn="ctr"/>
            <a:r>
              <a:rPr lang="en-US" sz="2400" b="1" dirty="0">
                <a:solidFill>
                  <a:srgbClr val="004E9E"/>
                </a:solidFill>
                <a:ea typeface="Roboto Condensed Light" panose="02000000000000000000" pitchFamily="2" charset="0"/>
                <a:cs typeface="Times New Roman" panose="02020603050405020304" pitchFamily="18" charset="0"/>
              </a:rPr>
              <a:t>EU-communicated codified Benchmarks for Ukraine on Chapter 23 – Judiciary and Fundamental Rights (Full list provided to Ukraine at explanatory meeting)</a:t>
            </a:r>
            <a:r>
              <a:rPr lang="ru-RU" sz="2400" b="1" dirty="0">
                <a:solidFill>
                  <a:srgbClr val="004E9E"/>
                </a:solidFill>
                <a:ea typeface="Roboto Condensed Light" panose="02000000000000000000" pitchFamily="2" charset="0"/>
                <a:cs typeface="Times New Roman" panose="02020603050405020304" pitchFamily="18" charset="0"/>
              </a:rPr>
              <a:t>»</a:t>
            </a:r>
            <a:br>
              <a:rPr lang="ru-RU" sz="2400" b="1" dirty="0">
                <a:solidFill>
                  <a:srgbClr val="004E9E"/>
                </a:solidFill>
                <a:ea typeface="Roboto Condensed Light" panose="02000000000000000000" pitchFamily="2" charset="0"/>
                <a:cs typeface="Times New Roman" panose="02020603050405020304" pitchFamily="18" charset="0"/>
              </a:rPr>
            </a:br>
            <a:r>
              <a:rPr lang="en-US" sz="1600" b="1" dirty="0">
                <a:solidFill>
                  <a:srgbClr val="004E9E"/>
                </a:solidFill>
                <a:ea typeface="Roboto Condensed Light" panose="02000000000000000000" pitchFamily="2" charset="0"/>
                <a:cs typeface="Times New Roman" panose="02020603050405020304" pitchFamily="18" charset="0"/>
                <a:hlinkClick r:id="rId2"/>
              </a:rPr>
              <a:t>https://www.eurointegration.com.ua/files/5/2/5256f03-23-benchmarks-eng.pdf</a:t>
            </a:r>
            <a:r>
              <a:rPr lang="uk-UA" sz="1600" b="1" dirty="0">
                <a:solidFill>
                  <a:srgbClr val="004E9E"/>
                </a:solidFill>
                <a:ea typeface="Roboto Condensed Light" panose="02000000000000000000" pitchFamily="2" charset="0"/>
                <a:cs typeface="Times New Roman" panose="02020603050405020304" pitchFamily="18"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E90F9223-4228-0B3A-BFE0-5048E4F0B057}"/>
              </a:ext>
            </a:extLst>
          </p:cNvPr>
          <p:cNvSpPr>
            <a:spLocks noGrp="1"/>
          </p:cNvSpPr>
          <p:nvPr>
            <p:ph idx="1"/>
          </p:nvPr>
        </p:nvSpPr>
        <p:spPr>
          <a:xfrm>
            <a:off x="327804" y="1647520"/>
            <a:ext cx="11516534" cy="4280990"/>
          </a:xfrm>
        </p:spPr>
        <p:txBody>
          <a:bodyPr/>
          <a:lstStyle/>
          <a:p>
            <a:pPr indent="0" algn="just">
              <a:lnSpc>
                <a:spcPct val="107000"/>
              </a:lnSpc>
              <a:spcBef>
                <a:spcPts val="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Кодифіковані орієнтири (</a:t>
            </a:r>
            <a:r>
              <a:rPr lang="uk-UA" sz="3000" b="1" noProof="0" dirty="0" err="1">
                <a:solidFill>
                  <a:srgbClr val="002949"/>
                </a:solidFill>
                <a:ea typeface="Roboto Condensed Light" panose="02000000000000000000" pitchFamily="2" charset="0"/>
                <a:cs typeface="Times New Roman" panose="02020603050405020304" pitchFamily="18" charset="0"/>
              </a:rPr>
              <a:t>Benchmarks</a:t>
            </a:r>
            <a:r>
              <a:rPr lang="uk-UA" sz="3000" b="1" noProof="0" dirty="0">
                <a:solidFill>
                  <a:srgbClr val="002949"/>
                </a:solidFill>
                <a:ea typeface="Roboto Condensed Light" panose="02000000000000000000" pitchFamily="2" charset="0"/>
                <a:cs typeface="Times New Roman" panose="02020603050405020304" pitchFamily="18" charset="0"/>
              </a:rPr>
              <a:t>), доведені ЄС до України в межах переговорного Розділу 23 «Судова влада та фундаментальні права»</a:t>
            </a:r>
          </a:p>
          <a:p>
            <a:pPr indent="0" algn="just">
              <a:lnSpc>
                <a:spcPct val="107000"/>
              </a:lnSpc>
              <a:spcBef>
                <a:spcPts val="0"/>
              </a:spcBef>
              <a:spcAft>
                <a:spcPts val="0"/>
              </a:spcAft>
              <a:buNone/>
            </a:pPr>
            <a:endParaRPr lang="uk-UA" sz="1600" dirty="0">
              <a:solidFill>
                <a:srgbClr val="002949"/>
              </a:solidFill>
              <a:ea typeface="Roboto Condensed Light" panose="02000000000000000000" pitchFamily="2" charset="0"/>
              <a:cs typeface="Times New Roman" panose="02020603050405020304" pitchFamily="18" charset="0"/>
            </a:endParaRPr>
          </a:p>
          <a:p>
            <a:pPr indent="0" algn="just">
              <a:lnSpc>
                <a:spcPct val="107000"/>
              </a:lnSpc>
              <a:spcBef>
                <a:spcPts val="0"/>
              </a:spcBef>
              <a:spcAft>
                <a:spcPts val="0"/>
              </a:spcAft>
              <a:buNone/>
            </a:pPr>
            <a:r>
              <a:rPr lang="en-US" sz="3000" b="1" noProof="0" dirty="0">
                <a:solidFill>
                  <a:srgbClr val="002949"/>
                </a:solidFill>
                <a:ea typeface="Roboto Condensed Light" panose="02000000000000000000" pitchFamily="2" charset="0"/>
              </a:rPr>
              <a:t>IBM 23.4.5 </a:t>
            </a:r>
            <a:r>
              <a:rPr lang="en-US" sz="3000" noProof="0" dirty="0">
                <a:solidFill>
                  <a:srgbClr val="002949"/>
                </a:solidFill>
                <a:ea typeface="Roboto Condensed Light" panose="02000000000000000000" pitchFamily="2" charset="0"/>
              </a:rPr>
              <a:t>— </a:t>
            </a:r>
            <a:r>
              <a:rPr lang="uk-UA" sz="3000" noProof="0" dirty="0">
                <a:solidFill>
                  <a:srgbClr val="002949"/>
                </a:solidFill>
                <a:ea typeface="Roboto Condensed Light" panose="02000000000000000000" pitchFamily="2" charset="0"/>
              </a:rPr>
              <a:t>закріплює </a:t>
            </a:r>
            <a:r>
              <a:rPr lang="uk-UA" sz="3000" noProof="0" dirty="0" err="1">
                <a:solidFill>
                  <a:srgbClr val="002949"/>
                </a:solidFill>
                <a:ea typeface="Roboto Condensed Light" panose="02000000000000000000" pitchFamily="2" charset="0"/>
              </a:rPr>
              <a:t>цифровізацію</a:t>
            </a:r>
            <a:r>
              <a:rPr lang="uk-UA" sz="3000" noProof="0" dirty="0">
                <a:solidFill>
                  <a:srgbClr val="002949"/>
                </a:solidFill>
                <a:ea typeface="Roboto Condensed Light" panose="02000000000000000000" pitchFamily="2" charset="0"/>
              </a:rPr>
              <a:t> як обов’язковий напрям реформування, що створює нормативну рамку для впровадження </a:t>
            </a:r>
            <a:r>
              <a:rPr lang="en-US" sz="3000" noProof="0" dirty="0">
                <a:solidFill>
                  <a:srgbClr val="002949"/>
                </a:solidFill>
                <a:ea typeface="Roboto Condensed Light" panose="02000000000000000000" pitchFamily="2" charset="0"/>
              </a:rPr>
              <a:t>AI-</a:t>
            </a:r>
            <a:r>
              <a:rPr lang="uk-UA" sz="3000" noProof="0" dirty="0">
                <a:solidFill>
                  <a:srgbClr val="002949"/>
                </a:solidFill>
                <a:ea typeface="Roboto Condensed Light" panose="02000000000000000000" pitchFamily="2" charset="0"/>
              </a:rPr>
              <a:t>інструментів.</a:t>
            </a:r>
          </a:p>
          <a:p>
            <a:pPr indent="0" algn="just">
              <a:lnSpc>
                <a:spcPct val="107000"/>
              </a:lnSpc>
              <a:spcBef>
                <a:spcPts val="0"/>
              </a:spcBef>
              <a:spcAft>
                <a:spcPts val="0"/>
              </a:spcAft>
              <a:buNone/>
            </a:pPr>
            <a:r>
              <a:rPr lang="en-US" sz="3000" b="1" noProof="0" dirty="0">
                <a:solidFill>
                  <a:srgbClr val="002949"/>
                </a:solidFill>
                <a:ea typeface="Roboto Condensed Light" panose="02000000000000000000" pitchFamily="2" charset="0"/>
              </a:rPr>
              <a:t>IBM 23.2.6 </a:t>
            </a:r>
            <a:r>
              <a:rPr lang="en-US" sz="3000" noProof="0" dirty="0">
                <a:solidFill>
                  <a:srgbClr val="002949"/>
                </a:solidFill>
                <a:ea typeface="Roboto Condensed Light" panose="02000000000000000000" pitchFamily="2" charset="0"/>
              </a:rPr>
              <a:t>— </a:t>
            </a:r>
            <a:r>
              <a:rPr lang="uk-UA" sz="3000" noProof="0" dirty="0">
                <a:solidFill>
                  <a:srgbClr val="002949"/>
                </a:solidFill>
                <a:ea typeface="Roboto Condensed Light" panose="02000000000000000000" pitchFamily="2" charset="0"/>
              </a:rPr>
              <a:t>стосується автоматизованих процедур розподілу справ, які є зоною підвищеної уваги щодо алгоритмічної прозорості, недискримінаційності та контролю з боку судової влади.</a:t>
            </a:r>
          </a:p>
        </p:txBody>
      </p:sp>
      <p:sp>
        <p:nvSpPr>
          <p:cNvPr id="4" name="Text Placeholder 2">
            <a:extLst>
              <a:ext uri="{FF2B5EF4-FFF2-40B4-BE49-F238E27FC236}">
                <a16:creationId xmlns:a16="http://schemas.microsoft.com/office/drawing/2014/main" id="{ACB57E0C-D635-59E5-6E80-A8F9AFD7B99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932C4C2-351C-570C-396E-9A265AE4AEE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DBEFFCF-BE92-5C5D-E113-028EC6B98D7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90863689-2EF4-9B6C-CCD1-AB9FF4B6982D}"/>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15</a:t>
            </a:r>
          </a:p>
        </p:txBody>
      </p:sp>
    </p:spTree>
    <p:extLst>
      <p:ext uri="{BB962C8B-B14F-4D97-AF65-F5344CB8AC3E}">
        <p14:creationId xmlns:p14="http://schemas.microsoft.com/office/powerpoint/2010/main" val="2082406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ШІ МОЖЕ ВИКОРИСТОВУВАТИСЯ ДЛЯ ТАКИХ РОБІТ:</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19868"/>
            <a:ext cx="11395494" cy="4657725"/>
          </a:xfrm>
        </p:spPr>
        <p:txBody>
          <a:bodyPr/>
          <a:lstStyle/>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Узагальнення судової практики з метою забезпечення її єдності;</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Аналіз судових рішень з метою виявлення системних причин виникнення спорів; </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Підготовки пропозицій щодо вдосконалення законодавства;</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Аналіз та узагальнення великих обсягів даних на основі відкритих джерел інформації;</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Допомога у підготовці аналітичних документів та звітів;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Автоматизація повторюваних робочих процесів;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Допомога у створенні та поширенні інформації про діяльність (ведення соціальних мереж);</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Створення чат-ботів, зокрема, для забезпечення зворотного зв’язку з відвідувачами та учасниками судових процесів;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Добір матеріалів для саморозвитку, підвищення кваліфікації та професійного навчання;</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Пошук нових ідей та підходів до організації робочих процесів;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Допомога у перекладі документів з іноземних мов.</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2785285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527836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500" dirty="0">
                <a:solidFill>
                  <a:srgbClr val="002949"/>
                </a:solidFill>
                <a:effectLst/>
                <a:ea typeface="Roboto Condensed Light" panose="02000000000000000000" pitchFamily="2" charset="0"/>
                <a:cs typeface="Times New Roman" panose="02020603050405020304" pitchFamily="18" charset="0"/>
              </a:rPr>
              <a:t>1. </a:t>
            </a:r>
            <a:r>
              <a:rPr lang="uk-UA" sz="1400" dirty="0">
                <a:solidFill>
                  <a:srgbClr val="002949"/>
                </a:solidFill>
                <a:effectLst/>
                <a:ea typeface="Roboto Condensed Light" panose="02000000000000000000" pitchFamily="2" charset="0"/>
                <a:cs typeface="Times New Roman" panose="02020603050405020304" pitchFamily="18" charset="0"/>
              </a:rPr>
              <a:t>Берназюк Ян. Штучний інтелект та система правосуддя України: результати співпраці у році, що минув </a:t>
            </a:r>
            <a:r>
              <a:rPr lang="en-US" sz="14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400" dirty="0">
                <a:solidFill>
                  <a:srgbClr val="002949"/>
                </a:solidFill>
                <a:effectLst/>
                <a:ea typeface="Roboto Condensed Light" panose="02000000000000000000" pitchFamily="2" charset="0"/>
                <a:cs typeface="Times New Roman" panose="02020603050405020304" pitchFamily="18" charset="0"/>
              </a:rPr>
              <a:t> </a:t>
            </a:r>
            <a:endParaRPr lang="en-US" sz="14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4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4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400" dirty="0">
                <a:solidFill>
                  <a:srgbClr val="002949"/>
                </a:solidFill>
                <a:effectLst/>
                <a:ea typeface="Roboto Condensed Light" panose="02000000000000000000" pitchFamily="2" charset="0"/>
                <a:cs typeface="Times New Roman" panose="02020603050405020304" pitchFamily="18" charset="0"/>
              </a:rPr>
              <a:t> </a:t>
            </a:r>
            <a:r>
              <a:rPr lang="en-US" sz="1400" dirty="0">
                <a:solidFill>
                  <a:srgbClr val="002949"/>
                </a:solidFill>
                <a:effectLst/>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400" dirty="0">
                <a:solidFill>
                  <a:srgbClr val="002949"/>
                </a:solidFill>
                <a:ea typeface="Roboto Condensed Light" panose="02000000000000000000" pitchFamily="2" charset="0"/>
                <a:cs typeface="Times New Roman" panose="02020603050405020304" pitchFamily="18" charset="0"/>
              </a:rPr>
              <a:t>3. Берназюк Ян. Цифрова ера правосуддя: роль ШІ у забезпеченні єдності судової практики в Україні </a:t>
            </a:r>
            <a:r>
              <a:rPr lang="en-US" sz="14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400" dirty="0">
                <a:solidFill>
                  <a:srgbClr val="002949"/>
                </a:solidFill>
                <a:effectLst/>
                <a:ea typeface="Roboto Condensed Light" panose="02000000000000000000" pitchFamily="2" charset="0"/>
                <a:cs typeface="Times New Roman" panose="02020603050405020304" pitchFamily="18" charset="0"/>
              </a:rPr>
              <a:t> </a:t>
            </a:r>
            <a:r>
              <a:rPr lang="en-US" sz="1400" dirty="0">
                <a:solidFill>
                  <a:srgbClr val="002949"/>
                </a:solidFill>
                <a:effectLst/>
                <a:ea typeface="Roboto Condensed Light" panose="02000000000000000000" pitchFamily="2" charset="0"/>
                <a:cs typeface="Times New Roman" panose="02020603050405020304" pitchFamily="18" charset="0"/>
              </a:rPr>
              <a:t> </a:t>
            </a:r>
            <a:endParaRPr lang="uk-UA" sz="14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400" dirty="0">
                <a:effectLst/>
                <a:ea typeface="Roboto Condensed Light" panose="02000000000000000000" pitchFamily="2" charset="0"/>
                <a:cs typeface="Times New Roman" panose="02020603050405020304" pitchFamily="18" charset="0"/>
              </a:rPr>
              <a:t>4. </a:t>
            </a:r>
            <a:r>
              <a:rPr lang="en-US" sz="14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400" dirty="0">
                <a:effectLst/>
                <a:ea typeface="Roboto Condensed Light" panose="02000000000000000000" pitchFamily="2" charset="0"/>
                <a:cs typeface="Times New Roman" panose="02020603050405020304" pitchFamily="18" charset="0"/>
              </a:rPr>
              <a:t> </a:t>
            </a:r>
            <a:r>
              <a:rPr lang="uk-UA" sz="1400" u="sng" kern="100" dirty="0">
                <a:solidFill>
                  <a:srgbClr val="0563C1"/>
                </a:solidFill>
                <a:effectLst/>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400" kern="100" dirty="0">
                <a:effectLst/>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400" kern="100" dirty="0">
                <a:ea typeface="Calibri" panose="020F0502020204030204" pitchFamily="34" charset="0"/>
                <a:cs typeface="Times New Roman" panose="02020603050405020304" pitchFamily="18" charset="0"/>
                <a:hlinkClick r:id="rId6"/>
              </a:rPr>
              <a:t>https://slovo.nsj.gov.ua/images/pdf/2024_4_49/nsj_4_49_2024.pdf</a:t>
            </a:r>
            <a:r>
              <a:rPr lang="uk-UA" sz="14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a typeface="Calibri" panose="020F0502020204030204" pitchFamily="34" charset="0"/>
                <a:cs typeface="Times New Roman" panose="02020603050405020304" pitchFamily="18" charset="0"/>
              </a:rPr>
              <a:t>6. </a:t>
            </a:r>
            <a:r>
              <a:rPr lang="ru-RU" sz="1400" kern="100" dirty="0">
                <a:ea typeface="Calibri" panose="020F0502020204030204" pitchFamily="34" charset="0"/>
                <a:cs typeface="Times New Roman" panose="02020603050405020304" pitchFamily="18" charset="0"/>
              </a:rPr>
              <a:t>Берназюк Ян. </a:t>
            </a:r>
            <a:r>
              <a:rPr lang="uk-UA" sz="14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400" kern="100" dirty="0">
                <a:ea typeface="Calibri" panose="020F0502020204030204" pitchFamily="34" charset="0"/>
                <a:cs typeface="Times New Roman" panose="02020603050405020304" pitchFamily="18" charset="0"/>
              </a:rPr>
              <a:t>а. № 4 (792). - С. 16-18. </a:t>
            </a:r>
            <a:r>
              <a:rPr lang="en-US" sz="14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4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ffectLst/>
                <a:ea typeface="Calibri" panose="020F0502020204030204" pitchFamily="34" charset="0"/>
                <a:cs typeface="Times New Roman" panose="02020603050405020304" pitchFamily="18" charset="0"/>
              </a:rPr>
              <a:t>7. </a:t>
            </a:r>
            <a:r>
              <a:rPr lang="en-US" sz="1400" dirty="0">
                <a:ea typeface="Roboto Condensed Light" panose="02000000000000000000" pitchFamily="2" charset="0"/>
                <a:cs typeface="Times New Roman" panose="02020603050405020304" pitchFamily="18" charset="0"/>
              </a:rPr>
              <a:t>Bernaziuk Ian. </a:t>
            </a:r>
            <a:r>
              <a:rPr lang="en-US" sz="1400" kern="100" dirty="0">
                <a:effectLst/>
                <a:ea typeface="Calibri" panose="020F0502020204030204" pitchFamily="34" charset="0"/>
                <a:cs typeface="Times New Roman" panose="02020603050405020304" pitchFamily="18" charset="0"/>
              </a:rPr>
              <a:t>Artificial Intelligence in the Ukrainian Judiciary: Charting the Course Under the Digital Gavel</a:t>
            </a:r>
            <a:r>
              <a:rPr lang="uk-UA" sz="1400" kern="100" dirty="0">
                <a:effectLst/>
                <a:ea typeface="Calibri" panose="020F0502020204030204" pitchFamily="34" charset="0"/>
                <a:cs typeface="Times New Roman" panose="02020603050405020304" pitchFamily="18" charset="0"/>
              </a:rPr>
              <a:t> </a:t>
            </a:r>
            <a:r>
              <a:rPr lang="en-US" sz="14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40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400" kern="100" dirty="0">
                <a:solidFill>
                  <a:srgbClr val="002949"/>
                </a:solidFill>
                <a:cs typeface="Times New Roman" panose="02020603050405020304" pitchFamily="18" charset="0"/>
              </a:rPr>
              <a:t>8. </a:t>
            </a:r>
            <a:r>
              <a:rPr lang="en-US" sz="1400" dirty="0">
                <a:ea typeface="Roboto Condensed Light" panose="02000000000000000000" pitchFamily="2" charset="0"/>
                <a:cs typeface="Times New Roman" panose="02020603050405020304" pitchFamily="18" charset="0"/>
              </a:rPr>
              <a:t>Bernaziuk Ian. </a:t>
            </a:r>
            <a:r>
              <a:rPr lang="en-US" altLang="uk-UA" sz="1400" kern="100" dirty="0">
                <a:solidFill>
                  <a:srgbClr val="002949"/>
                </a:solidFill>
                <a:cs typeface="Times New Roman" panose="02020603050405020304" pitchFamily="18" charset="0"/>
              </a:rPr>
              <a:t>Benchmarking Justice: Can AI Uphold the Rule of Law? </a:t>
            </a:r>
            <a:r>
              <a:rPr lang="en-US" altLang="uk-UA" sz="1400" kern="100" dirty="0">
                <a:solidFill>
                  <a:srgbClr val="002949"/>
                </a:solidFill>
                <a:cs typeface="Times New Roman" panose="02020603050405020304" pitchFamily="18" charset="0"/>
                <a:hlinkClick r:id="rId9"/>
              </a:rPr>
              <a:t>https://law.ukma.edu.ua/wp-content/uploads/2025/11/Rule-of-Law-and-AI-Challenges.pdf</a:t>
            </a:r>
            <a:r>
              <a:rPr lang="en-US" altLang="uk-UA" sz="1400" kern="100" dirty="0">
                <a:solidFill>
                  <a:srgbClr val="002949"/>
                </a:solidFill>
                <a:cs typeface="Times New Roman" panose="02020603050405020304" pitchFamily="18" charset="0"/>
              </a:rPr>
              <a:t> </a:t>
            </a:r>
            <a:endParaRPr lang="uk-UA" altLang="uk-UA" sz="140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400" dirty="0">
                <a:solidFill>
                  <a:srgbClr val="002949"/>
                </a:solidFill>
              </a:rPr>
              <a:t>9. Берназюк Ян. Правосуддя </a:t>
            </a:r>
            <a:r>
              <a:rPr lang="uk-UA" sz="1400" noProof="0" dirty="0">
                <a:solidFill>
                  <a:srgbClr val="002949"/>
                </a:solidFill>
              </a:rPr>
              <a:t>майбутнього: </a:t>
            </a:r>
            <a:r>
              <a:rPr lang="ru-RU" altLang="uk-UA" sz="1400" dirty="0" err="1">
                <a:solidFill>
                  <a:srgbClr val="002949"/>
                </a:solidFill>
              </a:rPr>
              <a:t>збереження</a:t>
            </a:r>
            <a:r>
              <a:rPr lang="ru-RU" altLang="uk-UA" sz="1400" dirty="0">
                <a:solidFill>
                  <a:srgbClr val="002949"/>
                </a:solidFill>
              </a:rPr>
              <a:t> незалежності та людяності в еру ШІ </a:t>
            </a:r>
            <a:r>
              <a:rPr lang="en-US" altLang="uk-UA" sz="1400" dirty="0">
                <a:solidFill>
                  <a:srgbClr val="002949"/>
                </a:solidFill>
              </a:rPr>
              <a:t>https://nsj.gov.ua/ua/pidgotovka-pratsivnikiv-aparativ-sudiv/programi-pidgotovki-pratsivnikiv-aparativ-sudiv-2021-rik/5-grudnya-2025-r-programa-dlya-pomichnikiv-suddiv-ta-pratsivnikiv-aparativ-sudiv-tsifrova-gramotnist-pomichnika-suddi-ta-pratsivnika-aparatu-sudu</a:t>
            </a:r>
            <a:r>
              <a:rPr lang="uk-UA" altLang="uk-UA" sz="1400" dirty="0">
                <a:solidFill>
                  <a:srgbClr val="002949"/>
                </a:solidFill>
              </a:rPr>
              <a:t>   </a:t>
            </a:r>
          </a:p>
          <a:p>
            <a:pPr algn="just">
              <a:lnSpc>
                <a:spcPct val="100000"/>
              </a:lnSpc>
              <a:spcBef>
                <a:spcPts val="0"/>
              </a:spcBef>
              <a:spcAft>
                <a:spcPts val="0"/>
              </a:spcAft>
              <a:buNone/>
            </a:pPr>
            <a:r>
              <a:rPr lang="ru-RU" altLang="uk-UA" sz="140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400" dirty="0">
                <a:solidFill>
                  <a:srgbClr val="002949"/>
                </a:solidFill>
                <a:hlinkClick r:id="rId10"/>
              </a:rPr>
              <a:t>https://court.gov.ua/storage/portal/supreme/135.%20Limits_of_Interference_Private_Life_under_National_Security%20Threats_bernaziuk.pdf</a:t>
            </a:r>
            <a:r>
              <a:rPr lang="ru-RU" altLang="uk-UA" sz="1400" dirty="0">
                <a:solidFill>
                  <a:srgbClr val="002949"/>
                </a:solidFill>
              </a:rPr>
              <a:t> </a:t>
            </a:r>
          </a:p>
          <a:p>
            <a:pPr algn="just">
              <a:lnSpc>
                <a:spcPct val="100000"/>
              </a:lnSpc>
              <a:spcBef>
                <a:spcPts val="0"/>
              </a:spcBef>
              <a:spcAft>
                <a:spcPts val="0"/>
              </a:spcAft>
              <a:buNone/>
            </a:pPr>
            <a:r>
              <a:rPr lang="ru-RU" altLang="uk-UA" sz="1400" dirty="0">
                <a:solidFill>
                  <a:srgbClr val="002949"/>
                </a:solidFill>
              </a:rPr>
              <a:t>11. Берназюк Ян, Фонова Олена. Правосуддя 2035: між правом і кодом»: Випуск № 18 подкастів НШСУ </a:t>
            </a:r>
            <a:r>
              <a:rPr lang="ru-RU" altLang="uk-UA" sz="1400" dirty="0">
                <a:solidFill>
                  <a:srgbClr val="002949"/>
                </a:solidFill>
                <a:hlinkClick r:id="rId11"/>
              </a:rPr>
              <a:t>https://youtu.be/UlghLhHV8os?si=nCpvAl5p5KP3tY_G</a:t>
            </a:r>
            <a:r>
              <a:rPr lang="ru-RU" altLang="uk-UA" sz="1400" dirty="0">
                <a:solidFill>
                  <a:srgbClr val="002949"/>
                </a:solidFill>
              </a:rPr>
              <a:t> </a:t>
            </a:r>
            <a:endParaRPr lang="en-US" altLang="uk-UA" sz="14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17</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18</a:t>
            </a:fld>
            <a:endParaRPr lang="uk-UA" altLang="uk-UA" dirty="0">
              <a:solidFill>
                <a:srgbClr val="00294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(СТАТТЯ 16)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indent="0" algn="just">
              <a:lnSpc>
                <a:spcPct val="100000"/>
              </a:lnSpc>
              <a:spcBef>
                <a:spcPts val="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Administrative Order of the Head of the Office of the Supreme Court "On the Approval of the Regulation on the Use of Artificial Intelligence Technologies by Employees of the Office of the Supreme Court (Secretariat)</a:t>
            </a:r>
            <a:r>
              <a:rPr lang="uk-UA" dirty="0">
                <a:solidFill>
                  <a:srgbClr val="002949"/>
                </a:solidFill>
                <a:ea typeface="Roboto Condensed Light" panose="02000000000000000000" pitchFamily="2" charset="0"/>
                <a:cs typeface="Times New Roman" panose="02020603050405020304" pitchFamily="18" charset="0"/>
              </a:rPr>
              <a:t> </a:t>
            </a:r>
            <a:r>
              <a:rPr lang="en-US" dirty="0">
                <a:solidFill>
                  <a:srgbClr val="002949"/>
                </a:solidFill>
                <a:ea typeface="Roboto Condensed Light" panose="02000000000000000000" pitchFamily="2" charset="0"/>
                <a:cs typeface="Times New Roman" panose="02020603050405020304" pitchFamily="18" charset="0"/>
                <a:hlinkClick r:id="rId3"/>
              </a:rPr>
              <a:t>https://court.gov.ua/storage/portal/supreme/rizne/ADMINISTRATIVE_ORDER_HEAD_OFFICE_SC.pdf</a:t>
            </a:r>
            <a:r>
              <a:rPr lang="uk-UA" dirty="0">
                <a:solidFill>
                  <a:srgbClr val="002949"/>
                </a:solidFill>
                <a:ea typeface="Roboto Condensed Light" panose="02000000000000000000" pitchFamily="2" charset="0"/>
                <a:cs typeface="Times New Roman" panose="02020603050405020304" pitchFamily="18" charset="0"/>
              </a:rPr>
              <a:t>   </a:t>
            </a:r>
          </a:p>
          <a:p>
            <a:pPr indent="0" algn="just">
              <a:lnSpc>
                <a:spcPct val="100000"/>
              </a:lnSpc>
              <a:spcBef>
                <a:spcPts val="0"/>
              </a:spcBef>
              <a:spcAft>
                <a:spcPts val="0"/>
              </a:spcAft>
              <a:buNone/>
            </a:pPr>
            <a:endParaRPr lang="uk-UA" sz="14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Цей акт встановлює чіткі правові межі та етичні стандарти для безпечного використання ШІ працівниками Апарату ВС, спрямовані на підвищення ефективності роботи при суворому дотриманні конфіденційності, захисту персональних даних та незалежності судової влади.</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327804" y="377507"/>
            <a:ext cx="11395494" cy="1347776"/>
          </a:xfrm>
        </p:spPr>
        <p:txBody>
          <a:bodyPr/>
          <a:lstStyle/>
          <a:p>
            <a:pPr algn="ctr">
              <a:lnSpc>
                <a:spcPct val="100000"/>
              </a:lnSpc>
            </a:pPr>
            <a:r>
              <a:rPr lang="en-US" sz="3200" b="1" dirty="0">
                <a:solidFill>
                  <a:srgbClr val="004E9E"/>
                </a:solidFill>
                <a:ea typeface="Roboto Condensed Light" panose="02000000000000000000" pitchFamily="2" charset="0"/>
                <a:cs typeface="Times New Roman" panose="02020603050405020304" pitchFamily="18" charset="0"/>
              </a:rPr>
              <a:t>UNESCO, Guidelines for the Use of AI Systems in Courts </a:t>
            </a:r>
            <a:br>
              <a:rPr lang="en-US" sz="3200" b="1" dirty="0">
                <a:solidFill>
                  <a:srgbClr val="004E9E"/>
                </a:solidFill>
                <a:ea typeface="Roboto Condensed Light" panose="02000000000000000000" pitchFamily="2" charset="0"/>
                <a:cs typeface="Times New Roman" panose="02020603050405020304" pitchFamily="18" charset="0"/>
              </a:rPr>
            </a:br>
            <a:r>
              <a:rPr lang="en-US" sz="3200" b="1" dirty="0">
                <a:solidFill>
                  <a:srgbClr val="004E9E"/>
                </a:solidFill>
                <a:ea typeface="Roboto Condensed Light" panose="02000000000000000000" pitchFamily="2" charset="0"/>
                <a:cs typeface="Times New Roman" panose="02020603050405020304" pitchFamily="18" charset="0"/>
              </a:rPr>
              <a:t>and Tribunals, 2025</a:t>
            </a:r>
            <a:r>
              <a:rPr lang="uk-UA" sz="3200" b="1" dirty="0">
                <a:solidFill>
                  <a:srgbClr val="004E9E"/>
                </a:solidFill>
                <a:ea typeface="Roboto Condensed Light" panose="02000000000000000000" pitchFamily="2" charset="0"/>
                <a:cs typeface="Times New Roman" panose="02020603050405020304" pitchFamily="18" charset="0"/>
              </a:rPr>
              <a:t> </a:t>
            </a: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en-US" sz="1700" b="1" dirty="0">
                <a:solidFill>
                  <a:srgbClr val="004E9E"/>
                </a:solidFill>
                <a:ea typeface="Roboto Condensed Light" panose="02000000000000000000" pitchFamily="2" charset="0"/>
                <a:cs typeface="Times New Roman" panose="02020603050405020304" pitchFamily="18" charset="0"/>
                <a:hlinkClick r:id="rId2"/>
              </a:rPr>
              <a:t>https://www.unesco.org/en/articles/guidelines-use-ai-systems-courts-and-tribunals</a:t>
            </a:r>
            <a:r>
              <a:rPr lang="en-US" sz="1700" b="1" dirty="0">
                <a:solidFill>
                  <a:srgbClr val="004E9E"/>
                </a:solidFill>
                <a:ea typeface="Roboto Condensed Light" panose="02000000000000000000" pitchFamily="2" charset="0"/>
                <a:cs typeface="Times New Roman" panose="02020603050405020304" pitchFamily="18" charset="0"/>
              </a:rPr>
              <a:t> </a:t>
            </a:r>
            <a:r>
              <a:rPr lang="en-US" sz="2300" b="1" dirty="0">
                <a:solidFill>
                  <a:srgbClr val="004E9E"/>
                </a:solidFill>
                <a:ea typeface="Roboto Condensed Light" panose="02000000000000000000" pitchFamily="2" charset="0"/>
                <a:cs typeface="Times New Roman" panose="02020603050405020304" pitchFamily="18" charset="0"/>
              </a:rPr>
              <a:t/>
            </a:r>
            <a:br>
              <a:rPr lang="en-US" sz="2300" b="1" dirty="0">
                <a:solidFill>
                  <a:srgbClr val="004E9E"/>
                </a:solidFill>
                <a:ea typeface="Roboto Condensed Light" panose="02000000000000000000" pitchFamily="2" charset="0"/>
                <a:cs typeface="Times New Roman" panose="02020603050405020304" pitchFamily="18" charset="0"/>
              </a:rPr>
            </a:br>
            <a:r>
              <a:rPr lang="uk-UA" sz="1600" b="1" dirty="0">
                <a:solidFill>
                  <a:srgbClr val="004E9E"/>
                </a:solidFill>
                <a:ea typeface="Roboto Condensed Light" panose="02000000000000000000" pitchFamily="2" charset="0"/>
                <a:cs typeface="Times New Roman" panose="02020603050405020304" pitchFamily="18" charset="0"/>
              </a:rPr>
              <a:t> </a:t>
            </a:r>
            <a:endParaRPr lang="en-US" sz="16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25283"/>
            <a:ext cx="11395494" cy="4139496"/>
          </a:xfrm>
        </p:spPr>
        <p:txBody>
          <a:bodyPr/>
          <a:lstStyle/>
          <a:p>
            <a:pPr indent="0" algn="just">
              <a:lnSpc>
                <a:spcPct val="100000"/>
              </a:lnSpc>
              <a:spcBef>
                <a:spcPts val="0"/>
              </a:spcBef>
              <a:spcAft>
                <a:spcPts val="600"/>
              </a:spcAft>
              <a:buNone/>
            </a:pPr>
            <a:r>
              <a:rPr lang="ru-RU" sz="3000" b="1" dirty="0">
                <a:solidFill>
                  <a:srgbClr val="002949"/>
                </a:solidFill>
                <a:ea typeface="Roboto Condensed Light" panose="02000000000000000000" pitchFamily="2" charset="0"/>
              </a:rPr>
              <a:t>ЮНЕСКО, </a:t>
            </a:r>
            <a:r>
              <a:rPr lang="uk-UA" sz="3000" b="1" dirty="0">
                <a:solidFill>
                  <a:srgbClr val="002949"/>
                </a:solidFill>
                <a:ea typeface="Roboto Condensed Light" panose="02000000000000000000" pitchFamily="2" charset="0"/>
              </a:rPr>
              <a:t>Настанови щодо використання систем штучного інтелекту в судах та трибуналах, 2025 рік</a:t>
            </a:r>
            <a:r>
              <a:rPr lang="uk-UA" sz="3000" dirty="0">
                <a:solidFill>
                  <a:srgbClr val="002949"/>
                </a:solidFill>
                <a:ea typeface="Roboto Condensed Light" panose="02000000000000000000" pitchFamily="2" charset="0"/>
              </a:rPr>
              <a:t>.</a:t>
            </a:r>
            <a:endParaRPr lang="en-US" sz="3000" dirty="0">
              <a:solidFill>
                <a:srgbClr val="002949"/>
              </a:solidFill>
              <a:ea typeface="Roboto Condensed Light" panose="02000000000000000000" pitchFamily="2" charset="0"/>
            </a:endParaRPr>
          </a:p>
          <a:p>
            <a:pPr indent="0" algn="just">
              <a:lnSpc>
                <a:spcPct val="100000"/>
              </a:lnSpc>
              <a:spcBef>
                <a:spcPts val="0"/>
              </a:spcBef>
              <a:spcAft>
                <a:spcPts val="600"/>
              </a:spcAft>
              <a:buNone/>
            </a:pPr>
            <a:r>
              <a:rPr lang="uk-UA" sz="3000" dirty="0">
                <a:solidFill>
                  <a:srgbClr val="002949"/>
                </a:solidFill>
                <a:ea typeface="Roboto Condensed Light" panose="02000000000000000000" pitchFamily="2" charset="0"/>
              </a:rPr>
              <a:t>Метою цих Настанов є створення першої глобальної етичної та оперативної бази для впровадження ШІ в судову систему, що дозволить підвищити ефективність правосуддя та доступ до нього, одночасно гарантуючи дотримання верховенства права, незалежності суду та захист основоположних прав людини від потенційних ризиків.</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4</a:t>
            </a:r>
            <a:endParaRPr lang="en-US" sz="1400" dirty="0">
              <a:solidFill>
                <a:srgbClr val="002949"/>
              </a:solidFill>
            </a:endParaRPr>
          </a:p>
        </p:txBody>
      </p:sp>
    </p:spTree>
    <p:extLst>
      <p:ext uri="{BB962C8B-B14F-4D97-AF65-F5344CB8AC3E}">
        <p14:creationId xmlns:p14="http://schemas.microsoft.com/office/powerpoint/2010/main" val="244158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964724" y="404152"/>
            <a:ext cx="10370385" cy="1125346"/>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UNESCO, AI Essentials for Judges, 2026, CI/DIT/AI/Judges2026</a:t>
            </a:r>
            <a:r>
              <a:rPr lang="uk-UA" sz="3200" b="1" dirty="0">
                <a:solidFill>
                  <a:srgbClr val="004E9E"/>
                </a:solidFill>
                <a:ea typeface="Roboto Condensed Light" panose="02000000000000000000" pitchFamily="2" charset="0"/>
                <a:cs typeface="Times New Roman" panose="02020603050405020304" pitchFamily="18" charset="0"/>
              </a:rPr>
              <a:t> </a:t>
            </a:r>
            <a:r>
              <a:rPr lang="en-US" sz="1500" b="1" dirty="0">
                <a:solidFill>
                  <a:srgbClr val="004E9E"/>
                </a:solidFill>
                <a:ea typeface="Roboto Condensed Light" panose="02000000000000000000" pitchFamily="2" charset="0"/>
                <a:cs typeface="Times New Roman" panose="02020603050405020304" pitchFamily="18" charset="0"/>
                <a:hlinkClick r:id="rId2"/>
              </a:rPr>
              <a:t>https://unesdoc.unesco.org/ark:/48223/pf0000396991</a:t>
            </a:r>
            <a:r>
              <a:rPr lang="uk-UA" sz="1500" b="1" dirty="0">
                <a:solidFill>
                  <a:srgbClr val="004E9E"/>
                </a:solidFill>
                <a:ea typeface="Roboto Condensed Light" panose="02000000000000000000" pitchFamily="2" charset="0"/>
                <a:cs typeface="Times New Roman" panose="02020603050405020304" pitchFamily="18" charset="0"/>
              </a:rPr>
              <a:t> </a:t>
            </a:r>
            <a:endParaRPr lang="en-US" sz="15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70008"/>
            <a:ext cx="11524890" cy="4294770"/>
          </a:xfrm>
        </p:spPr>
        <p:txBody>
          <a:bodyPr/>
          <a:lstStyle/>
          <a:p>
            <a:pPr indent="0" algn="just">
              <a:lnSpc>
                <a:spcPct val="100000"/>
              </a:lnSpc>
              <a:spcBef>
                <a:spcPts val="0"/>
              </a:spcBef>
              <a:spcAft>
                <a:spcPts val="0"/>
              </a:spcAft>
              <a:buNone/>
            </a:pPr>
            <a:r>
              <a:rPr lang="uk-UA" sz="3000" b="1" dirty="0">
                <a:solidFill>
                  <a:srgbClr val="002949"/>
                </a:solidFill>
                <a:ea typeface="Roboto Condensed Light" panose="02000000000000000000" pitchFamily="2" charset="0"/>
              </a:rPr>
              <a:t>ЮНЕСКО, Основи ШІ для суддів, 2026 рік, </a:t>
            </a:r>
            <a:r>
              <a:rPr lang="en-US" sz="3000" b="1" dirty="0">
                <a:solidFill>
                  <a:srgbClr val="002949"/>
                </a:solidFill>
                <a:ea typeface="Roboto Condensed Light" panose="02000000000000000000" pitchFamily="2" charset="0"/>
              </a:rPr>
              <a:t>CI/DIT/AI/Judges2026</a:t>
            </a:r>
            <a:endParaRPr lang="uk-UA" sz="3000" b="1" dirty="0">
              <a:solidFill>
                <a:srgbClr val="002949"/>
              </a:solidFill>
              <a:ea typeface="Roboto Condensed Light" panose="02000000000000000000" pitchFamily="2" charset="0"/>
            </a:endParaRPr>
          </a:p>
          <a:p>
            <a:pPr indent="0" algn="just">
              <a:lnSpc>
                <a:spcPct val="100000"/>
              </a:lnSpc>
              <a:spcBef>
                <a:spcPts val="0"/>
              </a:spcBef>
              <a:spcAft>
                <a:spcPts val="0"/>
              </a:spcAft>
              <a:buNone/>
            </a:pPr>
            <a:endParaRPr lang="uk-UA" sz="1600" dirty="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3000" b="1" dirty="0">
                <a:solidFill>
                  <a:srgbClr val="002949"/>
                </a:solidFill>
                <a:ea typeface="Roboto Condensed Light" panose="02000000000000000000" pitchFamily="2" charset="0"/>
              </a:rPr>
              <a:t>Мета та значення документа: </a:t>
            </a:r>
            <a:r>
              <a:rPr lang="uk-UA" sz="3000" dirty="0">
                <a:solidFill>
                  <a:srgbClr val="002949"/>
                </a:solidFill>
                <a:ea typeface="Roboto Condensed Light" panose="02000000000000000000" pitchFamily="2" charset="0"/>
              </a:rPr>
              <a:t>цей документ розроблений як лаконічний практичний посібник для ознайомлення суддів, прокурорів та юристів із базовими поняттями, можливостями та ризиками штучного інтелекту в судовому контексті. Його ключове значення полягає у наданні конкретних відповідей на поширені запитання юридичної спільноти, яка не є експертною в галузі технологій, але стикається з їхнім стрімким впровадженням у систему правосуддя</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5</a:t>
            </a:r>
            <a:endParaRPr lang="en-US" sz="1400" dirty="0">
              <a:solidFill>
                <a:srgbClr val="002949"/>
              </a:solidFill>
            </a:endParaRPr>
          </a:p>
        </p:txBody>
      </p:sp>
    </p:spTree>
    <p:extLst>
      <p:ext uri="{BB962C8B-B14F-4D97-AF65-F5344CB8AC3E}">
        <p14:creationId xmlns:p14="http://schemas.microsoft.com/office/powerpoint/2010/main" val="766792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947418" cy="111748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CEPEJ, Guidelines on the Use of Generative Artificial Intelligence for Courts, 19 December 2025, CEPEJ(2025)18Final</a:t>
            </a:r>
            <a:r>
              <a:rPr lang="uk-UA" sz="3200" b="1" dirty="0">
                <a:solidFill>
                  <a:srgbClr val="004E9E"/>
                </a:solidFill>
                <a:ea typeface="Roboto Condensed Light" panose="02000000000000000000" pitchFamily="2" charset="0"/>
                <a:cs typeface="Times New Roman" panose="02020603050405020304" pitchFamily="18" charset="0"/>
              </a:rPr>
              <a:t> </a:t>
            </a: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en-US" sz="1600" b="1" dirty="0">
                <a:solidFill>
                  <a:srgbClr val="004E9E"/>
                </a:solidFill>
                <a:ea typeface="Roboto Condensed Light" panose="02000000000000000000" pitchFamily="2" charset="0"/>
                <a:cs typeface="Times New Roman" panose="02020603050405020304" pitchFamily="18" charset="0"/>
                <a:hlinkClick r:id="rId2"/>
              </a:rPr>
              <a:t>https://rm.coe.int/cepej-2025-18final-en-draft-guidelines-on-the-use-of-generative-ai-for/48802a4ad1</a:t>
            </a:r>
            <a:r>
              <a:rPr lang="uk-UA" sz="1600" b="1" dirty="0">
                <a:solidFill>
                  <a:srgbClr val="004E9E"/>
                </a:solidFill>
                <a:ea typeface="Roboto Condensed Light" panose="02000000000000000000" pitchFamily="2" charset="0"/>
                <a:cs typeface="Times New Roman" panose="02020603050405020304" pitchFamily="18" charset="0"/>
              </a:rPr>
              <a:t> </a:t>
            </a:r>
            <a:endParaRPr lang="en-US" sz="16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79537"/>
            <a:ext cx="11395494" cy="4085241"/>
          </a:xfrm>
        </p:spPr>
        <p:txBody>
          <a:bodyPr/>
          <a:lstStyle/>
          <a:p>
            <a:pPr indent="0" algn="just">
              <a:lnSpc>
                <a:spcPct val="100000"/>
              </a:lnSpc>
              <a:spcBef>
                <a:spcPts val="0"/>
              </a:spcBef>
              <a:spcAft>
                <a:spcPts val="0"/>
              </a:spcAft>
              <a:buNone/>
            </a:pPr>
            <a:r>
              <a:rPr lang="ru-RU" sz="3000" b="1" dirty="0">
                <a:solidFill>
                  <a:srgbClr val="002949"/>
                </a:solidFill>
                <a:ea typeface="Roboto Condensed Light" panose="02000000000000000000" pitchFamily="2" charset="0"/>
              </a:rPr>
              <a:t>СЄПАЖ (Європейська </a:t>
            </a:r>
            <a:r>
              <a:rPr lang="uk-UA" sz="3000" b="1" dirty="0">
                <a:solidFill>
                  <a:srgbClr val="002949"/>
                </a:solidFill>
                <a:ea typeface="Roboto Condensed Light" panose="02000000000000000000" pitchFamily="2" charset="0"/>
              </a:rPr>
              <a:t>комісія з питань ефективності правосуддя), Настанови щодо використання генеративного ШІ в судах</a:t>
            </a:r>
          </a:p>
          <a:p>
            <a:pPr indent="0" algn="just">
              <a:lnSpc>
                <a:spcPct val="100000"/>
              </a:lnSpc>
              <a:spcBef>
                <a:spcPts val="0"/>
              </a:spcBef>
              <a:spcAft>
                <a:spcPts val="0"/>
              </a:spcAft>
              <a:buNone/>
            </a:pPr>
            <a:r>
              <a:rPr lang="uk-UA" sz="3000" b="1" dirty="0">
                <a:solidFill>
                  <a:srgbClr val="002949"/>
                </a:solidFill>
                <a:ea typeface="Roboto Condensed Light" panose="02000000000000000000" pitchFamily="2" charset="0"/>
              </a:rPr>
              <a:t>Мета та значення документа: </a:t>
            </a:r>
            <a:r>
              <a:rPr lang="uk-UA" sz="3000" dirty="0">
                <a:solidFill>
                  <a:srgbClr val="002949"/>
                </a:solidFill>
                <a:ea typeface="Roboto Condensed Light" panose="02000000000000000000" pitchFamily="2" charset="0"/>
              </a:rPr>
              <a:t>цей</a:t>
            </a:r>
            <a:r>
              <a:rPr lang="uk-UA" sz="3000" b="1" dirty="0">
                <a:solidFill>
                  <a:srgbClr val="002949"/>
                </a:solidFill>
                <a:ea typeface="Roboto Condensed Light" panose="02000000000000000000" pitchFamily="2" charset="0"/>
              </a:rPr>
              <a:t> </a:t>
            </a:r>
            <a:r>
              <a:rPr lang="uk-UA" sz="3000" dirty="0">
                <a:solidFill>
                  <a:srgbClr val="002949"/>
                </a:solidFill>
                <a:ea typeface="Roboto Condensed Light" panose="02000000000000000000" pitchFamily="2" charset="0"/>
              </a:rPr>
              <a:t>документ встановлює нормативну та оперативну базу для безпечного впровадження генеративного ШІ в систему правосуддя, з пріоритетом на дотриманні Європейської конвенції з прав людини, забезпеченням виключного права людини на здійснення правосуддя та обов'язковим збереженням суверенного контролю держави над даними та інфраструктурою.</a:t>
            </a:r>
          </a:p>
          <a:p>
            <a:pPr indent="0" algn="just">
              <a:lnSpc>
                <a:spcPct val="100000"/>
              </a:lnSpc>
              <a:spcBef>
                <a:spcPts val="0"/>
              </a:spcBef>
              <a:spcAft>
                <a:spcPts val="0"/>
              </a:spcAft>
              <a:buNone/>
            </a:pPr>
            <a:endParaRPr lang="uk-UA" sz="35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6</a:t>
            </a:r>
            <a:endParaRPr lang="en-US" sz="1400" dirty="0">
              <a:solidFill>
                <a:srgbClr val="002949"/>
              </a:solidFill>
            </a:endParaRPr>
          </a:p>
        </p:txBody>
      </p:sp>
    </p:spTree>
    <p:extLst>
      <p:ext uri="{BB962C8B-B14F-4D97-AF65-F5344CB8AC3E}">
        <p14:creationId xmlns:p14="http://schemas.microsoft.com/office/powerpoint/2010/main" val="3405425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8"/>
            <a:ext cx="10947418" cy="122700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ABA Task Force on Law and AI, Addressing the Legal Challenges of AI: Year 2 Report on the Impact of AI on the Practice of Law</a:t>
            </a:r>
            <a:r>
              <a:rPr lang="uk-UA" sz="3200" b="1" dirty="0">
                <a:solidFill>
                  <a:srgbClr val="004E9E"/>
                </a:solidFill>
                <a:ea typeface="Roboto Condensed Light" panose="02000000000000000000" pitchFamily="2" charset="0"/>
                <a:cs typeface="Times New Roman" panose="02020603050405020304" pitchFamily="18" charset="0"/>
              </a:rPr>
              <a:t> </a:t>
            </a:r>
            <a:r>
              <a:rPr lang="en-US" sz="1400" b="1" dirty="0">
                <a:solidFill>
                  <a:srgbClr val="004E9E"/>
                </a:solidFill>
                <a:ea typeface="Roboto Condensed Light" panose="02000000000000000000" pitchFamily="2" charset="0"/>
                <a:cs typeface="Times New Roman" panose="02020603050405020304" pitchFamily="18" charset="0"/>
                <a:hlinkClick r:id="rId2"/>
              </a:rPr>
              <a:t>https://www.americanbar.org/content/dam/aba/administrative/center-for-innovation/ai-task-force/2025-ai-task-force-year2-report.pdf</a:t>
            </a:r>
            <a:r>
              <a:rPr lang="uk-UA" sz="1400" b="1" dirty="0">
                <a:solidFill>
                  <a:srgbClr val="004E9E"/>
                </a:solidFill>
                <a:ea typeface="Roboto Condensed Light" panose="02000000000000000000" pitchFamily="2" charset="0"/>
                <a:cs typeface="Times New Roman" panose="02020603050405020304" pitchFamily="18" charset="0"/>
              </a:rPr>
              <a:t> </a:t>
            </a:r>
            <a:endParaRPr lang="en-US" sz="14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631158"/>
            <a:ext cx="11395494" cy="4163885"/>
          </a:xfrm>
        </p:spPr>
        <p:txBody>
          <a:bodyPr/>
          <a:lstStyle/>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rPr>
              <a:t>Цільова група Американської асоціації адвокатів (</a:t>
            </a:r>
            <a:r>
              <a:rPr lang="en-US" b="1" dirty="0">
                <a:solidFill>
                  <a:srgbClr val="002949"/>
                </a:solidFill>
                <a:ea typeface="Roboto Condensed Light" panose="02000000000000000000" pitchFamily="2" charset="0"/>
              </a:rPr>
              <a:t>ABA) </a:t>
            </a:r>
            <a:r>
              <a:rPr lang="uk-UA" b="1" dirty="0">
                <a:solidFill>
                  <a:srgbClr val="002949"/>
                </a:solidFill>
                <a:ea typeface="Roboto Condensed Light" panose="02000000000000000000" pitchFamily="2" charset="0"/>
              </a:rPr>
              <a:t>з питань права та штучного інтелекту «Вирішення правових викликів ШІ.</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rPr>
              <a:t>Мета та значення документа</a:t>
            </a:r>
            <a:r>
              <a:rPr lang="uk-UA" dirty="0">
                <a:solidFill>
                  <a:srgbClr val="002949"/>
                </a:solidFill>
                <a:ea typeface="Roboto Condensed Light" panose="02000000000000000000" pitchFamily="2" charset="0"/>
              </a:rPr>
              <a:t>: цей комплексний звіт підсумовує дворічну роботу Цільової групи </a:t>
            </a:r>
            <a:r>
              <a:rPr lang="en-US" dirty="0">
                <a:solidFill>
                  <a:srgbClr val="002949"/>
                </a:solidFill>
                <a:ea typeface="Roboto Condensed Light" panose="02000000000000000000" pitchFamily="2" charset="0"/>
              </a:rPr>
              <a:t>ABA, </a:t>
            </a:r>
            <a:r>
              <a:rPr lang="uk-UA" dirty="0">
                <a:solidFill>
                  <a:srgbClr val="002949"/>
                </a:solidFill>
                <a:ea typeface="Roboto Condensed Light" panose="02000000000000000000" pitchFamily="2" charset="0"/>
              </a:rPr>
              <a:t>маючи на меті надати юристам, суддям та освітянам стратегічну дорожню карту для етичної та відповідальної інтеграції ШІ в правову систему США. Його значення полягає у переході від теоретичних дискусій про заміну юристів до практичного впровадження ШІ як «партнера по мисленню», що здатний підвищити ефективність правосуддя, розширити доступ до нього та забезпечити дотримання верховенства права.</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7</a:t>
            </a:r>
            <a:endParaRPr lang="en-US" sz="1400" dirty="0">
              <a:solidFill>
                <a:srgbClr val="002949"/>
              </a:solidFill>
            </a:endParaRPr>
          </a:p>
        </p:txBody>
      </p:sp>
    </p:spTree>
    <p:extLst>
      <p:ext uri="{BB962C8B-B14F-4D97-AF65-F5344CB8AC3E}">
        <p14:creationId xmlns:p14="http://schemas.microsoft.com/office/powerpoint/2010/main" val="2435342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8"/>
            <a:ext cx="10947418" cy="1313270"/>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ru-RU" sz="3200" b="1" dirty="0">
                <a:solidFill>
                  <a:srgbClr val="004E9E"/>
                </a:solidFill>
                <a:ea typeface="Roboto Condensed Light" panose="02000000000000000000" pitchFamily="2" charset="0"/>
                <a:cs typeface="Times New Roman" panose="02020603050405020304" pitchFamily="18" charset="0"/>
              </a:rPr>
              <a:t>Роль ШІ в судовому </a:t>
            </a:r>
            <a:r>
              <a:rPr lang="uk-UA" sz="3200" b="1" dirty="0">
                <a:solidFill>
                  <a:srgbClr val="004E9E"/>
                </a:solidFill>
                <a:ea typeface="Roboto Condensed Light" panose="02000000000000000000" pitchFamily="2" charset="0"/>
                <a:cs typeface="Times New Roman" panose="02020603050405020304" pitchFamily="18" charset="0"/>
              </a:rPr>
              <a:t>адмініструванні: підвищення ефективності роботи команд</a:t>
            </a: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uk-UA" sz="1800" u="sng" dirty="0">
                <a:hlinkClick r:id="rId2"/>
              </a:rPr>
              <a:t>https://court.gov.ua/storage/portal/dsa/news/Програма_Вебінар_ШІ%20в%20судовому%20адмініструванні.pdf</a:t>
            </a:r>
            <a:r>
              <a:rPr lang="uk-UA" sz="1800" dirty="0"/>
              <a:t> </a:t>
            </a:r>
            <a:r>
              <a:rPr lang="uk-UA" dirty="0"/>
              <a:t/>
            </a:r>
            <a:br>
              <a:rPr lang="uk-UA" dirty="0"/>
            </a:br>
            <a:r>
              <a:rPr lang="ru-RU" sz="3200" b="1" dirty="0">
                <a:solidFill>
                  <a:srgbClr val="004E9E"/>
                </a:solidFill>
                <a:ea typeface="Roboto Condensed Light" panose="02000000000000000000" pitchFamily="2" charset="0"/>
                <a:cs typeface="Times New Roman" panose="02020603050405020304" pitchFamily="18" charset="0"/>
              </a:rPr>
              <a:t/>
            </a:r>
            <a:br>
              <a:rPr lang="ru-RU" sz="3200" b="1" dirty="0">
                <a:solidFill>
                  <a:srgbClr val="004E9E"/>
                </a:solidFill>
                <a:ea typeface="Roboto Condensed Light" panose="02000000000000000000" pitchFamily="2" charset="0"/>
                <a:cs typeface="Times New Roman" panose="02020603050405020304" pitchFamily="18" charset="0"/>
              </a:rPr>
            </a:br>
            <a:endParaRPr lang="en-US" sz="2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17422"/>
            <a:ext cx="11395494" cy="4147355"/>
          </a:xfrm>
        </p:spPr>
        <p:txBody>
          <a:bodyPr/>
          <a:lstStyle/>
          <a:p>
            <a:pPr indent="0" algn="just">
              <a:lnSpc>
                <a:spcPct val="100000"/>
              </a:lnSpc>
              <a:spcBef>
                <a:spcPts val="0"/>
              </a:spcBef>
              <a:spcAft>
                <a:spcPts val="0"/>
              </a:spcAft>
              <a:buNone/>
            </a:pPr>
            <a:r>
              <a:rPr lang="uk-UA" sz="3200" dirty="0"/>
              <a:t>24 лютого 2026 року відбувся онлайн-</a:t>
            </a:r>
            <a:r>
              <a:rPr lang="uk-UA" sz="3200" dirty="0" err="1"/>
              <a:t>вебінар</a:t>
            </a:r>
            <a:r>
              <a:rPr lang="uk-UA" sz="3200" dirty="0"/>
              <a:t> </a:t>
            </a:r>
            <a:r>
              <a:rPr lang="en-US" sz="3200" dirty="0"/>
              <a:t>(Role of AI in Court Administration: Enhancing Effectiveness and Addressing Personnel</a:t>
            </a:r>
            <a:r>
              <a:rPr lang="uk-UA" sz="3200" dirty="0"/>
              <a:t>; </a:t>
            </a:r>
            <a:r>
              <a:rPr lang="en-US" sz="3200" dirty="0"/>
              <a:t>IACA) </a:t>
            </a:r>
            <a:r>
              <a:rPr lang="uk-UA" sz="3200" dirty="0"/>
              <a:t>за участю провідних фахівців із судового адміністрування та цифровізації з України, Сінгапуру та США (зокрема Кевіна </a:t>
            </a:r>
            <a:r>
              <a:rPr lang="uk-UA" sz="3200" dirty="0" err="1"/>
              <a:t>Болінга</a:t>
            </a:r>
            <a:r>
              <a:rPr lang="uk-UA" sz="3200" dirty="0"/>
              <a:t>, Богдана </a:t>
            </a:r>
            <a:r>
              <a:rPr lang="uk-UA" sz="3200" dirty="0" err="1"/>
              <a:t>Крикливенка</a:t>
            </a:r>
            <a:r>
              <a:rPr lang="uk-UA" sz="3200" dirty="0"/>
              <a:t>, Расіма Бабанли, </a:t>
            </a:r>
            <a:r>
              <a:rPr lang="uk-UA" sz="3200" dirty="0" err="1"/>
              <a:t>Кен</a:t>
            </a:r>
            <a:r>
              <a:rPr lang="uk-UA" sz="3200" dirty="0"/>
              <a:t> </a:t>
            </a:r>
            <a:r>
              <a:rPr lang="uk-UA" sz="3200" dirty="0" err="1"/>
              <a:t>Хві</a:t>
            </a:r>
            <a:r>
              <a:rPr lang="uk-UA" sz="3200" dirty="0"/>
              <a:t> Тана та Майкла </a:t>
            </a:r>
            <a:r>
              <a:rPr lang="uk-UA" sz="3200" dirty="0" err="1"/>
              <a:t>Навіна</a:t>
            </a:r>
            <a:r>
              <a:rPr lang="uk-UA" sz="3200" dirty="0"/>
              <a:t>), присвячений практичним аспектам </a:t>
            </a:r>
            <a:r>
              <a:rPr lang="uk-UA" sz="3200"/>
              <a:t>впровадження ШІ в </a:t>
            </a:r>
            <a:r>
              <a:rPr lang="uk-UA" sz="3200" dirty="0"/>
              <a:t>роботу судів, управлінню даними та розробці нормативних рамок для підвищення ефективності правосуддя.</a:t>
            </a: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8</a:t>
            </a:r>
            <a:endParaRPr lang="en-US" sz="1400" dirty="0">
              <a:solidFill>
                <a:srgbClr val="002949"/>
              </a:solidFill>
            </a:endParaRPr>
          </a:p>
        </p:txBody>
      </p:sp>
    </p:spTree>
    <p:extLst>
      <p:ext uri="{BB962C8B-B14F-4D97-AF65-F5344CB8AC3E}">
        <p14:creationId xmlns:p14="http://schemas.microsoft.com/office/powerpoint/2010/main" val="1014398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4F0E-8852-DC2C-42F5-2BC668D1907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76235F-9365-EA31-51A8-A37711EAB013}"/>
              </a:ext>
            </a:extLst>
          </p:cNvPr>
          <p:cNvSpPr>
            <a:spLocks noGrp="1"/>
          </p:cNvSpPr>
          <p:nvPr>
            <p:ph type="title"/>
          </p:nvPr>
        </p:nvSpPr>
        <p:spPr>
          <a:xfrm>
            <a:off x="775880" y="500062"/>
            <a:ext cx="10515600" cy="1385887"/>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Ukraine 2025 Report SWD(2025) 759 final</a:t>
            </a:r>
            <a:br>
              <a:rPr lang="en-US" sz="3200" b="1" dirty="0">
                <a:solidFill>
                  <a:srgbClr val="004E9E"/>
                </a:solidFill>
                <a:ea typeface="Roboto Condensed Light" panose="02000000000000000000" pitchFamily="2" charset="0"/>
                <a:cs typeface="Times New Roman" panose="02020603050405020304" pitchFamily="18" charset="0"/>
              </a:rPr>
            </a:br>
            <a:r>
              <a:rPr lang="uk-UA" sz="3200" b="1" dirty="0">
                <a:solidFill>
                  <a:srgbClr val="004E9E"/>
                </a:solidFill>
                <a:ea typeface="Roboto Condensed Light" panose="02000000000000000000" pitchFamily="2" charset="0"/>
                <a:cs typeface="Times New Roman" panose="02020603050405020304" pitchFamily="18" charset="0"/>
              </a:rPr>
              <a:t>ЄК: Звіт щодо України за 2025 рік</a:t>
            </a:r>
            <a:br>
              <a:rPr lang="uk-UA" sz="3200" b="1" dirty="0">
                <a:solidFill>
                  <a:srgbClr val="004E9E"/>
                </a:solidFill>
                <a:ea typeface="Roboto Condensed Light" panose="02000000000000000000" pitchFamily="2" charset="0"/>
                <a:cs typeface="Times New Roman" panose="02020603050405020304" pitchFamily="18" charset="0"/>
              </a:rPr>
            </a:br>
            <a:r>
              <a:rPr lang="en-US" sz="1400" b="1" dirty="0">
                <a:solidFill>
                  <a:srgbClr val="004E9E"/>
                </a:solidFill>
                <a:ea typeface="Roboto Condensed Light" panose="02000000000000000000" pitchFamily="2" charset="0"/>
                <a:cs typeface="Times New Roman" panose="02020603050405020304" pitchFamily="18" charset="0"/>
                <a:hlinkClick r:id="rId2"/>
              </a:rPr>
              <a:t>https://enlargement.ec.europa.eu/document/download/17115494-8122-4d10-8a06-2cf275eecde7_en?filename=ukraine-report-2025.pdf</a:t>
            </a:r>
            <a:r>
              <a:rPr lang="uk-UA" sz="1400" b="1" dirty="0">
                <a:solidFill>
                  <a:srgbClr val="004E9E"/>
                </a:solidFill>
                <a:ea typeface="Roboto Condensed Light" panose="02000000000000000000" pitchFamily="2" charset="0"/>
                <a:cs typeface="Times New Roman" panose="02020603050405020304" pitchFamily="18" charset="0"/>
              </a:rPr>
              <a:t> </a:t>
            </a:r>
            <a:endParaRPr lang="en-US" sz="14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4B7F546F-F913-9417-ADD2-D8E2B4312DD5}"/>
              </a:ext>
            </a:extLst>
          </p:cNvPr>
          <p:cNvSpPr>
            <a:spLocks noGrp="1"/>
          </p:cNvSpPr>
          <p:nvPr>
            <p:ph idx="1"/>
          </p:nvPr>
        </p:nvSpPr>
        <p:spPr>
          <a:xfrm>
            <a:off x="327804" y="2028825"/>
            <a:ext cx="11395494" cy="3694114"/>
          </a:xfrm>
        </p:spPr>
        <p:txBody>
          <a:bodyPr/>
          <a:lstStyle/>
          <a:p>
            <a:pPr indent="0" algn="just">
              <a:lnSpc>
                <a:spcPct val="107000"/>
              </a:lnSpc>
              <a:spcBef>
                <a:spcPts val="0"/>
              </a:spcBef>
              <a:spcAft>
                <a:spcPts val="600"/>
              </a:spcAft>
              <a:buNone/>
            </a:pPr>
            <a:r>
              <a:rPr lang="uk-UA" sz="2700" dirty="0">
                <a:solidFill>
                  <a:srgbClr val="002949"/>
                </a:solidFill>
                <a:ea typeface="Roboto Condensed Light" panose="02000000000000000000" pitchFamily="2" charset="0"/>
                <a:cs typeface="Times New Roman" panose="02020603050405020304" pitchFamily="18" charset="0"/>
              </a:rPr>
              <a:t>ЄС фіксує активне впровадження ШІ та </a:t>
            </a:r>
            <a:r>
              <a:rPr lang="en-US" sz="2700" dirty="0">
                <a:solidFill>
                  <a:srgbClr val="002949"/>
                </a:solidFill>
                <a:ea typeface="Roboto Condensed Light" panose="02000000000000000000" pitchFamily="2" charset="0"/>
                <a:cs typeface="Times New Roman" panose="02020603050405020304" pitchFamily="18" charset="0"/>
              </a:rPr>
              <a:t>e-justice </a:t>
            </a:r>
            <a:r>
              <a:rPr lang="uk-UA" sz="2700" dirty="0">
                <a:solidFill>
                  <a:srgbClr val="002949"/>
                </a:solidFill>
                <a:ea typeface="Roboto Condensed Light" panose="02000000000000000000" pitchFamily="2" charset="0"/>
                <a:cs typeface="Times New Roman" panose="02020603050405020304" pitchFamily="18" charset="0"/>
              </a:rPr>
              <a:t>в Україні, але відсутність гармонізації з </a:t>
            </a:r>
            <a:r>
              <a:rPr lang="en-US" sz="2700" dirty="0">
                <a:solidFill>
                  <a:srgbClr val="002949"/>
                </a:solidFill>
                <a:ea typeface="Roboto Condensed Light" panose="02000000000000000000" pitchFamily="2" charset="0"/>
                <a:cs typeface="Times New Roman" panose="02020603050405020304" pitchFamily="18" charset="0"/>
              </a:rPr>
              <a:t>AI Act</a:t>
            </a:r>
          </a:p>
          <a:p>
            <a:pPr indent="0" algn="just">
              <a:lnSpc>
                <a:spcPct val="107000"/>
              </a:lnSpc>
              <a:spcBef>
                <a:spcPts val="0"/>
              </a:spcBef>
              <a:spcAft>
                <a:spcPts val="600"/>
              </a:spcAft>
              <a:buNone/>
            </a:pPr>
            <a:r>
              <a:rPr lang="uk-UA" sz="2700" dirty="0">
                <a:solidFill>
                  <a:srgbClr val="002949"/>
                </a:solidFill>
                <a:ea typeface="Roboto Condensed Light" panose="02000000000000000000" pitchFamily="2" charset="0"/>
                <a:cs typeface="Times New Roman" panose="02020603050405020304" pitchFamily="18" charset="0"/>
              </a:rPr>
              <a:t>Захист персональних даних у судовій цифровізації залишається проблемним і потребує законодавчого оновлення</a:t>
            </a:r>
          </a:p>
          <a:p>
            <a:pPr indent="0" algn="just">
              <a:lnSpc>
                <a:spcPct val="107000"/>
              </a:lnSpc>
              <a:spcBef>
                <a:spcPts val="0"/>
              </a:spcBef>
              <a:spcAft>
                <a:spcPts val="600"/>
              </a:spcAft>
              <a:buNone/>
            </a:pPr>
            <a:r>
              <a:rPr lang="uk-UA" sz="2700" dirty="0">
                <a:solidFill>
                  <a:srgbClr val="002949"/>
                </a:solidFill>
                <a:ea typeface="Roboto Condensed Light" panose="02000000000000000000" pitchFamily="2" charset="0"/>
                <a:cs typeface="Times New Roman" panose="02020603050405020304" pitchFamily="18" charset="0"/>
              </a:rPr>
              <a:t>Судова цифровізація оцінюється ЄС через призму фундаментальних прав, а не лише ефективності</a:t>
            </a:r>
          </a:p>
          <a:p>
            <a:pPr indent="0" algn="just">
              <a:lnSpc>
                <a:spcPct val="107000"/>
              </a:lnSpc>
              <a:spcBef>
                <a:spcPts val="0"/>
              </a:spcBef>
              <a:spcAft>
                <a:spcPts val="600"/>
              </a:spcAft>
              <a:buNone/>
            </a:pPr>
            <a:r>
              <a:rPr lang="uk-UA" sz="2700" dirty="0">
                <a:solidFill>
                  <a:srgbClr val="002949"/>
                </a:solidFill>
                <a:ea typeface="Roboto Condensed Light" panose="02000000000000000000" pitchFamily="2" charset="0"/>
                <a:cs typeface="Times New Roman" panose="02020603050405020304" pitchFamily="18" charset="0"/>
              </a:rPr>
              <a:t>ШІ без належних гарантій приватності та контролю судової влади - ризик для верховенства права</a:t>
            </a:r>
            <a:endParaRPr lang="uk-UA" sz="1800"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D5C9C4B2-FCEB-01B3-759D-14B89559631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88C7FEF-904A-80B8-C4BF-1E399616ABB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1478CF7-C7CF-A5E4-69DC-CFC1137CE2D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правосудді: вчора, сьогодні, завтра</a:t>
            </a:r>
          </a:p>
        </p:txBody>
      </p:sp>
      <p:sp>
        <p:nvSpPr>
          <p:cNvPr id="8" name="Slide Number Placeholder 3">
            <a:extLst>
              <a:ext uri="{FF2B5EF4-FFF2-40B4-BE49-F238E27FC236}">
                <a16:creationId xmlns:a16="http://schemas.microsoft.com/office/drawing/2014/main" id="{23CC60C8-6D0E-CD31-3F90-14FAFE270F9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9</a:t>
            </a:r>
          </a:p>
        </p:txBody>
      </p:sp>
    </p:spTree>
    <p:extLst>
      <p:ext uri="{BB962C8B-B14F-4D97-AF65-F5344CB8AC3E}">
        <p14:creationId xmlns:p14="http://schemas.microsoft.com/office/powerpoint/2010/main" val="96133820"/>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10137</TotalTime>
  <Words>1941</Words>
  <Application>Microsoft Office PowerPoint</Application>
  <PresentationFormat>Широкий екран</PresentationFormat>
  <Paragraphs>136</Paragraphs>
  <Slides>18</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18</vt:i4>
      </vt:variant>
    </vt:vector>
  </HeadingPairs>
  <TitlesOfParts>
    <vt:vector size="24" baseType="lpstr">
      <vt:lpstr>Arial</vt:lpstr>
      <vt:lpstr>Calibri</vt:lpstr>
      <vt:lpstr>Calibri Light</vt:lpstr>
      <vt:lpstr>Roboto Condensed Light</vt:lpstr>
      <vt:lpstr>Times New Roman</vt:lpstr>
      <vt:lpstr>Верховний Суд</vt:lpstr>
      <vt:lpstr>Презентація PowerPoint</vt:lpstr>
      <vt:lpstr>КОДЕКС СУДДІВСЬКОЇ ЕТИКИ (СТАТТЯ 16)  https://zakon.rada.gov.ua/rada/show/n0001415-24#Text</vt:lpstr>
      <vt:lpstr>ПОЛОЖЕННЯ ПРО ВИКОРИСТАННЯ ТЕХНОЛОГІЙ ШІ ПРАЦІВНИКАМИ АПАРАТУ ВС (Наказ від 08.12.25 № 117) https://court.gov.ua/storage/portal/supreme/rizne/Polozhennya_SHI.pdf    </vt:lpstr>
      <vt:lpstr>UNESCO, Guidelines for the Use of AI Systems in Courts  and Tribunals, 2025  https://www.unesco.org/en/articles/guidelines-use-ai-systems-courts-and-tribunals   </vt:lpstr>
      <vt:lpstr>UNESCO, AI Essentials for Judges, 2026, CI/DIT/AI/Judges2026 https://unesdoc.unesco.org/ark:/48223/pf0000396991 </vt:lpstr>
      <vt:lpstr>CEPEJ, Guidelines on the Use of Generative Artificial Intelligence for Courts, 19 December 2025, CEPEJ(2025)18Final  https://rm.coe.int/cepej-2025-18final-en-draft-guidelines-on-the-use-of-generative-ai-for/48802a4ad1 </vt:lpstr>
      <vt:lpstr>ABA Task Force on Law and AI, Addressing the Legal Challenges of AI: Year 2 Report on the Impact of AI on the Practice of Law https://www.americanbar.org/content/dam/aba/administrative/center-for-innovation/ai-task-force/2025-ai-task-force-year2-report.pdf </vt:lpstr>
      <vt:lpstr> Роль ШІ в судовому адмініструванні: підвищення ефективності роботи команд https://court.gov.ua/storage/portal/dsa/news/Програма_Вебінар_ШІ%20в%20судовому%20адмініструванні.pdf   </vt:lpstr>
      <vt:lpstr>Ukraine 2025 Report SWD(2025) 759 final ЄК: Звіт щодо України за 2025 рік https://enlargement.ec.europa.eu/document/download/17115494-8122-4d10-8a06-2cf275eecde7_en?filename=ukraine-report-2025.pdf </vt:lpstr>
      <vt:lpstr>Opinion No. 28 (2025) on the importance of judicial well-being for the delivery of justice (CCJE) Висновок № 28 (2025) щодо важливості суддівського благополуччя для здійснення правосуддя (КРЄС)  https://rm.coe.int/opinion-no-28-2025-of-the-ccje-published-/4880296bfa </vt:lpstr>
      <vt:lpstr>Consultative Council of European Judges (CCJE), Abridged meeting report of the 26th plenary meeting (Strasbourg, 12-14 November 2025), CCJE(2025)11  https://rm.coe.int/report-of-the-plenary-meeting/4880297919 </vt:lpstr>
      <vt:lpstr>CEPEJ, Report of the 44th meeting of the Bureau of the European Commission for the Efficiency of Justice, 12 January 2026, CEPEJ-BU(2026)2 https://rm.coe.int/cepej-bu-2026-rapport-reunion-bureau-composition-des-gt-2780-1226-9074/48802aa0b3 </vt:lpstr>
      <vt:lpstr>Проєкт постанови КМУ «Про реалізацію експериментального проекту щодо розгляду окремих категорій справ про адміністративні правопорушення з використанням ШІ»</vt:lpstr>
      <vt:lpstr>Верховний Суд і SIDA: співпраця з цифровізації правосуддя https://supreme.court.gov.ua/supreme/pres-centr/news/1961752  </vt:lpstr>
      <vt:lpstr>EU-communicated codified Benchmarks for Ukraine on Chapter 23 – Judiciary and Fundamental Rights (Full list provided to Ukraine at explanatory meeting)» https://www.eurointegration.com.ua/files/5/2/5256f03-23-benchmarks-eng.pdf </vt:lpstr>
      <vt:lpstr>ШІ МОЖЕ ВИКОРИСТОВУВАТИСЯ ДЛЯ ТАКИХ РОБІТ:</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606</cp:revision>
  <cp:lastPrinted>2025-11-27T12:45:14Z</cp:lastPrinted>
  <dcterms:created xsi:type="dcterms:W3CDTF">2018-11-30T10:25:38Z</dcterms:created>
  <dcterms:modified xsi:type="dcterms:W3CDTF">2026-03-03T14:18:09Z</dcterms:modified>
</cp:coreProperties>
</file>