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32"/>
  </p:notesMasterIdLst>
  <p:handoutMasterIdLst>
    <p:handoutMasterId r:id="rId33"/>
  </p:handoutMasterIdLst>
  <p:sldIdLst>
    <p:sldId id="256" r:id="rId2"/>
    <p:sldId id="1051" r:id="rId3"/>
    <p:sldId id="958" r:id="rId4"/>
    <p:sldId id="1055" r:id="rId5"/>
    <p:sldId id="1052" r:id="rId6"/>
    <p:sldId id="1057" r:id="rId7"/>
    <p:sldId id="1003" r:id="rId8"/>
    <p:sldId id="1060" r:id="rId9"/>
    <p:sldId id="1061" r:id="rId10"/>
    <p:sldId id="1047" r:id="rId11"/>
    <p:sldId id="1041" r:id="rId12"/>
    <p:sldId id="1058" r:id="rId13"/>
    <p:sldId id="1063" r:id="rId14"/>
    <p:sldId id="954" r:id="rId15"/>
    <p:sldId id="994" r:id="rId16"/>
    <p:sldId id="1031" r:id="rId17"/>
    <p:sldId id="1032" r:id="rId18"/>
    <p:sldId id="1033" r:id="rId19"/>
    <p:sldId id="1036" r:id="rId20"/>
    <p:sldId id="1004" r:id="rId21"/>
    <p:sldId id="1038" r:id="rId22"/>
    <p:sldId id="1049" r:id="rId23"/>
    <p:sldId id="1043" r:id="rId24"/>
    <p:sldId id="1066" r:id="rId25"/>
    <p:sldId id="1046" r:id="rId26"/>
    <p:sldId id="1069" r:id="rId27"/>
    <p:sldId id="1068" r:id="rId28"/>
    <p:sldId id="1072" r:id="rId29"/>
    <p:sldId id="893" r:id="rId30"/>
    <p:sldId id="279" r:id="rId31"/>
  </p:sldIdLst>
  <p:sldSz cx="12192000" cy="6858000"/>
  <p:notesSz cx="9928225" cy="6797675"/>
  <p:defaultTextStyle>
    <a:defPPr>
      <a:defRPr lang="uk-UA"/>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521415D9-36F7-43E2-AB2F-B90AF26B5E84}">
      <p14:sectionLst xmlns:p14="http://schemas.microsoft.com/office/powerpoint/2010/main">
        <p14:section name="Розділ за замовчуванням" id="{A582119A-734D-428B-9DF0-AEC51D4D306F}">
          <p14:sldIdLst>
            <p14:sldId id="256"/>
            <p14:sldId id="1051"/>
            <p14:sldId id="958"/>
            <p14:sldId id="1055"/>
            <p14:sldId id="1052"/>
            <p14:sldId id="1057"/>
            <p14:sldId id="1003"/>
            <p14:sldId id="1060"/>
            <p14:sldId id="1061"/>
            <p14:sldId id="1047"/>
            <p14:sldId id="1041"/>
            <p14:sldId id="1058"/>
            <p14:sldId id="1063"/>
            <p14:sldId id="954"/>
            <p14:sldId id="994"/>
            <p14:sldId id="1031"/>
            <p14:sldId id="1032"/>
            <p14:sldId id="1033"/>
            <p14:sldId id="1036"/>
            <p14:sldId id="1004"/>
            <p14:sldId id="1038"/>
            <p14:sldId id="1049"/>
            <p14:sldId id="1043"/>
            <p14:sldId id="1066"/>
            <p14:sldId id="1046"/>
            <p14:sldId id="1069"/>
            <p14:sldId id="1068"/>
            <p14:sldId id="1072"/>
            <p14:sldId id="893"/>
            <p14:sldId id="279"/>
          </p14:sldIdLst>
        </p14:section>
      </p14:sectionLst>
    </p:ext>
    <p:ext uri="{EFAFB233-063F-42B5-8137-9DF3F51BA10A}">
      <p15:sldGuideLst xmlns:p15="http://schemas.microsoft.com/office/powerpoint/2012/main">
        <p15:guide id="1" orient="horz" pos="1026">
          <p15:clr>
            <a:srgbClr val="A4A3A4"/>
          </p15:clr>
        </p15:guide>
        <p15:guide id="2" orient="horz" pos="368" userDrawn="1">
          <p15:clr>
            <a:srgbClr val="A4A3A4"/>
          </p15:clr>
        </p15:guide>
        <p15:guide id="3" pos="370" userDrawn="1">
          <p15:clr>
            <a:srgbClr val="A4A3A4"/>
          </p15:clr>
        </p15:guide>
        <p15:guide id="4" pos="7310" userDrawn="1">
          <p15:clr>
            <a:srgbClr val="A4A3A4"/>
          </p15:clr>
        </p15:guide>
        <p15:guide id="5" orient="horz" pos="2160">
          <p15:clr>
            <a:srgbClr val="A4A3A4"/>
          </p15:clr>
        </p15:guide>
        <p15:guide id="6" orient="horz" pos="3952" userDrawn="1">
          <p15:clr>
            <a:srgbClr val="A4A3A4"/>
          </p15:clr>
        </p15:guide>
        <p15:guide id="7" orient="horz" pos="3861"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Ян Берназюк" initials="ЯБ" lastIdx="1" clrIdx="0">
    <p:extLst>
      <p:ext uri="{19B8F6BF-5375-455C-9EA6-DF929625EA0E}">
        <p15:presenceInfo xmlns:p15="http://schemas.microsoft.com/office/powerpoint/2012/main" userId="581687679c8901c1" providerId="Windows Live"/>
      </p:ext>
    </p:extLst>
  </p:cmAuthor>
  <p:cmAuthor id="2" name="Ян Олександрович Берназюк" initials="ЯОБ" lastIdx="0" clrIdx="1">
    <p:extLst>
      <p:ext uri="{19B8F6BF-5375-455C-9EA6-DF929625EA0E}">
        <p15:presenceInfo xmlns:p15="http://schemas.microsoft.com/office/powerpoint/2012/main" userId="S-1-5-21-788283012-2006182406-367807169-811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E9E"/>
    <a:srgbClr val="002949"/>
    <a:srgbClr val="38B6AB"/>
    <a:srgbClr val="F0E8E3"/>
    <a:srgbClr val="3742D1"/>
    <a:srgbClr val="4E9EC4"/>
    <a:srgbClr val="0086CD"/>
    <a:srgbClr val="FFD8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77" autoAdjust="0"/>
    <p:restoredTop sz="94683"/>
  </p:normalViewPr>
  <p:slideViewPr>
    <p:cSldViewPr snapToGrid="0">
      <p:cViewPr varScale="1">
        <p:scale>
          <a:sx n="56" d="100"/>
          <a:sy n="56" d="100"/>
        </p:scale>
        <p:origin x="78" y="1308"/>
      </p:cViewPr>
      <p:guideLst>
        <p:guide orient="horz" pos="1026"/>
        <p:guide orient="horz" pos="368"/>
        <p:guide pos="370"/>
        <p:guide pos="7310"/>
        <p:guide orient="horz" pos="2160"/>
        <p:guide orient="horz" pos="3952"/>
        <p:guide orient="horz" pos="386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a:extLst>
              <a:ext uri="{FF2B5EF4-FFF2-40B4-BE49-F238E27FC236}">
                <a16:creationId xmlns:a16="http://schemas.microsoft.com/office/drawing/2014/main" id="{738AE7D6-9F2C-0AF5-4B14-A9F0CD3F6F72}"/>
              </a:ext>
            </a:extLst>
          </p:cNvPr>
          <p:cNvSpPr>
            <a:spLocks noGrp="1"/>
          </p:cNvSpPr>
          <p:nvPr>
            <p:ph type="hdr" sz="quarter"/>
          </p:nvPr>
        </p:nvSpPr>
        <p:spPr>
          <a:xfrm>
            <a:off x="1" y="2"/>
            <a:ext cx="4303025" cy="339725"/>
          </a:xfrm>
          <a:prstGeom prst="rect">
            <a:avLst/>
          </a:prstGeom>
        </p:spPr>
        <p:txBody>
          <a:bodyPr vert="horz" lIns="91010" tIns="45505" rIns="91010" bIns="45505" rtlCol="0"/>
          <a:lstStyle>
            <a:lvl1pPr algn="l">
              <a:defRPr sz="1200">
                <a:latin typeface="Roboto Condensed Light" pitchFamily="2" charset="0"/>
              </a:defRPr>
            </a:lvl1pPr>
          </a:lstStyle>
          <a:p>
            <a:pPr>
              <a:defRPr/>
            </a:pPr>
            <a:endParaRPr lang="ru-RU" dirty="0"/>
          </a:p>
        </p:txBody>
      </p:sp>
      <p:sp>
        <p:nvSpPr>
          <p:cNvPr id="3" name="Дата 2">
            <a:extLst>
              <a:ext uri="{FF2B5EF4-FFF2-40B4-BE49-F238E27FC236}">
                <a16:creationId xmlns:a16="http://schemas.microsoft.com/office/drawing/2014/main" id="{4F2608C5-03C0-CA44-8353-2AE8765BD8E1}"/>
              </a:ext>
            </a:extLst>
          </p:cNvPr>
          <p:cNvSpPr>
            <a:spLocks noGrp="1"/>
          </p:cNvSpPr>
          <p:nvPr>
            <p:ph type="dt" sz="quarter" idx="1"/>
          </p:nvPr>
        </p:nvSpPr>
        <p:spPr>
          <a:xfrm>
            <a:off x="5622027" y="2"/>
            <a:ext cx="4304611" cy="339725"/>
          </a:xfrm>
          <a:prstGeom prst="rect">
            <a:avLst/>
          </a:prstGeom>
        </p:spPr>
        <p:txBody>
          <a:bodyPr vert="horz" lIns="91010" tIns="45505" rIns="91010" bIns="45505" rtlCol="0"/>
          <a:lstStyle>
            <a:lvl1pPr algn="r">
              <a:defRPr sz="1200">
                <a:latin typeface="Roboto Condensed Light" pitchFamily="2" charset="0"/>
              </a:defRPr>
            </a:lvl1pPr>
          </a:lstStyle>
          <a:p>
            <a:pPr>
              <a:defRPr/>
            </a:pPr>
            <a:fld id="{E7EA5089-53EE-4CBB-B62B-B9A651D87BD1}" type="datetimeFigureOut">
              <a:rPr lang="ru-RU"/>
              <a:pPr>
                <a:defRPr/>
              </a:pPr>
              <a:t>09.03.2026</a:t>
            </a:fld>
            <a:endParaRPr lang="ru-RU" dirty="0"/>
          </a:p>
        </p:txBody>
      </p:sp>
      <p:sp>
        <p:nvSpPr>
          <p:cNvPr id="4" name="Нижний колонтитул 3">
            <a:extLst>
              <a:ext uri="{FF2B5EF4-FFF2-40B4-BE49-F238E27FC236}">
                <a16:creationId xmlns:a16="http://schemas.microsoft.com/office/drawing/2014/main" id="{D098E000-D926-439C-33F0-FCEA6E6F7E53}"/>
              </a:ext>
            </a:extLst>
          </p:cNvPr>
          <p:cNvSpPr>
            <a:spLocks noGrp="1"/>
          </p:cNvSpPr>
          <p:nvPr>
            <p:ph type="ftr" sz="quarter" idx="2"/>
          </p:nvPr>
        </p:nvSpPr>
        <p:spPr>
          <a:xfrm>
            <a:off x="1" y="6457950"/>
            <a:ext cx="4303025" cy="338138"/>
          </a:xfrm>
          <a:prstGeom prst="rect">
            <a:avLst/>
          </a:prstGeom>
        </p:spPr>
        <p:txBody>
          <a:bodyPr vert="horz" lIns="91010" tIns="45505" rIns="91010" bIns="45505" rtlCol="0" anchor="b"/>
          <a:lstStyle>
            <a:lvl1pPr algn="l">
              <a:defRPr sz="1200">
                <a:latin typeface="Roboto Condensed Light" pitchFamily="2" charset="0"/>
              </a:defRPr>
            </a:lvl1pPr>
          </a:lstStyle>
          <a:p>
            <a:pPr>
              <a:defRPr/>
            </a:pPr>
            <a:endParaRPr lang="ru-RU" dirty="0"/>
          </a:p>
        </p:txBody>
      </p:sp>
      <p:sp>
        <p:nvSpPr>
          <p:cNvPr id="5" name="Номер слайда 4">
            <a:extLst>
              <a:ext uri="{FF2B5EF4-FFF2-40B4-BE49-F238E27FC236}">
                <a16:creationId xmlns:a16="http://schemas.microsoft.com/office/drawing/2014/main" id="{E9EB6885-EFFA-612F-2359-60114B139771}"/>
              </a:ext>
            </a:extLst>
          </p:cNvPr>
          <p:cNvSpPr>
            <a:spLocks noGrp="1"/>
          </p:cNvSpPr>
          <p:nvPr>
            <p:ph type="sldNum" sz="quarter" idx="3"/>
          </p:nvPr>
        </p:nvSpPr>
        <p:spPr>
          <a:xfrm>
            <a:off x="5622027" y="6457950"/>
            <a:ext cx="4304611" cy="338138"/>
          </a:xfrm>
          <a:prstGeom prst="rect">
            <a:avLst/>
          </a:prstGeom>
        </p:spPr>
        <p:txBody>
          <a:bodyPr vert="horz" wrap="square" lIns="91010" tIns="45505" rIns="91010" bIns="45505" numCol="1" anchor="b" anchorCtr="0" compatLnSpc="1">
            <a:prstTxWarp prst="textNoShape">
              <a:avLst/>
            </a:prstTxWarp>
          </a:bodyPr>
          <a:lstStyle>
            <a:lvl1pPr algn="r">
              <a:defRPr sz="1200" smtClean="0">
                <a:latin typeface="Roboto Condensed Light" panose="02000000000000000000" pitchFamily="2" charset="0"/>
              </a:defRPr>
            </a:lvl1pPr>
          </a:lstStyle>
          <a:p>
            <a:pPr>
              <a:defRPr/>
            </a:pPr>
            <a:fld id="{C1E25D22-76F2-4431-8BE9-1D06623099E0}" type="slidenum">
              <a:rPr lang="ru-RU" altLang="ru-RU"/>
              <a:pPr>
                <a:defRPr/>
              </a:pPr>
              <a:t>‹№›</a:t>
            </a:fld>
            <a:endParaRPr lang="ru-RU" altLang="ru-RU"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Місце для верхнього колонтитула 1">
            <a:extLst>
              <a:ext uri="{FF2B5EF4-FFF2-40B4-BE49-F238E27FC236}">
                <a16:creationId xmlns:a16="http://schemas.microsoft.com/office/drawing/2014/main" id="{25EE5FBB-4E7C-B40F-7763-EAC2A0B1646D}"/>
              </a:ext>
            </a:extLst>
          </p:cNvPr>
          <p:cNvSpPr>
            <a:spLocks noGrp="1"/>
          </p:cNvSpPr>
          <p:nvPr>
            <p:ph type="hdr" sz="quarter"/>
          </p:nvPr>
        </p:nvSpPr>
        <p:spPr>
          <a:xfrm>
            <a:off x="1" y="2"/>
            <a:ext cx="4303025" cy="339725"/>
          </a:xfrm>
          <a:prstGeom prst="rect">
            <a:avLst/>
          </a:prstGeom>
        </p:spPr>
        <p:txBody>
          <a:bodyPr vert="horz" lIns="91010" tIns="45505" rIns="91010" bIns="45505" rtlCol="0"/>
          <a:lstStyle>
            <a:lvl1pPr algn="l" eaLnBrk="1" fontAlgn="auto" hangingPunct="1">
              <a:spcBef>
                <a:spcPts val="0"/>
              </a:spcBef>
              <a:spcAft>
                <a:spcPts val="0"/>
              </a:spcAft>
              <a:defRPr sz="1200">
                <a:latin typeface="Roboto Condensed Light" pitchFamily="2" charset="0"/>
              </a:defRPr>
            </a:lvl1pPr>
          </a:lstStyle>
          <a:p>
            <a:pPr>
              <a:defRPr/>
            </a:pPr>
            <a:endParaRPr lang="uk-UA" dirty="0"/>
          </a:p>
        </p:txBody>
      </p:sp>
      <p:sp>
        <p:nvSpPr>
          <p:cNvPr id="3" name="Місце для дати 2">
            <a:extLst>
              <a:ext uri="{FF2B5EF4-FFF2-40B4-BE49-F238E27FC236}">
                <a16:creationId xmlns:a16="http://schemas.microsoft.com/office/drawing/2014/main" id="{659982A2-DD16-EB8E-955B-55C0C263C437}"/>
              </a:ext>
            </a:extLst>
          </p:cNvPr>
          <p:cNvSpPr>
            <a:spLocks noGrp="1"/>
          </p:cNvSpPr>
          <p:nvPr>
            <p:ph type="dt" idx="1"/>
          </p:nvPr>
        </p:nvSpPr>
        <p:spPr>
          <a:xfrm>
            <a:off x="5622027" y="2"/>
            <a:ext cx="4304611" cy="339725"/>
          </a:xfrm>
          <a:prstGeom prst="rect">
            <a:avLst/>
          </a:prstGeom>
        </p:spPr>
        <p:txBody>
          <a:bodyPr vert="horz" lIns="91010" tIns="45505" rIns="91010" bIns="45505" rtlCol="0"/>
          <a:lstStyle>
            <a:lvl1pPr algn="r" eaLnBrk="1" fontAlgn="auto" hangingPunct="1">
              <a:spcBef>
                <a:spcPts val="0"/>
              </a:spcBef>
              <a:spcAft>
                <a:spcPts val="0"/>
              </a:spcAft>
              <a:defRPr sz="1200">
                <a:latin typeface="Roboto Condensed Light" pitchFamily="2" charset="0"/>
              </a:defRPr>
            </a:lvl1pPr>
          </a:lstStyle>
          <a:p>
            <a:pPr>
              <a:defRPr/>
            </a:pPr>
            <a:fld id="{FDE46209-69DC-44F0-8A9D-9F7686D4781A}" type="datetimeFigureOut">
              <a:rPr lang="uk-UA"/>
              <a:pPr>
                <a:defRPr/>
              </a:pPr>
              <a:t>09.03.2026</a:t>
            </a:fld>
            <a:endParaRPr lang="uk-UA" dirty="0"/>
          </a:p>
        </p:txBody>
      </p:sp>
      <p:sp>
        <p:nvSpPr>
          <p:cNvPr id="4" name="Місце для зображення 3">
            <a:extLst>
              <a:ext uri="{FF2B5EF4-FFF2-40B4-BE49-F238E27FC236}">
                <a16:creationId xmlns:a16="http://schemas.microsoft.com/office/drawing/2014/main" id="{2637A17B-7B88-6B88-DFF2-ACDF19B95B28}"/>
              </a:ext>
            </a:extLst>
          </p:cNvPr>
          <p:cNvSpPr>
            <a:spLocks noGrp="1" noRot="1" noChangeAspect="1"/>
          </p:cNvSpPr>
          <p:nvPr>
            <p:ph type="sldImg" idx="2"/>
          </p:nvPr>
        </p:nvSpPr>
        <p:spPr>
          <a:xfrm>
            <a:off x="2925763" y="849313"/>
            <a:ext cx="4076700" cy="2293937"/>
          </a:xfrm>
          <a:prstGeom prst="rect">
            <a:avLst/>
          </a:prstGeom>
          <a:noFill/>
          <a:ln w="12700">
            <a:solidFill>
              <a:prstClr val="black"/>
            </a:solidFill>
          </a:ln>
        </p:spPr>
        <p:txBody>
          <a:bodyPr vert="horz" lIns="91010" tIns="45505" rIns="91010" bIns="45505" rtlCol="0" anchor="ctr"/>
          <a:lstStyle/>
          <a:p>
            <a:pPr lvl="0"/>
            <a:endParaRPr lang="uk-UA" noProof="0" dirty="0"/>
          </a:p>
        </p:txBody>
      </p:sp>
      <p:sp>
        <p:nvSpPr>
          <p:cNvPr id="5" name="Місце для нотаток 4">
            <a:extLst>
              <a:ext uri="{FF2B5EF4-FFF2-40B4-BE49-F238E27FC236}">
                <a16:creationId xmlns:a16="http://schemas.microsoft.com/office/drawing/2014/main" id="{EA25E2B2-5A23-8B6D-9776-7AA8E07D1FE7}"/>
              </a:ext>
            </a:extLst>
          </p:cNvPr>
          <p:cNvSpPr>
            <a:spLocks noGrp="1"/>
          </p:cNvSpPr>
          <p:nvPr>
            <p:ph type="body" sz="quarter" idx="3"/>
          </p:nvPr>
        </p:nvSpPr>
        <p:spPr>
          <a:xfrm>
            <a:off x="992030" y="3271840"/>
            <a:ext cx="7944166" cy="2676525"/>
          </a:xfrm>
          <a:prstGeom prst="rect">
            <a:avLst/>
          </a:prstGeom>
        </p:spPr>
        <p:txBody>
          <a:bodyPr vert="horz" lIns="91010" tIns="45505" rIns="91010" bIns="45505" rtlCol="0"/>
          <a:lstStyle/>
          <a:p>
            <a:pPr lvl="0"/>
            <a:r>
              <a:rPr lang="uk-UA" noProof="0" dirty="0"/>
              <a:t>Відредагуйте стиль зразка тексту</a:t>
            </a:r>
          </a:p>
          <a:p>
            <a:pPr lvl="1"/>
            <a:r>
              <a:rPr lang="uk-UA" noProof="0" dirty="0"/>
              <a:t>Другий рівень</a:t>
            </a:r>
          </a:p>
          <a:p>
            <a:pPr lvl="2"/>
            <a:r>
              <a:rPr lang="uk-UA" noProof="0" dirty="0"/>
              <a:t>Третій рівень</a:t>
            </a:r>
          </a:p>
          <a:p>
            <a:pPr lvl="3"/>
            <a:r>
              <a:rPr lang="uk-UA" noProof="0" dirty="0"/>
              <a:t>Четвертий рівень</a:t>
            </a:r>
          </a:p>
          <a:p>
            <a:pPr lvl="4"/>
            <a:r>
              <a:rPr lang="uk-UA" noProof="0" dirty="0"/>
              <a:t>П’ятий рівень</a:t>
            </a:r>
          </a:p>
        </p:txBody>
      </p:sp>
      <p:sp>
        <p:nvSpPr>
          <p:cNvPr id="6" name="Місце для нижнього колонтитула 5">
            <a:extLst>
              <a:ext uri="{FF2B5EF4-FFF2-40B4-BE49-F238E27FC236}">
                <a16:creationId xmlns:a16="http://schemas.microsoft.com/office/drawing/2014/main" id="{21E580B6-E2E0-DAA2-1338-EB90582AC7BB}"/>
              </a:ext>
            </a:extLst>
          </p:cNvPr>
          <p:cNvSpPr>
            <a:spLocks noGrp="1"/>
          </p:cNvSpPr>
          <p:nvPr>
            <p:ph type="ftr" sz="quarter" idx="4"/>
          </p:nvPr>
        </p:nvSpPr>
        <p:spPr>
          <a:xfrm>
            <a:off x="1" y="6457952"/>
            <a:ext cx="4303025" cy="339725"/>
          </a:xfrm>
          <a:prstGeom prst="rect">
            <a:avLst/>
          </a:prstGeom>
        </p:spPr>
        <p:txBody>
          <a:bodyPr vert="horz" lIns="91010" tIns="45505" rIns="91010" bIns="45505" rtlCol="0" anchor="b"/>
          <a:lstStyle>
            <a:lvl1pPr algn="l" eaLnBrk="1" fontAlgn="auto" hangingPunct="1">
              <a:spcBef>
                <a:spcPts val="0"/>
              </a:spcBef>
              <a:spcAft>
                <a:spcPts val="0"/>
              </a:spcAft>
              <a:defRPr sz="1200">
                <a:latin typeface="Roboto Condensed Light" pitchFamily="2" charset="0"/>
              </a:defRPr>
            </a:lvl1pPr>
          </a:lstStyle>
          <a:p>
            <a:pPr>
              <a:defRPr/>
            </a:pPr>
            <a:endParaRPr lang="uk-UA" dirty="0"/>
          </a:p>
        </p:txBody>
      </p:sp>
      <p:sp>
        <p:nvSpPr>
          <p:cNvPr id="7" name="Місце для номера слайда 6">
            <a:extLst>
              <a:ext uri="{FF2B5EF4-FFF2-40B4-BE49-F238E27FC236}">
                <a16:creationId xmlns:a16="http://schemas.microsoft.com/office/drawing/2014/main" id="{B305F669-AEA4-BEE1-80ED-F2BC81C07261}"/>
              </a:ext>
            </a:extLst>
          </p:cNvPr>
          <p:cNvSpPr>
            <a:spLocks noGrp="1"/>
          </p:cNvSpPr>
          <p:nvPr>
            <p:ph type="sldNum" sz="quarter" idx="5"/>
          </p:nvPr>
        </p:nvSpPr>
        <p:spPr>
          <a:xfrm>
            <a:off x="5622027" y="6457952"/>
            <a:ext cx="4304611" cy="339725"/>
          </a:xfrm>
          <a:prstGeom prst="rect">
            <a:avLst/>
          </a:prstGeom>
        </p:spPr>
        <p:txBody>
          <a:bodyPr vert="horz" wrap="square" lIns="91010" tIns="45505" rIns="91010" bIns="45505" numCol="1" anchor="b" anchorCtr="0" compatLnSpc="1">
            <a:prstTxWarp prst="textNoShape">
              <a:avLst/>
            </a:prstTxWarp>
          </a:bodyPr>
          <a:lstStyle>
            <a:lvl1pPr algn="r" eaLnBrk="1" hangingPunct="1">
              <a:defRPr sz="1200" smtClean="0">
                <a:latin typeface="Roboto Condensed Light" panose="02000000000000000000" pitchFamily="2" charset="0"/>
              </a:defRPr>
            </a:lvl1pPr>
          </a:lstStyle>
          <a:p>
            <a:pPr>
              <a:defRPr/>
            </a:pPr>
            <a:fld id="{AD5E7DE3-1AE7-4703-B5A5-E3B50F059203}" type="slidenum">
              <a:rPr lang="uk-UA" altLang="uk-UA"/>
              <a:pPr>
                <a:defRPr/>
              </a:pPr>
              <a:t>‹№›</a:t>
            </a:fld>
            <a:endParaRPr lang="uk-UA" altLang="uk-UA"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1pPr>
    <a:lvl2pPr marL="4572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2pPr>
    <a:lvl3pPr marL="9144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3pPr>
    <a:lvl4pPr marL="13716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4pPr>
    <a:lvl5pPr marL="18288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Образ слайда 1">
            <a:extLst>
              <a:ext uri="{FF2B5EF4-FFF2-40B4-BE49-F238E27FC236}">
                <a16:creationId xmlns:a16="http://schemas.microsoft.com/office/drawing/2014/main" id="{EC123180-4134-DF4E-785D-39CBDB5C47E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uk-UA" dirty="0"/>
          </a:p>
        </p:txBody>
      </p:sp>
      <p:sp>
        <p:nvSpPr>
          <p:cNvPr id="5123" name="Заметки 2">
            <a:extLst>
              <a:ext uri="{FF2B5EF4-FFF2-40B4-BE49-F238E27FC236}">
                <a16:creationId xmlns:a16="http://schemas.microsoft.com/office/drawing/2014/main" id="{312169F0-1EA8-FC51-7151-606C144D08C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ru-RU" altLang="ru-RU" dirty="0"/>
          </a:p>
        </p:txBody>
      </p:sp>
      <p:sp>
        <p:nvSpPr>
          <p:cNvPr id="5124" name="Номер слайда 3">
            <a:extLst>
              <a:ext uri="{FF2B5EF4-FFF2-40B4-BE49-F238E27FC236}">
                <a16:creationId xmlns:a16="http://schemas.microsoft.com/office/drawing/2014/main" id="{FD25675B-1AFB-8EBE-427A-E8EFEDC7599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38188" indent="-284163">
              <a:defRPr>
                <a:solidFill>
                  <a:schemeClr val="tx1"/>
                </a:solidFill>
                <a:latin typeface="Arial" panose="020B0604020202020204" pitchFamily="34" charset="0"/>
              </a:defRPr>
            </a:lvl2pPr>
            <a:lvl3pPr marL="1136650" indent="-227013">
              <a:defRPr>
                <a:solidFill>
                  <a:schemeClr val="tx1"/>
                </a:solidFill>
                <a:latin typeface="Arial" panose="020B0604020202020204" pitchFamily="34" charset="0"/>
              </a:defRPr>
            </a:lvl3pPr>
            <a:lvl4pPr marL="1592263" indent="-227013">
              <a:defRPr>
                <a:solidFill>
                  <a:schemeClr val="tx1"/>
                </a:solidFill>
                <a:latin typeface="Arial" panose="020B0604020202020204" pitchFamily="34" charset="0"/>
              </a:defRPr>
            </a:lvl4pPr>
            <a:lvl5pPr marL="2046288" indent="-227013">
              <a:defRPr>
                <a:solidFill>
                  <a:schemeClr val="tx1"/>
                </a:solidFill>
                <a:latin typeface="Arial" panose="020B0604020202020204" pitchFamily="34" charset="0"/>
              </a:defRPr>
            </a:lvl5pPr>
            <a:lvl6pPr marL="2503488" indent="-227013" eaLnBrk="0" fontAlgn="base" hangingPunct="0">
              <a:spcBef>
                <a:spcPct val="0"/>
              </a:spcBef>
              <a:spcAft>
                <a:spcPct val="0"/>
              </a:spcAft>
              <a:defRPr>
                <a:solidFill>
                  <a:schemeClr val="tx1"/>
                </a:solidFill>
                <a:latin typeface="Arial" panose="020B0604020202020204" pitchFamily="34" charset="0"/>
              </a:defRPr>
            </a:lvl6pPr>
            <a:lvl7pPr marL="2960688" indent="-227013" eaLnBrk="0" fontAlgn="base" hangingPunct="0">
              <a:spcBef>
                <a:spcPct val="0"/>
              </a:spcBef>
              <a:spcAft>
                <a:spcPct val="0"/>
              </a:spcAft>
              <a:defRPr>
                <a:solidFill>
                  <a:schemeClr val="tx1"/>
                </a:solidFill>
                <a:latin typeface="Arial" panose="020B0604020202020204" pitchFamily="34" charset="0"/>
              </a:defRPr>
            </a:lvl7pPr>
            <a:lvl8pPr marL="3417888" indent="-227013" eaLnBrk="0" fontAlgn="base" hangingPunct="0">
              <a:spcBef>
                <a:spcPct val="0"/>
              </a:spcBef>
              <a:spcAft>
                <a:spcPct val="0"/>
              </a:spcAft>
              <a:defRPr>
                <a:solidFill>
                  <a:schemeClr val="tx1"/>
                </a:solidFill>
                <a:latin typeface="Arial" panose="020B0604020202020204" pitchFamily="34" charset="0"/>
              </a:defRPr>
            </a:lvl8pPr>
            <a:lvl9pPr marL="3875088" indent="-227013" eaLnBrk="0" fontAlgn="base" hangingPunct="0">
              <a:spcBef>
                <a:spcPct val="0"/>
              </a:spcBef>
              <a:spcAft>
                <a:spcPct val="0"/>
              </a:spcAft>
              <a:defRPr>
                <a:solidFill>
                  <a:schemeClr val="tx1"/>
                </a:solidFill>
                <a:latin typeface="Arial" panose="020B0604020202020204" pitchFamily="34" charset="0"/>
              </a:defRPr>
            </a:lvl9pPr>
          </a:lstStyle>
          <a:p>
            <a:fld id="{444C9BBA-1121-4372-A223-AC5E6F5CC0C9}" type="slidenum">
              <a:rPr lang="uk-UA" altLang="uk-UA">
                <a:latin typeface="Roboto Condensed Light" panose="02000000000000000000" pitchFamily="2" charset="0"/>
              </a:rPr>
              <a:pPr/>
              <a:t>1</a:t>
            </a:fld>
            <a:endParaRPr lang="uk-UA" altLang="uk-UA" dirty="0">
              <a:latin typeface="Roboto Condensed Light" panose="02000000000000000000" pitchFamily="2"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uk-UA"/>
              <a:t>Клацніть, щоб редагувати стиль зразка заголовка</a:t>
            </a:r>
          </a:p>
        </p:txBody>
      </p:sp>
      <p:sp>
        <p:nvSpPr>
          <p:cNvPr id="3" name="Пі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p>
        </p:txBody>
      </p:sp>
      <p:sp>
        <p:nvSpPr>
          <p:cNvPr id="4" name="Місце для дати 3">
            <a:extLst>
              <a:ext uri="{FF2B5EF4-FFF2-40B4-BE49-F238E27FC236}">
                <a16:creationId xmlns:a16="http://schemas.microsoft.com/office/drawing/2014/main" id="{AA8ED688-EA9D-61C5-A44B-F55D15E720F8}"/>
              </a:ext>
            </a:extLst>
          </p:cNvPr>
          <p:cNvSpPr>
            <a:spLocks noGrp="1"/>
          </p:cNvSpPr>
          <p:nvPr>
            <p:ph type="dt" sz="half" idx="10"/>
          </p:nvPr>
        </p:nvSpPr>
        <p:spPr/>
        <p:txBody>
          <a:bodyPr/>
          <a:lstStyle>
            <a:lvl1pPr>
              <a:defRPr/>
            </a:lvl1pPr>
          </a:lstStyle>
          <a:p>
            <a:pPr>
              <a:defRPr/>
            </a:pPr>
            <a:fld id="{8E82A0AA-8F14-463A-B142-283B990E42D1}" type="datetime1">
              <a:rPr lang="uk-UA" smtClean="0"/>
              <a:t>09.03.2026</a:t>
            </a:fld>
            <a:endParaRPr lang="uk-UA" dirty="0"/>
          </a:p>
        </p:txBody>
      </p:sp>
      <p:sp>
        <p:nvSpPr>
          <p:cNvPr id="5" name="Місце для нижнього колонтитула 4">
            <a:extLst>
              <a:ext uri="{FF2B5EF4-FFF2-40B4-BE49-F238E27FC236}">
                <a16:creationId xmlns:a16="http://schemas.microsoft.com/office/drawing/2014/main" id="{F12B7512-7EB2-DA19-46B7-56794379F821}"/>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AB66CE9B-243A-B895-DE85-B46D60D6A835}"/>
              </a:ext>
            </a:extLst>
          </p:cNvPr>
          <p:cNvSpPr>
            <a:spLocks noGrp="1"/>
          </p:cNvSpPr>
          <p:nvPr>
            <p:ph type="sldNum" sz="quarter" idx="12"/>
          </p:nvPr>
        </p:nvSpPr>
        <p:spPr/>
        <p:txBody>
          <a:bodyPr/>
          <a:lstStyle>
            <a:lvl1pPr>
              <a:defRPr/>
            </a:lvl1pPr>
          </a:lstStyle>
          <a:p>
            <a:pPr>
              <a:defRPr/>
            </a:pPr>
            <a:fld id="{CEA36708-AE8B-4B85-9B65-228F0635230B}" type="slidenum">
              <a:rPr lang="uk-UA" altLang="uk-UA"/>
              <a:pPr>
                <a:defRPr/>
              </a:pPr>
              <a:t>‹№›</a:t>
            </a:fld>
            <a:endParaRPr lang="uk-UA" altLang="uk-UA" dirty="0"/>
          </a:p>
        </p:txBody>
      </p:sp>
    </p:spTree>
    <p:extLst>
      <p:ext uri="{BB962C8B-B14F-4D97-AF65-F5344CB8AC3E}">
        <p14:creationId xmlns:p14="http://schemas.microsoft.com/office/powerpoint/2010/main" val="40301506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вертикального тексту 2"/>
          <p:cNvSpPr>
            <a:spLocks noGrp="1"/>
          </p:cNvSpPr>
          <p:nvPr>
            <p:ph type="body" orient="vert" idx="1"/>
          </p:nvPr>
        </p:nvSpPr>
        <p:spPr/>
        <p:txBody>
          <a:bodyPr vert="eaVert"/>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3FB3C76D-3FFE-763E-4EE5-2A99E753A866}"/>
              </a:ext>
            </a:extLst>
          </p:cNvPr>
          <p:cNvSpPr>
            <a:spLocks noGrp="1"/>
          </p:cNvSpPr>
          <p:nvPr>
            <p:ph type="dt" sz="half" idx="10"/>
          </p:nvPr>
        </p:nvSpPr>
        <p:spPr/>
        <p:txBody>
          <a:bodyPr/>
          <a:lstStyle>
            <a:lvl1pPr>
              <a:defRPr/>
            </a:lvl1pPr>
          </a:lstStyle>
          <a:p>
            <a:pPr>
              <a:defRPr/>
            </a:pPr>
            <a:fld id="{DB220ABF-94A0-4458-A503-65FD43098299}" type="datetime1">
              <a:rPr lang="uk-UA" smtClean="0"/>
              <a:t>09.03.2026</a:t>
            </a:fld>
            <a:endParaRPr lang="uk-UA" dirty="0"/>
          </a:p>
        </p:txBody>
      </p:sp>
      <p:sp>
        <p:nvSpPr>
          <p:cNvPr id="5" name="Місце для нижнього колонтитула 4">
            <a:extLst>
              <a:ext uri="{FF2B5EF4-FFF2-40B4-BE49-F238E27FC236}">
                <a16:creationId xmlns:a16="http://schemas.microsoft.com/office/drawing/2014/main" id="{9D0A6F11-8148-EC28-C421-ABF4862C6BB5}"/>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87B56B1A-9CE4-8114-6966-A045B2D002A2}"/>
              </a:ext>
            </a:extLst>
          </p:cNvPr>
          <p:cNvSpPr>
            <a:spLocks noGrp="1"/>
          </p:cNvSpPr>
          <p:nvPr>
            <p:ph type="sldNum" sz="quarter" idx="12"/>
          </p:nvPr>
        </p:nvSpPr>
        <p:spPr/>
        <p:txBody>
          <a:bodyPr/>
          <a:lstStyle>
            <a:lvl1pPr>
              <a:defRPr/>
            </a:lvl1pPr>
          </a:lstStyle>
          <a:p>
            <a:pPr>
              <a:defRPr/>
            </a:pPr>
            <a:fld id="{4E4F0B48-4A94-4504-A6C0-3A970785A124}" type="slidenum">
              <a:rPr lang="uk-UA" altLang="uk-UA"/>
              <a:pPr>
                <a:defRPr/>
              </a:pPr>
              <a:t>‹№›</a:t>
            </a:fld>
            <a:endParaRPr lang="uk-UA" altLang="uk-UA" dirty="0"/>
          </a:p>
        </p:txBody>
      </p:sp>
    </p:spTree>
    <p:extLst>
      <p:ext uri="{BB962C8B-B14F-4D97-AF65-F5344CB8AC3E}">
        <p14:creationId xmlns:p14="http://schemas.microsoft.com/office/powerpoint/2010/main" val="21937329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8724900" y="365125"/>
            <a:ext cx="2628900" cy="5811838"/>
          </a:xfrm>
        </p:spPr>
        <p:txBody>
          <a:bodyPr vert="eaVert"/>
          <a:lstStyle/>
          <a:p>
            <a:r>
              <a:rPr lang="uk-UA"/>
              <a:t>Клацніть, щоб редагувати стиль зразка заголовка</a:t>
            </a:r>
          </a:p>
        </p:txBody>
      </p:sp>
      <p:sp>
        <p:nvSpPr>
          <p:cNvPr id="3" name="Місце для вертикального тексту 2"/>
          <p:cNvSpPr>
            <a:spLocks noGrp="1"/>
          </p:cNvSpPr>
          <p:nvPr>
            <p:ph type="body" orient="vert" idx="1"/>
          </p:nvPr>
        </p:nvSpPr>
        <p:spPr>
          <a:xfrm>
            <a:off x="838200" y="365125"/>
            <a:ext cx="7734300" cy="5811838"/>
          </a:xfrm>
        </p:spPr>
        <p:txBody>
          <a:bodyPr vert="eaVert"/>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A0CB74CD-04BD-591A-4CDD-5926DD78B5DD}"/>
              </a:ext>
            </a:extLst>
          </p:cNvPr>
          <p:cNvSpPr>
            <a:spLocks noGrp="1"/>
          </p:cNvSpPr>
          <p:nvPr>
            <p:ph type="dt" sz="half" idx="10"/>
          </p:nvPr>
        </p:nvSpPr>
        <p:spPr/>
        <p:txBody>
          <a:bodyPr/>
          <a:lstStyle>
            <a:lvl1pPr>
              <a:defRPr/>
            </a:lvl1pPr>
          </a:lstStyle>
          <a:p>
            <a:pPr>
              <a:defRPr/>
            </a:pPr>
            <a:fld id="{1BF0229F-B9CA-431A-B51F-1F8A35B8DC77}" type="datetime1">
              <a:rPr lang="uk-UA" smtClean="0"/>
              <a:t>09.03.2026</a:t>
            </a:fld>
            <a:endParaRPr lang="uk-UA" dirty="0"/>
          </a:p>
        </p:txBody>
      </p:sp>
      <p:sp>
        <p:nvSpPr>
          <p:cNvPr id="5" name="Місце для нижнього колонтитула 4">
            <a:extLst>
              <a:ext uri="{FF2B5EF4-FFF2-40B4-BE49-F238E27FC236}">
                <a16:creationId xmlns:a16="http://schemas.microsoft.com/office/drawing/2014/main" id="{D127B8D6-3995-C4DE-DD03-0D84EC35EBC3}"/>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9A58A045-F125-D6D3-71A7-99BD4E10CDF7}"/>
              </a:ext>
            </a:extLst>
          </p:cNvPr>
          <p:cNvSpPr>
            <a:spLocks noGrp="1"/>
          </p:cNvSpPr>
          <p:nvPr>
            <p:ph type="sldNum" sz="quarter" idx="12"/>
          </p:nvPr>
        </p:nvSpPr>
        <p:spPr/>
        <p:txBody>
          <a:bodyPr/>
          <a:lstStyle>
            <a:lvl1pPr>
              <a:defRPr/>
            </a:lvl1pPr>
          </a:lstStyle>
          <a:p>
            <a:pPr>
              <a:defRPr/>
            </a:pPr>
            <a:fld id="{30A6392A-C09C-4467-9777-3DF3F4931805}" type="slidenum">
              <a:rPr lang="uk-UA" altLang="uk-UA"/>
              <a:pPr>
                <a:defRPr/>
              </a:pPr>
              <a:t>‹№›</a:t>
            </a:fld>
            <a:endParaRPr lang="uk-UA" altLang="uk-UA" dirty="0"/>
          </a:p>
        </p:txBody>
      </p:sp>
    </p:spTree>
    <p:extLst>
      <p:ext uri="{BB962C8B-B14F-4D97-AF65-F5344CB8AC3E}">
        <p14:creationId xmlns:p14="http://schemas.microsoft.com/office/powerpoint/2010/main" val="172682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p:cNvSpPr>
            <a:spLocks noGrp="1"/>
          </p:cNvSpPr>
          <p:nvPr>
            <p:ph idx="1"/>
          </p:nvPr>
        </p:nvSpPr>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C9C0276E-6541-BA52-E161-CE331C0B1A1E}"/>
              </a:ext>
            </a:extLst>
          </p:cNvPr>
          <p:cNvSpPr>
            <a:spLocks noGrp="1"/>
          </p:cNvSpPr>
          <p:nvPr>
            <p:ph type="dt" sz="half" idx="10"/>
          </p:nvPr>
        </p:nvSpPr>
        <p:spPr/>
        <p:txBody>
          <a:bodyPr/>
          <a:lstStyle>
            <a:lvl1pPr>
              <a:defRPr/>
            </a:lvl1pPr>
          </a:lstStyle>
          <a:p>
            <a:pPr>
              <a:defRPr/>
            </a:pPr>
            <a:fld id="{ED8E5E7C-9C28-4F83-A4C5-B4A7F7D1D00C}" type="datetime1">
              <a:rPr lang="uk-UA" smtClean="0"/>
              <a:t>09.03.2026</a:t>
            </a:fld>
            <a:endParaRPr lang="uk-UA" dirty="0"/>
          </a:p>
        </p:txBody>
      </p:sp>
      <p:sp>
        <p:nvSpPr>
          <p:cNvPr id="5" name="Місце для нижнього колонтитула 4">
            <a:extLst>
              <a:ext uri="{FF2B5EF4-FFF2-40B4-BE49-F238E27FC236}">
                <a16:creationId xmlns:a16="http://schemas.microsoft.com/office/drawing/2014/main" id="{C7DDD959-5CE9-DE4E-E0DB-D16F2C6243EF}"/>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CBAD9C21-6A07-273E-32EB-90B9801FB94A}"/>
              </a:ext>
            </a:extLst>
          </p:cNvPr>
          <p:cNvSpPr>
            <a:spLocks noGrp="1"/>
          </p:cNvSpPr>
          <p:nvPr>
            <p:ph type="sldNum" sz="quarter" idx="12"/>
          </p:nvPr>
        </p:nvSpPr>
        <p:spPr/>
        <p:txBody>
          <a:bodyPr/>
          <a:lstStyle>
            <a:lvl1pPr>
              <a:defRPr/>
            </a:lvl1pPr>
          </a:lstStyle>
          <a:p>
            <a:pPr>
              <a:defRPr/>
            </a:pPr>
            <a:fld id="{C3457EC5-9B54-49ED-9CA6-C2B51A92FA73}" type="slidenum">
              <a:rPr lang="uk-UA" altLang="uk-UA"/>
              <a:pPr>
                <a:defRPr/>
              </a:pPr>
              <a:t>‹№›</a:t>
            </a:fld>
            <a:endParaRPr lang="uk-UA" altLang="uk-UA" dirty="0"/>
          </a:p>
        </p:txBody>
      </p:sp>
    </p:spTree>
    <p:extLst>
      <p:ext uri="{BB962C8B-B14F-4D97-AF65-F5344CB8AC3E}">
        <p14:creationId xmlns:p14="http://schemas.microsoft.com/office/powerpoint/2010/main" val="26052272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uk-UA"/>
              <a:t>Клацніть, щоб редагувати стиль зразка заголовка</a:t>
            </a:r>
          </a:p>
        </p:txBody>
      </p:sp>
      <p:sp>
        <p:nvSpPr>
          <p:cNvPr id="3" name="Місце для тексту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Відредагуйте стиль зразка тексту</a:t>
            </a:r>
          </a:p>
        </p:txBody>
      </p:sp>
      <p:sp>
        <p:nvSpPr>
          <p:cNvPr id="4" name="Місце для дати 3">
            <a:extLst>
              <a:ext uri="{FF2B5EF4-FFF2-40B4-BE49-F238E27FC236}">
                <a16:creationId xmlns:a16="http://schemas.microsoft.com/office/drawing/2014/main" id="{5F4B40DE-7744-E223-33EE-0FC832A8CB42}"/>
              </a:ext>
            </a:extLst>
          </p:cNvPr>
          <p:cNvSpPr>
            <a:spLocks noGrp="1"/>
          </p:cNvSpPr>
          <p:nvPr>
            <p:ph type="dt" sz="half" idx="10"/>
          </p:nvPr>
        </p:nvSpPr>
        <p:spPr/>
        <p:txBody>
          <a:bodyPr/>
          <a:lstStyle>
            <a:lvl1pPr>
              <a:defRPr/>
            </a:lvl1pPr>
          </a:lstStyle>
          <a:p>
            <a:pPr>
              <a:defRPr/>
            </a:pPr>
            <a:fld id="{94F1511E-535D-4954-AF01-FFE74FA62650}" type="datetime1">
              <a:rPr lang="uk-UA" smtClean="0"/>
              <a:t>09.03.2026</a:t>
            </a:fld>
            <a:endParaRPr lang="uk-UA" dirty="0"/>
          </a:p>
        </p:txBody>
      </p:sp>
      <p:sp>
        <p:nvSpPr>
          <p:cNvPr id="5" name="Місце для нижнього колонтитула 4">
            <a:extLst>
              <a:ext uri="{FF2B5EF4-FFF2-40B4-BE49-F238E27FC236}">
                <a16:creationId xmlns:a16="http://schemas.microsoft.com/office/drawing/2014/main" id="{67955B39-CD41-967F-D3C9-49E2F0DC0B83}"/>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AC395E2B-5CDE-5E43-970C-EF311F5EDB18}"/>
              </a:ext>
            </a:extLst>
          </p:cNvPr>
          <p:cNvSpPr>
            <a:spLocks noGrp="1"/>
          </p:cNvSpPr>
          <p:nvPr>
            <p:ph type="sldNum" sz="quarter" idx="12"/>
          </p:nvPr>
        </p:nvSpPr>
        <p:spPr/>
        <p:txBody>
          <a:bodyPr/>
          <a:lstStyle>
            <a:lvl1pPr>
              <a:defRPr/>
            </a:lvl1pPr>
          </a:lstStyle>
          <a:p>
            <a:pPr>
              <a:defRPr/>
            </a:pPr>
            <a:fld id="{57516EA7-C336-4E60-ADB4-B52A6B1073E8}" type="slidenum">
              <a:rPr lang="uk-UA" altLang="uk-UA"/>
              <a:pPr>
                <a:defRPr/>
              </a:pPr>
              <a:t>‹№›</a:t>
            </a:fld>
            <a:endParaRPr lang="uk-UA" altLang="uk-UA" dirty="0"/>
          </a:p>
        </p:txBody>
      </p:sp>
    </p:spTree>
    <p:extLst>
      <p:ext uri="{BB962C8B-B14F-4D97-AF65-F5344CB8AC3E}">
        <p14:creationId xmlns:p14="http://schemas.microsoft.com/office/powerpoint/2010/main" val="21278452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p:cNvSpPr>
            <a:spLocks noGrp="1"/>
          </p:cNvSpPr>
          <p:nvPr>
            <p:ph sz="half" idx="1"/>
          </p:nvPr>
        </p:nvSpPr>
        <p:spPr>
          <a:xfrm>
            <a:off x="838200" y="1825625"/>
            <a:ext cx="5181600" cy="435133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вмісту 3"/>
          <p:cNvSpPr>
            <a:spLocks noGrp="1"/>
          </p:cNvSpPr>
          <p:nvPr>
            <p:ph sz="half" idx="2"/>
          </p:nvPr>
        </p:nvSpPr>
        <p:spPr>
          <a:xfrm>
            <a:off x="6172200" y="1825625"/>
            <a:ext cx="5181600" cy="435133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дати 3">
            <a:extLst>
              <a:ext uri="{FF2B5EF4-FFF2-40B4-BE49-F238E27FC236}">
                <a16:creationId xmlns:a16="http://schemas.microsoft.com/office/drawing/2014/main" id="{A3C90BE2-957C-03F8-1F9F-8F0443FFFAE6}"/>
              </a:ext>
            </a:extLst>
          </p:cNvPr>
          <p:cNvSpPr>
            <a:spLocks noGrp="1"/>
          </p:cNvSpPr>
          <p:nvPr>
            <p:ph type="dt" sz="half" idx="10"/>
          </p:nvPr>
        </p:nvSpPr>
        <p:spPr/>
        <p:txBody>
          <a:bodyPr/>
          <a:lstStyle>
            <a:lvl1pPr>
              <a:defRPr/>
            </a:lvl1pPr>
          </a:lstStyle>
          <a:p>
            <a:pPr>
              <a:defRPr/>
            </a:pPr>
            <a:fld id="{9296ECDB-68B7-4C01-9488-DCF337BDEAC4}" type="datetime1">
              <a:rPr lang="uk-UA" smtClean="0"/>
              <a:t>09.03.2026</a:t>
            </a:fld>
            <a:endParaRPr lang="uk-UA" dirty="0"/>
          </a:p>
        </p:txBody>
      </p:sp>
      <p:sp>
        <p:nvSpPr>
          <p:cNvPr id="6" name="Місце для нижнього колонтитула 4">
            <a:extLst>
              <a:ext uri="{FF2B5EF4-FFF2-40B4-BE49-F238E27FC236}">
                <a16:creationId xmlns:a16="http://schemas.microsoft.com/office/drawing/2014/main" id="{7F0EFF87-884A-FDE7-CC72-F0E8FB07FB1C}"/>
              </a:ext>
            </a:extLst>
          </p:cNvPr>
          <p:cNvSpPr>
            <a:spLocks noGrp="1"/>
          </p:cNvSpPr>
          <p:nvPr>
            <p:ph type="ftr" sz="quarter" idx="11"/>
          </p:nvPr>
        </p:nvSpPr>
        <p:spPr/>
        <p:txBody>
          <a:bodyPr/>
          <a:lstStyle>
            <a:lvl1pPr>
              <a:defRPr/>
            </a:lvl1pPr>
          </a:lstStyle>
          <a:p>
            <a:pPr>
              <a:defRPr/>
            </a:pPr>
            <a:endParaRPr lang="uk-UA" dirty="0"/>
          </a:p>
        </p:txBody>
      </p:sp>
      <p:sp>
        <p:nvSpPr>
          <p:cNvPr id="7" name="Місце для номера слайда 5">
            <a:extLst>
              <a:ext uri="{FF2B5EF4-FFF2-40B4-BE49-F238E27FC236}">
                <a16:creationId xmlns:a16="http://schemas.microsoft.com/office/drawing/2014/main" id="{8CC73E7E-C44D-D440-5AEA-931F69F3201B}"/>
              </a:ext>
            </a:extLst>
          </p:cNvPr>
          <p:cNvSpPr>
            <a:spLocks noGrp="1"/>
          </p:cNvSpPr>
          <p:nvPr>
            <p:ph type="sldNum" sz="quarter" idx="12"/>
          </p:nvPr>
        </p:nvSpPr>
        <p:spPr/>
        <p:txBody>
          <a:bodyPr/>
          <a:lstStyle>
            <a:lvl1pPr>
              <a:defRPr/>
            </a:lvl1pPr>
          </a:lstStyle>
          <a:p>
            <a:pPr>
              <a:defRPr/>
            </a:pPr>
            <a:fld id="{4FB77D72-FDE4-4F0D-B779-DE79087AB794}" type="slidenum">
              <a:rPr lang="uk-UA" altLang="uk-UA"/>
              <a:pPr>
                <a:defRPr/>
              </a:pPr>
              <a:t>‹№›</a:t>
            </a:fld>
            <a:endParaRPr lang="uk-UA" altLang="uk-UA" dirty="0"/>
          </a:p>
        </p:txBody>
      </p:sp>
    </p:spTree>
    <p:extLst>
      <p:ext uri="{BB962C8B-B14F-4D97-AF65-F5344CB8AC3E}">
        <p14:creationId xmlns:p14="http://schemas.microsoft.com/office/powerpoint/2010/main" val="19473404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uk-UA"/>
              <a:t>Клацніть, щоб редагувати стиль зразка заголовка</a:t>
            </a:r>
          </a:p>
        </p:txBody>
      </p:sp>
      <p:sp>
        <p:nvSpPr>
          <p:cNvPr id="3" name="Місце для тексту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Відредагуйте стиль зразка тексту</a:t>
            </a:r>
          </a:p>
        </p:txBody>
      </p:sp>
      <p:sp>
        <p:nvSpPr>
          <p:cNvPr id="4" name="Місце для вмісту 3"/>
          <p:cNvSpPr>
            <a:spLocks noGrp="1"/>
          </p:cNvSpPr>
          <p:nvPr>
            <p:ph sz="half" idx="2"/>
          </p:nvPr>
        </p:nvSpPr>
        <p:spPr>
          <a:xfrm>
            <a:off x="839788" y="2505075"/>
            <a:ext cx="5157787" cy="368458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тексту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Відредагуйте стиль зразка тексту</a:t>
            </a:r>
          </a:p>
        </p:txBody>
      </p:sp>
      <p:sp>
        <p:nvSpPr>
          <p:cNvPr id="6" name="Місце для вмісту 5"/>
          <p:cNvSpPr>
            <a:spLocks noGrp="1"/>
          </p:cNvSpPr>
          <p:nvPr>
            <p:ph sz="quarter" idx="4"/>
          </p:nvPr>
        </p:nvSpPr>
        <p:spPr>
          <a:xfrm>
            <a:off x="6172200" y="2505075"/>
            <a:ext cx="5183188" cy="368458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7" name="Місце для дати 3">
            <a:extLst>
              <a:ext uri="{FF2B5EF4-FFF2-40B4-BE49-F238E27FC236}">
                <a16:creationId xmlns:a16="http://schemas.microsoft.com/office/drawing/2014/main" id="{EA0DD99F-8DA5-F2B0-254A-B8A1308B5080}"/>
              </a:ext>
            </a:extLst>
          </p:cNvPr>
          <p:cNvSpPr>
            <a:spLocks noGrp="1"/>
          </p:cNvSpPr>
          <p:nvPr>
            <p:ph type="dt" sz="half" idx="10"/>
          </p:nvPr>
        </p:nvSpPr>
        <p:spPr/>
        <p:txBody>
          <a:bodyPr/>
          <a:lstStyle>
            <a:lvl1pPr>
              <a:defRPr/>
            </a:lvl1pPr>
          </a:lstStyle>
          <a:p>
            <a:pPr>
              <a:defRPr/>
            </a:pPr>
            <a:fld id="{F638CA85-2DB2-44C4-AF50-DAAF1E05620C}" type="datetime1">
              <a:rPr lang="uk-UA" smtClean="0"/>
              <a:t>09.03.2026</a:t>
            </a:fld>
            <a:endParaRPr lang="uk-UA" dirty="0"/>
          </a:p>
        </p:txBody>
      </p:sp>
      <p:sp>
        <p:nvSpPr>
          <p:cNvPr id="8" name="Місце для нижнього колонтитула 4">
            <a:extLst>
              <a:ext uri="{FF2B5EF4-FFF2-40B4-BE49-F238E27FC236}">
                <a16:creationId xmlns:a16="http://schemas.microsoft.com/office/drawing/2014/main" id="{16D392BE-E061-7D98-F1D5-C1C8D3872360}"/>
              </a:ext>
            </a:extLst>
          </p:cNvPr>
          <p:cNvSpPr>
            <a:spLocks noGrp="1"/>
          </p:cNvSpPr>
          <p:nvPr>
            <p:ph type="ftr" sz="quarter" idx="11"/>
          </p:nvPr>
        </p:nvSpPr>
        <p:spPr/>
        <p:txBody>
          <a:bodyPr/>
          <a:lstStyle>
            <a:lvl1pPr>
              <a:defRPr/>
            </a:lvl1pPr>
          </a:lstStyle>
          <a:p>
            <a:pPr>
              <a:defRPr/>
            </a:pPr>
            <a:endParaRPr lang="uk-UA" dirty="0"/>
          </a:p>
        </p:txBody>
      </p:sp>
      <p:sp>
        <p:nvSpPr>
          <p:cNvPr id="9" name="Місце для номера слайда 5">
            <a:extLst>
              <a:ext uri="{FF2B5EF4-FFF2-40B4-BE49-F238E27FC236}">
                <a16:creationId xmlns:a16="http://schemas.microsoft.com/office/drawing/2014/main" id="{FC71E889-4BED-A140-925A-AC31DDF437E8}"/>
              </a:ext>
            </a:extLst>
          </p:cNvPr>
          <p:cNvSpPr>
            <a:spLocks noGrp="1"/>
          </p:cNvSpPr>
          <p:nvPr>
            <p:ph type="sldNum" sz="quarter" idx="12"/>
          </p:nvPr>
        </p:nvSpPr>
        <p:spPr/>
        <p:txBody>
          <a:bodyPr/>
          <a:lstStyle>
            <a:lvl1pPr>
              <a:defRPr/>
            </a:lvl1pPr>
          </a:lstStyle>
          <a:p>
            <a:pPr>
              <a:defRPr/>
            </a:pPr>
            <a:fld id="{D3CAA662-D07E-4DEE-9289-2C855F9547C6}" type="slidenum">
              <a:rPr lang="uk-UA" altLang="uk-UA"/>
              <a:pPr>
                <a:defRPr/>
              </a:pPr>
              <a:t>‹№›</a:t>
            </a:fld>
            <a:endParaRPr lang="uk-UA" altLang="uk-UA" dirty="0"/>
          </a:p>
        </p:txBody>
      </p:sp>
    </p:spTree>
    <p:extLst>
      <p:ext uri="{BB962C8B-B14F-4D97-AF65-F5344CB8AC3E}">
        <p14:creationId xmlns:p14="http://schemas.microsoft.com/office/powerpoint/2010/main" val="41122089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дати 3">
            <a:extLst>
              <a:ext uri="{FF2B5EF4-FFF2-40B4-BE49-F238E27FC236}">
                <a16:creationId xmlns:a16="http://schemas.microsoft.com/office/drawing/2014/main" id="{AA7AD9E1-47C8-9944-ABD5-45EADE34C17D}"/>
              </a:ext>
            </a:extLst>
          </p:cNvPr>
          <p:cNvSpPr>
            <a:spLocks noGrp="1"/>
          </p:cNvSpPr>
          <p:nvPr>
            <p:ph type="dt" sz="half" idx="10"/>
          </p:nvPr>
        </p:nvSpPr>
        <p:spPr/>
        <p:txBody>
          <a:bodyPr/>
          <a:lstStyle>
            <a:lvl1pPr>
              <a:defRPr/>
            </a:lvl1pPr>
          </a:lstStyle>
          <a:p>
            <a:pPr>
              <a:defRPr/>
            </a:pPr>
            <a:fld id="{1CC54C13-E40A-4086-BBB0-B10FF979CBEA}" type="datetime1">
              <a:rPr lang="uk-UA" smtClean="0"/>
              <a:t>09.03.2026</a:t>
            </a:fld>
            <a:endParaRPr lang="uk-UA" dirty="0"/>
          </a:p>
        </p:txBody>
      </p:sp>
      <p:sp>
        <p:nvSpPr>
          <p:cNvPr id="4" name="Місце для нижнього колонтитула 4">
            <a:extLst>
              <a:ext uri="{FF2B5EF4-FFF2-40B4-BE49-F238E27FC236}">
                <a16:creationId xmlns:a16="http://schemas.microsoft.com/office/drawing/2014/main" id="{5EC659C4-05E1-EB28-C2DF-96D8CC00C357}"/>
              </a:ext>
            </a:extLst>
          </p:cNvPr>
          <p:cNvSpPr>
            <a:spLocks noGrp="1"/>
          </p:cNvSpPr>
          <p:nvPr>
            <p:ph type="ftr" sz="quarter" idx="11"/>
          </p:nvPr>
        </p:nvSpPr>
        <p:spPr/>
        <p:txBody>
          <a:bodyPr/>
          <a:lstStyle>
            <a:lvl1pPr>
              <a:defRPr/>
            </a:lvl1pPr>
          </a:lstStyle>
          <a:p>
            <a:pPr>
              <a:defRPr/>
            </a:pPr>
            <a:endParaRPr lang="uk-UA" dirty="0"/>
          </a:p>
        </p:txBody>
      </p:sp>
      <p:sp>
        <p:nvSpPr>
          <p:cNvPr id="5" name="Місце для номера слайда 5">
            <a:extLst>
              <a:ext uri="{FF2B5EF4-FFF2-40B4-BE49-F238E27FC236}">
                <a16:creationId xmlns:a16="http://schemas.microsoft.com/office/drawing/2014/main" id="{D4237CF1-DE7F-FE35-5BF4-A6A97EF5AFF0}"/>
              </a:ext>
            </a:extLst>
          </p:cNvPr>
          <p:cNvSpPr>
            <a:spLocks noGrp="1"/>
          </p:cNvSpPr>
          <p:nvPr>
            <p:ph type="sldNum" sz="quarter" idx="12"/>
          </p:nvPr>
        </p:nvSpPr>
        <p:spPr/>
        <p:txBody>
          <a:bodyPr/>
          <a:lstStyle>
            <a:lvl1pPr>
              <a:defRPr/>
            </a:lvl1pPr>
          </a:lstStyle>
          <a:p>
            <a:pPr>
              <a:defRPr/>
            </a:pPr>
            <a:fld id="{432905D2-CC1C-4F8C-8D9C-4837BFB0BAA3}" type="slidenum">
              <a:rPr lang="uk-UA" altLang="uk-UA"/>
              <a:pPr>
                <a:defRPr/>
              </a:pPr>
              <a:t>‹№›</a:t>
            </a:fld>
            <a:endParaRPr lang="uk-UA" altLang="uk-UA" dirty="0"/>
          </a:p>
        </p:txBody>
      </p:sp>
    </p:spTree>
    <p:extLst>
      <p:ext uri="{BB962C8B-B14F-4D97-AF65-F5344CB8AC3E}">
        <p14:creationId xmlns:p14="http://schemas.microsoft.com/office/powerpoint/2010/main" val="1597447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3">
            <a:extLst>
              <a:ext uri="{FF2B5EF4-FFF2-40B4-BE49-F238E27FC236}">
                <a16:creationId xmlns:a16="http://schemas.microsoft.com/office/drawing/2014/main" id="{FF345E8C-B5CC-DBD2-49BF-3F8E11BF2CEC}"/>
              </a:ext>
            </a:extLst>
          </p:cNvPr>
          <p:cNvSpPr>
            <a:spLocks noGrp="1"/>
          </p:cNvSpPr>
          <p:nvPr>
            <p:ph type="dt" sz="half" idx="10"/>
          </p:nvPr>
        </p:nvSpPr>
        <p:spPr/>
        <p:txBody>
          <a:bodyPr/>
          <a:lstStyle>
            <a:lvl1pPr>
              <a:defRPr/>
            </a:lvl1pPr>
          </a:lstStyle>
          <a:p>
            <a:pPr>
              <a:defRPr/>
            </a:pPr>
            <a:fld id="{0D7350F9-2A98-4BB4-BE07-1E76DE1FF9AA}" type="datetime1">
              <a:rPr lang="uk-UA" smtClean="0"/>
              <a:t>09.03.2026</a:t>
            </a:fld>
            <a:endParaRPr lang="uk-UA" dirty="0"/>
          </a:p>
        </p:txBody>
      </p:sp>
      <p:sp>
        <p:nvSpPr>
          <p:cNvPr id="3" name="Місце для нижнього колонтитула 4">
            <a:extLst>
              <a:ext uri="{FF2B5EF4-FFF2-40B4-BE49-F238E27FC236}">
                <a16:creationId xmlns:a16="http://schemas.microsoft.com/office/drawing/2014/main" id="{8E0F689E-CF76-E819-6A24-BCC65EDCA976}"/>
              </a:ext>
            </a:extLst>
          </p:cNvPr>
          <p:cNvSpPr>
            <a:spLocks noGrp="1"/>
          </p:cNvSpPr>
          <p:nvPr>
            <p:ph type="ftr" sz="quarter" idx="11"/>
          </p:nvPr>
        </p:nvSpPr>
        <p:spPr/>
        <p:txBody>
          <a:bodyPr/>
          <a:lstStyle>
            <a:lvl1pPr>
              <a:defRPr/>
            </a:lvl1pPr>
          </a:lstStyle>
          <a:p>
            <a:pPr>
              <a:defRPr/>
            </a:pPr>
            <a:endParaRPr lang="uk-UA" dirty="0"/>
          </a:p>
        </p:txBody>
      </p:sp>
      <p:sp>
        <p:nvSpPr>
          <p:cNvPr id="4" name="Місце для номера слайда 5">
            <a:extLst>
              <a:ext uri="{FF2B5EF4-FFF2-40B4-BE49-F238E27FC236}">
                <a16:creationId xmlns:a16="http://schemas.microsoft.com/office/drawing/2014/main" id="{0D0CB2BC-E645-6849-7A8D-828A4AB5BBBC}"/>
              </a:ext>
            </a:extLst>
          </p:cNvPr>
          <p:cNvSpPr>
            <a:spLocks noGrp="1"/>
          </p:cNvSpPr>
          <p:nvPr>
            <p:ph type="sldNum" sz="quarter" idx="12"/>
          </p:nvPr>
        </p:nvSpPr>
        <p:spPr/>
        <p:txBody>
          <a:bodyPr/>
          <a:lstStyle>
            <a:lvl1pPr>
              <a:defRPr/>
            </a:lvl1pPr>
          </a:lstStyle>
          <a:p>
            <a:pPr>
              <a:defRPr/>
            </a:pPr>
            <a:fld id="{AF12A4B8-FBE2-42FD-8F7C-E331D756A450}" type="slidenum">
              <a:rPr lang="uk-UA" altLang="uk-UA"/>
              <a:pPr>
                <a:defRPr/>
              </a:pPr>
              <a:t>‹№›</a:t>
            </a:fld>
            <a:endParaRPr lang="uk-UA" altLang="uk-UA" dirty="0"/>
          </a:p>
        </p:txBody>
      </p:sp>
    </p:spTree>
    <p:extLst>
      <p:ext uri="{BB962C8B-B14F-4D97-AF65-F5344CB8AC3E}">
        <p14:creationId xmlns:p14="http://schemas.microsoft.com/office/powerpoint/2010/main" val="1878508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вмісту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Відредагуйте стиль зразка тексту</a:t>
            </a:r>
          </a:p>
        </p:txBody>
      </p:sp>
      <p:sp>
        <p:nvSpPr>
          <p:cNvPr id="5" name="Місце для дати 3">
            <a:extLst>
              <a:ext uri="{FF2B5EF4-FFF2-40B4-BE49-F238E27FC236}">
                <a16:creationId xmlns:a16="http://schemas.microsoft.com/office/drawing/2014/main" id="{C7262A28-1D71-BC9C-361E-8193A841A140}"/>
              </a:ext>
            </a:extLst>
          </p:cNvPr>
          <p:cNvSpPr>
            <a:spLocks noGrp="1"/>
          </p:cNvSpPr>
          <p:nvPr>
            <p:ph type="dt" sz="half" idx="10"/>
          </p:nvPr>
        </p:nvSpPr>
        <p:spPr/>
        <p:txBody>
          <a:bodyPr/>
          <a:lstStyle>
            <a:lvl1pPr>
              <a:defRPr/>
            </a:lvl1pPr>
          </a:lstStyle>
          <a:p>
            <a:pPr>
              <a:defRPr/>
            </a:pPr>
            <a:fld id="{D0E9A1FD-498C-4D6B-8066-378AFBFB37CA}" type="datetime1">
              <a:rPr lang="uk-UA" smtClean="0"/>
              <a:t>09.03.2026</a:t>
            </a:fld>
            <a:endParaRPr lang="uk-UA" dirty="0"/>
          </a:p>
        </p:txBody>
      </p:sp>
      <p:sp>
        <p:nvSpPr>
          <p:cNvPr id="6" name="Місце для нижнього колонтитула 4">
            <a:extLst>
              <a:ext uri="{FF2B5EF4-FFF2-40B4-BE49-F238E27FC236}">
                <a16:creationId xmlns:a16="http://schemas.microsoft.com/office/drawing/2014/main" id="{A521B7DB-A673-7716-B38E-B2B440DEAEEE}"/>
              </a:ext>
            </a:extLst>
          </p:cNvPr>
          <p:cNvSpPr>
            <a:spLocks noGrp="1"/>
          </p:cNvSpPr>
          <p:nvPr>
            <p:ph type="ftr" sz="quarter" idx="11"/>
          </p:nvPr>
        </p:nvSpPr>
        <p:spPr/>
        <p:txBody>
          <a:bodyPr/>
          <a:lstStyle>
            <a:lvl1pPr>
              <a:defRPr/>
            </a:lvl1pPr>
          </a:lstStyle>
          <a:p>
            <a:pPr>
              <a:defRPr/>
            </a:pPr>
            <a:endParaRPr lang="uk-UA" dirty="0"/>
          </a:p>
        </p:txBody>
      </p:sp>
      <p:sp>
        <p:nvSpPr>
          <p:cNvPr id="7" name="Місце для номера слайда 5">
            <a:extLst>
              <a:ext uri="{FF2B5EF4-FFF2-40B4-BE49-F238E27FC236}">
                <a16:creationId xmlns:a16="http://schemas.microsoft.com/office/drawing/2014/main" id="{C430E745-9939-F461-9FF4-ACDFCDE1D2A8}"/>
              </a:ext>
            </a:extLst>
          </p:cNvPr>
          <p:cNvSpPr>
            <a:spLocks noGrp="1"/>
          </p:cNvSpPr>
          <p:nvPr>
            <p:ph type="sldNum" sz="quarter" idx="12"/>
          </p:nvPr>
        </p:nvSpPr>
        <p:spPr/>
        <p:txBody>
          <a:bodyPr/>
          <a:lstStyle>
            <a:lvl1pPr>
              <a:defRPr/>
            </a:lvl1pPr>
          </a:lstStyle>
          <a:p>
            <a:pPr>
              <a:defRPr/>
            </a:pPr>
            <a:fld id="{677728BF-03AA-4335-BB35-CA4255D550D5}" type="slidenum">
              <a:rPr lang="uk-UA" altLang="uk-UA"/>
              <a:pPr>
                <a:defRPr/>
              </a:pPr>
              <a:t>‹№›</a:t>
            </a:fld>
            <a:endParaRPr lang="uk-UA" altLang="uk-UA" dirty="0"/>
          </a:p>
        </p:txBody>
      </p:sp>
    </p:spTree>
    <p:extLst>
      <p:ext uri="{BB962C8B-B14F-4D97-AF65-F5344CB8AC3E}">
        <p14:creationId xmlns:p14="http://schemas.microsoft.com/office/powerpoint/2010/main" val="28099203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зображення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uk-UA" noProof="0" dirty="0"/>
              <a:t>Клацніть піктограму, щоб додати зображення</a:t>
            </a:r>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Відредагуйте стиль зразка тексту</a:t>
            </a:r>
          </a:p>
        </p:txBody>
      </p:sp>
      <p:sp>
        <p:nvSpPr>
          <p:cNvPr id="5" name="Місце для дати 3">
            <a:extLst>
              <a:ext uri="{FF2B5EF4-FFF2-40B4-BE49-F238E27FC236}">
                <a16:creationId xmlns:a16="http://schemas.microsoft.com/office/drawing/2014/main" id="{EAD98881-2ACD-B166-5782-7741EE21F2BF}"/>
              </a:ext>
            </a:extLst>
          </p:cNvPr>
          <p:cNvSpPr>
            <a:spLocks noGrp="1"/>
          </p:cNvSpPr>
          <p:nvPr>
            <p:ph type="dt" sz="half" idx="10"/>
          </p:nvPr>
        </p:nvSpPr>
        <p:spPr/>
        <p:txBody>
          <a:bodyPr/>
          <a:lstStyle>
            <a:lvl1pPr>
              <a:defRPr/>
            </a:lvl1pPr>
          </a:lstStyle>
          <a:p>
            <a:pPr>
              <a:defRPr/>
            </a:pPr>
            <a:fld id="{38EBF41A-40A1-4AD2-912A-3E0B3D58C3BD}" type="datetime1">
              <a:rPr lang="uk-UA" smtClean="0"/>
              <a:t>09.03.2026</a:t>
            </a:fld>
            <a:endParaRPr lang="uk-UA" dirty="0"/>
          </a:p>
        </p:txBody>
      </p:sp>
      <p:sp>
        <p:nvSpPr>
          <p:cNvPr id="6" name="Місце для нижнього колонтитула 4">
            <a:extLst>
              <a:ext uri="{FF2B5EF4-FFF2-40B4-BE49-F238E27FC236}">
                <a16:creationId xmlns:a16="http://schemas.microsoft.com/office/drawing/2014/main" id="{A20CC5D9-3E6C-7EE8-9D04-C4BDBC52A2BA}"/>
              </a:ext>
            </a:extLst>
          </p:cNvPr>
          <p:cNvSpPr>
            <a:spLocks noGrp="1"/>
          </p:cNvSpPr>
          <p:nvPr>
            <p:ph type="ftr" sz="quarter" idx="11"/>
          </p:nvPr>
        </p:nvSpPr>
        <p:spPr/>
        <p:txBody>
          <a:bodyPr/>
          <a:lstStyle>
            <a:lvl1pPr>
              <a:defRPr/>
            </a:lvl1pPr>
          </a:lstStyle>
          <a:p>
            <a:pPr>
              <a:defRPr/>
            </a:pPr>
            <a:endParaRPr lang="uk-UA" dirty="0"/>
          </a:p>
        </p:txBody>
      </p:sp>
      <p:sp>
        <p:nvSpPr>
          <p:cNvPr id="7" name="Місце для номера слайда 5">
            <a:extLst>
              <a:ext uri="{FF2B5EF4-FFF2-40B4-BE49-F238E27FC236}">
                <a16:creationId xmlns:a16="http://schemas.microsoft.com/office/drawing/2014/main" id="{9185126F-D584-C2C3-AFD8-CF584FC064DD}"/>
              </a:ext>
            </a:extLst>
          </p:cNvPr>
          <p:cNvSpPr>
            <a:spLocks noGrp="1"/>
          </p:cNvSpPr>
          <p:nvPr>
            <p:ph type="sldNum" sz="quarter" idx="12"/>
          </p:nvPr>
        </p:nvSpPr>
        <p:spPr/>
        <p:txBody>
          <a:bodyPr/>
          <a:lstStyle>
            <a:lvl1pPr>
              <a:defRPr/>
            </a:lvl1pPr>
          </a:lstStyle>
          <a:p>
            <a:pPr>
              <a:defRPr/>
            </a:pPr>
            <a:fld id="{3291BF11-B2ED-427F-8A4E-915E4DE31228}" type="slidenum">
              <a:rPr lang="uk-UA" altLang="uk-UA"/>
              <a:pPr>
                <a:defRPr/>
              </a:pPr>
              <a:t>‹№›</a:t>
            </a:fld>
            <a:endParaRPr lang="uk-UA" altLang="uk-UA" dirty="0"/>
          </a:p>
        </p:txBody>
      </p:sp>
    </p:spTree>
    <p:extLst>
      <p:ext uri="{BB962C8B-B14F-4D97-AF65-F5344CB8AC3E}">
        <p14:creationId xmlns:p14="http://schemas.microsoft.com/office/powerpoint/2010/main" val="2129051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0E8E3"/>
        </a:solidFill>
        <a:effectLst/>
      </p:bgPr>
    </p:bg>
    <p:spTree>
      <p:nvGrpSpPr>
        <p:cNvPr id="1" name=""/>
        <p:cNvGrpSpPr/>
        <p:nvPr/>
      </p:nvGrpSpPr>
      <p:grpSpPr>
        <a:xfrm>
          <a:off x="0" y="0"/>
          <a:ext cx="0" cy="0"/>
          <a:chOff x="0" y="0"/>
          <a:chExt cx="0" cy="0"/>
        </a:xfrm>
      </p:grpSpPr>
      <p:sp>
        <p:nvSpPr>
          <p:cNvPr id="1026" name="Місце для заголовка 1">
            <a:extLst>
              <a:ext uri="{FF2B5EF4-FFF2-40B4-BE49-F238E27FC236}">
                <a16:creationId xmlns:a16="http://schemas.microsoft.com/office/drawing/2014/main" id="{145B3D2B-C7D7-7980-44A7-F0F89E85FA3F}"/>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uk-UA" altLang="uk-UA"/>
              <a:t>Клацніть, щоб редагувати стиль зразка заголовка</a:t>
            </a:r>
          </a:p>
        </p:txBody>
      </p:sp>
      <p:sp>
        <p:nvSpPr>
          <p:cNvPr id="1027" name="Місце для тексту 2">
            <a:extLst>
              <a:ext uri="{FF2B5EF4-FFF2-40B4-BE49-F238E27FC236}">
                <a16:creationId xmlns:a16="http://schemas.microsoft.com/office/drawing/2014/main" id="{6564B427-26C4-01D2-D649-C81805085E94}"/>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uk-UA" altLang="uk-UA"/>
              <a:t>Відредагуйте стиль зразка тексту</a:t>
            </a:r>
          </a:p>
          <a:p>
            <a:pPr lvl="1"/>
            <a:r>
              <a:rPr lang="uk-UA" altLang="uk-UA"/>
              <a:t>Другий рівень</a:t>
            </a:r>
          </a:p>
          <a:p>
            <a:pPr lvl="2"/>
            <a:r>
              <a:rPr lang="uk-UA" altLang="uk-UA"/>
              <a:t>Третій рівень</a:t>
            </a:r>
          </a:p>
          <a:p>
            <a:pPr lvl="3"/>
            <a:r>
              <a:rPr lang="uk-UA" altLang="uk-UA"/>
              <a:t>Четвертий рівень</a:t>
            </a:r>
          </a:p>
          <a:p>
            <a:pPr lvl="4"/>
            <a:r>
              <a:rPr lang="uk-UA" altLang="uk-UA"/>
              <a:t>П’ятий рівень</a:t>
            </a:r>
          </a:p>
        </p:txBody>
      </p:sp>
      <p:sp>
        <p:nvSpPr>
          <p:cNvPr id="4" name="Місце для дати 3">
            <a:extLst>
              <a:ext uri="{FF2B5EF4-FFF2-40B4-BE49-F238E27FC236}">
                <a16:creationId xmlns:a16="http://schemas.microsoft.com/office/drawing/2014/main" id="{81D6CE43-1EAA-523D-DAB2-2987A26D32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Roboto Condensed Light" pitchFamily="2" charset="0"/>
              </a:defRPr>
            </a:lvl1pPr>
          </a:lstStyle>
          <a:p>
            <a:pPr>
              <a:defRPr/>
            </a:pPr>
            <a:fld id="{CFF024C6-0B6E-4252-A21D-446B0B3BC755}" type="datetime1">
              <a:rPr lang="uk-UA" smtClean="0"/>
              <a:t>09.03.2026</a:t>
            </a:fld>
            <a:endParaRPr lang="uk-UA" dirty="0"/>
          </a:p>
        </p:txBody>
      </p:sp>
      <p:sp>
        <p:nvSpPr>
          <p:cNvPr id="5" name="Місце для нижнього колонтитула 4">
            <a:extLst>
              <a:ext uri="{FF2B5EF4-FFF2-40B4-BE49-F238E27FC236}">
                <a16:creationId xmlns:a16="http://schemas.microsoft.com/office/drawing/2014/main" id="{7EACE517-7161-2385-5C82-22A5011625A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Roboto Condensed Light" pitchFamily="2" charset="0"/>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6AD0EEA3-846C-8CE7-CBB8-FCE48699ADA9}"/>
              </a:ext>
            </a:extLst>
          </p:cNvPr>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Roboto Condensed Light" panose="02000000000000000000" pitchFamily="2" charset="0"/>
              </a:defRPr>
            </a:lvl1pPr>
          </a:lstStyle>
          <a:p>
            <a:pPr>
              <a:defRPr/>
            </a:pPr>
            <a:fld id="{5BCFE2EF-88FD-44AD-B231-08CC0BF5B23B}" type="slidenum">
              <a:rPr lang="uk-UA" altLang="uk-UA"/>
              <a:pPr>
                <a:defRPr/>
              </a:pPr>
              <a:t>‹№›</a:t>
            </a:fld>
            <a:endParaRPr lang="uk-UA" altLang="uk-UA"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0" fontAlgn="base" hangingPunct="0">
        <a:lnSpc>
          <a:spcPct val="90000"/>
        </a:lnSpc>
        <a:spcBef>
          <a:spcPct val="0"/>
        </a:spcBef>
        <a:spcAft>
          <a:spcPct val="0"/>
        </a:spcAft>
        <a:defRPr sz="4400" kern="1200">
          <a:solidFill>
            <a:schemeClr val="tx1"/>
          </a:solidFill>
          <a:latin typeface="Roboto Condensed Light" pitchFamily="2" charset="0"/>
          <a:ea typeface="+mj-ea"/>
          <a:cs typeface="+mj-cs"/>
        </a:defRPr>
      </a:lvl1pPr>
      <a:lvl2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2pPr>
      <a:lvl3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3pPr>
      <a:lvl4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4pPr>
      <a:lvl5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10.xml.rels><?xml version="1.0" encoding="UTF-8" standalone="yes"?>
<Relationships xmlns="http://schemas.openxmlformats.org/package/2006/relationships"><Relationship Id="rId2" Type="http://schemas.openxmlformats.org/officeDocument/2006/relationships/hyperlink" Target="https://www.eurointegration.com.ua/files/5/2/5256f03-23-benchmarks-eng.pdf"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interfax.com.ua/news/telecom/1132630.html"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hyperlink" Target="https://storage.thedigital.gov.ua/files/2/72/389a01ab0cc82040dfe172f94d1af720.pdf" TargetMode="External"/><Relationship Id="rId3" Type="http://schemas.openxmlformats.org/officeDocument/2006/relationships/hyperlink" Target="https://constitutionalist.com.ua/polozhennia-pro-vykorystannia-tekhnolohij-shi-pratsivnykamy-aparatu-vs" TargetMode="External"/><Relationship Id="rId7" Type="http://schemas.openxmlformats.org/officeDocument/2006/relationships/hyperlink" Target="https://constitutionalist.com.ua/rekomendatsii-z-vidpovidalnoho-vykorystannia-shtuchnoho-intelektu-dlia-pravnykiv" TargetMode="External"/><Relationship Id="rId2" Type="http://schemas.openxmlformats.org/officeDocument/2006/relationships/hyperlink" Target="https://zakon.rada.gov.ua/rada/show/n0001415-24#Text" TargetMode="External"/><Relationship Id="rId1" Type="http://schemas.openxmlformats.org/officeDocument/2006/relationships/slideLayout" Target="../slideLayouts/slideLayout2.xml"/><Relationship Id="rId6" Type="http://schemas.openxmlformats.org/officeDocument/2006/relationships/hyperlink" Target="https://court.gov.ua/storage/portal/dsa/normatyvno-pravova%20baza/N_178_2025_dodatok.pdf" TargetMode="External"/><Relationship Id="rId5" Type="http://schemas.openxmlformats.org/officeDocument/2006/relationships/hyperlink" Target="https://court.gov.ua/storage/portal/hcac/self-governance/decisions/20.11.2025_1.pdf" TargetMode="External"/><Relationship Id="rId10" Type="http://schemas.openxmlformats.org/officeDocument/2006/relationships/hyperlink" Target="https://storage.thedigital.gov.ua/files/2/22/363bbcaec30bf9d4e598375fecac3227.pdf" TargetMode="External"/><Relationship Id="rId4" Type="http://schemas.openxmlformats.org/officeDocument/2006/relationships/hyperlink" Target="https://court.gov.ua/storage/portal/hcac/documents/orders/19.12.2024_56.pdf" TargetMode="External"/><Relationship Id="rId9" Type="http://schemas.openxmlformats.org/officeDocument/2006/relationships/hyperlink" Target="https://storage.thedigital.gov.ua/files/d/9d/0bbc3a705c821a197bedfcdfe00899d9.pdf"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court.gov.ua/storage/portal/supreme/rizne/ADMINISTRATIVE_ORDER_HEAD_OFFICE_SC.pdf" TargetMode="External"/><Relationship Id="rId2" Type="http://schemas.openxmlformats.org/officeDocument/2006/relationships/hyperlink" Target="https://constitutionalist.com.ua/poperednij-proiekt-polozhennia-pro-vykorystannia-tekhnolohij-shi-pratsivnykamy-aparatu-vs"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constitutionalist.com.ua/rekomendatsii-z-vidpovidalnoho-vykorystannia-shtuchnoho-intelektu-dlia-pravnykiv"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unesco.org/en/articles/guidelines-use-ai-systems-courts-and-tribunals"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unesdoc.unesco.org/ark:/48223/pf0000396991"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rm.coe.int/cepej-2025-18final-en-draft-guidelines-on-the-use-of-generative-ai-for/48802a4ad1"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www.americanbar.org/content/dam/aba/administrative/center-for-innovation/ai-task-force/2025-ai-task-force-year2-report.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rm.coe.int/opinion-no-28-2025-of-the-ccje-published-/4880296bfa"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ww.youtube.com/watch?v=gKs3yrsaz6c" TargetMode="External"/><Relationship Id="rId2" Type="http://schemas.openxmlformats.org/officeDocument/2006/relationships/hyperlink" Target="https://court.gov.ua/storage/portal/dsa/news/&#1055;&#1088;&#1086;&#1075;&#1088;&#1072;&#1084;&#1072;_&#1042;&#1077;&#1073;&#1110;&#1085;&#1072;&#1088;_&#1064;&#1030;%20&#1074;%20&#1089;&#1091;&#1076;&#1086;&#1074;&#1086;&#1084;&#1091;%20&#1072;&#1076;&#1084;&#1110;&#1085;&#1110;&#1089;&#1090;&#1088;&#1091;&#1074;&#1072;&#1085;&#1085;&#1110;.pdf"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youtu.be/-qJ2FCeOEWQ" TargetMode="External"/><Relationship Id="rId2" Type="http://schemas.openxmlformats.org/officeDocument/2006/relationships/hyperlink" Target="https://uba.ua/ukr/news/sh-v-pravosudd-eksperti-obgovorili-mozhlivost-mezh-ta-vdpovdalnst-u-kiv"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rm.coe.int/cepej-bu-2026-rapport-reunion-bureau-composition-des-gt-2780-1226-9074/48802aa0b3"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supreme.court.gov.ua/supreme/pres-centr/news/1961752"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reyestr.court.gov.ua/Review/128263149"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reyestr.court.gov.ua/Review/133764626" TargetMode="External"/><Relationship Id="rId2" Type="http://schemas.openxmlformats.org/officeDocument/2006/relationships/hyperlink" Target="https://reyestr.court.gov.ua/Review/133336040"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reyestr.court.gov.ua/Review/133764626" TargetMode="External"/><Relationship Id="rId2" Type="http://schemas.openxmlformats.org/officeDocument/2006/relationships/hyperlink" Target="https://reyestr.court.gov.ua/Review/133336040"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8" Type="http://schemas.openxmlformats.org/officeDocument/2006/relationships/hyperlink" Target="https://constitutionalist.com.ua/artificial-intelligence-in-the-ukrainian-judiciary-charting-the-course-under-the-digital-gavel" TargetMode="External"/><Relationship Id="rId3" Type="http://schemas.openxmlformats.org/officeDocument/2006/relationships/hyperlink" Target="https://so.supreme.court.gov.ua/news/949/naukovi-nadbannia-iak-osnova-dlia-nastupnykh-krokiv-na-shliakhu-intehratsii-shtuchnoho-intelektu-v-systemu-pravosuddia" TargetMode="External"/><Relationship Id="rId7" Type="http://schemas.openxmlformats.org/officeDocument/2006/relationships/hyperlink" Target="https://yur-gazeta.com/publications/practice/sudova-praktika/era-shi-y-rol-verhovnih-sudiv-u-cifroviy-transformaciyi-pravosuddya.html" TargetMode="External"/><Relationship Id="rId12" Type="http://schemas.openxmlformats.org/officeDocument/2006/relationships/hyperlink" Target="https://youtu.be/UlghLhHV8os?si=nCpvAl5p5KP3tY_G" TargetMode="External"/><Relationship Id="rId2" Type="http://schemas.openxmlformats.org/officeDocument/2006/relationships/hyperlink" Target="https://so.supreme.court.gov.ua/authors/934/shtuchnyi-intelekt-ta-systema-pravosuddia-ukrainy-rezultaty-spivpratsi-u-rotsi-sh%D1%81ho-mynuv" TargetMode="External"/><Relationship Id="rId1" Type="http://schemas.openxmlformats.org/officeDocument/2006/relationships/slideLayout" Target="../slideLayouts/slideLayout2.xml"/><Relationship Id="rId6" Type="http://schemas.openxmlformats.org/officeDocument/2006/relationships/hyperlink" Target="https://slovo.nsj.gov.ua/images/pdf/2024_4_49/nsj_4_49_2024.pdf" TargetMode="External"/><Relationship Id="rId11" Type="http://schemas.openxmlformats.org/officeDocument/2006/relationships/hyperlink" Target="https://court.gov.ua/storage/portal/supreme/135.%20Limits_of_Interference_Private_Life_under_National_Security%20Threats_bernaziuk.pdf" TargetMode="External"/><Relationship Id="rId5" Type="http://schemas.openxmlformats.org/officeDocument/2006/relationships/hyperlink" Target="https://constitutionalist.com.ua/artificial-intelligence-and-the-judicial-system-of-ukraine-results-of-cooperation-in-the-past-year" TargetMode="External"/><Relationship Id="rId10" Type="http://schemas.openxmlformats.org/officeDocument/2006/relationships/hyperlink" Target="https://court.gov.ua/storage/portal/supreme/161.%20Future_justice_independent_humane%20AI-era_bernaziuk%20%D0%B3%D0%BE%D1%82%D0%BE%D0%B2%D0%BE.pdf" TargetMode="External"/><Relationship Id="rId4" Type="http://schemas.openxmlformats.org/officeDocument/2006/relationships/hyperlink" Target="https://so.supreme.court.gov.ua/news/986/tsyfrova-era-pravosuddia-rol-shi-u-zabezpechenni-iednosti-sudovoi-praktyky-v-ukraini" TargetMode="External"/><Relationship Id="rId9" Type="http://schemas.openxmlformats.org/officeDocument/2006/relationships/hyperlink" Target="https://court.gov.ua/storage/portal/supreme/prezentacii_2025/156_AI_Benchmarking_Justice_bernaziuk.pdf" TargetMode="External"/></Relationships>
</file>

<file path=ppt/slides/_rels/slide3.xml.rels><?xml version="1.0" encoding="UTF-8" standalone="yes"?>
<Relationships xmlns="http://schemas.openxmlformats.org/package/2006/relationships"><Relationship Id="rId2" Type="http://schemas.openxmlformats.org/officeDocument/2006/relationships/hyperlink" Target="https://zakon.rada.gov.ua/laws/show/2073-20"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hyperlink" Target="https://zakon.rada.gov.ua/laws/show/2073-20"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zakon.rada.gov.ua/rada/show/n0001415-24#Text"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rsu.gov.ua/uploads/news/risenna-rsu-no-14-vid-02032026-p-f631879b7f.pdf"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enlargement.ec.europa.eu/document/download/17115494-8122-4d10-8a06-2cf275eecde7_en?filename=ukraine-report-2025.pdf"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zakon.rada.gov.ua/laws/show/457-2025-%D1%80#Text"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coe.int/en/web/artificial-intelligence/the-framework-convention-on-artificial-intelligence"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949"/>
        </a:solidFill>
        <a:effectLst/>
      </p:bgPr>
    </p:bg>
    <p:spTree>
      <p:nvGrpSpPr>
        <p:cNvPr id="1" name=""/>
        <p:cNvGrpSpPr/>
        <p:nvPr/>
      </p:nvGrpSpPr>
      <p:grpSpPr>
        <a:xfrm>
          <a:off x="0" y="0"/>
          <a:ext cx="0" cy="0"/>
          <a:chOff x="0" y="0"/>
          <a:chExt cx="0" cy="0"/>
        </a:xfrm>
      </p:grpSpPr>
      <p:sp>
        <p:nvSpPr>
          <p:cNvPr id="4099" name="Прямоугольник 4">
            <a:extLst>
              <a:ext uri="{FF2B5EF4-FFF2-40B4-BE49-F238E27FC236}">
                <a16:creationId xmlns:a16="http://schemas.microsoft.com/office/drawing/2014/main" id="{713D9962-6A76-0B3F-B541-F5A67F76EF47}"/>
              </a:ext>
            </a:extLst>
          </p:cNvPr>
          <p:cNvSpPr>
            <a:spLocks noChangeArrowheads="1"/>
          </p:cNvSpPr>
          <p:nvPr/>
        </p:nvSpPr>
        <p:spPr bwMode="auto">
          <a:xfrm>
            <a:off x="6538824" y="397472"/>
            <a:ext cx="5160370"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lnSpc>
                <a:spcPct val="100000"/>
              </a:lnSpc>
              <a:spcBef>
                <a:spcPct val="0"/>
              </a:spcBef>
              <a:buFontTx/>
              <a:buNone/>
            </a:pPr>
            <a:r>
              <a:rPr lang="uk-UA" altLang="uk-UA" sz="1800" dirty="0">
                <a:solidFill>
                  <a:schemeClr val="bg1"/>
                </a:solidFill>
              </a:rPr>
              <a:t>Національна школа суддів України</a:t>
            </a:r>
          </a:p>
          <a:p>
            <a:pPr algn="just">
              <a:lnSpc>
                <a:spcPct val="100000"/>
              </a:lnSpc>
              <a:spcBef>
                <a:spcPct val="0"/>
              </a:spcBef>
              <a:buFontTx/>
              <a:buNone/>
            </a:pPr>
            <a:r>
              <a:rPr lang="uk-UA" altLang="uk-UA" sz="1800" dirty="0">
                <a:solidFill>
                  <a:schemeClr val="bg1"/>
                </a:solidFill>
              </a:rPr>
              <a:t>Рада Європи</a:t>
            </a:r>
          </a:p>
          <a:p>
            <a:pPr algn="just">
              <a:lnSpc>
                <a:spcPct val="100000"/>
              </a:lnSpc>
              <a:spcBef>
                <a:spcPct val="0"/>
              </a:spcBef>
              <a:buFontTx/>
              <a:buNone/>
            </a:pPr>
            <a:r>
              <a:rPr lang="uk-UA" altLang="uk-UA" sz="1800" dirty="0">
                <a:solidFill>
                  <a:schemeClr val="bg1"/>
                </a:solidFill>
              </a:rPr>
              <a:t>Науково-практичний Хаб «Верховенство права»</a:t>
            </a:r>
            <a:endParaRPr lang="ru-RU" altLang="uk-UA" sz="1800" dirty="0">
              <a:solidFill>
                <a:schemeClr val="bg1"/>
              </a:solidFill>
            </a:endParaRPr>
          </a:p>
          <a:p>
            <a:pPr algn="just">
              <a:lnSpc>
                <a:spcPct val="100000"/>
              </a:lnSpc>
              <a:spcBef>
                <a:spcPct val="0"/>
              </a:spcBef>
              <a:buFontTx/>
              <a:buNone/>
            </a:pPr>
            <a:endParaRPr lang="ru-RU" altLang="uk-UA" sz="1800" dirty="0">
              <a:solidFill>
                <a:schemeClr val="bg1"/>
              </a:solidFill>
            </a:endParaRPr>
          </a:p>
          <a:p>
            <a:pPr algn="just">
              <a:lnSpc>
                <a:spcPct val="100000"/>
              </a:lnSpc>
              <a:spcBef>
                <a:spcPct val="0"/>
              </a:spcBef>
              <a:buFontTx/>
              <a:buNone/>
            </a:pPr>
            <a:r>
              <a:rPr lang="uk-UA" sz="1800" noProof="0" dirty="0">
                <a:solidFill>
                  <a:schemeClr val="bg1"/>
                </a:solidFill>
              </a:rPr>
              <a:t>Тренінг: </a:t>
            </a:r>
            <a:r>
              <a:rPr lang="ru-RU" altLang="uk-UA" sz="1800" dirty="0">
                <a:solidFill>
                  <a:schemeClr val="bg1"/>
                </a:solidFill>
              </a:rPr>
              <a:t>Застосування штучного інтелекту у </a:t>
            </a:r>
            <a:r>
              <a:rPr lang="uk-UA" sz="1800" noProof="0" dirty="0">
                <a:solidFill>
                  <a:schemeClr val="bg1"/>
                </a:solidFill>
              </a:rPr>
              <a:t>суддівській діяльності</a:t>
            </a:r>
            <a:endParaRPr lang="ru-RU" altLang="uk-UA" sz="1800" dirty="0">
              <a:solidFill>
                <a:schemeClr val="bg1"/>
              </a:solidFill>
            </a:endParaRPr>
          </a:p>
          <a:p>
            <a:pPr algn="just">
              <a:lnSpc>
                <a:spcPct val="100000"/>
              </a:lnSpc>
              <a:spcBef>
                <a:spcPct val="0"/>
              </a:spcBef>
              <a:buFontTx/>
              <a:buNone/>
            </a:pPr>
            <a:endParaRPr lang="uk-UA" altLang="uk-UA" sz="1800" dirty="0">
              <a:solidFill>
                <a:schemeClr val="bg1"/>
              </a:solidFill>
            </a:endParaRPr>
          </a:p>
          <a:p>
            <a:pPr>
              <a:lnSpc>
                <a:spcPct val="100000"/>
              </a:lnSpc>
              <a:spcBef>
                <a:spcPct val="0"/>
              </a:spcBef>
              <a:buFontTx/>
              <a:buNone/>
            </a:pPr>
            <a:r>
              <a:rPr lang="uk-UA" altLang="uk-UA" sz="1800" dirty="0">
                <a:solidFill>
                  <a:schemeClr val="bg1"/>
                </a:solidFill>
              </a:rPr>
              <a:t>5 березня 2026 року</a:t>
            </a:r>
          </a:p>
        </p:txBody>
      </p:sp>
      <p:sp>
        <p:nvSpPr>
          <p:cNvPr id="4100" name="TextBox 10">
            <a:extLst>
              <a:ext uri="{FF2B5EF4-FFF2-40B4-BE49-F238E27FC236}">
                <a16:creationId xmlns:a16="http://schemas.microsoft.com/office/drawing/2014/main" id="{1A77238E-A3A5-371E-E67F-93A7CB4BB124}"/>
              </a:ext>
            </a:extLst>
          </p:cNvPr>
          <p:cNvSpPr txBox="1">
            <a:spLocks noChangeArrowheads="1"/>
          </p:cNvSpPr>
          <p:nvPr/>
        </p:nvSpPr>
        <p:spPr bwMode="auto">
          <a:xfrm>
            <a:off x="452143" y="3238932"/>
            <a:ext cx="11287713"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lnSpc>
                <a:spcPct val="100000"/>
              </a:lnSpc>
              <a:spcBef>
                <a:spcPct val="0"/>
              </a:spcBef>
              <a:buFontTx/>
              <a:buNone/>
            </a:pPr>
            <a:r>
              <a:rPr lang="uk-UA" sz="4000" noProof="0" dirty="0">
                <a:solidFill>
                  <a:schemeClr val="bg1"/>
                </a:solidFill>
              </a:rPr>
              <a:t>ШІ в національному судочинстві: еволюція правових позицій</a:t>
            </a:r>
          </a:p>
        </p:txBody>
      </p:sp>
      <p:sp>
        <p:nvSpPr>
          <p:cNvPr id="4101" name="TextBox 14">
            <a:extLst>
              <a:ext uri="{FF2B5EF4-FFF2-40B4-BE49-F238E27FC236}">
                <a16:creationId xmlns:a16="http://schemas.microsoft.com/office/drawing/2014/main" id="{46C864FC-A28B-EC07-B9A8-2430B01469D4}"/>
              </a:ext>
            </a:extLst>
          </p:cNvPr>
          <p:cNvSpPr txBox="1">
            <a:spLocks noChangeArrowheads="1"/>
          </p:cNvSpPr>
          <p:nvPr/>
        </p:nvSpPr>
        <p:spPr bwMode="auto">
          <a:xfrm>
            <a:off x="587375" y="5198468"/>
            <a:ext cx="10709275"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00000"/>
              </a:lnSpc>
              <a:spcBef>
                <a:spcPct val="0"/>
              </a:spcBef>
              <a:buFontTx/>
              <a:buNone/>
            </a:pPr>
            <a:r>
              <a:rPr lang="uk-UA" altLang="uk-UA" sz="2000" b="1" dirty="0">
                <a:solidFill>
                  <a:srgbClr val="FFFFFF"/>
                </a:solidFill>
                <a:ea typeface="Roboto Condensed Light" panose="02000000000000000000" pitchFamily="2" charset="0"/>
                <a:cs typeface="Roboto Condensed Light" panose="02000000000000000000" pitchFamily="2" charset="0"/>
              </a:rPr>
              <a:t>Ян БЕРНАЗЮК,</a:t>
            </a:r>
          </a:p>
          <a:p>
            <a:pPr>
              <a:lnSpc>
                <a:spcPct val="100000"/>
              </a:lnSpc>
              <a:spcBef>
                <a:spcPct val="0"/>
              </a:spcBef>
              <a:buFontTx/>
              <a:buNone/>
            </a:pPr>
            <a:r>
              <a:rPr lang="uk-UA" altLang="uk-UA" sz="1600" dirty="0">
                <a:solidFill>
                  <a:srgbClr val="FFFFFF"/>
                </a:solidFill>
                <a:ea typeface="Roboto Condensed Light" panose="02000000000000000000" pitchFamily="2" charset="0"/>
                <a:cs typeface="Roboto Condensed Light" panose="02000000000000000000" pitchFamily="2" charset="0"/>
              </a:rPr>
              <a:t>суддя Касаційного адміністративного суду у складі Верховного Суду, </a:t>
            </a:r>
          </a:p>
          <a:p>
            <a:pPr>
              <a:lnSpc>
                <a:spcPct val="100000"/>
              </a:lnSpc>
              <a:spcBef>
                <a:spcPct val="0"/>
              </a:spcBef>
              <a:buFontTx/>
              <a:buNone/>
            </a:pPr>
            <a:r>
              <a:rPr lang="uk-UA" altLang="uk-UA" sz="1600" dirty="0">
                <a:solidFill>
                  <a:srgbClr val="FFFFFF"/>
                </a:solidFill>
                <a:ea typeface="Roboto Condensed Light" panose="02000000000000000000" pitchFamily="2" charset="0"/>
                <a:cs typeface="Roboto Condensed Light" panose="02000000000000000000" pitchFamily="2" charset="0"/>
              </a:rPr>
              <a:t>доктор юридичних наук, професор</a:t>
            </a:r>
          </a:p>
        </p:txBody>
      </p:sp>
      <p:pic>
        <p:nvPicPr>
          <p:cNvPr id="6" name="Графіка 13">
            <a:extLst>
              <a:ext uri="{FF2B5EF4-FFF2-40B4-BE49-F238E27FC236}">
                <a16:creationId xmlns:a16="http://schemas.microsoft.com/office/drawing/2014/main" id="{807C6EA5-01E7-4961-906B-E8F780987E95}"/>
              </a:ext>
            </a:extLst>
          </p:cNvPr>
          <p:cNvPicPr>
            <a:picLocks noChangeAspect="1"/>
          </p:cNvPicPr>
          <p:nvPr/>
        </p:nvPicPr>
        <p:blipFill>
          <a:blip r:embed="rId3">
            <a:extLst>
              <a:ext uri="{96DAC541-7B7A-43D3-8B79-37D633B846F1}">
                <asvg:svgBlip xmlns="" xmlns:asvg="http://schemas.microsoft.com/office/drawing/2016/SVG/main" r:embed="rId4"/>
              </a:ext>
            </a:extLst>
          </a:blip>
          <a:stretch>
            <a:fillRect/>
          </a:stretch>
        </p:blipFill>
        <p:spPr>
          <a:xfrm>
            <a:off x="587375" y="584200"/>
            <a:ext cx="1232064" cy="151061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335B7B-BAD2-F6B1-4808-29CC3F6EBDCC}"/>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AE78029A-ADE2-8029-4162-24B1553BAA73}"/>
              </a:ext>
            </a:extLst>
          </p:cNvPr>
          <p:cNvSpPr>
            <a:spLocks noGrp="1"/>
          </p:cNvSpPr>
          <p:nvPr>
            <p:ph type="title"/>
          </p:nvPr>
        </p:nvSpPr>
        <p:spPr>
          <a:xfrm>
            <a:off x="587036" y="500062"/>
            <a:ext cx="11257301" cy="1336513"/>
          </a:xfrm>
        </p:spPr>
        <p:txBody>
          <a:bodyPr/>
          <a:lstStyle/>
          <a:p>
            <a:pPr algn="ctr"/>
            <a:r>
              <a:rPr lang="en-US" sz="2600" b="1" dirty="0">
                <a:solidFill>
                  <a:srgbClr val="004E9E"/>
                </a:solidFill>
                <a:ea typeface="Roboto Condensed Light" panose="02000000000000000000" pitchFamily="2" charset="0"/>
                <a:cs typeface="Times New Roman" panose="02020603050405020304" pitchFamily="18" charset="0"/>
              </a:rPr>
              <a:t>EU-communicated codified Benchmarks for Ukraine on Chapter 23 – Judiciary and Fundamental Rights (Full list provided to Ukraine at explanatory meeting)</a:t>
            </a:r>
            <a:r>
              <a:rPr lang="ru-RU" sz="2600" b="1" dirty="0">
                <a:solidFill>
                  <a:srgbClr val="004E9E"/>
                </a:solidFill>
                <a:ea typeface="Roboto Condensed Light" panose="02000000000000000000" pitchFamily="2" charset="0"/>
                <a:cs typeface="Times New Roman" panose="02020603050405020304" pitchFamily="18" charset="0"/>
              </a:rPr>
              <a:t>»</a:t>
            </a:r>
            <a:r>
              <a:rPr lang="en-US" sz="2600" b="1" dirty="0">
                <a:solidFill>
                  <a:srgbClr val="004E9E"/>
                </a:solidFill>
                <a:ea typeface="Roboto Condensed Light" panose="02000000000000000000" pitchFamily="2" charset="0"/>
                <a:cs typeface="Times New Roman" panose="02020603050405020304" pitchFamily="18" charset="0"/>
              </a:rPr>
              <a:t>- 23.02.2026</a:t>
            </a:r>
            <a:r>
              <a:rPr lang="ru-RU" sz="2600" b="1" dirty="0">
                <a:solidFill>
                  <a:srgbClr val="004E9E"/>
                </a:solidFill>
                <a:ea typeface="Roboto Condensed Light" panose="02000000000000000000" pitchFamily="2" charset="0"/>
                <a:cs typeface="Times New Roman" panose="02020603050405020304" pitchFamily="18" charset="0"/>
              </a:rPr>
              <a:t/>
            </a:r>
            <a:br>
              <a:rPr lang="ru-RU" sz="2600" b="1" dirty="0">
                <a:solidFill>
                  <a:srgbClr val="004E9E"/>
                </a:solidFill>
                <a:ea typeface="Roboto Condensed Light" panose="02000000000000000000" pitchFamily="2" charset="0"/>
                <a:cs typeface="Times New Roman" panose="02020603050405020304" pitchFamily="18" charset="0"/>
              </a:rPr>
            </a:br>
            <a:r>
              <a:rPr lang="en-US" sz="1600" b="1" dirty="0">
                <a:solidFill>
                  <a:srgbClr val="004E9E"/>
                </a:solidFill>
                <a:ea typeface="Roboto Condensed Light" panose="02000000000000000000" pitchFamily="2" charset="0"/>
                <a:cs typeface="Times New Roman" panose="02020603050405020304" pitchFamily="18" charset="0"/>
                <a:hlinkClick r:id="rId2"/>
              </a:rPr>
              <a:t>https://www.eurointegration.com.ua/files/5/2/5256f03-23-benchmarks-eng.pdf</a:t>
            </a:r>
            <a:r>
              <a:rPr lang="uk-UA" sz="1600" b="1" dirty="0">
                <a:solidFill>
                  <a:srgbClr val="004E9E"/>
                </a:solidFill>
                <a:ea typeface="Roboto Condensed Light" panose="02000000000000000000" pitchFamily="2" charset="0"/>
                <a:cs typeface="Times New Roman" panose="02020603050405020304" pitchFamily="18" charset="0"/>
              </a:rPr>
              <a:t> </a:t>
            </a:r>
            <a:endParaRPr lang="uk-UA" sz="1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E90F9223-4228-0B3A-BFE0-5048E4F0B057}"/>
              </a:ext>
            </a:extLst>
          </p:cNvPr>
          <p:cNvSpPr>
            <a:spLocks noGrp="1"/>
          </p:cNvSpPr>
          <p:nvPr>
            <p:ph idx="1"/>
          </p:nvPr>
        </p:nvSpPr>
        <p:spPr>
          <a:xfrm>
            <a:off x="327804" y="1940816"/>
            <a:ext cx="11516534" cy="3987694"/>
          </a:xfrm>
        </p:spPr>
        <p:txBody>
          <a:bodyPr/>
          <a:lstStyle/>
          <a:p>
            <a:pPr indent="0" algn="just">
              <a:lnSpc>
                <a:spcPct val="107000"/>
              </a:lnSpc>
              <a:spcBef>
                <a:spcPts val="0"/>
              </a:spcBef>
              <a:spcAft>
                <a:spcPts val="0"/>
              </a:spcAft>
              <a:buNone/>
            </a:pPr>
            <a:r>
              <a:rPr lang="uk-UA" sz="3600" b="1" noProof="0" dirty="0">
                <a:solidFill>
                  <a:srgbClr val="002949"/>
                </a:solidFill>
                <a:ea typeface="Roboto Condensed Light" panose="02000000000000000000" pitchFamily="2" charset="0"/>
                <a:cs typeface="Times New Roman" panose="02020603050405020304" pitchFamily="18" charset="0"/>
              </a:rPr>
              <a:t>Кодифіковані орієнтири (Benchmarks), доведені ЄС до України в межах переговорного Розділу 23 «Судова влада та фундаментальні права»</a:t>
            </a:r>
            <a:endParaRPr lang="en-US" sz="3600" b="1" noProof="0" dirty="0">
              <a:solidFill>
                <a:srgbClr val="002949"/>
              </a:solidFill>
              <a:ea typeface="Roboto Condensed Light" panose="02000000000000000000" pitchFamily="2" charset="0"/>
              <a:cs typeface="Times New Roman" panose="02020603050405020304" pitchFamily="18" charset="0"/>
            </a:endParaRPr>
          </a:p>
          <a:p>
            <a:pPr indent="0" algn="just">
              <a:lnSpc>
                <a:spcPct val="107000"/>
              </a:lnSpc>
              <a:spcBef>
                <a:spcPts val="0"/>
              </a:spcBef>
              <a:spcAft>
                <a:spcPts val="0"/>
              </a:spcAft>
              <a:buNone/>
            </a:pPr>
            <a:endParaRPr lang="uk-UA" sz="1800" b="1" noProof="0" dirty="0">
              <a:solidFill>
                <a:srgbClr val="002949"/>
              </a:solidFill>
              <a:ea typeface="Roboto Condensed Light" panose="02000000000000000000" pitchFamily="2" charset="0"/>
              <a:cs typeface="Times New Roman" panose="02020603050405020304" pitchFamily="18" charset="0"/>
            </a:endParaRPr>
          </a:p>
          <a:p>
            <a:pPr indent="0" algn="just">
              <a:lnSpc>
                <a:spcPct val="107000"/>
              </a:lnSpc>
              <a:spcBef>
                <a:spcPts val="0"/>
              </a:spcBef>
              <a:spcAft>
                <a:spcPts val="0"/>
              </a:spcAft>
              <a:buNone/>
            </a:pPr>
            <a:r>
              <a:rPr lang="ru-RU" sz="3600" b="1" noProof="0" dirty="0">
                <a:solidFill>
                  <a:srgbClr val="002949"/>
                </a:solidFill>
                <a:ea typeface="Roboto Condensed Light" panose="02000000000000000000" pitchFamily="2" charset="0"/>
              </a:rPr>
              <a:t>IBM 23.4.3 </a:t>
            </a:r>
            <a:r>
              <a:rPr lang="uk-UA" sz="3600" noProof="0" dirty="0">
                <a:solidFill>
                  <a:srgbClr val="002949"/>
                </a:solidFill>
                <a:ea typeface="Roboto Condensed Light" panose="02000000000000000000" pitchFamily="2" charset="0"/>
              </a:rPr>
              <a:t>Альтернативне вирішення спорів та правова допомога.</a:t>
            </a:r>
          </a:p>
          <a:p>
            <a:pPr indent="0" algn="just">
              <a:lnSpc>
                <a:spcPct val="107000"/>
              </a:lnSpc>
              <a:spcBef>
                <a:spcPts val="0"/>
              </a:spcBef>
              <a:spcAft>
                <a:spcPts val="0"/>
              </a:spcAft>
              <a:buNone/>
            </a:pPr>
            <a:r>
              <a:rPr lang="uk-UA" sz="3600" b="1" noProof="0" dirty="0">
                <a:solidFill>
                  <a:srgbClr val="002949"/>
                </a:solidFill>
                <a:ea typeface="Roboto Condensed Light" panose="02000000000000000000" pitchFamily="2" charset="0"/>
              </a:rPr>
              <a:t>IBM 23.4.5 </a:t>
            </a:r>
            <a:r>
              <a:rPr lang="uk-UA" sz="3600" noProof="0" dirty="0">
                <a:solidFill>
                  <a:srgbClr val="002949"/>
                </a:solidFill>
                <a:ea typeface="Roboto Condensed Light" panose="02000000000000000000" pitchFamily="2" charset="0"/>
              </a:rPr>
              <a:t>Просування ц</a:t>
            </a:r>
            <a:r>
              <a:rPr lang="ru-RU" sz="3600" noProof="0" dirty="0">
                <a:solidFill>
                  <a:srgbClr val="002949"/>
                </a:solidFill>
                <a:ea typeface="Roboto Condensed Light" panose="02000000000000000000" pitchFamily="2" charset="0"/>
              </a:rPr>
              <a:t>ифровізації системи правосуддя.</a:t>
            </a:r>
          </a:p>
        </p:txBody>
      </p:sp>
      <p:sp>
        <p:nvSpPr>
          <p:cNvPr id="4" name="Text Placeholder 2">
            <a:extLst>
              <a:ext uri="{FF2B5EF4-FFF2-40B4-BE49-F238E27FC236}">
                <a16:creationId xmlns:a16="http://schemas.microsoft.com/office/drawing/2014/main" id="{ACB57E0C-D635-59E5-6E80-A8F9AFD7B99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932C4C2-351C-570C-396E-9A265AE4AEEA}"/>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5DBEFFCF-BE92-5C5D-E113-028EC6B98D7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ШІ в національному судочинстві: еволюція правових позицій</a:t>
            </a:r>
          </a:p>
        </p:txBody>
      </p:sp>
      <p:sp>
        <p:nvSpPr>
          <p:cNvPr id="8" name="Slide Number Placeholder 3">
            <a:extLst>
              <a:ext uri="{FF2B5EF4-FFF2-40B4-BE49-F238E27FC236}">
                <a16:creationId xmlns:a16="http://schemas.microsoft.com/office/drawing/2014/main" id="{90863689-2EF4-9B6C-CCD1-AB9FF4B6982D}"/>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10</a:t>
            </a:r>
          </a:p>
        </p:txBody>
      </p:sp>
    </p:spTree>
    <p:extLst>
      <p:ext uri="{BB962C8B-B14F-4D97-AF65-F5344CB8AC3E}">
        <p14:creationId xmlns:p14="http://schemas.microsoft.com/office/powerpoint/2010/main" val="20824067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273FC6-2B7B-0092-9C8F-09C4F9319BD8}"/>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FFE7EC5E-4849-EC53-F790-9FD13598FE19}"/>
              </a:ext>
            </a:extLst>
          </p:cNvPr>
          <p:cNvSpPr>
            <a:spLocks noGrp="1"/>
          </p:cNvSpPr>
          <p:nvPr>
            <p:ph type="title"/>
          </p:nvPr>
        </p:nvSpPr>
        <p:spPr>
          <a:xfrm>
            <a:off x="587036" y="500062"/>
            <a:ext cx="11257301" cy="1311483"/>
          </a:xfrm>
        </p:spPr>
        <p:txBody>
          <a:bodyPr/>
          <a:lstStyle/>
          <a:p>
            <a:pPr algn="ctr"/>
            <a:r>
              <a:rPr lang="uk-UA" sz="3400" b="1" noProof="0" dirty="0">
                <a:solidFill>
                  <a:srgbClr val="004E9E"/>
                </a:solidFill>
                <a:ea typeface="Roboto Condensed Light" panose="02000000000000000000" pitchFamily="2" charset="0"/>
                <a:cs typeface="Times New Roman" panose="02020603050405020304" pitchFamily="18" charset="0"/>
              </a:rPr>
              <a:t>Електронний суд із використанням ШІ стане одним із</a:t>
            </a:r>
            <a:br>
              <a:rPr lang="uk-UA" sz="3400" b="1" noProof="0" dirty="0">
                <a:solidFill>
                  <a:srgbClr val="004E9E"/>
                </a:solidFill>
                <a:ea typeface="Roboto Condensed Light" panose="02000000000000000000" pitchFamily="2" charset="0"/>
                <a:cs typeface="Times New Roman" panose="02020603050405020304" pitchFamily="18" charset="0"/>
              </a:rPr>
            </a:br>
            <a:r>
              <a:rPr lang="uk-UA" sz="3400" b="1" noProof="0" dirty="0">
                <a:solidFill>
                  <a:srgbClr val="004E9E"/>
                </a:solidFill>
                <a:ea typeface="Roboto Condensed Light" panose="02000000000000000000" pitchFamily="2" charset="0"/>
                <a:cs typeface="Times New Roman" panose="02020603050405020304" pitchFamily="18" charset="0"/>
              </a:rPr>
              <a:t>ключових пріоритетів Мінцифри у 2026 р (30.12.2025)</a:t>
            </a:r>
            <a:br>
              <a:rPr lang="uk-UA" sz="3400" b="1" noProof="0" dirty="0">
                <a:solidFill>
                  <a:srgbClr val="004E9E"/>
                </a:solidFill>
                <a:ea typeface="Roboto Condensed Light" panose="02000000000000000000" pitchFamily="2" charset="0"/>
                <a:cs typeface="Times New Roman" panose="02020603050405020304" pitchFamily="18" charset="0"/>
              </a:rPr>
            </a:br>
            <a:r>
              <a:rPr lang="ru-RU" sz="2400" b="1" dirty="0">
                <a:solidFill>
                  <a:srgbClr val="004E9E"/>
                </a:solidFill>
                <a:ea typeface="Roboto Condensed Light" panose="02000000000000000000" pitchFamily="2" charset="0"/>
                <a:cs typeface="Times New Roman" panose="02020603050405020304" pitchFamily="18" charset="0"/>
                <a:hlinkClick r:id="rId2"/>
              </a:rPr>
              <a:t>https://interfax.com.ua/news/telecom/1132630.html</a:t>
            </a:r>
            <a:r>
              <a:rPr lang="ru-RU" sz="2400" b="1" dirty="0">
                <a:solidFill>
                  <a:srgbClr val="004E9E"/>
                </a:solidFill>
                <a:ea typeface="Roboto Condensed Light" panose="02000000000000000000" pitchFamily="2" charset="0"/>
                <a:cs typeface="Times New Roman" panose="02020603050405020304" pitchFamily="18" charset="0"/>
              </a:rPr>
              <a:t> </a:t>
            </a:r>
            <a:endParaRPr lang="uk-UA" sz="20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21702069-E77E-FB9F-E632-AC53E486C7C9}"/>
              </a:ext>
            </a:extLst>
          </p:cNvPr>
          <p:cNvSpPr>
            <a:spLocks noGrp="1"/>
          </p:cNvSpPr>
          <p:nvPr>
            <p:ph idx="1"/>
          </p:nvPr>
        </p:nvSpPr>
        <p:spPr>
          <a:xfrm>
            <a:off x="327804" y="1811546"/>
            <a:ext cx="11516534" cy="4116963"/>
          </a:xfrm>
        </p:spPr>
        <p:txBody>
          <a:bodyPr/>
          <a:lstStyle/>
          <a:p>
            <a:pPr indent="0" algn="just">
              <a:lnSpc>
                <a:spcPct val="107000"/>
              </a:lnSpc>
              <a:spcBef>
                <a:spcPts val="0"/>
              </a:spcBef>
              <a:spcAft>
                <a:spcPts val="0"/>
              </a:spcAft>
              <a:buNone/>
            </a:pPr>
            <a:r>
              <a:rPr lang="uk-UA" sz="3400" dirty="0">
                <a:solidFill>
                  <a:srgbClr val="002949"/>
                </a:solidFill>
                <a:ea typeface="Roboto Condensed Light" panose="02000000000000000000" pitchFamily="2" charset="0"/>
                <a:cs typeface="Times New Roman" panose="02020603050405020304" pitchFamily="18" charset="0"/>
              </a:rPr>
              <a:t>У 2026 році планується реалізація електронного суду з використанням ШІ для адміністративного судочинства, що має розвантажити судову систему (Михайло Федоров).</a:t>
            </a:r>
          </a:p>
          <a:p>
            <a:pPr indent="0" algn="just">
              <a:lnSpc>
                <a:spcPct val="107000"/>
              </a:lnSpc>
              <a:spcBef>
                <a:spcPts val="0"/>
              </a:spcBef>
              <a:spcAft>
                <a:spcPts val="0"/>
              </a:spcAft>
              <a:buNone/>
            </a:pPr>
            <a:r>
              <a:rPr lang="uk-UA" sz="3400" dirty="0">
                <a:solidFill>
                  <a:srgbClr val="002949"/>
                </a:solidFill>
                <a:ea typeface="Roboto Condensed Light" panose="02000000000000000000" pitchFamily="2" charset="0"/>
                <a:cs typeface="Times New Roman" panose="02020603050405020304" pitchFamily="18" charset="0"/>
              </a:rPr>
              <a:t>"Ми працюємо над проєктом, який буде унікальним у світі, коли, наприклад, є адміністративне правопорушення і ми зможемо (зі ШІ) суд зробити швидко онлайн в кілька кліків, якщо погоджуємося з рішенням».</a:t>
            </a:r>
            <a:endParaRPr lang="uk-UA" sz="34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78187823-D7C1-7F0B-DAB0-466BA7B69D89}"/>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22F6D5F9-4A21-E3F7-E84C-5EBFFABF46B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2C3F1E45-BC11-A49E-748A-220F0C7BBA4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ШІ в національному судочинстві: еволюція правових позицій</a:t>
            </a:r>
          </a:p>
        </p:txBody>
      </p:sp>
      <p:sp>
        <p:nvSpPr>
          <p:cNvPr id="8" name="Slide Number Placeholder 3">
            <a:extLst>
              <a:ext uri="{FF2B5EF4-FFF2-40B4-BE49-F238E27FC236}">
                <a16:creationId xmlns:a16="http://schemas.microsoft.com/office/drawing/2014/main" id="{ED98826C-A2AD-E467-33C5-A12693B95D4F}"/>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11</a:t>
            </a:r>
          </a:p>
        </p:txBody>
      </p:sp>
    </p:spTree>
    <p:extLst>
      <p:ext uri="{BB962C8B-B14F-4D97-AF65-F5344CB8AC3E}">
        <p14:creationId xmlns:p14="http://schemas.microsoft.com/office/powerpoint/2010/main" val="29896544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420812-2820-929E-4CEF-4BB9C1CB6A0E}"/>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D22F972A-0358-660F-929C-1E133E8644C0}"/>
              </a:ext>
            </a:extLst>
          </p:cNvPr>
          <p:cNvSpPr>
            <a:spLocks noGrp="1"/>
          </p:cNvSpPr>
          <p:nvPr>
            <p:ph type="title"/>
          </p:nvPr>
        </p:nvSpPr>
        <p:spPr>
          <a:xfrm>
            <a:off x="587036" y="500063"/>
            <a:ext cx="11257301" cy="862912"/>
          </a:xfrm>
        </p:spPr>
        <p:txBody>
          <a:bodyPr/>
          <a:lstStyle/>
          <a:p>
            <a:pPr algn="ctr"/>
            <a:r>
              <a:rPr lang="ru-RU" sz="2400" b="1" dirty="0">
                <a:solidFill>
                  <a:srgbClr val="004E9E"/>
                </a:solidFill>
                <a:ea typeface="Roboto Condensed Light" panose="02000000000000000000" pitchFamily="2" charset="0"/>
                <a:cs typeface="Times New Roman" panose="02020603050405020304" pitchFamily="18" charset="0"/>
              </a:rPr>
              <a:t>Проєкт постанови КМУ «</a:t>
            </a:r>
            <a:r>
              <a:rPr lang="uk-UA" sz="2400" b="1" dirty="0">
                <a:solidFill>
                  <a:srgbClr val="004E9E"/>
                </a:solidFill>
                <a:ea typeface="Roboto Condensed Light" panose="02000000000000000000" pitchFamily="2" charset="0"/>
                <a:cs typeface="Times New Roman" panose="02020603050405020304" pitchFamily="18" charset="0"/>
              </a:rPr>
              <a:t>Про реалізацію експериментального </a:t>
            </a:r>
            <a:r>
              <a:rPr lang="ru-RU" sz="2400" b="1" dirty="0">
                <a:solidFill>
                  <a:srgbClr val="004E9E"/>
                </a:solidFill>
                <a:ea typeface="Roboto Condensed Light" panose="02000000000000000000" pitchFamily="2" charset="0"/>
                <a:cs typeface="Times New Roman" panose="02020603050405020304" pitchFamily="18" charset="0"/>
              </a:rPr>
              <a:t>проекту щодо розгляду окремих категорій справ про адміністративні правопорушення з використанням ШІ»</a:t>
            </a:r>
            <a:endParaRPr lang="uk-UA" sz="20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3D443A1D-49DA-65C8-ED67-69114804D579}"/>
              </a:ext>
            </a:extLst>
          </p:cNvPr>
          <p:cNvSpPr>
            <a:spLocks noGrp="1"/>
          </p:cNvSpPr>
          <p:nvPr>
            <p:ph idx="1"/>
          </p:nvPr>
        </p:nvSpPr>
        <p:spPr>
          <a:xfrm>
            <a:off x="327804" y="1389620"/>
            <a:ext cx="11516534" cy="4538890"/>
          </a:xfrm>
        </p:spPr>
        <p:txBody>
          <a:bodyPr/>
          <a:lstStyle/>
          <a:p>
            <a:pPr indent="0" algn="just">
              <a:lnSpc>
                <a:spcPct val="107000"/>
              </a:lnSpc>
              <a:spcBef>
                <a:spcPts val="0"/>
              </a:spcBef>
              <a:spcAft>
                <a:spcPts val="0"/>
              </a:spcAft>
              <a:buNone/>
            </a:pPr>
            <a:r>
              <a:rPr lang="uk-UA" dirty="0">
                <a:solidFill>
                  <a:srgbClr val="002949"/>
                </a:solidFill>
                <a:ea typeface="Roboto Condensed Light" panose="02000000000000000000" pitchFamily="2" charset="0"/>
                <a:cs typeface="Times New Roman" panose="02020603050405020304" pitchFamily="18" charset="0"/>
              </a:rPr>
              <a:t>Мінцифри пропонує дворічний експеримент, у межах якого модулі «Штучний інтелект» у системах МВС та ЄСІТС здійснюватимуть автоматизований відбір і аналіз справ про адміністративні правопорушення у сфері безпеки дорожнього руху, передбачені статтею 122</a:t>
            </a:r>
            <a:r>
              <a:rPr lang="en-US" dirty="0">
                <a:solidFill>
                  <a:srgbClr val="002949"/>
                </a:solidFill>
                <a:ea typeface="Roboto Condensed Light" panose="02000000000000000000" pitchFamily="2" charset="0"/>
                <a:cs typeface="Times New Roman" panose="02020603050405020304" pitchFamily="18" charset="0"/>
              </a:rPr>
              <a:t>-4</a:t>
            </a:r>
            <a:r>
              <a:rPr lang="uk-UA" dirty="0">
                <a:solidFill>
                  <a:srgbClr val="002949"/>
                </a:solidFill>
                <a:ea typeface="Roboto Condensed Light" panose="02000000000000000000" pitchFamily="2" charset="0"/>
                <a:cs typeface="Times New Roman" panose="02020603050405020304" pitchFamily="18" charset="0"/>
              </a:rPr>
              <a:t> (залишення місця ДТП), статтею 124 (порушення правил дорожнього руху, що спричинило ДТП), частинами третьою та п’ятою статті 126 (керування без права керування та повторність такого порушення) і статтею 130 (керування у стані сп’яніння) КУпАП, формуватимуть проєкти судових рішень та передаватимуть їх судді для підписання або відхилення.</a:t>
            </a:r>
            <a:endParaRPr lang="uk-UA" dirty="0">
              <a:solidFill>
                <a:srgbClr val="002949"/>
              </a:solidFill>
              <a:effectLst/>
              <a:ea typeface="Roboto Condensed Light" panose="02000000000000000000" pitchFamily="2" charset="0"/>
              <a:cs typeface="Times New Roman" panose="02020603050405020304" pitchFamily="18" charset="0"/>
            </a:endParaRPr>
          </a:p>
          <a:p>
            <a:pPr marL="0" indent="0">
              <a:buNone/>
            </a:pPr>
            <a:endParaRPr lang="uk-UA"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11B91330-4DBA-94E5-854E-C2857454E0F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3BB78332-0562-A104-3CCD-83E123F2D16A}"/>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DE290600-3B90-00F9-61FC-5F822CB4AA8B}"/>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ШІ в національному судочинстві: еволюція правових позицій</a:t>
            </a:r>
          </a:p>
        </p:txBody>
      </p:sp>
      <p:sp>
        <p:nvSpPr>
          <p:cNvPr id="8" name="Slide Number Placeholder 3">
            <a:extLst>
              <a:ext uri="{FF2B5EF4-FFF2-40B4-BE49-F238E27FC236}">
                <a16:creationId xmlns:a16="http://schemas.microsoft.com/office/drawing/2014/main" id="{3B023C6A-7A70-8880-F8A3-FE4D779403F5}"/>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1</a:t>
            </a:r>
            <a:r>
              <a:rPr lang="en-US" sz="1400" dirty="0">
                <a:solidFill>
                  <a:srgbClr val="002949"/>
                </a:solidFill>
              </a:rPr>
              <a:t>2</a:t>
            </a:r>
            <a:endParaRPr lang="uk-UA" sz="1400" dirty="0">
              <a:solidFill>
                <a:srgbClr val="002949"/>
              </a:solidFill>
            </a:endParaRPr>
          </a:p>
        </p:txBody>
      </p:sp>
    </p:spTree>
    <p:extLst>
      <p:ext uri="{BB962C8B-B14F-4D97-AF65-F5344CB8AC3E}">
        <p14:creationId xmlns:p14="http://schemas.microsoft.com/office/powerpoint/2010/main" val="30040136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099A77-F796-BC88-3047-CDFF1E111CF2}"/>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3C0EB325-CAC3-FF1E-355D-76C5EFA5B549}"/>
              </a:ext>
            </a:extLst>
          </p:cNvPr>
          <p:cNvSpPr>
            <a:spLocks noGrp="1"/>
          </p:cNvSpPr>
          <p:nvPr>
            <p:ph type="title"/>
          </p:nvPr>
        </p:nvSpPr>
        <p:spPr>
          <a:xfrm>
            <a:off x="775880" y="377507"/>
            <a:ext cx="11197584" cy="380894"/>
          </a:xfrm>
        </p:spPr>
        <p:txBody>
          <a:bodyPr/>
          <a:lstStyle/>
          <a:p>
            <a:pPr algn="ctr"/>
            <a:r>
              <a:rPr lang="uk-UA" sz="2400" dirty="0">
                <a:solidFill>
                  <a:srgbClr val="004E9E"/>
                </a:solidFill>
                <a:ea typeface="Roboto Condensed Light" panose="02000000000000000000" pitchFamily="2" charset="0"/>
              </a:rPr>
              <a:t>Перелік «м'якого» права</a:t>
            </a:r>
          </a:p>
        </p:txBody>
      </p:sp>
      <p:sp>
        <p:nvSpPr>
          <p:cNvPr id="3" name="Місце для вмісту 2">
            <a:extLst>
              <a:ext uri="{FF2B5EF4-FFF2-40B4-BE49-F238E27FC236}">
                <a16:creationId xmlns:a16="http://schemas.microsoft.com/office/drawing/2014/main" id="{08571E95-22B2-D0DF-3032-23FEC25357D3}"/>
              </a:ext>
            </a:extLst>
          </p:cNvPr>
          <p:cNvSpPr>
            <a:spLocks noGrp="1"/>
          </p:cNvSpPr>
          <p:nvPr>
            <p:ph idx="1"/>
          </p:nvPr>
        </p:nvSpPr>
        <p:spPr>
          <a:xfrm>
            <a:off x="327804" y="889288"/>
            <a:ext cx="11395494" cy="4975490"/>
          </a:xfrm>
        </p:spPr>
        <p:txBody>
          <a:bodyPr/>
          <a:lstStyle/>
          <a:p>
            <a:pPr indent="0" algn="just">
              <a:lnSpc>
                <a:spcPct val="100000"/>
              </a:lnSpc>
              <a:spcBef>
                <a:spcPts val="0"/>
              </a:spcBef>
              <a:spcAft>
                <a:spcPts val="0"/>
              </a:spcAft>
              <a:buNone/>
            </a:pPr>
            <a:r>
              <a:rPr lang="uk-UA" sz="1600" noProof="0" dirty="0"/>
              <a:t>1. Кодекс суддівської етики, затверджений рішенням ХХ чергового з’їзду суддів України від 18.09.2024 </a:t>
            </a:r>
            <a:r>
              <a:rPr lang="en-US" sz="1600" noProof="0" dirty="0">
                <a:hlinkClick r:id="rId2"/>
              </a:rPr>
              <a:t>https://zakon.rada.gov.ua/rada/show/n0001415-24#Text</a:t>
            </a:r>
            <a:r>
              <a:rPr lang="uk-UA" sz="1600" noProof="0" dirty="0"/>
              <a:t> </a:t>
            </a:r>
            <a:endParaRPr lang="en-US" sz="1600" noProof="0" dirty="0"/>
          </a:p>
          <a:p>
            <a:pPr indent="0" algn="just">
              <a:lnSpc>
                <a:spcPct val="100000"/>
              </a:lnSpc>
              <a:spcBef>
                <a:spcPts val="0"/>
              </a:spcBef>
              <a:spcAft>
                <a:spcPts val="0"/>
              </a:spcAft>
              <a:buNone/>
            </a:pPr>
            <a:r>
              <a:rPr lang="en-US" sz="1600" noProof="0" dirty="0"/>
              <a:t>2.</a:t>
            </a:r>
            <a:r>
              <a:rPr lang="uk-UA" sz="1600" noProof="0" dirty="0"/>
              <a:t> Положення про використання технологій штучного інтелекту працівниками Апарату Верховного Суду, затверджене наказом Керівника Апарату Верховного Суд № 117 від 08.12.2025 </a:t>
            </a:r>
            <a:r>
              <a:rPr lang="en-US" sz="1600" noProof="0" dirty="0">
                <a:hlinkClick r:id="rId3"/>
              </a:rPr>
              <a:t>https://constitutionalist.com.ua/polozhennia-pro-vykorystannia-tekhnolohij-shi-pratsivnykamy-aparatu-vs</a:t>
            </a:r>
            <a:r>
              <a:rPr lang="uk-UA" sz="1600" noProof="0" dirty="0"/>
              <a:t> </a:t>
            </a:r>
            <a:endParaRPr lang="en-US" sz="1600" noProof="0" dirty="0"/>
          </a:p>
          <a:p>
            <a:pPr indent="0" algn="just">
              <a:lnSpc>
                <a:spcPct val="100000"/>
              </a:lnSpc>
              <a:spcBef>
                <a:spcPts val="0"/>
              </a:spcBef>
              <a:spcAft>
                <a:spcPts val="0"/>
              </a:spcAft>
              <a:buNone/>
            </a:pPr>
            <a:r>
              <a:rPr lang="en-US" sz="1600" noProof="0" dirty="0"/>
              <a:t>3.</a:t>
            </a:r>
            <a:r>
              <a:rPr lang="uk-UA" sz="1600" noProof="0" dirty="0"/>
              <a:t> Засади використання інструментів штучного інтелекту у Вищому антикорупційному суді, затверджені наказом Голови Вищого антикорупційного суду № 56 від 19.12.2024 </a:t>
            </a:r>
            <a:r>
              <a:rPr lang="en-US" sz="1600" noProof="0" dirty="0">
                <a:hlinkClick r:id="rId4"/>
              </a:rPr>
              <a:t>https://court.gov.ua/storage/portal/hcac/documents/orders/19.12.2024_56.pdf</a:t>
            </a:r>
            <a:r>
              <a:rPr lang="uk-UA" sz="1600" noProof="0" dirty="0"/>
              <a:t> </a:t>
            </a:r>
            <a:endParaRPr lang="en-US" sz="1600" noProof="0" dirty="0"/>
          </a:p>
          <a:p>
            <a:pPr indent="0" algn="just">
              <a:lnSpc>
                <a:spcPct val="100000"/>
              </a:lnSpc>
              <a:spcBef>
                <a:spcPts val="0"/>
              </a:spcBef>
              <a:spcAft>
                <a:spcPts val="0"/>
              </a:spcAft>
              <a:buNone/>
            </a:pPr>
            <a:r>
              <a:rPr lang="en-US" sz="1600" noProof="0" dirty="0"/>
              <a:t>4.</a:t>
            </a:r>
            <a:r>
              <a:rPr lang="uk-UA" sz="1600" noProof="0" dirty="0"/>
              <a:t> Стратегія Вищого антикорупційного суду на 2026-2028 роки, затверджена рішенням № 1 зборів суддів ВАКС від 20.11.2025 </a:t>
            </a:r>
            <a:r>
              <a:rPr lang="en-US" sz="1600" noProof="0" dirty="0">
                <a:hlinkClick r:id="rId5"/>
              </a:rPr>
              <a:t>https://court.gov.ua/storage/portal/hcac/self-governance/decisions/20.11.2025_1.pdf</a:t>
            </a:r>
            <a:r>
              <a:rPr lang="uk-UA" sz="1600" noProof="0" dirty="0"/>
              <a:t> </a:t>
            </a:r>
            <a:endParaRPr lang="en-US" sz="1600" noProof="0" dirty="0"/>
          </a:p>
          <a:p>
            <a:pPr indent="0" algn="just">
              <a:lnSpc>
                <a:spcPct val="100000"/>
              </a:lnSpc>
              <a:spcBef>
                <a:spcPts val="0"/>
              </a:spcBef>
              <a:spcAft>
                <a:spcPts val="0"/>
              </a:spcAft>
              <a:buNone/>
            </a:pPr>
            <a:r>
              <a:rPr lang="en-US" sz="1600" noProof="0" dirty="0"/>
              <a:t>5.</a:t>
            </a:r>
            <a:r>
              <a:rPr lang="uk-UA" sz="1600" noProof="0" dirty="0"/>
              <a:t> Концепція Єдиної судової інформаційно-комунікаційної системи, затверджена Наказом Державної судової адміністрації України № 178 від 30.04.2025 </a:t>
            </a:r>
            <a:r>
              <a:rPr lang="en-US" sz="1600" noProof="0" dirty="0">
                <a:hlinkClick r:id="rId6"/>
              </a:rPr>
              <a:t>https://court.gov.ua/storage/portal/dsa/normatyvno-pravova%20baza/N_178_2025_dodatok.pdf</a:t>
            </a:r>
            <a:r>
              <a:rPr lang="uk-UA" sz="1600" noProof="0" dirty="0"/>
              <a:t> </a:t>
            </a:r>
            <a:endParaRPr lang="en-US" sz="1600" noProof="0" dirty="0"/>
          </a:p>
          <a:p>
            <a:pPr indent="0" algn="just">
              <a:lnSpc>
                <a:spcPct val="100000"/>
              </a:lnSpc>
              <a:spcBef>
                <a:spcPts val="0"/>
              </a:spcBef>
              <a:spcAft>
                <a:spcPts val="0"/>
              </a:spcAft>
              <a:buNone/>
            </a:pPr>
            <a:r>
              <a:rPr lang="en-US" sz="1600" noProof="0" dirty="0"/>
              <a:t>6.</a:t>
            </a:r>
            <a:r>
              <a:rPr lang="uk-UA" sz="1600" noProof="0" dirty="0"/>
              <a:t> Рекомендації з відповідального використання штучного інтелекту для правників, розроблені Міністерством цифрової трансформації України, Міністерством юстиції України та партнерами (липень 2025 року) </a:t>
            </a:r>
            <a:r>
              <a:rPr lang="en-US" sz="1600" noProof="0" dirty="0">
                <a:hlinkClick r:id="rId7"/>
              </a:rPr>
              <a:t>https://constitutionalist.com.ua/rekomendatsii-z-vidpovidalnoho-vykorystannia-shtuchnoho-intelektu-dlia-pravnykiv</a:t>
            </a:r>
            <a:r>
              <a:rPr lang="uk-UA" sz="1600" noProof="0" dirty="0"/>
              <a:t> </a:t>
            </a:r>
            <a:endParaRPr lang="en-US" sz="1600" noProof="0" dirty="0"/>
          </a:p>
          <a:p>
            <a:pPr indent="0" algn="just">
              <a:lnSpc>
                <a:spcPct val="100000"/>
              </a:lnSpc>
              <a:spcBef>
                <a:spcPts val="0"/>
              </a:spcBef>
              <a:spcAft>
                <a:spcPts val="0"/>
              </a:spcAft>
              <a:buNone/>
            </a:pPr>
            <a:r>
              <a:rPr lang="en-US" sz="1600" noProof="0" dirty="0"/>
              <a:t>7.</a:t>
            </a:r>
            <a:r>
              <a:rPr lang="uk-UA" sz="1600" noProof="0" dirty="0"/>
              <a:t> Словник термінів у сфері штучного інтелекту, схвалений Міністерством цифрової трансформації України (2024 рік) </a:t>
            </a:r>
            <a:r>
              <a:rPr lang="en-US" sz="1600" noProof="0" dirty="0">
                <a:hlinkClick r:id="rId8"/>
              </a:rPr>
              <a:t>https://storage.thedigital.gov.ua/files/2/72/389a01ab0cc82040dfe172f94d1af720.pdf</a:t>
            </a:r>
            <a:r>
              <a:rPr lang="uk-UA" sz="1600" noProof="0" dirty="0"/>
              <a:t> </a:t>
            </a:r>
            <a:endParaRPr lang="en-US" sz="1600" noProof="0" dirty="0"/>
          </a:p>
          <a:p>
            <a:pPr indent="0" algn="just">
              <a:lnSpc>
                <a:spcPct val="100000"/>
              </a:lnSpc>
              <a:spcBef>
                <a:spcPts val="0"/>
              </a:spcBef>
              <a:spcAft>
                <a:spcPts val="0"/>
              </a:spcAft>
              <a:buNone/>
            </a:pPr>
            <a:r>
              <a:rPr lang="en-US" sz="1600" noProof="0" dirty="0"/>
              <a:t>8.</a:t>
            </a:r>
            <a:r>
              <a:rPr lang="uk-UA" sz="1600" noProof="0" dirty="0"/>
              <a:t> Біла книга з регулювання ШІ в Україні: бачення Мінцифри (Версія для консультацій, червень 2024 року) </a:t>
            </a:r>
            <a:r>
              <a:rPr lang="en-US" sz="1600" noProof="0" dirty="0">
                <a:hlinkClick r:id="rId9"/>
              </a:rPr>
              <a:t>https://storage.thedigital.gov.ua/files/d/9d/0bbc3a705c821a197bedfcdfe00899d9.pdf</a:t>
            </a:r>
            <a:r>
              <a:rPr lang="uk-UA" sz="1600" noProof="0" dirty="0"/>
              <a:t> </a:t>
            </a:r>
            <a:endParaRPr lang="en-US" sz="1600" noProof="0" dirty="0"/>
          </a:p>
          <a:p>
            <a:pPr indent="0" algn="just">
              <a:lnSpc>
                <a:spcPct val="100000"/>
              </a:lnSpc>
              <a:spcBef>
                <a:spcPts val="0"/>
              </a:spcBef>
              <a:spcAft>
                <a:spcPts val="0"/>
              </a:spcAft>
              <a:buNone/>
            </a:pPr>
            <a:r>
              <a:rPr lang="en-US" sz="1600" noProof="0" dirty="0"/>
              <a:t>9. </a:t>
            </a:r>
            <a:r>
              <a:rPr lang="uk-UA" sz="1600" noProof="0" dirty="0"/>
              <a:t>Дорожня карта з регулювання штучного інтелекту в Україні (</a:t>
            </a:r>
            <a:r>
              <a:rPr lang="en-US" sz="1600" noProof="0" dirty="0"/>
              <a:t>Bottom-Up </a:t>
            </a:r>
            <a:r>
              <a:rPr lang="uk-UA" sz="1600" noProof="0" dirty="0"/>
              <a:t>підхід, Міністерство цифрової трансформації України) </a:t>
            </a:r>
            <a:r>
              <a:rPr lang="en-US" sz="1600" noProof="0" dirty="0">
                <a:hlinkClick r:id="rId10"/>
              </a:rPr>
              <a:t>https://storage.thedigital.gov.ua/files/2/22/363bbcaec30bf9d4e598375fecac3227.pdf</a:t>
            </a:r>
            <a:r>
              <a:rPr lang="en-US" sz="1600" noProof="0" dirty="0"/>
              <a:t> </a:t>
            </a:r>
            <a:endParaRPr lang="uk-UA" sz="1600" noProof="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1D02EDA7-6ACA-EB51-F5E5-C649B53F298C}"/>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9E3FE35B-2D9A-1FBB-C6E5-CCEFDC5664B5}"/>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87E1D09E-753C-BBD3-107F-CB482B3F87DE}"/>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ШІ в національному судочинстві: еволюція правових позицій</a:t>
            </a:r>
          </a:p>
        </p:txBody>
      </p:sp>
      <p:sp>
        <p:nvSpPr>
          <p:cNvPr id="8" name="Slide Number Placeholder 3">
            <a:extLst>
              <a:ext uri="{FF2B5EF4-FFF2-40B4-BE49-F238E27FC236}">
                <a16:creationId xmlns:a16="http://schemas.microsoft.com/office/drawing/2014/main" id="{14A727B6-4976-A8A0-0043-D99D48D01819}"/>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en-US" sz="1400" dirty="0">
                <a:solidFill>
                  <a:srgbClr val="002949"/>
                </a:solidFill>
              </a:rPr>
              <a:t>13</a:t>
            </a:r>
          </a:p>
        </p:txBody>
      </p:sp>
    </p:spTree>
    <p:extLst>
      <p:ext uri="{BB962C8B-B14F-4D97-AF65-F5344CB8AC3E}">
        <p14:creationId xmlns:p14="http://schemas.microsoft.com/office/powerpoint/2010/main" val="35660485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89AFA1-7078-C207-CFD6-96583E28BE2A}"/>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20720F18-B9BC-BDF2-1E57-4AAB76CF5933}"/>
              </a:ext>
            </a:extLst>
          </p:cNvPr>
          <p:cNvSpPr>
            <a:spLocks noGrp="1"/>
          </p:cNvSpPr>
          <p:nvPr>
            <p:ph type="title"/>
          </p:nvPr>
        </p:nvSpPr>
        <p:spPr>
          <a:xfrm>
            <a:off x="775880" y="377505"/>
            <a:ext cx="10515600" cy="1168723"/>
          </a:xfrm>
        </p:spPr>
        <p:txBody>
          <a:bodyPr/>
          <a:lstStyle/>
          <a:p>
            <a:pPr algn="ctr"/>
            <a:r>
              <a:rPr lang="ru-RU" sz="3200" dirty="0">
                <a:solidFill>
                  <a:srgbClr val="004E9E"/>
                </a:solidFill>
                <a:ea typeface="Roboto Condensed Light" panose="02000000000000000000" pitchFamily="2" charset="0"/>
              </a:rPr>
              <a:t>ПОЛОЖЕННЯ ПРО ВИКОРИСТАННЯ ТЕХНОЛОГІЙ ШІ ПРАЦІВНИКАМИ АПАРАТУ ВС (Наказ від 08.12.25 № 117)</a:t>
            </a:r>
            <a:br>
              <a:rPr lang="ru-RU" sz="3200" dirty="0">
                <a:solidFill>
                  <a:srgbClr val="004E9E"/>
                </a:solidFill>
                <a:ea typeface="Roboto Condensed Light" panose="02000000000000000000" pitchFamily="2" charset="0"/>
              </a:rPr>
            </a:br>
            <a:r>
              <a:rPr lang="en-US" sz="1600" dirty="0">
                <a:solidFill>
                  <a:srgbClr val="004E9E"/>
                </a:solidFill>
                <a:ea typeface="Roboto Condensed Light" panose="02000000000000000000" pitchFamily="2" charset="0"/>
                <a:hlinkClick r:id="rId2"/>
              </a:rPr>
              <a:t>https://court.gov.ua/storage/portal/supreme/rizne/Polozhennya_SHI.pdf</a:t>
            </a:r>
            <a:r>
              <a:rPr lang="uk-UA" sz="1600" dirty="0">
                <a:solidFill>
                  <a:srgbClr val="004E9E"/>
                </a:solidFill>
                <a:ea typeface="Roboto Condensed Light" panose="02000000000000000000" pitchFamily="2" charset="0"/>
                <a:hlinkClick r:id="rId2"/>
              </a:rPr>
              <a:t>   </a:t>
            </a:r>
            <a:r>
              <a:rPr lang="uk-UA" sz="1600" dirty="0">
                <a:solidFill>
                  <a:srgbClr val="004E9E"/>
                </a:solidFill>
                <a:ea typeface="Roboto Condensed Light" panose="02000000000000000000" pitchFamily="2" charset="0"/>
              </a:rPr>
              <a:t> </a:t>
            </a:r>
          </a:p>
        </p:txBody>
      </p:sp>
      <p:sp>
        <p:nvSpPr>
          <p:cNvPr id="3" name="Місце для вмісту 2">
            <a:extLst>
              <a:ext uri="{FF2B5EF4-FFF2-40B4-BE49-F238E27FC236}">
                <a16:creationId xmlns:a16="http://schemas.microsoft.com/office/drawing/2014/main" id="{CC41020B-3F6E-513C-9E3F-8AEBC28FFE2E}"/>
              </a:ext>
            </a:extLst>
          </p:cNvPr>
          <p:cNvSpPr>
            <a:spLocks noGrp="1"/>
          </p:cNvSpPr>
          <p:nvPr>
            <p:ph idx="1"/>
          </p:nvPr>
        </p:nvSpPr>
        <p:spPr>
          <a:xfrm>
            <a:off x="327804" y="1677117"/>
            <a:ext cx="11395494" cy="4187660"/>
          </a:xfrm>
        </p:spPr>
        <p:txBody>
          <a:bodyPr/>
          <a:lstStyle/>
          <a:p>
            <a:pPr indent="0" algn="just">
              <a:lnSpc>
                <a:spcPct val="100000"/>
              </a:lnSpc>
              <a:spcBef>
                <a:spcPts val="0"/>
              </a:spcBef>
              <a:spcAft>
                <a:spcPts val="0"/>
              </a:spcAft>
              <a:buNone/>
            </a:pPr>
            <a:r>
              <a:rPr lang="en-US" dirty="0">
                <a:solidFill>
                  <a:srgbClr val="002949"/>
                </a:solidFill>
                <a:ea typeface="Roboto Condensed Light" panose="02000000000000000000" pitchFamily="2" charset="0"/>
                <a:cs typeface="Times New Roman" panose="02020603050405020304" pitchFamily="18" charset="0"/>
              </a:rPr>
              <a:t>Administrative Order of the Head of the Office of the Supreme Court "On the Approval of the Regulation on the Use of Artificial Intelligence Technologies by Employees of the Office of the Supreme Court (Secretariat)</a:t>
            </a:r>
            <a:r>
              <a:rPr lang="uk-UA" dirty="0">
                <a:solidFill>
                  <a:srgbClr val="002949"/>
                </a:solidFill>
                <a:ea typeface="Roboto Condensed Light" panose="02000000000000000000" pitchFamily="2" charset="0"/>
                <a:cs typeface="Times New Roman" panose="02020603050405020304" pitchFamily="18" charset="0"/>
              </a:rPr>
              <a:t> </a:t>
            </a:r>
            <a:r>
              <a:rPr lang="en-US" dirty="0">
                <a:solidFill>
                  <a:srgbClr val="002949"/>
                </a:solidFill>
                <a:ea typeface="Roboto Condensed Light" panose="02000000000000000000" pitchFamily="2" charset="0"/>
                <a:cs typeface="Times New Roman" panose="02020603050405020304" pitchFamily="18" charset="0"/>
                <a:hlinkClick r:id="rId3"/>
              </a:rPr>
              <a:t>https://court.gov.ua/storage/portal/supreme/rizne/ADMINISTRATIVE_ORDER_HEAD_OFFICE_SC.pdf</a:t>
            </a:r>
            <a:r>
              <a:rPr lang="uk-UA" dirty="0">
                <a:solidFill>
                  <a:srgbClr val="002949"/>
                </a:solidFill>
                <a:ea typeface="Roboto Condensed Light" panose="02000000000000000000" pitchFamily="2" charset="0"/>
                <a:cs typeface="Times New Roman" panose="02020603050405020304" pitchFamily="18" charset="0"/>
              </a:rPr>
              <a:t>   </a:t>
            </a:r>
          </a:p>
          <a:p>
            <a:pPr indent="0" algn="just">
              <a:lnSpc>
                <a:spcPct val="100000"/>
              </a:lnSpc>
              <a:spcBef>
                <a:spcPts val="0"/>
              </a:spcBef>
              <a:spcAft>
                <a:spcPts val="0"/>
              </a:spcAft>
              <a:buNone/>
            </a:pPr>
            <a:endParaRPr lang="uk-UA" sz="1400" dirty="0">
              <a:solidFill>
                <a:srgbClr val="002949"/>
              </a:solidFill>
              <a:ea typeface="Roboto Condensed Light" panose="02000000000000000000" pitchFamily="2" charset="0"/>
              <a:cs typeface="Times New Roman" panose="02020603050405020304" pitchFamily="18" charset="0"/>
            </a:endParaRPr>
          </a:p>
          <a:p>
            <a:pPr indent="0" algn="just">
              <a:lnSpc>
                <a:spcPct val="100000"/>
              </a:lnSpc>
              <a:spcBef>
                <a:spcPts val="0"/>
              </a:spcBef>
              <a:spcAft>
                <a:spcPts val="0"/>
              </a:spcAft>
              <a:buNone/>
            </a:pPr>
            <a:r>
              <a:rPr lang="uk-UA" dirty="0">
                <a:solidFill>
                  <a:srgbClr val="002949"/>
                </a:solidFill>
                <a:ea typeface="Roboto Condensed Light" panose="02000000000000000000" pitchFamily="2" charset="0"/>
                <a:cs typeface="Times New Roman" panose="02020603050405020304" pitchFamily="18" charset="0"/>
              </a:rPr>
              <a:t>Цей акт встановлює чіткі правові межі та етичні стандарти для безпечного використання ШІ працівниками Апарату ВС, спрямовані на підвищення ефективності роботи при суворому дотриманні конфіденційності, захисту персональних даних та незалежності судової влади.</a:t>
            </a:r>
          </a:p>
        </p:txBody>
      </p:sp>
      <p:sp>
        <p:nvSpPr>
          <p:cNvPr id="4" name="Text Placeholder 2">
            <a:extLst>
              <a:ext uri="{FF2B5EF4-FFF2-40B4-BE49-F238E27FC236}">
                <a16:creationId xmlns:a16="http://schemas.microsoft.com/office/drawing/2014/main" id="{E3171E16-6832-029F-E98C-4B0F46754A5A}"/>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3C18A3E0-8580-8AF0-8AC3-E48CEEBB8E4B}"/>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85514FC9-F053-94E7-DA73-FEDBD6CA1A6C}"/>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ШІ в національному судочинстві: еволюція правових позицій</a:t>
            </a:r>
          </a:p>
        </p:txBody>
      </p:sp>
      <p:sp>
        <p:nvSpPr>
          <p:cNvPr id="8" name="Slide Number Placeholder 3">
            <a:extLst>
              <a:ext uri="{FF2B5EF4-FFF2-40B4-BE49-F238E27FC236}">
                <a16:creationId xmlns:a16="http://schemas.microsoft.com/office/drawing/2014/main" id="{A2E0A434-5EDE-0DB6-7BB4-46E56ECF938C}"/>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CE47463B-08E5-40BF-BF9C-5EE1C349D805}" type="slidenum">
              <a:rPr lang="uk-UA" sz="1400" smtClean="0">
                <a:solidFill>
                  <a:srgbClr val="002949"/>
                </a:solidFill>
              </a:rPr>
              <a:t>14</a:t>
            </a:fld>
            <a:endParaRPr lang="en-US" sz="1400" dirty="0">
              <a:solidFill>
                <a:srgbClr val="002949"/>
              </a:solidFill>
            </a:endParaRPr>
          </a:p>
        </p:txBody>
      </p:sp>
    </p:spTree>
    <p:extLst>
      <p:ext uri="{BB962C8B-B14F-4D97-AF65-F5344CB8AC3E}">
        <p14:creationId xmlns:p14="http://schemas.microsoft.com/office/powerpoint/2010/main" val="10176417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6"/>
            <a:ext cx="11163078" cy="1122765"/>
          </a:xfrm>
        </p:spPr>
        <p:txBody>
          <a:bodyPr/>
          <a:lstStyle/>
          <a:p>
            <a:pPr algn="ctr"/>
            <a:r>
              <a:rPr lang="ru-RU" sz="2800" b="1" dirty="0">
                <a:solidFill>
                  <a:srgbClr val="004E9E"/>
                </a:solidFill>
                <a:ea typeface="Roboto Condensed Light" panose="02000000000000000000" pitchFamily="2" charset="0"/>
                <a:cs typeface="Times New Roman" panose="02020603050405020304" pitchFamily="18" charset="0"/>
              </a:rPr>
              <a:t>РЕКОМЕНДАЦІЇ ДЛЯ ПРАВНИКІВ ЩОДО БЕЗПЕЧНОГО ВИКОРИСТАННЯ ШТУЧНОГО ІНТЕЛЕКТУ (ЛИПЕНЬ 2025)</a:t>
            </a:r>
            <a:br>
              <a:rPr lang="ru-RU" sz="2800" b="1" dirty="0">
                <a:solidFill>
                  <a:srgbClr val="004E9E"/>
                </a:solidFill>
                <a:ea typeface="Roboto Condensed Light" panose="02000000000000000000" pitchFamily="2" charset="0"/>
                <a:cs typeface="Times New Roman" panose="02020603050405020304" pitchFamily="18" charset="0"/>
              </a:rPr>
            </a:br>
            <a:r>
              <a:rPr lang="en-US" sz="1800" b="1" dirty="0">
                <a:solidFill>
                  <a:srgbClr val="004E9E"/>
                </a:solidFill>
                <a:ea typeface="Roboto Condensed Light" panose="02000000000000000000" pitchFamily="2" charset="0"/>
                <a:cs typeface="Times New Roman" panose="02020603050405020304" pitchFamily="18" charset="0"/>
                <a:hlinkClick r:id="rId2"/>
              </a:rPr>
              <a:t>https://constitutionalist.com.ua/rekomendatsii-z-vidpovidalnoho-vykorystannia-shtuchnoho-intelektu-dlia-pravnykiv</a:t>
            </a:r>
            <a:r>
              <a:rPr lang="uk-UA" sz="1800" b="1" dirty="0">
                <a:solidFill>
                  <a:srgbClr val="004E9E"/>
                </a:solidFill>
                <a:ea typeface="Roboto Condensed Light" panose="02000000000000000000" pitchFamily="2" charset="0"/>
                <a:cs typeface="Times New Roman" panose="02020603050405020304" pitchFamily="18" charset="0"/>
              </a:rPr>
              <a:t> </a:t>
            </a:r>
            <a:endParaRPr lang="uk-UA" sz="18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276801" y="1604513"/>
            <a:ext cx="11395494" cy="4073080"/>
          </a:xfrm>
        </p:spPr>
        <p:txBody>
          <a:bodyPr/>
          <a:lstStyle/>
          <a:p>
            <a:pPr indent="0" algn="just">
              <a:lnSpc>
                <a:spcPct val="100000"/>
              </a:lnSpc>
              <a:spcBef>
                <a:spcPts val="0"/>
              </a:spcBef>
              <a:spcAft>
                <a:spcPts val="0"/>
              </a:spcAft>
              <a:buNone/>
            </a:pPr>
            <a:r>
              <a:rPr lang="uk-UA" sz="3200" dirty="0">
                <a:solidFill>
                  <a:srgbClr val="002949"/>
                </a:solidFill>
                <a:ea typeface="Roboto Condensed Light" panose="02000000000000000000" pitchFamily="2" charset="0"/>
                <a:cs typeface="Times New Roman" panose="02020603050405020304" pitchFamily="18" charset="0"/>
              </a:rPr>
              <a:t>Ці секторальні рекомендації є одним зі складників дорожньої карти з регулювання ШІ в Україні. Системи ШІ можуть бути корисні на різних етапах діяльності правників — від первинного аналізу документів до формування стратегії захисту клієнта та підготовки процесуальних документів.</a:t>
            </a:r>
          </a:p>
          <a:p>
            <a:pPr indent="0" algn="just">
              <a:lnSpc>
                <a:spcPct val="100000"/>
              </a:lnSpc>
              <a:spcBef>
                <a:spcPts val="0"/>
              </a:spcBef>
              <a:spcAft>
                <a:spcPts val="0"/>
              </a:spcAft>
              <a:buNone/>
            </a:pPr>
            <a:r>
              <a:rPr lang="uk-UA" sz="3200" dirty="0">
                <a:solidFill>
                  <a:srgbClr val="002949"/>
                </a:solidFill>
                <a:ea typeface="Roboto Condensed Light" panose="02000000000000000000" pitchFamily="2" charset="0"/>
                <a:cs typeface="Times New Roman" panose="02020603050405020304" pitchFamily="18" charset="0"/>
              </a:rPr>
              <a:t>Ці рекомендації розроблено для того, щоб надати правникам практичні поради щодо відповідального використання ШІ в професійній діяльності.</a:t>
            </a: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ШІ в національному судочинстві: еволюція правових позицій</a:t>
            </a: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15</a:t>
            </a:fld>
            <a:endParaRPr lang="en-US" sz="1400" dirty="0">
              <a:solidFill>
                <a:srgbClr val="002949"/>
              </a:solidFill>
            </a:endParaRPr>
          </a:p>
        </p:txBody>
      </p:sp>
    </p:spTree>
    <p:extLst>
      <p:ext uri="{BB962C8B-B14F-4D97-AF65-F5344CB8AC3E}">
        <p14:creationId xmlns:p14="http://schemas.microsoft.com/office/powerpoint/2010/main" val="27852854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327804" y="377507"/>
            <a:ext cx="11395494" cy="1347776"/>
          </a:xfrm>
        </p:spPr>
        <p:txBody>
          <a:bodyPr/>
          <a:lstStyle/>
          <a:p>
            <a:pPr algn="ctr">
              <a:lnSpc>
                <a:spcPct val="100000"/>
              </a:lnSpc>
            </a:pPr>
            <a:r>
              <a:rPr lang="en-US" sz="3200" b="1" dirty="0">
                <a:solidFill>
                  <a:srgbClr val="004E9E"/>
                </a:solidFill>
                <a:ea typeface="Roboto Condensed Light" panose="02000000000000000000" pitchFamily="2" charset="0"/>
                <a:cs typeface="Times New Roman" panose="02020603050405020304" pitchFamily="18" charset="0"/>
              </a:rPr>
              <a:t>UNESCO, Guidelines for the Use of AI Systems in Courts </a:t>
            </a:r>
            <a:br>
              <a:rPr lang="en-US" sz="3200" b="1" dirty="0">
                <a:solidFill>
                  <a:srgbClr val="004E9E"/>
                </a:solidFill>
                <a:ea typeface="Roboto Condensed Light" panose="02000000000000000000" pitchFamily="2" charset="0"/>
                <a:cs typeface="Times New Roman" panose="02020603050405020304" pitchFamily="18" charset="0"/>
              </a:rPr>
            </a:br>
            <a:r>
              <a:rPr lang="en-US" sz="3200" b="1" dirty="0">
                <a:solidFill>
                  <a:srgbClr val="004E9E"/>
                </a:solidFill>
                <a:ea typeface="Roboto Condensed Light" panose="02000000000000000000" pitchFamily="2" charset="0"/>
                <a:cs typeface="Times New Roman" panose="02020603050405020304" pitchFamily="18" charset="0"/>
              </a:rPr>
              <a:t>and Tribunals, 2025</a:t>
            </a:r>
            <a:r>
              <a:rPr lang="uk-UA" sz="3200" b="1" dirty="0">
                <a:solidFill>
                  <a:srgbClr val="004E9E"/>
                </a:solidFill>
                <a:ea typeface="Roboto Condensed Light" panose="02000000000000000000" pitchFamily="2" charset="0"/>
                <a:cs typeface="Times New Roman" panose="02020603050405020304" pitchFamily="18" charset="0"/>
              </a:rPr>
              <a:t> </a:t>
            </a:r>
            <a:r>
              <a:rPr lang="en-US" sz="3200" b="1" dirty="0">
                <a:solidFill>
                  <a:srgbClr val="004E9E"/>
                </a:solidFill>
                <a:ea typeface="Roboto Condensed Light" panose="02000000000000000000" pitchFamily="2" charset="0"/>
                <a:cs typeface="Times New Roman" panose="02020603050405020304" pitchFamily="18" charset="0"/>
              </a:rPr>
              <a:t/>
            </a:r>
            <a:br>
              <a:rPr lang="en-US" sz="3200" b="1" dirty="0">
                <a:solidFill>
                  <a:srgbClr val="004E9E"/>
                </a:solidFill>
                <a:ea typeface="Roboto Condensed Light" panose="02000000000000000000" pitchFamily="2" charset="0"/>
                <a:cs typeface="Times New Roman" panose="02020603050405020304" pitchFamily="18" charset="0"/>
              </a:rPr>
            </a:br>
            <a:r>
              <a:rPr lang="en-US" sz="1700" b="1" dirty="0">
                <a:solidFill>
                  <a:srgbClr val="004E9E"/>
                </a:solidFill>
                <a:ea typeface="Roboto Condensed Light" panose="02000000000000000000" pitchFamily="2" charset="0"/>
                <a:cs typeface="Times New Roman" panose="02020603050405020304" pitchFamily="18" charset="0"/>
                <a:hlinkClick r:id="rId2"/>
              </a:rPr>
              <a:t>https://www.unesco.org/en/articles/guidelines-use-ai-systems-courts-and-tribunals</a:t>
            </a:r>
            <a:r>
              <a:rPr lang="en-US" sz="1700" b="1" dirty="0">
                <a:solidFill>
                  <a:srgbClr val="004E9E"/>
                </a:solidFill>
                <a:ea typeface="Roboto Condensed Light" panose="02000000000000000000" pitchFamily="2" charset="0"/>
                <a:cs typeface="Times New Roman" panose="02020603050405020304" pitchFamily="18" charset="0"/>
              </a:rPr>
              <a:t> </a:t>
            </a:r>
            <a:r>
              <a:rPr lang="en-US" sz="2300" b="1" dirty="0">
                <a:solidFill>
                  <a:srgbClr val="004E9E"/>
                </a:solidFill>
                <a:ea typeface="Roboto Condensed Light" panose="02000000000000000000" pitchFamily="2" charset="0"/>
                <a:cs typeface="Times New Roman" panose="02020603050405020304" pitchFamily="18" charset="0"/>
              </a:rPr>
              <a:t/>
            </a:r>
            <a:br>
              <a:rPr lang="en-US" sz="2300" b="1" dirty="0">
                <a:solidFill>
                  <a:srgbClr val="004E9E"/>
                </a:solidFill>
                <a:ea typeface="Roboto Condensed Light" panose="02000000000000000000" pitchFamily="2" charset="0"/>
                <a:cs typeface="Times New Roman" panose="02020603050405020304" pitchFamily="18" charset="0"/>
              </a:rPr>
            </a:br>
            <a:r>
              <a:rPr lang="uk-UA" sz="1600" b="1" dirty="0">
                <a:solidFill>
                  <a:srgbClr val="004E9E"/>
                </a:solidFill>
                <a:ea typeface="Roboto Condensed Light" panose="02000000000000000000" pitchFamily="2" charset="0"/>
                <a:cs typeface="Times New Roman" panose="02020603050405020304" pitchFamily="18" charset="0"/>
              </a:rPr>
              <a:t> </a:t>
            </a:r>
            <a:endParaRPr lang="en-US" sz="1600" b="1" dirty="0">
              <a:solidFill>
                <a:srgbClr val="004E9E"/>
              </a:solidFill>
              <a:ea typeface="Roboto Condensed Light" panose="02000000000000000000" pitchFamily="2"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725283"/>
            <a:ext cx="11395494" cy="4139496"/>
          </a:xfrm>
        </p:spPr>
        <p:txBody>
          <a:bodyPr/>
          <a:lstStyle/>
          <a:p>
            <a:pPr indent="0" algn="just">
              <a:lnSpc>
                <a:spcPct val="100000"/>
              </a:lnSpc>
              <a:spcBef>
                <a:spcPts val="0"/>
              </a:spcBef>
              <a:spcAft>
                <a:spcPts val="600"/>
              </a:spcAft>
              <a:buNone/>
            </a:pPr>
            <a:r>
              <a:rPr lang="ru-RU" sz="3000" b="1" dirty="0">
                <a:solidFill>
                  <a:srgbClr val="002949"/>
                </a:solidFill>
                <a:ea typeface="Roboto Condensed Light" panose="02000000000000000000" pitchFamily="2" charset="0"/>
              </a:rPr>
              <a:t>ЮНЕСКО, </a:t>
            </a:r>
            <a:r>
              <a:rPr lang="uk-UA" sz="3000" b="1" dirty="0">
                <a:solidFill>
                  <a:srgbClr val="002949"/>
                </a:solidFill>
                <a:ea typeface="Roboto Condensed Light" panose="02000000000000000000" pitchFamily="2" charset="0"/>
              </a:rPr>
              <a:t>Настанови щодо використання систем штучного інтелекту в судах та трибуналах, 2025 рік</a:t>
            </a:r>
            <a:r>
              <a:rPr lang="uk-UA" sz="3000" dirty="0">
                <a:solidFill>
                  <a:srgbClr val="002949"/>
                </a:solidFill>
                <a:ea typeface="Roboto Condensed Light" panose="02000000000000000000" pitchFamily="2" charset="0"/>
              </a:rPr>
              <a:t>.</a:t>
            </a:r>
            <a:endParaRPr lang="en-US" sz="3000" dirty="0">
              <a:solidFill>
                <a:srgbClr val="002949"/>
              </a:solidFill>
              <a:ea typeface="Roboto Condensed Light" panose="02000000000000000000" pitchFamily="2" charset="0"/>
            </a:endParaRPr>
          </a:p>
          <a:p>
            <a:pPr indent="0" algn="just">
              <a:lnSpc>
                <a:spcPct val="100000"/>
              </a:lnSpc>
              <a:spcBef>
                <a:spcPts val="0"/>
              </a:spcBef>
              <a:spcAft>
                <a:spcPts val="600"/>
              </a:spcAft>
              <a:buNone/>
            </a:pPr>
            <a:r>
              <a:rPr lang="uk-UA" sz="3000" dirty="0">
                <a:solidFill>
                  <a:srgbClr val="002949"/>
                </a:solidFill>
                <a:ea typeface="Roboto Condensed Light" panose="02000000000000000000" pitchFamily="2" charset="0"/>
              </a:rPr>
              <a:t>Метою цих Настанов є створення першої глобальної етичної та оперативної бази для впровадження ШІ в судову систему, що дозволить підвищити ефективність правосуддя та доступ до нього, одночасно гарантуючи дотримання верховенства права, незалежності суду та захист основоположних прав людини від потенційних ризиків.</a:t>
            </a: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ШІ в національному судочинстві: еволюція правових позицій</a:t>
            </a: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17</a:t>
            </a:r>
            <a:endParaRPr lang="en-US" sz="1400" dirty="0">
              <a:solidFill>
                <a:srgbClr val="002949"/>
              </a:solidFill>
            </a:endParaRPr>
          </a:p>
        </p:txBody>
      </p:sp>
    </p:spTree>
    <p:extLst>
      <p:ext uri="{BB962C8B-B14F-4D97-AF65-F5344CB8AC3E}">
        <p14:creationId xmlns:p14="http://schemas.microsoft.com/office/powerpoint/2010/main" val="24415839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964724" y="404152"/>
            <a:ext cx="10370385" cy="1125346"/>
          </a:xfrm>
        </p:spPr>
        <p:txBody>
          <a:bodyPr/>
          <a:lstStyle/>
          <a:p>
            <a:pPr algn="ctr"/>
            <a:r>
              <a:rPr lang="en-US" sz="3200" b="1" dirty="0">
                <a:solidFill>
                  <a:srgbClr val="004E9E"/>
                </a:solidFill>
                <a:ea typeface="Roboto Condensed Light" panose="02000000000000000000" pitchFamily="2" charset="0"/>
                <a:cs typeface="Times New Roman" panose="02020603050405020304" pitchFamily="18" charset="0"/>
              </a:rPr>
              <a:t>UNESCO, AI Essentials for Judges, 2026, CI/DIT/AI/Judges2026</a:t>
            </a:r>
            <a:r>
              <a:rPr lang="uk-UA" sz="3200" b="1" dirty="0">
                <a:solidFill>
                  <a:srgbClr val="004E9E"/>
                </a:solidFill>
                <a:ea typeface="Roboto Condensed Light" panose="02000000000000000000" pitchFamily="2" charset="0"/>
                <a:cs typeface="Times New Roman" panose="02020603050405020304" pitchFamily="18" charset="0"/>
              </a:rPr>
              <a:t> </a:t>
            </a:r>
            <a:r>
              <a:rPr lang="en-US" sz="1500" b="1" dirty="0">
                <a:solidFill>
                  <a:srgbClr val="004E9E"/>
                </a:solidFill>
                <a:ea typeface="Roboto Condensed Light" panose="02000000000000000000" pitchFamily="2" charset="0"/>
                <a:cs typeface="Times New Roman" panose="02020603050405020304" pitchFamily="18" charset="0"/>
                <a:hlinkClick r:id="rId2"/>
              </a:rPr>
              <a:t>https://unesdoc.unesco.org/ark:/48223/pf0000396991</a:t>
            </a:r>
            <a:r>
              <a:rPr lang="uk-UA" sz="1500" b="1" dirty="0">
                <a:solidFill>
                  <a:srgbClr val="004E9E"/>
                </a:solidFill>
                <a:ea typeface="Roboto Condensed Light" panose="02000000000000000000" pitchFamily="2" charset="0"/>
                <a:cs typeface="Times New Roman" panose="02020603050405020304" pitchFamily="18" charset="0"/>
              </a:rPr>
              <a:t> </a:t>
            </a:r>
            <a:endParaRPr lang="en-US" sz="1500" b="1" dirty="0">
              <a:solidFill>
                <a:srgbClr val="004E9E"/>
              </a:solidFill>
              <a:ea typeface="Roboto Condensed Light" panose="02000000000000000000" pitchFamily="2"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570008"/>
            <a:ext cx="11524890" cy="4294770"/>
          </a:xfrm>
        </p:spPr>
        <p:txBody>
          <a:bodyPr/>
          <a:lstStyle/>
          <a:p>
            <a:pPr indent="0" algn="just">
              <a:lnSpc>
                <a:spcPct val="100000"/>
              </a:lnSpc>
              <a:spcBef>
                <a:spcPts val="0"/>
              </a:spcBef>
              <a:spcAft>
                <a:spcPts val="0"/>
              </a:spcAft>
              <a:buNone/>
            </a:pPr>
            <a:r>
              <a:rPr lang="uk-UA" sz="3000" b="1" dirty="0">
                <a:solidFill>
                  <a:srgbClr val="002949"/>
                </a:solidFill>
                <a:ea typeface="Roboto Condensed Light" panose="02000000000000000000" pitchFamily="2" charset="0"/>
              </a:rPr>
              <a:t>ЮНЕСКО, Основи ШІ для суддів, 2026 рік, </a:t>
            </a:r>
            <a:r>
              <a:rPr lang="en-US" sz="3000" b="1" dirty="0">
                <a:solidFill>
                  <a:srgbClr val="002949"/>
                </a:solidFill>
                <a:ea typeface="Roboto Condensed Light" panose="02000000000000000000" pitchFamily="2" charset="0"/>
              </a:rPr>
              <a:t>CI/DIT/AI/Judges2026</a:t>
            </a:r>
            <a:endParaRPr lang="uk-UA" sz="3000" b="1" dirty="0">
              <a:solidFill>
                <a:srgbClr val="002949"/>
              </a:solidFill>
              <a:ea typeface="Roboto Condensed Light" panose="02000000000000000000" pitchFamily="2" charset="0"/>
            </a:endParaRPr>
          </a:p>
          <a:p>
            <a:pPr indent="0" algn="just">
              <a:lnSpc>
                <a:spcPct val="100000"/>
              </a:lnSpc>
              <a:spcBef>
                <a:spcPts val="0"/>
              </a:spcBef>
              <a:spcAft>
                <a:spcPts val="0"/>
              </a:spcAft>
              <a:buNone/>
            </a:pPr>
            <a:endParaRPr lang="uk-UA" sz="1600" dirty="0">
              <a:solidFill>
                <a:srgbClr val="002949"/>
              </a:solidFill>
              <a:ea typeface="Roboto Condensed Light" panose="02000000000000000000" pitchFamily="2" charset="0"/>
            </a:endParaRPr>
          </a:p>
          <a:p>
            <a:pPr indent="0" algn="just">
              <a:lnSpc>
                <a:spcPct val="100000"/>
              </a:lnSpc>
              <a:spcBef>
                <a:spcPts val="0"/>
              </a:spcBef>
              <a:spcAft>
                <a:spcPts val="0"/>
              </a:spcAft>
              <a:buNone/>
            </a:pPr>
            <a:r>
              <a:rPr lang="uk-UA" sz="3000" b="1" dirty="0">
                <a:solidFill>
                  <a:srgbClr val="002949"/>
                </a:solidFill>
                <a:ea typeface="Roboto Condensed Light" panose="02000000000000000000" pitchFamily="2" charset="0"/>
              </a:rPr>
              <a:t>Мета та значення документа: </a:t>
            </a:r>
            <a:r>
              <a:rPr lang="uk-UA" sz="3000" dirty="0">
                <a:solidFill>
                  <a:srgbClr val="002949"/>
                </a:solidFill>
                <a:ea typeface="Roboto Condensed Light" panose="02000000000000000000" pitchFamily="2" charset="0"/>
              </a:rPr>
              <a:t>цей документ розроблений як лаконічний практичний посібник для ознайомлення суддів, прокурорів та юристів із базовими поняттями, можливостями та ризиками штучного інтелекту в судовому контексті. Його ключове значення полягає у наданні конкретних відповідей на поширені запитання юридичної спільноти, яка не є експертною в галузі технологій, але стикається з їхнім стрімким впровадженням у систему правосуддя</a:t>
            </a: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ШІ в національному судочинстві: еволюція правових позицій</a:t>
            </a: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18</a:t>
            </a:r>
            <a:endParaRPr lang="en-US" sz="1400" dirty="0">
              <a:solidFill>
                <a:srgbClr val="002949"/>
              </a:solidFill>
            </a:endParaRPr>
          </a:p>
        </p:txBody>
      </p:sp>
    </p:spTree>
    <p:extLst>
      <p:ext uri="{BB962C8B-B14F-4D97-AF65-F5344CB8AC3E}">
        <p14:creationId xmlns:p14="http://schemas.microsoft.com/office/powerpoint/2010/main" val="7667927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7"/>
            <a:ext cx="10947418" cy="1117485"/>
          </a:xfrm>
        </p:spPr>
        <p:txBody>
          <a:bodyPr/>
          <a:lstStyle/>
          <a:p>
            <a:pPr algn="ctr"/>
            <a:r>
              <a:rPr lang="en-US" sz="3200" b="1" dirty="0">
                <a:solidFill>
                  <a:srgbClr val="004E9E"/>
                </a:solidFill>
                <a:ea typeface="Roboto Condensed Light" panose="02000000000000000000" pitchFamily="2" charset="0"/>
                <a:cs typeface="Times New Roman" panose="02020603050405020304" pitchFamily="18" charset="0"/>
              </a:rPr>
              <a:t>CEPEJ, Guidelines on the Use of Generative Artificial Intelligence for Courts, 19 December 2025, CEPEJ(2025)18Final</a:t>
            </a:r>
            <a:r>
              <a:rPr lang="uk-UA" sz="3200" b="1" dirty="0">
                <a:solidFill>
                  <a:srgbClr val="004E9E"/>
                </a:solidFill>
                <a:ea typeface="Roboto Condensed Light" panose="02000000000000000000" pitchFamily="2" charset="0"/>
                <a:cs typeface="Times New Roman" panose="02020603050405020304" pitchFamily="18" charset="0"/>
              </a:rPr>
              <a:t> </a:t>
            </a:r>
            <a:r>
              <a:rPr lang="en-US" sz="3200" b="1" dirty="0">
                <a:solidFill>
                  <a:srgbClr val="004E9E"/>
                </a:solidFill>
                <a:ea typeface="Roboto Condensed Light" panose="02000000000000000000" pitchFamily="2" charset="0"/>
                <a:cs typeface="Times New Roman" panose="02020603050405020304" pitchFamily="18" charset="0"/>
              </a:rPr>
              <a:t/>
            </a:r>
            <a:br>
              <a:rPr lang="en-US" sz="3200" b="1" dirty="0">
                <a:solidFill>
                  <a:srgbClr val="004E9E"/>
                </a:solidFill>
                <a:ea typeface="Roboto Condensed Light" panose="02000000000000000000" pitchFamily="2" charset="0"/>
                <a:cs typeface="Times New Roman" panose="02020603050405020304" pitchFamily="18" charset="0"/>
              </a:rPr>
            </a:br>
            <a:r>
              <a:rPr lang="en-US" sz="1600" b="1" dirty="0">
                <a:solidFill>
                  <a:srgbClr val="004E9E"/>
                </a:solidFill>
                <a:ea typeface="Roboto Condensed Light" panose="02000000000000000000" pitchFamily="2" charset="0"/>
                <a:cs typeface="Times New Roman" panose="02020603050405020304" pitchFamily="18" charset="0"/>
                <a:hlinkClick r:id="rId2"/>
              </a:rPr>
              <a:t>https://rm.coe.int/cepej-2025-18final-en-draft-guidelines-on-the-use-of-generative-ai-for/48802a4ad1</a:t>
            </a:r>
            <a:r>
              <a:rPr lang="uk-UA" sz="1600" b="1" dirty="0">
                <a:solidFill>
                  <a:srgbClr val="004E9E"/>
                </a:solidFill>
                <a:ea typeface="Roboto Condensed Light" panose="02000000000000000000" pitchFamily="2" charset="0"/>
                <a:cs typeface="Times New Roman" panose="02020603050405020304" pitchFamily="18" charset="0"/>
              </a:rPr>
              <a:t> </a:t>
            </a:r>
            <a:endParaRPr lang="en-US" sz="1600" b="1" dirty="0">
              <a:solidFill>
                <a:srgbClr val="004E9E"/>
              </a:solidFill>
              <a:ea typeface="Roboto Condensed Light" panose="02000000000000000000" pitchFamily="2"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779537"/>
            <a:ext cx="11395494" cy="4085241"/>
          </a:xfrm>
        </p:spPr>
        <p:txBody>
          <a:bodyPr/>
          <a:lstStyle/>
          <a:p>
            <a:pPr indent="0" algn="just">
              <a:lnSpc>
                <a:spcPct val="100000"/>
              </a:lnSpc>
              <a:spcBef>
                <a:spcPts val="0"/>
              </a:spcBef>
              <a:spcAft>
                <a:spcPts val="0"/>
              </a:spcAft>
              <a:buNone/>
            </a:pPr>
            <a:r>
              <a:rPr lang="uk-UA" sz="3000" b="1" noProof="0" dirty="0">
                <a:solidFill>
                  <a:srgbClr val="002949"/>
                </a:solidFill>
                <a:ea typeface="Roboto Condensed Light" panose="02000000000000000000" pitchFamily="2" charset="0"/>
              </a:rPr>
              <a:t>Європейська</a:t>
            </a:r>
            <a:r>
              <a:rPr lang="ru-RU" sz="3000" b="1" dirty="0">
                <a:solidFill>
                  <a:srgbClr val="002949"/>
                </a:solidFill>
                <a:ea typeface="Roboto Condensed Light" panose="02000000000000000000" pitchFamily="2" charset="0"/>
              </a:rPr>
              <a:t> </a:t>
            </a:r>
            <a:r>
              <a:rPr lang="uk-UA" sz="3000" b="1" dirty="0">
                <a:solidFill>
                  <a:srgbClr val="002949"/>
                </a:solidFill>
                <a:ea typeface="Roboto Condensed Light" panose="02000000000000000000" pitchFamily="2" charset="0"/>
              </a:rPr>
              <a:t>комісія з питань ефективності правосуддя, Настанови щодо використання генеративного ШІ в судах</a:t>
            </a:r>
          </a:p>
          <a:p>
            <a:pPr indent="0" algn="just">
              <a:lnSpc>
                <a:spcPct val="100000"/>
              </a:lnSpc>
              <a:spcBef>
                <a:spcPts val="0"/>
              </a:spcBef>
              <a:spcAft>
                <a:spcPts val="0"/>
              </a:spcAft>
              <a:buNone/>
            </a:pPr>
            <a:r>
              <a:rPr lang="uk-UA" sz="3000" b="1" dirty="0">
                <a:solidFill>
                  <a:srgbClr val="002949"/>
                </a:solidFill>
                <a:ea typeface="Roboto Condensed Light" panose="02000000000000000000" pitchFamily="2" charset="0"/>
              </a:rPr>
              <a:t>Мета та значення документа: </a:t>
            </a:r>
            <a:r>
              <a:rPr lang="uk-UA" sz="3000" dirty="0">
                <a:solidFill>
                  <a:srgbClr val="002949"/>
                </a:solidFill>
                <a:ea typeface="Roboto Condensed Light" panose="02000000000000000000" pitchFamily="2" charset="0"/>
              </a:rPr>
              <a:t>цей</a:t>
            </a:r>
            <a:r>
              <a:rPr lang="uk-UA" sz="3000" b="1" dirty="0">
                <a:solidFill>
                  <a:srgbClr val="002949"/>
                </a:solidFill>
                <a:ea typeface="Roboto Condensed Light" panose="02000000000000000000" pitchFamily="2" charset="0"/>
              </a:rPr>
              <a:t> </a:t>
            </a:r>
            <a:r>
              <a:rPr lang="uk-UA" sz="3000" dirty="0">
                <a:solidFill>
                  <a:srgbClr val="002949"/>
                </a:solidFill>
                <a:ea typeface="Roboto Condensed Light" panose="02000000000000000000" pitchFamily="2" charset="0"/>
              </a:rPr>
              <a:t>документ встановлює нормативну та оперативну базу для безпечного впровадження генеративного ШІ в систему правосуддя, з пріоритетом на дотриманні Європейської конвенції з прав людини, забезпеченням виключного права людини на здійснення правосуддя та обов'язковим збереженням суверенного контролю держави над даними та інфраструктурою.</a:t>
            </a:r>
          </a:p>
          <a:p>
            <a:pPr indent="0" algn="just">
              <a:lnSpc>
                <a:spcPct val="100000"/>
              </a:lnSpc>
              <a:spcBef>
                <a:spcPts val="0"/>
              </a:spcBef>
              <a:spcAft>
                <a:spcPts val="0"/>
              </a:spcAft>
              <a:buNone/>
            </a:pPr>
            <a:endParaRPr lang="uk-UA" sz="35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ШІ в національному судочинстві: еволюція правових позицій</a:t>
            </a: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19</a:t>
            </a:r>
            <a:endParaRPr lang="en-US" sz="1400" dirty="0">
              <a:solidFill>
                <a:srgbClr val="002949"/>
              </a:solidFill>
            </a:endParaRPr>
          </a:p>
        </p:txBody>
      </p:sp>
    </p:spTree>
    <p:extLst>
      <p:ext uri="{BB962C8B-B14F-4D97-AF65-F5344CB8AC3E}">
        <p14:creationId xmlns:p14="http://schemas.microsoft.com/office/powerpoint/2010/main" val="34054256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8"/>
            <a:ext cx="10947418" cy="1227005"/>
          </a:xfrm>
        </p:spPr>
        <p:txBody>
          <a:bodyPr/>
          <a:lstStyle/>
          <a:p>
            <a:pPr algn="ctr"/>
            <a:r>
              <a:rPr lang="en-US" sz="3200" b="1" dirty="0">
                <a:solidFill>
                  <a:srgbClr val="004E9E"/>
                </a:solidFill>
                <a:ea typeface="Roboto Condensed Light" panose="02000000000000000000" pitchFamily="2" charset="0"/>
                <a:cs typeface="Times New Roman" panose="02020603050405020304" pitchFamily="18" charset="0"/>
              </a:rPr>
              <a:t>ABA Task Force on Law and AI, Addressing the Legal Challenges of AI: Year 2 Report on the Impact of AI on the Practice of Law</a:t>
            </a:r>
            <a:r>
              <a:rPr lang="uk-UA" sz="3200" b="1" dirty="0">
                <a:solidFill>
                  <a:srgbClr val="004E9E"/>
                </a:solidFill>
                <a:ea typeface="Roboto Condensed Light" panose="02000000000000000000" pitchFamily="2" charset="0"/>
                <a:cs typeface="Times New Roman" panose="02020603050405020304" pitchFamily="18" charset="0"/>
              </a:rPr>
              <a:t> </a:t>
            </a:r>
            <a:r>
              <a:rPr lang="en-US" sz="1400" b="1" dirty="0">
                <a:solidFill>
                  <a:srgbClr val="004E9E"/>
                </a:solidFill>
                <a:ea typeface="Roboto Condensed Light" panose="02000000000000000000" pitchFamily="2" charset="0"/>
                <a:cs typeface="Times New Roman" panose="02020603050405020304" pitchFamily="18" charset="0"/>
                <a:hlinkClick r:id="rId2"/>
              </a:rPr>
              <a:t>https://www.americanbar.org/content/dam/aba/administrative/center-for-innovation/ai-task-force/2025-ai-task-force-year2-report.pdf</a:t>
            </a:r>
            <a:r>
              <a:rPr lang="uk-UA" sz="1400" b="1" dirty="0">
                <a:solidFill>
                  <a:srgbClr val="004E9E"/>
                </a:solidFill>
                <a:ea typeface="Roboto Condensed Light" panose="02000000000000000000" pitchFamily="2" charset="0"/>
                <a:cs typeface="Times New Roman" panose="02020603050405020304" pitchFamily="18" charset="0"/>
              </a:rPr>
              <a:t> </a:t>
            </a:r>
            <a:endParaRPr lang="en-US" sz="1400" b="1" dirty="0">
              <a:solidFill>
                <a:srgbClr val="004E9E"/>
              </a:solidFill>
              <a:ea typeface="Roboto Condensed Light" panose="02000000000000000000" pitchFamily="2"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631158"/>
            <a:ext cx="11395494" cy="4163885"/>
          </a:xfrm>
        </p:spPr>
        <p:txBody>
          <a:bodyPr/>
          <a:lstStyle/>
          <a:p>
            <a:pPr indent="0" algn="just">
              <a:lnSpc>
                <a:spcPct val="100000"/>
              </a:lnSpc>
              <a:spcBef>
                <a:spcPts val="0"/>
              </a:spcBef>
              <a:spcAft>
                <a:spcPts val="0"/>
              </a:spcAft>
              <a:buNone/>
            </a:pPr>
            <a:r>
              <a:rPr lang="uk-UA" b="1" dirty="0">
                <a:solidFill>
                  <a:srgbClr val="002949"/>
                </a:solidFill>
                <a:ea typeface="Roboto Condensed Light" panose="02000000000000000000" pitchFamily="2" charset="0"/>
              </a:rPr>
              <a:t>Цільова група Американської асоціації адвокатів (</a:t>
            </a:r>
            <a:r>
              <a:rPr lang="en-US" b="1" dirty="0">
                <a:solidFill>
                  <a:srgbClr val="002949"/>
                </a:solidFill>
                <a:ea typeface="Roboto Condensed Light" panose="02000000000000000000" pitchFamily="2" charset="0"/>
              </a:rPr>
              <a:t>ABA) </a:t>
            </a:r>
            <a:r>
              <a:rPr lang="uk-UA" b="1" dirty="0">
                <a:solidFill>
                  <a:srgbClr val="002949"/>
                </a:solidFill>
                <a:ea typeface="Roboto Condensed Light" panose="02000000000000000000" pitchFamily="2" charset="0"/>
              </a:rPr>
              <a:t>з питань права та штучного інтелекту «Вирішення правових викликів ШІ.</a:t>
            </a:r>
          </a:p>
          <a:p>
            <a:pPr indent="0" algn="just">
              <a:lnSpc>
                <a:spcPct val="100000"/>
              </a:lnSpc>
              <a:spcBef>
                <a:spcPts val="0"/>
              </a:spcBef>
              <a:spcAft>
                <a:spcPts val="0"/>
              </a:spcAft>
              <a:buNone/>
            </a:pPr>
            <a:r>
              <a:rPr lang="uk-UA" b="1" dirty="0">
                <a:solidFill>
                  <a:srgbClr val="002949"/>
                </a:solidFill>
                <a:ea typeface="Roboto Condensed Light" panose="02000000000000000000" pitchFamily="2" charset="0"/>
              </a:rPr>
              <a:t>Мета та значення документа</a:t>
            </a:r>
            <a:r>
              <a:rPr lang="uk-UA" dirty="0">
                <a:solidFill>
                  <a:srgbClr val="002949"/>
                </a:solidFill>
                <a:ea typeface="Roboto Condensed Light" panose="02000000000000000000" pitchFamily="2" charset="0"/>
              </a:rPr>
              <a:t>: цей комплексний звіт підсумовує дворічну роботу Цільової групи </a:t>
            </a:r>
            <a:r>
              <a:rPr lang="en-US" dirty="0">
                <a:solidFill>
                  <a:srgbClr val="002949"/>
                </a:solidFill>
                <a:ea typeface="Roboto Condensed Light" panose="02000000000000000000" pitchFamily="2" charset="0"/>
              </a:rPr>
              <a:t>ABA, </a:t>
            </a:r>
            <a:r>
              <a:rPr lang="uk-UA" dirty="0">
                <a:solidFill>
                  <a:srgbClr val="002949"/>
                </a:solidFill>
                <a:ea typeface="Roboto Condensed Light" panose="02000000000000000000" pitchFamily="2" charset="0"/>
              </a:rPr>
              <a:t>маючи на меті надати юристам, суддям та освітянам стратегічну дорожню карту для етичної та відповідальної інтеграції ШІ в правову систему США. Його значення полягає у переході від теоретичних дискусій про заміну юристів до практичного впровадження ШІ як «партнера по мисленню», що здатний підвищити ефективність правосуддя, розширити доступ до нього та забезпечити дотримання верховенства права.</a:t>
            </a: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ШІ в національному судочинстві: еволюція правових позицій</a:t>
            </a: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20</a:t>
            </a:r>
            <a:endParaRPr lang="en-US" sz="1400" dirty="0">
              <a:solidFill>
                <a:srgbClr val="002949"/>
              </a:solidFill>
            </a:endParaRPr>
          </a:p>
        </p:txBody>
      </p:sp>
    </p:spTree>
    <p:extLst>
      <p:ext uri="{BB962C8B-B14F-4D97-AF65-F5344CB8AC3E}">
        <p14:creationId xmlns:p14="http://schemas.microsoft.com/office/powerpoint/2010/main" val="24353421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C4E568-A72A-D028-D63A-E5FD31D27B4D}"/>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E5723C9-9F33-A1F4-0183-8DCC41931D7F}"/>
              </a:ext>
            </a:extLst>
          </p:cNvPr>
          <p:cNvSpPr>
            <a:spLocks noGrp="1"/>
          </p:cNvSpPr>
          <p:nvPr>
            <p:ph type="title"/>
          </p:nvPr>
        </p:nvSpPr>
        <p:spPr>
          <a:xfrm>
            <a:off x="775880" y="377506"/>
            <a:ext cx="11076814" cy="897621"/>
          </a:xfrm>
        </p:spPr>
        <p:txBody>
          <a:bodyPr/>
          <a:lstStyle/>
          <a:p>
            <a:pPr algn="ctr"/>
            <a:r>
              <a:rPr lang="uk-UA" sz="4000" b="1" dirty="0">
                <a:solidFill>
                  <a:srgbClr val="004E9E"/>
                </a:solidFill>
                <a:ea typeface="Roboto Condensed Light" panose="02000000000000000000" pitchFamily="2" charset="0"/>
                <a:cs typeface="Times New Roman" panose="02020603050405020304" pitchFamily="18" charset="0"/>
              </a:rPr>
              <a:t>ПЛАН</a:t>
            </a:r>
            <a:endParaRPr lang="uk-UA" sz="40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A671B991-CDAF-3F03-C43B-A506AD8740B0}"/>
              </a:ext>
            </a:extLst>
          </p:cNvPr>
          <p:cNvSpPr>
            <a:spLocks noGrp="1"/>
          </p:cNvSpPr>
          <p:nvPr>
            <p:ph idx="1"/>
          </p:nvPr>
        </p:nvSpPr>
        <p:spPr>
          <a:xfrm>
            <a:off x="327804" y="1392572"/>
            <a:ext cx="11395494" cy="4472206"/>
          </a:xfrm>
        </p:spPr>
        <p:txBody>
          <a:bodyPr/>
          <a:lstStyle/>
          <a:p>
            <a:pPr marL="971550" indent="-742950" algn="just">
              <a:lnSpc>
                <a:spcPct val="100000"/>
              </a:lnSpc>
              <a:spcBef>
                <a:spcPts val="0"/>
              </a:spcBef>
              <a:spcAft>
                <a:spcPts val="0"/>
              </a:spcAft>
              <a:buAutoNum type="arabicPeriod"/>
            </a:pPr>
            <a:r>
              <a:rPr lang="uk-UA" sz="3600" b="1" noProof="0" dirty="0"/>
              <a:t>Правове регулювання ШІ в Україні</a:t>
            </a:r>
          </a:p>
          <a:p>
            <a:pPr indent="0" algn="just">
              <a:lnSpc>
                <a:spcPct val="100000"/>
              </a:lnSpc>
              <a:spcBef>
                <a:spcPts val="0"/>
              </a:spcBef>
              <a:spcAft>
                <a:spcPts val="0"/>
              </a:spcAft>
              <a:buNone/>
            </a:pPr>
            <a:r>
              <a:rPr lang="uk-UA" sz="3600" dirty="0"/>
              <a:t>1.1. Акти законодавства</a:t>
            </a:r>
          </a:p>
          <a:p>
            <a:pPr indent="0" algn="just">
              <a:lnSpc>
                <a:spcPct val="100000"/>
              </a:lnSpc>
              <a:spcBef>
                <a:spcPts val="0"/>
              </a:spcBef>
              <a:spcAft>
                <a:spcPts val="0"/>
              </a:spcAft>
              <a:buNone/>
            </a:pPr>
            <a:r>
              <a:rPr lang="uk-UA" sz="3600" dirty="0"/>
              <a:t>1.2. Перспективи появи нового законодавства </a:t>
            </a:r>
          </a:p>
          <a:p>
            <a:pPr indent="0" algn="just">
              <a:lnSpc>
                <a:spcPct val="100000"/>
              </a:lnSpc>
              <a:spcBef>
                <a:spcPts val="0"/>
              </a:spcBef>
              <a:spcAft>
                <a:spcPts val="0"/>
              </a:spcAft>
              <a:buNone/>
            </a:pPr>
            <a:r>
              <a:rPr lang="uk-UA" sz="3600" b="1" dirty="0"/>
              <a:t>2. Акти «м'якого» права</a:t>
            </a:r>
          </a:p>
          <a:p>
            <a:pPr indent="0" algn="just">
              <a:lnSpc>
                <a:spcPct val="100000"/>
              </a:lnSpc>
              <a:spcBef>
                <a:spcPts val="0"/>
              </a:spcBef>
              <a:spcAft>
                <a:spcPts val="0"/>
              </a:spcAft>
              <a:buNone/>
            </a:pPr>
            <a:r>
              <a:rPr lang="uk-UA" sz="3600" dirty="0"/>
              <a:t>2</a:t>
            </a:r>
            <a:r>
              <a:rPr lang="uk-UA" sz="3600" noProof="0" dirty="0"/>
              <a:t>.1. Акти </a:t>
            </a:r>
            <a:r>
              <a:rPr lang="uk-UA" sz="3600" dirty="0"/>
              <a:t>рекомендаційного характеру (Україна)</a:t>
            </a:r>
          </a:p>
          <a:p>
            <a:pPr indent="0" algn="just">
              <a:lnSpc>
                <a:spcPct val="100000"/>
              </a:lnSpc>
              <a:spcBef>
                <a:spcPts val="0"/>
              </a:spcBef>
              <a:spcAft>
                <a:spcPts val="0"/>
              </a:spcAft>
              <a:buNone/>
            </a:pPr>
            <a:r>
              <a:rPr lang="uk-UA" sz="3600" dirty="0"/>
              <a:t>2</a:t>
            </a:r>
            <a:r>
              <a:rPr lang="uk-UA" sz="3600" noProof="0" dirty="0"/>
              <a:t>.2. Міжнародні акти рекомен</a:t>
            </a:r>
            <a:r>
              <a:rPr lang="uk-UA" sz="3600" dirty="0"/>
              <a:t>даційного характеру</a:t>
            </a:r>
            <a:endParaRPr lang="uk-UA" sz="3600" noProof="0" dirty="0"/>
          </a:p>
          <a:p>
            <a:pPr indent="0" algn="just">
              <a:lnSpc>
                <a:spcPct val="100000"/>
              </a:lnSpc>
              <a:spcBef>
                <a:spcPts val="0"/>
              </a:spcBef>
              <a:spcAft>
                <a:spcPts val="0"/>
              </a:spcAft>
              <a:buNone/>
            </a:pPr>
            <a:r>
              <a:rPr lang="uk-UA" sz="3600" b="1" dirty="0"/>
              <a:t>3</a:t>
            </a:r>
            <a:r>
              <a:rPr lang="uk-UA" sz="3600" b="1" noProof="0" dirty="0"/>
              <a:t>. Практика Верховного Суду щодо використання ШІ</a:t>
            </a:r>
            <a:endParaRPr lang="uk-UA" sz="3600" b="1" noProof="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ACB99407-B2FD-0464-4D48-06C00E6617D4}"/>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6C929CE4-9905-5FB2-4DE0-D6A1E9B93034}"/>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F5C6A4FC-9641-434E-FACD-7FD37329DCB3}"/>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ШІ в національному судочинстві: еволюція правових позицій</a:t>
            </a:r>
          </a:p>
        </p:txBody>
      </p:sp>
      <p:sp>
        <p:nvSpPr>
          <p:cNvPr id="8" name="Slide Number Placeholder 3">
            <a:extLst>
              <a:ext uri="{FF2B5EF4-FFF2-40B4-BE49-F238E27FC236}">
                <a16:creationId xmlns:a16="http://schemas.microsoft.com/office/drawing/2014/main" id="{F864B309-C695-48E9-3925-AAC9C28F51E7}"/>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2</a:t>
            </a:fld>
            <a:endParaRPr lang="en-US" sz="1400" dirty="0">
              <a:solidFill>
                <a:srgbClr val="002949"/>
              </a:solidFill>
            </a:endParaRPr>
          </a:p>
        </p:txBody>
      </p:sp>
    </p:spTree>
    <p:extLst>
      <p:ext uri="{BB962C8B-B14F-4D97-AF65-F5344CB8AC3E}">
        <p14:creationId xmlns:p14="http://schemas.microsoft.com/office/powerpoint/2010/main" val="4013430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273FC6-2B7B-0092-9C8F-09C4F9319BD8}"/>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FFE7EC5E-4849-EC53-F790-9FD13598FE19}"/>
              </a:ext>
            </a:extLst>
          </p:cNvPr>
          <p:cNvSpPr>
            <a:spLocks noGrp="1"/>
          </p:cNvSpPr>
          <p:nvPr>
            <p:ph type="title"/>
          </p:nvPr>
        </p:nvSpPr>
        <p:spPr>
          <a:xfrm>
            <a:off x="587036" y="500062"/>
            <a:ext cx="11257301" cy="1343025"/>
          </a:xfrm>
        </p:spPr>
        <p:txBody>
          <a:bodyPr/>
          <a:lstStyle/>
          <a:p>
            <a:pPr algn="ctr"/>
            <a:r>
              <a:rPr lang="en-US" sz="2400" b="1" dirty="0">
                <a:solidFill>
                  <a:srgbClr val="004E9E"/>
                </a:solidFill>
                <a:ea typeface="Roboto Condensed Light" panose="02000000000000000000" pitchFamily="2" charset="0"/>
                <a:cs typeface="Times New Roman" panose="02020603050405020304" pitchFamily="18" charset="0"/>
              </a:rPr>
              <a:t>Opinion No. 28 (2025) on the importance of judicial well-being for the delivery of justice (CCJE)</a:t>
            </a:r>
            <a:br>
              <a:rPr lang="en-US" sz="2400" b="1" dirty="0">
                <a:solidFill>
                  <a:srgbClr val="004E9E"/>
                </a:solidFill>
                <a:ea typeface="Roboto Condensed Light" panose="02000000000000000000" pitchFamily="2" charset="0"/>
                <a:cs typeface="Times New Roman" panose="02020603050405020304" pitchFamily="18" charset="0"/>
              </a:rPr>
            </a:br>
            <a:r>
              <a:rPr lang="uk-UA" sz="2400" b="1" dirty="0">
                <a:solidFill>
                  <a:srgbClr val="004E9E"/>
                </a:solidFill>
                <a:ea typeface="Roboto Condensed Light" panose="02000000000000000000" pitchFamily="2" charset="0"/>
                <a:cs typeface="Times New Roman" panose="02020603050405020304" pitchFamily="18" charset="0"/>
              </a:rPr>
              <a:t>Висновок № 28 (2025) щодо важливості суддівського благополуччя для здійснення правосуддя (КРЄС)</a:t>
            </a:r>
            <a:br>
              <a:rPr lang="uk-UA" sz="2400" b="1" dirty="0">
                <a:solidFill>
                  <a:srgbClr val="004E9E"/>
                </a:solidFill>
                <a:ea typeface="Roboto Condensed Light" panose="02000000000000000000" pitchFamily="2" charset="0"/>
                <a:cs typeface="Times New Roman" panose="02020603050405020304" pitchFamily="18" charset="0"/>
              </a:rPr>
            </a:br>
            <a:r>
              <a:rPr lang="uk-UA" sz="2000" b="1" dirty="0">
                <a:solidFill>
                  <a:srgbClr val="004E9E"/>
                </a:solidFill>
                <a:ea typeface="Roboto Condensed Light" panose="02000000000000000000" pitchFamily="2" charset="0"/>
                <a:cs typeface="Times New Roman" panose="02020603050405020304" pitchFamily="18" charset="0"/>
              </a:rPr>
              <a:t> </a:t>
            </a:r>
            <a:r>
              <a:rPr lang="en-US" sz="2000" b="1" dirty="0">
                <a:solidFill>
                  <a:srgbClr val="004E9E"/>
                </a:solidFill>
                <a:ea typeface="Roboto Condensed Light" panose="02000000000000000000" pitchFamily="2" charset="0"/>
                <a:cs typeface="Times New Roman" panose="02020603050405020304" pitchFamily="18" charset="0"/>
                <a:hlinkClick r:id="rId2"/>
              </a:rPr>
              <a:t>https://rm.coe.int/opinion-no-28-2025-of-the-ccje-published-/4880296bfa</a:t>
            </a:r>
            <a:r>
              <a:rPr lang="uk-UA" sz="2000" b="1" dirty="0">
                <a:solidFill>
                  <a:srgbClr val="004E9E"/>
                </a:solidFill>
                <a:ea typeface="Roboto Condensed Light" panose="02000000000000000000" pitchFamily="2" charset="0"/>
                <a:cs typeface="Times New Roman" panose="02020603050405020304" pitchFamily="18" charset="0"/>
              </a:rPr>
              <a:t> </a:t>
            </a:r>
            <a:endParaRPr lang="uk-UA" sz="20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21702069-E77E-FB9F-E632-AC53E486C7C9}"/>
              </a:ext>
            </a:extLst>
          </p:cNvPr>
          <p:cNvSpPr>
            <a:spLocks noGrp="1"/>
          </p:cNvSpPr>
          <p:nvPr>
            <p:ph idx="1"/>
          </p:nvPr>
        </p:nvSpPr>
        <p:spPr>
          <a:xfrm>
            <a:off x="327804" y="2127632"/>
            <a:ext cx="11516534" cy="3800878"/>
          </a:xfrm>
        </p:spPr>
        <p:txBody>
          <a:bodyPr/>
          <a:lstStyle/>
          <a:p>
            <a:pPr indent="0" algn="just">
              <a:lnSpc>
                <a:spcPct val="107000"/>
              </a:lnSpc>
              <a:spcBef>
                <a:spcPts val="0"/>
              </a:spcBef>
              <a:spcAft>
                <a:spcPts val="0"/>
              </a:spcAft>
              <a:buNone/>
            </a:pPr>
            <a:r>
              <a:rPr lang="uk-UA" sz="3000" dirty="0">
                <a:solidFill>
                  <a:srgbClr val="002949"/>
                </a:solidFill>
                <a:ea typeface="Roboto Condensed Light" panose="02000000000000000000" pitchFamily="2" charset="0"/>
                <a:cs typeface="Times New Roman" panose="02020603050405020304" pitchFamily="18" charset="0"/>
              </a:rPr>
              <a:t>Неналежна цифровізація може збільшувати масив даних і процесуальних матеріалів, ускладнюючи контроль за </a:t>
            </a:r>
            <a:r>
              <a:rPr lang="uk-UA" sz="3000" b="1" dirty="0">
                <a:solidFill>
                  <a:srgbClr val="002949"/>
                </a:solidFill>
                <a:ea typeface="Roboto Condensed Light" panose="02000000000000000000" pitchFamily="2" charset="0"/>
                <a:cs typeface="Times New Roman" panose="02020603050405020304" pitchFamily="18" charset="0"/>
              </a:rPr>
              <a:t>персональними</a:t>
            </a:r>
            <a:r>
              <a:rPr lang="uk-UA" sz="3000" dirty="0">
                <a:solidFill>
                  <a:srgbClr val="002949"/>
                </a:solidFill>
                <a:ea typeface="Roboto Condensed Light" panose="02000000000000000000" pitchFamily="2" charset="0"/>
                <a:cs typeface="Times New Roman" panose="02020603050405020304" pitchFamily="18" charset="0"/>
              </a:rPr>
              <a:t> даними</a:t>
            </a:r>
          </a:p>
          <a:p>
            <a:pPr indent="0" algn="just">
              <a:lnSpc>
                <a:spcPct val="107000"/>
              </a:lnSpc>
              <a:spcBef>
                <a:spcPts val="0"/>
              </a:spcBef>
              <a:spcAft>
                <a:spcPts val="0"/>
              </a:spcAft>
              <a:buNone/>
            </a:pPr>
            <a:r>
              <a:rPr lang="uk-UA" sz="3000" b="1" dirty="0">
                <a:solidFill>
                  <a:srgbClr val="002949"/>
                </a:solidFill>
                <a:ea typeface="Roboto Condensed Light" panose="02000000000000000000" pitchFamily="2" charset="0"/>
                <a:cs typeface="Times New Roman" panose="02020603050405020304" pitchFamily="18" charset="0"/>
              </a:rPr>
              <a:t>Кібербезпека та захист </a:t>
            </a:r>
            <a:r>
              <a:rPr lang="uk-UA" sz="3000" dirty="0">
                <a:solidFill>
                  <a:srgbClr val="002949"/>
                </a:solidFill>
                <a:ea typeface="Roboto Condensed Light" panose="02000000000000000000" pitchFamily="2" charset="0"/>
                <a:cs typeface="Times New Roman" panose="02020603050405020304" pitchFamily="18" charset="0"/>
              </a:rPr>
              <a:t>чутливих даних суддів і матеріалів справ є складовою суддівського благополуччя</a:t>
            </a:r>
          </a:p>
          <a:p>
            <a:pPr indent="0" algn="just">
              <a:lnSpc>
                <a:spcPct val="107000"/>
              </a:lnSpc>
              <a:spcBef>
                <a:spcPts val="0"/>
              </a:spcBef>
              <a:spcAft>
                <a:spcPts val="0"/>
              </a:spcAft>
              <a:buNone/>
            </a:pPr>
            <a:r>
              <a:rPr lang="uk-UA" sz="3000" dirty="0">
                <a:solidFill>
                  <a:srgbClr val="002949"/>
                </a:solidFill>
                <a:ea typeface="Roboto Condensed Light" panose="02000000000000000000" pitchFamily="2" charset="0"/>
                <a:cs typeface="Times New Roman" panose="02020603050405020304" pitchFamily="18" charset="0"/>
              </a:rPr>
              <a:t>Допоміжні технології допустимі лише як інструмент підтримки, </a:t>
            </a:r>
            <a:r>
              <a:rPr lang="uk-UA" sz="3000" b="1" dirty="0">
                <a:solidFill>
                  <a:srgbClr val="002949"/>
                </a:solidFill>
                <a:ea typeface="Roboto Condensed Light" panose="02000000000000000000" pitchFamily="2" charset="0"/>
                <a:cs typeface="Times New Roman" panose="02020603050405020304" pitchFamily="18" charset="0"/>
              </a:rPr>
              <a:t>без прогнозування результатів справ і без втрати контролю суддею.</a:t>
            </a:r>
            <a:endParaRPr lang="uk-UA" sz="3000" b="1" dirty="0">
              <a:solidFill>
                <a:srgbClr val="002949"/>
              </a:solidFill>
              <a:effectLst/>
              <a:ea typeface="Roboto Condensed Light" panose="02000000000000000000" pitchFamily="2" charset="0"/>
              <a:cs typeface="Times New Roman" panose="02020603050405020304" pitchFamily="18" charset="0"/>
            </a:endParaRPr>
          </a:p>
          <a:p>
            <a:pPr marL="0" indent="0">
              <a:buNone/>
            </a:pPr>
            <a:endParaRPr lang="uk-UA"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78187823-D7C1-7F0B-DAB0-466BA7B69D89}"/>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22F6D5F9-4A21-E3F7-E84C-5EBFFABF46B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2C3F1E45-BC11-A49E-748A-220F0C7BBA4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ШІ в національному судочинстві: еволюція правових позицій</a:t>
            </a:r>
          </a:p>
        </p:txBody>
      </p:sp>
      <p:sp>
        <p:nvSpPr>
          <p:cNvPr id="8" name="Slide Number Placeholder 3">
            <a:extLst>
              <a:ext uri="{FF2B5EF4-FFF2-40B4-BE49-F238E27FC236}">
                <a16:creationId xmlns:a16="http://schemas.microsoft.com/office/drawing/2014/main" id="{ED98826C-A2AD-E467-33C5-A12693B95D4F}"/>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21</a:t>
            </a:r>
          </a:p>
        </p:txBody>
      </p:sp>
    </p:spTree>
    <p:extLst>
      <p:ext uri="{BB962C8B-B14F-4D97-AF65-F5344CB8AC3E}">
        <p14:creationId xmlns:p14="http://schemas.microsoft.com/office/powerpoint/2010/main" val="15717973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7"/>
            <a:ext cx="10947418" cy="1761843"/>
          </a:xfrm>
        </p:spPr>
        <p:txBody>
          <a:bodyPr/>
          <a:lstStyle/>
          <a:p>
            <a:pPr algn="ctr"/>
            <a:r>
              <a:rPr lang="en-US" sz="3200" b="1" dirty="0">
                <a:solidFill>
                  <a:srgbClr val="004E9E"/>
                </a:solidFill>
                <a:ea typeface="Roboto Condensed Light" panose="02000000000000000000" pitchFamily="2" charset="0"/>
                <a:cs typeface="Times New Roman" panose="02020603050405020304" pitchFamily="18" charset="0"/>
              </a:rPr>
              <a:t/>
            </a:r>
            <a:br>
              <a:rPr lang="en-US" sz="3200" b="1" dirty="0">
                <a:solidFill>
                  <a:srgbClr val="004E9E"/>
                </a:solidFill>
                <a:ea typeface="Roboto Condensed Light" panose="02000000000000000000" pitchFamily="2" charset="0"/>
                <a:cs typeface="Times New Roman" panose="02020603050405020304" pitchFamily="18" charset="0"/>
              </a:rPr>
            </a:br>
            <a:r>
              <a:rPr lang="ru-RU" sz="3200" b="1" dirty="0">
                <a:solidFill>
                  <a:srgbClr val="004E9E"/>
                </a:solidFill>
                <a:ea typeface="Roboto Condensed Light" panose="02000000000000000000" pitchFamily="2" charset="0"/>
                <a:cs typeface="Times New Roman" panose="02020603050405020304" pitchFamily="18" charset="0"/>
              </a:rPr>
              <a:t>Роль ШІ в судовому </a:t>
            </a:r>
            <a:r>
              <a:rPr lang="uk-UA" sz="3200" b="1" dirty="0">
                <a:solidFill>
                  <a:srgbClr val="004E9E"/>
                </a:solidFill>
                <a:ea typeface="Roboto Condensed Light" panose="02000000000000000000" pitchFamily="2" charset="0"/>
                <a:cs typeface="Times New Roman" panose="02020603050405020304" pitchFamily="18" charset="0"/>
              </a:rPr>
              <a:t>адмініструванні: підвищення ефективності роботи команд</a:t>
            </a:r>
            <a:r>
              <a:rPr lang="en-US" sz="3200" b="1" dirty="0">
                <a:solidFill>
                  <a:srgbClr val="004E9E"/>
                </a:solidFill>
                <a:ea typeface="Roboto Condensed Light" panose="02000000000000000000" pitchFamily="2" charset="0"/>
                <a:cs typeface="Times New Roman" panose="02020603050405020304" pitchFamily="18" charset="0"/>
              </a:rPr>
              <a:t/>
            </a:r>
            <a:br>
              <a:rPr lang="en-US" sz="3200" b="1" dirty="0">
                <a:solidFill>
                  <a:srgbClr val="004E9E"/>
                </a:solidFill>
                <a:ea typeface="Roboto Condensed Light" panose="02000000000000000000" pitchFamily="2" charset="0"/>
                <a:cs typeface="Times New Roman" panose="02020603050405020304" pitchFamily="18" charset="0"/>
              </a:rPr>
            </a:br>
            <a:r>
              <a:rPr lang="uk-UA" sz="1800" u="sng" dirty="0">
                <a:hlinkClick r:id="rId2"/>
              </a:rPr>
              <a:t>https://court.gov.ua/storage/portal/dsa/news/Програма_Вебінар_ШІ%20в%20судовому%20адмініструванні.pdf</a:t>
            </a:r>
            <a:r>
              <a:rPr lang="uk-UA" sz="1800" dirty="0"/>
              <a:t> </a:t>
            </a:r>
            <a:r>
              <a:rPr lang="en-US" sz="1800" dirty="0"/>
              <a:t/>
            </a:r>
            <a:br>
              <a:rPr lang="en-US" sz="1800" dirty="0"/>
            </a:br>
            <a:r>
              <a:rPr lang="en-US" sz="1800" dirty="0">
                <a:hlinkClick r:id="rId3"/>
              </a:rPr>
              <a:t>https://www.youtube.com/watch?v=gKs3yrsaz6c</a:t>
            </a:r>
            <a:r>
              <a:rPr lang="en-US" sz="1800" dirty="0"/>
              <a:t>   </a:t>
            </a:r>
            <a:r>
              <a:rPr lang="uk-UA" dirty="0"/>
              <a:t/>
            </a:r>
            <a:br>
              <a:rPr lang="uk-UA" dirty="0"/>
            </a:br>
            <a:r>
              <a:rPr lang="ru-RU" sz="3200" b="1" dirty="0">
                <a:solidFill>
                  <a:srgbClr val="004E9E"/>
                </a:solidFill>
                <a:ea typeface="Roboto Condensed Light" panose="02000000000000000000" pitchFamily="2" charset="0"/>
                <a:cs typeface="Times New Roman" panose="02020603050405020304" pitchFamily="18" charset="0"/>
              </a:rPr>
              <a:t/>
            </a:r>
            <a:br>
              <a:rPr lang="ru-RU" sz="3200" b="1" dirty="0">
                <a:solidFill>
                  <a:srgbClr val="004E9E"/>
                </a:solidFill>
                <a:ea typeface="Roboto Condensed Light" panose="02000000000000000000" pitchFamily="2" charset="0"/>
                <a:cs typeface="Times New Roman" panose="02020603050405020304" pitchFamily="18" charset="0"/>
              </a:rPr>
            </a:br>
            <a:endParaRPr lang="en-US" sz="2000" b="1" dirty="0">
              <a:solidFill>
                <a:srgbClr val="004E9E"/>
              </a:solidFill>
              <a:ea typeface="Roboto Condensed Light" panose="02000000000000000000" pitchFamily="2"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949570"/>
            <a:ext cx="11395494" cy="3915207"/>
          </a:xfrm>
        </p:spPr>
        <p:txBody>
          <a:bodyPr/>
          <a:lstStyle/>
          <a:p>
            <a:pPr indent="0" algn="just">
              <a:lnSpc>
                <a:spcPct val="100000"/>
              </a:lnSpc>
              <a:spcBef>
                <a:spcPts val="0"/>
              </a:spcBef>
              <a:spcAft>
                <a:spcPts val="0"/>
              </a:spcAft>
              <a:buNone/>
            </a:pPr>
            <a:r>
              <a:rPr lang="uk-UA" sz="3000" dirty="0"/>
              <a:t>24 лютого 2026 року відбувся онлайн-вебінар </a:t>
            </a:r>
            <a:r>
              <a:rPr lang="en-US" sz="3000" dirty="0"/>
              <a:t>(Role of AI in Court Administration: Enhancing Effectiveness and Addressing Personnel</a:t>
            </a:r>
            <a:r>
              <a:rPr lang="uk-UA" sz="3000" dirty="0"/>
              <a:t>; </a:t>
            </a:r>
            <a:r>
              <a:rPr lang="en-US" sz="3000" dirty="0"/>
              <a:t>IACA) </a:t>
            </a:r>
            <a:r>
              <a:rPr lang="uk-UA" sz="3000" dirty="0"/>
              <a:t>за участю провідних фахівців із судового адміністрування та цифровізації з України, Сінгапуру та США (зокрема Кевіна Болінга, Богдана Крикливенка, Расіма Бабанли, Кен Хві Тана та Майкла Навіна), присвячений практичним аспектам впровадження ШІ в роботу судів, управлінню даними та розробці нормативних рамок для підвищення ефективності правосуддя.</a:t>
            </a:r>
            <a:endParaRPr lang="uk-UA" sz="30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ШІ в національному судочинстві: еволюція правових позицій</a:t>
            </a: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22</a:t>
            </a:r>
            <a:endParaRPr lang="en-US" sz="1400" dirty="0">
              <a:solidFill>
                <a:srgbClr val="002949"/>
              </a:solidFill>
            </a:endParaRPr>
          </a:p>
        </p:txBody>
      </p:sp>
    </p:spTree>
    <p:extLst>
      <p:ext uri="{BB962C8B-B14F-4D97-AF65-F5344CB8AC3E}">
        <p14:creationId xmlns:p14="http://schemas.microsoft.com/office/powerpoint/2010/main" val="10143980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7"/>
            <a:ext cx="10947418" cy="1441175"/>
          </a:xfrm>
        </p:spPr>
        <p:txBody>
          <a:bodyPr/>
          <a:lstStyle/>
          <a:p>
            <a:pPr algn="ctr"/>
            <a:r>
              <a:rPr lang="en-US" sz="3200" b="1" dirty="0">
                <a:solidFill>
                  <a:srgbClr val="004E9E"/>
                </a:solidFill>
                <a:ea typeface="Roboto Condensed Light" panose="02000000000000000000" pitchFamily="2" charset="0"/>
                <a:cs typeface="Times New Roman" panose="02020603050405020304" pitchFamily="18" charset="0"/>
              </a:rPr>
              <a:t/>
            </a:r>
            <a:br>
              <a:rPr lang="en-US" sz="3200" b="1" dirty="0">
                <a:solidFill>
                  <a:srgbClr val="004E9E"/>
                </a:solidFill>
                <a:ea typeface="Roboto Condensed Light" panose="02000000000000000000" pitchFamily="2" charset="0"/>
                <a:cs typeface="Times New Roman" panose="02020603050405020304" pitchFamily="18" charset="0"/>
              </a:rPr>
            </a:br>
            <a:r>
              <a:rPr lang="uk-UA" sz="3200" b="1" dirty="0">
                <a:solidFill>
                  <a:srgbClr val="004E9E"/>
                </a:solidFill>
                <a:ea typeface="Roboto Condensed Light" panose="02000000000000000000" pitchFamily="2" charset="0"/>
                <a:cs typeface="Times New Roman" panose="02020603050405020304" pitchFamily="18" charset="0"/>
              </a:rPr>
              <a:t/>
            </a:r>
            <a:br>
              <a:rPr lang="uk-UA" sz="3200" b="1" dirty="0">
                <a:solidFill>
                  <a:srgbClr val="004E9E"/>
                </a:solidFill>
                <a:ea typeface="Roboto Condensed Light" panose="02000000000000000000" pitchFamily="2" charset="0"/>
                <a:cs typeface="Times New Roman" panose="02020603050405020304" pitchFamily="18" charset="0"/>
              </a:rPr>
            </a:br>
            <a:r>
              <a:rPr lang="ru-RU" sz="3200" b="1" dirty="0">
                <a:solidFill>
                  <a:srgbClr val="004E9E"/>
                </a:solidFill>
                <a:ea typeface="Roboto Condensed Light" panose="02000000000000000000" pitchFamily="2" charset="0"/>
                <a:cs typeface="Times New Roman" panose="02020603050405020304" pitchFamily="18" charset="0"/>
              </a:rPr>
              <a:t>Штучний інтелект у роботі адвоката та судовому процесі: можливості, межі, відповідальність</a:t>
            </a:r>
            <a:br>
              <a:rPr lang="ru-RU" sz="3200" b="1" dirty="0">
                <a:solidFill>
                  <a:srgbClr val="004E9E"/>
                </a:solidFill>
                <a:ea typeface="Roboto Condensed Light" panose="02000000000000000000" pitchFamily="2" charset="0"/>
                <a:cs typeface="Times New Roman" panose="02020603050405020304" pitchFamily="18" charset="0"/>
              </a:rPr>
            </a:br>
            <a:r>
              <a:rPr lang="en-US" sz="1800" u="sng" dirty="0">
                <a:hlinkClick r:id="rId2"/>
              </a:rPr>
              <a:t>https://uba.ua/ukr/news/sh-v-pravosudd-eksperti-obgovorili-mozhlivost-mezh-ta-vdpovdalnst-u-kiv</a:t>
            </a:r>
            <a:r>
              <a:rPr lang="uk-UA" sz="1800" u="sng" dirty="0"/>
              <a:t> </a:t>
            </a:r>
            <a:r>
              <a:rPr lang="en-US" sz="1800" dirty="0"/>
              <a:t/>
            </a:r>
            <a:br>
              <a:rPr lang="en-US" sz="1800" dirty="0"/>
            </a:br>
            <a:r>
              <a:rPr lang="en-US" sz="1800" dirty="0">
                <a:hlinkClick r:id="rId3"/>
              </a:rPr>
              <a:t>https://youtu.be/-qJ2FCeOEWQ</a:t>
            </a:r>
            <a:r>
              <a:rPr lang="uk-UA" sz="1800" dirty="0"/>
              <a:t> </a:t>
            </a:r>
            <a:r>
              <a:rPr lang="en-US" sz="1800" dirty="0"/>
              <a:t> </a:t>
            </a:r>
            <a:r>
              <a:rPr lang="uk-UA" dirty="0"/>
              <a:t/>
            </a:r>
            <a:br>
              <a:rPr lang="uk-UA" dirty="0"/>
            </a:br>
            <a:r>
              <a:rPr lang="ru-RU" sz="3200" b="1" dirty="0">
                <a:solidFill>
                  <a:srgbClr val="004E9E"/>
                </a:solidFill>
                <a:ea typeface="Roboto Condensed Light" panose="02000000000000000000" pitchFamily="2" charset="0"/>
                <a:cs typeface="Times New Roman" panose="02020603050405020304" pitchFamily="18" charset="0"/>
              </a:rPr>
              <a:t/>
            </a:r>
            <a:br>
              <a:rPr lang="ru-RU" sz="3200" b="1" dirty="0">
                <a:solidFill>
                  <a:srgbClr val="004E9E"/>
                </a:solidFill>
                <a:ea typeface="Roboto Condensed Light" panose="02000000000000000000" pitchFamily="2" charset="0"/>
                <a:cs typeface="Times New Roman" panose="02020603050405020304" pitchFamily="18" charset="0"/>
              </a:rPr>
            </a:br>
            <a:endParaRPr lang="en-US" sz="2000" b="1" dirty="0">
              <a:solidFill>
                <a:srgbClr val="004E9E"/>
              </a:solidFill>
              <a:ea typeface="Roboto Condensed Light" panose="02000000000000000000" pitchFamily="2"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949570"/>
            <a:ext cx="11395494" cy="3915207"/>
          </a:xfrm>
        </p:spPr>
        <p:txBody>
          <a:bodyPr/>
          <a:lstStyle/>
          <a:p>
            <a:pPr indent="0" algn="just">
              <a:lnSpc>
                <a:spcPct val="100000"/>
              </a:lnSpc>
              <a:spcBef>
                <a:spcPts val="0"/>
              </a:spcBef>
              <a:spcAft>
                <a:spcPts val="0"/>
              </a:spcAft>
              <a:buNone/>
            </a:pPr>
            <a:r>
              <a:rPr lang="uk-UA" sz="3000" dirty="0"/>
              <a:t>27 лютого 2026 року в Києві Мінцифри спільно з Асоціація правників України провели фахову дискусію.</a:t>
            </a:r>
          </a:p>
          <a:p>
            <a:pPr indent="0" algn="just">
              <a:lnSpc>
                <a:spcPct val="100000"/>
              </a:lnSpc>
              <a:spcBef>
                <a:spcPts val="0"/>
              </a:spcBef>
              <a:spcAft>
                <a:spcPts val="0"/>
              </a:spcAft>
              <a:buNone/>
            </a:pPr>
            <a:r>
              <a:rPr lang="uk-UA" sz="3000" dirty="0"/>
              <a:t>Метою заходу було комплексне обговорення практичного використання ШІ у правосудді, визначення допустимих меж його застосування, аналіз ризиків для процесуальних гарантій і незалежності суду, а також напрацювання підходів до етичного й нормативного врегулювання відповідальності за використання таких технологій у судовій діяльності.</a:t>
            </a:r>
            <a:endParaRPr lang="uk-UA" sz="30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ШІ в національному судочинстві: еволюція правових позицій</a:t>
            </a: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23</a:t>
            </a:r>
            <a:endParaRPr lang="en-US" sz="1400" dirty="0">
              <a:solidFill>
                <a:srgbClr val="002949"/>
              </a:solidFill>
            </a:endParaRPr>
          </a:p>
        </p:txBody>
      </p:sp>
    </p:spTree>
    <p:extLst>
      <p:ext uri="{BB962C8B-B14F-4D97-AF65-F5344CB8AC3E}">
        <p14:creationId xmlns:p14="http://schemas.microsoft.com/office/powerpoint/2010/main" val="23062262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528918-554D-296F-E1B0-1252D237809B}"/>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90595AFF-B8E1-DAA7-6B28-5918C1B3B386}"/>
              </a:ext>
            </a:extLst>
          </p:cNvPr>
          <p:cNvSpPr>
            <a:spLocks noGrp="1"/>
          </p:cNvSpPr>
          <p:nvPr>
            <p:ph type="title"/>
          </p:nvPr>
        </p:nvSpPr>
        <p:spPr>
          <a:xfrm>
            <a:off x="587036" y="500062"/>
            <a:ext cx="11257301" cy="1343025"/>
          </a:xfrm>
        </p:spPr>
        <p:txBody>
          <a:bodyPr/>
          <a:lstStyle/>
          <a:p>
            <a:pPr algn="ctr"/>
            <a:r>
              <a:rPr lang="en-US" sz="2400" b="1" dirty="0">
                <a:solidFill>
                  <a:srgbClr val="004E9E"/>
                </a:solidFill>
                <a:ea typeface="Roboto Condensed Light" panose="02000000000000000000" pitchFamily="2" charset="0"/>
                <a:cs typeface="Times New Roman" panose="02020603050405020304" pitchFamily="18" charset="0"/>
              </a:rPr>
              <a:t>CEPEJ, Report of the 44th meeting of the Bureau of the European Commission for the Efficiency of Justice, 12 January 2026, CEPEJ-BU(2026)2</a:t>
            </a:r>
            <a:r>
              <a:rPr lang="uk-UA" sz="2400" b="1" dirty="0">
                <a:solidFill>
                  <a:srgbClr val="004E9E"/>
                </a:solidFill>
                <a:ea typeface="Roboto Condensed Light" panose="02000000000000000000" pitchFamily="2" charset="0"/>
                <a:cs typeface="Times New Roman" panose="02020603050405020304" pitchFamily="18" charset="0"/>
              </a:rPr>
              <a:t/>
            </a:r>
            <a:br>
              <a:rPr lang="uk-UA" sz="2400" b="1" dirty="0">
                <a:solidFill>
                  <a:srgbClr val="004E9E"/>
                </a:solidFill>
                <a:ea typeface="Roboto Condensed Light" panose="02000000000000000000" pitchFamily="2" charset="0"/>
                <a:cs typeface="Times New Roman" panose="02020603050405020304" pitchFamily="18" charset="0"/>
              </a:rPr>
            </a:br>
            <a:r>
              <a:rPr lang="en-US" sz="2000" b="1" dirty="0">
                <a:solidFill>
                  <a:srgbClr val="004E9E"/>
                </a:solidFill>
                <a:ea typeface="Roboto Condensed Light" panose="02000000000000000000" pitchFamily="2" charset="0"/>
                <a:cs typeface="Times New Roman" panose="02020603050405020304" pitchFamily="18" charset="0"/>
                <a:hlinkClick r:id="rId2"/>
              </a:rPr>
              <a:t>https://rm.coe.int/cepej-bu-2026-rapport-reunion-bureau-composition-des-gt-2780-1226-9074/48802aa0b3</a:t>
            </a:r>
            <a:r>
              <a:rPr lang="uk-UA" sz="2000" b="1" dirty="0">
                <a:solidFill>
                  <a:srgbClr val="004E9E"/>
                </a:solidFill>
                <a:ea typeface="Roboto Condensed Light" panose="02000000000000000000" pitchFamily="2" charset="0"/>
                <a:cs typeface="Times New Roman" panose="02020603050405020304" pitchFamily="18" charset="0"/>
              </a:rPr>
              <a:t> </a:t>
            </a:r>
            <a:endParaRPr lang="uk-UA" sz="20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26FD4E55-5776-8D94-084E-79167A7ECA36}"/>
              </a:ext>
            </a:extLst>
          </p:cNvPr>
          <p:cNvSpPr>
            <a:spLocks noGrp="1"/>
          </p:cNvSpPr>
          <p:nvPr>
            <p:ph idx="1"/>
          </p:nvPr>
        </p:nvSpPr>
        <p:spPr>
          <a:xfrm>
            <a:off x="327804" y="1843087"/>
            <a:ext cx="11516534" cy="4085423"/>
          </a:xfrm>
        </p:spPr>
        <p:txBody>
          <a:bodyPr/>
          <a:lstStyle/>
          <a:p>
            <a:pPr indent="0" algn="just">
              <a:lnSpc>
                <a:spcPct val="107000"/>
              </a:lnSpc>
              <a:spcBef>
                <a:spcPts val="0"/>
              </a:spcBef>
              <a:spcAft>
                <a:spcPts val="0"/>
              </a:spcAft>
              <a:buNone/>
            </a:pPr>
            <a:r>
              <a:rPr lang="uk-UA" sz="3000" dirty="0">
                <a:solidFill>
                  <a:srgbClr val="002949"/>
                </a:solidFill>
                <a:ea typeface="Roboto Condensed Light" panose="02000000000000000000" pitchFamily="2" charset="0"/>
                <a:cs typeface="Times New Roman" panose="02020603050405020304" pitchFamily="18" charset="0"/>
              </a:rPr>
              <a:t>Бюро СЄПАЖ офіційно затвердило оновлений персональний склад своїх ключових робочих груп на період 2026–2027 років, зокрема: </a:t>
            </a:r>
            <a:r>
              <a:rPr lang="en-US" sz="3000" dirty="0">
                <a:solidFill>
                  <a:srgbClr val="002949"/>
                </a:solidFill>
                <a:ea typeface="Roboto Condensed Light" panose="02000000000000000000" pitchFamily="2" charset="0"/>
                <a:cs typeface="Times New Roman" panose="02020603050405020304" pitchFamily="18" charset="0"/>
              </a:rPr>
              <a:t>GT-EVAL, </a:t>
            </a:r>
            <a:r>
              <a:rPr lang="uk-UA" sz="3000" dirty="0">
                <a:solidFill>
                  <a:srgbClr val="002949"/>
                </a:solidFill>
                <a:ea typeface="Roboto Condensed Light" panose="02000000000000000000" pitchFamily="2" charset="0"/>
                <a:cs typeface="Times New Roman" panose="02020603050405020304" pitchFamily="18" charset="0"/>
              </a:rPr>
              <a:t>що відповідає за оцінку судових систем, </a:t>
            </a:r>
            <a:r>
              <a:rPr lang="en-US" sz="3000" dirty="0">
                <a:solidFill>
                  <a:srgbClr val="002949"/>
                </a:solidFill>
                <a:ea typeface="Roboto Condensed Light" panose="02000000000000000000" pitchFamily="2" charset="0"/>
                <a:cs typeface="Times New Roman" panose="02020603050405020304" pitchFamily="18" charset="0"/>
              </a:rPr>
              <a:t>GT-EFF, </a:t>
            </a:r>
            <a:r>
              <a:rPr lang="uk-UA" sz="3000" dirty="0">
                <a:solidFill>
                  <a:srgbClr val="002949"/>
                </a:solidFill>
                <a:ea typeface="Roboto Condensed Light" panose="02000000000000000000" pitchFamily="2" charset="0"/>
                <a:cs typeface="Times New Roman" panose="02020603050405020304" pitchFamily="18" charset="0"/>
              </a:rPr>
              <a:t>яка опікується ефективністю судочинства, та спеціалізованої групи </a:t>
            </a:r>
            <a:r>
              <a:rPr lang="en-US" sz="3000" dirty="0">
                <a:solidFill>
                  <a:srgbClr val="002949"/>
                </a:solidFill>
                <a:ea typeface="Roboto Condensed Light" panose="02000000000000000000" pitchFamily="2" charset="0"/>
                <a:cs typeface="Times New Roman" panose="02020603050405020304" pitchFamily="18" charset="0"/>
              </a:rPr>
              <a:t>GT-CYBERJUST, </a:t>
            </a:r>
            <a:r>
              <a:rPr lang="uk-UA" sz="3000" dirty="0">
                <a:solidFill>
                  <a:srgbClr val="002949"/>
                </a:solidFill>
                <a:ea typeface="Roboto Condensed Light" panose="02000000000000000000" pitchFamily="2" charset="0"/>
                <a:cs typeface="Times New Roman" panose="02020603050405020304" pitchFamily="18" charset="0"/>
              </a:rPr>
              <a:t>фокусом якої є розвиток кіберправосуддя та регулювання ШІ.</a:t>
            </a:r>
          </a:p>
          <a:p>
            <a:pPr indent="0" algn="just">
              <a:lnSpc>
                <a:spcPct val="107000"/>
              </a:lnSpc>
              <a:spcBef>
                <a:spcPts val="0"/>
              </a:spcBef>
              <a:spcAft>
                <a:spcPts val="0"/>
              </a:spcAft>
              <a:buNone/>
            </a:pPr>
            <a:r>
              <a:rPr lang="uk-UA" sz="3000" dirty="0">
                <a:solidFill>
                  <a:srgbClr val="002949"/>
                </a:solidFill>
                <a:ea typeface="Roboto Condensed Light" panose="02000000000000000000" pitchFamily="2" charset="0"/>
                <a:cs typeface="Times New Roman" panose="02020603050405020304" pitchFamily="18" charset="0"/>
              </a:rPr>
              <a:t>Представника України включено до складу цієї Робочої групи з питань кіберправосуддя та штучного інтелекту (</a:t>
            </a:r>
            <a:r>
              <a:rPr lang="en-US" sz="3000" dirty="0">
                <a:solidFill>
                  <a:srgbClr val="002949"/>
                </a:solidFill>
                <a:ea typeface="Roboto Condensed Light" panose="02000000000000000000" pitchFamily="2" charset="0"/>
                <a:cs typeface="Times New Roman" panose="02020603050405020304" pitchFamily="18" charset="0"/>
              </a:rPr>
              <a:t>CEPEJ-GT-CYBERJUST)</a:t>
            </a:r>
          </a:p>
          <a:p>
            <a:pPr marL="0" indent="0">
              <a:buNone/>
            </a:pPr>
            <a:endParaRPr lang="uk-UA"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D6D3215E-69DB-EA67-FAD8-665EB68CB644}"/>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2FFC924E-E386-D423-E2D4-2E8E68D6248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BF24AEEC-E71C-F9DC-D934-5D5D2E0178C0}"/>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ШІ в національному судочинстві: еволюція правових позицій</a:t>
            </a:r>
          </a:p>
        </p:txBody>
      </p:sp>
      <p:sp>
        <p:nvSpPr>
          <p:cNvPr id="8" name="Slide Number Placeholder 3">
            <a:extLst>
              <a:ext uri="{FF2B5EF4-FFF2-40B4-BE49-F238E27FC236}">
                <a16:creationId xmlns:a16="http://schemas.microsoft.com/office/drawing/2014/main" id="{020A0514-8410-302A-63D4-2022F184CDA5}"/>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24</a:t>
            </a:r>
          </a:p>
        </p:txBody>
      </p:sp>
    </p:spTree>
    <p:extLst>
      <p:ext uri="{BB962C8B-B14F-4D97-AF65-F5344CB8AC3E}">
        <p14:creationId xmlns:p14="http://schemas.microsoft.com/office/powerpoint/2010/main" val="16546965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A818B0-84DB-AA00-9238-16EA4159B764}"/>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9B19ECC6-4B39-3F5A-836A-7F7DF6431140}"/>
              </a:ext>
            </a:extLst>
          </p:cNvPr>
          <p:cNvSpPr>
            <a:spLocks noGrp="1"/>
          </p:cNvSpPr>
          <p:nvPr>
            <p:ph type="title"/>
          </p:nvPr>
        </p:nvSpPr>
        <p:spPr>
          <a:xfrm>
            <a:off x="587036" y="500062"/>
            <a:ext cx="11257301" cy="983681"/>
          </a:xfrm>
        </p:spPr>
        <p:txBody>
          <a:bodyPr/>
          <a:lstStyle/>
          <a:p>
            <a:pPr algn="ctr"/>
            <a:r>
              <a:rPr lang="en-US" sz="2400" b="1" dirty="0">
                <a:solidFill>
                  <a:srgbClr val="004E9E"/>
                </a:solidFill>
                <a:ea typeface="Roboto Condensed Light" panose="02000000000000000000" pitchFamily="2" charset="0"/>
                <a:cs typeface="Times New Roman" panose="02020603050405020304" pitchFamily="18" charset="0"/>
              </a:rPr>
              <a:t>Draft Concept of the Technological Training Programme for Judges, developed by the CEPEJ Working Group on Cyberjustice and Artificial Intelligence (CEPEJ-GT-CYBERJUST(2025)1Rev3</a:t>
            </a:r>
            <a:r>
              <a:rPr lang="uk-UA" sz="2400" b="1" dirty="0">
                <a:solidFill>
                  <a:srgbClr val="004E9E"/>
                </a:solidFill>
                <a:ea typeface="Roboto Condensed Light" panose="02000000000000000000" pitchFamily="2" charset="0"/>
                <a:cs typeface="Times New Roman" panose="02020603050405020304" pitchFamily="18" charset="0"/>
              </a:rPr>
              <a:t>)</a:t>
            </a:r>
            <a:endParaRPr lang="uk-UA" sz="20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AD11D029-7D4C-DBF7-F456-2BBF1B5E53E8}"/>
              </a:ext>
            </a:extLst>
          </p:cNvPr>
          <p:cNvSpPr>
            <a:spLocks noGrp="1"/>
          </p:cNvSpPr>
          <p:nvPr>
            <p:ph idx="1"/>
          </p:nvPr>
        </p:nvSpPr>
        <p:spPr>
          <a:xfrm>
            <a:off x="327804" y="1510389"/>
            <a:ext cx="11516534" cy="4418122"/>
          </a:xfrm>
        </p:spPr>
        <p:txBody>
          <a:bodyPr/>
          <a:lstStyle/>
          <a:p>
            <a:pPr indent="0" algn="just">
              <a:lnSpc>
                <a:spcPct val="107000"/>
              </a:lnSpc>
              <a:spcBef>
                <a:spcPts val="0"/>
              </a:spcBef>
              <a:spcAft>
                <a:spcPts val="0"/>
              </a:spcAft>
              <a:buNone/>
            </a:pPr>
            <a:r>
              <a:rPr lang="uk-UA" dirty="0">
                <a:solidFill>
                  <a:srgbClr val="002949"/>
                </a:solidFill>
                <a:ea typeface="Roboto Condensed Light" panose="02000000000000000000" pitchFamily="2" charset="0"/>
                <a:cs typeface="Times New Roman" panose="02020603050405020304" pitchFamily="18" charset="0"/>
              </a:rPr>
              <a:t>Цей документ є проєктом </a:t>
            </a:r>
            <a:r>
              <a:rPr lang="uk-UA" b="1" dirty="0">
                <a:solidFill>
                  <a:srgbClr val="002949"/>
                </a:solidFill>
                <a:ea typeface="Roboto Condensed Light" panose="02000000000000000000" pitchFamily="2" charset="0"/>
                <a:cs typeface="Times New Roman" panose="02020603050405020304" pitchFamily="18" charset="0"/>
              </a:rPr>
              <a:t>концепції технологічної навчальної програми для суддів</a:t>
            </a:r>
            <a:r>
              <a:rPr lang="uk-UA" dirty="0">
                <a:solidFill>
                  <a:srgbClr val="002949"/>
                </a:solidFill>
                <a:ea typeface="Roboto Condensed Light" panose="02000000000000000000" pitchFamily="2" charset="0"/>
                <a:cs typeface="Times New Roman" panose="02020603050405020304" pitchFamily="18" charset="0"/>
              </a:rPr>
              <a:t>, розробленим Робочою групою </a:t>
            </a:r>
            <a:r>
              <a:rPr lang="en-US" dirty="0">
                <a:solidFill>
                  <a:srgbClr val="002949"/>
                </a:solidFill>
                <a:ea typeface="Roboto Condensed Light" panose="02000000000000000000" pitchFamily="2" charset="0"/>
                <a:cs typeface="Times New Roman" panose="02020603050405020304" pitchFamily="18" charset="0"/>
              </a:rPr>
              <a:t>CEPEJ </a:t>
            </a:r>
            <a:r>
              <a:rPr lang="uk-UA" dirty="0">
                <a:solidFill>
                  <a:srgbClr val="002949"/>
                </a:solidFill>
                <a:ea typeface="Roboto Condensed Light" panose="02000000000000000000" pitchFamily="2" charset="0"/>
                <a:cs typeface="Times New Roman" panose="02020603050405020304" pitchFamily="18" charset="0"/>
              </a:rPr>
              <a:t>з питань кіберправосуддя та штучного інтелекту (</a:t>
            </a:r>
            <a:r>
              <a:rPr lang="en-US" dirty="0">
                <a:solidFill>
                  <a:srgbClr val="002949"/>
                </a:solidFill>
                <a:ea typeface="Roboto Condensed Light" panose="02000000000000000000" pitchFamily="2" charset="0"/>
                <a:cs typeface="Times New Roman" panose="02020603050405020304" pitchFamily="18" charset="0"/>
              </a:rPr>
              <a:t>CEPEJ-GT-CYBERJUST) </a:t>
            </a:r>
            <a:r>
              <a:rPr lang="uk-UA" dirty="0">
                <a:solidFill>
                  <a:srgbClr val="002949"/>
                </a:solidFill>
                <a:ea typeface="Roboto Condensed Light" panose="02000000000000000000" pitchFamily="2" charset="0"/>
                <a:cs typeface="Times New Roman" panose="02020603050405020304" pitchFamily="18" charset="0"/>
              </a:rPr>
              <a:t>для ухвалення на 46-му пленарному засіданні у червні 2026 року.</a:t>
            </a:r>
          </a:p>
          <a:p>
            <a:pPr indent="0" algn="just">
              <a:lnSpc>
                <a:spcPct val="107000"/>
              </a:lnSpc>
              <a:spcBef>
                <a:spcPts val="0"/>
              </a:spcBef>
              <a:spcAft>
                <a:spcPts val="0"/>
              </a:spcAft>
              <a:buNone/>
            </a:pPr>
            <a:r>
              <a:rPr lang="uk-UA" dirty="0">
                <a:solidFill>
                  <a:srgbClr val="002949"/>
                </a:solidFill>
                <a:ea typeface="Roboto Condensed Light" panose="02000000000000000000" pitchFamily="2" charset="0"/>
                <a:cs typeface="Times New Roman" panose="02020603050405020304" pitchFamily="18" charset="0"/>
              </a:rPr>
              <a:t>Текст визначає стратегічні цілі, фундаментальні принципи та модульну структуру навчання – від базової цифрової грамотності до поглибленого вивчення ШІ та кібербезпеки – з метою забезпечення ефективного правосуддя при збереженні виключної ролі людського судження та дотриманні етичних стандартів Ради Європи.</a:t>
            </a:r>
          </a:p>
          <a:p>
            <a:pPr marL="0" indent="0">
              <a:buNone/>
            </a:pPr>
            <a:endParaRPr lang="uk-UA"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1A26FFDC-4D60-33A1-83EE-C410233A2C43}"/>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D85836D-6A8D-8804-DE03-7CF42E61FC03}"/>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1370D2F1-1D12-DF7E-CAAE-DE3469166805}"/>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ШІ в національному судочинстві: еволюція правових позицій</a:t>
            </a:r>
          </a:p>
        </p:txBody>
      </p:sp>
      <p:sp>
        <p:nvSpPr>
          <p:cNvPr id="8" name="Slide Number Placeholder 3">
            <a:extLst>
              <a:ext uri="{FF2B5EF4-FFF2-40B4-BE49-F238E27FC236}">
                <a16:creationId xmlns:a16="http://schemas.microsoft.com/office/drawing/2014/main" id="{E1D49CBB-3433-F488-9EF0-D478E3CF47B3}"/>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25</a:t>
            </a:r>
          </a:p>
        </p:txBody>
      </p:sp>
    </p:spTree>
    <p:extLst>
      <p:ext uri="{BB962C8B-B14F-4D97-AF65-F5344CB8AC3E}">
        <p14:creationId xmlns:p14="http://schemas.microsoft.com/office/powerpoint/2010/main" val="41306034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B083BC-51EF-DF5F-3D81-44932C1C711F}"/>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BD8514EF-E6E2-BCA1-2195-1E9C3874295C}"/>
              </a:ext>
            </a:extLst>
          </p:cNvPr>
          <p:cNvSpPr>
            <a:spLocks noGrp="1"/>
          </p:cNvSpPr>
          <p:nvPr>
            <p:ph type="title"/>
          </p:nvPr>
        </p:nvSpPr>
        <p:spPr>
          <a:xfrm>
            <a:off x="587036" y="500063"/>
            <a:ext cx="11257301" cy="862912"/>
          </a:xfrm>
        </p:spPr>
        <p:txBody>
          <a:bodyPr/>
          <a:lstStyle/>
          <a:p>
            <a:pPr algn="ctr"/>
            <a:r>
              <a:rPr lang="ru-RU" sz="3200" b="1" dirty="0">
                <a:solidFill>
                  <a:srgbClr val="004E9E"/>
                </a:solidFill>
                <a:ea typeface="Roboto Condensed Light" panose="02000000000000000000" pitchFamily="2" charset="0"/>
                <a:cs typeface="Times New Roman" panose="02020603050405020304" pitchFamily="18" charset="0"/>
              </a:rPr>
              <a:t>Верховний Суд і </a:t>
            </a:r>
            <a:r>
              <a:rPr lang="en-US" sz="3200" b="1" dirty="0">
                <a:solidFill>
                  <a:srgbClr val="004E9E"/>
                </a:solidFill>
                <a:ea typeface="Roboto Condensed Light" panose="02000000000000000000" pitchFamily="2" charset="0"/>
                <a:cs typeface="Times New Roman" panose="02020603050405020304" pitchFamily="18" charset="0"/>
              </a:rPr>
              <a:t>SIDA: </a:t>
            </a:r>
            <a:r>
              <a:rPr lang="ru-RU" sz="3200" b="1" dirty="0">
                <a:solidFill>
                  <a:srgbClr val="004E9E"/>
                </a:solidFill>
                <a:ea typeface="Roboto Condensed Light" panose="02000000000000000000" pitchFamily="2" charset="0"/>
                <a:cs typeface="Times New Roman" panose="02020603050405020304" pitchFamily="18" charset="0"/>
              </a:rPr>
              <a:t>співпраця з цифровізації правосуддя</a:t>
            </a:r>
            <a:r>
              <a:rPr lang="ru-RU" sz="2400" b="1" dirty="0">
                <a:solidFill>
                  <a:srgbClr val="004E9E"/>
                </a:solidFill>
                <a:ea typeface="Roboto Condensed Light" panose="02000000000000000000" pitchFamily="2" charset="0"/>
                <a:cs typeface="Times New Roman" panose="02020603050405020304" pitchFamily="18" charset="0"/>
              </a:rPr>
              <a:t/>
            </a:r>
            <a:br>
              <a:rPr lang="ru-RU" sz="2400" b="1" dirty="0">
                <a:solidFill>
                  <a:srgbClr val="004E9E"/>
                </a:solidFill>
                <a:ea typeface="Roboto Condensed Light" panose="02000000000000000000" pitchFamily="2" charset="0"/>
                <a:cs typeface="Times New Roman" panose="02020603050405020304" pitchFamily="18" charset="0"/>
              </a:rPr>
            </a:br>
            <a:r>
              <a:rPr lang="en-US" sz="1800" b="1" dirty="0">
                <a:solidFill>
                  <a:srgbClr val="004E9E"/>
                </a:solidFill>
                <a:ea typeface="Roboto Condensed Light" panose="02000000000000000000" pitchFamily="2" charset="0"/>
                <a:cs typeface="Times New Roman" panose="02020603050405020304" pitchFamily="18" charset="0"/>
                <a:hlinkClick r:id="rId2"/>
              </a:rPr>
              <a:t>https://supreme.court.gov.ua/supreme/pres-centr/news/1961752</a:t>
            </a:r>
            <a:r>
              <a:rPr lang="uk-UA" sz="1800" b="1" dirty="0">
                <a:solidFill>
                  <a:srgbClr val="004E9E"/>
                </a:solidFill>
                <a:ea typeface="Roboto Condensed Light" panose="02000000000000000000" pitchFamily="2" charset="0"/>
                <a:cs typeface="Times New Roman" panose="02020603050405020304" pitchFamily="18" charset="0"/>
              </a:rPr>
              <a:t>  </a:t>
            </a:r>
            <a:endParaRPr lang="uk-UA" sz="18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FABFF7DE-3883-293C-E3E3-88FDB4E2F45E}"/>
              </a:ext>
            </a:extLst>
          </p:cNvPr>
          <p:cNvSpPr>
            <a:spLocks noGrp="1"/>
          </p:cNvSpPr>
          <p:nvPr>
            <p:ph idx="1"/>
          </p:nvPr>
        </p:nvSpPr>
        <p:spPr>
          <a:xfrm>
            <a:off x="327804" y="1389620"/>
            <a:ext cx="11516534" cy="4538890"/>
          </a:xfrm>
        </p:spPr>
        <p:txBody>
          <a:bodyPr/>
          <a:lstStyle/>
          <a:p>
            <a:pPr indent="0" algn="just">
              <a:lnSpc>
                <a:spcPct val="107000"/>
              </a:lnSpc>
              <a:spcBef>
                <a:spcPts val="0"/>
              </a:spcBef>
              <a:spcAft>
                <a:spcPts val="0"/>
              </a:spcAft>
              <a:buNone/>
            </a:pPr>
            <a:r>
              <a:rPr lang="uk-UA" dirty="0">
                <a:solidFill>
                  <a:srgbClr val="002949"/>
                </a:solidFill>
                <a:ea typeface="Roboto Condensed Light" panose="02000000000000000000" pitchFamily="2" charset="0"/>
                <a:cs typeface="Times New Roman" panose="02020603050405020304" pitchFamily="18" charset="0"/>
              </a:rPr>
              <a:t>Верховний Суд уже впровадив можливості штучного інтелекту в </a:t>
            </a:r>
            <a:r>
              <a:rPr lang="uk-UA" b="1" dirty="0">
                <a:solidFill>
                  <a:srgbClr val="002949"/>
                </a:solidFill>
                <a:ea typeface="Roboto Condensed Light" panose="02000000000000000000" pitchFamily="2" charset="0"/>
                <a:cs typeface="Times New Roman" panose="02020603050405020304" pitchFamily="18" charset="0"/>
              </a:rPr>
              <a:t>Базі правових позицій</a:t>
            </a:r>
            <a:r>
              <a:rPr lang="uk-UA" dirty="0">
                <a:solidFill>
                  <a:srgbClr val="002949"/>
                </a:solidFill>
                <a:ea typeface="Roboto Condensed Light" panose="02000000000000000000" pitchFamily="2" charset="0"/>
                <a:cs typeface="Times New Roman" panose="02020603050405020304" pitchFamily="18" charset="0"/>
              </a:rPr>
              <a:t> та спільно з ЄСПЛ запустив українськомовну версію </a:t>
            </a:r>
            <a:r>
              <a:rPr lang="en-US" dirty="0">
                <a:solidFill>
                  <a:srgbClr val="002949"/>
                </a:solidFill>
                <a:ea typeface="Roboto Condensed Light" panose="02000000000000000000" pitchFamily="2" charset="0"/>
                <a:cs typeface="Times New Roman" panose="02020603050405020304" pitchFamily="18" charset="0"/>
              </a:rPr>
              <a:t>Knowledge Sharing Platform, </a:t>
            </a:r>
            <a:r>
              <a:rPr lang="uk-UA" dirty="0">
                <a:solidFill>
                  <a:srgbClr val="002949"/>
                </a:solidFill>
                <a:ea typeface="Roboto Condensed Light" panose="02000000000000000000" pitchFamily="2" charset="0"/>
                <a:cs typeface="Times New Roman" panose="02020603050405020304" pitchFamily="18" charset="0"/>
              </a:rPr>
              <a:t>а також розширив електронний документообіг, що забезпечило відчутну економію ресурсів і підвищення ефективності судового менеджменту.</a:t>
            </a:r>
          </a:p>
          <a:p>
            <a:pPr indent="0" algn="just">
              <a:lnSpc>
                <a:spcPct val="107000"/>
              </a:lnSpc>
              <a:spcBef>
                <a:spcPts val="0"/>
              </a:spcBef>
              <a:spcAft>
                <a:spcPts val="0"/>
              </a:spcAft>
              <a:buNone/>
            </a:pPr>
            <a:r>
              <a:rPr lang="uk-UA" dirty="0">
                <a:solidFill>
                  <a:srgbClr val="002949"/>
                </a:solidFill>
                <a:ea typeface="Roboto Condensed Light" panose="02000000000000000000" pitchFamily="2" charset="0"/>
                <a:cs typeface="Times New Roman" panose="02020603050405020304" pitchFamily="18" charset="0"/>
              </a:rPr>
              <a:t>За підтримки Шведської агенції з міжнародного розвитку та співробітництва (</a:t>
            </a:r>
            <a:r>
              <a:rPr lang="en-US" dirty="0">
                <a:solidFill>
                  <a:srgbClr val="002949"/>
                </a:solidFill>
                <a:ea typeface="Roboto Condensed Light" panose="02000000000000000000" pitchFamily="2" charset="0"/>
                <a:cs typeface="Times New Roman" panose="02020603050405020304" pitchFamily="18" charset="0"/>
              </a:rPr>
              <a:t>SIDA) </a:t>
            </a:r>
            <a:r>
              <a:rPr lang="uk-UA" dirty="0">
                <a:solidFill>
                  <a:srgbClr val="002949"/>
                </a:solidFill>
                <a:ea typeface="Roboto Condensed Light" panose="02000000000000000000" pitchFamily="2" charset="0"/>
                <a:cs typeface="Times New Roman" panose="02020603050405020304" pitchFamily="18" charset="0"/>
              </a:rPr>
              <a:t>триває реалізація проєкту з розвитку ЄСІКС як уніфікованої цифрової інфраструктури для всіх судів України, що має посилити єдність судової практики, кіберстійкість системи правосуддя та її відповідність європейським стандартам.</a:t>
            </a:r>
            <a:endParaRPr lang="uk-UA"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F35A4D37-B9B7-FFF4-27E0-D2649EF34EC9}"/>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899087D8-14C5-1C5C-2213-58CE677EE773}"/>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C8DB07BD-E744-8BA9-94D5-5D9400C93039}"/>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ШІ в національному судочинстві: еволюція правових позицій</a:t>
            </a:r>
          </a:p>
        </p:txBody>
      </p:sp>
      <p:sp>
        <p:nvSpPr>
          <p:cNvPr id="8" name="Slide Number Placeholder 3">
            <a:extLst>
              <a:ext uri="{FF2B5EF4-FFF2-40B4-BE49-F238E27FC236}">
                <a16:creationId xmlns:a16="http://schemas.microsoft.com/office/drawing/2014/main" id="{1BF34179-8D4A-6EB3-1318-1675092EF617}"/>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26</a:t>
            </a:r>
          </a:p>
        </p:txBody>
      </p:sp>
    </p:spTree>
    <p:extLst>
      <p:ext uri="{BB962C8B-B14F-4D97-AF65-F5344CB8AC3E}">
        <p14:creationId xmlns:p14="http://schemas.microsoft.com/office/powerpoint/2010/main" val="28515268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3AC4E0-685C-6DA6-0E51-0584777FF877}"/>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09C64DBF-6E82-AB53-1540-03F5E20A73ED}"/>
              </a:ext>
            </a:extLst>
          </p:cNvPr>
          <p:cNvSpPr>
            <a:spLocks noGrp="1"/>
          </p:cNvSpPr>
          <p:nvPr>
            <p:ph type="title"/>
          </p:nvPr>
        </p:nvSpPr>
        <p:spPr>
          <a:xfrm>
            <a:off x="587036" y="500062"/>
            <a:ext cx="11257301" cy="889557"/>
          </a:xfrm>
        </p:spPr>
        <p:txBody>
          <a:bodyPr/>
          <a:lstStyle/>
          <a:p>
            <a:pPr algn="ctr"/>
            <a:r>
              <a:rPr lang="ru-RU" sz="3200" b="1" dirty="0">
                <a:solidFill>
                  <a:srgbClr val="004E9E"/>
                </a:solidFill>
                <a:ea typeface="Roboto Condensed Light" panose="02000000000000000000" pitchFamily="2" charset="0"/>
                <a:cs typeface="Times New Roman" panose="02020603050405020304" pitchFamily="18" charset="0"/>
              </a:rPr>
              <a:t>Ухвала ВС від 19 червня 2025 р. у справі № 520/6119/23 </a:t>
            </a:r>
            <a:r>
              <a:rPr lang="ru-RU" sz="3200" b="1" dirty="0">
                <a:solidFill>
                  <a:srgbClr val="004E9E"/>
                </a:solidFill>
                <a:ea typeface="Roboto Condensed Light" panose="02000000000000000000" pitchFamily="2" charset="0"/>
                <a:cs typeface="Times New Roman" panose="02020603050405020304" pitchFamily="18" charset="0"/>
                <a:hlinkClick r:id="rId2"/>
              </a:rPr>
              <a:t>https://reyestr.court.gov.ua/Review/128263149</a:t>
            </a:r>
            <a:r>
              <a:rPr lang="ru-RU" sz="3200" b="1" dirty="0">
                <a:solidFill>
                  <a:srgbClr val="004E9E"/>
                </a:solidFill>
                <a:ea typeface="Roboto Condensed Light" panose="02000000000000000000" pitchFamily="2" charset="0"/>
                <a:cs typeface="Times New Roman" panose="02020603050405020304" pitchFamily="18" charset="0"/>
              </a:rPr>
              <a:t>  </a:t>
            </a:r>
            <a:endParaRPr lang="uk-UA" sz="18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62A6B2A-B993-471B-164A-2FA7B46EB84C}"/>
              </a:ext>
            </a:extLst>
          </p:cNvPr>
          <p:cNvSpPr>
            <a:spLocks noGrp="1"/>
          </p:cNvSpPr>
          <p:nvPr>
            <p:ph idx="1"/>
          </p:nvPr>
        </p:nvSpPr>
        <p:spPr>
          <a:xfrm>
            <a:off x="327804" y="1416264"/>
            <a:ext cx="11516534" cy="4512246"/>
          </a:xfrm>
        </p:spPr>
        <p:txBody>
          <a:bodyPr/>
          <a:lstStyle/>
          <a:p>
            <a:pPr indent="0" algn="just">
              <a:lnSpc>
                <a:spcPct val="107000"/>
              </a:lnSpc>
              <a:spcBef>
                <a:spcPts val="0"/>
              </a:spcBef>
              <a:spcAft>
                <a:spcPts val="0"/>
              </a:spcAft>
              <a:buNone/>
            </a:pPr>
            <a:r>
              <a:rPr lang="uk-UA" dirty="0">
                <a:solidFill>
                  <a:srgbClr val="002949"/>
                </a:solidFill>
                <a:ea typeface="Roboto Condensed Light" panose="02000000000000000000" pitchFamily="2" charset="0"/>
                <a:cs typeface="Times New Roman" panose="02020603050405020304" pitchFamily="18" charset="0"/>
              </a:rPr>
              <a:t>ВС відмовив у відкритті касаційного провадження у справі про перерахунок пенсії, оскільки скаржник пропустив установлений законом строк на касаційне оскарження більш ніж на рік і не довів наявності об’єктивних та непереборних обставин, які б унеможливлювали своєчасне подання касаційної скарги.</a:t>
            </a:r>
          </a:p>
          <a:p>
            <a:pPr indent="0" algn="just">
              <a:lnSpc>
                <a:spcPct val="107000"/>
              </a:lnSpc>
              <a:spcBef>
                <a:spcPts val="0"/>
              </a:spcBef>
              <a:spcAft>
                <a:spcPts val="0"/>
              </a:spcAft>
              <a:buNone/>
            </a:pPr>
            <a:r>
              <a:rPr lang="uk-UA" dirty="0">
                <a:solidFill>
                  <a:srgbClr val="002949"/>
                </a:solidFill>
                <a:ea typeface="Roboto Condensed Light" panose="02000000000000000000" pitchFamily="2" charset="0"/>
                <a:cs typeface="Times New Roman" panose="02020603050405020304" pitchFamily="18" charset="0"/>
              </a:rPr>
              <a:t>Суд також зазначив, що труднощі зі збором доказів, формуванням правової позиції, очікування відповідей від органів влади чи використання штучного інтелекту для підготовки процесуальних документів мають суб’єктивний характер і не можуть виправдовувати пропуск процесуального строку.</a:t>
            </a:r>
            <a:endParaRPr lang="uk-UA"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8DD15808-C5C9-ED11-681E-BE9482B1D86F}"/>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57726D8C-DD14-E3E4-7789-EE01D6FF8F52}"/>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4F03AA40-126E-A69F-A29E-9A5D8979BA1F}"/>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ШІ в національному судочинстві: еволюція правових позицій</a:t>
            </a:r>
          </a:p>
        </p:txBody>
      </p:sp>
      <p:sp>
        <p:nvSpPr>
          <p:cNvPr id="8" name="Slide Number Placeholder 3">
            <a:extLst>
              <a:ext uri="{FF2B5EF4-FFF2-40B4-BE49-F238E27FC236}">
                <a16:creationId xmlns:a16="http://schemas.microsoft.com/office/drawing/2014/main" id="{EC03287C-1A85-B297-CB75-2AE19DB6B615}"/>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27</a:t>
            </a:r>
          </a:p>
        </p:txBody>
      </p:sp>
    </p:spTree>
    <p:extLst>
      <p:ext uri="{BB962C8B-B14F-4D97-AF65-F5344CB8AC3E}">
        <p14:creationId xmlns:p14="http://schemas.microsoft.com/office/powerpoint/2010/main" val="17302426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8EA2FB-DD11-C12D-4EEA-EADA4B576BD3}"/>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73A52984-B776-4E25-8D5E-F6E7D9588CB9}"/>
              </a:ext>
            </a:extLst>
          </p:cNvPr>
          <p:cNvSpPr>
            <a:spLocks noGrp="1"/>
          </p:cNvSpPr>
          <p:nvPr>
            <p:ph type="title"/>
          </p:nvPr>
        </p:nvSpPr>
        <p:spPr>
          <a:xfrm>
            <a:off x="587036" y="459684"/>
            <a:ext cx="11257301" cy="1403622"/>
          </a:xfrm>
        </p:spPr>
        <p:txBody>
          <a:bodyPr/>
          <a:lstStyle/>
          <a:p>
            <a:pPr algn="ctr">
              <a:lnSpc>
                <a:spcPct val="100000"/>
              </a:lnSpc>
            </a:pPr>
            <a:r>
              <a:rPr lang="ru-RU" sz="3200" b="1" dirty="0">
                <a:solidFill>
                  <a:srgbClr val="004E9E"/>
                </a:solidFill>
                <a:ea typeface="Roboto Condensed Light" panose="02000000000000000000" pitchFamily="2" charset="0"/>
                <a:cs typeface="Times New Roman" panose="02020603050405020304" pitchFamily="18" charset="0"/>
              </a:rPr>
              <a:t>Ухвали ВС від </a:t>
            </a:r>
            <a:r>
              <a:rPr lang="ru-RU" sz="3200" b="1" dirty="0" smtClean="0">
                <a:solidFill>
                  <a:srgbClr val="004E9E"/>
                </a:solidFill>
                <a:ea typeface="Roboto Condensed Light" panose="02000000000000000000" pitchFamily="2" charset="0"/>
                <a:cs typeface="Times New Roman" panose="02020603050405020304" pitchFamily="18" charset="0"/>
              </a:rPr>
              <a:t>15.01.2026 </a:t>
            </a:r>
            <a:r>
              <a:rPr lang="ru-RU" sz="3200" b="1" dirty="0">
                <a:solidFill>
                  <a:srgbClr val="004E9E"/>
                </a:solidFill>
                <a:ea typeface="Roboto Condensed Light" panose="02000000000000000000" pitchFamily="2" charset="0"/>
                <a:cs typeface="Times New Roman" panose="02020603050405020304" pitchFamily="18" charset="0"/>
              </a:rPr>
              <a:t>у справі № 240/14153/24 </a:t>
            </a:r>
            <a:br>
              <a:rPr lang="ru-RU" sz="3200" b="1" dirty="0">
                <a:solidFill>
                  <a:srgbClr val="004E9E"/>
                </a:solidFill>
                <a:ea typeface="Roboto Condensed Light" panose="02000000000000000000" pitchFamily="2" charset="0"/>
                <a:cs typeface="Times New Roman" panose="02020603050405020304" pitchFamily="18" charset="0"/>
              </a:rPr>
            </a:br>
            <a:r>
              <a:rPr lang="ru-RU" sz="3200" b="1" dirty="0">
                <a:solidFill>
                  <a:srgbClr val="004E9E"/>
                </a:solidFill>
                <a:ea typeface="Roboto Condensed Light" panose="02000000000000000000" pitchFamily="2" charset="0"/>
                <a:cs typeface="Times New Roman" panose="02020603050405020304" pitchFamily="18" charset="0"/>
              </a:rPr>
              <a:t>та від 03.02.2026 у справі № 340/2365/25</a:t>
            </a:r>
            <a:r>
              <a:rPr lang="ru-RU" sz="1800" b="1" dirty="0">
                <a:solidFill>
                  <a:srgbClr val="004E9E"/>
                </a:solidFill>
                <a:ea typeface="Roboto Condensed Light" panose="02000000000000000000" pitchFamily="2" charset="0"/>
                <a:cs typeface="Times New Roman" panose="02020603050405020304" pitchFamily="18" charset="0"/>
              </a:rPr>
              <a:t/>
            </a:r>
            <a:br>
              <a:rPr lang="ru-RU" sz="1800" b="1" dirty="0">
                <a:solidFill>
                  <a:srgbClr val="004E9E"/>
                </a:solidFill>
                <a:ea typeface="Roboto Condensed Light" panose="02000000000000000000" pitchFamily="2" charset="0"/>
                <a:cs typeface="Times New Roman" panose="02020603050405020304" pitchFamily="18" charset="0"/>
              </a:rPr>
            </a:br>
            <a:r>
              <a:rPr lang="ru-RU" sz="1800" b="1" dirty="0">
                <a:solidFill>
                  <a:srgbClr val="004E9E"/>
                </a:solidFill>
                <a:ea typeface="Roboto Condensed Light" panose="02000000000000000000" pitchFamily="2" charset="0"/>
                <a:cs typeface="Times New Roman" panose="02020603050405020304" pitchFamily="18" charset="0"/>
              </a:rPr>
              <a:t> </a:t>
            </a:r>
            <a:r>
              <a:rPr lang="ru-RU" sz="1800" b="1" dirty="0">
                <a:solidFill>
                  <a:srgbClr val="004E9E"/>
                </a:solidFill>
                <a:ea typeface="Roboto Condensed Light" panose="02000000000000000000" pitchFamily="2" charset="0"/>
                <a:cs typeface="Times New Roman" panose="02020603050405020304" pitchFamily="18" charset="0"/>
                <a:hlinkClick r:id="rId2"/>
              </a:rPr>
              <a:t>https://reyestr.court.gov.ua/Review/133336040</a:t>
            </a:r>
            <a:r>
              <a:rPr lang="ru-RU" sz="1800" b="1" dirty="0">
                <a:solidFill>
                  <a:srgbClr val="004E9E"/>
                </a:solidFill>
                <a:ea typeface="Roboto Condensed Light" panose="02000000000000000000" pitchFamily="2" charset="0"/>
                <a:cs typeface="Times New Roman" panose="02020603050405020304" pitchFamily="18" charset="0"/>
              </a:rPr>
              <a:t>  </a:t>
            </a:r>
            <a:r>
              <a:rPr lang="en-US" sz="1800" b="1" dirty="0">
                <a:solidFill>
                  <a:srgbClr val="004E9E"/>
                </a:solidFill>
                <a:ea typeface="Roboto Condensed Light" panose="02000000000000000000" pitchFamily="2" charset="0"/>
                <a:cs typeface="Times New Roman" panose="02020603050405020304" pitchFamily="18" charset="0"/>
                <a:hlinkClick r:id="rId3"/>
              </a:rPr>
              <a:t>https://reyestr.court.gov.ua/Review/133764626</a:t>
            </a:r>
            <a:r>
              <a:rPr lang="uk-UA" sz="1800" b="1" dirty="0">
                <a:solidFill>
                  <a:srgbClr val="004E9E"/>
                </a:solidFill>
                <a:ea typeface="Roboto Condensed Light" panose="02000000000000000000" pitchFamily="2" charset="0"/>
                <a:cs typeface="Times New Roman" panose="02020603050405020304" pitchFamily="18" charset="0"/>
              </a:rPr>
              <a:t> </a:t>
            </a:r>
            <a:endParaRPr lang="uk-UA" sz="18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673CCB0B-6461-B7C8-AAB2-9F2CA8CB4E8F}"/>
              </a:ext>
            </a:extLst>
          </p:cNvPr>
          <p:cNvSpPr>
            <a:spLocks noGrp="1"/>
          </p:cNvSpPr>
          <p:nvPr>
            <p:ph idx="1"/>
          </p:nvPr>
        </p:nvSpPr>
        <p:spPr>
          <a:xfrm>
            <a:off x="327804" y="1863306"/>
            <a:ext cx="11516534" cy="4065204"/>
          </a:xfrm>
        </p:spPr>
        <p:txBody>
          <a:bodyPr/>
          <a:lstStyle/>
          <a:p>
            <a:pPr indent="0" algn="just">
              <a:lnSpc>
                <a:spcPct val="107000"/>
              </a:lnSpc>
              <a:spcBef>
                <a:spcPts val="0"/>
              </a:spcBef>
              <a:spcAft>
                <a:spcPts val="0"/>
              </a:spcAft>
              <a:buNone/>
            </a:pPr>
            <a:r>
              <a:rPr lang="uk-UA" sz="3200" noProof="0" dirty="0">
                <a:solidFill>
                  <a:srgbClr val="002949"/>
                </a:solidFill>
                <a:ea typeface="Roboto Condensed Light" panose="02000000000000000000" pitchFamily="2" charset="0"/>
                <a:cs typeface="Times New Roman" panose="02020603050405020304" pitchFamily="18" charset="0"/>
              </a:rPr>
              <a:t>Подання учасником справи процесуальних документів із посиланням на вигадані постанови та правові позиції ВС, які відсутні в ЄДРСР, порушує принцип добросовісності користування процесуальними правами, оскільки такі дії можуть свідчити про використання генеративного штучного інтелекту та виникнення так званих «галюцинацій» - ситуацій, коли система ШІ створює неправдиву інформацію, подаючи її як достовірну.</a:t>
            </a:r>
          </a:p>
        </p:txBody>
      </p:sp>
      <p:sp>
        <p:nvSpPr>
          <p:cNvPr id="4" name="Text Placeholder 2">
            <a:extLst>
              <a:ext uri="{FF2B5EF4-FFF2-40B4-BE49-F238E27FC236}">
                <a16:creationId xmlns:a16="http://schemas.microsoft.com/office/drawing/2014/main" id="{693AA724-13BC-1643-9564-3D75B3F5DF69}"/>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60591A89-3658-2366-F275-12627BC3A116}"/>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DE00DF30-C0BE-9D1A-5E55-13A4BED29E2F}"/>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ШІ в національному судочинстві: еволюція правових позицій</a:t>
            </a:r>
          </a:p>
        </p:txBody>
      </p:sp>
      <p:sp>
        <p:nvSpPr>
          <p:cNvPr id="8" name="Slide Number Placeholder 3">
            <a:extLst>
              <a:ext uri="{FF2B5EF4-FFF2-40B4-BE49-F238E27FC236}">
                <a16:creationId xmlns:a16="http://schemas.microsoft.com/office/drawing/2014/main" id="{8F5D20EE-DD89-2148-09C4-2DEEC286A8B4}"/>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28</a:t>
            </a:r>
          </a:p>
        </p:txBody>
      </p:sp>
    </p:spTree>
    <p:extLst>
      <p:ext uri="{BB962C8B-B14F-4D97-AF65-F5344CB8AC3E}">
        <p14:creationId xmlns:p14="http://schemas.microsoft.com/office/powerpoint/2010/main" val="35988978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39DF6E-60CD-F9B3-B451-62203DB9406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FB78FCEE-F1EF-EF3F-6AD1-FF87BA0D8ECE}"/>
              </a:ext>
            </a:extLst>
          </p:cNvPr>
          <p:cNvSpPr>
            <a:spLocks noGrp="1"/>
          </p:cNvSpPr>
          <p:nvPr>
            <p:ph type="title"/>
          </p:nvPr>
        </p:nvSpPr>
        <p:spPr>
          <a:xfrm>
            <a:off x="587036" y="500062"/>
            <a:ext cx="11257301" cy="1276979"/>
          </a:xfrm>
        </p:spPr>
        <p:txBody>
          <a:bodyPr/>
          <a:lstStyle/>
          <a:p>
            <a:pPr algn="ctr"/>
            <a:r>
              <a:rPr lang="ru-RU" sz="3200" b="1" dirty="0">
                <a:solidFill>
                  <a:srgbClr val="004E9E"/>
                </a:solidFill>
                <a:ea typeface="Roboto Condensed Light" panose="02000000000000000000" pitchFamily="2" charset="0"/>
                <a:cs typeface="Times New Roman" panose="02020603050405020304" pitchFamily="18" charset="0"/>
              </a:rPr>
              <a:t>Ухвали ВС від 15.01.2026 у справі № 240/14153/24 </a:t>
            </a:r>
            <a:br>
              <a:rPr lang="ru-RU" sz="3200" b="1" dirty="0">
                <a:solidFill>
                  <a:srgbClr val="004E9E"/>
                </a:solidFill>
                <a:ea typeface="Roboto Condensed Light" panose="02000000000000000000" pitchFamily="2" charset="0"/>
                <a:cs typeface="Times New Roman" panose="02020603050405020304" pitchFamily="18" charset="0"/>
              </a:rPr>
            </a:br>
            <a:r>
              <a:rPr lang="ru-RU" sz="3200" b="1" dirty="0">
                <a:solidFill>
                  <a:srgbClr val="004E9E"/>
                </a:solidFill>
                <a:ea typeface="Roboto Condensed Light" panose="02000000000000000000" pitchFamily="2" charset="0"/>
                <a:cs typeface="Times New Roman" panose="02020603050405020304" pitchFamily="18" charset="0"/>
              </a:rPr>
              <a:t>та від 03.02.2026 у справі № 340/2365/25</a:t>
            </a:r>
            <a:r>
              <a:rPr lang="ru-RU" sz="1800" b="1" dirty="0">
                <a:solidFill>
                  <a:srgbClr val="004E9E"/>
                </a:solidFill>
                <a:ea typeface="Roboto Condensed Light" panose="02000000000000000000" pitchFamily="2" charset="0"/>
                <a:cs typeface="Times New Roman" panose="02020603050405020304" pitchFamily="18" charset="0"/>
              </a:rPr>
              <a:t/>
            </a:r>
            <a:br>
              <a:rPr lang="ru-RU" sz="1800" b="1" dirty="0">
                <a:solidFill>
                  <a:srgbClr val="004E9E"/>
                </a:solidFill>
                <a:ea typeface="Roboto Condensed Light" panose="02000000000000000000" pitchFamily="2" charset="0"/>
                <a:cs typeface="Times New Roman" panose="02020603050405020304" pitchFamily="18" charset="0"/>
              </a:rPr>
            </a:br>
            <a:r>
              <a:rPr lang="ru-RU" sz="1800" b="1" dirty="0">
                <a:solidFill>
                  <a:srgbClr val="004E9E"/>
                </a:solidFill>
                <a:ea typeface="Roboto Condensed Light" panose="02000000000000000000" pitchFamily="2" charset="0"/>
                <a:cs typeface="Times New Roman" panose="02020603050405020304" pitchFamily="18" charset="0"/>
              </a:rPr>
              <a:t> </a:t>
            </a:r>
            <a:r>
              <a:rPr lang="ru-RU" sz="1800" b="1" dirty="0">
                <a:solidFill>
                  <a:srgbClr val="004E9E"/>
                </a:solidFill>
                <a:ea typeface="Roboto Condensed Light" panose="02000000000000000000" pitchFamily="2" charset="0"/>
                <a:cs typeface="Times New Roman" panose="02020603050405020304" pitchFamily="18" charset="0"/>
                <a:hlinkClick r:id="rId2"/>
              </a:rPr>
              <a:t>https://reyestr.court.gov.ua/Review/133336040</a:t>
            </a:r>
            <a:r>
              <a:rPr lang="ru-RU" sz="1800" b="1" dirty="0">
                <a:solidFill>
                  <a:srgbClr val="004E9E"/>
                </a:solidFill>
                <a:ea typeface="Roboto Condensed Light" panose="02000000000000000000" pitchFamily="2" charset="0"/>
                <a:cs typeface="Times New Roman" panose="02020603050405020304" pitchFamily="18" charset="0"/>
              </a:rPr>
              <a:t>   </a:t>
            </a:r>
            <a:r>
              <a:rPr lang="ru-RU" sz="1800" b="1" dirty="0">
                <a:solidFill>
                  <a:srgbClr val="004E9E"/>
                </a:solidFill>
                <a:ea typeface="Roboto Condensed Light" panose="02000000000000000000" pitchFamily="2" charset="0"/>
                <a:cs typeface="Times New Roman" panose="02020603050405020304" pitchFamily="18" charset="0"/>
                <a:hlinkClick r:id="rId3"/>
              </a:rPr>
              <a:t>https://reyestr.court.gov.ua/Review/133764626</a:t>
            </a:r>
            <a:r>
              <a:rPr lang="ru-RU" sz="1800" b="1" dirty="0">
                <a:solidFill>
                  <a:srgbClr val="004E9E"/>
                </a:solidFill>
                <a:ea typeface="Roboto Condensed Light" panose="02000000000000000000" pitchFamily="2" charset="0"/>
                <a:cs typeface="Times New Roman" panose="02020603050405020304" pitchFamily="18" charset="0"/>
              </a:rPr>
              <a:t>  </a:t>
            </a:r>
            <a:endParaRPr lang="uk-UA" sz="18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EC3801E0-5CCF-79CF-7134-08623B6FD083}"/>
              </a:ext>
            </a:extLst>
          </p:cNvPr>
          <p:cNvSpPr>
            <a:spLocks noGrp="1"/>
          </p:cNvSpPr>
          <p:nvPr>
            <p:ph idx="1"/>
          </p:nvPr>
        </p:nvSpPr>
        <p:spPr>
          <a:xfrm>
            <a:off x="327804" y="1777042"/>
            <a:ext cx="11516534" cy="4151468"/>
          </a:xfrm>
        </p:spPr>
        <p:txBody>
          <a:bodyPr/>
          <a:lstStyle/>
          <a:p>
            <a:pPr indent="0" algn="just">
              <a:lnSpc>
                <a:spcPct val="107000"/>
              </a:lnSpc>
              <a:spcBef>
                <a:spcPts val="0"/>
              </a:spcBef>
              <a:spcAft>
                <a:spcPts val="0"/>
              </a:spcAft>
              <a:buNone/>
            </a:pPr>
            <a:r>
              <a:rPr lang="uk-UA" sz="3000" dirty="0">
                <a:solidFill>
                  <a:srgbClr val="002949"/>
                </a:solidFill>
                <a:ea typeface="Roboto Condensed Light" panose="02000000000000000000" pitchFamily="2" charset="0"/>
                <a:cs typeface="Times New Roman" panose="02020603050405020304" pitchFamily="18" charset="0"/>
              </a:rPr>
              <a:t>Ви</a:t>
            </a:r>
            <a:r>
              <a:rPr lang="uk-UA" sz="3000" noProof="0" dirty="0">
                <a:solidFill>
                  <a:srgbClr val="002949"/>
                </a:solidFill>
                <a:ea typeface="Roboto Condensed Light" panose="02000000000000000000" pitchFamily="2" charset="0"/>
                <a:cs typeface="Times New Roman" panose="02020603050405020304" pitchFamily="18" charset="0"/>
              </a:rPr>
              <a:t>користання ШІ для підготовки процесуальних документів саме по собі не заборонене, однак воно допускається лише як допоміжний інструмент за умови обов’язкового фахового людського контролю (human-in-the-loop), при цьому відповідальність за достовірність наведених у процесуальних документах даних повністю покладається на учасника справи, а подання документів без належної професійної перевірки може розцінюватися як недобросовісне користування процесуальними правами та прояв неповаги до суду.</a:t>
            </a:r>
            <a:endParaRPr lang="uk-UA" sz="3000" noProof="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3F84C48C-11A7-B13D-FFB7-B858ECCC0581}"/>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DEE35B5F-48CF-13DA-2A23-8441FC5BE1F1}"/>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9D549B1-B5BE-CE67-8BC0-8647AB573BF5}"/>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ШІ в національному судочинстві: еволюція правових позицій</a:t>
            </a:r>
          </a:p>
        </p:txBody>
      </p:sp>
      <p:sp>
        <p:nvSpPr>
          <p:cNvPr id="8" name="Slide Number Placeholder 3">
            <a:extLst>
              <a:ext uri="{FF2B5EF4-FFF2-40B4-BE49-F238E27FC236}">
                <a16:creationId xmlns:a16="http://schemas.microsoft.com/office/drawing/2014/main" id="{3F0F2141-B163-3759-BFB1-8529451B3E6F}"/>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29</a:t>
            </a:r>
          </a:p>
        </p:txBody>
      </p:sp>
    </p:spTree>
    <p:extLst>
      <p:ext uri="{BB962C8B-B14F-4D97-AF65-F5344CB8AC3E}">
        <p14:creationId xmlns:p14="http://schemas.microsoft.com/office/powerpoint/2010/main" val="13980438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4">
            <a:extLst>
              <a:ext uri="{FF2B5EF4-FFF2-40B4-BE49-F238E27FC236}">
                <a16:creationId xmlns:a16="http://schemas.microsoft.com/office/drawing/2014/main" id="{2C703E52-4BE2-15A0-6776-C6B38B390E80}"/>
              </a:ext>
            </a:extLst>
          </p:cNvPr>
          <p:cNvSpPr>
            <a:spLocks noChangeArrowheads="1"/>
          </p:cNvSpPr>
          <p:nvPr/>
        </p:nvSpPr>
        <p:spPr bwMode="auto">
          <a:xfrm>
            <a:off x="587036" y="738234"/>
            <a:ext cx="11108140" cy="4893647"/>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lnSpc>
                <a:spcPct val="100000"/>
              </a:lnSpc>
              <a:spcBef>
                <a:spcPts val="0"/>
              </a:spcBef>
              <a:spcAft>
                <a:spcPts val="0"/>
              </a:spcAft>
              <a:buNone/>
            </a:pPr>
            <a:r>
              <a:rPr lang="uk-UA" sz="1500" dirty="0">
                <a:solidFill>
                  <a:srgbClr val="002949"/>
                </a:solidFill>
                <a:effectLst/>
                <a:ea typeface="Roboto Condensed Light" panose="02000000000000000000" pitchFamily="2" charset="0"/>
                <a:cs typeface="Times New Roman" panose="02020603050405020304" pitchFamily="18" charset="0"/>
              </a:rPr>
              <a:t>1. </a:t>
            </a:r>
            <a:r>
              <a:rPr lang="uk-UA" sz="1350" dirty="0">
                <a:solidFill>
                  <a:srgbClr val="002949"/>
                </a:solidFill>
                <a:effectLst/>
                <a:ea typeface="Roboto Condensed Light" panose="02000000000000000000" pitchFamily="2" charset="0"/>
                <a:cs typeface="Times New Roman" panose="02020603050405020304" pitchFamily="18" charset="0"/>
              </a:rPr>
              <a:t>Берназюк Ян. Штучний інтелект та система правосуддя України: результати співпраці у році, що минув </a:t>
            </a:r>
            <a:r>
              <a:rPr lang="en-US" sz="1350" dirty="0">
                <a:solidFill>
                  <a:srgbClr val="002949"/>
                </a:solidFill>
                <a:effectLst/>
                <a:ea typeface="Roboto Condensed Light" panose="02000000000000000000" pitchFamily="2" charset="0"/>
                <a:cs typeface="Times New Roman" panose="02020603050405020304" pitchFamily="18" charset="0"/>
                <a:hlinkClick r:id="rId2"/>
              </a:rPr>
              <a:t>https://so.supreme.court.gov.ua/authors/934/shtuchnyi-intelekt-ta-systema-pravosuddia-ukrainy-rezultaty-spivpratsi-u-rotsi-sh%D1%81ho-mynuv</a:t>
            </a:r>
            <a:r>
              <a:rPr lang="uk-UA" sz="1350" dirty="0">
                <a:solidFill>
                  <a:srgbClr val="002949"/>
                </a:solidFill>
                <a:effectLst/>
                <a:ea typeface="Roboto Condensed Light" panose="02000000000000000000" pitchFamily="2" charset="0"/>
                <a:cs typeface="Times New Roman" panose="02020603050405020304" pitchFamily="18" charset="0"/>
              </a:rPr>
              <a:t> </a:t>
            </a:r>
            <a:endParaRPr lang="en-US" sz="1350" dirty="0">
              <a:solidFill>
                <a:srgbClr val="002949"/>
              </a:solidFill>
              <a:effectLst/>
              <a:ea typeface="Roboto Condensed Light" panose="02000000000000000000" pitchFamily="2" charset="0"/>
              <a:cs typeface="Times New Roman" panose="02020603050405020304" pitchFamily="18" charset="0"/>
            </a:endParaRPr>
          </a:p>
          <a:p>
            <a:pPr algn="just">
              <a:lnSpc>
                <a:spcPct val="100000"/>
              </a:lnSpc>
              <a:spcBef>
                <a:spcPts val="0"/>
              </a:spcBef>
              <a:spcAft>
                <a:spcPts val="0"/>
              </a:spcAft>
              <a:buNone/>
            </a:pPr>
            <a:r>
              <a:rPr lang="uk-UA" sz="1350" dirty="0">
                <a:solidFill>
                  <a:srgbClr val="002949"/>
                </a:solidFill>
                <a:effectLst/>
                <a:ea typeface="Roboto Condensed Light" panose="02000000000000000000" pitchFamily="2" charset="0"/>
                <a:cs typeface="Times New Roman" panose="02020603050405020304" pitchFamily="18" charset="0"/>
              </a:rPr>
              <a:t>2. Берназюк Ян. Наукові надбання як основа для наступних кроків на шляху інтеграції штучного інтелекту в систему правосуддя </a:t>
            </a:r>
            <a:r>
              <a:rPr lang="en-US" sz="1350" dirty="0">
                <a:solidFill>
                  <a:srgbClr val="002949"/>
                </a:solidFill>
                <a:effectLst/>
                <a:ea typeface="Roboto Condensed Light" panose="02000000000000000000" pitchFamily="2" charset="0"/>
                <a:cs typeface="Times New Roman" panose="02020603050405020304" pitchFamily="18" charset="0"/>
                <a:hlinkClick r:id="rId3"/>
              </a:rPr>
              <a:t>https://so.supreme.court.gov.ua/news/949/naukovi-nadbannia-iak-osnova-dlia-nastupnykh-krokiv-na-shliakhu-intehratsii-shtuchnoho-intelektu-v-systemu-pravosuddia</a:t>
            </a:r>
            <a:r>
              <a:rPr lang="uk-UA" sz="1350" dirty="0">
                <a:solidFill>
                  <a:srgbClr val="002949"/>
                </a:solidFill>
                <a:effectLst/>
                <a:ea typeface="Roboto Condensed Light" panose="02000000000000000000" pitchFamily="2" charset="0"/>
                <a:cs typeface="Times New Roman" panose="02020603050405020304" pitchFamily="18" charset="0"/>
              </a:rPr>
              <a:t> </a:t>
            </a:r>
            <a:r>
              <a:rPr lang="en-US" sz="1350" dirty="0">
                <a:solidFill>
                  <a:srgbClr val="002949"/>
                </a:solidFill>
                <a:effectLst/>
                <a:ea typeface="Roboto Condensed Light" panose="02000000000000000000" pitchFamily="2" charset="0"/>
                <a:cs typeface="Times New Roman" panose="02020603050405020304" pitchFamily="18" charset="0"/>
              </a:rPr>
              <a:t> </a:t>
            </a:r>
          </a:p>
          <a:p>
            <a:pPr algn="just">
              <a:lnSpc>
                <a:spcPct val="100000"/>
              </a:lnSpc>
              <a:spcBef>
                <a:spcPts val="0"/>
              </a:spcBef>
              <a:spcAft>
                <a:spcPts val="0"/>
              </a:spcAft>
              <a:buNone/>
            </a:pPr>
            <a:r>
              <a:rPr lang="ru-RU" sz="1350" dirty="0">
                <a:solidFill>
                  <a:srgbClr val="002949"/>
                </a:solidFill>
                <a:ea typeface="Roboto Condensed Light" panose="02000000000000000000" pitchFamily="2" charset="0"/>
                <a:cs typeface="Times New Roman" panose="02020603050405020304" pitchFamily="18" charset="0"/>
              </a:rPr>
              <a:t>3. Берназюк Ян. Цифрова ера правосуддя: роль ШІ у забезпеченні єдності судової практики в Україні </a:t>
            </a:r>
            <a:r>
              <a:rPr lang="en-US" sz="1350" dirty="0">
                <a:solidFill>
                  <a:srgbClr val="002949"/>
                </a:solidFill>
                <a:effectLst/>
                <a:ea typeface="Roboto Condensed Light" panose="02000000000000000000" pitchFamily="2" charset="0"/>
                <a:cs typeface="Times New Roman" panose="02020603050405020304" pitchFamily="18" charset="0"/>
                <a:hlinkClick r:id="rId4"/>
              </a:rPr>
              <a:t>https://so.supreme.court.gov.ua/news/986/tsyfrova-era-pravosuddia-rol-shi-u-zabezpechenni-iednosti-sudovoi-praktyky-v-ukraini</a:t>
            </a:r>
            <a:r>
              <a:rPr lang="uk-UA" sz="1350" dirty="0">
                <a:solidFill>
                  <a:srgbClr val="002949"/>
                </a:solidFill>
                <a:effectLst/>
                <a:ea typeface="Roboto Condensed Light" panose="02000000000000000000" pitchFamily="2" charset="0"/>
                <a:cs typeface="Times New Roman" panose="02020603050405020304" pitchFamily="18" charset="0"/>
              </a:rPr>
              <a:t> </a:t>
            </a:r>
            <a:r>
              <a:rPr lang="en-US" sz="1350" dirty="0">
                <a:solidFill>
                  <a:srgbClr val="002949"/>
                </a:solidFill>
                <a:effectLst/>
                <a:ea typeface="Roboto Condensed Light" panose="02000000000000000000" pitchFamily="2" charset="0"/>
                <a:cs typeface="Times New Roman" panose="02020603050405020304" pitchFamily="18" charset="0"/>
              </a:rPr>
              <a:t> </a:t>
            </a:r>
            <a:endParaRPr lang="uk-UA" sz="1350" dirty="0">
              <a:solidFill>
                <a:srgbClr val="002949"/>
              </a:solidFill>
              <a:effectLst/>
              <a:ea typeface="Roboto Condensed Light" panose="02000000000000000000" pitchFamily="2" charset="0"/>
              <a:cs typeface="Times New Roman" panose="02020603050405020304" pitchFamily="18" charset="0"/>
            </a:endParaRPr>
          </a:p>
          <a:p>
            <a:pPr algn="just">
              <a:lnSpc>
                <a:spcPct val="100000"/>
              </a:lnSpc>
              <a:spcBef>
                <a:spcPts val="0"/>
              </a:spcBef>
              <a:spcAft>
                <a:spcPts val="0"/>
              </a:spcAft>
              <a:buNone/>
            </a:pPr>
            <a:r>
              <a:rPr lang="uk-UA" sz="1350" dirty="0">
                <a:effectLst/>
                <a:ea typeface="Roboto Condensed Light" panose="02000000000000000000" pitchFamily="2" charset="0"/>
                <a:cs typeface="Times New Roman" panose="02020603050405020304" pitchFamily="18" charset="0"/>
              </a:rPr>
              <a:t>4. </a:t>
            </a:r>
            <a:r>
              <a:rPr lang="en-US" sz="1350" dirty="0">
                <a:effectLst/>
                <a:ea typeface="Roboto Condensed Light" panose="02000000000000000000" pitchFamily="2" charset="0"/>
                <a:cs typeface="Times New Roman" panose="02020603050405020304" pitchFamily="18" charset="0"/>
              </a:rPr>
              <a:t>Bernaziuk Ian. Artificial Intelligence and the Judicial system of Ukraine: results of cooperation in the past year</a:t>
            </a:r>
            <a:r>
              <a:rPr lang="uk-UA" sz="1350" dirty="0">
                <a:effectLst/>
                <a:ea typeface="Roboto Condensed Light" panose="02000000000000000000" pitchFamily="2" charset="0"/>
                <a:cs typeface="Times New Roman" panose="02020603050405020304" pitchFamily="18" charset="0"/>
              </a:rPr>
              <a:t> </a:t>
            </a:r>
            <a:r>
              <a:rPr lang="uk-UA" sz="1350" u="sng" kern="100" dirty="0">
                <a:solidFill>
                  <a:srgbClr val="0563C1"/>
                </a:solidFill>
                <a:effectLst/>
                <a:ea typeface="Calibri" panose="020F0502020204030204" pitchFamily="34" charset="0"/>
                <a:cs typeface="Times New Roman" panose="02020603050405020304" pitchFamily="18" charset="0"/>
                <a:hlinkClick r:id="rId5"/>
              </a:rPr>
              <a:t>https://constitutionalist.com.ua/artificial-intelligence-and-the-judicial-system-of-ukraine-results-of-cooperation-in-the-past-year</a:t>
            </a:r>
            <a:r>
              <a:rPr lang="uk-UA" sz="1350" kern="100" dirty="0">
                <a:effectLst/>
                <a:ea typeface="Calibri" panose="020F0502020204030204" pitchFamily="34" charset="0"/>
                <a:cs typeface="Times New Roman" panose="02020603050405020304" pitchFamily="18" charset="0"/>
              </a:rPr>
              <a:t> </a:t>
            </a:r>
          </a:p>
          <a:p>
            <a:pPr algn="just">
              <a:lnSpc>
                <a:spcPct val="100000"/>
              </a:lnSpc>
              <a:spcBef>
                <a:spcPts val="0"/>
              </a:spcBef>
              <a:spcAft>
                <a:spcPts val="0"/>
              </a:spcAft>
              <a:buNone/>
            </a:pPr>
            <a:r>
              <a:rPr lang="uk-UA" sz="1350" kern="100" dirty="0">
                <a:ea typeface="Calibri" panose="020F0502020204030204" pitchFamily="34" charset="0"/>
                <a:cs typeface="Times New Roman" panose="02020603050405020304" pitchFamily="18" charset="0"/>
              </a:rPr>
              <a:t>5. Берназюк Ян. Штучний інтелект і його використання для забезпечення єдності судової практики як складової довіри до суду // Слово Національної школи суддів України. – 2024, № 2(49), С. 16-35 </a:t>
            </a:r>
            <a:r>
              <a:rPr lang="en-US" sz="1350" kern="100" dirty="0">
                <a:ea typeface="Calibri" panose="020F0502020204030204" pitchFamily="34" charset="0"/>
                <a:cs typeface="Times New Roman" panose="02020603050405020304" pitchFamily="18" charset="0"/>
                <a:hlinkClick r:id="rId6"/>
              </a:rPr>
              <a:t>https://slovo.nsj.gov.ua/images/pdf/2024_4_49/nsj_4_49_2024.pdf</a:t>
            </a:r>
            <a:r>
              <a:rPr lang="uk-UA" sz="1350" kern="100" dirty="0">
                <a:ea typeface="Calibri" panose="020F0502020204030204" pitchFamily="34" charset="0"/>
                <a:cs typeface="Times New Roman" panose="02020603050405020304" pitchFamily="18" charset="0"/>
              </a:rPr>
              <a:t> </a:t>
            </a:r>
          </a:p>
          <a:p>
            <a:pPr algn="just">
              <a:lnSpc>
                <a:spcPct val="100000"/>
              </a:lnSpc>
              <a:spcBef>
                <a:spcPts val="0"/>
              </a:spcBef>
              <a:spcAft>
                <a:spcPts val="0"/>
              </a:spcAft>
              <a:buNone/>
            </a:pPr>
            <a:r>
              <a:rPr lang="uk-UA" sz="1350" kern="100" dirty="0">
                <a:ea typeface="Calibri" panose="020F0502020204030204" pitchFamily="34" charset="0"/>
                <a:cs typeface="Times New Roman" panose="02020603050405020304" pitchFamily="18" charset="0"/>
              </a:rPr>
              <a:t>6. </a:t>
            </a:r>
            <a:r>
              <a:rPr lang="ru-RU" sz="1350" kern="100" dirty="0">
                <a:ea typeface="Calibri" panose="020F0502020204030204" pitchFamily="34" charset="0"/>
                <a:cs typeface="Times New Roman" panose="02020603050405020304" pitchFamily="18" charset="0"/>
              </a:rPr>
              <a:t>Берназюк Ян. </a:t>
            </a:r>
            <a:r>
              <a:rPr lang="uk-UA" sz="1350" kern="100" dirty="0">
                <a:ea typeface="Calibri" panose="020F0502020204030204" pitchFamily="34" charset="0"/>
                <a:cs typeface="Times New Roman" panose="02020603050405020304" pitchFamily="18" charset="0"/>
              </a:rPr>
              <a:t>Ера ШІ й роль верховних судів у цифровій трансформації правосуддя // Юридична газет</a:t>
            </a:r>
            <a:r>
              <a:rPr lang="ru-RU" sz="1350" kern="100" dirty="0">
                <a:ea typeface="Calibri" panose="020F0502020204030204" pitchFamily="34" charset="0"/>
                <a:cs typeface="Times New Roman" panose="02020603050405020304" pitchFamily="18" charset="0"/>
              </a:rPr>
              <a:t>а. № 4 (792). - С. 16-18. </a:t>
            </a:r>
            <a:r>
              <a:rPr lang="en-US" sz="1350" kern="100" dirty="0">
                <a:ea typeface="Calibri" panose="020F0502020204030204" pitchFamily="34" charset="0"/>
                <a:cs typeface="Times New Roman" panose="02020603050405020304" pitchFamily="18" charset="0"/>
                <a:hlinkClick r:id="rId7"/>
              </a:rPr>
              <a:t>https://yur-gazeta.com/publications/practice/sudova-praktika/era-shi-y-rol-verhovnih-sudiv-u-cifroviy-transformaciyi-pravosuddya.html</a:t>
            </a:r>
            <a:r>
              <a:rPr lang="uk-UA" sz="1350" kern="100" dirty="0">
                <a:ea typeface="Calibri" panose="020F0502020204030204" pitchFamily="34" charset="0"/>
                <a:cs typeface="Times New Roman" panose="02020603050405020304" pitchFamily="18" charset="0"/>
              </a:rPr>
              <a:t> </a:t>
            </a:r>
          </a:p>
          <a:p>
            <a:pPr algn="just">
              <a:lnSpc>
                <a:spcPct val="100000"/>
              </a:lnSpc>
              <a:spcBef>
                <a:spcPts val="0"/>
              </a:spcBef>
              <a:spcAft>
                <a:spcPts val="0"/>
              </a:spcAft>
              <a:buNone/>
            </a:pPr>
            <a:r>
              <a:rPr lang="uk-UA" sz="1350" kern="100" dirty="0">
                <a:effectLst/>
                <a:ea typeface="Calibri" panose="020F0502020204030204" pitchFamily="34" charset="0"/>
                <a:cs typeface="Times New Roman" panose="02020603050405020304" pitchFamily="18" charset="0"/>
              </a:rPr>
              <a:t>7. </a:t>
            </a:r>
            <a:r>
              <a:rPr lang="en-US" sz="1350" dirty="0">
                <a:ea typeface="Roboto Condensed Light" panose="02000000000000000000" pitchFamily="2" charset="0"/>
                <a:cs typeface="Times New Roman" panose="02020603050405020304" pitchFamily="18" charset="0"/>
              </a:rPr>
              <a:t>Bernaziuk Ian. </a:t>
            </a:r>
            <a:r>
              <a:rPr lang="en-US" sz="1350" kern="100" dirty="0">
                <a:effectLst/>
                <a:ea typeface="Calibri" panose="020F0502020204030204" pitchFamily="34" charset="0"/>
                <a:cs typeface="Times New Roman" panose="02020603050405020304" pitchFamily="18" charset="0"/>
              </a:rPr>
              <a:t>Artificial Intelligence in the Ukrainian Judiciary: Charting the Course Under the Digital Gavel</a:t>
            </a:r>
            <a:r>
              <a:rPr lang="uk-UA" sz="1350" kern="100" dirty="0">
                <a:effectLst/>
                <a:ea typeface="Calibri" panose="020F0502020204030204" pitchFamily="34" charset="0"/>
                <a:cs typeface="Times New Roman" panose="02020603050405020304" pitchFamily="18" charset="0"/>
              </a:rPr>
              <a:t> </a:t>
            </a:r>
            <a:r>
              <a:rPr lang="en-US" sz="1350" kern="100" dirty="0">
                <a:ea typeface="Calibri" panose="020F0502020204030204" pitchFamily="34" charset="0"/>
                <a:cs typeface="Times New Roman" panose="02020603050405020304" pitchFamily="18" charset="0"/>
                <a:hlinkClick r:id="rId8"/>
              </a:rPr>
              <a:t>https://constitutionalist.com.ua/artificial-intelligence-in-the-ukrainian-judiciary-charting-the-course-under-the-digital-gavel</a:t>
            </a:r>
            <a:endParaRPr lang="uk-UA" sz="1350" kern="100" dirty="0">
              <a:ea typeface="Calibri" panose="020F0502020204030204" pitchFamily="34" charset="0"/>
              <a:cs typeface="Times New Roman" panose="02020603050405020304" pitchFamily="18" charset="0"/>
            </a:endParaRPr>
          </a:p>
          <a:p>
            <a:pPr algn="just">
              <a:lnSpc>
                <a:spcPct val="100000"/>
              </a:lnSpc>
              <a:spcBef>
                <a:spcPts val="0"/>
              </a:spcBef>
              <a:spcAft>
                <a:spcPts val="0"/>
              </a:spcAft>
              <a:buNone/>
            </a:pPr>
            <a:r>
              <a:rPr lang="uk-UA" altLang="uk-UA" sz="1350" kern="100" dirty="0">
                <a:solidFill>
                  <a:srgbClr val="002949"/>
                </a:solidFill>
                <a:cs typeface="Times New Roman" panose="02020603050405020304" pitchFamily="18" charset="0"/>
              </a:rPr>
              <a:t>8. </a:t>
            </a:r>
            <a:r>
              <a:rPr lang="en-US" sz="1350" dirty="0">
                <a:ea typeface="Roboto Condensed Light" panose="02000000000000000000" pitchFamily="2" charset="0"/>
                <a:cs typeface="Times New Roman" panose="02020603050405020304" pitchFamily="18" charset="0"/>
              </a:rPr>
              <a:t>Bernaziuk Ian. </a:t>
            </a:r>
            <a:r>
              <a:rPr lang="en-US" altLang="uk-UA" sz="1350" kern="100" dirty="0">
                <a:solidFill>
                  <a:srgbClr val="002949"/>
                </a:solidFill>
                <a:cs typeface="Times New Roman" panose="02020603050405020304" pitchFamily="18" charset="0"/>
              </a:rPr>
              <a:t>Benchmarking Justice: Can Advanced AI Satisfy the Rule of Law Standards? </a:t>
            </a:r>
            <a:r>
              <a:rPr lang="en-US" sz="1350" dirty="0">
                <a:hlinkClick r:id="rId9"/>
              </a:rPr>
              <a:t>https://court.gov.ua/storage/portal/supreme/prezentacii_2025/156_AI_Benchmarking_Justice_bernaziuk.pdf</a:t>
            </a:r>
            <a:endParaRPr lang="uk-UA" altLang="uk-UA" sz="1350" kern="100" dirty="0">
              <a:solidFill>
                <a:srgbClr val="002949"/>
              </a:solidFill>
              <a:cs typeface="Times New Roman" panose="02020603050405020304" pitchFamily="18" charset="0"/>
            </a:endParaRPr>
          </a:p>
          <a:p>
            <a:pPr algn="just">
              <a:lnSpc>
                <a:spcPct val="100000"/>
              </a:lnSpc>
              <a:spcBef>
                <a:spcPts val="0"/>
              </a:spcBef>
              <a:spcAft>
                <a:spcPts val="0"/>
              </a:spcAft>
              <a:buNone/>
            </a:pPr>
            <a:r>
              <a:rPr lang="ru-RU" altLang="uk-UA" sz="1350" dirty="0">
                <a:solidFill>
                  <a:srgbClr val="002949"/>
                </a:solidFill>
              </a:rPr>
              <a:t>9. Берназюк Ян. Правосуддя </a:t>
            </a:r>
            <a:r>
              <a:rPr lang="uk-UA" sz="1350" noProof="0" dirty="0">
                <a:solidFill>
                  <a:srgbClr val="002949"/>
                </a:solidFill>
              </a:rPr>
              <a:t>майбутнього</a:t>
            </a:r>
            <a:r>
              <a:rPr lang="uk-UA" sz="1350" noProof="0">
                <a:solidFill>
                  <a:srgbClr val="002949"/>
                </a:solidFill>
              </a:rPr>
              <a:t>: з</a:t>
            </a:r>
            <a:r>
              <a:rPr lang="ru-RU" altLang="uk-UA" sz="1350">
                <a:solidFill>
                  <a:srgbClr val="002949"/>
                </a:solidFill>
              </a:rPr>
              <a:t>береження</a:t>
            </a:r>
            <a:r>
              <a:rPr lang="ru-RU" altLang="uk-UA" sz="1350" dirty="0">
                <a:solidFill>
                  <a:srgbClr val="002949"/>
                </a:solidFill>
              </a:rPr>
              <a:t> незалежності та людяності в еру ШІ </a:t>
            </a:r>
            <a:r>
              <a:rPr lang="en-US" altLang="uk-UA" sz="1350" dirty="0">
                <a:solidFill>
                  <a:srgbClr val="002949"/>
                </a:solidFill>
                <a:hlinkClick r:id="rId10"/>
              </a:rPr>
              <a:t>https://court.gov.ua/storage/portal/supreme/161.%20Future_justice_independent_humane%20AI-era_bernaziuk%20%D0%B3%D0%BE%D1%82%D0%BE%D0%B2%D0%BE.pdf</a:t>
            </a:r>
            <a:r>
              <a:rPr lang="uk-UA" altLang="uk-UA" sz="1350" dirty="0">
                <a:solidFill>
                  <a:srgbClr val="002949"/>
                </a:solidFill>
              </a:rPr>
              <a:t> </a:t>
            </a:r>
            <a:r>
              <a:rPr lang="en-US" altLang="uk-UA" sz="1350" dirty="0">
                <a:solidFill>
                  <a:srgbClr val="002949"/>
                </a:solidFill>
              </a:rPr>
              <a:t> </a:t>
            </a:r>
            <a:endParaRPr lang="uk-UA" altLang="uk-UA" sz="1350" dirty="0">
              <a:solidFill>
                <a:srgbClr val="002949"/>
              </a:solidFill>
            </a:endParaRPr>
          </a:p>
          <a:p>
            <a:pPr algn="just">
              <a:lnSpc>
                <a:spcPct val="100000"/>
              </a:lnSpc>
              <a:spcBef>
                <a:spcPts val="0"/>
              </a:spcBef>
              <a:spcAft>
                <a:spcPts val="0"/>
              </a:spcAft>
              <a:buNone/>
            </a:pPr>
            <a:r>
              <a:rPr lang="ru-RU" altLang="uk-UA" sz="1350" dirty="0">
                <a:solidFill>
                  <a:srgbClr val="002949"/>
                </a:solidFill>
              </a:rPr>
              <a:t>10. Берназюк Ян. Межі втручання у приватне життя в умовах загроз національній безпеці: стандарти і виклики для правосуддя</a:t>
            </a:r>
          </a:p>
          <a:p>
            <a:pPr algn="just">
              <a:lnSpc>
                <a:spcPct val="100000"/>
              </a:lnSpc>
              <a:spcBef>
                <a:spcPts val="0"/>
              </a:spcBef>
              <a:spcAft>
                <a:spcPts val="0"/>
              </a:spcAft>
              <a:buNone/>
            </a:pPr>
            <a:r>
              <a:rPr lang="ru-RU" altLang="uk-UA" sz="1350" dirty="0">
                <a:solidFill>
                  <a:srgbClr val="002949"/>
                </a:solidFill>
                <a:hlinkClick r:id="rId11"/>
              </a:rPr>
              <a:t>https://court.gov.ua/storage/portal/supreme/135.%20Limits_of_Interference_Private_Life_under_National_Security%20Threats_bernaziuk.pdf</a:t>
            </a:r>
            <a:r>
              <a:rPr lang="ru-RU" altLang="uk-UA" sz="1350" dirty="0">
                <a:solidFill>
                  <a:srgbClr val="002949"/>
                </a:solidFill>
              </a:rPr>
              <a:t> </a:t>
            </a:r>
          </a:p>
          <a:p>
            <a:pPr algn="just">
              <a:lnSpc>
                <a:spcPct val="100000"/>
              </a:lnSpc>
              <a:spcBef>
                <a:spcPts val="0"/>
              </a:spcBef>
              <a:spcAft>
                <a:spcPts val="0"/>
              </a:spcAft>
              <a:buNone/>
            </a:pPr>
            <a:r>
              <a:rPr lang="ru-RU" altLang="uk-UA" sz="1350" dirty="0">
                <a:solidFill>
                  <a:srgbClr val="002949"/>
                </a:solidFill>
              </a:rPr>
              <a:t>11. Берназюк Ян, Фонова Олена. Правосуддя 2035: між правом і кодом»: Випуск № 18 подкастів НШСУ </a:t>
            </a:r>
            <a:r>
              <a:rPr lang="ru-RU" altLang="uk-UA" sz="1350" dirty="0">
                <a:solidFill>
                  <a:srgbClr val="002949"/>
                </a:solidFill>
                <a:hlinkClick r:id="rId12"/>
              </a:rPr>
              <a:t>https://youtu.be/UlghLhHV8os?si=nCpvAl5p5KP3tY_G</a:t>
            </a:r>
            <a:r>
              <a:rPr lang="ru-RU" altLang="uk-UA" sz="1350" dirty="0">
                <a:solidFill>
                  <a:srgbClr val="002949"/>
                </a:solidFill>
              </a:rPr>
              <a:t> </a:t>
            </a:r>
            <a:endParaRPr lang="en-US" altLang="uk-UA" sz="1350" dirty="0">
              <a:solidFill>
                <a:srgbClr val="002949"/>
              </a:solidFill>
            </a:endParaRPr>
          </a:p>
        </p:txBody>
      </p:sp>
      <p:sp>
        <p:nvSpPr>
          <p:cNvPr id="4" name="Сувій: горизонтальний 3">
            <a:extLst>
              <a:ext uri="{FF2B5EF4-FFF2-40B4-BE49-F238E27FC236}">
                <a16:creationId xmlns:a16="http://schemas.microsoft.com/office/drawing/2014/main" id="{1C051F15-B886-844B-3B90-6CA90B01F7F8}"/>
              </a:ext>
            </a:extLst>
          </p:cNvPr>
          <p:cNvSpPr/>
          <p:nvPr/>
        </p:nvSpPr>
        <p:spPr>
          <a:xfrm>
            <a:off x="780176" y="210312"/>
            <a:ext cx="9873934" cy="406452"/>
          </a:xfrm>
          <a:prstGeom prst="horizontalScroll">
            <a:avLst>
              <a:gd name="adj" fmla="val 2500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180340"/>
            <a:r>
              <a:rPr lang="uk-UA" sz="2400" dirty="0">
                <a:solidFill>
                  <a:srgbClr val="004E9E"/>
                </a:solidFill>
                <a:effectLst/>
                <a:latin typeface="Roboto Condensed Light" panose="02000000000000000000" pitchFamily="2" charset="0"/>
                <a:ea typeface="Roboto Condensed Light" panose="02000000000000000000" pitchFamily="2" charset="0"/>
              </a:rPr>
              <a:t>ДОДАТКОВІ ДЖЕРЕЛА</a:t>
            </a:r>
          </a:p>
        </p:txBody>
      </p:sp>
      <p:sp>
        <p:nvSpPr>
          <p:cNvPr id="5" name="Text Placeholder 2"/>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sp>
        <p:nvSpPr>
          <p:cNvPr id="6" name="Slide Number Placeholder 3"/>
          <p:cNvSpPr>
            <a:spLocks noGrp="1"/>
          </p:cNvSpPr>
          <p:nvPr>
            <p:ph type="sldNum" sz="quarter" idx="12"/>
          </p:nvPr>
        </p:nvSpPr>
        <p:spPr>
          <a:xfrm>
            <a:off x="9267351" y="5995665"/>
            <a:ext cx="2404944" cy="402652"/>
          </a:xfrm>
        </p:spPr>
        <p:txBody>
          <a:bodyPr/>
          <a:lstStyle/>
          <a:p>
            <a:fld id="{0028107A-3699-427E-AA78-C770AD5EC5EB}" type="slidenum">
              <a:rPr lang="uk-UA" sz="1400" smtClean="0">
                <a:solidFill>
                  <a:srgbClr val="002949"/>
                </a:solidFill>
              </a:rPr>
              <a:t>29</a:t>
            </a:fld>
            <a:endParaRPr lang="en-US" sz="1400" dirty="0">
              <a:solidFill>
                <a:srgbClr val="002949"/>
              </a:solidFill>
            </a:endParaRPr>
          </a:p>
        </p:txBody>
      </p:sp>
      <p:cxnSp>
        <p:nvCxnSpPr>
          <p:cNvPr id="7" name="Прямая соединительная линия 6"/>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8" name="Text Placeholder 2"/>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ШІ в національному судочинстві: еволюція правових позицій</a:t>
            </a:r>
            <a:endParaRPr lang="uk-UA" altLang="uk-UA" dirty="0">
              <a:solidFill>
                <a:srgbClr val="002949"/>
              </a:solidFill>
            </a:endParaRPr>
          </a:p>
        </p:txBody>
      </p:sp>
    </p:spTree>
    <p:extLst>
      <p:ext uri="{BB962C8B-B14F-4D97-AF65-F5344CB8AC3E}">
        <p14:creationId xmlns:p14="http://schemas.microsoft.com/office/powerpoint/2010/main" val="3454949370"/>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08C3A-FEFD-E1B6-9AA5-51637E9C4EE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B2845B-AE0F-B2E5-CD15-7640E3E941A4}"/>
              </a:ext>
            </a:extLst>
          </p:cNvPr>
          <p:cNvSpPr>
            <a:spLocks noGrp="1"/>
          </p:cNvSpPr>
          <p:nvPr>
            <p:ph type="title"/>
          </p:nvPr>
        </p:nvSpPr>
        <p:spPr>
          <a:xfrm>
            <a:off x="775880" y="377506"/>
            <a:ext cx="11197584" cy="897621"/>
          </a:xfrm>
        </p:spPr>
        <p:txBody>
          <a:bodyPr/>
          <a:lstStyle/>
          <a:p>
            <a:pPr algn="ctr"/>
            <a:r>
              <a:rPr lang="uk-UA" sz="3600" b="1" dirty="0">
                <a:solidFill>
                  <a:srgbClr val="004E9E"/>
                </a:solidFill>
                <a:ea typeface="Roboto Condensed Light" panose="02000000000000000000" pitchFamily="2" charset="0"/>
                <a:cs typeface="Times New Roman" panose="02020603050405020304" pitchFamily="18" charset="0"/>
              </a:rPr>
              <a:t>ЗАКОН УКРАЇНИ «ПРО АДМІНІСТРАТИВНУ ПРОЦЕДУРУ» </a:t>
            </a:r>
            <a:br>
              <a:rPr lang="uk-UA" sz="3600" b="1" dirty="0">
                <a:solidFill>
                  <a:srgbClr val="004E9E"/>
                </a:solidFill>
                <a:ea typeface="Roboto Condensed Light" panose="02000000000000000000" pitchFamily="2" charset="0"/>
                <a:cs typeface="Times New Roman" panose="02020603050405020304" pitchFamily="18" charset="0"/>
              </a:rPr>
            </a:br>
            <a:r>
              <a:rPr lang="en-US" sz="2400" b="1" dirty="0">
                <a:solidFill>
                  <a:srgbClr val="004E9E"/>
                </a:solidFill>
                <a:ea typeface="Roboto Condensed Light" panose="02000000000000000000" pitchFamily="2" charset="0"/>
                <a:cs typeface="Times New Roman" panose="02020603050405020304" pitchFamily="18" charset="0"/>
                <a:hlinkClick r:id="rId2"/>
              </a:rPr>
              <a:t>https://zakon.rada.gov.ua/laws/show/2073-20</a:t>
            </a:r>
            <a:r>
              <a:rPr lang="uk-UA" sz="2400" b="1" dirty="0">
                <a:solidFill>
                  <a:srgbClr val="004E9E"/>
                </a:solidFill>
                <a:ea typeface="Roboto Condensed Light" panose="02000000000000000000" pitchFamily="2" charset="0"/>
                <a:cs typeface="Times New Roman" panose="02020603050405020304" pitchFamily="18" charset="0"/>
              </a:rPr>
              <a:t> </a:t>
            </a:r>
            <a:endParaRPr lang="uk-UA" sz="24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6F288080-5F7C-546A-A847-1AF55E44655B}"/>
              </a:ext>
            </a:extLst>
          </p:cNvPr>
          <p:cNvSpPr>
            <a:spLocks noGrp="1"/>
          </p:cNvSpPr>
          <p:nvPr>
            <p:ph idx="1"/>
          </p:nvPr>
        </p:nvSpPr>
        <p:spPr>
          <a:xfrm>
            <a:off x="327804" y="1392572"/>
            <a:ext cx="11395494" cy="4472206"/>
          </a:xfrm>
        </p:spPr>
        <p:txBody>
          <a:bodyPr/>
          <a:lstStyle/>
          <a:p>
            <a:pPr indent="0" algn="just">
              <a:lnSpc>
                <a:spcPct val="100000"/>
              </a:lnSpc>
              <a:spcBef>
                <a:spcPts val="0"/>
              </a:spcBef>
              <a:spcAft>
                <a:spcPts val="0"/>
              </a:spcAft>
              <a:buNone/>
            </a:pPr>
            <a:r>
              <a:rPr lang="uk-UA" sz="3000" noProof="0" dirty="0"/>
              <a:t>Стаття 62. Розгляд і вирішення справи в автоматичному режимі</a:t>
            </a:r>
          </a:p>
          <a:p>
            <a:pPr indent="0" algn="just">
              <a:lnSpc>
                <a:spcPct val="100000"/>
              </a:lnSpc>
              <a:spcBef>
                <a:spcPts val="0"/>
              </a:spcBef>
              <a:spcAft>
                <a:spcPts val="0"/>
              </a:spcAft>
              <a:buNone/>
            </a:pPr>
            <a:r>
              <a:rPr lang="uk-UA" sz="3000" noProof="0" dirty="0"/>
              <a:t>1. У випадках та порядку, визначених законом, адміністративне провадження повністю або частково здійснюється адміністративним органом в автоматичному режимі (</a:t>
            </a:r>
            <a:r>
              <a:rPr lang="uk-UA" sz="3000" b="1" noProof="0" dirty="0"/>
              <a:t>за допомогою програмних засобів, без втручання людини</a:t>
            </a:r>
            <a:r>
              <a:rPr lang="uk-UA" sz="3000" noProof="0" dirty="0"/>
              <a:t>).</a:t>
            </a:r>
          </a:p>
          <a:p>
            <a:pPr indent="0" algn="just">
              <a:lnSpc>
                <a:spcPct val="100000"/>
              </a:lnSpc>
              <a:spcBef>
                <a:spcPts val="0"/>
              </a:spcBef>
              <a:spcAft>
                <a:spcPts val="0"/>
              </a:spcAft>
              <a:buNone/>
            </a:pPr>
            <a:r>
              <a:rPr lang="uk-UA" sz="3000" noProof="0" dirty="0"/>
              <a:t>2. Адміністративний орган </a:t>
            </a:r>
            <a:r>
              <a:rPr lang="uk-UA" sz="3000" b="1" noProof="0" dirty="0"/>
              <a:t>зобов’язаний вживати заходів</a:t>
            </a:r>
            <a:r>
              <a:rPr lang="uk-UA" sz="3000" noProof="0" dirty="0"/>
              <a:t> для розгляду справ в автоматичному режимі.</a:t>
            </a:r>
          </a:p>
          <a:p>
            <a:pPr indent="0" algn="just">
              <a:lnSpc>
                <a:spcPct val="100000"/>
              </a:lnSpc>
              <a:spcBef>
                <a:spcPts val="0"/>
              </a:spcBef>
              <a:spcAft>
                <a:spcPts val="0"/>
              </a:spcAft>
              <a:buNone/>
            </a:pPr>
            <a:r>
              <a:rPr lang="uk-UA" sz="3000" noProof="0" dirty="0"/>
              <a:t>3. Адміністративний орган </a:t>
            </a:r>
            <a:r>
              <a:rPr lang="uk-UA" sz="3000" b="1" noProof="0" dirty="0"/>
              <a:t>несе відповідальність </a:t>
            </a:r>
            <a:r>
              <a:rPr lang="uk-UA" sz="3000" noProof="0" dirty="0"/>
              <a:t>за адміністративні акти, прийняті в автоматичному режимі.</a:t>
            </a: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53EB8888-F013-F71A-8754-E8DAEBF1DC2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4C25B0C-B3A5-8277-B519-2927B197F94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1DBEFAF-BBA0-D9B1-B04E-6D5995FD8F0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ШІ в національному судочинстві: еволюція правових позицій</a:t>
            </a:r>
          </a:p>
        </p:txBody>
      </p:sp>
      <p:sp>
        <p:nvSpPr>
          <p:cNvPr id="8" name="Slide Number Placeholder 3">
            <a:extLst>
              <a:ext uri="{FF2B5EF4-FFF2-40B4-BE49-F238E27FC236}">
                <a16:creationId xmlns:a16="http://schemas.microsoft.com/office/drawing/2014/main" id="{7CB2C24B-8072-F526-57BC-C2DC70E9E83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3</a:t>
            </a:fld>
            <a:endParaRPr lang="en-US" sz="1400" dirty="0">
              <a:solidFill>
                <a:srgbClr val="002949"/>
              </a:solidFill>
            </a:endParaRPr>
          </a:p>
        </p:txBody>
      </p:sp>
    </p:spTree>
    <p:extLst>
      <p:ext uri="{BB962C8B-B14F-4D97-AF65-F5344CB8AC3E}">
        <p14:creationId xmlns:p14="http://schemas.microsoft.com/office/powerpoint/2010/main" val="4308302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002949"/>
        </a:solidFill>
        <a:effectLst/>
      </p:bgPr>
    </p:bg>
    <p:spTree>
      <p:nvGrpSpPr>
        <p:cNvPr id="1" name=""/>
        <p:cNvGrpSpPr/>
        <p:nvPr/>
      </p:nvGrpSpPr>
      <p:grpSpPr>
        <a:xfrm>
          <a:off x="0" y="0"/>
          <a:ext cx="0" cy="0"/>
          <a:chOff x="0" y="0"/>
          <a:chExt cx="0" cy="0"/>
        </a:xfrm>
      </p:grpSpPr>
      <p:pic>
        <p:nvPicPr>
          <p:cNvPr id="5" name="Графіка 13">
            <a:extLst>
              <a:ext uri="{FF2B5EF4-FFF2-40B4-BE49-F238E27FC236}">
                <a16:creationId xmlns:a16="http://schemas.microsoft.com/office/drawing/2014/main" id="{807C6EA5-01E7-4961-906B-E8F780987E95}"/>
              </a:ext>
            </a:extLst>
          </p:cNvPr>
          <p:cNvPicPr>
            <a:picLocks noChangeAspect="1"/>
          </p:cNvPicPr>
          <p:nvPr/>
        </p:nvPicPr>
        <p:blipFill>
          <a:blip r:embed="rId2">
            <a:extLst>
              <a:ext uri="{96DAC541-7B7A-43D3-8B79-37D633B846F1}">
                <asvg:svgBlip xmlns="" xmlns:asvg="http://schemas.microsoft.com/office/drawing/2016/SVG/main" r:embed="rId3"/>
              </a:ext>
            </a:extLst>
          </a:blip>
          <a:stretch>
            <a:fillRect/>
          </a:stretch>
        </p:blipFill>
        <p:spPr>
          <a:xfrm>
            <a:off x="587375" y="584200"/>
            <a:ext cx="1232064" cy="1510617"/>
          </a:xfrm>
          <a:prstGeom prst="rect">
            <a:avLst/>
          </a:prstGeom>
        </p:spPr>
      </p:pic>
      <p:sp>
        <p:nvSpPr>
          <p:cNvPr id="6" name="TextBox 5">
            <a:extLst>
              <a:ext uri="{FF2B5EF4-FFF2-40B4-BE49-F238E27FC236}">
                <a16:creationId xmlns:a16="http://schemas.microsoft.com/office/drawing/2014/main" id="{234FC462-91EA-4801-A062-F8D36BEF3FCA}"/>
              </a:ext>
            </a:extLst>
          </p:cNvPr>
          <p:cNvSpPr txBox="1">
            <a:spLocks noChangeArrowheads="1"/>
          </p:cNvSpPr>
          <p:nvPr/>
        </p:nvSpPr>
        <p:spPr bwMode="auto">
          <a:xfrm>
            <a:off x="482525" y="5569506"/>
            <a:ext cx="4933283"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uk-UA" altLang="ru-RU" sz="4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Дякую за увагу</a:t>
            </a:r>
            <a:r>
              <a:rPr lang="en-US" altLang="ru-RU" sz="4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a:t>
            </a:r>
            <a:endParaRPr lang="uk-UA" altLang="ru-RU" sz="4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endParaRPr>
          </a:p>
        </p:txBody>
      </p:sp>
      <p:cxnSp>
        <p:nvCxnSpPr>
          <p:cNvPr id="7" name="Пряма сполучна лінія 2">
            <a:extLst>
              <a:ext uri="{FF2B5EF4-FFF2-40B4-BE49-F238E27FC236}">
                <a16:creationId xmlns:a16="http://schemas.microsoft.com/office/drawing/2014/main" id="{89431B16-B8A7-4491-BBE3-19389F18F114}"/>
              </a:ext>
            </a:extLst>
          </p:cNvPr>
          <p:cNvCxnSpPr>
            <a:cxnSpLocks/>
          </p:cNvCxnSpPr>
          <p:nvPr/>
        </p:nvCxnSpPr>
        <p:spPr>
          <a:xfrm>
            <a:off x="587375" y="5477773"/>
            <a:ext cx="907161"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Місце для номера слайда 1">
            <a:extLst>
              <a:ext uri="{FF2B5EF4-FFF2-40B4-BE49-F238E27FC236}">
                <a16:creationId xmlns:a16="http://schemas.microsoft.com/office/drawing/2014/main" id="{5AE18610-062B-FEA4-3C53-2BB8686D94BF}"/>
              </a:ext>
            </a:extLst>
          </p:cNvPr>
          <p:cNvSpPr>
            <a:spLocks noGrp="1"/>
          </p:cNvSpPr>
          <p:nvPr>
            <p:ph type="sldNum" sz="quarter" idx="12"/>
          </p:nvPr>
        </p:nvSpPr>
        <p:spPr/>
        <p:txBody>
          <a:bodyPr/>
          <a:lstStyle/>
          <a:p>
            <a:pPr>
              <a:defRPr/>
            </a:pPr>
            <a:fld id="{AF12A4B8-FBE2-42FD-8F7C-E331D756A450}" type="slidenum">
              <a:rPr lang="uk-UA" altLang="uk-UA" smtClean="0">
                <a:solidFill>
                  <a:srgbClr val="002949"/>
                </a:solidFill>
              </a:rPr>
              <a:pPr>
                <a:defRPr/>
              </a:pPr>
              <a:t>30</a:t>
            </a:fld>
            <a:endParaRPr lang="uk-UA" altLang="uk-UA" dirty="0">
              <a:solidFill>
                <a:srgbClr val="002949"/>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985C66-AF94-EB76-C501-5FE9D632139F}"/>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B3CA5D-075D-D95D-CF9C-B6CA6565206F}"/>
              </a:ext>
            </a:extLst>
          </p:cNvPr>
          <p:cNvSpPr>
            <a:spLocks noGrp="1"/>
          </p:cNvSpPr>
          <p:nvPr>
            <p:ph type="title"/>
          </p:nvPr>
        </p:nvSpPr>
        <p:spPr>
          <a:xfrm>
            <a:off x="775880" y="377506"/>
            <a:ext cx="11197584" cy="897621"/>
          </a:xfrm>
        </p:spPr>
        <p:txBody>
          <a:bodyPr/>
          <a:lstStyle/>
          <a:p>
            <a:pPr algn="ctr"/>
            <a:r>
              <a:rPr lang="uk-UA" sz="3600" b="1" dirty="0">
                <a:solidFill>
                  <a:srgbClr val="004E9E"/>
                </a:solidFill>
                <a:ea typeface="Roboto Condensed Light" panose="02000000000000000000" pitchFamily="2" charset="0"/>
                <a:cs typeface="Times New Roman" panose="02020603050405020304" pitchFamily="18" charset="0"/>
              </a:rPr>
              <a:t>ЗАКОН УКРАЇНИ «ПРО АДМІНІСТРАТИВНУ ПРОЦЕДУРУ» </a:t>
            </a:r>
            <a:br>
              <a:rPr lang="uk-UA" sz="3600" b="1" dirty="0">
                <a:solidFill>
                  <a:srgbClr val="004E9E"/>
                </a:solidFill>
                <a:ea typeface="Roboto Condensed Light" panose="02000000000000000000" pitchFamily="2" charset="0"/>
                <a:cs typeface="Times New Roman" panose="02020603050405020304" pitchFamily="18" charset="0"/>
              </a:rPr>
            </a:br>
            <a:r>
              <a:rPr lang="en-US" sz="2400" b="1" dirty="0">
                <a:solidFill>
                  <a:srgbClr val="004E9E"/>
                </a:solidFill>
                <a:ea typeface="Roboto Condensed Light" panose="02000000000000000000" pitchFamily="2" charset="0"/>
                <a:cs typeface="Times New Roman" panose="02020603050405020304" pitchFamily="18" charset="0"/>
                <a:hlinkClick r:id="rId2"/>
              </a:rPr>
              <a:t>https://zakon.rada.gov.ua/laws/show/2073-20</a:t>
            </a:r>
            <a:r>
              <a:rPr lang="uk-UA" sz="2400" b="1" dirty="0">
                <a:solidFill>
                  <a:srgbClr val="004E9E"/>
                </a:solidFill>
                <a:ea typeface="Roboto Condensed Light" panose="02000000000000000000" pitchFamily="2" charset="0"/>
                <a:cs typeface="Times New Roman" panose="02020603050405020304" pitchFamily="18" charset="0"/>
              </a:rPr>
              <a:t> </a:t>
            </a:r>
            <a:endParaRPr lang="uk-UA" sz="24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CBFF6D3C-40D4-148F-0A74-A4CDF1603C6E}"/>
              </a:ext>
            </a:extLst>
          </p:cNvPr>
          <p:cNvSpPr>
            <a:spLocks noGrp="1"/>
          </p:cNvSpPr>
          <p:nvPr>
            <p:ph idx="1"/>
          </p:nvPr>
        </p:nvSpPr>
        <p:spPr>
          <a:xfrm>
            <a:off x="327804" y="1392572"/>
            <a:ext cx="11395494" cy="4472206"/>
          </a:xfrm>
        </p:spPr>
        <p:txBody>
          <a:bodyPr/>
          <a:lstStyle/>
          <a:p>
            <a:pPr indent="0" algn="just">
              <a:lnSpc>
                <a:spcPct val="100000"/>
              </a:lnSpc>
              <a:spcBef>
                <a:spcPts val="0"/>
              </a:spcBef>
              <a:spcAft>
                <a:spcPts val="0"/>
              </a:spcAft>
              <a:buNone/>
            </a:pPr>
            <a:r>
              <a:rPr lang="uk-UA" sz="3000" noProof="0" dirty="0"/>
              <a:t>Стаття 63</a:t>
            </a:r>
          </a:p>
          <a:p>
            <a:pPr indent="0" algn="just">
              <a:lnSpc>
                <a:spcPct val="100000"/>
              </a:lnSpc>
              <a:spcBef>
                <a:spcPts val="0"/>
              </a:spcBef>
              <a:spcAft>
                <a:spcPts val="0"/>
              </a:spcAft>
              <a:buNone/>
            </a:pPr>
            <a:r>
              <a:rPr lang="uk-UA" sz="3000" noProof="0" dirty="0"/>
              <a:t>2. </a:t>
            </a:r>
            <a:r>
              <a:rPr lang="uk-UA" sz="3000" b="1" noProof="0" dirty="0"/>
              <a:t>Заслуховування</a:t>
            </a:r>
            <a:r>
              <a:rPr lang="uk-UA" sz="3000" noProof="0" dirty="0"/>
              <a:t> </a:t>
            </a:r>
            <a:r>
              <a:rPr lang="uk-UA" sz="3000" b="1" noProof="0" dirty="0"/>
              <a:t>не проводиться</a:t>
            </a:r>
            <a:r>
              <a:rPr lang="uk-UA" sz="3000" noProof="0" dirty="0"/>
              <a:t>, якщо адміністративний орган приймає відповідний адміністративний акт в автоматичному режимі</a:t>
            </a:r>
          </a:p>
          <a:p>
            <a:pPr indent="0" algn="just">
              <a:lnSpc>
                <a:spcPct val="100000"/>
              </a:lnSpc>
              <a:spcBef>
                <a:spcPts val="0"/>
              </a:spcBef>
              <a:spcAft>
                <a:spcPts val="0"/>
              </a:spcAft>
              <a:buNone/>
            </a:pPr>
            <a:r>
              <a:rPr lang="uk-UA" sz="3000" noProof="0" dirty="0"/>
              <a:t>Стаття 69</a:t>
            </a:r>
          </a:p>
          <a:p>
            <a:pPr indent="0" algn="just">
              <a:lnSpc>
                <a:spcPct val="100000"/>
              </a:lnSpc>
              <a:spcBef>
                <a:spcPts val="0"/>
              </a:spcBef>
              <a:spcAft>
                <a:spcPts val="0"/>
              </a:spcAft>
              <a:buNone/>
            </a:pPr>
            <a:r>
              <a:rPr lang="uk-UA" sz="3000" noProof="0" dirty="0"/>
              <a:t>2. Якщо рішення у справі може бути прийнято </a:t>
            </a:r>
            <a:r>
              <a:rPr lang="uk-UA" sz="3000" b="1" noProof="0" dirty="0"/>
              <a:t>на підставі електронних документів у машинозчитувальному форматі та/або даних національних електронних інформаційних ресурсів</a:t>
            </a:r>
            <a:r>
              <a:rPr lang="uk-UA" sz="3000" noProof="0" dirty="0"/>
              <a:t>, адміністративний акт може бути прийнято в автоматичному режимі у випадках, передбачених законом</a:t>
            </a:r>
            <a:endParaRPr lang="uk-UA" sz="3000" noProof="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A8162620-3198-6E67-FB8C-AFEECA1BA189}"/>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EAA58E14-D3C2-7510-743C-1998004A578D}"/>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E53D04CF-AB96-74F4-B179-180EA201D02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ШІ в національному судочинстві: еволюція правових позицій</a:t>
            </a:r>
          </a:p>
        </p:txBody>
      </p:sp>
      <p:sp>
        <p:nvSpPr>
          <p:cNvPr id="8" name="Slide Number Placeholder 3">
            <a:extLst>
              <a:ext uri="{FF2B5EF4-FFF2-40B4-BE49-F238E27FC236}">
                <a16:creationId xmlns:a16="http://schemas.microsoft.com/office/drawing/2014/main" id="{6BB1ADA0-A82B-C36C-5065-9FA564B12209}"/>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4</a:t>
            </a:fld>
            <a:endParaRPr lang="en-US" sz="1400" dirty="0">
              <a:solidFill>
                <a:srgbClr val="002949"/>
              </a:solidFill>
            </a:endParaRPr>
          </a:p>
        </p:txBody>
      </p:sp>
    </p:spTree>
    <p:extLst>
      <p:ext uri="{BB962C8B-B14F-4D97-AF65-F5344CB8AC3E}">
        <p14:creationId xmlns:p14="http://schemas.microsoft.com/office/powerpoint/2010/main" val="14875799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E804DA-2A6E-386F-D3BE-6B990686E4A3}"/>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BBE31C7B-5843-BCF3-FF17-B6F9134F45ED}"/>
              </a:ext>
            </a:extLst>
          </p:cNvPr>
          <p:cNvSpPr>
            <a:spLocks noGrp="1"/>
          </p:cNvSpPr>
          <p:nvPr>
            <p:ph type="title"/>
          </p:nvPr>
        </p:nvSpPr>
        <p:spPr>
          <a:xfrm>
            <a:off x="775880" y="377506"/>
            <a:ext cx="10515600" cy="897621"/>
          </a:xfrm>
        </p:spPr>
        <p:txBody>
          <a:bodyPr/>
          <a:lstStyle/>
          <a:p>
            <a:pPr algn="ctr"/>
            <a:r>
              <a:rPr lang="uk-UA" sz="3600" b="1" dirty="0">
                <a:solidFill>
                  <a:srgbClr val="004E9E"/>
                </a:solidFill>
                <a:ea typeface="Roboto Condensed Light" panose="02000000000000000000" pitchFamily="2" charset="0"/>
                <a:cs typeface="Times New Roman" panose="02020603050405020304" pitchFamily="18" charset="0"/>
              </a:rPr>
              <a:t>КОДЕКС СУДДІВСЬКОЇ ЕТИКИ (СТАТТЯ 16) </a:t>
            </a:r>
            <a:br>
              <a:rPr lang="uk-UA" sz="3600" b="1" dirty="0">
                <a:solidFill>
                  <a:srgbClr val="004E9E"/>
                </a:solidFill>
                <a:ea typeface="Roboto Condensed Light" panose="02000000000000000000" pitchFamily="2" charset="0"/>
                <a:cs typeface="Times New Roman" panose="02020603050405020304" pitchFamily="18" charset="0"/>
              </a:rPr>
            </a:br>
            <a:r>
              <a:rPr lang="en-US" sz="2400" b="1" dirty="0">
                <a:solidFill>
                  <a:srgbClr val="004E9E"/>
                </a:solidFill>
                <a:ea typeface="Roboto Condensed Light" panose="02000000000000000000" pitchFamily="2" charset="0"/>
                <a:cs typeface="Times New Roman" panose="02020603050405020304" pitchFamily="18" charset="0"/>
                <a:hlinkClick r:id="rId2"/>
              </a:rPr>
              <a:t>https://zakon.rada.gov.ua/rada/show/n0001415-24#Text</a:t>
            </a:r>
            <a:endParaRPr lang="uk-UA" sz="24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3AED2862-0FA5-55C1-0561-59ED7A23D7F8}"/>
              </a:ext>
            </a:extLst>
          </p:cNvPr>
          <p:cNvSpPr>
            <a:spLocks noGrp="1"/>
          </p:cNvSpPr>
          <p:nvPr>
            <p:ph idx="1"/>
          </p:nvPr>
        </p:nvSpPr>
        <p:spPr>
          <a:xfrm>
            <a:off x="327804" y="1392572"/>
            <a:ext cx="11395494" cy="4472206"/>
          </a:xfrm>
        </p:spPr>
        <p:txBody>
          <a:bodyPr/>
          <a:lstStyle/>
          <a:p>
            <a:pPr indent="0" algn="just">
              <a:lnSpc>
                <a:spcPct val="100000"/>
              </a:lnSpc>
              <a:spcBef>
                <a:spcPts val="0"/>
              </a:spcBef>
              <a:spcAft>
                <a:spcPts val="0"/>
              </a:spcAft>
              <a:buNone/>
            </a:pPr>
            <a:r>
              <a:rPr lang="uk-UA" sz="4000" dirty="0"/>
              <a:t>Використання суддею технологій штучного інтелекту є допустимим, якщо це:</a:t>
            </a:r>
          </a:p>
          <a:p>
            <a:pPr marL="971550" indent="-742950" algn="just">
              <a:lnSpc>
                <a:spcPct val="100000"/>
              </a:lnSpc>
              <a:spcBef>
                <a:spcPts val="0"/>
              </a:spcBef>
              <a:spcAft>
                <a:spcPts val="0"/>
              </a:spcAft>
              <a:buFont typeface="+mj-lt"/>
              <a:buAutoNum type="arabicPeriod"/>
            </a:pPr>
            <a:r>
              <a:rPr lang="uk-UA" sz="4000" dirty="0"/>
              <a:t>не впливає на незалежність та неупередженість судді, </a:t>
            </a:r>
          </a:p>
          <a:p>
            <a:pPr marL="971550" indent="-742950" algn="just">
              <a:lnSpc>
                <a:spcPct val="100000"/>
              </a:lnSpc>
              <a:spcBef>
                <a:spcPts val="0"/>
              </a:spcBef>
              <a:spcAft>
                <a:spcPts val="0"/>
              </a:spcAft>
              <a:buFont typeface="+mj-lt"/>
              <a:buAutoNum type="arabicPeriod"/>
            </a:pPr>
            <a:r>
              <a:rPr lang="uk-UA" sz="4000" dirty="0"/>
              <a:t>не стосується оцінки доказів,</a:t>
            </a:r>
          </a:p>
          <a:p>
            <a:pPr marL="971550" indent="-742950" algn="just">
              <a:lnSpc>
                <a:spcPct val="100000"/>
              </a:lnSpc>
              <a:spcBef>
                <a:spcPts val="0"/>
              </a:spcBef>
              <a:spcAft>
                <a:spcPts val="0"/>
              </a:spcAft>
              <a:buFont typeface="+mj-lt"/>
              <a:buAutoNum type="arabicPeriod"/>
            </a:pPr>
            <a:r>
              <a:rPr lang="uk-UA" sz="4000" dirty="0"/>
              <a:t>не стосується процесу ухвалення рішень, </a:t>
            </a:r>
          </a:p>
          <a:p>
            <a:pPr marL="971550" indent="-742950" algn="just">
              <a:lnSpc>
                <a:spcPct val="100000"/>
              </a:lnSpc>
              <a:spcBef>
                <a:spcPts val="0"/>
              </a:spcBef>
              <a:spcAft>
                <a:spcPts val="0"/>
              </a:spcAft>
              <a:buFont typeface="+mj-lt"/>
              <a:buAutoNum type="arabicPeriod"/>
            </a:pPr>
            <a:r>
              <a:rPr lang="uk-UA" sz="4000" dirty="0"/>
              <a:t>не порушує вимог законодавства.</a:t>
            </a:r>
            <a:endParaRPr lang="uk-UA" dirty="0">
              <a:solidFill>
                <a:srgbClr val="002949"/>
              </a:solidFill>
              <a:ea typeface="Roboto Condensed Light" panose="02000000000000000000" pitchFamily="2" charset="0"/>
              <a:cs typeface="Times New Roman" panose="02020603050405020304" pitchFamily="18" charset="0"/>
            </a:endParaRP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5BA88512-12D3-A5EC-D607-B50DED3310F5}"/>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9E359120-52A9-58A3-B798-AFA3E9C2C781}"/>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98C72EAB-ADAE-D561-7006-BEC32483DA87}"/>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ШІ в національному судочинстві: еволюція правових позицій</a:t>
            </a:r>
          </a:p>
        </p:txBody>
      </p:sp>
      <p:sp>
        <p:nvSpPr>
          <p:cNvPr id="8" name="Slide Number Placeholder 3">
            <a:extLst>
              <a:ext uri="{FF2B5EF4-FFF2-40B4-BE49-F238E27FC236}">
                <a16:creationId xmlns:a16="http://schemas.microsoft.com/office/drawing/2014/main" id="{4629708F-C562-EC0E-124B-1EA02861AA1D}"/>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5</a:t>
            </a:fld>
            <a:endParaRPr lang="en-US" sz="1400" dirty="0">
              <a:solidFill>
                <a:srgbClr val="002949"/>
              </a:solidFill>
            </a:endParaRPr>
          </a:p>
        </p:txBody>
      </p:sp>
    </p:spTree>
    <p:extLst>
      <p:ext uri="{BB962C8B-B14F-4D97-AF65-F5344CB8AC3E}">
        <p14:creationId xmlns:p14="http://schemas.microsoft.com/office/powerpoint/2010/main" val="5838888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D2A079-EC2B-2E51-EFD9-E78F596521DB}"/>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988DC8CE-2D1E-85E9-6095-24E3331DC05D}"/>
              </a:ext>
            </a:extLst>
          </p:cNvPr>
          <p:cNvSpPr>
            <a:spLocks noGrp="1"/>
          </p:cNvSpPr>
          <p:nvPr>
            <p:ph type="title"/>
          </p:nvPr>
        </p:nvSpPr>
        <p:spPr>
          <a:xfrm>
            <a:off x="775880" y="377506"/>
            <a:ext cx="10515600" cy="1296019"/>
          </a:xfrm>
        </p:spPr>
        <p:txBody>
          <a:bodyPr/>
          <a:lstStyle/>
          <a:p>
            <a:pPr algn="ctr"/>
            <a:r>
              <a:rPr lang="uk-UA" sz="4000" b="1" dirty="0">
                <a:solidFill>
                  <a:srgbClr val="004E9E"/>
                </a:solidFill>
                <a:ea typeface="Roboto Condensed Light" panose="02000000000000000000" pitchFamily="2" charset="0"/>
                <a:cs typeface="Times New Roman" panose="02020603050405020304" pitchFamily="18" charset="0"/>
              </a:rPr>
              <a:t>Рішення Ради судів України від 02.03.2026 № 14</a:t>
            </a:r>
            <a:r>
              <a:rPr lang="uk-UA" sz="3600" b="1" dirty="0">
                <a:solidFill>
                  <a:srgbClr val="004E9E"/>
                </a:solidFill>
                <a:ea typeface="Roboto Condensed Light" panose="02000000000000000000" pitchFamily="2" charset="0"/>
                <a:cs typeface="Times New Roman" panose="02020603050405020304" pitchFamily="18" charset="0"/>
              </a:rPr>
              <a:t/>
            </a:r>
            <a:br>
              <a:rPr lang="uk-UA" sz="3600" b="1" dirty="0">
                <a:solidFill>
                  <a:srgbClr val="004E9E"/>
                </a:solidFill>
                <a:ea typeface="Roboto Condensed Light" panose="02000000000000000000" pitchFamily="2" charset="0"/>
                <a:cs typeface="Times New Roman" panose="02020603050405020304" pitchFamily="18" charset="0"/>
              </a:rPr>
            </a:br>
            <a:r>
              <a:rPr lang="en-US" sz="2400" b="1" dirty="0">
                <a:solidFill>
                  <a:srgbClr val="004E9E"/>
                </a:solidFill>
                <a:ea typeface="Roboto Condensed Light" panose="02000000000000000000" pitchFamily="2" charset="0"/>
                <a:cs typeface="Times New Roman" panose="02020603050405020304" pitchFamily="18" charset="0"/>
                <a:hlinkClick r:id="rId2"/>
              </a:rPr>
              <a:t>https://rsu.gov.ua/uploads/news/risenna-rsu-no-14-vid-02032026-p-f631879b7f.pdf</a:t>
            </a:r>
            <a:r>
              <a:rPr lang="uk-UA" sz="2400" b="1" dirty="0">
                <a:solidFill>
                  <a:srgbClr val="004E9E"/>
                </a:solidFill>
                <a:ea typeface="Roboto Condensed Light" panose="02000000000000000000" pitchFamily="2" charset="0"/>
                <a:cs typeface="Times New Roman" panose="02020603050405020304" pitchFamily="18" charset="0"/>
              </a:rPr>
              <a:t> </a:t>
            </a:r>
            <a:endParaRPr lang="uk-UA" sz="24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95B77A95-3356-BB5E-80BA-E122BD026607}"/>
              </a:ext>
            </a:extLst>
          </p:cNvPr>
          <p:cNvSpPr>
            <a:spLocks noGrp="1"/>
          </p:cNvSpPr>
          <p:nvPr>
            <p:ph idx="1"/>
          </p:nvPr>
        </p:nvSpPr>
        <p:spPr>
          <a:xfrm>
            <a:off x="327804" y="1700170"/>
            <a:ext cx="11395494" cy="4164608"/>
          </a:xfrm>
        </p:spPr>
        <p:txBody>
          <a:bodyPr/>
          <a:lstStyle/>
          <a:p>
            <a:pPr indent="0" algn="just">
              <a:lnSpc>
                <a:spcPct val="100000"/>
              </a:lnSpc>
              <a:spcBef>
                <a:spcPts val="0"/>
              </a:spcBef>
              <a:spcAft>
                <a:spcPts val="0"/>
              </a:spcAft>
              <a:buNone/>
            </a:pPr>
            <a:r>
              <a:rPr lang="uk-UA" sz="3100" dirty="0"/>
              <a:t>1. Затвердити Коментар до Кодексу суддівської етики, затвердженого </a:t>
            </a:r>
            <a:r>
              <a:rPr lang="en-US" sz="3100" dirty="0"/>
              <a:t>V</a:t>
            </a:r>
            <a:r>
              <a:rPr lang="uk-UA" sz="3100" dirty="0"/>
              <a:t> з'їздом суддів України 24 жовтня 2002 року (зі змінами) у редакції рішення </a:t>
            </a:r>
            <a:r>
              <a:rPr lang="en-US" sz="3100" dirty="0"/>
              <a:t>XX</a:t>
            </a:r>
            <a:r>
              <a:rPr lang="uk-UA" sz="3100" dirty="0"/>
              <a:t> чергового з'їзду суддів України від 18 вересня 2024 року, що додається.</a:t>
            </a:r>
          </a:p>
          <a:p>
            <a:pPr indent="0" algn="just">
              <a:lnSpc>
                <a:spcPct val="100000"/>
              </a:lnSpc>
              <a:spcBef>
                <a:spcPts val="0"/>
              </a:spcBef>
              <a:spcAft>
                <a:spcPts val="0"/>
              </a:spcAft>
              <a:buNone/>
            </a:pPr>
            <a:r>
              <a:rPr lang="uk-UA" sz="3100" dirty="0"/>
              <a:t>2. Надіслати Коментар до Кодексу суддівської етики, затвердженого </a:t>
            </a:r>
            <a:r>
              <a:rPr lang="en-US" sz="3100" dirty="0"/>
              <a:t>V</a:t>
            </a:r>
            <a:r>
              <a:rPr lang="uk-UA" sz="3100" dirty="0"/>
              <a:t> з'їздом суддів України 24 жовтня 2002 року (зі змінами) у редакції рішення </a:t>
            </a:r>
            <a:r>
              <a:rPr lang="en-US" sz="3100" dirty="0"/>
              <a:t>XX</a:t>
            </a:r>
            <a:r>
              <a:rPr lang="uk-UA" sz="3100" dirty="0"/>
              <a:t> чергового з'їзду суддів України від 18 вересня 2024 року в суди України до відома та врахування.</a:t>
            </a:r>
            <a:endParaRPr lang="uk-UA" sz="31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31190FA7-0AE4-A093-6D2E-A78342483600}"/>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21FB5C8B-C8A3-28F7-03EC-78509D905420}"/>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4FC89613-DCF2-9F02-17B7-BF109BEFEF55}"/>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ШІ в національному судочинстві: еволюція правових позицій</a:t>
            </a:r>
          </a:p>
        </p:txBody>
      </p:sp>
      <p:sp>
        <p:nvSpPr>
          <p:cNvPr id="8" name="Slide Number Placeholder 3">
            <a:extLst>
              <a:ext uri="{FF2B5EF4-FFF2-40B4-BE49-F238E27FC236}">
                <a16:creationId xmlns:a16="http://schemas.microsoft.com/office/drawing/2014/main" id="{7A758670-AAAA-7BA5-62B8-83FB00414A50}"/>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6</a:t>
            </a:fld>
            <a:endParaRPr lang="en-US" sz="1400" dirty="0">
              <a:solidFill>
                <a:srgbClr val="002949"/>
              </a:solidFill>
            </a:endParaRPr>
          </a:p>
        </p:txBody>
      </p:sp>
    </p:spTree>
    <p:extLst>
      <p:ext uri="{BB962C8B-B14F-4D97-AF65-F5344CB8AC3E}">
        <p14:creationId xmlns:p14="http://schemas.microsoft.com/office/powerpoint/2010/main" val="37689506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E54F0E-8852-DC2C-42F5-2BC668D19073}"/>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FF76235F-9365-EA31-51A8-A37711EAB013}"/>
              </a:ext>
            </a:extLst>
          </p:cNvPr>
          <p:cNvSpPr>
            <a:spLocks noGrp="1"/>
          </p:cNvSpPr>
          <p:nvPr>
            <p:ph type="title"/>
          </p:nvPr>
        </p:nvSpPr>
        <p:spPr>
          <a:xfrm>
            <a:off x="775880" y="500062"/>
            <a:ext cx="10515600" cy="1385887"/>
          </a:xfrm>
        </p:spPr>
        <p:txBody>
          <a:bodyPr/>
          <a:lstStyle/>
          <a:p>
            <a:pPr algn="ctr"/>
            <a:r>
              <a:rPr lang="en-US" sz="3200" b="1" dirty="0">
                <a:solidFill>
                  <a:srgbClr val="004E9E"/>
                </a:solidFill>
                <a:ea typeface="Roboto Condensed Light" panose="02000000000000000000" pitchFamily="2" charset="0"/>
                <a:cs typeface="Times New Roman" panose="02020603050405020304" pitchFamily="18" charset="0"/>
              </a:rPr>
              <a:t>Ukraine 2025 Report SWD(2025) 759 final</a:t>
            </a:r>
            <a:br>
              <a:rPr lang="en-US" sz="3200" b="1" dirty="0">
                <a:solidFill>
                  <a:srgbClr val="004E9E"/>
                </a:solidFill>
                <a:ea typeface="Roboto Condensed Light" panose="02000000000000000000" pitchFamily="2" charset="0"/>
                <a:cs typeface="Times New Roman" panose="02020603050405020304" pitchFamily="18" charset="0"/>
              </a:rPr>
            </a:br>
            <a:r>
              <a:rPr lang="uk-UA" sz="3200" b="1" dirty="0">
                <a:solidFill>
                  <a:srgbClr val="004E9E"/>
                </a:solidFill>
                <a:ea typeface="Roboto Condensed Light" panose="02000000000000000000" pitchFamily="2" charset="0"/>
                <a:cs typeface="Times New Roman" panose="02020603050405020304" pitchFamily="18" charset="0"/>
              </a:rPr>
              <a:t>ЄК: Звіт щодо України за 2025 рік</a:t>
            </a:r>
            <a:br>
              <a:rPr lang="uk-UA" sz="3200" b="1" dirty="0">
                <a:solidFill>
                  <a:srgbClr val="004E9E"/>
                </a:solidFill>
                <a:ea typeface="Roboto Condensed Light" panose="02000000000000000000" pitchFamily="2" charset="0"/>
                <a:cs typeface="Times New Roman" panose="02020603050405020304" pitchFamily="18" charset="0"/>
              </a:rPr>
            </a:br>
            <a:r>
              <a:rPr lang="en-US" sz="1400" b="1" dirty="0">
                <a:solidFill>
                  <a:srgbClr val="004E9E"/>
                </a:solidFill>
                <a:ea typeface="Roboto Condensed Light" panose="02000000000000000000" pitchFamily="2" charset="0"/>
                <a:cs typeface="Times New Roman" panose="02020603050405020304" pitchFamily="18" charset="0"/>
                <a:hlinkClick r:id="rId2"/>
              </a:rPr>
              <a:t>https://enlargement.ec.europa.eu/document/download/17115494-8122-4d10-8a06-2cf275eecde7_en?filename=ukraine-report-2025.pdf</a:t>
            </a:r>
            <a:r>
              <a:rPr lang="uk-UA" sz="1400" b="1" dirty="0">
                <a:solidFill>
                  <a:srgbClr val="004E9E"/>
                </a:solidFill>
                <a:ea typeface="Roboto Condensed Light" panose="02000000000000000000" pitchFamily="2" charset="0"/>
                <a:cs typeface="Times New Roman" panose="02020603050405020304" pitchFamily="18" charset="0"/>
              </a:rPr>
              <a:t> </a:t>
            </a:r>
            <a:endParaRPr lang="en-US" sz="1400" b="1" dirty="0">
              <a:solidFill>
                <a:srgbClr val="004E9E"/>
              </a:solidFill>
              <a:ea typeface="Roboto Condensed Light" panose="02000000000000000000" pitchFamily="2"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4B7F546F-F913-9417-ADD2-D8E2B4312DD5}"/>
              </a:ext>
            </a:extLst>
          </p:cNvPr>
          <p:cNvSpPr>
            <a:spLocks noGrp="1"/>
          </p:cNvSpPr>
          <p:nvPr>
            <p:ph idx="1"/>
          </p:nvPr>
        </p:nvSpPr>
        <p:spPr>
          <a:xfrm>
            <a:off x="327804" y="2028825"/>
            <a:ext cx="11395494" cy="3694114"/>
          </a:xfrm>
        </p:spPr>
        <p:txBody>
          <a:bodyPr/>
          <a:lstStyle/>
          <a:p>
            <a:pPr indent="0" algn="just">
              <a:lnSpc>
                <a:spcPct val="107000"/>
              </a:lnSpc>
              <a:spcBef>
                <a:spcPts val="0"/>
              </a:spcBef>
              <a:spcAft>
                <a:spcPts val="600"/>
              </a:spcAft>
              <a:buNone/>
            </a:pPr>
            <a:r>
              <a:rPr lang="uk-UA" sz="3200" dirty="0">
                <a:solidFill>
                  <a:srgbClr val="002949"/>
                </a:solidFill>
                <a:ea typeface="Roboto Condensed Light" panose="02000000000000000000" pitchFamily="2" charset="0"/>
                <a:cs typeface="Times New Roman" panose="02020603050405020304" pitchFamily="18" charset="0"/>
              </a:rPr>
              <a:t>ЄС фіксує активне впровадження ШІ та </a:t>
            </a:r>
            <a:r>
              <a:rPr lang="en-US" sz="3200" dirty="0">
                <a:solidFill>
                  <a:srgbClr val="002949"/>
                </a:solidFill>
                <a:ea typeface="Roboto Condensed Light" panose="02000000000000000000" pitchFamily="2" charset="0"/>
                <a:cs typeface="Times New Roman" panose="02020603050405020304" pitchFamily="18" charset="0"/>
              </a:rPr>
              <a:t>e-justice </a:t>
            </a:r>
            <a:r>
              <a:rPr lang="uk-UA" sz="3200" dirty="0">
                <a:solidFill>
                  <a:srgbClr val="002949"/>
                </a:solidFill>
                <a:ea typeface="Roboto Condensed Light" panose="02000000000000000000" pitchFamily="2" charset="0"/>
                <a:cs typeface="Times New Roman" panose="02020603050405020304" pitchFamily="18" charset="0"/>
              </a:rPr>
              <a:t>в Україні, але відсутність гармонізації з </a:t>
            </a:r>
            <a:r>
              <a:rPr lang="en-US" sz="3200" b="1" dirty="0">
                <a:solidFill>
                  <a:srgbClr val="002949"/>
                </a:solidFill>
                <a:ea typeface="Roboto Condensed Light" panose="02000000000000000000" pitchFamily="2" charset="0"/>
                <a:cs typeface="Times New Roman" panose="02020603050405020304" pitchFamily="18" charset="0"/>
              </a:rPr>
              <a:t>AI Act</a:t>
            </a:r>
          </a:p>
          <a:p>
            <a:pPr indent="0" algn="just">
              <a:lnSpc>
                <a:spcPct val="107000"/>
              </a:lnSpc>
              <a:spcBef>
                <a:spcPts val="0"/>
              </a:spcBef>
              <a:spcAft>
                <a:spcPts val="600"/>
              </a:spcAft>
              <a:buNone/>
            </a:pPr>
            <a:r>
              <a:rPr lang="uk-UA" sz="3200" dirty="0">
                <a:solidFill>
                  <a:srgbClr val="002949"/>
                </a:solidFill>
                <a:ea typeface="Roboto Condensed Light" panose="02000000000000000000" pitchFamily="2" charset="0"/>
                <a:cs typeface="Times New Roman" panose="02020603050405020304" pitchFamily="18" charset="0"/>
              </a:rPr>
              <a:t>Захист </a:t>
            </a:r>
            <a:r>
              <a:rPr lang="uk-UA" sz="3200" b="1" dirty="0">
                <a:solidFill>
                  <a:srgbClr val="002949"/>
                </a:solidFill>
                <a:ea typeface="Roboto Condensed Light" panose="02000000000000000000" pitchFamily="2" charset="0"/>
                <a:cs typeface="Times New Roman" panose="02020603050405020304" pitchFamily="18" charset="0"/>
              </a:rPr>
              <a:t>персональних</a:t>
            </a:r>
            <a:r>
              <a:rPr lang="uk-UA" sz="3200" dirty="0">
                <a:solidFill>
                  <a:srgbClr val="002949"/>
                </a:solidFill>
                <a:ea typeface="Roboto Condensed Light" panose="02000000000000000000" pitchFamily="2" charset="0"/>
                <a:cs typeface="Times New Roman" panose="02020603050405020304" pitchFamily="18" charset="0"/>
              </a:rPr>
              <a:t> даних у судовій цифровізації залишається проблемним і потребує законодавчого оновлення</a:t>
            </a:r>
          </a:p>
          <a:p>
            <a:pPr indent="0" algn="just">
              <a:lnSpc>
                <a:spcPct val="107000"/>
              </a:lnSpc>
              <a:spcBef>
                <a:spcPts val="0"/>
              </a:spcBef>
              <a:spcAft>
                <a:spcPts val="600"/>
              </a:spcAft>
              <a:buNone/>
            </a:pPr>
            <a:r>
              <a:rPr lang="uk-UA" sz="3200" dirty="0">
                <a:solidFill>
                  <a:srgbClr val="002949"/>
                </a:solidFill>
                <a:ea typeface="Roboto Condensed Light" panose="02000000000000000000" pitchFamily="2" charset="0"/>
                <a:cs typeface="Times New Roman" panose="02020603050405020304" pitchFamily="18" charset="0"/>
              </a:rPr>
              <a:t>ШІ без належних гарантій </a:t>
            </a:r>
            <a:r>
              <a:rPr lang="uk-UA" sz="3200" b="1" dirty="0">
                <a:solidFill>
                  <a:srgbClr val="002949"/>
                </a:solidFill>
                <a:ea typeface="Roboto Condensed Light" panose="02000000000000000000" pitchFamily="2" charset="0"/>
                <a:cs typeface="Times New Roman" panose="02020603050405020304" pitchFamily="18" charset="0"/>
              </a:rPr>
              <a:t>приватності</a:t>
            </a:r>
            <a:r>
              <a:rPr lang="uk-UA" sz="3200" dirty="0">
                <a:solidFill>
                  <a:srgbClr val="002949"/>
                </a:solidFill>
                <a:ea typeface="Roboto Condensed Light" panose="02000000000000000000" pitchFamily="2" charset="0"/>
                <a:cs typeface="Times New Roman" panose="02020603050405020304" pitchFamily="18" charset="0"/>
              </a:rPr>
              <a:t> та контролю судової влади – ризик для верховенства права</a:t>
            </a:r>
            <a:endParaRPr lang="uk-UA" sz="3200" dirty="0">
              <a:solidFill>
                <a:srgbClr val="002949"/>
              </a:solidFill>
              <a:effectLst/>
              <a:ea typeface="Roboto Condensed Light" panose="02000000000000000000" pitchFamily="2" charset="0"/>
              <a:cs typeface="Times New Roman" panose="02020603050405020304" pitchFamily="18" charset="0"/>
            </a:endParaRPr>
          </a:p>
          <a:p>
            <a:pPr marL="0" indent="0">
              <a:buNone/>
            </a:pPr>
            <a:endParaRPr lang="uk-UA"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D5C9C4B2-FCEB-01B3-759D-14B895596311}"/>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588C7FEF-904A-80B8-C4BF-1E399616ABB4}"/>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81478CF7-C7CF-A5E4-69DC-CFC1137CE2DF}"/>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ШІ в національному судочинстві: еволюція правових позицій</a:t>
            </a:r>
          </a:p>
        </p:txBody>
      </p:sp>
      <p:sp>
        <p:nvSpPr>
          <p:cNvPr id="8" name="Slide Number Placeholder 3">
            <a:extLst>
              <a:ext uri="{FF2B5EF4-FFF2-40B4-BE49-F238E27FC236}">
                <a16:creationId xmlns:a16="http://schemas.microsoft.com/office/drawing/2014/main" id="{23CC60C8-6D0E-CD31-3F90-14FAFE270F95}"/>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7</a:t>
            </a:r>
          </a:p>
        </p:txBody>
      </p:sp>
    </p:spTree>
    <p:extLst>
      <p:ext uri="{BB962C8B-B14F-4D97-AF65-F5344CB8AC3E}">
        <p14:creationId xmlns:p14="http://schemas.microsoft.com/office/powerpoint/2010/main" val="961338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F7ADF6-E841-AFD8-B6E9-FC778F96ABD8}"/>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47619206-0ABA-E8C2-5F3F-72B527E23E36}"/>
              </a:ext>
            </a:extLst>
          </p:cNvPr>
          <p:cNvSpPr>
            <a:spLocks noGrp="1"/>
          </p:cNvSpPr>
          <p:nvPr>
            <p:ph type="title"/>
          </p:nvPr>
        </p:nvSpPr>
        <p:spPr>
          <a:xfrm>
            <a:off x="775880" y="377506"/>
            <a:ext cx="10515600" cy="1296019"/>
          </a:xfrm>
        </p:spPr>
        <p:txBody>
          <a:bodyPr/>
          <a:lstStyle/>
          <a:p>
            <a:pPr algn="ctr"/>
            <a:r>
              <a:rPr lang="uk-UA" sz="2800" b="1" dirty="0">
                <a:solidFill>
                  <a:srgbClr val="004E9E"/>
                </a:solidFill>
                <a:ea typeface="Roboto Condensed Light" panose="02000000000000000000" pitchFamily="2" charset="0"/>
                <a:cs typeface="Times New Roman" panose="02020603050405020304" pitchFamily="18" charset="0"/>
              </a:rPr>
              <a:t>План заходів з реалізації Концепції розвитку штучного інтелекту в Україні на 2025-2026 роки (розпорядження КМУ від 09.05.2025 № 457-р)</a:t>
            </a:r>
            <a:br>
              <a:rPr lang="uk-UA" sz="2800" b="1" dirty="0">
                <a:solidFill>
                  <a:srgbClr val="004E9E"/>
                </a:solidFill>
                <a:ea typeface="Roboto Condensed Light" panose="02000000000000000000" pitchFamily="2" charset="0"/>
                <a:cs typeface="Times New Roman" panose="02020603050405020304" pitchFamily="18" charset="0"/>
              </a:rPr>
            </a:br>
            <a:r>
              <a:rPr lang="en-US" sz="2800" b="1" dirty="0">
                <a:solidFill>
                  <a:srgbClr val="004E9E"/>
                </a:solidFill>
                <a:ea typeface="Roboto Condensed Light" panose="02000000000000000000" pitchFamily="2" charset="0"/>
                <a:cs typeface="Times New Roman" panose="02020603050405020304" pitchFamily="18" charset="0"/>
                <a:hlinkClick r:id="rId2"/>
              </a:rPr>
              <a:t>https://zakon.rada.gov.ua/laws/show/457-2025-%D1%80#Text</a:t>
            </a:r>
            <a:r>
              <a:rPr lang="uk-UA" sz="2800" b="1" dirty="0">
                <a:solidFill>
                  <a:srgbClr val="004E9E"/>
                </a:solidFill>
                <a:ea typeface="Roboto Condensed Light" panose="02000000000000000000" pitchFamily="2" charset="0"/>
                <a:cs typeface="Times New Roman" panose="02020603050405020304" pitchFamily="18" charset="0"/>
              </a:rPr>
              <a:t> </a:t>
            </a:r>
            <a:r>
              <a:rPr lang="en-US" sz="2800" b="1" dirty="0">
                <a:solidFill>
                  <a:srgbClr val="004E9E"/>
                </a:solidFill>
                <a:ea typeface="Roboto Condensed Light" panose="02000000000000000000" pitchFamily="2" charset="0"/>
                <a:cs typeface="Times New Roman" panose="02020603050405020304" pitchFamily="18" charset="0"/>
              </a:rPr>
              <a:t> </a:t>
            </a:r>
          </a:p>
        </p:txBody>
      </p:sp>
      <p:sp>
        <p:nvSpPr>
          <p:cNvPr id="3" name="Місце для вмісту 2">
            <a:extLst>
              <a:ext uri="{FF2B5EF4-FFF2-40B4-BE49-F238E27FC236}">
                <a16:creationId xmlns:a16="http://schemas.microsoft.com/office/drawing/2014/main" id="{F63D1D3C-5D6D-8CC6-BF0A-AE83DDA5ACE2}"/>
              </a:ext>
            </a:extLst>
          </p:cNvPr>
          <p:cNvSpPr>
            <a:spLocks noGrp="1"/>
          </p:cNvSpPr>
          <p:nvPr>
            <p:ph idx="1"/>
          </p:nvPr>
        </p:nvSpPr>
        <p:spPr>
          <a:xfrm>
            <a:off x="327804" y="1958070"/>
            <a:ext cx="11395494" cy="3906708"/>
          </a:xfrm>
        </p:spPr>
        <p:txBody>
          <a:bodyPr/>
          <a:lstStyle/>
          <a:p>
            <a:pPr indent="0" algn="just">
              <a:lnSpc>
                <a:spcPct val="100000"/>
              </a:lnSpc>
              <a:spcBef>
                <a:spcPts val="0"/>
              </a:spcBef>
              <a:spcAft>
                <a:spcPts val="1200"/>
              </a:spcAft>
              <a:buNone/>
            </a:pPr>
            <a:r>
              <a:rPr lang="uk-UA" sz="3800" b="1" dirty="0"/>
              <a:t>Виконавець: </a:t>
            </a:r>
            <a:r>
              <a:rPr lang="uk-UA" sz="3800" dirty="0"/>
              <a:t>Мінцифри</a:t>
            </a:r>
          </a:p>
          <a:p>
            <a:pPr indent="0" algn="just">
              <a:lnSpc>
                <a:spcPct val="100000"/>
              </a:lnSpc>
              <a:spcBef>
                <a:spcPts val="0"/>
              </a:spcBef>
              <a:spcAft>
                <a:spcPts val="1200"/>
              </a:spcAft>
              <a:buNone/>
            </a:pPr>
            <a:r>
              <a:rPr lang="uk-UA" sz="3800" b="1" dirty="0"/>
              <a:t>Завдання: </a:t>
            </a:r>
            <a:r>
              <a:rPr lang="uk-UA" sz="3800" dirty="0"/>
              <a:t>розроблення та подання Кабінетові Міністрів України законопроєкту щодо правового врегулювання у сфері розвитку штучного інтелекту</a:t>
            </a:r>
          </a:p>
          <a:p>
            <a:pPr indent="0" algn="just">
              <a:lnSpc>
                <a:spcPct val="100000"/>
              </a:lnSpc>
              <a:spcBef>
                <a:spcPts val="0"/>
              </a:spcBef>
              <a:spcAft>
                <a:spcPts val="1200"/>
              </a:spcAft>
              <a:buNone/>
            </a:pPr>
            <a:r>
              <a:rPr lang="uk-UA" sz="3800" b="1" dirty="0"/>
              <a:t>Строк виконання: </a:t>
            </a:r>
            <a:r>
              <a:rPr lang="en-US" sz="3800" dirty="0"/>
              <a:t>IV </a:t>
            </a:r>
            <a:r>
              <a:rPr lang="uk-UA" sz="3800" dirty="0"/>
              <a:t>квартал 2026 року</a:t>
            </a:r>
          </a:p>
        </p:txBody>
      </p:sp>
      <p:sp>
        <p:nvSpPr>
          <p:cNvPr id="4" name="Text Placeholder 2">
            <a:extLst>
              <a:ext uri="{FF2B5EF4-FFF2-40B4-BE49-F238E27FC236}">
                <a16:creationId xmlns:a16="http://schemas.microsoft.com/office/drawing/2014/main" id="{7674A236-875A-080D-4844-A9941327E56D}"/>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935A75D3-2031-5585-B013-B27F70CA6430}"/>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DBC4FF86-DF8E-5C54-426C-3A78452D0FEF}"/>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ШІ в національному судочинстві: еволюція правових позицій</a:t>
            </a:r>
          </a:p>
        </p:txBody>
      </p:sp>
      <p:sp>
        <p:nvSpPr>
          <p:cNvPr id="8" name="Slide Number Placeholder 3">
            <a:extLst>
              <a:ext uri="{FF2B5EF4-FFF2-40B4-BE49-F238E27FC236}">
                <a16:creationId xmlns:a16="http://schemas.microsoft.com/office/drawing/2014/main" id="{3DBBBE59-C39D-9E33-8293-BF4B69A7C89E}"/>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8</a:t>
            </a:fld>
            <a:endParaRPr lang="en-US" sz="1400" dirty="0">
              <a:solidFill>
                <a:srgbClr val="002949"/>
              </a:solidFill>
            </a:endParaRPr>
          </a:p>
        </p:txBody>
      </p:sp>
    </p:spTree>
    <p:extLst>
      <p:ext uri="{BB962C8B-B14F-4D97-AF65-F5344CB8AC3E}">
        <p14:creationId xmlns:p14="http://schemas.microsoft.com/office/powerpoint/2010/main" val="15066855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F04ADD-7C87-7D62-A602-B3429FF733E7}"/>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F4E24BED-17D6-5E0D-A9E9-A5D283811642}"/>
              </a:ext>
            </a:extLst>
          </p:cNvPr>
          <p:cNvSpPr>
            <a:spLocks noGrp="1"/>
          </p:cNvSpPr>
          <p:nvPr>
            <p:ph type="title"/>
          </p:nvPr>
        </p:nvSpPr>
        <p:spPr>
          <a:xfrm>
            <a:off x="775880" y="377506"/>
            <a:ext cx="10515600" cy="1296019"/>
          </a:xfrm>
        </p:spPr>
        <p:txBody>
          <a:bodyPr/>
          <a:lstStyle/>
          <a:p>
            <a:pPr algn="ctr"/>
            <a:r>
              <a:rPr lang="en-US" sz="2800" b="1" dirty="0"/>
              <a:t>Framework Convention on Artificial Intelligence, Human Rights, Democracy and the Rule of Law: Council of Europe Treaty № 25. Vilnius, 5.IX.2024</a:t>
            </a:r>
            <a:r>
              <a:rPr lang="uk-UA" sz="3200" dirty="0"/>
              <a:t/>
            </a:r>
            <a:br>
              <a:rPr lang="uk-UA" sz="3200" dirty="0"/>
            </a:br>
            <a:r>
              <a:rPr lang="en-US" sz="2000" u="sng" dirty="0">
                <a:hlinkClick r:id="rId2"/>
              </a:rPr>
              <a:t>https</a:t>
            </a:r>
            <a:r>
              <a:rPr lang="uk-UA" sz="2000" u="sng" dirty="0">
                <a:hlinkClick r:id="rId2"/>
              </a:rPr>
              <a:t>://</a:t>
            </a:r>
            <a:r>
              <a:rPr lang="en-US" sz="2000" u="sng" dirty="0">
                <a:hlinkClick r:id="rId2"/>
              </a:rPr>
              <a:t>www</a:t>
            </a:r>
            <a:r>
              <a:rPr lang="uk-UA" sz="2000" u="sng" dirty="0">
                <a:hlinkClick r:id="rId2"/>
              </a:rPr>
              <a:t>.</a:t>
            </a:r>
            <a:r>
              <a:rPr lang="en-US" sz="2000" u="sng" dirty="0">
                <a:hlinkClick r:id="rId2"/>
              </a:rPr>
              <a:t>coe</a:t>
            </a:r>
            <a:r>
              <a:rPr lang="uk-UA" sz="2000" u="sng" dirty="0">
                <a:hlinkClick r:id="rId2"/>
              </a:rPr>
              <a:t>.</a:t>
            </a:r>
            <a:r>
              <a:rPr lang="en-US" sz="2000" u="sng" dirty="0">
                <a:hlinkClick r:id="rId2"/>
              </a:rPr>
              <a:t>int</a:t>
            </a:r>
            <a:r>
              <a:rPr lang="uk-UA" sz="2000" u="sng" dirty="0">
                <a:hlinkClick r:id="rId2"/>
              </a:rPr>
              <a:t>/</a:t>
            </a:r>
            <a:r>
              <a:rPr lang="en-US" sz="2000" u="sng" dirty="0">
                <a:hlinkClick r:id="rId2"/>
              </a:rPr>
              <a:t>en</a:t>
            </a:r>
            <a:r>
              <a:rPr lang="uk-UA" sz="2000" u="sng" dirty="0">
                <a:hlinkClick r:id="rId2"/>
              </a:rPr>
              <a:t>/</a:t>
            </a:r>
            <a:r>
              <a:rPr lang="en-US" sz="2000" u="sng" dirty="0">
                <a:hlinkClick r:id="rId2"/>
              </a:rPr>
              <a:t>web</a:t>
            </a:r>
            <a:r>
              <a:rPr lang="uk-UA" sz="2000" u="sng" dirty="0">
                <a:hlinkClick r:id="rId2"/>
              </a:rPr>
              <a:t>/</a:t>
            </a:r>
            <a:r>
              <a:rPr lang="en-US" sz="2000" u="sng" dirty="0">
                <a:hlinkClick r:id="rId2"/>
              </a:rPr>
              <a:t>artificial</a:t>
            </a:r>
            <a:r>
              <a:rPr lang="uk-UA" sz="2000" u="sng" dirty="0">
                <a:hlinkClick r:id="rId2"/>
              </a:rPr>
              <a:t>-</a:t>
            </a:r>
            <a:r>
              <a:rPr lang="en-US" sz="2000" u="sng" dirty="0">
                <a:hlinkClick r:id="rId2"/>
              </a:rPr>
              <a:t>intelligence</a:t>
            </a:r>
            <a:r>
              <a:rPr lang="uk-UA" sz="2000" u="sng" dirty="0">
                <a:hlinkClick r:id="rId2"/>
              </a:rPr>
              <a:t>/</a:t>
            </a:r>
            <a:r>
              <a:rPr lang="en-US" sz="2000" u="sng" dirty="0">
                <a:hlinkClick r:id="rId2"/>
              </a:rPr>
              <a:t>the</a:t>
            </a:r>
            <a:r>
              <a:rPr lang="uk-UA" sz="2000" u="sng" dirty="0">
                <a:hlinkClick r:id="rId2"/>
              </a:rPr>
              <a:t>-</a:t>
            </a:r>
            <a:r>
              <a:rPr lang="en-US" sz="2000" u="sng" dirty="0">
                <a:hlinkClick r:id="rId2"/>
              </a:rPr>
              <a:t>framework</a:t>
            </a:r>
            <a:r>
              <a:rPr lang="uk-UA" sz="2000" u="sng" dirty="0">
                <a:hlinkClick r:id="rId2"/>
              </a:rPr>
              <a:t>-</a:t>
            </a:r>
            <a:r>
              <a:rPr lang="en-US" sz="2000" u="sng" dirty="0">
                <a:hlinkClick r:id="rId2"/>
              </a:rPr>
              <a:t>convention</a:t>
            </a:r>
            <a:r>
              <a:rPr lang="uk-UA" sz="2000" u="sng" dirty="0">
                <a:hlinkClick r:id="rId2"/>
              </a:rPr>
              <a:t>-</a:t>
            </a:r>
            <a:r>
              <a:rPr lang="en-US" sz="2000" u="sng" dirty="0">
                <a:hlinkClick r:id="rId2"/>
              </a:rPr>
              <a:t>on</a:t>
            </a:r>
            <a:r>
              <a:rPr lang="uk-UA" sz="2000" u="sng" dirty="0">
                <a:hlinkClick r:id="rId2"/>
              </a:rPr>
              <a:t>-</a:t>
            </a:r>
            <a:r>
              <a:rPr lang="en-US" sz="2000" u="sng" dirty="0">
                <a:hlinkClick r:id="rId2"/>
              </a:rPr>
              <a:t>artificial</a:t>
            </a:r>
            <a:r>
              <a:rPr lang="uk-UA" sz="2000" u="sng" dirty="0">
                <a:hlinkClick r:id="rId2"/>
              </a:rPr>
              <a:t>-</a:t>
            </a:r>
            <a:r>
              <a:rPr lang="en-US" sz="2000" u="sng" dirty="0">
                <a:hlinkClick r:id="rId2"/>
              </a:rPr>
              <a:t>intelligence</a:t>
            </a:r>
            <a:endParaRPr lang="uk-UA" sz="2000" dirty="0"/>
          </a:p>
        </p:txBody>
      </p:sp>
      <p:sp>
        <p:nvSpPr>
          <p:cNvPr id="3" name="Місце для вмісту 2">
            <a:extLst>
              <a:ext uri="{FF2B5EF4-FFF2-40B4-BE49-F238E27FC236}">
                <a16:creationId xmlns:a16="http://schemas.microsoft.com/office/drawing/2014/main" id="{3097B49A-1642-D8F4-FBCA-84548891B077}"/>
              </a:ext>
            </a:extLst>
          </p:cNvPr>
          <p:cNvSpPr>
            <a:spLocks noGrp="1"/>
          </p:cNvSpPr>
          <p:nvPr>
            <p:ph idx="1"/>
          </p:nvPr>
        </p:nvSpPr>
        <p:spPr>
          <a:xfrm>
            <a:off x="327804" y="1700170"/>
            <a:ext cx="11395494" cy="4164608"/>
          </a:xfrm>
        </p:spPr>
        <p:txBody>
          <a:bodyPr/>
          <a:lstStyle/>
          <a:p>
            <a:pPr indent="0" algn="just">
              <a:lnSpc>
                <a:spcPct val="100000"/>
              </a:lnSpc>
              <a:spcBef>
                <a:spcPts val="0"/>
              </a:spcBef>
              <a:spcAft>
                <a:spcPts val="0"/>
              </a:spcAft>
              <a:buNone/>
            </a:pPr>
            <a:r>
              <a:rPr lang="uk-UA" sz="3400" dirty="0"/>
              <a:t>15 травня 2025 р. Україна підписала </a:t>
            </a:r>
            <a:r>
              <a:rPr lang="uk-UA" sz="3400" b="1" dirty="0"/>
              <a:t>Рамкову Конвенцію про ШІ (потребує ратифікації Верховною Радою) </a:t>
            </a:r>
            <a:r>
              <a:rPr lang="uk-UA" sz="3400" dirty="0"/>
              <a:t>та зобов’язалася таким чином дотримуватися визначених у цьому документі принципів, зокрема поваги до людської гідності, прозорості, недискримінації, захисту приватності, надійності і безпеки під час прийняття національного законодавства та практичного застосування ШІ у публічному секторі</a:t>
            </a:r>
            <a:endParaRPr lang="uk-UA" sz="34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332A33DC-4F44-26E1-CCF8-1165CC4E4A15}"/>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835C76CA-0D6C-8194-C20D-C57950E70717}"/>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24C5B27D-7727-A450-4B8B-6CEC058AD2D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ШІ в національному судочинстві: еволюція правових позицій</a:t>
            </a:r>
          </a:p>
        </p:txBody>
      </p:sp>
      <p:sp>
        <p:nvSpPr>
          <p:cNvPr id="8" name="Slide Number Placeholder 3">
            <a:extLst>
              <a:ext uri="{FF2B5EF4-FFF2-40B4-BE49-F238E27FC236}">
                <a16:creationId xmlns:a16="http://schemas.microsoft.com/office/drawing/2014/main" id="{B457CB4B-A0F1-9246-B55D-FDFAB4E639F6}"/>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9</a:t>
            </a:fld>
            <a:endParaRPr lang="en-US" sz="1400" dirty="0">
              <a:solidFill>
                <a:srgbClr val="002949"/>
              </a:solidFill>
            </a:endParaRPr>
          </a:p>
        </p:txBody>
      </p:sp>
    </p:spTree>
    <p:extLst>
      <p:ext uri="{BB962C8B-B14F-4D97-AF65-F5344CB8AC3E}">
        <p14:creationId xmlns:p14="http://schemas.microsoft.com/office/powerpoint/2010/main" val="4060413432"/>
      </p:ext>
    </p:extLst>
  </p:cSld>
  <p:clrMapOvr>
    <a:masterClrMapping/>
  </p:clrMapOvr>
</p:sld>
</file>

<file path=ppt/theme/theme1.xml><?xml version="1.0" encoding="utf-8"?>
<a:theme xmlns:a="http://schemas.openxmlformats.org/drawingml/2006/main" name="Верховний Суд">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Верховний Суд" id="{85927FFF-16E0-4779-9E9F-FDB9FC60E28B}" vid="{1C97956D-EB6D-4D66-A40D-6F9E3D9A6E3D}"/>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Верховний Суд</Template>
  <TotalTime>10393</TotalTime>
  <Words>3064</Words>
  <Application>Microsoft Office PowerPoint</Application>
  <PresentationFormat>Широкий екран</PresentationFormat>
  <Paragraphs>213</Paragraphs>
  <Slides>30</Slides>
  <Notes>1</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30</vt:i4>
      </vt:variant>
    </vt:vector>
  </HeadingPairs>
  <TitlesOfParts>
    <vt:vector size="36" baseType="lpstr">
      <vt:lpstr>Arial</vt:lpstr>
      <vt:lpstr>Calibri</vt:lpstr>
      <vt:lpstr>Calibri Light</vt:lpstr>
      <vt:lpstr>Roboto Condensed Light</vt:lpstr>
      <vt:lpstr>Times New Roman</vt:lpstr>
      <vt:lpstr>Верховний Суд</vt:lpstr>
      <vt:lpstr>Презентація PowerPoint</vt:lpstr>
      <vt:lpstr>ПЛАН</vt:lpstr>
      <vt:lpstr>ЗАКОН УКРАЇНИ «ПРО АДМІНІСТРАТИВНУ ПРОЦЕДУРУ»  https://zakon.rada.gov.ua/laws/show/2073-20 </vt:lpstr>
      <vt:lpstr>ЗАКОН УКРАЇНИ «ПРО АДМІНІСТРАТИВНУ ПРОЦЕДУРУ»  https://zakon.rada.gov.ua/laws/show/2073-20 </vt:lpstr>
      <vt:lpstr>КОДЕКС СУДДІВСЬКОЇ ЕТИКИ (СТАТТЯ 16)  https://zakon.rada.gov.ua/rada/show/n0001415-24#Text</vt:lpstr>
      <vt:lpstr>Рішення Ради судів України від 02.03.2026 № 14 https://rsu.gov.ua/uploads/news/risenna-rsu-no-14-vid-02032026-p-f631879b7f.pdf </vt:lpstr>
      <vt:lpstr>Ukraine 2025 Report SWD(2025) 759 final ЄК: Звіт щодо України за 2025 рік https://enlargement.ec.europa.eu/document/download/17115494-8122-4d10-8a06-2cf275eecde7_en?filename=ukraine-report-2025.pdf </vt:lpstr>
      <vt:lpstr>План заходів з реалізації Концепції розвитку штучного інтелекту в Україні на 2025-2026 роки (розпорядження КМУ від 09.05.2025 № 457-р) https://zakon.rada.gov.ua/laws/show/457-2025-%D1%80#Text  </vt:lpstr>
      <vt:lpstr>Framework Convention on Artificial Intelligence, Human Rights, Democracy and the Rule of Law: Council of Europe Treaty № 25. Vilnius, 5.IX.2024 https://www.coe.int/en/web/artificial-intelligence/the-framework-convention-on-artificial-intelligence</vt:lpstr>
      <vt:lpstr>EU-communicated codified Benchmarks for Ukraine on Chapter 23 – Judiciary and Fundamental Rights (Full list provided to Ukraine at explanatory meeting)»- 23.02.2026 https://www.eurointegration.com.ua/files/5/2/5256f03-23-benchmarks-eng.pdf </vt:lpstr>
      <vt:lpstr>Електронний суд із використанням ШІ стане одним із ключових пріоритетів Мінцифри у 2026 р (30.12.2025) https://interfax.com.ua/news/telecom/1132630.html </vt:lpstr>
      <vt:lpstr>Проєкт постанови КМУ «Про реалізацію експериментального проекту щодо розгляду окремих категорій справ про адміністративні правопорушення з використанням ШІ»</vt:lpstr>
      <vt:lpstr>Перелік «м'якого» права</vt:lpstr>
      <vt:lpstr>ПОЛОЖЕННЯ ПРО ВИКОРИСТАННЯ ТЕХНОЛОГІЙ ШІ ПРАЦІВНИКАМИ АПАРАТУ ВС (Наказ від 08.12.25 № 117) https://court.gov.ua/storage/portal/supreme/rizne/Polozhennya_SHI.pdf    </vt:lpstr>
      <vt:lpstr>РЕКОМЕНДАЦІЇ ДЛЯ ПРАВНИКІВ ЩОДО БЕЗПЕЧНОГО ВИКОРИСТАННЯ ШТУЧНОГО ІНТЕЛЕКТУ (ЛИПЕНЬ 2025) https://constitutionalist.com.ua/rekomendatsii-z-vidpovidalnoho-vykorystannia-shtuchnoho-intelektu-dlia-pravnykiv </vt:lpstr>
      <vt:lpstr>UNESCO, Guidelines for the Use of AI Systems in Courts  and Tribunals, 2025  https://www.unesco.org/en/articles/guidelines-use-ai-systems-courts-and-tribunals   </vt:lpstr>
      <vt:lpstr>UNESCO, AI Essentials for Judges, 2026, CI/DIT/AI/Judges2026 https://unesdoc.unesco.org/ark:/48223/pf0000396991 </vt:lpstr>
      <vt:lpstr>CEPEJ, Guidelines on the Use of Generative Artificial Intelligence for Courts, 19 December 2025, CEPEJ(2025)18Final  https://rm.coe.int/cepej-2025-18final-en-draft-guidelines-on-the-use-of-generative-ai-for/48802a4ad1 </vt:lpstr>
      <vt:lpstr>ABA Task Force on Law and AI, Addressing the Legal Challenges of AI: Year 2 Report on the Impact of AI on the Practice of Law https://www.americanbar.org/content/dam/aba/administrative/center-for-innovation/ai-task-force/2025-ai-task-force-year2-report.pdf </vt:lpstr>
      <vt:lpstr>Opinion No. 28 (2025) on the importance of judicial well-being for the delivery of justice (CCJE) Висновок № 28 (2025) щодо важливості суддівського благополуччя для здійснення правосуддя (КРЄС)  https://rm.coe.int/opinion-no-28-2025-of-the-ccje-published-/4880296bfa </vt:lpstr>
      <vt:lpstr> Роль ШІ в судовому адмініструванні: підвищення ефективності роботи команд https://court.gov.ua/storage/portal/dsa/news/Програма_Вебінар_ШІ%20в%20судовому%20адмініструванні.pdf  https://www.youtube.com/watch?v=gKs3yrsaz6c     </vt:lpstr>
      <vt:lpstr>  Штучний інтелект у роботі адвоката та судовому процесі: можливості, межі, відповідальність https://uba.ua/ukr/news/sh-v-pravosudd-eksperti-obgovorili-mozhlivost-mezh-ta-vdpovdalnst-u-kiv  https://youtu.be/-qJ2FCeOEWQ    </vt:lpstr>
      <vt:lpstr>CEPEJ, Report of the 44th meeting of the Bureau of the European Commission for the Efficiency of Justice, 12 January 2026, CEPEJ-BU(2026)2 https://rm.coe.int/cepej-bu-2026-rapport-reunion-bureau-composition-des-gt-2780-1226-9074/48802aa0b3 </vt:lpstr>
      <vt:lpstr>Draft Concept of the Technological Training Programme for Judges, developed by the CEPEJ Working Group on Cyberjustice and Artificial Intelligence (CEPEJ-GT-CYBERJUST(2025)1Rev3)</vt:lpstr>
      <vt:lpstr>Верховний Суд і SIDA: співпраця з цифровізації правосуддя https://supreme.court.gov.ua/supreme/pres-centr/news/1961752  </vt:lpstr>
      <vt:lpstr>Ухвала ВС від 19 червня 2025 р. у справі № 520/6119/23 https://reyestr.court.gov.ua/Review/128263149  </vt:lpstr>
      <vt:lpstr>Ухвали ВС від 15.01.2026 у справі № 240/14153/24  та від 03.02.2026 у справі № 340/2365/25  https://reyestr.court.gov.ua/Review/133336040  https://reyestr.court.gov.ua/Review/133764626 </vt:lpstr>
      <vt:lpstr>Ухвали ВС від 15.01.2026 у справі № 240/14153/24  та від 03.02.2026 у справі № 340/2365/25  https://reyestr.court.gov.ua/Review/133336040   https://reyestr.court.gov.ua/Review/133764626  </vt:lpstr>
      <vt:lpstr>Презентація PowerPoint</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Роман Палюх</dc:creator>
  <cp:lastModifiedBy>Ян Олександрович Берназюк</cp:lastModifiedBy>
  <cp:revision>624</cp:revision>
  <cp:lastPrinted>2025-11-27T12:45:14Z</cp:lastPrinted>
  <dcterms:created xsi:type="dcterms:W3CDTF">2018-11-30T10:25:38Z</dcterms:created>
  <dcterms:modified xsi:type="dcterms:W3CDTF">2026-03-09T14:52:35Z</dcterms:modified>
</cp:coreProperties>
</file>