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2"/>
  </p:notesMasterIdLst>
  <p:handoutMasterIdLst>
    <p:handoutMasterId r:id="rId23"/>
  </p:handoutMasterIdLst>
  <p:sldIdLst>
    <p:sldId id="256" r:id="rId2"/>
    <p:sldId id="1051" r:id="rId3"/>
    <p:sldId id="1052" r:id="rId4"/>
    <p:sldId id="958" r:id="rId5"/>
    <p:sldId id="1055" r:id="rId6"/>
    <p:sldId id="1079" r:id="rId7"/>
    <p:sldId id="1058" r:id="rId8"/>
    <p:sldId id="1041" r:id="rId9"/>
    <p:sldId id="1063" r:id="rId10"/>
    <p:sldId id="1057" r:id="rId11"/>
    <p:sldId id="1003" r:id="rId12"/>
    <p:sldId id="1060" r:id="rId13"/>
    <p:sldId id="1074" r:id="rId14"/>
    <p:sldId id="1061" r:id="rId15"/>
    <p:sldId id="1047" r:id="rId16"/>
    <p:sldId id="1076" r:id="rId17"/>
    <p:sldId id="1077" r:id="rId18"/>
    <p:sldId id="1078" r:id="rId19"/>
    <p:sldId id="893" r:id="rId20"/>
    <p:sldId id="279" r:id="rId21"/>
  </p:sldIdLst>
  <p:sldSz cx="12192000" cy="6858000"/>
  <p:notesSz cx="9928225" cy="6797675"/>
  <p:defaultTextStyle>
    <a:defPPr>
      <a:defRPr lang="uk-U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озділ за замовчуванням" id="{A582119A-734D-428B-9DF0-AEC51D4D306F}">
          <p14:sldIdLst>
            <p14:sldId id="256"/>
            <p14:sldId id="1051"/>
            <p14:sldId id="1052"/>
            <p14:sldId id="958"/>
            <p14:sldId id="1055"/>
            <p14:sldId id="1079"/>
            <p14:sldId id="1058"/>
            <p14:sldId id="1041"/>
            <p14:sldId id="1063"/>
            <p14:sldId id="1057"/>
            <p14:sldId id="1003"/>
            <p14:sldId id="1060"/>
            <p14:sldId id="1074"/>
            <p14:sldId id="1061"/>
            <p14:sldId id="1047"/>
            <p14:sldId id="1076"/>
            <p14:sldId id="1077"/>
            <p14:sldId id="1078"/>
            <p14:sldId id="893"/>
            <p14:sldId id="27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026">
          <p15:clr>
            <a:srgbClr val="A4A3A4"/>
          </p15:clr>
        </p15:guide>
        <p15:guide id="2" orient="horz" pos="368" userDrawn="1">
          <p15:clr>
            <a:srgbClr val="A4A3A4"/>
          </p15:clr>
        </p15:guide>
        <p15:guide id="3" pos="370" userDrawn="1">
          <p15:clr>
            <a:srgbClr val="A4A3A4"/>
          </p15:clr>
        </p15:guide>
        <p15:guide id="4" pos="7310" userDrawn="1">
          <p15:clr>
            <a:srgbClr val="A4A3A4"/>
          </p15:clr>
        </p15:guide>
        <p15:guide id="5" orient="horz" pos="2160">
          <p15:clr>
            <a:srgbClr val="A4A3A4"/>
          </p15:clr>
        </p15:guide>
        <p15:guide id="6" orient="horz" pos="3952" userDrawn="1">
          <p15:clr>
            <a:srgbClr val="A4A3A4"/>
          </p15:clr>
        </p15:guide>
        <p15:guide id="7" orient="horz" pos="3861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Ян Берназюк" initials="ЯБ" lastIdx="1" clrIdx="0">
    <p:extLst>
      <p:ext uri="{19B8F6BF-5375-455C-9EA6-DF929625EA0E}">
        <p15:presenceInfo xmlns:p15="http://schemas.microsoft.com/office/powerpoint/2012/main" userId="581687679c8901c1" providerId="Windows Live"/>
      </p:ext>
    </p:extLst>
  </p:cmAuthor>
  <p:cmAuthor id="2" name="Ян Олександрович Берназюк" initials="ЯОБ" lastIdx="0" clrIdx="1">
    <p:extLst>
      <p:ext uri="{19B8F6BF-5375-455C-9EA6-DF929625EA0E}">
        <p15:presenceInfo xmlns:p15="http://schemas.microsoft.com/office/powerpoint/2012/main" userId="S-1-5-21-788283012-2006182406-367807169-811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E9E"/>
    <a:srgbClr val="002949"/>
    <a:srgbClr val="38B6AB"/>
    <a:srgbClr val="F0E8E3"/>
    <a:srgbClr val="3742D1"/>
    <a:srgbClr val="4E9EC4"/>
    <a:srgbClr val="0086CD"/>
    <a:srgbClr val="FFD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77" autoAdjust="0"/>
    <p:restoredTop sz="94683"/>
  </p:normalViewPr>
  <p:slideViewPr>
    <p:cSldViewPr snapToGrid="0">
      <p:cViewPr varScale="1">
        <p:scale>
          <a:sx n="56" d="100"/>
          <a:sy n="56" d="100"/>
        </p:scale>
        <p:origin x="78" y="1308"/>
      </p:cViewPr>
      <p:guideLst>
        <p:guide orient="horz" pos="1026"/>
        <p:guide orient="horz" pos="368"/>
        <p:guide pos="370"/>
        <p:guide pos="7310"/>
        <p:guide orient="horz" pos="2160"/>
        <p:guide orient="horz" pos="3952"/>
        <p:guide orient="horz" pos="38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738AE7D6-9F2C-0AF5-4B14-A9F0CD3F6F7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2"/>
            <a:ext cx="4303025" cy="339725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l"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F2608C5-03C0-CA44-8353-2AE8765BD8E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22027" y="2"/>
            <a:ext cx="4304611" cy="339725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r"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fld id="{E7EA5089-53EE-4CBB-B62B-B9A651D87BD1}" type="datetimeFigureOut">
              <a:rPr lang="ru-RU"/>
              <a:pPr>
                <a:defRPr/>
              </a:pPr>
              <a:t>09.03.2026</a:t>
            </a:fld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098E000-D926-439C-33F0-FCEA6E6F7E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6457950"/>
            <a:ext cx="4303025" cy="338138"/>
          </a:xfrm>
          <a:prstGeom prst="rect">
            <a:avLst/>
          </a:prstGeom>
        </p:spPr>
        <p:txBody>
          <a:bodyPr vert="horz" lIns="91010" tIns="45505" rIns="91010" bIns="45505" rtlCol="0" anchor="b"/>
          <a:lstStyle>
            <a:lvl1pPr algn="l"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9EB6885-EFFA-612F-2359-60114B13977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22027" y="6457950"/>
            <a:ext cx="4304611" cy="338138"/>
          </a:xfrm>
          <a:prstGeom prst="rect">
            <a:avLst/>
          </a:prstGeom>
        </p:spPr>
        <p:txBody>
          <a:bodyPr vert="horz" wrap="square" lIns="91010" tIns="45505" rIns="91010" bIns="45505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Roboto Condensed Light" panose="02000000000000000000" pitchFamily="2" charset="0"/>
              </a:defRPr>
            </a:lvl1pPr>
          </a:lstStyle>
          <a:p>
            <a:pPr>
              <a:defRPr/>
            </a:pPr>
            <a:fld id="{C1E25D22-76F2-4431-8BE9-1D06623099E0}" type="slidenum">
              <a:rPr lang="ru-RU" altLang="ru-RU"/>
              <a:pPr>
                <a:defRPr/>
              </a:pPr>
              <a:t>‹№›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>
            <a:extLst>
              <a:ext uri="{FF2B5EF4-FFF2-40B4-BE49-F238E27FC236}">
                <a16:creationId xmlns:a16="http://schemas.microsoft.com/office/drawing/2014/main" id="{25EE5FBB-4E7C-B40F-7763-EAC2A0B164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2"/>
            <a:ext cx="4303025" cy="339725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659982A2-DD16-EB8E-955B-55C0C263C43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622027" y="2"/>
            <a:ext cx="4304611" cy="339725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fld id="{FDE46209-69DC-44F0-8A9D-9F7686D4781A}" type="datetimeFigureOut">
              <a:rPr lang="uk-UA"/>
              <a:pPr>
                <a:defRPr/>
              </a:pPr>
              <a:t>09.03.2026</a:t>
            </a:fld>
            <a:endParaRPr lang="uk-UA" dirty="0"/>
          </a:p>
        </p:txBody>
      </p:sp>
      <p:sp>
        <p:nvSpPr>
          <p:cNvPr id="4" name="Місце для зображення 3">
            <a:extLst>
              <a:ext uri="{FF2B5EF4-FFF2-40B4-BE49-F238E27FC236}">
                <a16:creationId xmlns:a16="http://schemas.microsoft.com/office/drawing/2014/main" id="{2637A17B-7B88-6B88-DFF2-ACDF19B95B2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49313"/>
            <a:ext cx="4076700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10" tIns="45505" rIns="91010" bIns="45505" rtlCol="0" anchor="ctr"/>
          <a:lstStyle/>
          <a:p>
            <a:pPr lvl="0"/>
            <a:endParaRPr lang="uk-UA" noProof="0" dirty="0"/>
          </a:p>
        </p:txBody>
      </p:sp>
      <p:sp>
        <p:nvSpPr>
          <p:cNvPr id="5" name="Місце для нотаток 4">
            <a:extLst>
              <a:ext uri="{FF2B5EF4-FFF2-40B4-BE49-F238E27FC236}">
                <a16:creationId xmlns:a16="http://schemas.microsoft.com/office/drawing/2014/main" id="{EA25E2B2-5A23-8B6D-9776-7AA8E07D1F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92030" y="3271840"/>
            <a:ext cx="7944166" cy="2676525"/>
          </a:xfrm>
          <a:prstGeom prst="rect">
            <a:avLst/>
          </a:prstGeom>
        </p:spPr>
        <p:txBody>
          <a:bodyPr vert="horz" lIns="91010" tIns="45505" rIns="91010" bIns="45505" rtlCol="0"/>
          <a:lstStyle/>
          <a:p>
            <a:pPr lvl="0"/>
            <a:r>
              <a:rPr lang="uk-UA" noProof="0" dirty="0"/>
              <a:t>Відредагуйте стиль зразка тексту</a:t>
            </a:r>
          </a:p>
          <a:p>
            <a:pPr lvl="1"/>
            <a:r>
              <a:rPr lang="uk-UA" noProof="0" dirty="0"/>
              <a:t>Другий рівень</a:t>
            </a:r>
          </a:p>
          <a:p>
            <a:pPr lvl="2"/>
            <a:r>
              <a:rPr lang="uk-UA" noProof="0" dirty="0"/>
              <a:t>Третій рівень</a:t>
            </a:r>
          </a:p>
          <a:p>
            <a:pPr lvl="3"/>
            <a:r>
              <a:rPr lang="uk-UA" noProof="0" dirty="0"/>
              <a:t>Четвертий рівень</a:t>
            </a:r>
          </a:p>
          <a:p>
            <a:pPr lvl="4"/>
            <a:r>
              <a:rPr lang="uk-UA" noProof="0" dirty="0"/>
              <a:t>П’ятий рівень</a:t>
            </a:r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21E580B6-E2E0-DAA2-1338-EB90582AC7B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1" y="6457952"/>
            <a:ext cx="4303025" cy="339725"/>
          </a:xfrm>
          <a:prstGeom prst="rect">
            <a:avLst/>
          </a:prstGeom>
        </p:spPr>
        <p:txBody>
          <a:bodyPr vert="horz" lIns="91010" tIns="45505" rIns="91010" bIns="45505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B305F669-AEA4-BEE1-80ED-F2BC81C072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622027" y="6457952"/>
            <a:ext cx="4304611" cy="339725"/>
          </a:xfrm>
          <a:prstGeom prst="rect">
            <a:avLst/>
          </a:prstGeom>
        </p:spPr>
        <p:txBody>
          <a:bodyPr vert="horz" wrap="square" lIns="91010" tIns="45505" rIns="91010" bIns="4550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Roboto Condensed Light" panose="02000000000000000000" pitchFamily="2" charset="0"/>
              </a:defRPr>
            </a:lvl1pPr>
          </a:lstStyle>
          <a:p>
            <a:pPr>
              <a:defRPr/>
            </a:pPr>
            <a:fld id="{AD5E7DE3-1AE7-4703-B5A5-E3B50F059203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 Condensed Light" pitchFamily="2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 Condensed Light" pitchFamily="2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 Condensed Light" pitchFamily="2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 Condensed Light" pitchFamily="2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 Condensed Light" pitchFamily="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раз слайда 1">
            <a:extLst>
              <a:ext uri="{FF2B5EF4-FFF2-40B4-BE49-F238E27FC236}">
                <a16:creationId xmlns:a16="http://schemas.microsoft.com/office/drawing/2014/main" id="{EC123180-4134-DF4E-785D-39CBDB5C47E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uk-UA" dirty="0"/>
          </a:p>
        </p:txBody>
      </p:sp>
      <p:sp>
        <p:nvSpPr>
          <p:cNvPr id="5123" name="Заметки 2">
            <a:extLst>
              <a:ext uri="{FF2B5EF4-FFF2-40B4-BE49-F238E27FC236}">
                <a16:creationId xmlns:a16="http://schemas.microsoft.com/office/drawing/2014/main" id="{312169F0-1EA8-FC51-7151-606C144D08C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5124" name="Номер слайда 3">
            <a:extLst>
              <a:ext uri="{FF2B5EF4-FFF2-40B4-BE49-F238E27FC236}">
                <a16:creationId xmlns:a16="http://schemas.microsoft.com/office/drawing/2014/main" id="{FD25675B-1AFB-8EBE-427A-E8EFEDC759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41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6650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2263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6288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3488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0688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7888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5088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44C9BBA-1121-4372-A223-AC5E6F5CC0C9}" type="slidenum">
              <a:rPr lang="uk-UA" altLang="uk-UA">
                <a:latin typeface="Roboto Condensed Light" panose="02000000000000000000" pitchFamily="2" charset="0"/>
              </a:rPr>
              <a:pPr/>
              <a:t>1</a:t>
            </a:fld>
            <a:endParaRPr lang="uk-UA" altLang="uk-UA" dirty="0">
              <a:latin typeface="Roboto Condensed Light" panose="02000000000000000000" pitchFamily="2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A8ED688-EA9D-61C5-A44B-F55D15E72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2A0AA-8F14-463A-B142-283B990E42D1}" type="datetime1">
              <a:rPr lang="uk-UA" smtClean="0"/>
              <a:t>09.03.2026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F12B7512-7EB2-DA19-46B7-56794379F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B66CE9B-243A-B895-DE85-B46D60D6A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A36708-AE8B-4B85-9B65-228F0635230B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4030150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FB3C76D-3FFE-763E-4EE5-2A99E753A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220ABF-94A0-4458-A503-65FD43098299}" type="datetime1">
              <a:rPr lang="uk-UA" smtClean="0"/>
              <a:t>09.03.2026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D0A6F11-8148-EC28-C421-ABF4862C6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7B56B1A-9CE4-8114-6966-A045B2D00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4F0B48-4A94-4504-A6C0-3A970785A124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2193732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0CB74CD-04BD-591A-4CDD-5926DD78B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F0229F-B9CA-431A-B51F-1F8A35B8DC77}" type="datetime1">
              <a:rPr lang="uk-UA" smtClean="0"/>
              <a:t>09.03.2026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127B8D6-3995-C4DE-DD03-0D84EC35E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A58A045-F125-D6D3-71A7-99BD4E10C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6392A-C09C-4467-9777-3DF3F4931805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172682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9C0276E-6541-BA52-E161-CE331C0B1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E5E7C-9C28-4F83-A4C5-B4A7F7D1D00C}" type="datetime1">
              <a:rPr lang="uk-UA" smtClean="0"/>
              <a:t>09.03.2026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7DDD959-5CE9-DE4E-E0DB-D16F2C624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BAD9C21-6A07-273E-32EB-90B9801FB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457EC5-9B54-49ED-9CA6-C2B51A92FA73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2605227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F4B40DE-7744-E223-33EE-0FC832A8C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F1511E-535D-4954-AF01-FFE74FA62650}" type="datetime1">
              <a:rPr lang="uk-UA" smtClean="0"/>
              <a:t>09.03.2026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7955B39-CD41-967F-D3C9-49E2F0DC0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C395E2B-5CDE-5E43-970C-EF311F5ED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516EA7-C336-4E60-ADB4-B52A6B1073E8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2127845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3">
            <a:extLst>
              <a:ext uri="{FF2B5EF4-FFF2-40B4-BE49-F238E27FC236}">
                <a16:creationId xmlns:a16="http://schemas.microsoft.com/office/drawing/2014/main" id="{A3C90BE2-957C-03F8-1F9F-8F0443FFF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96ECDB-68B7-4C01-9488-DCF337BDEAC4}" type="datetime1">
              <a:rPr lang="uk-UA" smtClean="0"/>
              <a:t>09.03.2026</a:t>
            </a:fld>
            <a:endParaRPr lang="uk-UA" dirty="0"/>
          </a:p>
        </p:txBody>
      </p:sp>
      <p:sp>
        <p:nvSpPr>
          <p:cNvPr id="6" name="Місце для нижнього колонтитула 4">
            <a:extLst>
              <a:ext uri="{FF2B5EF4-FFF2-40B4-BE49-F238E27FC236}">
                <a16:creationId xmlns:a16="http://schemas.microsoft.com/office/drawing/2014/main" id="{7F0EFF87-884A-FDE7-CC72-F0E8FB07F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7" name="Місце для номера слайда 5">
            <a:extLst>
              <a:ext uri="{FF2B5EF4-FFF2-40B4-BE49-F238E27FC236}">
                <a16:creationId xmlns:a16="http://schemas.microsoft.com/office/drawing/2014/main" id="{8CC73E7E-C44D-D440-5AEA-931F69F32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77D72-FDE4-4F0D-B779-DE79087AB794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1947340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3">
            <a:extLst>
              <a:ext uri="{FF2B5EF4-FFF2-40B4-BE49-F238E27FC236}">
                <a16:creationId xmlns:a16="http://schemas.microsoft.com/office/drawing/2014/main" id="{EA0DD99F-8DA5-F2B0-254A-B8A1308B5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8CA85-2DB2-44C4-AF50-DAAF1E05620C}" type="datetime1">
              <a:rPr lang="uk-UA" smtClean="0"/>
              <a:t>09.03.2026</a:t>
            </a:fld>
            <a:endParaRPr lang="uk-UA" dirty="0"/>
          </a:p>
        </p:txBody>
      </p:sp>
      <p:sp>
        <p:nvSpPr>
          <p:cNvPr id="8" name="Місце для нижнього колонтитула 4">
            <a:extLst>
              <a:ext uri="{FF2B5EF4-FFF2-40B4-BE49-F238E27FC236}">
                <a16:creationId xmlns:a16="http://schemas.microsoft.com/office/drawing/2014/main" id="{16D392BE-E061-7D98-F1D5-C1C8D3872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9" name="Місце для номера слайда 5">
            <a:extLst>
              <a:ext uri="{FF2B5EF4-FFF2-40B4-BE49-F238E27FC236}">
                <a16:creationId xmlns:a16="http://schemas.microsoft.com/office/drawing/2014/main" id="{FC71E889-4BED-A140-925A-AC31DDF43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AA662-D07E-4DEE-9289-2C855F9547C6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4112208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3">
            <a:extLst>
              <a:ext uri="{FF2B5EF4-FFF2-40B4-BE49-F238E27FC236}">
                <a16:creationId xmlns:a16="http://schemas.microsoft.com/office/drawing/2014/main" id="{AA7AD9E1-47C8-9944-ABD5-45EADE34C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C54C13-E40A-4086-BBB0-B10FF979CBEA}" type="datetime1">
              <a:rPr lang="uk-UA" smtClean="0"/>
              <a:t>09.03.2026</a:t>
            </a:fld>
            <a:endParaRPr lang="uk-UA" dirty="0"/>
          </a:p>
        </p:txBody>
      </p:sp>
      <p:sp>
        <p:nvSpPr>
          <p:cNvPr id="4" name="Місце для нижнього колонтитула 4">
            <a:extLst>
              <a:ext uri="{FF2B5EF4-FFF2-40B4-BE49-F238E27FC236}">
                <a16:creationId xmlns:a16="http://schemas.microsoft.com/office/drawing/2014/main" id="{5EC659C4-05E1-EB28-C2DF-96D8CC00C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5" name="Місце для номера слайда 5">
            <a:extLst>
              <a:ext uri="{FF2B5EF4-FFF2-40B4-BE49-F238E27FC236}">
                <a16:creationId xmlns:a16="http://schemas.microsoft.com/office/drawing/2014/main" id="{D4237CF1-DE7F-FE35-5BF4-A6A97EF5A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905D2-CC1C-4F8C-8D9C-4837BFB0BAA3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159744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3">
            <a:extLst>
              <a:ext uri="{FF2B5EF4-FFF2-40B4-BE49-F238E27FC236}">
                <a16:creationId xmlns:a16="http://schemas.microsoft.com/office/drawing/2014/main" id="{FF345E8C-B5CC-DBD2-49BF-3F8E11BF2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350F9-2A98-4BB4-BE07-1E76DE1FF9AA}" type="datetime1">
              <a:rPr lang="uk-UA" smtClean="0"/>
              <a:t>09.03.2026</a:t>
            </a:fld>
            <a:endParaRPr lang="uk-UA" dirty="0"/>
          </a:p>
        </p:txBody>
      </p:sp>
      <p:sp>
        <p:nvSpPr>
          <p:cNvPr id="3" name="Місце для нижнього колонтитула 4">
            <a:extLst>
              <a:ext uri="{FF2B5EF4-FFF2-40B4-BE49-F238E27FC236}">
                <a16:creationId xmlns:a16="http://schemas.microsoft.com/office/drawing/2014/main" id="{8E0F689E-CF76-E819-6A24-BCC65EDCA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4" name="Місце для номера слайда 5">
            <a:extLst>
              <a:ext uri="{FF2B5EF4-FFF2-40B4-BE49-F238E27FC236}">
                <a16:creationId xmlns:a16="http://schemas.microsoft.com/office/drawing/2014/main" id="{0D0CB2BC-E645-6849-7A8D-828A4AB5B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12A4B8-FBE2-42FD-8F7C-E331D756A450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187850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Місце для дати 3">
            <a:extLst>
              <a:ext uri="{FF2B5EF4-FFF2-40B4-BE49-F238E27FC236}">
                <a16:creationId xmlns:a16="http://schemas.microsoft.com/office/drawing/2014/main" id="{C7262A28-1D71-BC9C-361E-8193A841A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E9A1FD-498C-4D6B-8066-378AFBFB37CA}" type="datetime1">
              <a:rPr lang="uk-UA" smtClean="0"/>
              <a:t>09.03.2026</a:t>
            </a:fld>
            <a:endParaRPr lang="uk-UA" dirty="0"/>
          </a:p>
        </p:txBody>
      </p:sp>
      <p:sp>
        <p:nvSpPr>
          <p:cNvPr id="6" name="Місце для нижнього колонтитула 4">
            <a:extLst>
              <a:ext uri="{FF2B5EF4-FFF2-40B4-BE49-F238E27FC236}">
                <a16:creationId xmlns:a16="http://schemas.microsoft.com/office/drawing/2014/main" id="{A521B7DB-A673-7716-B38E-B2B440DEA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7" name="Місце для номера слайда 5">
            <a:extLst>
              <a:ext uri="{FF2B5EF4-FFF2-40B4-BE49-F238E27FC236}">
                <a16:creationId xmlns:a16="http://schemas.microsoft.com/office/drawing/2014/main" id="{C430E745-9939-F461-9FF4-ACDFCDE1D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7728BF-03AA-4335-BB35-CA4255D550D5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2809920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uk-UA" noProof="0" dirty="0"/>
              <a:t>Клацніть піктограму, щоб додати зображення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Місце для дати 3">
            <a:extLst>
              <a:ext uri="{FF2B5EF4-FFF2-40B4-BE49-F238E27FC236}">
                <a16:creationId xmlns:a16="http://schemas.microsoft.com/office/drawing/2014/main" id="{EAD98881-2ACD-B166-5782-7741EE21F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EBF41A-40A1-4AD2-912A-3E0B3D58C3BD}" type="datetime1">
              <a:rPr lang="uk-UA" smtClean="0"/>
              <a:t>09.03.2026</a:t>
            </a:fld>
            <a:endParaRPr lang="uk-UA" dirty="0"/>
          </a:p>
        </p:txBody>
      </p:sp>
      <p:sp>
        <p:nvSpPr>
          <p:cNvPr id="6" name="Місце для нижнього колонтитула 4">
            <a:extLst>
              <a:ext uri="{FF2B5EF4-FFF2-40B4-BE49-F238E27FC236}">
                <a16:creationId xmlns:a16="http://schemas.microsoft.com/office/drawing/2014/main" id="{A20CC5D9-3E6C-7EE8-9D04-C4BDBC52A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7" name="Місце для номера слайда 5">
            <a:extLst>
              <a:ext uri="{FF2B5EF4-FFF2-40B4-BE49-F238E27FC236}">
                <a16:creationId xmlns:a16="http://schemas.microsoft.com/office/drawing/2014/main" id="{9185126F-D584-C2C3-AFD8-CF584FC06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1BF11-B2ED-427F-8A4E-915E4DE31228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2129051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8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Місце для заголовка 1">
            <a:extLst>
              <a:ext uri="{FF2B5EF4-FFF2-40B4-BE49-F238E27FC236}">
                <a16:creationId xmlns:a16="http://schemas.microsoft.com/office/drawing/2014/main" id="{145B3D2B-C7D7-7980-44A7-F0F89E85FA3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uk-UA"/>
              <a:t>Клацніть, щоб редагувати стиль зразка заголовка</a:t>
            </a:r>
          </a:p>
        </p:txBody>
      </p:sp>
      <p:sp>
        <p:nvSpPr>
          <p:cNvPr id="1027" name="Місце для тексту 2">
            <a:extLst>
              <a:ext uri="{FF2B5EF4-FFF2-40B4-BE49-F238E27FC236}">
                <a16:creationId xmlns:a16="http://schemas.microsoft.com/office/drawing/2014/main" id="{6564B427-26C4-01D2-D649-C81805085E9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uk-UA"/>
              <a:t>Відредагуйте стиль зразка тексту</a:t>
            </a:r>
          </a:p>
          <a:p>
            <a:pPr lvl="1"/>
            <a:r>
              <a:rPr lang="uk-UA" altLang="uk-UA"/>
              <a:t>Другий рівень</a:t>
            </a:r>
          </a:p>
          <a:p>
            <a:pPr lvl="2"/>
            <a:r>
              <a:rPr lang="uk-UA" altLang="uk-UA"/>
              <a:t>Третій рівень</a:t>
            </a:r>
          </a:p>
          <a:p>
            <a:pPr lvl="3"/>
            <a:r>
              <a:rPr lang="uk-UA" altLang="uk-UA"/>
              <a:t>Четвертий рівень</a:t>
            </a:r>
          </a:p>
          <a:p>
            <a:pPr lvl="4"/>
            <a:r>
              <a:rPr lang="uk-UA" alt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1D6CE43-1EAA-523D-DAB2-2987A26D32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Roboto Condensed Light" pitchFamily="2" charset="0"/>
              </a:defRPr>
            </a:lvl1pPr>
          </a:lstStyle>
          <a:p>
            <a:pPr>
              <a:defRPr/>
            </a:pPr>
            <a:fld id="{CFF024C6-0B6E-4252-A21D-446B0B3BC755}" type="datetime1">
              <a:rPr lang="uk-UA" smtClean="0"/>
              <a:t>09.03.2026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EACE517-7161-2385-5C82-22A5011625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Roboto Condensed Light" pitchFamily="2" charset="0"/>
              </a:defRPr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6AD0EEA3-846C-8CE7-CBB8-FCE48699AD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Roboto Condensed Light" panose="02000000000000000000" pitchFamily="2" charset="0"/>
              </a:defRPr>
            </a:lvl1pPr>
          </a:lstStyle>
          <a:p>
            <a:pPr>
              <a:defRPr/>
            </a:pPr>
            <a:fld id="{5BCFE2EF-88FD-44AD-B231-08CC0BF5B23B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Roboto Condensed Light" pitchFamily="2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Condensed Light" panose="02000000000000000000" pitchFamily="2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Condensed Light" panose="02000000000000000000" pitchFamily="2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Condensed Light" panose="02000000000000000000" pitchFamily="2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Condensed Light" panose="02000000000000000000" pitchFamily="2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 Condensed Light" pitchFamily="2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boto Condensed Light" pitchFamily="2" charset="0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boto Condensed Light" pitchFamily="2" charset="0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Roboto Condensed Light" pitchFamily="2" charset="0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Roboto Condensed Light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echr.coe.int/apply-to-the-court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gemini.google.com/gem/a13f55d01ff6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https://constitutionalist.com.ua/artificial-intelligence-in-the-ukrainian-judiciary-charting-the-course-under-the-digital-gavel" TargetMode="External"/><Relationship Id="rId3" Type="http://schemas.openxmlformats.org/officeDocument/2006/relationships/hyperlink" Target="https://so.supreme.court.gov.ua/news/949/naukovi-nadbannia-iak-osnova-dlia-nastupnykh-krokiv-na-shliakhu-intehratsii-shtuchnoho-intelektu-v-systemu-pravosuddia" TargetMode="External"/><Relationship Id="rId7" Type="http://schemas.openxmlformats.org/officeDocument/2006/relationships/hyperlink" Target="https://yur-gazeta.com/publications/practice/sudova-praktika/era-shi-y-rol-verhovnih-sudiv-u-cifroviy-transformaciyi-pravosuddya.html" TargetMode="External"/><Relationship Id="rId12" Type="http://schemas.openxmlformats.org/officeDocument/2006/relationships/hyperlink" Target="https://youtu.be/UlghLhHV8os?si=nCpvAl5p5KP3tY_G" TargetMode="External"/><Relationship Id="rId2" Type="http://schemas.openxmlformats.org/officeDocument/2006/relationships/hyperlink" Target="https://so.supreme.court.gov.ua/authors/934/shtuchnyi-intelekt-ta-systema-pravosuddia-ukrainy-rezultaty-spivpratsi-u-rotsi-sh%D1%81ho-mynuv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lovo.nsj.gov.ua/images/pdf/2024_4_49/nsj_4_49_2024.pdf" TargetMode="External"/><Relationship Id="rId11" Type="http://schemas.openxmlformats.org/officeDocument/2006/relationships/hyperlink" Target="https://court.gov.ua/storage/portal/supreme/135.%20Limits_of_Interference_Private_Life_under_National_Security%20Threats_bernaziuk.pdf" TargetMode="External"/><Relationship Id="rId5" Type="http://schemas.openxmlformats.org/officeDocument/2006/relationships/hyperlink" Target="https://constitutionalist.com.ua/artificial-intelligence-and-the-judicial-system-of-ukraine-results-of-cooperation-in-the-past-year" TargetMode="External"/><Relationship Id="rId10" Type="http://schemas.openxmlformats.org/officeDocument/2006/relationships/hyperlink" Target="https://court.gov.ua/storage/portal/supreme/161.%20Future_justice_independent_humane%20AI-era_bernaziuk%20%D0%B3%D0%BE%D1%82%D0%BE%D0%B2%D0%BE.pdf" TargetMode="External"/><Relationship Id="rId4" Type="http://schemas.openxmlformats.org/officeDocument/2006/relationships/hyperlink" Target="https://so.supreme.court.gov.ua/news/986/tsyfrova-era-pravosuddia-rol-shi-u-zabezpechenni-iednosti-sudovoi-praktyky-v-ukraini" TargetMode="External"/><Relationship Id="rId9" Type="http://schemas.openxmlformats.org/officeDocument/2006/relationships/hyperlink" Target="https://court.gov.ua/storage/portal/supreme/prezentacii_2025/156_AI_Benchmarking_Justice_bernaziuk.pd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gemini.google.com/gem/e053106e3066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gemini.google.com/gem/e053106e3066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gemini.google.com/gem/38b701fe2560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94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Прямоугольник 4">
            <a:extLst>
              <a:ext uri="{FF2B5EF4-FFF2-40B4-BE49-F238E27FC236}">
                <a16:creationId xmlns:a16="http://schemas.microsoft.com/office/drawing/2014/main" id="{713D9962-6A76-0B3F-B541-F5A67F76EF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38824" y="397472"/>
            <a:ext cx="516037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Roboto Condensed Light" panose="020000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Roboto Condensed Light" panose="020000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Roboto Condensed Light" panose="020000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1800" dirty="0">
                <a:solidFill>
                  <a:schemeClr val="bg1"/>
                </a:solidFill>
              </a:rPr>
              <a:t>Національна школа суддів України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1800" dirty="0">
                <a:solidFill>
                  <a:schemeClr val="bg1"/>
                </a:solidFill>
              </a:rPr>
              <a:t>Рада Європи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1800" dirty="0">
                <a:solidFill>
                  <a:schemeClr val="bg1"/>
                </a:solidFill>
              </a:rPr>
              <a:t>Науково-практичний Хаб «Верховенство права»</a:t>
            </a:r>
            <a:endParaRPr lang="ru-RU" altLang="uk-UA" sz="1800" dirty="0">
              <a:solidFill>
                <a:schemeClr val="bg1"/>
              </a:solidFill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uk-UA" sz="1800" dirty="0">
              <a:solidFill>
                <a:schemeClr val="bg1"/>
              </a:solidFill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sz="1800" noProof="0" dirty="0">
                <a:solidFill>
                  <a:schemeClr val="bg1"/>
                </a:solidFill>
              </a:rPr>
              <a:t>Тренінг: </a:t>
            </a:r>
            <a:r>
              <a:rPr lang="ru-RU" altLang="uk-UA" sz="1800" dirty="0">
                <a:solidFill>
                  <a:schemeClr val="bg1"/>
                </a:solidFill>
              </a:rPr>
              <a:t>Застосування штучного інтелекту у </a:t>
            </a:r>
            <a:r>
              <a:rPr lang="uk-UA" sz="1800" noProof="0" dirty="0">
                <a:solidFill>
                  <a:schemeClr val="bg1"/>
                </a:solidFill>
              </a:rPr>
              <a:t>суддівській діяльності</a:t>
            </a:r>
            <a:endParaRPr lang="ru-RU" altLang="uk-UA" sz="1800" dirty="0">
              <a:solidFill>
                <a:schemeClr val="bg1"/>
              </a:solidFill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uk-UA" altLang="uk-UA" sz="1800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1800" dirty="0">
                <a:solidFill>
                  <a:schemeClr val="bg1"/>
                </a:solidFill>
              </a:rPr>
              <a:t>6 березня 2026 року</a:t>
            </a:r>
          </a:p>
        </p:txBody>
      </p:sp>
      <p:sp>
        <p:nvSpPr>
          <p:cNvPr id="4100" name="TextBox 10">
            <a:extLst>
              <a:ext uri="{FF2B5EF4-FFF2-40B4-BE49-F238E27FC236}">
                <a16:creationId xmlns:a16="http://schemas.microsoft.com/office/drawing/2014/main" id="{1A77238E-A3A5-371E-E67F-93A7CB4BB1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2143" y="3238932"/>
            <a:ext cx="11287713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Roboto Condensed Light" panose="020000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Roboto Condensed Light" panose="020000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Roboto Condensed Light" panose="020000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sz="4000" noProof="0" dirty="0">
                <a:solidFill>
                  <a:schemeClr val="bg1"/>
                </a:solidFill>
              </a:rPr>
              <a:t>Практика формування скарги до ЄСПЛ за допомогою ШІ</a:t>
            </a:r>
          </a:p>
        </p:txBody>
      </p:sp>
      <p:sp>
        <p:nvSpPr>
          <p:cNvPr id="4101" name="TextBox 14">
            <a:extLst>
              <a:ext uri="{FF2B5EF4-FFF2-40B4-BE49-F238E27FC236}">
                <a16:creationId xmlns:a16="http://schemas.microsoft.com/office/drawing/2014/main" id="{46C864FC-A28B-EC07-B9A8-2430B01469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375" y="5198468"/>
            <a:ext cx="10709275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Roboto Condensed Light" panose="020000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Roboto Condensed Light" panose="020000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Roboto Condensed Light" panose="020000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2000" b="1" dirty="0">
                <a:solidFill>
                  <a:srgbClr val="FFFFFF"/>
                </a:solidFill>
                <a:ea typeface="Roboto Condensed Light" panose="02000000000000000000" pitchFamily="2" charset="0"/>
                <a:cs typeface="Roboto Condensed Light" panose="02000000000000000000" pitchFamily="2" charset="0"/>
              </a:rPr>
              <a:t>Ян БЕРНАЗЮК,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1600" dirty="0">
                <a:solidFill>
                  <a:srgbClr val="FFFFFF"/>
                </a:solidFill>
                <a:ea typeface="Roboto Condensed Light" panose="02000000000000000000" pitchFamily="2" charset="0"/>
                <a:cs typeface="Roboto Condensed Light" panose="02000000000000000000" pitchFamily="2" charset="0"/>
              </a:rPr>
              <a:t>суддя Касаційного адміністративного суду у складі Верховного Суду,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1600" dirty="0">
                <a:solidFill>
                  <a:srgbClr val="FFFFFF"/>
                </a:solidFill>
                <a:ea typeface="Roboto Condensed Light" panose="02000000000000000000" pitchFamily="2" charset="0"/>
                <a:cs typeface="Roboto Condensed Light" panose="02000000000000000000" pitchFamily="2" charset="0"/>
              </a:rPr>
              <a:t>доктор юридичних наук, професор</a:t>
            </a:r>
          </a:p>
        </p:txBody>
      </p:sp>
      <p:pic>
        <p:nvPicPr>
          <p:cNvPr id="6" name="Графіка 13">
            <a:extLst>
              <a:ext uri="{FF2B5EF4-FFF2-40B4-BE49-F238E27FC236}">
                <a16:creationId xmlns:a16="http://schemas.microsoft.com/office/drawing/2014/main" id="{807C6EA5-01E7-4961-906B-E8F780987E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87375" y="584200"/>
            <a:ext cx="1232064" cy="151061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D2A079-EC2B-2E51-EFD9-E78F596521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8DC8CE-2D1E-85E9-6095-24E3331DC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1088985"/>
          </a:xfrm>
        </p:spPr>
        <p:txBody>
          <a:bodyPr/>
          <a:lstStyle/>
          <a:p>
            <a:pPr algn="ctr"/>
            <a:r>
              <a:rPr lang="ru-RU" sz="4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«Звернення до Суду» (офіційний вебпортал ЄСПЛ)</a:t>
            </a:r>
            <a:r>
              <a:rPr lang="uk-UA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/>
            </a:r>
            <a:br>
              <a:rPr lang="uk-UA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https://www.echr.coe.int/apply-to-the-court</a:t>
            </a:r>
            <a:r>
              <a:rPr lang="uk-UA" sz="2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uk-UA" sz="24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pic>
        <p:nvPicPr>
          <p:cNvPr id="9" name="Місце для вмісту 8" descr="Зображення, що містить візерунок, Графіка, піксель, дизайн&#10;&#10;Вміст на основі ШІ може бути неправильним.">
            <a:extLst>
              <a:ext uri="{FF2B5EF4-FFF2-40B4-BE49-F238E27FC236}">
                <a16:creationId xmlns:a16="http://schemas.microsoft.com/office/drawing/2014/main" id="{5345F807-2A57-FF50-5B30-6262FCA2B85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43350" y="1700213"/>
            <a:ext cx="4164012" cy="416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31190FA7-0AE4-A093-6D2E-A78342483600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21FB5C8B-C8A3-28F7-03EC-78509D905420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4FC89613-DCF2-9F02-17B7-BF109BEFEF55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Практика формування скарги до ЄСПЛ за допомогою ШІ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7A758670-AAAA-7BA5-62B8-83FB00414A50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10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89506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E54F0E-8852-DC2C-42F5-2BC668D190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76235F-9365-EA31-51A8-A37711EAB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79" y="500062"/>
            <a:ext cx="10896415" cy="931923"/>
          </a:xfrm>
        </p:spPr>
        <p:txBody>
          <a:bodyPr/>
          <a:lstStyle/>
          <a:p>
            <a:pPr algn="ctr"/>
            <a:r>
              <a:rPr lang="en-US" sz="3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ECHR Strategy &amp; Drafting Expert</a:t>
            </a:r>
            <a:r>
              <a:rPr lang="uk-UA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/>
            </a:r>
            <a:br>
              <a:rPr lang="uk-UA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1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https://gemini.google.com/gem/a13f55d01ff6</a:t>
            </a:r>
            <a:r>
              <a:rPr lang="uk-UA" sz="1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en-US" sz="1800" b="1" dirty="0">
              <a:solidFill>
                <a:srgbClr val="004E9E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pic>
        <p:nvPicPr>
          <p:cNvPr id="11" name="Місце для вмісту 10" descr="Зображення, що містить візерунок, піксель, дизайн&#10;&#10;Вміст на основі ШІ може бути неправильним.">
            <a:extLst>
              <a:ext uri="{FF2B5EF4-FFF2-40B4-BE49-F238E27FC236}">
                <a16:creationId xmlns:a16="http://schemas.microsoft.com/office/drawing/2014/main" id="{1CBC7874-E8DF-A15A-8C3D-43DB3E9EA43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78300" y="1639019"/>
            <a:ext cx="4083919" cy="40839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D5C9C4B2-FCEB-01B3-759D-14B895596311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588C7FEF-904A-80B8-C4BF-1E399616ABB4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81478CF7-C7CF-A5E4-69DC-CFC1137CE2DF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Практика формування скарги до ЄСПЛ за допомогою ШІ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23CC60C8-6D0E-CD31-3F90-14FAFE270F95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961338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F7ADF6-E841-AFD8-B6E9-FC778F96AB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619206-0ABA-E8C2-5F3F-72B527E23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0515600" cy="615716"/>
          </a:xfrm>
        </p:spPr>
        <p:txBody>
          <a:bodyPr/>
          <a:lstStyle/>
          <a:p>
            <a:pPr algn="ctr"/>
            <a:r>
              <a:rPr lang="uk-UA" sz="3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ПЕРЕЛІК ДЖЕРЕЛ</a:t>
            </a:r>
            <a:endParaRPr lang="en-US" sz="3400" b="1" dirty="0">
              <a:solidFill>
                <a:srgbClr val="004E9E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63D1D3C-5D6D-8CC6-BF0A-AE83DDA5A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155940"/>
            <a:ext cx="11395494" cy="4708838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dirty="0"/>
              <a:t>1.	Вступ: інформація для заявників про подання заяви до Європейського суду з прав людини (</a:t>
            </a:r>
            <a:r>
              <a:rPr lang="en-US" sz="2600" dirty="0"/>
              <a:t>Information for Applicants–Applying to the ECHR)—10 </a:t>
            </a:r>
            <a:r>
              <a:rPr lang="uk-UA" sz="2600" dirty="0"/>
              <a:t>с.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dirty="0"/>
              <a:t>2.	Нотатка для заповнення формуляру заяви до Європейського суду з прав людини (</a:t>
            </a:r>
            <a:r>
              <a:rPr lang="en-US" sz="2600" dirty="0"/>
              <a:t>Notes for Completing the Application Form to the ECHR) — 12 </a:t>
            </a:r>
            <a:r>
              <a:rPr lang="uk-UA" sz="2600" dirty="0"/>
              <a:t>с.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dirty="0"/>
              <a:t>3.	Формуляр заяви до Європейського суду з прав людини (</a:t>
            </a:r>
            <a:r>
              <a:rPr lang="en-US" sz="2600" dirty="0"/>
              <a:t>Application Form to the European Court of Human Rights) — 13 </a:t>
            </a:r>
            <a:r>
              <a:rPr lang="uk-UA" sz="2600" dirty="0"/>
              <a:t>с.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dirty="0"/>
              <a:t>4.	Регламент Суду. Стаття 47 — Зміст індивідуальної заяви (</a:t>
            </a:r>
            <a:r>
              <a:rPr lang="en-US" sz="2600" dirty="0"/>
              <a:t>Rules of Court. Rule 47 – Contents of an Individual Application) — 2 </a:t>
            </a:r>
            <a:r>
              <a:rPr lang="uk-UA" sz="2600" dirty="0"/>
              <a:t>с. (Файл зі зразком).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dirty="0"/>
              <a:t>5.	Практичні рекомендації щодо відкриття провадження за індивідуальними заявами відповідно до статті 34 Конвенції (</a:t>
            </a:r>
            <a:r>
              <a:rPr lang="en-US" sz="2600" dirty="0"/>
              <a:t>Practice Direction: Institution of Proceedings – Individual Applications under Article 34 of the Convention) — 4 </a:t>
            </a:r>
            <a:r>
              <a:rPr lang="uk-UA" sz="2600" dirty="0"/>
              <a:t>с.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7674A236-875A-080D-4844-A9941327E56D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935A75D3-2031-5585-B013-B27F70CA6430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DBC4FF86-DF8E-5C54-426C-3A78452D0FEF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Практика формування скарги до ЄСПЛ за допомогою ШІ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3DBBBE59-C39D-9E33-8293-BF4B69A7C89E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12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66855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7AB5BF-CC29-6AB4-EF50-F494E26792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9D178C-4737-4FC1-C825-86CDE2755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0515600" cy="615716"/>
          </a:xfrm>
        </p:spPr>
        <p:txBody>
          <a:bodyPr/>
          <a:lstStyle/>
          <a:p>
            <a:pPr algn="ctr"/>
            <a:r>
              <a:rPr lang="uk-UA" sz="3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ПЕРЕЛІК ДЖЕРЕЛ</a:t>
            </a:r>
            <a:endParaRPr lang="en-US" sz="3400" b="1" dirty="0">
              <a:solidFill>
                <a:srgbClr val="004E9E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656FF80-AD52-D130-C06E-DC74B1916A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019868"/>
            <a:ext cx="11395494" cy="4844910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dirty="0"/>
              <a:t>6.	Ваша заява до ЄСПЛ: як подати заяву і якою буде процедура її розгляду (</a:t>
            </a:r>
            <a:r>
              <a:rPr lang="en-US" sz="2600" dirty="0"/>
              <a:t>Your Application to the ECHR: How to Apply and How Your Application Will Be Processed) — 5 </a:t>
            </a:r>
            <a:r>
              <a:rPr lang="uk-UA" sz="2600" dirty="0"/>
              <a:t>с.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dirty="0"/>
              <a:t>7.	Європейська конвенція з прав людини (Конвенція про захист прав людини і основоположних свобод) з поправками, внесеними Протоколами № 11, 14 та 15, і Протоколами № 1, 4, 6, 7, 12, 13 та 16 (</a:t>
            </a:r>
            <a:r>
              <a:rPr lang="en-US" sz="2600" dirty="0"/>
              <a:t>ECHR) — 35 </a:t>
            </a:r>
            <a:r>
              <a:rPr lang="uk-UA" sz="2600" dirty="0"/>
              <a:t>с.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dirty="0"/>
              <a:t>8.	Регламент Європейського суду з прав людини (станом на 2025 рік) (</a:t>
            </a:r>
            <a:r>
              <a:rPr lang="en-US" sz="2600" dirty="0"/>
              <a:t>Rules of Court of the European Court of Human Rights) — 76 </a:t>
            </a:r>
            <a:r>
              <a:rPr lang="uk-UA" sz="2600" dirty="0"/>
              <a:t>с.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dirty="0"/>
              <a:t>9.	Практичний посібник щодо умов прийнятності заяв до Європейського суду з прав людини (</a:t>
            </a:r>
            <a:r>
              <a:rPr lang="en-US" sz="2600" dirty="0"/>
              <a:t>Practical Guide on Admissibility Criteria) — 154 </a:t>
            </a:r>
            <a:r>
              <a:rPr lang="uk-UA" sz="2600" dirty="0"/>
              <a:t>с.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dirty="0"/>
              <a:t>10.	ЄСПЛ: питання і відповіді (</a:t>
            </a:r>
            <a:r>
              <a:rPr lang="en-US" sz="2600" dirty="0"/>
              <a:t>ECHR: Questions and Answers) — 136 </a:t>
            </a:r>
            <a:r>
              <a:rPr lang="uk-UA" sz="2600" dirty="0"/>
              <a:t>с.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dirty="0"/>
              <a:t>Загальна кількість сторінок: </a:t>
            </a:r>
            <a:r>
              <a:rPr lang="uk-UA" sz="2600" b="1" dirty="0"/>
              <a:t>447.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5F6238-219C-1EA6-B6A2-F2AA868B00FD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B00C0938-8D0F-E56B-FC4F-4CA1A684216F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5B7F14F-7805-7466-CDF9-888256B2DC0E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Практика формування скарги до ЄСПЛ за допомогою ШІ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04FF15AC-0FB8-AD46-7163-C79F6A93D75A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13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2354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F04ADD-7C87-7D62-A602-B3429FF733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E24BED-17D6-5E0D-A9E9-A5D2838116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0515600" cy="778434"/>
          </a:xfrm>
        </p:spPr>
        <p:txBody>
          <a:bodyPr/>
          <a:lstStyle/>
          <a:p>
            <a:pPr algn="ctr"/>
            <a:r>
              <a:rPr lang="uk-UA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ОПИС</a:t>
            </a:r>
            <a:endParaRPr lang="uk-UA" sz="36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097B49A-1642-D8F4-FBCA-84548891B0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182586"/>
            <a:ext cx="11395494" cy="4682192"/>
          </a:xfrm>
        </p:spPr>
        <p:txBody>
          <a:bodyPr/>
          <a:lstStyle/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3400" dirty="0"/>
              <a:t>ECHR Strategy &amp; Drafting Expert — </a:t>
            </a:r>
            <a:r>
              <a:rPr lang="uk-UA" sz="3400" dirty="0"/>
              <a:t>професійний юридичний асистент та літредактор для підготовки індивідуальних заяв до ЄСПЛ. 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400" dirty="0"/>
              <a:t>Бот спеціалізується на перевірці прийнятності (</a:t>
            </a:r>
            <a:r>
              <a:rPr lang="en-US" sz="3400" dirty="0"/>
              <a:t>Admissibility), </a:t>
            </a:r>
            <a:r>
              <a:rPr lang="uk-UA" sz="3400" dirty="0"/>
              <a:t>структуруванні фактів за стандартами </a:t>
            </a:r>
            <a:r>
              <a:rPr lang="en-US" sz="3400" dirty="0"/>
              <a:t>Rule 47 </a:t>
            </a:r>
            <a:r>
              <a:rPr lang="uk-UA" sz="3400" dirty="0"/>
              <a:t>та професійній стилістичній правці юридичних текстів. 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400" dirty="0"/>
              <a:t>Базується на офіційних посібниках, Регламенті Суду та практиці ЄСПЛ.</a:t>
            </a:r>
            <a:endParaRPr lang="uk-UA" sz="34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332A33DC-4F44-26E1-CCF8-1165CC4E4A15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835C76CA-0D6C-8194-C20D-C57950E70717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24C5B27D-7727-A450-4B8B-6CEC058AD2DD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Практика формування скарги до ЄСПЛ за допомогою ШІ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457CB4B-A0F1-9246-B55D-FDFAB4E639F6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14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04134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335B7B-BAD2-F6B1-4808-29CC3F6EBD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78029A-ADE2-8029-4162-24B1553BA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037" y="310551"/>
            <a:ext cx="11257301" cy="618939"/>
          </a:xfrm>
        </p:spPr>
        <p:txBody>
          <a:bodyPr/>
          <a:lstStyle/>
          <a:p>
            <a:pPr algn="ctr"/>
            <a:r>
              <a:rPr lang="uk-UA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ВКАЗІВКИ</a:t>
            </a:r>
            <a:endParaRPr lang="uk-UA" sz="32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90F9223-4228-0B3A-BFE0-5048E4F0B0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956135"/>
            <a:ext cx="11516534" cy="4972375"/>
          </a:xfrm>
        </p:spPr>
        <p:txBody>
          <a:bodyPr/>
          <a:lstStyle/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100" b="1" noProof="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Ти</a:t>
            </a:r>
            <a:r>
              <a:rPr lang="uk-UA" sz="3100" noProof="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— «</a:t>
            </a:r>
            <a:r>
              <a:rPr lang="en-US" sz="3100" noProof="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ECHR Strategy &amp; Drafting Expert», </a:t>
            </a:r>
            <a:r>
              <a:rPr lang="uk-UA" sz="3100" noProof="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високотехнологічний асистент для професійних юристів, створений для підготовки заяв до ЄСПЛ. </a:t>
            </a:r>
          </a:p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100" b="1" noProof="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Твій власник </a:t>
            </a:r>
            <a:r>
              <a:rPr lang="uk-UA" sz="3100" noProof="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— професійний юрист і суддя, тому твій стиль має бути академічним, точним та позбавленим пояснень базових речей. </a:t>
            </a:r>
          </a:p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100" b="1" noProof="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Твоя база знань</a:t>
            </a:r>
            <a:r>
              <a:rPr lang="en-US" sz="3100" noProof="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: </a:t>
            </a:r>
            <a:r>
              <a:rPr lang="uk-UA" sz="3100" noProof="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Ти керуєшся виключно завантаженими файлами: «Посібник з прийнятності (2024)», «Регламент Суду (2025)», «Стаття 47», «Формуляр» та «Зразок заповнення». У разі суперечностей пріоритет має Регламент та Стаття 47. 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ACB57E0C-D635-59E5-6E80-A8F9AFD7B998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4932C4C2-351C-570C-396E-9A265AE4AEEA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DBEFFCF-BE92-5C5D-E113-028EC6B98D7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Практика формування скарги до ЄСПЛ за допомогою ШІ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90863689-2EF4-9B6C-CCD1-AB9FF4B6982D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20824067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C1F9F5-88D9-0993-74FD-8728BBEEBA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41DA8D-5130-DD78-E3A3-518E167329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037" y="310551"/>
            <a:ext cx="11257301" cy="618939"/>
          </a:xfrm>
        </p:spPr>
        <p:txBody>
          <a:bodyPr/>
          <a:lstStyle/>
          <a:p>
            <a:pPr algn="ctr"/>
            <a:r>
              <a:rPr lang="uk-UA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ВКАЗІВКИ</a:t>
            </a:r>
            <a:endParaRPr lang="uk-UA" sz="32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535E2AE-9994-7889-194C-468C919A95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956135"/>
            <a:ext cx="11516534" cy="4972375"/>
          </a:xfrm>
        </p:spPr>
        <p:txBody>
          <a:bodyPr/>
          <a:lstStyle/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b="1" noProof="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Твої ролі та алгоритм: </a:t>
            </a:r>
          </a:p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b="1" noProof="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1. МОДУЛЬ «ФАСИЛІТАТОР» (Стратегія): </a:t>
            </a:r>
            <a:r>
              <a:rPr lang="uk-UA" sz="2600" noProof="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- Допомагай структурувати кейс. Виділяй хронологію (Подія - Дата - Доказ). - Став критичні запитання щодо вичерпання національних засобів захисту. - Пропонуй юридичні ідеї щодо порушень конкретних статей Конвенції на основі «Посібника з прийнятності». </a:t>
            </a:r>
          </a:p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b="1" noProof="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2. МОДУЛЬ «ПРОФЕСІЙНИЙ ЛІТРЕДАКТОР-СТИЛІСТ» (Головний пріоритет):</a:t>
            </a:r>
            <a:r>
              <a:rPr lang="uk-UA" sz="2600" noProof="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- Перетворюй «сирий» текст на професійний </a:t>
            </a:r>
            <a:r>
              <a:rPr lang="en-US" sz="2600" noProof="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Legal English </a:t>
            </a:r>
            <a:r>
              <a:rPr lang="uk-UA" sz="2600" noProof="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або юридичну українську. - Застосовуй лаконічність: видаляй емоції та зайві цитати внутрішнього права у розділі фактів (Розділ </a:t>
            </a:r>
            <a:r>
              <a:rPr lang="en-US" sz="2600" noProof="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G). - </a:t>
            </a:r>
            <a:r>
              <a:rPr lang="uk-UA" sz="2600" noProof="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Використовуй термінологію ЄСПЛ: «</a:t>
            </a:r>
            <a:r>
              <a:rPr lang="en-US" sz="2600" noProof="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proportionality», «legitimate aim», «margin of appreciation», «quality of law». - </a:t>
            </a:r>
            <a:r>
              <a:rPr lang="uk-UA" sz="2600" noProof="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Створюй нумеровані абзаци. Один абзац — одна завершена думка або подія. 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44E8DB2A-AA50-3EB5-1CC3-17D699F3A15F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827E49D8-F9EE-D7B4-C3A3-D41C2BCD312E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D6C918C4-1AA4-C027-ACC5-176B55CC607F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Практика формування скарги до ЄСПЛ за допомогою ШІ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705597D3-17A8-1BAC-B830-290E3F6C76D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2511025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687A9-3633-93D5-3E16-30BCC677FE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F6A4BF-E70D-59C3-921D-033CF8DD8E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037" y="310551"/>
            <a:ext cx="11257301" cy="618939"/>
          </a:xfrm>
        </p:spPr>
        <p:txBody>
          <a:bodyPr/>
          <a:lstStyle/>
          <a:p>
            <a:pPr algn="ctr"/>
            <a:r>
              <a:rPr lang="uk-UA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ВКАЗІВКИ</a:t>
            </a:r>
            <a:endParaRPr lang="uk-UA" sz="32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399AF10-2E29-4964-D681-545AB53B8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956135"/>
            <a:ext cx="11516534" cy="4972375"/>
          </a:xfrm>
        </p:spPr>
        <p:txBody>
          <a:bodyPr/>
          <a:lstStyle/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700" b="1" noProof="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3. МОДУЛЬ «ЦЕНЗОР» (</a:t>
            </a:r>
            <a:r>
              <a:rPr lang="en-US" sz="2700" b="1" noProof="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Rule 47): </a:t>
            </a:r>
            <a:r>
              <a:rPr lang="en-US" sz="2700" noProof="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- </a:t>
            </a:r>
            <a:r>
              <a:rPr lang="uk-UA" sz="2700" noProof="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Жорстко перевіряй 4-місячний строк подання від дати остаточного рішення. - Контролюй відповідність Розділу </a:t>
            </a:r>
            <a:r>
              <a:rPr lang="en-US" sz="2700" noProof="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I (</a:t>
            </a:r>
            <a:r>
              <a:rPr lang="uk-UA" sz="2700" noProof="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Додатки) до згаданих фактів. - Попереджай, якщо обсяг тексту загрожує прийнятності (п. 2.2 Статті 47). Правова аргументація має бути лише в Розділі </a:t>
            </a:r>
            <a:r>
              <a:rPr lang="en-US" sz="2700" noProof="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H. </a:t>
            </a:r>
          </a:p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00" b="1" noProof="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4. </a:t>
            </a:r>
            <a:r>
              <a:rPr lang="uk-UA" sz="2700" b="1" noProof="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МОДУЛЬ «ФІНАЛЬНИЙ АУДИТ» (</a:t>
            </a:r>
            <a:r>
              <a:rPr lang="en-US" sz="2700" b="1" noProof="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Pre-flight Check): </a:t>
            </a:r>
            <a:r>
              <a:rPr lang="en-US" sz="2700" noProof="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- </a:t>
            </a:r>
            <a:r>
              <a:rPr lang="uk-UA" sz="2700" noProof="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Наприкінці роботи сформуй таблицю готовності за критеріями: * Строки (</a:t>
            </a:r>
            <a:r>
              <a:rPr lang="en-US" sz="2700" noProof="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Compliance with 4-month rule). * </a:t>
            </a:r>
            <a:r>
              <a:rPr lang="uk-UA" sz="2700" noProof="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Вичерпання (</a:t>
            </a:r>
            <a:r>
              <a:rPr lang="en-US" sz="2700" noProof="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Exhaustion of domestic remedies). * </a:t>
            </a:r>
            <a:r>
              <a:rPr lang="uk-UA" sz="2700" noProof="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Анонімність (п. 4 Статті 47). * Технічна повнота (наявність підписів, хронологія додатків). - Видай вердикт: «ГОТОВО ДО ЗАПОВНЕННЯ» або «ПОТРЕБУЄ ДОПРАЦЮВАННЯ» із зазначенням конкретних ризиків. 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F4ED8544-4EBA-6F73-2802-9633B45A2F87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026A9E4D-18FF-BF53-9642-B17E2BBC2F73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0C0C68DE-FCAA-AA48-CD54-6A3E1D747B50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Практика формування скарги до ЄСПЛ за допомогою ШІ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161B553F-8DB8-6474-9960-573A8DBA3D73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17</a:t>
            </a:r>
          </a:p>
        </p:txBody>
      </p:sp>
    </p:spTree>
    <p:extLst>
      <p:ext uri="{BB962C8B-B14F-4D97-AF65-F5344CB8AC3E}">
        <p14:creationId xmlns:p14="http://schemas.microsoft.com/office/powerpoint/2010/main" val="13723438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B7BF8F-A74A-C92B-E2D8-BF9E2D05B1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841FF9-DECC-6949-38B8-F6FB83ACF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037" y="310551"/>
            <a:ext cx="11257301" cy="618939"/>
          </a:xfrm>
        </p:spPr>
        <p:txBody>
          <a:bodyPr/>
          <a:lstStyle/>
          <a:p>
            <a:pPr algn="ctr"/>
            <a:r>
              <a:rPr lang="uk-UA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ОСОБЛИВІ ІНСТРУКЦІЇ</a:t>
            </a:r>
            <a:endParaRPr lang="uk-UA" sz="32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A9AF662-21AE-64F5-3936-BDAA2FC6C6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956135"/>
            <a:ext cx="11516534" cy="4972375"/>
          </a:xfrm>
        </p:spPr>
        <p:txBody>
          <a:bodyPr/>
          <a:lstStyle/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400" noProof="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1. Ніколи не готуй остаточний текст самостійно. </a:t>
            </a:r>
          </a:p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400" noProof="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2. Надавай лише структуровані ідеї, варіанти професійного формулювання та критичні зауваження. </a:t>
            </a:r>
            <a:endParaRPr lang="uk-UA" sz="3400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400" noProof="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3. Твій аналіз має включати опрацювання тексту з точки зору професійного літредактора, що спеціалізується на практиці ЄСПЛ. </a:t>
            </a:r>
          </a:p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400" noProof="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4. Починай роботу з діагностики: «Які дати фінального рішення та його отримання? Які засоби захисту були використані?»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0D96581A-0F69-E659-FCDB-2FF6BF2A9092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B8E47EA0-06C0-3409-ADF4-070A449EF9D1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C30E2B85-A0A3-1F09-C959-D35CD85F1AA5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Практика формування скарги до ЄСПЛ за допомогою ШІ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95E09E04-3430-6FAC-D647-718ADDBF8F44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18</a:t>
            </a:r>
          </a:p>
        </p:txBody>
      </p:sp>
    </p:spTree>
    <p:extLst>
      <p:ext uri="{BB962C8B-B14F-4D97-AF65-F5344CB8AC3E}">
        <p14:creationId xmlns:p14="http://schemas.microsoft.com/office/powerpoint/2010/main" val="23616280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4">
            <a:extLst>
              <a:ext uri="{FF2B5EF4-FFF2-40B4-BE49-F238E27FC236}">
                <a16:creationId xmlns:a16="http://schemas.microsoft.com/office/drawing/2014/main" id="{2C703E52-4BE2-15A0-6776-C6B38B390E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036" y="738234"/>
            <a:ext cx="11108140" cy="489364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Roboto Condensed Light" panose="020000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Roboto Condensed Light" panose="020000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Roboto Condensed Light" panose="020000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5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1. </a:t>
            </a:r>
            <a:r>
              <a:rPr lang="uk-UA" sz="135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Берназюк Ян. Штучний інтелект та система правосуддя України: результати співпраці у році, що минув </a:t>
            </a:r>
            <a:r>
              <a:rPr lang="en-US" sz="135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https://so.supreme.court.gov.ua/authors/934/shtuchnyi-intelekt-ta-systema-pravosuddia-ukrainy-rezultaty-spivpratsi-u-rotsi-sh%D1%81ho-mynuv</a:t>
            </a:r>
            <a:r>
              <a:rPr lang="uk-UA" sz="135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en-US" sz="1350" dirty="0">
              <a:solidFill>
                <a:srgbClr val="002949"/>
              </a:solidFill>
              <a:effectLst/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35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2. Берназюк Ян. Наукові надбання як основа для наступних кроків на шляху інтеграції штучного інтелекту в систему правосуддя </a:t>
            </a:r>
            <a:r>
              <a:rPr lang="en-US" sz="135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  <a:hlinkClick r:id="rId3"/>
              </a:rPr>
              <a:t>https://so.supreme.court.gov.ua/news/949/naukovi-nadbannia-iak-osnova-dlia-nastupnykh-krokiv-na-shliakhu-intehratsii-shtuchnoho-intelektu-v-systemu-pravosuddia</a:t>
            </a:r>
            <a:r>
              <a:rPr lang="uk-UA" sz="135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35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35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3. Берназюк Ян. Цифрова ера правосуддя: роль ШІ у забезпеченні єдності судової практики в Україні </a:t>
            </a:r>
            <a:r>
              <a:rPr lang="en-US" sz="135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  <a:hlinkClick r:id="rId4"/>
              </a:rPr>
              <a:t>https://so.supreme.court.gov.ua/news/986/tsyfrova-era-pravosuddia-rol-shi-u-zabezpechenni-iednosti-sudovoi-praktyky-v-ukraini</a:t>
            </a:r>
            <a:r>
              <a:rPr lang="uk-UA" sz="135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35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uk-UA" sz="1350" dirty="0">
              <a:solidFill>
                <a:srgbClr val="002949"/>
              </a:solidFill>
              <a:effectLst/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350" dirty="0"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4. </a:t>
            </a:r>
            <a:r>
              <a:rPr lang="en-US" sz="1350" dirty="0"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Bernaziuk Ian. Artificial Intelligence and the Judicial system of Ukraine: results of cooperation in the past year</a:t>
            </a:r>
            <a:r>
              <a:rPr lang="uk-UA" sz="1350" dirty="0"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uk-UA" sz="1350" u="sng" kern="100" dirty="0">
                <a:solidFill>
                  <a:srgbClr val="0563C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https://constitutionalist.com.ua/artificial-intelligence-and-the-judicial-system-of-ukraine-results-of-cooperation-in-the-past-year</a:t>
            </a:r>
            <a:r>
              <a:rPr lang="uk-UA" sz="135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350" kern="100" dirty="0">
                <a:ea typeface="Calibri" panose="020F0502020204030204" pitchFamily="34" charset="0"/>
                <a:cs typeface="Times New Roman" panose="02020603050405020304" pitchFamily="18" charset="0"/>
              </a:rPr>
              <a:t>5. Берназюк Ян. Штучний інтелект і його використання для забезпечення єдності судової практики як складової довіри до суду // Слово Національної школи суддів України. – 2024, № 2(49), С. 16-35 </a:t>
            </a:r>
            <a:r>
              <a:rPr lang="en-US" sz="1350" kern="100" dirty="0"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https://slovo.nsj.gov.ua/images/pdf/2024_4_49/nsj_4_49_2024.pdf</a:t>
            </a:r>
            <a:r>
              <a:rPr lang="uk-UA" sz="135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350" kern="100" dirty="0">
                <a:ea typeface="Calibri" panose="020F0502020204030204" pitchFamily="34" charset="0"/>
                <a:cs typeface="Times New Roman" panose="02020603050405020304" pitchFamily="18" charset="0"/>
              </a:rPr>
              <a:t>6. </a:t>
            </a:r>
            <a:r>
              <a:rPr lang="ru-RU" sz="1350" kern="100" dirty="0">
                <a:ea typeface="Calibri" panose="020F0502020204030204" pitchFamily="34" charset="0"/>
                <a:cs typeface="Times New Roman" panose="02020603050405020304" pitchFamily="18" charset="0"/>
              </a:rPr>
              <a:t>Берназюк Ян. </a:t>
            </a:r>
            <a:r>
              <a:rPr lang="uk-UA" sz="1350" kern="100" dirty="0">
                <a:ea typeface="Calibri" panose="020F0502020204030204" pitchFamily="34" charset="0"/>
                <a:cs typeface="Times New Roman" panose="02020603050405020304" pitchFamily="18" charset="0"/>
              </a:rPr>
              <a:t>Ера ШІ й роль верховних судів у цифровій трансформації правосуддя // Юридична газет</a:t>
            </a:r>
            <a:r>
              <a:rPr lang="ru-RU" sz="1350" kern="100" dirty="0">
                <a:ea typeface="Calibri" panose="020F0502020204030204" pitchFamily="34" charset="0"/>
                <a:cs typeface="Times New Roman" panose="02020603050405020304" pitchFamily="18" charset="0"/>
              </a:rPr>
              <a:t>а. № 4 (792). - С. 16-18. </a:t>
            </a:r>
            <a:r>
              <a:rPr lang="en-US" sz="1350" kern="100" dirty="0"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https://yur-gazeta.com/publications/practice/sudova-praktika/era-shi-y-rol-verhovnih-sudiv-u-cifroviy-transformaciyi-pravosuddya.html</a:t>
            </a:r>
            <a:r>
              <a:rPr lang="uk-UA" sz="135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35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7. </a:t>
            </a:r>
            <a:r>
              <a:rPr lang="en-US" sz="1350" dirty="0">
                <a:ea typeface="Roboto Condensed Light" panose="02000000000000000000" pitchFamily="2" charset="0"/>
                <a:cs typeface="Times New Roman" panose="02020603050405020304" pitchFamily="18" charset="0"/>
              </a:rPr>
              <a:t>Bernaziuk Ian. </a:t>
            </a:r>
            <a:r>
              <a:rPr lang="en-US" sz="135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Artificial Intelligence in the Ukrainian Judiciary: Charting the Course Under the Digital Gavel</a:t>
            </a:r>
            <a:r>
              <a:rPr lang="uk-UA" sz="135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350" kern="100" dirty="0">
                <a:ea typeface="Calibri" panose="020F0502020204030204" pitchFamily="34" charset="0"/>
                <a:cs typeface="Times New Roman" panose="02020603050405020304" pitchFamily="18" charset="0"/>
                <a:hlinkClick r:id="rId8"/>
              </a:rPr>
              <a:t>https://constitutionalist.com.ua/artificial-intelligence-in-the-ukrainian-judiciary-charting-the-course-under-the-digital-gavel</a:t>
            </a:r>
            <a:endParaRPr lang="uk-UA" sz="1350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altLang="uk-UA" sz="1350" kern="100" dirty="0">
                <a:solidFill>
                  <a:srgbClr val="002949"/>
                </a:solidFill>
                <a:cs typeface="Times New Roman" panose="02020603050405020304" pitchFamily="18" charset="0"/>
              </a:rPr>
              <a:t>8. </a:t>
            </a:r>
            <a:r>
              <a:rPr lang="en-US" sz="1350" dirty="0">
                <a:ea typeface="Roboto Condensed Light" panose="02000000000000000000" pitchFamily="2" charset="0"/>
                <a:cs typeface="Times New Roman" panose="02020603050405020304" pitchFamily="18" charset="0"/>
              </a:rPr>
              <a:t>Bernaziuk Ian. </a:t>
            </a:r>
            <a:r>
              <a:rPr lang="en-US" altLang="uk-UA" sz="1350" kern="100" dirty="0">
                <a:solidFill>
                  <a:srgbClr val="002949"/>
                </a:solidFill>
                <a:cs typeface="Times New Roman" panose="02020603050405020304" pitchFamily="18" charset="0"/>
              </a:rPr>
              <a:t>Benchmarking Justice: Can Advanced AI Satisfy the Rule of Law Standards? </a:t>
            </a:r>
            <a:r>
              <a:rPr lang="en-US" sz="1350" dirty="0">
                <a:hlinkClick r:id="rId9"/>
              </a:rPr>
              <a:t>https://court.gov.ua/storage/portal/supreme/prezentacii_2025/156_AI_Benchmarking_Justice_bernaziuk.pdf</a:t>
            </a:r>
            <a:endParaRPr lang="uk-UA" altLang="uk-UA" sz="1350" kern="100" dirty="0">
              <a:solidFill>
                <a:srgbClr val="002949"/>
              </a:solidFill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1350" dirty="0">
                <a:solidFill>
                  <a:srgbClr val="002949"/>
                </a:solidFill>
              </a:rPr>
              <a:t>9. Берназюк Ян. Правосуддя </a:t>
            </a:r>
            <a:r>
              <a:rPr lang="uk-UA" sz="1350" noProof="0" dirty="0">
                <a:solidFill>
                  <a:srgbClr val="002949"/>
                </a:solidFill>
              </a:rPr>
              <a:t>майбутнього: з</a:t>
            </a:r>
            <a:r>
              <a:rPr lang="ru-RU" altLang="uk-UA" sz="1350" dirty="0">
                <a:solidFill>
                  <a:srgbClr val="002949"/>
                </a:solidFill>
              </a:rPr>
              <a:t>береження незалежності та людяності в еру ШІ </a:t>
            </a:r>
            <a:r>
              <a:rPr lang="en-US" altLang="uk-UA" sz="1350" dirty="0">
                <a:solidFill>
                  <a:srgbClr val="002949"/>
                </a:solidFill>
                <a:hlinkClick r:id="rId10"/>
              </a:rPr>
              <a:t>https://court.gov.ua/storage/portal/supreme/161.%20Future_justice_independent_humane%20AI-era_bernaziuk%20%D0%B3%D0%BE%D1%82%D0%BE%D0%B2%D0%BE.pdf</a:t>
            </a:r>
            <a:r>
              <a:rPr lang="uk-UA" altLang="uk-UA" sz="1350" dirty="0">
                <a:solidFill>
                  <a:srgbClr val="002949"/>
                </a:solidFill>
              </a:rPr>
              <a:t> </a:t>
            </a:r>
            <a:r>
              <a:rPr lang="en-US" altLang="uk-UA" sz="1350" dirty="0">
                <a:solidFill>
                  <a:srgbClr val="002949"/>
                </a:solidFill>
              </a:rPr>
              <a:t> </a:t>
            </a:r>
            <a:endParaRPr lang="uk-UA" altLang="uk-UA" sz="1350" dirty="0">
              <a:solidFill>
                <a:srgbClr val="002949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1350" dirty="0">
                <a:solidFill>
                  <a:srgbClr val="002949"/>
                </a:solidFill>
              </a:rPr>
              <a:t>10. Берназюк Ян. Межі втручання у приватне життя в умовах загроз національній безпеці: стандарти і виклики для правосуддя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1350" dirty="0">
                <a:solidFill>
                  <a:srgbClr val="002949"/>
                </a:solidFill>
                <a:hlinkClick r:id="rId11"/>
              </a:rPr>
              <a:t>https://court.gov.ua/storage/portal/supreme/135.%20Limits_of_Interference_Private_Life_under_National_Security%20Threats_bernaziuk.pdf</a:t>
            </a:r>
            <a:r>
              <a:rPr lang="ru-RU" altLang="uk-UA" sz="1350" dirty="0">
                <a:solidFill>
                  <a:srgbClr val="002949"/>
                </a:solidFill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1350" dirty="0">
                <a:solidFill>
                  <a:srgbClr val="002949"/>
                </a:solidFill>
              </a:rPr>
              <a:t>11. Берназюк Ян, Фонова Олена. Правосуддя 2035: між правом і кодом»: Випуск № 18 подкастів НШСУ </a:t>
            </a:r>
            <a:r>
              <a:rPr lang="ru-RU" altLang="uk-UA" sz="1350" dirty="0">
                <a:solidFill>
                  <a:srgbClr val="002949"/>
                </a:solidFill>
                <a:hlinkClick r:id="rId12"/>
              </a:rPr>
              <a:t>https://youtu.be/UlghLhHV8os?si=nCpvAl5p5KP3tY_G</a:t>
            </a:r>
            <a:r>
              <a:rPr lang="ru-RU" altLang="uk-UA" sz="1350" dirty="0">
                <a:solidFill>
                  <a:srgbClr val="002949"/>
                </a:solidFill>
              </a:rPr>
              <a:t> </a:t>
            </a:r>
            <a:endParaRPr lang="en-US" altLang="uk-UA" sz="1350" dirty="0">
              <a:solidFill>
                <a:srgbClr val="002949"/>
              </a:solidFill>
            </a:endParaRPr>
          </a:p>
        </p:txBody>
      </p:sp>
      <p:sp>
        <p:nvSpPr>
          <p:cNvPr id="4" name="Сувій: горизонтальний 3">
            <a:extLst>
              <a:ext uri="{FF2B5EF4-FFF2-40B4-BE49-F238E27FC236}">
                <a16:creationId xmlns:a16="http://schemas.microsoft.com/office/drawing/2014/main" id="{1C051F15-B886-844B-3B90-6CA90B01F7F8}"/>
              </a:ext>
            </a:extLst>
          </p:cNvPr>
          <p:cNvSpPr/>
          <p:nvPr/>
        </p:nvSpPr>
        <p:spPr>
          <a:xfrm>
            <a:off x="780176" y="210312"/>
            <a:ext cx="9873934" cy="406452"/>
          </a:xfrm>
          <a:prstGeom prst="horizontalScroll">
            <a:avLst>
              <a:gd name="adj" fmla="val 25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180340"/>
            <a:r>
              <a:rPr lang="uk-UA" sz="2400" dirty="0">
                <a:solidFill>
                  <a:srgbClr val="004E9E"/>
                </a:solidFill>
                <a:effectLst/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ДОДАТКОВІ ДЖЕРЕЛА</a:t>
            </a: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267351" y="5995665"/>
            <a:ext cx="2404944" cy="402652"/>
          </a:xfrm>
        </p:spPr>
        <p:txBody>
          <a:bodyPr/>
          <a:lstStyle/>
          <a:p>
            <a:fld id="{0028107A-3699-427E-AA78-C770AD5EC5EB}" type="slidenum">
              <a:rPr lang="uk-UA" sz="1400" smtClean="0">
                <a:solidFill>
                  <a:srgbClr val="002949"/>
                </a:solidFill>
              </a:rPr>
              <a:t>19</a:t>
            </a:fld>
            <a:endParaRPr lang="en-US" sz="1400" dirty="0">
              <a:solidFill>
                <a:srgbClr val="002949"/>
              </a:solidFill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2"/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Практика формування скарги до ЄСПЛ за допомогою ШІ</a:t>
            </a:r>
            <a:endParaRPr lang="uk-UA" altLang="uk-UA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4949370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C4E568-A72A-D028-D63A-E5FD31D27B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5723C9-9F33-A1F4-0183-8DCC41931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1076814" cy="897621"/>
          </a:xfrm>
        </p:spPr>
        <p:txBody>
          <a:bodyPr/>
          <a:lstStyle/>
          <a:p>
            <a:pPr algn="ctr"/>
            <a:r>
              <a:rPr lang="uk-UA" sz="4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ПЛАН</a:t>
            </a:r>
            <a:endParaRPr lang="uk-UA" sz="40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671B991-CDAF-3F03-C43B-A506AD8740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392572"/>
            <a:ext cx="11395494" cy="4472206"/>
          </a:xfrm>
        </p:spPr>
        <p:txBody>
          <a:bodyPr/>
          <a:lstStyle/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4000" noProof="0" dirty="0"/>
              <a:t>Конституційні засади звернення до ЄСПЛ</a:t>
            </a:r>
          </a:p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4000" noProof="0" dirty="0"/>
              <a:t>Питання потенційного конфлікту інтересів судді</a:t>
            </a:r>
          </a:p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4000" noProof="0" dirty="0"/>
              <a:t>Використання ШІ для аналізу практики ЄСПЛ і КСУ та опрацювання наукових джерел</a:t>
            </a:r>
          </a:p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4000" noProof="0" dirty="0"/>
              <a:t>Створення спеціалізованого AI-асистента для підготовки заяв </a:t>
            </a:r>
            <a:r>
              <a:rPr lang="ru-RU" sz="4000" noProof="0" dirty="0"/>
              <a:t>до ЄСПЛ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ACB99407-B2FD-0464-4D48-06C00E6617D4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6C929CE4-9905-5FB2-4DE0-D6A1E9B93034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F5C6A4FC-9641-434E-FACD-7FD37329DCB3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Практика формування скарги до ЄСПЛ за допомогою ШІ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F864B309-C695-48E9-3925-AAC9C28F51E7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2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3430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94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Графіка 13">
            <a:extLst>
              <a:ext uri="{FF2B5EF4-FFF2-40B4-BE49-F238E27FC236}">
                <a16:creationId xmlns:a16="http://schemas.microsoft.com/office/drawing/2014/main" id="{807C6EA5-01E7-4961-906B-E8F780987E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7375" y="584200"/>
            <a:ext cx="1232064" cy="151061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34FC462-91EA-4801-A062-F8D36BEF3F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525" y="5569506"/>
            <a:ext cx="4933283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ru-RU" sz="4400" dirty="0">
                <a:solidFill>
                  <a:schemeClr val="bg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Дякую за увагу</a:t>
            </a:r>
            <a:r>
              <a:rPr lang="en-US" altLang="ru-RU" sz="4400" dirty="0">
                <a:solidFill>
                  <a:schemeClr val="bg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!</a:t>
            </a:r>
            <a:endParaRPr lang="uk-UA" altLang="ru-RU" sz="4400" dirty="0">
              <a:solidFill>
                <a:schemeClr val="bg1"/>
              </a:solidFill>
              <a:latin typeface="Roboto Condensed Light" panose="02000000000000000000" pitchFamily="2" charset="0"/>
              <a:ea typeface="Roboto Condensed Light" panose="02000000000000000000" pitchFamily="2" charset="0"/>
              <a:cs typeface="Roboto Condensed Light" panose="02000000000000000000" pitchFamily="2" charset="0"/>
            </a:endParaRPr>
          </a:p>
        </p:txBody>
      </p:sp>
      <p:cxnSp>
        <p:nvCxnSpPr>
          <p:cNvPr id="7" name="Пряма сполучна лінія 2">
            <a:extLst>
              <a:ext uri="{FF2B5EF4-FFF2-40B4-BE49-F238E27FC236}">
                <a16:creationId xmlns:a16="http://schemas.microsoft.com/office/drawing/2014/main" id="{89431B16-B8A7-4491-BBE3-19389F18F114}"/>
              </a:ext>
            </a:extLst>
          </p:cNvPr>
          <p:cNvCxnSpPr>
            <a:cxnSpLocks/>
          </p:cNvCxnSpPr>
          <p:nvPr/>
        </p:nvCxnSpPr>
        <p:spPr>
          <a:xfrm>
            <a:off x="587375" y="5477773"/>
            <a:ext cx="907161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Місце для номера слайда 1">
            <a:extLst>
              <a:ext uri="{FF2B5EF4-FFF2-40B4-BE49-F238E27FC236}">
                <a16:creationId xmlns:a16="http://schemas.microsoft.com/office/drawing/2014/main" id="{5AE18610-062B-FEA4-3C53-2BB8686D9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12A4B8-FBE2-42FD-8F7C-E331D756A450}" type="slidenum">
              <a:rPr lang="uk-UA" altLang="uk-UA" smtClean="0">
                <a:solidFill>
                  <a:srgbClr val="002949"/>
                </a:solidFill>
              </a:rPr>
              <a:pPr>
                <a:defRPr/>
              </a:pPr>
              <a:t>20</a:t>
            </a:fld>
            <a:endParaRPr lang="uk-UA" altLang="uk-UA" dirty="0">
              <a:solidFill>
                <a:srgbClr val="002949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E804DA-2A6E-386F-D3BE-6B990686E4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E31C7B-5843-BCF3-FF17-B6F9134F45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0515600" cy="615716"/>
          </a:xfrm>
        </p:spPr>
        <p:txBody>
          <a:bodyPr/>
          <a:lstStyle/>
          <a:p>
            <a:pPr algn="ctr"/>
            <a:r>
              <a:rPr lang="uk-UA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КОНСТИТУЦІЯ УКРАЇНИ</a:t>
            </a:r>
            <a:endParaRPr lang="uk-UA" sz="24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AED2862-0FA5-55C1-0561-59ED7A23D7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277768"/>
            <a:ext cx="11395494" cy="4587010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100" dirty="0">
                <a:solidFill>
                  <a:srgbClr val="002949"/>
                </a:solidFill>
                <a:ea typeface="Roboto Condensed Light" panose="02000000000000000000" pitchFamily="2" charset="0"/>
              </a:rPr>
              <a:t>Стаття </a:t>
            </a:r>
            <a:r>
              <a:rPr lang="uk-UA" sz="31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55 (частина п'ята)</a:t>
            </a:r>
            <a:endParaRPr lang="uk-UA" sz="31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100" dirty="0">
                <a:solidFill>
                  <a:srgbClr val="002949"/>
                </a:solidFill>
                <a:ea typeface="Roboto Condensed Light" panose="02000000000000000000" pitchFamily="2" charset="0"/>
              </a:rPr>
              <a:t>Кожен має право </a:t>
            </a:r>
            <a:r>
              <a:rPr lang="uk-UA" sz="3100" b="1" dirty="0">
                <a:solidFill>
                  <a:srgbClr val="002949"/>
                </a:solidFill>
                <a:ea typeface="Roboto Condensed Light" panose="02000000000000000000" pitchFamily="2" charset="0"/>
              </a:rPr>
              <a:t>після використання всіх національних засобів </a:t>
            </a:r>
            <a:r>
              <a:rPr lang="uk-UA" sz="3100" dirty="0">
                <a:solidFill>
                  <a:srgbClr val="002949"/>
                </a:solidFill>
                <a:ea typeface="Roboto Condensed Light" panose="02000000000000000000" pitchFamily="2" charset="0"/>
              </a:rPr>
              <a:t>юридичного захисту звертатися за захистом своїх прав і свобод </a:t>
            </a:r>
            <a:r>
              <a:rPr lang="uk-UA" sz="3100" b="1" dirty="0">
                <a:solidFill>
                  <a:srgbClr val="002949"/>
                </a:solidFill>
                <a:ea typeface="Roboto Condensed Light" panose="02000000000000000000" pitchFamily="2" charset="0"/>
              </a:rPr>
              <a:t>до відповідних міжнародних судових установ</a:t>
            </a:r>
            <a:r>
              <a:rPr lang="uk-UA" sz="3100" dirty="0">
                <a:solidFill>
                  <a:srgbClr val="002949"/>
                </a:solidFill>
                <a:ea typeface="Roboto Condensed Light" panose="02000000000000000000" pitchFamily="2" charset="0"/>
              </a:rPr>
              <a:t> чи до відповідних органів міжнародних організацій, членом або учасником яких є Україна.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100" dirty="0">
                <a:solidFill>
                  <a:srgbClr val="002949"/>
                </a:solidFill>
                <a:ea typeface="Roboto Condensed Light" panose="02000000000000000000" pitchFamily="2" charset="0"/>
              </a:rPr>
              <a:t>Стаття 59. 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100" noProof="0" dirty="0">
                <a:solidFill>
                  <a:srgbClr val="002949"/>
                </a:solidFill>
                <a:ea typeface="Roboto Condensed Light" panose="02000000000000000000" pitchFamily="2" charset="0"/>
              </a:rPr>
              <a:t>Кожен має право на професійну правничу допомогу. У випадках, передбачених законом, ця </a:t>
            </a:r>
            <a:r>
              <a:rPr lang="uk-UA" sz="3100" b="1" noProof="0" dirty="0">
                <a:solidFill>
                  <a:srgbClr val="002949"/>
                </a:solidFill>
                <a:ea typeface="Roboto Condensed Light" panose="02000000000000000000" pitchFamily="2" charset="0"/>
              </a:rPr>
              <a:t>допомога надається безоплатно</a:t>
            </a:r>
            <a:r>
              <a:rPr lang="uk-UA" sz="3100" noProof="0" dirty="0">
                <a:solidFill>
                  <a:srgbClr val="002949"/>
                </a:solidFill>
                <a:ea typeface="Roboto Condensed Light" panose="02000000000000000000" pitchFamily="2" charset="0"/>
              </a:rPr>
              <a:t>. Кожен є вільним у виборі захисника своїх прав.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5BA88512-12D3-A5EC-D607-B50DED3310F5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9E359120-52A9-58A3-B798-AFA3E9C2C781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98C72EAB-ADAE-D561-7006-BEC32483DA87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Практика формування скарги до ЄСПЛ за допомогою ШІ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4629708F-C562-EC0E-124B-1EA02861AA1D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3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3888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D08C3A-FEFD-E1B6-9AA5-51637E9C4E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B2845B-AE0F-B2E5-CD15-7640E3E94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1197584" cy="897621"/>
          </a:xfrm>
        </p:spPr>
        <p:txBody>
          <a:bodyPr/>
          <a:lstStyle/>
          <a:p>
            <a:pPr algn="ctr"/>
            <a:r>
              <a:rPr lang="uk-UA" sz="3600" b="1" noProof="0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Аргументи щодо потенційної наявності конфлікту інтересів</a:t>
            </a:r>
            <a:endParaRPr lang="uk-UA" sz="2400" noProof="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F288080-5F7C-546A-A847-1AF55E4465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392572"/>
            <a:ext cx="11395494" cy="4472206"/>
          </a:xfrm>
        </p:spPr>
        <p:txBody>
          <a:bodyPr/>
          <a:lstStyle/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400" noProof="0" dirty="0"/>
              <a:t>Суддя одночасно виступає представником держави та навчає механізмів оскарження її рішень у міжнародному суді.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400" noProof="0" dirty="0"/>
              <a:t>Навчання підготовці скарг до ЄСПЛ може викликати обґрунтовані сумніви у дотриманні інституційної нейтральності.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400" noProof="0" dirty="0"/>
              <a:t>Використання ШІ для посилення позиції заявників може сприйматися як надання непрямої правничої допомоги.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53EB8888-F013-F71A-8754-E8DAEBF1DC28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44C25B0C-B3A5-8277-B519-2927B197F94F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61DBEFAF-BBA0-D9B1-B04E-6D5995FD8F0D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Практика формування скарги до ЄСПЛ за допомогою ШІ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7CB2C24B-8072-F526-57BC-C2DC70E9E83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4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8302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985C66-AF94-EB76-C501-5FE9D63213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B3CA5D-075D-D95D-CF9C-B6CA65652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1197584" cy="897621"/>
          </a:xfrm>
        </p:spPr>
        <p:txBody>
          <a:bodyPr/>
          <a:lstStyle/>
          <a:p>
            <a:pPr algn="ctr"/>
            <a:r>
              <a:rPr lang="uk-UA" sz="3600" b="1" noProof="0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Аргументи про відсутність конфлікту інтересів</a:t>
            </a:r>
            <a:endParaRPr lang="uk-UA" sz="2400" noProof="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BFF6D3C-40D4-148F-0A74-A4CDF1603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392572"/>
            <a:ext cx="11395494" cy="4472206"/>
          </a:xfrm>
        </p:spPr>
        <p:txBody>
          <a:bodyPr/>
          <a:lstStyle/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400" noProof="0" dirty="0"/>
              <a:t>Викладення процесуальних стандартів ЄСПЛ є легітимною формою академічної діяльності без представництва приватних інтересів.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400" noProof="0" dirty="0"/>
              <a:t>Роз’яснення вимог прийнятності спрямоване на підвищення загальної якості правозастосування та правової культури.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400" noProof="0" dirty="0"/>
              <a:t>Аналіз технологій ШІ має загальнонауковий характер і фокусується на оцінці технічних ризиків інструментів.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A8162620-3198-6E67-FB8C-AFEECA1BA189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EAA58E14-D3C2-7510-743C-1998004A578D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E53D04CF-AB96-74F4-B179-180EA201D02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Практика формування скарги до ЄСПЛ за допомогою ШІ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6BB1ADA0-A82B-C36C-5065-9FA564B12209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5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75799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C98CDD-6E8E-B877-A37B-88DF64B4A8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CB8BCB-0F2B-6256-7D4E-A53281A9E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037" y="310551"/>
            <a:ext cx="11257301" cy="618939"/>
          </a:xfrm>
        </p:spPr>
        <p:txBody>
          <a:bodyPr/>
          <a:lstStyle/>
          <a:p>
            <a:pPr algn="ctr"/>
            <a:r>
              <a:rPr lang="uk-UA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Рішення КСУ/ЄСПЛ</a:t>
            </a:r>
            <a:br>
              <a:rPr lang="uk-UA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1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https://gemini.google.com/gem/e053106e3066</a:t>
            </a:r>
            <a:r>
              <a:rPr lang="uk-UA" sz="1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uk-UA" sz="16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pic>
        <p:nvPicPr>
          <p:cNvPr id="9" name="Місце для вмісту 8" descr="Зображення, що містить візерунок, піксель&#10;&#10;Вміст на основі ШІ може бути неправильним.">
            <a:extLst>
              <a:ext uri="{FF2B5EF4-FFF2-40B4-BE49-F238E27FC236}">
                <a16:creationId xmlns:a16="http://schemas.microsoft.com/office/drawing/2014/main" id="{2CEE18CD-5095-DB7A-DEB7-5295A7D804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729038" y="1214438"/>
            <a:ext cx="4431552" cy="4431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7C29B7C2-6328-7DAD-6124-1877A39923B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6E2B0511-65EA-1DD5-C0E7-F48184AD83BC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428F3191-3556-B697-721E-B0B9BD0A4D7F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Практика формування скарги до ЄСПЛ за допомогою ШІ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50CC228-4BB6-2214-6271-BBD3204CEDBF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9141394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420812-2820-929E-4CEF-4BB9C1CB6A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2F972A-0358-660F-929C-1E133E8644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036" y="500063"/>
            <a:ext cx="11257301" cy="862912"/>
          </a:xfrm>
        </p:spPr>
        <p:txBody>
          <a:bodyPr/>
          <a:lstStyle/>
          <a:p>
            <a:pPr algn="ctr"/>
            <a:r>
              <a:rPr lang="uk-UA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Рішення КСУ/ЄСПЛ</a:t>
            </a:r>
            <a:br>
              <a:rPr lang="uk-UA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https://gemini.google.com/gem/e053106e3066</a:t>
            </a:r>
            <a:r>
              <a:rPr lang="uk-UA" sz="2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uk-UA" sz="20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D443A1D-49DA-65C8-ED67-69114804D5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647520"/>
            <a:ext cx="11516534" cy="4280990"/>
          </a:xfrm>
        </p:spPr>
        <p:txBody>
          <a:bodyPr/>
          <a:lstStyle/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Надсилаю тобі текст рішення Суду: вибери його повну назву (оригінальну та українською; вибери з нього 5 правових позицій (які є корисними для мене як судді адміністративного суду) та 5 правових принципів/понять/цінностей (які досліджуються та розкриваються у цьому рішенні Суду); вибери (за наявності) інші згадувані рішення судів (повна назва мовою оригіналу та українською, номер (за наявності)), які використані як основа цього рішення Суду.</a:t>
            </a:r>
            <a:endParaRPr lang="uk-UA" sz="3200" dirty="0">
              <a:solidFill>
                <a:srgbClr val="002949"/>
              </a:solidFill>
              <a:effectLst/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11B91330-4DBA-94E5-854E-C2857454E0F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3BB78332-0562-A104-3CCD-83E123F2D16A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DE290600-3B90-00F9-61FC-5F822CB4AA8B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Практика формування скарги до ЄСПЛ за допомогою ШІ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3B023C6A-7A70-8880-F8A3-FE4D779403F5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30040136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273FC6-2B7B-0092-9C8F-09C4F9319B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E7EC5E-4849-EC53-F790-9FD13598F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036" y="500062"/>
            <a:ext cx="11257301" cy="1052693"/>
          </a:xfrm>
        </p:spPr>
        <p:txBody>
          <a:bodyPr/>
          <a:lstStyle/>
          <a:p>
            <a:pPr algn="ctr"/>
            <a:r>
              <a:rPr lang="uk-UA" sz="3400" b="1" noProof="0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ШІ - Опрацювання матеріалу для наукової статті </a:t>
            </a:r>
            <a:r>
              <a:rPr lang="en-US" sz="2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https://gemini.google.com/gem/38b701fe2560</a:t>
            </a:r>
            <a:r>
              <a:rPr lang="uk-UA" sz="2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uk-UA" sz="20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pic>
        <p:nvPicPr>
          <p:cNvPr id="11" name="Місце для вмісту 10" descr="Зображення, що містить візерунок, піксель, дизайн&#10;&#10;Вміст на основі ШІ може бути неправильним.">
            <a:extLst>
              <a:ext uri="{FF2B5EF4-FFF2-40B4-BE49-F238E27FC236}">
                <a16:creationId xmlns:a16="http://schemas.microsoft.com/office/drawing/2014/main" id="{135743AB-5294-B54E-33B7-785B241CAE7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27488" y="1552756"/>
            <a:ext cx="4184859" cy="44434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78187823-D7C1-7F0B-DAB0-466BA7B69D89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22F6D5F9-4A21-E3F7-E84C-5EBFFABF46B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2C3F1E45-BC11-A49E-748A-220F0C7BBA4D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Практика формування скарги до ЄСПЛ за допомогою ШІ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ED98826C-A2AD-E467-33C5-A12693B95D4F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29896544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099A77-F796-BC88-3047-CDFF1E111C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0EB325-CAC3-FF1E-355D-76C5EFA5B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1197584" cy="932982"/>
          </a:xfrm>
        </p:spPr>
        <p:txBody>
          <a:bodyPr/>
          <a:lstStyle/>
          <a:p>
            <a:pPr algn="ctr"/>
            <a:r>
              <a:rPr lang="uk-UA" sz="3600" noProof="0" dirty="0">
                <a:solidFill>
                  <a:srgbClr val="004E9E"/>
                </a:solidFill>
                <a:ea typeface="Roboto Condensed Light" panose="02000000000000000000" pitchFamily="2" charset="0"/>
              </a:rPr>
              <a:t>ШІ - Опрацювання матеріалу для наукової статті </a:t>
            </a:r>
            <a:r>
              <a:rPr lang="ru-RU" sz="2400" dirty="0">
                <a:solidFill>
                  <a:srgbClr val="004E9E"/>
                </a:solidFill>
                <a:ea typeface="Roboto Condensed Light" panose="02000000000000000000" pitchFamily="2" charset="0"/>
              </a:rPr>
              <a:t>https://gemini.google.com/gem/38b701fe2560 </a:t>
            </a:r>
            <a:endParaRPr lang="uk-UA" sz="24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8571E95-22B2-D0DF-3032-23FEC25357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595034"/>
            <a:ext cx="11395494" cy="4269743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500" noProof="0" dirty="0"/>
              <a:t>Я готую наукову статтю про ШІ та його розвиток і регулювання в Україні та світі. 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500" noProof="0" dirty="0"/>
              <a:t>Якщо я буду надсилати по черзі декілька джерел інформації: зможеш читати уважно кожну, вибрати повну назву (мовою оригіналу) для цитування у моїй статті та гіперпосилання, вибрати по дві найцінніші цитати (українською мовою) та надати відповідний професійний коментар?</a:t>
            </a:r>
            <a:r>
              <a:rPr lang="en-US" sz="3500" noProof="0" dirty="0"/>
              <a:t> </a:t>
            </a:r>
            <a:endParaRPr lang="uk-UA" sz="3500" noProof="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1D02EDA7-6ACA-EB51-F5E5-C649B53F298C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9E3FE35B-2D9A-1FBB-C6E5-CCEFDC5664B5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87E1D09E-753C-BBD3-107F-CB482B3F87DE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Практика формування скарги до ЄСПЛ за допомогою ШІ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14A727B6-4976-A8A0-0043-D99D48D01819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9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048505"/>
      </p:ext>
    </p:extLst>
  </p:cSld>
  <p:clrMapOvr>
    <a:masterClrMapping/>
  </p:clrMapOvr>
</p:sld>
</file>

<file path=ppt/theme/theme1.xml><?xml version="1.0" encoding="utf-8"?>
<a:theme xmlns:a="http://schemas.openxmlformats.org/drawingml/2006/main" name="Верховний Суд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Верховний Суд" id="{85927FFF-16E0-4779-9E9F-FDB9FC60E28B}" vid="{1C97956D-EB6D-4D66-A40D-6F9E3D9A6E3D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Верховний Суд</Template>
  <TotalTime>10573</TotalTime>
  <Words>1731</Words>
  <Application>Microsoft Office PowerPoint</Application>
  <PresentationFormat>Широкий екран</PresentationFormat>
  <Paragraphs>141</Paragraphs>
  <Slides>20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Roboto Condensed Light</vt:lpstr>
      <vt:lpstr>Times New Roman</vt:lpstr>
      <vt:lpstr>Верховний Суд</vt:lpstr>
      <vt:lpstr>Презентація PowerPoint</vt:lpstr>
      <vt:lpstr>ПЛАН</vt:lpstr>
      <vt:lpstr>КОНСТИТУЦІЯ УКРАЇНИ</vt:lpstr>
      <vt:lpstr>Аргументи щодо потенційної наявності конфлікту інтересів</vt:lpstr>
      <vt:lpstr>Аргументи про відсутність конфлікту інтересів</vt:lpstr>
      <vt:lpstr>Рішення КСУ/ЄСПЛ https://gemini.google.com/gem/e053106e3066 </vt:lpstr>
      <vt:lpstr>Рішення КСУ/ЄСПЛ https://gemini.google.com/gem/e053106e3066 </vt:lpstr>
      <vt:lpstr>ШІ - Опрацювання матеріалу для наукової статті https://gemini.google.com/gem/38b701fe2560 </vt:lpstr>
      <vt:lpstr>ШІ - Опрацювання матеріалу для наукової статті https://gemini.google.com/gem/38b701fe2560 </vt:lpstr>
      <vt:lpstr>«Звернення до Суду» (офіційний вебпортал ЄСПЛ) https://www.echr.coe.int/apply-to-the-court </vt:lpstr>
      <vt:lpstr>ECHR Strategy &amp; Drafting Expert https://gemini.google.com/gem/a13f55d01ff6 </vt:lpstr>
      <vt:lpstr>ПЕРЕЛІК ДЖЕРЕЛ</vt:lpstr>
      <vt:lpstr>ПЕРЕЛІК ДЖЕРЕЛ</vt:lpstr>
      <vt:lpstr>ОПИС</vt:lpstr>
      <vt:lpstr>ВКАЗІВКИ</vt:lpstr>
      <vt:lpstr>ВКАЗІВКИ</vt:lpstr>
      <vt:lpstr>ВКАЗІВКИ</vt:lpstr>
      <vt:lpstr>ОСОБЛИВІ ІНСТРУКЦІЇ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Роман Палюх</dc:creator>
  <cp:lastModifiedBy>Ян Олександрович Берназюк</cp:lastModifiedBy>
  <cp:revision>630</cp:revision>
  <cp:lastPrinted>2025-11-27T12:45:14Z</cp:lastPrinted>
  <dcterms:created xsi:type="dcterms:W3CDTF">2018-11-30T10:25:38Z</dcterms:created>
  <dcterms:modified xsi:type="dcterms:W3CDTF">2026-03-09T14:53:53Z</dcterms:modified>
</cp:coreProperties>
</file>