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1051" r:id="rId3"/>
    <p:sldId id="1089" r:id="rId4"/>
    <p:sldId id="1074" r:id="rId5"/>
    <p:sldId id="1076" r:id="rId6"/>
    <p:sldId id="1083" r:id="rId7"/>
    <p:sldId id="1077" r:id="rId8"/>
    <p:sldId id="1085" r:id="rId9"/>
    <p:sldId id="1078" r:id="rId10"/>
    <p:sldId id="1087" r:id="rId11"/>
    <p:sldId id="1003" r:id="rId12"/>
    <p:sldId id="1060" r:id="rId13"/>
    <p:sldId id="1061" r:id="rId14"/>
    <p:sldId id="1047" r:id="rId15"/>
    <p:sldId id="1063" r:id="rId16"/>
    <p:sldId id="1031" r:id="rId17"/>
    <p:sldId id="1032" r:id="rId18"/>
    <p:sldId id="1033" r:id="rId19"/>
    <p:sldId id="1004" r:id="rId20"/>
    <p:sldId id="1043" r:id="rId21"/>
    <p:sldId id="1066" r:id="rId22"/>
    <p:sldId id="893" r:id="rId23"/>
    <p:sldId id="279" r:id="rId24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1051"/>
            <p14:sldId id="1089"/>
            <p14:sldId id="1074"/>
            <p14:sldId id="1076"/>
            <p14:sldId id="1083"/>
            <p14:sldId id="1077"/>
            <p14:sldId id="1085"/>
            <p14:sldId id="1078"/>
            <p14:sldId id="1087"/>
            <p14:sldId id="1003"/>
            <p14:sldId id="1060"/>
            <p14:sldId id="1061"/>
            <p14:sldId id="1047"/>
            <p14:sldId id="1063"/>
            <p14:sldId id="1031"/>
            <p14:sldId id="1032"/>
            <p14:sldId id="1033"/>
            <p14:sldId id="1004"/>
            <p14:sldId id="1043"/>
            <p14:sldId id="1066"/>
            <p14:sldId id="89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  <p:cmAuthor id="2" name="Ян Олександрович Берназюк" initials="ЯОБ" lastIdx="0" clrIdx="1">
    <p:extLst>
      <p:ext uri="{19B8F6BF-5375-455C-9EA6-DF929625EA0E}">
        <p15:presenceInfo xmlns:p15="http://schemas.microsoft.com/office/powerpoint/2012/main" userId="S-1-5-21-788283012-2006182406-367807169-8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7" autoAdjust="0"/>
    <p:restoredTop sz="94683"/>
  </p:normalViewPr>
  <p:slideViewPr>
    <p:cSldViewPr snapToGrid="0">
      <p:cViewPr varScale="1">
        <p:scale>
          <a:sx n="56" d="100"/>
          <a:sy n="56" d="100"/>
        </p:scale>
        <p:origin x="78" y="1308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13.03.2026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13.03.2026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 dirty="0"/>
          </a:p>
        </p:txBody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13.03.2026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infocuria.curia.europa.eu/tabs/affair?sort=AFF_NUM-DESC&amp;searchTerm=%22C-131%2F12%22&amp;publishedId=C-131%2F1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nlargement.ec.europa.eu/document/download/17115494-8122-4d10-8a06-2cf275eecde7_en?filename=ukraine-report-2025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57-2025-%D1%80#Tex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e.int/en/web/artificial-intelligence/the-framework-convention-on-artificial-intelligenc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rointegration.com.ua/files/5/2/5256f03-23-benchmarks-eng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storage.thedigital.gov.ua/files/2/72/389a01ab0cc82040dfe172f94d1af720.pdf" TargetMode="External"/><Relationship Id="rId3" Type="http://schemas.openxmlformats.org/officeDocument/2006/relationships/hyperlink" Target="https://constitutionalist.com.ua/polozhennia-pro-vykorystannia-tekhnolohij-shi-pratsivnykamy-aparatu-vs" TargetMode="External"/><Relationship Id="rId7" Type="http://schemas.openxmlformats.org/officeDocument/2006/relationships/hyperlink" Target="https://constitutionalist.com.ua/rekomendatsii-z-vidpovidalnoho-vykorystannia-shtuchnoho-intelektu-dlia-pravnykiv" TargetMode="External"/><Relationship Id="rId2" Type="http://schemas.openxmlformats.org/officeDocument/2006/relationships/hyperlink" Target="https://zakon.rada.gov.ua/rada/show/n0001415-24#Tex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urt.gov.ua/storage/portal/dsa/normatyvno-pravova%20baza/N_178_2025_dodatok.pdf" TargetMode="External"/><Relationship Id="rId5" Type="http://schemas.openxmlformats.org/officeDocument/2006/relationships/hyperlink" Target="https://court.gov.ua/storage/portal/hcac/self-governance/decisions/20.11.2025_1.pdf" TargetMode="External"/><Relationship Id="rId10" Type="http://schemas.openxmlformats.org/officeDocument/2006/relationships/hyperlink" Target="https://storage.thedigital.gov.ua/files/2/22/363bbcaec30bf9d4e598375fecac3227.pdf" TargetMode="External"/><Relationship Id="rId4" Type="http://schemas.openxmlformats.org/officeDocument/2006/relationships/hyperlink" Target="https://court.gov.ua/storage/portal/hcac/documents/orders/19.12.2024_56.pdf" TargetMode="External"/><Relationship Id="rId9" Type="http://schemas.openxmlformats.org/officeDocument/2006/relationships/hyperlink" Target="https://storage.thedigital.gov.ua/files/d/9d/0bbc3a705c821a197bedfcdfe00899d9.pdf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esco.org/en/articles/guidelines-use-ai-systems-courts-and-tribunal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unesdoc.unesco.org/ark:/48223/pf000039699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cepej-2025-18final-en-draft-guidelines-on-the-use-of-generative-ai-for/48802a4ad1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opinion-no-28-2025-of-the-ccje-published-/4880296bf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cepej-bu-2026-rapport-reunion-bureau-composition-des-gt-2780-1226-9074/48802aa0b3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constitutionalist.com.ua/artificial-intelligence-in-the-ukrainian-judiciary-charting-the-course-under-the-digital-gavel" TargetMode="External"/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12" Type="http://schemas.openxmlformats.org/officeDocument/2006/relationships/hyperlink" Target="https://youtu.be/UlghLhHV8os?si=nCpvAl5p5KP3tY_G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11" Type="http://schemas.openxmlformats.org/officeDocument/2006/relationships/hyperlink" Target="https://court.gov.ua/storage/portal/supreme/135.%20Limits_of_Interference_Private_Life_under_National_Security%20Threats_bernaziuk.pdf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10" Type="http://schemas.openxmlformats.org/officeDocument/2006/relationships/hyperlink" Target="https://court.gov.ua/storage/portal/supreme/161.%20Future_justice_independent_humane%20AI-era_bernaziuk%20%D0%B3%D0%BE%D1%82%D0%BE%D0%B2%D0%BE.pdf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Relationship Id="rId9" Type="http://schemas.openxmlformats.org/officeDocument/2006/relationships/hyperlink" Target="https://court.gov.ua/storage/portal/supreme/prezentacii_2025/156_AI_Benchmarking_Justice_bernaziuk.pdf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infocuria.curia.europa.eu/tabs/affair?sort=AFF_NUM-DESC&amp;searchTerm=%22C-131%2F12%22&amp;publishedId=C-131%2F1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8824" y="397472"/>
            <a:ext cx="516037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800" dirty="0">
                <a:solidFill>
                  <a:schemeClr val="bg1"/>
                </a:solidFill>
              </a:rPr>
              <a:t>Національна школа суддів 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uk-UA" sz="18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800" noProof="0" dirty="0">
                <a:solidFill>
                  <a:schemeClr val="bg1"/>
                </a:solidFill>
              </a:rPr>
              <a:t>Круглий стіл на тему: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800" dirty="0">
                <a:solidFill>
                  <a:schemeClr val="bg1"/>
                </a:solidFill>
              </a:rPr>
              <a:t>«</a:t>
            </a:r>
            <a:r>
              <a:rPr lang="uk-UA" sz="1800" noProof="0" dirty="0">
                <a:solidFill>
                  <a:schemeClr val="bg1"/>
                </a:solidFill>
              </a:rPr>
              <a:t>Право Європейського Союзу та його вплив на правосуддя України: теоретичні питання та прикладні аспекти застосування правових позицій Суду ЄС»</a:t>
            </a:r>
            <a:endParaRPr lang="ru-RU" altLang="uk-UA" sz="18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8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800" dirty="0">
                <a:solidFill>
                  <a:schemeClr val="bg1"/>
                </a:solidFill>
              </a:rPr>
              <a:t>13 березня 2026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143" y="3238932"/>
            <a:ext cx="112877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4000" noProof="0" dirty="0">
                <a:solidFill>
                  <a:schemeClr val="bg1"/>
                </a:solidFill>
              </a:rPr>
              <a:t>Штучний інтелект у правосудді: від практики Суду ЄС до європейських стандартів</a:t>
            </a:r>
            <a:endParaRPr lang="uk-UA" sz="4000" noProof="0" dirty="0">
              <a:solidFill>
                <a:schemeClr val="bg1"/>
              </a:solidFill>
            </a:endParaRP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B1FFD-CE88-025C-F194-723580EBF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6FA2B0-0148-FFC4-7B1D-C4682028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076814" cy="1278766"/>
          </a:xfrm>
        </p:spPr>
        <p:txBody>
          <a:bodyPr/>
          <a:lstStyle/>
          <a:p>
            <a:pPr algn="ctr"/>
            <a: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Judgment of the Court (Grand Chamber) of 13 May 2014, Google Spain SL and Google Inc. v Agencia Española de Protección de Datos (AEPD) and Mario Costeja González, C‑131/12, ECLI:EU:C:2014:317</a:t>
            </a:r>
            <a:b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https://infocuria.curia.europa.eu/tabs/affair?sort=AFF_NUM-DESC&amp;searchTerm=%22C-131%2F12%22&amp;publishedId=C-131%2F12</a:t>
            </a:r>
            <a:r>
              <a:rPr lang="uk-UA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6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1F488D-AFDC-6322-92C1-1DADE05BB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82916"/>
            <a:ext cx="11395494" cy="418186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noProof="0" dirty="0"/>
              <a:t>Вплив на права людини: Це рішення закріпило «право бути забутим», дозволивши людям вимагати видалення посилань на інформацію, яка є застарілою, нерелевантною або надмірною, оскільки права особи на приватність зазвичай переважають над економічним інтересом пошуковика.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noProof="0" dirty="0"/>
              <a:t>Наслідки для бізнесу: створило обов’язок впроваджувати складні механізми розгляду запитів на видалення контенту та шукати баланс між захистом персональних даних і правом суспільства на доступ до суспільно значущої інформації.</a:t>
            </a:r>
            <a:endParaRPr lang="uk-UA" sz="3000" noProof="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4BEE752-C93E-72FE-A713-C30ED0943A89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F0AEDCDC-3DF8-2FB0-4238-4641392C0A72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64F56DC-D375-6CC6-6D45-A5673AF6D919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3885EC0-2938-8B4E-D779-E930B4CD302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425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54F0E-8852-DC2C-42F5-2BC668D19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6235F-9365-EA31-51A8-A37711EAB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2"/>
            <a:ext cx="10515600" cy="1385887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Ukraine 2025 Report SWD(2025) 759 final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ЄК: Звіт щодо України за 2025 рік</a:t>
            </a:r>
            <a:b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https://enlargement.ec.europa.eu/document/download/17115494-8122-4d10-8a06-2cf275eecde7_en?filename=ukraine-report-2025.pdf</a:t>
            </a:r>
            <a:r>
              <a:rPr lang="uk-UA" sz="1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7F546F-F913-9417-ADD2-D8E2B4312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2028825"/>
            <a:ext cx="11395494" cy="3694114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ЄС фіксує активне впровадження ШІ та </a:t>
            </a:r>
            <a:r>
              <a:rPr lang="en-US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e-justice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 Україні, але відсутність гармонізації з </a:t>
            </a:r>
            <a:r>
              <a:rPr lang="en-US" sz="32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AI Act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Захист </a:t>
            </a:r>
            <a:r>
              <a:rPr lang="uk-UA" sz="32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персональних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даних у судовій цифровізації залишається проблемним і потребує законодавчого оновлення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без належних гарантій </a:t>
            </a:r>
            <a:r>
              <a:rPr lang="uk-UA" sz="32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приватності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та контролю судової влади – ризик для верховенства права</a:t>
            </a:r>
            <a:endParaRPr lang="uk-UA" sz="32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5C9C4B2-FCEB-01B3-759D-14B895596311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88C7FEF-904A-80B8-C4BF-1E399616ABB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1478CF7-C7CF-A5E4-69DC-CFC1137CE2D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3CC60C8-6D0E-CD31-3F90-14FAFE270F95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96133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7ADF6-E841-AFD8-B6E9-FC778F96A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619206-0ABA-E8C2-5F3F-72B527E23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296019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План заходів з реалізації Концепції розвитку штучного інтелекту в Україні на 2025-2026 роки (розпорядження КМУ від 09.05.2025 № 457-р)</a:t>
            </a:r>
            <a:b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https://zakon.rada.gov.ua/laws/show/457-2025-%D1%80#Text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63D1D3C-5D6D-8CC6-BF0A-AE83DDA5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958070"/>
            <a:ext cx="11395494" cy="390670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3800" b="1" dirty="0"/>
              <a:t>Виконавець: </a:t>
            </a:r>
            <a:r>
              <a:rPr lang="uk-UA" sz="3800" dirty="0"/>
              <a:t>Мінцифри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3800" b="1" dirty="0"/>
              <a:t>Завдання: </a:t>
            </a:r>
            <a:r>
              <a:rPr lang="uk-UA" sz="3800" dirty="0"/>
              <a:t>розроблення та подання Кабінетові Міністрів України законопроєкту щодо правового врегулювання у сфері розвитку штучного інтелекту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3800" b="1" dirty="0"/>
              <a:t>Строк виконання: </a:t>
            </a:r>
            <a:r>
              <a:rPr lang="en-US" sz="3800" dirty="0"/>
              <a:t>IV </a:t>
            </a:r>
            <a:r>
              <a:rPr lang="uk-UA" sz="3800" dirty="0"/>
              <a:t>квартал 2026 року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674A236-875A-080D-4844-A9941327E56D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35A75D3-2031-5585-B013-B27F70CA6430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BC4FF86-DF8E-5C54-426C-3A78452D0FE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DBBBE59-C39D-9E33-8293-BF4B69A7C89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685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04ADD-7C87-7D62-A602-B3429FF73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24BED-17D6-5E0D-A9E9-A5D283811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296019"/>
          </a:xfrm>
        </p:spPr>
        <p:txBody>
          <a:bodyPr/>
          <a:lstStyle/>
          <a:p>
            <a:pPr algn="ctr"/>
            <a:r>
              <a:rPr lang="en-US" sz="2800" b="1" dirty="0"/>
              <a:t>Framework Convention on Artificial Intelligence, Human Rights, Democracy and the Rule of Law: Council of Europe Treaty № 25. Vilnius, 5.IX.2024</a:t>
            </a:r>
            <a:r>
              <a:rPr lang="uk-UA" sz="3200" dirty="0"/>
              <a:t/>
            </a:r>
            <a:br>
              <a:rPr lang="uk-UA" sz="3200" dirty="0"/>
            </a:br>
            <a:r>
              <a:rPr lang="en-US" sz="2000" u="sng" dirty="0">
                <a:hlinkClick r:id="rId2"/>
              </a:rPr>
              <a:t>https</a:t>
            </a:r>
            <a:r>
              <a:rPr lang="uk-UA" sz="2000" u="sng" dirty="0">
                <a:hlinkClick r:id="rId2"/>
              </a:rPr>
              <a:t>://</a:t>
            </a:r>
            <a:r>
              <a:rPr lang="en-US" sz="2000" u="sng" dirty="0">
                <a:hlinkClick r:id="rId2"/>
              </a:rPr>
              <a:t>www</a:t>
            </a:r>
            <a:r>
              <a:rPr lang="uk-UA" sz="2000" u="sng" dirty="0">
                <a:hlinkClick r:id="rId2"/>
              </a:rPr>
              <a:t>.</a:t>
            </a:r>
            <a:r>
              <a:rPr lang="en-US" sz="2000" u="sng" dirty="0">
                <a:hlinkClick r:id="rId2"/>
              </a:rPr>
              <a:t>coe</a:t>
            </a:r>
            <a:r>
              <a:rPr lang="uk-UA" sz="2000" u="sng" dirty="0">
                <a:hlinkClick r:id="rId2"/>
              </a:rPr>
              <a:t>.</a:t>
            </a:r>
            <a:r>
              <a:rPr lang="en-US" sz="2000" u="sng" dirty="0">
                <a:hlinkClick r:id="rId2"/>
              </a:rPr>
              <a:t>int</a:t>
            </a:r>
            <a:r>
              <a:rPr lang="uk-UA" sz="2000" u="sng" dirty="0">
                <a:hlinkClick r:id="rId2"/>
              </a:rPr>
              <a:t>/</a:t>
            </a:r>
            <a:r>
              <a:rPr lang="en-US" sz="2000" u="sng" dirty="0">
                <a:hlinkClick r:id="rId2"/>
              </a:rPr>
              <a:t>en</a:t>
            </a:r>
            <a:r>
              <a:rPr lang="uk-UA" sz="2000" u="sng" dirty="0">
                <a:hlinkClick r:id="rId2"/>
              </a:rPr>
              <a:t>/</a:t>
            </a:r>
            <a:r>
              <a:rPr lang="en-US" sz="2000" u="sng" dirty="0">
                <a:hlinkClick r:id="rId2"/>
              </a:rPr>
              <a:t>web</a:t>
            </a:r>
            <a:r>
              <a:rPr lang="uk-UA" sz="2000" u="sng" dirty="0">
                <a:hlinkClick r:id="rId2"/>
              </a:rPr>
              <a:t>/</a:t>
            </a:r>
            <a:r>
              <a:rPr lang="en-US" sz="2000" u="sng" dirty="0">
                <a:hlinkClick r:id="rId2"/>
              </a:rPr>
              <a:t>artificial</a:t>
            </a:r>
            <a:r>
              <a:rPr lang="uk-UA" sz="2000" u="sng" dirty="0">
                <a:hlinkClick r:id="rId2"/>
              </a:rPr>
              <a:t>-</a:t>
            </a:r>
            <a:r>
              <a:rPr lang="en-US" sz="2000" u="sng" dirty="0">
                <a:hlinkClick r:id="rId2"/>
              </a:rPr>
              <a:t>intelligence</a:t>
            </a:r>
            <a:r>
              <a:rPr lang="uk-UA" sz="2000" u="sng" dirty="0">
                <a:hlinkClick r:id="rId2"/>
              </a:rPr>
              <a:t>/</a:t>
            </a:r>
            <a:r>
              <a:rPr lang="en-US" sz="2000" u="sng" dirty="0">
                <a:hlinkClick r:id="rId2"/>
              </a:rPr>
              <a:t>the</a:t>
            </a:r>
            <a:r>
              <a:rPr lang="uk-UA" sz="2000" u="sng" dirty="0">
                <a:hlinkClick r:id="rId2"/>
              </a:rPr>
              <a:t>-</a:t>
            </a:r>
            <a:r>
              <a:rPr lang="en-US" sz="2000" u="sng" dirty="0">
                <a:hlinkClick r:id="rId2"/>
              </a:rPr>
              <a:t>framework</a:t>
            </a:r>
            <a:r>
              <a:rPr lang="uk-UA" sz="2000" u="sng" dirty="0">
                <a:hlinkClick r:id="rId2"/>
              </a:rPr>
              <a:t>-</a:t>
            </a:r>
            <a:r>
              <a:rPr lang="en-US" sz="2000" u="sng" dirty="0">
                <a:hlinkClick r:id="rId2"/>
              </a:rPr>
              <a:t>convention</a:t>
            </a:r>
            <a:r>
              <a:rPr lang="uk-UA" sz="2000" u="sng" dirty="0">
                <a:hlinkClick r:id="rId2"/>
              </a:rPr>
              <a:t>-</a:t>
            </a:r>
            <a:r>
              <a:rPr lang="en-US" sz="2000" u="sng" dirty="0">
                <a:hlinkClick r:id="rId2"/>
              </a:rPr>
              <a:t>on</a:t>
            </a:r>
            <a:r>
              <a:rPr lang="uk-UA" sz="2000" u="sng" dirty="0">
                <a:hlinkClick r:id="rId2"/>
              </a:rPr>
              <a:t>-</a:t>
            </a:r>
            <a:r>
              <a:rPr lang="en-US" sz="2000" u="sng" dirty="0">
                <a:hlinkClick r:id="rId2"/>
              </a:rPr>
              <a:t>artificial</a:t>
            </a:r>
            <a:r>
              <a:rPr lang="uk-UA" sz="2000" u="sng" dirty="0">
                <a:hlinkClick r:id="rId2"/>
              </a:rPr>
              <a:t>-</a:t>
            </a:r>
            <a:r>
              <a:rPr lang="en-US" sz="2000" u="sng" dirty="0">
                <a:hlinkClick r:id="rId2"/>
              </a:rPr>
              <a:t>intelligence</a:t>
            </a:r>
            <a:endParaRPr lang="uk-UA" sz="20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097B49A-1642-D8F4-FBCA-84548891B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00170"/>
            <a:ext cx="11395494" cy="416460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/>
              <a:t>15 травня 2025 р. Україна підписала </a:t>
            </a:r>
            <a:r>
              <a:rPr lang="uk-UA" sz="3400" b="1" dirty="0"/>
              <a:t>Рамкову Конвенцію про ШІ (потребує ратифікації Верховною Радою) </a:t>
            </a:r>
            <a:r>
              <a:rPr lang="uk-UA" sz="3400" dirty="0"/>
              <a:t>та зобов’язалася таким чином дотримуватися визначених у цьому документі принципів, зокрема поваги до людської гідності, прозорості, недискримінації, захисту приватності, надійності і безпеки під час прийняття національного законодавства та практичного застосування ШІ у публічному секторі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32A33DC-4F44-26E1-CCF8-1165CC4E4A15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835C76CA-0D6C-8194-C20D-C57950E7071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4C5B27D-7727-A450-4B8B-6CEC058AD2D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457CB4B-A0F1-9246-B55D-FDFAB4E639F6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413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35B7B-BAD2-F6B1-4808-29CC3F6EB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8029A-ADE2-8029-4162-24B1553BA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1336513"/>
          </a:xfrm>
        </p:spPr>
        <p:txBody>
          <a:bodyPr/>
          <a:lstStyle/>
          <a:p>
            <a:pPr algn="ctr"/>
            <a: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EU-communicated codified Benchmarks for Ukraine on Chapter 23 – Judiciary and Fundamental Rights (Full list provided to Ukraine at explanatory meeting)</a:t>
            </a:r>
            <a:r>
              <a:rPr lang="ru-RU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»</a:t>
            </a:r>
            <a: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- 23.02.2026</a:t>
            </a:r>
            <a:r>
              <a:rPr lang="ru-RU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https://www.eurointegration.com.ua/files/5/2/5256f03-23-benchmarks-eng.pdf</a:t>
            </a:r>
            <a:r>
              <a:rPr lang="uk-UA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0F9223-4228-0B3A-BFE0-5048E4F0B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940816"/>
            <a:ext cx="11516534" cy="3987694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6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Кодифіковані орієнтири (Benchmarks), доведені ЄС до України в межах переговорного Розділу 23 «Судова влада та фундаментальні права»</a:t>
            </a:r>
            <a:endParaRPr lang="en-US" sz="3600" b="1" noProof="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1800" b="1" noProof="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IBM 23.4.3 </a:t>
            </a:r>
            <a:r>
              <a:rPr lang="uk-UA" sz="36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Альтернативне вирішення спорів та правова допомога.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600" b="1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IBM 23.4.5 </a:t>
            </a:r>
            <a:r>
              <a:rPr lang="uk-UA" sz="36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Просування ц</a:t>
            </a:r>
            <a:r>
              <a:rPr lang="ru-RU" sz="36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ифровізації системи правосуддя.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CB57E0C-D635-59E5-6E80-A8F9AFD7B99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932C4C2-351C-570C-396E-9A265AE4AE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DBEFFCF-BE92-5C5D-E113-028EC6B98D7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0863689-2EF4-9B6C-CCD1-AB9FF4B6982D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2082406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99A77-F796-BC88-3047-CDFF1E111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EB325-CAC3-FF1E-355D-76C5EFA5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366122"/>
            <a:ext cx="11197584" cy="380894"/>
          </a:xfrm>
        </p:spPr>
        <p:txBody>
          <a:bodyPr/>
          <a:lstStyle/>
          <a:p>
            <a:pPr algn="ctr"/>
            <a:r>
              <a:rPr lang="uk-UA" sz="24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Перелік </a:t>
            </a:r>
            <a:r>
              <a:rPr lang="uk-UA" sz="24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актів «м'якого</a:t>
            </a:r>
            <a:r>
              <a:rPr lang="uk-UA" sz="2400" dirty="0">
                <a:solidFill>
                  <a:srgbClr val="004E9E"/>
                </a:solidFill>
                <a:ea typeface="Roboto Condensed Light" panose="02000000000000000000" pitchFamily="2" charset="0"/>
              </a:rPr>
              <a:t>» права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8571E95-22B2-D0DF-3032-23FEC2535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889288"/>
            <a:ext cx="11395494" cy="497549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noProof="0" dirty="0"/>
              <a:t>1. Кодекс суддівської етики, затверджений рішенням ХХ чергового з’їзду суддів України від 18.09.2024 </a:t>
            </a:r>
            <a:r>
              <a:rPr lang="en-US" sz="1600" noProof="0" dirty="0">
                <a:hlinkClick r:id="rId2"/>
              </a:rPr>
              <a:t>https://zakon.rada.gov.ua/rada/show/n0001415-24#Text</a:t>
            </a:r>
            <a:r>
              <a:rPr lang="uk-UA" sz="1600" noProof="0" dirty="0"/>
              <a:t> </a:t>
            </a:r>
            <a:endParaRPr lang="en-US" sz="1600" noProof="0" dirty="0"/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noProof="0" dirty="0"/>
              <a:t>2.</a:t>
            </a:r>
            <a:r>
              <a:rPr lang="uk-UA" sz="1600" noProof="0" dirty="0"/>
              <a:t> Положення про використання технологій штучного інтелекту працівниками Апарату Верховного Суду, затверджене наказом Керівника Апарату Верховного Суд № 117 від 08.12.2025 </a:t>
            </a:r>
            <a:r>
              <a:rPr lang="en-US" sz="1600" noProof="0" dirty="0">
                <a:hlinkClick r:id="rId3"/>
              </a:rPr>
              <a:t>https://constitutionalist.com.ua/polozhennia-pro-vykorystannia-tekhnolohij-shi-pratsivnykamy-aparatu-vs</a:t>
            </a:r>
            <a:r>
              <a:rPr lang="uk-UA" sz="1600" noProof="0" dirty="0"/>
              <a:t> </a:t>
            </a:r>
            <a:endParaRPr lang="en-US" sz="1600" noProof="0" dirty="0"/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noProof="0" dirty="0"/>
              <a:t>3.</a:t>
            </a:r>
            <a:r>
              <a:rPr lang="uk-UA" sz="1600" noProof="0" dirty="0"/>
              <a:t> Засади використання інструментів штучного інтелекту у Вищому антикорупційному суді, затверджені наказом Голови Вищого антикорупційного суду № 56 від 19.12.2024 </a:t>
            </a:r>
            <a:r>
              <a:rPr lang="en-US" sz="1600" noProof="0" dirty="0">
                <a:hlinkClick r:id="rId4"/>
              </a:rPr>
              <a:t>https://court.gov.ua/storage/portal/hcac/documents/orders/19.12.2024_56.pdf</a:t>
            </a:r>
            <a:r>
              <a:rPr lang="uk-UA" sz="1600" noProof="0" dirty="0"/>
              <a:t> </a:t>
            </a:r>
            <a:endParaRPr lang="en-US" sz="1600" noProof="0" dirty="0"/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noProof="0" dirty="0"/>
              <a:t>4.</a:t>
            </a:r>
            <a:r>
              <a:rPr lang="uk-UA" sz="1600" noProof="0" dirty="0"/>
              <a:t> Стратегія Вищого антикорупційного суду на 2026-2028 роки, затверджена рішенням № 1 зборів суддів ВАКС від 20.11.2025 </a:t>
            </a:r>
            <a:r>
              <a:rPr lang="en-US" sz="1600" noProof="0" dirty="0">
                <a:hlinkClick r:id="rId5"/>
              </a:rPr>
              <a:t>https://court.gov.ua/storage/portal/hcac/self-governance/decisions/20.11.2025_1.pdf</a:t>
            </a:r>
            <a:r>
              <a:rPr lang="uk-UA" sz="1600" noProof="0" dirty="0"/>
              <a:t> </a:t>
            </a:r>
            <a:endParaRPr lang="en-US" sz="1600" noProof="0" dirty="0"/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noProof="0" dirty="0"/>
              <a:t>5.</a:t>
            </a:r>
            <a:r>
              <a:rPr lang="uk-UA" sz="1600" noProof="0" dirty="0"/>
              <a:t> Концепція Єдиної судової інформаційно-комунікаційної системи, затверджена Наказом Державної судової адміністрації України № 178 від 30.04.2025 </a:t>
            </a:r>
            <a:r>
              <a:rPr lang="en-US" sz="1600" noProof="0" dirty="0">
                <a:hlinkClick r:id="rId6"/>
              </a:rPr>
              <a:t>https://court.gov.ua/storage/portal/dsa/normatyvno-pravova%20baza/N_178_2025_dodatok.pdf</a:t>
            </a:r>
            <a:r>
              <a:rPr lang="uk-UA" sz="1600" noProof="0" dirty="0"/>
              <a:t> </a:t>
            </a:r>
            <a:endParaRPr lang="en-US" sz="1600" noProof="0" dirty="0"/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noProof="0" dirty="0"/>
              <a:t>6.</a:t>
            </a:r>
            <a:r>
              <a:rPr lang="uk-UA" sz="1600" noProof="0" dirty="0"/>
              <a:t> Рекомендації з відповідального використання штучного інтелекту для правників, розроблені Міністерством цифрової трансформації України, Міністерством юстиції України та партнерами (липень 2025 року) </a:t>
            </a:r>
            <a:r>
              <a:rPr lang="en-US" sz="1600" noProof="0" dirty="0">
                <a:hlinkClick r:id="rId7"/>
              </a:rPr>
              <a:t>https://constitutionalist.com.ua/rekomendatsii-z-vidpovidalnoho-vykorystannia-shtuchnoho-intelektu-dlia-pravnykiv</a:t>
            </a:r>
            <a:r>
              <a:rPr lang="uk-UA" sz="1600" noProof="0" dirty="0"/>
              <a:t> </a:t>
            </a:r>
            <a:endParaRPr lang="en-US" sz="1600" noProof="0" dirty="0"/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noProof="0" dirty="0"/>
              <a:t>7.</a:t>
            </a:r>
            <a:r>
              <a:rPr lang="uk-UA" sz="1600" noProof="0" dirty="0"/>
              <a:t> Словник термінів у сфері штучного інтелекту, схвалений Міністерством цифрової трансформації України (2024 рік) </a:t>
            </a:r>
            <a:r>
              <a:rPr lang="en-US" sz="1600" noProof="0" dirty="0">
                <a:hlinkClick r:id="rId8"/>
              </a:rPr>
              <a:t>https://storage.thedigital.gov.ua/files/2/72/389a01ab0cc82040dfe172f94d1af720.pdf</a:t>
            </a:r>
            <a:r>
              <a:rPr lang="uk-UA" sz="1600" noProof="0" dirty="0"/>
              <a:t> </a:t>
            </a:r>
            <a:endParaRPr lang="en-US" sz="1600" noProof="0" dirty="0"/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noProof="0" dirty="0"/>
              <a:t>8.</a:t>
            </a:r>
            <a:r>
              <a:rPr lang="uk-UA" sz="1600" noProof="0" dirty="0"/>
              <a:t> Біла книга з регулювання ШІ в Україні: бачення Мінцифри (Версія для консультацій, червень 2024 року) </a:t>
            </a:r>
            <a:r>
              <a:rPr lang="en-US" sz="1600" noProof="0" dirty="0">
                <a:hlinkClick r:id="rId9"/>
              </a:rPr>
              <a:t>https://storage.thedigital.gov.ua/files/d/9d/0bbc3a705c821a197bedfcdfe00899d9.pdf</a:t>
            </a:r>
            <a:r>
              <a:rPr lang="uk-UA" sz="1600" noProof="0" dirty="0"/>
              <a:t> </a:t>
            </a:r>
            <a:endParaRPr lang="en-US" sz="1600" noProof="0" dirty="0"/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noProof="0" dirty="0"/>
              <a:t>9. </a:t>
            </a:r>
            <a:r>
              <a:rPr lang="uk-UA" sz="1600" noProof="0" dirty="0"/>
              <a:t>Дорожня карта з регулювання штучного інтелекту в Україні (</a:t>
            </a:r>
            <a:r>
              <a:rPr lang="en-US" sz="1600" noProof="0" dirty="0"/>
              <a:t>Bottom-Up </a:t>
            </a:r>
            <a:r>
              <a:rPr lang="uk-UA" sz="1600" noProof="0" dirty="0"/>
              <a:t>підхід, Міністерство цифрової трансформації України) </a:t>
            </a:r>
            <a:r>
              <a:rPr lang="en-US" sz="1600" noProof="0" dirty="0">
                <a:hlinkClick r:id="rId10"/>
              </a:rPr>
              <a:t>https://storage.thedigital.gov.ua/files/2/22/363bbcaec30bf9d4e598375fecac3227.pdf</a:t>
            </a:r>
            <a:r>
              <a:rPr lang="en-US" sz="1600" noProof="0" dirty="0"/>
              <a:t> </a:t>
            </a:r>
            <a:endParaRPr lang="uk-UA" sz="1600" noProof="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D02EDA7-6ACA-EB51-F5E5-C649B53F298C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E3FE35B-2D9A-1FBB-C6E5-CCEFDC5664B5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7E1D09E-753C-BBD3-107F-CB482B3F87D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4A727B6-4976-A8A0-0043-D99D48D01819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2949"/>
                </a:solidFill>
              </a:rPr>
              <a:t>1</a:t>
            </a:r>
            <a:r>
              <a:rPr lang="uk-UA" sz="1400" dirty="0">
                <a:solidFill>
                  <a:srgbClr val="002949"/>
                </a:solidFill>
              </a:rPr>
              <a:t>5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048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804" y="377507"/>
            <a:ext cx="11395494" cy="134777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UNESCO, Guidelines for the Use of AI Systems in Courts 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and Tribunals, 2025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https://www.unesco.org/en/articles/guidelines-use-ai-systems-courts-and-tribunals</a:t>
            </a:r>
            <a:r>
              <a:rPr lang="en-US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3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23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6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25283"/>
            <a:ext cx="11395494" cy="413949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ЮНЕСКО,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Настанови щодо використання систем штучного інтелекту в судах та трибуналах, 2025 рік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  <a:endParaRPr lang="en-US" sz="30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Метою цих Настанов є створення однієї з перших глобальних етичних та оперативних баз для впровадження ШІ в судову систему, що дозволить підвищити ефективність правосуддя та доступ до нього, одночасно гарантуючи дотримання верховенства права, незалежності суду та захист основоположних прав людини від потенційних ризиків.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16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583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24" y="404152"/>
            <a:ext cx="10370385" cy="1125346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UNESCO, AI Essentials for Judges, 2026, CI/DIT/AI/Judges2026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5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https://unesdoc.unesco.org/ark:/48223/pf0000396991</a:t>
            </a:r>
            <a:r>
              <a:rPr lang="uk-UA" sz="15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5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70008"/>
            <a:ext cx="11524890" cy="429477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ЮНЕСКО, Основи ШІ для суддів, 2026 рік, </a:t>
            </a:r>
            <a:r>
              <a:rPr lang="en-US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CI/DIT/AI/Judges2026</a:t>
            </a:r>
            <a:endParaRPr lang="uk-UA" sz="3000" b="1" dirty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16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Мета та значення документа: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цей документ розроблений як лаконічний практичний посібник для ознайомлення суддів, прокурорів та юристів із базовими поняттями, можливостями та ризиками штучного інтелекту в судовому контексті. Його ключове значення полягає у наданні конкретних відповідей на поширені запитання юридичної спільноти, яка не є експертною в галузі технологій, але стикається з їхнім стрімким впровадженням у систему правосуддя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17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792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947418" cy="1117485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CEPEJ, Guidelines on the Use of Generative Artificial Intelligence for Courts, 19 December 2025, CEPEJ(2025)18Final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https://rm.coe.int/cepej-2025-18final-en-draft-guidelines-on-the-use-of-generative-ai-for/48802a4ad1</a:t>
            </a:r>
            <a:r>
              <a:rPr lang="uk-UA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6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79537"/>
            <a:ext cx="11395494" cy="408524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Європейська</a:t>
            </a:r>
            <a:r>
              <a:rPr lang="ru-RU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комісія з питань ефективності правосуддя, Настанови щодо використання генеративного ШІ в судах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Мета та значення документа: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цей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документ встановлює нормативну та оперативну базу для безпечного впровадження генеративного ШІ в систему правосуддя, з пріоритетом на дотриманні Європейської конвенції з прав людини, забезпеченням виключного права людини на здійснення правосуддя та обов'язковим збереженням суверенного контролю держави над даними та інфраструктурою.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5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18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25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73FC6-2B7B-0092-9C8F-09C4F931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7EC5E-4849-EC53-F790-9FD13598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1343025"/>
          </a:xfrm>
        </p:spPr>
        <p:txBody>
          <a:bodyPr/>
          <a:lstStyle/>
          <a:p>
            <a:pPr algn="ctr"/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Opinion No. 28 (2025) on the importance of judicial well-being for the delivery of justice (CCJE)</a:t>
            </a:r>
            <a:b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Висновок № 28 (2025) щодо важливості суддівського благополуччя для здійснення правосуддя (КРЄС)</a:t>
            </a:r>
            <a:b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https://rm.coe.int/opinion-no-28-2025-of-the-ccje-published-/4880296bfa</a:t>
            </a:r>
            <a:r>
              <a:rPr lang="uk-UA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702069-E77E-FB9F-E632-AC53E486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2127632"/>
            <a:ext cx="11516534" cy="3800878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Неналежна цифровізація може збільшувати масив даних і процесуальних матеріалів, ускладнюючи контроль за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персональними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даними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Кібербезпека та захист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чутливих даних суддів і матеріалів справ є складовою суддівського благополуччя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Допоміжні технології допустимі лише як інструмент підтримки,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без прогнозування результатів справ і без втрати контролю суддею.</a:t>
            </a:r>
            <a:endParaRPr lang="uk-UA" sz="3000" b="1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8187823-D7C1-7F0B-DAB0-466BA7B69D89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2F6D5F9-4A21-E3F7-E84C-5EBFFABF46B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C3F1E45-BC11-A49E-748A-220F0C7BBA4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D98826C-A2AD-E467-33C5-A12693B95D4F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57179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4E568-A72A-D028-D63A-E5FD31D27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5723C9-9F33-A1F4-0183-8DCC41931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076814" cy="849128"/>
          </a:xfrm>
        </p:spPr>
        <p:txBody>
          <a:bodyPr/>
          <a:lstStyle/>
          <a:p>
            <a:pPr algn="ctr"/>
            <a:r>
              <a:rPr lang="uk-UA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ПЛАН ПРЕЗЕНТАЦІЇ</a:t>
            </a:r>
            <a:endParaRPr lang="en-US" sz="16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671B991-CDAF-3F03-C43B-A506AD874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253280"/>
            <a:ext cx="11395494" cy="4611498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Релевантна практика Суду ЄС: ключові правові позиції.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Міжнародні стандарти та етичні рамки: настанови ЮНЕСКО, </a:t>
            </a:r>
            <a:r>
              <a:rPr lang="en-US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CEPEJ </a:t>
            </a: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та Висновки КРЄС.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Євроінтеграційні зобов'язання України: Рамкова конвенція про ШІ та орієнтири (</a:t>
            </a:r>
            <a:r>
              <a:rPr lang="en-US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Benchmarks) </a:t>
            </a: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Розділу 23.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Національне регулювання та «м’яке право»: розвиток концепції </a:t>
            </a:r>
            <a:r>
              <a:rPr lang="en-US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e-justice </a:t>
            </a: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та внутрішні акти органів судової влади.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Стратегічні перспективи: підготовка суддів та роль </a:t>
            </a:r>
            <a:r>
              <a:rPr lang="en-US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CEPEJ-GT-CYBERJUST </a:t>
            </a: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у цифровій трансформації.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CB99407-B2FD-0464-4D48-06C00E6617D4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6C929CE4-9905-5FB2-4DE0-D6A1E9B9303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5C6A4FC-9641-434E-FACD-7FD37329DCB3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864B309-C695-48E9-3925-AAC9C28F51E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430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28918-554D-296F-E1B0-1252D2378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595AFF-B8E1-DAA7-6B28-5918C1B3B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1343025"/>
          </a:xfrm>
        </p:spPr>
        <p:txBody>
          <a:bodyPr/>
          <a:lstStyle/>
          <a:p>
            <a:pPr algn="ctr"/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CEPEJ, Report of the 44th meeting of the Bureau of the European Commission for the Efficiency of Justice, 12 January 2026, CEPEJ-BU(2026)2</a:t>
            </a:r>
            <a: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https://rm.coe.int/cepej-bu-2026-rapport-reunion-bureau-composition-des-gt-2780-1226-9074/48802aa0b3</a:t>
            </a:r>
            <a:r>
              <a:rPr lang="uk-UA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6FD4E55-5776-8D94-084E-79167A7EC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43087"/>
            <a:ext cx="11516534" cy="4085423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Бюро </a:t>
            </a:r>
            <a:r>
              <a:rPr lang="uk-UA" sz="30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Європейської комісії з питань </a:t>
            </a:r>
            <a:r>
              <a:rPr lang="ru-RU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ефективності правосуддя (CEPEJ)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офіційно затвердило оновлений персональний склад своїх ключових робочих груп на період 2026–2027 років, зокрема: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GT-EVAL,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що відповідає за оцінку судових систем,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GT-EFF,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яка опікується ефективністю судочинства, та спеціалізованої групи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GT-CYBERJUST,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фокусом якої є розвиток кіберправосуддя та регулювання ШІ.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Представника України включено до складу цієї Робочої групи з питань кіберправосуддя та штучного інтелекту (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CEPEJ-GT-CYBERJUST)</a:t>
            </a: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6D3215E-69DB-EA67-FAD8-665EB68CB644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FFC924E-E386-D423-E2D4-2E8E68D6248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F24AEEC-E71C-F9DC-D934-5D5D2E0178C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020A0514-8410-302A-63D4-2022F184CDA5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654696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818B0-84DB-AA00-9238-16EA4159B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19ECC6-4B39-3F5A-836A-7F7DF6431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983681"/>
          </a:xfrm>
        </p:spPr>
        <p:txBody>
          <a:bodyPr/>
          <a:lstStyle/>
          <a:p>
            <a:pPr algn="ctr"/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Draft Concept of the Technological Training Programme for Judges, developed by the CEPEJ Working Group on Cyberjustice and Artificial Intelligence (CEPEJ-GT-CYBERJUST(2025)1Rev3</a:t>
            </a:r>
            <a: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D11D029-7D4C-DBF7-F456-2BBF1B5E5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10389"/>
            <a:ext cx="11516534" cy="4418122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Цей документ є проєктом </a:t>
            </a: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концепції технологічної навчальної програми для суддів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розробленим Робочою групою 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CEPEJ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 питань кіберправосуддя та штучного інтелекту (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CEPEJ-GT-CYBERJUST)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ухвалення на 46-му пленарному засіданні у червні 2026 року.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Текст визначає стратегічні цілі, фундаментальні принципи та модульну структуру навчання – від базової цифрової грамотності до поглибленого вивчення ШІ та кібербезпеки – з метою забезпечення ефективного правосуддя при збереженні виключної ролі людського судження та дотриманні етичних стандартів Ради Європи.</a:t>
            </a: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A26FFDC-4D60-33A1-83EE-C410233A2C4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D85836D-6A8D-8804-DE03-7CF42E61FC0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370D2F1-1D12-DF7E-CAAE-DE3469166805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1D49CBB-3433-F488-9EF0-D478E3CF47B3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4130603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489364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1. </a:t>
            </a:r>
            <a:r>
              <a:rPr lang="uk-UA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Ян. Штучний інтелект та система правосуддя України: результати співпраці у році, що минув </a:t>
            </a:r>
            <a:r>
              <a:rPr lang="en-US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35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5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Цифрова ера правосуддя: роль ШІ у забезпеченні єдності судової практики в Україні </a:t>
            </a:r>
            <a:r>
              <a:rPr lang="en-US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35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en-US" sz="135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35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35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35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35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35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35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sz="135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35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35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https://constitutionalist.com.ua/artificial-intelligence-in-the-ukrainian-judiciary-charting-the-course-under-the-digital-gavel</a:t>
            </a:r>
            <a:endParaRPr lang="uk-UA" sz="135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135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8. </a:t>
            </a:r>
            <a:r>
              <a:rPr lang="en-US" sz="135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altLang="uk-UA" sz="135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Benchmarking Justice: Can Advanced AI Satisfy the Rule of Law Standards? </a:t>
            </a:r>
            <a:r>
              <a:rPr lang="en-US" sz="1350" dirty="0">
                <a:hlinkClick r:id="rId9"/>
              </a:rPr>
              <a:t>https://court.gov.ua/storage/portal/supreme/prezentacii_2025/156_AI_Benchmarking_Justice_bernaziuk.pdf</a:t>
            </a:r>
            <a:endParaRPr lang="uk-UA" altLang="uk-UA" sz="1350" kern="100" dirty="0">
              <a:solidFill>
                <a:srgbClr val="002949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50" dirty="0">
                <a:solidFill>
                  <a:srgbClr val="002949"/>
                </a:solidFill>
              </a:rPr>
              <a:t>9. Берназюк Ян. Правосуддя </a:t>
            </a:r>
            <a:r>
              <a:rPr lang="uk-UA" sz="1350" noProof="0" dirty="0">
                <a:solidFill>
                  <a:srgbClr val="002949"/>
                </a:solidFill>
              </a:rPr>
              <a:t>майбутнього: з</a:t>
            </a:r>
            <a:r>
              <a:rPr lang="ru-RU" altLang="uk-UA" sz="1350" dirty="0">
                <a:solidFill>
                  <a:srgbClr val="002949"/>
                </a:solidFill>
              </a:rPr>
              <a:t>береження незалежності та людяності в еру ШІ </a:t>
            </a:r>
            <a:r>
              <a:rPr lang="en-US" altLang="uk-UA" sz="1350" dirty="0">
                <a:solidFill>
                  <a:srgbClr val="002949"/>
                </a:solidFill>
                <a:hlinkClick r:id="rId10"/>
              </a:rPr>
              <a:t>https://court.gov.ua/storage/portal/supreme/161.%20Future_justice_independent_humane%20AI-era_bernaziuk%20%D0%B3%D0%BE%D1%82%D0%BE%D0%B2%D0%BE.pdf</a:t>
            </a:r>
            <a:r>
              <a:rPr lang="uk-UA" altLang="uk-UA" sz="1350" dirty="0">
                <a:solidFill>
                  <a:srgbClr val="002949"/>
                </a:solidFill>
              </a:rPr>
              <a:t> </a:t>
            </a:r>
            <a:r>
              <a:rPr lang="en-US" altLang="uk-UA" sz="1350" dirty="0">
                <a:solidFill>
                  <a:srgbClr val="002949"/>
                </a:solidFill>
              </a:rPr>
              <a:t> </a:t>
            </a:r>
            <a:endParaRPr lang="uk-UA" altLang="uk-UA" sz="1350" dirty="0">
              <a:solidFill>
                <a:srgbClr val="002949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50" dirty="0">
                <a:solidFill>
                  <a:srgbClr val="002949"/>
                </a:solidFill>
              </a:rPr>
              <a:t>10. Берназюк Ян. Межі втручання у приватне життя в умовах загроз національній безпеці: стандарти і виклики для правосуддя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50" dirty="0">
                <a:solidFill>
                  <a:srgbClr val="002949"/>
                </a:solidFill>
                <a:hlinkClick r:id="rId11"/>
              </a:rPr>
              <a:t>https://court.gov.ua/storage/portal/supreme/135.%20Limits_of_Interference_Private_Life_under_National_Security%20Threats_bernaziuk.pdf</a:t>
            </a:r>
            <a:r>
              <a:rPr lang="ru-RU" altLang="uk-UA" sz="135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50" dirty="0">
                <a:solidFill>
                  <a:srgbClr val="002949"/>
                </a:solidFill>
              </a:rPr>
              <a:t>11. Берназюк Ян, Фонова Олена. Правосуддя 2035: між правом і кодом»: Випуск № 18 подкастів НШСУ </a:t>
            </a:r>
            <a:r>
              <a:rPr lang="ru-RU" altLang="uk-UA" sz="1350" dirty="0">
                <a:solidFill>
                  <a:srgbClr val="002949"/>
                </a:solidFill>
                <a:hlinkClick r:id="rId12"/>
              </a:rPr>
              <a:t>https://youtu.be/UlghLhHV8os?si=nCpvAl5p5KP3tY_G</a:t>
            </a:r>
            <a:r>
              <a:rPr lang="ru-RU" altLang="uk-UA" sz="1350" dirty="0">
                <a:solidFill>
                  <a:srgbClr val="002949"/>
                </a:solidFill>
              </a:rPr>
              <a:t> </a:t>
            </a:r>
            <a:endParaRPr lang="en-US" altLang="uk-UA" sz="135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22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4937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23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6D4E1E-DC65-E38C-FA81-697A8E998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096D7E-F91B-9101-4E08-D10BE2290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076814" cy="1278766"/>
          </a:xfrm>
        </p:spPr>
        <p:txBody>
          <a:bodyPr/>
          <a:lstStyle/>
          <a:p>
            <a:pPr algn="ctr"/>
            <a:r>
              <a:rPr lang="en-US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Judgment of the Court (Grand Chamber) of 7 December 2023, SCHUFA Holding (Scoring), C‑634/21, EU:C:2023:957 (Automated credit scoring)</a:t>
            </a:r>
            <a:br>
              <a:rPr lang="en-US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https://infocuria.curia.europa.eu/tabs/affair?sort=AFF_NUM-DESC&amp;searchTerm=%22C-634%2F21%22&amp;publishedId=C-634%2F21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891CA9-5E60-84C8-8255-C8E2AA7CA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82916"/>
            <a:ext cx="11395494" cy="418186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Причина спору: Спір виник через відмову у наданні кредиту особі на підставі негативного «скорингового балу», сформованого приватною компанією за допомогою математично-статистичних методів.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Правова кваліфікація: Суд ЄС постановив, що автоматизоване визначення ймовірності майбутньої платоспроможності особи («скоринг») є «рішенням» у розумінні статті 22 </a:t>
            </a:r>
            <a:r>
              <a:rPr lang="en-US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GDPR, </a:t>
            </a: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якщо воно відіграє вирішальну роль у діях третіх сторін.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2DD62B3-060B-F516-0153-0C3886162A07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C5BA679-788F-405E-D16E-9112A93542C9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9E6E06-38A3-798B-988F-543346AD3606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17186B3-2095-1E38-95F5-9F5B2E2A744D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508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FEBA2-D192-ECCC-A453-E38C51C39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5B9621-8A78-BEA2-8BFD-B70B61E7F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076814" cy="1278766"/>
          </a:xfrm>
        </p:spPr>
        <p:txBody>
          <a:bodyPr/>
          <a:lstStyle/>
          <a:p>
            <a:pPr algn="ctr"/>
            <a:r>
              <a:rPr lang="en-US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Judgment of the Court (Grand Chamber) of 7 December 2023, SCHUFA Holding (Scoring), C‑634/21, EU:C:2023:957 (Automated credit scoring)</a:t>
            </a:r>
            <a:br>
              <a:rPr lang="en-US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https://infocuria.curia.europa.eu/tabs/affair?sort=AFF_NUM-DESC&amp;searchTerm=%22C-634%2F21%22&amp;publishedId=C-634%2F21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81B227-421E-08E3-F11F-B80E9C042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82916"/>
            <a:ext cx="11395494" cy="418186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/>
              <a:t>Вплив на права людини: Рішення значно посилило захист громадян, визнавши їхнє право отримувати пояснення логіки алгоритму та оскаржувати результати автоматизованої оцінки безпосередньо у компанії-розробника.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/>
              <a:t>Наслідки для бізнесу: неможливість приховувати алгоритми за «комерційною таємницею» та обов’язок забезпечити прозорість скорингових систем, оскільки вони більше не вважаються простою «підготовчою дією».</a:t>
            </a:r>
            <a:endParaRPr lang="uk-UA" sz="3200" noProof="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66E4244-FE9E-0998-9D5A-8AAA0162C86E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17C041F-1F32-220A-89FB-9139658F5099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D9CA3A7-756D-3F53-86E2-264F6A3641D7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556C4F70-48D8-8DA5-5DBF-3642A168F05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810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0A6A4-8DC4-56B5-B933-0768D097D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E4AC1-133F-A8D1-A56F-A68122FF4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076814" cy="1278766"/>
          </a:xfrm>
        </p:spPr>
        <p:txBody>
          <a:bodyPr/>
          <a:lstStyle/>
          <a:p>
            <a:pPr algn="ctr"/>
            <a: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Judgment of the Court (Grand Chamber) of 21 June 2022, Ligue des droits humains v Conseil des ministres, C‑817/19, ECLI:EU:C:2022:491(Passenger Name Record – PNR)</a:t>
            </a:r>
            <a:b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https://infocuria.curia.europa.eu/tabs/affair?sort=AFF_NUM-DESC&amp;searchTerm=%22C-817%2F19%22&amp;publishedId=C-817%2F19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259942-BC27-288E-A636-DF04CA89E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82916"/>
            <a:ext cx="11395494" cy="418186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/>
              <a:t>Причина спору: Позов було подано правозахисною організацією проти бельгійського уряду через національне законодавство, яке вимагало масового та автоматизованого збору даних усіх авіапасажирів (PNR) для боротьби з тероризмом.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/>
              <a:t>Правова кваліфікація: автоматизована обробка та зберігання даних пасажирів протягом п'яти років є серйозним втручанням у фундаментальні права, тому вони мають бути суворо обмежені лише тим, що є абсолютно необхідним.</a:t>
            </a:r>
            <a:endParaRPr lang="uk-UA" sz="3200" noProof="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82D9C65-3FDF-5419-F0BF-990A88F98A9F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8426BBBF-DA1D-CCA1-0620-A447F5ECFDEC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A7F600F-0324-75F5-7ACD-65217785885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FC694BE-7F64-F0D8-5AC5-E1F4D981174D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620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8EF8A-C88A-FEAD-C4FB-9E72E1BAD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7095B3-B34B-63A7-D848-6ED563312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076814" cy="1278766"/>
          </a:xfrm>
        </p:spPr>
        <p:txBody>
          <a:bodyPr/>
          <a:lstStyle/>
          <a:p>
            <a:pPr algn="ctr"/>
            <a: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Judgment of the Court (Grand Chamber) of 21 June 2022, Ligue des droits humains v Conseil des ministres, C‑817/19, ECLI:EU:C:2022:491</a:t>
            </a:r>
            <a:r>
              <a:rPr lang="uk-UA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(Passenger Name Record – PNR)</a:t>
            </a:r>
            <a:b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https://infocuria.curia.europa.eu/tabs/affair?sort=AFF_NUM-DESC&amp;searchTerm=%22C-817%2F19%22&amp;publishedId=C-817%2F19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D2060C7-B66C-B743-04B8-81523564A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82916"/>
            <a:ext cx="11395494" cy="418186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/>
              <a:t>Вплив на права людини: Рішення встановило заборону на загальне та недиференційоване спостереження, підкресливши, що алгоритми не можуть використовуватися для аналізу всіх громадян без наявності об'єктивних доказів загрози.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/>
              <a:t>Наслідки для бізнесу: Для авіаперевізників та операторів це означає обов’язок обмежити передачу даних пасажирів лише визначеними маршрутами або ситуаціями, де існує реальна загроза, що потребує перегляду існуючих систем автоматизації.</a:t>
            </a:r>
            <a:endParaRPr lang="uk-UA" sz="3200" noProof="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EC73DAF-E98B-B7F7-13D1-FA5AD5FABF6B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E6AA1EF3-29C7-E432-04DB-578B92A34881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11377A5-AFE0-5DA8-2F0D-053F2CA88125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C156252-2C30-9607-AEA8-3DA5AE0C76E5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632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750C0-9A68-1D05-0D0F-7A96680A1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4CF157-CDA2-F3CF-03BA-7B68A64F3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076814" cy="1278766"/>
          </a:xfrm>
        </p:spPr>
        <p:txBody>
          <a:bodyPr/>
          <a:lstStyle/>
          <a:p>
            <a:pPr algn="ctr"/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Judgment of the Court (Grand Chamber) of 21 December 2016, Tele2 Sverige AB v Post- och telestyrelsen and Secretary of State for the Home Department v Tom Watson and Others, Joined Cases C‑203/15 and C‑698/15, ECLI:EU:C:2016:970</a:t>
            </a:r>
            <a:r>
              <a:rPr lang="en-US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https://infocuria.curia.europa.eu/tabs/affair?sort=AFF_NUM-DESC&amp;searchTerm=%22C-203%2F15%22&amp;publishedId=C-203%2F15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3896223-790A-F2B7-5904-DE595E25A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82916"/>
            <a:ext cx="11395494" cy="418186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Причина спору: Спір виник через національні норми Швеції та Великої Британії, які зобов'язували провайдерів зберігати масиви даних про трафік та геолокацію всіх користувачів без наявності будь-якої підозри.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Правова кваліфікація: Суд ЄС постановив, що право Євросоюзу забороняє загальне та недиференційоване зберігання даних електронних комунікацій, оскільки це дозволяє створювати детальні профілі приватного життя осіб.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A2B33BB-02ED-4404-A4C5-1F426131BCAD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0EEAC7D5-30EA-DCDE-47FC-117DB39DE0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40ABD64-37EF-079E-3EB6-964020E5D40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76CCDDE-8457-ED99-8F68-4FF22CA117B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848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E98E7-77E3-476B-235E-100509F27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EBB2CA-AD2D-FCEF-6E36-B9DB966F1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076814" cy="1278766"/>
          </a:xfrm>
        </p:spPr>
        <p:txBody>
          <a:bodyPr/>
          <a:lstStyle/>
          <a:p>
            <a:pPr algn="ctr"/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Judgment of the Court (Grand Chamber) of 21 December 2016, Tele2 Sverige AB v Post- och telestyrelsen and Secretary of State for the Home Department v Tom Watson and Others, Joined Cases C‑203/15 and C‑698/15, ECLI:EU:C:2016:970</a:t>
            </a:r>
            <a:r>
              <a:rPr lang="en-US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https://infocuria.curia.europa.eu/tabs/affair?sort=AFF_NUM-DESC&amp;searchTerm=%22C-203%2F15%22&amp;publishedId=C-203%2F15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72CEC8-DE54-54E6-391C-BB5165736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82916"/>
            <a:ext cx="11395494" cy="418186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Вплив на права людини: Рішення встановило високий стандарт захисту приватності, визначивши, що доступ державних органів до даних можливий лише для боротьби з тяжкими злочинами за умови попереднього судового або незалежного контролю.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Наслідки для бізнесу: рішення означало необхідність перегляду політик зберігання даних та архітектури безпеки, щоб забезпечити видалення інформації після закінчення суворо визначених термінів та її фізичне розміщення в межах ЄС.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599A343-346F-01C6-4018-3392B09FC4D5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61B23367-BE9A-4E61-DE67-CA98E55B06C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C95848D-607F-39FD-218D-7E471187AD8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28BA87F-25ED-B91D-5319-9DE87882760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412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0402B-B9DD-34A7-1F62-1AB239AE9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D4F992-E308-8AB2-1BF6-1809E1A3D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076814" cy="1278766"/>
          </a:xfrm>
        </p:spPr>
        <p:txBody>
          <a:bodyPr/>
          <a:lstStyle/>
          <a:p>
            <a:pPr algn="ctr"/>
            <a: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Judgment of the Court (Grand Chamber) of 13 May 2014, Google Spain SL and Google Inc. v Agencia Española de Protección de Datos (AEPD) and Mario Costeja González, C‑131/12, ECLI:EU:C:2014:317</a:t>
            </a:r>
            <a:b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https://infocuria.curia.europa.eu/tabs/affair?sort=AFF_NUM-DESC&amp;searchTerm=%22C-131%2F12%22&amp;publishedId=C-131%2F12</a:t>
            </a:r>
            <a:r>
              <a:rPr lang="uk-UA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6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DE133BE-550F-FC7B-3820-B54E6120B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82916"/>
            <a:ext cx="11395494" cy="418186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/>
              <a:t>Причина спору: Справа розпочалася з позову громадянина Іспанії проти Google через те, що у результатах пошуку за його іменем відображалося посилання на стару газетну статтю про арешт його майна за борги, які вже давно були сплачені.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noProof="0" dirty="0"/>
              <a:t>Правова кваліфікація: Суд ЄС визнав діяльність пошукових систем «обробкою персональних даних», а саму компанію Google — «контролером даних», що поклало на неї відповідальність за інформацію, яку вона індексує.</a:t>
            </a:r>
            <a:endParaRPr lang="uk-UA" sz="3200" noProof="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CA4EFBF-A865-E6B2-CFB8-D707C2EDEE3C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0C533583-3730-134D-42A6-5AB2B61724A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2889407-0464-5057-F6B5-16EE93F7FFF7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Штучний інтелект у правосудді: від практики Суду ЄС до європейських стандартів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C8D5E1F2-B51A-4E6B-D0A0-8FB94B80D7C9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739188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10495</TotalTime>
  <Words>2636</Words>
  <Application>Microsoft Office PowerPoint</Application>
  <PresentationFormat>Широкий екран</PresentationFormat>
  <Paragraphs>164</Paragraphs>
  <Slides>23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ПЛАН ПРЕЗЕНТАЦІЇ</vt:lpstr>
      <vt:lpstr>Judgment of the Court (Grand Chamber) of 7 December 2023, SCHUFA Holding (Scoring), C‑634/21, EU:C:2023:957 (Automated credit scoring) https://infocuria.curia.europa.eu/tabs/affair?sort=AFF_NUM-DESC&amp;searchTerm=%22C-634%2F21%22&amp;publishedId=C-634%2F21 </vt:lpstr>
      <vt:lpstr>Judgment of the Court (Grand Chamber) of 7 December 2023, SCHUFA Holding (Scoring), C‑634/21, EU:C:2023:957 (Automated credit scoring) https://infocuria.curia.europa.eu/tabs/affair?sort=AFF_NUM-DESC&amp;searchTerm=%22C-634%2F21%22&amp;publishedId=C-634%2F21 </vt:lpstr>
      <vt:lpstr>Judgment of the Court (Grand Chamber) of 21 June 2022, Ligue des droits humains v Conseil des ministres, C‑817/19, ECLI:EU:C:2022:491(Passenger Name Record – PNR) https://infocuria.curia.europa.eu/tabs/affair?sort=AFF_NUM-DESC&amp;searchTerm=%22C-817%2F19%22&amp;publishedId=C-817%2F19</vt:lpstr>
      <vt:lpstr>Judgment of the Court (Grand Chamber) of 21 June 2022, Ligue des droits humains v Conseil des ministres, C‑817/19, ECLI:EU:C:2022:491 (Passenger Name Record – PNR) https://infocuria.curia.europa.eu/tabs/affair?sort=AFF_NUM-DESC&amp;searchTerm=%22C-817%2F19%22&amp;publishedId=C-817%2F19</vt:lpstr>
      <vt:lpstr>Judgment of the Court (Grand Chamber) of 21 December 2016, Tele2 Sverige AB v Post- och telestyrelsen and Secretary of State for the Home Department v Tom Watson and Others, Joined Cases C‑203/15 and C‑698/15, ECLI:EU:C:2016:970 https://infocuria.curia.europa.eu/tabs/affair?sort=AFF_NUM-DESC&amp;searchTerm=%22C-203%2F15%22&amp;publishedId=C-203%2F15</vt:lpstr>
      <vt:lpstr>Judgment of the Court (Grand Chamber) of 21 December 2016, Tele2 Sverige AB v Post- och telestyrelsen and Secretary of State for the Home Department v Tom Watson and Others, Joined Cases C‑203/15 and C‑698/15, ECLI:EU:C:2016:970 https://infocuria.curia.europa.eu/tabs/affair?sort=AFF_NUM-DESC&amp;searchTerm=%22C-203%2F15%22&amp;publishedId=C-203%2F15</vt:lpstr>
      <vt:lpstr>Judgment of the Court (Grand Chamber) of 13 May 2014, Google Spain SL and Google Inc. v Agencia Española de Protección de Datos (AEPD) and Mario Costeja González, C‑131/12, ECLI:EU:C:2014:317 https://infocuria.curia.europa.eu/tabs/affair?sort=AFF_NUM-DESC&amp;searchTerm=%22C-131%2F12%22&amp;publishedId=C-131%2F12 </vt:lpstr>
      <vt:lpstr>Judgment of the Court (Grand Chamber) of 13 May 2014, Google Spain SL and Google Inc. v Agencia Española de Protección de Datos (AEPD) and Mario Costeja González, C‑131/12, ECLI:EU:C:2014:317 https://infocuria.curia.europa.eu/tabs/affair?sort=AFF_NUM-DESC&amp;searchTerm=%22C-131%2F12%22&amp;publishedId=C-131%2F12 </vt:lpstr>
      <vt:lpstr>Ukraine 2025 Report SWD(2025) 759 final ЄК: Звіт щодо України за 2025 рік https://enlargement.ec.europa.eu/document/download/17115494-8122-4d10-8a06-2cf275eecde7_en?filename=ukraine-report-2025.pdf </vt:lpstr>
      <vt:lpstr>План заходів з реалізації Концепції розвитку штучного інтелекту в Україні на 2025-2026 роки (розпорядження КМУ від 09.05.2025 № 457-р) https://zakon.rada.gov.ua/laws/show/457-2025-%D1%80#Text  </vt:lpstr>
      <vt:lpstr>Framework Convention on Artificial Intelligence, Human Rights, Democracy and the Rule of Law: Council of Europe Treaty № 25. Vilnius, 5.IX.2024 https://www.coe.int/en/web/artificial-intelligence/the-framework-convention-on-artificial-intelligence</vt:lpstr>
      <vt:lpstr>EU-communicated codified Benchmarks for Ukraine on Chapter 23 – Judiciary and Fundamental Rights (Full list provided to Ukraine at explanatory meeting)»- 23.02.2026 https://www.eurointegration.com.ua/files/5/2/5256f03-23-benchmarks-eng.pdf </vt:lpstr>
      <vt:lpstr>Перелік актів «м'якого» права</vt:lpstr>
      <vt:lpstr>UNESCO, Guidelines for the Use of AI Systems in Courts  and Tribunals, 2025  https://www.unesco.org/en/articles/guidelines-use-ai-systems-courts-and-tribunals   </vt:lpstr>
      <vt:lpstr>UNESCO, AI Essentials for Judges, 2026, CI/DIT/AI/Judges2026 https://unesdoc.unesco.org/ark:/48223/pf0000396991 </vt:lpstr>
      <vt:lpstr>CEPEJ, Guidelines on the Use of Generative Artificial Intelligence for Courts, 19 December 2025, CEPEJ(2025)18Final  https://rm.coe.int/cepej-2025-18final-en-draft-guidelines-on-the-use-of-generative-ai-for/48802a4ad1 </vt:lpstr>
      <vt:lpstr>Opinion No. 28 (2025) on the importance of judicial well-being for the delivery of justice (CCJE) Висновок № 28 (2025) щодо важливості суддівського благополуччя для здійснення правосуддя (КРЄС)  https://rm.coe.int/opinion-no-28-2025-of-the-ccje-published-/4880296bfa </vt:lpstr>
      <vt:lpstr>CEPEJ, Report of the 44th meeting of the Bureau of the European Commission for the Efficiency of Justice, 12 January 2026, CEPEJ-BU(2026)2 https://rm.coe.int/cepej-bu-2026-rapport-reunion-bureau-composition-des-gt-2780-1226-9074/48802aa0b3 </vt:lpstr>
      <vt:lpstr>Draft Concept of the Technological Training Programme for Judges, developed by the CEPEJ Working Group on Cyberjustice and Artificial Intelligence (CEPEJ-GT-CYBERJUST(2025)1Rev3)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Олександрович Берназюк</cp:lastModifiedBy>
  <cp:revision>632</cp:revision>
  <cp:lastPrinted>2025-11-27T12:45:14Z</cp:lastPrinted>
  <dcterms:created xsi:type="dcterms:W3CDTF">2018-11-30T10:25:38Z</dcterms:created>
  <dcterms:modified xsi:type="dcterms:W3CDTF">2026-03-13T11:47:07Z</dcterms:modified>
</cp:coreProperties>
</file>