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256" r:id="rId2"/>
    <p:sldId id="997" r:id="rId3"/>
    <p:sldId id="1003" r:id="rId4"/>
    <p:sldId id="1042" r:id="rId5"/>
    <p:sldId id="1019" r:id="rId6"/>
    <p:sldId id="1050" r:id="rId7"/>
    <p:sldId id="958" r:id="rId8"/>
    <p:sldId id="1044" r:id="rId9"/>
    <p:sldId id="1046" r:id="rId10"/>
    <p:sldId id="1048" r:id="rId11"/>
    <p:sldId id="954" r:id="rId12"/>
    <p:sldId id="993" r:id="rId13"/>
    <p:sldId id="988" r:id="rId14"/>
    <p:sldId id="994" r:id="rId15"/>
    <p:sldId id="1031" r:id="rId16"/>
    <p:sldId id="1054" r:id="rId17"/>
    <p:sldId id="1056" r:id="rId18"/>
    <p:sldId id="1052" r:id="rId19"/>
    <p:sldId id="1036" r:id="rId20"/>
    <p:sldId id="1037" r:id="rId21"/>
    <p:sldId id="1000" r:id="rId22"/>
    <p:sldId id="1038" r:id="rId23"/>
    <p:sldId id="1015" r:id="rId24"/>
    <p:sldId id="1021" r:id="rId25"/>
    <p:sldId id="1016" r:id="rId26"/>
    <p:sldId id="1022" r:id="rId27"/>
    <p:sldId id="998" r:id="rId28"/>
    <p:sldId id="1006" r:id="rId29"/>
    <p:sldId id="1008" r:id="rId30"/>
    <p:sldId id="1058" r:id="rId31"/>
    <p:sldId id="1060" r:id="rId32"/>
    <p:sldId id="893" r:id="rId33"/>
    <p:sldId id="1040" r:id="rId34"/>
    <p:sldId id="279" r:id="rId35"/>
  </p:sldIdLst>
  <p:sldSz cx="12192000" cy="6858000"/>
  <p:notesSz cx="9928225" cy="6797675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A582119A-734D-428B-9DF0-AEC51D4D306F}">
          <p14:sldIdLst>
            <p14:sldId id="256"/>
            <p14:sldId id="997"/>
            <p14:sldId id="1003"/>
            <p14:sldId id="1042"/>
            <p14:sldId id="1019"/>
            <p14:sldId id="1050"/>
            <p14:sldId id="958"/>
            <p14:sldId id="1044"/>
            <p14:sldId id="1046"/>
            <p14:sldId id="1048"/>
            <p14:sldId id="954"/>
            <p14:sldId id="993"/>
            <p14:sldId id="988"/>
            <p14:sldId id="994"/>
            <p14:sldId id="1031"/>
            <p14:sldId id="1054"/>
            <p14:sldId id="1056"/>
            <p14:sldId id="1052"/>
            <p14:sldId id="1036"/>
            <p14:sldId id="1037"/>
            <p14:sldId id="1000"/>
            <p14:sldId id="1038"/>
            <p14:sldId id="1015"/>
            <p14:sldId id="1021"/>
            <p14:sldId id="1016"/>
            <p14:sldId id="1022"/>
            <p14:sldId id="998"/>
            <p14:sldId id="1006"/>
            <p14:sldId id="1008"/>
            <p14:sldId id="1058"/>
            <p14:sldId id="1060"/>
            <p14:sldId id="893"/>
            <p14:sldId id="1040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orient="horz" pos="368" userDrawn="1">
          <p15:clr>
            <a:srgbClr val="A4A3A4"/>
          </p15:clr>
        </p15:guide>
        <p15:guide id="3" pos="370" userDrawn="1">
          <p15:clr>
            <a:srgbClr val="A4A3A4"/>
          </p15:clr>
        </p15:guide>
        <p15:guide id="4" pos="7310" userDrawn="1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952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Ян Берназюк" initials="ЯБ" lastIdx="1" clrIdx="0">
    <p:extLst>
      <p:ext uri="{19B8F6BF-5375-455C-9EA6-DF929625EA0E}">
        <p15:presenceInfo xmlns:p15="http://schemas.microsoft.com/office/powerpoint/2012/main" userId="581687679c8901c1" providerId="Windows Live"/>
      </p:ext>
    </p:extLst>
  </p:cmAuthor>
  <p:cmAuthor id="2" name="Ян Олександрович Берназюк" initials="ЯОБ" lastIdx="0" clrIdx="1">
    <p:extLst>
      <p:ext uri="{19B8F6BF-5375-455C-9EA6-DF929625EA0E}">
        <p15:presenceInfo xmlns:p15="http://schemas.microsoft.com/office/powerpoint/2012/main" userId="S-1-5-21-788283012-2006182406-367807169-81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9E"/>
    <a:srgbClr val="002949"/>
    <a:srgbClr val="38B6AB"/>
    <a:srgbClr val="F0E8E3"/>
    <a:srgbClr val="3742D1"/>
    <a:srgbClr val="4E9EC4"/>
    <a:srgbClr val="0086CD"/>
    <a:srgbClr val="FFD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77" autoAdjust="0"/>
    <p:restoredTop sz="94683"/>
  </p:normalViewPr>
  <p:slideViewPr>
    <p:cSldViewPr snapToGrid="0">
      <p:cViewPr varScale="1">
        <p:scale>
          <a:sx n="56" d="100"/>
          <a:sy n="56" d="100"/>
        </p:scale>
        <p:origin x="78" y="1308"/>
      </p:cViewPr>
      <p:guideLst>
        <p:guide orient="horz" pos="1026"/>
        <p:guide orient="horz" pos="368"/>
        <p:guide pos="370"/>
        <p:guide pos="7310"/>
        <p:guide orient="horz" pos="2160"/>
        <p:guide orient="horz" pos="3952"/>
        <p:guide orient="horz" pos="38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Ян Берназюк" userId="581687679c8901c1" providerId="LiveId" clId="{2260EC51-C180-4113-9725-14F4E9C46F5C}"/>
    <pc:docChg chg="undo custSel addSld delSld modSld sldOrd modSection">
      <pc:chgData name="Ян Берназюк" userId="581687679c8901c1" providerId="LiveId" clId="{2260EC51-C180-4113-9725-14F4E9C46F5C}" dt="2025-11-28T10:19:01.918" v="531" actId="20577"/>
      <pc:docMkLst>
        <pc:docMk/>
      </pc:docMkLst>
      <pc:sldChg chg="del">
        <pc:chgData name="Ян Берназюк" userId="581687679c8901c1" providerId="LiveId" clId="{2260EC51-C180-4113-9725-14F4E9C46F5C}" dt="2025-11-28T08:31:14.092" v="1" actId="2696"/>
        <pc:sldMkLst>
          <pc:docMk/>
          <pc:sldMk cId="2725266022" sldId="902"/>
        </pc:sldMkLst>
      </pc:sldChg>
      <pc:sldChg chg="del">
        <pc:chgData name="Ян Берназюк" userId="581687679c8901c1" providerId="LiveId" clId="{2260EC51-C180-4113-9725-14F4E9C46F5C}" dt="2025-11-28T08:32:01.671" v="7" actId="2696"/>
        <pc:sldMkLst>
          <pc:docMk/>
          <pc:sldMk cId="2291308850" sldId="960"/>
        </pc:sldMkLst>
      </pc:sldChg>
      <pc:sldChg chg="del">
        <pc:chgData name="Ян Берназюк" userId="581687679c8901c1" providerId="LiveId" clId="{2260EC51-C180-4113-9725-14F4E9C46F5C}" dt="2025-11-28T08:31:37.900" v="5" actId="2696"/>
        <pc:sldMkLst>
          <pc:docMk/>
          <pc:sldMk cId="4282884024" sldId="964"/>
        </pc:sldMkLst>
      </pc:sldChg>
      <pc:sldChg chg="del">
        <pc:chgData name="Ян Берназюк" userId="581687679c8901c1" providerId="LiveId" clId="{2260EC51-C180-4113-9725-14F4E9C46F5C}" dt="2025-11-28T08:31:48.779" v="6" actId="2696"/>
        <pc:sldMkLst>
          <pc:docMk/>
          <pc:sldMk cId="2226475247" sldId="965"/>
        </pc:sldMkLst>
      </pc:sldChg>
      <pc:sldChg chg="modSp mod">
        <pc:chgData name="Ян Берназюк" userId="581687679c8901c1" providerId="LiveId" clId="{2260EC51-C180-4113-9725-14F4E9C46F5C}" dt="2025-11-28T09:31:45.013" v="398" actId="123"/>
        <pc:sldMkLst>
          <pc:docMk/>
          <pc:sldMk cId="3698339080" sldId="970"/>
        </pc:sldMkLst>
        <pc:spChg chg="mod">
          <ac:chgData name="Ян Берназюк" userId="581687679c8901c1" providerId="LiveId" clId="{2260EC51-C180-4113-9725-14F4E9C46F5C}" dt="2025-11-28T09:31:45.013" v="398" actId="123"/>
          <ac:spMkLst>
            <pc:docMk/>
            <pc:sldMk cId="3698339080" sldId="970"/>
            <ac:spMk id="3" creationId="{D4F2DC3E-5ADF-4808-A3C6-34A83DDC7E34}"/>
          </ac:spMkLst>
        </pc:spChg>
      </pc:sldChg>
      <pc:sldChg chg="del">
        <pc:chgData name="Ян Берназюк" userId="581687679c8901c1" providerId="LiveId" clId="{2260EC51-C180-4113-9725-14F4E9C46F5C}" dt="2025-11-28T08:31:19.527" v="2" actId="2696"/>
        <pc:sldMkLst>
          <pc:docMk/>
          <pc:sldMk cId="999867141" sldId="971"/>
        </pc:sldMkLst>
      </pc:sldChg>
      <pc:sldChg chg="del">
        <pc:chgData name="Ян Берназюк" userId="581687679c8901c1" providerId="LiveId" clId="{2260EC51-C180-4113-9725-14F4E9C46F5C}" dt="2025-11-28T08:31:28.519" v="3" actId="2696"/>
        <pc:sldMkLst>
          <pc:docMk/>
          <pc:sldMk cId="2228956119" sldId="972"/>
        </pc:sldMkLst>
      </pc:sldChg>
      <pc:sldChg chg="del">
        <pc:chgData name="Ян Берназюк" userId="581687679c8901c1" providerId="LiveId" clId="{2260EC51-C180-4113-9725-14F4E9C46F5C}" dt="2025-11-28T08:31:33.864" v="4" actId="2696"/>
        <pc:sldMkLst>
          <pc:docMk/>
          <pc:sldMk cId="4222788978" sldId="973"/>
        </pc:sldMkLst>
      </pc:sldChg>
      <pc:sldChg chg="modSp mod">
        <pc:chgData name="Ян Берназюк" userId="581687679c8901c1" providerId="LiveId" clId="{2260EC51-C180-4113-9725-14F4E9C46F5C}" dt="2025-11-28T10:18:22.084" v="529" actId="6549"/>
        <pc:sldMkLst>
          <pc:docMk/>
          <pc:sldMk cId="3106906573" sldId="990"/>
        </pc:sldMkLst>
        <pc:spChg chg="mod">
          <ac:chgData name="Ян Берназюк" userId="581687679c8901c1" providerId="LiveId" clId="{2260EC51-C180-4113-9725-14F4E9C46F5C}" dt="2025-11-28T10:18:22.084" v="529" actId="6549"/>
          <ac:spMkLst>
            <pc:docMk/>
            <pc:sldMk cId="3106906573" sldId="990"/>
            <ac:spMk id="3" creationId="{D4F2DC3E-5ADF-4808-A3C6-34A83DDC7E34}"/>
          </ac:spMkLst>
        </pc:spChg>
      </pc:sldChg>
      <pc:sldChg chg="modSp mod ord">
        <pc:chgData name="Ян Берназюк" userId="581687679c8901c1" providerId="LiveId" clId="{2260EC51-C180-4113-9725-14F4E9C46F5C}" dt="2025-11-28T10:13:12.854" v="481" actId="6549"/>
        <pc:sldMkLst>
          <pc:docMk/>
          <pc:sldMk cId="3390348680" sldId="996"/>
        </pc:sldMkLst>
        <pc:spChg chg="mod">
          <ac:chgData name="Ян Берназюк" userId="581687679c8901c1" providerId="LiveId" clId="{2260EC51-C180-4113-9725-14F4E9C46F5C}" dt="2025-11-28T10:13:12.854" v="481" actId="6549"/>
          <ac:spMkLst>
            <pc:docMk/>
            <pc:sldMk cId="3390348680" sldId="996"/>
            <ac:spMk id="8" creationId="{B2189E4C-2AA1-F723-5FBB-478D01D2618B}"/>
          </ac:spMkLst>
        </pc:spChg>
      </pc:sldChg>
      <pc:sldChg chg="addSp delSp modSp mod">
        <pc:chgData name="Ян Берназюк" userId="581687679c8901c1" providerId="LiveId" clId="{2260EC51-C180-4113-9725-14F4E9C46F5C}" dt="2025-11-28T10:12:57.784" v="479" actId="20577"/>
        <pc:sldMkLst>
          <pc:docMk/>
          <pc:sldMk cId="235235137" sldId="997"/>
        </pc:sldMkLst>
        <pc:spChg chg="mod">
          <ac:chgData name="Ян Берназюк" userId="581687679c8901c1" providerId="LiveId" clId="{2260EC51-C180-4113-9725-14F4E9C46F5C}" dt="2025-11-28T10:09:05.713" v="476" actId="255"/>
          <ac:spMkLst>
            <pc:docMk/>
            <pc:sldMk cId="235235137" sldId="997"/>
            <ac:spMk id="2" creationId="{9934BD08-F0D9-4EB5-AA18-576E2A94D4CD}"/>
          </ac:spMkLst>
        </pc:spChg>
        <pc:spChg chg="add del mod">
          <ac:chgData name="Ян Берназюк" userId="581687679c8901c1" providerId="LiveId" clId="{2260EC51-C180-4113-9725-14F4E9C46F5C}" dt="2025-11-28T10:09:53.585" v="477" actId="20578"/>
          <ac:spMkLst>
            <pc:docMk/>
            <pc:sldMk cId="235235137" sldId="997"/>
            <ac:spMk id="3" creationId="{D4F2DC3E-5ADF-4808-A3C6-34A83DDC7E34}"/>
          </ac:spMkLst>
        </pc:spChg>
        <pc:spChg chg="add mod">
          <ac:chgData name="Ян Берназюк" userId="581687679c8901c1" providerId="LiveId" clId="{2260EC51-C180-4113-9725-14F4E9C46F5C}" dt="2025-11-28T10:07:27.691" v="414"/>
          <ac:spMkLst>
            <pc:docMk/>
            <pc:sldMk cId="235235137" sldId="997"/>
            <ac:spMk id="7" creationId="{9A048478-002E-C8F4-B07B-68461C513051}"/>
          </ac:spMkLst>
        </pc:spChg>
        <pc:spChg chg="mod">
          <ac:chgData name="Ян Берназюк" userId="581687679c8901c1" providerId="LiveId" clId="{2260EC51-C180-4113-9725-14F4E9C46F5C}" dt="2025-11-28T10:12:57.784" v="479" actId="20577"/>
          <ac:spMkLst>
            <pc:docMk/>
            <pc:sldMk cId="235235137" sldId="997"/>
            <ac:spMk id="8" creationId="{B2189E4C-2AA1-F723-5FBB-478D01D2618B}"/>
          </ac:spMkLst>
        </pc:spChg>
      </pc:sldChg>
      <pc:sldChg chg="modSp mod">
        <pc:chgData name="Ян Берназюк" userId="581687679c8901c1" providerId="LiveId" clId="{2260EC51-C180-4113-9725-14F4E9C46F5C}" dt="2025-11-28T10:13:52.157" v="491" actId="6549"/>
        <pc:sldMkLst>
          <pc:docMk/>
          <pc:sldMk cId="3948031058" sldId="998"/>
        </pc:sldMkLst>
        <pc:spChg chg="mod">
          <ac:chgData name="Ян Берназюк" userId="581687679c8901c1" providerId="LiveId" clId="{2260EC51-C180-4113-9725-14F4E9C46F5C}" dt="2025-11-28T09:52:42.258" v="404" actId="14100"/>
          <ac:spMkLst>
            <pc:docMk/>
            <pc:sldMk cId="3948031058" sldId="998"/>
            <ac:spMk id="2" creationId="{9934BD08-F0D9-4EB5-AA18-576E2A94D4CD}"/>
          </ac:spMkLst>
        </pc:spChg>
        <pc:spChg chg="mod">
          <ac:chgData name="Ян Берназюк" userId="581687679c8901c1" providerId="LiveId" clId="{2260EC51-C180-4113-9725-14F4E9C46F5C}" dt="2025-11-28T09:52:57.461" v="405" actId="255"/>
          <ac:spMkLst>
            <pc:docMk/>
            <pc:sldMk cId="3948031058" sldId="998"/>
            <ac:spMk id="3" creationId="{D4F2DC3E-5ADF-4808-A3C6-34A83DDC7E34}"/>
          </ac:spMkLst>
        </pc:spChg>
        <pc:spChg chg="mod">
          <ac:chgData name="Ян Берназюк" userId="581687679c8901c1" providerId="LiveId" clId="{2260EC51-C180-4113-9725-14F4E9C46F5C}" dt="2025-11-28T10:13:52.157" v="491" actId="6549"/>
          <ac:spMkLst>
            <pc:docMk/>
            <pc:sldMk cId="3948031058" sldId="998"/>
            <ac:spMk id="8" creationId="{B2189E4C-2AA1-F723-5FBB-478D01D2618B}"/>
          </ac:spMkLst>
        </pc:spChg>
      </pc:sldChg>
      <pc:sldChg chg="new del">
        <pc:chgData name="Ян Берназюк" userId="581687679c8901c1" providerId="LiveId" clId="{2260EC51-C180-4113-9725-14F4E9C46F5C}" dt="2025-11-28T08:41:08.238" v="25" actId="2696"/>
        <pc:sldMkLst>
          <pc:docMk/>
          <pc:sldMk cId="2074814157" sldId="999"/>
        </pc:sldMkLst>
      </pc:sldChg>
      <pc:sldChg chg="modSp add mod">
        <pc:chgData name="Ян Берназюк" userId="581687679c8901c1" providerId="LiveId" clId="{2260EC51-C180-4113-9725-14F4E9C46F5C}" dt="2025-11-28T10:19:01.918" v="531" actId="20577"/>
        <pc:sldMkLst>
          <pc:docMk/>
          <pc:sldMk cId="3067960084" sldId="1000"/>
        </pc:sldMkLst>
        <pc:spChg chg="mod">
          <ac:chgData name="Ян Берназюк" userId="581687679c8901c1" providerId="LiveId" clId="{2260EC51-C180-4113-9725-14F4E9C46F5C}" dt="2025-11-28T08:42:41.782" v="36" actId="14100"/>
          <ac:spMkLst>
            <pc:docMk/>
            <pc:sldMk cId="3067960084" sldId="1000"/>
            <ac:spMk id="2" creationId="{23C4A60E-9387-C5E7-3D44-4988E1D5150C}"/>
          </ac:spMkLst>
        </pc:spChg>
        <pc:spChg chg="mod">
          <ac:chgData name="Ян Берназюк" userId="581687679c8901c1" providerId="LiveId" clId="{2260EC51-C180-4113-9725-14F4E9C46F5C}" dt="2025-11-28T10:19:01.918" v="531" actId="20577"/>
          <ac:spMkLst>
            <pc:docMk/>
            <pc:sldMk cId="3067960084" sldId="1000"/>
            <ac:spMk id="3" creationId="{F4A2A390-D734-B841-F39E-3ABE8C30D6F2}"/>
          </ac:spMkLst>
        </pc:spChg>
        <pc:spChg chg="mod">
          <ac:chgData name="Ян Берназюк" userId="581687679c8901c1" providerId="LiveId" clId="{2260EC51-C180-4113-9725-14F4E9C46F5C}" dt="2025-11-28T10:13:19.486" v="483" actId="6549"/>
          <ac:spMkLst>
            <pc:docMk/>
            <pc:sldMk cId="3067960084" sldId="1000"/>
            <ac:spMk id="8" creationId="{A92C4D58-2450-3421-56D5-466E997C90D1}"/>
          </ac:spMkLst>
        </pc:spChg>
      </pc:sldChg>
      <pc:sldChg chg="new del">
        <pc:chgData name="Ян Берназюк" userId="581687679c8901c1" providerId="LiveId" clId="{2260EC51-C180-4113-9725-14F4E9C46F5C}" dt="2025-11-28T09:13:30.097" v="307" actId="2696"/>
        <pc:sldMkLst>
          <pc:docMk/>
          <pc:sldMk cId="3200966407" sldId="1001"/>
        </pc:sldMkLst>
      </pc:sldChg>
      <pc:sldChg chg="modSp add mod ord">
        <pc:chgData name="Ян Берназюк" userId="581687679c8901c1" providerId="LiveId" clId="{2260EC51-C180-4113-9725-14F4E9C46F5C}" dt="2025-11-28T10:13:25.618" v="485" actId="20577"/>
        <pc:sldMkLst>
          <pc:docMk/>
          <pc:sldMk cId="3526244834" sldId="1002"/>
        </pc:sldMkLst>
        <pc:spChg chg="mod">
          <ac:chgData name="Ян Берназюк" userId="581687679c8901c1" providerId="LiveId" clId="{2260EC51-C180-4113-9725-14F4E9C46F5C}" dt="2025-11-28T08:49:21.941" v="56" actId="255"/>
          <ac:spMkLst>
            <pc:docMk/>
            <pc:sldMk cId="3526244834" sldId="1002"/>
            <ac:spMk id="2" creationId="{0C348E2B-CB28-557F-066D-11833CFE7119}"/>
          </ac:spMkLst>
        </pc:spChg>
        <pc:spChg chg="mod">
          <ac:chgData name="Ян Берназюк" userId="581687679c8901c1" providerId="LiveId" clId="{2260EC51-C180-4113-9725-14F4E9C46F5C}" dt="2025-11-28T08:53:20.953" v="118" actId="20577"/>
          <ac:spMkLst>
            <pc:docMk/>
            <pc:sldMk cId="3526244834" sldId="1002"/>
            <ac:spMk id="3" creationId="{07A2F9B7-8EB2-FCA7-10E7-C35E8E1BF38E}"/>
          </ac:spMkLst>
        </pc:spChg>
        <pc:spChg chg="mod">
          <ac:chgData name="Ян Берназюк" userId="581687679c8901c1" providerId="LiveId" clId="{2260EC51-C180-4113-9725-14F4E9C46F5C}" dt="2025-11-28T10:13:25.618" v="485" actId="20577"/>
          <ac:spMkLst>
            <pc:docMk/>
            <pc:sldMk cId="3526244834" sldId="1002"/>
            <ac:spMk id="8" creationId="{B2FB2546-A9E3-58C1-A5C3-3EB5E160B562}"/>
          </ac:spMkLst>
        </pc:spChg>
      </pc:sldChg>
      <pc:sldChg chg="modSp add mod ord">
        <pc:chgData name="Ян Берназюк" userId="581687679c8901c1" providerId="LiveId" clId="{2260EC51-C180-4113-9725-14F4E9C46F5C}" dt="2025-11-28T10:13:40.073" v="487" actId="20577"/>
        <pc:sldMkLst>
          <pc:docMk/>
          <pc:sldMk cId="96133820" sldId="1003"/>
        </pc:sldMkLst>
        <pc:spChg chg="mod">
          <ac:chgData name="Ян Берназюк" userId="581687679c8901c1" providerId="LiveId" clId="{2260EC51-C180-4113-9725-14F4E9C46F5C}" dt="2025-11-28T09:51:54.783" v="399" actId="255"/>
          <ac:spMkLst>
            <pc:docMk/>
            <pc:sldMk cId="96133820" sldId="1003"/>
            <ac:spMk id="2" creationId="{FF76235F-9365-EA31-51A8-A37711EAB013}"/>
          </ac:spMkLst>
        </pc:spChg>
        <pc:spChg chg="mod">
          <ac:chgData name="Ян Берназюк" userId="581687679c8901c1" providerId="LiveId" clId="{2260EC51-C180-4113-9725-14F4E9C46F5C}" dt="2025-11-28T09:03:03.823" v="185" actId="948"/>
          <ac:spMkLst>
            <pc:docMk/>
            <pc:sldMk cId="96133820" sldId="1003"/>
            <ac:spMk id="3" creationId="{4B7F546F-F913-9417-ADD2-D8E2B4312DD5}"/>
          </ac:spMkLst>
        </pc:spChg>
        <pc:spChg chg="mod">
          <ac:chgData name="Ян Берназюк" userId="581687679c8901c1" providerId="LiveId" clId="{2260EC51-C180-4113-9725-14F4E9C46F5C}" dt="2025-11-28T10:13:40.073" v="487" actId="20577"/>
          <ac:spMkLst>
            <pc:docMk/>
            <pc:sldMk cId="96133820" sldId="1003"/>
            <ac:spMk id="8" creationId="{23CC60C8-6D0E-CD31-3F90-14FAFE270F95}"/>
          </ac:spMkLst>
        </pc:spChg>
      </pc:sldChg>
      <pc:sldChg chg="modSp add mod ord">
        <pc:chgData name="Ян Берназюк" userId="581687679c8901c1" providerId="LiveId" clId="{2260EC51-C180-4113-9725-14F4E9C46F5C}" dt="2025-11-28T10:13:46.243" v="489" actId="20577"/>
        <pc:sldMkLst>
          <pc:docMk/>
          <pc:sldMk cId="1571797399" sldId="1004"/>
        </pc:sldMkLst>
        <pc:spChg chg="mod">
          <ac:chgData name="Ян Берназюк" userId="581687679c8901c1" providerId="LiveId" clId="{2260EC51-C180-4113-9725-14F4E9C46F5C}" dt="2025-11-28T09:11:01.028" v="259" actId="255"/>
          <ac:spMkLst>
            <pc:docMk/>
            <pc:sldMk cId="1571797399" sldId="1004"/>
            <ac:spMk id="2" creationId="{FFE7EC5E-4849-EC53-F790-9FD13598FE19}"/>
          </ac:spMkLst>
        </pc:spChg>
        <pc:spChg chg="mod">
          <ac:chgData name="Ян Берназюк" userId="581687679c8901c1" providerId="LiveId" clId="{2260EC51-C180-4113-9725-14F4E9C46F5C}" dt="2025-11-28T09:12:45.592" v="302" actId="20577"/>
          <ac:spMkLst>
            <pc:docMk/>
            <pc:sldMk cId="1571797399" sldId="1004"/>
            <ac:spMk id="3" creationId="{21702069-E77E-FB9F-E632-AC53E486C7C9}"/>
          </ac:spMkLst>
        </pc:spChg>
        <pc:spChg chg="mod">
          <ac:chgData name="Ян Берназюк" userId="581687679c8901c1" providerId="LiveId" clId="{2260EC51-C180-4113-9725-14F4E9C46F5C}" dt="2025-11-28T10:13:46.243" v="489" actId="20577"/>
          <ac:spMkLst>
            <pc:docMk/>
            <pc:sldMk cId="1571797399" sldId="1004"/>
            <ac:spMk id="8" creationId="{ED98826C-A2AD-E467-33C5-A12693B95D4F}"/>
          </ac:spMkLst>
        </pc:spChg>
      </pc:sldChg>
      <pc:sldChg chg="add del">
        <pc:chgData name="Ян Берназюк" userId="581687679c8901c1" providerId="LiveId" clId="{2260EC51-C180-4113-9725-14F4E9C46F5C}" dt="2025-11-28T09:13:34.805" v="308" actId="2696"/>
        <pc:sldMkLst>
          <pc:docMk/>
          <pc:sldMk cId="1833252540" sldId="1005"/>
        </pc:sldMkLst>
      </pc:sldChg>
      <pc:sldChg chg="new del">
        <pc:chgData name="Ян Берназюк" userId="581687679c8901c1" providerId="LiveId" clId="{2260EC51-C180-4113-9725-14F4E9C46F5C}" dt="2025-11-28T09:25:41.578" v="384" actId="2696"/>
        <pc:sldMkLst>
          <pc:docMk/>
          <pc:sldMk cId="3175979660" sldId="1005"/>
        </pc:sldMkLst>
      </pc:sldChg>
      <pc:sldChg chg="modSp add mod ord">
        <pc:chgData name="Ян Берназюк" userId="581687679c8901c1" providerId="LiveId" clId="{2260EC51-C180-4113-9725-14F4E9C46F5C}" dt="2025-11-28T10:16:01.414" v="512" actId="20577"/>
        <pc:sldMkLst>
          <pc:docMk/>
          <pc:sldMk cId="1377857604" sldId="1006"/>
        </pc:sldMkLst>
        <pc:spChg chg="mod">
          <ac:chgData name="Ян Берназюк" userId="581687679c8901c1" providerId="LiveId" clId="{2260EC51-C180-4113-9725-14F4E9C46F5C}" dt="2025-11-28T09:21:26.475" v="349" actId="14100"/>
          <ac:spMkLst>
            <pc:docMk/>
            <pc:sldMk cId="1377857604" sldId="1006"/>
            <ac:spMk id="2" creationId="{2FA56EEE-F9EC-CE3A-50E5-742528AD6361}"/>
          </ac:spMkLst>
        </pc:spChg>
        <pc:spChg chg="mod">
          <ac:chgData name="Ян Берназюк" userId="581687679c8901c1" providerId="LiveId" clId="{2260EC51-C180-4113-9725-14F4E9C46F5C}" dt="2025-11-28T10:16:01.414" v="512" actId="20577"/>
          <ac:spMkLst>
            <pc:docMk/>
            <pc:sldMk cId="1377857604" sldId="1006"/>
            <ac:spMk id="3" creationId="{6FF711E6-3AD1-332D-801F-B976AC960F07}"/>
          </ac:spMkLst>
        </pc:spChg>
        <pc:spChg chg="mod">
          <ac:chgData name="Ян Берназюк" userId="581687679c8901c1" providerId="LiveId" clId="{2260EC51-C180-4113-9725-14F4E9C46F5C}" dt="2025-11-28T10:13:58.524" v="493" actId="20577"/>
          <ac:spMkLst>
            <pc:docMk/>
            <pc:sldMk cId="1377857604" sldId="1006"/>
            <ac:spMk id="8" creationId="{7278BBDE-A594-294E-C901-C4C300812C24}"/>
          </ac:spMkLst>
        </pc:spChg>
      </pc:sldChg>
      <pc:sldChg chg="new del">
        <pc:chgData name="Ян Берназюк" userId="581687679c8901c1" providerId="LiveId" clId="{2260EC51-C180-4113-9725-14F4E9C46F5C}" dt="2025-11-28T09:25:37.466" v="383" actId="2696"/>
        <pc:sldMkLst>
          <pc:docMk/>
          <pc:sldMk cId="2594925076" sldId="1007"/>
        </pc:sldMkLst>
      </pc:sldChg>
      <pc:sldChg chg="modSp add mod ord">
        <pc:chgData name="Ян Берназюк" userId="581687679c8901c1" providerId="LiveId" clId="{2260EC51-C180-4113-9725-14F4E9C46F5C}" dt="2025-11-28T10:14:04.631" v="496" actId="20577"/>
        <pc:sldMkLst>
          <pc:docMk/>
          <pc:sldMk cId="1146633053" sldId="1008"/>
        </pc:sldMkLst>
        <pc:spChg chg="mod">
          <ac:chgData name="Ян Берназюк" userId="581687679c8901c1" providerId="LiveId" clId="{2260EC51-C180-4113-9725-14F4E9C46F5C}" dt="2025-11-28T09:25:31.001" v="382" actId="113"/>
          <ac:spMkLst>
            <pc:docMk/>
            <pc:sldMk cId="1146633053" sldId="1008"/>
            <ac:spMk id="3" creationId="{B5B37F4F-9410-44FF-887F-5B46A7D68636}"/>
          </ac:spMkLst>
        </pc:spChg>
        <pc:spChg chg="mod">
          <ac:chgData name="Ян Берназюк" userId="581687679c8901c1" providerId="LiveId" clId="{2260EC51-C180-4113-9725-14F4E9C46F5C}" dt="2025-11-28T10:14:04.631" v="496" actId="20577"/>
          <ac:spMkLst>
            <pc:docMk/>
            <pc:sldMk cId="1146633053" sldId="1008"/>
            <ac:spMk id="8" creationId="{2454746A-2672-8400-C16F-D3E37E58B51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38AE7D6-9F2C-0AF5-4B14-A9F0CD3F6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2608C5-03C0-CA44-8353-2AE8765BD8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E7EA5089-53EE-4CBB-B62B-B9A651D87BD1}" type="datetimeFigureOut">
              <a:rPr lang="ru-RU"/>
              <a:pPr>
                <a:defRPr/>
              </a:pPr>
              <a:t>23.03.2026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098E000-D926-439C-33F0-FCEA6E6F7E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7950"/>
            <a:ext cx="4303025" cy="338138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EB6885-EFFA-612F-2359-60114B1397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027" y="6457950"/>
            <a:ext cx="4304611" cy="338138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C1E25D22-76F2-4431-8BE9-1D06623099E0}" type="slidenum">
              <a:rPr lang="ru-RU" altLang="ru-RU"/>
              <a:pPr>
                <a:defRPr/>
              </a:pPr>
              <a:t>‹№›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25EE5FBB-4E7C-B40F-7763-EAC2A0B164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59982A2-DD16-EB8E-955B-55C0C263C4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FDE46209-69DC-44F0-8A9D-9F7686D4781A}" type="datetimeFigureOut">
              <a:rPr lang="uk-UA"/>
              <a:pPr>
                <a:defRPr/>
              </a:pPr>
              <a:t>23.03.2026</a:t>
            </a:fld>
            <a:endParaRPr lang="uk-UA" dirty="0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id="{2637A17B-7B88-6B88-DFF2-ACDF19B95B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0" tIns="45505" rIns="91010" bIns="45505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id="{EA25E2B2-5A23-8B6D-9776-7AA8E07D1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030" y="3271840"/>
            <a:ext cx="7944166" cy="2676525"/>
          </a:xfrm>
          <a:prstGeom prst="rect">
            <a:avLst/>
          </a:prstGeom>
        </p:spPr>
        <p:txBody>
          <a:bodyPr vert="horz" lIns="91010" tIns="45505" rIns="91010" bIns="45505" rtlCol="0"/>
          <a:lstStyle/>
          <a:p>
            <a:pPr lvl="0"/>
            <a:r>
              <a:rPr lang="uk-UA" noProof="0" dirty="0"/>
              <a:t>Відредагуйте стиль зразка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1E580B6-E2E0-DAA2-1338-EB90582AC7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795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305F669-AEA4-BEE1-80ED-F2BC81C072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027" y="6457952"/>
            <a:ext cx="4304611" cy="339725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AD5E7DE3-1AE7-4703-B5A5-E3B50F05920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EC123180-4134-DF4E-785D-39CBDB5C47E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k-UA" dirty="0"/>
          </a:p>
        </p:txBody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312169F0-1EA8-FC51-7151-606C144D08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FD25675B-1AFB-8EBE-427A-E8EFEDC759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6288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4C9BBA-1121-4372-A223-AC5E6F5CC0C9}" type="slidenum">
              <a:rPr lang="uk-UA" altLang="uk-UA">
                <a:latin typeface="Roboto Condensed Light" panose="02000000000000000000" pitchFamily="2" charset="0"/>
              </a:rPr>
              <a:pPr/>
              <a:t>1</a:t>
            </a:fld>
            <a:endParaRPr lang="uk-UA" altLang="uk-UA" dirty="0">
              <a:latin typeface="Roboto Condensed Light" panose="02000000000000000000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8ED688-EA9D-61C5-A44B-F55D15E72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A0AA-8F14-463A-B142-283B990E42D1}" type="datetime1">
              <a:rPr lang="uk-UA" smtClean="0"/>
              <a:t>23.03.2026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12B7512-7EB2-DA19-46B7-56794379F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66CE9B-243A-B895-DE85-B46D60D6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6708-AE8B-4B85-9B65-228F0635230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03015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FB3C76D-3FFE-763E-4EE5-2A99E753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0ABF-94A0-4458-A503-65FD43098299}" type="datetime1">
              <a:rPr lang="uk-UA" smtClean="0"/>
              <a:t>23.03.2026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0A6F11-8148-EC28-C421-ABF4862C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B56B1A-9CE4-8114-6966-A045B2D0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F0B48-4A94-4504-A6C0-3A970785A12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9373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0CB74CD-04BD-591A-4CDD-5926DD78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0229F-B9CA-431A-B51F-1F8A35B8DC77}" type="datetime1">
              <a:rPr lang="uk-UA" smtClean="0"/>
              <a:t>23.03.2026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127B8D6-3995-C4DE-DD03-0D84EC35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58A045-F125-D6D3-71A7-99BD4E10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6392A-C09C-4467-9777-3DF3F493180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7268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0276E-6541-BA52-E161-CE331C0B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E5E7C-9C28-4F83-A4C5-B4A7F7D1D00C}" type="datetime1">
              <a:rPr lang="uk-UA" smtClean="0"/>
              <a:t>23.03.2026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7DDD959-5CE9-DE4E-E0DB-D16F2C62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BAD9C21-6A07-273E-32EB-90B9801F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7EC5-9B54-49ED-9CA6-C2B51A92FA7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60522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F4B40DE-7744-E223-33EE-0FC832A8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511E-535D-4954-AF01-FFE74FA62650}" type="datetime1">
              <a:rPr lang="uk-UA" smtClean="0"/>
              <a:t>23.03.2026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955B39-CD41-967F-D3C9-49E2F0DC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C395E2B-5CDE-5E43-970C-EF311F5E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6EA7-C336-4E60-ADB4-B52A6B1073E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784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A3C90BE2-957C-03F8-1F9F-8F0443FF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6ECDB-68B7-4C01-9488-DCF337BDEAC4}" type="datetime1">
              <a:rPr lang="uk-UA" smtClean="0"/>
              <a:t>23.03.2026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7F0EFF87-884A-FDE7-CC72-F0E8FB07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8CC73E7E-C44D-D440-5AEA-931F69F3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77D72-FDE4-4F0D-B779-DE79087AB79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94734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3">
            <a:extLst>
              <a:ext uri="{FF2B5EF4-FFF2-40B4-BE49-F238E27FC236}">
                <a16:creationId xmlns:a16="http://schemas.microsoft.com/office/drawing/2014/main" id="{EA0DD99F-8DA5-F2B0-254A-B8A1308B5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8CA85-2DB2-44C4-AF50-DAAF1E05620C}" type="datetime1">
              <a:rPr lang="uk-UA" smtClean="0"/>
              <a:t>23.03.2026</a:t>
            </a:fld>
            <a:endParaRPr lang="uk-UA" dirty="0"/>
          </a:p>
        </p:txBody>
      </p:sp>
      <p:sp>
        <p:nvSpPr>
          <p:cNvPr id="8" name="Місце для нижнього колонтитула 4">
            <a:extLst>
              <a:ext uri="{FF2B5EF4-FFF2-40B4-BE49-F238E27FC236}">
                <a16:creationId xmlns:a16="http://schemas.microsoft.com/office/drawing/2014/main" id="{16D392BE-E061-7D98-F1D5-C1C8D3872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9" name="Місце для номера слайда 5">
            <a:extLst>
              <a:ext uri="{FF2B5EF4-FFF2-40B4-BE49-F238E27FC236}">
                <a16:creationId xmlns:a16="http://schemas.microsoft.com/office/drawing/2014/main" id="{FC71E889-4BED-A140-925A-AC31DDF4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AA662-D07E-4DEE-9289-2C855F9547C6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11220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3">
            <a:extLst>
              <a:ext uri="{FF2B5EF4-FFF2-40B4-BE49-F238E27FC236}">
                <a16:creationId xmlns:a16="http://schemas.microsoft.com/office/drawing/2014/main" id="{AA7AD9E1-47C8-9944-ABD5-45EADE34C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54C13-E40A-4086-BBB0-B10FF979CBEA}" type="datetime1">
              <a:rPr lang="uk-UA" smtClean="0"/>
              <a:t>23.03.2026</a:t>
            </a:fld>
            <a:endParaRPr lang="uk-UA" dirty="0"/>
          </a:p>
        </p:txBody>
      </p:sp>
      <p:sp>
        <p:nvSpPr>
          <p:cNvPr id="4" name="Місце для нижнього колонтитула 4">
            <a:extLst>
              <a:ext uri="{FF2B5EF4-FFF2-40B4-BE49-F238E27FC236}">
                <a16:creationId xmlns:a16="http://schemas.microsoft.com/office/drawing/2014/main" id="{5EC659C4-05E1-EB28-C2DF-96D8CC00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5" name="Місце для номера слайда 5">
            <a:extLst>
              <a:ext uri="{FF2B5EF4-FFF2-40B4-BE49-F238E27FC236}">
                <a16:creationId xmlns:a16="http://schemas.microsoft.com/office/drawing/2014/main" id="{D4237CF1-DE7F-FE35-5BF4-A6A97EF5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905D2-CC1C-4F8C-8D9C-4837BFB0BAA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5974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>
            <a:extLst>
              <a:ext uri="{FF2B5EF4-FFF2-40B4-BE49-F238E27FC236}">
                <a16:creationId xmlns:a16="http://schemas.microsoft.com/office/drawing/2014/main" id="{FF345E8C-B5CC-DBD2-49BF-3F8E11BF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350F9-2A98-4BB4-BE07-1E76DE1FF9AA}" type="datetime1">
              <a:rPr lang="uk-UA" smtClean="0"/>
              <a:t>23.03.2026</a:t>
            </a:fld>
            <a:endParaRPr lang="uk-UA" dirty="0"/>
          </a:p>
        </p:txBody>
      </p:sp>
      <p:sp>
        <p:nvSpPr>
          <p:cNvPr id="3" name="Місце для нижнього колонтитула 4">
            <a:extLst>
              <a:ext uri="{FF2B5EF4-FFF2-40B4-BE49-F238E27FC236}">
                <a16:creationId xmlns:a16="http://schemas.microsoft.com/office/drawing/2014/main" id="{8E0F689E-CF76-E819-6A24-BCC65EDC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Місце для номера слайда 5">
            <a:extLst>
              <a:ext uri="{FF2B5EF4-FFF2-40B4-BE49-F238E27FC236}">
                <a16:creationId xmlns:a16="http://schemas.microsoft.com/office/drawing/2014/main" id="{0D0CB2BC-E645-6849-7A8D-828A4AB5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2A4B8-FBE2-42FD-8F7C-E331D756A450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8785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C7262A28-1D71-BC9C-361E-8193A841A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9A1FD-498C-4D6B-8066-378AFBFB37CA}" type="datetime1">
              <a:rPr lang="uk-UA" smtClean="0"/>
              <a:t>23.03.2026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521B7DB-A673-7716-B38E-B2B440DE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C430E745-9939-F461-9FF4-ACDFCDE1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728BF-03AA-4335-BB35-CA4255D550D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80992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uk-UA" noProof="0" dirty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EAD98881-2ACD-B166-5782-7741EE21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BF41A-40A1-4AD2-912A-3E0B3D58C3BD}" type="datetime1">
              <a:rPr lang="uk-UA" smtClean="0"/>
              <a:t>23.03.2026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20CC5D9-3E6C-7EE8-9D04-C4BDBC5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9185126F-D584-C2C3-AFD8-CF584FC0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1BF11-B2ED-427F-8A4E-915E4DE3122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905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8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>
            <a:extLst>
              <a:ext uri="{FF2B5EF4-FFF2-40B4-BE49-F238E27FC236}">
                <a16:creationId xmlns:a16="http://schemas.microsoft.com/office/drawing/2014/main" id="{145B3D2B-C7D7-7980-44A7-F0F89E85FA3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Клацніть, щоб редагувати стиль зразка заголовка</a:t>
            </a:r>
          </a:p>
        </p:txBody>
      </p:sp>
      <p:sp>
        <p:nvSpPr>
          <p:cNvPr id="1027" name="Місце для тексту 2">
            <a:extLst>
              <a:ext uri="{FF2B5EF4-FFF2-40B4-BE49-F238E27FC236}">
                <a16:creationId xmlns:a16="http://schemas.microsoft.com/office/drawing/2014/main" id="{6564B427-26C4-01D2-D649-C81805085E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Відредагуйте стиль зразка тексту</a:t>
            </a:r>
          </a:p>
          <a:p>
            <a:pPr lvl="1"/>
            <a:r>
              <a:rPr lang="uk-UA" altLang="uk-UA"/>
              <a:t>Другий рівень</a:t>
            </a:r>
          </a:p>
          <a:p>
            <a:pPr lvl="2"/>
            <a:r>
              <a:rPr lang="uk-UA" altLang="uk-UA"/>
              <a:t>Третій рівень</a:t>
            </a:r>
          </a:p>
          <a:p>
            <a:pPr lvl="3"/>
            <a:r>
              <a:rPr lang="uk-UA" altLang="uk-UA"/>
              <a:t>Четвертий рівень</a:t>
            </a:r>
          </a:p>
          <a:p>
            <a:pPr lvl="4"/>
            <a:r>
              <a:rPr lang="uk-UA" alt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1D6CE43-1EAA-523D-DAB2-2987A26D3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fld id="{CFF024C6-0B6E-4252-A21D-446B0B3BC755}" type="datetime1">
              <a:rPr lang="uk-UA" smtClean="0"/>
              <a:t>23.03.2026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ACE517-7161-2385-5C82-22A501162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D0EEA3-846C-8CE7-CBB8-FCE48699A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5BCFE2EF-88FD-44AD-B231-08CC0BF5B23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Condensed Light" pitchFamily="2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rekomendatsii-z-vidpovidalnoho-vykorystannia-shtuchnoho-intelektu-dlia-pravnykiv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poperednij-proiekt-polozhennia-pro-vykorystannia-tekhnolohij-shi-pratsivnykamy-aparatu-v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thropic.com/news/claudes-constitution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e.int/en/web/conventions/full-list2?module=treaty-detail&amp;treatynum=225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eli/reg/2024/1689/oj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litico.eu/article/brussels-knifes-privacy-to-feed-the-ai-boom-gdpr-digital-omnibu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digital-strategy.ec.europa.eu/en/library/digital-omnibus-regulation-proposa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infocuria.curia.europa.eu/tabs/affair?lang=FR&amp;searchTerm=C-413%2F23+P&amp;sort=SCORE-DESC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urthousenews.com/apple-notches-win-with-dismissal-of-data-privacy-class-action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urthousenews.com/apple-notches-win-with-dismissal-of-data-privacy-class-action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uters.com/sustainability/boards-policy-regulation/google-settles-google-assistant-privacy-lawsuit-68-million-2026-01-26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uters.com/sustainability/boards-policy-regulation/google-settles-google-assistant-privacy-lawsuit-68-million-2026-01-26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nlargement.ec.europa.eu/document/download/17115494-8122-4d10-8a06-2cf275eecde7_en?filename=ukraine-report-2025.pdf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unesdoc.unesco.org/ark:/48223/pf0000396991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e.es/boe/dias/2026/01/30/pdfs/BOE-A-2026-2205.pdf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s://nsj.gov.ua/ua/ogoloshennya/natsionalna-shkola-suddiv-ukraini-ogoloshue-pro-provedennya-kruglogo-stolu-/" TargetMode="External"/><Relationship Id="rId3" Type="http://schemas.openxmlformats.org/officeDocument/2006/relationships/hyperlink" Target="https://court.gov.ua/storage/portal/supreme/prezentacii_2025/119_AI_personal_data_protection_bernaziuk.pdf" TargetMode="External"/><Relationship Id="rId7" Type="http://schemas.openxmlformats.org/officeDocument/2006/relationships/hyperlink" Target="https://court.gov.ua/storage/portal/supreme/prezent2026/sydovuy_zahust_privatnist_AI.pdf" TargetMode="External"/><Relationship Id="rId2" Type="http://schemas.openxmlformats.org/officeDocument/2006/relationships/hyperlink" Target="https://court.gov.ua/storage/portal/supreme/prezentacii_2024/104_AI_privacy_bernaziuk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urt.gov.ua/storage/portal/supreme/prezent2026/165_Judicial_Privacy_Duties_AI_Evidence_bernaziuk.pdf" TargetMode="External"/><Relationship Id="rId5" Type="http://schemas.openxmlformats.org/officeDocument/2006/relationships/hyperlink" Target="https://court.gov.ua/storage/portal/supreme/163.%20AI_balance_and_Privacy_bernaziuk%20%D0%B3%D0%BE%D1%82%D0%BE%D0%B2%D0%BE.pdf" TargetMode="External"/><Relationship Id="rId4" Type="http://schemas.openxmlformats.org/officeDocument/2006/relationships/hyperlink" Target="https://court.gov.ua/storage/portal/supreme/160.%20AI_Advances_and_Privacy_bernaziuk%20%D0%B7%D1%80%D0%BE%D0%B1%D0%B8%D1%82%D0%B8%20%D0%B3%D0%BE%D1%82%D0%BE%D0%B2%D0%BE.pdf" TargetMode="Externa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s://constitutionalist.com.ua/artificial-intelligence-in-the-ukrainian-judiciary-charting-the-course-under-the-digital-gavel" TargetMode="External"/><Relationship Id="rId13" Type="http://schemas.openxmlformats.org/officeDocument/2006/relationships/hyperlink" Target="https://youtu.be/-qJ2FCeOEWQ" TargetMode="External"/><Relationship Id="rId3" Type="http://schemas.openxmlformats.org/officeDocument/2006/relationships/hyperlink" Target="https://so.supreme.court.gov.ua/news/949/naukovi-nadbannia-iak-osnova-dlia-nastupnykh-krokiv-na-shliakhu-intehratsii-shtuchnoho-intelektu-v-systemu-pravosuddia" TargetMode="External"/><Relationship Id="rId7" Type="http://schemas.openxmlformats.org/officeDocument/2006/relationships/hyperlink" Target="https://yur-gazeta.com/publications/practice/sudova-praktika/era-shi-y-rol-verhovnih-sudiv-u-cifroviy-transformaciyi-pravosuddya.html" TargetMode="External"/><Relationship Id="rId12" Type="http://schemas.openxmlformats.org/officeDocument/2006/relationships/hyperlink" Target="https://youtu.be/UlghLhHV8os?si=nCpvAl5p5KP3tY_G" TargetMode="External"/><Relationship Id="rId2" Type="http://schemas.openxmlformats.org/officeDocument/2006/relationships/hyperlink" Target="https://so.supreme.court.gov.ua/authors/934/shtuchnyi-intelekt-ta-systema-pravosuddia-ukrainy-rezultaty-spivpratsi-u-rotsi-sh%D1%81ho-mynu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ovo.nsj.gov.ua/images/pdf/2024_4_49/nsj_4_49_2024.pdf" TargetMode="External"/><Relationship Id="rId11" Type="http://schemas.openxmlformats.org/officeDocument/2006/relationships/hyperlink" Target="https://court.gov.ua/storage/portal/supreme/135.%20Limits_of_Interference_Private_Life_under_National_Security%20Threats_bernaziuk.pdf" TargetMode="External"/><Relationship Id="rId5" Type="http://schemas.openxmlformats.org/officeDocument/2006/relationships/hyperlink" Target="https://constitutionalist.com.ua/artificial-intelligence-and-the-judicial-system-of-ukraine-results-of-cooperation-in-the-past-year" TargetMode="External"/><Relationship Id="rId10" Type="http://schemas.openxmlformats.org/officeDocument/2006/relationships/hyperlink" Target="https://court.gov.ua/storage/portal/supreme/161.%20Future_justice_independent_humane%20AI-era_bernaziuk%20%D0%B3%D0%BE%D1%82%D0%BE%D0%B2%D0%BE.pdf" TargetMode="External"/><Relationship Id="rId4" Type="http://schemas.openxmlformats.org/officeDocument/2006/relationships/hyperlink" Target="https://so.supreme.court.gov.ua/news/986/tsyfrova-era-pravosuddia-rol-shi-u-zabezpechenni-iednosti-sudovoi-praktyky-v-ukraini" TargetMode="External"/><Relationship Id="rId9" Type="http://schemas.openxmlformats.org/officeDocument/2006/relationships/hyperlink" Target="https://law.ukma.edu.ua/wp-content/uploads/2025/11/Rule-of-Law-and-AI-Challenges.pdf" TargetMode="External"/><Relationship Id="rId14" Type="http://schemas.openxmlformats.org/officeDocument/2006/relationships/hyperlink" Target="https://constitutionalist.com.ua/komentar-do-statti-16-vykorystannia-suddeiu-tekhnolohij-shi-kodeksu-suddivskoi-etyky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bc.ua/rus/news/ukrayina-stvoryue-sviy-chatgpt-chi-zaminit-1773144607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rada/show/n0001415-24#Tex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komentar-do-statti-16-vykorystannia-suddeiu-tekhnolohij-shi-kodeksu-suddivskoi-etyky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komentar-do-statti-16-vykorystannia-suddeiu-tekhnolohij-shi-kodeksu-suddivskoi-etyk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Прямоугольник 4">
            <a:extLst>
              <a:ext uri="{FF2B5EF4-FFF2-40B4-BE49-F238E27FC236}">
                <a16:creationId xmlns:a16="http://schemas.microsoft.com/office/drawing/2014/main" id="{713D9962-6A76-0B3F-B541-F5A67F76E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8824" y="397472"/>
            <a:ext cx="516037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600" dirty="0">
                <a:solidFill>
                  <a:schemeClr val="bg1"/>
                </a:solidFill>
              </a:rPr>
              <a:t>НАЦІОНАЛЬНА ШКОЛА СУДДІВ УКРАЇНИ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1600" dirty="0" smtClean="0">
                <a:solidFill>
                  <a:schemeClr val="bg1"/>
                </a:solidFill>
              </a:rPr>
              <a:t>Проєкт Ради Європи «HELP (Освіта в галузі прав людини для представників юридичних професій) для України, у тому числі під час війни», Фаза ІІ</a:t>
            </a:r>
            <a:endParaRPr lang="uk-UA" sz="1600" dirty="0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600" dirty="0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 err="1" smtClean="0">
                <a:solidFill>
                  <a:schemeClr val="bg1"/>
                </a:solidFill>
              </a:rPr>
              <a:t>Тьюторський</a:t>
            </a:r>
            <a:r>
              <a:rPr lang="uk-UA" altLang="uk-UA" sz="1600" dirty="0" smtClean="0">
                <a:solidFill>
                  <a:schemeClr val="bg1"/>
                </a:solidFill>
              </a:rPr>
              <a:t> курс HELP «Захист персональних даних при опублікуванні </a:t>
            </a:r>
            <a:r>
              <a:rPr lang="ru-RU" altLang="uk-UA" sz="1600" dirty="0" smtClean="0">
                <a:solidFill>
                  <a:schemeClr val="bg1"/>
                </a:solidFill>
              </a:rPr>
              <a:t>судових рішень»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6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 smtClean="0">
                <a:solidFill>
                  <a:schemeClr val="bg1"/>
                </a:solidFill>
              </a:rPr>
              <a:t>17 </a:t>
            </a:r>
            <a:r>
              <a:rPr lang="uk-UA" altLang="uk-UA" sz="1600" dirty="0">
                <a:solidFill>
                  <a:schemeClr val="bg1"/>
                </a:solidFill>
              </a:rPr>
              <a:t>березня 2026 року</a:t>
            </a:r>
          </a:p>
        </p:txBody>
      </p:sp>
      <p:sp>
        <p:nvSpPr>
          <p:cNvPr id="4100" name="TextBox 10">
            <a:extLst>
              <a:ext uri="{FF2B5EF4-FFF2-40B4-BE49-F238E27FC236}">
                <a16:creationId xmlns:a16="http://schemas.microsoft.com/office/drawing/2014/main" id="{1A77238E-A3A5-371E-E67F-93A7CB4BB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" y="3169920"/>
            <a:ext cx="1128771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sz="4000" dirty="0" smtClean="0">
                <a:solidFill>
                  <a:schemeClr val="bg1"/>
                </a:solidFill>
              </a:rPr>
              <a:t>Гарантування права на приватність в умовах інтеграції ШІ у правосуддя</a:t>
            </a:r>
            <a:endParaRPr lang="uk-UA" sz="4000" dirty="0">
              <a:solidFill>
                <a:schemeClr val="bg1"/>
              </a:solidFill>
            </a:endParaRPr>
          </a:p>
        </p:txBody>
      </p:sp>
      <p:sp>
        <p:nvSpPr>
          <p:cNvPr id="4101" name="TextBox 14">
            <a:extLst>
              <a:ext uri="{FF2B5EF4-FFF2-40B4-BE49-F238E27FC236}">
                <a16:creationId xmlns:a16="http://schemas.microsoft.com/office/drawing/2014/main" id="{46C864FC-A28B-EC07-B9A8-2430B0146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198468"/>
            <a:ext cx="107092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2000" b="1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Ян БЕРНАЗЮК,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суддя Касаційного адміністративного суду у складі Верховного Суду,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доктор юридичних наук, професор</a:t>
            </a:r>
          </a:p>
        </p:txBody>
      </p:sp>
      <p:pic>
        <p:nvPicPr>
          <p:cNvPr id="6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A47E8-252E-FB02-9D55-C031C7D43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FC152E-1526-E18A-B717-22229B756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1209753"/>
          </a:xfrm>
        </p:spPr>
        <p:txBody>
          <a:bodyPr/>
          <a:lstStyle/>
          <a:p>
            <a:pPr algn="ctr"/>
            <a:r>
              <a:rPr lang="uk-UA" sz="34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Рекомендації щодо відповідального використання систем штучного інтелекту для правників (Мінцифри)</a:t>
            </a:r>
            <a:r>
              <a:rPr lang="ru-RU" sz="34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34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8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https://constitutionalist.com.ua/rekomendatsii-z-vidpovidalnoho-vykorystannia-shtuchnoho-intelektu-dlia-pravnykiv</a:t>
            </a:r>
            <a:r>
              <a:rPr lang="ru-RU" sz="18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ru-RU" sz="28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6FC8CC7-8B6F-273D-01F8-8757C6461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13905"/>
            <a:ext cx="11395494" cy="425087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Правникам рекомендується уникати введення в системи ШІ персональних даних клієнтів, адвокатської таємниці тощо, оскільки більшість загальнодоступних моделей використовують вхідні дані для подальшого навчання без гарантій конфіденційності.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Під час використання інструментів штучного інтелекту необхідно враховувати ризики витоку даних та забезпечувати дотримання вимог законодавства про захист персональних даних.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C44F84A-3861-88C9-1A2B-0ED97DE42482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BD5DCA7-2DD5-8225-59BB-C5114208D75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79442B4-B91A-CCF5-F9E1-4BB835071A26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9479377-A1EE-168B-C709-AEE8A5F1075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10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552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5"/>
            <a:ext cx="10515600" cy="1168723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ПОЛОЖЕННЯ ПРО ВИКОРИСТАННЯ ТЕХНОЛОГІЙ ШІ ПРАЦІВНИКАМИ АПАРАТУ ВС (Наказ від 08.12.25 № 117)</a:t>
            </a:r>
            <a:b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https://court.gov.ua/storage/portal/supreme/rizne/Polozhennya_SHI.pdf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   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7117"/>
            <a:ext cx="11395494" cy="418766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Положення визначає загальні засади та правила використання технологій ШІ працівниками Апарату ВС з метою забезпечення дотримання принципів державної служби, зокрема професіоналізму, ефективності та доброчесності.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Апарат ВС підтримує розвиток та визнає значний потенціал технологій ШІ для оптимізації, а також для вдосконалення робочих процесів.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Інтеграція технологій ШІ в діяльність Апарату ВС та їх використання мають ґрунтуватися на фундаментальних принципах верховенства права, професійної етики, прозорості та поваги до прав і свобод людини.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11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41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ВИКОРИСТАННЯ ТЕХНОЛОГІЇ ШІ ДЛЯ: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Опрацювання документів, які містять відомості, що охороняються законом, у тому числі таємницю ухвалення судового рішення та інформацію із закритого судового засідання;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Аналізу та моніторингу поведінки працівників;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Спроб прогнозувати індивідуальні рішення суддів у конкретних справах;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Автоматичного створення проєктів рішень та будь-яких інших процесуальних документів, що ухвалюються у межах судового провадження;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Опрацювання матеріалів судової справи, що містять персональні дані.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755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ПРИНЦИП КОНФІДЕНЦІЙНОСТІ ТА БЕЗПЕКИ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використовувати загальнодоступні технології ШІ для роботи з інформацією з обмеженим доступом (конфіденційною, таємною та службовою інформацією).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завантажувати службові документи, які містять персональні дані суб'єктів звернення або учасників процесу, банківську таємницю, адвокатську таємницю тощо.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загальнодоступних технологій ШІ дозволяється виключно для технічних, допоміжних або навчальних завдань, що не передбачають введення інформації з обмеженим доступом.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Особа повинна, наскільки це технічно можливо, відмовитися від надання дозволу на використання введених даних для подальшого навчання ШІ.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219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МОЖЕ ВИКОРИСТОВУВАТИСЯ ДЛЯ ТАКИХ РОБІТ: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19868"/>
            <a:ext cx="11395494" cy="4657725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Узагальнення судової практики з метою забезпечення її єдності;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судових рішень з метою виявлення системних причин виникнення спорів; 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Підготовки пропозицій щодо вдосконалення законодавства;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та узагальнення великих обсягів даних на основі відкритих джерел інформації;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у підготовці аналітичних документів та звітів;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Автоматизація повторюваних робочих процесів;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у створенні та поширенні інформації про діяльність (ведення соціальних мереж);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чат-ботів, зокрема, для забезпечення зворотного зв’язку з відвідувачами та учасниками судових процесів;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Добір матеріалів для саморозвитку, підвищення кваліфікації та професійного навчання;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Пошук нових ідей та підходів до організації робочих процесів;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у перекладі документів з іноземних мов.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285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947418" cy="1216889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Claude’s Constitution: Training AI via a system of principles</a:t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https://www.anthropic.com/news/claudes-constitution</a:t>
            </a:r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32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25283"/>
            <a:ext cx="11395494" cy="3830127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Конституція </a:t>
            </a:r>
            <a:r>
              <a:rPr lang="en-US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Claude: </a:t>
            </a: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Навчання ШІ через систему принципів (</a:t>
            </a:r>
            <a:r>
              <a:rPr lang="en-US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Anthropic).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Технологія 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</a:rPr>
              <a:t>Constitutional AI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дозволяє моделі самостійно оцінювати свої відповіді на відповідність набору правил (конституції), що включає принципи Декларації прав людини ООН та стандарти захисту приватності.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Ми визнаємо, що дослідження, пов’язані з навчанням, оцінюванням та використанням 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</a:rPr>
              <a:t>Claude,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порушують етичні питання щодо того, якою мірою система може давати згоду на такі дослідження і як повинні враховуватися її інтереси.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15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583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085C7-5E10-A880-9E4C-3319408FB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2B55E7-0C01-63B7-29C4-D61F55734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947418" cy="1216889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Council of Europe Framework Convention on Artificial Intelligence and Human Rights, Democracy and the Rule of Law (CETS № 225).</a:t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https://www.coe.int/en/web/conventions/full-list2?module=treaty-detail&amp;treatynum=225</a:t>
            </a:r>
            <a:r>
              <a:rPr lang="uk-UA" sz="2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22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3A2CD4C-2D5E-B9CB-0817-B102ED815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78941"/>
            <a:ext cx="11395494" cy="3676469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</a:rPr>
              <a:t>Рамкова конвенція Ради Європи про штучний інтелект і права людини, демократію та верховенство права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Кожна Сторона повинна вжити або підтримувати заходи для забезпечення того, щоб під час діяльності протягом життєвого циклу систем штучного інтелекту були захищені права осіб на приватність та їхні персональні дані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8AFE5CC-FC11-384E-4000-60E43F6045DB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63F4311-8D44-2973-1B67-9340E1EBD6D9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6C13D0C-E506-795F-FE2F-E4B40ADBDB15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5E78088-21AD-633A-DD15-313C2D7D070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16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946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B775D-062D-5859-580C-58B9EF4E7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20080F-8AC8-055E-0DB4-F56D19E91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947418" cy="1216889"/>
          </a:xfrm>
        </p:spPr>
        <p:txBody>
          <a:bodyPr/>
          <a:lstStyle/>
          <a:p>
            <a:pPr algn="ctr"/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Regulation (EU) 2024/1689 of the European Parliament and of the Council of 13 June 2024 laying down harmonised rules on artificial intelligence (AI Act)</a:t>
            </a:r>
            <a:b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https://eur-lex.europa.eu/eli/reg/2024/1689/oj</a:t>
            </a:r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32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9592464-CF51-CE95-AF50-32ED97AFB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78941"/>
            <a:ext cx="11395494" cy="3818474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Регламент (ЄС) 2024/1689 про встановлення гармонізованих правил щодо штучного інтелекту (Акт про ШІ) відносить до систем високого ризику </a:t>
            </a:r>
            <a:r>
              <a:rPr lang="en-US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AI-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системи, призначені для використання у сфері здійснення правосуддя, зокрема ті, що можуть впливати на оцінку фактів або застосування права.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Основні регуляторні обов’язки (зокрема щодо управління ризиками, точності та кібербезпеки) покладаються на постачальників таких систем.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Водночас суди як користувачі (</a:t>
            </a:r>
            <a:r>
              <a:rPr lang="en-US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deployers) </a:t>
            </a: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зобов’язані забезпечувати належний людський контроль, використовувати системи відповідно до їх призначення та враховувати ризики для прав і свобод осіб.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458A6C6-808F-03D5-2FB8-78BA78F56882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B2BDC5E9-96BB-2FA1-DC7D-C489BF5C152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0EE8B24-A0B8-A9B3-87EA-E72ED6AFA30E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13519FC7-4A3F-F36D-47AB-D94974CC1FD4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17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132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F82AE-3278-8973-DF87-51BA6E3EB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D3D92A-B783-5585-239F-B740A660C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947418" cy="1216889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EU Parliament blocks AI features over cyber, privacy fears // POLITICO. 16 February 2026.</a:t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https://www.politico.eu/article/eu-parliament-blocks-ai-features-over-cyber-privacy-fears/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75F4F0-1E9B-63FC-FBD2-3D60C36E6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25283"/>
            <a:ext cx="11395494" cy="3830127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Європейський парламент відключив вбудовані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AI-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функції на службових планшетах та телефонах депутатів і персоналу.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Причина: неможливість гарантувати безпеку даних.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Частина функцій передавала дані до хмарних сервісів, хоча їх можна було обробляти локально.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Базові сервіси (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email,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документи, календар) не обмежені.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Депутатам рекомендовано уникати використання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AI-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функцій для обробки службової інформації навіть на приватних пристроях.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33C9A3E3-E324-0A7A-9DED-53DE8361D1C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6067EF95-37F4-7F36-DE78-2378BA9E9520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44CFDD6-AE6D-376A-9834-FF22FF479CAB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AA70F5A-0F05-E892-3CFD-5F683D5FC351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18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3994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8"/>
            <a:ext cx="10947418" cy="1027108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Brussels knifes privacy to feed the AI boom // POLITICO. </a:t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https://www.politico.eu/article/brussels-knifes-privacy-to-feed-the-ai-boom-gdpr-digital-omnibus</a:t>
            </a:r>
            <a:r>
              <a:rPr lang="en-US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65768"/>
            <a:ext cx="11395494" cy="432927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ЄК готує пакет “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digital omnibus”,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який передбачає:</a:t>
            </a:r>
            <a:endParaRPr lang="en-US" sz="30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внесення змін до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 General Data Protection Regulation (GDPR,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Регламент (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EU) 2016/679)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Нові винятки для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AI-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компаній щодо обробки даних про релігійні переконання, політичні погляди, етнічність, дані про здоров’я тощо.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Можливе звуження поняття “персональні дані” 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-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псевдонімізовані дані можуть не завжди підпадати під захист.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Ослаблення правил щодо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cookie-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трекінгу - розширення підстав для відстеження без згоди.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35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19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342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5"/>
          </a:xfrm>
        </p:spPr>
        <p:txBody>
          <a:bodyPr/>
          <a:lstStyle/>
          <a:p>
            <a:pPr algn="ctr"/>
            <a:r>
              <a:rPr lang="uk-UA" sz="4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ПЛАН</a:t>
            </a:r>
            <a:endParaRPr lang="uk-UA" sz="4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019867"/>
            <a:ext cx="11395494" cy="4844911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ШІ у правосудді: нова реальність і ризики для приватності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Як саме ШІ створює загрози приватності (технологічний аспект)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Європейська правова рамка (</a:t>
            </a:r>
            <a:r>
              <a:rPr lang="en-US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AI Act, CoE Convention, GDPR-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тренди)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Судова практика: нові межі приватності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Український підхід: етика, регулювання, інституційні рішення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Soft law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і стандарти для суддів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Практичні поради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безпечної роботи з ШІ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351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947418" cy="709421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DIGITAL OMNIBUS</a:t>
            </a:r>
            <a:endParaRPr lang="en-US" sz="16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113573"/>
            <a:ext cx="11395494" cy="4751205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</a:rPr>
              <a:t>Commission Staff Working Document accompanying the Proposal for a Regulation of the European Parliament and of the Council amending Regulations (EU) 2016/679, (EU) 2018/1724, (EU) 2018/1725, (EU) 2023/2854 and Directives 2002/58/EC, (EU) 2022/2555 and (EU) 2022/2557 as regards the simplification of the digital legislative framework, and repealing Regulations (EU) 2018/1807, (EU) 2019/1150, (EU) 2022/868, and Directive (EU) 2019/1024 (Digital Omnibus); Amending Regulations (EU) 2024/1689 and (EU) 2018/1139 as regards the simplification of the implementation of harmonised rules on artificial intelligence (Digital Omnibus on AI)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 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</a:rPr>
              <a:t>19.11.2025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 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</a:rPr>
              <a:t>SWD(2025) 836 final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  <a:hlinkClick r:id="rId2"/>
              </a:rPr>
              <a:t>https://digital-strategy.ec.europa.eu/en/library/digital-omnibus-regulation-proposal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 </a:t>
            </a:r>
            <a:endParaRPr lang="en-US" sz="30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35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20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0156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01D64-28F7-110F-CC4B-AF2F29BDB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C4A60E-9387-C5E7-3D44-4988E1D51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500062"/>
            <a:ext cx="10896415" cy="1344235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Gemini </a:t>
            </a:r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зможе використовувати дані з </a:t>
            </a: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Gmail, </a:t>
            </a:r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історії Пошуку та </a:t>
            </a: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YouTube </a:t>
            </a:r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для персоналізованих відповідей</a:t>
            </a:r>
            <a:b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https://mezha.ua/news/gemini-personal-intelligence-307752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4A2A390-D734-B841-F39E-3ABE8C30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70941"/>
            <a:ext cx="11395494" cy="3851997"/>
          </a:xfrm>
        </p:spPr>
        <p:txBody>
          <a:bodyPr/>
          <a:lstStyle/>
          <a:p>
            <a:pPr marL="0" indent="0" algn="just">
              <a:buNone/>
            </a:pPr>
            <a:r>
              <a:rPr lang="uk-UA" sz="2600" dirty="0"/>
              <a:t>Gemini отримує здатність одночасно аналізувати дані з різних сервісів екосистеми (Gmail, Photos, YouTube, Search) без прямої вказівки джерела. Це створює «цілісний цифровий портрет» користувача для надання контекстуальних відповідей.</a:t>
            </a:r>
          </a:p>
          <a:p>
            <a:pPr marL="0" indent="0" algn="just">
              <a:buNone/>
            </a:pPr>
            <a:r>
              <a:rPr lang="uk-UA" sz="2600" dirty="0"/>
              <a:t>Ця функція є суворо добровільною: доступ до персональних даних активується лише за ініціативи користувача. Для чутливих категорій (наприклад, стан здоров’я) діє заборона на автоматичні припущення </a:t>
            </a:r>
            <a:r>
              <a:rPr lang="uk-UA" sz="2600" dirty="0" smtClean="0"/>
              <a:t>- </a:t>
            </a:r>
            <a:r>
              <a:rPr lang="uk-UA" sz="2600" dirty="0"/>
              <a:t>ШІ працює з такою інформацією виключно за прямим запитом.</a:t>
            </a:r>
          </a:p>
          <a:p>
            <a:pPr marL="0" indent="0" algn="just">
              <a:buNone/>
            </a:pPr>
            <a:r>
              <a:rPr lang="uk-UA" sz="2600" dirty="0"/>
              <a:t>Google заявляє про дотримання принципу цільового обмеження: використовує вміст Gmail або Photos лише для формування відповіді (не навчання).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A443158-B8CA-9B04-316B-010458A8639B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917BD1C-27F1-BB45-25A4-F1F522C295A5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6766295-26C8-161D-08E1-99776719A3B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92C4D58-2450-3421-56D5-466E997C90D1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30679600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947418" cy="1117485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Judgment of the Court (First Chamber) of </a:t>
            </a:r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0</a:t>
            </a: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4</a:t>
            </a:r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.09.</a:t>
            </a: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2025 European Data Protection Supervisor v Single Resolution Board (C-413/23 P)</a:t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https://infocuria.curia.europa.eu/tabs/affair?lang=FR&amp;searchTerm=C-413%2F23+P&amp;sort=SCORE-DESC</a:t>
            </a:r>
            <a:r>
              <a:rPr lang="uk-UA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 </a:t>
            </a:r>
            <a:endParaRPr lang="en-US" sz="20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35502"/>
            <a:ext cx="11395494" cy="432927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Суд встановив, що статус «персональних даних» не є абсолютним, а залежить від того, чи має конкретний отримувач інформації реальні та законні засоби для ідентифікації особи.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Якщо дані передані у формі, яка не дозволяє отримувачу розкрити особу без доступу до «ключа», що залишається у відправника, то для такого отримувача ці дані вважаються неперсоналізованими.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Це </a:t>
            </a:r>
            <a:r>
              <a:rPr lang="uk-UA" sz="3000" dirty="0" smtClean="0">
                <a:solidFill>
                  <a:srgbClr val="002949"/>
                </a:solidFill>
                <a:ea typeface="Roboto Condensed Light" panose="02000000000000000000" pitchFamily="2" charset="0"/>
              </a:rPr>
              <a:t>може полегшити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залучення зовнішніх експертів до аналізу даних, оскільки знімає з них тягар регулювання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GDPR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у випадках, коли ідентифікація суб’єктів для них технічно та юридично неможлива.</a:t>
            </a:r>
            <a:endParaRPr lang="uk-UA" sz="35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22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3980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7A43D-B4B8-A185-9058-399A5E4A5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B7D348-3A2E-9289-4C50-9FF412693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500063"/>
            <a:ext cx="10896415" cy="900112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Apple notches win with dismissal of data privacy class action</a:t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https://www.courthousenews.com/apple-notches-win-with-dismissal-of-data-privacy-class-action</a:t>
            </a:r>
            <a:r>
              <a:rPr lang="uk-UA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8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E50F051-5EE4-E16A-15BC-2ED569735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52755"/>
            <a:ext cx="11395494" cy="4170184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Федеральний суд США (суддя Е. Давіла) відхилив колективний позов проти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Apple.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Користувачі вважали, що вимкнення опції «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Share Device Analytics»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повністю припиняє збір даних у фірмових застосунках (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App Store, Music, TV).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назвав такі очікування «об’єктивно необґрунтованими».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Юридичний коментар: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дійшов висновку, що збір аналітики всередині екосистеми розробника відрізняється за ступенем втручання від того, що закон захищає як «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reasonable expectation of privacy».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Для судді це означає, що суб'єктивне сприйняття користувачем налаштувань не завжди створює юридичне зобов'язання для компанії.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5C27602-25B0-7190-07E3-8EF4E7028210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447EF98-ADC8-05F8-E719-DE77FBB1408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89EC60F-1FAD-C841-80A8-511CF90AB78F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30DCC99E-91B6-3079-67CF-D379310BA396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42714231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DB2D74-EDD6-E803-A6C9-B340ED1C2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8AAB71-56BF-276D-CD73-D2E8564C5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500063"/>
            <a:ext cx="10896415" cy="900112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Apple notches win with dismissal of data privacy class action</a:t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https://www.courthousenews.com/apple-notches-win-with-dismissal-of-data-privacy-class-action</a:t>
            </a:r>
            <a:r>
              <a:rPr lang="uk-UA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8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804BC5F-C509-0915-445B-FC930DBD3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52755"/>
            <a:ext cx="11395494" cy="4170184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Позивачі намагалися прирівняти збір метаданих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Apple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 використання «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pen register» (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засобу негласного стеження за маршрутизацією). Суд відхилив це, зазначивши, що цей термін стосується лише зовнішніх пристроїв перехоплення, а не внутрішніх журналів логів самого пристрою.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Юридичний коментар: Спроба застосувати норми кримінального права про стеження до цивільного збору аналітики визнана помилковою. Розширене тлумачення технологічних процесів як «засоби негласного отримання інформації» може призвести до, наприклад, криміналізації звичайних списків викликів у смартфонах).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8D18F7B-0F3C-0E9F-6876-E185F2D45F62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292DE79F-E879-3C12-777C-E167461D301F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820C2E5-2E74-87E5-7D5E-3FE770B38CCF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CA39444-8694-A9A3-597B-C084CA594096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14149358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F7AD94-FD55-870D-36F2-89A2A238D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0AD36C-0170-A2F0-AFF9-A08045612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500063"/>
            <a:ext cx="10896415" cy="900112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Google settles Google Assistant privacy lawsuit for $68 million: </a:t>
            </a: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https://www.reuters.com/sustainability/boards-policy-regulation/google-settles-google-assistant-privacy-lawsuit-68-million-2026-01-26</a:t>
            </a:r>
            <a:r>
              <a:rPr lang="uk-UA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16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B3614C7-6B26-3276-0207-9630E6440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52755"/>
            <a:ext cx="11395494" cy="4170184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Google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погодилася на мирову угоду вартістю 68 млн дол. США через позови про порушення приватності. Ключова проблема </a:t>
            </a:r>
            <a:r>
              <a:rPr lang="uk-UA" sz="3200" dirty="0" smtClean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-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«</a:t>
            </a:r>
            <a:r>
              <a:rPr lang="en-US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false accepts» (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помилкові спрацювання), коли ШІ-асистент записував приватні розмови без свідомої активації користувачем.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Юридичний аспект: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Це демонструє, що джерелом порушення права на приватність є не злам системи, а недоліки її архітектури.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127043DA-A090-4331-D1E2-C1500ECA0061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82B04291-9AE3-516C-300D-4BD698E46A2E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C7A47D1-AA20-938A-0720-9AAB916CAFCF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5D6BF08-0E46-95F9-9C5B-02112D9B1C35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15607813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EF045-E70F-66E5-9AFE-3D65D01D0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5728E2-A08A-BD9D-59ED-0FC5EFCBA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500063"/>
            <a:ext cx="10896415" cy="900112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Google settles Google Assistant privacy lawsuit for $68 million: </a:t>
            </a:r>
            <a:r>
              <a:rPr lang="en-US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https://www.reuters.com/sustainability/boards-policy-regulation/google-settles-google-assistant-privacy-lawsuit-68-million-2026-01-26</a:t>
            </a:r>
            <a:r>
              <a:rPr lang="uk-UA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16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80D2E63-F60A-8DDD-F0A8-E14D79FE4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52755"/>
            <a:ext cx="11395494" cy="4170184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Вторинне використання даних та порушення принципу цільового обмеження записані внаслідок помилки дані не просто зберігалися, а використовувалися для рекламного таргетингу.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Юридичний аспект: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Має місце вторинне використання даних (</a:t>
            </a:r>
            <a:r>
              <a:rPr lang="en-US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secondary use)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без інформованої згоди та порушення принципу цільового обмеження (</a:t>
            </a:r>
            <a:r>
              <a:rPr lang="en-US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purpose limitation). </a:t>
            </a: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Це класичний приклад того, як технологічна «зручність» перетворюється на інструмент несанкціонованої комерціалізації приватного життя.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2D759711-163E-F0A5-EDF5-18A2BC2EB212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046F3C-ABE8-FFE4-0514-61A68E09CB79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F370381-47EC-C890-8E81-144639D2A9B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030ED536-24CA-362D-972C-A0C853A21081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26</a:t>
            </a:r>
          </a:p>
        </p:txBody>
      </p:sp>
    </p:spTree>
    <p:extLst>
      <p:ext uri="{BB962C8B-B14F-4D97-AF65-F5344CB8AC3E}">
        <p14:creationId xmlns:p14="http://schemas.microsoft.com/office/powerpoint/2010/main" val="33162046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1054170" cy="771786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ТЕХНОЛОГІЧНІ МОЖЛИВОСТІ ШІ ТА РИЗИКИ ДЛЯ ПРИВАТНОСТІ</a:t>
            </a:r>
            <a:endParaRPr lang="uk-UA" sz="32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175938"/>
            <a:ext cx="11395494" cy="468884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 </a:t>
            </a: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Збір та обробка персональних даних: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 ШІ-системи аналізують великі масиви даних, що може призводити до порушення права на приватність.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Використання алгоритмів для прогнозування поведінки особи (predictive analytics).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    </a:t>
            </a: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Біометричні дані та технології розпізнавання обличчя: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Проблеми використання відеоспостереження та біометричних систем без згоди громадян.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Вплив автоматизованого прийняття рішень на приватність.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600" dirty="0">
                <a:solidFill>
                  <a:srgbClr val="002949"/>
                </a:solidFill>
                <a:ea typeface="Roboto Condensed Light" panose="02000000000000000000" pitchFamily="2" charset="0"/>
              </a:rPr>
              <a:t>    </a:t>
            </a:r>
            <a:endParaRPr lang="uk-UA" sz="26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27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0310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7705B-8766-1DC9-58ED-545D9E401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A56EEE-F9EC-CE3A-50E5-742528AD6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615717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ПРОТОКОЛ ЗАХИСТУ ПРИВАТНОСТІ ПРИ РОБОТІ З ШІ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F711E6-3AD1-332D-801F-B976AC960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019868"/>
            <a:ext cx="11395494" cy="4844909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 1. </a:t>
            </a:r>
            <a:r>
              <a:rPr lang="uk-UA" sz="27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Застосовуйте глибоке знеособлення (анонімізацію) даних.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Перед завантаженням будь-яких матеріалів у систему ШІ видаляйте не лише імена та адреси, а й непрямі ідентифікатори: номери справ, унікальні обставини, назви компаній, дати та суми транзакцій.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2. </a:t>
            </a:r>
            <a:r>
              <a:rPr lang="uk-UA" sz="27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Надавайте перевагу локальним (</a:t>
            </a:r>
            <a:r>
              <a:rPr lang="en-US" sz="27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On-premises) </a:t>
            </a:r>
            <a:r>
              <a:rPr lang="uk-UA" sz="27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рішенням.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Для обробки конфіденційної інформації використовуйте моделі, розгорнуті на локальному обладнанні або у закритому контурі організації.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3. </a:t>
            </a:r>
            <a:r>
              <a:rPr lang="uk-UA" sz="27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Використовуйте режим «нульового збереження» (</a:t>
            </a:r>
            <a:r>
              <a:rPr lang="en-US" sz="27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Zero Data Retention).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Активуйте налаштування, що забороняють зберігання історії чатів (наприклад,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Temporary Chat).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Пам’ятайте: навіть видалення чату вручну не гарантує, що провайдер не зберіг інформацію на сервері для технічних цілей.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27C23254-AEDA-3FD9-14A5-DF6AE6B1107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108AC78F-3D41-5804-BC61-AD3D924BB8DD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4829C05-194F-D34C-2DF6-40B22540C3D8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278BBDE-A594-294E-C901-C4C300812C24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28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8576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67D53-F2D7-8E8A-F216-E78E8665E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004E4C-C0EE-6A68-F81C-C0FEA087A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615717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ПРОТОКОЛ ЗАХИСТУ ПРИВАТНОСТІ ПРИ РОБОТІ З ШІ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5B37F4F-9410-44FF-887F-5B46A7D68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019868"/>
            <a:ext cx="11395494" cy="4844909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 </a:t>
            </a: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4. Вимикайте використання даних для навчання моделей (</a:t>
            </a:r>
            <a:r>
              <a:rPr lang="en-US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Opt-out).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</a:rPr>
              <a:t>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У налаштуваннях приватності обов’язково відмовтеся від участі у програмах покращення якості сервісу.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5. Аналізуйте юрисдикцію та умови надання послуг (</a:t>
            </a:r>
            <a:r>
              <a:rPr lang="en-US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ToS).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</a:rPr>
              <a:t>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Зважайте на місцезнаходження серверів провайдера та застосовне право. Уникайте сервісів, що підпадають під юрисдикції з низьким рівнем захисту даних або широкими повноваженнями спецслужб.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6. Ураховуйте ризик «мозаїчної деанонімізації».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 Не вводьте в систему розрізнені факти, які при зіставленні з відкритими джерелами (</a:t>
            </a:r>
            <a:r>
              <a:rPr lang="en-US" dirty="0">
                <a:solidFill>
                  <a:srgbClr val="002949"/>
                </a:solidFill>
                <a:ea typeface="Roboto Condensed Light" panose="02000000000000000000" pitchFamily="2" charset="0"/>
              </a:rPr>
              <a:t>OSINT) </a:t>
            </a: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дозволяють ідентифікувати справу чи особу. 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6676655-32B5-FE3F-5D0C-4F3539C1C7C4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F73F83D9-483A-4EE8-22C3-D8D946AAF29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6A0CF6F-7596-1681-9E23-089A1C588F73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2454746A-2672-8400-C16F-D3E37E58B514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29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633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54F0E-8852-DC2C-42F5-2BC668D19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76235F-9365-EA31-51A8-A37711EAB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500062"/>
            <a:ext cx="10515600" cy="1385887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Ukraine 2025 Report SWD(2025) 759 final</a:t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ЄК: Звіт щодо України за 2025 рік (04.11.2025) </a:t>
            </a:r>
            <a:b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https://enlargement.ec.europa.eu/document/download/17115494-8122-4d10-8a06-2cf275eecde7_en?filename=ukraine-report-2025.pdf</a:t>
            </a:r>
            <a:r>
              <a:rPr lang="uk-UA" sz="1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4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7F546F-F913-9417-ADD2-D8E2B4312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2028825"/>
            <a:ext cx="11395494" cy="3694114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ЄС фіксує активне впровадження ШІ та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e-justice </a:t>
            </a: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 Україні, але відсутність гармонізації з </a:t>
            </a:r>
            <a:r>
              <a:rPr lang="en-US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AI Act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Захист персональних даних у судовій цифровізації залишається проблемним і потребує законодавчого оновлення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Судова цифровізація оцінюється ЄС через призму фундаментальних прав, а не лише ефективності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без належних гарантій приватності та контролю судової влади - ризик для верховенства права</a:t>
            </a:r>
            <a:endParaRPr lang="uk-UA" sz="18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5C9C4B2-FCEB-01B3-759D-14B895596311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88C7FEF-904A-80B8-C4BF-1E399616ABB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1478CF7-C7CF-A5E4-69DC-CFC1137CE2DF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23CC60C8-6D0E-CD31-3F90-14FAFE270F95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61338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3F281-B2C0-784F-40D6-E2D7AD08E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822604-7512-1363-D8B6-19F885E4F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1205109"/>
          </a:xfrm>
        </p:spPr>
        <p:txBody>
          <a:bodyPr/>
          <a:lstStyle/>
          <a:p>
            <a:pPr algn="ctr"/>
            <a:r>
              <a:rPr lang="en-US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UNESCO, AI Essentials for Judges, 2026, </a:t>
            </a:r>
            <a:r>
              <a:rPr lang="en-US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https://unesdoc.unesco.org/ark:/48223/pf0000396991</a:t>
            </a:r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30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F325FC-4291-F84C-7ACD-6749E618E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09260"/>
            <a:ext cx="11395494" cy="4255517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Основи ШІ для суддів - це спеціалізований навчальний документ ЮНЕСКО для суддів, який прямо розглядає питання приватності, незалежності суддів, алгоритмічних упереджень та кібербезпеки судових даних; пояснює, як суди можуть використовувати ШІ для пошуку правової інформації, аналізу документів, підготовки проєктів рішень та адміністративної підтримки, водночас зберігаючи повний людський контроль над судовими рішеннями.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Суддям рекомендується дотримуватися суворої «інтелектуальної приватності», уникаючи передачі конфіденційної інформації в системи ШІ.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CE0D188-0E91-2AEA-1BD7-AAAB67A36E22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44823F5-7F39-E0B6-07BC-CD0EC2F30623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3EB7B2C-1399-B04B-7FFD-204D48293753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1663194-3B6C-715C-98DA-08C96B0CDE00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30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7060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1205109"/>
          </a:xfrm>
        </p:spPr>
        <p:txBody>
          <a:bodyPr/>
          <a:lstStyle/>
          <a:p>
            <a:pPr algn="ctr"/>
            <a:r>
              <a:rPr lang="es-E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Instrucción 2/2026 sobre la utilización de sistemas de inteligencia artificial en el ejercicio de la actividad jurisdiccional (General Council of the Judiciary).</a:t>
            </a:r>
            <a:r>
              <a:rPr lang="es-ES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es-ES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s-ES" sz="25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https://www.boe.es/boe/dias/2026/01/30/pdfs/BOE-A-2026-2205.pdf</a:t>
            </a:r>
            <a:r>
              <a:rPr lang="uk-UA" sz="25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s-ES" sz="25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09260"/>
            <a:ext cx="11395494" cy="4255517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Інструкція 2/2026 Генеральної ради судової влади Іспанії про використання систем штучного інтелекту у здійсненні юрисдикційної діяльності. 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Суддям заборонено завантажувати будь-які «судові дані» (</a:t>
            </a:r>
            <a:r>
              <a:rPr lang="en-US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datos judiciales) </a:t>
            </a: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у системи ШІ, які не були офіційно надані органами судового врядування, при цьому використання відкритих моделей (наприклад, для перекладу) дозволяється виключно на основі публічної інформації.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31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7774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2C703E52-4BE2-15A0-6776-C6B38B390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35" y="738234"/>
            <a:ext cx="11369175" cy="507831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Берн</a:t>
            </a:r>
            <a:r>
              <a:rPr lang="ru-RU" sz="18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азюк Ян. </a:t>
            </a:r>
            <a:r>
              <a:rPr lang="uk-UA" sz="1800" noProof="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Сучасні можливості штучного інтелекту та питання приватності (31.10.24) </a:t>
            </a:r>
            <a:r>
              <a:rPr lang="uk-UA" sz="1800" noProof="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https://court.gov.ua/storage/portal/supreme/prezentacii_2024/104_AI_privacy_bernaziuk.pdf</a:t>
            </a:r>
            <a:r>
              <a:rPr lang="uk-UA" sz="1800" noProof="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noProof="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Берназюк Ян. Штучний інтелект та право на приватність: баланс між інноваціями та захистом персональних даних (20.02.25) </a:t>
            </a:r>
            <a:r>
              <a:rPr lang="uk-UA" sz="1800" noProof="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https://court.gov.ua/storage/portal/supreme/prezentacii_2025/119_AI_personal_data_protection_bernaziuk.pdf</a:t>
            </a:r>
            <a:r>
              <a:rPr lang="uk-UA" sz="1800" noProof="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noProof="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Берназюк Ян. Сучасні можливості ШІ та питання приватності (</a:t>
            </a:r>
            <a:r>
              <a:rPr lang="uk-UA" sz="1800" noProof="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27.11.25) </a:t>
            </a:r>
            <a:r>
              <a:rPr lang="uk-UA" sz="1800" noProof="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uk-UA" sz="1800" noProof="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4"/>
              </a:rPr>
              <a:t>://court.gov.ua/storage/portal/supreme/160.%20AI_Advances_and_Privacy_bernaziuk%20%D0%B7%D1%80%D0%BE%D0%B1%D0%B8%D1%82%D0%B8%20%D0%B3%D0%BE%D1%82%D0%BE%D0%B2%D0%BE.pdf</a:t>
            </a:r>
            <a:r>
              <a:rPr lang="uk-UA" sz="1800" noProof="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noProof="0" dirty="0" smtClean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Берназюк </a:t>
            </a:r>
            <a:r>
              <a:rPr lang="uk-UA" sz="1800" noProof="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Ян. ШІ та право на приватність і баланс між інноваціями та захистом персональних даних (12.12.25) </a:t>
            </a:r>
            <a:r>
              <a:rPr lang="uk-UA" sz="1800" noProof="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5"/>
              </a:rPr>
              <a:t>https://court.gov.ua/storage/portal/supreme/163.%20AI_balance_and_Privacy_bernaziuk%20%D0%B3%D0%BE%D1%82%D0%BE%D0%B2%D0%BE.pdf</a:t>
            </a:r>
            <a:r>
              <a:rPr lang="uk-UA" sz="1800" noProof="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noProof="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Берназюк Ян. Обов’язки судді щодо гарантування права на приватність при роботі доказами в умовах застосування ШІ (30.01.26) </a:t>
            </a:r>
            <a:r>
              <a:rPr lang="uk-UA" sz="1800" noProof="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6"/>
              </a:rPr>
              <a:t>https://court.gov.ua/storage/portal/supreme/prezent2026/165_Judicial_Privacy_Duties_AI_Evidence_bernaziuk.pdf</a:t>
            </a:r>
            <a:r>
              <a:rPr lang="uk-UA" sz="1800" noProof="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noProof="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Берназюк Ян. Судовий захист права на приватність при використанні технологій штучного інтелекту (Обов’язки судді щодо гарантування права на приватність при роботі доказами в умовах застосування </a:t>
            </a:r>
            <a:r>
              <a:rPr lang="ru-RU" sz="18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ШІ) (19.02.26) </a:t>
            </a:r>
            <a:r>
              <a:rPr lang="ru-RU" sz="18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7"/>
              </a:rPr>
              <a:t>https://court.gov.ua/storage/portal/supreme/prezent2026/sydovuy_zahust_privatnist_AI.pdf</a:t>
            </a:r>
            <a:r>
              <a:rPr lang="ru-RU" sz="18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ru-RU" sz="1800" dirty="0" smtClean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altLang="uk-UA" sz="1800" dirty="0" smtClean="0">
                <a:solidFill>
                  <a:srgbClr val="002949"/>
                </a:solidFill>
              </a:rPr>
              <a:t>Берназюк Ян. </a:t>
            </a:r>
            <a:r>
              <a:rPr lang="ru-RU" altLang="uk-UA" sz="1800" dirty="0">
                <a:solidFill>
                  <a:srgbClr val="002949"/>
                </a:solidFill>
              </a:rPr>
              <a:t>Штучний інтелект у правосудді: від практики Суду ЄС до </a:t>
            </a:r>
            <a:r>
              <a:rPr lang="uk-UA" altLang="uk-UA" sz="1800" dirty="0" smtClean="0">
                <a:solidFill>
                  <a:srgbClr val="002949"/>
                </a:solidFill>
              </a:rPr>
              <a:t>європейських стандартів (13.03.26) </a:t>
            </a:r>
            <a:r>
              <a:rPr lang="en-US" altLang="uk-UA" sz="1800" dirty="0" smtClean="0">
                <a:solidFill>
                  <a:srgbClr val="002949"/>
                </a:solidFill>
                <a:hlinkClick r:id="rId8"/>
              </a:rPr>
              <a:t>https://nsj.gov.ua/ua/ogoloshennya/natsionalna-shkola-suddiv-ukraini-ogoloshue-pro-provedennya-kruglogo-stolu-/</a:t>
            </a:r>
            <a:r>
              <a:rPr lang="uk-UA" altLang="uk-UA" sz="1800" dirty="0" smtClean="0">
                <a:solidFill>
                  <a:srgbClr val="002949"/>
                </a:solidFill>
              </a:rPr>
              <a:t> </a:t>
            </a:r>
            <a:endParaRPr lang="en-US" altLang="uk-UA" sz="1800" dirty="0">
              <a:solidFill>
                <a:srgbClr val="002949"/>
              </a:solidFill>
            </a:endParaRP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1C051F15-B886-844B-3B90-6CA90B01F7F8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ДОДАТКОВІ ДЖЕРЕЛА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028107A-3699-427E-AA78-C770AD5EC5EB}" type="slidenum">
              <a:rPr lang="uk-UA" sz="1400" smtClean="0">
                <a:solidFill>
                  <a:srgbClr val="002949"/>
                </a:solidFill>
              </a:rPr>
              <a:t>32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949370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0D323-AE4D-80E4-0E71-D0D5182B3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BB2D1CC0-46E8-5832-495F-E1A1090F5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36" y="738234"/>
            <a:ext cx="11108140" cy="509370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1. Берназюк Ян. Штучний інтелект та система правосуддя України: результати співпраці у році, що минув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https://so.supreme.court.gov.ua/authors/934/shtuchnyi-intelekt-ta-systema-pravosuddia-ukrainy-rezultaty-spivpratsi-u-rotsi-sh%D1%81ho-mynuv</a:t>
            </a: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3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2. Берназюк Ян. Наукові надбання як основа для наступних кроків на шляху інтеграції штучного інтелекту в систему правосуддя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https://so.supreme.court.gov.ua/news/949/naukovi-nadbannia-iak-osnova-dlia-nastupnykh-krokiv-na-shliakhu-intehratsii-shtuchnoho-intelektu-v-systemu-pravosuddia</a:t>
            </a: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3. Берназюк Ян. Цифрова ера правосуддя: роль ШІ у забезпеченні єдності судової практики в Україні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4"/>
              </a:rPr>
              <a:t>https://so.supreme.court.gov.ua/news/986/tsyfrova-era-pravosuddia-rol-shi-u-zabezpechenni-iednosti-sudovoi-praktyky-v-ukraini</a:t>
            </a: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3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4. </a:t>
            </a:r>
            <a:r>
              <a:rPr lang="en-US" sz="13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Artificial Intelligence and the Judicial system of Ukraine: results of cooperation in the past year</a:t>
            </a:r>
            <a:r>
              <a:rPr lang="uk-UA" sz="13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uk-UA" sz="1300" u="sng" kern="100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https://constitutionalist.com.ua/artificial-intelligence-and-the-judicial-system-of-ukraine-results-of-cooperation-in-the-past-year</a:t>
            </a:r>
            <a:r>
              <a:rPr lang="uk-UA" sz="13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5. Берназюк Ян. Штучний інтелект і його використання для забезпечення єдності судової практики як складової довіри до суду // Слово Національної школи суддів України. – 2024, № 2(49), С. 16-35 </a:t>
            </a:r>
            <a:r>
              <a:rPr lang="en-US" sz="1300" kern="100" dirty="0"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https://slovo.nsj.gov.ua/images/pdf/2024_4_49/nsj_4_49_2024.pdf</a:t>
            </a: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Берназюк Ян. </a:t>
            </a: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Ера ШІ й роль верховних судів у цифровій трансформації правосуддя // Юридична газет</a:t>
            </a:r>
            <a:r>
              <a:rPr lang="ru-RU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а. № 4 (792). - С. 16-18. </a:t>
            </a:r>
            <a:r>
              <a:rPr lang="en-US" sz="1300" kern="100" dirty="0"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https://yur-gazeta.com/publications/practice/sudova-praktika/era-shi-y-rol-verhovnih-sudiv-u-cifroviy-transformaciyi-pravosuddya.html</a:t>
            </a: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n-US" sz="13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sz="13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Artificial Intelligence in the Ukrainian Judiciary: Charting the Course Under the Digital Gavel</a:t>
            </a:r>
            <a:r>
              <a:rPr lang="uk-UA" sz="13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300" kern="100" dirty="0"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https://constitutionalist.com.ua/artificial-intelligence-in-the-ukrainian-judiciary-charting-the-course-under-the-digital-gavel</a:t>
            </a:r>
            <a:endParaRPr lang="uk-UA" sz="13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altLang="uk-UA" sz="13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8. </a:t>
            </a:r>
            <a:r>
              <a:rPr lang="en-US" sz="13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altLang="uk-UA" sz="13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Benchmarking Justice: Can AI Uphold the Rule of Law? </a:t>
            </a:r>
            <a:r>
              <a:rPr lang="en-US" altLang="uk-UA" sz="1300" kern="100" dirty="0">
                <a:solidFill>
                  <a:srgbClr val="002949"/>
                </a:solidFill>
                <a:cs typeface="Times New Roman" panose="02020603050405020304" pitchFamily="18" charset="0"/>
                <a:hlinkClick r:id="rId9"/>
              </a:rPr>
              <a:t>https://law.ukma.edu.ua/wp-content/uploads/2025/11/Rule-of-Law-and-AI-Challenges.pdf</a:t>
            </a:r>
            <a:r>
              <a:rPr lang="en-US" altLang="uk-UA" sz="13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 </a:t>
            </a:r>
            <a:endParaRPr lang="uk-UA" altLang="uk-UA" sz="1300" kern="100" dirty="0">
              <a:solidFill>
                <a:srgbClr val="002949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 smtClean="0">
                <a:solidFill>
                  <a:srgbClr val="002949"/>
                </a:solidFill>
              </a:rPr>
              <a:t>9. Берназюк </a:t>
            </a:r>
            <a:r>
              <a:rPr lang="ru-RU" altLang="uk-UA" sz="1300" dirty="0">
                <a:solidFill>
                  <a:srgbClr val="002949"/>
                </a:solidFill>
              </a:rPr>
              <a:t>Ян. Правосуддя майбутнього збереження незалежності та людяності в еру ШІ </a:t>
            </a:r>
            <a:r>
              <a:rPr lang="en-US" altLang="uk-UA" sz="1300" dirty="0">
                <a:solidFill>
                  <a:srgbClr val="002949"/>
                </a:solidFill>
                <a:hlinkClick r:id="rId10"/>
              </a:rPr>
              <a:t>https://court.gov.ua/storage/portal/supreme/161.%20Future_justice_independent_humane%20AI-era_bernaziuk%20%D0%B3%D0%BE%D1%82%D0%BE%D0%B2%D0%BE.pdf</a:t>
            </a:r>
            <a:r>
              <a:rPr lang="uk-UA" altLang="uk-UA" sz="130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>
                <a:solidFill>
                  <a:srgbClr val="002949"/>
                </a:solidFill>
              </a:rPr>
              <a:t>10. Берназюк Ян. Межі втручання у приватне життя в умовах загроз національній безпеці: стандарти і виклики для правосуддя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>
                <a:solidFill>
                  <a:srgbClr val="002949"/>
                </a:solidFill>
                <a:hlinkClick r:id="rId11"/>
              </a:rPr>
              <a:t>https://court.gov.ua/storage/portal/supreme/135.%20Limits_of_Interference_Private_Life_under_National_Security%20Threats_bernaziuk.pdf</a:t>
            </a:r>
            <a:r>
              <a:rPr lang="ru-RU" altLang="uk-UA" sz="130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>
                <a:solidFill>
                  <a:srgbClr val="002949"/>
                </a:solidFill>
              </a:rPr>
              <a:t>11. Берназюк Ян, Фонова Олена. Правосуддя 2035: між правом і кодом»: Випуск № 18 подкастів НШСУ </a:t>
            </a:r>
            <a:r>
              <a:rPr lang="ru-RU" altLang="uk-UA" sz="1300" dirty="0">
                <a:solidFill>
                  <a:srgbClr val="002949"/>
                </a:solidFill>
                <a:hlinkClick r:id="rId12"/>
              </a:rPr>
              <a:t>https://youtu.be/UlghLhHV8os?si=nCpvAl5p5KP3tY_G</a:t>
            </a:r>
            <a:r>
              <a:rPr lang="ru-RU" altLang="uk-UA" sz="1300" dirty="0">
                <a:solidFill>
                  <a:srgbClr val="002949"/>
                </a:solidFill>
              </a:rPr>
              <a:t> </a:t>
            </a:r>
            <a:endParaRPr lang="ru-RU" altLang="uk-UA" sz="1300" dirty="0" smtClean="0">
              <a:solidFill>
                <a:srgbClr val="002949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>
                <a:solidFill>
                  <a:srgbClr val="002949"/>
                </a:solidFill>
              </a:rPr>
              <a:t>12. Штучний інтелект у роботі адвоката та судовому процесі: можливості, межі, відповідальність </a:t>
            </a:r>
            <a:r>
              <a:rPr lang="ru-RU" altLang="uk-UA" sz="1300" dirty="0">
                <a:solidFill>
                  <a:srgbClr val="002949"/>
                </a:solidFill>
                <a:hlinkClick r:id="rId13"/>
              </a:rPr>
              <a:t>https://youtu.be/-</a:t>
            </a:r>
            <a:r>
              <a:rPr lang="ru-RU" altLang="uk-UA" sz="1300" dirty="0" smtClean="0">
                <a:solidFill>
                  <a:srgbClr val="002949"/>
                </a:solidFill>
                <a:hlinkClick r:id="rId13"/>
              </a:rPr>
              <a:t>qJ2FCeOEWQ</a:t>
            </a:r>
            <a:endParaRPr lang="ru-RU" altLang="uk-UA" sz="1300" dirty="0" smtClean="0">
              <a:solidFill>
                <a:srgbClr val="002949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 smtClean="0">
                <a:solidFill>
                  <a:srgbClr val="002949"/>
                </a:solidFill>
              </a:rPr>
              <a:t>13</a:t>
            </a:r>
            <a:r>
              <a:rPr lang="ru-RU" altLang="uk-UA" sz="1300" dirty="0">
                <a:solidFill>
                  <a:srgbClr val="002949"/>
                </a:solidFill>
              </a:rPr>
              <a:t>. </a:t>
            </a:r>
            <a:r>
              <a:rPr lang="uk-UA" altLang="uk-UA" sz="1300" dirty="0" smtClean="0">
                <a:solidFill>
                  <a:srgbClr val="002949"/>
                </a:solidFill>
              </a:rPr>
              <a:t>Коментар до статті 16 (використання суддею </a:t>
            </a:r>
            <a:r>
              <a:rPr lang="ru-RU" altLang="uk-UA" sz="1300" dirty="0" smtClean="0">
                <a:solidFill>
                  <a:srgbClr val="002949"/>
                </a:solidFill>
              </a:rPr>
              <a:t>технологій </a:t>
            </a:r>
            <a:r>
              <a:rPr lang="ru-RU" altLang="uk-UA" sz="1300" dirty="0">
                <a:solidFill>
                  <a:srgbClr val="002949"/>
                </a:solidFill>
              </a:rPr>
              <a:t>ШІ) Кодексу суддівської </a:t>
            </a:r>
            <a:r>
              <a:rPr lang="ru-RU" altLang="uk-UA" sz="1300" dirty="0" smtClean="0">
                <a:solidFill>
                  <a:srgbClr val="002949"/>
                </a:solidFill>
              </a:rPr>
              <a:t>етики </a:t>
            </a:r>
            <a:r>
              <a:rPr lang="ru-RU" altLang="uk-UA" sz="1300" dirty="0" smtClean="0">
                <a:solidFill>
                  <a:srgbClr val="002949"/>
                </a:solidFill>
                <a:hlinkClick r:id="rId14"/>
              </a:rPr>
              <a:t>https</a:t>
            </a:r>
            <a:r>
              <a:rPr lang="ru-RU" altLang="uk-UA" sz="1300" dirty="0">
                <a:solidFill>
                  <a:srgbClr val="002949"/>
                </a:solidFill>
                <a:hlinkClick r:id="rId14"/>
              </a:rPr>
              <a:t>://</a:t>
            </a:r>
            <a:r>
              <a:rPr lang="ru-RU" altLang="uk-UA" sz="1300" dirty="0" smtClean="0">
                <a:solidFill>
                  <a:srgbClr val="002949"/>
                </a:solidFill>
                <a:hlinkClick r:id="rId14"/>
              </a:rPr>
              <a:t>constitutionalist.com.ua/komentar-do-statti-16-vykorystannia-suddeiu-tekhnolohij-shi-kodeksu-suddivskoi-etyky</a:t>
            </a:r>
            <a:r>
              <a:rPr lang="ru-RU" altLang="uk-UA" sz="1300" dirty="0" smtClean="0">
                <a:solidFill>
                  <a:srgbClr val="002949"/>
                </a:solidFill>
              </a:rPr>
              <a:t> </a:t>
            </a:r>
            <a:endParaRPr lang="ru-RU" altLang="uk-UA" sz="1300" dirty="0">
              <a:solidFill>
                <a:srgbClr val="002949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uk-UA" sz="1300" dirty="0">
              <a:solidFill>
                <a:srgbClr val="002949"/>
              </a:solidFill>
            </a:endParaRP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0506264A-CA60-1228-9A4D-4409394511AB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ДОДАТКОВІ ДЖЕРЕЛА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DE07478-08E0-39ED-2AB9-B99B5D34639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563E06CB-6092-36E9-3C6A-1B4FF6B9C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028107A-3699-427E-AA78-C770AD5EC5EB}" type="slidenum">
              <a:rPr lang="uk-UA" sz="1400" smtClean="0">
                <a:solidFill>
                  <a:srgbClr val="002949"/>
                </a:solidFill>
              </a:rPr>
              <a:t>33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EF77FF37-91C3-30E3-2BE3-BEC355FD7E70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3015FB7-0082-4B91-F218-B1310B023C9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703601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4FC462-91EA-4801-A062-F8D36BEF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25" y="5569506"/>
            <a:ext cx="493328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Дякую за увагу</a:t>
            </a:r>
            <a:r>
              <a:rPr lang="en-US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!</a:t>
            </a:r>
            <a:endParaRPr lang="uk-UA" altLang="ru-RU" sz="44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cxnSp>
        <p:nvCxnSpPr>
          <p:cNvPr id="7" name="Пряма сполучна лінія 2">
            <a:extLst>
              <a:ext uri="{FF2B5EF4-FFF2-40B4-BE49-F238E27FC236}">
                <a16:creationId xmlns:a16="http://schemas.microsoft.com/office/drawing/2014/main" id="{89431B16-B8A7-4491-BBE3-19389F18F114}"/>
              </a:ext>
            </a:extLst>
          </p:cNvPr>
          <p:cNvCxnSpPr>
            <a:cxnSpLocks/>
          </p:cNvCxnSpPr>
          <p:nvPr/>
        </p:nvCxnSpPr>
        <p:spPr>
          <a:xfrm>
            <a:off x="587375" y="5477773"/>
            <a:ext cx="90716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5AE18610-062B-FEA4-3C53-2BB8686D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A4B8-FBE2-42FD-8F7C-E331D756A450}" type="slidenum">
              <a:rPr lang="uk-UA" altLang="uk-UA" smtClean="0">
                <a:solidFill>
                  <a:srgbClr val="002949"/>
                </a:solidFill>
              </a:rPr>
              <a:pPr>
                <a:defRPr/>
              </a:pPr>
              <a:t>34</a:t>
            </a:fld>
            <a:endParaRPr lang="uk-UA" altLang="uk-UA" dirty="0">
              <a:solidFill>
                <a:srgbClr val="00294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E839E-C782-9CEF-F51B-928BA071D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A880EF-60F6-9475-56AC-F81D40ED7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1537557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Рекомендації з кіберзахисту інформаційно-комунікаційних систем, які використовують технології штучного інтелекту, затверджені наказом Адміністрації Держспецзв’язку від 23.02.2026 № 154</a:t>
            </a:r>
            <a:b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https://cip.gov.ua/ua/docs/nakaz-administraciyi-derzhspeczv-yazku-vid-23-02-2026-154-pro-zatverdzhennya-rekomendacii-z-kiberzakhistu-informaciino-komunikaciinikh-sistem-yaki-vikoristovuyut-tekhnologiyi-shtuchnogo-intelektu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7584C4D-4716-5C90-2AB6-4D4712278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941708"/>
            <a:ext cx="11395494" cy="3923069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Україна запровадила перші державні рекомендації з кіберзахисту систем, що використовують штучний інтелект, які визначають специфічні кіберзагрози для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AI-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систем, зокрема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data poisoning, prompt injection, model inversion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та </a:t>
            </a:r>
            <a:r>
              <a:rPr lang="en-US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model theft.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Документ підкреслює необхідність управління ризиками, контролю доступу, перевірки навчальних даних та використання методів диференціальної конфіденційності, щоб запобігти витоку персональних даних і компрометації моделей ШІ.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2D0C9ED-D980-8433-A92F-CB115BDF839B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D87431CE-16B6-06D0-07E7-A349BB0BCCDE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1FC7042-02C6-2574-1582-110644547EB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3C8FC28A-CAA7-E52E-20BA-91B4C8BC83BF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4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831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91583-E30C-4160-D176-6D86DDC5D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7CE4EE-2A5B-540F-C1E8-1F2CA588A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500063"/>
            <a:ext cx="10896415" cy="900112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Українська національна LLM та “суверенний ШІ”</a:t>
            </a:r>
            <a:b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https://mezha.ua/news/ukrainian-llm-will-use-google-gemma-model-306690</a:t>
            </a:r>
            <a:br>
              <a:rPr lang="ru-RU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https://thedigital.gov.ua/news/progress/pochynayemo-pratsiuvaty-z-nvidia-dlia-rozbudovy-suverennoho-shi-v-ukrayini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497FFCB-BA65-8336-50FF-B5FE47092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552755"/>
            <a:ext cx="11395494" cy="4170184"/>
          </a:xfrm>
        </p:spPr>
        <p:txBody>
          <a:bodyPr/>
          <a:lstStyle/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Україна створює національну LLM (Diia AI) як елемент цифрового суверенітету та нацбезпеки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Модель базується на Google Gemma 3 і призначена для державних сервісів та законодавчого контексту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Ключовий правовий виклик: які дані використовуються для навчання та донавчання моделей</a:t>
            </a:r>
          </a:p>
          <a:p>
            <a:pPr indent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Суверенний ШІ зменшує зовнішні ризики, але збільшує внутрішній ризик, якщо відсутні незалежний аудит і судовий контроль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1FECDFF-3AEE-B131-19F0-16F93ED6051D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D76123DF-33AA-4190-DAE6-2594780FCE21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E67BCAD-46C6-A3A2-4B1E-E2831D840D5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DD82D124-BF7C-CD75-513E-ACE4B787C126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834773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397F2-5F4F-24C5-6F41-5A535C33D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00758D-434A-1F58-3953-DAB523E90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1278765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Україна створює свій 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ChatGPT: </a:t>
            </a:r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Інтерв’ю з Мінцифри щодо національної 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LLM </a:t>
            </a:r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та АІ-агентів (РБК-Україна, 16.03.2026).</a:t>
            </a:r>
            <a:b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https://www.rbc.ua/rus/news/ukrayina-stvoryue-sviy-chatgpt-chi-zaminit-1773144607.html</a:t>
            </a:r>
            <a:r>
              <a:rPr lang="uk-UA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E8E8993-E792-B436-9ED0-B8A13AA2E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82918"/>
            <a:ext cx="11395494" cy="418186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Коли ми пишемо запит до ChatGPT, то розуміємо, що там використовують хмарні рішення… а ваші персональні дані фактично йдуть за кордон. Для нас такий сценарій неможливий, особливо в напрямі оборони, охорони здоров’я, держсекторі.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У Дія.АІ ми використовуємо технологію “маскування”, завдяки якій AI працює лише зі знеособленими даними, а не з реальним ім’ям чи номером паспорта. Тобто всі дані передають лише захищеними каналами, а історії чатів надійно зашифровані унікальним ключем, доступ до якого має лише користувач під час сесії.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5FF334E-25CC-9B78-4A5F-C1A33F9BA43C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6FB7CFB-8DD3-9EE6-98C2-96F6E96B6469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9A8FD69-019A-30BF-4015-EAE9A2D46D3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5700D16C-53E0-8A01-1257-1E841B357503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6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649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08C3A-FEFD-E1B6-9AA5-51637E9C4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B2845B-AE0F-B2E5-CD15-7640E3E94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897621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КОДЕКС СУДДІВСЬКОЇ ЕТИКИ (СТАТТЯ 16) </a:t>
            </a:r>
            <a:b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https://zakon.rada.gov.ua/rada/show/n0001415-24#Text</a:t>
            </a:r>
            <a:endParaRPr lang="uk-UA" sz="2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288080-5F7C-546A-A847-1AF55E446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/>
              <a:t>Використання суддею технологій штучного інтелекту є допустимим, якщо це: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впливає на незалежність та неупередженість судді,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оцінки доказів,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процесу ухвалення рішень,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порушує вимог законодавства.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3EB8888-F013-F71A-8754-E8DAEBF1DC2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4C25B0C-B3A5-8277-B519-2927B197F94F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1DBEFAF-BBA0-D9B1-B04E-6D5995FD8F0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CB2C24B-8072-F526-57BC-C2DC70E9E83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7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0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E5CEF-5750-EC83-94C9-5652E8A64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99E81-A801-3EB2-E3A0-BE696FBCF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1209753"/>
          </a:xfrm>
        </p:spPr>
        <p:txBody>
          <a:bodyPr/>
          <a:lstStyle/>
          <a:p>
            <a:pPr algn="ctr"/>
            <a:r>
              <a:rPr lang="uk-UA" sz="3400" b="1" noProof="0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Коментар </a:t>
            </a:r>
            <a:r>
              <a:rPr lang="uk-UA" sz="34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 Кодексу суддівської етики, затверджений </a:t>
            </a:r>
            <a:r>
              <a:rPr lang="uk-UA" sz="3400" b="1" noProof="0" dirty="0" smtClean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рішенням </a:t>
            </a:r>
            <a:r>
              <a:rPr lang="uk-UA" sz="34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Ради суддів України 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від 04.05.2024 № 14</a:t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https://constitutionalist.com.ua/komentar-do-statti-16-vykorystannia-suddeiu-tekhnolohij-shi-kodeksu-suddivskoi-etyky</a:t>
            </a:r>
            <a:r>
              <a:rPr lang="ru-RU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1C61EF0-4C12-1FC4-A4F9-D04394A78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13906"/>
            <a:ext cx="11395494" cy="4250872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9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Використання ШІ не лише не повинно порушувати, а й має забезпечувати реалізацію конституційних прав і свобод людини і громадянина. Особливу увагу слід приділити праву на захист персональних даних та повагу до особистого і сімейного життя.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9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Важливо враховувати вимоги законів України “Про інформацію”, “Про доступ до публічної інформації”, “Про захист персональних даних”, “Про державну таємницю” та законодавства у сфері кібербезпеки. Це запобігатиме несанкціонованому доступу до даних, їх неправомірному використанню.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494053B-7319-D526-C109-8BEC51E7B86C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706F233-DADC-64AE-F204-60909C5C5A7C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BEF7E1-B867-0618-C6BD-52F02B3620EE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A32D7AA-EEBF-1689-0C0C-E7FDFD0317ED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8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261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C4CD5-B435-64AA-C230-31DA221ED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383EAE-38BC-E9C3-7E56-21CA9E129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1209753"/>
          </a:xfrm>
        </p:spPr>
        <p:txBody>
          <a:bodyPr/>
          <a:lstStyle/>
          <a:p>
            <a:pPr algn="ctr"/>
            <a:r>
              <a:rPr lang="uk-UA" sz="34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Коментар до Кодексу суддівської етики, затверджений рішенням Ради суддів України 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від 04.05.2024 № 14</a:t>
            </a:r>
            <a:r>
              <a:rPr lang="ru-RU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https://constitutionalist.com.ua/komentar-do-statti-16-vykorystannia-suddeiu-tekhnolohij-shi-kodeksu-suddivskoi-etyky</a:t>
            </a:r>
            <a:r>
              <a:rPr lang="ru-RU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5046F4D-D199-081A-3E64-4709032F6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13906"/>
            <a:ext cx="11395494" cy="4250872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9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Перед застосуванням будь-якого цифрового інструменту судді пропонується провести коротку етичну самооцінку та поставити собі, для прикладу, такі запитання: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9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чи використовую я ШІ виключно як допоміжний засіб, а не як джерело судження?;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9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чи надає мені ШІ інформацію про використані джерела?;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9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чи зберігаю я контроль над результатом роботи ШІ, зокрема можливість змінити або відхилити його відповідь?;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9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чи не містить відповідь ШІ упередження?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115C093A-6E31-0E5C-3E34-5C5B85DF299E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D4D5922-9E73-0C0B-12D8-A452305D2503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96FFAE1-9EC4-40CD-3899-7898239C485E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smtClean="0">
                <a:solidFill>
                  <a:srgbClr val="002949"/>
                </a:solidFill>
              </a:rPr>
              <a:t>Гарантування права на приватність в умовах інтеграції ШІ у правосуддя</a:t>
            </a:r>
            <a:endParaRPr lang="ru-RU" altLang="uk-UA" dirty="0">
              <a:solidFill>
                <a:srgbClr val="002949"/>
              </a:solidFill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8237E508-1CAC-CBC3-C098-E0C27F846430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9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023178"/>
      </p:ext>
    </p:extLst>
  </p:cSld>
  <p:clrMapOvr>
    <a:masterClrMapping/>
  </p:clrMapOvr>
</p:sld>
</file>

<file path=ppt/theme/theme1.xml><?xml version="1.0" encoding="utf-8"?>
<a:theme xmlns:a="http://schemas.openxmlformats.org/drawingml/2006/main" name="Верховний Суд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Верховний Суд" id="{85927FFF-16E0-4779-9E9F-FDB9FC60E28B}" vid="{1C97956D-EB6D-4D66-A40D-6F9E3D9A6E3D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Верховний Суд</Template>
  <TotalTime>10106</TotalTime>
  <Words>3727</Words>
  <Application>Microsoft Office PowerPoint</Application>
  <PresentationFormat>Широкий екран</PresentationFormat>
  <Paragraphs>269</Paragraphs>
  <Slides>34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34</vt:i4>
      </vt:variant>
    </vt:vector>
  </HeadingPairs>
  <TitlesOfParts>
    <vt:vector size="40" baseType="lpstr">
      <vt:lpstr>Arial</vt:lpstr>
      <vt:lpstr>Calibri</vt:lpstr>
      <vt:lpstr>Calibri Light</vt:lpstr>
      <vt:lpstr>Roboto Condensed Light</vt:lpstr>
      <vt:lpstr>Times New Roman</vt:lpstr>
      <vt:lpstr>Верховний Суд</vt:lpstr>
      <vt:lpstr>Презентація PowerPoint</vt:lpstr>
      <vt:lpstr>ПЛАН</vt:lpstr>
      <vt:lpstr>Ukraine 2025 Report SWD(2025) 759 final ЄК: Звіт щодо України за 2025 рік (04.11.2025)  https://enlargement.ec.europa.eu/document/download/17115494-8122-4d10-8a06-2cf275eecde7_en?filename=ukraine-report-2025.pdf </vt:lpstr>
      <vt:lpstr>Рекомендації з кіберзахисту інформаційно-комунікаційних систем, які використовують технології штучного інтелекту, затверджені наказом Адміністрації Держспецзв’язку від 23.02.2026 № 154 https://cip.gov.ua/ua/docs/nakaz-administraciyi-derzhspeczv-yazku-vid-23-02-2026-154-pro-zatverdzhennya-rekomendacii-z-kiberzakhistu-informaciino-komunikaciinikh-sistem-yaki-vikoristovuyut-tekhnologiyi-shtuchnogo-intelektu</vt:lpstr>
      <vt:lpstr>Українська національна LLM та “суверенний ШІ” https://mezha.ua/news/ukrainian-llm-will-use-google-gemma-model-306690 https://thedigital.gov.ua/news/progress/pochynayemo-pratsiuvaty-z-nvidia-dlia-rozbudovy-suverennoho-shi-v-ukrayini</vt:lpstr>
      <vt:lpstr>Україна створює свій ChatGPT: Інтерв’ю з Мінцифри щодо національної LLM та АІ-агентів (РБК-Україна, 16.03.2026). https://www.rbc.ua/rus/news/ukrayina-stvoryue-sviy-chatgpt-chi-zaminit-1773144607.html </vt:lpstr>
      <vt:lpstr>КОДЕКС СУДДІВСЬКОЇ ЕТИКИ (СТАТТЯ 16)  https://zakon.rada.gov.ua/rada/show/n0001415-24#Text</vt:lpstr>
      <vt:lpstr>Коментар до Кодексу суддівської етики, затверджений рішенням Ради суддів України від 04.05.2024 № 14 https://constitutionalist.com.ua/komentar-do-statti-16-vykorystannia-suddeiu-tekhnolohij-shi-kodeksu-suddivskoi-etyky </vt:lpstr>
      <vt:lpstr>Коментар до Кодексу суддівської етики, затверджений рішенням Ради суддів України від 04.05.2024 № 14 https://constitutionalist.com.ua/komentar-do-statti-16-vykorystannia-suddeiu-tekhnolohij-shi-kodeksu-suddivskoi-etyky </vt:lpstr>
      <vt:lpstr>Рекомендації щодо відповідального використання систем штучного інтелекту для правників (Мінцифри) https://constitutionalist.com.ua/rekomendatsii-z-vidpovidalnoho-vykorystannia-shtuchnoho-intelektu-dlia-pravnykiv  </vt:lpstr>
      <vt:lpstr>ПОЛОЖЕННЯ ПРО ВИКОРИСТАННЯ ТЕХНОЛОГІЙ ШІ ПРАЦІВНИКАМИ АПАРАТУ ВС (Наказ від 08.12.25 № 117) https://court.gov.ua/storage/portal/supreme/rizne/Polozhennya_SHI.pdf    </vt:lpstr>
      <vt:lpstr>ЗАБОРОНЯЄТЬСЯ ВИКОРИСТАННЯ ТЕХНОЛОГІЇ ШІ ДЛЯ:</vt:lpstr>
      <vt:lpstr>ПРИНЦИП КОНФІДЕНЦІЙНОСТІ ТА БЕЗПЕКИ</vt:lpstr>
      <vt:lpstr>ШІ МОЖЕ ВИКОРИСТОВУВАТИСЯ ДЛЯ ТАКИХ РОБІТ:</vt:lpstr>
      <vt:lpstr>Claude’s Constitution: Training AI via a system of principles https://www.anthropic.com/news/claudes-constitution </vt:lpstr>
      <vt:lpstr>Council of Europe Framework Convention on Artificial Intelligence and Human Rights, Democracy and the Rule of Law (CETS № 225). https://www.coe.int/en/web/conventions/full-list2?module=treaty-detail&amp;treatynum=225 </vt:lpstr>
      <vt:lpstr>Regulation (EU) 2024/1689 of the European Parliament and of the Council of 13 June 2024 laying down harmonised rules on artificial intelligence (AI Act) https://eur-lex.europa.eu/eli/reg/2024/1689/oj </vt:lpstr>
      <vt:lpstr>EU Parliament blocks AI features over cyber, privacy fears // POLITICO. 16 February 2026. https://www.politico.eu/article/eu-parliament-blocks-ai-features-over-cyber-privacy-fears/</vt:lpstr>
      <vt:lpstr>Brussels knifes privacy to feed the AI boom // POLITICO.  https://www.politico.eu/article/brussels-knifes-privacy-to-feed-the-ai-boom-gdpr-digital-omnibus </vt:lpstr>
      <vt:lpstr>DIGITAL OMNIBUS</vt:lpstr>
      <vt:lpstr>Gemini зможе використовувати дані з Gmail, історії Пошуку та YouTube для персоналізованих відповідей https://mezha.ua/news/gemini-personal-intelligence-307752</vt:lpstr>
      <vt:lpstr>Judgment of the Court (First Chamber) of 04.09.2025 European Data Protection Supervisor v Single Resolution Board (C-413/23 P) https://infocuria.curia.europa.eu/tabs/affair?lang=FR&amp;searchTerm=C-413%2F23+P&amp;sort=SCORE-DESC  </vt:lpstr>
      <vt:lpstr>Apple notches win with dismissal of data privacy class action https://www.courthousenews.com/apple-notches-win-with-dismissal-of-data-privacy-class-action </vt:lpstr>
      <vt:lpstr>Apple notches win with dismissal of data privacy class action https://www.courthousenews.com/apple-notches-win-with-dismissal-of-data-privacy-class-action </vt:lpstr>
      <vt:lpstr>Google settles Google Assistant privacy lawsuit for $68 million: https://www.reuters.com/sustainability/boards-policy-regulation/google-settles-google-assistant-privacy-lawsuit-68-million-2026-01-26 </vt:lpstr>
      <vt:lpstr>Google settles Google Assistant privacy lawsuit for $68 million: https://www.reuters.com/sustainability/boards-policy-regulation/google-settles-google-assistant-privacy-lawsuit-68-million-2026-01-26 </vt:lpstr>
      <vt:lpstr>ТЕХНОЛОГІЧНІ МОЖЛИВОСТІ ШІ ТА РИЗИКИ ДЛЯ ПРИВАТНОСТІ</vt:lpstr>
      <vt:lpstr>ПРОТОКОЛ ЗАХИСТУ ПРИВАТНОСТІ ПРИ РОБОТІ З ШІ</vt:lpstr>
      <vt:lpstr>ПРОТОКОЛ ЗАХИСТУ ПРИВАТНОСТІ ПРИ РОБОТІ З ШІ</vt:lpstr>
      <vt:lpstr>UNESCO, AI Essentials for Judges, 2026, https://unesdoc.unesco.org/ark:/48223/pf0000396991  </vt:lpstr>
      <vt:lpstr>Instrucción 2/2026 sobre la utilización de sistemas de inteligencia artificial en el ejercicio de la actividad jurisdiccional (General Council of the Judiciary). https://www.boe.es/boe/dias/2026/01/30/pdfs/BOE-A-2026-2205.pdf 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Роман Палюх</dc:creator>
  <cp:lastModifiedBy>Ян Олександрович Берназюк</cp:lastModifiedBy>
  <cp:revision>603</cp:revision>
  <cp:lastPrinted>2025-11-27T12:45:14Z</cp:lastPrinted>
  <dcterms:created xsi:type="dcterms:W3CDTF">2018-11-30T10:25:38Z</dcterms:created>
  <dcterms:modified xsi:type="dcterms:W3CDTF">2026-03-23T08:19:05Z</dcterms:modified>
</cp:coreProperties>
</file>