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997" r:id="rId3"/>
    <p:sldId id="958" r:id="rId4"/>
    <p:sldId id="1044" r:id="rId5"/>
    <p:sldId id="1046" r:id="rId6"/>
    <p:sldId id="954" r:id="rId7"/>
    <p:sldId id="1062" r:id="rId8"/>
    <p:sldId id="993" r:id="rId9"/>
    <p:sldId id="1064" r:id="rId10"/>
    <p:sldId id="994" r:id="rId11"/>
    <p:sldId id="1066" r:id="rId12"/>
    <p:sldId id="1058" r:id="rId13"/>
    <p:sldId id="1060" r:id="rId14"/>
    <p:sldId id="1068" r:id="rId15"/>
    <p:sldId id="1069" r:id="rId16"/>
    <p:sldId id="1070" r:id="rId17"/>
    <p:sldId id="1074" r:id="rId18"/>
    <p:sldId id="1076" r:id="rId19"/>
    <p:sldId id="1040" r:id="rId20"/>
    <p:sldId id="279" r:id="rId21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997"/>
            <p14:sldId id="958"/>
            <p14:sldId id="1044"/>
            <p14:sldId id="1046"/>
            <p14:sldId id="954"/>
            <p14:sldId id="1062"/>
            <p14:sldId id="993"/>
            <p14:sldId id="1064"/>
            <p14:sldId id="994"/>
            <p14:sldId id="1066"/>
            <p14:sldId id="1058"/>
            <p14:sldId id="1060"/>
            <p14:sldId id="1068"/>
            <p14:sldId id="1069"/>
            <p14:sldId id="1070"/>
            <p14:sldId id="1074"/>
            <p14:sldId id="1076"/>
            <p14:sldId id="1040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  <p:cmAuthor id="2" name="Ян Олександрович Берназюк" initials="ЯОБ" lastIdx="0" clrIdx="1">
    <p:extLst>
      <p:ext uri="{19B8F6BF-5375-455C-9EA6-DF929625EA0E}">
        <p15:presenceInfo xmlns:p15="http://schemas.microsoft.com/office/powerpoint/2012/main" userId="S-1-5-21-788283012-2006182406-367807169-8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56" d="100"/>
          <a:sy n="56" d="100"/>
        </p:scale>
        <p:origin x="78" y="1308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20.03.2026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20.03.2026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 dirty="0"/>
          </a:p>
        </p:txBody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20.03.2026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hcac/self-governance/decisions/20.11.2025_1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ccje-opinion-no-26-2023-final/1680adade7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ccje-opinion-no-26-2023-final/1680adade7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ccje-opinion-no-26-2023-final/1680adade7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opinion-no-28-2025-of-the-ccje-published-/4880296bfa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rm.coe.int/opinion-no-28-2025-of-the-ccje-published-/4880296bf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13" Type="http://schemas.openxmlformats.org/officeDocument/2006/relationships/hyperlink" Target="https://youtu.be/-qJ2FCeOEWQ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12" Type="http://schemas.openxmlformats.org/officeDocument/2006/relationships/hyperlink" Target="https://youtu.be/UlghLhHV8os?si=nCpvAl5p5KP3tY_G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court.gov.ua/storage/portal/supreme/135.%20Limits_of_Interference_Private_Life_under_National_Security%20Threats_bernaziuk.pdf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court.gov.ua/storage/portal/supreme/161.%20Future_justice_independent_humane%20AI-era_bernaziuk%20%D0%B3%D0%BE%D1%82%D0%BE%D0%B2%D0%BE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Relationship Id="rId14" Type="http://schemas.openxmlformats.org/officeDocument/2006/relationships/hyperlink" Target="https://constitutionalist.com.ua/komentar-do-statti-16-vykorystannia-suddeiu-tekhnolohij-shi-kodeksu-suddivskoi-etyk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komentar-do-statti-16-vykorystannia-suddeiu-tekhnolohij-shi-kodeksu-suddivskoi-etyk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t.gov.ua/storage/portal/dsa/normatyvno-pravova%20baza/N_178_2025_dodatok.pd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824" y="397472"/>
            <a:ext cx="516037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6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600" dirty="0">
                <a:solidFill>
                  <a:schemeClr val="bg1"/>
                </a:solidFill>
              </a:rPr>
              <a:t>Проєкт Ради Європи «HELP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8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chemeClr val="bg1"/>
                </a:solidFill>
              </a:rPr>
              <a:t>Тьюторський курс HELP «Захист персональних даних при опублікуванні </a:t>
            </a:r>
            <a:r>
              <a:rPr lang="ru-RU" altLang="uk-UA" sz="1600" dirty="0">
                <a:solidFill>
                  <a:schemeClr val="bg1"/>
                </a:solidFill>
              </a:rPr>
              <a:t>судових рішень»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uk-UA" sz="800" dirty="0">
              <a:solidFill>
                <a:schemeClr val="bg1"/>
              </a:solidFill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chemeClr val="bg1"/>
                </a:solidFill>
              </a:rPr>
              <a:t>Панельна дискусія «Виклики в судочинстві та прокуратурі у зв’язку із розвитком Ш</a:t>
            </a:r>
            <a:r>
              <a:rPr lang="ru-RU" altLang="uk-UA" sz="1600" dirty="0">
                <a:solidFill>
                  <a:schemeClr val="bg1"/>
                </a:solidFill>
              </a:rPr>
              <a:t>І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6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chemeClr val="bg1"/>
                </a:solidFill>
              </a:rPr>
              <a:t>19 березня 2026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4400" dirty="0">
                <a:solidFill>
                  <a:schemeClr val="bg1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https://court.gov.ua/storage/portal/hcac/documents/orders/19.12.2024_56.pdf 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оформлення й візуалізація робочих звітів, графіків, діаграм тощо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і підходів до організації робочих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контенту та/або автоматизації ведення вебсторінок ВАКС у соціальних мережах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 для забезпечення зворотного зв'язку від відвідувачів ВАКС та учасників судових процесів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підвищення професійної кваліфікації працівників ВАКС, зокрема шляхом навчання методів пошуку матеріалів для саморозвитку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191777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Засади використання інструментів штучного інтелекту у ВАКС (наказ № 56 від 19.12.2024)</a:t>
            </a:r>
            <a:b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https://court.gov.ua/storage/portal/hcac/documents/orders/19.12.2024_56.pdf 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: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673525"/>
            <a:ext cx="11395494" cy="4004068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не замінює інтелектуальну складову людського капіталу ВАКС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не може слугувати допоміжним інструментом у питаннях, пов'язаних зі здійсненням правосуддя чи роботою ВАКС, як державного органу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завантаження службових документів ВАКС до інструментів ШІ не допускається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використання ШІ у судочинстві повинно ґрунтуватися на принципах незалежності суду і не впливати на об'єктивність судового процесу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48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3F281-B2C0-784F-40D6-E2D7AD08E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822604-7512-1363-D8B6-19F885E4F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Стратегія Вищого антикорупційного суду на 2026–2028 роки,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(рішенням </a:t>
            </a:r>
            <a:r>
              <a:rPr lang="ru-RU" sz="3400" b="1" dirty="0" err="1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зборів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суддів ВАКС № 1 від 20.11.2025)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https://court.gov.ua/storage/portal/hcac/self-governance/decisions/20.11.2025_1.pdf</a:t>
            </a: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 </a:t>
            </a:r>
            <a:endParaRPr lang="en-US" sz="20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F325FC-4291-F84C-7ACD-6749E618E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997617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передбачено використання ШІ та засобів цифровізації для істотного зростання операційної ефективності Суду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визначити потенційні процеси, які можливо оптимізувати (зокрема, через автоматизацію чи використання ШІ), у здійсненні судочинства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ШІ для створення інструментів транскрипції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оптимізація процесів через автоматизацію чи використання ШІ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технологій для цифровізації й автоматизації процесів у межах удосконалення системи діловодства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CE0D188-0E91-2AEA-1BD7-AAAB67A36E22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44823F5-7F39-E0B6-07BC-CD0EC2F3062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3EB7B2C-1399-B04B-7FFD-204D48293753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1663194-3B6C-715C-98DA-08C96B0CDE0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7060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№ 26 (2023) of CCJE Moving forward: the use of assistive technology in the judiciary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https://rm.coe.int/ccje-opinion-no-26-2023-final/1680adade7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09260"/>
            <a:ext cx="11395494" cy="4255517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переклад мови або доказів, голосовий диктант та послуги транскрипції, цифровий запис судових нотаток та </a:t>
            </a:r>
            <a:r>
              <a:rPr lang="uk-UA" sz="2200">
                <a:solidFill>
                  <a:srgbClr val="002949"/>
                </a:solidFill>
                <a:ea typeface="Roboto Condensed Light" panose="02000000000000000000" pitchFamily="2" charset="0"/>
              </a:rPr>
              <a:t>судових рішень</a:t>
            </a:r>
            <a:endParaRPr lang="uk-UA" sz="2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підготовка документів (включаючи аналітичні довідки у справах), оцінка доказів за допомогою технології електронного розкриття (</a:t>
            </a:r>
            <a:r>
              <a:rPr lang="en-US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e-disclosure)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ідентифікація та аналіз характеристик сторін судового процесу для виявлення бар'єрів у доступності для сторін, які мають специфічні характеристики або вразливості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ефективне сортування справ, ідентифікація проваджень, які потенційно придатні для спрощених або скорочених процедур, що дозволяє обробляти їх автоматично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надання сторонам рекомендацій щодо відповідних форм врегулювання спору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застосування інструментів електронних переговорів (</a:t>
            </a:r>
            <a:r>
              <a:rPr lang="en-US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e-negotiation) </a:t>
            </a: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або електронної медіації (</a:t>
            </a:r>
            <a:r>
              <a:rPr lang="en-US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e-mediation)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прогнозування потенційного результату провадження для сприяння врегулюванню спору.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13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777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№ 26 (2023) of CCJE Moving forward: the use of assistive technology in the judiciary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https://rm.coe.int/ccje-opinion-no-26-2023-final/1680adade7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42536"/>
            <a:ext cx="11395494" cy="4122241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rgbClr val="002949"/>
                </a:solidFill>
                <a:ea typeface="Roboto Condensed Light" panose="02000000000000000000" pitchFamily="2" charset="0"/>
              </a:rPr>
              <a:t>9.	пришвидшення та більш економічно ефективний правовий пошук, а також підготовка судових рішень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rgbClr val="002949"/>
                </a:solidFill>
                <a:ea typeface="Roboto Condensed Light" panose="02000000000000000000" pitchFamily="2" charset="0"/>
              </a:rPr>
              <a:t>10.	визначення релевантних доказів, а також надання шаблонів судових документів шляхом вилучення інформації зі справ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rgbClr val="002949"/>
                </a:solidFill>
                <a:ea typeface="Roboto Condensed Light" panose="02000000000000000000" pitchFamily="2" charset="0"/>
              </a:rPr>
              <a:t>11.	надання суддям оцінки суті справи та/або прогнозованих результатів провадження як засіб допомоги суддям в оцінці їхніх висновків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rgbClr val="002949"/>
                </a:solidFill>
                <a:ea typeface="Roboto Condensed Light" panose="02000000000000000000" pitchFamily="2" charset="0"/>
              </a:rPr>
              <a:t>12.	розумні форми правових досліджень, що посилюють здатність аналізувати складні правові бази, включаючи статути та адміністративні акти, а також європейську, національну та порівняльну юриспруденцію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rgbClr val="002949"/>
                </a:solidFill>
                <a:ea typeface="Roboto Condensed Light" panose="02000000000000000000" pitchFamily="2" charset="0"/>
              </a:rPr>
              <a:t>13.	автоматизований розподіл справ між суддями на основі критеріїв, погоджених судовою владою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rgbClr val="002949"/>
                </a:solidFill>
                <a:ea typeface="Roboto Condensed Light" panose="02000000000000000000" pitchFamily="2" charset="0"/>
              </a:rPr>
              <a:t>14.	моніторинг дотримання процесуальних норм, автоматичні нагадування суддям та сторонам про майбутні процесуальні строки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dirty="0">
                <a:solidFill>
                  <a:srgbClr val="002949"/>
                </a:solidFill>
                <a:ea typeface="Roboto Condensed Light" panose="02000000000000000000" pitchFamily="2" charset="0"/>
              </a:rPr>
              <a:t>15.	ідентифікація, групування та управління пілотними справами та/або масовими позовами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14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77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№ 26 (2023) of CCJE Moving forward: the use of assistive technology in the judiciary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https://rm.coe.int/ccje-opinion-no-26-2023-final/1680adade7</a:t>
            </a:r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09260"/>
            <a:ext cx="11395494" cy="4255517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кінцева відповідальність за судові рішення має залишатися за людьми; ШІ повинен підтримувати, а не замінювати суддів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ухвалення рішень повинно — явно та неявно — здійснюватися лише суддями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ухвалення рішень не може бути делеговане технології або здійснюватися за допомогою неї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технологія не повинна втручатися у сферу правосуддя 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технологія не повинна перешкоджати критичному мисленню суддів, оскільки це може призвести до стагнації правового розвитку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технологія, зокрема, не повинна використовуватися для прогнозування рішення конкретного судді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ШІ для прийняття рішень як заміни людським рішенням (не входить в обсяг допустимого використання технологій)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1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інструментів як заміни власному правовому дослідженню судді може підірвати здатність окремого судді досліджувати та приймати рішення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15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34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28 (2025) of CCJE On the importance of judicial well-being for the delivery of justice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https://rm.coe.int/opinion-no-28-2025-of-the-ccje-published-/4880296bfa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67160"/>
            <a:ext cx="11395494" cy="3688251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допоміжні технології мають використовуватися лише для підтримки та зміцнення верховенства права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ШІ та інших допоміжних технологій для пом’якшення робочого навантаження та стресу суддів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може бути корисним для збільшення кількості справ, які судді здатні розглянути протягом певного проміжку часу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16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709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6"/>
            <a:ext cx="10896415" cy="1205109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Opinion </a:t>
            </a:r>
            <a:r>
              <a:rPr lang="uk-UA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№</a:t>
            </a:r>
            <a: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28 (2025) CCJE On the importance of judicial well-being for the delivery of justice</a:t>
            </a:r>
            <a:br>
              <a:rPr lang="en-US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https://rm.coe.int/opinion-no-28-2025-of-the-ccje-published-/4880296bfa</a:t>
            </a:r>
            <a:r>
              <a:rPr lang="en-US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09260"/>
            <a:ext cx="11395494" cy="4255517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допоміжні технології не повинні використовуватися для прогнозування або заміни процесу прийняття рішень окремим суддею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судді не повинні вдаватися до покладання на технології без застосування необхідного нагляду за прийняттям рішень щодо результатів, вироблених використаною технологією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судді не повинні покладатися на технології без проведення належних перевірок для виявлення потенційних галюцинацій ШІ, які вони можуть містити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неналежне використання цих технологій може вплинути на якість виконаної роботи, якщо воно призводить до втрати суддівської автономії та контролю</a:t>
            </a:r>
          </a:p>
          <a:p>
            <a:pPr marL="742950" indent="-51435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2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захист добробуту суддів є критично важливим для ефективного та відповідального використання ШІ та інших допоміжних технологій, щоб уникнути недоречного надмірного покладання на них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17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891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4EB7-28F1-7A17-1172-7B41B9A42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DBD404-4892-E3E7-675E-B8323BD7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528306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ВИСНОВКИ</a:t>
            </a:r>
            <a:endParaRPr lang="en-US" sz="2800" b="1" dirty="0">
              <a:solidFill>
                <a:srgbClr val="004E9E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4EA5E0B-9681-30B5-99F9-EEBE75D64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32458"/>
            <a:ext cx="11395494" cy="4932319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Дозволені сфери використання ШІ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дозволено використовувати як асистивний інструмент для автоматизації технічних процесів, транскрипції, перекладу та систематизації даних.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Технології допустимі для аналізу судової практики, підготовки шаблонів документів та підтримки цифрової комунікації суду.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700" b="1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Заборонені сфери використання ШІ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Категорично заборонено делегувати алгоритмам оцінку доказів, юридичну кваліфікацію фактів та безпосереднє ухвалення рішень.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7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Недопустимим є завантаження конфіденційних даних у загальнодоступні системи та використання ШІ для прогнозування індивідуальної поведінки чи рішень конкретних суддів.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56105B-2DF6-AE12-1517-881133BEA10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5A2F6A-BC57-3718-AD3D-E17890E44E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EF100F8-CAE0-A300-A849-2B7CBF20E4B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7F2538A-EDBA-0491-46CA-911D7BE0D3C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18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770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0D323-AE4D-80E4-0E71-D0D5182B3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BB2D1CC0-46E8-5832-495F-E1A1090F5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509370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3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Україні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300" dirty="0">
                <a:solidFill>
                  <a:srgbClr val="002949"/>
                </a:solidFill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300" dirty="0">
              <a:solidFill>
                <a:srgbClr val="002949"/>
              </a:solidFill>
              <a:effectLst/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300" dirty="0">
                <a:effectLst/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300" u="sng" kern="100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3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3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3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3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3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AI Uphold the Rule of Law? 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https://law.ukma.edu.ua/wp-content/uploads/2025/11/Rule-of-Law-and-AI-Challenges.pdf</a:t>
            </a:r>
            <a:r>
              <a:rPr lang="en-US" altLang="uk-UA" sz="13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30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9. Берназюк Ян. Правосуддя майбутнього: збереження незалежності та людяності в еру ШІ </a:t>
            </a:r>
            <a:r>
              <a:rPr lang="en-US" altLang="uk-UA" sz="1300" dirty="0">
                <a:solidFill>
                  <a:srgbClr val="002949"/>
                </a:solidFill>
                <a:hlinkClick r:id="rId10"/>
              </a:rPr>
              <a:t>https://court.gov.ua/storage/portal/supreme/161.%20Future_justice_independent_humane%20AI-era_bernaziuk%20%D0%B3%D0%BE%D1%82%D0%BE%D0%B2%D0%BE.pdf</a:t>
            </a:r>
            <a:r>
              <a:rPr lang="uk-UA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  <a:hlinkClick r:id="rId11"/>
              </a:rPr>
              <a:t>https://court.gov.ua/storage/portal/supreme/135.%20Limits_of_Interference_Private_Life_under_National_Security%20Threats_bernaziuk.pdf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11. Берназюк Ян, Фонова Олена. Правосуддя 2035: між правом і кодом. Випуск № 18 подкастів НШСУ </a:t>
            </a:r>
            <a:r>
              <a:rPr lang="ru-RU" altLang="uk-UA" sz="1300" dirty="0">
                <a:solidFill>
                  <a:srgbClr val="002949"/>
                </a:solidFill>
                <a:hlinkClick r:id="rId12"/>
              </a:rPr>
              <a:t>https://youtu.be/UlghLhHV8os?si=nCpvAl5p5KP3tY_G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12. Штучний інтелект у роботі адвоката та судовому процесі: можливості, межі, відповідальність </a:t>
            </a:r>
            <a:r>
              <a:rPr lang="ru-RU" altLang="uk-UA" sz="1300" dirty="0">
                <a:solidFill>
                  <a:srgbClr val="002949"/>
                </a:solidFill>
                <a:hlinkClick r:id="rId13"/>
              </a:rPr>
              <a:t>https://youtu.be/-qJ2FCeOEWQ</a:t>
            </a:r>
            <a:endParaRPr lang="ru-RU" altLang="uk-UA" sz="1300" dirty="0">
              <a:solidFill>
                <a:srgbClr val="002949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300" dirty="0">
                <a:solidFill>
                  <a:srgbClr val="002949"/>
                </a:solidFill>
              </a:rPr>
              <a:t>13. </a:t>
            </a:r>
            <a:r>
              <a:rPr lang="uk-UA" altLang="uk-UA" sz="1300" dirty="0">
                <a:solidFill>
                  <a:srgbClr val="002949"/>
                </a:solidFill>
              </a:rPr>
              <a:t>Коментар до статті 16 (використання суддею </a:t>
            </a:r>
            <a:r>
              <a:rPr lang="ru-RU" altLang="uk-UA" sz="1300" dirty="0">
                <a:solidFill>
                  <a:srgbClr val="002949"/>
                </a:solidFill>
              </a:rPr>
              <a:t>технологій ШІ) Кодексу суддівської етики </a:t>
            </a:r>
            <a:r>
              <a:rPr lang="ru-RU" altLang="uk-UA" sz="1300" dirty="0">
                <a:solidFill>
                  <a:srgbClr val="002949"/>
                </a:solidFill>
                <a:hlinkClick r:id="rId14"/>
              </a:rPr>
              <a:t>https://constitutionalist.com.ua/komentar-do-statti-16-vykorystannia-suddeiu-tekhnolohij-shi-kodeksu-suddivskoi-etyky</a:t>
            </a:r>
            <a:r>
              <a:rPr lang="ru-RU" altLang="uk-UA" sz="13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uk-UA" sz="13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0506264A-CA60-1228-9A4D-4409394511AB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2DE07478-08E0-39ED-2AB9-B99B5D34639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563E06CB-6092-36E9-3C6A-1B4FF6B9C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EF77FF37-91C3-30E3-2BE3-BEC355FD7E7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3015FB7-0082-4B91-F218-B1310B023C9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70360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5"/>
          </a:xfrm>
        </p:spPr>
        <p:txBody>
          <a:bodyPr/>
          <a:lstStyle/>
          <a:p>
            <a:pPr algn="ctr"/>
            <a:r>
              <a:rPr lang="uk-UA" sz="4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ПЛАН</a:t>
            </a:r>
            <a:endParaRPr lang="uk-UA" sz="4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155941"/>
            <a:ext cx="11395494" cy="4708838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Кодекс суддівської етики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Національні акти, що регулюють використання ШІ у судочинстві: дозволено, обмежено та заборонено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Аналіз висновків </a:t>
            </a:r>
            <a:r>
              <a:rPr lang="ru-RU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КРЄС</a:t>
            </a: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, </a:t>
            </a:r>
            <a:r>
              <a:rPr lang="uk-UA" sz="3600">
                <a:solidFill>
                  <a:srgbClr val="002949"/>
                </a:solidFill>
                <a:ea typeface="Roboto Condensed Light" panose="02000000000000000000" pitchFamily="2" charset="0"/>
              </a:rPr>
              <a:t>що стосуються </a:t>
            </a: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використання ШІ у судочинстві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Висновки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</a:rPr>
              <a:t>Додаткові джерела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2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2351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20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E5CEF-5750-EC83-94C9-5652E8A64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99E81-A801-3EB2-E3A0-BE696FBCF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2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до Кодексу суддівської етики, затверджений рішенням Ради суддів України </a:t>
            </a:r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04.05.2024 № 14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1C61EF0-4C12-1FC4-A4F9-D04394A78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організація та систематизація доказів, наприклад, створення хронології подій на основі документів, індексація великих масивів текстових доказів для полегшення пошуку, виявлення дублікатів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аналіз структурованих даних: наприклад, аналіз фінансових транзакцій на предмет нетипових операцій у справах про економічні злочини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виявлення певних об’єктів на фото- чи відеоматеріалах (наприклад, розпізнавання облич або номерних знаків) (при цьому висновок про значення цього об’єкта робить суддя)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ефективно обробляти великі обсяги інформації, знаходити тенденції, виявляти зв’язки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пошук релевантної практики (як допоміжна функція)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494053B-7319-D526-C109-8BEC51E7B86C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9706F233-DADC-64AE-F204-60909C5C5A7C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BEF7E1-B867-0618-C6BD-52F02B3620E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A32D7AA-EEBF-1689-0C0C-E7FDFD0317ED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4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26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C4CD5-B435-64AA-C230-31DA221ED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383EAE-38BC-E9C3-7E56-21CA9E129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1209753"/>
          </a:xfrm>
        </p:spPr>
        <p:txBody>
          <a:bodyPr/>
          <a:lstStyle/>
          <a:p>
            <a:pPr algn="ctr"/>
            <a:r>
              <a:rPr lang="uk-UA" sz="3400" b="1" noProof="0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Коментар до Кодексу суддівської етики, затверджений рішенням Ради суддів України </a:t>
            </a:r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від 04.05.2024 № 14</a:t>
            </a:r>
            <a: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https://constitutionalist.com.ua/komentar-do-statti-16-vykorystannia-suddeiu-tekhnolohij-shi-kodeksu-suddivskoi-etyky</a:t>
            </a:r>
            <a:r>
              <a:rPr lang="ru-RU" sz="17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046F4D-D199-081A-3E64-4709032F68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13906"/>
            <a:ext cx="11395494" cy="4250872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Оцінка доказів не може бути делегована ШІ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не може пропонувати результат справи (наприклад, рішення про задоволення)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ШІ не може здійснювати юридичну кваліфікацію фактів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Суддя не може використовувати ШІ для визначення пріоритетності чи достовірності доказів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автоматизоване визначення достовірності чи важливості доказів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тлумачення права та ухвалення рішень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Заборонена підготовка мотивувальної частини рішень без контролю з боку судді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Заборонено делегування ухвалення рішення ШІ, оскільки це означало б відмову від суддівської функції та відповідальності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15C093A-6E31-0E5C-3E34-5C5B85DF299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D4D5922-9E73-0C0B-12D8-A452305D2503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96FFAE1-9EC4-40CD-3899-7898239C485E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237E508-1CAC-CBC3-C098-E0C27F84643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uk-UA" sz="1400" dirty="0">
                <a:solidFill>
                  <a:srgbClr val="002949"/>
                </a:solidFill>
              </a:rPr>
              <a:t>5</a:t>
            </a:r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23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20</a:t>
            </a: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судової практики з метою забезпечення її єдності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судових рішень із метою виявлення системних причин виникнення спорів (превентивне правосуддя) та підготовки пропозицій щодо вдосконалення законодавства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наповнення Бази правових позицій Верховного Суду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 на основі відкритих джерел інформації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підготовка аналітичних документів і звітів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процесів, візуалізація даних у вигляді графіків і діаграм тощо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та поширення інформації про діяльність Верховного Суду, сприяння веденню вебсторінок Верховного Суду в соціальних мережах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чат-ботів, зокрема, для забезпечення зворотного зв'язку з відвідувачами Верховного Суду й учасниками судових процесів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матеріалів для саморозвитку, підвищення кваліфікації та професійного навчання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та підходів до організації робочих процесів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переклад документів з іноземних мов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8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виконання суто технічних завдань (наприклад, перевірка граматики, форматування тексту, транскрибування)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20</a:t>
            </a: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не може замінити професійну діяльність працівника (його критичне мислення, фахове судження, правову кваліфікацію та прийняття остаточного рішення)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використовувати загальнодоступні технології ШІ для роботи з інформацією з обмеженим доступом (конфіденційною, таємною та службовою інформацією)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опрацювання 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автоматичне створення проєктів рішень та будь-яких інших процесуальних документів, що ухвалюються у межах судового провадження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прогнозувати індивідуальні рішення суддів у конкретних справах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опрацювання матеріалів судової справи, що містять персональні дані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аналіз та моніторинг поведінки працівників</a:t>
            </a:r>
          </a:p>
          <a:p>
            <a:pPr marL="571500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19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завантажувати службові документи, що містять інформацію з обмеженим доступом, у тому числі персональні дані суб'єктів звернення або учасників процесу, банківську таємницю, адвокатську таємницю тощо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29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796020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Концепція ЄСІКС (наказ ДСА України від 30.04.2025 № 178)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https://court.gov.ua/storage/portal/dsa/normatyvno-pravova%20baza/N_178_2025_dodatok.pdf</a:t>
            </a: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277768"/>
            <a:ext cx="11395494" cy="4399825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розпізнавання текстів завантажених в Систему документів</a:t>
            </a:r>
            <a:r>
              <a:rPr lang="en-US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їх класифікація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виявлення в текстах документів інформаційних сутностей, що можуть мати юридичне значення</a:t>
            </a:r>
            <a:r>
              <a:rPr lang="en-US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деперсоналізація</a:t>
            </a:r>
            <a:r>
              <a:rPr lang="en-US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та маскування конфіденційної інформації</a:t>
            </a:r>
            <a:endParaRPr lang="en-US" sz="2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стенограма судових засідань та службових нарад, інші перетворення мовлення в текст </a:t>
            </a:r>
            <a:endParaRPr lang="en-US" sz="2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озвучування текстів судових рішень, інших документів на запит користувача, озвучування елементів інтерфейсу Системи, зокрема для людей з порушенням зору </a:t>
            </a:r>
            <a:endParaRPr lang="en-US" sz="2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вмісту документів, перевірка вмісту на наявність змістових, граматичних, орфографічних, пунктуаційних помилок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перевірка актуальності норм законодавства, на які посилається автор документа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автоматичний переклад документів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755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79" y="377507"/>
            <a:ext cx="10896415" cy="796020"/>
          </a:xfrm>
        </p:spPr>
        <p:txBody>
          <a:bodyPr/>
          <a:lstStyle/>
          <a:p>
            <a:pPr algn="ctr"/>
            <a: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Концепція ЄСІКС (наказ ДСА України від 30.04.2025 № 178)</a:t>
            </a:r>
            <a:br>
              <a:rPr lang="ru-RU" sz="3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https://court.gov.ua/storage/portal/dsa/normatyvno-pravova%20baza/N_178_2025_dodatok.pdf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277768"/>
            <a:ext cx="11395494" cy="4399825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8. контекстний семантичний пошук релевантних документів, підбір судової практики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9. рекомендація методології дослідження матеріалів та розгляду судової справи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10. генерація проєктів процесуальних документів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11. виявлення </a:t>
            </a:r>
            <a:r>
              <a:rPr lang="uk-UA" sz="2500" dirty="0" err="1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девіацій</a:t>
            </a: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під час розгляду судової справи, зокрема ігнорування контексту, поданих доказів та аргументів, відхилення від судової практики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12. надання базової правової допомоги користувачам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13. підбір оптимальної моделі розгляду справи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14. віртуальний аватар-асистент на базі технологій штучного інтелекту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15. максимальна підтримка та супровід користувача без спеціальної підготовки на всіх етапах процесуальної взаємодії з судами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Сучасні виклики в судочинстві зумовлені розвитком штучного інтелекту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242252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10236</TotalTime>
  <Words>2310</Words>
  <Application>Microsoft Office PowerPoint</Application>
  <PresentationFormat>Широкий екран</PresentationFormat>
  <Paragraphs>211</Paragraphs>
  <Slides>20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Кодекс суддівської етики (СТАТТЯ 16)  https://zakon.rada.gov.ua/rada/show/n0001415-24#Text</vt:lpstr>
      <vt:lpstr>Коментар до Кодексу суддівської етики, затверджений рішенням Ради суддів України від 04.05.2024 № 14 https://constitutionalist.com.ua/komentar-do-statti-16-vykorystannia-suddeiu-tekhnolohij-shi-kodeksu-suddivskoi-etyky </vt:lpstr>
      <vt:lpstr>Коментар до Кодексу суддівської етики, затверджений рішенням Ради суддів України від 04.05.2024 № 14 https://constitutionalist.com.ua/komentar-do-statti-16-vykorystannia-suddeiu-tekhnolohij-shi-kodeksu-suddivskoi-etyky </vt:lpstr>
      <vt:lpstr>Положення про використання технологій ШІ працівниками Апарату ВС (Наказ від 08.12.2025 № 117) https://court.gov.ua/storage/portal/supreme/rizne/Polozhennya_SHI.pdf    </vt:lpstr>
      <vt:lpstr>Положення про використання технологій ШІ працівниками Апарату ВС (Наказ від 08.12.2025 № 117) https://court.gov.ua/storage/portal/supreme/rizne/Polozhennya_SHI.pdf    </vt:lpstr>
      <vt:lpstr>Концепція ЄСІКС (наказ ДСА України від 30.04.2025 № 178) https://court.gov.ua/storage/portal/dsa/normatyvno-pravova%20baza/N_178_2025_dodatok.pdf </vt:lpstr>
      <vt:lpstr>Концепція ЄСІКС (наказ ДСА України від 30.04.2025 № 178) https://court.gov.ua/storage/portal/dsa/normatyvno-pravova%20baza/N_178_2025_dodatok.pdf</vt:lpstr>
      <vt:lpstr>Засади використання інструментів штучного інтелекту у ВАКС (наказ № 56 від 19.12.2024) https://court.gov.ua/storage/portal/hcac/documents/orders/19.12.2024_56.pdf :</vt:lpstr>
      <vt:lpstr>Засади використання інструментів штучного інтелекту у ВАКС (наказ № 56 від 19.12.2024) https://court.gov.ua/storage/portal/hcac/documents/orders/19.12.2024_56.pdf :</vt:lpstr>
      <vt:lpstr>Стратегія Вищого антикорупційного суду на 2026–2028 роки, (рішенням зборів суддів ВАКС № 1 від 20.11.2025) https://court.gov.ua/storage/portal/hcac/self-governance/decisions/20.11.2025_1.pdf   </vt:lpstr>
      <vt:lpstr>Opinion № 26 (2023) of CCJE Moving forward: the use of assistive technology in the judiciary https://rm.coe.int/ccje-opinion-no-26-2023-final/1680adade7  </vt:lpstr>
      <vt:lpstr>Opinion № 26 (2023) of CCJE Moving forward: the use of assistive technology in the judiciary https://rm.coe.int/ccje-opinion-no-26-2023-final/1680adade7  </vt:lpstr>
      <vt:lpstr>Opinion № 26 (2023) of CCJE Moving forward: the use of assistive technology in the judiciary https://rm.coe.int/ccje-opinion-no-26-2023-final/1680adade7  </vt:lpstr>
      <vt:lpstr>Opinion № 28 (2025) of CCJE On the importance of judicial well-being for the delivery of justice https://rm.coe.int/opinion-no-28-2025-of-the-ccje-published-/4880296bfa  </vt:lpstr>
      <vt:lpstr>Opinion № 28 (2025) CCJE On the importance of judicial well-being for the delivery of justice https://rm.coe.int/opinion-no-28-2025-of-the-ccje-published-/4880296bfa  </vt:lpstr>
      <vt:lpstr>ВИСНОВКИ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Олександрович Берназюк</cp:lastModifiedBy>
  <cp:revision>616</cp:revision>
  <cp:lastPrinted>2025-11-27T12:45:14Z</cp:lastPrinted>
  <dcterms:created xsi:type="dcterms:W3CDTF">2018-11-30T10:25:38Z</dcterms:created>
  <dcterms:modified xsi:type="dcterms:W3CDTF">2026-03-20T13:06:29Z</dcterms:modified>
</cp:coreProperties>
</file>