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37"/>
  </p:notesMasterIdLst>
  <p:handoutMasterIdLst>
    <p:handoutMasterId r:id="rId38"/>
  </p:handoutMasterIdLst>
  <p:sldIdLst>
    <p:sldId id="256" r:id="rId2"/>
    <p:sldId id="997" r:id="rId3"/>
    <p:sldId id="994" r:id="rId4"/>
    <p:sldId id="1066" r:id="rId5"/>
    <p:sldId id="1080" r:id="rId6"/>
    <p:sldId id="1058" r:id="rId7"/>
    <p:sldId id="1078" r:id="rId8"/>
    <p:sldId id="1060" r:id="rId9"/>
    <p:sldId id="1070" r:id="rId10"/>
    <p:sldId id="958" r:id="rId11"/>
    <p:sldId id="1044" r:id="rId12"/>
    <p:sldId id="1046" r:id="rId13"/>
    <p:sldId id="954" r:id="rId14"/>
    <p:sldId id="1062" r:id="rId15"/>
    <p:sldId id="1082" r:id="rId16"/>
    <p:sldId id="1085" r:id="rId17"/>
    <p:sldId id="1087" r:id="rId18"/>
    <p:sldId id="1083" r:id="rId19"/>
    <p:sldId id="1076" r:id="rId20"/>
    <p:sldId id="1090" r:id="rId21"/>
    <p:sldId id="1091" r:id="rId22"/>
    <p:sldId id="1092" r:id="rId23"/>
    <p:sldId id="1093" r:id="rId24"/>
    <p:sldId id="1094" r:id="rId25"/>
    <p:sldId id="1095" r:id="rId26"/>
    <p:sldId id="1100" r:id="rId27"/>
    <p:sldId id="1101" r:id="rId28"/>
    <p:sldId id="1102" r:id="rId29"/>
    <p:sldId id="1103" r:id="rId30"/>
    <p:sldId id="1108" r:id="rId31"/>
    <p:sldId id="1105" r:id="rId32"/>
    <p:sldId id="1106" r:id="rId33"/>
    <p:sldId id="1098" r:id="rId34"/>
    <p:sldId id="1040" r:id="rId35"/>
    <p:sldId id="279" r:id="rId36"/>
  </p:sldIdLst>
  <p:sldSz cx="12192000" cy="6858000"/>
  <p:notesSz cx="9928225" cy="6797675"/>
  <p:defaultTextStyle>
    <a:defPPr>
      <a:defRPr lang="uk-UA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озділ за замовчуванням" id="{A582119A-734D-428B-9DF0-AEC51D4D306F}">
          <p14:sldIdLst>
            <p14:sldId id="256"/>
            <p14:sldId id="997"/>
            <p14:sldId id="994"/>
            <p14:sldId id="1066"/>
            <p14:sldId id="1080"/>
            <p14:sldId id="1058"/>
            <p14:sldId id="1078"/>
            <p14:sldId id="1060"/>
            <p14:sldId id="1070"/>
            <p14:sldId id="958"/>
            <p14:sldId id="1044"/>
            <p14:sldId id="1046"/>
            <p14:sldId id="954"/>
            <p14:sldId id="1062"/>
            <p14:sldId id="1082"/>
            <p14:sldId id="1085"/>
            <p14:sldId id="1087"/>
            <p14:sldId id="1083"/>
            <p14:sldId id="1076"/>
            <p14:sldId id="1090"/>
            <p14:sldId id="1091"/>
            <p14:sldId id="1092"/>
            <p14:sldId id="1093"/>
            <p14:sldId id="1094"/>
            <p14:sldId id="1095"/>
            <p14:sldId id="1100"/>
            <p14:sldId id="1101"/>
            <p14:sldId id="1102"/>
            <p14:sldId id="1103"/>
            <p14:sldId id="1108"/>
            <p14:sldId id="1105"/>
            <p14:sldId id="1106"/>
            <p14:sldId id="1098"/>
            <p14:sldId id="1040"/>
            <p14:sldId id="27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026">
          <p15:clr>
            <a:srgbClr val="A4A3A4"/>
          </p15:clr>
        </p15:guide>
        <p15:guide id="2" orient="horz" pos="368" userDrawn="1">
          <p15:clr>
            <a:srgbClr val="A4A3A4"/>
          </p15:clr>
        </p15:guide>
        <p15:guide id="3" pos="370" userDrawn="1">
          <p15:clr>
            <a:srgbClr val="A4A3A4"/>
          </p15:clr>
        </p15:guide>
        <p15:guide id="4" pos="7310" userDrawn="1">
          <p15:clr>
            <a:srgbClr val="A4A3A4"/>
          </p15:clr>
        </p15:guide>
        <p15:guide id="5" orient="horz" pos="2160">
          <p15:clr>
            <a:srgbClr val="A4A3A4"/>
          </p15:clr>
        </p15:guide>
        <p15:guide id="6" orient="horz" pos="3952" userDrawn="1">
          <p15:clr>
            <a:srgbClr val="A4A3A4"/>
          </p15:clr>
        </p15:guide>
        <p15:guide id="7" orient="horz" pos="3861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Ян Берназюк" initials="ЯБ" lastIdx="1" clrIdx="0">
    <p:extLst>
      <p:ext uri="{19B8F6BF-5375-455C-9EA6-DF929625EA0E}">
        <p15:presenceInfo xmlns:p15="http://schemas.microsoft.com/office/powerpoint/2012/main" userId="581687679c8901c1" providerId="Windows Live"/>
      </p:ext>
    </p:extLst>
  </p:cmAuthor>
  <p:cmAuthor id="2" name="Ян Олександрович Берназюк" initials="ЯОБ" lastIdx="0" clrIdx="1">
    <p:extLst>
      <p:ext uri="{19B8F6BF-5375-455C-9EA6-DF929625EA0E}">
        <p15:presenceInfo xmlns:p15="http://schemas.microsoft.com/office/powerpoint/2012/main" userId="S-1-5-21-788283012-2006182406-367807169-811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E9E"/>
    <a:srgbClr val="002949"/>
    <a:srgbClr val="38B6AB"/>
    <a:srgbClr val="F0E8E3"/>
    <a:srgbClr val="3742D1"/>
    <a:srgbClr val="4E9EC4"/>
    <a:srgbClr val="0086CD"/>
    <a:srgbClr val="FFD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77" autoAdjust="0"/>
    <p:restoredTop sz="94683"/>
  </p:normalViewPr>
  <p:slideViewPr>
    <p:cSldViewPr snapToGrid="0">
      <p:cViewPr varScale="1">
        <p:scale>
          <a:sx n="62" d="100"/>
          <a:sy n="62" d="100"/>
        </p:scale>
        <p:origin x="84" y="1176"/>
      </p:cViewPr>
      <p:guideLst>
        <p:guide orient="horz" pos="1026"/>
        <p:guide orient="horz" pos="368"/>
        <p:guide pos="370"/>
        <p:guide pos="7310"/>
        <p:guide orient="horz" pos="2160"/>
        <p:guide orient="horz" pos="3952"/>
        <p:guide orient="horz" pos="386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commentAuthors" Target="commentAuthor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738AE7D6-9F2C-0AF5-4B14-A9F0CD3F6F7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2"/>
            <a:ext cx="4303025" cy="339725"/>
          </a:xfrm>
          <a:prstGeom prst="rect">
            <a:avLst/>
          </a:prstGeom>
        </p:spPr>
        <p:txBody>
          <a:bodyPr vert="horz" lIns="91010" tIns="45505" rIns="91010" bIns="45505" rtlCol="0"/>
          <a:lstStyle>
            <a:lvl1pPr algn="l">
              <a:defRPr sz="1200">
                <a:latin typeface="Roboto Condensed Light" pitchFamily="2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F2608C5-03C0-CA44-8353-2AE8765BD8E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622027" y="2"/>
            <a:ext cx="4304611" cy="339725"/>
          </a:xfrm>
          <a:prstGeom prst="rect">
            <a:avLst/>
          </a:prstGeom>
        </p:spPr>
        <p:txBody>
          <a:bodyPr vert="horz" lIns="91010" tIns="45505" rIns="91010" bIns="45505" rtlCol="0"/>
          <a:lstStyle>
            <a:lvl1pPr algn="r">
              <a:defRPr sz="1200">
                <a:latin typeface="Roboto Condensed Light" pitchFamily="2" charset="0"/>
              </a:defRPr>
            </a:lvl1pPr>
          </a:lstStyle>
          <a:p>
            <a:pPr>
              <a:defRPr/>
            </a:pPr>
            <a:fld id="{E7EA5089-53EE-4CBB-B62B-B9A651D87BD1}" type="datetimeFigureOut">
              <a:rPr lang="ru-RU"/>
              <a:pPr>
                <a:defRPr/>
              </a:pPr>
              <a:t>24.03.2026</a:t>
            </a:fld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D098E000-D926-439C-33F0-FCEA6E6F7E5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6457950"/>
            <a:ext cx="4303025" cy="338138"/>
          </a:xfrm>
          <a:prstGeom prst="rect">
            <a:avLst/>
          </a:prstGeom>
        </p:spPr>
        <p:txBody>
          <a:bodyPr vert="horz" lIns="91010" tIns="45505" rIns="91010" bIns="45505" rtlCol="0" anchor="b"/>
          <a:lstStyle>
            <a:lvl1pPr algn="l">
              <a:defRPr sz="1200">
                <a:latin typeface="Roboto Condensed Light" pitchFamily="2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9EB6885-EFFA-612F-2359-60114B13977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622027" y="6457950"/>
            <a:ext cx="4304611" cy="338138"/>
          </a:xfrm>
          <a:prstGeom prst="rect">
            <a:avLst/>
          </a:prstGeom>
        </p:spPr>
        <p:txBody>
          <a:bodyPr vert="horz" wrap="square" lIns="91010" tIns="45505" rIns="91010" bIns="45505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Roboto Condensed Light" panose="02000000000000000000" pitchFamily="2" charset="0"/>
              </a:defRPr>
            </a:lvl1pPr>
          </a:lstStyle>
          <a:p>
            <a:pPr>
              <a:defRPr/>
            </a:pPr>
            <a:fld id="{C1E25D22-76F2-4431-8BE9-1D06623099E0}" type="slidenum">
              <a:rPr lang="ru-RU" altLang="ru-RU"/>
              <a:pPr>
                <a:defRPr/>
              </a:pPr>
              <a:t>‹№›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>
            <a:extLst>
              <a:ext uri="{FF2B5EF4-FFF2-40B4-BE49-F238E27FC236}">
                <a16:creationId xmlns:a16="http://schemas.microsoft.com/office/drawing/2014/main" id="{25EE5FBB-4E7C-B40F-7763-EAC2A0B1646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2"/>
            <a:ext cx="4303025" cy="339725"/>
          </a:xfrm>
          <a:prstGeom prst="rect">
            <a:avLst/>
          </a:prstGeom>
        </p:spPr>
        <p:txBody>
          <a:bodyPr vert="horz" lIns="91010" tIns="45505" rIns="91010" bIns="45505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Roboto Condensed Light" pitchFamily="2" charset="0"/>
              </a:defRPr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659982A2-DD16-EB8E-955B-55C0C263C43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622027" y="2"/>
            <a:ext cx="4304611" cy="339725"/>
          </a:xfrm>
          <a:prstGeom prst="rect">
            <a:avLst/>
          </a:prstGeom>
        </p:spPr>
        <p:txBody>
          <a:bodyPr vert="horz" lIns="91010" tIns="45505" rIns="91010" bIns="45505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Roboto Condensed Light" pitchFamily="2" charset="0"/>
              </a:defRPr>
            </a:lvl1pPr>
          </a:lstStyle>
          <a:p>
            <a:pPr>
              <a:defRPr/>
            </a:pPr>
            <a:fld id="{FDE46209-69DC-44F0-8A9D-9F7686D4781A}" type="datetimeFigureOut">
              <a:rPr lang="uk-UA"/>
              <a:pPr>
                <a:defRPr/>
              </a:pPr>
              <a:t>24.03.2026</a:t>
            </a:fld>
            <a:endParaRPr lang="uk-UA" dirty="0"/>
          </a:p>
        </p:txBody>
      </p:sp>
      <p:sp>
        <p:nvSpPr>
          <p:cNvPr id="4" name="Місце для зображення 3">
            <a:extLst>
              <a:ext uri="{FF2B5EF4-FFF2-40B4-BE49-F238E27FC236}">
                <a16:creationId xmlns:a16="http://schemas.microsoft.com/office/drawing/2014/main" id="{2637A17B-7B88-6B88-DFF2-ACDF19B95B2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925763" y="849313"/>
            <a:ext cx="4076700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010" tIns="45505" rIns="91010" bIns="45505" rtlCol="0" anchor="ctr"/>
          <a:lstStyle/>
          <a:p>
            <a:pPr lvl="0"/>
            <a:endParaRPr lang="uk-UA" noProof="0" dirty="0"/>
          </a:p>
        </p:txBody>
      </p:sp>
      <p:sp>
        <p:nvSpPr>
          <p:cNvPr id="5" name="Місце для нотаток 4">
            <a:extLst>
              <a:ext uri="{FF2B5EF4-FFF2-40B4-BE49-F238E27FC236}">
                <a16:creationId xmlns:a16="http://schemas.microsoft.com/office/drawing/2014/main" id="{EA25E2B2-5A23-8B6D-9776-7AA8E07D1F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92030" y="3271840"/>
            <a:ext cx="7944166" cy="2676525"/>
          </a:xfrm>
          <a:prstGeom prst="rect">
            <a:avLst/>
          </a:prstGeom>
        </p:spPr>
        <p:txBody>
          <a:bodyPr vert="horz" lIns="91010" tIns="45505" rIns="91010" bIns="45505" rtlCol="0"/>
          <a:lstStyle/>
          <a:p>
            <a:pPr lvl="0"/>
            <a:r>
              <a:rPr lang="uk-UA" noProof="0" dirty="0"/>
              <a:t>Відредагуйте стиль зразка тексту</a:t>
            </a:r>
          </a:p>
          <a:p>
            <a:pPr lvl="1"/>
            <a:r>
              <a:rPr lang="uk-UA" noProof="0" dirty="0"/>
              <a:t>Другий рівень</a:t>
            </a:r>
          </a:p>
          <a:p>
            <a:pPr lvl="2"/>
            <a:r>
              <a:rPr lang="uk-UA" noProof="0" dirty="0"/>
              <a:t>Третій рівень</a:t>
            </a:r>
          </a:p>
          <a:p>
            <a:pPr lvl="3"/>
            <a:r>
              <a:rPr lang="uk-UA" noProof="0" dirty="0"/>
              <a:t>Четвертий рівень</a:t>
            </a:r>
          </a:p>
          <a:p>
            <a:pPr lvl="4"/>
            <a:r>
              <a:rPr lang="uk-UA" noProof="0" dirty="0"/>
              <a:t>П’ятий рівень</a:t>
            </a:r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21E580B6-E2E0-DAA2-1338-EB90582AC7B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1" y="6457952"/>
            <a:ext cx="4303025" cy="339725"/>
          </a:xfrm>
          <a:prstGeom prst="rect">
            <a:avLst/>
          </a:prstGeom>
        </p:spPr>
        <p:txBody>
          <a:bodyPr vert="horz" lIns="91010" tIns="45505" rIns="91010" bIns="45505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Roboto Condensed Light" pitchFamily="2" charset="0"/>
              </a:defRPr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B305F669-AEA4-BEE1-80ED-F2BC81C0726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622027" y="6457952"/>
            <a:ext cx="4304611" cy="339725"/>
          </a:xfrm>
          <a:prstGeom prst="rect">
            <a:avLst/>
          </a:prstGeom>
        </p:spPr>
        <p:txBody>
          <a:bodyPr vert="horz" wrap="square" lIns="91010" tIns="45505" rIns="91010" bIns="45505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Roboto Condensed Light" panose="02000000000000000000" pitchFamily="2" charset="0"/>
              </a:defRPr>
            </a:lvl1pPr>
          </a:lstStyle>
          <a:p>
            <a:pPr>
              <a:defRPr/>
            </a:pPr>
            <a:fld id="{AD5E7DE3-1AE7-4703-B5A5-E3B50F059203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Roboto Condensed Light" pitchFamily="2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Roboto Condensed Light" pitchFamily="2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Roboto Condensed Light" pitchFamily="2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Roboto Condensed Light" pitchFamily="2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Roboto Condensed Light" pitchFamily="2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Образ слайда 1">
            <a:extLst>
              <a:ext uri="{FF2B5EF4-FFF2-40B4-BE49-F238E27FC236}">
                <a16:creationId xmlns:a16="http://schemas.microsoft.com/office/drawing/2014/main" id="{EC123180-4134-DF4E-785D-39CBDB5C47E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uk-UA" dirty="0"/>
          </a:p>
        </p:txBody>
      </p:sp>
      <p:sp>
        <p:nvSpPr>
          <p:cNvPr id="5123" name="Заметки 2">
            <a:extLst>
              <a:ext uri="{FF2B5EF4-FFF2-40B4-BE49-F238E27FC236}">
                <a16:creationId xmlns:a16="http://schemas.microsoft.com/office/drawing/2014/main" id="{312169F0-1EA8-FC51-7151-606C144D08C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/>
          </a:p>
        </p:txBody>
      </p:sp>
      <p:sp>
        <p:nvSpPr>
          <p:cNvPr id="5124" name="Номер слайда 3">
            <a:extLst>
              <a:ext uri="{FF2B5EF4-FFF2-40B4-BE49-F238E27FC236}">
                <a16:creationId xmlns:a16="http://schemas.microsoft.com/office/drawing/2014/main" id="{FD25675B-1AFB-8EBE-427A-E8EFEDC7599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8188" indent="-2841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6650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2263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6288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3488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0688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7888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75088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44C9BBA-1121-4372-A223-AC5E6F5CC0C9}" type="slidenum">
              <a:rPr lang="uk-UA" altLang="uk-UA">
                <a:latin typeface="Roboto Condensed Light" panose="02000000000000000000" pitchFamily="2" charset="0"/>
              </a:rPr>
              <a:pPr/>
              <a:t>1</a:t>
            </a:fld>
            <a:endParaRPr lang="uk-UA" altLang="uk-UA" dirty="0">
              <a:latin typeface="Roboto Condensed Light" panose="02000000000000000000" pitchFamily="2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AA8ED688-EA9D-61C5-A44B-F55D15E720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2A0AA-8F14-463A-B142-283B990E42D1}" type="datetime1">
              <a:rPr lang="uk-UA" smtClean="0"/>
              <a:t>24.03.2026</a:t>
            </a:fld>
            <a:endParaRPr lang="uk-UA" dirty="0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F12B7512-7EB2-DA19-46B7-56794379F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AB66CE9B-243A-B895-DE85-B46D60D6A8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A36708-AE8B-4B85-9B65-228F0635230B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4030150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3FB3C76D-3FFE-763E-4EE5-2A99E753A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220ABF-94A0-4458-A503-65FD43098299}" type="datetime1">
              <a:rPr lang="uk-UA" smtClean="0"/>
              <a:t>24.03.2026</a:t>
            </a:fld>
            <a:endParaRPr lang="uk-UA" dirty="0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D0A6F11-8148-EC28-C421-ABF4862C6B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87B56B1A-9CE4-8114-6966-A045B2D00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4F0B48-4A94-4504-A6C0-3A970785A124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2193732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A0CB74CD-04BD-591A-4CDD-5926DD78B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F0229F-B9CA-431A-B51F-1F8A35B8DC77}" type="datetime1">
              <a:rPr lang="uk-UA" smtClean="0"/>
              <a:t>24.03.2026</a:t>
            </a:fld>
            <a:endParaRPr lang="uk-UA" dirty="0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D127B8D6-3995-C4DE-DD03-0D84EC35E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9A58A045-F125-D6D3-71A7-99BD4E10C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A6392A-C09C-4467-9777-3DF3F4931805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172682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C9C0276E-6541-BA52-E161-CE331C0B1A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8E5E7C-9C28-4F83-A4C5-B4A7F7D1D00C}" type="datetime1">
              <a:rPr lang="uk-UA" smtClean="0"/>
              <a:t>24.03.2026</a:t>
            </a:fld>
            <a:endParaRPr lang="uk-UA" dirty="0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C7DDD959-5CE9-DE4E-E0DB-D16F2C624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CBAD9C21-6A07-273E-32EB-90B9801FB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457EC5-9B54-49ED-9CA6-C2B51A92FA73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2605227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5F4B40DE-7744-E223-33EE-0FC832A8C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F1511E-535D-4954-AF01-FFE74FA62650}" type="datetime1">
              <a:rPr lang="uk-UA" smtClean="0"/>
              <a:t>24.03.2026</a:t>
            </a:fld>
            <a:endParaRPr lang="uk-UA" dirty="0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67955B39-CD41-967F-D3C9-49E2F0DC0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AC395E2B-5CDE-5E43-970C-EF311F5ED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516EA7-C336-4E60-ADB4-B52A6B1073E8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2127845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3">
            <a:extLst>
              <a:ext uri="{FF2B5EF4-FFF2-40B4-BE49-F238E27FC236}">
                <a16:creationId xmlns:a16="http://schemas.microsoft.com/office/drawing/2014/main" id="{A3C90BE2-957C-03F8-1F9F-8F0443FFFA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96ECDB-68B7-4C01-9488-DCF337BDEAC4}" type="datetime1">
              <a:rPr lang="uk-UA" smtClean="0"/>
              <a:t>24.03.2026</a:t>
            </a:fld>
            <a:endParaRPr lang="uk-UA" dirty="0"/>
          </a:p>
        </p:txBody>
      </p:sp>
      <p:sp>
        <p:nvSpPr>
          <p:cNvPr id="6" name="Місце для нижнього колонтитула 4">
            <a:extLst>
              <a:ext uri="{FF2B5EF4-FFF2-40B4-BE49-F238E27FC236}">
                <a16:creationId xmlns:a16="http://schemas.microsoft.com/office/drawing/2014/main" id="{7F0EFF87-884A-FDE7-CC72-F0E8FB07F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7" name="Місце для номера слайда 5">
            <a:extLst>
              <a:ext uri="{FF2B5EF4-FFF2-40B4-BE49-F238E27FC236}">
                <a16:creationId xmlns:a16="http://schemas.microsoft.com/office/drawing/2014/main" id="{8CC73E7E-C44D-D440-5AEA-931F69F32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B77D72-FDE4-4F0D-B779-DE79087AB794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1947340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3">
            <a:extLst>
              <a:ext uri="{FF2B5EF4-FFF2-40B4-BE49-F238E27FC236}">
                <a16:creationId xmlns:a16="http://schemas.microsoft.com/office/drawing/2014/main" id="{EA0DD99F-8DA5-F2B0-254A-B8A1308B5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38CA85-2DB2-44C4-AF50-DAAF1E05620C}" type="datetime1">
              <a:rPr lang="uk-UA" smtClean="0"/>
              <a:t>24.03.2026</a:t>
            </a:fld>
            <a:endParaRPr lang="uk-UA" dirty="0"/>
          </a:p>
        </p:txBody>
      </p:sp>
      <p:sp>
        <p:nvSpPr>
          <p:cNvPr id="8" name="Місце для нижнього колонтитула 4">
            <a:extLst>
              <a:ext uri="{FF2B5EF4-FFF2-40B4-BE49-F238E27FC236}">
                <a16:creationId xmlns:a16="http://schemas.microsoft.com/office/drawing/2014/main" id="{16D392BE-E061-7D98-F1D5-C1C8D3872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9" name="Місце для номера слайда 5">
            <a:extLst>
              <a:ext uri="{FF2B5EF4-FFF2-40B4-BE49-F238E27FC236}">
                <a16:creationId xmlns:a16="http://schemas.microsoft.com/office/drawing/2014/main" id="{FC71E889-4BED-A140-925A-AC31DDF43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CAA662-D07E-4DEE-9289-2C855F9547C6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4112208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3">
            <a:extLst>
              <a:ext uri="{FF2B5EF4-FFF2-40B4-BE49-F238E27FC236}">
                <a16:creationId xmlns:a16="http://schemas.microsoft.com/office/drawing/2014/main" id="{AA7AD9E1-47C8-9944-ABD5-45EADE34C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C54C13-E40A-4086-BBB0-B10FF979CBEA}" type="datetime1">
              <a:rPr lang="uk-UA" smtClean="0"/>
              <a:t>24.03.2026</a:t>
            </a:fld>
            <a:endParaRPr lang="uk-UA" dirty="0"/>
          </a:p>
        </p:txBody>
      </p:sp>
      <p:sp>
        <p:nvSpPr>
          <p:cNvPr id="4" name="Місце для нижнього колонтитула 4">
            <a:extLst>
              <a:ext uri="{FF2B5EF4-FFF2-40B4-BE49-F238E27FC236}">
                <a16:creationId xmlns:a16="http://schemas.microsoft.com/office/drawing/2014/main" id="{5EC659C4-05E1-EB28-C2DF-96D8CC00C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5" name="Місце для номера слайда 5">
            <a:extLst>
              <a:ext uri="{FF2B5EF4-FFF2-40B4-BE49-F238E27FC236}">
                <a16:creationId xmlns:a16="http://schemas.microsoft.com/office/drawing/2014/main" id="{D4237CF1-DE7F-FE35-5BF4-A6A97EF5A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2905D2-CC1C-4F8C-8D9C-4837BFB0BAA3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159744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3">
            <a:extLst>
              <a:ext uri="{FF2B5EF4-FFF2-40B4-BE49-F238E27FC236}">
                <a16:creationId xmlns:a16="http://schemas.microsoft.com/office/drawing/2014/main" id="{FF345E8C-B5CC-DBD2-49BF-3F8E11BF2C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7350F9-2A98-4BB4-BE07-1E76DE1FF9AA}" type="datetime1">
              <a:rPr lang="uk-UA" smtClean="0"/>
              <a:t>24.03.2026</a:t>
            </a:fld>
            <a:endParaRPr lang="uk-UA" dirty="0"/>
          </a:p>
        </p:txBody>
      </p:sp>
      <p:sp>
        <p:nvSpPr>
          <p:cNvPr id="3" name="Місце для нижнього колонтитула 4">
            <a:extLst>
              <a:ext uri="{FF2B5EF4-FFF2-40B4-BE49-F238E27FC236}">
                <a16:creationId xmlns:a16="http://schemas.microsoft.com/office/drawing/2014/main" id="{8E0F689E-CF76-E819-6A24-BCC65EDCA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4" name="Місце для номера слайда 5">
            <a:extLst>
              <a:ext uri="{FF2B5EF4-FFF2-40B4-BE49-F238E27FC236}">
                <a16:creationId xmlns:a16="http://schemas.microsoft.com/office/drawing/2014/main" id="{0D0CB2BC-E645-6849-7A8D-828A4AB5B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12A4B8-FBE2-42FD-8F7C-E331D756A450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187850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5" name="Місце для дати 3">
            <a:extLst>
              <a:ext uri="{FF2B5EF4-FFF2-40B4-BE49-F238E27FC236}">
                <a16:creationId xmlns:a16="http://schemas.microsoft.com/office/drawing/2014/main" id="{C7262A28-1D71-BC9C-361E-8193A841A1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E9A1FD-498C-4D6B-8066-378AFBFB37CA}" type="datetime1">
              <a:rPr lang="uk-UA" smtClean="0"/>
              <a:t>24.03.2026</a:t>
            </a:fld>
            <a:endParaRPr lang="uk-UA" dirty="0"/>
          </a:p>
        </p:txBody>
      </p:sp>
      <p:sp>
        <p:nvSpPr>
          <p:cNvPr id="6" name="Місце для нижнього колонтитула 4">
            <a:extLst>
              <a:ext uri="{FF2B5EF4-FFF2-40B4-BE49-F238E27FC236}">
                <a16:creationId xmlns:a16="http://schemas.microsoft.com/office/drawing/2014/main" id="{A521B7DB-A673-7716-B38E-B2B440DEA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7" name="Місце для номера слайда 5">
            <a:extLst>
              <a:ext uri="{FF2B5EF4-FFF2-40B4-BE49-F238E27FC236}">
                <a16:creationId xmlns:a16="http://schemas.microsoft.com/office/drawing/2014/main" id="{C430E745-9939-F461-9FF4-ACDFCDE1D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7728BF-03AA-4335-BB35-CA4255D550D5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2809920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uk-UA" noProof="0" dirty="0"/>
              <a:t>Клацніть піктограму, щоб додати зображення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5" name="Місце для дати 3">
            <a:extLst>
              <a:ext uri="{FF2B5EF4-FFF2-40B4-BE49-F238E27FC236}">
                <a16:creationId xmlns:a16="http://schemas.microsoft.com/office/drawing/2014/main" id="{EAD98881-2ACD-B166-5782-7741EE21F2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EBF41A-40A1-4AD2-912A-3E0B3D58C3BD}" type="datetime1">
              <a:rPr lang="uk-UA" smtClean="0"/>
              <a:t>24.03.2026</a:t>
            </a:fld>
            <a:endParaRPr lang="uk-UA" dirty="0"/>
          </a:p>
        </p:txBody>
      </p:sp>
      <p:sp>
        <p:nvSpPr>
          <p:cNvPr id="6" name="Місце для нижнього колонтитула 4">
            <a:extLst>
              <a:ext uri="{FF2B5EF4-FFF2-40B4-BE49-F238E27FC236}">
                <a16:creationId xmlns:a16="http://schemas.microsoft.com/office/drawing/2014/main" id="{A20CC5D9-3E6C-7EE8-9D04-C4BDBC52A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7" name="Місце для номера слайда 5">
            <a:extLst>
              <a:ext uri="{FF2B5EF4-FFF2-40B4-BE49-F238E27FC236}">
                <a16:creationId xmlns:a16="http://schemas.microsoft.com/office/drawing/2014/main" id="{9185126F-D584-C2C3-AFD8-CF584FC06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91BF11-B2ED-427F-8A4E-915E4DE31228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2129051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8E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Місце для заголовка 1">
            <a:extLst>
              <a:ext uri="{FF2B5EF4-FFF2-40B4-BE49-F238E27FC236}">
                <a16:creationId xmlns:a16="http://schemas.microsoft.com/office/drawing/2014/main" id="{145B3D2B-C7D7-7980-44A7-F0F89E85FA3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uk-UA" altLang="uk-UA"/>
              <a:t>Клацніть, щоб редагувати стиль зразка заголовка</a:t>
            </a:r>
          </a:p>
        </p:txBody>
      </p:sp>
      <p:sp>
        <p:nvSpPr>
          <p:cNvPr id="1027" name="Місце для тексту 2">
            <a:extLst>
              <a:ext uri="{FF2B5EF4-FFF2-40B4-BE49-F238E27FC236}">
                <a16:creationId xmlns:a16="http://schemas.microsoft.com/office/drawing/2014/main" id="{6564B427-26C4-01D2-D649-C81805085E9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altLang="uk-UA"/>
              <a:t>Відредагуйте стиль зразка тексту</a:t>
            </a:r>
          </a:p>
          <a:p>
            <a:pPr lvl="1"/>
            <a:r>
              <a:rPr lang="uk-UA" altLang="uk-UA"/>
              <a:t>Другий рівень</a:t>
            </a:r>
          </a:p>
          <a:p>
            <a:pPr lvl="2"/>
            <a:r>
              <a:rPr lang="uk-UA" altLang="uk-UA"/>
              <a:t>Третій рівень</a:t>
            </a:r>
          </a:p>
          <a:p>
            <a:pPr lvl="3"/>
            <a:r>
              <a:rPr lang="uk-UA" altLang="uk-UA"/>
              <a:t>Четвертий рівень</a:t>
            </a:r>
          </a:p>
          <a:p>
            <a:pPr lvl="4"/>
            <a:r>
              <a:rPr lang="uk-UA" alt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81D6CE43-1EAA-523D-DAB2-2987A26D32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Roboto Condensed Light" pitchFamily="2" charset="0"/>
              </a:defRPr>
            </a:lvl1pPr>
          </a:lstStyle>
          <a:p>
            <a:pPr>
              <a:defRPr/>
            </a:pPr>
            <a:fld id="{CFF024C6-0B6E-4252-A21D-446B0B3BC755}" type="datetime1">
              <a:rPr lang="uk-UA" smtClean="0"/>
              <a:t>24.03.2026</a:t>
            </a:fld>
            <a:endParaRPr lang="uk-UA" dirty="0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7EACE517-7161-2385-5C82-22A5011625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Roboto Condensed Light" pitchFamily="2" charset="0"/>
              </a:defRPr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6AD0EEA3-846C-8CE7-CBB8-FCE48699AD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Roboto Condensed Light" panose="02000000000000000000" pitchFamily="2" charset="0"/>
              </a:defRPr>
            </a:lvl1pPr>
          </a:lstStyle>
          <a:p>
            <a:pPr>
              <a:defRPr/>
            </a:pPr>
            <a:fld id="{5BCFE2EF-88FD-44AD-B231-08CC0BF5B23B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Roboto Condensed Light" pitchFamily="2" charset="0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boto Condensed Light" panose="02000000000000000000" pitchFamily="2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boto Condensed Light" panose="02000000000000000000" pitchFamily="2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boto Condensed Light" panose="02000000000000000000" pitchFamily="2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boto Condensed Light" panose="02000000000000000000" pitchFamily="2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Roboto Condensed Light" pitchFamily="2" charset="0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Roboto Condensed Light" pitchFamily="2" charset="0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Roboto Condensed Light" pitchFamily="2" charset="0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Roboto Condensed Light" pitchFamily="2" charset="0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Roboto Condensed Light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rada/show/n0001415-24#Text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constitutionalist.com.ua/komentar-do-statti-16-vykorystannia-suddeiu-tekhnolohij-shi-kodeksu-suddivskoi-etyky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constitutionalist.com.ua/komentar-do-statti-16-vykorystannia-suddeiu-tekhnolohij-shi-kodeksu-suddivskoi-etyky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constitutionalist.com.ua/poperednij-proiekt-polozhennia-pro-vykorystannia-tekhnolohij-shi-pratsivnykamy-aparatu-vs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constitutionalist.com.ua/poperednij-proiekt-polozhennia-pro-vykorystannia-tekhnolohij-shi-pratsivnykamy-aparatu-vs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court.gov.ua/storage/portal/dsa/normatyvno-pravova%20baza/N_178_2025_dodatok.pdf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cip.gov.ua/ua/docs/nakaz-administraciyi-derzhspeczv-yazku-vid-23-02-2026-154-pro-zatverdzhennya-rekomendacii-z-kiberzakhistu-informaciino-komunikaciinikh-sistem-yaki-vikoristovuyut-tekhnologiyi-shtuchnogo-intelektu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cip.gov.ua/ua/docs/nakaz-administraciyi-derzhspeczv-yazku-vid-23-02-2026-154-pro-zatverdzhennya-rekomendacii-z-kiberzakhistu-informaciino-komunikaciinikh-sistem-yaki-vikoristovuyut-tekhnologiyi-shtuchnogo-intelektu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constitutionalist.com.ua/rekomendatsii-z-vidpovidalnoho-vykorystannia-shtuchnoho-intelektu-dlia-pravnykiv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s://thedigital.gov.ua/news/shtuchnyy-intelekt/rik-shi-transformatsiyi-krayiny-shcho-zminylosia-dlia-milyoniv-ukrayintsiv-ta-derzavy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s://thedigital.gov.ua/news/shtuchnyy-intelekt/vid-rozvytku-shi-do-khmarnykh-tekhnolohiy-rozpochynayemo-novyy-etap-spivpratsi-z-microsoft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s://thedigital.gov.ua/news/shtuchnyy-intelekt/shtuchnyy-intelekt-u-sudakh-ta-diyi-posyliuyemo-miznarodni-partnerstva-iz-shi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https://itukraine.org.ua/en/the-it-ukraine-association-joined-the-discussion-on-the-artificial-intelligence-development-strategy-of-ukraine-until-2030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court.gov.ua/storage/portal/hcac/documents/orders/19.12.2024_56.pdf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ravojustice.eu/ua/post/shtuchnij-intelekt-u-sudovomu-administruvanni-mizhnarodnij-dosvid-ta-ukrayinski-praktiki" TargetMode="Externa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hyperlink" Target="https://nsj.gov.ua/ua/news/koli-tehnologii-pratsuut-na-pravosuddya" TargetMode="Externa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hyperlink" Target="https://nsj.gov.ua/ua/ogoloshennya/kurs-radi-evropi-help-zahist-personalnih-danih-pri-opublikuvanni-sudovih-rishen" TargetMode="Externa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hyperlink" Target="https://constitutionalist.com.ua/artificial-intelligence-in-the-ukrainian-judiciary-charting-the-course-under-the-digital-gavel" TargetMode="External"/><Relationship Id="rId13" Type="http://schemas.openxmlformats.org/officeDocument/2006/relationships/hyperlink" Target="https://youtu.be/-qJ2FCeOEWQ" TargetMode="External"/><Relationship Id="rId3" Type="http://schemas.openxmlformats.org/officeDocument/2006/relationships/hyperlink" Target="https://so.supreme.court.gov.ua/news/949/naukovi-nadbannia-iak-osnova-dlia-nastupnykh-krokiv-na-shliakhu-intehratsii-shtuchnoho-intelektu-v-systemu-pravosuddia" TargetMode="External"/><Relationship Id="rId7" Type="http://schemas.openxmlformats.org/officeDocument/2006/relationships/hyperlink" Target="https://yur-gazeta.com/publications/practice/sudova-praktika/era-shi-y-rol-verhovnih-sudiv-u-cifroviy-transformaciyi-pravosuddya.html" TargetMode="External"/><Relationship Id="rId12" Type="http://schemas.openxmlformats.org/officeDocument/2006/relationships/hyperlink" Target="https://youtu.be/UlghLhHV8os?si=nCpvAl5p5KP3tY_G" TargetMode="External"/><Relationship Id="rId2" Type="http://schemas.openxmlformats.org/officeDocument/2006/relationships/hyperlink" Target="https://so.supreme.court.gov.ua/authors/934/shtuchnyi-intelekt-ta-systema-pravosuddia-ukrainy-rezultaty-spivpratsi-u-rotsi-sh%D1%81ho-mynuv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lovo.nsj.gov.ua/images/pdf/2024_4_49/nsj_4_49_2024.pdf" TargetMode="External"/><Relationship Id="rId11" Type="http://schemas.openxmlformats.org/officeDocument/2006/relationships/hyperlink" Target="https://court.gov.ua/storage/portal/supreme/135.%20Limits_of_Interference_Private_Life_under_National_Security%20Threats_bernaziuk.pdf" TargetMode="External"/><Relationship Id="rId5" Type="http://schemas.openxmlformats.org/officeDocument/2006/relationships/hyperlink" Target="https://constitutionalist.com.ua/artificial-intelligence-and-the-judicial-system-of-ukraine-results-of-cooperation-in-the-past-year" TargetMode="External"/><Relationship Id="rId10" Type="http://schemas.openxmlformats.org/officeDocument/2006/relationships/hyperlink" Target="https://court.gov.ua/storage/portal/supreme/161.%20Future_justice_independent_humane%20AI-era_bernaziuk%20%D0%B3%D0%BE%D1%82%D0%BE%D0%B2%D0%BE.pdf" TargetMode="External"/><Relationship Id="rId4" Type="http://schemas.openxmlformats.org/officeDocument/2006/relationships/hyperlink" Target="https://so.supreme.court.gov.ua/news/986/tsyfrova-era-pravosuddia-rol-shi-u-zabezpechenni-iednosti-sudovoi-praktyky-v-ukraini" TargetMode="External"/><Relationship Id="rId9" Type="http://schemas.openxmlformats.org/officeDocument/2006/relationships/hyperlink" Target="https://law.ukma.edu.ua/wp-content/uploads/2025/11/Rule-of-Law-and-AI-Challenges.pdf" TargetMode="External"/><Relationship Id="rId14" Type="http://schemas.openxmlformats.org/officeDocument/2006/relationships/hyperlink" Target="https://constitutionalist.com.ua/komentar-do-statti-16-vykorystannia-suddeiu-tekhnolohij-shi-kodeksu-suddivskoi-etyky" TargetMode="Externa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court.gov.ua/storage/portal/hcac/documents/orders/19.12.2024_56.pdf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court.gov.ua/storage/portal/hcac/documents/orders/19.12.2024_56.pdf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court.gov.ua/storage/portal/hcac/self-governance/decisions/20.11.2025_1.pdf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court.gov.ua/storage/portal/hcac/self-governance/decisions/20.11.2025_1.pdf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rm.coe.int/ccje-opinion-no-26-2023-final/1680adade7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rm.coe.int/opinion-no-28-2025-of-the-ccje-published-/4880296bfa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94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Прямоугольник 4">
            <a:extLst>
              <a:ext uri="{FF2B5EF4-FFF2-40B4-BE49-F238E27FC236}">
                <a16:creationId xmlns:a16="http://schemas.microsoft.com/office/drawing/2014/main" id="{713D9962-6A76-0B3F-B541-F5A67F76EF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38824" y="397472"/>
            <a:ext cx="5160370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Roboto Condensed Light" panose="02000000000000000000" pitchFamily="2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Roboto Condensed Light" panose="02000000000000000000" pitchFamily="2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Roboto Condensed Light" panose="02000000000000000000" pitchFamily="2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uk-UA" sz="1600" dirty="0">
                <a:solidFill>
                  <a:schemeClr val="bg1"/>
                </a:solidFill>
              </a:rPr>
              <a:t>НАЦІОНАЛЬНА ШКОЛА СУДДІВ УКРАЇНИ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sz="1600" dirty="0">
                <a:solidFill>
                  <a:schemeClr val="bg1"/>
                </a:solidFill>
              </a:rPr>
              <a:t>ВІДДІЛ ПІДГОТОВКИ </a:t>
            </a:r>
            <a:r>
              <a:rPr lang="uk-UA" sz="1600" dirty="0" smtClean="0">
                <a:solidFill>
                  <a:schemeClr val="bg1"/>
                </a:solidFill>
              </a:rPr>
              <a:t>СУДДІВ</a:t>
            </a:r>
            <a:endParaRPr lang="uk-UA" sz="1600" dirty="0">
              <a:solidFill>
                <a:schemeClr val="bg1"/>
              </a:solidFill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uk-UA" altLang="uk-UA" sz="1600" dirty="0">
              <a:solidFill>
                <a:schemeClr val="bg1"/>
              </a:solidFill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uk-UA" sz="1600" dirty="0">
                <a:solidFill>
                  <a:schemeClr val="bg1"/>
                </a:solidFill>
              </a:rPr>
              <a:t>Програма підготовки та підвищення рівня кваліфікації помічників суддів Вищого антикорупційного суду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uk-UA" altLang="uk-UA" sz="1600" dirty="0">
              <a:solidFill>
                <a:schemeClr val="bg1"/>
              </a:solidFill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uk-UA" sz="1600" dirty="0">
                <a:solidFill>
                  <a:schemeClr val="bg1"/>
                </a:solidFill>
              </a:rPr>
              <a:t>23 березня 2026 року</a:t>
            </a:r>
          </a:p>
        </p:txBody>
      </p:sp>
      <p:sp>
        <p:nvSpPr>
          <p:cNvPr id="4100" name="TextBox 10">
            <a:extLst>
              <a:ext uri="{FF2B5EF4-FFF2-40B4-BE49-F238E27FC236}">
                <a16:creationId xmlns:a16="http://schemas.microsoft.com/office/drawing/2014/main" id="{1A77238E-A3A5-371E-E67F-93A7CB4BB1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" y="3169920"/>
            <a:ext cx="11287713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Roboto Condensed Light" panose="02000000000000000000" pitchFamily="2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Roboto Condensed Light" panose="02000000000000000000" pitchFamily="2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Roboto Condensed Light" panose="02000000000000000000" pitchFamily="2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sz="4000" dirty="0">
                <a:solidFill>
                  <a:schemeClr val="bg1"/>
                </a:solidFill>
              </a:rPr>
              <a:t>Суверенний ШІ у правосудді: виклики національній безпеці та гарантії захисту персональних даних</a:t>
            </a:r>
          </a:p>
        </p:txBody>
      </p:sp>
      <p:sp>
        <p:nvSpPr>
          <p:cNvPr id="4101" name="TextBox 14">
            <a:extLst>
              <a:ext uri="{FF2B5EF4-FFF2-40B4-BE49-F238E27FC236}">
                <a16:creationId xmlns:a16="http://schemas.microsoft.com/office/drawing/2014/main" id="{46C864FC-A28B-EC07-B9A8-2430B01469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7375" y="5198468"/>
            <a:ext cx="10709275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Roboto Condensed Light" panose="02000000000000000000" pitchFamily="2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Roboto Condensed Light" panose="02000000000000000000" pitchFamily="2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Roboto Condensed Light" panose="02000000000000000000" pitchFamily="2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uk-UA" sz="2000" b="1" dirty="0">
                <a:solidFill>
                  <a:srgbClr val="FFFFFF"/>
                </a:solidFill>
                <a:ea typeface="Roboto Condensed Light" panose="02000000000000000000" pitchFamily="2" charset="0"/>
                <a:cs typeface="Roboto Condensed Light" panose="02000000000000000000" pitchFamily="2" charset="0"/>
              </a:rPr>
              <a:t>Ян БЕРНАЗЮК,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uk-UA" sz="1600" dirty="0">
                <a:solidFill>
                  <a:srgbClr val="FFFFFF"/>
                </a:solidFill>
                <a:ea typeface="Roboto Condensed Light" panose="02000000000000000000" pitchFamily="2" charset="0"/>
                <a:cs typeface="Roboto Condensed Light" panose="02000000000000000000" pitchFamily="2" charset="0"/>
              </a:rPr>
              <a:t>суддя Касаційного адміністративного суду у складі Верховного Суду, 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uk-UA" sz="1600" dirty="0">
                <a:solidFill>
                  <a:srgbClr val="FFFFFF"/>
                </a:solidFill>
                <a:ea typeface="Roboto Condensed Light" panose="02000000000000000000" pitchFamily="2" charset="0"/>
                <a:cs typeface="Roboto Condensed Light" panose="02000000000000000000" pitchFamily="2" charset="0"/>
              </a:rPr>
              <a:t>доктор юридичних наук, професор</a:t>
            </a:r>
          </a:p>
        </p:txBody>
      </p:sp>
      <p:pic>
        <p:nvPicPr>
          <p:cNvPr id="6" name="Графіка 13">
            <a:extLst>
              <a:ext uri="{FF2B5EF4-FFF2-40B4-BE49-F238E27FC236}">
                <a16:creationId xmlns:a16="http://schemas.microsoft.com/office/drawing/2014/main" id="{807C6EA5-01E7-4961-906B-E8F780987E9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87375" y="584200"/>
            <a:ext cx="1232064" cy="151061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D08C3A-FEFD-E1B6-9AA5-51637E9C4E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B2845B-AE0F-B2E5-CD15-7640E3E941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6"/>
            <a:ext cx="10515600" cy="897621"/>
          </a:xfrm>
        </p:spPr>
        <p:txBody>
          <a:bodyPr/>
          <a:lstStyle/>
          <a:p>
            <a:pPr algn="ctr"/>
            <a:r>
              <a:rPr lang="uk-UA" sz="3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Кодекс суддівської етики (СТАТТЯ 16) </a:t>
            </a:r>
            <a:br>
              <a:rPr lang="uk-UA" sz="3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https://zakon.rada.gov.ua/rada/show/n0001415-24#Text</a:t>
            </a:r>
            <a:endParaRPr lang="uk-UA" sz="24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F288080-5F7C-546A-A847-1AF55E4465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392572"/>
            <a:ext cx="11395494" cy="4472206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4000" dirty="0"/>
              <a:t>Використання суддею технологій штучного інтелекту є допустимим, якщо це:</a:t>
            </a:r>
          </a:p>
          <a:p>
            <a:pPr marL="971550" indent="-7429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4000" dirty="0"/>
              <a:t>не впливає на незалежність та неупередженість судді, </a:t>
            </a:r>
          </a:p>
          <a:p>
            <a:pPr marL="971550" indent="-7429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4000" dirty="0"/>
              <a:t>не стосується оцінки доказів,</a:t>
            </a:r>
          </a:p>
          <a:p>
            <a:pPr marL="971550" indent="-7429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4000" dirty="0"/>
              <a:t>не стосується процесу ухвалення рішень, </a:t>
            </a:r>
          </a:p>
          <a:p>
            <a:pPr marL="971550" indent="-7429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4000" dirty="0"/>
              <a:t>не порушує вимог законодавства.</a:t>
            </a:r>
            <a:endParaRPr lang="uk-UA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endParaRPr lang="uk-UA" sz="3200" dirty="0">
              <a:solidFill>
                <a:srgbClr val="002949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53EB8888-F013-F71A-8754-E8DAEBF1DC28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44C25B0C-B3A5-8277-B519-2927B197F94F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61DBEFAF-BBA0-D9B1-B04E-6D5995FD8F0D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Суверенний ШІ у правосудді: виклики національній безпеці та гарантії захисту персональних даних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7CB2C24B-8072-F526-57BC-C2DC70E9E83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0FCD843A-8217-4FFA-85F3-A0684DC529BD}" type="slidenum">
              <a:rPr lang="uk-UA" sz="1400" smtClean="0">
                <a:solidFill>
                  <a:srgbClr val="002949"/>
                </a:solidFill>
              </a:rPr>
              <a:t>10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08302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8E5CEF-5750-EC83-94C9-5652E8A64E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499E81-A801-3EB2-E3A0-BE696FBCFF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7"/>
            <a:ext cx="10515600" cy="1209753"/>
          </a:xfrm>
        </p:spPr>
        <p:txBody>
          <a:bodyPr/>
          <a:lstStyle/>
          <a:p>
            <a:pPr algn="ctr"/>
            <a:r>
              <a:rPr lang="uk-UA" sz="3200" b="1" noProof="0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Коментар до Кодексу суддівської етики, затверджений рішенням Ради суддів України </a:t>
            </a:r>
            <a:r>
              <a:rPr lang="ru-RU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від </a:t>
            </a:r>
            <a:r>
              <a:rPr lang="ru-RU" sz="32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02.03.2026 </a:t>
            </a:r>
            <a:r>
              <a:rPr lang="ru-RU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№ 14</a:t>
            </a:r>
            <a:r>
              <a:rPr lang="ru-RU" sz="3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/>
            </a:r>
            <a:br>
              <a:rPr lang="ru-RU" sz="3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ru-RU" sz="17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https://constitutionalist.com.ua/komentar-do-statti-16-vykorystannia-suddeiu-tekhnolohij-shi-kodeksu-suddivskoi-etyky</a:t>
            </a:r>
            <a:r>
              <a:rPr lang="ru-RU" sz="17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1C61EF0-4C12-1FC4-A4F9-D04394A787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613906"/>
            <a:ext cx="11395494" cy="4250872"/>
          </a:xfrm>
        </p:spPr>
        <p:txBody>
          <a:bodyPr/>
          <a:lstStyle/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400" dirty="0">
                <a:solidFill>
                  <a:srgbClr val="002949"/>
                </a:solidFill>
                <a:ea typeface="Roboto Condensed Light" panose="02000000000000000000" pitchFamily="2" charset="0"/>
              </a:rPr>
              <a:t>організація та систематизація доказів, наприклад, створення хронології подій на основі документів, індексація великих масивів текстових доказів для полегшення пошуку, виявлення дублікатів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400" dirty="0">
                <a:solidFill>
                  <a:srgbClr val="002949"/>
                </a:solidFill>
                <a:ea typeface="Roboto Condensed Light" panose="02000000000000000000" pitchFamily="2" charset="0"/>
              </a:rPr>
              <a:t>аналіз структурованих даних: наприклад, аналіз фінансових транзакцій на предмет нетипових операцій у справах про економічні злочини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400" dirty="0">
                <a:solidFill>
                  <a:srgbClr val="002949"/>
                </a:solidFill>
                <a:ea typeface="Roboto Condensed Light" panose="02000000000000000000" pitchFamily="2" charset="0"/>
              </a:rPr>
              <a:t>виявлення певних об’єктів на фото- чи відеоматеріалах (наприклад, розпізнавання облич або номерних знаків) (при цьому висновок про значення цього об’єкта робить суддя)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400" dirty="0">
                <a:solidFill>
                  <a:srgbClr val="002949"/>
                </a:solidFill>
                <a:ea typeface="Roboto Condensed Light" panose="02000000000000000000" pitchFamily="2" charset="0"/>
              </a:rPr>
              <a:t>ефективно обробляти великі обсяги інформації, знаходити тенденції, виявляти зв’язки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400" dirty="0">
                <a:solidFill>
                  <a:srgbClr val="002949"/>
                </a:solidFill>
                <a:ea typeface="Roboto Condensed Light" panose="02000000000000000000" pitchFamily="2" charset="0"/>
              </a:rPr>
              <a:t>пошук релевантної практики (як допоміжна функція)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0494053B-7319-D526-C109-8BEC51E7B86C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9706F233-DADC-64AE-F204-60909C5C5A7C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ABEF7E1-B867-0618-C6BD-52F02B3620EE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Суверенний ШІ у правосудді: виклики національній безпеці та гарантії захисту персональних даних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AA32D7AA-EEBF-1689-0C0C-E7FDFD0317ED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 smtClean="0">
                <a:solidFill>
                  <a:srgbClr val="002949"/>
                </a:solidFill>
              </a:rPr>
              <a:t>11</a:t>
            </a:r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02617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DC4CD5-B435-64AA-C230-31DA221ED9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383EAE-38BC-E9C3-7E56-21CA9E1296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7"/>
            <a:ext cx="10515600" cy="1209753"/>
          </a:xfrm>
        </p:spPr>
        <p:txBody>
          <a:bodyPr/>
          <a:lstStyle/>
          <a:p>
            <a:pPr algn="ctr"/>
            <a:r>
              <a:rPr lang="uk-UA" sz="3400" b="1" noProof="0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Коментар до Кодексу суддівської етики, затверджений рішенням Ради суддів України </a:t>
            </a:r>
            <a:r>
              <a:rPr lang="ru-RU" sz="3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від </a:t>
            </a:r>
            <a:r>
              <a:rPr lang="ru-RU" sz="34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02.03.2026 </a:t>
            </a:r>
            <a:r>
              <a:rPr lang="ru-RU" sz="3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№ 14</a:t>
            </a:r>
            <a:r>
              <a:rPr lang="ru-RU" sz="2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/>
            </a:r>
            <a:br>
              <a:rPr lang="ru-RU" sz="2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ru-RU" sz="17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https://constitutionalist.com.ua/komentar-do-statti-16-vykorystannia-suddeiu-tekhnolohij-shi-kodeksu-suddivskoi-etyky</a:t>
            </a:r>
            <a:r>
              <a:rPr lang="ru-RU" sz="17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5046F4D-D199-081A-3E64-4709032F68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613906"/>
            <a:ext cx="11395494" cy="4250872"/>
          </a:xfrm>
        </p:spPr>
        <p:txBody>
          <a:bodyPr/>
          <a:lstStyle/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400" dirty="0">
                <a:solidFill>
                  <a:srgbClr val="002949"/>
                </a:solidFill>
                <a:ea typeface="Roboto Condensed Light" panose="02000000000000000000" pitchFamily="2" charset="0"/>
              </a:rPr>
              <a:t>Оцінка доказів не може бути делегована ШІ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400" dirty="0">
                <a:solidFill>
                  <a:srgbClr val="002949"/>
                </a:solidFill>
                <a:ea typeface="Roboto Condensed Light" panose="02000000000000000000" pitchFamily="2" charset="0"/>
              </a:rPr>
              <a:t>ШІ не може пропонувати результат справи (наприклад, рішення про задоволення)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400" dirty="0">
                <a:solidFill>
                  <a:srgbClr val="002949"/>
                </a:solidFill>
                <a:ea typeface="Roboto Condensed Light" panose="02000000000000000000" pitchFamily="2" charset="0"/>
              </a:rPr>
              <a:t>ШІ не може здійснювати юридичну кваліфікацію фактів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400" dirty="0">
                <a:solidFill>
                  <a:srgbClr val="002949"/>
                </a:solidFill>
                <a:ea typeface="Roboto Condensed Light" panose="02000000000000000000" pitchFamily="2" charset="0"/>
              </a:rPr>
              <a:t>Суддя не може використовувати ШІ для визначення пріоритетності чи достовірності доказів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400" dirty="0">
                <a:solidFill>
                  <a:srgbClr val="002949"/>
                </a:solidFill>
                <a:ea typeface="Roboto Condensed Light" panose="02000000000000000000" pitchFamily="2" charset="0"/>
              </a:rPr>
              <a:t>Заборонено автоматизоване визначення достовірності чи важливості доказів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400" dirty="0">
                <a:solidFill>
                  <a:srgbClr val="002949"/>
                </a:solidFill>
                <a:ea typeface="Roboto Condensed Light" panose="02000000000000000000" pitchFamily="2" charset="0"/>
              </a:rPr>
              <a:t>Заборонено тлумачення права та ухвалення рішень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400" dirty="0">
                <a:solidFill>
                  <a:srgbClr val="002949"/>
                </a:solidFill>
                <a:ea typeface="Roboto Condensed Light" panose="02000000000000000000" pitchFamily="2" charset="0"/>
              </a:rPr>
              <a:t>Заборонена підготовка мотивувальної частини рішень без контролю з боку судді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400" dirty="0">
                <a:solidFill>
                  <a:srgbClr val="002949"/>
                </a:solidFill>
                <a:ea typeface="Roboto Condensed Light" panose="02000000000000000000" pitchFamily="2" charset="0"/>
              </a:rPr>
              <a:t>Заборонено делегування ухвалення рішення ШІ, оскільки це означало б відмову від суддівської функції та відповідальності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115C093A-6E31-0E5C-3E34-5C5B85DF299E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4D4D5922-9E73-0C0B-12D8-A452305D2503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996FFAE1-9EC4-40CD-3899-7898239C485E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Суверенний ШІ у правосудді: виклики національній безпеці та гарантії захисту персональних даних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8237E508-1CAC-CBC3-C098-E0C27F846430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 smtClean="0">
                <a:solidFill>
                  <a:srgbClr val="002949"/>
                </a:solidFill>
              </a:rPr>
              <a:t>12</a:t>
            </a:r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30231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89AFA1-7078-C207-CFD6-96583E28BE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720F18-B9BC-BDF2-1E57-4AAB76CF5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5"/>
            <a:ext cx="10515600" cy="1168723"/>
          </a:xfrm>
        </p:spPr>
        <p:txBody>
          <a:bodyPr/>
          <a:lstStyle/>
          <a:p>
            <a:pPr algn="ctr"/>
            <a:r>
              <a:rPr lang="ru-RU" sz="3200" dirty="0">
                <a:solidFill>
                  <a:srgbClr val="004E9E"/>
                </a:solidFill>
                <a:ea typeface="Roboto Condensed Light" panose="02000000000000000000" pitchFamily="2" charset="0"/>
              </a:rPr>
              <a:t>Положення про використання технологій ШІ працівниками Апарату ВС (Наказ від 08.12.</a:t>
            </a:r>
            <a:r>
              <a:rPr lang="en-US" sz="3200" dirty="0">
                <a:solidFill>
                  <a:srgbClr val="004E9E"/>
                </a:solidFill>
                <a:ea typeface="Roboto Condensed Light" panose="02000000000000000000" pitchFamily="2" charset="0"/>
              </a:rPr>
              <a:t>20</a:t>
            </a:r>
            <a:r>
              <a:rPr lang="ru-RU" sz="3200" dirty="0">
                <a:solidFill>
                  <a:srgbClr val="004E9E"/>
                </a:solidFill>
                <a:ea typeface="Roboto Condensed Light" panose="02000000000000000000" pitchFamily="2" charset="0"/>
              </a:rPr>
              <a:t>25 № 117)</a:t>
            </a:r>
            <a:br>
              <a:rPr lang="ru-RU" sz="3200" dirty="0">
                <a:solidFill>
                  <a:srgbClr val="004E9E"/>
                </a:solidFill>
                <a:ea typeface="Roboto Condensed Light" panose="02000000000000000000" pitchFamily="2" charset="0"/>
              </a:rPr>
            </a:br>
            <a:r>
              <a:rPr lang="en-US" sz="1600" dirty="0">
                <a:solidFill>
                  <a:srgbClr val="004E9E"/>
                </a:solidFill>
                <a:ea typeface="Roboto Condensed Light" panose="02000000000000000000" pitchFamily="2" charset="0"/>
                <a:hlinkClick r:id="rId2"/>
              </a:rPr>
              <a:t>https://court.gov.ua/storage/portal/supreme/rizne/Polozhennya_SHI.pdf</a:t>
            </a:r>
            <a:r>
              <a:rPr lang="uk-UA" sz="1600" dirty="0">
                <a:solidFill>
                  <a:srgbClr val="004E9E"/>
                </a:solidFill>
                <a:ea typeface="Roboto Condensed Light" panose="02000000000000000000" pitchFamily="2" charset="0"/>
                <a:hlinkClick r:id="rId2"/>
              </a:rPr>
              <a:t>   </a:t>
            </a:r>
            <a:r>
              <a:rPr lang="uk-UA" sz="1600" dirty="0">
                <a:solidFill>
                  <a:srgbClr val="004E9E"/>
                </a:solidFill>
                <a:ea typeface="Roboto Condensed Light" panose="02000000000000000000" pitchFamily="2" charset="0"/>
              </a:rPr>
              <a:t> 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C41020B-3F6E-513C-9E3F-8AEBC28FFE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677117"/>
            <a:ext cx="11395494" cy="4187660"/>
          </a:xfrm>
        </p:spPr>
        <p:txBody>
          <a:bodyPr/>
          <a:lstStyle/>
          <a:p>
            <a:pPr marL="57150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18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узагальнення судової практики з метою забезпечення її єдності</a:t>
            </a:r>
          </a:p>
          <a:p>
            <a:pPr marL="57150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18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аналіз судових рішень із метою виявлення системних причин виникнення спорів (превентивне правосуддя) та підготовки пропозицій щодо вдосконалення законодавства</a:t>
            </a:r>
          </a:p>
          <a:p>
            <a:pPr marL="57150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18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наповнення Бази правових позицій Верховного Суду</a:t>
            </a:r>
          </a:p>
          <a:p>
            <a:pPr marL="57150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18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аналіз та узагальнення великих обсягів даних на основі відкритих джерел інформації</a:t>
            </a:r>
          </a:p>
          <a:p>
            <a:pPr marL="57150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18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підготовка аналітичних документів і звітів</a:t>
            </a:r>
          </a:p>
          <a:p>
            <a:pPr marL="57150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18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автоматизація повторюваних робочих процесів, візуалізація даних у вигляді графіків і діаграм тощо</a:t>
            </a:r>
          </a:p>
          <a:p>
            <a:pPr marL="57150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18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створення та поширення інформації про діяльність Верховного Суду, сприяння веденню вебсторінок Верховного Суду в соціальних мережах</a:t>
            </a:r>
          </a:p>
          <a:p>
            <a:pPr marL="57150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18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створення чат-ботів, зокрема, для забезпечення зворотного зв'язку з відвідувачами Верховного Суду й учасниками судових процесів</a:t>
            </a:r>
          </a:p>
          <a:p>
            <a:pPr marL="57150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18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добір матеріалів для саморозвитку, підвищення кваліфікації та професійного навчання</a:t>
            </a:r>
          </a:p>
          <a:p>
            <a:pPr marL="57150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18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пошук нових ідей та підходів до організації робочих процесів</a:t>
            </a:r>
          </a:p>
          <a:p>
            <a:pPr marL="57150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18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переклад документів з іноземних мов</a:t>
            </a:r>
          </a:p>
          <a:p>
            <a:pPr marL="57150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18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виконання суто технічних завдань (наприклад, перевірка граматики, форматування тексту, транскрибування)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E3171E16-6832-029F-E98C-4B0F46754A5A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3C18A3E0-8580-8AF0-8AC3-E48CEEBB8E4B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85514FC9-F053-94E7-DA73-FEDBD6CA1A6C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Суверенний ШІ у правосудді: виклики національній безпеці та гарантії захисту персональних даних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A2E0A434-5EDE-0DB6-7BB4-46E56ECF938C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CE47463B-08E5-40BF-BF9C-5EE1C349D805}" type="slidenum">
              <a:rPr lang="uk-UA" sz="1400" smtClean="0">
                <a:solidFill>
                  <a:srgbClr val="002949"/>
                </a:solidFill>
              </a:rPr>
              <a:t>13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76417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89AFA1-7078-C207-CFD6-96583E28BE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720F18-B9BC-BDF2-1E57-4AAB76CF5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5"/>
            <a:ext cx="10515600" cy="1168723"/>
          </a:xfrm>
        </p:spPr>
        <p:txBody>
          <a:bodyPr/>
          <a:lstStyle/>
          <a:p>
            <a:pPr algn="ctr"/>
            <a:r>
              <a:rPr lang="ru-RU" sz="3200" dirty="0">
                <a:solidFill>
                  <a:srgbClr val="004E9E"/>
                </a:solidFill>
                <a:ea typeface="Roboto Condensed Light" panose="02000000000000000000" pitchFamily="2" charset="0"/>
              </a:rPr>
              <a:t>Положення про використання технологій ШІ працівниками Апарату ВС (Наказ від 08.12.</a:t>
            </a:r>
            <a:r>
              <a:rPr lang="en-US" sz="3200" dirty="0">
                <a:solidFill>
                  <a:srgbClr val="004E9E"/>
                </a:solidFill>
                <a:ea typeface="Roboto Condensed Light" panose="02000000000000000000" pitchFamily="2" charset="0"/>
              </a:rPr>
              <a:t>20</a:t>
            </a:r>
            <a:r>
              <a:rPr lang="ru-RU" sz="3200" dirty="0">
                <a:solidFill>
                  <a:srgbClr val="004E9E"/>
                </a:solidFill>
                <a:ea typeface="Roboto Condensed Light" panose="02000000000000000000" pitchFamily="2" charset="0"/>
              </a:rPr>
              <a:t>25 № 117)</a:t>
            </a:r>
            <a:br>
              <a:rPr lang="ru-RU" sz="3200" dirty="0">
                <a:solidFill>
                  <a:srgbClr val="004E9E"/>
                </a:solidFill>
                <a:ea typeface="Roboto Condensed Light" panose="02000000000000000000" pitchFamily="2" charset="0"/>
              </a:rPr>
            </a:br>
            <a:r>
              <a:rPr lang="en-US" sz="1600" dirty="0">
                <a:solidFill>
                  <a:srgbClr val="004E9E"/>
                </a:solidFill>
                <a:ea typeface="Roboto Condensed Light" panose="02000000000000000000" pitchFamily="2" charset="0"/>
                <a:hlinkClick r:id="rId2"/>
              </a:rPr>
              <a:t>https://court.gov.ua/storage/portal/supreme/rizne/Polozhennya_SHI.pdf</a:t>
            </a:r>
            <a:r>
              <a:rPr lang="uk-UA" sz="1600" dirty="0">
                <a:solidFill>
                  <a:srgbClr val="004E9E"/>
                </a:solidFill>
                <a:ea typeface="Roboto Condensed Light" panose="02000000000000000000" pitchFamily="2" charset="0"/>
                <a:hlinkClick r:id="rId2"/>
              </a:rPr>
              <a:t>   </a:t>
            </a:r>
            <a:r>
              <a:rPr lang="uk-UA" sz="1600" dirty="0">
                <a:solidFill>
                  <a:srgbClr val="004E9E"/>
                </a:solidFill>
                <a:ea typeface="Roboto Condensed Light" panose="02000000000000000000" pitchFamily="2" charset="0"/>
              </a:rPr>
              <a:t> 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C41020B-3F6E-513C-9E3F-8AEBC28FFE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677117"/>
            <a:ext cx="11395494" cy="4187660"/>
          </a:xfrm>
        </p:spPr>
        <p:txBody>
          <a:bodyPr/>
          <a:lstStyle/>
          <a:p>
            <a:pPr marL="57150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19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ШІ не може замінити професійну діяльність працівника (його критичне мислення, фахове судження, правову кваліфікацію та прийняття остаточного рішення)</a:t>
            </a:r>
          </a:p>
          <a:p>
            <a:pPr marL="57150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19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забороняється використовувати загальнодоступні технології ШІ для роботи з інформацією з обмеженим доступом (конфіденційною, таємною та службовою інформацією)</a:t>
            </a:r>
          </a:p>
          <a:p>
            <a:pPr marL="57150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19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забороняється опрацювання документів, які містять відомості, що охороняються законом, у тому числі таємницю ухвалення судового рішення та інформацію із закритого судового засідання</a:t>
            </a:r>
          </a:p>
          <a:p>
            <a:pPr marL="57150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19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забороняється автоматичне створення проєктів рішень та будь-яких інших процесуальних документів, що ухвалюються у межах судового провадження</a:t>
            </a:r>
          </a:p>
          <a:p>
            <a:pPr marL="57150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19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забороняється прогнозувати індивідуальні рішення суддів у конкретних справах</a:t>
            </a:r>
          </a:p>
          <a:p>
            <a:pPr marL="57150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19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забороняється опрацювання матеріалів судової справи, що містять персональні дані</a:t>
            </a:r>
          </a:p>
          <a:p>
            <a:pPr marL="57150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19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забороняється аналіз та моніторинг поведінки працівників</a:t>
            </a:r>
          </a:p>
          <a:p>
            <a:pPr marL="57150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19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забороняється завантажувати службові документи, що містять інформацію з обмеженим доступом, у тому числі персональні дані суб'єктів звернення або учасників процесу, банківську таємницю, адвокатську таємницю тощо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E3171E16-6832-029F-E98C-4B0F46754A5A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3C18A3E0-8580-8AF0-8AC3-E48CEEBB8E4B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85514FC9-F053-94E7-DA73-FEDBD6CA1A6C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Суверенний ШІ у правосудді: виклики національній безпеці та гарантії захисту персональних даних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A2E0A434-5EDE-0DB6-7BB4-46E56ECF938C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CE47463B-08E5-40BF-BF9C-5EE1C349D805}" type="slidenum">
              <a:rPr lang="uk-UA" sz="1400" smtClean="0">
                <a:solidFill>
                  <a:srgbClr val="002949"/>
                </a:solidFill>
              </a:rPr>
              <a:t>14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43296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89AFA1-7078-C207-CFD6-96583E28BE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720F18-B9BC-BDF2-1E57-4AAB76CF5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6"/>
            <a:ext cx="10515600" cy="1017342"/>
          </a:xfrm>
        </p:spPr>
        <p:txBody>
          <a:bodyPr/>
          <a:lstStyle/>
          <a:p>
            <a:pPr algn="ctr"/>
            <a:r>
              <a:rPr lang="ru-RU" sz="3200" dirty="0">
                <a:solidFill>
                  <a:srgbClr val="004E9E"/>
                </a:solidFill>
                <a:ea typeface="Roboto Condensed Light" panose="02000000000000000000" pitchFamily="2" charset="0"/>
              </a:rPr>
              <a:t>Концепція ЄСІКС (наказ ДСА України від 30.04.2025 № 178)</a:t>
            </a:r>
            <a:br>
              <a:rPr lang="ru-RU" sz="3200" dirty="0">
                <a:solidFill>
                  <a:srgbClr val="004E9E"/>
                </a:solidFill>
                <a:ea typeface="Roboto Condensed Light" panose="02000000000000000000" pitchFamily="2" charset="0"/>
              </a:rPr>
            </a:br>
            <a:r>
              <a:rPr lang="ru-RU" sz="2000" dirty="0">
                <a:solidFill>
                  <a:srgbClr val="004E9E"/>
                </a:solidFill>
                <a:ea typeface="Roboto Condensed Light" panose="02000000000000000000" pitchFamily="2" charset="0"/>
                <a:hlinkClick r:id="rId2"/>
              </a:rPr>
              <a:t>https://</a:t>
            </a:r>
            <a:r>
              <a:rPr lang="ru-RU" sz="2000" dirty="0" smtClean="0">
                <a:solidFill>
                  <a:srgbClr val="004E9E"/>
                </a:solidFill>
                <a:ea typeface="Roboto Condensed Light" panose="02000000000000000000" pitchFamily="2" charset="0"/>
                <a:hlinkClick r:id="rId2"/>
              </a:rPr>
              <a:t>court.gov.ua/storage/portal/dsa/normatyvno-pravova%20baza/N_178_2025_dodatok.pdf</a:t>
            </a:r>
            <a:r>
              <a:rPr lang="ru-RU" sz="2000" dirty="0" smtClean="0">
                <a:solidFill>
                  <a:srgbClr val="004E9E"/>
                </a:solidFill>
                <a:ea typeface="Roboto Condensed Light" panose="02000000000000000000" pitchFamily="2" charset="0"/>
              </a:rPr>
              <a:t>   </a:t>
            </a:r>
            <a:endParaRPr lang="uk-UA" sz="20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C41020B-3F6E-513C-9E3F-8AEBC28FFE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421493"/>
            <a:ext cx="11395494" cy="4364165"/>
          </a:xfrm>
        </p:spPr>
        <p:txBody>
          <a:bodyPr/>
          <a:lstStyle/>
          <a:p>
            <a:pPr marL="57150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Захист інформації в Системі здійснюється шляхом побудови комплексної системи захисту інформації (КСЗІ) з підтвердженою відповідністю. У Системі повинно обов’язково логуватися: ідентифікація користувачів, результати операцій з обробки інформації та спроби несанкціонованих </a:t>
            </a:r>
            <a:r>
              <a:rPr lang="uk-UA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дій</a:t>
            </a:r>
          </a:p>
          <a:p>
            <a:pPr marL="57150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Штучний інтелект може бути використаний </a:t>
            </a:r>
            <a:r>
              <a:rPr lang="uk-UA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для </a:t>
            </a: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деперсоналізації (</a:t>
            </a:r>
            <a:r>
              <a:rPr lang="en-US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PII Removal) </a:t>
            </a: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та маскування конфіденційної інформації (</a:t>
            </a:r>
            <a:r>
              <a:rPr lang="en-US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Data Masking). </a:t>
            </a: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Система повинна </a:t>
            </a:r>
            <a:r>
              <a:rPr lang="uk-UA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забезпечити </a:t>
            </a: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автоматизовану обробку та знеособлення судових рішень відповідно до вимог законодавства про захист персональних даних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E3171E16-6832-029F-E98C-4B0F46754A5A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3C18A3E0-8580-8AF0-8AC3-E48CEEBB8E4B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85514FC9-F053-94E7-DA73-FEDBD6CA1A6C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Суверенний ШІ у правосудді: виклики національній безпеці та гарантії захисту персональних даних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A2E0A434-5EDE-0DB6-7BB4-46E56ECF938C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CE47463B-08E5-40BF-BF9C-5EE1C349D805}" type="slidenum">
              <a:rPr lang="uk-UA" sz="1400" smtClean="0">
                <a:solidFill>
                  <a:srgbClr val="002949"/>
                </a:solidFill>
              </a:rPr>
              <a:t>15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01721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89AFA1-7078-C207-CFD6-96583E28BE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720F18-B9BC-BDF2-1E57-4AAB76CF5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5"/>
            <a:ext cx="10947418" cy="1249817"/>
          </a:xfrm>
        </p:spPr>
        <p:txBody>
          <a:bodyPr/>
          <a:lstStyle/>
          <a:p>
            <a:pPr algn="ctr"/>
            <a:r>
              <a:rPr lang="uk-UA" sz="2600" dirty="0" smtClean="0">
                <a:solidFill>
                  <a:srgbClr val="004E9E"/>
                </a:solidFill>
                <a:ea typeface="Roboto Condensed Light" panose="02000000000000000000" pitchFamily="2" charset="0"/>
              </a:rPr>
              <a:t>Рекомендації з кіберзахисту інформаційно-комунікаційних систем, які використовують технології ШІ (наказ </a:t>
            </a:r>
            <a:r>
              <a:rPr lang="ru-RU" sz="2600" dirty="0" smtClean="0">
                <a:solidFill>
                  <a:srgbClr val="004E9E"/>
                </a:solidFill>
                <a:ea typeface="Roboto Condensed Light" panose="02000000000000000000" pitchFamily="2" charset="0"/>
              </a:rPr>
              <a:t>Держспецзв’язку </a:t>
            </a:r>
            <a:r>
              <a:rPr lang="ru-RU" sz="2600" dirty="0">
                <a:solidFill>
                  <a:srgbClr val="004E9E"/>
                </a:solidFill>
                <a:ea typeface="Roboto Condensed Light" panose="02000000000000000000" pitchFamily="2" charset="0"/>
              </a:rPr>
              <a:t>від 23.02.2026 № </a:t>
            </a:r>
            <a:r>
              <a:rPr lang="ru-RU" sz="2600" dirty="0" smtClean="0">
                <a:solidFill>
                  <a:srgbClr val="004E9E"/>
                </a:solidFill>
                <a:ea typeface="Roboto Condensed Light" panose="02000000000000000000" pitchFamily="2" charset="0"/>
              </a:rPr>
              <a:t>154)</a:t>
            </a:r>
            <a:r>
              <a:rPr lang="ru-RU" sz="2600" dirty="0">
                <a:solidFill>
                  <a:srgbClr val="004E9E"/>
                </a:solidFill>
                <a:ea typeface="Roboto Condensed Light" panose="02000000000000000000" pitchFamily="2" charset="0"/>
              </a:rPr>
              <a:t/>
            </a:r>
            <a:br>
              <a:rPr lang="ru-RU" sz="2600" dirty="0">
                <a:solidFill>
                  <a:srgbClr val="004E9E"/>
                </a:solidFill>
                <a:ea typeface="Roboto Condensed Light" panose="02000000000000000000" pitchFamily="2" charset="0"/>
              </a:rPr>
            </a:br>
            <a:r>
              <a:rPr lang="en-US" sz="1600" dirty="0">
                <a:solidFill>
                  <a:srgbClr val="004E9E"/>
                </a:solidFill>
                <a:ea typeface="Roboto Condensed Light" panose="02000000000000000000" pitchFamily="2" charset="0"/>
                <a:hlinkClick r:id="rId2"/>
              </a:rPr>
              <a:t>https://</a:t>
            </a:r>
            <a:r>
              <a:rPr lang="en-US" sz="1600" dirty="0" smtClean="0">
                <a:solidFill>
                  <a:srgbClr val="004E9E"/>
                </a:solidFill>
                <a:ea typeface="Roboto Condensed Light" panose="02000000000000000000" pitchFamily="2" charset="0"/>
                <a:hlinkClick r:id="rId2"/>
              </a:rPr>
              <a:t>cip.gov.ua/ua/docs/nakaz-administraciyi-derzhspeczv-yazku-vid-23-02-2026-154-pro-zatverdzhennya-rekomendacii-z-kiberzakhistu-informaciino-komunikaciinikh-sistem-yaki-vikoristovuyut-tekhnologiyi-shtuchnogo-intelektu</a:t>
            </a:r>
            <a:r>
              <a:rPr lang="uk-UA" sz="1600" dirty="0" smtClean="0">
                <a:solidFill>
                  <a:srgbClr val="004E9E"/>
                </a:solidFill>
                <a:ea typeface="Roboto Condensed Light" panose="02000000000000000000" pitchFamily="2" charset="0"/>
              </a:rPr>
              <a:t> </a:t>
            </a:r>
            <a:r>
              <a:rPr lang="ru-RU" sz="2000" dirty="0" smtClean="0">
                <a:solidFill>
                  <a:srgbClr val="004E9E"/>
                </a:solidFill>
                <a:ea typeface="Roboto Condensed Light" panose="02000000000000000000" pitchFamily="2" charset="0"/>
              </a:rPr>
              <a:t>   </a:t>
            </a:r>
            <a:endParaRPr lang="uk-UA" sz="20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C41020B-3F6E-513C-9E3F-8AEBC28FFE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766807"/>
            <a:ext cx="11395494" cy="4097970"/>
          </a:xfrm>
        </p:spPr>
        <p:txBody>
          <a:bodyPr/>
          <a:lstStyle/>
          <a:p>
            <a:pPr marL="57150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7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Рекомендації пропонують таксономію специфічних для систем із штучним інтелектом кіберзагроз і заходів з кіберзахисту, які забезпечують усунення негативного впливу від їх </a:t>
            </a:r>
            <a:r>
              <a:rPr lang="uk-UA" sz="27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реалізації.</a:t>
            </a:r>
          </a:p>
          <a:p>
            <a:pPr marL="57150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7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Упередженість у даних може бути наслідком використання іноземних продуктів, які не є адаптованими до українських реалій. Власник забезпечує перевірку моделей на наявність будь-яких упереджень.</a:t>
            </a:r>
          </a:p>
          <a:p>
            <a:pPr marL="57150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7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Диференціальна </a:t>
            </a:r>
            <a:r>
              <a:rPr lang="uk-UA" sz="27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конфіденційність — підхід, що використовується для гарантування того, що аналіз великих наборів даних або навчання моделей ШІ не розкриває окремо вибрані персональні дані в цьому </a:t>
            </a:r>
            <a:r>
              <a:rPr lang="uk-UA" sz="27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наборі.</a:t>
            </a:r>
            <a:endParaRPr lang="uk-UA" sz="2700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E3171E16-6832-029F-E98C-4B0F46754A5A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3C18A3E0-8580-8AF0-8AC3-E48CEEBB8E4B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85514FC9-F053-94E7-DA73-FEDBD6CA1A6C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Суверенний ШІ у правосудді: виклики національній безпеці та гарантії захисту персональних даних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A2E0A434-5EDE-0DB6-7BB4-46E56ECF938C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CE47463B-08E5-40BF-BF9C-5EE1C349D805}" type="slidenum">
              <a:rPr lang="uk-UA" sz="1400" smtClean="0">
                <a:solidFill>
                  <a:srgbClr val="002949"/>
                </a:solidFill>
              </a:rPr>
              <a:t>16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2731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89AFA1-7078-C207-CFD6-96583E28BE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720F18-B9BC-BDF2-1E57-4AAB76CF5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5"/>
            <a:ext cx="10947418" cy="1249817"/>
          </a:xfrm>
        </p:spPr>
        <p:txBody>
          <a:bodyPr/>
          <a:lstStyle/>
          <a:p>
            <a:pPr algn="ctr"/>
            <a:r>
              <a:rPr lang="uk-UA" sz="2600" dirty="0" smtClean="0">
                <a:solidFill>
                  <a:srgbClr val="004E9E"/>
                </a:solidFill>
                <a:ea typeface="Roboto Condensed Light" panose="02000000000000000000" pitchFamily="2" charset="0"/>
              </a:rPr>
              <a:t>Рекомендації з кіберзахисту інформаційно-комунікаційних систем, які використовують технології ШІ (наказ </a:t>
            </a:r>
            <a:r>
              <a:rPr lang="ru-RU" sz="2600" dirty="0" smtClean="0">
                <a:solidFill>
                  <a:srgbClr val="004E9E"/>
                </a:solidFill>
                <a:ea typeface="Roboto Condensed Light" panose="02000000000000000000" pitchFamily="2" charset="0"/>
              </a:rPr>
              <a:t>Держспецзв’язку </a:t>
            </a:r>
            <a:r>
              <a:rPr lang="ru-RU" sz="2600" dirty="0">
                <a:solidFill>
                  <a:srgbClr val="004E9E"/>
                </a:solidFill>
                <a:ea typeface="Roboto Condensed Light" panose="02000000000000000000" pitchFamily="2" charset="0"/>
              </a:rPr>
              <a:t>від 23.02.2026 № </a:t>
            </a:r>
            <a:r>
              <a:rPr lang="ru-RU" sz="2600" dirty="0" smtClean="0">
                <a:solidFill>
                  <a:srgbClr val="004E9E"/>
                </a:solidFill>
                <a:ea typeface="Roboto Condensed Light" panose="02000000000000000000" pitchFamily="2" charset="0"/>
              </a:rPr>
              <a:t>154)</a:t>
            </a:r>
            <a:r>
              <a:rPr lang="ru-RU" sz="2600" dirty="0">
                <a:solidFill>
                  <a:srgbClr val="004E9E"/>
                </a:solidFill>
                <a:ea typeface="Roboto Condensed Light" panose="02000000000000000000" pitchFamily="2" charset="0"/>
              </a:rPr>
              <a:t/>
            </a:r>
            <a:br>
              <a:rPr lang="ru-RU" sz="2600" dirty="0">
                <a:solidFill>
                  <a:srgbClr val="004E9E"/>
                </a:solidFill>
                <a:ea typeface="Roboto Condensed Light" panose="02000000000000000000" pitchFamily="2" charset="0"/>
              </a:rPr>
            </a:br>
            <a:r>
              <a:rPr lang="en-US" sz="1600" dirty="0">
                <a:solidFill>
                  <a:srgbClr val="004E9E"/>
                </a:solidFill>
                <a:ea typeface="Roboto Condensed Light" panose="02000000000000000000" pitchFamily="2" charset="0"/>
                <a:hlinkClick r:id="rId2"/>
              </a:rPr>
              <a:t>https://</a:t>
            </a:r>
            <a:r>
              <a:rPr lang="en-US" sz="1600" dirty="0" smtClean="0">
                <a:solidFill>
                  <a:srgbClr val="004E9E"/>
                </a:solidFill>
                <a:ea typeface="Roboto Condensed Light" panose="02000000000000000000" pitchFamily="2" charset="0"/>
                <a:hlinkClick r:id="rId2"/>
              </a:rPr>
              <a:t>cip.gov.ua/ua/docs/nakaz-administraciyi-derzhspeczv-yazku-vid-23-02-2026-154-pro-zatverdzhennya-rekomendacii-z-kiberzakhistu-informaciino-komunikaciinikh-sistem-yaki-vikoristovuyut-tekhnologiyi-shtuchnogo-intelektu</a:t>
            </a:r>
            <a:r>
              <a:rPr lang="uk-UA" sz="1600" dirty="0" smtClean="0">
                <a:solidFill>
                  <a:srgbClr val="004E9E"/>
                </a:solidFill>
                <a:ea typeface="Roboto Condensed Light" panose="02000000000000000000" pitchFamily="2" charset="0"/>
              </a:rPr>
              <a:t> </a:t>
            </a:r>
            <a:r>
              <a:rPr lang="ru-RU" sz="2000" dirty="0" smtClean="0">
                <a:solidFill>
                  <a:srgbClr val="004E9E"/>
                </a:solidFill>
                <a:ea typeface="Roboto Condensed Light" panose="02000000000000000000" pitchFamily="2" charset="0"/>
              </a:rPr>
              <a:t>   </a:t>
            </a:r>
            <a:endParaRPr lang="uk-UA" sz="20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C41020B-3F6E-513C-9E3F-8AEBC28FFE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653967"/>
            <a:ext cx="11395494" cy="4210810"/>
          </a:xfrm>
        </p:spPr>
        <p:txBody>
          <a:bodyPr/>
          <a:lstStyle/>
          <a:p>
            <a:pPr marL="57150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4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"Отруєння" даних — навмисне внесення спотвореної інформації до навчальної вибірки з метою формування некоректних чи упереджених результатів. Необхідно впроваджувати метрики виявлення відхилень та процедури перенавчання.</a:t>
            </a:r>
          </a:p>
          <a:p>
            <a:pPr marL="57150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4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Атака типу "промпт-ін'єкція" — введення маніпулятивних запитів до моделей ШІ з метою обходу механізмів захисту або несанкціонованого отримання інформації. Необхідно впроваджувати жорсткі правила синтаксичної та семантичної перевірки запитів</a:t>
            </a:r>
          </a:p>
          <a:p>
            <a:pPr marL="57150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4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Атаки на ланцюги постачання спрямовані на компрометацію програмного забезпечення, що використовується для розробки та роботи моделей ШІ. Необхідний постійний моніторинг усіх компонентів, включно з неоновленими програмними бібліотеками</a:t>
            </a:r>
            <a:endParaRPr lang="uk-UA" sz="2400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E3171E16-6832-029F-E98C-4B0F46754A5A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3C18A3E0-8580-8AF0-8AC3-E48CEEBB8E4B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85514FC9-F053-94E7-DA73-FEDBD6CA1A6C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Суверенний ШІ у правосудді: виклики національній безпеці та гарантії захисту персональних даних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A2E0A434-5EDE-0DB6-7BB4-46E56ECF938C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CE47463B-08E5-40BF-BF9C-5EE1C349D805}" type="slidenum">
              <a:rPr lang="uk-UA" sz="1400" smtClean="0">
                <a:solidFill>
                  <a:srgbClr val="002949"/>
                </a:solidFill>
              </a:rPr>
              <a:t>17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01432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89AFA1-7078-C207-CFD6-96583E28BE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720F18-B9BC-BDF2-1E57-4AAB76CF5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6"/>
            <a:ext cx="10515600" cy="1179356"/>
          </a:xfrm>
        </p:spPr>
        <p:txBody>
          <a:bodyPr/>
          <a:lstStyle/>
          <a:p>
            <a:pPr algn="ctr"/>
            <a:r>
              <a:rPr lang="uk-UA" sz="3400" dirty="0" smtClean="0">
                <a:solidFill>
                  <a:srgbClr val="004E9E"/>
                </a:solidFill>
                <a:ea typeface="Roboto Condensed Light" panose="02000000000000000000" pitchFamily="2" charset="0"/>
              </a:rPr>
              <a:t>Рекомендації з відповідального використання штучного інтелекту для правників </a:t>
            </a:r>
            <a:r>
              <a:rPr lang="ru-RU" sz="3200" dirty="0" smtClean="0">
                <a:solidFill>
                  <a:srgbClr val="004E9E"/>
                </a:solidFill>
                <a:ea typeface="Roboto Condensed Light" panose="02000000000000000000" pitchFamily="2" charset="0"/>
              </a:rPr>
              <a:t/>
            </a:r>
            <a:br>
              <a:rPr lang="ru-RU" sz="3200" dirty="0" smtClean="0">
                <a:solidFill>
                  <a:srgbClr val="004E9E"/>
                </a:solidFill>
                <a:ea typeface="Roboto Condensed Light" panose="02000000000000000000" pitchFamily="2" charset="0"/>
              </a:rPr>
            </a:br>
            <a:r>
              <a:rPr lang="en-US" sz="1800" dirty="0" smtClean="0">
                <a:solidFill>
                  <a:srgbClr val="004E9E"/>
                </a:solidFill>
                <a:ea typeface="Roboto Condensed Light" panose="02000000000000000000" pitchFamily="2" charset="0"/>
                <a:hlinkClick r:id="rId2"/>
              </a:rPr>
              <a:t>https</a:t>
            </a:r>
            <a:r>
              <a:rPr lang="en-US" sz="1800" dirty="0">
                <a:solidFill>
                  <a:srgbClr val="004E9E"/>
                </a:solidFill>
                <a:ea typeface="Roboto Condensed Light" panose="02000000000000000000" pitchFamily="2" charset="0"/>
                <a:hlinkClick r:id="rId2"/>
              </a:rPr>
              <a:t>://</a:t>
            </a:r>
            <a:r>
              <a:rPr lang="en-US" sz="1800" dirty="0" smtClean="0">
                <a:solidFill>
                  <a:srgbClr val="004E9E"/>
                </a:solidFill>
                <a:ea typeface="Roboto Condensed Light" panose="02000000000000000000" pitchFamily="2" charset="0"/>
                <a:hlinkClick r:id="rId2"/>
              </a:rPr>
              <a:t>constitutionalist.com.ua/rekomendatsii-z-vidpovidalnoho-vykorystannia-shtuchnoho-intelektu-dlia-pravnykiv</a:t>
            </a:r>
            <a:r>
              <a:rPr lang="uk-UA" sz="1800" dirty="0" smtClean="0">
                <a:solidFill>
                  <a:srgbClr val="004E9E"/>
                </a:solidFill>
                <a:ea typeface="Roboto Condensed Light" panose="02000000000000000000" pitchFamily="2" charset="0"/>
              </a:rPr>
              <a:t> </a:t>
            </a:r>
            <a:r>
              <a:rPr lang="en-US" sz="1800" dirty="0" smtClean="0">
                <a:solidFill>
                  <a:srgbClr val="004E9E"/>
                </a:solidFill>
                <a:ea typeface="Roboto Condensed Light" panose="02000000000000000000" pitchFamily="2" charset="0"/>
              </a:rPr>
              <a:t> </a:t>
            </a:r>
            <a:r>
              <a:rPr lang="ru-RU" sz="1800" dirty="0" smtClean="0">
                <a:solidFill>
                  <a:srgbClr val="004E9E"/>
                </a:solidFill>
                <a:ea typeface="Roboto Condensed Light" panose="02000000000000000000" pitchFamily="2" charset="0"/>
              </a:rPr>
              <a:t>   </a:t>
            </a:r>
            <a:endParaRPr lang="uk-UA" sz="18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C41020B-3F6E-513C-9E3F-8AEBC28FFE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679393"/>
            <a:ext cx="11395494" cy="4185384"/>
          </a:xfrm>
        </p:spPr>
        <p:txBody>
          <a:bodyPr/>
          <a:lstStyle/>
          <a:p>
            <a:pPr marL="57150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30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Для підвищення рівня безпеки та повного контролю над потоками даних рекомендовано використовувати версії моделей із відкритим кодом (open-source), які можна розгорнути на власних серверах (self-hosted)</a:t>
            </a:r>
          </a:p>
          <a:p>
            <a:pPr marL="57150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30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Правники </a:t>
            </a: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повинні забезпечити, щоб будь-які персональні дані були видалені або анонімізовані перед введенням інформації в систему ШІ. Це дозволяє уникнути ризику вторинного використання даних для навчання моделей третіми особами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E3171E16-6832-029F-E98C-4B0F46754A5A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3C18A3E0-8580-8AF0-8AC3-E48CEEBB8E4B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85514FC9-F053-94E7-DA73-FEDBD6CA1A6C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Суверенний ШІ у правосудді: виклики національній безпеці та гарантії захисту персональних даних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A2E0A434-5EDE-0DB6-7BB4-46E56ECF938C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CE47463B-08E5-40BF-BF9C-5EE1C349D805}" type="slidenum">
              <a:rPr lang="uk-UA" sz="1400" smtClean="0">
                <a:solidFill>
                  <a:srgbClr val="002949"/>
                </a:solidFill>
              </a:rPr>
              <a:t>18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30007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574EB7-28F1-7A17-1172-7B41B9A429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DBD404-4892-E3E7-675E-B8323BD7DA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79" y="377506"/>
            <a:ext cx="10896415" cy="611709"/>
          </a:xfrm>
        </p:spPr>
        <p:txBody>
          <a:bodyPr/>
          <a:lstStyle/>
          <a:p>
            <a:pPr algn="ctr"/>
            <a:r>
              <a:rPr lang="uk-UA" sz="32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СУВЕРЕННИЙ ШІ</a:t>
            </a:r>
            <a:endParaRPr lang="en-US" sz="3200" b="1" dirty="0">
              <a:solidFill>
                <a:srgbClr val="004E9E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4EA5E0B-9681-30B5-99F9-EEBE75D64A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015861"/>
            <a:ext cx="11395494" cy="4744860"/>
          </a:xfrm>
        </p:spPr>
        <p:txBody>
          <a:bodyPr/>
          <a:lstStyle/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ru-RU" sz="3000" dirty="0" smtClean="0">
                <a:solidFill>
                  <a:srgbClr val="002949"/>
                </a:solidFill>
                <a:ea typeface="Roboto Condensed Light" panose="02000000000000000000" pitchFamily="2" charset="0"/>
              </a:rPr>
              <a:t>У </a:t>
            </a:r>
            <a:r>
              <a:rPr lang="uk-UA" sz="3000" dirty="0" smtClean="0">
                <a:solidFill>
                  <a:srgbClr val="002949"/>
                </a:solidFill>
                <a:ea typeface="Roboto Condensed Light" panose="02000000000000000000" pitchFamily="2" charset="0"/>
              </a:rPr>
              <a:t>новітніх міжнародних документах суверенний ШІ не трактується як повна технологічна ізоляція. Натомість він дедалі частіше розуміється як здатність держави або союзу держав зберігати стратегічну стійкість і реальний вплив на критичні AI-спроможності</a:t>
            </a:r>
            <a:r>
              <a:rPr lang="ru-RU" sz="3000" dirty="0" smtClean="0">
                <a:solidFill>
                  <a:srgbClr val="002949"/>
                </a:solidFill>
                <a:ea typeface="Roboto Condensed Light" panose="02000000000000000000" pitchFamily="2" charset="0"/>
              </a:rPr>
              <a:t>.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ru-RU" sz="3000" dirty="0" smtClean="0">
                <a:solidFill>
                  <a:srgbClr val="002949"/>
                </a:solidFill>
                <a:ea typeface="Roboto Condensed Light" panose="02000000000000000000" pitchFamily="2" charset="0"/>
              </a:rPr>
              <a:t>Суверенний </a:t>
            </a:r>
            <a:r>
              <a:rPr lang="ru-RU" sz="3000" dirty="0">
                <a:solidFill>
                  <a:srgbClr val="002949"/>
                </a:solidFill>
                <a:ea typeface="Roboto Condensed Light" panose="02000000000000000000" pitchFamily="2" charset="0"/>
              </a:rPr>
              <a:t>ШІ — </a:t>
            </a:r>
            <a:r>
              <a:rPr lang="uk-UA" sz="3000" dirty="0" smtClean="0">
                <a:solidFill>
                  <a:srgbClr val="002949"/>
                </a:solidFill>
                <a:ea typeface="Roboto Condensed Light" panose="02000000000000000000" pitchFamily="2" charset="0"/>
              </a:rPr>
              <a:t>це не окремий продукт і не обов’язково “власна велика модель” держави, а система контрольованих спроможностей, що дозволяє зменшити критичну залежність від зовнішніх постачальників, інфраструктурних обмежень і непрозорих механізмів управління</a:t>
            </a:r>
            <a:endParaRPr lang="uk-UA" sz="3000" dirty="0">
              <a:solidFill>
                <a:srgbClr val="002949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6C56105B-2DF6-AE12-1517-881133BEA10A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55A2F6A-BC57-3718-AD3D-E17890E44EE4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6EF100F8-CAE0-A300-A849-2B7CBF20E4B0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Суверенний ШІ у правосудді: виклики національній безпеці та гарантії захисту персональних даних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47F2538A-EDBA-0491-46CA-911D7BE0D3CE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 smtClean="0">
                <a:solidFill>
                  <a:srgbClr val="002949"/>
                </a:solidFill>
              </a:rPr>
              <a:t>19</a:t>
            </a:r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37703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34BD08-F0D9-4EB5-AA18-576E2A94D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7"/>
            <a:ext cx="10515600" cy="615715"/>
          </a:xfrm>
        </p:spPr>
        <p:txBody>
          <a:bodyPr/>
          <a:lstStyle/>
          <a:p>
            <a:pPr algn="ctr"/>
            <a:r>
              <a:rPr lang="uk-UA" sz="40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ПЛАН</a:t>
            </a:r>
            <a:endParaRPr lang="uk-UA" sz="40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4F2DC3E-5ADF-4808-A3C6-34A83DDC7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155941"/>
            <a:ext cx="11395494" cy="4708838"/>
          </a:xfrm>
        </p:spPr>
        <p:txBody>
          <a:bodyPr/>
          <a:lstStyle/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3200" dirty="0">
                <a:solidFill>
                  <a:srgbClr val="002949"/>
                </a:solidFill>
                <a:ea typeface="Roboto Condensed Light" panose="02000000000000000000" pitchFamily="2" charset="0"/>
              </a:rPr>
              <a:t>Нормативні межі використання ШІ в судовій системі України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3200" dirty="0">
                <a:solidFill>
                  <a:srgbClr val="002949"/>
                </a:solidFill>
                <a:ea typeface="Roboto Condensed Light" panose="02000000000000000000" pitchFamily="2" charset="0"/>
              </a:rPr>
              <a:t>Ризики для незалежності суду, національної безпеки та захисту персональних даних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3200" dirty="0">
                <a:solidFill>
                  <a:srgbClr val="002949"/>
                </a:solidFill>
                <a:ea typeface="Roboto Condensed Light" panose="02000000000000000000" pitchFamily="2" charset="0"/>
              </a:rPr>
              <a:t>Суверенний ШІ як модель контрольованої й безпечної цифрової спроможності держави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3200" dirty="0">
                <a:solidFill>
                  <a:srgbClr val="002949"/>
                </a:solidFill>
                <a:ea typeface="Roboto Condensed Light" panose="02000000000000000000" pitchFamily="2" charset="0"/>
              </a:rPr>
              <a:t>Міжнародні та національні приклади розбудови суверенного ШІ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3200" dirty="0">
                <a:solidFill>
                  <a:srgbClr val="002949"/>
                </a:solidFill>
                <a:ea typeface="Roboto Condensed Light" panose="02000000000000000000" pitchFamily="2" charset="0"/>
              </a:rPr>
              <a:t>Практичні орієнтири для судової влади </a:t>
            </a:r>
            <a:r>
              <a:rPr lang="uk-UA" sz="3200" dirty="0" smtClean="0">
                <a:solidFill>
                  <a:srgbClr val="002949"/>
                </a:solidFill>
                <a:ea typeface="Roboto Condensed Light" panose="02000000000000000000" pitchFamily="2" charset="0"/>
              </a:rPr>
              <a:t>України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uk-UA" sz="3200" dirty="0">
              <a:solidFill>
                <a:srgbClr val="002949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A77A9D9-3E2B-C681-F9EB-E242D9928926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133A3BD-2DC3-62CD-3A71-C6A17C0442C8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6F1101B-7D7C-E6B7-6DD0-F14888F88B54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Суверенний ШІ у правосудді: виклики національній безпеці та гарантії захисту персональних даних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2189E4C-2AA1-F723-5FBB-478D01D2618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>
                <a:solidFill>
                  <a:srgbClr val="002949"/>
                </a:solidFill>
              </a:rPr>
              <a:t>2</a:t>
            </a:r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2351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574EB7-28F1-7A17-1172-7B41B9A429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DBD404-4892-E3E7-675E-B8323BD7DA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79" y="377507"/>
            <a:ext cx="10896415" cy="708608"/>
          </a:xfrm>
        </p:spPr>
        <p:txBody>
          <a:bodyPr/>
          <a:lstStyle/>
          <a:p>
            <a:pPr algn="ctr"/>
            <a:r>
              <a:rPr lang="uk-UA" sz="32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ОЗНАКИ СУВЕРЕННОГО ШІ</a:t>
            </a:r>
            <a:endParaRPr lang="en-US" sz="3200" b="1" dirty="0">
              <a:solidFill>
                <a:srgbClr val="004E9E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4EA5E0B-9681-30B5-99F9-EEBE75D64A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190358"/>
            <a:ext cx="11395494" cy="4674419"/>
          </a:xfrm>
        </p:spPr>
        <p:txBody>
          <a:bodyPr/>
          <a:lstStyle/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3200" dirty="0" smtClean="0">
                <a:solidFill>
                  <a:srgbClr val="002949"/>
                </a:solidFill>
                <a:ea typeface="Roboto Condensed Light" panose="02000000000000000000" pitchFamily="2" charset="0"/>
              </a:rPr>
              <a:t>Стратегічний контроль над критичними AI-можливостями.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3200" dirty="0" smtClean="0">
                <a:solidFill>
                  <a:srgbClr val="002949"/>
                </a:solidFill>
                <a:ea typeface="Roboto Condensed Light" panose="02000000000000000000" pitchFamily="2" charset="0"/>
              </a:rPr>
              <a:t>Гарантований доступ до обчислювальних потужностей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3200" dirty="0" smtClean="0">
                <a:solidFill>
                  <a:srgbClr val="002949"/>
                </a:solidFill>
                <a:ea typeface="Roboto Condensed Light" panose="02000000000000000000" pitchFamily="2" charset="0"/>
              </a:rPr>
              <a:t>Контроль над даними, моделями та їх національною/мовною придатністю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3200" dirty="0" smtClean="0">
                <a:solidFill>
                  <a:srgbClr val="002949"/>
                </a:solidFill>
                <a:ea typeface="Roboto Condensed Light" panose="02000000000000000000" pitchFamily="2" charset="0"/>
              </a:rPr>
              <a:t>Територіально або операційно контрольована інфраструктура.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3200" dirty="0" smtClean="0">
                <a:solidFill>
                  <a:srgbClr val="002949"/>
                </a:solidFill>
                <a:ea typeface="Roboto Condensed Light" panose="02000000000000000000" pitchFamily="2" charset="0"/>
              </a:rPr>
              <a:t>Інституційна спроможність оцінювати, тестувати, сертифікувати й супроводжувати безпечне використання передових AI-систем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uk-UA" sz="2700" dirty="0">
              <a:solidFill>
                <a:srgbClr val="002949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6C56105B-2DF6-AE12-1517-881133BEA10A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55A2F6A-BC57-3718-AD3D-E17890E44EE4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6EF100F8-CAE0-A300-A849-2B7CBF20E4B0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Суверенний ШІ у правосудді: виклики національній безпеці та гарантії захисту персональних даних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47F2538A-EDBA-0491-46CA-911D7BE0D3CE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 smtClean="0">
                <a:solidFill>
                  <a:srgbClr val="002949"/>
                </a:solidFill>
              </a:rPr>
              <a:t>20</a:t>
            </a:r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02579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574EB7-28F1-7A17-1172-7B41B9A429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DBD404-4892-E3E7-675E-B8323BD7DA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79" y="377507"/>
            <a:ext cx="10896415" cy="528306"/>
          </a:xfrm>
        </p:spPr>
        <p:txBody>
          <a:bodyPr/>
          <a:lstStyle/>
          <a:p>
            <a:pPr algn="ctr"/>
            <a:r>
              <a:rPr lang="uk-UA" sz="28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Індія</a:t>
            </a:r>
            <a:r>
              <a:rPr lang="uk-UA" sz="2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: найвиразніше поєднання </a:t>
            </a:r>
            <a:r>
              <a:rPr lang="en-US" sz="2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sovereign compute </a:t>
            </a:r>
            <a:r>
              <a:rPr lang="uk-UA" sz="2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і </a:t>
            </a:r>
            <a:r>
              <a:rPr lang="en-US" sz="2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sovereign model.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4EA5E0B-9681-30B5-99F9-EEBE75D64A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932458"/>
            <a:ext cx="11395494" cy="4932319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700" dirty="0">
                <a:solidFill>
                  <a:srgbClr val="002949"/>
                </a:solidFill>
                <a:ea typeface="Roboto Condensed Light" panose="02000000000000000000" pitchFamily="2" charset="0"/>
              </a:rPr>
              <a:t>Індія сьогодні є світовим </a:t>
            </a:r>
            <a:r>
              <a:rPr lang="uk-UA" sz="2700" dirty="0" smtClean="0">
                <a:solidFill>
                  <a:srgbClr val="002949"/>
                </a:solidFill>
                <a:ea typeface="Roboto Condensed Light" panose="02000000000000000000" pitchFamily="2" charset="0"/>
              </a:rPr>
              <a:t>лідерів </a:t>
            </a:r>
            <a:r>
              <a:rPr lang="uk-UA" sz="2700" dirty="0">
                <a:solidFill>
                  <a:srgbClr val="002949"/>
                </a:solidFill>
                <a:ea typeface="Roboto Condensed Light" panose="02000000000000000000" pitchFamily="2" charset="0"/>
              </a:rPr>
              <a:t>у розбудові суверенного штучного інтелекту. </a:t>
            </a:r>
            <a:endParaRPr lang="uk-UA" sz="2700" dirty="0" smtClean="0">
              <a:solidFill>
                <a:srgbClr val="002949"/>
              </a:solidFill>
              <a:ea typeface="Roboto Condensed Light" panose="02000000000000000000" pitchFamily="2" charset="0"/>
            </a:endParaRP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700" dirty="0" smtClean="0">
                <a:solidFill>
                  <a:srgbClr val="002949"/>
                </a:solidFill>
                <a:ea typeface="Roboto Condensed Light" panose="02000000000000000000" pitchFamily="2" charset="0"/>
              </a:rPr>
              <a:t>Держава </a:t>
            </a:r>
            <a:r>
              <a:rPr lang="uk-UA" sz="2700" dirty="0">
                <a:solidFill>
                  <a:srgbClr val="002949"/>
                </a:solidFill>
                <a:ea typeface="Roboto Condensed Light" panose="02000000000000000000" pitchFamily="2" charset="0"/>
              </a:rPr>
              <a:t>не просто купує готові іноземні рішення, а створює власну потужну базу: у 2026 році </a:t>
            </a:r>
            <a:r>
              <a:rPr lang="uk-UA" sz="2700" dirty="0" smtClean="0">
                <a:solidFill>
                  <a:srgbClr val="002949"/>
                </a:solidFill>
                <a:ea typeface="Roboto Condensed Light" panose="02000000000000000000" pitchFamily="2" charset="0"/>
              </a:rPr>
              <a:t>уряд планує розгорнути </a:t>
            </a:r>
            <a:r>
              <a:rPr lang="uk-UA" sz="2700" dirty="0">
                <a:solidFill>
                  <a:srgbClr val="002949"/>
                </a:solidFill>
                <a:ea typeface="Roboto Condensed Light" panose="02000000000000000000" pitchFamily="2" charset="0"/>
              </a:rPr>
              <a:t>національну мережу обчислювальних центрів (понад </a:t>
            </a:r>
            <a:r>
              <a:rPr lang="uk-UA" sz="2700" dirty="0" smtClean="0">
                <a:solidFill>
                  <a:srgbClr val="002949"/>
                </a:solidFill>
                <a:ea typeface="Roboto Condensed Light" panose="02000000000000000000" pitchFamily="2" charset="0"/>
              </a:rPr>
              <a:t>38 </a:t>
            </a:r>
            <a:r>
              <a:rPr lang="uk-UA" sz="2700" dirty="0">
                <a:solidFill>
                  <a:srgbClr val="002949"/>
                </a:solidFill>
                <a:ea typeface="Roboto Condensed Light" panose="02000000000000000000" pitchFamily="2" charset="0"/>
              </a:rPr>
              <a:t>тисяч спеціалізованих процесорів), що </a:t>
            </a:r>
            <a:r>
              <a:rPr lang="uk-UA" sz="2700" dirty="0" smtClean="0">
                <a:solidFill>
                  <a:srgbClr val="002949"/>
                </a:solidFill>
                <a:ea typeface="Roboto Condensed Light" panose="02000000000000000000" pitchFamily="2" charset="0"/>
              </a:rPr>
              <a:t>стануть </a:t>
            </a:r>
            <a:r>
              <a:rPr lang="uk-UA" sz="2700" dirty="0">
                <a:solidFill>
                  <a:srgbClr val="002949"/>
                </a:solidFill>
                <a:ea typeface="Roboto Condensed Light" panose="02000000000000000000" pitchFamily="2" charset="0"/>
              </a:rPr>
              <a:t>фундаментом цифрової безпеки країни. </a:t>
            </a:r>
            <a:endParaRPr lang="uk-UA" sz="2700" dirty="0" smtClean="0">
              <a:solidFill>
                <a:srgbClr val="002949"/>
              </a:solidFill>
              <a:ea typeface="Roboto Condensed Light" panose="02000000000000000000" pitchFamily="2" charset="0"/>
            </a:endParaRP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700" dirty="0" smtClean="0">
                <a:solidFill>
                  <a:srgbClr val="002949"/>
                </a:solidFill>
                <a:ea typeface="Roboto Condensed Light" panose="02000000000000000000" pitchFamily="2" charset="0"/>
              </a:rPr>
              <a:t>Ключовим </a:t>
            </a:r>
            <a:r>
              <a:rPr lang="uk-UA" sz="2700" dirty="0">
                <a:solidFill>
                  <a:srgbClr val="002949"/>
                </a:solidFill>
                <a:ea typeface="Roboto Condensed Light" panose="02000000000000000000" pitchFamily="2" charset="0"/>
              </a:rPr>
              <a:t>досягненням стала розробка </a:t>
            </a:r>
            <a:r>
              <a:rPr lang="en-US" sz="2700" dirty="0">
                <a:solidFill>
                  <a:srgbClr val="002949"/>
                </a:solidFill>
                <a:ea typeface="Roboto Condensed Light" panose="02000000000000000000" pitchFamily="2" charset="0"/>
              </a:rPr>
              <a:t>BharatGen — </a:t>
            </a:r>
            <a:r>
              <a:rPr lang="uk-UA" sz="2700" dirty="0">
                <a:solidFill>
                  <a:srgbClr val="002949"/>
                </a:solidFill>
                <a:ea typeface="Roboto Condensed Light" panose="02000000000000000000" pitchFamily="2" charset="0"/>
              </a:rPr>
              <a:t>першої у світі державної мовної моделі, яка здатна працювати одночасно 22 офіційними мовами Індії. Це приклад того, як поєднання державних інвестицій та технологічного контролю дозволяє системі правосуддя та управління працювати на власних, а не запозичених алгоритмах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6C56105B-2DF6-AE12-1517-881133BEA10A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55A2F6A-BC57-3718-AD3D-E17890E44EE4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6EF100F8-CAE0-A300-A849-2B7CBF20E4B0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Суверенний ШІ у правосудді: виклики національній безпеці та гарантії захисту персональних даних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47F2538A-EDBA-0491-46CA-911D7BE0D3CE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 smtClean="0">
                <a:solidFill>
                  <a:srgbClr val="002949"/>
                </a:solidFill>
              </a:rPr>
              <a:t>21</a:t>
            </a:r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5769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574EB7-28F1-7A17-1172-7B41B9A429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DBD404-4892-E3E7-675E-B8323BD7DA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79" y="377506"/>
            <a:ext cx="10896415" cy="901951"/>
          </a:xfrm>
        </p:spPr>
        <p:txBody>
          <a:bodyPr/>
          <a:lstStyle/>
          <a:p>
            <a:pPr algn="ctr"/>
            <a:r>
              <a:rPr lang="uk-UA" sz="2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Велика Британія: суверенність через </a:t>
            </a:r>
            <a:r>
              <a:rPr lang="en-US" sz="2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value chain, </a:t>
            </a:r>
            <a:r>
              <a:rPr lang="uk-UA" sz="2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інвестиції й підтримку національних </a:t>
            </a:r>
            <a:r>
              <a:rPr lang="en-US" sz="2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AI-</a:t>
            </a:r>
            <a:r>
              <a:rPr lang="uk-UA" sz="2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компаній</a:t>
            </a:r>
            <a:endParaRPr lang="en-US" sz="2800" b="1" dirty="0">
              <a:solidFill>
                <a:srgbClr val="004E9E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4EA5E0B-9681-30B5-99F9-EEBE75D64A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410346"/>
            <a:ext cx="11395494" cy="4454431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</a:rPr>
              <a:t>Британська модель суверенного ШІ демонструє інший підхід: не створення єдиної державної моделі, а посилення національного контролю над критичними ланками </a:t>
            </a:r>
            <a:r>
              <a:rPr lang="en-US" sz="3000" dirty="0">
                <a:solidFill>
                  <a:srgbClr val="002949"/>
                </a:solidFill>
                <a:ea typeface="Roboto Condensed Light" panose="02000000000000000000" pitchFamily="2" charset="0"/>
              </a:rPr>
              <a:t>AI-</a:t>
            </a: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</a:rPr>
              <a:t>екосистеми. </a:t>
            </a:r>
            <a:endParaRPr lang="uk-UA" sz="3000" dirty="0" smtClean="0">
              <a:solidFill>
                <a:srgbClr val="002949"/>
              </a:solidFill>
              <a:ea typeface="Roboto Condensed Light" panose="02000000000000000000" pitchFamily="2" charset="0"/>
            </a:endParaRP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000" dirty="0" smtClean="0">
                <a:solidFill>
                  <a:srgbClr val="002949"/>
                </a:solidFill>
                <a:ea typeface="Roboto Condensed Light" panose="02000000000000000000" pitchFamily="2" charset="0"/>
              </a:rPr>
              <a:t>Уряд </a:t>
            </a: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</a:rPr>
              <a:t>Великої Британії оголосив про запуск у квітні 2026 року </a:t>
            </a:r>
            <a:r>
              <a:rPr lang="ru-RU" sz="3000" dirty="0" smtClean="0">
                <a:solidFill>
                  <a:srgbClr val="002949"/>
                </a:solidFill>
                <a:ea typeface="Roboto Condensed Light" panose="02000000000000000000" pitchFamily="2" charset="0"/>
              </a:rPr>
              <a:t>проєкту </a:t>
            </a:r>
            <a:r>
              <a:rPr lang="ru-RU" sz="3000" dirty="0">
                <a:solidFill>
                  <a:srgbClr val="002949"/>
                </a:solidFill>
                <a:ea typeface="Roboto Condensed Light" panose="02000000000000000000" pitchFamily="2" charset="0"/>
              </a:rPr>
              <a:t>суверенного ШІ з бюджетом до 500 млн фунтів стерлінгів</a:t>
            </a:r>
            <a:r>
              <a:rPr lang="en-US" sz="3000" dirty="0" smtClean="0">
                <a:solidFill>
                  <a:srgbClr val="002949"/>
                </a:solidFill>
                <a:ea typeface="Roboto Condensed Light" panose="02000000000000000000" pitchFamily="2" charset="0"/>
              </a:rPr>
              <a:t>, </a:t>
            </a: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</a:rPr>
              <a:t>для інвестування в британські </a:t>
            </a:r>
            <a:r>
              <a:rPr lang="en-US" sz="3000" dirty="0">
                <a:solidFill>
                  <a:srgbClr val="002949"/>
                </a:solidFill>
                <a:ea typeface="Roboto Condensed Light" panose="02000000000000000000" pitchFamily="2" charset="0"/>
              </a:rPr>
              <a:t>AI-</a:t>
            </a: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</a:rPr>
              <a:t>компанії та підтримки їх у критичних частинах </a:t>
            </a:r>
            <a:r>
              <a:rPr lang="en-US" sz="3000" dirty="0">
                <a:solidFill>
                  <a:srgbClr val="002949"/>
                </a:solidFill>
                <a:ea typeface="Roboto Condensed Light" panose="02000000000000000000" pitchFamily="2" charset="0"/>
              </a:rPr>
              <a:t>AI value chain</a:t>
            </a:r>
            <a:r>
              <a:rPr lang="en-US" sz="3000" dirty="0" smtClean="0">
                <a:solidFill>
                  <a:srgbClr val="002949"/>
                </a:solidFill>
                <a:ea typeface="Roboto Condensed Light" panose="02000000000000000000" pitchFamily="2" charset="0"/>
              </a:rPr>
              <a:t>.</a:t>
            </a:r>
            <a:endParaRPr lang="uk-UA" sz="3000" dirty="0" smtClean="0">
              <a:solidFill>
                <a:srgbClr val="002949"/>
              </a:solidFill>
              <a:ea typeface="Roboto Condensed Light" panose="02000000000000000000" pitchFamily="2" charset="0"/>
            </a:endParaRP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dirty="0" smtClean="0">
                <a:solidFill>
                  <a:srgbClr val="002949"/>
                </a:solidFill>
                <a:ea typeface="Roboto Condensed Light" panose="02000000000000000000" pitchFamily="2" charset="0"/>
              </a:rPr>
              <a:t> </a:t>
            </a: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</a:rPr>
              <a:t>Це свідчить про курс на зміцнення власних обчислювальних, інвестиційних і технологічних спроможностей держави у сфері ШІ.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6C56105B-2DF6-AE12-1517-881133BEA10A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55A2F6A-BC57-3718-AD3D-E17890E44EE4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6EF100F8-CAE0-A300-A849-2B7CBF20E4B0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Суверенний ШІ у правосудді: виклики національній безпеці та гарантії захисту персональних даних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47F2538A-EDBA-0491-46CA-911D7BE0D3CE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 smtClean="0">
                <a:solidFill>
                  <a:srgbClr val="002949"/>
                </a:solidFill>
              </a:rPr>
              <a:t>22</a:t>
            </a:r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17265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574EB7-28F1-7A17-1172-7B41B9A429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DBD404-4892-E3E7-675E-B8323BD7DA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79" y="377507"/>
            <a:ext cx="10896415" cy="839958"/>
          </a:xfrm>
        </p:spPr>
        <p:txBody>
          <a:bodyPr/>
          <a:lstStyle/>
          <a:p>
            <a:pPr algn="ctr"/>
            <a:r>
              <a:rPr lang="uk-UA" sz="28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Франція: поєднання інфраструктури, суверенного </a:t>
            </a:r>
            <a:r>
              <a:rPr lang="en-US" sz="28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evaluation capacity </a:t>
            </a:r>
            <a:r>
              <a:rPr lang="uk-UA" sz="28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та екосистеми</a:t>
            </a:r>
            <a:endParaRPr lang="en-US" sz="2800" b="1" dirty="0">
              <a:solidFill>
                <a:srgbClr val="004E9E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4EA5E0B-9681-30B5-99F9-EEBE75D64A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348353"/>
            <a:ext cx="11395494" cy="4516424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700" dirty="0" smtClean="0">
                <a:solidFill>
                  <a:srgbClr val="002949"/>
                </a:solidFill>
                <a:ea typeface="Roboto Condensed Light" panose="02000000000000000000" pitchFamily="2" charset="0"/>
              </a:rPr>
              <a:t>Це один </a:t>
            </a:r>
            <a:r>
              <a:rPr lang="uk-UA" sz="2700" dirty="0">
                <a:solidFill>
                  <a:srgbClr val="002949"/>
                </a:solidFill>
                <a:ea typeface="Roboto Condensed Light" panose="02000000000000000000" pitchFamily="2" charset="0"/>
              </a:rPr>
              <a:t>із найбільш комплексних європейських підходів до суверенного ШІ. </a:t>
            </a:r>
            <a:endParaRPr lang="uk-UA" sz="2700" dirty="0" smtClean="0">
              <a:solidFill>
                <a:srgbClr val="002949"/>
              </a:solidFill>
              <a:ea typeface="Roboto Condensed Light" panose="02000000000000000000" pitchFamily="2" charset="0"/>
            </a:endParaRP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700" dirty="0" smtClean="0">
                <a:solidFill>
                  <a:srgbClr val="002949"/>
                </a:solidFill>
                <a:ea typeface="Roboto Condensed Light" panose="02000000000000000000" pitchFamily="2" charset="0"/>
              </a:rPr>
              <a:t>1. У </a:t>
            </a:r>
            <a:r>
              <a:rPr lang="uk-UA" sz="2700" dirty="0">
                <a:solidFill>
                  <a:srgbClr val="002949"/>
                </a:solidFill>
                <a:ea typeface="Roboto Condensed Light" panose="02000000000000000000" pitchFamily="2" charset="0"/>
              </a:rPr>
              <a:t>2025 році створено </a:t>
            </a:r>
            <a:r>
              <a:rPr lang="en-US" sz="2700" dirty="0">
                <a:solidFill>
                  <a:srgbClr val="002949"/>
                </a:solidFill>
                <a:ea typeface="Roboto Condensed Light" panose="02000000000000000000" pitchFamily="2" charset="0"/>
              </a:rPr>
              <a:t>INESIA — </a:t>
            </a:r>
            <a:r>
              <a:rPr lang="uk-UA" sz="2700" dirty="0">
                <a:solidFill>
                  <a:srgbClr val="002949"/>
                </a:solidFill>
                <a:ea typeface="Roboto Condensed Light" panose="02000000000000000000" pitchFamily="2" charset="0"/>
              </a:rPr>
              <a:t>національний інститут оцінювання та безпеки ШІ, покликаний аналізувати системні ризики й надійність </a:t>
            </a:r>
            <a:r>
              <a:rPr lang="en-US" sz="2700" dirty="0">
                <a:solidFill>
                  <a:srgbClr val="002949"/>
                </a:solidFill>
                <a:ea typeface="Roboto Condensed Light" panose="02000000000000000000" pitchFamily="2" charset="0"/>
              </a:rPr>
              <a:t>AI-</a:t>
            </a:r>
            <a:r>
              <a:rPr lang="uk-UA" sz="2700" dirty="0">
                <a:solidFill>
                  <a:srgbClr val="002949"/>
                </a:solidFill>
                <a:ea typeface="Roboto Condensed Light" panose="02000000000000000000" pitchFamily="2" charset="0"/>
              </a:rPr>
              <a:t>систем. </a:t>
            </a:r>
            <a:endParaRPr lang="uk-UA" sz="2700" dirty="0" smtClean="0">
              <a:solidFill>
                <a:srgbClr val="002949"/>
              </a:solidFill>
              <a:ea typeface="Roboto Condensed Light" panose="02000000000000000000" pitchFamily="2" charset="0"/>
            </a:endParaRP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700" dirty="0" smtClean="0">
                <a:solidFill>
                  <a:srgbClr val="002949"/>
                </a:solidFill>
                <a:ea typeface="Roboto Condensed Light" panose="02000000000000000000" pitchFamily="2" charset="0"/>
              </a:rPr>
              <a:t>2. </a:t>
            </a:r>
            <a:r>
              <a:rPr lang="uk-UA" sz="2700" dirty="0">
                <a:solidFill>
                  <a:srgbClr val="002949"/>
                </a:solidFill>
                <a:ea typeface="Roboto Condensed Light" panose="02000000000000000000" pitchFamily="2" charset="0"/>
              </a:rPr>
              <a:t>Франція інвестує у суверенну </a:t>
            </a:r>
            <a:r>
              <a:rPr lang="en-US" sz="2700" dirty="0">
                <a:solidFill>
                  <a:srgbClr val="002949"/>
                </a:solidFill>
                <a:ea typeface="Roboto Condensed Light" panose="02000000000000000000" pitchFamily="2" charset="0"/>
              </a:rPr>
              <a:t>AI-</a:t>
            </a:r>
            <a:r>
              <a:rPr lang="uk-UA" sz="2700" dirty="0">
                <a:solidFill>
                  <a:srgbClr val="002949"/>
                </a:solidFill>
                <a:ea typeface="Roboto Condensed Light" panose="02000000000000000000" pitchFamily="2" charset="0"/>
              </a:rPr>
              <a:t>інфраструктуру та суперкомп’ютерні потужності як елемент цифрового суверенітету. </a:t>
            </a:r>
            <a:endParaRPr lang="uk-UA" sz="2700" dirty="0" smtClean="0">
              <a:solidFill>
                <a:srgbClr val="002949"/>
              </a:solidFill>
              <a:ea typeface="Roboto Condensed Light" panose="02000000000000000000" pitchFamily="2" charset="0"/>
            </a:endParaRP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700" dirty="0" smtClean="0">
                <a:solidFill>
                  <a:srgbClr val="002949"/>
                </a:solidFill>
                <a:ea typeface="Roboto Condensed Light" panose="02000000000000000000" pitchFamily="2" charset="0"/>
              </a:rPr>
              <a:t>3. </a:t>
            </a:r>
            <a:r>
              <a:rPr lang="en-US" sz="2700" dirty="0" smtClean="0">
                <a:solidFill>
                  <a:srgbClr val="002949"/>
                </a:solidFill>
                <a:ea typeface="Roboto Condensed Light" panose="02000000000000000000" pitchFamily="2" charset="0"/>
              </a:rPr>
              <a:t>AI </a:t>
            </a:r>
            <a:r>
              <a:rPr lang="en-US" sz="2700" dirty="0">
                <a:solidFill>
                  <a:srgbClr val="002949"/>
                </a:solidFill>
                <a:ea typeface="Roboto Condensed Light" panose="02000000000000000000" pitchFamily="2" charset="0"/>
              </a:rPr>
              <a:t>Factory France </a:t>
            </a:r>
            <a:r>
              <a:rPr lang="uk-UA" sz="2700" dirty="0">
                <a:solidFill>
                  <a:srgbClr val="002949"/>
                </a:solidFill>
                <a:ea typeface="Roboto Condensed Light" panose="02000000000000000000" pitchFamily="2" charset="0"/>
              </a:rPr>
              <a:t>формує екосистему, що поєднує суперкомп’ютери, </a:t>
            </a:r>
            <a:r>
              <a:rPr lang="en-US" sz="2700" dirty="0">
                <a:solidFill>
                  <a:srgbClr val="002949"/>
                </a:solidFill>
                <a:ea typeface="Roboto Condensed Light" panose="02000000000000000000" pitchFamily="2" charset="0"/>
              </a:rPr>
              <a:t>data spaces, </a:t>
            </a:r>
            <a:r>
              <a:rPr lang="uk-UA" sz="2700" dirty="0">
                <a:solidFill>
                  <a:srgbClr val="002949"/>
                </a:solidFill>
                <a:ea typeface="Roboto Condensed Light" panose="02000000000000000000" pitchFamily="2" charset="0"/>
              </a:rPr>
              <a:t>моделі та експертну підтримку для досліджень, інновацій і публічних сервісів. </a:t>
            </a:r>
            <a:endParaRPr lang="uk-UA" sz="2700" dirty="0" smtClean="0">
              <a:solidFill>
                <a:srgbClr val="002949"/>
              </a:solidFill>
              <a:ea typeface="Roboto Condensed Light" panose="02000000000000000000" pitchFamily="2" charset="0"/>
            </a:endParaRP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700" dirty="0" smtClean="0">
                <a:solidFill>
                  <a:srgbClr val="002949"/>
                </a:solidFill>
                <a:ea typeface="Roboto Condensed Light" panose="02000000000000000000" pitchFamily="2" charset="0"/>
              </a:rPr>
              <a:t>Це </a:t>
            </a:r>
            <a:r>
              <a:rPr lang="uk-UA" sz="2700" dirty="0">
                <a:solidFill>
                  <a:srgbClr val="002949"/>
                </a:solidFill>
                <a:ea typeface="Roboto Condensed Light" panose="02000000000000000000" pitchFamily="2" charset="0"/>
              </a:rPr>
              <a:t>свідчить про курс на посилення національного контролю над критичними ланками </a:t>
            </a:r>
            <a:r>
              <a:rPr lang="en-US" sz="2700" dirty="0">
                <a:solidFill>
                  <a:srgbClr val="002949"/>
                </a:solidFill>
                <a:ea typeface="Roboto Condensed Light" panose="02000000000000000000" pitchFamily="2" charset="0"/>
              </a:rPr>
              <a:t>AI-</a:t>
            </a:r>
            <a:r>
              <a:rPr lang="uk-UA" sz="2700" dirty="0">
                <a:solidFill>
                  <a:srgbClr val="002949"/>
                </a:solidFill>
                <a:ea typeface="Roboto Condensed Light" panose="02000000000000000000" pitchFamily="2" charset="0"/>
              </a:rPr>
              <a:t>екосистеми.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6C56105B-2DF6-AE12-1517-881133BEA10A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55A2F6A-BC57-3718-AD3D-E17890E44EE4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6EF100F8-CAE0-A300-A849-2B7CBF20E4B0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Суверенний ШІ у правосудді: виклики національній безпеці та гарантії захисту персональних даних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47F2538A-EDBA-0491-46CA-911D7BE0D3CE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 smtClean="0">
                <a:solidFill>
                  <a:srgbClr val="002949"/>
                </a:solidFill>
              </a:rPr>
              <a:t>23</a:t>
            </a:r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493519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574EB7-28F1-7A17-1172-7B41B9A429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DBD404-4892-E3E7-675E-B8323BD7DA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79" y="377506"/>
            <a:ext cx="10896415" cy="812851"/>
          </a:xfrm>
        </p:spPr>
        <p:txBody>
          <a:bodyPr/>
          <a:lstStyle/>
          <a:p>
            <a:pPr algn="ctr"/>
            <a:r>
              <a:rPr lang="uk-UA" sz="28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Литва: показовий приклад “малого, але чітко сформульованого” суверенного підходу</a:t>
            </a:r>
            <a:endParaRPr lang="uk-UA" sz="2800" b="1" dirty="0">
              <a:solidFill>
                <a:srgbClr val="004E9E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4EA5E0B-9681-30B5-99F9-EEBE75D64A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474902"/>
            <a:ext cx="11395494" cy="4389875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700" dirty="0">
                <a:solidFill>
                  <a:srgbClr val="002949"/>
                </a:solidFill>
                <a:ea typeface="Roboto Condensed Light" panose="02000000000000000000" pitchFamily="2" charset="0"/>
              </a:rPr>
              <a:t>Литва реалізує проєкт </a:t>
            </a:r>
            <a:r>
              <a:rPr lang="en-US" sz="2700" dirty="0">
                <a:solidFill>
                  <a:srgbClr val="002949"/>
                </a:solidFill>
                <a:ea typeface="Roboto Condensed Light" panose="02000000000000000000" pitchFamily="2" charset="0"/>
              </a:rPr>
              <a:t>LitAI Factory, </a:t>
            </a:r>
            <a:r>
              <a:rPr lang="uk-UA" sz="2700" dirty="0">
                <a:solidFill>
                  <a:srgbClr val="002949"/>
                </a:solidFill>
                <a:ea typeface="Roboto Condensed Light" panose="02000000000000000000" pitchFamily="2" charset="0"/>
              </a:rPr>
              <a:t>який офіційно визначено як ініціативу з перетворення національних </a:t>
            </a:r>
            <a:r>
              <a:rPr lang="en-US" sz="2700" dirty="0">
                <a:solidFill>
                  <a:srgbClr val="002949"/>
                </a:solidFill>
                <a:ea typeface="Roboto Condensed Light" panose="02000000000000000000" pitchFamily="2" charset="0"/>
              </a:rPr>
              <a:t>HPC-</a:t>
            </a:r>
            <a:r>
              <a:rPr lang="uk-UA" sz="2700" dirty="0">
                <a:solidFill>
                  <a:srgbClr val="002949"/>
                </a:solidFill>
                <a:ea typeface="Roboto Condensed Light" panose="02000000000000000000" pitchFamily="2" charset="0"/>
              </a:rPr>
              <a:t>спроможностей на суверенну </a:t>
            </a:r>
            <a:r>
              <a:rPr lang="en-US" sz="2700" dirty="0">
                <a:solidFill>
                  <a:srgbClr val="002949"/>
                </a:solidFill>
                <a:ea typeface="Roboto Condensed Light" panose="02000000000000000000" pitchFamily="2" charset="0"/>
              </a:rPr>
              <a:t>AI-</a:t>
            </a:r>
            <a:r>
              <a:rPr lang="uk-UA" sz="2700" dirty="0">
                <a:solidFill>
                  <a:srgbClr val="002949"/>
                </a:solidFill>
                <a:ea typeface="Roboto Condensed Light" panose="02000000000000000000" pitchFamily="2" charset="0"/>
              </a:rPr>
              <a:t>оптимізовану інфраструктуру в межах європейської мережі </a:t>
            </a:r>
            <a:r>
              <a:rPr lang="en-US" sz="2700" dirty="0">
                <a:solidFill>
                  <a:srgbClr val="002949"/>
                </a:solidFill>
                <a:ea typeface="Roboto Condensed Light" panose="02000000000000000000" pitchFamily="2" charset="0"/>
              </a:rPr>
              <a:t>AI Factories</a:t>
            </a:r>
            <a:r>
              <a:rPr lang="en-US" sz="2700" dirty="0" smtClean="0">
                <a:solidFill>
                  <a:srgbClr val="002949"/>
                </a:solidFill>
                <a:ea typeface="Roboto Condensed Light" panose="02000000000000000000" pitchFamily="2" charset="0"/>
              </a:rPr>
              <a:t>.</a:t>
            </a:r>
            <a:endParaRPr lang="uk-UA" sz="2700" dirty="0" smtClean="0">
              <a:solidFill>
                <a:srgbClr val="002949"/>
              </a:solidFill>
              <a:ea typeface="Roboto Condensed Light" panose="02000000000000000000" pitchFamily="2" charset="0"/>
            </a:endParaRP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700" dirty="0" smtClean="0">
                <a:solidFill>
                  <a:srgbClr val="002949"/>
                </a:solidFill>
                <a:ea typeface="Roboto Condensed Light" panose="02000000000000000000" pitchFamily="2" charset="0"/>
              </a:rPr>
              <a:t>Проєкт </a:t>
            </a:r>
            <a:r>
              <a:rPr lang="uk-UA" sz="2700" dirty="0">
                <a:solidFill>
                  <a:srgbClr val="002949"/>
                </a:solidFill>
                <a:ea typeface="Roboto Condensed Light" panose="02000000000000000000" pitchFamily="2" charset="0"/>
              </a:rPr>
              <a:t>передбачає розвиток високопродуктивних обчислень (</a:t>
            </a:r>
            <a:r>
              <a:rPr lang="en-US" sz="2700" dirty="0">
                <a:solidFill>
                  <a:srgbClr val="002949"/>
                </a:solidFill>
                <a:ea typeface="Roboto Condensed Light" panose="02000000000000000000" pitchFamily="2" charset="0"/>
              </a:rPr>
              <a:t>HPC) </a:t>
            </a:r>
            <a:r>
              <a:rPr lang="uk-UA" sz="2700" dirty="0">
                <a:solidFill>
                  <a:srgbClr val="002949"/>
                </a:solidFill>
                <a:ea typeface="Roboto Condensed Light" panose="02000000000000000000" pitchFamily="2" charset="0"/>
              </a:rPr>
              <a:t>для </a:t>
            </a:r>
            <a:r>
              <a:rPr lang="en-US" sz="2700" dirty="0">
                <a:solidFill>
                  <a:srgbClr val="002949"/>
                </a:solidFill>
                <a:ea typeface="Roboto Condensed Light" panose="02000000000000000000" pitchFamily="2" charset="0"/>
              </a:rPr>
              <a:t>AI-</a:t>
            </a:r>
            <a:r>
              <a:rPr lang="uk-UA" sz="2700" dirty="0">
                <a:solidFill>
                  <a:srgbClr val="002949"/>
                </a:solidFill>
                <a:ea typeface="Roboto Condensed Light" panose="02000000000000000000" pitchFamily="2" charset="0"/>
              </a:rPr>
              <a:t>навантажень, систем зберігання даних та доступу до обчислювальних прискорювачів, що формує базові технологічні компоненти суверенного ШІ</a:t>
            </a:r>
            <a:r>
              <a:rPr lang="uk-UA" sz="2700" dirty="0" smtClean="0">
                <a:solidFill>
                  <a:srgbClr val="002949"/>
                </a:solidFill>
                <a:ea typeface="Roboto Condensed Light" panose="02000000000000000000" pitchFamily="2" charset="0"/>
              </a:rPr>
              <a:t>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700" dirty="0" smtClean="0">
                <a:solidFill>
                  <a:srgbClr val="002949"/>
                </a:solidFill>
                <a:ea typeface="Roboto Condensed Light" panose="02000000000000000000" pitchFamily="2" charset="0"/>
              </a:rPr>
              <a:t>LitAI </a:t>
            </a:r>
            <a:r>
              <a:rPr lang="en-US" sz="2700" dirty="0">
                <a:solidFill>
                  <a:srgbClr val="002949"/>
                </a:solidFill>
                <a:ea typeface="Roboto Condensed Light" panose="02000000000000000000" pitchFamily="2" charset="0"/>
              </a:rPr>
              <a:t>Factory </a:t>
            </a:r>
            <a:r>
              <a:rPr lang="uk-UA" sz="2700" dirty="0">
                <a:solidFill>
                  <a:srgbClr val="002949"/>
                </a:solidFill>
                <a:ea typeface="Roboto Condensed Light" panose="02000000000000000000" pitchFamily="2" charset="0"/>
              </a:rPr>
              <a:t>інтегрована в екосистему </a:t>
            </a:r>
            <a:r>
              <a:rPr lang="en-US" sz="2700" dirty="0">
                <a:solidFill>
                  <a:srgbClr val="002949"/>
                </a:solidFill>
                <a:ea typeface="Roboto Condensed Light" panose="02000000000000000000" pitchFamily="2" charset="0"/>
              </a:rPr>
              <a:t>EuroHPC, </a:t>
            </a:r>
            <a:r>
              <a:rPr lang="uk-UA" sz="2700" dirty="0">
                <a:solidFill>
                  <a:srgbClr val="002949"/>
                </a:solidFill>
                <a:ea typeface="Roboto Condensed Light" panose="02000000000000000000" pitchFamily="2" charset="0"/>
              </a:rPr>
              <a:t>поєднуючи національні ресурси з європейською кооперацією, що демонструє модель “суверенності через інтеграцію”, а не ізоляцію.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6C56105B-2DF6-AE12-1517-881133BEA10A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55A2F6A-BC57-3718-AD3D-E17890E44EE4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6EF100F8-CAE0-A300-A849-2B7CBF20E4B0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Суверенний ШІ у правосудді: виклики національній безпеці та гарантії захисту персональних даних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47F2538A-EDBA-0491-46CA-911D7BE0D3CE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 smtClean="0">
                <a:solidFill>
                  <a:srgbClr val="002949"/>
                </a:solidFill>
              </a:rPr>
              <a:t>24</a:t>
            </a:r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956582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574EB7-28F1-7A17-1172-7B41B9A429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DBD404-4892-E3E7-675E-B8323BD7DA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79" y="377507"/>
            <a:ext cx="10896415" cy="1160348"/>
          </a:xfrm>
        </p:spPr>
        <p:txBody>
          <a:bodyPr/>
          <a:lstStyle/>
          <a:p>
            <a:pPr algn="ctr"/>
            <a:r>
              <a:rPr lang="uk-UA" sz="34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Україна починає співпрацю з NVIDIA для розбудови екосистеми суверенного ШІ</a:t>
            </a:r>
            <a:br>
              <a:rPr lang="uk-UA" sz="34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https</a:t>
            </a:r>
            <a:r>
              <a:rPr lang="ru-RU" sz="1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://thedigital.gov.ua/news/progress/pochynayemo-pratsiuvaty-z-nvidia-dlia-rozbudovy-suverennoho-shi-v-ukrayini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4EA5E0B-9681-30B5-99F9-EEBE75D64A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704110"/>
            <a:ext cx="11395494" cy="4160668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900" dirty="0">
                <a:solidFill>
                  <a:srgbClr val="002949"/>
                </a:solidFill>
                <a:ea typeface="Roboto Condensed Light" panose="02000000000000000000" pitchFamily="2" charset="0"/>
              </a:rPr>
              <a:t>Визначення пріоритету: «Суверенний ШІ — це здатність держави створювати штучний інтелект, використовуючи власну інфраструктуру, дані та фахівців».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900" dirty="0" smtClean="0">
                <a:solidFill>
                  <a:srgbClr val="002949"/>
                </a:solidFill>
                <a:ea typeface="Roboto Condensed Light" panose="02000000000000000000" pitchFamily="2" charset="0"/>
              </a:rPr>
              <a:t>Технологічна </a:t>
            </a:r>
            <a:r>
              <a:rPr lang="uk-UA" sz="2900" dirty="0">
                <a:solidFill>
                  <a:srgbClr val="002949"/>
                </a:solidFill>
                <a:ea typeface="Roboto Condensed Light" panose="02000000000000000000" pitchFamily="2" charset="0"/>
              </a:rPr>
              <a:t>база: «Співпраця передбачає підтримку у створенні ШІ-інфраструктури на базі рішень </a:t>
            </a:r>
            <a:r>
              <a:rPr lang="en-US" sz="2900" dirty="0">
                <a:solidFill>
                  <a:srgbClr val="002949"/>
                </a:solidFill>
                <a:ea typeface="Roboto Condensed Light" panose="02000000000000000000" pitchFamily="2" charset="0"/>
              </a:rPr>
              <a:t>NVIDIA, </a:t>
            </a:r>
            <a:r>
              <a:rPr lang="uk-UA" sz="2900" dirty="0">
                <a:solidFill>
                  <a:srgbClr val="002949"/>
                </a:solidFill>
                <a:ea typeface="Roboto Condensed Light" panose="02000000000000000000" pitchFamily="2" charset="0"/>
              </a:rPr>
              <a:t>зокрема доступ до архітектури </a:t>
            </a:r>
            <a:r>
              <a:rPr lang="en-US" sz="2900" dirty="0">
                <a:solidFill>
                  <a:srgbClr val="002949"/>
                </a:solidFill>
                <a:ea typeface="Roboto Condensed Light" panose="02000000000000000000" pitchFamily="2" charset="0"/>
              </a:rPr>
              <a:t>NVIDIA Hopper </a:t>
            </a:r>
            <a:r>
              <a:rPr lang="uk-UA" sz="2900" dirty="0">
                <a:solidFill>
                  <a:srgbClr val="002949"/>
                </a:solidFill>
                <a:ea typeface="Roboto Condensed Light" panose="02000000000000000000" pitchFamily="2" charset="0"/>
              </a:rPr>
              <a:t>для обчислювальних центрів».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900" dirty="0" smtClean="0">
                <a:solidFill>
                  <a:srgbClr val="002949"/>
                </a:solidFill>
                <a:ea typeface="Roboto Condensed Light" panose="02000000000000000000" pitchFamily="2" charset="0"/>
              </a:rPr>
              <a:t>Мовний </a:t>
            </a:r>
            <a:r>
              <a:rPr lang="uk-UA" sz="2900" dirty="0">
                <a:solidFill>
                  <a:srgbClr val="002949"/>
                </a:solidFill>
                <a:ea typeface="Roboto Condensed Light" panose="02000000000000000000" pitchFamily="2" charset="0"/>
              </a:rPr>
              <a:t>суверенітет: «Окремим напрямом стане створення української великої мовної моделі (</a:t>
            </a:r>
            <a:r>
              <a:rPr lang="en-US" sz="2900" dirty="0">
                <a:solidFill>
                  <a:srgbClr val="002949"/>
                </a:solidFill>
                <a:ea typeface="Roboto Condensed Light" panose="02000000000000000000" pitchFamily="2" charset="0"/>
              </a:rPr>
              <a:t>LLM) </a:t>
            </a:r>
            <a:r>
              <a:rPr lang="uk-UA" sz="2900" dirty="0">
                <a:solidFill>
                  <a:srgbClr val="002949"/>
                </a:solidFill>
                <a:ea typeface="Roboto Condensed Light" panose="02000000000000000000" pitchFamily="2" charset="0"/>
              </a:rPr>
              <a:t>для зміцнення позицій української мови в цифровому просторі та державних сервісах</a:t>
            </a:r>
            <a:r>
              <a:rPr lang="uk-UA" sz="2900" dirty="0" smtClean="0">
                <a:solidFill>
                  <a:srgbClr val="002949"/>
                </a:solidFill>
                <a:ea typeface="Roboto Condensed Light" panose="02000000000000000000" pitchFamily="2" charset="0"/>
              </a:rPr>
              <a:t>».</a:t>
            </a:r>
            <a:endParaRPr lang="uk-UA" sz="2900" dirty="0">
              <a:solidFill>
                <a:srgbClr val="002949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6C56105B-2DF6-AE12-1517-881133BEA10A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55A2F6A-BC57-3718-AD3D-E17890E44EE4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6EF100F8-CAE0-A300-A849-2B7CBF20E4B0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Суверенний ШІ у правосудді: виклики національній безпеці та гарантії захисту персональних даних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47F2538A-EDBA-0491-46CA-911D7BE0D3CE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 smtClean="0">
                <a:solidFill>
                  <a:srgbClr val="002949"/>
                </a:solidFill>
              </a:rPr>
              <a:t>25</a:t>
            </a:r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719800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574EB7-28F1-7A17-1172-7B41B9A429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DBD404-4892-E3E7-675E-B8323BD7DA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79" y="377507"/>
            <a:ext cx="10896415" cy="1160348"/>
          </a:xfrm>
        </p:spPr>
        <p:txBody>
          <a:bodyPr/>
          <a:lstStyle/>
          <a:p>
            <a:pPr algn="ctr"/>
            <a:r>
              <a:rPr lang="uk-UA" sz="3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Рік ШІ-трансформації країни: що змінилося для мільйонів українців та держави</a:t>
            </a:r>
            <a:r>
              <a:rPr lang="uk-UA" sz="3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/>
            </a:r>
            <a:br>
              <a:rPr lang="uk-UA" sz="3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en-US" sz="1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en-US" sz="16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thedigital.gov.ua/news/shtuchnyy-intelekt/rik-shi-transformatsiyi-krayiny-shcho-zminylosia-dlia-milyoniv-ukrayintsiv-ta-derzavy</a:t>
            </a:r>
            <a:r>
              <a:rPr lang="uk-UA" sz="16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en-US" sz="1600" b="1" dirty="0">
              <a:solidFill>
                <a:srgbClr val="004E9E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4EA5E0B-9681-30B5-99F9-EEBE75D64A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704110"/>
            <a:ext cx="11395494" cy="4160668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200" dirty="0">
                <a:solidFill>
                  <a:srgbClr val="002949"/>
                </a:solidFill>
                <a:ea typeface="Roboto Condensed Light" panose="02000000000000000000" pitchFamily="2" charset="0"/>
              </a:rPr>
              <a:t>ШІ як засіб національної стійкості: «За рік Україна перейшла від обговорень до впровадження реальних ШІ-рішень, які допомагають державі ставати швидшою та ефективнішою в умовах війни».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200" dirty="0" smtClean="0">
                <a:solidFill>
                  <a:srgbClr val="002949"/>
                </a:solidFill>
                <a:ea typeface="Roboto Condensed Light" panose="02000000000000000000" pitchFamily="2" charset="0"/>
              </a:rPr>
              <a:t>Пріоритет </a:t>
            </a:r>
            <a:r>
              <a:rPr lang="uk-UA" sz="3200" dirty="0">
                <a:solidFill>
                  <a:srgbClr val="002949"/>
                </a:solidFill>
                <a:ea typeface="Roboto Condensed Light" panose="02000000000000000000" pitchFamily="2" charset="0"/>
              </a:rPr>
              <a:t>оборони та безпеки: «Ключовим напрямом стало використання ШІ у сфері безпеки та оборони — від аналізу супутникових знімків до систем розпізнавання об’єктів, що є критичним для захисту державних </a:t>
            </a:r>
            <a:r>
              <a:rPr lang="uk-UA" sz="3200" dirty="0" smtClean="0">
                <a:solidFill>
                  <a:srgbClr val="002949"/>
                </a:solidFill>
                <a:ea typeface="Roboto Condensed Light" panose="02000000000000000000" pitchFamily="2" charset="0"/>
              </a:rPr>
              <a:t>інтересів.</a:t>
            </a:r>
            <a:endParaRPr lang="uk-UA" sz="3200" dirty="0">
              <a:solidFill>
                <a:srgbClr val="002949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6C56105B-2DF6-AE12-1517-881133BEA10A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55A2F6A-BC57-3718-AD3D-E17890E44EE4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6EF100F8-CAE0-A300-A849-2B7CBF20E4B0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Суверенний ШІ у правосудді: виклики національній безпеці та гарантії захисту персональних даних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47F2538A-EDBA-0491-46CA-911D7BE0D3CE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 smtClean="0">
                <a:solidFill>
                  <a:srgbClr val="002949"/>
                </a:solidFill>
              </a:rPr>
              <a:t>26</a:t>
            </a:r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565385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574EB7-28F1-7A17-1172-7B41B9A429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DBD404-4892-E3E7-675E-B8323BD7DA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79" y="377507"/>
            <a:ext cx="10896415" cy="1160348"/>
          </a:xfrm>
        </p:spPr>
        <p:txBody>
          <a:bodyPr/>
          <a:lstStyle/>
          <a:p>
            <a:pPr algn="ctr"/>
            <a:r>
              <a:rPr lang="ru-RU" sz="3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Від </a:t>
            </a:r>
            <a:r>
              <a:rPr lang="uk-UA" sz="34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розвитку ШІ до хмарних технологій: розпочинаємо новий етап співпраці з Microsoft</a:t>
            </a:r>
            <a:br>
              <a:rPr lang="uk-UA" sz="34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ru-RU" sz="14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</a:t>
            </a:r>
            <a:r>
              <a:rPr lang="ru-RU" sz="1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://</a:t>
            </a:r>
            <a:r>
              <a:rPr lang="ru-RU" sz="14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thedigital.gov.ua/news/shtuchnyy-intelekt/vid-rozvytku-shi-do-khmarnykh-tekhnolohiy-rozpochynayemo-novyy-etap-spivpratsi-z-microsoft</a:t>
            </a:r>
            <a:r>
              <a:rPr lang="ru-RU" sz="14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ru-RU" sz="1400" b="1" dirty="0">
              <a:solidFill>
                <a:srgbClr val="004E9E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4EA5E0B-9681-30B5-99F9-EEBE75D64A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704110"/>
            <a:ext cx="11395494" cy="4160668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600" dirty="0" smtClean="0">
                <a:solidFill>
                  <a:srgbClr val="002949"/>
                </a:solidFill>
                <a:ea typeface="Roboto Condensed Light" panose="02000000000000000000" pitchFamily="2" charset="0"/>
              </a:rPr>
              <a:t>Цифрова </a:t>
            </a:r>
            <a:r>
              <a:rPr lang="uk-UA" sz="2600" dirty="0">
                <a:solidFill>
                  <a:srgbClr val="002949"/>
                </a:solidFill>
                <a:ea typeface="Roboto Condensed Light" panose="02000000000000000000" pitchFamily="2" charset="0"/>
              </a:rPr>
              <a:t>стійкість через хмарні рішення: «Співпраця з </a:t>
            </a:r>
            <a:r>
              <a:rPr lang="en-US" sz="2600" dirty="0">
                <a:solidFill>
                  <a:srgbClr val="002949"/>
                </a:solidFill>
                <a:ea typeface="Roboto Condensed Light" panose="02000000000000000000" pitchFamily="2" charset="0"/>
              </a:rPr>
              <a:t>Microsoft </a:t>
            </a:r>
            <a:r>
              <a:rPr lang="uk-UA" sz="2600" dirty="0">
                <a:solidFill>
                  <a:srgbClr val="002949"/>
                </a:solidFill>
                <a:ea typeface="Roboto Condensed Light" panose="02000000000000000000" pitchFamily="2" charset="0"/>
              </a:rPr>
              <a:t>дозволяє забезпечити безперервність роботи державних структур та захист критичних даних завдяки використанню хмарних технологій </a:t>
            </a:r>
            <a:r>
              <a:rPr lang="en-US" sz="2600" dirty="0" smtClean="0">
                <a:solidFill>
                  <a:srgbClr val="002949"/>
                </a:solidFill>
                <a:ea typeface="Roboto Condensed Light" panose="02000000000000000000" pitchFamily="2" charset="0"/>
              </a:rPr>
              <a:t>Azure.</a:t>
            </a:r>
            <a:endParaRPr lang="en-US" sz="2600" dirty="0">
              <a:solidFill>
                <a:srgbClr val="002949"/>
              </a:solidFill>
              <a:ea typeface="Roboto Condensed Light" panose="02000000000000000000" pitchFamily="2" charset="0"/>
            </a:endParaRP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600" dirty="0" smtClean="0">
                <a:solidFill>
                  <a:srgbClr val="002949"/>
                </a:solidFill>
                <a:ea typeface="Roboto Condensed Light" panose="02000000000000000000" pitchFamily="2" charset="0"/>
              </a:rPr>
              <a:t>Інтеграція </a:t>
            </a:r>
            <a:r>
              <a:rPr lang="uk-UA" sz="2600" dirty="0">
                <a:solidFill>
                  <a:srgbClr val="002949"/>
                </a:solidFill>
                <a:ea typeface="Roboto Condensed Light" panose="02000000000000000000" pitchFamily="2" charset="0"/>
              </a:rPr>
              <a:t>ШІ в державне управління: «Пріоритетом є впровадження інноваційних рішень на основі штучного інтелекту (зокрема </a:t>
            </a:r>
            <a:r>
              <a:rPr lang="en-US" sz="2600" dirty="0">
                <a:solidFill>
                  <a:srgbClr val="002949"/>
                </a:solidFill>
                <a:ea typeface="Roboto Condensed Light" panose="02000000000000000000" pitchFamily="2" charset="0"/>
              </a:rPr>
              <a:t>Azure OpenAI) </a:t>
            </a:r>
            <a:r>
              <a:rPr lang="uk-UA" sz="2600" dirty="0">
                <a:solidFill>
                  <a:srgbClr val="002949"/>
                </a:solidFill>
                <a:ea typeface="Roboto Condensed Light" panose="02000000000000000000" pitchFamily="2" charset="0"/>
              </a:rPr>
              <a:t>для автоматизації процесів та підвищення ефективності надання державних </a:t>
            </a:r>
            <a:r>
              <a:rPr lang="uk-UA" sz="2600" dirty="0" smtClean="0">
                <a:solidFill>
                  <a:srgbClr val="002949"/>
                </a:solidFill>
                <a:ea typeface="Roboto Condensed Light" panose="02000000000000000000" pitchFamily="2" charset="0"/>
              </a:rPr>
              <a:t>послуг</a:t>
            </a:r>
            <a:r>
              <a:rPr lang="uk-UA" sz="2600" dirty="0">
                <a:solidFill>
                  <a:srgbClr val="002949"/>
                </a:solidFill>
                <a:ea typeface="Roboto Condensed Light" panose="02000000000000000000" pitchFamily="2" charset="0"/>
              </a:rPr>
              <a:t>.</a:t>
            </a:r>
            <a:endParaRPr lang="uk-UA" sz="2600" dirty="0">
              <a:solidFill>
                <a:srgbClr val="002949"/>
              </a:solidFill>
              <a:ea typeface="Roboto Condensed Light" panose="02000000000000000000" pitchFamily="2" charset="0"/>
            </a:endParaRP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600" dirty="0" smtClean="0">
                <a:solidFill>
                  <a:srgbClr val="002949"/>
                </a:solidFill>
                <a:ea typeface="Roboto Condensed Light" panose="02000000000000000000" pitchFamily="2" charset="0"/>
              </a:rPr>
              <a:t>Кіберзахист </a:t>
            </a:r>
            <a:r>
              <a:rPr lang="uk-UA" sz="2600" dirty="0">
                <a:solidFill>
                  <a:srgbClr val="002949"/>
                </a:solidFill>
                <a:ea typeface="Roboto Condensed Light" panose="02000000000000000000" pitchFamily="2" charset="0"/>
              </a:rPr>
              <a:t>як фундамент: «Важливим аспектом партнерства є посилення кібербезпеки державних інформаційних систем, що є необхідною умовою для безпечного впровадження ШІ-інструментів у масштабах всієї </a:t>
            </a:r>
            <a:r>
              <a:rPr lang="uk-UA" sz="2600" dirty="0" smtClean="0">
                <a:solidFill>
                  <a:srgbClr val="002949"/>
                </a:solidFill>
                <a:ea typeface="Roboto Condensed Light" panose="02000000000000000000" pitchFamily="2" charset="0"/>
              </a:rPr>
              <a:t>країни.</a:t>
            </a:r>
            <a:endParaRPr lang="uk-UA" sz="2600" dirty="0">
              <a:solidFill>
                <a:srgbClr val="002949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6C56105B-2DF6-AE12-1517-881133BEA10A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55A2F6A-BC57-3718-AD3D-E17890E44EE4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6EF100F8-CAE0-A300-A849-2B7CBF20E4B0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Суверенний ШІ у правосудді: виклики національній безпеці та гарантії захисту персональних даних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47F2538A-EDBA-0491-46CA-911D7BE0D3CE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 smtClean="0">
                <a:solidFill>
                  <a:srgbClr val="002949"/>
                </a:solidFill>
              </a:rPr>
              <a:t>27</a:t>
            </a:r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087630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574EB7-28F1-7A17-1172-7B41B9A429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DBD404-4892-E3E7-675E-B8323BD7DA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79" y="377507"/>
            <a:ext cx="10896415" cy="1160348"/>
          </a:xfrm>
        </p:spPr>
        <p:txBody>
          <a:bodyPr/>
          <a:lstStyle/>
          <a:p>
            <a:pPr algn="ctr"/>
            <a:r>
              <a:rPr lang="ru-RU" sz="3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Штучний інтелект у судах та Дії: посилюємо міжнародні партнерства із ШІ</a:t>
            </a:r>
            <a:br>
              <a:rPr lang="ru-RU" sz="3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ru-RU" sz="1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ru-RU" sz="16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thedigital.gov.ua/news/shtuchnyy-intelekt/shtuchnyy-intelekt-u-sudakh-ta-diyi-posyliuyemo-miznarodni-partnerstva-iz-shi</a:t>
            </a:r>
            <a:r>
              <a:rPr lang="ru-RU" sz="16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ru-RU" sz="1800" b="1" dirty="0">
              <a:solidFill>
                <a:srgbClr val="004E9E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4EA5E0B-9681-30B5-99F9-EEBE75D64A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704110"/>
            <a:ext cx="11395494" cy="4160668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600" dirty="0">
                <a:solidFill>
                  <a:srgbClr val="002949"/>
                </a:solidFill>
                <a:ea typeface="Roboto Condensed Light" panose="02000000000000000000" pitchFamily="2" charset="0"/>
              </a:rPr>
              <a:t>Спеціалізовані галузеві моделі: «Паралельно з розробкою національної </a:t>
            </a:r>
            <a:r>
              <a:rPr lang="en-US" sz="2600" dirty="0">
                <a:solidFill>
                  <a:srgbClr val="002949"/>
                </a:solidFill>
                <a:ea typeface="Roboto Condensed Light" panose="02000000000000000000" pitchFamily="2" charset="0"/>
              </a:rPr>
              <a:t>LLM </a:t>
            </a:r>
            <a:r>
              <a:rPr lang="uk-UA" sz="2600" dirty="0">
                <a:solidFill>
                  <a:srgbClr val="002949"/>
                </a:solidFill>
                <a:ea typeface="Roboto Condensed Light" panose="02000000000000000000" pitchFamily="2" charset="0"/>
              </a:rPr>
              <a:t>починаємо створювати малі мовні моделі під специфічні галузі, зокрема для використання в судах, що дозволить навчати системи без ризику витоку даних».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600" dirty="0" smtClean="0">
                <a:solidFill>
                  <a:srgbClr val="002949"/>
                </a:solidFill>
                <a:ea typeface="Roboto Condensed Light" panose="02000000000000000000" pitchFamily="2" charset="0"/>
              </a:rPr>
              <a:t>Автоматизація </a:t>
            </a:r>
            <a:r>
              <a:rPr lang="uk-UA" sz="2600" dirty="0">
                <a:solidFill>
                  <a:srgbClr val="002949"/>
                </a:solidFill>
                <a:ea typeface="Roboto Condensed Light" panose="02000000000000000000" pitchFamily="2" charset="0"/>
              </a:rPr>
              <a:t>судових процесів: «Одним із пріоритетів є розробка та тестування моделей для ШІ в судах, що допомагатиме формувати проєкти судових рішень і прискорить розгляд справ для громадян».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600" dirty="0" smtClean="0">
                <a:solidFill>
                  <a:srgbClr val="002949"/>
                </a:solidFill>
                <a:ea typeface="Roboto Condensed Light" panose="02000000000000000000" pitchFamily="2" charset="0"/>
              </a:rPr>
              <a:t>Безпечне </a:t>
            </a:r>
            <a:r>
              <a:rPr lang="uk-UA" sz="2600" dirty="0">
                <a:solidFill>
                  <a:srgbClr val="002949"/>
                </a:solidFill>
                <a:ea typeface="Roboto Condensed Light" panose="02000000000000000000" pitchFamily="2" charset="0"/>
              </a:rPr>
              <a:t>середовище обробки: «Використання потужностей партнерів (зокрема </a:t>
            </a:r>
            <a:r>
              <a:rPr lang="en-US" sz="2600" dirty="0">
                <a:solidFill>
                  <a:srgbClr val="002949"/>
                </a:solidFill>
                <a:ea typeface="Roboto Condensed Light" panose="02000000000000000000" pitchFamily="2" charset="0"/>
              </a:rPr>
              <a:t>Beyond.PL </a:t>
            </a:r>
            <a:r>
              <a:rPr lang="uk-UA" sz="2600" dirty="0">
                <a:solidFill>
                  <a:srgbClr val="002949"/>
                </a:solidFill>
                <a:ea typeface="Roboto Condensed Light" panose="02000000000000000000" pitchFamily="2" charset="0"/>
              </a:rPr>
              <a:t>та </a:t>
            </a:r>
            <a:r>
              <a:rPr lang="en-US" sz="2600" dirty="0">
                <a:solidFill>
                  <a:srgbClr val="002949"/>
                </a:solidFill>
                <a:ea typeface="Roboto Condensed Light" panose="02000000000000000000" pitchFamily="2" charset="0"/>
              </a:rPr>
              <a:t>NVIDIA) </a:t>
            </a:r>
            <a:r>
              <a:rPr lang="uk-UA" sz="2600" dirty="0">
                <a:solidFill>
                  <a:srgbClr val="002949"/>
                </a:solidFill>
                <a:ea typeface="Roboto Condensed Light" panose="02000000000000000000" pitchFamily="2" charset="0"/>
              </a:rPr>
              <a:t>дозволяє тренувати державні ШІ-продукти у високопродуктивному та масштабованому середовищі, гарантуючи захист персональних даних».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6C56105B-2DF6-AE12-1517-881133BEA10A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55A2F6A-BC57-3718-AD3D-E17890E44EE4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6EF100F8-CAE0-A300-A849-2B7CBF20E4B0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Суверенний ШІ у правосудді: виклики національній безпеці та гарантії захисту персональних даних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47F2538A-EDBA-0491-46CA-911D7BE0D3CE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 smtClean="0">
                <a:solidFill>
                  <a:srgbClr val="002949"/>
                </a:solidFill>
              </a:rPr>
              <a:t>28</a:t>
            </a:r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421197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574EB7-28F1-7A17-1172-7B41B9A429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DBD404-4892-E3E7-675E-B8323BD7DA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79" y="377507"/>
            <a:ext cx="10896415" cy="1160348"/>
          </a:xfrm>
        </p:spPr>
        <p:txBody>
          <a:bodyPr/>
          <a:lstStyle/>
          <a:p>
            <a:pPr algn="ctr"/>
            <a:r>
              <a:rPr lang="uk-UA" sz="34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Асоціація IT Ukraine долучилася до обговорення Стратегії розвитку штучного інтелекту в Україні до 2030 року</a:t>
            </a:r>
            <a:r>
              <a:rPr lang="ru-RU" sz="3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/>
            </a:r>
            <a:br>
              <a:rPr lang="ru-RU" sz="3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ru-RU" sz="1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ru-RU" sz="14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itukraine.org.ua/en/the-it-ukraine-association-joined-the-discussion-on-the-artificial-intelligence-development-strategy-of-ukraine-until-2030</a:t>
            </a:r>
            <a:r>
              <a:rPr lang="ru-RU" sz="14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ru-RU" sz="1400" b="1" dirty="0">
              <a:solidFill>
                <a:srgbClr val="004E9E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4EA5E0B-9681-30B5-99F9-EEBE75D64A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704110"/>
            <a:ext cx="11395494" cy="4160668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500" dirty="0">
                <a:solidFill>
                  <a:srgbClr val="002949"/>
                </a:solidFill>
                <a:ea typeface="Roboto Condensed Light" panose="02000000000000000000" pitchFamily="2" charset="0"/>
              </a:rPr>
              <a:t>Стратегічна візія «Агентна держава» (</a:t>
            </a:r>
            <a:r>
              <a:rPr lang="en-US" sz="2500" dirty="0">
                <a:solidFill>
                  <a:srgbClr val="002949"/>
                </a:solidFill>
                <a:ea typeface="Roboto Condensed Light" panose="02000000000000000000" pitchFamily="2" charset="0"/>
              </a:rPr>
              <a:t>Agentic State): </a:t>
            </a:r>
            <a:r>
              <a:rPr lang="uk-UA" sz="2500" dirty="0">
                <a:solidFill>
                  <a:srgbClr val="002949"/>
                </a:solidFill>
                <a:ea typeface="Roboto Condensed Light" panose="02000000000000000000" pitchFamily="2" charset="0"/>
              </a:rPr>
              <a:t>Україна формує нову модель управління, де цифрові агенти проактивно надаватимуть послуги громадянам та оптимізуватимуть внутрішні процеси на всіх рівнях державного управління.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500" dirty="0" smtClean="0">
                <a:solidFill>
                  <a:srgbClr val="002949"/>
                </a:solidFill>
                <a:ea typeface="Roboto Condensed Light" panose="02000000000000000000" pitchFamily="2" charset="0"/>
              </a:rPr>
              <a:t>Оптимізація </a:t>
            </a:r>
            <a:r>
              <a:rPr lang="uk-UA" sz="2500" dirty="0">
                <a:solidFill>
                  <a:srgbClr val="002949"/>
                </a:solidFill>
                <a:ea typeface="Roboto Condensed Light" panose="02000000000000000000" pitchFamily="2" charset="0"/>
              </a:rPr>
              <a:t>юридичної та нормотворчої діяльності: Використання ШІ вже дозволило скоротити час на аналіз регуляторних актів до 72 годин та автоматизувати порівняння тисяч правових актів ЄС з українським законодавством для їхньої гармонізації.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500" dirty="0" smtClean="0">
                <a:solidFill>
                  <a:srgbClr val="002949"/>
                </a:solidFill>
                <a:ea typeface="Roboto Condensed Light" panose="02000000000000000000" pitchFamily="2" charset="0"/>
              </a:rPr>
              <a:t>Національна </a:t>
            </a:r>
            <a:r>
              <a:rPr lang="uk-UA" sz="2500" dirty="0">
                <a:solidFill>
                  <a:srgbClr val="002949"/>
                </a:solidFill>
                <a:ea typeface="Roboto Condensed Light" panose="02000000000000000000" pitchFamily="2" charset="0"/>
              </a:rPr>
              <a:t>інфраструктура та мовна модель: Пріоритетом є створення «</a:t>
            </a:r>
            <a:r>
              <a:rPr lang="en-US" sz="2500" dirty="0" smtClean="0">
                <a:solidFill>
                  <a:srgbClr val="002949"/>
                </a:solidFill>
                <a:ea typeface="Roboto Condensed Light" panose="02000000000000000000" pitchFamily="2" charset="0"/>
              </a:rPr>
              <a:t>AI </a:t>
            </a:r>
            <a:r>
              <a:rPr lang="en-US" sz="2500" dirty="0">
                <a:solidFill>
                  <a:srgbClr val="002949"/>
                </a:solidFill>
                <a:ea typeface="Roboto Condensed Light" panose="02000000000000000000" pitchFamily="2" charset="0"/>
              </a:rPr>
              <a:t>Factory» (</a:t>
            </a:r>
            <a:r>
              <a:rPr lang="uk-UA" sz="2500" dirty="0">
                <a:solidFill>
                  <a:srgbClr val="002949"/>
                </a:solidFill>
                <a:ea typeface="Roboto Condensed Light" panose="02000000000000000000" pitchFamily="2" charset="0"/>
              </a:rPr>
              <a:t>державної ШІ-інфраструктури) у співпраці з </a:t>
            </a:r>
            <a:r>
              <a:rPr lang="en-US" sz="2500" dirty="0">
                <a:solidFill>
                  <a:srgbClr val="002949"/>
                </a:solidFill>
                <a:ea typeface="Roboto Condensed Light" panose="02000000000000000000" pitchFamily="2" charset="0"/>
              </a:rPr>
              <a:t>NVIDIA </a:t>
            </a:r>
            <a:r>
              <a:rPr lang="uk-UA" sz="2500" dirty="0">
                <a:solidFill>
                  <a:srgbClr val="002949"/>
                </a:solidFill>
                <a:ea typeface="Roboto Condensed Light" panose="02000000000000000000" pitchFamily="2" charset="0"/>
              </a:rPr>
              <a:t>та розробка національної великої мовної моделі (</a:t>
            </a:r>
            <a:r>
              <a:rPr lang="en-US" sz="2500" dirty="0">
                <a:solidFill>
                  <a:srgbClr val="002949"/>
                </a:solidFill>
                <a:ea typeface="Roboto Condensed Light" panose="02000000000000000000" pitchFamily="2" charset="0"/>
              </a:rPr>
              <a:t>LLM), </a:t>
            </a:r>
            <a:r>
              <a:rPr lang="uk-UA" sz="2500" dirty="0">
                <a:solidFill>
                  <a:srgbClr val="002949"/>
                </a:solidFill>
                <a:ea typeface="Roboto Condensed Light" panose="02000000000000000000" pitchFamily="2" charset="0"/>
              </a:rPr>
              <a:t>яка відображатиме український контекст і стане елементом цифрового суверенітету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6C56105B-2DF6-AE12-1517-881133BEA10A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55A2F6A-BC57-3718-AD3D-E17890E44EE4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6EF100F8-CAE0-A300-A849-2B7CBF20E4B0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Суверенний ШІ у правосудді: виклики національній безпеці та гарантії захисту персональних даних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47F2538A-EDBA-0491-46CA-911D7BE0D3CE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 smtClean="0">
                <a:solidFill>
                  <a:srgbClr val="002949"/>
                </a:solidFill>
              </a:rPr>
              <a:t>29</a:t>
            </a:r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81646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34BD08-F0D9-4EB5-AA18-576E2A94D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6"/>
            <a:ext cx="10515600" cy="1191777"/>
          </a:xfrm>
        </p:spPr>
        <p:txBody>
          <a:bodyPr/>
          <a:lstStyle/>
          <a:p>
            <a:pPr algn="ctr"/>
            <a:r>
              <a:rPr lang="ru-RU" sz="3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Засади використання інструментів штучного інтелекту у ВАКС (наказ № 56 від 19.12.2024)</a:t>
            </a:r>
            <a:br>
              <a:rPr lang="ru-RU" sz="3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ru-RU" sz="18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court.gov.ua/storage/portal/hcac/documents/orders/19.12.2024_56.pdf</a:t>
            </a:r>
            <a:r>
              <a:rPr lang="ru-RU" sz="18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uk-UA" sz="18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4F2DC3E-5ADF-4808-A3C6-34A83DDC7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6801" y="1673525"/>
            <a:ext cx="11395494" cy="4004068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5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Сфери використання ШІ: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5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Аналіз та узагальнення великих обсягів даних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5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А</a:t>
            </a:r>
            <a:r>
              <a:rPr lang="uk-UA" sz="25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втоматизація повторюваних робочих процесів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5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О</a:t>
            </a:r>
            <a:r>
              <a:rPr lang="uk-UA" sz="25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формлення й візуалізація робочих звітів, графіків, діаграм тощо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5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</a:t>
            </a:r>
            <a:r>
              <a:rPr lang="uk-UA" sz="25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ошук нових ідей і підходів до організації робочих процесів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5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</a:t>
            </a:r>
            <a:r>
              <a:rPr lang="uk-UA" sz="25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творення контенту, ведення вебсторінок ВАКС у соціальних мережах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5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</a:t>
            </a:r>
            <a:r>
              <a:rPr lang="uk-UA" sz="25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творення чат-ботів для забезпечення зворотного зв'язку від відвідувачів ВАКС та учасників судових процесів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5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</a:t>
            </a:r>
            <a:r>
              <a:rPr lang="uk-UA" sz="25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ідвищення професійної кваліфікації працівників ВАКС, зокрема шляхом навчання методів пошуку матеріалів для саморозвитку</a:t>
            </a:r>
            <a:endParaRPr lang="uk-UA" sz="2500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A77A9D9-3E2B-C681-F9EB-E242D9928926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133A3BD-2DC3-62CD-3A71-C6A17C0442C8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6F1101B-7D7C-E6B7-6DD0-F14888F88B54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Суверенний ШІ у правосудді: виклики національній безпеці та гарантії захисту персональних даних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2189E4C-2AA1-F723-5FBB-478D01D2618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0FCD843A-8217-4FFA-85F3-A0684DC529BD}" type="slidenum">
              <a:rPr lang="uk-UA" sz="1400" smtClean="0">
                <a:solidFill>
                  <a:srgbClr val="002949"/>
                </a:solidFill>
              </a:rPr>
              <a:t>3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528543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574EB7-28F1-7A17-1172-7B41B9A429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DBD404-4892-E3E7-675E-B8323BD7DA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79" y="377507"/>
            <a:ext cx="10896415" cy="1160348"/>
          </a:xfrm>
        </p:spPr>
        <p:txBody>
          <a:bodyPr/>
          <a:lstStyle/>
          <a:p>
            <a:pPr algn="ctr"/>
            <a:r>
              <a:rPr lang="ru-RU" sz="34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Вебінар </a:t>
            </a:r>
            <a:r>
              <a:rPr lang="ru-RU" sz="3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«Роль ШІ в судовому адмініструванні: підвищення ефективності роботи команд</a:t>
            </a:r>
            <a:r>
              <a:rPr lang="ru-RU" sz="34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»</a:t>
            </a:r>
            <a:br>
              <a:rPr lang="ru-RU" sz="34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en-US" sz="1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en-US" sz="16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www.pravojustice.eu/ua/post/shtuchnij-intelekt-u-sudovomu-administruvanni-mizhnarodnij-dosvid-ta-ukrayinski-praktiki</a:t>
            </a:r>
            <a:r>
              <a:rPr lang="uk-UA" sz="16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ru-RU" sz="1600" b="1" dirty="0">
              <a:solidFill>
                <a:srgbClr val="004E9E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4EA5E0B-9681-30B5-99F9-EEBE75D64A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673817"/>
            <a:ext cx="11395494" cy="4190961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500" dirty="0">
                <a:solidFill>
                  <a:srgbClr val="002949"/>
                </a:solidFill>
                <a:ea typeface="Roboto Condensed Light" panose="02000000000000000000" pitchFamily="2" charset="0"/>
              </a:rPr>
              <a:t>24 лютого 2026 року </a:t>
            </a:r>
            <a:r>
              <a:rPr lang="uk-UA" sz="2500" dirty="0" smtClean="0">
                <a:solidFill>
                  <a:srgbClr val="002949"/>
                </a:solidFill>
                <a:ea typeface="Roboto Condensed Light" panose="02000000000000000000" pitchFamily="2" charset="0"/>
              </a:rPr>
              <a:t>відбувся вебінар, </a:t>
            </a:r>
            <a:r>
              <a:rPr lang="uk-UA" sz="2500" dirty="0">
                <a:solidFill>
                  <a:srgbClr val="002949"/>
                </a:solidFill>
                <a:ea typeface="Roboto Condensed Light" panose="02000000000000000000" pitchFamily="2" charset="0"/>
              </a:rPr>
              <a:t>організований </a:t>
            </a:r>
            <a:r>
              <a:rPr lang="en-US" sz="2500" dirty="0">
                <a:solidFill>
                  <a:srgbClr val="002949"/>
                </a:solidFill>
                <a:ea typeface="Roboto Condensed Light" panose="02000000000000000000" pitchFamily="2" charset="0"/>
              </a:rPr>
              <a:t>International Association for Court Administration (IACA), </a:t>
            </a:r>
            <a:r>
              <a:rPr lang="uk-UA" sz="2500" dirty="0">
                <a:solidFill>
                  <a:srgbClr val="002949"/>
                </a:solidFill>
                <a:ea typeface="Roboto Condensed Light" panose="02000000000000000000" pitchFamily="2" charset="0"/>
              </a:rPr>
              <a:t>Державною судовою адміністрацією України та Проєктом ЄС «Право-</a:t>
            </a:r>
            <a:r>
              <a:rPr lang="en-US" sz="2500" dirty="0">
                <a:solidFill>
                  <a:srgbClr val="002949"/>
                </a:solidFill>
                <a:ea typeface="Roboto Condensed Light" panose="02000000000000000000" pitchFamily="2" charset="0"/>
              </a:rPr>
              <a:t>Justice» (EU Project Pravo-Justice / Expertise France), </a:t>
            </a:r>
            <a:r>
              <a:rPr lang="uk-UA" sz="2500" dirty="0">
                <a:solidFill>
                  <a:srgbClr val="002949"/>
                </a:solidFill>
                <a:ea typeface="Roboto Condensed Light" panose="02000000000000000000" pitchFamily="2" charset="0"/>
              </a:rPr>
              <a:t>з метою обговорення практичного досвіду впровадження ШІ та нормативних рамок для представників судової системи</a:t>
            </a:r>
            <a:r>
              <a:rPr lang="uk-UA" sz="2500" dirty="0" smtClean="0">
                <a:solidFill>
                  <a:srgbClr val="002949"/>
                </a:solidFill>
                <a:ea typeface="Roboto Condensed Light" panose="02000000000000000000" pitchFamily="2" charset="0"/>
              </a:rPr>
              <a:t>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500" dirty="0">
                <a:solidFill>
                  <a:srgbClr val="002949"/>
                </a:solidFill>
                <a:ea typeface="Roboto Condensed Light" panose="02000000000000000000" pitchFamily="2" charset="0"/>
              </a:rPr>
              <a:t>Спікерами заходу </a:t>
            </a:r>
            <a:r>
              <a:rPr lang="uk-UA" sz="2500" dirty="0" smtClean="0">
                <a:solidFill>
                  <a:srgbClr val="002949"/>
                </a:solidFill>
                <a:ea typeface="Roboto Condensed Light" panose="02000000000000000000" pitchFamily="2" charset="0"/>
              </a:rPr>
              <a:t>виступили </a:t>
            </a:r>
            <a:r>
              <a:rPr lang="uk-UA" sz="2500" dirty="0">
                <a:solidFill>
                  <a:srgbClr val="002949"/>
                </a:solidFill>
                <a:ea typeface="Roboto Condensed Light" panose="02000000000000000000" pitchFamily="2" charset="0"/>
              </a:rPr>
              <a:t>Богдан Крикливенко з темою про стандартні операційні процедури та Модельне положення щодо ШІ в судах, Расім </a:t>
            </a:r>
            <a:r>
              <a:rPr lang="uk-UA" sz="2500" dirty="0" smtClean="0">
                <a:solidFill>
                  <a:srgbClr val="002949"/>
                </a:solidFill>
                <a:ea typeface="Roboto Condensed Light" panose="02000000000000000000" pitchFamily="2" charset="0"/>
              </a:rPr>
              <a:t>Бабанли - використання </a:t>
            </a:r>
            <a:r>
              <a:rPr lang="uk-UA" sz="2500" dirty="0">
                <a:solidFill>
                  <a:srgbClr val="002949"/>
                </a:solidFill>
                <a:ea typeface="Roboto Condensed Light" panose="02000000000000000000" pitchFamily="2" charset="0"/>
              </a:rPr>
              <a:t>генеративного ШІ в Базі правових позицій Верховного Суду, Кен Хві Тан із доповіддю про комплексну інтеграцію ШІ в Сінгапурі та Майкл </a:t>
            </a:r>
            <a:r>
              <a:rPr lang="uk-UA" sz="2500" dirty="0" smtClean="0">
                <a:solidFill>
                  <a:srgbClr val="002949"/>
                </a:solidFill>
                <a:ea typeface="Roboto Condensed Light" panose="02000000000000000000" pitchFamily="2" charset="0"/>
              </a:rPr>
              <a:t>Навін - проєкти </a:t>
            </a:r>
            <a:r>
              <a:rPr lang="uk-UA" sz="2500" dirty="0">
                <a:solidFill>
                  <a:srgbClr val="002949"/>
                </a:solidFill>
                <a:ea typeface="Roboto Condensed Light" panose="02000000000000000000" pitchFamily="2" charset="0"/>
              </a:rPr>
              <a:t>ШІ в судах США та доступні практичні ресурси.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6C56105B-2DF6-AE12-1517-881133BEA10A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55A2F6A-BC57-3718-AD3D-E17890E44EE4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6EF100F8-CAE0-A300-A849-2B7CBF20E4B0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Суверенний ШІ у правосудді: виклики національній безпеці та гарантії захисту персональних даних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47F2538A-EDBA-0491-46CA-911D7BE0D3CE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 smtClean="0">
                <a:solidFill>
                  <a:srgbClr val="002949"/>
                </a:solidFill>
              </a:rPr>
              <a:t>30</a:t>
            </a:r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568946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574EB7-28F1-7A17-1172-7B41B9A429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DBD404-4892-E3E7-675E-B8323BD7DA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79" y="377507"/>
            <a:ext cx="10896415" cy="917450"/>
          </a:xfrm>
        </p:spPr>
        <p:txBody>
          <a:bodyPr/>
          <a:lstStyle/>
          <a:p>
            <a:pPr algn="ctr"/>
            <a:r>
              <a:rPr lang="ru-RU" sz="34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Коли </a:t>
            </a:r>
            <a:r>
              <a:rPr lang="ru-RU" sz="3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технології працюють на </a:t>
            </a:r>
            <a:r>
              <a:rPr lang="ru-RU" sz="34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правосуддя</a:t>
            </a:r>
            <a:r>
              <a:rPr lang="ru-RU" sz="3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/>
            </a:r>
            <a:br>
              <a:rPr lang="ru-RU" sz="3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</a:t>
            </a:r>
            <a:r>
              <a:rPr lang="ru-RU" sz="1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://</a:t>
            </a:r>
            <a:r>
              <a:rPr lang="ru-RU" sz="18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nsj.gov.ua/ua/news/koli-tehnologii-pratsuut-na-pravosuddya</a:t>
            </a:r>
            <a:r>
              <a:rPr lang="ru-RU" sz="18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ru-RU" sz="1800" b="1" dirty="0">
              <a:solidFill>
                <a:srgbClr val="004E9E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4EA5E0B-9681-30B5-99F9-EEBE75D64A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425844"/>
            <a:ext cx="11395494" cy="4438934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</a:rPr>
              <a:t>5–6 березня 2026 року </a:t>
            </a:r>
            <a:r>
              <a:rPr lang="uk-UA" dirty="0" smtClean="0">
                <a:solidFill>
                  <a:srgbClr val="002949"/>
                </a:solidFill>
                <a:ea typeface="Roboto Condensed Light" panose="02000000000000000000" pitchFamily="2" charset="0"/>
              </a:rPr>
              <a:t>НШСУ провела </a:t>
            </a: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</a:rPr>
              <a:t>тренінг «Застосування штучного інтелекту у суддівській діяльності» для підвищення кваліфікації суддів щодо правових, етичних та практичних аспектів використання алгоритмічних інструментів у системі </a:t>
            </a:r>
            <a:r>
              <a:rPr lang="uk-UA" dirty="0" smtClean="0">
                <a:solidFill>
                  <a:srgbClr val="002949"/>
                </a:solidFill>
                <a:ea typeface="Roboto Condensed Light" panose="02000000000000000000" pitchFamily="2" charset="0"/>
              </a:rPr>
              <a:t>правосуддя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dirty="0" smtClean="0">
                <a:solidFill>
                  <a:srgbClr val="002949"/>
                </a:solidFill>
                <a:ea typeface="Roboto Condensed Light" panose="02000000000000000000" pitchFamily="2" charset="0"/>
              </a:rPr>
              <a:t>Використання інструментів ШІ може сприяти підвищенню ефективності роботи суду, водночас воно потребує належного розуміння правових, етичних та безпекових аспектів його застосування.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dirty="0" smtClean="0">
                <a:solidFill>
                  <a:srgbClr val="002949"/>
                </a:solidFill>
                <a:ea typeface="Roboto Condensed Light" panose="02000000000000000000" pitchFamily="2" charset="0"/>
              </a:rPr>
              <a:t>Окрему увагу було приділено правовому регулюванню ШІ, етичним межам алгоритмічного правосуддя, європейським підходам до використання технологій ШІ, а також питанням захисту персональних даних</a:t>
            </a:r>
            <a:endParaRPr lang="uk-UA" dirty="0">
              <a:solidFill>
                <a:srgbClr val="002949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6C56105B-2DF6-AE12-1517-881133BEA10A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55A2F6A-BC57-3718-AD3D-E17890E44EE4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6EF100F8-CAE0-A300-A849-2B7CBF20E4B0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Суверенний ШІ у правосудді: виклики національній безпеці та гарантії захисту персональних даних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47F2538A-EDBA-0491-46CA-911D7BE0D3CE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 smtClean="0">
                <a:solidFill>
                  <a:srgbClr val="002949"/>
                </a:solidFill>
              </a:rPr>
              <a:t>31</a:t>
            </a:r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584506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574EB7-28F1-7A17-1172-7B41B9A429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DBD404-4892-E3E7-675E-B8323BD7DA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79" y="377507"/>
            <a:ext cx="10896415" cy="1160348"/>
          </a:xfrm>
        </p:spPr>
        <p:txBody>
          <a:bodyPr/>
          <a:lstStyle/>
          <a:p>
            <a:pPr algn="ctr"/>
            <a:r>
              <a:rPr lang="uk-UA" sz="3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Курс Ради Європи </a:t>
            </a:r>
            <a:r>
              <a:rPr lang="en-US" sz="3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HELP «</a:t>
            </a:r>
            <a:r>
              <a:rPr lang="uk-UA" sz="3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Захист персональних даних при опублікуванні судових рішень»</a:t>
            </a:r>
            <a:br>
              <a:rPr lang="uk-UA" sz="3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en-US" sz="18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</a:t>
            </a:r>
            <a:r>
              <a:rPr lang="en-US" sz="1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://</a:t>
            </a:r>
            <a:r>
              <a:rPr lang="en-US" sz="18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nsj.gov.ua/ua/ogoloshennya/kurs-radi-evropi-help-zahist-personalnih-danih-pri-opublikuvanni-sudovih-rishen</a:t>
            </a:r>
            <a:r>
              <a:rPr lang="en-US" sz="18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ru-RU" sz="1800" b="1" dirty="0">
              <a:solidFill>
                <a:srgbClr val="004E9E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4EA5E0B-9681-30B5-99F9-EEBE75D64A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822400"/>
            <a:ext cx="11395494" cy="4042378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600" dirty="0" smtClean="0">
                <a:solidFill>
                  <a:srgbClr val="002949"/>
                </a:solidFill>
                <a:ea typeface="Roboto Condensed Light" panose="02000000000000000000" pitchFamily="2" charset="0"/>
              </a:rPr>
              <a:t>Це адаптована </a:t>
            </a:r>
            <a:r>
              <a:rPr lang="uk-UA" sz="2600" dirty="0">
                <a:solidFill>
                  <a:srgbClr val="002949"/>
                </a:solidFill>
                <a:ea typeface="Roboto Condensed Light" panose="02000000000000000000" pitchFamily="2" charset="0"/>
              </a:rPr>
              <a:t>для України навчальна </a:t>
            </a:r>
            <a:r>
              <a:rPr lang="uk-UA" sz="2600" dirty="0" smtClean="0">
                <a:solidFill>
                  <a:srgbClr val="002949"/>
                </a:solidFill>
                <a:ea typeface="Roboto Condensed Light" panose="02000000000000000000" pitchFamily="2" charset="0"/>
              </a:rPr>
              <a:t>програма (березень-квітень </a:t>
            </a:r>
            <a:r>
              <a:rPr lang="uk-UA" sz="2600" dirty="0">
                <a:solidFill>
                  <a:srgbClr val="002949"/>
                </a:solidFill>
                <a:ea typeface="Roboto Condensed Light" panose="02000000000000000000" pitchFamily="2" charset="0"/>
              </a:rPr>
              <a:t>2026 </a:t>
            </a:r>
            <a:r>
              <a:rPr lang="uk-UA" sz="2600" dirty="0" smtClean="0">
                <a:solidFill>
                  <a:srgbClr val="002949"/>
                </a:solidFill>
                <a:ea typeface="Roboto Condensed Light" panose="02000000000000000000" pitchFamily="2" charset="0"/>
              </a:rPr>
              <a:t>року) </a:t>
            </a:r>
            <a:r>
              <a:rPr lang="uk-UA" sz="2600" dirty="0">
                <a:solidFill>
                  <a:srgbClr val="002949"/>
                </a:solidFill>
                <a:ea typeface="Roboto Condensed Light" panose="02000000000000000000" pitchFamily="2" charset="0"/>
              </a:rPr>
              <a:t>з метою навчити суддів та працівників апарату суду балансувати між відкритістю правосуддя та захистом приватності </a:t>
            </a:r>
            <a:r>
              <a:rPr lang="uk-UA" sz="2600" dirty="0" smtClean="0">
                <a:solidFill>
                  <a:srgbClr val="002949"/>
                </a:solidFill>
                <a:ea typeface="Roboto Condensed Light" panose="02000000000000000000" pitchFamily="2" charset="0"/>
              </a:rPr>
              <a:t>осіб.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600" dirty="0" smtClean="0">
                <a:solidFill>
                  <a:srgbClr val="002949"/>
                </a:solidFill>
                <a:ea typeface="Roboto Condensed Light" panose="02000000000000000000" pitchFamily="2" charset="0"/>
              </a:rPr>
              <a:t>Акцентовано </a:t>
            </a:r>
            <a:r>
              <a:rPr lang="uk-UA" sz="2600" dirty="0">
                <a:solidFill>
                  <a:srgbClr val="002949"/>
                </a:solidFill>
                <a:ea typeface="Roboto Condensed Light" panose="02000000000000000000" pitchFamily="2" charset="0"/>
              </a:rPr>
              <a:t>увагу на процесі знеособлення судового рішення під час оприлюднення задля забезпечення балансу між відкритістю судових рішень та захистом права </a:t>
            </a:r>
            <a:r>
              <a:rPr lang="uk-UA" sz="2600">
                <a:solidFill>
                  <a:srgbClr val="002949"/>
                </a:solidFill>
                <a:ea typeface="Roboto Condensed Light" panose="02000000000000000000" pitchFamily="2" charset="0"/>
              </a:rPr>
              <a:t>на </a:t>
            </a:r>
            <a:r>
              <a:rPr lang="uk-UA" sz="2600" smtClean="0">
                <a:solidFill>
                  <a:srgbClr val="002949"/>
                </a:solidFill>
                <a:ea typeface="Roboto Condensed Light" panose="02000000000000000000" pitchFamily="2" charset="0"/>
              </a:rPr>
              <a:t>приватність.</a:t>
            </a:r>
            <a:endParaRPr lang="uk-UA" sz="2600" dirty="0">
              <a:solidFill>
                <a:srgbClr val="002949"/>
              </a:solidFill>
              <a:ea typeface="Roboto Condensed Light" panose="02000000000000000000" pitchFamily="2" charset="0"/>
            </a:endParaRP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600" dirty="0" smtClean="0">
                <a:solidFill>
                  <a:srgbClr val="002949"/>
                </a:solidFill>
                <a:ea typeface="Roboto Condensed Light" panose="02000000000000000000" pitchFamily="2" charset="0"/>
              </a:rPr>
              <a:t>Ризики </a:t>
            </a:r>
            <a:r>
              <a:rPr lang="uk-UA" sz="2600" dirty="0">
                <a:solidFill>
                  <a:srgbClr val="002949"/>
                </a:solidFill>
                <a:ea typeface="Roboto Condensed Light" panose="02000000000000000000" pitchFamily="2" charset="0"/>
              </a:rPr>
              <a:t>повторної ідентифікації та профілювання, які виникають внаслідок оприлюднення судових рішень, є лише кількома прикладами, що можуть призвести до дискримінації, публічного приниження або порушення права бути </a:t>
            </a:r>
            <a:r>
              <a:rPr lang="uk-UA" sz="2600" dirty="0" smtClean="0">
                <a:solidFill>
                  <a:srgbClr val="002949"/>
                </a:solidFill>
                <a:ea typeface="Roboto Condensed Light" panose="02000000000000000000" pitchFamily="2" charset="0"/>
              </a:rPr>
              <a:t>забутим.</a:t>
            </a:r>
            <a:endParaRPr lang="uk-UA" sz="2600" dirty="0">
              <a:solidFill>
                <a:srgbClr val="002949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6C56105B-2DF6-AE12-1517-881133BEA10A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55A2F6A-BC57-3718-AD3D-E17890E44EE4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6EF100F8-CAE0-A300-A849-2B7CBF20E4B0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Суверенний ШІ у правосудді: виклики національній безпеці та гарантії захисту персональних даних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47F2538A-EDBA-0491-46CA-911D7BE0D3CE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 smtClean="0">
                <a:solidFill>
                  <a:srgbClr val="002949"/>
                </a:solidFill>
              </a:rPr>
              <a:t>32</a:t>
            </a:r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523818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574EB7-28F1-7A17-1172-7B41B9A429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DBD404-4892-E3E7-675E-B8323BD7DA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79" y="377507"/>
            <a:ext cx="10896415" cy="528306"/>
          </a:xfrm>
        </p:spPr>
        <p:txBody>
          <a:bodyPr/>
          <a:lstStyle/>
          <a:p>
            <a:pPr algn="ctr"/>
            <a:r>
              <a:rPr lang="uk-UA" sz="2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ВИСНОВКИ</a:t>
            </a:r>
            <a:endParaRPr lang="en-US" sz="2800" b="1" dirty="0">
              <a:solidFill>
                <a:srgbClr val="004E9E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4EA5E0B-9681-30B5-99F9-EEBE75D64A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932458"/>
            <a:ext cx="11395494" cy="4932319"/>
          </a:xfrm>
        </p:spPr>
        <p:txBody>
          <a:bodyPr/>
          <a:lstStyle/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uk-UA" sz="3200" dirty="0" smtClean="0">
                <a:solidFill>
                  <a:srgbClr val="002949"/>
                </a:solidFill>
                <a:ea typeface="Roboto Condensed Light" panose="02000000000000000000" pitchFamily="2" charset="0"/>
              </a:rPr>
              <a:t>Для правосуддя прийнятним є не будь-який ШІ, а лише такий, що не втручається у суддівське переконання, не підміняє оцінку доказів і не створює ризику витоку персональних даних чи службової інформації.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uk-UA" sz="3200" dirty="0" smtClean="0">
                <a:solidFill>
                  <a:srgbClr val="002949"/>
                </a:solidFill>
                <a:ea typeface="Roboto Condensed Light" panose="02000000000000000000" pitchFamily="2" charset="0"/>
              </a:rPr>
              <a:t>Суверенний ШІ для сфери правосуддя означає передусім контроль держави над даними, інфраструктурою, мовними моделями, кіберзахистом і процедурами безпечного використання, без чого цифровізація судової системи може послабити, а не зміцнити незалежність і безпеку правосуддя.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endParaRPr lang="uk-UA" sz="3200" dirty="0">
              <a:solidFill>
                <a:srgbClr val="002949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6C56105B-2DF6-AE12-1517-881133BEA10A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55A2F6A-BC57-3718-AD3D-E17890E44EE4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6EF100F8-CAE0-A300-A849-2B7CBF20E4B0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Суверенний ШІ у правосудді: виклики національній безпеці та гарантії захисту персональних даних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47F2538A-EDBA-0491-46CA-911D7BE0D3CE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 smtClean="0">
                <a:solidFill>
                  <a:srgbClr val="002949"/>
                </a:solidFill>
              </a:rPr>
              <a:t>33</a:t>
            </a:r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132251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20D323-AE4D-80E4-0E71-D0D5182B34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4">
            <a:extLst>
              <a:ext uri="{FF2B5EF4-FFF2-40B4-BE49-F238E27FC236}">
                <a16:creationId xmlns:a16="http://schemas.microsoft.com/office/drawing/2014/main" id="{BB2D1CC0-46E8-5832-495F-E1A1090F50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7036" y="738234"/>
            <a:ext cx="11108140" cy="509370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Roboto Condensed Light" panose="02000000000000000000" pitchFamily="2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Roboto Condensed Light" panose="02000000000000000000" pitchFamily="2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Roboto Condensed Light" panose="02000000000000000000" pitchFamily="2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3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1. Берназюк Ян. Штучний інтелект та система правосуддя України: результати співпраці у році, що минув </a:t>
            </a:r>
            <a:r>
              <a:rPr lang="en-US" sz="13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https://so.supreme.court.gov.ua/authors/934/shtuchnyi-intelekt-ta-systema-pravosuddia-ukrainy-rezultaty-spivpratsi-u-rotsi-sh%D1%81ho-mynuv</a:t>
            </a:r>
            <a:r>
              <a:rPr lang="uk-UA" sz="13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en-US" sz="1300" dirty="0">
              <a:solidFill>
                <a:srgbClr val="002949"/>
              </a:solidFill>
              <a:effectLst/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3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2. Берназюк Ян. Наукові надбання як основа для наступних кроків на шляху інтеграції штучного інтелекту в систему правосуддя </a:t>
            </a:r>
            <a:r>
              <a:rPr lang="en-US" sz="13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  <a:hlinkClick r:id="rId3"/>
              </a:rPr>
              <a:t>https://so.supreme.court.gov.ua/news/949/naukovi-nadbannia-iak-osnova-dlia-nastupnykh-krokiv-na-shliakhu-intehratsii-shtuchnoho-intelektu-v-systemu-pravosuddia</a:t>
            </a:r>
            <a:r>
              <a:rPr lang="uk-UA" sz="13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13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3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3. Берназюк Ян. Цифрова ера правосуддя: роль ШІ у забезпеченні єдності судової практики в Україні </a:t>
            </a:r>
            <a:r>
              <a:rPr lang="en-US" sz="13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  <a:hlinkClick r:id="rId4"/>
              </a:rPr>
              <a:t>https://so.supreme.court.gov.ua/news/986/tsyfrova-era-pravosuddia-rol-shi-u-zabezpechenni-iednosti-sudovoi-praktyky-v-ukraini</a:t>
            </a:r>
            <a:r>
              <a:rPr lang="uk-UA" sz="13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13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uk-UA" sz="1300" dirty="0">
              <a:solidFill>
                <a:srgbClr val="002949"/>
              </a:solidFill>
              <a:effectLst/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300" dirty="0"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4. </a:t>
            </a:r>
            <a:r>
              <a:rPr lang="en-US" sz="1300" dirty="0"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Bernaziuk Ian. Artificial Intelligence and the Judicial system of Ukraine: results of cooperation in the past year</a:t>
            </a:r>
            <a:r>
              <a:rPr lang="uk-UA" sz="1300" dirty="0"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uk-UA" sz="1300" u="sng" kern="100" dirty="0">
                <a:solidFill>
                  <a:srgbClr val="0563C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https://constitutionalist.com.ua/artificial-intelligence-and-the-judicial-system-of-ukraine-results-of-cooperation-in-the-past-year</a:t>
            </a:r>
            <a:r>
              <a:rPr lang="uk-UA" sz="13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3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5. Берназюк Ян. Штучний інтелект і його використання для забезпечення єдності судової практики як складової довіри до суду // Слово Національної школи суддів України. – 2024, № 2(49), С. 16-35 </a:t>
            </a:r>
            <a:r>
              <a:rPr lang="en-US" sz="1300" kern="100" dirty="0">
                <a:ea typeface="Calibri" panose="020F0502020204030204" pitchFamily="34" charset="0"/>
                <a:cs typeface="Times New Roman" panose="02020603050405020304" pitchFamily="18" charset="0"/>
                <a:hlinkClick r:id="rId6"/>
              </a:rPr>
              <a:t>https://slovo.nsj.gov.ua/images/pdf/2024_4_49/nsj_4_49_2024.pdf</a:t>
            </a:r>
            <a:r>
              <a:rPr lang="uk-UA" sz="13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3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6. </a:t>
            </a:r>
            <a:r>
              <a:rPr lang="ru-RU" sz="13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Берназюк Ян. </a:t>
            </a:r>
            <a:r>
              <a:rPr lang="uk-UA" sz="13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Ера ШІ й роль верховних судів у цифровій трансформації правосуддя // Юридична газет</a:t>
            </a:r>
            <a:r>
              <a:rPr lang="ru-RU" sz="13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а. № 4 (792). - С. 16-18. </a:t>
            </a:r>
            <a:r>
              <a:rPr lang="en-US" sz="1300" kern="100" dirty="0">
                <a:ea typeface="Calibri" panose="020F0502020204030204" pitchFamily="34" charset="0"/>
                <a:cs typeface="Times New Roman" panose="02020603050405020304" pitchFamily="18" charset="0"/>
                <a:hlinkClick r:id="rId7"/>
              </a:rPr>
              <a:t>https://yur-gazeta.com/publications/practice/sudova-praktika/era-shi-y-rol-verhovnih-sudiv-u-cifroviy-transformaciyi-pravosuddya.html</a:t>
            </a:r>
            <a:r>
              <a:rPr lang="uk-UA" sz="13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3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7. </a:t>
            </a:r>
            <a:r>
              <a:rPr lang="en-US" sz="1300" dirty="0">
                <a:ea typeface="Roboto Condensed Light" panose="02000000000000000000" pitchFamily="2" charset="0"/>
                <a:cs typeface="Times New Roman" panose="02020603050405020304" pitchFamily="18" charset="0"/>
              </a:rPr>
              <a:t>Bernaziuk Ian. </a:t>
            </a:r>
            <a:r>
              <a:rPr lang="en-US" sz="13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Artificial Intelligence in the Ukrainian Judiciary: Charting the Course Under the Digital Gavel</a:t>
            </a:r>
            <a:r>
              <a:rPr lang="uk-UA" sz="13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300" kern="100" dirty="0">
                <a:ea typeface="Calibri" panose="020F0502020204030204" pitchFamily="34" charset="0"/>
                <a:cs typeface="Times New Roman" panose="02020603050405020304" pitchFamily="18" charset="0"/>
                <a:hlinkClick r:id="rId8"/>
              </a:rPr>
              <a:t>https://constitutionalist.com.ua/artificial-intelligence-in-the-ukrainian-judiciary-charting-the-course-under-the-digital-gavel</a:t>
            </a:r>
            <a:endParaRPr lang="uk-UA" sz="1300" kern="1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altLang="uk-UA" sz="1300" kern="100" dirty="0">
                <a:solidFill>
                  <a:srgbClr val="002949"/>
                </a:solidFill>
                <a:cs typeface="Times New Roman" panose="02020603050405020304" pitchFamily="18" charset="0"/>
              </a:rPr>
              <a:t>8. </a:t>
            </a:r>
            <a:r>
              <a:rPr lang="en-US" sz="1300" dirty="0">
                <a:ea typeface="Roboto Condensed Light" panose="02000000000000000000" pitchFamily="2" charset="0"/>
                <a:cs typeface="Times New Roman" panose="02020603050405020304" pitchFamily="18" charset="0"/>
              </a:rPr>
              <a:t>Bernaziuk Ian. </a:t>
            </a:r>
            <a:r>
              <a:rPr lang="en-US" altLang="uk-UA" sz="1300" kern="100" dirty="0">
                <a:solidFill>
                  <a:srgbClr val="002949"/>
                </a:solidFill>
                <a:cs typeface="Times New Roman" panose="02020603050405020304" pitchFamily="18" charset="0"/>
              </a:rPr>
              <a:t>Benchmarking Justice: Can AI Uphold the Rule of Law? </a:t>
            </a:r>
            <a:r>
              <a:rPr lang="en-US" altLang="uk-UA" sz="1300" kern="100" dirty="0">
                <a:solidFill>
                  <a:srgbClr val="002949"/>
                </a:solidFill>
                <a:cs typeface="Times New Roman" panose="02020603050405020304" pitchFamily="18" charset="0"/>
                <a:hlinkClick r:id="rId9"/>
              </a:rPr>
              <a:t>https://law.ukma.edu.ua/wp-content/uploads/2025/11/Rule-of-Law-and-AI-Challenges.pdf</a:t>
            </a:r>
            <a:r>
              <a:rPr lang="en-US" altLang="uk-UA" sz="1300" kern="100" dirty="0">
                <a:solidFill>
                  <a:srgbClr val="002949"/>
                </a:solidFill>
                <a:cs typeface="Times New Roman" panose="02020603050405020304" pitchFamily="18" charset="0"/>
              </a:rPr>
              <a:t> </a:t>
            </a:r>
            <a:endParaRPr lang="uk-UA" altLang="uk-UA" sz="1300" kern="100" dirty="0">
              <a:solidFill>
                <a:srgbClr val="002949"/>
              </a:solidFill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uk-UA" sz="1300" dirty="0" smtClean="0">
                <a:solidFill>
                  <a:srgbClr val="002949"/>
                </a:solidFill>
              </a:rPr>
              <a:t>9. Берназюк </a:t>
            </a:r>
            <a:r>
              <a:rPr lang="ru-RU" altLang="uk-UA" sz="1300" dirty="0">
                <a:solidFill>
                  <a:srgbClr val="002949"/>
                </a:solidFill>
              </a:rPr>
              <a:t>Ян. Правосуддя майбутнього: збереження незалежності та людяності в еру ШІ </a:t>
            </a:r>
            <a:r>
              <a:rPr lang="en-US" altLang="uk-UA" sz="1300" dirty="0">
                <a:solidFill>
                  <a:srgbClr val="002949"/>
                </a:solidFill>
                <a:hlinkClick r:id="rId10"/>
              </a:rPr>
              <a:t>https://court.gov.ua/storage/portal/supreme/161.%20Future_justice_independent_humane%20AI-era_bernaziuk%20%D0%B3%D0%BE%D1%82%D0%BE%D0%B2%D0%BE.pdf</a:t>
            </a:r>
            <a:r>
              <a:rPr lang="uk-UA" altLang="uk-UA" sz="1300" dirty="0">
                <a:solidFill>
                  <a:srgbClr val="002949"/>
                </a:solidFill>
              </a:rPr>
              <a:t>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uk-UA" sz="1300" dirty="0">
                <a:solidFill>
                  <a:srgbClr val="002949"/>
                </a:solidFill>
              </a:rPr>
              <a:t>10. Берназюк Ян. Межі втручання у приватне життя в умовах загроз національній безпеці: стандарти і виклики для правосуддя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uk-UA" sz="1300" dirty="0">
                <a:solidFill>
                  <a:srgbClr val="002949"/>
                </a:solidFill>
                <a:hlinkClick r:id="rId11"/>
              </a:rPr>
              <a:t>https://court.gov.ua/storage/portal/supreme/135.%20Limits_of_Interference_Private_Life_under_National_Security%20Threats_bernaziuk.pdf</a:t>
            </a:r>
            <a:r>
              <a:rPr lang="ru-RU" altLang="uk-UA" sz="1300" dirty="0">
                <a:solidFill>
                  <a:srgbClr val="002949"/>
                </a:solidFill>
              </a:rPr>
              <a:t>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uk-UA" sz="1300" dirty="0">
                <a:solidFill>
                  <a:srgbClr val="002949"/>
                </a:solidFill>
              </a:rPr>
              <a:t>11. Берназюк Ян, Фонова Олена. Правосуддя 2035: між правом і кодом. Випуск № 18 подкастів НШСУ </a:t>
            </a:r>
            <a:r>
              <a:rPr lang="ru-RU" altLang="uk-UA" sz="1300" dirty="0">
                <a:solidFill>
                  <a:srgbClr val="002949"/>
                </a:solidFill>
                <a:hlinkClick r:id="rId12"/>
              </a:rPr>
              <a:t>https://youtu.be/UlghLhHV8os?si=nCpvAl5p5KP3tY_G</a:t>
            </a:r>
            <a:r>
              <a:rPr lang="ru-RU" altLang="uk-UA" sz="1300" dirty="0">
                <a:solidFill>
                  <a:srgbClr val="002949"/>
                </a:solidFill>
              </a:rPr>
              <a:t>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uk-UA" sz="1300" dirty="0">
                <a:solidFill>
                  <a:srgbClr val="002949"/>
                </a:solidFill>
              </a:rPr>
              <a:t>12. Штучний інтелект у роботі адвоката та судовому процесі: можливості, межі, відповідальність </a:t>
            </a:r>
            <a:r>
              <a:rPr lang="ru-RU" altLang="uk-UA" sz="1300" dirty="0">
                <a:solidFill>
                  <a:srgbClr val="002949"/>
                </a:solidFill>
                <a:hlinkClick r:id="rId13"/>
              </a:rPr>
              <a:t>https://youtu.be/-qJ2FCeOEWQ</a:t>
            </a:r>
            <a:endParaRPr lang="ru-RU" altLang="uk-UA" sz="1300" dirty="0">
              <a:solidFill>
                <a:srgbClr val="002949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uk-UA" sz="1300" dirty="0">
                <a:solidFill>
                  <a:srgbClr val="002949"/>
                </a:solidFill>
              </a:rPr>
              <a:t>13. </a:t>
            </a:r>
            <a:r>
              <a:rPr lang="uk-UA" altLang="uk-UA" sz="1300" dirty="0">
                <a:solidFill>
                  <a:srgbClr val="002949"/>
                </a:solidFill>
              </a:rPr>
              <a:t>Коментар до статті 16 (використання суддею </a:t>
            </a:r>
            <a:r>
              <a:rPr lang="ru-RU" altLang="uk-UA" sz="1300" dirty="0">
                <a:solidFill>
                  <a:srgbClr val="002949"/>
                </a:solidFill>
              </a:rPr>
              <a:t>технологій ШІ) Кодексу суддівської етики </a:t>
            </a:r>
            <a:r>
              <a:rPr lang="ru-RU" altLang="uk-UA" sz="1300" dirty="0">
                <a:solidFill>
                  <a:srgbClr val="002949"/>
                </a:solidFill>
                <a:hlinkClick r:id="rId14"/>
              </a:rPr>
              <a:t>https://constitutionalist.com.ua/komentar-do-statti-16-vykorystannia-suddeiu-tekhnolohij-shi-kodeksu-suddivskoi-etyky</a:t>
            </a:r>
            <a:r>
              <a:rPr lang="ru-RU" altLang="uk-UA" sz="1300" dirty="0">
                <a:solidFill>
                  <a:srgbClr val="002949"/>
                </a:solidFill>
              </a:rPr>
              <a:t>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uk-UA" sz="1300" dirty="0">
              <a:solidFill>
                <a:srgbClr val="002949"/>
              </a:solidFill>
            </a:endParaRPr>
          </a:p>
        </p:txBody>
      </p:sp>
      <p:sp>
        <p:nvSpPr>
          <p:cNvPr id="4" name="Сувій: горизонтальний 3">
            <a:extLst>
              <a:ext uri="{FF2B5EF4-FFF2-40B4-BE49-F238E27FC236}">
                <a16:creationId xmlns:a16="http://schemas.microsoft.com/office/drawing/2014/main" id="{0506264A-CA60-1228-9A4D-4409394511AB}"/>
              </a:ext>
            </a:extLst>
          </p:cNvPr>
          <p:cNvSpPr/>
          <p:nvPr/>
        </p:nvSpPr>
        <p:spPr>
          <a:xfrm>
            <a:off x="780176" y="210312"/>
            <a:ext cx="9873934" cy="406452"/>
          </a:xfrm>
          <a:prstGeom prst="horizontalScroll">
            <a:avLst>
              <a:gd name="adj" fmla="val 25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180340"/>
            <a:r>
              <a:rPr lang="uk-UA" sz="2400" dirty="0">
                <a:solidFill>
                  <a:srgbClr val="004E9E"/>
                </a:solidFill>
                <a:effectLst/>
                <a:latin typeface="Roboto Condensed Light" panose="02000000000000000000" pitchFamily="2" charset="0"/>
                <a:ea typeface="Roboto Condensed Light" panose="02000000000000000000" pitchFamily="2" charset="0"/>
              </a:rPr>
              <a:t>ДОДАТКОВІ ДЖЕРЕЛА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2DE07478-08E0-39ED-2AB9-B99B5D346398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563E06CB-6092-36E9-3C6A-1B4FF6B9C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67351" y="5995665"/>
            <a:ext cx="2404944" cy="402652"/>
          </a:xfrm>
        </p:spPr>
        <p:txBody>
          <a:bodyPr/>
          <a:lstStyle/>
          <a:p>
            <a:fld id="{0028107A-3699-427E-AA78-C770AD5EC5EB}" type="slidenum">
              <a:rPr lang="uk-UA" sz="1400" smtClean="0">
                <a:solidFill>
                  <a:srgbClr val="002949"/>
                </a:solidFill>
              </a:rPr>
              <a:t>34</a:t>
            </a:fld>
            <a:endParaRPr lang="en-US" sz="1400" dirty="0">
              <a:solidFill>
                <a:srgbClr val="002949"/>
              </a:solidFill>
            </a:endParaRPr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EF77FF37-91C3-30E3-2BE3-BEC355FD7E70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53015FB7-0082-4B91-F218-B1310B023C9D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Суверенний ШІ у правосудді: виклики національній безпеці та гарантії захисту персональних даних</a:t>
            </a:r>
            <a:endParaRPr lang="uk-UA" altLang="uk-UA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703601"/>
      </p:ext>
    </p:extLst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94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Графіка 13">
            <a:extLst>
              <a:ext uri="{FF2B5EF4-FFF2-40B4-BE49-F238E27FC236}">
                <a16:creationId xmlns:a16="http://schemas.microsoft.com/office/drawing/2014/main" id="{807C6EA5-01E7-4961-906B-E8F780987E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87375" y="584200"/>
            <a:ext cx="1232064" cy="151061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34FC462-91EA-4801-A062-F8D36BEF3F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525" y="5569506"/>
            <a:ext cx="4933283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ru-RU" sz="4400" dirty="0">
                <a:solidFill>
                  <a:schemeClr val="bg1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Roboto Condensed Light" panose="02000000000000000000" pitchFamily="2" charset="0"/>
              </a:rPr>
              <a:t>Дякую за увагу</a:t>
            </a:r>
            <a:r>
              <a:rPr lang="en-US" altLang="ru-RU" sz="4400" dirty="0">
                <a:solidFill>
                  <a:schemeClr val="bg1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Roboto Condensed Light" panose="02000000000000000000" pitchFamily="2" charset="0"/>
              </a:rPr>
              <a:t>!</a:t>
            </a:r>
            <a:endParaRPr lang="uk-UA" altLang="ru-RU" sz="4400" dirty="0">
              <a:solidFill>
                <a:schemeClr val="bg1"/>
              </a:solidFill>
              <a:latin typeface="Roboto Condensed Light" panose="02000000000000000000" pitchFamily="2" charset="0"/>
              <a:ea typeface="Roboto Condensed Light" panose="02000000000000000000" pitchFamily="2" charset="0"/>
              <a:cs typeface="Roboto Condensed Light" panose="02000000000000000000" pitchFamily="2" charset="0"/>
            </a:endParaRPr>
          </a:p>
        </p:txBody>
      </p:sp>
      <p:cxnSp>
        <p:nvCxnSpPr>
          <p:cNvPr id="7" name="Пряма сполучна лінія 2">
            <a:extLst>
              <a:ext uri="{FF2B5EF4-FFF2-40B4-BE49-F238E27FC236}">
                <a16:creationId xmlns:a16="http://schemas.microsoft.com/office/drawing/2014/main" id="{89431B16-B8A7-4491-BBE3-19389F18F114}"/>
              </a:ext>
            </a:extLst>
          </p:cNvPr>
          <p:cNvCxnSpPr>
            <a:cxnSpLocks/>
          </p:cNvCxnSpPr>
          <p:nvPr/>
        </p:nvCxnSpPr>
        <p:spPr>
          <a:xfrm>
            <a:off x="587375" y="5477773"/>
            <a:ext cx="907161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Місце для номера слайда 1">
            <a:extLst>
              <a:ext uri="{FF2B5EF4-FFF2-40B4-BE49-F238E27FC236}">
                <a16:creationId xmlns:a16="http://schemas.microsoft.com/office/drawing/2014/main" id="{5AE18610-062B-FEA4-3C53-2BB8686D9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12A4B8-FBE2-42FD-8F7C-E331D756A450}" type="slidenum">
              <a:rPr lang="uk-UA" altLang="uk-UA" smtClean="0">
                <a:solidFill>
                  <a:srgbClr val="002949"/>
                </a:solidFill>
              </a:rPr>
              <a:pPr>
                <a:defRPr/>
              </a:pPr>
              <a:t>35</a:t>
            </a:fld>
            <a:endParaRPr lang="uk-UA" altLang="uk-UA" dirty="0">
              <a:solidFill>
                <a:srgbClr val="002949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34BD08-F0D9-4EB5-AA18-576E2A94D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6"/>
            <a:ext cx="10515600" cy="1191777"/>
          </a:xfrm>
        </p:spPr>
        <p:txBody>
          <a:bodyPr/>
          <a:lstStyle/>
          <a:p>
            <a:pPr algn="ctr"/>
            <a:r>
              <a:rPr lang="ru-RU" sz="3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Засади використання інструментів штучного інтелекту у ВАКС (наказ № 56 від 19.12.2024)</a:t>
            </a:r>
            <a:br>
              <a:rPr lang="ru-RU" sz="3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ru-RU" sz="18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court.gov.ua/storage/portal/hcac/documents/orders/19.12.2024_56.pdf</a:t>
            </a:r>
            <a:r>
              <a:rPr lang="ru-RU" sz="18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uk-UA" sz="18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4F2DC3E-5ADF-4808-A3C6-34A83DDC7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6801" y="1673525"/>
            <a:ext cx="11395494" cy="4004068"/>
          </a:xfrm>
        </p:spPr>
        <p:txBody>
          <a:bodyPr/>
          <a:lstStyle/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Завантаження службових документів ВАКС до інструментів ШІ (зокрема тих, що працюють на базі хмарних технологій загального доступу) не </a:t>
            </a:r>
            <a:r>
              <a:rPr lang="uk-UA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допускається.</a:t>
            </a:r>
            <a:endParaRPr lang="uk-UA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Використання ШІ у судочинстві повинно ґрунтуватися на незалежності суду та не має впливати на об'єктивність судового процесу чи замінювати внутрішнє переконання </a:t>
            </a:r>
            <a:r>
              <a:rPr lang="uk-UA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судді.</a:t>
            </a:r>
            <a:endParaRPr lang="uk-UA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Працівники Суду зобов'язані дотримуватись вимог щодо захисту інформації з обмеженим доступом та самостійно оцінювати ризики під час роботи з інструментами </a:t>
            </a:r>
            <a:r>
              <a:rPr lang="uk-UA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ШІ.</a:t>
            </a:r>
            <a:endParaRPr lang="uk-UA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A77A9D9-3E2B-C681-F9EB-E242D9928926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133A3BD-2DC3-62CD-3A71-C6A17C0442C8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6F1101B-7D7C-E6B7-6DD0-F14888F88B54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Суверенний ШІ у правосудді: виклики національній безпеці та гарантії захисту персональних даних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2189E4C-2AA1-F723-5FBB-478D01D2618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0FCD843A-8217-4FFA-85F3-A0684DC529BD}" type="slidenum">
              <a:rPr lang="uk-UA" sz="1400" smtClean="0">
                <a:solidFill>
                  <a:srgbClr val="002949"/>
                </a:solidFill>
              </a:rPr>
              <a:t>4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8484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34BD08-F0D9-4EB5-AA18-576E2A94D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6"/>
            <a:ext cx="10515600" cy="1191777"/>
          </a:xfrm>
        </p:spPr>
        <p:txBody>
          <a:bodyPr/>
          <a:lstStyle/>
          <a:p>
            <a:pPr algn="ctr"/>
            <a:r>
              <a:rPr lang="ru-RU" sz="3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Засади використання інструментів штучного інтелекту у ВАКС (наказ № 56 від 19.12.2024)</a:t>
            </a:r>
            <a:br>
              <a:rPr lang="ru-RU" sz="3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ru-RU" sz="18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court.gov.ua/storage/portal/hcac/documents/orders/19.12.2024_56.pdf</a:t>
            </a:r>
            <a:r>
              <a:rPr lang="ru-RU" sz="18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uk-UA" sz="18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4F2DC3E-5ADF-4808-A3C6-34A83DDC7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6801" y="1673525"/>
            <a:ext cx="11395494" cy="4004068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4. ШІ </a:t>
            </a: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впроваджується з метою оптимізації витрат матеріальних ресурсів та підвищення рівня діджиталізації як складової ефективного управління </a:t>
            </a:r>
            <a:r>
              <a:rPr lang="uk-UA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судом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5. Будь-які результати, згенеровані ШІ (юридичні тексти, аналітика, переклади), підлягають обов'язковій перевірці на предмет точності, правдивості та відповідності чинному законодавству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6. Засади використання ШІ підлягають регулярному перегляду з урахуванням появи нових технологічних досягнень, кіберзагроз та змін у національному законодавстві</a:t>
            </a:r>
            <a:endParaRPr lang="uk-UA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A77A9D9-3E2B-C681-F9EB-E242D9928926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133A3BD-2DC3-62CD-3A71-C6A17C0442C8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6F1101B-7D7C-E6B7-6DD0-F14888F88B54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Суверенний ШІ у правосудді: виклики національній безпеці та гарантії захисту персональних даних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2189E4C-2AA1-F723-5FBB-478D01D2618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0FCD843A-8217-4FFA-85F3-A0684DC529BD}" type="slidenum">
              <a:rPr lang="uk-UA" sz="1400" smtClean="0">
                <a:solidFill>
                  <a:srgbClr val="002949"/>
                </a:solidFill>
              </a:rPr>
              <a:t>5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7409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73F281-B2C0-784F-40D6-E2D7AD08E8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822604-7512-1363-D8B6-19F885E4FF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79" y="377506"/>
            <a:ext cx="10896415" cy="1205109"/>
          </a:xfrm>
        </p:spPr>
        <p:txBody>
          <a:bodyPr/>
          <a:lstStyle/>
          <a:p>
            <a:pPr algn="ctr"/>
            <a:r>
              <a:rPr lang="ru-RU" sz="3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Стратегія Вищого антикорупційного суду на 2026–2028 роки,</a:t>
            </a:r>
            <a:br>
              <a:rPr lang="ru-RU" sz="3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ru-RU" sz="3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(</a:t>
            </a:r>
            <a:r>
              <a:rPr lang="ru-RU" sz="34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рішення </a:t>
            </a:r>
            <a:r>
              <a:rPr lang="uk-UA" sz="34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зборів </a:t>
            </a:r>
            <a:r>
              <a:rPr lang="ru-RU" sz="34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суддів </a:t>
            </a:r>
            <a:r>
              <a:rPr lang="ru-RU" sz="3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ВАКС № 1 від 20.11.2025)</a:t>
            </a:r>
            <a:br>
              <a:rPr lang="ru-RU" sz="3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https://court.gov.ua/storage/portal/hcac/self-governance/decisions/20.11.2025_1.pdf</a:t>
            </a:r>
            <a:r>
              <a:rPr lang="ru-RU" sz="20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  </a:t>
            </a:r>
            <a:endParaRPr lang="en-US" sz="2000" b="1" dirty="0">
              <a:solidFill>
                <a:srgbClr val="004E9E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7F325FC-4291-F84C-7ACD-6749E618E2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867160"/>
            <a:ext cx="11395494" cy="3997617"/>
          </a:xfrm>
        </p:spPr>
        <p:txBody>
          <a:bodyPr/>
          <a:lstStyle/>
          <a:p>
            <a:pPr marL="742950" indent="-51435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3400" dirty="0" smtClean="0">
                <a:solidFill>
                  <a:srgbClr val="002949"/>
                </a:solidFill>
                <a:ea typeface="Roboto Condensed Light" panose="02000000000000000000" pitchFamily="2" charset="0"/>
              </a:rPr>
              <a:t>Зростання операційної ефективності суду через використання ШІ та засобів цифровізації</a:t>
            </a:r>
          </a:p>
          <a:p>
            <a:pPr marL="742950" indent="-51435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3400" dirty="0" smtClean="0">
                <a:solidFill>
                  <a:srgbClr val="002949"/>
                </a:solidFill>
                <a:ea typeface="Roboto Condensed Light" panose="02000000000000000000" pitchFamily="2" charset="0"/>
              </a:rPr>
              <a:t>Визначення процесів для оптимізації через ШІ, періодичний перегляд політики його використання та індивідуалізоване навчання колективу</a:t>
            </a:r>
          </a:p>
          <a:p>
            <a:pPr marL="742950" indent="-51435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3400" dirty="0" smtClean="0">
                <a:solidFill>
                  <a:srgbClr val="002949"/>
                </a:solidFill>
                <a:ea typeface="Roboto Condensed Light" panose="02000000000000000000" pitchFamily="2" charset="0"/>
              </a:rPr>
              <a:t>Посилити кібербезпеку та забезпечити захист інформаційних ресурсів</a:t>
            </a:r>
            <a:endParaRPr lang="uk-UA" sz="3400" dirty="0">
              <a:solidFill>
                <a:srgbClr val="002949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0CE0D188-0E91-2AEA-1BD7-AAAB67A36E22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944823F5-7F39-E0B6-07BC-CD0EC2F30623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E3EB7B2C-1399-B04B-7FFD-204D48293753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Суверенний ШІ у правосудді: виклики національній безпеці та гарантії захисту персональних даних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E1663194-3B6C-715C-98DA-08C96B0CDE00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 smtClean="0">
                <a:solidFill>
                  <a:srgbClr val="002949"/>
                </a:solidFill>
              </a:rPr>
              <a:t>6</a:t>
            </a:r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27060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73F281-B2C0-784F-40D6-E2D7AD08E8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822604-7512-1363-D8B6-19F885E4FF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79" y="377506"/>
            <a:ext cx="10896415" cy="1205109"/>
          </a:xfrm>
        </p:spPr>
        <p:txBody>
          <a:bodyPr/>
          <a:lstStyle/>
          <a:p>
            <a:pPr algn="ctr"/>
            <a:r>
              <a:rPr lang="ru-RU" sz="3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Стратегія Вищого антикорупційного суду на 2026–2028 роки,</a:t>
            </a:r>
            <a:br>
              <a:rPr lang="ru-RU" sz="3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ru-RU" sz="3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(</a:t>
            </a:r>
            <a:r>
              <a:rPr lang="ru-RU" sz="34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рішення </a:t>
            </a:r>
            <a:r>
              <a:rPr lang="uk-UA" sz="34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зборів </a:t>
            </a:r>
            <a:r>
              <a:rPr lang="ru-RU" sz="34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суддів </a:t>
            </a:r>
            <a:r>
              <a:rPr lang="ru-RU" sz="3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ВАКС № 1 від 20.11.2025)</a:t>
            </a:r>
            <a:br>
              <a:rPr lang="ru-RU" sz="3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https://court.gov.ua/storage/portal/hcac/self-governance/decisions/20.11.2025_1.pdf</a:t>
            </a:r>
            <a:r>
              <a:rPr lang="ru-RU" sz="20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  </a:t>
            </a:r>
            <a:endParaRPr lang="en-US" sz="2000" b="1" dirty="0">
              <a:solidFill>
                <a:srgbClr val="004E9E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7F325FC-4291-F84C-7ACD-6749E618E2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867160"/>
            <a:ext cx="11395494" cy="3997617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ru-RU" sz="3400" dirty="0" smtClean="0">
                <a:solidFill>
                  <a:srgbClr val="002949"/>
                </a:solidFill>
                <a:ea typeface="Roboto Condensed Light" panose="02000000000000000000" pitchFamily="2" charset="0"/>
              </a:rPr>
              <a:t>4. </a:t>
            </a:r>
            <a:r>
              <a:rPr lang="uk-UA" sz="3400" dirty="0" smtClean="0">
                <a:solidFill>
                  <a:srgbClr val="002949"/>
                </a:solidFill>
                <a:ea typeface="Roboto Condensed Light" panose="02000000000000000000" pitchFamily="2" charset="0"/>
              </a:rPr>
              <a:t>Реагування на випадки поширення персональної інформації щодо суддів, публікації приватної інформації, незаконного оприлюднення записів</a:t>
            </a:r>
          </a:p>
          <a:p>
            <a:pPr indent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uk-UA" sz="3400" dirty="0" smtClean="0">
                <a:solidFill>
                  <a:srgbClr val="002949"/>
                </a:solidFill>
                <a:ea typeface="Roboto Condensed Light" panose="02000000000000000000" pitchFamily="2" charset="0"/>
              </a:rPr>
              <a:t>5. Створення </a:t>
            </a:r>
            <a:r>
              <a:rPr lang="uk-UA" sz="3400" dirty="0">
                <a:solidFill>
                  <a:srgbClr val="002949"/>
                </a:solidFill>
                <a:ea typeface="Roboto Condensed Light" panose="02000000000000000000" pitchFamily="2" charset="0"/>
              </a:rPr>
              <a:t>внутрішнього протоколу кризового реагування та підвищення обізнаності суддів щодо </a:t>
            </a:r>
            <a:r>
              <a:rPr lang="uk-UA" sz="3400" dirty="0" smtClean="0">
                <a:solidFill>
                  <a:srgbClr val="002949"/>
                </a:solidFill>
                <a:ea typeface="Roboto Condensed Light" panose="02000000000000000000" pitchFamily="2" charset="0"/>
              </a:rPr>
              <a:t>кібербезпеки</a:t>
            </a:r>
          </a:p>
          <a:p>
            <a:pPr indent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ru-RU" sz="3400" dirty="0" smtClean="0">
                <a:solidFill>
                  <a:srgbClr val="002949"/>
                </a:solidFill>
                <a:ea typeface="Roboto Condensed Light" panose="02000000000000000000" pitchFamily="2" charset="0"/>
              </a:rPr>
              <a:t>6. </a:t>
            </a:r>
            <a:r>
              <a:rPr lang="uk-UA" sz="3400" dirty="0" smtClean="0">
                <a:solidFill>
                  <a:srgbClr val="002949"/>
                </a:solidFill>
                <a:ea typeface="Roboto Condensed Light" panose="02000000000000000000" pitchFamily="2" charset="0"/>
              </a:rPr>
              <a:t>Упровадження безпечних IT-рішень для використання робочої е-пошти</a:t>
            </a:r>
            <a:endParaRPr lang="uk-UA" sz="3400" dirty="0">
              <a:solidFill>
                <a:srgbClr val="002949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0CE0D188-0E91-2AEA-1BD7-AAAB67A36E22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944823F5-7F39-E0B6-07BC-CD0EC2F30623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E3EB7B2C-1399-B04B-7FFD-204D48293753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Суверенний ШІ у правосудді: виклики національній безпеці та гарантії захисту персональних даних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E1663194-3B6C-715C-98DA-08C96B0CDE00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 smtClean="0">
                <a:solidFill>
                  <a:srgbClr val="002949"/>
                </a:solidFill>
              </a:rPr>
              <a:t>7</a:t>
            </a:r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12522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574EB7-28F1-7A17-1172-7B41B9A429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DBD404-4892-E3E7-675E-B8323BD7DA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79" y="377506"/>
            <a:ext cx="10896415" cy="1205109"/>
          </a:xfrm>
        </p:spPr>
        <p:txBody>
          <a:bodyPr/>
          <a:lstStyle/>
          <a:p>
            <a:pPr algn="ctr"/>
            <a:r>
              <a:rPr lang="en-US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Opinion № 26 (2023) of CCJE Moving forward: the use of assistive technology in the judiciary</a:t>
            </a:r>
            <a:r>
              <a:rPr lang="en-US" sz="2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/>
            </a:r>
            <a:br>
              <a:rPr lang="en-US" sz="2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en-US" sz="2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https://rm.coe.int/ccje-opinion-no-26-2023-final/1680adade7</a:t>
            </a:r>
            <a:r>
              <a:rPr lang="uk-UA" sz="2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4EA5E0B-9681-30B5-99F9-EEBE75D64A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609260"/>
            <a:ext cx="11395494" cy="4255517"/>
          </a:xfrm>
        </p:spPr>
        <p:txBody>
          <a:bodyPr/>
          <a:lstStyle/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dirty="0">
                <a:solidFill>
                  <a:srgbClr val="002949"/>
                </a:solidFill>
                <a:ea typeface="Roboto Condensed Light" panose="02000000000000000000" pitchFamily="2" charset="0"/>
              </a:rPr>
              <a:t>Контроль над </a:t>
            </a:r>
            <a:r>
              <a:rPr lang="uk-UA" dirty="0" smtClean="0">
                <a:solidFill>
                  <a:srgbClr val="002949"/>
                </a:solidFill>
                <a:ea typeface="Roboto Condensed Light" panose="02000000000000000000" pitchFamily="2" charset="0"/>
              </a:rPr>
              <a:t>інструментами обробки даних може фактично передавати процес ухвалення рішень у руки тих, хто їх розробляє, що створює загрозу інституційній незалежності судової влади.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dirty="0">
                <a:solidFill>
                  <a:srgbClr val="002949"/>
                </a:solidFill>
                <a:ea typeface="Roboto Condensed Light" panose="02000000000000000000" pitchFamily="2" charset="0"/>
              </a:rPr>
              <a:t>Технології </a:t>
            </a:r>
            <a:r>
              <a:rPr lang="uk-UA" dirty="0" smtClean="0">
                <a:solidFill>
                  <a:srgbClr val="002949"/>
                </a:solidFill>
                <a:ea typeface="Roboto Condensed Light" panose="02000000000000000000" pitchFamily="2" charset="0"/>
              </a:rPr>
              <a:t>можуть забезпечити можливість здійснення судової влади держави за будь-яких обставин, включаючи надзвичайні чи екстрені ситуації, за умови дотримання принципу верховенства права.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dirty="0" smtClean="0">
                <a:solidFill>
                  <a:srgbClr val="002949"/>
                </a:solidFill>
                <a:ea typeface="Roboto Condensed Light" panose="02000000000000000000" pitchFamily="2" charset="0"/>
              </a:rPr>
              <a:t>Інструменти обробки даних можуть впливати на управління справами шляхом нав’язування орієнтованих на ефективність підходів, що потенційно суперечать автономії судового ухвалення рішень.</a:t>
            </a:r>
            <a:endParaRPr lang="uk-UA" dirty="0">
              <a:solidFill>
                <a:srgbClr val="002949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6C56105B-2DF6-AE12-1517-881133BEA10A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55A2F6A-BC57-3718-AD3D-E17890E44EE4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6EF100F8-CAE0-A300-A849-2B7CBF20E4B0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Суверенний ШІ у правосудді: виклики національній безпеці та гарантії захисту персональних даних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47F2538A-EDBA-0491-46CA-911D7BE0D3CE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 smtClean="0">
                <a:solidFill>
                  <a:srgbClr val="002949"/>
                </a:solidFill>
              </a:rPr>
              <a:t>8</a:t>
            </a:r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67774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574EB7-28F1-7A17-1172-7B41B9A429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DBD404-4892-E3E7-675E-B8323BD7DA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79" y="377506"/>
            <a:ext cx="10896415" cy="1205109"/>
          </a:xfrm>
        </p:spPr>
        <p:txBody>
          <a:bodyPr/>
          <a:lstStyle/>
          <a:p>
            <a:pPr algn="ctr"/>
            <a:r>
              <a:rPr lang="en-US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Opinion </a:t>
            </a:r>
            <a:r>
              <a:rPr lang="uk-UA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№</a:t>
            </a:r>
            <a:r>
              <a:rPr lang="en-US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28 (2025) of CCJE On the importance of judicial well-being for the delivery of justice</a:t>
            </a:r>
            <a:r>
              <a:rPr lang="en-US" sz="2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/>
            </a:r>
            <a:br>
              <a:rPr lang="en-US" sz="2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en-US" sz="2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https://rm.coe.int/opinion-no-28-2025-of-the-ccje-published-/4880296bfa</a:t>
            </a:r>
            <a:r>
              <a:rPr lang="en-US" sz="2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4EA5E0B-9681-30B5-99F9-EEBE75D64A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867160"/>
            <a:ext cx="11395494" cy="3688251"/>
          </a:xfrm>
        </p:spPr>
        <p:txBody>
          <a:bodyPr/>
          <a:lstStyle/>
          <a:p>
            <a:pPr marL="742950" indent="-51435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</a:rPr>
              <a:t>Ризики безпеки виходять за межі фізичних загроз і охоплюють суттєві вразливості у сфері кібербезпеки та захисту даних; судді працюють із чутливою персональною та процесуальною інформацією, що робить їх потенційними цілями кібератак і витоків </a:t>
            </a:r>
            <a:r>
              <a:rPr lang="uk-UA" dirty="0" smtClean="0">
                <a:solidFill>
                  <a:srgbClr val="002949"/>
                </a:solidFill>
                <a:ea typeface="Roboto Condensed Light" panose="02000000000000000000" pitchFamily="2" charset="0"/>
              </a:rPr>
              <a:t>даних</a:t>
            </a:r>
          </a:p>
          <a:p>
            <a:pPr marL="742950" indent="-51435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dirty="0" smtClean="0">
                <a:solidFill>
                  <a:srgbClr val="002949"/>
                </a:solidFill>
                <a:ea typeface="Roboto Condensed Light" panose="02000000000000000000" pitchFamily="2" charset="0"/>
              </a:rPr>
              <a:t>Допоміжні технології повинні використовуватися лише для підтримки та зміцнення верховенства права і не повинні застосовуватися для прогнозування або заміни ухвалення рішень конкретним суддею</a:t>
            </a:r>
            <a:endParaRPr lang="uk-UA" dirty="0">
              <a:solidFill>
                <a:srgbClr val="002949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6C56105B-2DF6-AE12-1517-881133BEA10A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55A2F6A-BC57-3718-AD3D-E17890E44EE4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6EF100F8-CAE0-A300-A849-2B7CBF20E4B0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Суверенний ШІ у правосудді: виклики національній безпеці та гарантії захисту персональних даних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47F2538A-EDBA-0491-46CA-911D7BE0D3CE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 smtClean="0">
                <a:solidFill>
                  <a:srgbClr val="002949"/>
                </a:solidFill>
              </a:rPr>
              <a:t>9</a:t>
            </a:r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2709718"/>
      </p:ext>
    </p:extLst>
  </p:cSld>
  <p:clrMapOvr>
    <a:masterClrMapping/>
  </p:clrMapOvr>
</p:sld>
</file>

<file path=ppt/theme/theme1.xml><?xml version="1.0" encoding="utf-8"?>
<a:theme xmlns:a="http://schemas.openxmlformats.org/drawingml/2006/main" name="Верховний Суд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Верховний Суд" id="{85927FFF-16E0-4779-9E9F-FDB9FC60E28B}" vid="{1C97956D-EB6D-4D66-A40D-6F9E3D9A6E3D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Верховний Суд</Template>
  <TotalTime>10555</TotalTime>
  <Words>3844</Words>
  <Application>Microsoft Office PowerPoint</Application>
  <PresentationFormat>Широкий екран</PresentationFormat>
  <Paragraphs>282</Paragraphs>
  <Slides>35</Slides>
  <Notes>1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35</vt:i4>
      </vt:variant>
    </vt:vector>
  </HeadingPairs>
  <TitlesOfParts>
    <vt:vector size="41" baseType="lpstr">
      <vt:lpstr>Arial</vt:lpstr>
      <vt:lpstr>Calibri</vt:lpstr>
      <vt:lpstr>Calibri Light</vt:lpstr>
      <vt:lpstr>Roboto Condensed Light</vt:lpstr>
      <vt:lpstr>Times New Roman</vt:lpstr>
      <vt:lpstr>Верховний Суд</vt:lpstr>
      <vt:lpstr>Презентація PowerPoint</vt:lpstr>
      <vt:lpstr>ПЛАН</vt:lpstr>
      <vt:lpstr>Засади використання інструментів штучного інтелекту у ВАКС (наказ № 56 від 19.12.2024) https://court.gov.ua/storage/portal/hcac/documents/orders/19.12.2024_56.pdf </vt:lpstr>
      <vt:lpstr>Засади використання інструментів штучного інтелекту у ВАКС (наказ № 56 від 19.12.2024) https://court.gov.ua/storage/portal/hcac/documents/orders/19.12.2024_56.pdf </vt:lpstr>
      <vt:lpstr>Засади використання інструментів штучного інтелекту у ВАКС (наказ № 56 від 19.12.2024) https://court.gov.ua/storage/portal/hcac/documents/orders/19.12.2024_56.pdf </vt:lpstr>
      <vt:lpstr>Стратегія Вищого антикорупційного суду на 2026–2028 роки, (рішення зборів суддів ВАКС № 1 від 20.11.2025) https://court.gov.ua/storage/portal/hcac/self-governance/decisions/20.11.2025_1.pdf   </vt:lpstr>
      <vt:lpstr>Стратегія Вищого антикорупційного суду на 2026–2028 роки, (рішення зборів суддів ВАКС № 1 від 20.11.2025) https://court.gov.ua/storage/portal/hcac/self-governance/decisions/20.11.2025_1.pdf   </vt:lpstr>
      <vt:lpstr>Opinion № 26 (2023) of CCJE Moving forward: the use of assistive technology in the judiciary https://rm.coe.int/ccje-opinion-no-26-2023-final/1680adade7  </vt:lpstr>
      <vt:lpstr>Opinion № 28 (2025) of CCJE On the importance of judicial well-being for the delivery of justice https://rm.coe.int/opinion-no-28-2025-of-the-ccje-published-/4880296bfa  </vt:lpstr>
      <vt:lpstr>Кодекс суддівської етики (СТАТТЯ 16)  https://zakon.rada.gov.ua/rada/show/n0001415-24#Text</vt:lpstr>
      <vt:lpstr>Коментар до Кодексу суддівської етики, затверджений рішенням Ради суддів України від 02.03.2026 № 14 https://constitutionalist.com.ua/komentar-do-statti-16-vykorystannia-suddeiu-tekhnolohij-shi-kodeksu-suddivskoi-etyky </vt:lpstr>
      <vt:lpstr>Коментар до Кодексу суддівської етики, затверджений рішенням Ради суддів України від 02.03.2026 № 14 https://constitutionalist.com.ua/komentar-do-statti-16-vykorystannia-suddeiu-tekhnolohij-shi-kodeksu-suddivskoi-etyky </vt:lpstr>
      <vt:lpstr>Положення про використання технологій ШІ працівниками Апарату ВС (Наказ від 08.12.2025 № 117) https://court.gov.ua/storage/portal/supreme/rizne/Polozhennya_SHI.pdf    </vt:lpstr>
      <vt:lpstr>Положення про використання технологій ШІ працівниками Апарату ВС (Наказ від 08.12.2025 № 117) https://court.gov.ua/storage/portal/supreme/rizne/Polozhennya_SHI.pdf    </vt:lpstr>
      <vt:lpstr>Концепція ЄСІКС (наказ ДСА України від 30.04.2025 № 178) https://court.gov.ua/storage/portal/dsa/normatyvno-pravova%20baza/N_178_2025_dodatok.pdf   </vt:lpstr>
      <vt:lpstr>Рекомендації з кіберзахисту інформаційно-комунікаційних систем, які використовують технології ШІ (наказ Держспецзв’язку від 23.02.2026 № 154) https://cip.gov.ua/ua/docs/nakaz-administraciyi-derzhspeczv-yazku-vid-23-02-2026-154-pro-zatverdzhennya-rekomendacii-z-kiberzakhistu-informaciino-komunikaciinikh-sistem-yaki-vikoristovuyut-tekhnologiyi-shtuchnogo-intelektu    </vt:lpstr>
      <vt:lpstr>Рекомендації з кіберзахисту інформаційно-комунікаційних систем, які використовують технології ШІ (наказ Держспецзв’язку від 23.02.2026 № 154) https://cip.gov.ua/ua/docs/nakaz-administraciyi-derzhspeczv-yazku-vid-23-02-2026-154-pro-zatverdzhennya-rekomendacii-z-kiberzakhistu-informaciino-komunikaciinikh-sistem-yaki-vikoristovuyut-tekhnologiyi-shtuchnogo-intelektu    </vt:lpstr>
      <vt:lpstr>Рекомендації з відповідального використання штучного інтелекту для правників  https://constitutionalist.com.ua/rekomendatsii-z-vidpovidalnoho-vykorystannia-shtuchnoho-intelektu-dlia-pravnykiv     </vt:lpstr>
      <vt:lpstr>СУВЕРЕННИЙ ШІ</vt:lpstr>
      <vt:lpstr>ОЗНАКИ СУВЕРЕННОГО ШІ</vt:lpstr>
      <vt:lpstr>Індія: найвиразніше поєднання sovereign compute і sovereign model.</vt:lpstr>
      <vt:lpstr>Велика Британія: суверенність через value chain, інвестиції й підтримку національних AI-компаній</vt:lpstr>
      <vt:lpstr>Франція: поєднання інфраструктури, суверенного evaluation capacity та екосистеми</vt:lpstr>
      <vt:lpstr>Литва: показовий приклад “малого, але чітко сформульованого” суверенного підходу</vt:lpstr>
      <vt:lpstr>Україна починає співпрацю з NVIDIA для розбудови екосистеми суверенного ШІ https://thedigital.gov.ua/news/progress/pochynayemo-pratsiuvaty-z-nvidia-dlia-rozbudovy-suverennoho-shi-v-ukrayini</vt:lpstr>
      <vt:lpstr>Рік ШІ-трансформації країни: що змінилося для мільйонів українців та держави https://thedigital.gov.ua/news/shtuchnyy-intelekt/rik-shi-transformatsiyi-krayiny-shcho-zminylosia-dlia-milyoniv-ukrayintsiv-ta-derzavy </vt:lpstr>
      <vt:lpstr>Від розвитку ШІ до хмарних технологій: розпочинаємо новий етап співпраці з Microsoft https://thedigital.gov.ua/news/shtuchnyy-intelekt/vid-rozvytku-shi-do-khmarnykh-tekhnolohiy-rozpochynayemo-novyy-etap-spivpratsi-z-microsoft </vt:lpstr>
      <vt:lpstr>Штучний інтелект у судах та Дії: посилюємо міжнародні партнерства із ШІ https://thedigital.gov.ua/news/shtuchnyy-intelekt/shtuchnyy-intelekt-u-sudakh-ta-diyi-posyliuyemo-miznarodni-partnerstva-iz-shi </vt:lpstr>
      <vt:lpstr>Асоціація IT Ukraine долучилася до обговорення Стратегії розвитку штучного інтелекту в Україні до 2030 року https://itukraine.org.ua/en/the-it-ukraine-association-joined-the-discussion-on-the-artificial-intelligence-development-strategy-of-ukraine-until-2030 </vt:lpstr>
      <vt:lpstr>Вебінар «Роль ШІ в судовому адмініструванні: підвищення ефективності роботи команд» https://www.pravojustice.eu/ua/post/shtuchnij-intelekt-u-sudovomu-administruvanni-mizhnarodnij-dosvid-ta-ukrayinski-praktiki </vt:lpstr>
      <vt:lpstr>Коли технології працюють на правосуддя https://nsj.gov.ua/ua/news/koli-tehnologii-pratsuut-na-pravosuddya </vt:lpstr>
      <vt:lpstr>Курс Ради Європи HELP «Захист персональних даних при опублікуванні судових рішень» https://nsj.gov.ua/ua/ogoloshennya/kurs-radi-evropi-help-zahist-personalnih-danih-pri-opublikuvanni-sudovih-rishen </vt:lpstr>
      <vt:lpstr>ВИСНОВКИ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Роман Палюх</dc:creator>
  <cp:lastModifiedBy>Ян Олександрович Берназюк</cp:lastModifiedBy>
  <cp:revision>640</cp:revision>
  <cp:lastPrinted>2026-03-23T10:01:53Z</cp:lastPrinted>
  <dcterms:created xsi:type="dcterms:W3CDTF">2018-11-30T10:25:38Z</dcterms:created>
  <dcterms:modified xsi:type="dcterms:W3CDTF">2026-03-24T08:28:10Z</dcterms:modified>
</cp:coreProperties>
</file>