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8"/>
  </p:notesMasterIdLst>
  <p:handoutMasterIdLst>
    <p:handoutMasterId r:id="rId29"/>
  </p:handoutMasterIdLst>
  <p:sldIdLst>
    <p:sldId id="256" r:id="rId2"/>
    <p:sldId id="968" r:id="rId3"/>
    <p:sldId id="983" r:id="rId4"/>
    <p:sldId id="987" r:id="rId5"/>
    <p:sldId id="988" r:id="rId6"/>
    <p:sldId id="978" r:id="rId7"/>
    <p:sldId id="897" r:id="rId8"/>
    <p:sldId id="947" r:id="rId9"/>
    <p:sldId id="976" r:id="rId10"/>
    <p:sldId id="977" r:id="rId11"/>
    <p:sldId id="975" r:id="rId12"/>
    <p:sldId id="973" r:id="rId13"/>
    <p:sldId id="980" r:id="rId14"/>
    <p:sldId id="981" r:id="rId15"/>
    <p:sldId id="949" r:id="rId16"/>
    <p:sldId id="990" r:id="rId17"/>
    <p:sldId id="991" r:id="rId18"/>
    <p:sldId id="992" r:id="rId19"/>
    <p:sldId id="993" r:id="rId20"/>
    <p:sldId id="994" r:id="rId21"/>
    <p:sldId id="995" r:id="rId22"/>
    <p:sldId id="996" r:id="rId23"/>
    <p:sldId id="997" r:id="rId24"/>
    <p:sldId id="998" r:id="rId25"/>
    <p:sldId id="970" r:id="rId26"/>
    <p:sldId id="279" r:id="rId27"/>
  </p:sldIdLst>
  <p:sldSz cx="12192000" cy="6858000"/>
  <p:notesSz cx="10234613" cy="7104063"/>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968"/>
            <p14:sldId id="983"/>
            <p14:sldId id="987"/>
            <p14:sldId id="988"/>
            <p14:sldId id="978"/>
            <p14:sldId id="897"/>
            <p14:sldId id="947"/>
            <p14:sldId id="976"/>
            <p14:sldId id="977"/>
            <p14:sldId id="975"/>
            <p14:sldId id="973"/>
            <p14:sldId id="980"/>
            <p14:sldId id="981"/>
            <p14:sldId id="949"/>
            <p14:sldId id="990"/>
            <p14:sldId id="991"/>
            <p14:sldId id="992"/>
            <p14:sldId id="993"/>
            <p14:sldId id="994"/>
            <p14:sldId id="995"/>
            <p14:sldId id="996"/>
            <p14:sldId id="997"/>
            <p14:sldId id="998"/>
            <p14:sldId id="970"/>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39" autoAdjust="0"/>
    <p:restoredTop sz="94683"/>
  </p:normalViewPr>
  <p:slideViewPr>
    <p:cSldViewPr snapToGrid="0">
      <p:cViewPr varScale="1">
        <p:scale>
          <a:sx n="51" d="100"/>
          <a:sy n="51" d="100"/>
        </p:scale>
        <p:origin x="90" y="1422"/>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Ян Берназюк" userId="581687679c8901c1" providerId="LiveId" clId="{FD4EE0B7-3C86-44B2-8506-62860A2AEBBF}"/>
    <pc:docChg chg="undo redo custSel addSld delSld modSld sldOrd modSection modNotesMaster modHandout">
      <pc:chgData name="Ян Берназюк" userId="581687679c8901c1" providerId="LiveId" clId="{FD4EE0B7-3C86-44B2-8506-62860A2AEBBF}" dt="2025-06-10T08:14:30.826" v="187"/>
      <pc:docMkLst>
        <pc:docMk/>
      </pc:docMkLst>
      <pc:sldChg chg="del">
        <pc:chgData name="Ян Берназюк" userId="581687679c8901c1" providerId="LiveId" clId="{FD4EE0B7-3C86-44B2-8506-62860A2AEBBF}" dt="2025-06-10T06:19:15.164" v="113" actId="2696"/>
        <pc:sldMkLst>
          <pc:docMk/>
          <pc:sldMk cId="64694287" sldId="827"/>
        </pc:sldMkLst>
      </pc:sldChg>
      <pc:sldChg chg="modSp mod">
        <pc:chgData name="Ян Берназюк" userId="581687679c8901c1" providerId="LiveId" clId="{FD4EE0B7-3C86-44B2-8506-62860A2AEBBF}" dt="2025-06-07T13:02:12.158" v="3" actId="113"/>
        <pc:sldMkLst>
          <pc:docMk/>
          <pc:sldMk cId="2656577781" sldId="897"/>
        </pc:sldMkLst>
        <pc:spChg chg="mod">
          <ac:chgData name="Ян Берназюк" userId="581687679c8901c1" providerId="LiveId" clId="{FD4EE0B7-3C86-44B2-8506-62860A2AEBBF}" dt="2025-06-07T13:02:12.158" v="3" actId="113"/>
          <ac:spMkLst>
            <pc:docMk/>
            <pc:sldMk cId="2656577781" sldId="897"/>
            <ac:spMk id="3" creationId="{D4F2DC3E-5ADF-4808-A3C6-34A83DDC7E34}"/>
          </ac:spMkLst>
        </pc:spChg>
      </pc:sldChg>
      <pc:sldChg chg="modSp mod">
        <pc:chgData name="Ян Берназюк" userId="581687679c8901c1" providerId="LiveId" clId="{FD4EE0B7-3C86-44B2-8506-62860A2AEBBF}" dt="2025-06-10T06:20:44.118" v="144" actId="6549"/>
        <pc:sldMkLst>
          <pc:docMk/>
          <pc:sldMk cId="956856158" sldId="935"/>
        </pc:sldMkLst>
        <pc:spChg chg="mod">
          <ac:chgData name="Ян Берназюк" userId="581687679c8901c1" providerId="LiveId" clId="{FD4EE0B7-3C86-44B2-8506-62860A2AEBBF}" dt="2025-06-10T06:20:44.118" v="144" actId="6549"/>
          <ac:spMkLst>
            <pc:docMk/>
            <pc:sldMk cId="956856158" sldId="935"/>
            <ac:spMk id="8" creationId="{B2189E4C-2AA1-F723-5FBB-478D01D2618B}"/>
          </ac:spMkLst>
        </pc:spChg>
      </pc:sldChg>
      <pc:sldChg chg="modSp mod">
        <pc:chgData name="Ян Берназюк" userId="581687679c8901c1" providerId="LiveId" clId="{FD4EE0B7-3C86-44B2-8506-62860A2AEBBF}" dt="2025-06-10T08:09:20.084" v="182" actId="20577"/>
        <pc:sldMkLst>
          <pc:docMk/>
          <pc:sldMk cId="4238001150" sldId="939"/>
        </pc:sldMkLst>
        <pc:spChg chg="mod">
          <ac:chgData name="Ян Берназюк" userId="581687679c8901c1" providerId="LiveId" clId="{FD4EE0B7-3C86-44B2-8506-62860A2AEBBF}" dt="2025-06-10T08:09:20.084" v="182" actId="20577"/>
          <ac:spMkLst>
            <pc:docMk/>
            <pc:sldMk cId="4238001150" sldId="939"/>
            <ac:spMk id="3" creationId="{D4F2DC3E-5ADF-4808-A3C6-34A83DDC7E34}"/>
          </ac:spMkLst>
        </pc:spChg>
        <pc:spChg chg="mod">
          <ac:chgData name="Ян Берназюк" userId="581687679c8901c1" providerId="LiveId" clId="{FD4EE0B7-3C86-44B2-8506-62860A2AEBBF}" dt="2025-06-10T06:19:37.630" v="117" actId="20577"/>
          <ac:spMkLst>
            <pc:docMk/>
            <pc:sldMk cId="4238001150" sldId="939"/>
            <ac:spMk id="8" creationId="{B2189E4C-2AA1-F723-5FBB-478D01D2618B}"/>
          </ac:spMkLst>
        </pc:spChg>
      </pc:sldChg>
      <pc:sldChg chg="modSp mod">
        <pc:chgData name="Ян Берназюк" userId="581687679c8901c1" providerId="LiveId" clId="{FD4EE0B7-3C86-44B2-8506-62860A2AEBBF}" dt="2025-06-10T08:07:49.380" v="161" actId="20577"/>
        <pc:sldMkLst>
          <pc:docMk/>
          <pc:sldMk cId="3494894" sldId="944"/>
        </pc:sldMkLst>
        <pc:spChg chg="mod">
          <ac:chgData name="Ян Берназюк" userId="581687679c8901c1" providerId="LiveId" clId="{FD4EE0B7-3C86-44B2-8506-62860A2AEBBF}" dt="2025-06-10T08:07:49.380" v="161" actId="20577"/>
          <ac:spMkLst>
            <pc:docMk/>
            <pc:sldMk cId="3494894" sldId="944"/>
            <ac:spMk id="3" creationId="{FD927FB1-9EB6-6601-FB68-90398D6CEAF3}"/>
          </ac:spMkLst>
        </pc:spChg>
        <pc:spChg chg="mod">
          <ac:chgData name="Ян Берназюк" userId="581687679c8901c1" providerId="LiveId" clId="{FD4EE0B7-3C86-44B2-8506-62860A2AEBBF}" dt="2025-06-10T06:20:03.548" v="125" actId="20577"/>
          <ac:spMkLst>
            <pc:docMk/>
            <pc:sldMk cId="3494894" sldId="944"/>
            <ac:spMk id="8" creationId="{C58EFBA7-7C40-A69B-3EDE-229382A65184}"/>
          </ac:spMkLst>
        </pc:spChg>
      </pc:sldChg>
      <pc:sldChg chg="modSp mod">
        <pc:chgData name="Ян Берназюк" userId="581687679c8901c1" providerId="LiveId" clId="{FD4EE0B7-3C86-44B2-8506-62860A2AEBBF}" dt="2025-06-10T06:19:44.065" v="119" actId="6549"/>
        <pc:sldMkLst>
          <pc:docMk/>
          <pc:sldMk cId="1136737383" sldId="946"/>
        </pc:sldMkLst>
        <pc:spChg chg="mod">
          <ac:chgData name="Ян Берназюк" userId="581687679c8901c1" providerId="LiveId" clId="{FD4EE0B7-3C86-44B2-8506-62860A2AEBBF}" dt="2025-06-07T13:45:04.861" v="88" actId="255"/>
          <ac:spMkLst>
            <pc:docMk/>
            <pc:sldMk cId="1136737383" sldId="946"/>
            <ac:spMk id="3" creationId="{5C10D3F4-3F5A-D7EF-0EEA-4707284ECF20}"/>
          </ac:spMkLst>
        </pc:spChg>
        <pc:spChg chg="mod">
          <ac:chgData name="Ян Берназюк" userId="581687679c8901c1" providerId="LiveId" clId="{FD4EE0B7-3C86-44B2-8506-62860A2AEBBF}" dt="2025-06-10T06:19:44.065" v="119" actId="6549"/>
          <ac:spMkLst>
            <pc:docMk/>
            <pc:sldMk cId="1136737383" sldId="946"/>
            <ac:spMk id="8" creationId="{6B76D0A3-FC54-9E21-7B16-91C26397D942}"/>
          </ac:spMkLst>
        </pc:spChg>
      </pc:sldChg>
      <pc:sldChg chg="modSp mod">
        <pc:chgData name="Ян Берназюк" userId="581687679c8901c1" providerId="LiveId" clId="{FD4EE0B7-3C86-44B2-8506-62860A2AEBBF}" dt="2025-06-10T06:19:27.885" v="115" actId="20577"/>
        <pc:sldMkLst>
          <pc:docMk/>
          <pc:sldMk cId="1067363689" sldId="947"/>
        </pc:sldMkLst>
        <pc:spChg chg="mod">
          <ac:chgData name="Ян Берназюк" userId="581687679c8901c1" providerId="LiveId" clId="{FD4EE0B7-3C86-44B2-8506-62860A2AEBBF}" dt="2025-06-07T13:45:56.083" v="90" actId="113"/>
          <ac:spMkLst>
            <pc:docMk/>
            <pc:sldMk cId="1067363689" sldId="947"/>
            <ac:spMk id="3" creationId="{B19D092B-F4DD-BF19-6D6A-1EF87AC08E6D}"/>
          </ac:spMkLst>
        </pc:spChg>
        <pc:spChg chg="mod">
          <ac:chgData name="Ян Берназюк" userId="581687679c8901c1" providerId="LiveId" clId="{FD4EE0B7-3C86-44B2-8506-62860A2AEBBF}" dt="2025-06-10T06:19:27.885" v="115" actId="20577"/>
          <ac:spMkLst>
            <pc:docMk/>
            <pc:sldMk cId="1067363689" sldId="947"/>
            <ac:spMk id="8" creationId="{6717D078-0642-EEBB-3AB3-6B01B77B8A35}"/>
          </ac:spMkLst>
        </pc:spChg>
      </pc:sldChg>
      <pc:sldChg chg="modSp mod">
        <pc:chgData name="Ян Берназюк" userId="581687679c8901c1" providerId="LiveId" clId="{FD4EE0B7-3C86-44B2-8506-62860A2AEBBF}" dt="2025-06-10T08:06:54.137" v="148" actId="20577"/>
        <pc:sldMkLst>
          <pc:docMk/>
          <pc:sldMk cId="3633624731" sldId="948"/>
        </pc:sldMkLst>
        <pc:spChg chg="mod">
          <ac:chgData name="Ян Берназюк" userId="581687679c8901c1" providerId="LiveId" clId="{FD4EE0B7-3C86-44B2-8506-62860A2AEBBF}" dt="2025-06-10T08:06:54.137" v="148" actId="20577"/>
          <ac:spMkLst>
            <pc:docMk/>
            <pc:sldMk cId="3633624731" sldId="948"/>
            <ac:spMk id="3" creationId="{92C76EE9-DA3A-79E3-21B0-FBFF8C3662C3}"/>
          </ac:spMkLst>
        </pc:spChg>
        <pc:spChg chg="mod">
          <ac:chgData name="Ян Берназюк" userId="581687679c8901c1" providerId="LiveId" clId="{FD4EE0B7-3C86-44B2-8506-62860A2AEBBF}" dt="2025-06-10T06:19:50.437" v="121" actId="20577"/>
          <ac:spMkLst>
            <pc:docMk/>
            <pc:sldMk cId="3633624731" sldId="948"/>
            <ac:spMk id="8" creationId="{B3D0B0BE-39BB-DD37-4DF0-6B4BF3D40A08}"/>
          </ac:spMkLst>
        </pc:spChg>
      </pc:sldChg>
      <pc:sldChg chg="modSp mod">
        <pc:chgData name="Ян Берназюк" userId="581687679c8901c1" providerId="LiveId" clId="{FD4EE0B7-3C86-44B2-8506-62860A2AEBBF}" dt="2025-06-10T06:20:50.674" v="147" actId="20577"/>
        <pc:sldMkLst>
          <pc:docMk/>
          <pc:sldMk cId="112510645" sldId="949"/>
        </pc:sldMkLst>
        <pc:spChg chg="mod">
          <ac:chgData name="Ян Берназюк" userId="581687679c8901c1" providerId="LiveId" clId="{FD4EE0B7-3C86-44B2-8506-62860A2AEBBF}" dt="2025-06-07T13:04:32.525" v="17" actId="20577"/>
          <ac:spMkLst>
            <pc:docMk/>
            <pc:sldMk cId="112510645" sldId="949"/>
            <ac:spMk id="3" creationId="{11AC80BC-F0E4-5C06-7545-3CF00B0F0067}"/>
          </ac:spMkLst>
        </pc:spChg>
        <pc:spChg chg="mod">
          <ac:chgData name="Ян Берназюк" userId="581687679c8901c1" providerId="LiveId" clId="{FD4EE0B7-3C86-44B2-8506-62860A2AEBBF}" dt="2025-06-10T06:20:50.674" v="147" actId="20577"/>
          <ac:spMkLst>
            <pc:docMk/>
            <pc:sldMk cId="112510645" sldId="949"/>
            <ac:spMk id="8" creationId="{35C13D66-1D1C-352B-9FA7-94BE7E7B13F0}"/>
          </ac:spMkLst>
        </pc:spChg>
      </pc:sldChg>
      <pc:sldChg chg="modSp mod ord">
        <pc:chgData name="Ян Берназюк" userId="581687679c8901c1" providerId="LiveId" clId="{FD4EE0B7-3C86-44B2-8506-62860A2AEBBF}" dt="2025-06-10T08:08:28.641" v="181" actId="20577"/>
        <pc:sldMkLst>
          <pc:docMk/>
          <pc:sldMk cId="1903224698" sldId="950"/>
        </pc:sldMkLst>
        <pc:spChg chg="mod">
          <ac:chgData name="Ян Берназюк" userId="581687679c8901c1" providerId="LiveId" clId="{FD4EE0B7-3C86-44B2-8506-62860A2AEBBF}" dt="2025-06-10T08:08:28.641" v="181" actId="20577"/>
          <ac:spMkLst>
            <pc:docMk/>
            <pc:sldMk cId="1903224698" sldId="950"/>
            <ac:spMk id="3" creationId="{82ABFEC3-997E-9B71-0ECA-CC0A3D20221F}"/>
          </ac:spMkLst>
        </pc:spChg>
        <pc:spChg chg="mod">
          <ac:chgData name="Ян Берназюк" userId="581687679c8901c1" providerId="LiveId" clId="{FD4EE0B7-3C86-44B2-8506-62860A2AEBBF}" dt="2025-06-10T06:20:30.730" v="138" actId="6549"/>
          <ac:spMkLst>
            <pc:docMk/>
            <pc:sldMk cId="1903224698" sldId="950"/>
            <ac:spMk id="8" creationId="{C082C8A3-4170-7DC9-23C2-3660E91F1BB6}"/>
          </ac:spMkLst>
        </pc:spChg>
      </pc:sldChg>
      <pc:sldChg chg="modSp mod">
        <pc:chgData name="Ян Берназюк" userId="581687679c8901c1" providerId="LiveId" clId="{FD4EE0B7-3C86-44B2-8506-62860A2AEBBF}" dt="2025-06-10T08:07:35.480" v="159" actId="113"/>
        <pc:sldMkLst>
          <pc:docMk/>
          <pc:sldMk cId="4292842286" sldId="957"/>
        </pc:sldMkLst>
        <pc:spChg chg="mod">
          <ac:chgData name="Ян Берназюк" userId="581687679c8901c1" providerId="LiveId" clId="{FD4EE0B7-3C86-44B2-8506-62860A2AEBBF}" dt="2025-06-10T08:07:35.480" v="159" actId="113"/>
          <ac:spMkLst>
            <pc:docMk/>
            <pc:sldMk cId="4292842286" sldId="957"/>
            <ac:spMk id="3" creationId="{29BD99C9-2679-F6E4-8FE5-711271CF4319}"/>
          </ac:spMkLst>
        </pc:spChg>
        <pc:spChg chg="mod">
          <ac:chgData name="Ян Берназюк" userId="581687679c8901c1" providerId="LiveId" clId="{FD4EE0B7-3C86-44B2-8506-62860A2AEBBF}" dt="2025-06-10T06:19:57.315" v="123" actId="20577"/>
          <ac:spMkLst>
            <pc:docMk/>
            <pc:sldMk cId="4292842286" sldId="957"/>
            <ac:spMk id="8" creationId="{27318AC3-6002-D6A6-6EA1-4A91DC4D0C0A}"/>
          </ac:spMkLst>
        </pc:spChg>
      </pc:sldChg>
      <pc:sldChg chg="addSp modSp mod">
        <pc:chgData name="Ян Берназюк" userId="581687679c8901c1" providerId="LiveId" clId="{FD4EE0B7-3C86-44B2-8506-62860A2AEBBF}" dt="2025-06-10T08:12:11.663" v="186" actId="20577"/>
        <pc:sldMkLst>
          <pc:docMk/>
          <pc:sldMk cId="2349881578" sldId="959"/>
        </pc:sldMkLst>
        <pc:spChg chg="mod">
          <ac:chgData name="Ян Берназюк" userId="581687679c8901c1" providerId="LiveId" clId="{FD4EE0B7-3C86-44B2-8506-62860A2AEBBF}" dt="2025-06-10T08:12:11.663" v="186" actId="20577"/>
          <ac:spMkLst>
            <pc:docMk/>
            <pc:sldMk cId="2349881578" sldId="959"/>
            <ac:spMk id="3" creationId="{2AB8EEBE-5D76-732F-013C-552415DA1601}"/>
          </ac:spMkLst>
        </pc:spChg>
        <pc:spChg chg="mod">
          <ac:chgData name="Ян Берназюк" userId="581687679c8901c1" providerId="LiveId" clId="{FD4EE0B7-3C86-44B2-8506-62860A2AEBBF}" dt="2025-06-10T06:20:15.156" v="131" actId="6549"/>
          <ac:spMkLst>
            <pc:docMk/>
            <pc:sldMk cId="2349881578" sldId="959"/>
            <ac:spMk id="8" creationId="{A3DFC9D6-2DDE-3E6A-1CBD-03D55BEBF548}"/>
          </ac:spMkLst>
        </pc:spChg>
      </pc:sldChg>
      <pc:sldChg chg="modSp mod">
        <pc:chgData name="Ян Берназюк" userId="581687679c8901c1" providerId="LiveId" clId="{FD4EE0B7-3C86-44B2-8506-62860A2AEBBF}" dt="2025-06-10T06:20:38.255" v="141" actId="6549"/>
        <pc:sldMkLst>
          <pc:docMk/>
          <pc:sldMk cId="4234923678" sldId="960"/>
        </pc:sldMkLst>
        <pc:spChg chg="mod">
          <ac:chgData name="Ян Берназюк" userId="581687679c8901c1" providerId="LiveId" clId="{FD4EE0B7-3C86-44B2-8506-62860A2AEBBF}" dt="2025-06-07T13:04:20.429" v="14" actId="20577"/>
          <ac:spMkLst>
            <pc:docMk/>
            <pc:sldMk cId="4234923678" sldId="960"/>
            <ac:spMk id="3" creationId="{8411547A-D02A-03A9-8759-9D415194BDFA}"/>
          </ac:spMkLst>
        </pc:spChg>
        <pc:spChg chg="mod">
          <ac:chgData name="Ян Берназюк" userId="581687679c8901c1" providerId="LiveId" clId="{FD4EE0B7-3C86-44B2-8506-62860A2AEBBF}" dt="2025-06-10T06:20:38.255" v="141" actId="6549"/>
          <ac:spMkLst>
            <pc:docMk/>
            <pc:sldMk cId="4234923678" sldId="960"/>
            <ac:spMk id="8" creationId="{685E2329-D4C3-942D-C22D-80D0AA7B639B}"/>
          </ac:spMkLst>
        </pc:spChg>
      </pc:sldChg>
      <pc:sldChg chg="modSp mod">
        <pc:chgData name="Ян Берназюк" userId="581687679c8901c1" providerId="LiveId" clId="{FD4EE0B7-3C86-44B2-8506-62860A2AEBBF}" dt="2025-06-10T06:20:19.786" v="134" actId="6549"/>
        <pc:sldMkLst>
          <pc:docMk/>
          <pc:sldMk cId="103764751" sldId="963"/>
        </pc:sldMkLst>
        <pc:spChg chg="mod">
          <ac:chgData name="Ян Берназюк" userId="581687679c8901c1" providerId="LiveId" clId="{FD4EE0B7-3C86-44B2-8506-62860A2AEBBF}" dt="2025-06-07T13:25:55.090" v="21" actId="113"/>
          <ac:spMkLst>
            <pc:docMk/>
            <pc:sldMk cId="103764751" sldId="963"/>
            <ac:spMk id="3" creationId="{AE4BF55B-7237-7871-FF5D-5321F099BAD6}"/>
          </ac:spMkLst>
        </pc:spChg>
        <pc:spChg chg="mod">
          <ac:chgData name="Ян Берназюк" userId="581687679c8901c1" providerId="LiveId" clId="{FD4EE0B7-3C86-44B2-8506-62860A2AEBBF}" dt="2025-06-10T06:20:19.786" v="134" actId="6549"/>
          <ac:spMkLst>
            <pc:docMk/>
            <pc:sldMk cId="103764751" sldId="963"/>
            <ac:spMk id="8" creationId="{9B1660C2-1CF9-D104-2821-91EA4004929F}"/>
          </ac:spMkLst>
        </pc:spChg>
      </pc:sldChg>
      <pc:sldChg chg="modSp mod">
        <pc:chgData name="Ян Берназюк" userId="581687679c8901c1" providerId="LiveId" clId="{FD4EE0B7-3C86-44B2-8506-62860A2AEBBF}" dt="2025-06-10T06:20:23.982" v="135" actId="20577"/>
        <pc:sldMkLst>
          <pc:docMk/>
          <pc:sldMk cId="2435622038" sldId="964"/>
        </pc:sldMkLst>
        <pc:spChg chg="mod">
          <ac:chgData name="Ян Берназюк" userId="581687679c8901c1" providerId="LiveId" clId="{FD4EE0B7-3C86-44B2-8506-62860A2AEBBF}" dt="2025-06-10T06:20:23.982" v="135" actId="20577"/>
          <ac:spMkLst>
            <pc:docMk/>
            <pc:sldMk cId="2435622038" sldId="964"/>
            <ac:spMk id="8" creationId="{FBA9602B-3CF9-1B39-6E0F-A219591C7AC8}"/>
          </ac:spMkLst>
        </pc:spChg>
      </pc:sldChg>
      <pc:sldChg chg="modSp mod">
        <pc:chgData name="Ян Берназюк" userId="581687679c8901c1" providerId="LiveId" clId="{FD4EE0B7-3C86-44B2-8506-62860A2AEBBF}" dt="2025-06-10T06:20:08.939" v="128" actId="20577"/>
        <pc:sldMkLst>
          <pc:docMk/>
          <pc:sldMk cId="489702795" sldId="966"/>
        </pc:sldMkLst>
        <pc:spChg chg="mod">
          <ac:chgData name="Ян Берназюк" userId="581687679c8901c1" providerId="LiveId" clId="{FD4EE0B7-3C86-44B2-8506-62860A2AEBBF}" dt="2025-06-07T13:48:18.006" v="110" actId="113"/>
          <ac:spMkLst>
            <pc:docMk/>
            <pc:sldMk cId="489702795" sldId="966"/>
            <ac:spMk id="3" creationId="{90551ABE-DA49-E22E-AFB3-4ED2DCAC7886}"/>
          </ac:spMkLst>
        </pc:spChg>
        <pc:spChg chg="mod">
          <ac:chgData name="Ян Берназюк" userId="581687679c8901c1" providerId="LiveId" clId="{FD4EE0B7-3C86-44B2-8506-62860A2AEBBF}" dt="2025-06-10T06:20:08.939" v="128" actId="20577"/>
          <ac:spMkLst>
            <pc:docMk/>
            <pc:sldMk cId="489702795" sldId="966"/>
            <ac:spMk id="8" creationId="{0083B1B7-DC0D-7C27-D530-D6359F0675D1}"/>
          </ac:spMkLst>
        </pc:spChg>
      </pc:sldChg>
      <pc:sldChg chg="new del">
        <pc:chgData name="Ян Берназюк" userId="581687679c8901c1" providerId="LiveId" clId="{FD4EE0B7-3C86-44B2-8506-62860A2AEBBF}" dt="2025-06-07T13:39:06.445" v="84" actId="2696"/>
        <pc:sldMkLst>
          <pc:docMk/>
          <pc:sldMk cId="1840844009" sldId="967"/>
        </pc:sldMkLst>
      </pc:sldChg>
      <pc:sldChg chg="addSp modSp add mod ord">
        <pc:chgData name="Ян Берназюк" userId="581687679c8901c1" providerId="LiveId" clId="{FD4EE0B7-3C86-44B2-8506-62860A2AEBBF}" dt="2025-06-10T06:14:59.022" v="112"/>
        <pc:sldMkLst>
          <pc:docMk/>
          <pc:sldMk cId="1471357072" sldId="968"/>
        </pc:sldMkLst>
        <pc:spChg chg="mod">
          <ac:chgData name="Ян Берназюк" userId="581687679c8901c1" providerId="LiveId" clId="{FD4EE0B7-3C86-44B2-8506-62860A2AEBBF}" dt="2025-06-07T13:37:30.077" v="70" actId="14100"/>
          <ac:spMkLst>
            <pc:docMk/>
            <pc:sldMk cId="1471357072" sldId="968"/>
            <ac:spMk id="2" creationId="{31EF6BD0-C070-06BC-BE47-CEBFF10D5AD6}"/>
          </ac:spMkLst>
        </pc:spChg>
        <pc:spChg chg="mod">
          <ac:chgData name="Ян Берназюк" userId="581687679c8901c1" providerId="LiveId" clId="{FD4EE0B7-3C86-44B2-8506-62860A2AEBBF}" dt="2025-06-10T06:14:59.022" v="112"/>
          <ac:spMkLst>
            <pc:docMk/>
            <pc:sldMk cId="1471357072" sldId="968"/>
            <ac:spMk id="3" creationId="{81392E50-A495-B091-1CB7-45944AFD6FE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3"/>
            <a:ext cx="4435818" cy="355037"/>
          </a:xfrm>
          <a:prstGeom prst="rect">
            <a:avLst/>
          </a:prstGeom>
        </p:spPr>
        <p:txBody>
          <a:bodyPr vert="horz" lIns="94341" tIns="47170" rIns="94341" bIns="47170"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795525" y="3"/>
            <a:ext cx="4437453" cy="355037"/>
          </a:xfrm>
          <a:prstGeom prst="rect">
            <a:avLst/>
          </a:prstGeom>
        </p:spPr>
        <p:txBody>
          <a:bodyPr vert="horz" lIns="94341" tIns="47170" rIns="94341" bIns="47170" rtlCol="0"/>
          <a:lstStyle>
            <a:lvl1pPr algn="r">
              <a:defRPr sz="1200">
                <a:latin typeface="Roboto Condensed Light" pitchFamily="2" charset="0"/>
              </a:defRPr>
            </a:lvl1pPr>
          </a:lstStyle>
          <a:p>
            <a:pPr>
              <a:defRPr/>
            </a:pPr>
            <a:fld id="{E7EA5089-53EE-4CBB-B62B-B9A651D87BD1}" type="datetimeFigureOut">
              <a:rPr lang="ru-RU"/>
              <a:pPr>
                <a:defRPr/>
              </a:pPr>
              <a:t>01.04.2026</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749026"/>
            <a:ext cx="4435818" cy="353379"/>
          </a:xfrm>
          <a:prstGeom prst="rect">
            <a:avLst/>
          </a:prstGeom>
        </p:spPr>
        <p:txBody>
          <a:bodyPr vert="horz" lIns="94341" tIns="47170" rIns="94341" bIns="47170"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795525" y="6749026"/>
            <a:ext cx="4437453" cy="353379"/>
          </a:xfrm>
          <a:prstGeom prst="rect">
            <a:avLst/>
          </a:prstGeom>
        </p:spPr>
        <p:txBody>
          <a:bodyPr vert="horz" wrap="square" lIns="94341" tIns="47170" rIns="94341" bIns="47170"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3"/>
            <a:ext cx="4435818" cy="355037"/>
          </a:xfrm>
          <a:prstGeom prst="rect">
            <a:avLst/>
          </a:prstGeom>
        </p:spPr>
        <p:txBody>
          <a:bodyPr vert="horz" lIns="94341" tIns="47170" rIns="94341" bIns="47170"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795525" y="3"/>
            <a:ext cx="4437453" cy="355037"/>
          </a:xfrm>
          <a:prstGeom prst="rect">
            <a:avLst/>
          </a:prstGeom>
        </p:spPr>
        <p:txBody>
          <a:bodyPr vert="horz" lIns="94341" tIns="47170" rIns="94341" bIns="47170"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01.04.2026</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87675" y="887413"/>
            <a:ext cx="4259263" cy="2397125"/>
          </a:xfrm>
          <a:prstGeom prst="rect">
            <a:avLst/>
          </a:prstGeom>
          <a:noFill/>
          <a:ln w="12700">
            <a:solidFill>
              <a:prstClr val="black"/>
            </a:solidFill>
          </a:ln>
        </p:spPr>
        <p:txBody>
          <a:bodyPr vert="horz" lIns="94341" tIns="47170" rIns="94341" bIns="47170"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1022645" y="3419310"/>
            <a:ext cx="8189325" cy="2797163"/>
          </a:xfrm>
          <a:prstGeom prst="rect">
            <a:avLst/>
          </a:prstGeom>
        </p:spPr>
        <p:txBody>
          <a:bodyPr vert="horz" lIns="94341" tIns="47170" rIns="94341" bIns="47170"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749028"/>
            <a:ext cx="4435818" cy="355037"/>
          </a:xfrm>
          <a:prstGeom prst="rect">
            <a:avLst/>
          </a:prstGeom>
        </p:spPr>
        <p:txBody>
          <a:bodyPr vert="horz" lIns="94341" tIns="47170" rIns="94341" bIns="47170"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795525" y="6749028"/>
            <a:ext cx="4437453" cy="355037"/>
          </a:xfrm>
          <a:prstGeom prst="rect">
            <a:avLst/>
          </a:prstGeom>
        </p:spPr>
        <p:txBody>
          <a:bodyPr vert="horz" wrap="square" lIns="94341" tIns="47170" rIns="94341" bIns="47170"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65206" indent="-294563">
              <a:defRPr>
                <a:solidFill>
                  <a:schemeClr val="tx1"/>
                </a:solidFill>
                <a:latin typeface="Arial" panose="020B0604020202020204" pitchFamily="34" charset="0"/>
              </a:defRPr>
            </a:lvl2pPr>
            <a:lvl3pPr marL="1178251" indent="-235322">
              <a:defRPr>
                <a:solidFill>
                  <a:schemeClr val="tx1"/>
                </a:solidFill>
                <a:latin typeface="Arial" panose="020B0604020202020204" pitchFamily="34" charset="0"/>
              </a:defRPr>
            </a:lvl3pPr>
            <a:lvl4pPr marL="1650540" indent="-235322">
              <a:defRPr>
                <a:solidFill>
                  <a:schemeClr val="tx1"/>
                </a:solidFill>
                <a:latin typeface="Arial" panose="020B0604020202020204" pitchFamily="34" charset="0"/>
              </a:defRPr>
            </a:lvl4pPr>
            <a:lvl5pPr marL="2121182" indent="-235322">
              <a:defRPr>
                <a:solidFill>
                  <a:schemeClr val="tx1"/>
                </a:solidFill>
                <a:latin typeface="Arial" panose="020B0604020202020204" pitchFamily="34" charset="0"/>
              </a:defRPr>
            </a:lvl5pPr>
            <a:lvl6pPr marL="2595116" indent="-235322" eaLnBrk="0" fontAlgn="base" hangingPunct="0">
              <a:spcBef>
                <a:spcPct val="0"/>
              </a:spcBef>
              <a:spcAft>
                <a:spcPct val="0"/>
              </a:spcAft>
              <a:defRPr>
                <a:solidFill>
                  <a:schemeClr val="tx1"/>
                </a:solidFill>
                <a:latin typeface="Arial" panose="020B0604020202020204" pitchFamily="34" charset="0"/>
              </a:defRPr>
            </a:lvl6pPr>
            <a:lvl7pPr marL="3069049" indent="-235322" eaLnBrk="0" fontAlgn="base" hangingPunct="0">
              <a:spcBef>
                <a:spcPct val="0"/>
              </a:spcBef>
              <a:spcAft>
                <a:spcPct val="0"/>
              </a:spcAft>
              <a:defRPr>
                <a:solidFill>
                  <a:schemeClr val="tx1"/>
                </a:solidFill>
                <a:latin typeface="Arial" panose="020B0604020202020204" pitchFamily="34" charset="0"/>
              </a:defRPr>
            </a:lvl7pPr>
            <a:lvl8pPr marL="3542983" indent="-235322" eaLnBrk="0" fontAlgn="base" hangingPunct="0">
              <a:spcBef>
                <a:spcPct val="0"/>
              </a:spcBef>
              <a:spcAft>
                <a:spcPct val="0"/>
              </a:spcAft>
              <a:defRPr>
                <a:solidFill>
                  <a:schemeClr val="tx1"/>
                </a:solidFill>
                <a:latin typeface="Arial" panose="020B0604020202020204" pitchFamily="34" charset="0"/>
              </a:defRPr>
            </a:lvl8pPr>
            <a:lvl9pPr marL="4016916" indent="-235322"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01.04.2026</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01.04.2026</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01.04.2026</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01.04.2026</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01.04.2026</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01.04.2026</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hyperlink" Target="https://court.gov.ua/storage/portal/supreme/rizne/ADMINISTRATIVE_ORDER_HEAD_OFFICE_SC.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ourt.gov.ua/storage/portal/hcac/documents/orders/19.12.2024_56.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court.gov.ua/storage/portal/hcac/self-governance/decisions/20.11.2025_1.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ip.gov.ua/ua/docs/nakaz-administraciyi-derzhspeczv-yazku-vid-23-02-2026-154-pro-zatverdzhennya-rekomendacii-z-kiberzakhistu-informaciino-komunikaciinikh-sistem-yaki-vikoristovuyut-tekhnologiyi-shtuchnogo-intelekt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ourt.gov.ua/storage/portal/dsa/normatyvno-pravova%20baza/N_178_2025_dodatok.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lpd.court.gov.u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interfax.com.ua/news/telecom/1132630.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thedigital.gov.ua/news/progress/pochynayemo-pratsiuvaty-z-nvidia-dlia-rozbudovy-suverennoho-shi-v-ukrayini"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reyestr.court.gov.ua/Review/116900222"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reyestr.court.gov.ua/Review/13333604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reyestr.court.gov.ua/Review/129699665"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reyestr.court.gov.ua/Review/128775966"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reyestr.court.gov.ua/Review/129856098"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reyestr.court.gov.ua/Review/128263149"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reyestr.court.gov.ua/Review/130231491"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court.gov.ua/storage/portal/supreme/prezentacii_2025/AI_Ukraine_bernaziuk.pdf" TargetMode="External"/><Relationship Id="rId2" Type="http://schemas.openxmlformats.org/officeDocument/2006/relationships/hyperlink" Target="https://court.gov.ua/eng/supreme/pres-centr/news/1891488" TargetMode="External"/><Relationship Id="rId1" Type="http://schemas.openxmlformats.org/officeDocument/2006/relationships/slideLayout" Target="../slideLayouts/slideLayout2.xml"/><Relationship Id="rId6" Type="http://schemas.openxmlformats.org/officeDocument/2006/relationships/hyperlink" Target="https://iopscience.iop.org/article/10.1149/10701.18545ecst" TargetMode="External"/><Relationship Id="rId5" Type="http://schemas.openxmlformats.org/officeDocument/2006/relationships/hyperlink" Target="https://constitutionalist.com.ua/artificial-intelligence-in-the-ukrainian-judiciary-charting-the-course-under-the-digital-gavel" TargetMode="External"/><Relationship Id="rId4" Type="http://schemas.openxmlformats.org/officeDocument/2006/relationships/hyperlink" Target="https://court.gov.ua/storage/portal/supreme/prezentacii_2025/156_AI_Benchmarking_Justice_bernaziuk.pdf"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kiis.com.ua/?lang=ukr&amp;cat=reports&amp;id=1599&amp;page=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kmu.gov.ua/news/bezpechnyi-shi-dlia-milioniv-ukraintsiv-ukraina-pidpysala-ramkovu-konventsiiu-pro-shtuchnyi-intelekt-ta-prava-liudyny"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eurointegration.com.ua/files/5/2/5256f03-23-benchmarks-eng.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zakon.rada.gov.ua/laws/show/457-2025-%D1%80#Tex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rsu.gov.ua/uploads/news/risenna-rsu-no-14-vid-02032026-p-f631879b7f.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constitutionalist.com.ua/rekomendatsii-z-vidpovidalnoho-vykorystannia-shtuchnoho-intelektu-dlia-pravnyki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6964680" y="397472"/>
            <a:ext cx="4734513"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en-US" altLang="uk-UA" sz="2000" dirty="0">
                <a:solidFill>
                  <a:schemeClr val="bg1"/>
                </a:solidFill>
              </a:rPr>
              <a:t>EUROPEAN COMMISSION FOR </a:t>
            </a:r>
            <a:endParaRPr lang="en-US" altLang="uk-UA" sz="2000" dirty="0" smtClean="0">
              <a:solidFill>
                <a:schemeClr val="bg1"/>
              </a:solidFill>
            </a:endParaRPr>
          </a:p>
          <a:p>
            <a:pPr algn="just">
              <a:lnSpc>
                <a:spcPct val="100000"/>
              </a:lnSpc>
              <a:spcBef>
                <a:spcPct val="0"/>
              </a:spcBef>
              <a:buFontTx/>
              <a:buNone/>
            </a:pPr>
            <a:r>
              <a:rPr lang="en-US" altLang="uk-UA" sz="2000" dirty="0" smtClean="0">
                <a:solidFill>
                  <a:schemeClr val="bg1"/>
                </a:solidFill>
              </a:rPr>
              <a:t>THE </a:t>
            </a:r>
            <a:r>
              <a:rPr lang="en-US" altLang="uk-UA" sz="2000" dirty="0">
                <a:solidFill>
                  <a:schemeClr val="bg1"/>
                </a:solidFill>
              </a:rPr>
              <a:t>EFFICIENCY OF JUSTICE </a:t>
            </a:r>
            <a:r>
              <a:rPr lang="en-US" altLang="uk-UA" sz="2000" dirty="0" smtClean="0">
                <a:solidFill>
                  <a:schemeClr val="bg1"/>
                </a:solidFill>
              </a:rPr>
              <a:t>(</a:t>
            </a:r>
            <a:r>
              <a:rPr lang="en-US" altLang="uk-UA" sz="2000" dirty="0">
                <a:solidFill>
                  <a:schemeClr val="bg1"/>
                </a:solidFill>
              </a:rPr>
              <a:t>CEPEJ)</a:t>
            </a:r>
          </a:p>
          <a:p>
            <a:pPr algn="just">
              <a:lnSpc>
                <a:spcPct val="100000"/>
              </a:lnSpc>
              <a:spcBef>
                <a:spcPct val="0"/>
              </a:spcBef>
              <a:buFontTx/>
              <a:buNone/>
            </a:pPr>
            <a:endParaRPr lang="en-US" altLang="uk-UA" sz="2000" dirty="0">
              <a:solidFill>
                <a:schemeClr val="bg1"/>
              </a:solidFill>
            </a:endParaRPr>
          </a:p>
          <a:p>
            <a:pPr algn="just">
              <a:lnSpc>
                <a:spcPct val="100000"/>
              </a:lnSpc>
              <a:spcBef>
                <a:spcPct val="0"/>
              </a:spcBef>
              <a:buFontTx/>
              <a:buNone/>
            </a:pPr>
            <a:r>
              <a:rPr lang="en-US" altLang="uk-UA" sz="2000" dirty="0">
                <a:solidFill>
                  <a:schemeClr val="bg1"/>
                </a:solidFill>
              </a:rPr>
              <a:t>Working Group on Cyberjustice and Artificial </a:t>
            </a:r>
            <a:r>
              <a:rPr lang="en-US" altLang="uk-UA" sz="2000" dirty="0" smtClean="0">
                <a:solidFill>
                  <a:schemeClr val="bg1"/>
                </a:solidFill>
              </a:rPr>
              <a:t>Intelligence (</a:t>
            </a:r>
            <a:r>
              <a:rPr lang="en-US" altLang="uk-UA" sz="2000" dirty="0">
                <a:solidFill>
                  <a:schemeClr val="bg1"/>
                </a:solidFill>
              </a:rPr>
              <a:t>CEPEJ-GT-CYBERJUST)</a:t>
            </a:r>
          </a:p>
          <a:p>
            <a:pPr algn="just">
              <a:lnSpc>
                <a:spcPct val="100000"/>
              </a:lnSpc>
              <a:spcBef>
                <a:spcPct val="0"/>
              </a:spcBef>
              <a:buFontTx/>
              <a:buNone/>
            </a:pPr>
            <a:r>
              <a:rPr lang="en-US" altLang="uk-UA" sz="2000" dirty="0" smtClean="0">
                <a:solidFill>
                  <a:schemeClr val="bg1"/>
                </a:solidFill>
              </a:rPr>
              <a:t>14th meeting</a:t>
            </a:r>
          </a:p>
          <a:p>
            <a:pPr algn="just">
              <a:lnSpc>
                <a:spcPct val="100000"/>
              </a:lnSpc>
              <a:spcBef>
                <a:spcPct val="0"/>
              </a:spcBef>
              <a:buFontTx/>
              <a:buNone/>
            </a:pPr>
            <a:endParaRPr lang="en-US" altLang="uk-UA" sz="2000" dirty="0" smtClean="0">
              <a:solidFill>
                <a:schemeClr val="bg1"/>
              </a:solidFill>
            </a:endParaRPr>
          </a:p>
          <a:p>
            <a:pPr algn="just">
              <a:lnSpc>
                <a:spcPct val="100000"/>
              </a:lnSpc>
              <a:spcBef>
                <a:spcPct val="0"/>
              </a:spcBef>
              <a:buFontTx/>
              <a:buNone/>
            </a:pPr>
            <a:r>
              <a:rPr lang="en-US" altLang="uk-UA" sz="2000" dirty="0" smtClean="0">
                <a:solidFill>
                  <a:schemeClr val="bg1"/>
                </a:solidFill>
              </a:rPr>
              <a:t>26 </a:t>
            </a:r>
            <a:r>
              <a:rPr lang="en-US" altLang="uk-UA" sz="2000" dirty="0">
                <a:solidFill>
                  <a:schemeClr val="bg1"/>
                </a:solidFill>
              </a:rPr>
              <a:t>March </a:t>
            </a:r>
            <a:r>
              <a:rPr lang="en-US" altLang="uk-UA" sz="2000" dirty="0" smtClean="0">
                <a:solidFill>
                  <a:schemeClr val="bg1"/>
                </a:solidFill>
              </a:rPr>
              <a:t>2026</a:t>
            </a:r>
            <a:endParaRPr lang="en-US" altLang="uk-UA" sz="2000" dirty="0">
              <a:solidFill>
                <a:schemeClr val="bg1"/>
              </a:solidFill>
            </a:endParaRP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en-US" altLang="uk-UA" sz="3600" dirty="0" smtClean="0">
                <a:solidFill>
                  <a:schemeClr val="bg1"/>
                </a:solidFill>
              </a:rPr>
              <a:t>Integration of AI into the Justice System of Ukraine: Normative Boundaries, Technological Sovereignty, and Case-Law</a:t>
            </a:r>
            <a:endParaRPr lang="uk-UA" altLang="uk-UA" sz="3600"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en-US" altLang="uk-UA" sz="2000" dirty="0" smtClean="0">
                <a:solidFill>
                  <a:srgbClr val="FFFFFF"/>
                </a:solidFill>
                <a:ea typeface="Roboto Condensed Light" panose="02000000000000000000" pitchFamily="2" charset="0"/>
                <a:cs typeface="Roboto Condensed Light" panose="02000000000000000000" pitchFamily="2" charset="0"/>
              </a:rPr>
              <a:t>Ian </a:t>
            </a:r>
            <a:r>
              <a:rPr lang="en-US" altLang="uk-UA" sz="2000" dirty="0">
                <a:solidFill>
                  <a:srgbClr val="FFFFFF"/>
                </a:solidFill>
                <a:ea typeface="Roboto Condensed Light" panose="02000000000000000000" pitchFamily="2" charset="0"/>
                <a:cs typeface="Roboto Condensed Light" panose="02000000000000000000" pitchFamily="2" charset="0"/>
              </a:rPr>
              <a:t>Bernaziuk, Doctor of Law, Professor</a:t>
            </a:r>
            <a:endParaRPr lang="uk-UA" altLang="uk-UA" sz="2000" dirty="0">
              <a:solidFill>
                <a:srgbClr val="FFFFFF"/>
              </a:solidFill>
              <a:ea typeface="Roboto Condensed Light" panose="02000000000000000000" pitchFamily="2" charset="0"/>
              <a:cs typeface="Roboto Condensed Light" panose="02000000000000000000" pitchFamily="2" charset="0"/>
            </a:endParaRPr>
          </a:p>
          <a:p>
            <a:pPr>
              <a:lnSpc>
                <a:spcPct val="100000"/>
              </a:lnSpc>
              <a:spcBef>
                <a:spcPct val="0"/>
              </a:spcBef>
              <a:buFontTx/>
              <a:buNone/>
            </a:pPr>
            <a:r>
              <a:rPr lang="en-US" altLang="uk-UA" sz="2000" dirty="0">
                <a:solidFill>
                  <a:srgbClr val="FFFFFF"/>
                </a:solidFill>
                <a:ea typeface="Roboto Condensed Light" panose="02000000000000000000" pitchFamily="2" charset="0"/>
                <a:cs typeface="Roboto Condensed Light" panose="02000000000000000000" pitchFamily="2" charset="0"/>
              </a:rPr>
              <a:t>Judge of the Administrative Cassation Court </a:t>
            </a:r>
            <a:r>
              <a:rPr lang="en-US" altLang="uk-UA" sz="2000" dirty="0" smtClean="0">
                <a:solidFill>
                  <a:srgbClr val="FFFFFF"/>
                </a:solidFill>
                <a:ea typeface="Roboto Condensed Light" panose="02000000000000000000" pitchFamily="2" charset="0"/>
                <a:cs typeface="Roboto Condensed Light" panose="02000000000000000000" pitchFamily="2" charset="0"/>
              </a:rPr>
              <a:t>of</a:t>
            </a:r>
            <a:endParaRPr lang="en-US" altLang="uk-UA" sz="2000" dirty="0">
              <a:solidFill>
                <a:srgbClr val="FFFFFF"/>
              </a:solidFill>
              <a:ea typeface="Roboto Condensed Light" panose="02000000000000000000" pitchFamily="2" charset="0"/>
              <a:cs typeface="Roboto Condensed Light" panose="02000000000000000000" pitchFamily="2" charset="0"/>
            </a:endParaRPr>
          </a:p>
          <a:p>
            <a:pPr>
              <a:lnSpc>
                <a:spcPct val="100000"/>
              </a:lnSpc>
              <a:spcBef>
                <a:spcPct val="0"/>
              </a:spcBef>
              <a:buFontTx/>
              <a:buNone/>
            </a:pPr>
            <a:r>
              <a:rPr lang="en-US" altLang="uk-UA" sz="2000" dirty="0">
                <a:solidFill>
                  <a:srgbClr val="FFFFFF"/>
                </a:solidFill>
                <a:ea typeface="Roboto Condensed Light" panose="02000000000000000000" pitchFamily="2" charset="0"/>
                <a:cs typeface="Roboto Condensed Light" panose="02000000000000000000" pitchFamily="2" charset="0"/>
              </a:rPr>
              <a:t>the Supreme Court</a:t>
            </a:r>
            <a:endParaRPr lang="uk-UA" altLang="uk-UA" sz="1600" dirty="0">
              <a:solidFill>
                <a:srgbClr val="FFFFFF"/>
              </a:solidFill>
              <a:ea typeface="Roboto Condensed Light" panose="02000000000000000000" pitchFamily="2" charset="0"/>
              <a:cs typeface="Roboto Condensed Light" panose="02000000000000000000" pitchFamily="2" charset="0"/>
            </a:endParaRP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817705" cy="1408431"/>
          </a:xfrm>
        </p:spPr>
        <p:txBody>
          <a:bodyPr/>
          <a:lstStyle/>
          <a:p>
            <a:pPr algn="ctr"/>
            <a:r>
              <a:rPr lang="en-US" sz="3400" dirty="0">
                <a:solidFill>
                  <a:srgbClr val="004E9E"/>
                </a:solidFill>
                <a:ea typeface="Roboto Condensed Light" panose="02000000000000000000" pitchFamily="2" charset="0"/>
              </a:rPr>
              <a:t>Regulation on the Use of AI Technologies by Employees of the Office of the Supreme Court</a:t>
            </a:r>
            <a:r>
              <a:rPr lang="en-US" sz="4000" dirty="0">
                <a:solidFill>
                  <a:srgbClr val="004E9E"/>
                </a:solidFill>
                <a:ea typeface="Roboto Condensed Light" panose="02000000000000000000" pitchFamily="2" charset="0"/>
              </a:rPr>
              <a:t/>
            </a:r>
            <a:br>
              <a:rPr lang="en-US" sz="40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a:t>
            </a:r>
            <a:r>
              <a:rPr lang="en-US" sz="1800" dirty="0" smtClean="0">
                <a:solidFill>
                  <a:srgbClr val="004E9E"/>
                </a:solidFill>
                <a:ea typeface="Roboto Condensed Light" panose="02000000000000000000" pitchFamily="2" charset="0"/>
                <a:hlinkClick r:id="rId2"/>
              </a:rPr>
              <a:t>court.gov.ua/storage/portal/supreme/rizne/ADMINISTRATIVE_ORDER_HEAD_OFFICE_SC.pdf</a:t>
            </a:r>
            <a:r>
              <a:rPr lang="uk-UA" sz="1800" dirty="0" smtClean="0">
                <a:solidFill>
                  <a:srgbClr val="004E9E"/>
                </a:solidFill>
                <a:ea typeface="Roboto Condensed Light" panose="02000000000000000000" pitchFamily="2" charset="0"/>
              </a:rPr>
              <a:t> </a:t>
            </a:r>
            <a:endParaRPr lang="en-US"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On 8 December 2025, the Regulation on the Use of AI Technologies by Employees of the Office of the Supreme Court (Order No. 117) was approved, comprehensively regulating the processes of integrating innovation within the Supreme Court.</a:t>
            </a:r>
          </a:p>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The Regulation defines AI as an auxiliary tool only, requires professional verification of all AI-generated outputs, and places full personal responsibility on the employee. It prohibits the use of public AI systems for restricted-access information, automatic drafting of judicial acts, attempts to predict individual judicial decisions, and the monitoring of employees’ behaviour.</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10</a:t>
            </a:r>
            <a:endParaRPr lang="en-US" sz="1400" dirty="0">
              <a:solidFill>
                <a:srgbClr val="002949"/>
              </a:solidFill>
            </a:endParaRPr>
          </a:p>
        </p:txBody>
      </p:sp>
    </p:spTree>
    <p:extLst>
      <p:ext uri="{BB962C8B-B14F-4D97-AF65-F5344CB8AC3E}">
        <p14:creationId xmlns:p14="http://schemas.microsoft.com/office/powerpoint/2010/main" val="4017488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482857" y="377507"/>
            <a:ext cx="11240442" cy="1030944"/>
          </a:xfrm>
        </p:spPr>
        <p:txBody>
          <a:bodyPr/>
          <a:lstStyle/>
          <a:p>
            <a:pPr algn="ctr"/>
            <a:r>
              <a:rPr lang="en-US" sz="3800" dirty="0">
                <a:solidFill>
                  <a:srgbClr val="004E9E"/>
                </a:solidFill>
                <a:ea typeface="Roboto Condensed Light" panose="02000000000000000000" pitchFamily="2" charset="0"/>
              </a:rPr>
              <a:t>Institutional rules of the High Anti-Corruption Court (HACC)</a:t>
            </a:r>
            <a:br>
              <a:rPr lang="en-US" sz="38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a:t>
            </a:r>
            <a:r>
              <a:rPr lang="en-US" sz="1800" dirty="0" smtClean="0">
                <a:solidFill>
                  <a:srgbClr val="004E9E"/>
                </a:solidFill>
                <a:ea typeface="Roboto Condensed Light" panose="02000000000000000000" pitchFamily="2" charset="0"/>
                <a:hlinkClick r:id="rId2"/>
              </a:rPr>
              <a:t>court.gov.ua/storage/portal/hcac/documents/orders/19.12.2024_56.pdf</a:t>
            </a:r>
            <a:r>
              <a:rPr lang="uk-UA" sz="1800" dirty="0" smtClean="0">
                <a:solidFill>
                  <a:srgbClr val="004E9E"/>
                </a:solidFill>
                <a:ea typeface="Roboto Condensed Light" panose="02000000000000000000" pitchFamily="2" charset="0"/>
              </a:rPr>
              <a:t> </a:t>
            </a:r>
            <a:endParaRPr lang="en-US"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530980"/>
            <a:ext cx="11395494" cy="4333798"/>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In December 2024, the HACC approved its “Principles for the Use of AI Tools”, becoming the first court to adapt data management technologies in view of the high risks inherent in its jurisdiction.</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The document expressly prohibits the uploading of any official court documents to publicly accessible cloud-based AI systems, while permitting the use of algorithms exclusively for the optimisation of routine work, the visualisation of statistical data, and communication management.</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11</a:t>
            </a:r>
            <a:endParaRPr lang="en-US" sz="1400" dirty="0">
              <a:solidFill>
                <a:srgbClr val="002949"/>
              </a:solidFill>
            </a:endParaRPr>
          </a:p>
        </p:txBody>
      </p:sp>
    </p:spTree>
    <p:extLst>
      <p:ext uri="{BB962C8B-B14F-4D97-AF65-F5344CB8AC3E}">
        <p14:creationId xmlns:p14="http://schemas.microsoft.com/office/powerpoint/2010/main" val="4208138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817705" cy="1156326"/>
          </a:xfrm>
        </p:spPr>
        <p:txBody>
          <a:bodyPr/>
          <a:lstStyle/>
          <a:p>
            <a:pPr algn="ctr"/>
            <a:r>
              <a:rPr lang="en-US" sz="4000" dirty="0">
                <a:solidFill>
                  <a:srgbClr val="004E9E"/>
                </a:solidFill>
                <a:ea typeface="Roboto Condensed Light" panose="02000000000000000000" pitchFamily="2" charset="0"/>
              </a:rPr>
              <a:t>HACC Development Strategy for 2026–2028</a:t>
            </a:r>
            <a:br>
              <a:rPr lang="en-US" sz="40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a:t>
            </a:r>
            <a:r>
              <a:rPr lang="en-US" sz="2000" dirty="0" smtClean="0">
                <a:solidFill>
                  <a:srgbClr val="004E9E"/>
                </a:solidFill>
                <a:ea typeface="Roboto Condensed Light" panose="02000000000000000000" pitchFamily="2" charset="0"/>
                <a:hlinkClick r:id="rId2"/>
              </a:rPr>
              <a:t>court.gov.ua/storage/portal/hcac/self-governance/decisions/20.11.2025_1.pdf</a:t>
            </a:r>
            <a:r>
              <a:rPr lang="uk-UA" sz="2000" dirty="0" smtClean="0">
                <a:solidFill>
                  <a:srgbClr val="004E9E"/>
                </a:solidFill>
                <a:ea typeface="Roboto Condensed Light" panose="02000000000000000000" pitchFamily="2" charset="0"/>
              </a:rPr>
              <a:t> </a:t>
            </a:r>
            <a:endParaRPr lang="en-US"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560478"/>
            <a:ext cx="11395494" cy="4304300"/>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In November 2025, the HACC approved its Development Strategy, which identified AI integration as a key driver of growth in the court’s operational efficiency (Decision of the Judges’ Meeting No. 1).</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The Strategy places particular emphasis on the creation of automated hearing transcription tools, the implementation of secure IT solutions, and the development of an internal crisis response protocol for cyber threats and possible leaks of confidential data through digital channels.</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a:t>
            </a:r>
            <a:r>
              <a:rPr lang="uk-UA" sz="1400" dirty="0">
                <a:solidFill>
                  <a:srgbClr val="002949"/>
                </a:solidFill>
              </a:rPr>
              <a:t>2</a:t>
            </a:r>
            <a:endParaRPr lang="en-US" sz="1400" dirty="0">
              <a:solidFill>
                <a:srgbClr val="002949"/>
              </a:solidFill>
            </a:endParaRPr>
          </a:p>
        </p:txBody>
      </p:sp>
    </p:spTree>
    <p:extLst>
      <p:ext uri="{BB962C8B-B14F-4D97-AF65-F5344CB8AC3E}">
        <p14:creationId xmlns:p14="http://schemas.microsoft.com/office/powerpoint/2010/main" val="3188171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1052327" cy="1141578"/>
          </a:xfrm>
        </p:spPr>
        <p:txBody>
          <a:bodyPr/>
          <a:lstStyle/>
          <a:p>
            <a:pPr algn="ctr"/>
            <a:r>
              <a:rPr lang="en-US" sz="4000" dirty="0">
                <a:solidFill>
                  <a:srgbClr val="004E9E"/>
                </a:solidFill>
                <a:ea typeface="Roboto Condensed Light" panose="02000000000000000000" pitchFamily="2" charset="0"/>
              </a:rPr>
              <a:t>National cybersecurity standards for AI systems (2026)</a:t>
            </a:r>
            <a:br>
              <a:rPr lang="en-US" sz="4000" dirty="0">
                <a:solidFill>
                  <a:srgbClr val="004E9E"/>
                </a:solidFill>
                <a:ea typeface="Roboto Condensed Light" panose="02000000000000000000" pitchFamily="2" charset="0"/>
              </a:rPr>
            </a:br>
            <a:r>
              <a:rPr lang="en-US" sz="1400" dirty="0">
                <a:solidFill>
                  <a:srgbClr val="004E9E"/>
                </a:solidFill>
                <a:ea typeface="Roboto Condensed Light" panose="02000000000000000000" pitchFamily="2" charset="0"/>
                <a:hlinkClick r:id="rId2"/>
              </a:rPr>
              <a:t>https://</a:t>
            </a:r>
            <a:r>
              <a:rPr lang="en-US" sz="1400" dirty="0" smtClean="0">
                <a:solidFill>
                  <a:srgbClr val="004E9E"/>
                </a:solidFill>
                <a:ea typeface="Roboto Condensed Light" panose="02000000000000000000" pitchFamily="2" charset="0"/>
                <a:hlinkClick r:id="rId2"/>
              </a:rPr>
              <a:t>cip.gov.ua/ua/docs/nakaz-administraciyi-derzhspeczv-yazku-vid-23-02-2026-154-pro-zatverdzhennya-rekomendacii-z-kiberzakhistu-informaciino-komunikaciinikh-sistem-yaki-vikoristovuyut-tekhnologiyi-shtuchnogo-intelektu</a:t>
            </a:r>
            <a:r>
              <a:rPr lang="uk-UA" sz="1400" dirty="0" smtClean="0">
                <a:solidFill>
                  <a:srgbClr val="004E9E"/>
                </a:solidFill>
                <a:ea typeface="Roboto Condensed Light" panose="02000000000000000000" pitchFamily="2" charset="0"/>
              </a:rPr>
              <a:t> </a:t>
            </a:r>
            <a:endParaRPr lang="en-US" sz="1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In February 2026, the State Service of Special Communications and Information Protection (Order No. 154) approved the first Recommendations on the Cyber Protection of Systems Using AI.</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These Recommendations provide protection for courts against specific threats: data poisoning and prompt injection. They provide for the implementation of differential privacy safeguards, ensuring the protection of judicial data sets during machine learning.</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a:t>
            </a:r>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3539550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947419" cy="1408431"/>
          </a:xfrm>
        </p:spPr>
        <p:txBody>
          <a:bodyPr/>
          <a:lstStyle/>
          <a:p>
            <a:pPr algn="ctr"/>
            <a:r>
              <a:rPr lang="en-US" sz="3700" dirty="0">
                <a:solidFill>
                  <a:srgbClr val="004E9E"/>
                </a:solidFill>
                <a:ea typeface="Roboto Condensed Light" panose="02000000000000000000" pitchFamily="2" charset="0"/>
              </a:rPr>
              <a:t>Concept for the development of the USICS: AI in the architecture of judicial proceedings</a:t>
            </a:r>
            <a:br>
              <a:rPr lang="en-US" sz="37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a:t>
            </a:r>
            <a:r>
              <a:rPr lang="en-US" sz="1800" dirty="0" smtClean="0">
                <a:solidFill>
                  <a:srgbClr val="004E9E"/>
                </a:solidFill>
                <a:ea typeface="Roboto Condensed Light" panose="02000000000000000000" pitchFamily="2" charset="0"/>
                <a:hlinkClick r:id="rId2"/>
              </a:rPr>
              <a:t>court.gov.ua/storage/portal/dsa/normatyvno-pravova%20baza/N_178_2025_dodatok.pdf</a:t>
            </a:r>
            <a:r>
              <a:rPr lang="uk-UA" sz="1800" dirty="0" smtClean="0">
                <a:solidFill>
                  <a:srgbClr val="004E9E"/>
                </a:solidFill>
                <a:ea typeface="Roboto Condensed Light" panose="02000000000000000000" pitchFamily="2" charset="0"/>
              </a:rPr>
              <a:t> </a:t>
            </a:r>
            <a:endParaRPr lang="en-US"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Approved in April 2025, the new Concept of the Unified Judicial Information and Communication System (USICS) provides for the deep integration of AI into the life cycle of the electronic case file.</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AI modules will be responsible for the automatic recognition and classification of documents, the depersonalisation of judicial decisions prior to their publication (data masking), semantic search for relevant case-law, and even the creation of AI-powered virtual assistants for enhancing access to justice.</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14</a:t>
            </a:r>
            <a:endParaRPr lang="en-US" sz="1400" dirty="0">
              <a:solidFill>
                <a:srgbClr val="002949"/>
              </a:solidFill>
            </a:endParaRPr>
          </a:p>
        </p:txBody>
      </p:sp>
    </p:spTree>
    <p:extLst>
      <p:ext uri="{BB962C8B-B14F-4D97-AF65-F5344CB8AC3E}">
        <p14:creationId xmlns:p14="http://schemas.microsoft.com/office/powerpoint/2010/main" val="4125513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97C7-EBBD-F6FD-3E22-C7F778115D1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581E94-D05E-2B13-4EFB-1AF7F59C8C06}"/>
              </a:ext>
            </a:extLst>
          </p:cNvPr>
          <p:cNvSpPr>
            <a:spLocks noGrp="1"/>
          </p:cNvSpPr>
          <p:nvPr>
            <p:ph type="title"/>
          </p:nvPr>
        </p:nvSpPr>
        <p:spPr>
          <a:xfrm>
            <a:off x="482856" y="377507"/>
            <a:ext cx="11445908" cy="910966"/>
          </a:xfrm>
        </p:spPr>
        <p:txBody>
          <a:bodyPr/>
          <a:lstStyle/>
          <a:p>
            <a:pPr algn="ctr"/>
            <a:r>
              <a:rPr lang="en-US" sz="3600" dirty="0">
                <a:solidFill>
                  <a:srgbClr val="004E9E"/>
                </a:solidFill>
                <a:ea typeface="Roboto Condensed Light" panose="02000000000000000000" pitchFamily="2" charset="0"/>
              </a:rPr>
              <a:t>Modernisation of the Supreme Court Case-law Database 2.0</a:t>
            </a:r>
            <a:br>
              <a:rPr lang="en-US" sz="36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a:t>
            </a:r>
            <a:r>
              <a:rPr lang="en-US" sz="2000" dirty="0" smtClean="0">
                <a:solidFill>
                  <a:srgbClr val="004E9E"/>
                </a:solidFill>
                <a:ea typeface="Roboto Condensed Light" panose="02000000000000000000" pitchFamily="2" charset="0"/>
                <a:hlinkClick r:id="rId2"/>
              </a:rPr>
              <a:t>lpd.court.gov.ua</a:t>
            </a:r>
            <a:r>
              <a:rPr lang="uk-UA" sz="2000" dirty="0" smtClean="0">
                <a:solidFill>
                  <a:srgbClr val="004E9E"/>
                </a:solidFill>
                <a:ea typeface="Roboto Condensed Light" panose="02000000000000000000" pitchFamily="2" charset="0"/>
              </a:rPr>
              <a:t> </a:t>
            </a:r>
            <a:endParaRPr lang="en-US"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1AC80BC-F0E4-5C06-7545-3CF00B0F0067}"/>
              </a:ext>
            </a:extLst>
          </p:cNvPr>
          <p:cNvSpPr>
            <a:spLocks noGrp="1"/>
          </p:cNvSpPr>
          <p:nvPr>
            <p:ph idx="1"/>
          </p:nvPr>
        </p:nvSpPr>
        <p:spPr>
          <a:xfrm>
            <a:off x="327804" y="1573017"/>
            <a:ext cx="11395494" cy="4010365"/>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A vivid example of practical implementation is the updated version of the Supreme Court Case-law Database (LPD 2.0), presented in spring 2025.</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This national database has integrated generative AI components. The system is now capable of instantly processing vast arrays of case-law, </a:t>
            </a:r>
            <a:r>
              <a:rPr lang="en-US" sz="3200" dirty="0" smtClean="0">
                <a:solidFill>
                  <a:srgbClr val="002949"/>
                </a:solidFill>
                <a:ea typeface="Roboto Condensed Light" panose="02000000000000000000" pitchFamily="2" charset="0"/>
                <a:cs typeface="Times New Roman" panose="02020603050405020304" pitchFamily="18" charset="0"/>
              </a:rPr>
              <a:t>generating </a:t>
            </a:r>
            <a:r>
              <a:rPr lang="en-US" sz="3200" dirty="0">
                <a:solidFill>
                  <a:srgbClr val="002949"/>
                </a:solidFill>
                <a:ea typeface="Roboto Condensed Light" panose="02000000000000000000" pitchFamily="2" charset="0"/>
                <a:cs typeface="Times New Roman" panose="02020603050405020304" pitchFamily="18" charset="0"/>
              </a:rPr>
              <a:t>concise, structured summaries of legal positions for users and identifying inconsistencies in judicial practice</a:t>
            </a:r>
            <a:r>
              <a:rPr lang="en-US" sz="4000" dirty="0" smtClean="0">
                <a:solidFill>
                  <a:srgbClr val="002949"/>
                </a:solidFill>
                <a:ea typeface="Roboto Condensed Light" panose="02000000000000000000" pitchFamily="2" charset="0"/>
                <a:cs typeface="Times New Roman" panose="02020603050405020304" pitchFamily="18" charset="0"/>
              </a:rPr>
              <a:t>.</a:t>
            </a:r>
            <a:endParaRPr lang="en-US" sz="40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84856A05-E435-ACBA-5CD5-26AB8DAB78F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85D6B00-1EA4-36FF-A04E-12B8C6FF3FF2}"/>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C72312A-62A4-7783-2E06-B7ABAA4FB12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35C13D66-1D1C-352B-9FA7-94BE7E7B13F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1</a:t>
            </a:r>
            <a:r>
              <a:rPr lang="uk-UA" sz="1400" dirty="0" smtClean="0">
                <a:solidFill>
                  <a:srgbClr val="002949"/>
                </a:solidFill>
              </a:rPr>
              <a:t>5</a:t>
            </a:r>
            <a:endParaRPr lang="en-US" sz="1400" dirty="0">
              <a:solidFill>
                <a:srgbClr val="002949"/>
              </a:solidFill>
            </a:endParaRPr>
          </a:p>
        </p:txBody>
      </p:sp>
    </p:spTree>
    <p:extLst>
      <p:ext uri="{BB962C8B-B14F-4D97-AF65-F5344CB8AC3E}">
        <p14:creationId xmlns:p14="http://schemas.microsoft.com/office/powerpoint/2010/main" val="112510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947419" cy="1408431"/>
          </a:xfrm>
        </p:spPr>
        <p:txBody>
          <a:bodyPr/>
          <a:lstStyle/>
          <a:p>
            <a:pPr algn="ctr"/>
            <a:r>
              <a:rPr lang="en-US" sz="3400" dirty="0">
                <a:solidFill>
                  <a:srgbClr val="004E9E"/>
                </a:solidFill>
                <a:ea typeface="Roboto Condensed Light" panose="02000000000000000000" pitchFamily="2" charset="0"/>
              </a:rPr>
              <a:t>Pilot project of the Cabinet of Ministers of Ukraine: </a:t>
            </a:r>
            <a:r>
              <a:rPr lang="en-US" sz="3400" dirty="0" smtClean="0">
                <a:solidFill>
                  <a:srgbClr val="004E9E"/>
                </a:solidFill>
                <a:ea typeface="Roboto Condensed Light" panose="02000000000000000000" pitchFamily="2" charset="0"/>
              </a:rPr>
              <a:t/>
            </a:r>
            <a:br>
              <a:rPr lang="en-US" sz="3400" dirty="0" smtClean="0">
                <a:solidFill>
                  <a:srgbClr val="004E9E"/>
                </a:solidFill>
                <a:ea typeface="Roboto Condensed Light" panose="02000000000000000000" pitchFamily="2" charset="0"/>
              </a:rPr>
            </a:br>
            <a:r>
              <a:rPr lang="en-US" sz="3400" dirty="0" smtClean="0">
                <a:solidFill>
                  <a:srgbClr val="004E9E"/>
                </a:solidFill>
                <a:ea typeface="Roboto Condensed Light" panose="02000000000000000000" pitchFamily="2" charset="0"/>
              </a:rPr>
              <a:t>AI </a:t>
            </a:r>
            <a:r>
              <a:rPr lang="en-US" sz="3400" dirty="0">
                <a:solidFill>
                  <a:srgbClr val="004E9E"/>
                </a:solidFill>
                <a:ea typeface="Roboto Condensed Light" panose="02000000000000000000" pitchFamily="2" charset="0"/>
              </a:rPr>
              <a:t>assistant for administrative offences</a:t>
            </a:r>
            <a:br>
              <a:rPr lang="en-US" sz="34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a:t>
            </a:r>
            <a:r>
              <a:rPr lang="en-US" sz="2000" dirty="0" smtClean="0">
                <a:solidFill>
                  <a:srgbClr val="004E9E"/>
                </a:solidFill>
                <a:ea typeface="Roboto Condensed Light" panose="02000000000000000000" pitchFamily="2" charset="0"/>
                <a:hlinkClick r:id="rId2"/>
              </a:rPr>
              <a:t>interfax.com.ua/news/telecom/1132630.html</a:t>
            </a:r>
            <a:r>
              <a:rPr lang="uk-UA" sz="2000" dirty="0" smtClean="0">
                <a:solidFill>
                  <a:srgbClr val="004E9E"/>
                </a:solidFill>
                <a:ea typeface="Roboto Condensed Light" panose="02000000000000000000" pitchFamily="2" charset="0"/>
              </a:rPr>
              <a:t> </a:t>
            </a:r>
            <a:endParaRPr lang="en-US"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sz="3000" dirty="0">
                <a:solidFill>
                  <a:srgbClr val="002949"/>
                </a:solidFill>
                <a:ea typeface="Roboto Condensed Light" panose="02000000000000000000" pitchFamily="2" charset="0"/>
                <a:cs typeface="Times New Roman" panose="02020603050405020304" pitchFamily="18" charset="0"/>
              </a:rPr>
              <a:t>The Government of Ukraine plans </a:t>
            </a:r>
            <a:r>
              <a:rPr lang="en-US" sz="3000" dirty="0" smtClean="0">
                <a:solidFill>
                  <a:srgbClr val="002949"/>
                </a:solidFill>
                <a:ea typeface="Roboto Condensed Light" panose="02000000000000000000" pitchFamily="2" charset="0"/>
                <a:cs typeface="Times New Roman" panose="02020603050405020304" pitchFamily="18" charset="0"/>
              </a:rPr>
              <a:t>launch an </a:t>
            </a:r>
            <a:r>
              <a:rPr lang="en-US" sz="3000" dirty="0">
                <a:solidFill>
                  <a:srgbClr val="002949"/>
                </a:solidFill>
                <a:ea typeface="Roboto Condensed Light" panose="02000000000000000000" pitchFamily="2" charset="0"/>
                <a:cs typeface="Times New Roman" panose="02020603050405020304" pitchFamily="18" charset="0"/>
              </a:rPr>
              <a:t>experimental project using AI for the handling of high-volume administrative offence cases (in particular, traffic violations).</a:t>
            </a:r>
          </a:p>
          <a:p>
            <a:pPr indent="0" algn="just">
              <a:lnSpc>
                <a:spcPct val="100000"/>
              </a:lnSpc>
              <a:spcBef>
                <a:spcPts val="600"/>
              </a:spcBef>
              <a:spcAft>
                <a:spcPts val="0"/>
              </a:spcAft>
              <a:buNone/>
            </a:pPr>
            <a:r>
              <a:rPr lang="en-US" sz="3000" dirty="0">
                <a:solidFill>
                  <a:srgbClr val="002949"/>
                </a:solidFill>
                <a:ea typeface="Roboto Condensed Light" panose="02000000000000000000" pitchFamily="2" charset="0"/>
                <a:cs typeface="Times New Roman" panose="02020603050405020304" pitchFamily="18" charset="0"/>
              </a:rPr>
              <a:t>The system, operating under the Human-in-the-Loop principle, is designed to analyse police reports using automated image and text recognition tools, detect errors, and prepare a draft ruling. At the same time, AI never makes a decision independently — final control and verification always remain within the exclusive competence of the judge.</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a:t>
            </a:r>
            <a:r>
              <a:rPr lang="en-US" sz="1400" dirty="0" smtClean="0">
                <a:solidFill>
                  <a:srgbClr val="002949"/>
                </a:solidFill>
              </a:rPr>
              <a:t>6</a:t>
            </a:r>
            <a:endParaRPr lang="en-US" sz="1400" dirty="0">
              <a:solidFill>
                <a:srgbClr val="002949"/>
              </a:solidFill>
            </a:endParaRPr>
          </a:p>
        </p:txBody>
      </p:sp>
    </p:spTree>
    <p:extLst>
      <p:ext uri="{BB962C8B-B14F-4D97-AF65-F5344CB8AC3E}">
        <p14:creationId xmlns:p14="http://schemas.microsoft.com/office/powerpoint/2010/main" val="4051735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947419" cy="1118785"/>
          </a:xfrm>
        </p:spPr>
        <p:txBody>
          <a:bodyPr/>
          <a:lstStyle/>
          <a:p>
            <a:pPr algn="ctr"/>
            <a:r>
              <a:rPr lang="en-US" sz="3500" dirty="0">
                <a:solidFill>
                  <a:srgbClr val="004E9E"/>
                </a:solidFill>
                <a:ea typeface="Roboto Condensed Light" panose="02000000000000000000" pitchFamily="2" charset="0"/>
              </a:rPr>
              <a:t>Development of “Sovereign AI” and the national Diia AI model</a:t>
            </a:r>
            <a:r>
              <a:rPr lang="en-US" sz="3700" dirty="0">
                <a:solidFill>
                  <a:srgbClr val="004E9E"/>
                </a:solidFill>
                <a:ea typeface="Roboto Condensed Light" panose="02000000000000000000" pitchFamily="2" charset="0"/>
              </a:rPr>
              <a:t/>
            </a:r>
            <a:br>
              <a:rPr lang="en-US" sz="3700" dirty="0">
                <a:solidFill>
                  <a:srgbClr val="004E9E"/>
                </a:solidFill>
                <a:ea typeface="Roboto Condensed Light" panose="02000000000000000000" pitchFamily="2" charset="0"/>
              </a:rPr>
            </a:br>
            <a:r>
              <a:rPr lang="en-US" sz="1700" dirty="0">
                <a:solidFill>
                  <a:srgbClr val="004E9E"/>
                </a:solidFill>
                <a:ea typeface="Roboto Condensed Light" panose="02000000000000000000" pitchFamily="2" charset="0"/>
                <a:hlinkClick r:id="rId2"/>
              </a:rPr>
              <a:t>https://</a:t>
            </a:r>
            <a:r>
              <a:rPr lang="en-US" sz="1700" dirty="0" smtClean="0">
                <a:solidFill>
                  <a:srgbClr val="004E9E"/>
                </a:solidFill>
                <a:ea typeface="Roboto Condensed Light" panose="02000000000000000000" pitchFamily="2" charset="0"/>
                <a:hlinkClick r:id="rId2"/>
              </a:rPr>
              <a:t>thedigital.gov.ua/news/progress/pochynayemo-pratsiuvaty-z-nvidia-dlia-rozbudovy-suverennoho-shi-v-ukrayini</a:t>
            </a:r>
            <a:r>
              <a:rPr lang="uk-UA" sz="1700" dirty="0" smtClean="0">
                <a:solidFill>
                  <a:srgbClr val="004E9E"/>
                </a:solidFill>
                <a:ea typeface="Roboto Condensed Light" panose="02000000000000000000" pitchFamily="2" charset="0"/>
              </a:rPr>
              <a:t> </a:t>
            </a:r>
            <a:endParaRPr lang="en-US" sz="17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0836"/>
            <a:ext cx="11395494" cy="4083942"/>
          </a:xfrm>
        </p:spPr>
        <p:txBody>
          <a:bodyPr/>
          <a:lstStyle/>
          <a:p>
            <a:pPr indent="0" algn="just">
              <a:lnSpc>
                <a:spcPct val="100000"/>
              </a:lnSpc>
              <a:spcBef>
                <a:spcPts val="600"/>
              </a:spcBef>
              <a:spcAft>
                <a:spcPts val="0"/>
              </a:spcAft>
              <a:buNone/>
            </a:pPr>
            <a:r>
              <a:rPr lang="en-US" sz="3200" dirty="0" smtClean="0">
                <a:solidFill>
                  <a:srgbClr val="002949"/>
                </a:solidFill>
                <a:ea typeface="Roboto Condensed Light" panose="02000000000000000000" pitchFamily="2" charset="0"/>
                <a:cs typeface="Times New Roman" panose="02020603050405020304" pitchFamily="18" charset="0"/>
              </a:rPr>
              <a:t>Ukraine </a:t>
            </a:r>
            <a:r>
              <a:rPr lang="en-US" sz="3200" dirty="0">
                <a:solidFill>
                  <a:srgbClr val="002949"/>
                </a:solidFill>
                <a:ea typeface="Roboto Condensed Light" panose="02000000000000000000" pitchFamily="2" charset="0"/>
                <a:cs typeface="Times New Roman" panose="02020603050405020304" pitchFamily="18" charset="0"/>
              </a:rPr>
              <a:t>has begun building the infrastructure of “Sovereign AI” in partnership with NVIDIA in order to create its domestic computing capacity.</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In addition, a national large language model, Diia AI, is being developed on the basis of one of the open models. This will enable courts and the public sector to process official and sensitive data in a closed, secure local environment.</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17</a:t>
            </a:r>
            <a:endParaRPr lang="en-US" sz="1400" dirty="0">
              <a:solidFill>
                <a:srgbClr val="002949"/>
              </a:solidFill>
            </a:endParaRPr>
          </a:p>
        </p:txBody>
      </p:sp>
    </p:spTree>
    <p:extLst>
      <p:ext uri="{BB962C8B-B14F-4D97-AF65-F5344CB8AC3E}">
        <p14:creationId xmlns:p14="http://schemas.microsoft.com/office/powerpoint/2010/main" val="2376670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947419" cy="1408431"/>
          </a:xfrm>
        </p:spPr>
        <p:txBody>
          <a:bodyPr/>
          <a:lstStyle/>
          <a:p>
            <a:pPr algn="ctr"/>
            <a:r>
              <a:rPr lang="en-US" sz="3200" dirty="0">
                <a:solidFill>
                  <a:srgbClr val="004E9E"/>
                </a:solidFill>
                <a:ea typeface="Roboto Condensed Light" panose="02000000000000000000" pitchFamily="2" charset="0"/>
              </a:rPr>
              <a:t>Fundamental position: AI is not a source of law or an expert (Ruling of the Supreme Court dated 08.02.2024 in case No. 925/200/22)</a:t>
            </a:r>
            <a:r>
              <a:rPr lang="en-US" sz="3700" dirty="0">
                <a:solidFill>
                  <a:srgbClr val="004E9E"/>
                </a:solidFill>
                <a:ea typeface="Roboto Condensed Light" panose="02000000000000000000" pitchFamily="2" charset="0"/>
              </a:rPr>
              <a:t/>
            </a:r>
            <a:br>
              <a:rPr lang="en-US" sz="3700" dirty="0">
                <a:solidFill>
                  <a:srgbClr val="004E9E"/>
                </a:solidFill>
                <a:ea typeface="Roboto Condensed Light" panose="02000000000000000000" pitchFamily="2" charset="0"/>
              </a:rPr>
            </a:br>
            <a:r>
              <a:rPr lang="en-US" sz="1900" dirty="0">
                <a:solidFill>
                  <a:srgbClr val="004E9E"/>
                </a:solidFill>
                <a:ea typeface="Roboto Condensed Light" panose="02000000000000000000" pitchFamily="2" charset="0"/>
                <a:hlinkClick r:id="rId2"/>
              </a:rPr>
              <a:t>https://</a:t>
            </a:r>
            <a:r>
              <a:rPr lang="en-US" sz="1900" dirty="0" smtClean="0">
                <a:solidFill>
                  <a:srgbClr val="004E9E"/>
                </a:solidFill>
                <a:ea typeface="Roboto Condensed Light" panose="02000000000000000000" pitchFamily="2" charset="0"/>
                <a:hlinkClick r:id="rId2"/>
              </a:rPr>
              <a:t>reyestr.court.gov.ua/Review/116900222</a:t>
            </a:r>
            <a:r>
              <a:rPr lang="uk-UA" sz="1900" dirty="0" smtClean="0">
                <a:solidFill>
                  <a:srgbClr val="004E9E"/>
                </a:solidFill>
                <a:ea typeface="Roboto Condensed Light" panose="02000000000000000000" pitchFamily="2" charset="0"/>
              </a:rPr>
              <a:t> </a:t>
            </a:r>
            <a:endParaRPr lang="en-US" sz="19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The Supreme Court, for the first time, categorically distinguished between the authority of a judicial decision and machine-generated output. An attempt by a participant in the proceedings to oppose ChatGPT’s conclusions to the legal position of the Supreme Court was rejected.</a:t>
            </a:r>
          </a:p>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The Court held that AI is an exclusively auxiliary tool and has no normative or scientific authority whatsoever. Comparing the “opinion” of an algorithm with the position of the Court was found to be impermissible and was classified as an abuse of procedural rights and as disrespect towards the justice system.</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18</a:t>
            </a:r>
            <a:endParaRPr lang="en-US" sz="1400" dirty="0">
              <a:solidFill>
                <a:srgbClr val="002949"/>
              </a:solidFill>
            </a:endParaRPr>
          </a:p>
        </p:txBody>
      </p:sp>
    </p:spTree>
    <p:extLst>
      <p:ext uri="{BB962C8B-B14F-4D97-AF65-F5344CB8AC3E}">
        <p14:creationId xmlns:p14="http://schemas.microsoft.com/office/powerpoint/2010/main" val="269661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947419" cy="1277545"/>
          </a:xfrm>
        </p:spPr>
        <p:txBody>
          <a:bodyPr/>
          <a:lstStyle/>
          <a:p>
            <a:pPr algn="ctr"/>
            <a:r>
              <a:rPr lang="en-US" sz="3200" dirty="0">
                <a:solidFill>
                  <a:srgbClr val="004E9E"/>
                </a:solidFill>
                <a:ea typeface="Roboto Condensed Light" panose="02000000000000000000" pitchFamily="2" charset="0"/>
              </a:rPr>
              <a:t>Combating AI “hallucinations” and lawyers’ liability (Rulings of the Supreme Court dated 15.01.2026 in case No. 240/14153/24)</a:t>
            </a:r>
            <a:br>
              <a:rPr lang="en-US" sz="32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a:t>
            </a:r>
            <a:r>
              <a:rPr lang="en-US" sz="2000" dirty="0" smtClean="0">
                <a:solidFill>
                  <a:srgbClr val="004E9E"/>
                </a:solidFill>
                <a:ea typeface="Roboto Condensed Light" panose="02000000000000000000" pitchFamily="2" charset="0"/>
                <a:hlinkClick r:id="rId2"/>
              </a:rPr>
              <a:t>reyestr.court.gov.ua/Review/133336040</a:t>
            </a:r>
            <a:r>
              <a:rPr lang="uk-UA" sz="2000" dirty="0" smtClean="0">
                <a:solidFill>
                  <a:srgbClr val="004E9E"/>
                </a:solidFill>
                <a:ea typeface="Roboto Condensed Light" panose="02000000000000000000" pitchFamily="2" charset="0"/>
              </a:rPr>
              <a:t> </a:t>
            </a:r>
            <a:r>
              <a:rPr lang="en-US" sz="2000" dirty="0">
                <a:solidFill>
                  <a:srgbClr val="004E9E"/>
                </a:solidFill>
                <a:ea typeface="Roboto Condensed Light" panose="02000000000000000000" pitchFamily="2" charset="0"/>
              </a:rPr>
              <a:t/>
            </a:r>
            <a:br>
              <a:rPr lang="en-US" sz="2000" dirty="0">
                <a:solidFill>
                  <a:srgbClr val="004E9E"/>
                </a:solidFill>
                <a:ea typeface="Roboto Condensed Light" panose="02000000000000000000" pitchFamily="2" charset="0"/>
              </a:rPr>
            </a:br>
            <a:r>
              <a:rPr lang="uk-UA" sz="1800" dirty="0" smtClean="0">
                <a:solidFill>
                  <a:srgbClr val="004E9E"/>
                </a:solidFill>
                <a:ea typeface="Roboto Condensed Light" panose="02000000000000000000" pitchFamily="2" charset="0"/>
              </a:rPr>
              <a:t> </a:t>
            </a:r>
            <a:endParaRPr lang="en-US"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In 2026, the Supreme Court considered cases in which participants in proceedings filed cassation appeals containing references to non-existent (“AI-fabricated”) precedents and case numbers.</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The Court held that the submission of AI “hallucinations” without mandatory meaningful human oversight (human-in-the-loop) constitutes a gross violation of the principle of good faith. Responsibility for any AI-generated content submitted to a court lies exclusively with the person who submits it</a:t>
            </a:r>
            <a:r>
              <a:rPr lang="en-US" sz="3200" dirty="0" smtClean="0">
                <a:solidFill>
                  <a:srgbClr val="002949"/>
                </a:solidFill>
                <a:ea typeface="Roboto Condensed Light" panose="02000000000000000000" pitchFamily="2" charset="0"/>
                <a:cs typeface="Times New Roman" panose="02020603050405020304" pitchFamily="18" charset="0"/>
              </a:rPr>
              <a:t>.</a:t>
            </a:r>
            <a:r>
              <a:rPr lang="uk-UA" sz="3200" dirty="0" smtClean="0">
                <a:solidFill>
                  <a:srgbClr val="002949"/>
                </a:solidFill>
                <a:ea typeface="Roboto Condensed Light" panose="02000000000000000000" pitchFamily="2" charset="0"/>
                <a:cs typeface="Times New Roman" panose="02020603050405020304" pitchFamily="18" charset="0"/>
              </a:rPr>
              <a:t> </a:t>
            </a:r>
            <a:endParaRPr lang="en-US" sz="32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a:t>
            </a:r>
            <a:r>
              <a:rPr lang="uk-UA" sz="1400" dirty="0">
                <a:solidFill>
                  <a:srgbClr val="002949"/>
                </a:solidFill>
              </a:rPr>
              <a:t>9</a:t>
            </a:r>
            <a:endParaRPr lang="en-US" sz="1400" dirty="0">
              <a:solidFill>
                <a:srgbClr val="002949"/>
              </a:solidFill>
            </a:endParaRPr>
          </a:p>
        </p:txBody>
      </p:sp>
    </p:spTree>
    <p:extLst>
      <p:ext uri="{BB962C8B-B14F-4D97-AF65-F5344CB8AC3E}">
        <p14:creationId xmlns:p14="http://schemas.microsoft.com/office/powerpoint/2010/main" val="1738200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6788C-C9DA-151D-9F5A-177D3BF3579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EF6BD0-C070-06BC-BE47-CEBFF10D5AD6}"/>
              </a:ext>
            </a:extLst>
          </p:cNvPr>
          <p:cNvSpPr>
            <a:spLocks noGrp="1"/>
          </p:cNvSpPr>
          <p:nvPr>
            <p:ph type="title"/>
          </p:nvPr>
        </p:nvSpPr>
        <p:spPr>
          <a:xfrm>
            <a:off x="775880" y="412954"/>
            <a:ext cx="10515600" cy="806245"/>
          </a:xfrm>
        </p:spPr>
        <p:txBody>
          <a:bodyPr/>
          <a:lstStyle/>
          <a:p>
            <a:pPr algn="ctr"/>
            <a:r>
              <a:rPr lang="en-US" b="1" dirty="0" smtClean="0">
                <a:solidFill>
                  <a:srgbClr val="004E9E"/>
                </a:solidFill>
                <a:ea typeface="Roboto Condensed Light" panose="02000000000000000000" pitchFamily="2" charset="0"/>
                <a:cs typeface="Times New Roman" panose="02020603050405020304" pitchFamily="18" charset="0"/>
              </a:rPr>
              <a:t>AGENDA</a:t>
            </a:r>
            <a:endParaRPr lang="uk-UA"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81392E50-A495-B091-1CB7-45944AFD6FEF}"/>
              </a:ext>
            </a:extLst>
          </p:cNvPr>
          <p:cNvSpPr>
            <a:spLocks noGrp="1"/>
          </p:cNvSpPr>
          <p:nvPr>
            <p:ph idx="1"/>
          </p:nvPr>
        </p:nvSpPr>
        <p:spPr>
          <a:xfrm>
            <a:off x="327804" y="1385455"/>
            <a:ext cx="11395494" cy="4100946"/>
          </a:xfrm>
        </p:spPr>
        <p:txBody>
          <a:bodyPr/>
          <a:lstStyle/>
          <a:p>
            <a:pPr marL="0" indent="0">
              <a:spcBef>
                <a:spcPts val="0"/>
              </a:spcBef>
              <a:buNone/>
            </a:pPr>
            <a:r>
              <a:rPr lang="en-US" sz="4400" dirty="0" smtClean="0">
                <a:solidFill>
                  <a:srgbClr val="002949"/>
                </a:solidFill>
                <a:ea typeface="Roboto Condensed Light" panose="02000000000000000000" pitchFamily="2" charset="0"/>
              </a:rPr>
              <a:t>1</a:t>
            </a:r>
            <a:r>
              <a:rPr lang="en-US" sz="4400" dirty="0">
                <a:solidFill>
                  <a:srgbClr val="002949"/>
                </a:solidFill>
                <a:ea typeface="Roboto Condensed Light" panose="02000000000000000000" pitchFamily="2" charset="0"/>
              </a:rPr>
              <a:t>.	European and international context </a:t>
            </a:r>
          </a:p>
          <a:p>
            <a:pPr marL="0" indent="0">
              <a:spcBef>
                <a:spcPts val="0"/>
              </a:spcBef>
              <a:buNone/>
            </a:pPr>
            <a:r>
              <a:rPr lang="en-US" sz="4400" dirty="0">
                <a:solidFill>
                  <a:srgbClr val="002949"/>
                </a:solidFill>
                <a:ea typeface="Roboto Condensed Light" panose="02000000000000000000" pitchFamily="2" charset="0"/>
              </a:rPr>
              <a:t>2.	National normative and ethical framework </a:t>
            </a:r>
          </a:p>
          <a:p>
            <a:pPr marL="0" indent="0">
              <a:spcBef>
                <a:spcPts val="0"/>
              </a:spcBef>
              <a:buNone/>
            </a:pPr>
            <a:r>
              <a:rPr lang="en-US" sz="4400" dirty="0">
                <a:solidFill>
                  <a:srgbClr val="002949"/>
                </a:solidFill>
                <a:ea typeface="Roboto Condensed Light" panose="02000000000000000000" pitchFamily="2" charset="0"/>
              </a:rPr>
              <a:t>3.	Institutional policies, cybersecurity, and risk management </a:t>
            </a:r>
          </a:p>
          <a:p>
            <a:pPr marL="0" indent="0">
              <a:spcBef>
                <a:spcPts val="0"/>
              </a:spcBef>
              <a:buNone/>
            </a:pPr>
            <a:r>
              <a:rPr lang="en-US" sz="4400" dirty="0">
                <a:solidFill>
                  <a:srgbClr val="002949"/>
                </a:solidFill>
                <a:ea typeface="Roboto Condensed Light" panose="02000000000000000000" pitchFamily="2" charset="0"/>
              </a:rPr>
              <a:t>4.	Practical tools and digital infrastructure </a:t>
            </a:r>
          </a:p>
          <a:p>
            <a:pPr marL="0" indent="0">
              <a:spcBef>
                <a:spcPts val="0"/>
              </a:spcBef>
              <a:buNone/>
            </a:pPr>
            <a:r>
              <a:rPr lang="en-US" sz="4400" dirty="0">
                <a:solidFill>
                  <a:srgbClr val="002949"/>
                </a:solidFill>
                <a:ea typeface="Roboto Condensed Light" panose="02000000000000000000" pitchFamily="2" charset="0"/>
              </a:rPr>
              <a:t>5.	Case-law: the limits of permissible use of AI </a:t>
            </a:r>
          </a:p>
        </p:txBody>
      </p:sp>
      <p:sp>
        <p:nvSpPr>
          <p:cNvPr id="4" name="Text Placeholder 2">
            <a:extLst>
              <a:ext uri="{FF2B5EF4-FFF2-40B4-BE49-F238E27FC236}">
                <a16:creationId xmlns:a16="http://schemas.microsoft.com/office/drawing/2014/main" id="{FE49D598-B6E3-03F6-FA80-4A21015A2D2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3987853-FC29-1DA9-A971-A6BDC8864DD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F917820-39AC-D49E-4469-5B31C7C7701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713040A-885F-329C-87BD-828B282A9E5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a:t>
            </a:r>
          </a:p>
        </p:txBody>
      </p:sp>
    </p:spTree>
    <p:extLst>
      <p:ext uri="{BB962C8B-B14F-4D97-AF65-F5344CB8AC3E}">
        <p14:creationId xmlns:p14="http://schemas.microsoft.com/office/powerpoint/2010/main" val="1471357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947419" cy="1506712"/>
          </a:xfrm>
        </p:spPr>
        <p:txBody>
          <a:bodyPr/>
          <a:lstStyle/>
          <a:p>
            <a:pPr algn="ctr"/>
            <a:r>
              <a:rPr lang="en-US" sz="3000" dirty="0">
                <a:solidFill>
                  <a:srgbClr val="004E9E"/>
                </a:solidFill>
                <a:ea typeface="Roboto Condensed Light" panose="02000000000000000000" pitchFamily="2" charset="0"/>
              </a:rPr>
              <a:t>Prohibition on substituting judicial reasoning with AI-generated </a:t>
            </a:r>
            <a:r>
              <a:rPr lang="en-US" sz="3000" dirty="0" smtClean="0">
                <a:solidFill>
                  <a:srgbClr val="004E9E"/>
                </a:solidFill>
                <a:ea typeface="Roboto Condensed Light" panose="02000000000000000000" pitchFamily="2" charset="0"/>
              </a:rPr>
              <a:t>text (</a:t>
            </a:r>
            <a:r>
              <a:rPr lang="en-US" sz="3000" dirty="0">
                <a:solidFill>
                  <a:srgbClr val="004E9E"/>
                </a:solidFill>
                <a:ea typeface="Roboto Condensed Light" panose="02000000000000000000" pitchFamily="2" charset="0"/>
              </a:rPr>
              <a:t>Ruling of the Kyiv Court of Appeal dated 30.07.2025 in case No. 11-кп/824/1818/2025)</a:t>
            </a:r>
            <a:r>
              <a:rPr lang="en-US" sz="3700" dirty="0">
                <a:solidFill>
                  <a:srgbClr val="004E9E"/>
                </a:solidFill>
                <a:ea typeface="Roboto Condensed Light" panose="02000000000000000000" pitchFamily="2" charset="0"/>
              </a:rPr>
              <a:t/>
            </a:r>
            <a:br>
              <a:rPr lang="en-US" sz="3700" dirty="0">
                <a:solidFill>
                  <a:srgbClr val="004E9E"/>
                </a:solidFill>
                <a:ea typeface="Roboto Condensed Light" panose="02000000000000000000" pitchFamily="2" charset="0"/>
              </a:rPr>
            </a:br>
            <a:r>
              <a:rPr lang="en-US" sz="1900" dirty="0">
                <a:solidFill>
                  <a:srgbClr val="004E9E"/>
                </a:solidFill>
                <a:ea typeface="Roboto Condensed Light" panose="02000000000000000000" pitchFamily="2" charset="0"/>
                <a:hlinkClick r:id="rId2"/>
              </a:rPr>
              <a:t>https://</a:t>
            </a:r>
            <a:r>
              <a:rPr lang="en-US" sz="1900" dirty="0" smtClean="0">
                <a:solidFill>
                  <a:srgbClr val="004E9E"/>
                </a:solidFill>
                <a:ea typeface="Roboto Condensed Light" panose="02000000000000000000" pitchFamily="2" charset="0"/>
                <a:hlinkClick r:id="rId2"/>
              </a:rPr>
              <a:t>reyestr.court.gov.ua/Review/129699665</a:t>
            </a:r>
            <a:r>
              <a:rPr lang="uk-UA" sz="1900" dirty="0" smtClean="0">
                <a:solidFill>
                  <a:srgbClr val="004E9E"/>
                </a:solidFill>
                <a:ea typeface="Roboto Condensed Light" panose="02000000000000000000" pitchFamily="2" charset="0"/>
              </a:rPr>
              <a:t> </a:t>
            </a:r>
            <a:endParaRPr lang="en-US" sz="19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2008910"/>
            <a:ext cx="11395494" cy="3629890"/>
          </a:xfrm>
        </p:spPr>
        <p:txBody>
          <a:bodyPr/>
          <a:lstStyle/>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The case reflects a strict judicial approach to the drafting of judicial decisions or parts thereof with the aid of AI. The Court of Appeal quashed the judgment of the court of first instance because its reasoning section had been generated by AI.</a:t>
            </a:r>
          </a:p>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The Court emphasised that the intellectual evaluation of facts and the interpretation of legal norms are an inherent competence of a human judge. Delegating this function to an algorithm is unlawful and nullifies the basic standards of a fair trial.</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20</a:t>
            </a:r>
            <a:endParaRPr lang="en-US" sz="1400" dirty="0">
              <a:solidFill>
                <a:srgbClr val="002949"/>
              </a:solidFill>
            </a:endParaRPr>
          </a:p>
        </p:txBody>
      </p:sp>
    </p:spTree>
    <p:extLst>
      <p:ext uri="{BB962C8B-B14F-4D97-AF65-F5344CB8AC3E}">
        <p14:creationId xmlns:p14="http://schemas.microsoft.com/office/powerpoint/2010/main" val="2153536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947419" cy="1408431"/>
          </a:xfrm>
        </p:spPr>
        <p:txBody>
          <a:bodyPr/>
          <a:lstStyle/>
          <a:p>
            <a:pPr algn="ctr"/>
            <a:r>
              <a:rPr lang="en-US" sz="3400" dirty="0">
                <a:solidFill>
                  <a:srgbClr val="004E9E"/>
                </a:solidFill>
                <a:ea typeface="Roboto Condensed Light" panose="02000000000000000000" pitchFamily="2" charset="0"/>
              </a:rPr>
              <a:t>Rejection of AI analysis as procedural evidence (Judgment of the Supreme Court dated 08.07.2025 in case No. 925/496/24)</a:t>
            </a:r>
            <a:r>
              <a:rPr lang="en-US" sz="3700" dirty="0">
                <a:solidFill>
                  <a:srgbClr val="004E9E"/>
                </a:solidFill>
                <a:ea typeface="Roboto Condensed Light" panose="02000000000000000000" pitchFamily="2" charset="0"/>
              </a:rPr>
              <a:t/>
            </a:r>
            <a:br>
              <a:rPr lang="en-US" sz="37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a:t>
            </a:r>
            <a:r>
              <a:rPr lang="en-US" sz="2000" dirty="0" smtClean="0">
                <a:solidFill>
                  <a:srgbClr val="004E9E"/>
                </a:solidFill>
                <a:ea typeface="Roboto Condensed Light" panose="02000000000000000000" pitchFamily="2" charset="0"/>
                <a:hlinkClick r:id="rId2"/>
              </a:rPr>
              <a:t>reyestr.court.gov.ua/Review/128775966</a:t>
            </a:r>
            <a:r>
              <a:rPr lang="uk-UA" sz="2000" dirty="0" smtClean="0">
                <a:solidFill>
                  <a:srgbClr val="004E9E"/>
                </a:solidFill>
                <a:ea typeface="Roboto Condensed Light" panose="02000000000000000000" pitchFamily="2" charset="0"/>
              </a:rPr>
              <a:t> </a:t>
            </a:r>
            <a:endParaRPr lang="en-US"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A party to the proceedings attempted to use the results of AI-based analysis of the text of a contract as proper evidence supporting its position in a property dispute.</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The Supreme Court rejected such attempts, indicating that AI-based software is not recognised as an independent source of evidence and cannot provide conclusions having evidentiary force. AI-based argumentation is treated by the court solely as the party’s own submissions, which do not substitute for judicial expert examination</a:t>
            </a:r>
            <a:r>
              <a:rPr lang="en-US" sz="3200" dirty="0" smtClean="0">
                <a:solidFill>
                  <a:srgbClr val="002949"/>
                </a:solidFill>
                <a:ea typeface="Roboto Condensed Light" panose="02000000000000000000" pitchFamily="2" charset="0"/>
                <a:cs typeface="Times New Roman" panose="02020603050405020304" pitchFamily="18" charset="0"/>
              </a:rPr>
              <a:t>.</a:t>
            </a:r>
            <a:endParaRPr lang="en-US" sz="32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21</a:t>
            </a:r>
            <a:endParaRPr lang="en-US" sz="1400" dirty="0">
              <a:solidFill>
                <a:srgbClr val="002949"/>
              </a:solidFill>
            </a:endParaRPr>
          </a:p>
        </p:txBody>
      </p:sp>
    </p:spTree>
    <p:extLst>
      <p:ext uri="{BB962C8B-B14F-4D97-AF65-F5344CB8AC3E}">
        <p14:creationId xmlns:p14="http://schemas.microsoft.com/office/powerpoint/2010/main" val="41182415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947419" cy="1520567"/>
          </a:xfrm>
        </p:spPr>
        <p:txBody>
          <a:bodyPr/>
          <a:lstStyle/>
          <a:p>
            <a:pPr algn="ctr"/>
            <a:r>
              <a:rPr lang="en-US" sz="3000" dirty="0">
                <a:solidFill>
                  <a:srgbClr val="004E9E"/>
                </a:solidFill>
                <a:ea typeface="Roboto Condensed Light" panose="02000000000000000000" pitchFamily="2" charset="0"/>
              </a:rPr>
              <a:t>Protection of privacy: blocking attempts at AI de-anonymisation in criminal proceedings (Ruling of the Appeals Chamber of the HACC dated 01.09.2025 in case No. 991/3222/25)</a:t>
            </a:r>
            <a:br>
              <a:rPr lang="en-US" sz="30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a:t>
            </a:r>
            <a:r>
              <a:rPr lang="en-US" sz="2000" dirty="0" smtClean="0">
                <a:solidFill>
                  <a:srgbClr val="004E9E"/>
                </a:solidFill>
                <a:ea typeface="Roboto Condensed Light" panose="02000000000000000000" pitchFamily="2" charset="0"/>
                <a:hlinkClick r:id="rId2"/>
              </a:rPr>
              <a:t>reyestr.court.gov.ua/Review/129856098</a:t>
            </a:r>
            <a:r>
              <a:rPr lang="uk-UA" sz="2000" dirty="0" smtClean="0">
                <a:solidFill>
                  <a:srgbClr val="004E9E"/>
                </a:solidFill>
                <a:ea typeface="Roboto Condensed Light" panose="02000000000000000000" pitchFamily="2" charset="0"/>
              </a:rPr>
              <a:t> </a:t>
            </a:r>
            <a:endParaRPr lang="en-US"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924718"/>
            <a:ext cx="11395494" cy="3940060"/>
          </a:xfrm>
        </p:spPr>
        <p:txBody>
          <a:bodyPr/>
          <a:lstStyle/>
          <a:p>
            <a:pPr indent="0" algn="just">
              <a:lnSpc>
                <a:spcPct val="100000"/>
              </a:lnSpc>
              <a:spcBef>
                <a:spcPts val="600"/>
              </a:spcBef>
              <a:spcAft>
                <a:spcPts val="0"/>
              </a:spcAft>
              <a:buNone/>
            </a:pPr>
            <a:r>
              <a:rPr lang="en-US" sz="3000" dirty="0">
                <a:solidFill>
                  <a:srgbClr val="002949"/>
                </a:solidFill>
                <a:ea typeface="Roboto Condensed Light" panose="02000000000000000000" pitchFamily="2" charset="0"/>
                <a:cs typeface="Times New Roman" panose="02020603050405020304" pitchFamily="18" charset="0"/>
              </a:rPr>
              <a:t>The appellant attempted to prove her own guilt on the ground that AI had managed to “de-anonymise” her identity by position, by correlating the text of a judgment (concerning another person under a plea agreement) with open-source data.</a:t>
            </a:r>
          </a:p>
          <a:p>
            <a:pPr indent="0" algn="just">
              <a:lnSpc>
                <a:spcPct val="100000"/>
              </a:lnSpc>
              <a:spcBef>
                <a:spcPts val="600"/>
              </a:spcBef>
              <a:spcAft>
                <a:spcPts val="0"/>
              </a:spcAft>
              <a:buNone/>
            </a:pPr>
            <a:r>
              <a:rPr lang="en-US" sz="3000" dirty="0">
                <a:solidFill>
                  <a:srgbClr val="002949"/>
                </a:solidFill>
                <a:ea typeface="Roboto Condensed Light" panose="02000000000000000000" pitchFamily="2" charset="0"/>
                <a:cs typeface="Times New Roman" panose="02020603050405020304" pitchFamily="18" charset="0"/>
              </a:rPr>
              <a:t>The Court acted to protect privacy and rejected the AI “conclusions”, stating that algorithmic correlations (mosaic re-identification) have no evidentiary or prejudicial </a:t>
            </a:r>
            <a:r>
              <a:rPr lang="en-US" sz="3000" dirty="0" smtClean="0">
                <a:solidFill>
                  <a:srgbClr val="002949"/>
                </a:solidFill>
                <a:ea typeface="Roboto Condensed Light" panose="02000000000000000000" pitchFamily="2" charset="0"/>
                <a:cs typeface="Times New Roman" panose="02020603050405020304" pitchFamily="18" charset="0"/>
              </a:rPr>
              <a:t>force, </a:t>
            </a:r>
            <a:r>
              <a:rPr lang="en-US" sz="3000" dirty="0">
                <a:solidFill>
                  <a:srgbClr val="002949"/>
                </a:solidFill>
                <a:ea typeface="Roboto Condensed Light" panose="02000000000000000000" pitchFamily="2" charset="0"/>
                <a:cs typeface="Times New Roman" panose="02020603050405020304" pitchFamily="18" charset="0"/>
              </a:rPr>
              <a:t>and that AI assumptions cannot automatically establish legal facts concerning individuals.</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22</a:t>
            </a:r>
            <a:endParaRPr lang="en-US" sz="1400" dirty="0">
              <a:solidFill>
                <a:srgbClr val="002949"/>
              </a:solidFill>
            </a:endParaRPr>
          </a:p>
        </p:txBody>
      </p:sp>
    </p:spTree>
    <p:extLst>
      <p:ext uri="{BB962C8B-B14F-4D97-AF65-F5344CB8AC3E}">
        <p14:creationId xmlns:p14="http://schemas.microsoft.com/office/powerpoint/2010/main" val="26340034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947419" cy="1408431"/>
          </a:xfrm>
        </p:spPr>
        <p:txBody>
          <a:bodyPr/>
          <a:lstStyle/>
          <a:p>
            <a:pPr algn="ctr"/>
            <a:r>
              <a:rPr lang="en-US" sz="3100" dirty="0">
                <a:solidFill>
                  <a:srgbClr val="004E9E"/>
                </a:solidFill>
                <a:ea typeface="Roboto Condensed Light" panose="02000000000000000000" pitchFamily="2" charset="0"/>
              </a:rPr>
              <a:t>Procedural time limits are not suspended due to the use of AI (Ruling of the Supreme Court dated 19.06.2025, case No. 520/6119/23)</a:t>
            </a:r>
            <a:r>
              <a:rPr lang="en-US" sz="3700" dirty="0">
                <a:solidFill>
                  <a:srgbClr val="004E9E"/>
                </a:solidFill>
                <a:ea typeface="Roboto Condensed Light" panose="02000000000000000000" pitchFamily="2" charset="0"/>
              </a:rPr>
              <a:t/>
            </a:r>
            <a:br>
              <a:rPr lang="en-US" sz="37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a:t>
            </a:r>
            <a:r>
              <a:rPr lang="en-US" sz="2000" dirty="0" smtClean="0">
                <a:solidFill>
                  <a:srgbClr val="004E9E"/>
                </a:solidFill>
                <a:ea typeface="Roboto Condensed Light" panose="02000000000000000000" pitchFamily="2" charset="0"/>
                <a:hlinkClick r:id="rId2"/>
              </a:rPr>
              <a:t>reyestr.court.gov.ua/Review/128263149</a:t>
            </a:r>
            <a:r>
              <a:rPr lang="uk-UA" sz="2000" dirty="0" smtClean="0">
                <a:solidFill>
                  <a:srgbClr val="004E9E"/>
                </a:solidFill>
                <a:ea typeface="Roboto Condensed Light" panose="02000000000000000000" pitchFamily="2" charset="0"/>
              </a:rPr>
              <a:t> </a:t>
            </a:r>
            <a:endParaRPr lang="en-US"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The appellant missed the time limit for appeal and sought its renewal, arguing that it had been necessary to use a paid version of AI in order to formulate a legal position in a complex case.</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The Supreme Court held that the use of paid AI versions or the time spent waiting for AI analysis is a subjective problem of the lawyer. This is not recognised as an objective insurmountable circumstance, since professional legal defence must be based on the lawyer’s knowledge, rather than on technology</a:t>
            </a:r>
            <a:r>
              <a:rPr lang="en-US" sz="3200" dirty="0" smtClean="0">
                <a:solidFill>
                  <a:srgbClr val="002949"/>
                </a:solidFill>
                <a:ea typeface="Roboto Condensed Light" panose="02000000000000000000" pitchFamily="2" charset="0"/>
                <a:cs typeface="Times New Roman" panose="02020603050405020304" pitchFamily="18" charset="0"/>
              </a:rPr>
              <a:t>.</a:t>
            </a:r>
            <a:r>
              <a:rPr lang="uk-UA" sz="3200" dirty="0" smtClean="0">
                <a:solidFill>
                  <a:srgbClr val="002949"/>
                </a:solidFill>
                <a:ea typeface="Roboto Condensed Light" panose="02000000000000000000" pitchFamily="2" charset="0"/>
                <a:cs typeface="Times New Roman" panose="02020603050405020304" pitchFamily="18" charset="0"/>
              </a:rPr>
              <a:t> </a:t>
            </a:r>
            <a:endParaRPr lang="en-US" sz="32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23</a:t>
            </a:r>
            <a:endParaRPr lang="en-US" sz="1400" dirty="0">
              <a:solidFill>
                <a:srgbClr val="002949"/>
              </a:solidFill>
            </a:endParaRPr>
          </a:p>
        </p:txBody>
      </p:sp>
    </p:spTree>
    <p:extLst>
      <p:ext uri="{BB962C8B-B14F-4D97-AF65-F5344CB8AC3E}">
        <p14:creationId xmlns:p14="http://schemas.microsoft.com/office/powerpoint/2010/main" val="27835461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587036" y="377507"/>
            <a:ext cx="11309283" cy="1408431"/>
          </a:xfrm>
        </p:spPr>
        <p:txBody>
          <a:bodyPr/>
          <a:lstStyle/>
          <a:p>
            <a:pPr algn="ctr"/>
            <a:r>
              <a:rPr lang="en-US" sz="3000" dirty="0">
                <a:solidFill>
                  <a:srgbClr val="004E9E"/>
                </a:solidFill>
                <a:ea typeface="Roboto Condensed Light" panose="02000000000000000000" pitchFamily="2" charset="0"/>
              </a:rPr>
              <a:t>Assessment of a judge’s impartiality is not subject to algorithmic analysis (Ruling of the Supreme Court dated 12.09.2025 in case No. 750/6682/23)</a:t>
            </a:r>
            <a:r>
              <a:rPr lang="en-US" sz="3700" dirty="0">
                <a:solidFill>
                  <a:srgbClr val="004E9E"/>
                </a:solidFill>
                <a:ea typeface="Roboto Condensed Light" panose="02000000000000000000" pitchFamily="2" charset="0"/>
              </a:rPr>
              <a:t/>
            </a:r>
            <a:br>
              <a:rPr lang="en-US" sz="37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a:t>
            </a:r>
            <a:r>
              <a:rPr lang="en-US" sz="2000" dirty="0" smtClean="0">
                <a:solidFill>
                  <a:srgbClr val="004E9E"/>
                </a:solidFill>
                <a:ea typeface="Roboto Condensed Light" panose="02000000000000000000" pitchFamily="2" charset="0"/>
                <a:hlinkClick r:id="rId2"/>
              </a:rPr>
              <a:t>reyestr.court.gov.ua/Review/130231491</a:t>
            </a:r>
            <a:r>
              <a:rPr lang="uk-UA" sz="2000" dirty="0" smtClean="0">
                <a:solidFill>
                  <a:srgbClr val="004E9E"/>
                </a:solidFill>
                <a:ea typeface="Roboto Condensed Light" panose="02000000000000000000" pitchFamily="2" charset="0"/>
              </a:rPr>
              <a:t> </a:t>
            </a:r>
            <a:endParaRPr lang="en-US"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sz="3000" dirty="0">
                <a:solidFill>
                  <a:srgbClr val="002949"/>
                </a:solidFill>
                <a:ea typeface="Roboto Condensed Light" panose="02000000000000000000" pitchFamily="2" charset="0"/>
                <a:cs typeface="Times New Roman" panose="02020603050405020304" pitchFamily="18" charset="0"/>
              </a:rPr>
              <a:t>The applicant sought the recusal of a panel of judges, relying in support of the motion on </a:t>
            </a:r>
            <a:r>
              <a:rPr lang="en-US" sz="3000" dirty="0" smtClean="0">
                <a:solidFill>
                  <a:srgbClr val="002949"/>
                </a:solidFill>
                <a:ea typeface="Roboto Condensed Light" panose="02000000000000000000" pitchFamily="2" charset="0"/>
                <a:cs typeface="Times New Roman" panose="02020603050405020304" pitchFamily="18" charset="0"/>
              </a:rPr>
              <a:t>“</a:t>
            </a:r>
            <a:r>
              <a:rPr lang="en-US" sz="3000" dirty="0">
                <a:solidFill>
                  <a:srgbClr val="002949"/>
                </a:solidFill>
                <a:ea typeface="Roboto Condensed Light" panose="02000000000000000000" pitchFamily="2" charset="0"/>
                <a:cs typeface="Times New Roman" panose="02020603050405020304" pitchFamily="18" charset="0"/>
              </a:rPr>
              <a:t>the purportedly ‘impartial opinion’ of AI”, which had analysed the judges’ conduct and allegedly confirmed their bias.</a:t>
            </a:r>
          </a:p>
          <a:p>
            <a:pPr indent="0" algn="just">
              <a:lnSpc>
                <a:spcPct val="100000"/>
              </a:lnSpc>
              <a:spcBef>
                <a:spcPts val="600"/>
              </a:spcBef>
              <a:spcAft>
                <a:spcPts val="0"/>
              </a:spcAft>
              <a:buNone/>
            </a:pPr>
            <a:r>
              <a:rPr lang="en-US" sz="3000" dirty="0">
                <a:solidFill>
                  <a:srgbClr val="002949"/>
                </a:solidFill>
                <a:ea typeface="Roboto Condensed Light" panose="02000000000000000000" pitchFamily="2" charset="0"/>
                <a:cs typeface="Times New Roman" panose="02020603050405020304" pitchFamily="18" charset="0"/>
              </a:rPr>
              <a:t>The Supreme Court categorically rejected such an approach. The Court stated that objectivity and impartiality are ethical and legal categories, and that a machine algorithm is incapable of assessing the human or moral dimension of a judge’s work. AI conclusions have no evidentiary significance in this context.</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24</a:t>
            </a:r>
            <a:endParaRPr lang="en-US" sz="1400" dirty="0">
              <a:solidFill>
                <a:srgbClr val="002949"/>
              </a:solidFill>
            </a:endParaRPr>
          </a:p>
        </p:txBody>
      </p:sp>
    </p:spTree>
    <p:extLst>
      <p:ext uri="{BB962C8B-B14F-4D97-AF65-F5344CB8AC3E}">
        <p14:creationId xmlns:p14="http://schemas.microsoft.com/office/powerpoint/2010/main" val="33172083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97C7-EBBD-F6FD-3E22-C7F778115D1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581E94-D05E-2B13-4EFB-1AF7F59C8C06}"/>
              </a:ext>
            </a:extLst>
          </p:cNvPr>
          <p:cNvSpPr>
            <a:spLocks noGrp="1"/>
          </p:cNvSpPr>
          <p:nvPr>
            <p:ph type="title"/>
          </p:nvPr>
        </p:nvSpPr>
        <p:spPr>
          <a:xfrm>
            <a:off x="775880" y="377507"/>
            <a:ext cx="10947418" cy="763396"/>
          </a:xfrm>
        </p:spPr>
        <p:txBody>
          <a:bodyPr/>
          <a:lstStyle/>
          <a:p>
            <a:pPr algn="ctr"/>
            <a:r>
              <a:rPr lang="en-US" sz="3400" dirty="0" smtClean="0">
                <a:solidFill>
                  <a:srgbClr val="004E9E"/>
                </a:solidFill>
                <a:ea typeface="Roboto Condensed Light" panose="02000000000000000000" pitchFamily="2" charset="0"/>
              </a:rPr>
              <a:t>PREVIOUS RESEARCH AND AUTHOR’S CONTRIBUTIONS</a:t>
            </a:r>
            <a:endParaRPr lang="uk-UA" sz="3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1AC80BC-F0E4-5C06-7545-3CF00B0F0067}"/>
              </a:ext>
            </a:extLst>
          </p:cNvPr>
          <p:cNvSpPr>
            <a:spLocks noGrp="1"/>
          </p:cNvSpPr>
          <p:nvPr>
            <p:ph idx="1"/>
          </p:nvPr>
        </p:nvSpPr>
        <p:spPr>
          <a:xfrm>
            <a:off x="327804" y="1167549"/>
            <a:ext cx="11559396" cy="4697230"/>
          </a:xfrm>
        </p:spPr>
        <p:txBody>
          <a:bodyPr/>
          <a:lstStyle/>
          <a:p>
            <a:pPr marL="742950" indent="-514350" algn="just">
              <a:lnSpc>
                <a:spcPct val="100000"/>
              </a:lnSpc>
              <a:spcBef>
                <a:spcPts val="600"/>
              </a:spcBef>
              <a:spcAft>
                <a:spcPts val="0"/>
              </a:spcAft>
              <a:buFont typeface="+mj-lt"/>
              <a:buAutoNum type="arabicPeriod"/>
            </a:pPr>
            <a:r>
              <a:rPr lang="en-US" sz="2100" dirty="0">
                <a:solidFill>
                  <a:srgbClr val="002949"/>
                </a:solidFill>
                <a:ea typeface="Roboto Condensed Light" panose="02000000000000000000" pitchFamily="2" charset="0"/>
                <a:cs typeface="Times New Roman" panose="02020603050405020304" pitchFamily="18" charset="0"/>
              </a:rPr>
              <a:t>Bernaziuk Ian. Artificial intelligence in the Ukrainian judiciary: charting the course under the digital gavel </a:t>
            </a:r>
            <a:r>
              <a:rPr lang="en-US" sz="2100" dirty="0">
                <a:solidFill>
                  <a:srgbClr val="002949"/>
                </a:solidFill>
                <a:ea typeface="Roboto Condensed Light" panose="02000000000000000000" pitchFamily="2" charset="0"/>
                <a:cs typeface="Times New Roman" panose="02020603050405020304" pitchFamily="18" charset="0"/>
                <a:hlinkClick r:id="rId2"/>
              </a:rPr>
              <a:t>https://court.gov.ua/eng/supreme/pres-centr/news/1891488</a:t>
            </a:r>
            <a:r>
              <a:rPr lang="en-US" sz="2100" dirty="0">
                <a:solidFill>
                  <a:srgbClr val="002949"/>
                </a:solidFill>
                <a:ea typeface="Roboto Condensed Light" panose="02000000000000000000" pitchFamily="2" charset="0"/>
                <a:cs typeface="Times New Roman" panose="02020603050405020304" pitchFamily="18" charset="0"/>
              </a:rPr>
              <a:t> </a:t>
            </a:r>
            <a:r>
              <a:rPr lang="uk-UA" sz="2100" dirty="0">
                <a:solidFill>
                  <a:srgbClr val="002949"/>
                </a:solidFill>
                <a:ea typeface="Roboto Condensed Light" panose="02000000000000000000" pitchFamily="2" charset="0"/>
                <a:cs typeface="Times New Roman" panose="02020603050405020304" pitchFamily="18" charset="0"/>
              </a:rPr>
              <a:t> </a:t>
            </a:r>
            <a:endParaRPr lang="en-US" sz="21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600"/>
              </a:spcBef>
              <a:spcAft>
                <a:spcPts val="0"/>
              </a:spcAft>
              <a:buFont typeface="+mj-lt"/>
              <a:buAutoNum type="arabicPeriod"/>
            </a:pPr>
            <a:r>
              <a:rPr lang="en-US" sz="2100" dirty="0">
                <a:solidFill>
                  <a:srgbClr val="002949"/>
                </a:solidFill>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 </a:t>
            </a:r>
            <a:r>
              <a:rPr lang="en-US" sz="2100" dirty="0">
                <a:solidFill>
                  <a:srgbClr val="002949"/>
                </a:solidFill>
                <a:ea typeface="Roboto Condensed Light" panose="02000000000000000000" pitchFamily="2" charset="0"/>
                <a:cs typeface="Times New Roman" panose="02020603050405020304" pitchFamily="18" charset="0"/>
                <a:hlinkClick r:id="rId3"/>
              </a:rPr>
              <a:t>https://court.gov.ua/storage/portal/supreme/prezentacii_2025/AI_Ukraine_bernaziuk.pdf</a:t>
            </a:r>
            <a:r>
              <a:rPr lang="uk-UA" sz="2100" dirty="0">
                <a:solidFill>
                  <a:srgbClr val="002949"/>
                </a:solidFill>
                <a:ea typeface="Roboto Condensed Light" panose="02000000000000000000" pitchFamily="2" charset="0"/>
                <a:cs typeface="Times New Roman" panose="02020603050405020304" pitchFamily="18" charset="0"/>
              </a:rPr>
              <a:t> </a:t>
            </a:r>
            <a:endParaRPr lang="en-US" sz="21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600"/>
              </a:spcBef>
              <a:spcAft>
                <a:spcPts val="0"/>
              </a:spcAft>
              <a:buFont typeface="+mj-lt"/>
              <a:buAutoNum type="arabicPeriod"/>
            </a:pPr>
            <a:r>
              <a:rPr lang="en-US" sz="2100" dirty="0">
                <a:solidFill>
                  <a:srgbClr val="002949"/>
                </a:solidFill>
                <a:ea typeface="Roboto Condensed Light" panose="02000000000000000000" pitchFamily="2" charset="0"/>
                <a:cs typeface="Times New Roman" panose="02020603050405020304" pitchFamily="18" charset="0"/>
              </a:rPr>
              <a:t>Bernaziuk Ian. Benchmarking Justice: Can AI Uphold the Rule of Law? (20.11.25) </a:t>
            </a:r>
            <a:r>
              <a:rPr lang="en-US" sz="2100" dirty="0">
                <a:solidFill>
                  <a:srgbClr val="002949"/>
                </a:solidFill>
                <a:ea typeface="Roboto Condensed Light" panose="02000000000000000000" pitchFamily="2" charset="0"/>
                <a:cs typeface="Times New Roman" panose="02020603050405020304" pitchFamily="18" charset="0"/>
                <a:hlinkClick r:id="rId4"/>
              </a:rPr>
              <a:t>https://court.gov.ua/storage/portal/supreme/prezentacii_2025/156_AI_Benchmarking_Justice_bernaziuk.pdf</a:t>
            </a:r>
            <a:r>
              <a:rPr lang="en-US" sz="2100" dirty="0">
                <a:solidFill>
                  <a:srgbClr val="002949"/>
                </a:solidFill>
                <a:ea typeface="Roboto Condensed Light" panose="02000000000000000000" pitchFamily="2" charset="0"/>
                <a:cs typeface="Times New Roman" panose="02020603050405020304" pitchFamily="18" charset="0"/>
              </a:rPr>
              <a:t>  </a:t>
            </a:r>
          </a:p>
          <a:p>
            <a:pPr marL="742950" indent="-514350" algn="just">
              <a:lnSpc>
                <a:spcPct val="100000"/>
              </a:lnSpc>
              <a:spcBef>
                <a:spcPts val="600"/>
              </a:spcBef>
              <a:spcAft>
                <a:spcPts val="0"/>
              </a:spcAft>
              <a:buFont typeface="+mj-lt"/>
              <a:buAutoNum type="arabicPeriod"/>
            </a:pPr>
            <a:r>
              <a:rPr lang="en-US" sz="2100" dirty="0">
                <a:solidFill>
                  <a:srgbClr val="002949"/>
                </a:solidFill>
                <a:ea typeface="Roboto Condensed Light" panose="02000000000000000000" pitchFamily="2" charset="0"/>
                <a:cs typeface="Times New Roman" panose="02020603050405020304" pitchFamily="18" charset="0"/>
              </a:rPr>
              <a:t>Bernaziuk Ian. Artificial Intelligence in the Ukrainian Judiciary: Charting the Course Under the Digital Gavel </a:t>
            </a:r>
            <a:r>
              <a:rPr lang="en-US" sz="2100" dirty="0">
                <a:solidFill>
                  <a:srgbClr val="002949"/>
                </a:solidFill>
                <a:ea typeface="Roboto Condensed Light" panose="02000000000000000000" pitchFamily="2" charset="0"/>
                <a:cs typeface="Times New Roman" panose="02020603050405020304" pitchFamily="18" charset="0"/>
                <a:hlinkClick r:id="rId5"/>
              </a:rPr>
              <a:t>https://constitutionalist.com.ua/artificial-intelligence-in-the-ukrainian-judiciary-charting-the-course-under-the-digital-gavel</a:t>
            </a:r>
            <a:r>
              <a:rPr lang="en-US" sz="2100" dirty="0">
                <a:solidFill>
                  <a:srgbClr val="002949"/>
                </a:solidFill>
                <a:ea typeface="Roboto Condensed Light" panose="02000000000000000000" pitchFamily="2" charset="0"/>
                <a:cs typeface="Times New Roman" panose="02020603050405020304" pitchFamily="18" charset="0"/>
              </a:rPr>
              <a:t>   </a:t>
            </a:r>
          </a:p>
          <a:p>
            <a:pPr marL="742950" indent="-514350" algn="just">
              <a:lnSpc>
                <a:spcPct val="100000"/>
              </a:lnSpc>
              <a:spcBef>
                <a:spcPts val="600"/>
              </a:spcBef>
              <a:spcAft>
                <a:spcPts val="0"/>
              </a:spcAft>
              <a:buFont typeface="+mj-lt"/>
              <a:buAutoNum type="arabicPeriod"/>
            </a:pPr>
            <a:r>
              <a:rPr lang="en-US" sz="2100" dirty="0">
                <a:solidFill>
                  <a:srgbClr val="002949"/>
                </a:solidFill>
                <a:ea typeface="Roboto Condensed Light" panose="02000000000000000000" pitchFamily="2" charset="0"/>
                <a:cs typeface="Times New Roman" panose="02020603050405020304" pitchFamily="18" charset="0"/>
              </a:rPr>
              <a:t>Bernaziuk Yan, Barikova Anna. Discretion in Applying Provisions of Law: Linguistic Prospects for AI and Machine Learning. </a:t>
            </a:r>
            <a:r>
              <a:rPr lang="en-US" sz="2100" dirty="0" smtClean="0">
                <a:solidFill>
                  <a:srgbClr val="002949"/>
                </a:solidFill>
                <a:ea typeface="Roboto Condensed Light" panose="02000000000000000000" pitchFamily="2" charset="0"/>
                <a:cs typeface="Times New Roman" panose="02020603050405020304" pitchFamily="18" charset="0"/>
              </a:rPr>
              <a:t>ECS </a:t>
            </a:r>
            <a:r>
              <a:rPr lang="en-US" sz="2100" dirty="0" smtClean="0">
                <a:solidFill>
                  <a:srgbClr val="002949"/>
                </a:solidFill>
                <a:ea typeface="Roboto Condensed Light" panose="02000000000000000000" pitchFamily="2" charset="0"/>
                <a:cs typeface="Times New Roman" panose="02020603050405020304" pitchFamily="18" charset="0"/>
              </a:rPr>
              <a:t>Transactions, </a:t>
            </a:r>
            <a:r>
              <a:rPr lang="en-US" sz="2100" dirty="0">
                <a:solidFill>
                  <a:srgbClr val="002949"/>
                </a:solidFill>
                <a:ea typeface="Roboto Condensed Light" panose="02000000000000000000" pitchFamily="2" charset="0"/>
                <a:cs typeface="Times New Roman" panose="02020603050405020304" pitchFamily="18" charset="0"/>
              </a:rPr>
              <a:t>2022, 107(1), pp. 18545–18558 </a:t>
            </a:r>
            <a:r>
              <a:rPr lang="en-US" sz="2100" dirty="0">
                <a:solidFill>
                  <a:srgbClr val="002949"/>
                </a:solidFill>
                <a:ea typeface="Roboto Condensed Light" panose="02000000000000000000" pitchFamily="2" charset="0"/>
                <a:cs typeface="Times New Roman" panose="02020603050405020304" pitchFamily="18" charset="0"/>
                <a:hlinkClick r:id="rId6"/>
              </a:rPr>
              <a:t>https://iopscience.iop.org/article/10.1149/10701.18545ecst</a:t>
            </a:r>
            <a:r>
              <a:rPr lang="en-US" sz="2100" dirty="0">
                <a:solidFill>
                  <a:srgbClr val="002949"/>
                </a:solidFill>
                <a:ea typeface="Roboto Condensed Light" panose="02000000000000000000" pitchFamily="2" charset="0"/>
                <a:cs typeface="Times New Roman" panose="02020603050405020304" pitchFamily="18" charset="0"/>
              </a:rPr>
              <a:t>   </a:t>
            </a:r>
            <a:endParaRPr lang="en-US" sz="21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sz="24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84856A05-E435-ACBA-5CD5-26AB8DAB78F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85D6B00-1EA4-36FF-A04E-12B8C6FF3FF2}"/>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C72312A-62A4-7783-2E06-B7ABAA4FB12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35C13D66-1D1C-352B-9FA7-94BE7E7B13F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25</a:t>
            </a:r>
            <a:endParaRPr lang="en-US" sz="1400" dirty="0">
              <a:solidFill>
                <a:srgbClr val="002949"/>
              </a:solidFill>
            </a:endParaRPr>
          </a:p>
        </p:txBody>
      </p:sp>
    </p:spTree>
    <p:extLst>
      <p:ext uri="{BB962C8B-B14F-4D97-AF65-F5344CB8AC3E}">
        <p14:creationId xmlns:p14="http://schemas.microsoft.com/office/powerpoint/2010/main" val="39268804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600971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Thanks for your </a:t>
            </a:r>
            <a:r>
              <a:rPr lang="en-US" altLang="ru-RU" sz="4400" dirty="0" smtClean="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attention!</a:t>
            </a:r>
            <a:endPar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26</a:t>
            </a:fld>
            <a:endParaRPr lang="uk-UA" altLang="uk-UA" dirty="0">
              <a:solidFill>
                <a:srgbClr val="00294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6788C-C9DA-151D-9F5A-177D3BF3579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EF6BD0-C070-06BC-BE47-CEBFF10D5AD6}"/>
              </a:ext>
            </a:extLst>
          </p:cNvPr>
          <p:cNvSpPr>
            <a:spLocks noGrp="1"/>
          </p:cNvSpPr>
          <p:nvPr>
            <p:ph type="title"/>
          </p:nvPr>
        </p:nvSpPr>
        <p:spPr>
          <a:xfrm>
            <a:off x="775880" y="500062"/>
            <a:ext cx="10515600" cy="792773"/>
          </a:xfrm>
        </p:spPr>
        <p:txBody>
          <a:bodyPr/>
          <a:lstStyle/>
          <a:p>
            <a:pPr algn="ctr"/>
            <a:r>
              <a:rPr lang="en-US" sz="4000" b="1" dirty="0">
                <a:solidFill>
                  <a:srgbClr val="004E9E"/>
                </a:solidFill>
                <a:ea typeface="Roboto Condensed Light" panose="02000000000000000000" pitchFamily="2" charset="0"/>
                <a:cs typeface="Times New Roman" panose="02020603050405020304" pitchFamily="18" charset="0"/>
              </a:rPr>
              <a:t>AI use among the population of Ukraine</a:t>
            </a:r>
            <a:br>
              <a:rPr lang="en-US" sz="4000" b="1" dirty="0">
                <a:solidFill>
                  <a:srgbClr val="004E9E"/>
                </a:solidFill>
                <a:ea typeface="Roboto Condensed Light" panose="02000000000000000000" pitchFamily="2" charset="0"/>
                <a:cs typeface="Times New Roman" panose="02020603050405020304" pitchFamily="18" charset="0"/>
              </a:rPr>
            </a:br>
            <a:r>
              <a:rPr lang="en-US" sz="1900" b="1" dirty="0">
                <a:solidFill>
                  <a:srgbClr val="004E9E"/>
                </a:solidFill>
                <a:ea typeface="Roboto Condensed Light" panose="02000000000000000000" pitchFamily="2" charset="0"/>
                <a:cs typeface="Times New Roman" panose="02020603050405020304" pitchFamily="18" charset="0"/>
                <a:hlinkClick r:id="rId2"/>
              </a:rPr>
              <a:t>https://www.kiis.com.ua/?</a:t>
            </a:r>
            <a:r>
              <a:rPr lang="en-US" sz="1900" b="1" dirty="0" smtClean="0">
                <a:solidFill>
                  <a:srgbClr val="004E9E"/>
                </a:solidFill>
                <a:ea typeface="Roboto Condensed Light" panose="02000000000000000000" pitchFamily="2" charset="0"/>
                <a:cs typeface="Times New Roman" panose="02020603050405020304" pitchFamily="18" charset="0"/>
                <a:hlinkClick r:id="rId2"/>
              </a:rPr>
              <a:t>lang=ukr&amp;cat=reports&amp;id=1599&amp;page=1</a:t>
            </a:r>
            <a:r>
              <a:rPr lang="uk-UA" sz="1900" b="1" dirty="0" smtClean="0">
                <a:solidFill>
                  <a:srgbClr val="004E9E"/>
                </a:solidFill>
                <a:ea typeface="Roboto Condensed Light" panose="02000000000000000000" pitchFamily="2" charset="0"/>
                <a:cs typeface="Times New Roman" panose="02020603050405020304" pitchFamily="18" charset="0"/>
              </a:rPr>
              <a:t> </a:t>
            </a:r>
            <a:endParaRPr lang="en-US" sz="19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81392E50-A495-B091-1CB7-45944AFD6FEF}"/>
              </a:ext>
            </a:extLst>
          </p:cNvPr>
          <p:cNvSpPr>
            <a:spLocks noGrp="1"/>
          </p:cNvSpPr>
          <p:nvPr>
            <p:ph idx="1"/>
          </p:nvPr>
        </p:nvSpPr>
        <p:spPr>
          <a:xfrm>
            <a:off x="327804" y="1565563"/>
            <a:ext cx="11395494" cy="4157375"/>
          </a:xfrm>
        </p:spPr>
        <p:txBody>
          <a:bodyPr/>
          <a:lstStyle/>
          <a:p>
            <a:pPr marL="0" indent="0" algn="just">
              <a:buNone/>
            </a:pPr>
            <a:r>
              <a:rPr lang="en-US" sz="3800" dirty="0">
                <a:solidFill>
                  <a:srgbClr val="002949"/>
                </a:solidFill>
                <a:ea typeface="Roboto Condensed Light" panose="02000000000000000000" pitchFamily="2" charset="0"/>
              </a:rPr>
              <a:t>Over the course of one year (2025–2026), the share of regular AI users in Ukraine increased from 17% to 27%. One in every six Ukrainians (17%) uses AI on a daily basis.</a:t>
            </a:r>
          </a:p>
          <a:p>
            <a:pPr marL="0" indent="0" algn="just">
              <a:buNone/>
            </a:pPr>
            <a:r>
              <a:rPr lang="en-US" sz="3800" dirty="0">
                <a:solidFill>
                  <a:srgbClr val="002949"/>
                </a:solidFill>
                <a:ea typeface="Roboto Condensed Light" panose="02000000000000000000" pitchFamily="2" charset="0"/>
              </a:rPr>
              <a:t>Digital readiness of young people: 58% of Ukrainians aged 18–29 are regular AI users. </a:t>
            </a:r>
            <a:endParaRPr lang="uk-UA" sz="3800" dirty="0" smtClean="0">
              <a:solidFill>
                <a:srgbClr val="002949"/>
              </a:solidFill>
              <a:ea typeface="Roboto Condensed Light" panose="02000000000000000000" pitchFamily="2" charset="0"/>
            </a:endParaRPr>
          </a:p>
          <a:p>
            <a:pPr marL="0" indent="0" algn="just">
              <a:buNone/>
            </a:pPr>
            <a:r>
              <a:rPr lang="en-US" sz="3800" dirty="0" smtClean="0">
                <a:solidFill>
                  <a:srgbClr val="002949"/>
                </a:solidFill>
                <a:ea typeface="Roboto Condensed Light" panose="02000000000000000000" pitchFamily="2" charset="0"/>
              </a:rPr>
              <a:t>This </a:t>
            </a:r>
            <a:r>
              <a:rPr lang="en-US" sz="3800" dirty="0">
                <a:solidFill>
                  <a:srgbClr val="002949"/>
                </a:solidFill>
                <a:ea typeface="Roboto Condensed Light" panose="02000000000000000000" pitchFamily="2" charset="0"/>
              </a:rPr>
              <a:t>is shaping a new generation of court users who expect faster and more digitally enabled justice.</a:t>
            </a:r>
          </a:p>
        </p:txBody>
      </p:sp>
      <p:sp>
        <p:nvSpPr>
          <p:cNvPr id="4" name="Text Placeholder 2">
            <a:extLst>
              <a:ext uri="{FF2B5EF4-FFF2-40B4-BE49-F238E27FC236}">
                <a16:creationId xmlns:a16="http://schemas.microsoft.com/office/drawing/2014/main" id="{FE49D598-B6E3-03F6-FA80-4A21015A2D2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3987853-FC29-1DA9-A971-A6BDC8864DD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F917820-39AC-D49E-4469-5B31C7C7701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713040A-885F-329C-87BD-828B282A9E5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3</a:t>
            </a:r>
            <a:endParaRPr lang="uk-UA" sz="1400" dirty="0">
              <a:solidFill>
                <a:srgbClr val="002949"/>
              </a:solidFill>
            </a:endParaRPr>
          </a:p>
        </p:txBody>
      </p:sp>
    </p:spTree>
    <p:extLst>
      <p:ext uri="{BB962C8B-B14F-4D97-AF65-F5344CB8AC3E}">
        <p14:creationId xmlns:p14="http://schemas.microsoft.com/office/powerpoint/2010/main" val="1045078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6788C-C9DA-151D-9F5A-177D3BF3579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EF6BD0-C070-06BC-BE47-CEBFF10D5AD6}"/>
              </a:ext>
            </a:extLst>
          </p:cNvPr>
          <p:cNvSpPr>
            <a:spLocks noGrp="1"/>
          </p:cNvSpPr>
          <p:nvPr>
            <p:ph type="title"/>
          </p:nvPr>
        </p:nvSpPr>
        <p:spPr>
          <a:xfrm>
            <a:off x="775879" y="500063"/>
            <a:ext cx="10896415" cy="745302"/>
          </a:xfrm>
        </p:spPr>
        <p:txBody>
          <a:bodyPr/>
          <a:lstStyle/>
          <a:p>
            <a:pPr algn="ctr"/>
            <a:r>
              <a:rPr lang="en-US" sz="3400" b="1" dirty="0">
                <a:solidFill>
                  <a:srgbClr val="004E9E"/>
                </a:solidFill>
                <a:ea typeface="Roboto Condensed Light" panose="02000000000000000000" pitchFamily="2" charset="0"/>
                <a:cs typeface="Times New Roman" panose="02020603050405020304" pitchFamily="18" charset="0"/>
              </a:rPr>
              <a:t>Signing of the Council of Europe Framework Convention on </a:t>
            </a:r>
            <a:r>
              <a:rPr lang="en-US" sz="3400" b="1" dirty="0" smtClean="0">
                <a:solidFill>
                  <a:srgbClr val="004E9E"/>
                </a:solidFill>
                <a:ea typeface="Roboto Condensed Light" panose="02000000000000000000" pitchFamily="2" charset="0"/>
                <a:cs typeface="Times New Roman" panose="02020603050405020304" pitchFamily="18" charset="0"/>
              </a:rPr>
              <a:t>AI</a:t>
            </a:r>
            <a:r>
              <a:rPr lang="en-US" sz="4000" b="1" dirty="0">
                <a:solidFill>
                  <a:srgbClr val="004E9E"/>
                </a:solidFill>
                <a:ea typeface="Roboto Condensed Light" panose="02000000000000000000" pitchFamily="2" charset="0"/>
                <a:cs typeface="Times New Roman" panose="02020603050405020304" pitchFamily="18" charset="0"/>
              </a:rPr>
              <a:t/>
            </a:r>
            <a:br>
              <a:rPr lang="en-US" sz="4000" b="1" dirty="0">
                <a:solidFill>
                  <a:srgbClr val="004E9E"/>
                </a:solidFill>
                <a:ea typeface="Roboto Condensed Light" panose="02000000000000000000" pitchFamily="2" charset="0"/>
                <a:cs typeface="Times New Roman" panose="02020603050405020304" pitchFamily="18" charset="0"/>
              </a:rPr>
            </a:br>
            <a:r>
              <a:rPr lang="en-US" sz="1400" b="1" dirty="0">
                <a:solidFill>
                  <a:srgbClr val="004E9E"/>
                </a:solidFill>
                <a:ea typeface="Roboto Condensed Light" panose="02000000000000000000" pitchFamily="2" charset="0"/>
                <a:cs typeface="Times New Roman" panose="02020603050405020304" pitchFamily="18" charset="0"/>
                <a:hlinkClick r:id="rId2"/>
              </a:rPr>
              <a:t>https://</a:t>
            </a:r>
            <a:r>
              <a:rPr lang="en-US" sz="1400" b="1" dirty="0" smtClean="0">
                <a:solidFill>
                  <a:srgbClr val="004E9E"/>
                </a:solidFill>
                <a:ea typeface="Roboto Condensed Light" panose="02000000000000000000" pitchFamily="2" charset="0"/>
                <a:cs typeface="Times New Roman" panose="02020603050405020304" pitchFamily="18" charset="0"/>
                <a:hlinkClick r:id="rId2"/>
              </a:rPr>
              <a:t>www.kmu.gov.ua/news/bezpechnyi-shi-dlia-milioniv-ukraintsiv-ukraina-pidpysala-ramkovu-konventsiiu-pro-shtuchnyi-intelekt-ta-prava-liudyny</a:t>
            </a:r>
            <a:r>
              <a:rPr lang="uk-UA" sz="1400" b="1" dirty="0" smtClean="0">
                <a:solidFill>
                  <a:srgbClr val="004E9E"/>
                </a:solidFill>
                <a:ea typeface="Roboto Condensed Light" panose="02000000000000000000" pitchFamily="2" charset="0"/>
                <a:cs typeface="Times New Roman" panose="02020603050405020304" pitchFamily="18" charset="0"/>
              </a:rPr>
              <a:t> </a:t>
            </a:r>
            <a:endParaRPr lang="en-US" sz="14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81392E50-A495-B091-1CB7-45944AFD6FEF}"/>
              </a:ext>
            </a:extLst>
          </p:cNvPr>
          <p:cNvSpPr>
            <a:spLocks noGrp="1"/>
          </p:cNvSpPr>
          <p:nvPr>
            <p:ph idx="1"/>
          </p:nvPr>
        </p:nvSpPr>
        <p:spPr>
          <a:xfrm>
            <a:off x="327804" y="1529909"/>
            <a:ext cx="11395494" cy="4193029"/>
          </a:xfrm>
        </p:spPr>
        <p:txBody>
          <a:bodyPr/>
          <a:lstStyle/>
          <a:p>
            <a:pPr marL="0" indent="0" algn="just">
              <a:buNone/>
            </a:pPr>
            <a:r>
              <a:rPr lang="en-US" sz="3200" dirty="0">
                <a:solidFill>
                  <a:srgbClr val="002949"/>
                </a:solidFill>
                <a:ea typeface="Roboto Condensed Light" panose="02000000000000000000" pitchFamily="2" charset="0"/>
              </a:rPr>
              <a:t>Ukraine is demonstrating its commitment to European standards of justice: on 15 May 2025, Ukraine signed the Council of Europe Framework Convention on Artificial Intelligence, Human Rights, Democracy and the Rule of Law (CETS No. 225).</a:t>
            </a:r>
          </a:p>
          <a:p>
            <a:pPr marL="0" indent="0" algn="just">
              <a:buNone/>
            </a:pPr>
            <a:r>
              <a:rPr lang="en-US" sz="3200" dirty="0">
                <a:solidFill>
                  <a:srgbClr val="002949"/>
                </a:solidFill>
                <a:ea typeface="Roboto Condensed Light" panose="02000000000000000000" pitchFamily="2" charset="0"/>
              </a:rPr>
              <a:t>By taking this step, Ukraine undertook to ensure that the use of AI in the public sector would not undermine the principles of judicial independence, access to justice, and protection of privacy. This lays an international legal foundation for the implementation of technologies in line with the Human-in-the-Loop principle.</a:t>
            </a:r>
          </a:p>
        </p:txBody>
      </p:sp>
      <p:sp>
        <p:nvSpPr>
          <p:cNvPr id="4" name="Text Placeholder 2">
            <a:extLst>
              <a:ext uri="{FF2B5EF4-FFF2-40B4-BE49-F238E27FC236}">
                <a16:creationId xmlns:a16="http://schemas.microsoft.com/office/drawing/2014/main" id="{FE49D598-B6E3-03F6-FA80-4A21015A2D2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3987853-FC29-1DA9-A971-A6BDC8864DD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F917820-39AC-D49E-4469-5B31C7C7701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713040A-885F-329C-87BD-828B282A9E5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4</a:t>
            </a:r>
            <a:endParaRPr lang="uk-UA" sz="1400" dirty="0">
              <a:solidFill>
                <a:srgbClr val="002949"/>
              </a:solidFill>
            </a:endParaRPr>
          </a:p>
        </p:txBody>
      </p:sp>
    </p:spTree>
    <p:extLst>
      <p:ext uri="{BB962C8B-B14F-4D97-AF65-F5344CB8AC3E}">
        <p14:creationId xmlns:p14="http://schemas.microsoft.com/office/powerpoint/2010/main" val="4143104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6788C-C9DA-151D-9F5A-177D3BF3579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EF6BD0-C070-06BC-BE47-CEBFF10D5AD6}"/>
              </a:ext>
            </a:extLst>
          </p:cNvPr>
          <p:cNvSpPr>
            <a:spLocks noGrp="1"/>
          </p:cNvSpPr>
          <p:nvPr>
            <p:ph type="title"/>
          </p:nvPr>
        </p:nvSpPr>
        <p:spPr>
          <a:xfrm>
            <a:off x="775880" y="500062"/>
            <a:ext cx="11152884" cy="1190385"/>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European integration benchmarks under Chapter 23 within Cluster 1: Fundamentals</a:t>
            </a:r>
            <a:r>
              <a:rPr lang="en-US" sz="4000" b="1" dirty="0">
                <a:solidFill>
                  <a:srgbClr val="004E9E"/>
                </a:solidFill>
                <a:ea typeface="Roboto Condensed Light" panose="02000000000000000000" pitchFamily="2" charset="0"/>
                <a:cs typeface="Times New Roman" panose="02020603050405020304" pitchFamily="18" charset="0"/>
              </a:rPr>
              <a:t/>
            </a:r>
            <a:br>
              <a:rPr lang="en-US" sz="40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www.eurointegration.com.ua/files/5/2/5256f03-23-benchmarks-eng.pdf</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en-US" sz="1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81392E50-A495-B091-1CB7-45944AFD6FEF}"/>
              </a:ext>
            </a:extLst>
          </p:cNvPr>
          <p:cNvSpPr>
            <a:spLocks noGrp="1"/>
          </p:cNvSpPr>
          <p:nvPr>
            <p:ph idx="1"/>
          </p:nvPr>
        </p:nvSpPr>
        <p:spPr>
          <a:xfrm>
            <a:off x="327804" y="1794689"/>
            <a:ext cx="11395494" cy="3928249"/>
          </a:xfrm>
        </p:spPr>
        <p:txBody>
          <a:bodyPr/>
          <a:lstStyle/>
          <a:p>
            <a:pPr marL="0" indent="0" algn="just">
              <a:buNone/>
            </a:pPr>
            <a:r>
              <a:rPr lang="en-US" sz="3200" dirty="0">
                <a:solidFill>
                  <a:srgbClr val="002949"/>
                </a:solidFill>
                <a:ea typeface="Roboto Condensed Light" panose="02000000000000000000" pitchFamily="2" charset="0"/>
              </a:rPr>
              <a:t>In the course of Ukraine’s EU accession process, the justice system is actively implementing the codified benchmarks of Chapter 23 “Judiciary and Fundamental Rights”, communicated in February 2026.</a:t>
            </a:r>
          </a:p>
          <a:p>
            <a:pPr marL="0" indent="0" algn="just">
              <a:buNone/>
            </a:pPr>
            <a:r>
              <a:rPr lang="en-US" sz="3200" dirty="0">
                <a:solidFill>
                  <a:srgbClr val="002949"/>
                </a:solidFill>
                <a:ea typeface="Roboto Condensed Light" panose="02000000000000000000" pitchFamily="2" charset="0"/>
              </a:rPr>
              <a:t>The EU’s codified benchmarks for Chapter 23 specifically identify the promotion of digitalisation of the justice system (IBM 23.4.5) and the improvement of case allocation (IBM 23.2.6), thereby establishing for Ukraine a framework of institutional efficiency, accountability, and proper administration of justice.</a:t>
            </a:r>
          </a:p>
        </p:txBody>
      </p:sp>
      <p:sp>
        <p:nvSpPr>
          <p:cNvPr id="4" name="Text Placeholder 2">
            <a:extLst>
              <a:ext uri="{FF2B5EF4-FFF2-40B4-BE49-F238E27FC236}">
                <a16:creationId xmlns:a16="http://schemas.microsoft.com/office/drawing/2014/main" id="{FE49D598-B6E3-03F6-FA80-4A21015A2D2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3987853-FC29-1DA9-A971-A6BDC8864DD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F917820-39AC-D49E-4469-5B31C7C7701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713040A-885F-329C-87BD-828B282A9E5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5</a:t>
            </a:r>
            <a:endParaRPr lang="uk-UA" sz="1400" dirty="0">
              <a:solidFill>
                <a:srgbClr val="002949"/>
              </a:solidFill>
            </a:endParaRPr>
          </a:p>
        </p:txBody>
      </p:sp>
    </p:spTree>
    <p:extLst>
      <p:ext uri="{BB962C8B-B14F-4D97-AF65-F5344CB8AC3E}">
        <p14:creationId xmlns:p14="http://schemas.microsoft.com/office/powerpoint/2010/main" val="2152338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817705" cy="1067836"/>
          </a:xfrm>
        </p:spPr>
        <p:txBody>
          <a:bodyPr/>
          <a:lstStyle/>
          <a:p>
            <a:pPr algn="ctr"/>
            <a:r>
              <a:rPr lang="en-US" sz="4000" dirty="0">
                <a:solidFill>
                  <a:srgbClr val="004E9E"/>
                </a:solidFill>
                <a:ea typeface="Roboto Condensed Light" panose="02000000000000000000" pitchFamily="2" charset="0"/>
              </a:rPr>
              <a:t>State strategy: Action Plan for the regulation of AI</a:t>
            </a:r>
            <a:br>
              <a:rPr lang="en-US" sz="40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https://zakon.rada.gov.ua/laws/show/457-2025-%</a:t>
            </a:r>
            <a:r>
              <a:rPr lang="en-US" sz="2000" dirty="0" smtClean="0">
                <a:solidFill>
                  <a:srgbClr val="004E9E"/>
                </a:solidFill>
                <a:ea typeface="Roboto Condensed Light" panose="02000000000000000000" pitchFamily="2" charset="0"/>
                <a:hlinkClick r:id="rId2"/>
              </a:rPr>
              <a:t>D1%80#Text</a:t>
            </a:r>
            <a:r>
              <a:rPr lang="uk-UA" sz="2000" dirty="0" smtClean="0">
                <a:solidFill>
                  <a:srgbClr val="004E9E"/>
                </a:solidFill>
                <a:ea typeface="Roboto Condensed Light" panose="02000000000000000000" pitchFamily="2" charset="0"/>
              </a:rPr>
              <a:t> </a:t>
            </a:r>
            <a:endParaRPr lang="en-US"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607126"/>
            <a:ext cx="11395494" cy="4257651"/>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A key policy instrument for AI development in Ukraine is Cabinet of Ministers of Ukraine Order No. 457-r dated 9 May 2025, which approved the Action Plan for the implementation of the Concept for the Development of Artificial Intelligence.</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This document assigns a specific task to the Ministry of Digital Transformation to develop and submit a comprehensive legislative framework for the legal regulation of AI in Ukraine by the end of 2026, aligning the national approach with the European AI Act.</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6</a:t>
            </a:r>
            <a:endParaRPr lang="en-US" sz="1400" dirty="0">
              <a:solidFill>
                <a:srgbClr val="002949"/>
              </a:solidFill>
            </a:endParaRPr>
          </a:p>
        </p:txBody>
      </p:sp>
    </p:spTree>
    <p:extLst>
      <p:ext uri="{BB962C8B-B14F-4D97-AF65-F5344CB8AC3E}">
        <p14:creationId xmlns:p14="http://schemas.microsoft.com/office/powerpoint/2010/main" val="293470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587036" y="377506"/>
            <a:ext cx="11136262" cy="897621"/>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Code of Judicial Ethics (Article 16): permitted and prohibited uses of AI</a:t>
            </a:r>
            <a:br>
              <a:rPr lang="en-US" sz="3200" b="1" dirty="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a:t>
            </a:r>
            <a:r>
              <a:rPr lang="en-US" sz="2000" b="1" dirty="0" smtClean="0">
                <a:solidFill>
                  <a:srgbClr val="004E9E"/>
                </a:solidFill>
                <a:ea typeface="Roboto Condensed Light" panose="02000000000000000000" pitchFamily="2" charset="0"/>
                <a:cs typeface="Times New Roman" panose="02020603050405020304" pitchFamily="18" charset="0"/>
                <a:hlinkClick r:id="rId2"/>
              </a:rPr>
              <a:t>zakon.rada.gov.ua/rada/show/n0001415-24#Text</a:t>
            </a:r>
            <a:r>
              <a:rPr lang="uk-UA" sz="2000" b="1" dirty="0" smtClean="0">
                <a:solidFill>
                  <a:srgbClr val="004E9E"/>
                </a:solidFill>
                <a:ea typeface="Roboto Condensed Light" panose="02000000000000000000" pitchFamily="2" charset="0"/>
                <a:cs typeface="Times New Roman" panose="02020603050405020304" pitchFamily="18" charset="0"/>
              </a:rPr>
              <a:t> </a:t>
            </a:r>
            <a:endParaRPr lang="en-US" sz="20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413164"/>
            <a:ext cx="11395494" cy="4451614"/>
          </a:xfrm>
        </p:spPr>
        <p:txBody>
          <a:bodyPr/>
          <a:lstStyle/>
          <a:p>
            <a:pPr indent="0" algn="just">
              <a:lnSpc>
                <a:spcPct val="100000"/>
              </a:lnSpc>
              <a:spcBef>
                <a:spcPts val="0"/>
              </a:spcBef>
              <a:spcAft>
                <a:spcPts val="600"/>
              </a:spcAft>
              <a:buNone/>
            </a:pPr>
            <a:r>
              <a:rPr lang="en-US" sz="3100" dirty="0"/>
              <a:t>Ukraine became one of the first countries to enshrine the use of AI in judicial ethical standards.</a:t>
            </a:r>
          </a:p>
          <a:p>
            <a:pPr indent="0" algn="just">
              <a:lnSpc>
                <a:spcPct val="100000"/>
              </a:lnSpc>
              <a:spcBef>
                <a:spcPts val="0"/>
              </a:spcBef>
              <a:spcAft>
                <a:spcPts val="600"/>
              </a:spcAft>
              <a:buNone/>
            </a:pPr>
            <a:r>
              <a:rPr lang="en-US" sz="3100" dirty="0"/>
              <a:t>In September 2024, the Congress of Judges of Ukraine introduced a new Article 16 into the Code of Judicial Ethics.</a:t>
            </a:r>
          </a:p>
          <a:p>
            <a:pPr indent="0" algn="just">
              <a:lnSpc>
                <a:spcPct val="100000"/>
              </a:lnSpc>
              <a:spcBef>
                <a:spcPts val="0"/>
              </a:spcBef>
              <a:spcAft>
                <a:spcPts val="600"/>
              </a:spcAft>
              <a:buNone/>
            </a:pPr>
            <a:r>
              <a:rPr lang="en-US" sz="3100" dirty="0"/>
              <a:t>This Article defines AI as an exclusively auxiliary tool. Its use is permissible only insofar as it does not affect judicial independence or impartiality, does not involve the evaluation of evidence, does not interfere with final decision-making, and does not violate legal requirements</a:t>
            </a:r>
            <a:r>
              <a:rPr lang="en-US" sz="3100" dirty="0" smtClean="0"/>
              <a:t>.</a:t>
            </a:r>
            <a:endParaRPr lang="en-US" sz="310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7</a:t>
            </a:fld>
            <a:endParaRPr lang="en-US" sz="1400" dirty="0">
              <a:solidFill>
                <a:srgbClr val="002949"/>
              </a:solidFill>
            </a:endParaRPr>
          </a:p>
        </p:txBody>
      </p:sp>
    </p:spTree>
    <p:extLst>
      <p:ext uri="{BB962C8B-B14F-4D97-AF65-F5344CB8AC3E}">
        <p14:creationId xmlns:p14="http://schemas.microsoft.com/office/powerpoint/2010/main" val="2656577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B0E57-DDD0-D333-5744-5AF67256192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E3A414-4AB2-9755-769E-9F15094F89AB}"/>
              </a:ext>
            </a:extLst>
          </p:cNvPr>
          <p:cNvSpPr>
            <a:spLocks noGrp="1"/>
          </p:cNvSpPr>
          <p:nvPr>
            <p:ph type="title"/>
          </p:nvPr>
        </p:nvSpPr>
        <p:spPr>
          <a:xfrm>
            <a:off x="775879" y="377506"/>
            <a:ext cx="10896415" cy="908369"/>
          </a:xfrm>
        </p:spPr>
        <p:txBody>
          <a:bodyPr/>
          <a:lstStyle/>
          <a:p>
            <a:pPr algn="ctr"/>
            <a:r>
              <a:rPr lang="en-US" sz="3200" dirty="0">
                <a:solidFill>
                  <a:srgbClr val="004E9E"/>
                </a:solidFill>
                <a:ea typeface="Roboto Condensed Light" panose="02000000000000000000" pitchFamily="2" charset="0"/>
              </a:rPr>
              <a:t>Commentary on the Code of Judicial Ethics regarding AI (2026).</a:t>
            </a:r>
            <a:br>
              <a:rPr lang="en-US" sz="32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a:t>
            </a:r>
            <a:r>
              <a:rPr lang="en-US" sz="2000" dirty="0" smtClean="0">
                <a:solidFill>
                  <a:srgbClr val="004E9E"/>
                </a:solidFill>
                <a:ea typeface="Roboto Condensed Light" panose="02000000000000000000" pitchFamily="2" charset="0"/>
                <a:hlinkClick r:id="rId2"/>
              </a:rPr>
              <a:t>rsu.gov.ua/uploads/news/risenna-rsu-no-14-vid-02032026-p-f631879b7f.pdf</a:t>
            </a:r>
            <a:r>
              <a:rPr lang="uk-UA" sz="2000" dirty="0" smtClean="0">
                <a:solidFill>
                  <a:srgbClr val="004E9E"/>
                </a:solidFill>
                <a:ea typeface="Roboto Condensed Light" panose="02000000000000000000" pitchFamily="2" charset="0"/>
              </a:rPr>
              <a:t> </a:t>
            </a:r>
            <a:endParaRPr lang="en-US"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B19D092B-F4DD-BF19-6D6A-1EF87AC08E6D}"/>
              </a:ext>
            </a:extLst>
          </p:cNvPr>
          <p:cNvSpPr>
            <a:spLocks noGrp="1"/>
          </p:cNvSpPr>
          <p:nvPr>
            <p:ph idx="1"/>
          </p:nvPr>
        </p:nvSpPr>
        <p:spPr>
          <a:xfrm>
            <a:off x="327804" y="1454727"/>
            <a:ext cx="11395494" cy="4410051"/>
          </a:xfrm>
        </p:spPr>
        <p:txBody>
          <a:bodyPr/>
          <a:lstStyle/>
          <a:p>
            <a:pPr indent="0" algn="just">
              <a:lnSpc>
                <a:spcPct val="100000"/>
              </a:lnSpc>
              <a:spcBef>
                <a:spcPts val="0"/>
              </a:spcBef>
              <a:spcAft>
                <a:spcPts val="600"/>
              </a:spcAft>
              <a:buNone/>
            </a:pPr>
            <a:r>
              <a:rPr lang="en-US" sz="3200" dirty="0">
                <a:solidFill>
                  <a:srgbClr val="002949"/>
                </a:solidFill>
                <a:ea typeface="Roboto Condensed Light" panose="02000000000000000000" pitchFamily="2" charset="0"/>
                <a:cs typeface="Times New Roman" panose="02020603050405020304" pitchFamily="18" charset="0"/>
              </a:rPr>
              <a:t>To clarify the new ethical boundaries, on 2 March 2026 the Council of Judges of Ukraine (Decision No. 14) officially approved a detailed Commentary on the Code of Judicial Ethics.</a:t>
            </a:r>
          </a:p>
          <a:p>
            <a:pPr indent="0" algn="just">
              <a:lnSpc>
                <a:spcPct val="100000"/>
              </a:lnSpc>
              <a:spcBef>
                <a:spcPts val="0"/>
              </a:spcBef>
              <a:spcAft>
                <a:spcPts val="600"/>
              </a:spcAft>
              <a:buNone/>
            </a:pPr>
            <a:r>
              <a:rPr lang="en-US" sz="3200" dirty="0">
                <a:solidFill>
                  <a:srgbClr val="002949"/>
                </a:solidFill>
                <a:ea typeface="Roboto Condensed Light" panose="02000000000000000000" pitchFamily="2" charset="0"/>
                <a:cs typeface="Times New Roman" panose="02020603050405020304" pitchFamily="18" charset="0"/>
              </a:rPr>
              <a:t>The Commentary establishes strict prohibitions: AI may not suggest the outcome of a case, carry out the legal assessment of facts, or prepare the reasoning part of a judgment without effective judicial control. Only the systematisation of materials, case-law research, and linguistic analysis of text are permitted.</a:t>
            </a:r>
          </a:p>
        </p:txBody>
      </p:sp>
      <p:sp>
        <p:nvSpPr>
          <p:cNvPr id="4" name="Text Placeholder 2">
            <a:extLst>
              <a:ext uri="{FF2B5EF4-FFF2-40B4-BE49-F238E27FC236}">
                <a16:creationId xmlns:a16="http://schemas.microsoft.com/office/drawing/2014/main" id="{0790EAD3-B25A-BD15-32EA-2B15D52E9EC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316796D-D4C0-6908-EE69-475A00818D85}"/>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7E7092-5748-4FBE-7F2C-DCC8BED8CE1A}"/>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6717D078-0642-EEBB-3AB3-6B01B77B8A3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8</a:t>
            </a:r>
            <a:endParaRPr lang="en-US" sz="1400" dirty="0">
              <a:solidFill>
                <a:srgbClr val="002949"/>
              </a:solidFill>
            </a:endParaRPr>
          </a:p>
        </p:txBody>
      </p:sp>
    </p:spTree>
    <p:extLst>
      <p:ext uri="{BB962C8B-B14F-4D97-AF65-F5344CB8AC3E}">
        <p14:creationId xmlns:p14="http://schemas.microsoft.com/office/powerpoint/2010/main" val="1067363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817705" cy="1408431"/>
          </a:xfrm>
        </p:spPr>
        <p:txBody>
          <a:bodyPr/>
          <a:lstStyle/>
          <a:p>
            <a:pPr algn="ctr"/>
            <a:r>
              <a:rPr lang="en-US" sz="3400" dirty="0">
                <a:solidFill>
                  <a:srgbClr val="004E9E"/>
                </a:solidFill>
                <a:ea typeface="Roboto Condensed Light" panose="02000000000000000000" pitchFamily="2" charset="0"/>
              </a:rPr>
              <a:t>Guidance for legal professionals (Ministry of Digital Transformation and Ministry of Justice)</a:t>
            </a:r>
            <a:br>
              <a:rPr lang="en-US" sz="34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a:t>
            </a:r>
            <a:r>
              <a:rPr lang="en-US" sz="1800" dirty="0" smtClean="0">
                <a:solidFill>
                  <a:srgbClr val="004E9E"/>
                </a:solidFill>
                <a:ea typeface="Roboto Condensed Light" panose="02000000000000000000" pitchFamily="2" charset="0"/>
                <a:hlinkClick r:id="rId2"/>
              </a:rPr>
              <a:t>constitutionalist.com.ua/rekomendatsii-z-vidpovidalnoho-vykorystannia-shtuchnoho-intelektu-dlia-pravnykiv</a:t>
            </a:r>
            <a:r>
              <a:rPr lang="uk-UA" sz="1800" dirty="0" smtClean="0">
                <a:solidFill>
                  <a:srgbClr val="004E9E"/>
                </a:solidFill>
                <a:ea typeface="Roboto Condensed Light" panose="02000000000000000000" pitchFamily="2" charset="0"/>
              </a:rPr>
              <a:t> </a:t>
            </a:r>
            <a:endParaRPr lang="en-US"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63236" y="1785938"/>
            <a:ext cx="11623964" cy="4078840"/>
          </a:xfrm>
        </p:spPr>
        <p:txBody>
          <a:bodyPr/>
          <a:lstStyle/>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In July 2025, the Ministry of Digital Transformation jointly with the Ministry of Justice developed specialised “Recommendations on the Responsible Use of Artificial Intelligence for Legal Professionals”.</a:t>
            </a:r>
          </a:p>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The document incorporates the principle of protection of legal professional privilege and commercial secrecy, expressly advising against entering clients’ personal data into open generative models due to the risks of secondary use.</a:t>
            </a:r>
          </a:p>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This is an important step towards building an ecosystem of responsible AI use in justice.</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Integration of AI into the Justice System of Ukraine: Normative Boundaries, Technological Sovereignty, and Case-Law</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9</a:t>
            </a:r>
            <a:endParaRPr lang="en-US" sz="1400" dirty="0">
              <a:solidFill>
                <a:srgbClr val="002949"/>
              </a:solidFill>
            </a:endParaRPr>
          </a:p>
        </p:txBody>
      </p:sp>
    </p:spTree>
    <p:extLst>
      <p:ext uri="{BB962C8B-B14F-4D97-AF65-F5344CB8AC3E}">
        <p14:creationId xmlns:p14="http://schemas.microsoft.com/office/powerpoint/2010/main" val="1210163482"/>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7301</TotalTime>
  <Words>3021</Words>
  <Application>Microsoft Office PowerPoint</Application>
  <PresentationFormat>Широкий екран</PresentationFormat>
  <Paragraphs>167</Paragraphs>
  <Slides>26</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26</vt:i4>
      </vt:variant>
    </vt:vector>
  </HeadingPairs>
  <TitlesOfParts>
    <vt:vector size="31" baseType="lpstr">
      <vt:lpstr>Arial</vt:lpstr>
      <vt:lpstr>Calibri Light</vt:lpstr>
      <vt:lpstr>Roboto Condensed Light</vt:lpstr>
      <vt:lpstr>Times New Roman</vt:lpstr>
      <vt:lpstr>Верховний Суд</vt:lpstr>
      <vt:lpstr>Презентація PowerPoint</vt:lpstr>
      <vt:lpstr>AGENDA</vt:lpstr>
      <vt:lpstr>AI use among the population of Ukraine https://www.kiis.com.ua/?lang=ukr&amp;cat=reports&amp;id=1599&amp;page=1 </vt:lpstr>
      <vt:lpstr>Signing of the Council of Europe Framework Convention on AI https://www.kmu.gov.ua/news/bezpechnyi-shi-dlia-milioniv-ukraintsiv-ukraina-pidpysala-ramkovu-konventsiiu-pro-shtuchnyi-intelekt-ta-prava-liudyny </vt:lpstr>
      <vt:lpstr>European integration benchmarks under Chapter 23 within Cluster 1: Fundamentals https://www.eurointegration.com.ua/files/5/2/5256f03-23-benchmarks-eng.pdf </vt:lpstr>
      <vt:lpstr>State strategy: Action Plan for the regulation of AI https://zakon.rada.gov.ua/laws/show/457-2025-%D1%80#Text </vt:lpstr>
      <vt:lpstr>Code of Judicial Ethics (Article 16): permitted and prohibited uses of AI https://zakon.rada.gov.ua/rada/show/n0001415-24#Text </vt:lpstr>
      <vt:lpstr>Commentary on the Code of Judicial Ethics regarding AI (2026). https://rsu.gov.ua/uploads/news/risenna-rsu-no-14-vid-02032026-p-f631879b7f.pdf </vt:lpstr>
      <vt:lpstr>Guidance for legal professionals (Ministry of Digital Transformation and Ministry of Justice) https://constitutionalist.com.ua/rekomendatsii-z-vidpovidalnoho-vykorystannia-shtuchnoho-intelektu-dlia-pravnykiv </vt:lpstr>
      <vt:lpstr>Regulation on the Use of AI Technologies by Employees of the Office of the Supreme Court https://court.gov.ua/storage/portal/supreme/rizne/ADMINISTRATIVE_ORDER_HEAD_OFFICE_SC.pdf </vt:lpstr>
      <vt:lpstr>Institutional rules of the High Anti-Corruption Court (HACC) https://court.gov.ua/storage/portal/hcac/documents/orders/19.12.2024_56.pdf </vt:lpstr>
      <vt:lpstr>HACC Development Strategy for 2026–2028 https://court.gov.ua/storage/portal/hcac/self-governance/decisions/20.11.2025_1.pdf </vt:lpstr>
      <vt:lpstr>National cybersecurity standards for AI systems (2026) https://cip.gov.ua/ua/docs/nakaz-administraciyi-derzhspeczv-yazku-vid-23-02-2026-154-pro-zatverdzhennya-rekomendacii-z-kiberzakhistu-informaciino-komunikaciinikh-sistem-yaki-vikoristovuyut-tekhnologiyi-shtuchnogo-intelektu </vt:lpstr>
      <vt:lpstr>Concept for the development of the USICS: AI in the architecture of judicial proceedings https://court.gov.ua/storage/portal/dsa/normatyvno-pravova%20baza/N_178_2025_dodatok.pdf </vt:lpstr>
      <vt:lpstr>Modernisation of the Supreme Court Case-law Database 2.0 https://lpd.court.gov.ua </vt:lpstr>
      <vt:lpstr>Pilot project of the Cabinet of Ministers of Ukraine:  AI assistant for administrative offences https://interfax.com.ua/news/telecom/1132630.html </vt:lpstr>
      <vt:lpstr>Development of “Sovereign AI” and the national Diia AI model https://thedigital.gov.ua/news/progress/pochynayemo-pratsiuvaty-z-nvidia-dlia-rozbudovy-suverennoho-shi-v-ukrayini </vt:lpstr>
      <vt:lpstr>Fundamental position: AI is not a source of law or an expert (Ruling of the Supreme Court dated 08.02.2024 in case No. 925/200/22) https://reyestr.court.gov.ua/Review/116900222 </vt:lpstr>
      <vt:lpstr>Combating AI “hallucinations” and lawyers’ liability (Rulings of the Supreme Court dated 15.01.2026 in case No. 240/14153/24) https://reyestr.court.gov.ua/Review/133336040   </vt:lpstr>
      <vt:lpstr>Prohibition on substituting judicial reasoning with AI-generated text (Ruling of the Kyiv Court of Appeal dated 30.07.2025 in case No. 11-кп/824/1818/2025) https://reyestr.court.gov.ua/Review/129699665 </vt:lpstr>
      <vt:lpstr>Rejection of AI analysis as procedural evidence (Judgment of the Supreme Court dated 08.07.2025 in case No. 925/496/24) https://reyestr.court.gov.ua/Review/128775966 </vt:lpstr>
      <vt:lpstr>Protection of privacy: blocking attempts at AI de-anonymisation in criminal proceedings (Ruling of the Appeals Chamber of the HACC dated 01.09.2025 in case No. 991/3222/25) https://reyestr.court.gov.ua/Review/129856098 </vt:lpstr>
      <vt:lpstr>Procedural time limits are not suspended due to the use of AI (Ruling of the Supreme Court dated 19.06.2025, case No. 520/6119/23) https://reyestr.court.gov.ua/Review/128263149 </vt:lpstr>
      <vt:lpstr>Assessment of a judge’s impartiality is not subject to algorithmic analysis (Ruling of the Supreme Court dated 12.09.2025 in case No. 750/6682/23) https://reyestr.court.gov.ua/Review/130231491 </vt:lpstr>
      <vt:lpstr>PREVIOUS RESEARCH AND AUTHOR’S CONTRIBUTIONS</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548</cp:revision>
  <cp:lastPrinted>2025-06-05T10:48:47Z</cp:lastPrinted>
  <dcterms:created xsi:type="dcterms:W3CDTF">2018-11-30T10:25:38Z</dcterms:created>
  <dcterms:modified xsi:type="dcterms:W3CDTF">2026-04-01T14:53:47Z</dcterms:modified>
</cp:coreProperties>
</file>