
<file path=[Content_Types].xml><?xml version="1.0" encoding="utf-8"?>
<Types xmlns="http://schemas.openxmlformats.org/package/2006/content-types"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994" r:id="rId3"/>
    <p:sldId id="1066" r:id="rId4"/>
    <p:sldId id="1080" r:id="rId5"/>
    <p:sldId id="1058" r:id="rId6"/>
    <p:sldId id="1078" r:id="rId7"/>
    <p:sldId id="1060" r:id="rId8"/>
    <p:sldId id="1070" r:id="rId9"/>
    <p:sldId id="958" r:id="rId10"/>
    <p:sldId id="1044" r:id="rId11"/>
    <p:sldId id="1046" r:id="rId12"/>
    <p:sldId id="954" r:id="rId13"/>
    <p:sldId id="1062" r:id="rId14"/>
    <p:sldId id="1082" r:id="rId15"/>
    <p:sldId id="1085" r:id="rId16"/>
    <p:sldId id="1083" r:id="rId17"/>
    <p:sldId id="1108" r:id="rId18"/>
    <p:sldId id="1040" r:id="rId19"/>
    <p:sldId id="279" r:id="rId20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994"/>
            <p14:sldId id="1066"/>
            <p14:sldId id="1080"/>
            <p14:sldId id="1058"/>
            <p14:sldId id="1078"/>
            <p14:sldId id="1060"/>
            <p14:sldId id="1070"/>
            <p14:sldId id="958"/>
            <p14:sldId id="1044"/>
            <p14:sldId id="1046"/>
            <p14:sldId id="954"/>
            <p14:sldId id="1062"/>
            <p14:sldId id="1082"/>
            <p14:sldId id="1085"/>
            <p14:sldId id="1083"/>
            <p14:sldId id="1108"/>
            <p14:sldId id="1040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  <p:cmAuthor id="2" name="Ян Олександрович Берназюк" initials="ЯОБ" lastIdx="0" clrIdx="1">
    <p:extLst>
      <p:ext uri="{19B8F6BF-5375-455C-9EA6-DF929625EA0E}">
        <p15:presenceInfo xmlns:p15="http://schemas.microsoft.com/office/powerpoint/2012/main" userId="S-1-5-21-788283012-2006182406-367807169-8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7" autoAdjust="0"/>
    <p:restoredTop sz="93555" autoAdjust="0"/>
  </p:normalViewPr>
  <p:slideViewPr>
    <p:cSldViewPr snapToGrid="0">
      <p:cViewPr varScale="1">
        <p:scale>
          <a:sx n="49" d="100"/>
          <a:sy n="49" d="100"/>
        </p:scale>
        <p:origin x="42" y="354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25.04.2026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25.04.2026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 dirty="0"/>
          </a:p>
        </p:txBody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25.04.2026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komentar-do-statti-16-vykorystannia-suddeiu-tekhnolohij-shi-kodeksu-suddivskoi-etyky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komentar-do-statti-16-vykorystannia-suddeiu-tekhnolohij-shi-kodeksu-suddivskoi-etyk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dsa/normatyvno-pravova%20baza/N_178_2025_dodatok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cip.gov.ua/ua/docs/nakaz-administraciyi-derzhspeczv-yazku-vid-23-02-2026-154-pro-zatverdzhennya-rekomendacii-z-kiberzakhistu-informaciino-komunikaciinikh-sistem-yaki-vikoristovuyut-tekhnologiyi-shtuchnogo-intelektu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rekomendatsii-z-vidpovidalnoho-vykorystannia-shtuchnoho-intelektu-dlia-pravnykiv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avojustice.eu/ua/post/shtuchnij-intelekt-u-sudovomu-administruvanni-mizhnarodnij-dosvid-ta-ukrayinski-praktiki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13" Type="http://schemas.openxmlformats.org/officeDocument/2006/relationships/hyperlink" Target="https://youtu.be/-qJ2FCeOEWQ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12" Type="http://schemas.openxmlformats.org/officeDocument/2006/relationships/hyperlink" Target="https://youtu.be/UlghLhHV8os?si=nCpvAl5p5KP3tY_G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6" Type="http://schemas.openxmlformats.org/officeDocument/2006/relationships/hyperlink" Target="https://court.gov.ua/storage/portal/supreme/prezent2026/183_Preparing_Ukrainian_Judges_for_AI_bernaziuk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11" Type="http://schemas.openxmlformats.org/officeDocument/2006/relationships/hyperlink" Target="https://court.gov.ua/storage/portal/supreme/135.%20Limits_of_Interference_Private_Life_under_National_Security%20Threats_bernaziuk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5" Type="http://schemas.openxmlformats.org/officeDocument/2006/relationships/hyperlink" Target="https://court.gov.ua/storage/portal/supreme/prezent2026/182_Integration_AI_into_Ukraine%E2%80%99s_Justice_System_bernaziuk.pdf" TargetMode="External"/><Relationship Id="rId10" Type="http://schemas.openxmlformats.org/officeDocument/2006/relationships/hyperlink" Target="https://court.gov.ua/storage/portal/supreme/161.%20Future_justice_independent_humane%20AI-era_bernaziuk%20%D0%B3%D0%BE%D1%82%D0%BE%D0%B2%D0%BE.pdf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law.ukma.edu.ua/wp-content/uploads/2025/11/Rule-of-Law-and-AI-Challenges.pdf" TargetMode="External"/><Relationship Id="rId14" Type="http://schemas.openxmlformats.org/officeDocument/2006/relationships/hyperlink" Target="https://constitutionalist.com.ua/komentar-do-statti-16-vykorystannia-suddeiu-tekhnolohij-shi-kodeksu-suddivskoi-etyky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documents/orders/19.12.2024_56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documents/orders/19.12.2024_56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documents/orders/19.12.2024_56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self-governance/decisions/20.11.2025_1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self-governance/decisions/20.11.2025_1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ccje-opinion-no-26-2023-final/1680adade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opinion-no-28-2025-of-the-ccje-published-/4880296bf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8824" y="397472"/>
            <a:ext cx="516037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600" dirty="0">
                <a:solidFill>
                  <a:schemeClr val="bg1"/>
                </a:solidFill>
              </a:rPr>
              <a:t>ГО «Фундація ДЕЮРЕ» (</a:t>
            </a:r>
            <a:r>
              <a:rPr lang="en-US" altLang="uk-UA" sz="1600" dirty="0">
                <a:solidFill>
                  <a:schemeClr val="bg1"/>
                </a:solidFill>
              </a:rPr>
              <a:t>DEJURE Foundation).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600" noProof="0" dirty="0">
                <a:solidFill>
                  <a:schemeClr val="bg1"/>
                </a:solidFill>
              </a:rPr>
              <a:t>Вищий антикорупційний суд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600" noProof="0" dirty="0">
                <a:solidFill>
                  <a:schemeClr val="bg1"/>
                </a:solidFill>
              </a:rPr>
              <a:t>Міністерства закордонних </a:t>
            </a:r>
            <a:r>
              <a:rPr lang="ru-RU" altLang="uk-UA" sz="1600" dirty="0">
                <a:solidFill>
                  <a:schemeClr val="bg1"/>
                </a:solidFill>
              </a:rPr>
              <a:t>справ </a:t>
            </a:r>
            <a:r>
              <a:rPr lang="uk-UA" sz="1600" noProof="0" dirty="0">
                <a:solidFill>
                  <a:schemeClr val="bg1"/>
                </a:solidFill>
              </a:rPr>
              <a:t>Німеччини</a:t>
            </a:r>
            <a:endParaRPr lang="uk-UA" altLang="uk-UA" sz="16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600" dirty="0">
                <a:solidFill>
                  <a:schemeClr val="bg1"/>
                </a:solidFill>
              </a:rPr>
              <a:t>Четвертий муткорт із суддівської етики (2026)</a:t>
            </a:r>
            <a:endParaRPr lang="uk-UA" altLang="uk-UA" sz="16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chemeClr val="bg1"/>
                </a:solidFill>
              </a:rPr>
              <a:t>26 квітня 2026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4000" dirty="0">
                <a:solidFill>
                  <a:schemeClr val="bg1"/>
                </a:solidFill>
              </a:rPr>
              <a:t>ШІ у правосудді: етичні межі та </a:t>
            </a:r>
            <a:r>
              <a:rPr lang="uk-UA" sz="4000" noProof="0" dirty="0">
                <a:solidFill>
                  <a:schemeClr val="bg1"/>
                </a:solidFill>
              </a:rPr>
              <a:t>професійні ризики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E5CEF-5750-EC83-94C9-5652E8A64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99E81-A801-3EB2-E3A0-BE696FBCF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09753"/>
          </a:xfrm>
        </p:spPr>
        <p:txBody>
          <a:bodyPr/>
          <a:lstStyle/>
          <a:p>
            <a:pPr algn="ctr"/>
            <a:r>
              <a:rPr lang="uk-UA" sz="32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Коментар до Кодексу суддівської етики, затверджений рішенням Ради суддів України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 02.03.2026 № 14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https://constitutionalist.com.ua/komentar-do-statti-16-vykorystannia-suddeiu-tekhnolohij-shi-kodeksu-suddivskoi-etyky</a:t>
            </a: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1C61EF0-4C12-1FC4-A4F9-D04394A78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13906"/>
            <a:ext cx="11395494" cy="4250872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організація та систематизація доказів, наприклад, створення хронології подій на основі документів, індексація великих масивів текстових доказів для полегшення пошуку, виявлення дублікатів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аналіз структурованих даних: наприклад, аналіз фінансових транзакцій на предмет нетипових операцій у справах про економічні злочини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виявлення певних об’єктів на фото- чи відеоматеріалах (наприклад, розпізнавання облич або номерних знаків) (при цьому висновок про значення цього об’єкта робить суддя)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ефективно обробляти великі обсяги інформації, знаходити тенденції, виявляти зв’язки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пошук релевантної практики (як допоміжна функція)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494053B-7319-D526-C109-8BEC51E7B86C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706F233-DADC-64AE-F204-60909C5C5A7C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BEF7E1-B867-0618-C6BD-52F02B3620E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A32D7AA-EEBF-1689-0C0C-E7FDFD0317ED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11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261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C4CD5-B435-64AA-C230-31DA221ED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383EAE-38BC-E9C3-7E56-21CA9E129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09753"/>
          </a:xfrm>
        </p:spPr>
        <p:txBody>
          <a:bodyPr/>
          <a:lstStyle/>
          <a:p>
            <a:pPr algn="ctr"/>
            <a:r>
              <a:rPr lang="uk-UA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Коментар до Кодексу суддівської етики, затверджений рішенням Ради суддів України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 02.03.2026 № 14</a:t>
            </a:r>
            <a:b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https://constitutionalist.com.ua/komentar-do-statti-16-vykorystannia-suddeiu-tekhnolohij-shi-kodeksu-suddivskoi-etyky</a:t>
            </a: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5046F4D-D199-081A-3E64-4709032F6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13906"/>
            <a:ext cx="11395494" cy="4250872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Оцінка доказів не може бути делегована ШІ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не може пропонувати результат справи (наприклад, рішення про задоволення)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не може здійснювати юридичну кваліфікацію фактів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Суддя не може використовувати ШІ для визначення пріоритетності чи достовірності доказів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Заборонено автоматизоване визначення достовірності чи важливості доказів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Заборонено тлумачення права та ухвалення рішень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Заборонена підготовка мотивувальної частини рішень без контролю з боку судді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Заборонено делегування ухвалення рішення ШІ, оскільки це означало б відмову від суддівської функції та відповідальності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15C093A-6E31-0E5C-3E34-5C5B85DF299E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D4D5922-9E73-0C0B-12D8-A452305D250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96FFAE1-9EC4-40CD-3899-7898239C485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237E508-1CAC-CBC3-C098-E0C27F84643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023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ВС (Наказ від 08.12.</a:t>
            </a:r>
            <a:r>
              <a:rPr lang="en-US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20</a:t>
            </a:r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25 № 117)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https://court.gov.ua/storage/portal/supreme/rizne/Polozhennya_SHI.pdf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   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узагальнення судової практики з метою забезпечення її єдності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судових рішень із метою виявлення системних причин виникнення спорів (превентивне правосуддя) та підготовки пропозицій щодо вдосконалення законодавства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наповнення Бази правових позицій Верховного Суду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 на основі відкритих джерел інформації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підготовка аналітичних документів і звітів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повторюваних робочих процесів, візуалізація даних у вигляді графіків і діаграм тощо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та поширення інформації про діяльність Верховного Суду, сприяння веденню вебсторінок Верховного Суду в соціальних мережах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чат-ботів, зокрема, для забезпечення зворотного зв'язку з відвідувачами Верховного Суду й учасниками судових процесів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добір матеріалів для саморозвитку, підвищення кваліфікації та професійного навчання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нових ідей та підходів до організації робочих процесів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переклад документів з іноземних мов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виконання суто технічних завдань (наприклад, перевірка граматики, форматування тексту, транскрибування)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ВС (Наказ від 08.12.</a:t>
            </a:r>
            <a:r>
              <a:rPr lang="en-US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20</a:t>
            </a:r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25 № 117)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https://court.gov.ua/storage/portal/supreme/rizne/Polozhennya_SHI.pdf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   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не може замінити професійну діяльність працівника (його критичне мислення, фахове судження, правову кваліфікацію та прийняття остаточного рішення)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використовувати загальнодоступні технології ШІ для роботи з інформацією з обмеженим доступом (конфіденційною, таємною та службовою інформацією)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опрацювання документів, які містять відомості, що охороняються законом, у тому числі таємницю ухвалення судового рішення та інформацію із закритого судового засідання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автоматичне створення проєктів рішень та будь-яких інших процесуальних документів, що ухвалюються у межах судового провадження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прогнозувати індивідуальні рішення суддів у конкретних справах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опрацювання матеріалів судової справи, що містять персональні дані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аналіз та моніторинг поведінки працівників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завантажувати службові документи, що містять інформацію з обмеженим доступом, у тому числі персональні дані суб'єктів звернення або учасників процесу, банківську таємницю, адвокатську таємницю тощо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2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7342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Концепція ЄСІКС (наказ ДСА України від 30.04.2025 № 178)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ru-RU" sz="20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https://court.gov.ua/storage/portal/dsa/normatyvno-pravova%20baza/N_178_2025_dodatok.pdf</a:t>
            </a:r>
            <a:r>
              <a:rPr lang="ru-RU" sz="2000" dirty="0">
                <a:solidFill>
                  <a:srgbClr val="004E9E"/>
                </a:solidFill>
                <a:ea typeface="Roboto Condensed Light" panose="02000000000000000000" pitchFamily="2" charset="0"/>
              </a:rPr>
              <a:t>  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21493"/>
            <a:ext cx="11395494" cy="4364165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Захист інформації в Системі здійснюється шляхом побудови комплексної системи захисту інформації (КСЗІ) з підтвердженою відповідністю. У Системі повинно обов’язково логуватися: ідентифікація користувачів, результати операцій з обробки інформації та спроби несанкціонованих дій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Штучний інтелект може бути використаний для деперсоналізації (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PII Removal)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маскування конфіденційної інформації (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Data Masking).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Система повинна забезпечити автоматизовану обробку та знеособлення судових рішень відповідно до вимог законодавства про захист персональних даних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172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947418" cy="1249817"/>
          </a:xfrm>
        </p:spPr>
        <p:txBody>
          <a:bodyPr/>
          <a:lstStyle/>
          <a:p>
            <a:pPr algn="ctr"/>
            <a:r>
              <a:rPr lang="uk-UA" sz="2600" dirty="0">
                <a:solidFill>
                  <a:srgbClr val="004E9E"/>
                </a:solidFill>
                <a:ea typeface="Roboto Condensed Light" panose="02000000000000000000" pitchFamily="2" charset="0"/>
              </a:rPr>
              <a:t>Рекомендації з кіберзахисту інформаційно-комунікаційних систем, які використовують технології ШІ (наказ </a:t>
            </a:r>
            <a:r>
              <a:rPr lang="ru-RU" sz="2600" dirty="0">
                <a:solidFill>
                  <a:srgbClr val="004E9E"/>
                </a:solidFill>
                <a:ea typeface="Roboto Condensed Light" panose="02000000000000000000" pitchFamily="2" charset="0"/>
              </a:rPr>
              <a:t>Держспецзв’язку від 23.02.2026 № 154)</a:t>
            </a:r>
            <a:br>
              <a:rPr lang="ru-RU" sz="26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https://cip.gov.ua/ua/docs/nakaz-administraciyi-derzhspeczv-yazku-vid-23-02-2026-154-pro-zatverdzhennya-rekomendacii-z-kiberzakhistu-informaciino-komunikaciinikh-sistem-yaki-vikoristovuyut-tekhnologiyi-shtuchnogo-intelektu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r>
              <a:rPr lang="ru-RU" sz="2000" dirty="0">
                <a:solidFill>
                  <a:srgbClr val="004E9E"/>
                </a:solidFill>
                <a:ea typeface="Roboto Condensed Light" panose="02000000000000000000" pitchFamily="2" charset="0"/>
              </a:rPr>
              <a:t>  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66807"/>
            <a:ext cx="11395494" cy="4097970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пропонують таксономію специфічних для систем із штучним інтелектом кіберзагроз і заходів з кіберзахисту, які забезпечують усунення негативного впливу від їх реалізації.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Упередженість у даних може бути наслідком використання іноземних продуктів, які не є адаптованими до українських реалій. Власник забезпечує перевірку моделей на наявність будь-яких упереджень.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Диференціальна конфіденційність — підхід, що використовується для гарантування того, що аналіз великих наборів даних або навчання моделей ШІ не розкриває окремо вибрані персональні дані в цьому наборі.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73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79356"/>
          </a:xfrm>
        </p:spPr>
        <p:txBody>
          <a:bodyPr/>
          <a:lstStyle/>
          <a:p>
            <a:pPr algn="ctr"/>
            <a:r>
              <a:rPr lang="uk-UA" sz="3400" dirty="0">
                <a:solidFill>
                  <a:srgbClr val="004E9E"/>
                </a:solidFill>
                <a:ea typeface="Roboto Condensed Light" panose="02000000000000000000" pitchFamily="2" charset="0"/>
              </a:rPr>
              <a:t>Рекомендації з відповідального використання штучного інтелекту для правників 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8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https://constitutionalist.com.ua/rekomendatsii-z-vidpovidalnoho-vykorystannia-shtuchnoho-intelektu-dlia-pravnykiv</a:t>
            </a:r>
            <a:r>
              <a:rPr lang="uk-UA" sz="18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r>
              <a:rPr lang="en-US" sz="18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r>
              <a:rPr lang="ru-RU" sz="1800" dirty="0">
                <a:solidFill>
                  <a:srgbClr val="004E9E"/>
                </a:solidFill>
                <a:ea typeface="Roboto Condensed Light" panose="02000000000000000000" pitchFamily="2" charset="0"/>
              </a:rPr>
              <a:t>  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9393"/>
            <a:ext cx="11395494" cy="4185384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підвищення рівня безпеки та повного контролю над потоками даних рекомендовано використовувати версії моделей із відкритим кодом (open-source), які можна розгорнути на власних серверах (self-hosted)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Правники повинні забезпечити, щоб будь-які персональні дані були видалені або анонімізовані перед введенням інформації в систему ШІ. Це дозволяє уникнути ризику вторинного використання даних для навчання моделей третіми особами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000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1160348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Вебінар «Роль ШІ в судовому адмініструванні: підвищення ефективності роботи команд»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https://www.pravojustice.eu/ua/post/shtuchnij-intelekt-u-sudovomu-administruvanni-mizhnarodnij-dosvid-ta-ukrayinski-praktiki</a:t>
            </a:r>
            <a:r>
              <a:rPr lang="uk-UA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3817"/>
            <a:ext cx="11395494" cy="419096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24 лютого 2026 року відбувся вебінар, організований </a:t>
            </a:r>
            <a:r>
              <a:rPr lang="en-US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International Association for Court Administration (IACA),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Державною судовою адміністрацією України та Проєктом ЄС «Право-</a:t>
            </a:r>
            <a:r>
              <a:rPr lang="en-US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Justice» (EU Project Pravo-Justice / Expertise France),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 метою обговорення практичного досвіду впровадження ШІ та нормативних рамок для представників судової системи.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Спікерами заходу виступили Богдан Крикливенко з темою про стандартні операційні процедури та Модельне положення щодо ШІ в судах, Расім Бабанли - використання генеративного ШІ в Базі правових позицій Верховного Суду, Кен Хві Тан із доповіддю про комплексну інтеграцію ШІ в Сінгапурі та Майкл Навін - проєкти ШІ в судах США та доступні практичні ресурси.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18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689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0D323-AE4D-80E4-0E71-D0D5182B3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BB2D1CC0-46E8-5832-495F-E1A1090F5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527836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Берназюк Ян. Штучний інтелект та система правосуддя України: результати співпраці у році, що минув </a:t>
            </a:r>
            <a:r>
              <a:rPr lang="en-US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2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Цифрова ера правосуддя: роль ШІ у забезпеченні єдності судової практики в Україні </a:t>
            </a:r>
            <a:r>
              <a:rPr lang="en-US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2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2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2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2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2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2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2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2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uk-UA" sz="12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2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2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2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Benchmarking Justice: Can AI Uphold the Rule of Law? </a:t>
            </a:r>
            <a:r>
              <a:rPr lang="en-US" altLang="uk-UA" sz="1200" kern="100" dirty="0">
                <a:solidFill>
                  <a:srgbClr val="002949"/>
                </a:solidFill>
                <a:cs typeface="Times New Roman" panose="02020603050405020304" pitchFamily="18" charset="0"/>
                <a:hlinkClick r:id="rId9"/>
              </a:rPr>
              <a:t>https://law.ukma.edu.ua/wp-content/uploads/2025/11/Rule-of-Law-and-AI-Challenges.pdf</a:t>
            </a:r>
            <a:r>
              <a:rPr lang="en-US" altLang="uk-UA" sz="12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 </a:t>
            </a:r>
            <a:endParaRPr lang="uk-UA" altLang="uk-UA" sz="1200" kern="100" dirty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200" dirty="0">
                <a:solidFill>
                  <a:srgbClr val="002949"/>
                </a:solidFill>
              </a:rPr>
              <a:t>9. Берназюк Ян. Правосуддя майбутнього: збереження незалежності та людяності в еру ШІ </a:t>
            </a:r>
            <a:r>
              <a:rPr lang="en-US" altLang="uk-UA" sz="1200" dirty="0">
                <a:solidFill>
                  <a:srgbClr val="002949"/>
                </a:solidFill>
                <a:hlinkClick r:id="rId10"/>
              </a:rPr>
              <a:t>https://court.gov.ua/storage/portal/supreme/161.%20Future_justice_independent_humane%20AI-era_bernaziuk%20%D0%B3%D0%BE%D1%82%D0%BE%D0%B2%D0%BE.pdf</a:t>
            </a:r>
            <a:r>
              <a:rPr lang="uk-UA" altLang="uk-UA" sz="12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200" dirty="0">
                <a:solidFill>
                  <a:srgbClr val="002949"/>
                </a:solidFill>
              </a:rPr>
              <a:t>10. Берназюк Ян. Межі втручання у приватне життя в умовах загроз національній безпеці: стандарти і виклики для правосуддя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200" dirty="0">
                <a:solidFill>
                  <a:srgbClr val="002949"/>
                </a:solidFill>
                <a:hlinkClick r:id="rId11"/>
              </a:rPr>
              <a:t>https://court.gov.ua/storage/portal/supreme/135.%20Limits_of_Interference_Private_Life_under_National_Security%20Threats_bernaziuk.pdf</a:t>
            </a:r>
            <a:r>
              <a:rPr lang="ru-RU" altLang="uk-UA" sz="12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200" dirty="0">
                <a:solidFill>
                  <a:srgbClr val="002949"/>
                </a:solidFill>
              </a:rPr>
              <a:t>11. Берназюк Ян, Фонова Олена. Правосуддя 2035: між правом і кодом. Випуск № 18 подкастів НШСУ </a:t>
            </a:r>
            <a:r>
              <a:rPr lang="ru-RU" altLang="uk-UA" sz="1200" dirty="0">
                <a:solidFill>
                  <a:srgbClr val="002949"/>
                </a:solidFill>
                <a:hlinkClick r:id="rId12"/>
              </a:rPr>
              <a:t>https://youtu.be/UlghLhHV8os?si=nCpvAl5p5KP3tY_G</a:t>
            </a:r>
            <a:r>
              <a:rPr lang="ru-RU" altLang="uk-UA" sz="12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200" dirty="0">
                <a:solidFill>
                  <a:srgbClr val="002949"/>
                </a:solidFill>
              </a:rPr>
              <a:t>12. Штучний інтелект у роботі адвоката та судовому процесі: можливості, межі, відповідальність </a:t>
            </a:r>
            <a:r>
              <a:rPr lang="ru-RU" altLang="uk-UA" sz="1200" dirty="0">
                <a:solidFill>
                  <a:srgbClr val="002949"/>
                </a:solidFill>
                <a:hlinkClick r:id="rId13"/>
              </a:rPr>
              <a:t>https://youtu.be/-qJ2FCeOEWQ</a:t>
            </a:r>
            <a:endParaRPr lang="ru-RU" altLang="uk-UA" sz="1200" dirty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200" dirty="0">
                <a:solidFill>
                  <a:srgbClr val="002949"/>
                </a:solidFill>
              </a:rPr>
              <a:t>13. </a:t>
            </a:r>
            <a:r>
              <a:rPr lang="uk-UA" altLang="uk-UA" sz="1200" dirty="0">
                <a:solidFill>
                  <a:srgbClr val="002949"/>
                </a:solidFill>
              </a:rPr>
              <a:t>Коментар до статті 16 (використання суддею </a:t>
            </a:r>
            <a:r>
              <a:rPr lang="ru-RU" altLang="uk-UA" sz="1200" dirty="0">
                <a:solidFill>
                  <a:srgbClr val="002949"/>
                </a:solidFill>
              </a:rPr>
              <a:t>технологій ШІ) Кодексу суддівської етики </a:t>
            </a:r>
            <a:r>
              <a:rPr lang="ru-RU" altLang="uk-UA" sz="1200" dirty="0">
                <a:solidFill>
                  <a:srgbClr val="002949"/>
                </a:solidFill>
                <a:hlinkClick r:id="rId14"/>
              </a:rPr>
              <a:t>https://constitutionalist.com.ua/komentar-do-statti-16-vykorystannia-suddeiu-tekhnolohij-shi-kodeksu-suddivskoi-etyky</a:t>
            </a:r>
            <a:r>
              <a:rPr lang="ru-RU" altLang="uk-UA" sz="1200" dirty="0">
                <a:solidFill>
                  <a:srgbClr val="002949"/>
                </a:solidFill>
              </a:rPr>
              <a:t> </a:t>
            </a:r>
            <a:endParaRPr lang="en-US" altLang="uk-UA" sz="1200" dirty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uk-UA" sz="1200" dirty="0">
                <a:solidFill>
                  <a:srgbClr val="002949"/>
                </a:solidFill>
              </a:rPr>
              <a:t>14. Bernaziuk Ian. Integration of AI into the Justice System of Ukraine: Normative Boundaries, Technological Sovereignty, and Case-Law (26.03.26) </a:t>
            </a:r>
            <a:r>
              <a:rPr lang="en-US" altLang="uk-UA" sz="1200" dirty="0">
                <a:solidFill>
                  <a:srgbClr val="002949"/>
                </a:solidFill>
                <a:hlinkClick r:id="rId15"/>
              </a:rPr>
              <a:t>https://court.gov.ua/storage/portal/supreme/prezent2026/182_Integration_AI_into_Ukraine%E2%80%99s_Justice_System_bernaziuk.pdf</a:t>
            </a:r>
            <a:r>
              <a:rPr lang="en-US" altLang="uk-UA" sz="1200" dirty="0">
                <a:solidFill>
                  <a:srgbClr val="002949"/>
                </a:solidFill>
              </a:rPr>
              <a:t>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uk-UA" sz="1200" dirty="0">
                <a:solidFill>
                  <a:srgbClr val="002949"/>
                </a:solidFill>
              </a:rPr>
              <a:t>15. Bernaziuk Ian.  Educational and Practice-Oriented Initiatives: Preparing the Judiciary of Ukraine for the Age of AI (27.03.26) </a:t>
            </a:r>
            <a:r>
              <a:rPr lang="en-US" altLang="uk-UA" sz="1200" dirty="0">
                <a:solidFill>
                  <a:srgbClr val="002949"/>
                </a:solidFill>
                <a:hlinkClick r:id="rId16"/>
              </a:rPr>
              <a:t>https://court.gov.ua/storage/portal/supreme/prezent2026/183_Preparing_Ukrainian_Judges_for_AI_bernaziuk.pdf</a:t>
            </a:r>
            <a:r>
              <a:rPr lang="en-US" altLang="uk-UA" sz="1200" dirty="0">
                <a:solidFill>
                  <a:srgbClr val="002949"/>
                </a:solidFill>
              </a:rPr>
              <a:t> </a:t>
            </a: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0506264A-CA60-1228-9A4D-4409394511AB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E07478-08E0-39ED-2AB9-B99B5D34639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563E06CB-6092-36E9-3C6A-1B4FF6B9C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18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F77FF37-91C3-30E3-2BE3-BEC355FD7E7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3015FB7-0082-4B91-F218-B1310B023C9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70360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19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9177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19.12.2024)</a:t>
            </a:r>
            <a:b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https://court.gov.ua/storage/portal/hcac/documents/orders/19.12.2024_56.pdf</a:t>
            </a: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673525"/>
            <a:ext cx="11395494" cy="400406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Сфери використання ШІ: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повторюваних робочих процесів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Оформлення й візуалізація робочих звітів, графіків, діаграм тощо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нових ідей і підходів до організації робочих процесів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контенту, ведення вебсторінок ВАКС у соціальних мережах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чат-ботів для забезпечення зворотного зв'язку від відвідувачів ВАКС та учасників судових процесів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Підвищення професійної кваліфікації працівників ВАКС, зокрема шляхом навчання методів пошуку матеріалів для саморозвитку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85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9177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19.12.2024)</a:t>
            </a:r>
            <a:b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https://court.gov.ua/storage/portal/hcac/documents/orders/19.12.2024_56.pdf</a:t>
            </a: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673525"/>
            <a:ext cx="11395494" cy="4004068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Завантаження службових документів ВАКС до інструментів ШІ (зокрема тих, що працюють на базі хмарних технологій загального доступу) не допускається.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у судочинстві повинно ґрунтуватися на незалежності суду та не має впливати на об'єктивність судового процесу чи замінювати внутрішнє переконання судді.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Працівники Суду зобов'язані дотримуватись вимог щодо захисту інформації з обмеженим доступом та самостійно оцінювати ризики під час роботи з інструментами ШІ.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48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9177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19.12.2024)</a:t>
            </a:r>
            <a:b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https://court.gov.ua/storage/portal/hcac/documents/orders/19.12.2024_56.pdf</a:t>
            </a: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673525"/>
            <a:ext cx="11395494" cy="400406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4. ШІ впроваджується з метою оптимізації витрат матеріальних ресурсів та підвищення рівня діджиталізації як складової ефективного управління судом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5. Будь-які результати, згенеровані ШІ (юридичні тексти, аналітика, переклади), підлягають обов'язковій перевірці на предмет точності, правдивості та відповідності чинному законодавству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6. Засади використання ШІ підлягають регулярному перегляду з урахуванням появи нових технологічних досягнень, кіберзагроз та змін у національному законодавстві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40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3F281-B2C0-784F-40D6-E2D7AD08E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22604-7512-1363-D8B6-19F885E4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Стратегія Вищого антикорупційного суду на 2026–2028 роки,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(рішення </a:t>
            </a:r>
            <a:r>
              <a:rPr lang="uk-UA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зборів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суддів ВАКС № 1 від 20.11.2025)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https://court.gov.ua/storage/portal/hcac/self-governance/decisions/20.11.2025_1.pdf</a:t>
            </a: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 </a:t>
            </a:r>
            <a:endParaRPr lang="en-US" sz="20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F325FC-4291-F84C-7ACD-6749E618E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7160"/>
            <a:ext cx="11395494" cy="3997617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Зростання операційної ефективності суду через використання ШІ та засобів цифровізації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Визначення процесів для оптимізації через ШІ, періодичний перегляд політики його використання та індивідуалізоване навчання колективу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Посилити кібербезпеку та забезпечити захист інформаційних ресурсів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CE0D188-0E91-2AEA-1BD7-AAAB67A36E2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44823F5-7F39-E0B6-07BC-CD0EC2F3062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3EB7B2C-1399-B04B-7FFD-204D4829375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1663194-3B6C-715C-98DA-08C96B0CDE0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6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706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3F281-B2C0-784F-40D6-E2D7AD08E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22604-7512-1363-D8B6-19F885E4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Стратегія Вищого антикорупційного суду на 2026–2028 роки,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(рішення </a:t>
            </a:r>
            <a:r>
              <a:rPr lang="uk-UA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зборів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суддів ВАКС № 1 від 20.11.2025)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https://court.gov.ua/storage/portal/hcac/self-governance/decisions/20.11.2025_1.pdf</a:t>
            </a: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 </a:t>
            </a:r>
            <a:endParaRPr lang="en-US" sz="20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F325FC-4291-F84C-7ACD-6749E618E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7160"/>
            <a:ext cx="11395494" cy="3997617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4. </a:t>
            </a: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Реагування на випадки поширення персональної інформації щодо суддів, публікації приватної інформації, незаконного оприлюднення записів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5. Створення внутрішнього протоколу кризового реагування та підвищення обізнаності суддів щодо кібербезпеки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6. </a:t>
            </a: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Упровадження безпечних IT-рішень для використання робочої е-пошти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CE0D188-0E91-2AEA-1BD7-AAAB67A36E2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44823F5-7F39-E0B6-07BC-CD0EC2F3062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3EB7B2C-1399-B04B-7FFD-204D4829375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1663194-3B6C-715C-98DA-08C96B0CDE0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7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252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№ 26 (2023) of CCJE Moving forward: the use of assistive technology in the judiciary</a:t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https://rm.coe.int/ccje-opinion-no-26-2023-final/1680adade7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09260"/>
            <a:ext cx="11395494" cy="4255517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Контроль над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інструментами обробки даних може фактично передавати процес ухвалення рішень у руки тих, хто їх розробляє, що створює загрозу інституційній незалежності судової влади.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2949"/>
                </a:solidFill>
                <a:ea typeface="Roboto Condensed Light" panose="02000000000000000000" pitchFamily="2" charset="0"/>
              </a:rPr>
              <a:t>Технології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можуть забезпечити можливість здійснення судової влади держави за будь-яких обставин, включаючи надзвичайні чи екстрені ситуації, за умови дотримання принципу верховенства права.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Інструменти обробки даних можуть впливати на управління справами шляхом нав’язування орієнтованих на ефективність підходів, що потенційно суперечать автономії судового ухвалення рішень.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8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777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28 (2025) of CCJE On the importance of judicial well-being for the delivery of justice</a:t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https://rm.coe.int/opinion-no-28-2025-of-the-ccje-published-/4880296bfa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7160"/>
            <a:ext cx="11395494" cy="3688251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Ризики безпеки виходять за межі фізичних загроз і охоплюють суттєві вразливості у сфері кібербезпеки та захисту даних; судді працюють із чутливою персональною та процесуальною інформацією, що робить їх потенційними цілями кібератак і витоків даних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Допоміжні технології повинні використовуватися лише для підтримки та зміцнення верховенства права і не повинні застосовуватися для прогнозування або заміни ухвалення рішень конкретним суддею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9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709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ШІ у правосудді: етичні межі та професійні ризики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10578</TotalTime>
  <Words>2613</Words>
  <Application>Microsoft Office PowerPoint</Application>
  <PresentationFormat>Широкий екран</PresentationFormat>
  <Paragraphs>170</Paragraphs>
  <Slides>19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Засади використання інструментів штучного інтелекту у ВАКС (наказ № 56 від 19.12.2024) https://court.gov.ua/storage/portal/hcac/documents/orders/19.12.2024_56.pdf </vt:lpstr>
      <vt:lpstr>Засади використання інструментів штучного інтелекту у ВАКС (наказ № 56 від 19.12.2024) https://court.gov.ua/storage/portal/hcac/documents/orders/19.12.2024_56.pdf </vt:lpstr>
      <vt:lpstr>Засади використання інструментів штучного інтелекту у ВАКС (наказ № 56 від 19.12.2024) https://court.gov.ua/storage/portal/hcac/documents/orders/19.12.2024_56.pdf </vt:lpstr>
      <vt:lpstr>Стратегія Вищого антикорупційного суду на 2026–2028 роки, (рішення зборів суддів ВАКС № 1 від 20.11.2025) https://court.gov.ua/storage/portal/hcac/self-governance/decisions/20.11.2025_1.pdf   </vt:lpstr>
      <vt:lpstr>Стратегія Вищого антикорупційного суду на 2026–2028 роки, (рішення зборів суддів ВАКС № 1 від 20.11.2025) https://court.gov.ua/storage/portal/hcac/self-governance/decisions/20.11.2025_1.pdf   </vt:lpstr>
      <vt:lpstr>Opinion № 26 (2023) of CCJE Moving forward: the use of assistive technology in the judiciary https://rm.coe.int/ccje-opinion-no-26-2023-final/1680adade7  </vt:lpstr>
      <vt:lpstr>Opinion № 28 (2025) of CCJE On the importance of judicial well-being for the delivery of justice https://rm.coe.int/opinion-no-28-2025-of-the-ccje-published-/4880296bfa  </vt:lpstr>
      <vt:lpstr>Кодекс суддівської етики (СТАТТЯ 16)  https://zakon.rada.gov.ua/rada/show/n0001415-24#Text</vt:lpstr>
      <vt:lpstr>Коментар до Кодексу суддівської етики, затверджений рішенням Ради суддів України від 02.03.2026 № 14 https://constitutionalist.com.ua/komentar-do-statti-16-vykorystannia-suddeiu-tekhnolohij-shi-kodeksu-suddivskoi-etyky </vt:lpstr>
      <vt:lpstr>Коментар до Кодексу суддівської етики, затверджений рішенням Ради суддів України від 02.03.2026 № 14 https://constitutionalist.com.ua/komentar-do-statti-16-vykorystannia-suddeiu-tekhnolohij-shi-kodeksu-suddivskoi-etyky </vt:lpstr>
      <vt:lpstr>Положення про використання технологій ШІ працівниками Апарату ВС (Наказ від 08.12.2025 № 117) https://court.gov.ua/storage/portal/supreme/rizne/Polozhennya_SHI.pdf    </vt:lpstr>
      <vt:lpstr>Положення про використання технологій ШІ працівниками Апарату ВС (Наказ від 08.12.2025 № 117) https://court.gov.ua/storage/portal/supreme/rizne/Polozhennya_SHI.pdf    </vt:lpstr>
      <vt:lpstr>Концепція ЄСІКС (наказ ДСА України від 30.04.2025 № 178) https://court.gov.ua/storage/portal/dsa/normatyvno-pravova%20baza/N_178_2025_dodatok.pdf   </vt:lpstr>
      <vt:lpstr>Рекомендації з кіберзахисту інформаційно-комунікаційних систем, які використовують технології ШІ (наказ Держспецзв’язку від 23.02.2026 № 154) https://cip.gov.ua/ua/docs/nakaz-administraciyi-derzhspeczv-yazku-vid-23-02-2026-154-pro-zatverdzhennya-rekomendacii-z-kiberzakhistu-informaciino-komunikaciinikh-sistem-yaki-vikoristovuyut-tekhnologiyi-shtuchnogo-intelektu    </vt:lpstr>
      <vt:lpstr>Рекомендації з відповідального використання штучного інтелекту для правників  https://constitutionalist.com.ua/rekomendatsii-z-vidpovidalnoho-vykorystannia-shtuchnoho-intelektu-dlia-pravnykiv     </vt:lpstr>
      <vt:lpstr>Вебінар «Роль ШІ в судовому адмініструванні: підвищення ефективності роботи команд» https://www.pravojustice.eu/ua/post/shtuchnij-intelekt-u-sudovomu-administruvanni-mizhnarodnij-dosvid-ta-ukrayinski-praktiki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Берназюк</cp:lastModifiedBy>
  <cp:revision>642</cp:revision>
  <cp:lastPrinted>2026-03-23T10:01:53Z</cp:lastPrinted>
  <dcterms:created xsi:type="dcterms:W3CDTF">2018-11-30T10:25:38Z</dcterms:created>
  <dcterms:modified xsi:type="dcterms:W3CDTF">2026-04-25T20:12:32Z</dcterms:modified>
</cp:coreProperties>
</file>