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handoutMasterIdLst>
    <p:handoutMasterId r:id="rId35"/>
  </p:handoutMasterIdLst>
  <p:sldIdLst>
    <p:sldId id="256" r:id="rId2"/>
    <p:sldId id="948" r:id="rId3"/>
    <p:sldId id="860" r:id="rId4"/>
    <p:sldId id="866" r:id="rId5"/>
    <p:sldId id="962" r:id="rId6"/>
    <p:sldId id="955" r:id="rId7"/>
    <p:sldId id="957" r:id="rId8"/>
    <p:sldId id="971" r:id="rId9"/>
    <p:sldId id="970" r:id="rId10"/>
    <p:sldId id="973" r:id="rId11"/>
    <p:sldId id="974" r:id="rId12"/>
    <p:sldId id="975" r:id="rId13"/>
    <p:sldId id="958" r:id="rId14"/>
    <p:sldId id="935" r:id="rId15"/>
    <p:sldId id="967" r:id="rId16"/>
    <p:sldId id="968" r:id="rId17"/>
    <p:sldId id="950" r:id="rId18"/>
    <p:sldId id="953" r:id="rId19"/>
    <p:sldId id="864" r:id="rId20"/>
    <p:sldId id="945" r:id="rId21"/>
    <p:sldId id="946" r:id="rId22"/>
    <p:sldId id="976" r:id="rId23"/>
    <p:sldId id="964" r:id="rId24"/>
    <p:sldId id="965" r:id="rId25"/>
    <p:sldId id="978" r:id="rId26"/>
    <p:sldId id="527" r:id="rId27"/>
    <p:sldId id="878" r:id="rId28"/>
    <p:sldId id="877" r:id="rId29"/>
    <p:sldId id="881" r:id="rId30"/>
    <p:sldId id="857" r:id="rId31"/>
    <p:sldId id="684" r:id="rId32"/>
    <p:sldId id="279" r:id="rId33"/>
  </p:sldIdLst>
  <p:sldSz cx="12192000" cy="6858000"/>
  <p:notesSz cx="9929813" cy="6797675"/>
  <p:defaultTextStyle>
    <a:defPPr>
      <a:defRPr lang="uk-U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974">
          <p15:clr>
            <a:srgbClr val="A4A3A4"/>
          </p15:clr>
        </p15:guide>
        <p15:guide id="2" orient="horz" pos="368">
          <p15:clr>
            <a:srgbClr val="A4A3A4"/>
          </p15:clr>
        </p15:guide>
        <p15:guide id="3" orient="horz" pos="2160">
          <p15:clr>
            <a:srgbClr val="A4A3A4"/>
          </p15:clr>
        </p15:guide>
        <p15:guide id="4" orient="horz" pos="3816">
          <p15:clr>
            <a:srgbClr val="A4A3A4"/>
          </p15:clr>
        </p15:guide>
        <p15:guide id="5" pos="347">
          <p15:clr>
            <a:srgbClr val="A4A3A4"/>
          </p15:clr>
        </p15:guide>
        <p15:guide id="6" pos="3840">
          <p15:clr>
            <a:srgbClr val="A4A3A4"/>
          </p15:clr>
        </p15:guide>
        <p15:guide id="7" pos="731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949"/>
    <a:srgbClr val="004E9E"/>
    <a:srgbClr val="0086CD"/>
    <a:srgbClr val="F0E8E3"/>
    <a:srgbClr val="E9E0D4"/>
    <a:srgbClr val="EAE3D9"/>
    <a:srgbClr val="E4DACE"/>
    <a:srgbClr val="E3D4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1" autoAdjust="0"/>
    <p:restoredTop sz="94660"/>
  </p:normalViewPr>
  <p:slideViewPr>
    <p:cSldViewPr snapToGrid="0">
      <p:cViewPr varScale="1">
        <p:scale>
          <a:sx n="58" d="100"/>
          <a:sy n="58" d="100"/>
        </p:scale>
        <p:origin x="96" y="1128"/>
      </p:cViewPr>
      <p:guideLst>
        <p:guide orient="horz" pos="3974"/>
        <p:guide orient="horz" pos="368"/>
        <p:guide orient="horz" pos="2160"/>
        <p:guide orient="horz" pos="3816"/>
        <p:guide pos="347"/>
        <p:guide pos="3840"/>
        <p:guide pos="731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4303713" cy="339725"/>
          </a:xfrm>
          <a:prstGeom prst="rect">
            <a:avLst/>
          </a:prstGeom>
        </p:spPr>
        <p:txBody>
          <a:bodyPr vert="horz" lIns="91010" tIns="45505" rIns="91010" bIns="45505" rtlCol="0"/>
          <a:lstStyle>
            <a:lvl1pPr algn="l">
              <a:defRPr sz="1200">
                <a:latin typeface="Roboto Condensed Light" pitchFamily="2" charset="0"/>
              </a:defRPr>
            </a:lvl1pPr>
          </a:lstStyle>
          <a:p>
            <a:pPr>
              <a:defRPr/>
            </a:pPr>
            <a:endParaRPr lang="ru-RU" dirty="0"/>
          </a:p>
        </p:txBody>
      </p:sp>
      <p:sp>
        <p:nvSpPr>
          <p:cNvPr id="3" name="Дата 2"/>
          <p:cNvSpPr>
            <a:spLocks noGrp="1"/>
          </p:cNvSpPr>
          <p:nvPr>
            <p:ph type="dt" sz="quarter" idx="1"/>
          </p:nvPr>
        </p:nvSpPr>
        <p:spPr>
          <a:xfrm>
            <a:off x="5622925" y="0"/>
            <a:ext cx="4305300" cy="339725"/>
          </a:xfrm>
          <a:prstGeom prst="rect">
            <a:avLst/>
          </a:prstGeom>
        </p:spPr>
        <p:txBody>
          <a:bodyPr vert="horz" lIns="91010" tIns="45505" rIns="91010" bIns="45505" rtlCol="0"/>
          <a:lstStyle>
            <a:lvl1pPr algn="r">
              <a:defRPr sz="1200">
                <a:latin typeface="Roboto Condensed Light" pitchFamily="2" charset="0"/>
              </a:defRPr>
            </a:lvl1pPr>
          </a:lstStyle>
          <a:p>
            <a:pPr>
              <a:defRPr/>
            </a:pPr>
            <a:fld id="{B8029767-6E60-4467-9F39-FD8479B563D1}" type="datetimeFigureOut">
              <a:rPr lang="ru-RU"/>
              <a:pPr>
                <a:defRPr/>
              </a:pPr>
              <a:t>19.05.2026</a:t>
            </a:fld>
            <a:endParaRPr lang="ru-RU" dirty="0"/>
          </a:p>
        </p:txBody>
      </p:sp>
      <p:sp>
        <p:nvSpPr>
          <p:cNvPr id="4" name="Нижний колонтитул 3"/>
          <p:cNvSpPr>
            <a:spLocks noGrp="1"/>
          </p:cNvSpPr>
          <p:nvPr>
            <p:ph type="ftr" sz="quarter" idx="2"/>
          </p:nvPr>
        </p:nvSpPr>
        <p:spPr>
          <a:xfrm>
            <a:off x="0" y="6457950"/>
            <a:ext cx="4303713" cy="338138"/>
          </a:xfrm>
          <a:prstGeom prst="rect">
            <a:avLst/>
          </a:prstGeom>
        </p:spPr>
        <p:txBody>
          <a:bodyPr vert="horz" lIns="91010" tIns="45505" rIns="91010" bIns="45505" rtlCol="0" anchor="b"/>
          <a:lstStyle>
            <a:lvl1pPr algn="l">
              <a:defRPr sz="1200">
                <a:latin typeface="Roboto Condensed Light" pitchFamily="2" charset="0"/>
              </a:defRPr>
            </a:lvl1pPr>
          </a:lstStyle>
          <a:p>
            <a:pPr>
              <a:defRPr/>
            </a:pPr>
            <a:endParaRPr lang="ru-RU" dirty="0"/>
          </a:p>
        </p:txBody>
      </p:sp>
      <p:sp>
        <p:nvSpPr>
          <p:cNvPr id="5" name="Номер слайда 4"/>
          <p:cNvSpPr>
            <a:spLocks noGrp="1"/>
          </p:cNvSpPr>
          <p:nvPr>
            <p:ph type="sldNum" sz="quarter" idx="3"/>
          </p:nvPr>
        </p:nvSpPr>
        <p:spPr>
          <a:xfrm>
            <a:off x="5622925" y="6457950"/>
            <a:ext cx="4305300" cy="338138"/>
          </a:xfrm>
          <a:prstGeom prst="rect">
            <a:avLst/>
          </a:prstGeom>
        </p:spPr>
        <p:txBody>
          <a:bodyPr vert="horz" wrap="square" lIns="91010" tIns="45505" rIns="91010" bIns="45505" numCol="1" anchor="b" anchorCtr="0" compatLnSpc="1">
            <a:prstTxWarp prst="textNoShape">
              <a:avLst/>
            </a:prstTxWarp>
          </a:bodyPr>
          <a:lstStyle>
            <a:lvl1pPr algn="r">
              <a:defRPr sz="1200">
                <a:latin typeface="Roboto Condensed Light" panose="02000000000000000000" pitchFamily="2" charset="0"/>
              </a:defRPr>
            </a:lvl1pPr>
          </a:lstStyle>
          <a:p>
            <a:pPr>
              <a:defRPr/>
            </a:pPr>
            <a:fld id="{2FE80FF0-F496-42A1-AE9A-ED17C79AB89C}" type="slidenum">
              <a:rPr lang="ru-RU" altLang="ru-RU"/>
              <a:pPr>
                <a:defRPr/>
              </a:pPr>
              <a:t>‹№›</a:t>
            </a:fld>
            <a:endParaRPr lang="ru-RU" altLang="ru-RU"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4303713" cy="339725"/>
          </a:xfrm>
          <a:prstGeom prst="rect">
            <a:avLst/>
          </a:prstGeom>
        </p:spPr>
        <p:txBody>
          <a:bodyPr vert="horz" lIns="91010" tIns="45505" rIns="91010" bIns="45505" rtlCol="0"/>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3" name="Місце для дати 2"/>
          <p:cNvSpPr>
            <a:spLocks noGrp="1"/>
          </p:cNvSpPr>
          <p:nvPr>
            <p:ph type="dt" idx="1"/>
          </p:nvPr>
        </p:nvSpPr>
        <p:spPr>
          <a:xfrm>
            <a:off x="5622925" y="0"/>
            <a:ext cx="4305300" cy="339725"/>
          </a:xfrm>
          <a:prstGeom prst="rect">
            <a:avLst/>
          </a:prstGeom>
        </p:spPr>
        <p:txBody>
          <a:bodyPr vert="horz" lIns="91010" tIns="45505" rIns="91010" bIns="45505" rtlCol="0"/>
          <a:lstStyle>
            <a:lvl1pPr algn="r" eaLnBrk="1" fontAlgn="auto" hangingPunct="1">
              <a:spcBef>
                <a:spcPts val="0"/>
              </a:spcBef>
              <a:spcAft>
                <a:spcPts val="0"/>
              </a:spcAft>
              <a:defRPr sz="1200">
                <a:latin typeface="Roboto Condensed Light" pitchFamily="2" charset="0"/>
              </a:defRPr>
            </a:lvl1pPr>
          </a:lstStyle>
          <a:p>
            <a:pPr>
              <a:defRPr/>
            </a:pPr>
            <a:fld id="{73AC1115-BF1B-4130-90E6-6BD793D015EF}" type="datetimeFigureOut">
              <a:rPr lang="uk-UA"/>
              <a:pPr>
                <a:defRPr/>
              </a:pPr>
              <a:t>19.05.2026</a:t>
            </a:fld>
            <a:endParaRPr lang="uk-UA" dirty="0"/>
          </a:p>
        </p:txBody>
      </p:sp>
      <p:sp>
        <p:nvSpPr>
          <p:cNvPr id="4" name="Місце для зображення 3"/>
          <p:cNvSpPr>
            <a:spLocks noGrp="1" noRot="1" noChangeAspect="1"/>
          </p:cNvSpPr>
          <p:nvPr>
            <p:ph type="sldImg" idx="2"/>
          </p:nvPr>
        </p:nvSpPr>
        <p:spPr>
          <a:xfrm>
            <a:off x="2925763" y="849313"/>
            <a:ext cx="4078287" cy="2293937"/>
          </a:xfrm>
          <a:prstGeom prst="rect">
            <a:avLst/>
          </a:prstGeom>
          <a:noFill/>
          <a:ln w="12700">
            <a:solidFill>
              <a:prstClr val="black"/>
            </a:solidFill>
          </a:ln>
        </p:spPr>
        <p:txBody>
          <a:bodyPr vert="horz" lIns="91010" tIns="45505" rIns="91010" bIns="45505" rtlCol="0" anchor="ctr"/>
          <a:lstStyle/>
          <a:p>
            <a:pPr lvl="0"/>
            <a:endParaRPr lang="uk-UA" noProof="0" dirty="0"/>
          </a:p>
        </p:txBody>
      </p:sp>
      <p:sp>
        <p:nvSpPr>
          <p:cNvPr id="5" name="Місце для нотаток 4"/>
          <p:cNvSpPr>
            <a:spLocks noGrp="1"/>
          </p:cNvSpPr>
          <p:nvPr>
            <p:ph type="body" sz="quarter" idx="3"/>
          </p:nvPr>
        </p:nvSpPr>
        <p:spPr>
          <a:xfrm>
            <a:off x="992188" y="3271838"/>
            <a:ext cx="7945437" cy="2676525"/>
          </a:xfrm>
          <a:prstGeom prst="rect">
            <a:avLst/>
          </a:prstGeom>
        </p:spPr>
        <p:txBody>
          <a:bodyPr vert="horz" lIns="91010" tIns="45505" rIns="91010" bIns="45505" rtlCol="0"/>
          <a:lstStyle/>
          <a:p>
            <a:pPr lvl="0"/>
            <a:r>
              <a:rPr lang="uk-UA" noProof="0" dirty="0"/>
              <a:t>Відредагуйте стиль зразка тексту</a:t>
            </a:r>
          </a:p>
          <a:p>
            <a:pPr lvl="1"/>
            <a:r>
              <a:rPr lang="uk-UA" noProof="0" dirty="0"/>
              <a:t>Другий рівень</a:t>
            </a:r>
          </a:p>
          <a:p>
            <a:pPr lvl="2"/>
            <a:r>
              <a:rPr lang="uk-UA" noProof="0" dirty="0"/>
              <a:t>Третій рівень</a:t>
            </a:r>
          </a:p>
          <a:p>
            <a:pPr lvl="3"/>
            <a:r>
              <a:rPr lang="uk-UA" noProof="0" dirty="0"/>
              <a:t>Четвертий рівень</a:t>
            </a:r>
          </a:p>
          <a:p>
            <a:pPr lvl="4"/>
            <a:r>
              <a:rPr lang="uk-UA" noProof="0" dirty="0"/>
              <a:t>П’ятий рівень</a:t>
            </a:r>
          </a:p>
        </p:txBody>
      </p:sp>
      <p:sp>
        <p:nvSpPr>
          <p:cNvPr id="6" name="Місце для нижнього колонтитула 5"/>
          <p:cNvSpPr>
            <a:spLocks noGrp="1"/>
          </p:cNvSpPr>
          <p:nvPr>
            <p:ph type="ftr" sz="quarter" idx="4"/>
          </p:nvPr>
        </p:nvSpPr>
        <p:spPr>
          <a:xfrm>
            <a:off x="0" y="6457950"/>
            <a:ext cx="4303713" cy="339725"/>
          </a:xfrm>
          <a:prstGeom prst="rect">
            <a:avLst/>
          </a:prstGeom>
        </p:spPr>
        <p:txBody>
          <a:bodyPr vert="horz" lIns="91010" tIns="45505" rIns="91010" bIns="45505" rtlCol="0" anchor="b"/>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7" name="Місце для номера слайда 6"/>
          <p:cNvSpPr>
            <a:spLocks noGrp="1"/>
          </p:cNvSpPr>
          <p:nvPr>
            <p:ph type="sldNum" sz="quarter" idx="5"/>
          </p:nvPr>
        </p:nvSpPr>
        <p:spPr>
          <a:xfrm>
            <a:off x="5622925" y="6457950"/>
            <a:ext cx="4305300" cy="339725"/>
          </a:xfrm>
          <a:prstGeom prst="rect">
            <a:avLst/>
          </a:prstGeom>
        </p:spPr>
        <p:txBody>
          <a:bodyPr vert="horz" wrap="square" lIns="91010" tIns="45505" rIns="91010" bIns="45505" numCol="1" anchor="b" anchorCtr="0" compatLnSpc="1">
            <a:prstTxWarp prst="textNoShape">
              <a:avLst/>
            </a:prstTxWarp>
          </a:bodyPr>
          <a:lstStyle>
            <a:lvl1pPr algn="r" eaLnBrk="1" hangingPunct="1">
              <a:defRPr sz="1200">
                <a:latin typeface="Roboto Condensed Light" panose="02000000000000000000" pitchFamily="2" charset="0"/>
              </a:defRPr>
            </a:lvl1pPr>
          </a:lstStyle>
          <a:p>
            <a:pPr>
              <a:defRPr/>
            </a:pPr>
            <a:fld id="{5251F1A6-DFE3-41EC-A4E9-25A8A56CFDA4}"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1pPr>
    <a:lvl2pPr marL="4572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2pPr>
    <a:lvl3pPr marL="9144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3pPr>
    <a:lvl4pPr marL="13716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4pPr>
    <a:lvl5pPr marL="18288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dirty="0" smtClean="0"/>
          </a:p>
        </p:txBody>
      </p:sp>
      <p:sp>
        <p:nvSpPr>
          <p:cNvPr id="5124"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B4C0E0D-F977-469B-8744-109B4B45C044}" type="slidenum">
              <a:rPr lang="uk-UA" altLang="uk-UA" smtClean="0">
                <a:latin typeface="Roboto Condensed Light" panose="02000000000000000000" pitchFamily="2" charset="0"/>
              </a:rPr>
              <a:pPr/>
              <a:t>1</a:t>
            </a:fld>
            <a:endParaRPr lang="uk-UA" altLang="uk-UA" dirty="0" smtClean="0">
              <a:latin typeface="Roboto Condensed Light" panose="02000000000000000000" pitchFamily="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p:cNvSpPr>
            <a:spLocks noGrp="1"/>
          </p:cNvSpPr>
          <p:nvPr>
            <p:ph type="dt" sz="half" idx="10"/>
          </p:nvPr>
        </p:nvSpPr>
        <p:spPr/>
        <p:txBody>
          <a:bodyPr/>
          <a:lstStyle>
            <a:lvl1pPr>
              <a:defRPr/>
            </a:lvl1pPr>
          </a:lstStyle>
          <a:p>
            <a:pPr>
              <a:defRPr/>
            </a:pPr>
            <a:fld id="{427C92C0-ABB9-42C6-A28D-C4CF29F61079}" type="datetimeFigureOut">
              <a:rPr lang="uk-UA"/>
              <a:pPr>
                <a:defRPr/>
              </a:pPr>
              <a:t>19.05.2026</a:t>
            </a:fld>
            <a:endParaRPr lang="uk-UA" dirty="0"/>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p:cNvSpPr>
            <a:spLocks noGrp="1"/>
          </p:cNvSpPr>
          <p:nvPr>
            <p:ph type="sldNum" sz="quarter" idx="12"/>
          </p:nvPr>
        </p:nvSpPr>
        <p:spPr/>
        <p:txBody>
          <a:bodyPr/>
          <a:lstStyle>
            <a:lvl1pPr>
              <a:defRPr/>
            </a:lvl1pPr>
          </a:lstStyle>
          <a:p>
            <a:pPr>
              <a:defRPr/>
            </a:pPr>
            <a:fld id="{CDE3C034-DCA2-4BA4-A7AA-40F9D7A87D03}" type="slidenum">
              <a:rPr lang="uk-UA" altLang="uk-UA"/>
              <a:pPr>
                <a:defRPr/>
              </a:pPr>
              <a:t>‹№›</a:t>
            </a:fld>
            <a:endParaRPr lang="uk-UA" altLang="uk-UA" dirty="0"/>
          </a:p>
        </p:txBody>
      </p:sp>
    </p:spTree>
    <p:extLst>
      <p:ext uri="{BB962C8B-B14F-4D97-AF65-F5344CB8AC3E}">
        <p14:creationId xmlns:p14="http://schemas.microsoft.com/office/powerpoint/2010/main" val="65327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lvl1pPr>
              <a:defRPr/>
            </a:lvl1pPr>
          </a:lstStyle>
          <a:p>
            <a:pPr>
              <a:defRPr/>
            </a:pPr>
            <a:fld id="{B5FF3A4B-C65E-45CA-9EC4-788324887891}" type="datetimeFigureOut">
              <a:rPr lang="uk-UA"/>
              <a:pPr>
                <a:defRPr/>
              </a:pPr>
              <a:t>19.05.2026</a:t>
            </a:fld>
            <a:endParaRPr lang="uk-UA" dirty="0"/>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p:cNvSpPr>
            <a:spLocks noGrp="1"/>
          </p:cNvSpPr>
          <p:nvPr>
            <p:ph type="sldNum" sz="quarter" idx="12"/>
          </p:nvPr>
        </p:nvSpPr>
        <p:spPr/>
        <p:txBody>
          <a:bodyPr/>
          <a:lstStyle>
            <a:lvl1pPr>
              <a:defRPr/>
            </a:lvl1pPr>
          </a:lstStyle>
          <a:p>
            <a:pPr>
              <a:defRPr/>
            </a:pPr>
            <a:fld id="{872DB828-8B8F-478D-870C-5C65808DBA8C}" type="slidenum">
              <a:rPr lang="uk-UA" altLang="uk-UA"/>
              <a:pPr>
                <a:defRPr/>
              </a:pPr>
              <a:t>‹№›</a:t>
            </a:fld>
            <a:endParaRPr lang="uk-UA" altLang="uk-UA" dirty="0"/>
          </a:p>
        </p:txBody>
      </p:sp>
    </p:spTree>
    <p:extLst>
      <p:ext uri="{BB962C8B-B14F-4D97-AF65-F5344CB8AC3E}">
        <p14:creationId xmlns:p14="http://schemas.microsoft.com/office/powerpoint/2010/main" val="3358972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lvl1pPr>
              <a:defRPr/>
            </a:lvl1pPr>
          </a:lstStyle>
          <a:p>
            <a:pPr>
              <a:defRPr/>
            </a:pPr>
            <a:fld id="{FB79060F-B5ED-4D1F-B99B-5FC803130459}" type="datetimeFigureOut">
              <a:rPr lang="uk-UA"/>
              <a:pPr>
                <a:defRPr/>
              </a:pPr>
              <a:t>19.05.2026</a:t>
            </a:fld>
            <a:endParaRPr lang="uk-UA" dirty="0"/>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p:cNvSpPr>
            <a:spLocks noGrp="1"/>
          </p:cNvSpPr>
          <p:nvPr>
            <p:ph type="sldNum" sz="quarter" idx="12"/>
          </p:nvPr>
        </p:nvSpPr>
        <p:spPr/>
        <p:txBody>
          <a:bodyPr/>
          <a:lstStyle>
            <a:lvl1pPr>
              <a:defRPr/>
            </a:lvl1pPr>
          </a:lstStyle>
          <a:p>
            <a:pPr>
              <a:defRPr/>
            </a:pPr>
            <a:fld id="{1529E9C7-7E58-4BC4-9B6A-635385228B45}" type="slidenum">
              <a:rPr lang="uk-UA" altLang="uk-UA"/>
              <a:pPr>
                <a:defRPr/>
              </a:pPr>
              <a:t>‹№›</a:t>
            </a:fld>
            <a:endParaRPr lang="uk-UA" altLang="uk-UA" dirty="0"/>
          </a:p>
        </p:txBody>
      </p:sp>
    </p:spTree>
    <p:extLst>
      <p:ext uri="{BB962C8B-B14F-4D97-AF65-F5344CB8AC3E}">
        <p14:creationId xmlns:p14="http://schemas.microsoft.com/office/powerpoint/2010/main" val="1657164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lvl1pPr>
              <a:defRPr/>
            </a:lvl1pPr>
          </a:lstStyle>
          <a:p>
            <a:pPr>
              <a:defRPr/>
            </a:pPr>
            <a:fld id="{47E10DD8-6062-4327-A353-3EA1D4A351BC}" type="datetimeFigureOut">
              <a:rPr lang="uk-UA"/>
              <a:pPr>
                <a:defRPr/>
              </a:pPr>
              <a:t>19.05.2026</a:t>
            </a:fld>
            <a:endParaRPr lang="uk-UA" dirty="0"/>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p:cNvSpPr>
            <a:spLocks noGrp="1"/>
          </p:cNvSpPr>
          <p:nvPr>
            <p:ph type="sldNum" sz="quarter" idx="12"/>
          </p:nvPr>
        </p:nvSpPr>
        <p:spPr/>
        <p:txBody>
          <a:bodyPr/>
          <a:lstStyle>
            <a:lvl1pPr>
              <a:defRPr/>
            </a:lvl1pPr>
          </a:lstStyle>
          <a:p>
            <a:pPr>
              <a:defRPr/>
            </a:pPr>
            <a:fld id="{51C7F1F2-48F0-43C0-9204-56A0F2C6882D}" type="slidenum">
              <a:rPr lang="uk-UA" altLang="uk-UA"/>
              <a:pPr>
                <a:defRPr/>
              </a:pPr>
              <a:t>‹№›</a:t>
            </a:fld>
            <a:endParaRPr lang="uk-UA" altLang="uk-UA" dirty="0"/>
          </a:p>
        </p:txBody>
      </p:sp>
    </p:spTree>
    <p:extLst>
      <p:ext uri="{BB962C8B-B14F-4D97-AF65-F5344CB8AC3E}">
        <p14:creationId xmlns:p14="http://schemas.microsoft.com/office/powerpoint/2010/main" val="3467550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Відредагуйте стиль зразка тексту</a:t>
            </a:r>
          </a:p>
        </p:txBody>
      </p:sp>
      <p:sp>
        <p:nvSpPr>
          <p:cNvPr id="4" name="Місце для дати 3"/>
          <p:cNvSpPr>
            <a:spLocks noGrp="1"/>
          </p:cNvSpPr>
          <p:nvPr>
            <p:ph type="dt" sz="half" idx="10"/>
          </p:nvPr>
        </p:nvSpPr>
        <p:spPr/>
        <p:txBody>
          <a:bodyPr/>
          <a:lstStyle>
            <a:lvl1pPr>
              <a:defRPr/>
            </a:lvl1pPr>
          </a:lstStyle>
          <a:p>
            <a:pPr>
              <a:defRPr/>
            </a:pPr>
            <a:fld id="{415CFA46-2889-4696-A57D-F54C07642A05}" type="datetimeFigureOut">
              <a:rPr lang="uk-UA"/>
              <a:pPr>
                <a:defRPr/>
              </a:pPr>
              <a:t>19.05.2026</a:t>
            </a:fld>
            <a:endParaRPr lang="uk-UA" dirty="0"/>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p:cNvSpPr>
            <a:spLocks noGrp="1"/>
          </p:cNvSpPr>
          <p:nvPr>
            <p:ph type="sldNum" sz="quarter" idx="12"/>
          </p:nvPr>
        </p:nvSpPr>
        <p:spPr/>
        <p:txBody>
          <a:bodyPr/>
          <a:lstStyle>
            <a:lvl1pPr>
              <a:defRPr/>
            </a:lvl1pPr>
          </a:lstStyle>
          <a:p>
            <a:pPr>
              <a:defRPr/>
            </a:pPr>
            <a:fld id="{D3B31B5B-A0DE-4C92-BC2F-FAFFEAC3795F}" type="slidenum">
              <a:rPr lang="uk-UA" altLang="uk-UA"/>
              <a:pPr>
                <a:defRPr/>
              </a:pPr>
              <a:t>‹№›</a:t>
            </a:fld>
            <a:endParaRPr lang="uk-UA" altLang="uk-UA" dirty="0"/>
          </a:p>
        </p:txBody>
      </p:sp>
    </p:spTree>
    <p:extLst>
      <p:ext uri="{BB962C8B-B14F-4D97-AF65-F5344CB8AC3E}">
        <p14:creationId xmlns:p14="http://schemas.microsoft.com/office/powerpoint/2010/main" val="3523394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3"/>
          <p:cNvSpPr>
            <a:spLocks noGrp="1"/>
          </p:cNvSpPr>
          <p:nvPr>
            <p:ph type="dt" sz="half" idx="10"/>
          </p:nvPr>
        </p:nvSpPr>
        <p:spPr/>
        <p:txBody>
          <a:bodyPr/>
          <a:lstStyle>
            <a:lvl1pPr>
              <a:defRPr/>
            </a:lvl1pPr>
          </a:lstStyle>
          <a:p>
            <a:pPr>
              <a:defRPr/>
            </a:pPr>
            <a:fld id="{AF092118-AD73-4E8D-9F89-73F88A429A5E}" type="datetimeFigureOut">
              <a:rPr lang="uk-UA"/>
              <a:pPr>
                <a:defRPr/>
              </a:pPr>
              <a:t>19.05.2026</a:t>
            </a:fld>
            <a:endParaRPr lang="uk-UA" dirty="0"/>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p:cNvSpPr>
            <a:spLocks noGrp="1"/>
          </p:cNvSpPr>
          <p:nvPr>
            <p:ph type="sldNum" sz="quarter" idx="12"/>
          </p:nvPr>
        </p:nvSpPr>
        <p:spPr/>
        <p:txBody>
          <a:bodyPr/>
          <a:lstStyle>
            <a:lvl1pPr>
              <a:defRPr/>
            </a:lvl1pPr>
          </a:lstStyle>
          <a:p>
            <a:pPr>
              <a:defRPr/>
            </a:pPr>
            <a:fld id="{8BB9691B-AE41-4CFB-9779-7B1A3FBF5CFA}" type="slidenum">
              <a:rPr lang="uk-UA" altLang="uk-UA"/>
              <a:pPr>
                <a:defRPr/>
              </a:pPr>
              <a:t>‹№›</a:t>
            </a:fld>
            <a:endParaRPr lang="uk-UA" altLang="uk-UA" dirty="0"/>
          </a:p>
        </p:txBody>
      </p:sp>
    </p:spTree>
    <p:extLst>
      <p:ext uri="{BB962C8B-B14F-4D97-AF65-F5344CB8AC3E}">
        <p14:creationId xmlns:p14="http://schemas.microsoft.com/office/powerpoint/2010/main" val="4240879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3"/>
          <p:cNvSpPr>
            <a:spLocks noGrp="1"/>
          </p:cNvSpPr>
          <p:nvPr>
            <p:ph type="dt" sz="half" idx="10"/>
          </p:nvPr>
        </p:nvSpPr>
        <p:spPr/>
        <p:txBody>
          <a:bodyPr/>
          <a:lstStyle>
            <a:lvl1pPr>
              <a:defRPr/>
            </a:lvl1pPr>
          </a:lstStyle>
          <a:p>
            <a:pPr>
              <a:defRPr/>
            </a:pPr>
            <a:fld id="{30D59B2F-43B3-431A-BE81-331028121D37}" type="datetimeFigureOut">
              <a:rPr lang="uk-UA"/>
              <a:pPr>
                <a:defRPr/>
              </a:pPr>
              <a:t>19.05.2026</a:t>
            </a:fld>
            <a:endParaRPr lang="uk-UA" dirty="0"/>
          </a:p>
        </p:txBody>
      </p:sp>
      <p:sp>
        <p:nvSpPr>
          <p:cNvPr id="8" name="Місце для нижнього колонтитула 4"/>
          <p:cNvSpPr>
            <a:spLocks noGrp="1"/>
          </p:cNvSpPr>
          <p:nvPr>
            <p:ph type="ftr" sz="quarter" idx="11"/>
          </p:nvPr>
        </p:nvSpPr>
        <p:spPr/>
        <p:txBody>
          <a:bodyPr/>
          <a:lstStyle>
            <a:lvl1pPr>
              <a:defRPr/>
            </a:lvl1pPr>
          </a:lstStyle>
          <a:p>
            <a:pPr>
              <a:defRPr/>
            </a:pPr>
            <a:endParaRPr lang="uk-UA" dirty="0"/>
          </a:p>
        </p:txBody>
      </p:sp>
      <p:sp>
        <p:nvSpPr>
          <p:cNvPr id="9" name="Місце для номера слайда 5"/>
          <p:cNvSpPr>
            <a:spLocks noGrp="1"/>
          </p:cNvSpPr>
          <p:nvPr>
            <p:ph type="sldNum" sz="quarter" idx="12"/>
          </p:nvPr>
        </p:nvSpPr>
        <p:spPr/>
        <p:txBody>
          <a:bodyPr/>
          <a:lstStyle>
            <a:lvl1pPr>
              <a:defRPr/>
            </a:lvl1pPr>
          </a:lstStyle>
          <a:p>
            <a:pPr>
              <a:defRPr/>
            </a:pPr>
            <a:fld id="{1FED594C-258F-472F-B7C7-F774274ADD04}" type="slidenum">
              <a:rPr lang="uk-UA" altLang="uk-UA"/>
              <a:pPr>
                <a:defRPr/>
              </a:pPr>
              <a:t>‹№›</a:t>
            </a:fld>
            <a:endParaRPr lang="uk-UA" altLang="uk-UA" dirty="0"/>
          </a:p>
        </p:txBody>
      </p:sp>
    </p:spTree>
    <p:extLst>
      <p:ext uri="{BB962C8B-B14F-4D97-AF65-F5344CB8AC3E}">
        <p14:creationId xmlns:p14="http://schemas.microsoft.com/office/powerpoint/2010/main" val="1019720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3"/>
          <p:cNvSpPr>
            <a:spLocks noGrp="1"/>
          </p:cNvSpPr>
          <p:nvPr>
            <p:ph type="dt" sz="half" idx="10"/>
          </p:nvPr>
        </p:nvSpPr>
        <p:spPr/>
        <p:txBody>
          <a:bodyPr/>
          <a:lstStyle>
            <a:lvl1pPr>
              <a:defRPr/>
            </a:lvl1pPr>
          </a:lstStyle>
          <a:p>
            <a:pPr>
              <a:defRPr/>
            </a:pPr>
            <a:fld id="{706334AB-098C-4D98-883C-D799BD36CE25}" type="datetimeFigureOut">
              <a:rPr lang="uk-UA"/>
              <a:pPr>
                <a:defRPr/>
              </a:pPr>
              <a:t>19.05.2026</a:t>
            </a:fld>
            <a:endParaRPr lang="uk-UA" dirty="0"/>
          </a:p>
        </p:txBody>
      </p:sp>
      <p:sp>
        <p:nvSpPr>
          <p:cNvPr id="4" name="Місце для нижнього колонтитула 4"/>
          <p:cNvSpPr>
            <a:spLocks noGrp="1"/>
          </p:cNvSpPr>
          <p:nvPr>
            <p:ph type="ftr" sz="quarter" idx="11"/>
          </p:nvPr>
        </p:nvSpPr>
        <p:spPr/>
        <p:txBody>
          <a:bodyPr/>
          <a:lstStyle>
            <a:lvl1pPr>
              <a:defRPr/>
            </a:lvl1pPr>
          </a:lstStyle>
          <a:p>
            <a:pPr>
              <a:defRPr/>
            </a:pPr>
            <a:endParaRPr lang="uk-UA" dirty="0"/>
          </a:p>
        </p:txBody>
      </p:sp>
      <p:sp>
        <p:nvSpPr>
          <p:cNvPr id="5" name="Місце для номера слайда 5"/>
          <p:cNvSpPr>
            <a:spLocks noGrp="1"/>
          </p:cNvSpPr>
          <p:nvPr>
            <p:ph type="sldNum" sz="quarter" idx="12"/>
          </p:nvPr>
        </p:nvSpPr>
        <p:spPr/>
        <p:txBody>
          <a:bodyPr/>
          <a:lstStyle>
            <a:lvl1pPr>
              <a:defRPr/>
            </a:lvl1pPr>
          </a:lstStyle>
          <a:p>
            <a:pPr>
              <a:defRPr/>
            </a:pPr>
            <a:fld id="{5B7BDF45-D35B-4CC7-BEA5-834DD1AA409F}" type="slidenum">
              <a:rPr lang="uk-UA" altLang="uk-UA"/>
              <a:pPr>
                <a:defRPr/>
              </a:pPr>
              <a:t>‹№›</a:t>
            </a:fld>
            <a:endParaRPr lang="uk-UA" altLang="uk-UA" dirty="0"/>
          </a:p>
        </p:txBody>
      </p:sp>
    </p:spTree>
    <p:extLst>
      <p:ext uri="{BB962C8B-B14F-4D97-AF65-F5344CB8AC3E}">
        <p14:creationId xmlns:p14="http://schemas.microsoft.com/office/powerpoint/2010/main" val="256534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p:cNvSpPr>
            <a:spLocks noGrp="1"/>
          </p:cNvSpPr>
          <p:nvPr>
            <p:ph type="dt" sz="half" idx="10"/>
          </p:nvPr>
        </p:nvSpPr>
        <p:spPr/>
        <p:txBody>
          <a:bodyPr/>
          <a:lstStyle>
            <a:lvl1pPr>
              <a:defRPr/>
            </a:lvl1pPr>
          </a:lstStyle>
          <a:p>
            <a:pPr>
              <a:defRPr/>
            </a:pPr>
            <a:fld id="{27CA079B-FA10-4556-8793-E30780992E9F}" type="datetimeFigureOut">
              <a:rPr lang="uk-UA"/>
              <a:pPr>
                <a:defRPr/>
              </a:pPr>
              <a:t>19.05.2026</a:t>
            </a:fld>
            <a:endParaRPr lang="uk-UA" dirty="0"/>
          </a:p>
        </p:txBody>
      </p:sp>
      <p:sp>
        <p:nvSpPr>
          <p:cNvPr id="3" name="Місце для нижнього колонтитула 4"/>
          <p:cNvSpPr>
            <a:spLocks noGrp="1"/>
          </p:cNvSpPr>
          <p:nvPr>
            <p:ph type="ftr" sz="quarter" idx="11"/>
          </p:nvPr>
        </p:nvSpPr>
        <p:spPr/>
        <p:txBody>
          <a:bodyPr/>
          <a:lstStyle>
            <a:lvl1pPr>
              <a:defRPr/>
            </a:lvl1pPr>
          </a:lstStyle>
          <a:p>
            <a:pPr>
              <a:defRPr/>
            </a:pPr>
            <a:endParaRPr lang="uk-UA" dirty="0"/>
          </a:p>
        </p:txBody>
      </p:sp>
      <p:sp>
        <p:nvSpPr>
          <p:cNvPr id="4" name="Місце для номера слайда 5"/>
          <p:cNvSpPr>
            <a:spLocks noGrp="1"/>
          </p:cNvSpPr>
          <p:nvPr>
            <p:ph type="sldNum" sz="quarter" idx="12"/>
          </p:nvPr>
        </p:nvSpPr>
        <p:spPr/>
        <p:txBody>
          <a:bodyPr/>
          <a:lstStyle>
            <a:lvl1pPr>
              <a:defRPr/>
            </a:lvl1pPr>
          </a:lstStyle>
          <a:p>
            <a:pPr>
              <a:defRPr/>
            </a:pPr>
            <a:fld id="{014F2196-2892-4937-9724-6E69C8B7F54D}" type="slidenum">
              <a:rPr lang="uk-UA" altLang="uk-UA"/>
              <a:pPr>
                <a:defRPr/>
              </a:pPr>
              <a:t>‹№›</a:t>
            </a:fld>
            <a:endParaRPr lang="uk-UA" altLang="uk-UA" dirty="0"/>
          </a:p>
        </p:txBody>
      </p:sp>
    </p:spTree>
    <p:extLst>
      <p:ext uri="{BB962C8B-B14F-4D97-AF65-F5344CB8AC3E}">
        <p14:creationId xmlns:p14="http://schemas.microsoft.com/office/powerpoint/2010/main" val="3279987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p:cNvSpPr>
            <a:spLocks noGrp="1"/>
          </p:cNvSpPr>
          <p:nvPr>
            <p:ph type="dt" sz="half" idx="10"/>
          </p:nvPr>
        </p:nvSpPr>
        <p:spPr/>
        <p:txBody>
          <a:bodyPr/>
          <a:lstStyle>
            <a:lvl1pPr>
              <a:defRPr/>
            </a:lvl1pPr>
          </a:lstStyle>
          <a:p>
            <a:pPr>
              <a:defRPr/>
            </a:pPr>
            <a:fld id="{097F252F-F266-4A56-8156-2CA2178E3CDD}" type="datetimeFigureOut">
              <a:rPr lang="uk-UA"/>
              <a:pPr>
                <a:defRPr/>
              </a:pPr>
              <a:t>19.05.2026</a:t>
            </a:fld>
            <a:endParaRPr lang="uk-UA" dirty="0"/>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p:cNvSpPr>
            <a:spLocks noGrp="1"/>
          </p:cNvSpPr>
          <p:nvPr>
            <p:ph type="sldNum" sz="quarter" idx="12"/>
          </p:nvPr>
        </p:nvSpPr>
        <p:spPr/>
        <p:txBody>
          <a:bodyPr/>
          <a:lstStyle>
            <a:lvl1pPr>
              <a:defRPr/>
            </a:lvl1pPr>
          </a:lstStyle>
          <a:p>
            <a:pPr>
              <a:defRPr/>
            </a:pPr>
            <a:fld id="{9E9D6F5F-A11A-442B-8C31-F2164196103A}" type="slidenum">
              <a:rPr lang="uk-UA" altLang="uk-UA"/>
              <a:pPr>
                <a:defRPr/>
              </a:pPr>
              <a:t>‹№›</a:t>
            </a:fld>
            <a:endParaRPr lang="uk-UA" altLang="uk-UA" dirty="0"/>
          </a:p>
        </p:txBody>
      </p:sp>
    </p:spTree>
    <p:extLst>
      <p:ext uri="{BB962C8B-B14F-4D97-AF65-F5344CB8AC3E}">
        <p14:creationId xmlns:p14="http://schemas.microsoft.com/office/powerpoint/2010/main" val="497001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uk-UA" noProof="0" dirty="0"/>
              <a:t>Клацніть піктограму, щоб додати зображення</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p:cNvSpPr>
            <a:spLocks noGrp="1"/>
          </p:cNvSpPr>
          <p:nvPr>
            <p:ph type="dt" sz="half" idx="10"/>
          </p:nvPr>
        </p:nvSpPr>
        <p:spPr/>
        <p:txBody>
          <a:bodyPr/>
          <a:lstStyle>
            <a:lvl1pPr>
              <a:defRPr/>
            </a:lvl1pPr>
          </a:lstStyle>
          <a:p>
            <a:pPr>
              <a:defRPr/>
            </a:pPr>
            <a:fld id="{7B14D9AD-4E54-42E0-B400-D5494B02E168}" type="datetimeFigureOut">
              <a:rPr lang="uk-UA"/>
              <a:pPr>
                <a:defRPr/>
              </a:pPr>
              <a:t>19.05.2026</a:t>
            </a:fld>
            <a:endParaRPr lang="uk-UA" dirty="0"/>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p:cNvSpPr>
            <a:spLocks noGrp="1"/>
          </p:cNvSpPr>
          <p:nvPr>
            <p:ph type="sldNum" sz="quarter" idx="12"/>
          </p:nvPr>
        </p:nvSpPr>
        <p:spPr/>
        <p:txBody>
          <a:bodyPr/>
          <a:lstStyle>
            <a:lvl1pPr>
              <a:defRPr/>
            </a:lvl1pPr>
          </a:lstStyle>
          <a:p>
            <a:pPr>
              <a:defRPr/>
            </a:pPr>
            <a:fld id="{9A6BF006-AF60-45A8-A8D2-B774601C9BE0}" type="slidenum">
              <a:rPr lang="uk-UA" altLang="uk-UA"/>
              <a:pPr>
                <a:defRPr/>
              </a:pPr>
              <a:t>‹№›</a:t>
            </a:fld>
            <a:endParaRPr lang="uk-UA" altLang="uk-UA" dirty="0"/>
          </a:p>
        </p:txBody>
      </p:sp>
    </p:spTree>
    <p:extLst>
      <p:ext uri="{BB962C8B-B14F-4D97-AF65-F5344CB8AC3E}">
        <p14:creationId xmlns:p14="http://schemas.microsoft.com/office/powerpoint/2010/main" val="282382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1026" name="Місце для заголовка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uk-UA" altLang="uk-UA" smtClean="0"/>
              <a:t>Клацніть, щоб редагувати стиль зразка заголовка</a:t>
            </a:r>
          </a:p>
        </p:txBody>
      </p:sp>
      <p:sp>
        <p:nvSpPr>
          <p:cNvPr id="1027" name="Місце для тексту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uk-UA" smtClean="0"/>
              <a:t>Відредагуйте стиль зразка тексту</a:t>
            </a:r>
          </a:p>
          <a:p>
            <a:pPr lvl="1"/>
            <a:r>
              <a:rPr lang="uk-UA" altLang="uk-UA" smtClean="0"/>
              <a:t>Другий рівень</a:t>
            </a:r>
          </a:p>
          <a:p>
            <a:pPr lvl="2"/>
            <a:r>
              <a:rPr lang="uk-UA" altLang="uk-UA" smtClean="0"/>
              <a:t>Третій рівень</a:t>
            </a:r>
          </a:p>
          <a:p>
            <a:pPr lvl="3"/>
            <a:r>
              <a:rPr lang="uk-UA" altLang="uk-UA" smtClean="0"/>
              <a:t>Четвертий рівень</a:t>
            </a:r>
          </a:p>
          <a:p>
            <a:pPr lvl="4"/>
            <a:r>
              <a:rPr lang="uk-UA" altLang="uk-UA" smtClean="0"/>
              <a:t>П’ятий рівень</a:t>
            </a:r>
          </a:p>
        </p:txBody>
      </p:sp>
      <p:sp>
        <p:nvSpPr>
          <p:cNvPr id="4" name="Місце для дати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fld id="{9A06A2A9-4E0F-4C3A-AE4A-DD65BCD85713}" type="datetimeFigureOut">
              <a:rPr lang="uk-UA"/>
              <a:pPr>
                <a:defRPr/>
              </a:pPr>
              <a:t>19.05.2026</a:t>
            </a:fld>
            <a:endParaRPr lang="uk-UA" dirty="0"/>
          </a:p>
        </p:txBody>
      </p:sp>
      <p:sp>
        <p:nvSpPr>
          <p:cNvPr id="5" name="Місце для нижнього колонтитула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endParaRPr lang="uk-UA" dirty="0"/>
          </a:p>
        </p:txBody>
      </p:sp>
      <p:sp>
        <p:nvSpPr>
          <p:cNvPr id="6" name="Місце для номера слайда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Roboto Condensed Light" panose="02000000000000000000" pitchFamily="2" charset="0"/>
              </a:defRPr>
            </a:lvl1pPr>
          </a:lstStyle>
          <a:p>
            <a:pPr>
              <a:defRPr/>
            </a:pPr>
            <a:fld id="{D8C52145-FA1A-4778-AAB1-33D99AA79907}"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lnSpc>
          <a:spcPct val="90000"/>
        </a:lnSpc>
        <a:spcBef>
          <a:spcPct val="0"/>
        </a:spcBef>
        <a:spcAft>
          <a:spcPct val="0"/>
        </a:spcAft>
        <a:defRPr sz="4400" kern="1200">
          <a:solidFill>
            <a:schemeClr val="tx1"/>
          </a:solidFill>
          <a:latin typeface="Roboto Condensed Light"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2pPr>
      <a:lvl3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3pPr>
      <a:lvl4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4pPr>
      <a:lvl5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zakon.rada.gov.ua/laws/show/v006p710-25#Text"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zakon.rada.gov.ua/laws/show/nb06d710-25#n2"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zakon.rada.gov.ua/laws/show/na06d710-25#n2"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reyestr.court.gov.ua/Review/72899510"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supreme.court.gov.ua/supreme/pres-centr/news/1913982"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unba.org.ua/news/11731-riziki-anti-slapp-zakonoproektu-vkazav-komitet-naau.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zakon.rada.gov.ua/laws/show/974_k66/conv/parapp39:pu1:pr_8/sp:max100#n118"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zakon.rada.gov.ua/laws/show/974_k66/conv/parapp39:pu1:pr_8/sp:max100#n118"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reyestr.court.gov.ua/Review/134182339"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reuters.com/world/us-judge-halts-trumps-400-million-white-house-ballroom-project-now-2026-03-31" TargetMode="External"/><Relationship Id="rId2" Type="http://schemas.openxmlformats.org/officeDocument/2006/relationships/hyperlink" Target="https://www.nytimes.com/2026/03/31/us/politics/trump-white-house-ballroom-construction-ruling.html"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courtlistener.com/docket/72028010/national-trust-for-historic-preservation-in-the-united-states-v-national"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pravda.com.ua/articles/2025/08/24/7527534/"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hyperlink" Target="http://nsj.gov.ua/ua/news/pidvishennya-rivnya-doviri-gromadskosti-do-sudu" TargetMode="External"/><Relationship Id="rId3" Type="http://schemas.openxmlformats.org/officeDocument/2006/relationships/hyperlink" Target="https://constitutionalist.com.ua/kryterii-dotrymannia-balansu-suspilnykh-publichnykh-ta-pryvatnykh-interesiv-u-natsionalnij-sudovij-praktytsi" TargetMode="External"/><Relationship Id="rId7" Type="http://schemas.openxmlformats.org/officeDocument/2006/relationships/hyperlink" Target="http://slovo.nsj.gov.ua/images/pdf/2021/4_37_2021/Shkola-suddiv4-2021.pdf" TargetMode="External"/><Relationship Id="rId2" Type="http://schemas.openxmlformats.org/officeDocument/2006/relationships/hyperlink" Target="https://constitutionalist.com.ua/oznaky-ta-zmist-suspilnoho-publichnoho-interesu-joho-spivvidnoshennia-z-derzhavnymy-interesamy" TargetMode="External"/><Relationship Id="rId1" Type="http://schemas.openxmlformats.org/officeDocument/2006/relationships/slideLayout" Target="../slideLayouts/slideLayout2.xml"/><Relationship Id="rId6" Type="http://schemas.openxmlformats.org/officeDocument/2006/relationships/hyperlink" Target="https://constitutionalist.com.ua/analiz-sudovoi-praktyky-v-deiakykh-katehoriiakh-sprav-shchodo-zakhystu-suspilnoho-publichnoho-interesu" TargetMode="External"/><Relationship Id="rId5" Type="http://schemas.openxmlformats.org/officeDocument/2006/relationships/hyperlink" Target="https://constitutionalist.com.ua/poniattia-suspilnoho-publichnoho-interesu-v-administratyvnomu-sudochynstvi-the-concept-of-public-public-interest-in-administrative-judiciary" TargetMode="External"/><Relationship Id="rId10" Type="http://schemas.openxmlformats.org/officeDocument/2006/relationships/hyperlink" Target="http://slovo.nsj.gov.ua/images/pdf/2023_2_43/slovo02-23.pdf" TargetMode="External"/><Relationship Id="rId4" Type="http://schemas.openxmlformats.org/officeDocument/2006/relationships/hyperlink" Target="https://visnyk-juris-uzhnu.com/wp-content/uploads/2022/02/NVUzhNU_68.pdf" TargetMode="External"/><Relationship Id="rId9" Type="http://schemas.openxmlformats.org/officeDocument/2006/relationships/hyperlink" Target="https://supreme.court.gov.ua/userfiles/media/new_folder_for_uploads/supreme/2023_prezent/ecology_bernaziuk.pdf" TargetMode="External"/></Relationships>
</file>

<file path=ppt/slides/_rels/slide31.xml.rels><?xml version="1.0" encoding="UTF-8" standalone="yes"?>
<Relationships xmlns="http://schemas.openxmlformats.org/package/2006/relationships"><Relationship Id="rId8" Type="http://schemas.openxmlformats.org/officeDocument/2006/relationships/hyperlink" Target="https://supreme.court.gov.ua/userfiles/media/new_folder_for_uploads/supreme/2024_prezent/environmental_rights_bernaziuk.pdf" TargetMode="External"/><Relationship Id="rId13" Type="http://schemas.openxmlformats.org/officeDocument/2006/relationships/hyperlink" Target="https://slovo.nsj.gov.ua/index.php/ua/arkhiv-nomeriv/2026/1-54-2026/55-1-54-2026/1212-evolyutsiya-printsipiv-administrativnogo-sudochinstva-vchora-sogodni-majbutne" TargetMode="External"/><Relationship Id="rId3" Type="http://schemas.openxmlformats.org/officeDocument/2006/relationships/hyperlink" Target="https://supreme.court.gov.ua/userfiles/media/new_folder_for_uploads/supreme/2023_prezent/presentation_bernaziuk_NPA.pdf" TargetMode="External"/><Relationship Id="rId7" Type="http://schemas.openxmlformats.org/officeDocument/2006/relationships/hyperlink" Target="https://court.gov.ua/storage/portal/supreme/prezentacii_2025/152_SLAPP_bernaziuk.pdf" TargetMode="External"/><Relationship Id="rId12" Type="http://schemas.openxmlformats.org/officeDocument/2006/relationships/hyperlink" Target="https://court.gov.ua/storage/portal/supreme/prezentacii_2025/151_Prosecutors_Public_Interest_Representation_bernaziuk.pdf" TargetMode="External"/><Relationship Id="rId2" Type="http://schemas.openxmlformats.org/officeDocument/2006/relationships/hyperlink" Target="https://constitutionalist.com.ua/konstytutsijni-harantii-zakhystu-prav-spozhyvachiv-praktyka-verkhovnoho-sudu" TargetMode="External"/><Relationship Id="rId1" Type="http://schemas.openxmlformats.org/officeDocument/2006/relationships/slideLayout" Target="../slideLayouts/slideLayout2.xml"/><Relationship Id="rId6" Type="http://schemas.openxmlformats.org/officeDocument/2006/relationships/hyperlink" Target="https://court.gov.ua/storage/portal/supreme/prezent2026/178_Access_Administrative_Court_Constitutional_Guarantee_bernaziuk.pdf" TargetMode="External"/><Relationship Id="rId11" Type="http://schemas.openxmlformats.org/officeDocument/2006/relationships/hyperlink" Target="https://supreme.court.gov.ua/userfiles/media/new_folder_for_uploads/supreme/2023_prezent/5_%20presentation_bernaziuk_public_interests.pdf" TargetMode="External"/><Relationship Id="rId5" Type="http://schemas.openxmlformats.org/officeDocument/2006/relationships/hyperlink" Target="https://supreme.court.gov.ua/userfiles/media/new_folder_for_uploads/supreme/2024_prezent/actio_popularis_bernaziuk.pdf" TargetMode="External"/><Relationship Id="rId10" Type="http://schemas.openxmlformats.org/officeDocument/2006/relationships/hyperlink" Target="https://court.gov.ua/storage/portal/supreme/prezent2026/169_Public_Interest_in_Administrative_Justice_bernaziuk.pdf" TargetMode="External"/><Relationship Id="rId4" Type="http://schemas.openxmlformats.org/officeDocument/2006/relationships/hyperlink" Target="https://slovo.nsj.gov.ua/index.php/ua/arkhiv-nomeriv/2024/2-47-2024/34-2024ukr/961-konstitutsijnij-vimir-verkhovenstva-prava-ta-printsipu-moralnoji-vidpovidalnosti-pered-majbutnimi-pokolinnyami" TargetMode="External"/><Relationship Id="rId9" Type="http://schemas.openxmlformats.org/officeDocument/2006/relationships/hyperlink" Target="https://court.gov.ua/storage/portal/supreme/prezentacii_2025/154_Public_Interest_Priority_Criteria_Case_Law_bernaziuk.pdf" TargetMode="Externa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zakon.rada.gov.ua/laws/show/v026p710-09#Tex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ccu.gov.ua/sites/default/files/docs/4_r_2_2025.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reyestr.court.gov.ua/Review/130870509"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reyestr.court.gov.ua/Review/130870509"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reyestr.court.gov.ua/Review/133539437"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pic>
        <p:nvPicPr>
          <p:cNvPr id="4098" name="Рисунок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5950" y="642938"/>
            <a:ext cx="1076325" cy="1243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Прямоугольник 4"/>
          <p:cNvSpPr>
            <a:spLocks noChangeArrowheads="1"/>
          </p:cNvSpPr>
          <p:nvPr/>
        </p:nvSpPr>
        <p:spPr bwMode="auto">
          <a:xfrm>
            <a:off x="8493125" y="569913"/>
            <a:ext cx="3419475"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altLang="uk-UA" sz="1400" dirty="0" smtClean="0">
                <a:solidFill>
                  <a:schemeClr val="bg1"/>
                </a:solidFill>
              </a:rPr>
              <a:t>Національний юридичний університет </a:t>
            </a:r>
            <a:r>
              <a:rPr lang="uk-UA" altLang="uk-UA" sz="1400" dirty="0">
                <a:solidFill>
                  <a:schemeClr val="bg1"/>
                </a:solidFill>
              </a:rPr>
              <a:t>імені Ярослава </a:t>
            </a:r>
            <a:r>
              <a:rPr lang="uk-UA" altLang="uk-UA" sz="1400" dirty="0" smtClean="0">
                <a:solidFill>
                  <a:schemeClr val="bg1"/>
                </a:solidFill>
              </a:rPr>
              <a:t>Мудрого</a:t>
            </a:r>
          </a:p>
          <a:p>
            <a:pPr>
              <a:lnSpc>
                <a:spcPct val="100000"/>
              </a:lnSpc>
              <a:spcBef>
                <a:spcPct val="0"/>
              </a:spcBef>
              <a:buFontTx/>
              <a:buNone/>
            </a:pPr>
            <a:r>
              <a:rPr lang="uk-UA" altLang="uk-UA" sz="1400" dirty="0" smtClean="0">
                <a:solidFill>
                  <a:schemeClr val="bg1"/>
                </a:solidFill>
              </a:rPr>
              <a:t>Ужгородський національний університет Національна асоціація </a:t>
            </a:r>
            <a:r>
              <a:rPr lang="uk-UA" altLang="uk-UA" sz="1400" dirty="0">
                <a:solidFill>
                  <a:schemeClr val="bg1"/>
                </a:solidFill>
              </a:rPr>
              <a:t>адвокатів </a:t>
            </a:r>
            <a:r>
              <a:rPr lang="uk-UA" altLang="uk-UA" sz="1400" dirty="0" smtClean="0">
                <a:solidFill>
                  <a:schemeClr val="bg1"/>
                </a:solidFill>
              </a:rPr>
              <a:t>України</a:t>
            </a:r>
          </a:p>
          <a:p>
            <a:pPr>
              <a:lnSpc>
                <a:spcPct val="100000"/>
              </a:lnSpc>
              <a:spcBef>
                <a:spcPct val="0"/>
              </a:spcBef>
              <a:buFontTx/>
              <a:buNone/>
            </a:pPr>
            <a:endParaRPr lang="uk-UA" altLang="uk-UA" sz="1400" dirty="0">
              <a:solidFill>
                <a:schemeClr val="bg1"/>
              </a:solidFill>
            </a:endParaRPr>
          </a:p>
          <a:p>
            <a:pPr>
              <a:lnSpc>
                <a:spcPct val="100000"/>
              </a:lnSpc>
              <a:spcBef>
                <a:spcPct val="0"/>
              </a:spcBef>
              <a:buFontTx/>
              <a:buNone/>
            </a:pPr>
            <a:r>
              <a:rPr lang="uk-UA" altLang="uk-UA" sz="1400" dirty="0">
                <a:solidFill>
                  <a:schemeClr val="bg1"/>
                </a:solidFill>
              </a:rPr>
              <a:t>Міжнародний форум адвокатів “</a:t>
            </a:r>
            <a:r>
              <a:rPr lang="en-US" altLang="uk-UA" sz="1400" dirty="0">
                <a:solidFill>
                  <a:schemeClr val="bg1"/>
                </a:solidFill>
              </a:rPr>
              <a:t>Kharkiv-Unbreakable 2026</a:t>
            </a:r>
            <a:r>
              <a:rPr lang="en-US" altLang="uk-UA" sz="1400" dirty="0" smtClean="0">
                <a:solidFill>
                  <a:schemeClr val="bg1"/>
                </a:solidFill>
              </a:rPr>
              <a:t>”</a:t>
            </a:r>
            <a:endParaRPr lang="uk-UA" altLang="uk-UA" sz="1400" dirty="0" smtClean="0">
              <a:solidFill>
                <a:schemeClr val="bg1"/>
              </a:solidFill>
            </a:endParaRPr>
          </a:p>
          <a:p>
            <a:pPr>
              <a:lnSpc>
                <a:spcPct val="100000"/>
              </a:lnSpc>
              <a:spcBef>
                <a:spcPct val="0"/>
              </a:spcBef>
              <a:buFontTx/>
              <a:buNone/>
            </a:pPr>
            <a:endParaRPr lang="uk-UA" altLang="uk-UA" sz="1400" dirty="0">
              <a:solidFill>
                <a:schemeClr val="bg1"/>
              </a:solidFill>
            </a:endParaRPr>
          </a:p>
          <a:p>
            <a:pPr>
              <a:lnSpc>
                <a:spcPct val="100000"/>
              </a:lnSpc>
              <a:spcBef>
                <a:spcPct val="0"/>
              </a:spcBef>
              <a:buFontTx/>
              <a:buNone/>
            </a:pPr>
            <a:r>
              <a:rPr lang="uk-UA" altLang="uk-UA" sz="1400" dirty="0" smtClean="0">
                <a:solidFill>
                  <a:schemeClr val="bg1"/>
                </a:solidFill>
              </a:rPr>
              <a:t>14 травня </a:t>
            </a:r>
            <a:r>
              <a:rPr lang="uk-UA" altLang="uk-UA" sz="1400" dirty="0">
                <a:solidFill>
                  <a:schemeClr val="bg1"/>
                </a:solidFill>
              </a:rPr>
              <a:t>2026 року</a:t>
            </a:r>
          </a:p>
        </p:txBody>
      </p:sp>
      <p:sp>
        <p:nvSpPr>
          <p:cNvPr id="4100" name="TextBox 10"/>
          <p:cNvSpPr txBox="1">
            <a:spLocks noChangeArrowheads="1"/>
          </p:cNvSpPr>
          <p:nvPr/>
        </p:nvSpPr>
        <p:spPr bwMode="auto">
          <a:xfrm>
            <a:off x="439738" y="3271838"/>
            <a:ext cx="11201400" cy="1255728"/>
          </a:xfrm>
          <a:prstGeom prst="rect">
            <a:avLst/>
          </a:prstGeom>
          <a:noFill/>
          <a:ln>
            <a:noFill/>
          </a:ln>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Tx/>
              <a:buNone/>
              <a:defRPr/>
            </a:pPr>
            <a:r>
              <a:rPr lang="ru-RU" sz="4200" spc="-40" dirty="0">
                <a:solidFill>
                  <a:schemeClr val="bg1"/>
                </a:solidFill>
              </a:rPr>
              <a:t>Захист суспільних інтересів та доступ до правосуддя: сучасні виклики і практика</a:t>
            </a:r>
            <a:endParaRPr lang="uk-UA" sz="4200" dirty="0">
              <a:solidFill>
                <a:schemeClr val="bg1"/>
              </a:solidFill>
              <a:ea typeface="Roboto Condensed Light" panose="02000000000000000000" pitchFamily="2" charset="0"/>
              <a:cs typeface="Roboto Condensed Light" panose="02000000000000000000" pitchFamily="2" charset="0"/>
            </a:endParaRPr>
          </a:p>
        </p:txBody>
      </p:sp>
      <p:sp>
        <p:nvSpPr>
          <p:cNvPr id="4101" name="TextBox 14"/>
          <p:cNvSpPr txBox="1">
            <a:spLocks noChangeArrowheads="1"/>
          </p:cNvSpPr>
          <p:nvPr/>
        </p:nvSpPr>
        <p:spPr bwMode="auto">
          <a:xfrm>
            <a:off x="550863" y="5165725"/>
            <a:ext cx="107092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altLang="uk-UA" sz="2000" dirty="0">
                <a:solidFill>
                  <a:srgbClr val="FFFFFF"/>
                </a:solidFill>
                <a:ea typeface="Roboto Condensed Light" panose="02000000000000000000" pitchFamily="2" charset="0"/>
                <a:cs typeface="Roboto Condensed Light" panose="02000000000000000000" pitchFamily="2" charset="0"/>
              </a:rPr>
              <a:t>Ян БЕРНАЗЮК</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суддя Касаційного адміністративного суду у складі Верховного Суду, </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доктор юридичних наук, професор</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19459"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19460"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19461"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9C789489-F0AD-43D6-8F72-E5F2C7A500D5}"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10</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19462" name="Заголовок 2"/>
          <p:cNvSpPr>
            <a:spLocks noGrp="1"/>
          </p:cNvSpPr>
          <p:nvPr>
            <p:ph type="title"/>
          </p:nvPr>
        </p:nvSpPr>
        <p:spPr>
          <a:xfrm>
            <a:off x="465138" y="409575"/>
            <a:ext cx="11136312" cy="1244601"/>
          </a:xfrm>
        </p:spPr>
        <p:txBody>
          <a:bodyPr/>
          <a:lstStyle/>
          <a:p>
            <a:pPr algn="ctr"/>
            <a:r>
              <a:rPr lang="uk-UA" altLang="uk-UA" sz="3200" b="1" dirty="0" smtClean="0">
                <a:solidFill>
                  <a:srgbClr val="004E9E"/>
                </a:solidFill>
              </a:rPr>
              <a:t>Рішення КСУ від 3 грудня 2025 року № 6-р(ІІ)/2025 у справі щодо представництва прокурором інтересів держави в суді</a:t>
            </a:r>
            <a:r>
              <a:rPr lang="ru-RU" altLang="uk-UA" sz="3200" b="1" dirty="0">
                <a:solidFill>
                  <a:srgbClr val="004E9E"/>
                </a:solidFill>
              </a:rPr>
              <a:t/>
            </a:r>
            <a:br>
              <a:rPr lang="ru-RU" altLang="uk-UA" sz="3200" b="1" dirty="0">
                <a:solidFill>
                  <a:srgbClr val="004E9E"/>
                </a:solidFill>
              </a:rPr>
            </a:br>
            <a:r>
              <a:rPr lang="ru-RU" altLang="uk-UA" sz="2000" b="1" dirty="0">
                <a:solidFill>
                  <a:srgbClr val="004E9E"/>
                </a:solidFill>
                <a:hlinkClick r:id="rId2"/>
              </a:rPr>
              <a:t>https://</a:t>
            </a:r>
            <a:r>
              <a:rPr lang="ru-RU" altLang="uk-UA" sz="2000" b="1" dirty="0" smtClean="0">
                <a:solidFill>
                  <a:srgbClr val="004E9E"/>
                </a:solidFill>
                <a:hlinkClick r:id="rId2"/>
              </a:rPr>
              <a:t>zakon.rada.gov.ua/laws/show/v006p710-25#Text</a:t>
            </a:r>
            <a:r>
              <a:rPr lang="ru-RU" altLang="uk-UA" sz="2000" b="1" dirty="0" smtClean="0">
                <a:solidFill>
                  <a:srgbClr val="004E9E"/>
                </a:solidFill>
              </a:rPr>
              <a:t>  </a:t>
            </a:r>
            <a:endParaRPr lang="ru-RU" altLang="uk-UA" sz="2000" b="1" dirty="0">
              <a:solidFill>
                <a:srgbClr val="004E9E"/>
              </a:solidFill>
            </a:endParaRPr>
          </a:p>
        </p:txBody>
      </p:sp>
      <p:sp>
        <p:nvSpPr>
          <p:cNvPr id="19463" name="Объект 3"/>
          <p:cNvSpPr>
            <a:spLocks noGrp="1"/>
          </p:cNvSpPr>
          <p:nvPr>
            <p:ph idx="1"/>
          </p:nvPr>
        </p:nvSpPr>
        <p:spPr>
          <a:xfrm>
            <a:off x="465138" y="1654176"/>
            <a:ext cx="11217275" cy="3987799"/>
          </a:xfrm>
        </p:spPr>
        <p:txBody>
          <a:bodyPr/>
          <a:lstStyle/>
          <a:p>
            <a:pPr marL="0" indent="0" algn="just">
              <a:lnSpc>
                <a:spcPct val="100000"/>
              </a:lnSpc>
              <a:spcBef>
                <a:spcPct val="0"/>
              </a:spcBef>
              <a:spcAft>
                <a:spcPts val="600"/>
              </a:spcAft>
              <a:buNone/>
            </a:pPr>
            <a:r>
              <a:rPr lang="uk-UA" altLang="uk-UA" sz="2500" dirty="0">
                <a:solidFill>
                  <a:srgbClr val="002949"/>
                </a:solidFill>
              </a:rPr>
              <a:t>Представництво прокурором інтересів держави в суді є конституційно допустимим лише у виключних випадках і в порядку, визначеному законом, з урахуванням обмеженого та субсидіарного характеру цієї функції прокуратури.</a:t>
            </a:r>
          </a:p>
          <a:p>
            <a:pPr marL="0" indent="0" algn="just">
              <a:lnSpc>
                <a:spcPct val="100000"/>
              </a:lnSpc>
              <a:spcBef>
                <a:spcPct val="0"/>
              </a:spcBef>
              <a:spcAft>
                <a:spcPts val="600"/>
              </a:spcAft>
              <a:buNone/>
            </a:pPr>
            <a:r>
              <a:rPr lang="uk-UA" altLang="uk-UA" sz="2500" dirty="0">
                <a:solidFill>
                  <a:srgbClr val="002949"/>
                </a:solidFill>
              </a:rPr>
              <a:t>Надання прокуророві можливості самостійно оцінювати «нездійснення» або «неналежне здійснення» захисту інтересів держави уповноваженим органом без достатньо чітких законодавчих критеріїв створює ризик надмірної дискреції та порушення юридичної визначеності.</a:t>
            </a:r>
          </a:p>
          <a:p>
            <a:pPr marL="0" indent="0" algn="just">
              <a:lnSpc>
                <a:spcPct val="100000"/>
              </a:lnSpc>
              <a:spcBef>
                <a:spcPct val="0"/>
              </a:spcBef>
              <a:spcAft>
                <a:spcPts val="600"/>
              </a:spcAft>
              <a:buNone/>
            </a:pPr>
            <a:r>
              <a:rPr lang="uk-UA" altLang="uk-UA" sz="2500" dirty="0">
                <a:solidFill>
                  <a:srgbClr val="002949"/>
                </a:solidFill>
              </a:rPr>
              <a:t>Суспільний інтерес у судовому захисті держави не може реалізовуватися шляхом відновлення елементів загального нагляду, а має забезпечуватися через законність, судовий контроль, рівність сторін і змагальність процесу.</a:t>
            </a:r>
          </a:p>
        </p:txBody>
      </p:sp>
    </p:spTree>
    <p:extLst>
      <p:ext uri="{BB962C8B-B14F-4D97-AF65-F5344CB8AC3E}">
        <p14:creationId xmlns:p14="http://schemas.microsoft.com/office/powerpoint/2010/main" val="26049280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19459"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19460"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19461"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9C789489-F0AD-43D6-8F72-E5F2C7A500D5}"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11</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19462" name="Заголовок 2"/>
          <p:cNvSpPr>
            <a:spLocks noGrp="1"/>
          </p:cNvSpPr>
          <p:nvPr>
            <p:ph type="title"/>
          </p:nvPr>
        </p:nvSpPr>
        <p:spPr>
          <a:xfrm>
            <a:off x="465138" y="409575"/>
            <a:ext cx="11136312" cy="1244601"/>
          </a:xfrm>
        </p:spPr>
        <p:txBody>
          <a:bodyPr/>
          <a:lstStyle/>
          <a:p>
            <a:pPr algn="ctr"/>
            <a:r>
              <a:rPr lang="uk-UA" altLang="uk-UA" sz="3200" b="1" dirty="0" smtClean="0">
                <a:solidFill>
                  <a:srgbClr val="004E9E"/>
                </a:solidFill>
              </a:rPr>
              <a:t>Окрема думка (збіжна) судді КСУ Віктора Городовенка стосовно Рішення КСУ від 3 грудня 2025 року № 6-р(ІІ)/2025</a:t>
            </a:r>
            <a:r>
              <a:rPr lang="ru-RU" altLang="uk-UA" sz="3200" b="1" dirty="0">
                <a:solidFill>
                  <a:srgbClr val="004E9E"/>
                </a:solidFill>
              </a:rPr>
              <a:t/>
            </a:r>
            <a:br>
              <a:rPr lang="ru-RU" altLang="uk-UA" sz="3200" b="1" dirty="0">
                <a:solidFill>
                  <a:srgbClr val="004E9E"/>
                </a:solidFill>
              </a:rPr>
            </a:br>
            <a:r>
              <a:rPr lang="ru-RU" altLang="uk-UA" sz="2000" b="1" dirty="0">
                <a:solidFill>
                  <a:srgbClr val="004E9E"/>
                </a:solidFill>
                <a:hlinkClick r:id="rId2"/>
              </a:rPr>
              <a:t>https://</a:t>
            </a:r>
            <a:r>
              <a:rPr lang="ru-RU" altLang="uk-UA" sz="2000" b="1" dirty="0" smtClean="0">
                <a:solidFill>
                  <a:srgbClr val="004E9E"/>
                </a:solidFill>
                <a:hlinkClick r:id="rId2"/>
              </a:rPr>
              <a:t>zakon.rada.gov.ua/laws/show/nb06d710-25#n2</a:t>
            </a:r>
            <a:r>
              <a:rPr lang="ru-RU" altLang="uk-UA" sz="2000" b="1" dirty="0" smtClean="0">
                <a:solidFill>
                  <a:srgbClr val="004E9E"/>
                </a:solidFill>
              </a:rPr>
              <a:t> </a:t>
            </a:r>
            <a:endParaRPr lang="ru-RU" altLang="uk-UA" sz="2000" b="1" dirty="0">
              <a:solidFill>
                <a:srgbClr val="004E9E"/>
              </a:solidFill>
            </a:endParaRPr>
          </a:p>
        </p:txBody>
      </p:sp>
      <p:sp>
        <p:nvSpPr>
          <p:cNvPr id="19463" name="Объект 3"/>
          <p:cNvSpPr>
            <a:spLocks noGrp="1"/>
          </p:cNvSpPr>
          <p:nvPr>
            <p:ph idx="1"/>
          </p:nvPr>
        </p:nvSpPr>
        <p:spPr>
          <a:xfrm>
            <a:off x="465138" y="1695450"/>
            <a:ext cx="11217275" cy="3946525"/>
          </a:xfrm>
        </p:spPr>
        <p:txBody>
          <a:bodyPr/>
          <a:lstStyle/>
          <a:p>
            <a:pPr marL="0" indent="0" algn="just">
              <a:lnSpc>
                <a:spcPct val="100000"/>
              </a:lnSpc>
              <a:spcBef>
                <a:spcPct val="0"/>
              </a:spcBef>
              <a:spcAft>
                <a:spcPts val="600"/>
              </a:spcAft>
              <a:buNone/>
            </a:pPr>
            <a:r>
              <a:rPr lang="uk-UA" altLang="uk-UA" sz="2600" dirty="0">
                <a:solidFill>
                  <a:srgbClr val="002949"/>
                </a:solidFill>
              </a:rPr>
              <a:t>Прокуратура не може розглядатися як орган універсального представництва держави у суді, оскільки її представницька функція має виключний, допоміжний і чітко обмежений Конституцією характер.</a:t>
            </a:r>
          </a:p>
          <a:p>
            <a:pPr marL="0" indent="0" algn="just">
              <a:lnSpc>
                <a:spcPct val="100000"/>
              </a:lnSpc>
              <a:spcBef>
                <a:spcPct val="0"/>
              </a:spcBef>
              <a:spcAft>
                <a:spcPts val="600"/>
              </a:spcAft>
              <a:buNone/>
            </a:pPr>
            <a:r>
              <a:rPr lang="uk-UA" altLang="uk-UA" sz="2600" dirty="0">
                <a:solidFill>
                  <a:srgbClr val="002949"/>
                </a:solidFill>
              </a:rPr>
              <a:t>Фрагментарне законодавче регулювання цієї функції після конституційної реформи 2016 року створило ризик інерційного застосування старої моделі прокуратури, несумісної з її сучасним місцем у системі правосуддя.</a:t>
            </a:r>
          </a:p>
          <a:p>
            <a:pPr marL="0" indent="0" algn="just">
              <a:lnSpc>
                <a:spcPct val="100000"/>
              </a:lnSpc>
              <a:spcBef>
                <a:spcPct val="0"/>
              </a:spcBef>
              <a:spcAft>
                <a:spcPts val="600"/>
              </a:spcAft>
              <a:buNone/>
            </a:pPr>
            <a:r>
              <a:rPr lang="uk-UA" altLang="uk-UA" sz="2600" dirty="0">
                <a:solidFill>
                  <a:srgbClr val="002949"/>
                </a:solidFill>
              </a:rPr>
              <a:t>Відновлення конституційних меж представництва прокурором інтересів держави є способом захисту не лише приватних прав учасників процесу, а й інституційного балансу, поділу влади та довіри до держави.</a:t>
            </a:r>
          </a:p>
        </p:txBody>
      </p:sp>
    </p:spTree>
    <p:extLst>
      <p:ext uri="{BB962C8B-B14F-4D97-AF65-F5344CB8AC3E}">
        <p14:creationId xmlns:p14="http://schemas.microsoft.com/office/powerpoint/2010/main" val="17910714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19459"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19460"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19461"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9C789489-F0AD-43D6-8F72-E5F2C7A500D5}"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12</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19462" name="Заголовок 2"/>
          <p:cNvSpPr>
            <a:spLocks noGrp="1"/>
          </p:cNvSpPr>
          <p:nvPr>
            <p:ph type="title"/>
          </p:nvPr>
        </p:nvSpPr>
        <p:spPr>
          <a:xfrm>
            <a:off x="465138" y="409575"/>
            <a:ext cx="11136312" cy="1244601"/>
          </a:xfrm>
        </p:spPr>
        <p:txBody>
          <a:bodyPr/>
          <a:lstStyle/>
          <a:p>
            <a:pPr algn="ctr"/>
            <a:r>
              <a:rPr lang="ru-RU" altLang="uk-UA" sz="3200" b="1" dirty="0">
                <a:solidFill>
                  <a:srgbClr val="004E9E"/>
                </a:solidFill>
              </a:rPr>
              <a:t>Окрема думка (розбіжна) судді </a:t>
            </a:r>
            <a:r>
              <a:rPr lang="ru-RU" altLang="uk-UA" sz="3200" b="1" dirty="0" smtClean="0">
                <a:solidFill>
                  <a:srgbClr val="004E9E"/>
                </a:solidFill>
              </a:rPr>
              <a:t>КСУ Василя </a:t>
            </a:r>
            <a:r>
              <a:rPr lang="ru-RU" altLang="uk-UA" sz="3200" b="1" dirty="0">
                <a:solidFill>
                  <a:srgbClr val="004E9E"/>
                </a:solidFill>
              </a:rPr>
              <a:t>Лемака </a:t>
            </a:r>
            <a:r>
              <a:rPr lang="uk-UA" altLang="uk-UA" sz="3200" b="1" dirty="0" smtClean="0">
                <a:solidFill>
                  <a:srgbClr val="004E9E"/>
                </a:solidFill>
              </a:rPr>
              <a:t>стосовно</a:t>
            </a:r>
            <a:r>
              <a:rPr lang="ru-RU" altLang="uk-UA" sz="3200" b="1" dirty="0" smtClean="0">
                <a:solidFill>
                  <a:srgbClr val="004E9E"/>
                </a:solidFill>
              </a:rPr>
              <a:t> </a:t>
            </a:r>
            <a:r>
              <a:rPr lang="ru-RU" altLang="uk-UA" sz="3200" b="1" dirty="0">
                <a:solidFill>
                  <a:srgbClr val="004E9E"/>
                </a:solidFill>
              </a:rPr>
              <a:t>Рішення КСУ від 3 грудня 2025 року № </a:t>
            </a:r>
            <a:r>
              <a:rPr lang="ru-RU" altLang="uk-UA" sz="3200" b="1" dirty="0" smtClean="0">
                <a:solidFill>
                  <a:srgbClr val="004E9E"/>
                </a:solidFill>
              </a:rPr>
              <a:t>6-р(ІІ</a:t>
            </a:r>
            <a:r>
              <a:rPr lang="ru-RU" altLang="uk-UA" sz="3200" b="1" dirty="0">
                <a:solidFill>
                  <a:srgbClr val="004E9E"/>
                </a:solidFill>
              </a:rPr>
              <a:t>)/2025</a:t>
            </a:r>
            <a:br>
              <a:rPr lang="ru-RU" altLang="uk-UA" sz="3200" b="1" dirty="0">
                <a:solidFill>
                  <a:srgbClr val="004E9E"/>
                </a:solidFill>
              </a:rPr>
            </a:br>
            <a:r>
              <a:rPr lang="ru-RU" altLang="uk-UA" sz="2000" b="1" dirty="0" smtClean="0">
                <a:solidFill>
                  <a:srgbClr val="004E9E"/>
                </a:solidFill>
                <a:hlinkClick r:id="rId2"/>
              </a:rPr>
              <a:t>https://zakon.rada.gov.ua/laws/show/na06d710-25#n2</a:t>
            </a:r>
            <a:r>
              <a:rPr lang="ru-RU" altLang="uk-UA" sz="2000" b="1" dirty="0" smtClean="0">
                <a:solidFill>
                  <a:srgbClr val="004E9E"/>
                </a:solidFill>
              </a:rPr>
              <a:t> </a:t>
            </a:r>
            <a:endParaRPr lang="ru-RU" altLang="uk-UA" sz="2000" b="1" dirty="0">
              <a:solidFill>
                <a:srgbClr val="004E9E"/>
              </a:solidFill>
            </a:endParaRPr>
          </a:p>
        </p:txBody>
      </p:sp>
      <p:sp>
        <p:nvSpPr>
          <p:cNvPr id="19463" name="Объект 3"/>
          <p:cNvSpPr>
            <a:spLocks noGrp="1"/>
          </p:cNvSpPr>
          <p:nvPr>
            <p:ph idx="1"/>
          </p:nvPr>
        </p:nvSpPr>
        <p:spPr>
          <a:xfrm>
            <a:off x="465138" y="1695450"/>
            <a:ext cx="11217275" cy="3946525"/>
          </a:xfrm>
        </p:spPr>
        <p:txBody>
          <a:bodyPr/>
          <a:lstStyle/>
          <a:p>
            <a:pPr marL="0" indent="0" algn="just">
              <a:lnSpc>
                <a:spcPct val="100000"/>
              </a:lnSpc>
              <a:spcBef>
                <a:spcPct val="0"/>
              </a:spcBef>
              <a:spcAft>
                <a:spcPts val="600"/>
              </a:spcAft>
              <a:buNone/>
            </a:pPr>
            <a:r>
              <a:rPr lang="uk-UA" altLang="uk-UA" sz="2500" dirty="0" smtClean="0">
                <a:solidFill>
                  <a:srgbClr val="002949"/>
                </a:solidFill>
              </a:rPr>
              <a:t>Надмірне звуження можливостей прокуратури представляти інтереси держави в суді може залишити публічний інтерес без ефективного інституційного захисту, особливо у спорах щодо земельних, природних та інших ресурсів громад.</a:t>
            </a:r>
          </a:p>
          <a:p>
            <a:pPr marL="0" indent="0" algn="just">
              <a:lnSpc>
                <a:spcPct val="100000"/>
              </a:lnSpc>
              <a:spcBef>
                <a:spcPct val="0"/>
              </a:spcBef>
              <a:spcAft>
                <a:spcPts val="600"/>
              </a:spcAft>
              <a:buNone/>
            </a:pPr>
            <a:r>
              <a:rPr lang="uk-UA" altLang="uk-UA" sz="2500" dirty="0" smtClean="0">
                <a:solidFill>
                  <a:srgbClr val="002949"/>
                </a:solidFill>
              </a:rPr>
              <a:t>У випадках, коли уповноважений орган не бажає або фактично неспроможний захищати інтерес громади чи держави, покладення захисту виключно на цей орган може легітимізувати бездіяльність, корупційні ризики або втрату суспільно значущих активів.</a:t>
            </a:r>
          </a:p>
          <a:p>
            <a:pPr marL="0" indent="0" algn="just">
              <a:lnSpc>
                <a:spcPct val="100000"/>
              </a:lnSpc>
              <a:spcBef>
                <a:spcPct val="0"/>
              </a:spcBef>
              <a:spcAft>
                <a:spcPts val="600"/>
              </a:spcAft>
              <a:buNone/>
            </a:pPr>
            <a:r>
              <a:rPr lang="uk-UA" altLang="uk-UA" sz="2500" dirty="0" smtClean="0">
                <a:solidFill>
                  <a:srgbClr val="002949"/>
                </a:solidFill>
              </a:rPr>
              <a:t>Баланс між обмеженням прокурорської дискреції та захистом публічного інтересу має враховувати не лише ризик надмірного втручання прокуратури, а й ризик повної відсутності ефективного судового захисту держави та суспільства.</a:t>
            </a:r>
            <a:endParaRPr lang="uk-UA" altLang="uk-UA" sz="2500" dirty="0">
              <a:solidFill>
                <a:srgbClr val="002949"/>
              </a:solidFill>
            </a:endParaRPr>
          </a:p>
        </p:txBody>
      </p:sp>
    </p:spTree>
    <p:extLst>
      <p:ext uri="{BB962C8B-B14F-4D97-AF65-F5344CB8AC3E}">
        <p14:creationId xmlns:p14="http://schemas.microsoft.com/office/powerpoint/2010/main" val="36355124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20483"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20484"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20485"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6ED48644-EA2C-435E-82C9-5C14CBF5BDA0}"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13</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20486" name="Заголовок 2"/>
          <p:cNvSpPr>
            <a:spLocks noGrp="1"/>
          </p:cNvSpPr>
          <p:nvPr>
            <p:ph type="title"/>
          </p:nvPr>
        </p:nvSpPr>
        <p:spPr>
          <a:xfrm>
            <a:off x="465138" y="409575"/>
            <a:ext cx="11136312" cy="1008063"/>
          </a:xfrm>
        </p:spPr>
        <p:txBody>
          <a:bodyPr/>
          <a:lstStyle/>
          <a:p>
            <a:pPr algn="ctr"/>
            <a:r>
              <a:rPr lang="ru-RU" altLang="uk-UA" sz="3200" b="1" dirty="0" smtClean="0">
                <a:solidFill>
                  <a:srgbClr val="004E9E"/>
                </a:solidFill>
              </a:rPr>
              <a:t>Постанова ВС від 20 березня 2018 року у справі № 337/3087/17</a:t>
            </a:r>
            <a:br>
              <a:rPr lang="ru-RU" altLang="uk-UA" sz="3200" b="1" dirty="0" smtClean="0">
                <a:solidFill>
                  <a:srgbClr val="004E9E"/>
                </a:solidFill>
              </a:rPr>
            </a:br>
            <a:r>
              <a:rPr lang="en-US" altLang="uk-UA" sz="1800" b="1" dirty="0" smtClean="0">
                <a:solidFill>
                  <a:srgbClr val="004E9E"/>
                </a:solidFill>
                <a:hlinkClick r:id="rId2"/>
              </a:rPr>
              <a:t>https://reyestr.court.gov.ua/Review/72899510</a:t>
            </a:r>
            <a:r>
              <a:rPr lang="ru-RU" altLang="uk-UA" sz="1800" b="1" dirty="0" smtClean="0">
                <a:solidFill>
                  <a:srgbClr val="004E9E"/>
                </a:solidFill>
              </a:rPr>
              <a:t> </a:t>
            </a:r>
            <a:endParaRPr lang="uk-UA" altLang="uk-UA" sz="3200" dirty="0" smtClean="0">
              <a:solidFill>
                <a:srgbClr val="004E9E"/>
              </a:solidFill>
            </a:endParaRPr>
          </a:p>
        </p:txBody>
      </p:sp>
      <p:sp>
        <p:nvSpPr>
          <p:cNvPr id="20487" name="Объект 3"/>
          <p:cNvSpPr>
            <a:spLocks noGrp="1"/>
          </p:cNvSpPr>
          <p:nvPr>
            <p:ph idx="1"/>
          </p:nvPr>
        </p:nvSpPr>
        <p:spPr>
          <a:xfrm>
            <a:off x="465138" y="1536700"/>
            <a:ext cx="11217275" cy="3946525"/>
          </a:xfrm>
        </p:spPr>
        <p:txBody>
          <a:bodyPr/>
          <a:lstStyle/>
          <a:p>
            <a:pPr marL="0" indent="0" algn="just">
              <a:lnSpc>
                <a:spcPct val="100000"/>
              </a:lnSpc>
              <a:spcBef>
                <a:spcPct val="0"/>
              </a:spcBef>
              <a:spcAft>
                <a:spcPts val="600"/>
              </a:spcAft>
              <a:buFont typeface="Arial" panose="020B0604020202020204" pitchFamily="34" charset="0"/>
              <a:buNone/>
            </a:pPr>
            <a:r>
              <a:rPr lang="uk-UA" altLang="uk-UA" dirty="0" smtClean="0">
                <a:solidFill>
                  <a:srgbClr val="002949"/>
                </a:solidFill>
              </a:rPr>
              <a:t>Дітям, які не отримали профілактичних щеплень згідно з календарем щеплень, відвідування дитячого закладу не дозволяється.</a:t>
            </a:r>
          </a:p>
          <a:p>
            <a:pPr marL="0" indent="0" algn="just">
              <a:lnSpc>
                <a:spcPct val="100000"/>
              </a:lnSpc>
              <a:spcBef>
                <a:spcPct val="0"/>
              </a:spcBef>
              <a:spcAft>
                <a:spcPts val="600"/>
              </a:spcAft>
              <a:buFont typeface="Arial" panose="020B0604020202020204" pitchFamily="34" charset="0"/>
              <a:buNone/>
            </a:pPr>
            <a:r>
              <a:rPr lang="uk-UA" altLang="uk-UA" dirty="0" smtClean="0">
                <a:solidFill>
                  <a:srgbClr val="002949"/>
                </a:solidFill>
              </a:rPr>
              <a:t>Завданням держави є забезпечення дотримання оптимального балансу між реалізацією права дитини на освіту та інтересами інших дітей.</a:t>
            </a:r>
          </a:p>
          <a:p>
            <a:pPr marL="0" indent="0" algn="just">
              <a:lnSpc>
                <a:spcPct val="100000"/>
              </a:lnSpc>
              <a:spcBef>
                <a:spcPct val="0"/>
              </a:spcBef>
              <a:spcAft>
                <a:spcPts val="600"/>
              </a:spcAft>
              <a:buFont typeface="Arial" panose="020B0604020202020204" pitchFamily="34" charset="0"/>
              <a:buNone/>
            </a:pPr>
            <a:r>
              <a:rPr lang="uk-UA" altLang="uk-UA" dirty="0" smtClean="0">
                <a:solidFill>
                  <a:srgbClr val="002949"/>
                </a:solidFill>
              </a:rPr>
              <a:t>Індивідуальне право (інтерес) відмовитися від щеплення батьками дитини протиставляється загальному праву (інтересу) інших батьків та їх дітей, які провели щеплення, з метою досягнення загального блага у формі права на охорону здоров’я, гарантовано статтями 3, 27 та 49 Конституції України.</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2253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22532"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22533"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BA20ABAA-C354-45D1-8F7B-B31EFC9DD034}"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14</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22534" name="Заголовок 2"/>
          <p:cNvSpPr>
            <a:spLocks noGrp="1"/>
          </p:cNvSpPr>
          <p:nvPr>
            <p:ph type="title"/>
          </p:nvPr>
        </p:nvSpPr>
        <p:spPr>
          <a:xfrm>
            <a:off x="465138" y="409575"/>
            <a:ext cx="10515600" cy="1008063"/>
          </a:xfrm>
        </p:spPr>
        <p:txBody>
          <a:bodyPr/>
          <a:lstStyle/>
          <a:p>
            <a:pPr algn="ctr"/>
            <a:r>
              <a:rPr lang="uk-UA" altLang="uk-UA" sz="4000" b="1" dirty="0" smtClean="0">
                <a:solidFill>
                  <a:srgbClr val="004E9E"/>
                </a:solidFill>
              </a:rPr>
              <a:t>Європейська конвенція з прав людини</a:t>
            </a:r>
            <a:endParaRPr lang="uk-UA" altLang="uk-UA" sz="4000" dirty="0" smtClean="0">
              <a:solidFill>
                <a:srgbClr val="004E9E"/>
              </a:solidFill>
            </a:endParaRPr>
          </a:p>
        </p:txBody>
      </p:sp>
      <p:sp>
        <p:nvSpPr>
          <p:cNvPr id="12295" name="Объект 3"/>
          <p:cNvSpPr>
            <a:spLocks noGrp="1"/>
          </p:cNvSpPr>
          <p:nvPr>
            <p:ph idx="1"/>
          </p:nvPr>
        </p:nvSpPr>
        <p:spPr>
          <a:xfrm>
            <a:off x="465138" y="1527175"/>
            <a:ext cx="11212512" cy="4189413"/>
          </a:xfrm>
        </p:spPr>
        <p:txBody>
          <a:bodyPr/>
          <a:lstStyle/>
          <a:p>
            <a:pPr marL="0" indent="0" algn="just">
              <a:lnSpc>
                <a:spcPct val="100000"/>
              </a:lnSpc>
              <a:spcBef>
                <a:spcPct val="0"/>
              </a:spcBef>
              <a:buFont typeface="Arial" panose="020B0604020202020204" pitchFamily="34" charset="0"/>
              <a:buNone/>
              <a:defRPr/>
            </a:pPr>
            <a:r>
              <a:rPr lang="uk-UA" altLang="uk-UA" b="1" dirty="0">
                <a:solidFill>
                  <a:srgbClr val="002949"/>
                </a:solidFill>
              </a:rPr>
              <a:t>Стаття 34. Індивідуальні заяви</a:t>
            </a:r>
            <a:endParaRPr lang="uk-UA" altLang="uk-UA" dirty="0">
              <a:solidFill>
                <a:srgbClr val="002949"/>
              </a:solidFill>
            </a:endParaRPr>
          </a:p>
          <a:p>
            <a:pPr marL="36000" indent="0" algn="just">
              <a:lnSpc>
                <a:spcPct val="100000"/>
              </a:lnSpc>
              <a:spcBef>
                <a:spcPct val="0"/>
              </a:spcBef>
              <a:buFont typeface="Arial" panose="020B0604020202020204" pitchFamily="34" charset="0"/>
              <a:buNone/>
              <a:defRPr/>
            </a:pPr>
            <a:r>
              <a:rPr lang="uk-UA" altLang="uk-UA" sz="2500" dirty="0">
                <a:solidFill>
                  <a:srgbClr val="002949"/>
                </a:solidFill>
              </a:rPr>
              <a:t>Суд може приймати заяви від будь-якої</a:t>
            </a:r>
          </a:p>
          <a:p>
            <a:pPr algn="just">
              <a:lnSpc>
                <a:spcPct val="100000"/>
              </a:lnSpc>
              <a:spcBef>
                <a:spcPct val="0"/>
              </a:spcBef>
              <a:buFontTx/>
              <a:buChar char="-"/>
              <a:defRPr/>
            </a:pPr>
            <a:r>
              <a:rPr lang="uk-UA" altLang="uk-UA" sz="2500" b="1" dirty="0">
                <a:solidFill>
                  <a:srgbClr val="002949"/>
                </a:solidFill>
              </a:rPr>
              <a:t>особи, </a:t>
            </a:r>
          </a:p>
          <a:p>
            <a:pPr algn="just">
              <a:lnSpc>
                <a:spcPct val="100000"/>
              </a:lnSpc>
              <a:spcBef>
                <a:spcPct val="0"/>
              </a:spcBef>
              <a:buFontTx/>
              <a:buChar char="-"/>
              <a:defRPr/>
            </a:pPr>
            <a:r>
              <a:rPr lang="uk-UA" altLang="uk-UA" sz="2500" b="1" dirty="0">
                <a:solidFill>
                  <a:srgbClr val="002949"/>
                </a:solidFill>
              </a:rPr>
              <a:t>неурядової організації або </a:t>
            </a:r>
          </a:p>
          <a:p>
            <a:pPr algn="just">
              <a:lnSpc>
                <a:spcPct val="100000"/>
              </a:lnSpc>
              <a:spcBef>
                <a:spcPct val="0"/>
              </a:spcBef>
              <a:buFontTx/>
              <a:buChar char="-"/>
              <a:defRPr/>
            </a:pPr>
            <a:r>
              <a:rPr lang="uk-UA" altLang="uk-UA" sz="2500" b="1" dirty="0">
                <a:solidFill>
                  <a:srgbClr val="002949"/>
                </a:solidFill>
              </a:rPr>
              <a:t>групи осіб, </a:t>
            </a:r>
          </a:p>
          <a:p>
            <a:pPr marL="0" indent="0" algn="just">
              <a:lnSpc>
                <a:spcPct val="100000"/>
              </a:lnSpc>
              <a:spcBef>
                <a:spcPct val="0"/>
              </a:spcBef>
              <a:buFont typeface="Arial" panose="020B0604020202020204" pitchFamily="34" charset="0"/>
              <a:buNone/>
              <a:defRPr/>
            </a:pPr>
            <a:r>
              <a:rPr lang="uk-UA" altLang="uk-UA" sz="2500" dirty="0">
                <a:solidFill>
                  <a:srgbClr val="002949"/>
                </a:solidFill>
              </a:rPr>
              <a:t>які вважають себе потерпілими від допущеного однією з Високих Договірних Сторін порушення прав, викладених у Конвенції або протоколах до неї. Високі Договірні Сторони зобов’язуються не перешкоджати жодним чином ефективному здійсненню цього права.</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2253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22532"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22533"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BA20ABAA-C354-45D1-8F7B-B31EFC9DD034}"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15</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22534" name="Заголовок 2"/>
          <p:cNvSpPr>
            <a:spLocks noGrp="1"/>
          </p:cNvSpPr>
          <p:nvPr>
            <p:ph type="title"/>
          </p:nvPr>
        </p:nvSpPr>
        <p:spPr>
          <a:xfrm>
            <a:off x="465138" y="409575"/>
            <a:ext cx="11355560" cy="1402600"/>
          </a:xfrm>
        </p:spPr>
        <p:txBody>
          <a:bodyPr/>
          <a:lstStyle/>
          <a:p>
            <a:pPr algn="ctr"/>
            <a:r>
              <a:rPr lang="ru-RU" altLang="uk-UA" sz="3600" b="1" dirty="0">
                <a:solidFill>
                  <a:srgbClr val="004E9E"/>
                </a:solidFill>
              </a:rPr>
              <a:t>Суддя ВС у КАС </a:t>
            </a:r>
            <a:r>
              <a:rPr lang="uk-UA" altLang="uk-UA" sz="3600" b="1" dirty="0" smtClean="0">
                <a:solidFill>
                  <a:srgbClr val="004E9E"/>
                </a:solidFill>
              </a:rPr>
              <a:t>долучився до обговорення питань щодо забезпечення захисту осіб від зловживань SLAPP-позовами</a:t>
            </a:r>
            <a:r>
              <a:rPr lang="ru-RU" altLang="uk-UA" sz="3600" b="1" dirty="0">
                <a:solidFill>
                  <a:srgbClr val="004E9E"/>
                </a:solidFill>
              </a:rPr>
              <a:t/>
            </a:r>
            <a:br>
              <a:rPr lang="ru-RU" altLang="uk-UA" sz="3600" b="1" dirty="0">
                <a:solidFill>
                  <a:srgbClr val="004E9E"/>
                </a:solidFill>
              </a:rPr>
            </a:br>
            <a:r>
              <a:rPr lang="ru-RU" altLang="uk-UA" sz="1700" b="1" dirty="0">
                <a:solidFill>
                  <a:srgbClr val="004E9E"/>
                </a:solidFill>
                <a:hlinkClick r:id="rId2"/>
              </a:rPr>
              <a:t>https://</a:t>
            </a:r>
            <a:r>
              <a:rPr lang="ru-RU" altLang="uk-UA" sz="1700" b="1" dirty="0" smtClean="0">
                <a:solidFill>
                  <a:srgbClr val="004E9E"/>
                </a:solidFill>
                <a:hlinkClick r:id="rId2"/>
              </a:rPr>
              <a:t>supreme.court.gov.ua/supreme/pres-centr/news/1913982</a:t>
            </a:r>
            <a:r>
              <a:rPr lang="ru-RU" altLang="uk-UA" sz="1700" b="1" dirty="0" smtClean="0">
                <a:solidFill>
                  <a:srgbClr val="004E9E"/>
                </a:solidFill>
              </a:rPr>
              <a:t> </a:t>
            </a:r>
            <a:endParaRPr lang="ru-RU" altLang="uk-UA" sz="1700" b="1" dirty="0">
              <a:solidFill>
                <a:srgbClr val="004E9E"/>
              </a:solidFill>
            </a:endParaRPr>
          </a:p>
        </p:txBody>
      </p:sp>
      <p:sp>
        <p:nvSpPr>
          <p:cNvPr id="12295" name="Объект 3"/>
          <p:cNvSpPr>
            <a:spLocks noGrp="1"/>
          </p:cNvSpPr>
          <p:nvPr>
            <p:ph idx="1"/>
          </p:nvPr>
        </p:nvSpPr>
        <p:spPr>
          <a:xfrm>
            <a:off x="465138" y="1928553"/>
            <a:ext cx="11212512" cy="3788035"/>
          </a:xfrm>
        </p:spPr>
        <p:txBody>
          <a:bodyPr/>
          <a:lstStyle/>
          <a:p>
            <a:pPr marL="0" indent="0" algn="just">
              <a:lnSpc>
                <a:spcPct val="100000"/>
              </a:lnSpc>
              <a:spcBef>
                <a:spcPct val="0"/>
              </a:spcBef>
              <a:buNone/>
              <a:defRPr/>
            </a:pPr>
            <a:r>
              <a:rPr lang="uk-UA" altLang="uk-UA" dirty="0" smtClean="0">
                <a:solidFill>
                  <a:srgbClr val="002949"/>
                </a:solidFill>
              </a:rPr>
              <a:t>SLAPP-позови є формою зловживання правом на звернення до суду, коли судовий процес використовується не стільки для реального захисту права, скільки для залякування, виснаження або примушування до мовчання журналістів, активістів, правозахисників та інших учасників публічної дискусії.</a:t>
            </a:r>
          </a:p>
          <a:p>
            <a:pPr marL="0" indent="0" algn="just">
              <a:lnSpc>
                <a:spcPct val="100000"/>
              </a:lnSpc>
              <a:spcBef>
                <a:spcPct val="0"/>
              </a:spcBef>
              <a:buNone/>
              <a:defRPr/>
            </a:pPr>
            <a:r>
              <a:rPr lang="uk-UA" altLang="uk-UA" dirty="0" smtClean="0">
                <a:solidFill>
                  <a:srgbClr val="002949"/>
                </a:solidFill>
              </a:rPr>
              <a:t>Протидія таким позовам спрямована на захист суспільного інтересу у відкритому обговоренні питань, що мають значення для демократичного суспільства, зокрема питань корупції, довкілля, прав людини, діяльності влади чи бізнесу.</a:t>
            </a:r>
            <a:endParaRPr lang="uk-UA" altLang="uk-UA" dirty="0">
              <a:solidFill>
                <a:srgbClr val="002949"/>
              </a:solidFill>
            </a:endParaRPr>
          </a:p>
        </p:txBody>
      </p:sp>
    </p:spTree>
    <p:extLst>
      <p:ext uri="{BB962C8B-B14F-4D97-AF65-F5344CB8AC3E}">
        <p14:creationId xmlns:p14="http://schemas.microsoft.com/office/powerpoint/2010/main" val="29598570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2253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22532"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22533"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BA20ABAA-C354-45D1-8F7B-B31EFC9DD034}"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16</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22534" name="Заголовок 2"/>
          <p:cNvSpPr>
            <a:spLocks noGrp="1"/>
          </p:cNvSpPr>
          <p:nvPr>
            <p:ph type="title"/>
          </p:nvPr>
        </p:nvSpPr>
        <p:spPr>
          <a:xfrm>
            <a:off x="550863" y="376324"/>
            <a:ext cx="11455313" cy="1008063"/>
          </a:xfrm>
        </p:spPr>
        <p:txBody>
          <a:bodyPr/>
          <a:lstStyle/>
          <a:p>
            <a:pPr algn="ctr"/>
            <a:r>
              <a:rPr lang="ru-RU" altLang="uk-UA" sz="3600" b="1" dirty="0">
                <a:solidFill>
                  <a:srgbClr val="004E9E"/>
                </a:solidFill>
              </a:rPr>
              <a:t>Ризики анти-SLAPP законопроєкту </a:t>
            </a:r>
            <a:r>
              <a:rPr lang="uk-UA" altLang="uk-UA" sz="3600" b="1" dirty="0" smtClean="0">
                <a:solidFill>
                  <a:srgbClr val="004E9E"/>
                </a:solidFill>
              </a:rPr>
              <a:t>вказав комітет </a:t>
            </a:r>
            <a:r>
              <a:rPr lang="ru-RU" altLang="uk-UA" sz="3600" b="1" dirty="0" smtClean="0">
                <a:solidFill>
                  <a:srgbClr val="004E9E"/>
                </a:solidFill>
              </a:rPr>
              <a:t>НААУ</a:t>
            </a:r>
            <a:r>
              <a:rPr lang="ru-RU" altLang="uk-UA" sz="4000" b="1" dirty="0">
                <a:solidFill>
                  <a:srgbClr val="004E9E"/>
                </a:solidFill>
              </a:rPr>
              <a:t/>
            </a:r>
            <a:br>
              <a:rPr lang="ru-RU" altLang="uk-UA" sz="4000" b="1" dirty="0">
                <a:solidFill>
                  <a:srgbClr val="004E9E"/>
                </a:solidFill>
              </a:rPr>
            </a:br>
            <a:r>
              <a:rPr lang="ru-RU" altLang="uk-UA" sz="1800" b="1" dirty="0">
                <a:solidFill>
                  <a:srgbClr val="004E9E"/>
                </a:solidFill>
                <a:hlinkClick r:id="rId2"/>
              </a:rPr>
              <a:t>https://</a:t>
            </a:r>
            <a:r>
              <a:rPr lang="ru-RU" altLang="uk-UA" sz="1800" b="1" dirty="0" smtClean="0">
                <a:solidFill>
                  <a:srgbClr val="004E9E"/>
                </a:solidFill>
                <a:hlinkClick r:id="rId2"/>
              </a:rPr>
              <a:t>unba.org.ua/news/11731-riziki-anti-slapp-zakonoproektu-vkazav-komitet-naau.html</a:t>
            </a:r>
            <a:r>
              <a:rPr lang="ru-RU" altLang="uk-UA" sz="1800" b="1" dirty="0" smtClean="0">
                <a:solidFill>
                  <a:srgbClr val="004E9E"/>
                </a:solidFill>
              </a:rPr>
              <a:t> </a:t>
            </a:r>
            <a:endParaRPr lang="ru-RU" altLang="uk-UA" sz="1800" b="1" dirty="0">
              <a:solidFill>
                <a:srgbClr val="004E9E"/>
              </a:solidFill>
            </a:endParaRPr>
          </a:p>
        </p:txBody>
      </p:sp>
      <p:sp>
        <p:nvSpPr>
          <p:cNvPr id="12295" name="Объект 3"/>
          <p:cNvSpPr>
            <a:spLocks noGrp="1"/>
          </p:cNvSpPr>
          <p:nvPr>
            <p:ph idx="1"/>
          </p:nvPr>
        </p:nvSpPr>
        <p:spPr>
          <a:xfrm>
            <a:off x="465138" y="1527175"/>
            <a:ext cx="11212512" cy="4189413"/>
          </a:xfrm>
        </p:spPr>
        <p:txBody>
          <a:bodyPr/>
          <a:lstStyle/>
          <a:p>
            <a:pPr marL="0" indent="0" algn="just">
              <a:lnSpc>
                <a:spcPct val="100000"/>
              </a:lnSpc>
              <a:spcBef>
                <a:spcPct val="0"/>
              </a:spcBef>
              <a:buNone/>
              <a:defRPr/>
            </a:pPr>
            <a:r>
              <a:rPr lang="uk-UA" altLang="uk-UA" sz="2700" dirty="0">
                <a:solidFill>
                  <a:srgbClr val="002949"/>
                </a:solidFill>
              </a:rPr>
              <a:t>Захист суспільного інтересу від зловживальних судових процесів не повинен перетворюватися на обмеження самого права на судовий захист, зокрема у справах про захист честі, гідності та ділової репутації.</a:t>
            </a:r>
          </a:p>
          <a:p>
            <a:pPr marL="0" indent="0" algn="just">
              <a:lnSpc>
                <a:spcPct val="100000"/>
              </a:lnSpc>
              <a:spcBef>
                <a:spcPct val="0"/>
              </a:spcBef>
              <a:buNone/>
              <a:defRPr/>
            </a:pPr>
            <a:r>
              <a:rPr lang="uk-UA" altLang="uk-UA" sz="2700" dirty="0">
                <a:solidFill>
                  <a:srgbClr val="002949"/>
                </a:solidFill>
              </a:rPr>
              <a:t>Надто широкі визначення громадської участі, спеціального статусу громадського учасника та критеріїв зловживання судовим процесом можуть створити ризики нерівності сторін, надмірної суддівської дискреції та маніпуляцій процесуальними гарантіями.</a:t>
            </a:r>
          </a:p>
          <a:p>
            <a:pPr marL="0" indent="0" algn="just">
              <a:lnSpc>
                <a:spcPct val="100000"/>
              </a:lnSpc>
              <a:spcBef>
                <a:spcPct val="0"/>
              </a:spcBef>
              <a:buNone/>
              <a:defRPr/>
            </a:pPr>
            <a:r>
              <a:rPr lang="uk-UA" altLang="uk-UA" sz="2700" dirty="0">
                <a:solidFill>
                  <a:srgbClr val="002949"/>
                </a:solidFill>
              </a:rPr>
              <a:t>Тому впровадження анти-</a:t>
            </a:r>
            <a:r>
              <a:rPr lang="en-US" altLang="uk-UA" sz="2700" dirty="0">
                <a:solidFill>
                  <a:srgbClr val="002949"/>
                </a:solidFill>
              </a:rPr>
              <a:t>SLAPP </a:t>
            </a:r>
            <a:r>
              <a:rPr lang="uk-UA" altLang="uk-UA" sz="2700" dirty="0">
                <a:solidFill>
                  <a:srgbClr val="002949"/>
                </a:solidFill>
              </a:rPr>
              <a:t>підходів потребує не лише захисту свободи слова, а й узгодження з принципами законності, правової визначеності, рівності учасників процесу та доступу кожної особи до правосуддя.</a:t>
            </a:r>
          </a:p>
        </p:txBody>
      </p:sp>
    </p:spTree>
    <p:extLst>
      <p:ext uri="{BB962C8B-B14F-4D97-AF65-F5344CB8AC3E}">
        <p14:creationId xmlns:p14="http://schemas.microsoft.com/office/powerpoint/2010/main" val="14781897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23555"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23556"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23557"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6CEBD3CB-0DC8-43D3-968C-1A3DC8274E48}"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17</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23558" name="Заголовок 2"/>
          <p:cNvSpPr>
            <a:spLocks noGrp="1"/>
          </p:cNvSpPr>
          <p:nvPr>
            <p:ph type="title"/>
          </p:nvPr>
        </p:nvSpPr>
        <p:spPr>
          <a:xfrm>
            <a:off x="465138" y="211138"/>
            <a:ext cx="10515600" cy="1169987"/>
          </a:xfrm>
        </p:spPr>
        <p:txBody>
          <a:bodyPr/>
          <a:lstStyle/>
          <a:p>
            <a:pPr algn="ctr"/>
            <a:r>
              <a:rPr lang="ru-RU" altLang="uk-UA" sz="2800" b="1" dirty="0" smtClean="0">
                <a:solidFill>
                  <a:srgbClr val="004E9E"/>
                </a:solidFill>
              </a:rPr>
              <a:t>РІШЕННЯ ЄСПЛ У СПРАВІ «ДРОЗДИК ТА МІКУЛА ПРОТИ УКРАЇНИ»</a:t>
            </a:r>
            <a:br>
              <a:rPr lang="ru-RU" altLang="uk-UA" sz="2800" b="1" dirty="0" smtClean="0">
                <a:solidFill>
                  <a:srgbClr val="004E9E"/>
                </a:solidFill>
              </a:rPr>
            </a:br>
            <a:r>
              <a:rPr lang="ru-RU" altLang="uk-UA" sz="2800" b="1" dirty="0" smtClean="0">
                <a:solidFill>
                  <a:srgbClr val="004E9E"/>
                </a:solidFill>
              </a:rPr>
              <a:t> (заяви № 27849/15 та № 33358/15)</a:t>
            </a:r>
            <a:br>
              <a:rPr lang="ru-RU" altLang="uk-UA" sz="2800" b="1" dirty="0" smtClean="0">
                <a:solidFill>
                  <a:srgbClr val="004E9E"/>
                </a:solidFill>
              </a:rPr>
            </a:br>
            <a:r>
              <a:rPr lang="en-US" altLang="uk-UA" sz="2000" b="1" dirty="0" smtClean="0">
                <a:solidFill>
                  <a:srgbClr val="004E9E"/>
                </a:solidFill>
                <a:hlinkClick r:id="rId2"/>
              </a:rPr>
              <a:t>https://zakon.rada.gov.ua/laws/show/974_k66/conv/parapp39:pu1:pr_8/sp:max100#n118</a:t>
            </a:r>
            <a:endParaRPr lang="uk-UA" altLang="uk-UA" sz="2000" dirty="0" smtClean="0">
              <a:solidFill>
                <a:srgbClr val="004E9E"/>
              </a:solidFill>
            </a:endParaRPr>
          </a:p>
        </p:txBody>
      </p:sp>
      <p:sp>
        <p:nvSpPr>
          <p:cNvPr id="23559" name="Объект 3"/>
          <p:cNvSpPr>
            <a:spLocks noGrp="1"/>
          </p:cNvSpPr>
          <p:nvPr>
            <p:ph idx="1"/>
          </p:nvPr>
        </p:nvSpPr>
        <p:spPr>
          <a:xfrm>
            <a:off x="465138" y="1495425"/>
            <a:ext cx="10915650" cy="4221163"/>
          </a:xfrm>
        </p:spPr>
        <p:txBody>
          <a:bodyPr/>
          <a:lstStyle/>
          <a:p>
            <a:pPr marL="0" indent="0" algn="just">
              <a:lnSpc>
                <a:spcPct val="100000"/>
              </a:lnSpc>
              <a:spcBef>
                <a:spcPts val="600"/>
              </a:spcBef>
              <a:buFont typeface="Arial" panose="020B0604020202020204" pitchFamily="34" charset="0"/>
              <a:buNone/>
            </a:pPr>
            <a:r>
              <a:rPr lang="uk-UA" altLang="uk-UA" b="1" dirty="0" smtClean="0">
                <a:solidFill>
                  <a:srgbClr val="002949"/>
                </a:solidFill>
              </a:rPr>
              <a:t>Принцип «належного врядування» і відсутність компенсації</a:t>
            </a:r>
          </a:p>
          <a:p>
            <a:pPr marL="0" indent="0" algn="just">
              <a:lnSpc>
                <a:spcPct val="100000"/>
              </a:lnSpc>
              <a:spcBef>
                <a:spcPts val="600"/>
              </a:spcBef>
              <a:buFont typeface="Arial" panose="020B0604020202020204" pitchFamily="34" charset="0"/>
              <a:buNone/>
            </a:pPr>
            <a:r>
              <a:rPr lang="uk-UA" altLang="uk-UA" dirty="0" smtClean="0">
                <a:solidFill>
                  <a:srgbClr val="002949"/>
                </a:solidFill>
              </a:rPr>
              <a:t>“...у випадку, коли органи влади відкликають право власності, надане помилково, принцип «належного врядування» може не лише покладати на державу обов’язок діяти оперативно, усуваючи свою помилку, але й зумовлювати виплату адекватної компенсації чи іншу належну форму відшкодування колишньому добросовісному власнику”.</a:t>
            </a:r>
          </a:p>
          <a:p>
            <a:pPr marL="0" indent="0" algn="just">
              <a:lnSpc>
                <a:spcPct val="100000"/>
              </a:lnSpc>
              <a:spcBef>
                <a:spcPts val="600"/>
              </a:spcBef>
              <a:buFont typeface="Arial" panose="020B0604020202020204" pitchFamily="34" charset="0"/>
              <a:buNone/>
            </a:pPr>
            <a:r>
              <a:rPr lang="uk-UA" altLang="uk-UA" dirty="0" smtClean="0">
                <a:solidFill>
                  <a:srgbClr val="002949"/>
                </a:solidFill>
              </a:rPr>
              <a:t>Суд підкреслює, що навіть </a:t>
            </a:r>
            <a:r>
              <a:rPr lang="uk-UA" altLang="uk-UA" b="1" dirty="0" smtClean="0">
                <a:solidFill>
                  <a:srgbClr val="002949"/>
                </a:solidFill>
              </a:rPr>
              <a:t>за публічного інтересу </a:t>
            </a:r>
            <a:r>
              <a:rPr lang="uk-UA" altLang="uk-UA" dirty="0" smtClean="0">
                <a:solidFill>
                  <a:srgbClr val="002949"/>
                </a:solidFill>
              </a:rPr>
              <a:t>держава має компенсувати втрату власності добросовісній особі.</a:t>
            </a:r>
          </a:p>
          <a:p>
            <a:pPr marL="0" indent="0" algn="just">
              <a:lnSpc>
                <a:spcPct val="100000"/>
              </a:lnSpc>
              <a:spcBef>
                <a:spcPct val="0"/>
              </a:spcBef>
              <a:buFont typeface="Arial" panose="020B0604020202020204" pitchFamily="34" charset="0"/>
              <a:buNone/>
            </a:pPr>
            <a:endParaRPr lang="uk-UA" altLang="uk-UA" dirty="0" smtClean="0">
              <a:solidFill>
                <a:srgbClr val="002949"/>
              </a:solidFill>
            </a:endParaRPr>
          </a:p>
          <a:p>
            <a:pPr marL="0" indent="0" algn="just">
              <a:buFont typeface="Arial" panose="020B0604020202020204" pitchFamily="34" charset="0"/>
              <a:buNone/>
            </a:pPr>
            <a:r>
              <a:rPr lang="uk-UA" altLang="uk-UA" sz="2000" dirty="0" smtClean="0">
                <a:solidFill>
                  <a:srgbClr val="002949"/>
                </a:solidFill>
              </a:rPr>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24579"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24580"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24581"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476F7F8E-2886-490E-98C3-571D79BBBC61}"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18</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24582" name="Заголовок 2"/>
          <p:cNvSpPr>
            <a:spLocks noGrp="1"/>
          </p:cNvSpPr>
          <p:nvPr>
            <p:ph type="title"/>
          </p:nvPr>
        </p:nvSpPr>
        <p:spPr>
          <a:xfrm>
            <a:off x="465138" y="211138"/>
            <a:ext cx="10515600" cy="1169987"/>
          </a:xfrm>
        </p:spPr>
        <p:txBody>
          <a:bodyPr/>
          <a:lstStyle/>
          <a:p>
            <a:pPr algn="ctr"/>
            <a:r>
              <a:rPr lang="ru-RU" altLang="uk-UA" sz="2800" b="1" dirty="0" smtClean="0">
                <a:solidFill>
                  <a:srgbClr val="004E9E"/>
                </a:solidFill>
              </a:rPr>
              <a:t>РІШЕННЯ ЄСПЛ У СПРАВІ «ДРОЗДИК ТА МІКУЛА ПРОТИ УКРАЇНИ»</a:t>
            </a:r>
            <a:br>
              <a:rPr lang="ru-RU" altLang="uk-UA" sz="2800" b="1" dirty="0" smtClean="0">
                <a:solidFill>
                  <a:srgbClr val="004E9E"/>
                </a:solidFill>
              </a:rPr>
            </a:br>
            <a:r>
              <a:rPr lang="ru-RU" altLang="uk-UA" sz="2800" b="1" dirty="0" smtClean="0">
                <a:solidFill>
                  <a:srgbClr val="004E9E"/>
                </a:solidFill>
              </a:rPr>
              <a:t> (заяви № 27849/15 та № 33358/15)</a:t>
            </a:r>
            <a:br>
              <a:rPr lang="ru-RU" altLang="uk-UA" sz="2800" b="1" dirty="0" smtClean="0">
                <a:solidFill>
                  <a:srgbClr val="004E9E"/>
                </a:solidFill>
              </a:rPr>
            </a:br>
            <a:r>
              <a:rPr lang="en-US" altLang="uk-UA" sz="2000" b="1" dirty="0" smtClean="0">
                <a:solidFill>
                  <a:srgbClr val="004E9E"/>
                </a:solidFill>
                <a:hlinkClick r:id="rId2"/>
              </a:rPr>
              <a:t>https://zakon.rada.gov.ua/laws/show/974_k66/conv/parapp39:pu1:pr_8/sp:max100#n118</a:t>
            </a:r>
            <a:r>
              <a:rPr lang="ru-RU" altLang="uk-UA" sz="2000" b="1" dirty="0" smtClean="0">
                <a:solidFill>
                  <a:srgbClr val="004E9E"/>
                </a:solidFill>
              </a:rPr>
              <a:t> </a:t>
            </a:r>
            <a:endParaRPr lang="uk-UA" altLang="uk-UA" sz="2000" dirty="0" smtClean="0">
              <a:solidFill>
                <a:srgbClr val="004E9E"/>
              </a:solidFill>
            </a:endParaRPr>
          </a:p>
        </p:txBody>
      </p:sp>
      <p:sp>
        <p:nvSpPr>
          <p:cNvPr id="24583" name="Объект 3"/>
          <p:cNvSpPr>
            <a:spLocks noGrp="1"/>
          </p:cNvSpPr>
          <p:nvPr>
            <p:ph idx="1"/>
          </p:nvPr>
        </p:nvSpPr>
        <p:spPr>
          <a:xfrm>
            <a:off x="465138" y="1495425"/>
            <a:ext cx="10915650" cy="4221163"/>
          </a:xfrm>
        </p:spPr>
        <p:txBody>
          <a:bodyPr/>
          <a:lstStyle/>
          <a:p>
            <a:pPr marL="0" indent="0" algn="just">
              <a:lnSpc>
                <a:spcPct val="100000"/>
              </a:lnSpc>
              <a:spcBef>
                <a:spcPts val="600"/>
              </a:spcBef>
              <a:spcAft>
                <a:spcPts val="600"/>
              </a:spcAft>
              <a:buFont typeface="Arial" panose="020B0604020202020204" pitchFamily="34" charset="0"/>
              <a:buNone/>
            </a:pPr>
            <a:r>
              <a:rPr lang="uk-UA" altLang="uk-UA" b="1" dirty="0" smtClean="0">
                <a:solidFill>
                  <a:srgbClr val="002949"/>
                </a:solidFill>
              </a:rPr>
              <a:t>Щодо непропорційності втручання</a:t>
            </a:r>
          </a:p>
          <a:p>
            <a:pPr marL="0" indent="0" algn="just">
              <a:lnSpc>
                <a:spcPct val="100000"/>
              </a:lnSpc>
              <a:spcBef>
                <a:spcPts val="600"/>
              </a:spcBef>
              <a:spcAft>
                <a:spcPts val="600"/>
              </a:spcAft>
              <a:buFont typeface="Arial" panose="020B0604020202020204" pitchFamily="34" charset="0"/>
              <a:buNone/>
            </a:pPr>
            <a:r>
              <a:rPr lang="uk-UA" altLang="uk-UA" dirty="0" smtClean="0">
                <a:solidFill>
                  <a:srgbClr val="002949"/>
                </a:solidFill>
              </a:rPr>
              <a:t>“...втручання у право власності заявників, окрім того, що викликає серйозні сумніви щодо законності та наявності </a:t>
            </a:r>
            <a:r>
              <a:rPr lang="uk-UA" altLang="uk-UA" b="1" dirty="0" smtClean="0">
                <a:solidFill>
                  <a:srgbClr val="002949"/>
                </a:solidFill>
              </a:rPr>
              <a:t>реального суспільного інтересу</a:t>
            </a:r>
            <a:r>
              <a:rPr lang="uk-UA" altLang="uk-UA" dirty="0" smtClean="0">
                <a:solidFill>
                  <a:srgbClr val="002949"/>
                </a:solidFill>
              </a:rPr>
              <a:t>, поклало на них непропорційний тягар, оскільки заявникам не було запропоновано жодної компенсації за вилучені земельні ділянки.”</a:t>
            </a:r>
          </a:p>
          <a:p>
            <a:pPr marL="0" indent="0" algn="just">
              <a:lnSpc>
                <a:spcPct val="100000"/>
              </a:lnSpc>
              <a:spcBef>
                <a:spcPts val="600"/>
              </a:spcBef>
              <a:spcAft>
                <a:spcPts val="600"/>
              </a:spcAft>
              <a:buFont typeface="Arial" panose="020B0604020202020204" pitchFamily="34" charset="0"/>
              <a:buNone/>
            </a:pPr>
            <a:r>
              <a:rPr lang="uk-UA" altLang="uk-UA" dirty="0" smtClean="0">
                <a:solidFill>
                  <a:srgbClr val="002949"/>
                </a:solidFill>
              </a:rPr>
              <a:t>Навіть якщо держава діяла з огляду на «суспільну потребу», відсутність компенсації зробила втручання непропорційним і таким, що порушує статтю 1 Протоколу №1.</a:t>
            </a:r>
          </a:p>
          <a:p>
            <a:pPr marL="0" indent="0" algn="just">
              <a:buFont typeface="Arial" panose="020B0604020202020204" pitchFamily="34" charset="0"/>
              <a:buNone/>
            </a:pPr>
            <a:r>
              <a:rPr lang="uk-UA" altLang="uk-UA" sz="2000" dirty="0" smtClean="0">
                <a:solidFill>
                  <a:srgbClr val="002949"/>
                </a:solidFill>
              </a:rPr>
              <a:t>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25603"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25604"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25605"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E9EA43F9-A7AA-4315-B7F3-FF5E0C19F8EF}"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19</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25606" name="Заголовок 2"/>
          <p:cNvSpPr>
            <a:spLocks noGrp="1"/>
          </p:cNvSpPr>
          <p:nvPr>
            <p:ph type="title"/>
          </p:nvPr>
        </p:nvSpPr>
        <p:spPr>
          <a:xfrm>
            <a:off x="936625" y="515938"/>
            <a:ext cx="10282238" cy="1436687"/>
          </a:xfrm>
        </p:spPr>
        <p:txBody>
          <a:bodyPr/>
          <a:lstStyle/>
          <a:p>
            <a:pPr algn="ctr"/>
            <a:r>
              <a:rPr lang="uk-UA" altLang="uk-UA" sz="3200" b="1" dirty="0" smtClean="0">
                <a:solidFill>
                  <a:srgbClr val="004E9E"/>
                </a:solidFill>
              </a:rPr>
              <a:t>Висновок № 7(2005) Консультативна рада європейських суддів (КРЄС) про правосуддя та суспільство </a:t>
            </a:r>
            <a:r>
              <a:rPr lang="en-US" altLang="uk-UA" sz="3200" b="1" dirty="0" smtClean="0">
                <a:solidFill>
                  <a:srgbClr val="004E9E"/>
                </a:solidFill>
              </a:rPr>
              <a:t>(on Justice and Society)</a:t>
            </a:r>
            <a:endParaRPr lang="uk-UA" altLang="uk-UA" sz="3200" dirty="0" smtClean="0">
              <a:solidFill>
                <a:srgbClr val="004E9E"/>
              </a:solidFill>
            </a:endParaRPr>
          </a:p>
        </p:txBody>
      </p:sp>
      <p:sp>
        <p:nvSpPr>
          <p:cNvPr id="25607" name="Объект 3"/>
          <p:cNvSpPr>
            <a:spLocks noGrp="1"/>
          </p:cNvSpPr>
          <p:nvPr>
            <p:ph idx="1"/>
          </p:nvPr>
        </p:nvSpPr>
        <p:spPr>
          <a:xfrm>
            <a:off x="550863" y="2281238"/>
            <a:ext cx="11053762" cy="3435350"/>
          </a:xfrm>
        </p:spPr>
        <p:txBody>
          <a:bodyPr/>
          <a:lstStyle/>
          <a:p>
            <a:pPr marL="0" indent="0" algn="just">
              <a:lnSpc>
                <a:spcPct val="100000"/>
              </a:lnSpc>
              <a:spcBef>
                <a:spcPct val="0"/>
              </a:spcBef>
              <a:buFont typeface="Arial" panose="020B0604020202020204" pitchFamily="34" charset="0"/>
              <a:buNone/>
            </a:pPr>
            <a:r>
              <a:rPr lang="uk-UA" altLang="uk-UA" sz="3000" dirty="0" smtClean="0">
                <a:solidFill>
                  <a:srgbClr val="002949"/>
                </a:solidFill>
              </a:rPr>
              <a:t>п. 7. Правосуддя є важливим компонентом демократичних </a:t>
            </a:r>
            <a:r>
              <a:rPr lang="uk-UA" altLang="uk-UA" sz="3000" b="1" dirty="0" smtClean="0">
                <a:solidFill>
                  <a:srgbClr val="002949"/>
                </a:solidFill>
              </a:rPr>
              <a:t>суспільств</a:t>
            </a:r>
            <a:r>
              <a:rPr lang="uk-UA" altLang="uk-UA" sz="3000" dirty="0" smtClean="0">
                <a:solidFill>
                  <a:srgbClr val="002949"/>
                </a:solidFill>
              </a:rPr>
              <a:t>. Воно має на меті вирішення спорів між сторонами і, шляхом ухвалення рішень, відігравати як «нормативну», так і «просвітницьку» роль, надаючи громадянам відповідні настанови, інформацію та гарантії щодо права та його практичного застосування.</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6147"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6148"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6149"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3FAAED0B-4F1E-42DC-8532-6E418963ED40}"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2</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6150" name="Заголовок 2"/>
          <p:cNvSpPr>
            <a:spLocks noGrp="1"/>
          </p:cNvSpPr>
          <p:nvPr>
            <p:ph type="title"/>
          </p:nvPr>
        </p:nvSpPr>
        <p:spPr>
          <a:xfrm>
            <a:off x="465138" y="185738"/>
            <a:ext cx="10358437" cy="693737"/>
          </a:xfrm>
        </p:spPr>
        <p:txBody>
          <a:bodyPr/>
          <a:lstStyle/>
          <a:p>
            <a:r>
              <a:rPr lang="uk-UA" altLang="uk-UA" sz="2800" b="1" dirty="0" smtClean="0">
                <a:solidFill>
                  <a:srgbClr val="004E9E"/>
                </a:solidFill>
              </a:rPr>
              <a:t>Повʼязані поняття:</a:t>
            </a:r>
            <a:endParaRPr lang="uk-UA" altLang="uk-UA" sz="2800" dirty="0" smtClean="0">
              <a:solidFill>
                <a:srgbClr val="004E9E"/>
              </a:solidFill>
            </a:endParaRPr>
          </a:p>
        </p:txBody>
      </p:sp>
      <p:sp>
        <p:nvSpPr>
          <p:cNvPr id="6151" name="Объект 3"/>
          <p:cNvSpPr>
            <a:spLocks noGrp="1"/>
          </p:cNvSpPr>
          <p:nvPr>
            <p:ph idx="1"/>
          </p:nvPr>
        </p:nvSpPr>
        <p:spPr>
          <a:xfrm>
            <a:off x="465138" y="879475"/>
            <a:ext cx="10915650" cy="4837113"/>
          </a:xfrm>
        </p:spPr>
        <p:txBody>
          <a:bodyPr/>
          <a:lstStyle/>
          <a:p>
            <a:pPr marL="514350" indent="-514350" algn="just">
              <a:lnSpc>
                <a:spcPct val="100000"/>
              </a:lnSpc>
              <a:spcBef>
                <a:spcPct val="0"/>
              </a:spcBef>
              <a:buFont typeface="Arial" panose="020B0604020202020204" pitchFamily="34" charset="0"/>
              <a:buAutoNum type="arabicPeriod"/>
            </a:pPr>
            <a:r>
              <a:rPr lang="uk-UA" altLang="uk-UA" sz="2400" dirty="0" smtClean="0">
                <a:solidFill>
                  <a:srgbClr val="002949"/>
                </a:solidFill>
              </a:rPr>
              <a:t>Суспільні інтереси (інтереси територіальної громади)</a:t>
            </a:r>
          </a:p>
          <a:p>
            <a:pPr marL="514350" indent="-514350" algn="just">
              <a:lnSpc>
                <a:spcPct val="100000"/>
              </a:lnSpc>
              <a:spcBef>
                <a:spcPct val="0"/>
              </a:spcBef>
              <a:buFont typeface="Arial" panose="020B0604020202020204" pitchFamily="34" charset="0"/>
              <a:buAutoNum type="arabicPeriod"/>
            </a:pPr>
            <a:r>
              <a:rPr lang="uk-UA" altLang="uk-UA" sz="2400" dirty="0" smtClean="0">
                <a:solidFill>
                  <a:srgbClr val="002949"/>
                </a:solidFill>
              </a:rPr>
              <a:t>Колективний позов або позов на захист суспільних інтересів (</a:t>
            </a:r>
            <a:r>
              <a:rPr lang="en-US" altLang="uk-UA" sz="2400" dirty="0" smtClean="0">
                <a:solidFill>
                  <a:srgbClr val="002949"/>
                </a:solidFill>
              </a:rPr>
              <a:t>actio popularis</a:t>
            </a:r>
            <a:r>
              <a:rPr lang="uk-UA" altLang="uk-UA" sz="2400" dirty="0" smtClean="0">
                <a:solidFill>
                  <a:srgbClr val="002949"/>
                </a:solidFill>
              </a:rPr>
              <a:t>) </a:t>
            </a:r>
          </a:p>
          <a:p>
            <a:pPr marL="514350" indent="-514350" algn="just">
              <a:lnSpc>
                <a:spcPct val="100000"/>
              </a:lnSpc>
              <a:spcBef>
                <a:spcPct val="0"/>
              </a:spcBef>
              <a:buFont typeface="Arial" panose="020B0604020202020204" pitchFamily="34" charset="0"/>
              <a:buAutoNum type="arabicPeriod"/>
            </a:pPr>
            <a:r>
              <a:rPr lang="uk-UA" altLang="uk-UA" sz="2400" dirty="0" smtClean="0">
                <a:solidFill>
                  <a:srgbClr val="002949"/>
                </a:solidFill>
              </a:rPr>
              <a:t>Доступ до </a:t>
            </a:r>
            <a:r>
              <a:rPr lang="uk-UA" altLang="uk-UA" sz="2400" dirty="0">
                <a:solidFill>
                  <a:srgbClr val="002949"/>
                </a:solidFill>
              </a:rPr>
              <a:t>суду та ефективний судовий захист</a:t>
            </a:r>
            <a:endParaRPr lang="en-US" altLang="uk-UA" sz="2400" dirty="0" smtClean="0">
              <a:solidFill>
                <a:srgbClr val="002949"/>
              </a:solidFill>
            </a:endParaRPr>
          </a:p>
          <a:p>
            <a:pPr marL="514350" indent="-514350" algn="just">
              <a:lnSpc>
                <a:spcPct val="100000"/>
              </a:lnSpc>
              <a:spcBef>
                <a:spcPct val="0"/>
              </a:spcBef>
              <a:buFont typeface="Calibri Light" panose="020F0302020204030204" pitchFamily="34" charset="0"/>
              <a:buAutoNum type="arabicPeriod"/>
            </a:pPr>
            <a:r>
              <a:rPr lang="uk-UA" altLang="uk-UA" sz="2400" dirty="0" smtClean="0">
                <a:solidFill>
                  <a:srgbClr val="002949"/>
                </a:solidFill>
              </a:rPr>
              <a:t>Принцип законності та </a:t>
            </a:r>
            <a:r>
              <a:rPr lang="uk-UA" altLang="uk-UA" sz="2400" smtClean="0">
                <a:solidFill>
                  <a:srgbClr val="002949"/>
                </a:solidFill>
              </a:rPr>
              <a:t>правова визначеність</a:t>
            </a:r>
            <a:endParaRPr lang="uk-UA" altLang="uk-UA" sz="2400" dirty="0" smtClean="0">
              <a:solidFill>
                <a:srgbClr val="002949"/>
              </a:solidFill>
            </a:endParaRPr>
          </a:p>
          <a:p>
            <a:pPr marL="514350" indent="-514350" algn="just">
              <a:lnSpc>
                <a:spcPct val="100000"/>
              </a:lnSpc>
              <a:spcBef>
                <a:spcPct val="0"/>
              </a:spcBef>
              <a:buFont typeface="Calibri Light" panose="020F0302020204030204" pitchFamily="34" charset="0"/>
              <a:buAutoNum type="arabicPeriod"/>
            </a:pPr>
            <a:r>
              <a:rPr lang="uk-UA" altLang="uk-UA" sz="2400" dirty="0" smtClean="0">
                <a:solidFill>
                  <a:srgbClr val="002949"/>
                </a:solidFill>
              </a:rPr>
              <a:t>Охоронюваний інтерес</a:t>
            </a:r>
          </a:p>
          <a:p>
            <a:pPr marL="514350" indent="-514350" algn="just">
              <a:lnSpc>
                <a:spcPct val="100000"/>
              </a:lnSpc>
              <a:spcBef>
                <a:spcPct val="0"/>
              </a:spcBef>
              <a:buFont typeface="Calibri Light" panose="020F0302020204030204" pitchFamily="34" charset="0"/>
              <a:buAutoNum type="arabicPeriod"/>
            </a:pPr>
            <a:r>
              <a:rPr lang="uk-UA" altLang="uk-UA" sz="2400" dirty="0" smtClean="0">
                <a:solidFill>
                  <a:srgbClr val="002949"/>
                </a:solidFill>
              </a:rPr>
              <a:t>Позови прокурора та громадських організацій </a:t>
            </a:r>
          </a:p>
          <a:p>
            <a:pPr marL="514350" indent="-514350" algn="just">
              <a:lnSpc>
                <a:spcPct val="100000"/>
              </a:lnSpc>
              <a:spcBef>
                <a:spcPct val="0"/>
              </a:spcBef>
              <a:buFont typeface="Calibri Light" panose="020F0302020204030204" pitchFamily="34" charset="0"/>
              <a:buAutoNum type="arabicPeriod"/>
            </a:pPr>
            <a:r>
              <a:rPr lang="uk-UA" altLang="uk-UA" sz="2400" dirty="0" smtClean="0">
                <a:solidFill>
                  <a:srgbClr val="002949"/>
                </a:solidFill>
              </a:rPr>
              <a:t>Захист екологічних прав, прав споживачів, культурної спадщини </a:t>
            </a:r>
          </a:p>
          <a:p>
            <a:pPr marL="514350" indent="-514350" algn="just">
              <a:lnSpc>
                <a:spcPct val="100000"/>
              </a:lnSpc>
              <a:spcBef>
                <a:spcPct val="0"/>
              </a:spcBef>
              <a:buFont typeface="Calibri Light" panose="020F0302020204030204" pitchFamily="34" charset="0"/>
              <a:buAutoNum type="arabicPeriod"/>
            </a:pPr>
            <a:r>
              <a:rPr lang="uk-UA" altLang="uk-UA" sz="2400" dirty="0" smtClean="0">
                <a:solidFill>
                  <a:srgbClr val="002949"/>
                </a:solidFill>
              </a:rPr>
              <a:t>Оскарження нормативно-правових актів та містобудівної документації</a:t>
            </a:r>
          </a:p>
          <a:p>
            <a:pPr marL="514350" indent="-514350" algn="just">
              <a:lnSpc>
                <a:spcPct val="100000"/>
              </a:lnSpc>
              <a:spcBef>
                <a:spcPct val="0"/>
              </a:spcBef>
              <a:buFont typeface="Calibri Light" panose="020F0302020204030204" pitchFamily="34" charset="0"/>
              <a:buAutoNum type="arabicPeriod"/>
            </a:pPr>
            <a:r>
              <a:rPr lang="uk-UA" altLang="uk-UA" sz="2400" dirty="0" smtClean="0">
                <a:solidFill>
                  <a:srgbClr val="002949"/>
                </a:solidFill>
              </a:rPr>
              <a:t>Викуп для суспільних потреб</a:t>
            </a:r>
          </a:p>
          <a:p>
            <a:pPr marL="514350" indent="-514350" algn="just">
              <a:lnSpc>
                <a:spcPct val="100000"/>
              </a:lnSpc>
              <a:spcBef>
                <a:spcPct val="0"/>
              </a:spcBef>
              <a:buFont typeface="Calibri Light" panose="020F0302020204030204" pitchFamily="34" charset="0"/>
              <a:buAutoNum type="arabicPeriod"/>
            </a:pPr>
            <a:r>
              <a:rPr lang="uk-UA" altLang="uk-UA" sz="2400" dirty="0" smtClean="0">
                <a:solidFill>
                  <a:srgbClr val="002949"/>
                </a:solidFill>
              </a:rPr>
              <a:t>Баланс суспільного </a:t>
            </a:r>
            <a:r>
              <a:rPr lang="ru-RU" altLang="uk-UA" sz="2400" dirty="0" smtClean="0">
                <a:solidFill>
                  <a:srgbClr val="002949"/>
                </a:solidFill>
              </a:rPr>
              <a:t>і </a:t>
            </a:r>
            <a:r>
              <a:rPr lang="ru-RU" altLang="uk-UA" sz="2400" dirty="0">
                <a:solidFill>
                  <a:srgbClr val="002949"/>
                </a:solidFill>
              </a:rPr>
              <a:t>приватного </a:t>
            </a:r>
            <a:r>
              <a:rPr lang="ru-RU" altLang="uk-UA" sz="2400" dirty="0" smtClean="0">
                <a:solidFill>
                  <a:srgbClr val="002949"/>
                </a:solidFill>
              </a:rPr>
              <a:t>інтересів </a:t>
            </a:r>
            <a:r>
              <a:rPr lang="uk-UA" altLang="uk-UA" sz="2400" dirty="0" smtClean="0">
                <a:solidFill>
                  <a:srgbClr val="002949"/>
                </a:solidFill>
              </a:rPr>
              <a:t>(принцип пропорційності)</a:t>
            </a:r>
          </a:p>
          <a:p>
            <a:pPr marL="514350" indent="-514350" algn="just">
              <a:lnSpc>
                <a:spcPct val="100000"/>
              </a:lnSpc>
              <a:spcBef>
                <a:spcPct val="0"/>
              </a:spcBef>
              <a:buFont typeface="Calibri Light" panose="020F0302020204030204" pitchFamily="34" charset="0"/>
              <a:buAutoNum type="arabicPeriod"/>
            </a:pPr>
            <a:r>
              <a:rPr lang="uk-UA" altLang="uk-UA" sz="2400" dirty="0" smtClean="0">
                <a:solidFill>
                  <a:srgbClr val="002949"/>
                </a:solidFill>
              </a:rPr>
              <a:t>Суддівський розсуд (дискреція) </a:t>
            </a:r>
          </a:p>
          <a:p>
            <a:pPr marL="514350" indent="-514350" algn="just">
              <a:lnSpc>
                <a:spcPct val="100000"/>
              </a:lnSpc>
              <a:spcBef>
                <a:spcPct val="0"/>
              </a:spcBef>
              <a:buFont typeface="Calibri Light" panose="020F0302020204030204" pitchFamily="34" charset="0"/>
              <a:buAutoNum type="arabicPeriod"/>
            </a:pPr>
            <a:r>
              <a:rPr lang="uk-UA" altLang="uk-UA" sz="2400" dirty="0" smtClean="0">
                <a:solidFill>
                  <a:srgbClr val="002949"/>
                </a:solidFill>
              </a:rPr>
              <a:t>Довіра до суду</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26627"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26628"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26629"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B47B5218-B6E1-4CF6-B0A4-5CFB0197F374}"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20</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26630" name="Заголовок 2"/>
          <p:cNvSpPr>
            <a:spLocks noGrp="1"/>
          </p:cNvSpPr>
          <p:nvPr>
            <p:ph type="title"/>
          </p:nvPr>
        </p:nvSpPr>
        <p:spPr>
          <a:xfrm>
            <a:off x="550863" y="519113"/>
            <a:ext cx="10515600" cy="1008062"/>
          </a:xfrm>
        </p:spPr>
        <p:txBody>
          <a:bodyPr/>
          <a:lstStyle/>
          <a:p>
            <a:pPr algn="ctr"/>
            <a:r>
              <a:rPr lang="uk-UA" altLang="uk-UA" sz="3200" b="1" dirty="0" smtClean="0">
                <a:solidFill>
                  <a:srgbClr val="004E9E"/>
                </a:solidFill>
              </a:rPr>
              <a:t>Рекомендація КМРЄ (2004)20 щодо судового перегляду адміністративних актів</a:t>
            </a:r>
            <a:r>
              <a:rPr lang="en-US" altLang="uk-UA" sz="3200" b="1" dirty="0" smtClean="0">
                <a:solidFill>
                  <a:srgbClr val="004E9E"/>
                </a:solidFill>
              </a:rPr>
              <a:t> (on judicial review of administrative acts)</a:t>
            </a:r>
            <a:r>
              <a:rPr lang="uk-UA" altLang="uk-UA" sz="3200" b="1" dirty="0" smtClean="0">
                <a:solidFill>
                  <a:srgbClr val="004E9E"/>
                </a:solidFill>
              </a:rPr>
              <a:t> </a:t>
            </a:r>
            <a:endParaRPr lang="uk-UA" altLang="uk-UA" sz="3200" dirty="0" smtClean="0">
              <a:solidFill>
                <a:srgbClr val="004E9E"/>
              </a:solidFill>
            </a:endParaRPr>
          </a:p>
        </p:txBody>
      </p:sp>
      <p:sp>
        <p:nvSpPr>
          <p:cNvPr id="26631" name="Объект 3"/>
          <p:cNvSpPr>
            <a:spLocks noGrp="1"/>
          </p:cNvSpPr>
          <p:nvPr>
            <p:ph idx="1"/>
          </p:nvPr>
        </p:nvSpPr>
        <p:spPr>
          <a:xfrm>
            <a:off x="465138" y="1527175"/>
            <a:ext cx="11136312" cy="4189413"/>
          </a:xfrm>
        </p:spPr>
        <p:txBody>
          <a:bodyPr/>
          <a:lstStyle/>
          <a:p>
            <a:pPr marL="0" indent="0" algn="just">
              <a:lnSpc>
                <a:spcPct val="100000"/>
              </a:lnSpc>
              <a:spcBef>
                <a:spcPct val="0"/>
              </a:spcBef>
              <a:buFont typeface="Arial" panose="020B0604020202020204" pitchFamily="34" charset="0"/>
              <a:buNone/>
            </a:pPr>
            <a:r>
              <a:rPr lang="uk-UA" altLang="uk-UA" sz="2000" b="1" dirty="0" smtClean="0">
                <a:solidFill>
                  <a:srgbClr val="002949"/>
                </a:solidFill>
              </a:rPr>
              <a:t>B. Принципи</a:t>
            </a:r>
          </a:p>
          <a:p>
            <a:pPr marL="0" indent="0" algn="just">
              <a:lnSpc>
                <a:spcPct val="100000"/>
              </a:lnSpc>
              <a:spcBef>
                <a:spcPct val="0"/>
              </a:spcBef>
              <a:buFont typeface="Arial" panose="020B0604020202020204" pitchFamily="34" charset="0"/>
              <a:buNone/>
            </a:pPr>
            <a:r>
              <a:rPr lang="uk-UA" altLang="uk-UA" sz="2000" dirty="0" smtClean="0">
                <a:solidFill>
                  <a:srgbClr val="002949"/>
                </a:solidFill>
              </a:rPr>
              <a:t>2. Доступ до розгляду в судовому порядку</a:t>
            </a:r>
          </a:p>
          <a:p>
            <a:pPr marL="0" indent="0" algn="just">
              <a:lnSpc>
                <a:spcPct val="100000"/>
              </a:lnSpc>
              <a:spcBef>
                <a:spcPct val="0"/>
              </a:spcBef>
              <a:buFont typeface="Arial" panose="020B0604020202020204" pitchFamily="34" charset="0"/>
              <a:buNone/>
            </a:pPr>
            <a:r>
              <a:rPr lang="uk-UA" altLang="uk-UA" sz="2000" dirty="0" smtClean="0">
                <a:solidFill>
                  <a:srgbClr val="002949"/>
                </a:solidFill>
              </a:rPr>
              <a:t>Судовий перегляд повинен бути доступний як мінімум для фізичних та юридичних осіб щодо адміністративних актів, які зачіпають їхні права </a:t>
            </a:r>
            <a:r>
              <a:rPr lang="uk-UA" altLang="uk-UA" sz="2000" dirty="0" smtClean="0">
                <a:solidFill>
                  <a:srgbClr val="002949"/>
                </a:solidFill>
              </a:rPr>
              <a:t>та </a:t>
            </a:r>
            <a:r>
              <a:rPr lang="uk-UA" altLang="uk-UA" sz="2000" dirty="0" smtClean="0">
                <a:solidFill>
                  <a:srgbClr val="002949"/>
                </a:solidFill>
              </a:rPr>
              <a:t>інтереси. </a:t>
            </a:r>
          </a:p>
          <a:p>
            <a:pPr marL="0" indent="0" algn="just">
              <a:lnSpc>
                <a:spcPct val="100000"/>
              </a:lnSpc>
              <a:spcBef>
                <a:spcPct val="0"/>
              </a:spcBef>
              <a:buFont typeface="Arial" panose="020B0604020202020204" pitchFamily="34" charset="0"/>
              <a:buNone/>
            </a:pPr>
            <a:r>
              <a:rPr lang="uk-UA" altLang="uk-UA" sz="2000" dirty="0" smtClean="0">
                <a:solidFill>
                  <a:srgbClr val="002949"/>
                </a:solidFill>
              </a:rPr>
              <a:t>Державам-членам пропонується самостійно вирішити, чи слід надати доступ до розгляду в судовому порядку </a:t>
            </a:r>
            <a:r>
              <a:rPr lang="uk-UA" altLang="uk-UA" sz="2000" b="1" dirty="0" smtClean="0">
                <a:solidFill>
                  <a:srgbClr val="002949"/>
                </a:solidFill>
              </a:rPr>
              <a:t>асоціаціям чи іншим організаціям і особам, уповноваженим виступати на захист колективних або громадських інтересів</a:t>
            </a:r>
            <a:r>
              <a:rPr lang="uk-UA" altLang="uk-UA" sz="2000" dirty="0" smtClean="0">
                <a:solidFill>
                  <a:srgbClr val="002949"/>
                </a:solidFill>
              </a:rPr>
              <a:t>.</a:t>
            </a:r>
          </a:p>
          <a:p>
            <a:pPr marL="0" indent="0" algn="just">
              <a:lnSpc>
                <a:spcPct val="100000"/>
              </a:lnSpc>
              <a:spcBef>
                <a:spcPct val="0"/>
              </a:spcBef>
              <a:buFont typeface="Arial" panose="020B0604020202020204" pitchFamily="34" charset="0"/>
              <a:buNone/>
            </a:pPr>
            <a:r>
              <a:rPr lang="uk-UA" altLang="uk-UA" sz="2000" dirty="0" smtClean="0">
                <a:solidFill>
                  <a:srgbClr val="002949"/>
                </a:solidFill>
              </a:rPr>
              <a:t>37. Для захисту колективних або громадських інтересів, які можуть бути порушені адміністративними актами, державам-членам рекомендується розглянути можливість ініціації судового розгляду асоціаціями, організаціями, іншими уповноваженими особами. </a:t>
            </a:r>
          </a:p>
          <a:p>
            <a:pPr marL="0" indent="0" algn="just">
              <a:lnSpc>
                <a:spcPct val="100000"/>
              </a:lnSpc>
              <a:spcBef>
                <a:spcPct val="0"/>
              </a:spcBef>
              <a:buFont typeface="Arial" panose="020B0604020202020204" pitchFamily="34" charset="0"/>
              <a:buNone/>
            </a:pPr>
            <a:r>
              <a:rPr lang="uk-UA" altLang="uk-UA" sz="2000" dirty="0" smtClean="0">
                <a:solidFill>
                  <a:srgbClr val="002949"/>
                </a:solidFill>
              </a:rPr>
              <a:t>Йдеться про адміністративні рішення, що стосуються не одного індивіда, а груп осіб. </a:t>
            </a:r>
          </a:p>
          <a:p>
            <a:pPr marL="0" indent="0" algn="just">
              <a:lnSpc>
                <a:spcPct val="100000"/>
              </a:lnSpc>
              <a:spcBef>
                <a:spcPct val="0"/>
              </a:spcBef>
              <a:buFont typeface="Arial" panose="020B0604020202020204" pitchFamily="34" charset="0"/>
              <a:buNone/>
            </a:pPr>
            <a:r>
              <a:rPr lang="uk-UA" altLang="uk-UA" sz="2000" dirty="0" smtClean="0">
                <a:solidFill>
                  <a:srgbClr val="002949"/>
                </a:solidFill>
              </a:rPr>
              <a:t>Такі рішення стосуються, наприклад, </a:t>
            </a:r>
            <a:r>
              <a:rPr lang="uk-UA" altLang="uk-UA" sz="2000" b="1" dirty="0" smtClean="0">
                <a:solidFill>
                  <a:srgbClr val="002949"/>
                </a:solidFill>
              </a:rPr>
              <a:t>довкілля або прав споживача </a:t>
            </a:r>
            <a:r>
              <a:rPr lang="uk-UA" altLang="uk-UA" sz="2000" dirty="0" smtClean="0">
                <a:solidFill>
                  <a:srgbClr val="002949"/>
                </a:solidFill>
              </a:rPr>
              <a:t>та можуть бути представлені для</a:t>
            </a:r>
          </a:p>
          <a:p>
            <a:pPr marL="0" indent="0" algn="just">
              <a:lnSpc>
                <a:spcPct val="100000"/>
              </a:lnSpc>
              <a:spcBef>
                <a:spcPct val="0"/>
              </a:spcBef>
              <a:buFont typeface="Arial" panose="020B0604020202020204" pitchFamily="34" charset="0"/>
              <a:buNone/>
            </a:pPr>
            <a:r>
              <a:rPr lang="uk-UA" altLang="uk-UA" sz="2000" dirty="0" smtClean="0">
                <a:solidFill>
                  <a:srgbClr val="002949"/>
                </a:solidFill>
              </a:rPr>
              <a:t>судового перегляду </a:t>
            </a:r>
            <a:r>
              <a:rPr lang="uk-UA" altLang="uk-UA" sz="2000" b="1" dirty="0" smtClean="0">
                <a:solidFill>
                  <a:srgbClr val="002949"/>
                </a:solidFill>
              </a:rPr>
              <a:t>без вказівки на порушення ними інтересів конкретної особи</a:t>
            </a:r>
            <a:r>
              <a:rPr lang="uk-UA" altLang="uk-UA" sz="2000" dirty="0" smtClean="0">
                <a:solidFill>
                  <a:srgbClr val="002949"/>
                </a:solidFill>
              </a:rPr>
              <a:t>.</a:t>
            </a:r>
          </a:p>
          <a:p>
            <a:pPr marL="0" indent="0" algn="just">
              <a:lnSpc>
                <a:spcPct val="100000"/>
              </a:lnSpc>
              <a:spcBef>
                <a:spcPct val="0"/>
              </a:spcBef>
              <a:buFont typeface="Arial" panose="020B0604020202020204" pitchFamily="34" charset="0"/>
              <a:buNone/>
            </a:pPr>
            <a:endParaRPr lang="uk-UA" altLang="uk-UA" dirty="0" smtClean="0">
              <a:solidFill>
                <a:srgbClr val="002949"/>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2765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27652"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27653"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FEB24F7E-DBD6-42FD-94C5-009D7068C2E3}"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21</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27654" name="Заголовок 2"/>
          <p:cNvSpPr>
            <a:spLocks noGrp="1"/>
          </p:cNvSpPr>
          <p:nvPr>
            <p:ph type="title"/>
          </p:nvPr>
        </p:nvSpPr>
        <p:spPr>
          <a:xfrm>
            <a:off x="452438" y="422275"/>
            <a:ext cx="11274425" cy="1160463"/>
          </a:xfrm>
        </p:spPr>
        <p:txBody>
          <a:bodyPr/>
          <a:lstStyle/>
          <a:p>
            <a:pPr algn="ctr"/>
            <a:r>
              <a:rPr lang="uk-UA" altLang="uk-UA" sz="3200" b="1" dirty="0" smtClean="0">
                <a:solidFill>
                  <a:srgbClr val="004E9E"/>
                </a:solidFill>
              </a:rPr>
              <a:t/>
            </a:r>
            <a:br>
              <a:rPr lang="uk-UA" altLang="uk-UA" sz="3200" b="1" dirty="0" smtClean="0">
                <a:solidFill>
                  <a:srgbClr val="004E9E"/>
                </a:solidFill>
              </a:rPr>
            </a:br>
            <a:r>
              <a:rPr lang="uk-UA" altLang="uk-UA" sz="2800" b="1" dirty="0" smtClean="0">
                <a:solidFill>
                  <a:srgbClr val="004E9E"/>
                </a:solidFill>
              </a:rPr>
              <a:t>Рекомендація КМРЄ № R(87)16 щодо адміністративних процедур, які зачіпають велику кількість осіб </a:t>
            </a:r>
            <a:r>
              <a:rPr lang="ru-RU" altLang="uk-UA" sz="2800" b="1" dirty="0" smtClean="0">
                <a:solidFill>
                  <a:srgbClr val="004E9E"/>
                </a:solidFill>
              </a:rPr>
              <a:t>(</a:t>
            </a:r>
            <a:r>
              <a:rPr lang="en-US" altLang="uk-UA" sz="2800" b="1" dirty="0" smtClean="0">
                <a:solidFill>
                  <a:srgbClr val="004E9E"/>
                </a:solidFill>
              </a:rPr>
              <a:t>on administrative procedures</a:t>
            </a:r>
            <a:br>
              <a:rPr lang="en-US" altLang="uk-UA" sz="2800" b="1" dirty="0" smtClean="0">
                <a:solidFill>
                  <a:srgbClr val="004E9E"/>
                </a:solidFill>
              </a:rPr>
            </a:br>
            <a:r>
              <a:rPr lang="en-US" altLang="uk-UA" sz="2800" b="1" dirty="0" smtClean="0">
                <a:solidFill>
                  <a:srgbClr val="004E9E"/>
                </a:solidFill>
              </a:rPr>
              <a:t>affecting a large number of persons</a:t>
            </a:r>
            <a:r>
              <a:rPr lang="ru-RU" altLang="uk-UA" sz="2800" b="1" dirty="0" smtClean="0">
                <a:solidFill>
                  <a:srgbClr val="004E9E"/>
                </a:solidFill>
              </a:rPr>
              <a:t>)</a:t>
            </a:r>
            <a:r>
              <a:rPr lang="uk-UA" altLang="uk-UA" sz="2800" b="1" dirty="0" smtClean="0">
                <a:solidFill>
                  <a:srgbClr val="004E9E"/>
                </a:solidFill>
              </a:rPr>
              <a:t/>
            </a:r>
            <a:br>
              <a:rPr lang="uk-UA" altLang="uk-UA" sz="2800" b="1" dirty="0" smtClean="0">
                <a:solidFill>
                  <a:srgbClr val="004E9E"/>
                </a:solidFill>
              </a:rPr>
            </a:br>
            <a:endParaRPr lang="uk-UA" altLang="uk-UA" sz="2800" dirty="0" smtClean="0">
              <a:solidFill>
                <a:srgbClr val="004E9E"/>
              </a:solidFill>
            </a:endParaRPr>
          </a:p>
        </p:txBody>
      </p:sp>
      <p:sp>
        <p:nvSpPr>
          <p:cNvPr id="12295" name="Объект 3"/>
          <p:cNvSpPr>
            <a:spLocks noGrp="1"/>
          </p:cNvSpPr>
          <p:nvPr>
            <p:ph idx="1"/>
          </p:nvPr>
        </p:nvSpPr>
        <p:spPr>
          <a:xfrm>
            <a:off x="465138" y="1774825"/>
            <a:ext cx="10774362" cy="3941763"/>
          </a:xfrm>
        </p:spPr>
        <p:txBody>
          <a:bodyPr/>
          <a:lstStyle/>
          <a:p>
            <a:pPr marL="0" indent="0" algn="just">
              <a:lnSpc>
                <a:spcPct val="100000"/>
              </a:lnSpc>
              <a:spcBef>
                <a:spcPct val="0"/>
              </a:spcBef>
              <a:buFont typeface="Arial" panose="020B0604020202020204" pitchFamily="34" charset="0"/>
              <a:buNone/>
              <a:defRPr/>
            </a:pPr>
            <a:r>
              <a:rPr lang="en-US" altLang="uk-UA" sz="2600" b="1" dirty="0">
                <a:solidFill>
                  <a:srgbClr val="002949"/>
                </a:solidFill>
              </a:rPr>
              <a:t>VII</a:t>
            </a:r>
          </a:p>
          <a:p>
            <a:pPr marL="0" indent="0" algn="just">
              <a:lnSpc>
                <a:spcPct val="100000"/>
              </a:lnSpc>
              <a:spcBef>
                <a:spcPct val="0"/>
              </a:spcBef>
              <a:buFont typeface="Arial" panose="020B0604020202020204" pitchFamily="34" charset="0"/>
              <a:buNone/>
              <a:defRPr/>
            </a:pPr>
            <a:r>
              <a:rPr lang="uk-UA" altLang="uk-UA" sz="2600" dirty="0">
                <a:solidFill>
                  <a:srgbClr val="002949"/>
                </a:solidFill>
              </a:rPr>
              <a:t>Адміністративний акт повинен підлягати контролю судом, іншим незалежним органом.</a:t>
            </a:r>
          </a:p>
          <a:p>
            <a:pPr marL="0" indent="0" algn="just">
              <a:lnSpc>
                <a:spcPct val="100000"/>
              </a:lnSpc>
              <a:spcBef>
                <a:spcPct val="0"/>
              </a:spcBef>
              <a:buFont typeface="Arial" panose="020B0604020202020204" pitchFamily="34" charset="0"/>
              <a:buNone/>
              <a:defRPr/>
            </a:pPr>
            <a:r>
              <a:rPr lang="uk-UA" altLang="uk-UA" sz="2600" dirty="0">
                <a:solidFill>
                  <a:srgbClr val="002949"/>
                </a:solidFill>
              </a:rPr>
              <a:t>Коли процедура контролю </a:t>
            </a:r>
            <a:r>
              <a:rPr lang="uk-UA" altLang="uk-UA" sz="2600" b="1" dirty="0">
                <a:solidFill>
                  <a:srgbClr val="002949"/>
                </a:solidFill>
              </a:rPr>
              <a:t>включає велику кількість осіб</a:t>
            </a:r>
            <a:r>
              <a:rPr lang="uk-UA" altLang="uk-UA" sz="2600" dirty="0">
                <a:solidFill>
                  <a:srgbClr val="002949"/>
                </a:solidFill>
              </a:rPr>
              <a:t>, суд або інший орган контролю може, відповідно до основоположних принципів та з належним урахуванням прав та інтересів сторін </a:t>
            </a:r>
            <a:r>
              <a:rPr lang="uk-UA" altLang="uk-UA" sz="2600" dirty="0" smtClean="0">
                <a:solidFill>
                  <a:srgbClr val="002949"/>
                </a:solidFill>
              </a:rPr>
              <a:t>приймати </a:t>
            </a:r>
            <a:r>
              <a:rPr lang="uk-UA" altLang="uk-UA" sz="2600" dirty="0">
                <a:solidFill>
                  <a:srgbClr val="002949"/>
                </a:solidFill>
              </a:rPr>
              <a:t>різні кроки щодо раціоналізації процедури, такі як:</a:t>
            </a:r>
          </a:p>
          <a:p>
            <a:pPr algn="just">
              <a:lnSpc>
                <a:spcPct val="100000"/>
              </a:lnSpc>
              <a:spcBef>
                <a:spcPct val="0"/>
              </a:spcBef>
              <a:buFontTx/>
              <a:buChar char="-"/>
              <a:defRPr/>
            </a:pPr>
            <a:r>
              <a:rPr lang="uk-UA" altLang="uk-UA" sz="2600" dirty="0">
                <a:solidFill>
                  <a:srgbClr val="002949"/>
                </a:solidFill>
              </a:rPr>
              <a:t>в</a:t>
            </a:r>
            <a:r>
              <a:rPr lang="uk-UA" altLang="uk-UA" sz="2600" dirty="0" smtClean="0">
                <a:solidFill>
                  <a:srgbClr val="002949"/>
                </a:solidFill>
              </a:rPr>
              <a:t>имога до </a:t>
            </a:r>
            <a:r>
              <a:rPr lang="uk-UA" altLang="uk-UA" sz="2600" dirty="0">
                <a:solidFill>
                  <a:srgbClr val="002949"/>
                </a:solidFill>
              </a:rPr>
              <a:t>учасників із спільними інтересами вибору одного чи кількох </a:t>
            </a:r>
            <a:r>
              <a:rPr lang="uk-UA" altLang="uk-UA" sz="2600" dirty="0" smtClean="0">
                <a:solidFill>
                  <a:srgbClr val="002949"/>
                </a:solidFill>
              </a:rPr>
              <a:t>спільних представників, </a:t>
            </a:r>
            <a:endParaRPr lang="uk-UA" altLang="uk-UA" sz="2600" dirty="0">
              <a:solidFill>
                <a:srgbClr val="002949"/>
              </a:solidFill>
            </a:endParaRPr>
          </a:p>
          <a:p>
            <a:pPr algn="just">
              <a:lnSpc>
                <a:spcPct val="100000"/>
              </a:lnSpc>
              <a:spcBef>
                <a:spcPct val="0"/>
              </a:spcBef>
              <a:buFontTx/>
              <a:buChar char="-"/>
              <a:defRPr/>
            </a:pPr>
            <a:r>
              <a:rPr lang="uk-UA" altLang="uk-UA" sz="2600" dirty="0">
                <a:solidFill>
                  <a:srgbClr val="002949"/>
                </a:solidFill>
              </a:rPr>
              <a:t>слухання та вирішення скарг шляхом публічного оголошення.</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19459"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19460"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19461"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9C789489-F0AD-43D6-8F72-E5F2C7A500D5}"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22</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19462" name="Заголовок 2"/>
          <p:cNvSpPr>
            <a:spLocks noGrp="1"/>
          </p:cNvSpPr>
          <p:nvPr>
            <p:ph type="title"/>
          </p:nvPr>
        </p:nvSpPr>
        <p:spPr>
          <a:xfrm>
            <a:off x="465138" y="409575"/>
            <a:ext cx="11136312" cy="1435850"/>
          </a:xfrm>
        </p:spPr>
        <p:txBody>
          <a:bodyPr/>
          <a:lstStyle/>
          <a:p>
            <a:pPr algn="ctr"/>
            <a:r>
              <a:rPr lang="uk-UA" altLang="uk-UA" sz="3600" b="1" dirty="0" smtClean="0">
                <a:solidFill>
                  <a:srgbClr val="004E9E"/>
                </a:solidFill>
              </a:rPr>
              <a:t>Постанова Верховного Суду (Соціальна палата КАС)</a:t>
            </a:r>
            <a:br>
              <a:rPr lang="uk-UA" altLang="uk-UA" sz="3600" b="1" dirty="0" smtClean="0">
                <a:solidFill>
                  <a:srgbClr val="004E9E"/>
                </a:solidFill>
              </a:rPr>
            </a:br>
            <a:r>
              <a:rPr lang="uk-UA" altLang="uk-UA" sz="3600" b="1" dirty="0" smtClean="0">
                <a:solidFill>
                  <a:srgbClr val="004E9E"/>
                </a:solidFill>
              </a:rPr>
              <a:t> від 17 лютого 2026 року у справі № 380/873/22</a:t>
            </a:r>
            <a:br>
              <a:rPr lang="uk-UA" altLang="uk-UA" sz="3600" b="1" dirty="0" smtClean="0">
                <a:solidFill>
                  <a:srgbClr val="004E9E"/>
                </a:solidFill>
              </a:rPr>
            </a:br>
            <a:r>
              <a:rPr lang="ru-RU" altLang="uk-UA" sz="1800" b="1" dirty="0" smtClean="0">
                <a:solidFill>
                  <a:srgbClr val="004E9E"/>
                </a:solidFill>
                <a:hlinkClick r:id="rId2"/>
              </a:rPr>
              <a:t>https</a:t>
            </a:r>
            <a:r>
              <a:rPr lang="ru-RU" altLang="uk-UA" sz="1800" b="1" dirty="0">
                <a:solidFill>
                  <a:srgbClr val="004E9E"/>
                </a:solidFill>
                <a:hlinkClick r:id="rId2"/>
              </a:rPr>
              <a:t>://</a:t>
            </a:r>
            <a:r>
              <a:rPr lang="ru-RU" altLang="uk-UA" sz="1800" b="1" dirty="0" smtClean="0">
                <a:solidFill>
                  <a:srgbClr val="004E9E"/>
                </a:solidFill>
                <a:hlinkClick r:id="rId2"/>
              </a:rPr>
              <a:t>reyestr.court.gov.ua/Review/134182339</a:t>
            </a:r>
            <a:r>
              <a:rPr lang="ru-RU" altLang="uk-UA" sz="1800" b="1" dirty="0" smtClean="0">
                <a:solidFill>
                  <a:srgbClr val="004E9E"/>
                </a:solidFill>
              </a:rPr>
              <a:t> </a:t>
            </a:r>
            <a:endParaRPr lang="ru-RU" altLang="uk-UA" sz="1800" b="1" dirty="0">
              <a:solidFill>
                <a:srgbClr val="004E9E"/>
              </a:solidFill>
            </a:endParaRPr>
          </a:p>
        </p:txBody>
      </p:sp>
      <p:sp>
        <p:nvSpPr>
          <p:cNvPr id="19463" name="Объект 3"/>
          <p:cNvSpPr>
            <a:spLocks noGrp="1"/>
          </p:cNvSpPr>
          <p:nvPr>
            <p:ph idx="1"/>
          </p:nvPr>
        </p:nvSpPr>
        <p:spPr>
          <a:xfrm>
            <a:off x="465138" y="1845424"/>
            <a:ext cx="11217275" cy="3890357"/>
          </a:xfrm>
        </p:spPr>
        <p:txBody>
          <a:bodyPr/>
          <a:lstStyle/>
          <a:p>
            <a:pPr marL="0" indent="0" algn="just">
              <a:lnSpc>
                <a:spcPct val="100000"/>
              </a:lnSpc>
              <a:spcBef>
                <a:spcPct val="0"/>
              </a:spcBef>
              <a:spcAft>
                <a:spcPts val="600"/>
              </a:spcAft>
              <a:buNone/>
            </a:pPr>
            <a:r>
              <a:rPr lang="uk-UA" altLang="uk-UA" sz="2700" dirty="0">
                <a:solidFill>
                  <a:srgbClr val="002949"/>
                </a:solidFill>
              </a:rPr>
              <a:t>Детальний план території, який охоплює землі історичного </a:t>
            </a:r>
            <a:r>
              <a:rPr lang="uk-UA" altLang="uk-UA" sz="2700" dirty="0" smtClean="0">
                <a:solidFill>
                  <a:srgbClr val="002949"/>
                </a:solidFill>
              </a:rPr>
              <a:t>ареалу, </a:t>
            </a:r>
            <a:r>
              <a:rPr lang="uk-UA" altLang="uk-UA" sz="2700" dirty="0">
                <a:solidFill>
                  <a:srgbClr val="002949"/>
                </a:solidFill>
              </a:rPr>
              <a:t>є актом містобудівної документації, що передбачає містобудівні перетворення, а тому потребує попереднього погодження з органом охорони культурної спадщини.</a:t>
            </a:r>
          </a:p>
          <a:p>
            <a:pPr marL="0" indent="0" algn="just">
              <a:lnSpc>
                <a:spcPct val="100000"/>
              </a:lnSpc>
              <a:spcBef>
                <a:spcPct val="0"/>
              </a:spcBef>
              <a:spcAft>
                <a:spcPts val="600"/>
              </a:spcAft>
              <a:buNone/>
            </a:pPr>
            <a:r>
              <a:rPr lang="uk-UA" altLang="uk-UA" sz="2700" dirty="0">
                <a:solidFill>
                  <a:srgbClr val="002949"/>
                </a:solidFill>
              </a:rPr>
              <a:t>Таке погодження не є формальністю, а правовим механізмом захисту автентичності історичного середовища та реалізації конституційного обов’язку держави щодо охорони культурної спадщини.</a:t>
            </a:r>
          </a:p>
          <a:p>
            <a:pPr marL="0" indent="0" algn="just">
              <a:lnSpc>
                <a:spcPct val="100000"/>
              </a:lnSpc>
              <a:spcBef>
                <a:spcPct val="0"/>
              </a:spcBef>
              <a:spcAft>
                <a:spcPts val="600"/>
              </a:spcAft>
              <a:buNone/>
            </a:pPr>
            <a:r>
              <a:rPr lang="uk-UA" altLang="uk-UA" sz="2700" dirty="0">
                <a:solidFill>
                  <a:srgbClr val="002949"/>
                </a:solidFill>
              </a:rPr>
              <a:t>Детальний план не може змінювати параметри забудови, визначені </a:t>
            </a:r>
            <a:r>
              <a:rPr lang="uk-UA" altLang="uk-UA" sz="2700" dirty="0" smtClean="0">
                <a:solidFill>
                  <a:srgbClr val="002949"/>
                </a:solidFill>
              </a:rPr>
              <a:t>Генпланом</a:t>
            </a:r>
            <a:r>
              <a:rPr lang="uk-UA" altLang="uk-UA" sz="2700" dirty="0">
                <a:solidFill>
                  <a:srgbClr val="002949"/>
                </a:solidFill>
              </a:rPr>
              <a:t>, оскільки суспільний інтерес у збереженні культурної спадщини вимагає </a:t>
            </a:r>
            <a:r>
              <a:rPr lang="uk-UA" altLang="uk-UA" sz="2700" dirty="0" smtClean="0">
                <a:solidFill>
                  <a:srgbClr val="002949"/>
                </a:solidFill>
              </a:rPr>
              <a:t>законності та передбачуваності.</a:t>
            </a:r>
            <a:endParaRPr lang="uk-UA" altLang="uk-UA" sz="2700" dirty="0">
              <a:solidFill>
                <a:srgbClr val="002949"/>
              </a:solidFill>
            </a:endParaRPr>
          </a:p>
        </p:txBody>
      </p:sp>
    </p:spTree>
    <p:extLst>
      <p:ext uri="{BB962C8B-B14F-4D97-AF65-F5344CB8AC3E}">
        <p14:creationId xmlns:p14="http://schemas.microsoft.com/office/powerpoint/2010/main" val="39488657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2765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27652"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27653"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FEB24F7E-DBD6-42FD-94C5-009D7068C2E3}"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23</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27654" name="Заголовок 2"/>
          <p:cNvSpPr>
            <a:spLocks noGrp="1"/>
          </p:cNvSpPr>
          <p:nvPr>
            <p:ph type="title"/>
          </p:nvPr>
        </p:nvSpPr>
        <p:spPr>
          <a:xfrm>
            <a:off x="399012" y="422275"/>
            <a:ext cx="11504814" cy="1539529"/>
          </a:xfrm>
        </p:spPr>
        <p:txBody>
          <a:bodyPr/>
          <a:lstStyle/>
          <a:p>
            <a:pPr algn="ctr"/>
            <a:r>
              <a:rPr lang="uk-UA" altLang="uk-UA" sz="3800" b="1" dirty="0" smtClean="0">
                <a:solidFill>
                  <a:srgbClr val="004E9E"/>
                </a:solidFill>
              </a:rPr>
              <a:t>Справа </a:t>
            </a:r>
            <a:r>
              <a:rPr lang="uk-UA" altLang="uk-UA" sz="3800" b="1" dirty="0">
                <a:solidFill>
                  <a:srgbClr val="004E9E"/>
                </a:solidFill>
              </a:rPr>
              <a:t>щодо будівництва </a:t>
            </a:r>
            <a:r>
              <a:rPr lang="uk-UA" altLang="uk-UA" sz="3800" b="1" dirty="0" smtClean="0">
                <a:solidFill>
                  <a:srgbClr val="004E9E"/>
                </a:solidFill>
              </a:rPr>
              <a:t>бальної зали</a:t>
            </a:r>
            <a:r>
              <a:rPr lang="en-US" altLang="uk-UA" sz="3800" b="1" dirty="0" smtClean="0">
                <a:solidFill>
                  <a:srgbClr val="004E9E"/>
                </a:solidFill>
              </a:rPr>
              <a:t> </a:t>
            </a:r>
            <a:r>
              <a:rPr lang="uk-UA" altLang="uk-UA" sz="3800" b="1" dirty="0">
                <a:solidFill>
                  <a:srgbClr val="004E9E"/>
                </a:solidFill>
              </a:rPr>
              <a:t>у Білому </a:t>
            </a:r>
            <a:r>
              <a:rPr lang="uk-UA" altLang="uk-UA" sz="3800" b="1" dirty="0" smtClean="0">
                <a:solidFill>
                  <a:srgbClr val="004E9E"/>
                </a:solidFill>
              </a:rPr>
              <a:t>домі </a:t>
            </a:r>
            <a:r>
              <a:rPr lang="uk-UA" altLang="uk-UA" sz="3800" b="1" dirty="0" smtClean="0">
                <a:solidFill>
                  <a:srgbClr val="004E9E"/>
                </a:solidFill>
              </a:rPr>
              <a:t/>
            </a:r>
            <a:br>
              <a:rPr lang="uk-UA" altLang="uk-UA" sz="3800" b="1" dirty="0" smtClean="0">
                <a:solidFill>
                  <a:srgbClr val="004E9E"/>
                </a:solidFill>
              </a:rPr>
            </a:br>
            <a:r>
              <a:rPr lang="uk-UA" altLang="uk-UA" sz="3800" b="1" dirty="0" smtClean="0">
                <a:solidFill>
                  <a:srgbClr val="004E9E"/>
                </a:solidFill>
              </a:rPr>
              <a:t>(31 </a:t>
            </a:r>
            <a:r>
              <a:rPr lang="uk-UA" altLang="uk-UA" sz="3800" b="1" dirty="0">
                <a:solidFill>
                  <a:srgbClr val="004E9E"/>
                </a:solidFill>
              </a:rPr>
              <a:t>березня 2026 </a:t>
            </a:r>
            <a:r>
              <a:rPr lang="uk-UA" altLang="uk-UA" sz="3800" b="1" dirty="0" smtClean="0">
                <a:solidFill>
                  <a:srgbClr val="004E9E"/>
                </a:solidFill>
              </a:rPr>
              <a:t>року)</a:t>
            </a:r>
            <a:r>
              <a:rPr lang="uk-UA" altLang="uk-UA" sz="3200" b="1" dirty="0">
                <a:solidFill>
                  <a:srgbClr val="004E9E"/>
                </a:solidFill>
              </a:rPr>
              <a:t/>
            </a:r>
            <a:br>
              <a:rPr lang="uk-UA" altLang="uk-UA" sz="3200" b="1" dirty="0">
                <a:solidFill>
                  <a:srgbClr val="004E9E"/>
                </a:solidFill>
              </a:rPr>
            </a:br>
            <a:r>
              <a:rPr lang="en-US" altLang="uk-UA" sz="1600" b="1" dirty="0">
                <a:solidFill>
                  <a:srgbClr val="004E9E"/>
                </a:solidFill>
                <a:hlinkClick r:id="rId2"/>
              </a:rPr>
              <a:t>https://</a:t>
            </a:r>
            <a:r>
              <a:rPr lang="en-US" altLang="uk-UA" sz="1600" b="1" dirty="0" smtClean="0">
                <a:solidFill>
                  <a:srgbClr val="004E9E"/>
                </a:solidFill>
                <a:hlinkClick r:id="rId2"/>
              </a:rPr>
              <a:t>www.nytimes.com/2026/03/31/us/politics/trump-white-house-ballroom-construction-ruling.html</a:t>
            </a:r>
            <a:r>
              <a:rPr lang="uk-UA" altLang="uk-UA" sz="1600" b="1" dirty="0" smtClean="0">
                <a:solidFill>
                  <a:srgbClr val="004E9E"/>
                </a:solidFill>
              </a:rPr>
              <a:t> </a:t>
            </a:r>
            <a:r>
              <a:rPr lang="en-US" altLang="uk-UA" sz="1600" b="1" dirty="0">
                <a:solidFill>
                  <a:srgbClr val="004E9E"/>
                </a:solidFill>
              </a:rPr>
              <a:t/>
            </a:r>
            <a:br>
              <a:rPr lang="en-US" altLang="uk-UA" sz="1600" b="1" dirty="0">
                <a:solidFill>
                  <a:srgbClr val="004E9E"/>
                </a:solidFill>
              </a:rPr>
            </a:br>
            <a:r>
              <a:rPr lang="en-US" altLang="uk-UA" sz="1600" b="1" dirty="0">
                <a:solidFill>
                  <a:srgbClr val="004E9E"/>
                </a:solidFill>
                <a:hlinkClick r:id="rId3"/>
              </a:rPr>
              <a:t>https://</a:t>
            </a:r>
            <a:r>
              <a:rPr lang="en-US" altLang="uk-UA" sz="1600" b="1" dirty="0" smtClean="0">
                <a:solidFill>
                  <a:srgbClr val="004E9E"/>
                </a:solidFill>
                <a:hlinkClick r:id="rId3"/>
              </a:rPr>
              <a:t>www.reuters.com/world/us-judge-halts-trumps-400-million-white-house-ballroom-project-now-2026-03-31</a:t>
            </a:r>
            <a:r>
              <a:rPr lang="uk-UA" altLang="uk-UA" sz="1600" b="1" dirty="0" smtClean="0">
                <a:solidFill>
                  <a:srgbClr val="004E9E"/>
                </a:solidFill>
              </a:rPr>
              <a:t> </a:t>
            </a:r>
            <a:r>
              <a:rPr lang="en-US" altLang="uk-UA" sz="1600" b="1" dirty="0">
                <a:solidFill>
                  <a:srgbClr val="004E9E"/>
                </a:solidFill>
              </a:rPr>
              <a:t/>
            </a:r>
            <a:br>
              <a:rPr lang="en-US" altLang="uk-UA" sz="1600" b="1" dirty="0">
                <a:solidFill>
                  <a:srgbClr val="004E9E"/>
                </a:solidFill>
              </a:rPr>
            </a:br>
            <a:endParaRPr lang="uk-UA" altLang="uk-UA" sz="1600" dirty="0" smtClean="0">
              <a:solidFill>
                <a:srgbClr val="004E9E"/>
              </a:solidFill>
            </a:endParaRPr>
          </a:p>
        </p:txBody>
      </p:sp>
      <p:sp>
        <p:nvSpPr>
          <p:cNvPr id="12295" name="Объект 3"/>
          <p:cNvSpPr>
            <a:spLocks noGrp="1"/>
          </p:cNvSpPr>
          <p:nvPr>
            <p:ph idx="1"/>
          </p:nvPr>
        </p:nvSpPr>
        <p:spPr>
          <a:xfrm>
            <a:off x="465138" y="1961804"/>
            <a:ext cx="11136312" cy="3823854"/>
          </a:xfrm>
        </p:spPr>
        <p:txBody>
          <a:bodyPr/>
          <a:lstStyle/>
          <a:p>
            <a:pPr marL="0" indent="0" algn="just">
              <a:lnSpc>
                <a:spcPct val="100000"/>
              </a:lnSpc>
              <a:spcBef>
                <a:spcPct val="0"/>
              </a:spcBef>
              <a:buNone/>
              <a:defRPr/>
            </a:pPr>
            <a:r>
              <a:rPr lang="uk-UA" altLang="uk-UA" sz="2700" dirty="0">
                <a:solidFill>
                  <a:srgbClr val="002949"/>
                </a:solidFill>
              </a:rPr>
              <a:t>Федеральний суддя тимчасово зупинив будівництво нового </a:t>
            </a:r>
            <a:r>
              <a:rPr lang="en-US" altLang="uk-UA" sz="2700" dirty="0">
                <a:solidFill>
                  <a:srgbClr val="002949"/>
                </a:solidFill>
              </a:rPr>
              <a:t>ballroom </a:t>
            </a:r>
            <a:r>
              <a:rPr lang="uk-UA" altLang="uk-UA" sz="2700" dirty="0">
                <a:solidFill>
                  <a:srgbClr val="002949"/>
                </a:solidFill>
              </a:rPr>
              <a:t>на місці демонтованого </a:t>
            </a:r>
            <a:r>
              <a:rPr lang="en-US" altLang="uk-UA" sz="2700" dirty="0">
                <a:solidFill>
                  <a:srgbClr val="002949"/>
                </a:solidFill>
              </a:rPr>
              <a:t>East Wing </a:t>
            </a:r>
            <a:r>
              <a:rPr lang="uk-UA" altLang="uk-UA" sz="2700" dirty="0">
                <a:solidFill>
                  <a:srgbClr val="002949"/>
                </a:solidFill>
              </a:rPr>
              <a:t>Білого дому, вказавши, що такий проєкт потребує схвалення Конгресу.</a:t>
            </a:r>
          </a:p>
          <a:p>
            <a:pPr marL="0" indent="0" algn="just">
              <a:lnSpc>
                <a:spcPct val="100000"/>
              </a:lnSpc>
              <a:spcBef>
                <a:spcPct val="0"/>
              </a:spcBef>
              <a:buNone/>
              <a:defRPr/>
            </a:pPr>
            <a:r>
              <a:rPr lang="uk-UA" altLang="uk-UA" sz="2700" dirty="0">
                <a:solidFill>
                  <a:srgbClr val="002949"/>
                </a:solidFill>
              </a:rPr>
              <a:t>Суд підкреслив, що Президент США є не власником Білого дому, а його управителем для майбутніх поколінь.</a:t>
            </a:r>
          </a:p>
          <a:p>
            <a:pPr marL="0" indent="0" algn="just">
              <a:lnSpc>
                <a:spcPct val="100000"/>
              </a:lnSpc>
              <a:spcBef>
                <a:spcPct val="0"/>
              </a:spcBef>
              <a:buNone/>
              <a:defRPr/>
            </a:pPr>
            <a:r>
              <a:rPr lang="uk-UA" altLang="uk-UA" sz="2700" dirty="0">
                <a:solidFill>
                  <a:srgbClr val="002949"/>
                </a:solidFill>
              </a:rPr>
              <a:t>Цей приклад демонструє, що суспільний інтерес у збереженні національної культурної спадщини може обмежувати навіть найвищу політичну владу, якщо відсутні законна процедура, публічний контроль і належне інституційне погодження. </a:t>
            </a:r>
          </a:p>
        </p:txBody>
      </p:sp>
    </p:spTree>
    <p:extLst>
      <p:ext uri="{BB962C8B-B14F-4D97-AF65-F5344CB8AC3E}">
        <p14:creationId xmlns:p14="http://schemas.microsoft.com/office/powerpoint/2010/main" val="12125215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2765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27652"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27653"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FEB24F7E-DBD6-42FD-94C5-009D7068C2E3}"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24</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27654" name="Заголовок 2"/>
          <p:cNvSpPr>
            <a:spLocks noGrp="1"/>
          </p:cNvSpPr>
          <p:nvPr>
            <p:ph type="title"/>
          </p:nvPr>
        </p:nvSpPr>
        <p:spPr>
          <a:xfrm>
            <a:off x="452438" y="331787"/>
            <a:ext cx="11274425" cy="1160463"/>
          </a:xfrm>
        </p:spPr>
        <p:txBody>
          <a:bodyPr/>
          <a:lstStyle/>
          <a:p>
            <a:pPr algn="ctr"/>
            <a:r>
              <a:rPr lang="uk-UA" altLang="uk-UA" sz="3200" b="1" dirty="0" smtClean="0">
                <a:solidFill>
                  <a:srgbClr val="004E9E"/>
                </a:solidFill>
              </a:rPr>
              <a:t/>
            </a:r>
            <a:br>
              <a:rPr lang="uk-UA" altLang="uk-UA" sz="3200" b="1" dirty="0" smtClean="0">
                <a:solidFill>
                  <a:srgbClr val="004E9E"/>
                </a:solidFill>
              </a:rPr>
            </a:br>
            <a:r>
              <a:rPr lang="en-US" altLang="uk-UA" sz="2800" b="1" dirty="0">
                <a:solidFill>
                  <a:srgbClr val="004E9E"/>
                </a:solidFill>
              </a:rPr>
              <a:t>CourtListener / PACER: National Trust for Historic Preservation in the United States v. National Park Service, No. 1:25-cv-04316</a:t>
            </a:r>
            <a:br>
              <a:rPr lang="en-US" altLang="uk-UA" sz="2800" b="1" dirty="0">
                <a:solidFill>
                  <a:srgbClr val="004E9E"/>
                </a:solidFill>
              </a:rPr>
            </a:br>
            <a:r>
              <a:rPr lang="en-US" altLang="uk-UA" sz="1500" b="1" dirty="0">
                <a:solidFill>
                  <a:srgbClr val="004E9E"/>
                </a:solidFill>
                <a:hlinkClick r:id="rId2"/>
              </a:rPr>
              <a:t>https://</a:t>
            </a:r>
            <a:r>
              <a:rPr lang="en-US" altLang="uk-UA" sz="1500" b="1" dirty="0" smtClean="0">
                <a:solidFill>
                  <a:srgbClr val="004E9E"/>
                </a:solidFill>
                <a:hlinkClick r:id="rId2"/>
              </a:rPr>
              <a:t>www.courtlistener.com/docket/72028010/national-trust-for-historic-preservation-in-the-united-states-v-national</a:t>
            </a:r>
            <a:r>
              <a:rPr lang="uk-UA" altLang="uk-UA" sz="1500" b="1" dirty="0" smtClean="0">
                <a:solidFill>
                  <a:srgbClr val="004E9E"/>
                </a:solidFill>
              </a:rPr>
              <a:t> </a:t>
            </a:r>
            <a:r>
              <a:rPr lang="en-US" altLang="uk-UA" sz="1500" b="1" dirty="0">
                <a:solidFill>
                  <a:srgbClr val="004E9E"/>
                </a:solidFill>
              </a:rPr>
              <a:t/>
            </a:r>
            <a:br>
              <a:rPr lang="en-US" altLang="uk-UA" sz="1500" b="1" dirty="0">
                <a:solidFill>
                  <a:srgbClr val="004E9E"/>
                </a:solidFill>
              </a:rPr>
            </a:br>
            <a:endParaRPr lang="uk-UA" altLang="uk-UA" sz="1500" dirty="0" smtClean="0">
              <a:solidFill>
                <a:srgbClr val="004E9E"/>
              </a:solidFill>
            </a:endParaRPr>
          </a:p>
        </p:txBody>
      </p:sp>
      <p:sp>
        <p:nvSpPr>
          <p:cNvPr id="12295" name="Объект 3"/>
          <p:cNvSpPr>
            <a:spLocks noGrp="1"/>
          </p:cNvSpPr>
          <p:nvPr>
            <p:ph idx="1"/>
          </p:nvPr>
        </p:nvSpPr>
        <p:spPr>
          <a:xfrm>
            <a:off x="465138" y="1774825"/>
            <a:ext cx="11136312" cy="3941763"/>
          </a:xfrm>
        </p:spPr>
        <p:txBody>
          <a:bodyPr/>
          <a:lstStyle/>
          <a:p>
            <a:pPr marL="0" indent="0" algn="just">
              <a:lnSpc>
                <a:spcPct val="100000"/>
              </a:lnSpc>
              <a:spcBef>
                <a:spcPct val="0"/>
              </a:spcBef>
              <a:buNone/>
              <a:defRPr/>
            </a:pPr>
            <a:r>
              <a:rPr lang="uk-UA" altLang="uk-UA" dirty="0">
                <a:solidFill>
                  <a:srgbClr val="002949"/>
                </a:solidFill>
              </a:rPr>
              <a:t>Публічний доступ до матеріалів цієї справи через </a:t>
            </a:r>
            <a:r>
              <a:rPr lang="en-US" altLang="uk-UA" dirty="0">
                <a:solidFill>
                  <a:srgbClr val="002949"/>
                </a:solidFill>
              </a:rPr>
              <a:t>PACER </a:t>
            </a:r>
            <a:r>
              <a:rPr lang="uk-UA" altLang="uk-UA" dirty="0">
                <a:solidFill>
                  <a:srgbClr val="002949"/>
                </a:solidFill>
              </a:rPr>
              <a:t>і </a:t>
            </a:r>
            <a:r>
              <a:rPr lang="en-US" altLang="uk-UA" dirty="0">
                <a:solidFill>
                  <a:srgbClr val="002949"/>
                </a:solidFill>
              </a:rPr>
              <a:t>CourtListener </a:t>
            </a:r>
            <a:r>
              <a:rPr lang="uk-UA" altLang="uk-UA" dirty="0">
                <a:solidFill>
                  <a:srgbClr val="002949"/>
                </a:solidFill>
              </a:rPr>
              <a:t>показує, що прозорість судочинства є самостійною гарантією доступу до правосуддя.</a:t>
            </a:r>
          </a:p>
          <a:p>
            <a:pPr marL="0" indent="0" algn="just">
              <a:lnSpc>
                <a:spcPct val="100000"/>
              </a:lnSpc>
              <a:spcBef>
                <a:spcPct val="0"/>
              </a:spcBef>
              <a:buNone/>
              <a:defRPr/>
            </a:pPr>
            <a:r>
              <a:rPr lang="uk-UA" altLang="uk-UA" dirty="0">
                <a:solidFill>
                  <a:srgbClr val="002949"/>
                </a:solidFill>
              </a:rPr>
              <a:t>У відкритому доступі відображаються ключові процесуальні документи: скарга, змінені скарги, меморандуми, судові накази, апеляційні матеріали та історія руху справи.</a:t>
            </a:r>
          </a:p>
          <a:p>
            <a:pPr marL="0" indent="0" algn="just">
              <a:lnSpc>
                <a:spcPct val="100000"/>
              </a:lnSpc>
              <a:spcBef>
                <a:spcPct val="0"/>
              </a:spcBef>
              <a:buNone/>
              <a:defRPr/>
            </a:pPr>
            <a:r>
              <a:rPr lang="uk-UA" altLang="uk-UA" dirty="0">
                <a:solidFill>
                  <a:srgbClr val="002949"/>
                </a:solidFill>
              </a:rPr>
              <a:t>Для спорів про суспільний інтерес така відкритість має особливе значення, оскільки дозволяє громадськості контролювати не лише остаточне рішення суду, а й сам процес формування правової позиції. </a:t>
            </a:r>
          </a:p>
        </p:txBody>
      </p:sp>
    </p:spTree>
    <p:extLst>
      <p:ext uri="{BB962C8B-B14F-4D97-AF65-F5344CB8AC3E}">
        <p14:creationId xmlns:p14="http://schemas.microsoft.com/office/powerpoint/2010/main" val="20974694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2765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27652"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27653"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FEB24F7E-DBD6-42FD-94C5-009D7068C2E3}"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25</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27654" name="Заголовок 2"/>
          <p:cNvSpPr>
            <a:spLocks noGrp="1"/>
          </p:cNvSpPr>
          <p:nvPr>
            <p:ph type="title"/>
          </p:nvPr>
        </p:nvSpPr>
        <p:spPr>
          <a:xfrm>
            <a:off x="452438" y="331787"/>
            <a:ext cx="11274425" cy="1160463"/>
          </a:xfrm>
        </p:spPr>
        <p:txBody>
          <a:bodyPr/>
          <a:lstStyle/>
          <a:p>
            <a:pPr algn="ctr"/>
            <a:r>
              <a:rPr lang="ru-RU" altLang="uk-UA" sz="3400" b="1" dirty="0" smtClean="0">
                <a:solidFill>
                  <a:srgbClr val="004E9E"/>
                </a:solidFill>
              </a:rPr>
              <a:t>Українська </a:t>
            </a:r>
            <a:r>
              <a:rPr lang="ru-RU" altLang="uk-UA" sz="3400" b="1" dirty="0">
                <a:solidFill>
                  <a:srgbClr val="004E9E"/>
                </a:solidFill>
              </a:rPr>
              <a:t>правда: Павло Казарін, “Правила </a:t>
            </a:r>
            <a:r>
              <a:rPr lang="ru-RU" altLang="uk-UA" sz="3400" b="1" dirty="0" smtClean="0">
                <a:solidFill>
                  <a:srgbClr val="004E9E"/>
                </a:solidFill>
              </a:rPr>
              <a:t>андердогів”</a:t>
            </a:r>
            <a:r>
              <a:rPr lang="ru-RU" altLang="uk-UA" sz="2800" b="1" dirty="0">
                <a:solidFill>
                  <a:srgbClr val="004E9E"/>
                </a:solidFill>
              </a:rPr>
              <a:t/>
            </a:r>
            <a:br>
              <a:rPr lang="ru-RU" altLang="uk-UA" sz="2800" b="1" dirty="0">
                <a:solidFill>
                  <a:srgbClr val="004E9E"/>
                </a:solidFill>
              </a:rPr>
            </a:br>
            <a:r>
              <a:rPr lang="ru-RU" altLang="uk-UA" sz="2000" b="1" dirty="0">
                <a:solidFill>
                  <a:srgbClr val="004E9E"/>
                </a:solidFill>
                <a:hlinkClick r:id="rId2"/>
              </a:rPr>
              <a:t>https://www.pravda.com.ua/articles/2025/08/24/7527534</a:t>
            </a:r>
            <a:r>
              <a:rPr lang="ru-RU" altLang="uk-UA" sz="2000" b="1" dirty="0" smtClean="0">
                <a:solidFill>
                  <a:srgbClr val="004E9E"/>
                </a:solidFill>
                <a:hlinkClick r:id="rId2"/>
              </a:rPr>
              <a:t>/</a:t>
            </a:r>
            <a:r>
              <a:rPr lang="ru-RU" altLang="uk-UA" sz="2000" b="1" dirty="0" smtClean="0">
                <a:solidFill>
                  <a:srgbClr val="004E9E"/>
                </a:solidFill>
              </a:rPr>
              <a:t> </a:t>
            </a:r>
            <a:endParaRPr lang="uk-UA" altLang="uk-UA" sz="2000" dirty="0" smtClean="0">
              <a:solidFill>
                <a:srgbClr val="004E9E"/>
              </a:solidFill>
            </a:endParaRPr>
          </a:p>
        </p:txBody>
      </p:sp>
      <p:sp>
        <p:nvSpPr>
          <p:cNvPr id="12295" name="Объект 3"/>
          <p:cNvSpPr>
            <a:spLocks noGrp="1"/>
          </p:cNvSpPr>
          <p:nvPr>
            <p:ph idx="1"/>
          </p:nvPr>
        </p:nvSpPr>
        <p:spPr>
          <a:xfrm>
            <a:off x="465138" y="1492251"/>
            <a:ext cx="11136312" cy="4224338"/>
          </a:xfrm>
        </p:spPr>
        <p:txBody>
          <a:bodyPr/>
          <a:lstStyle/>
          <a:p>
            <a:pPr marL="0" indent="0" algn="just">
              <a:lnSpc>
                <a:spcPct val="100000"/>
              </a:lnSpc>
              <a:spcBef>
                <a:spcPct val="0"/>
              </a:spcBef>
              <a:buNone/>
              <a:defRPr/>
            </a:pPr>
            <a:r>
              <a:rPr lang="uk-UA" altLang="uk-UA" sz="3000" dirty="0">
                <a:solidFill>
                  <a:srgbClr val="002949"/>
                </a:solidFill>
              </a:rPr>
              <a:t>Суспільний інтерес в умовах війни перестає бути абстрактною правовою категорією і проявляється як здатність суспільства до солідарної дії.</a:t>
            </a:r>
          </a:p>
          <a:p>
            <a:pPr marL="0" indent="0" algn="just">
              <a:lnSpc>
                <a:spcPct val="100000"/>
              </a:lnSpc>
              <a:spcBef>
                <a:spcPct val="0"/>
              </a:spcBef>
              <a:buNone/>
              <a:defRPr/>
            </a:pPr>
            <a:r>
              <a:rPr lang="uk-UA" altLang="uk-UA" sz="3000" dirty="0">
                <a:solidFill>
                  <a:srgbClr val="002949"/>
                </a:solidFill>
              </a:rPr>
              <a:t>Коли загроза стосується існування держави, баланс між приватним і загальним інтересом набуває особливої ваги, але не скасовує вимог законності, пропорційності та судового контролю.</a:t>
            </a:r>
          </a:p>
          <a:p>
            <a:pPr marL="0" indent="0" algn="just">
              <a:lnSpc>
                <a:spcPct val="100000"/>
              </a:lnSpc>
              <a:spcBef>
                <a:spcPct val="0"/>
              </a:spcBef>
              <a:buNone/>
              <a:defRPr/>
            </a:pPr>
            <a:r>
              <a:rPr lang="uk-UA" altLang="uk-UA" sz="3000" dirty="0">
                <a:solidFill>
                  <a:srgbClr val="002949"/>
                </a:solidFill>
              </a:rPr>
              <a:t>Для суду це означає необхідність бачити за кожною індивідуальною справою її ширший суспільний контекст, не втрачаючи при цьому захисту конкретної людини.</a:t>
            </a:r>
          </a:p>
        </p:txBody>
      </p:sp>
    </p:spTree>
    <p:extLst>
      <p:ext uri="{BB962C8B-B14F-4D97-AF65-F5344CB8AC3E}">
        <p14:creationId xmlns:p14="http://schemas.microsoft.com/office/powerpoint/2010/main" val="31855846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550863" y="584200"/>
            <a:ext cx="9856787" cy="2003425"/>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ct val="0"/>
              </a:spcBef>
              <a:buFontTx/>
              <a:buNone/>
              <a:defRPr/>
            </a:pPr>
            <a:r>
              <a:rPr lang="uk-UA" sz="3200" dirty="0">
                <a:solidFill>
                  <a:srgbClr val="002949"/>
                </a:solidFill>
              </a:rPr>
              <a:t>Трискладовий тест вирішення спору передбачає, що суд, приймаючи рішення у межах суддівського розсуду (дискреції суду), перевіряє його на відповідність (несуперечність) </a:t>
            </a:r>
            <a:r>
              <a:rPr lang="uk-UA" sz="3200" b="1" i="1" dirty="0" smtClean="0">
                <a:solidFill>
                  <a:srgbClr val="002949"/>
                </a:solidFill>
              </a:rPr>
              <a:t>принципам</a:t>
            </a:r>
            <a:r>
              <a:rPr lang="uk-UA" sz="3200" dirty="0" smtClean="0">
                <a:solidFill>
                  <a:srgbClr val="002949"/>
                </a:solidFill>
              </a:rPr>
              <a:t>:</a:t>
            </a:r>
            <a:endParaRPr lang="uk-UA" altLang="ru-RU" sz="3200" dirty="0">
              <a:solidFill>
                <a:srgbClr val="002949"/>
              </a:solidFill>
              <a:ea typeface="Roboto Condensed Light" panose="02000000000000000000" pitchFamily="2" charset="0"/>
              <a:cs typeface="Times New Roman" panose="02020603050405020304" pitchFamily="18" charset="0"/>
            </a:endParaRPr>
          </a:p>
        </p:txBody>
      </p:sp>
      <p:sp>
        <p:nvSpPr>
          <p:cNvPr id="28675" name="Rectangle 11"/>
          <p:cNvSpPr>
            <a:spLocks noChangeArrowheads="1"/>
          </p:cNvSpPr>
          <p:nvPr/>
        </p:nvSpPr>
        <p:spPr bwMode="auto">
          <a:xfrm>
            <a:off x="3295650" y="3429000"/>
            <a:ext cx="8305800"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bIns="0" anchor="ct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buFont typeface="Arial" panose="020B0604020202020204" pitchFamily="34" charset="0"/>
              <a:buNone/>
            </a:pPr>
            <a:r>
              <a:rPr lang="uk-UA" altLang="uk-UA" sz="3200" dirty="0">
                <a:solidFill>
                  <a:srgbClr val="002949"/>
                </a:solidFill>
              </a:rPr>
              <a:t>1. Національної безпеки</a:t>
            </a:r>
          </a:p>
          <a:p>
            <a:pPr>
              <a:buFont typeface="Arial" panose="020B0604020202020204" pitchFamily="34" charset="0"/>
              <a:buNone/>
            </a:pPr>
            <a:r>
              <a:rPr lang="uk-UA" altLang="uk-UA" sz="3200" dirty="0">
                <a:solidFill>
                  <a:srgbClr val="002949"/>
                </a:solidFill>
              </a:rPr>
              <a:t>2. Суспільного (державного) інтересу </a:t>
            </a:r>
          </a:p>
          <a:p>
            <a:pPr>
              <a:buFont typeface="Arial" panose="020B0604020202020204" pitchFamily="34" charset="0"/>
              <a:buNone/>
            </a:pPr>
            <a:r>
              <a:rPr lang="uk-UA" altLang="uk-UA" sz="3200" dirty="0">
                <a:solidFill>
                  <a:srgbClr val="002949"/>
                </a:solidFill>
              </a:rPr>
              <a:t>3. Ефективності захисту порушеного права особи</a:t>
            </a:r>
            <a:endParaRPr lang="ru-RU" altLang="ru-RU" sz="3200" dirty="0">
              <a:solidFill>
                <a:srgbClr val="002949"/>
              </a:solidFill>
              <a:ea typeface="Roboto Condensed Light" panose="02000000000000000000" pitchFamily="2" charset="0"/>
              <a:cs typeface="Roboto Condensed Light" panose="02000000000000000000" pitchFamily="2" charset="0"/>
            </a:endParaRPr>
          </a:p>
        </p:txBody>
      </p:sp>
      <p:sp>
        <p:nvSpPr>
          <p:cNvPr id="2" name="Стрелка вниз 1"/>
          <p:cNvSpPr/>
          <p:nvPr/>
        </p:nvSpPr>
        <p:spPr>
          <a:xfrm>
            <a:off x="5756275" y="2687638"/>
            <a:ext cx="1903413" cy="363537"/>
          </a:xfrm>
          <a:prstGeom prst="down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uk-UA" dirty="0"/>
          </a:p>
        </p:txBody>
      </p:sp>
      <p:sp>
        <p:nvSpPr>
          <p:cNvPr id="28677" name="Subtitle 2"/>
          <p:cNvSpPr txBox="1">
            <a:spLocks noChangeArrowheads="1"/>
          </p:cNvSpPr>
          <p:nvPr/>
        </p:nvSpPr>
        <p:spPr bwMode="auto">
          <a:xfrm>
            <a:off x="593725" y="6011863"/>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28678" name="Text Placeholder 12"/>
          <p:cNvSpPr txBox="1">
            <a:spLocks noChangeArrowheads="1"/>
          </p:cNvSpPr>
          <p:nvPr/>
        </p:nvSpPr>
        <p:spPr bwMode="auto">
          <a:xfrm>
            <a:off x="1938338" y="610711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28679"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r>
              <a:rPr lang="uk-UA" altLang="ru-RU" sz="1200" dirty="0" smtClean="0">
                <a:solidFill>
                  <a:srgbClr val="00274E"/>
                </a:solidFill>
                <a:ea typeface="Roboto Condensed Light" panose="02000000000000000000" pitchFamily="2" charset="0"/>
                <a:cs typeface="Roboto Condensed Light" panose="02000000000000000000" pitchFamily="2" charset="0"/>
              </a:rPr>
              <a:t>26</a:t>
            </a:r>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cxnSp>
        <p:nvCxnSpPr>
          <p:cNvPr id="9" name="Straight Connector 8"/>
          <p:cNvCxnSpPr/>
          <p:nvPr/>
        </p:nvCxnSpPr>
        <p:spPr>
          <a:xfrm>
            <a:off x="695325" y="6372225"/>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3277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32772"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32773"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5BD248B6-626A-4666-8DDC-111A58962FB8}"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27</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32774" name="Заголовок 2"/>
          <p:cNvSpPr>
            <a:spLocks noGrp="1"/>
          </p:cNvSpPr>
          <p:nvPr>
            <p:ph type="title"/>
          </p:nvPr>
        </p:nvSpPr>
        <p:spPr>
          <a:xfrm>
            <a:off x="590550" y="363538"/>
            <a:ext cx="10515600" cy="812800"/>
          </a:xfrm>
        </p:spPr>
        <p:txBody>
          <a:bodyPr/>
          <a:lstStyle/>
          <a:p>
            <a:pPr algn="ctr">
              <a:lnSpc>
                <a:spcPct val="100000"/>
              </a:lnSpc>
            </a:pPr>
            <a:r>
              <a:rPr lang="uk-UA" altLang="uk-UA" sz="4000" b="1" dirty="0" smtClean="0">
                <a:solidFill>
                  <a:srgbClr val="004E9E"/>
                </a:solidFill>
              </a:rPr>
              <a:t>Суспільний (публічний) інтерес</a:t>
            </a:r>
          </a:p>
        </p:txBody>
      </p:sp>
      <p:sp>
        <p:nvSpPr>
          <p:cNvPr id="51207" name="Объект 3"/>
          <p:cNvSpPr>
            <a:spLocks noGrp="1"/>
          </p:cNvSpPr>
          <p:nvPr>
            <p:ph idx="1"/>
          </p:nvPr>
        </p:nvSpPr>
        <p:spPr>
          <a:xfrm>
            <a:off x="452438" y="1135063"/>
            <a:ext cx="11149012" cy="4581525"/>
          </a:xfrm>
        </p:spPr>
        <p:txBody>
          <a:bodyPr/>
          <a:lstStyle/>
          <a:p>
            <a:pPr marL="46038" indent="46038" algn="just">
              <a:lnSpc>
                <a:spcPct val="100000"/>
              </a:lnSpc>
              <a:spcBef>
                <a:spcPct val="0"/>
              </a:spcBef>
              <a:buFont typeface="Arial" panose="020B0604020202020204" pitchFamily="34" charset="0"/>
              <a:buNone/>
              <a:defRPr/>
            </a:pPr>
            <a:r>
              <a:rPr lang="uk-UA" altLang="uk-UA" sz="3200" dirty="0"/>
              <a:t>  </a:t>
            </a:r>
            <a:r>
              <a:rPr lang="uk-UA" altLang="uk-UA" sz="2300" dirty="0">
                <a:solidFill>
                  <a:srgbClr val="002949"/>
                </a:solidFill>
              </a:rPr>
              <a:t>Вказаний термін є оціночним поняттям, що охоплює широке і водночас чітко не визначене коло законних та таких, що ґрунтуються на моральних засадах, інтересів, які складають певну сукупність приватних інтересів або важливі для значної кількості фізичних і юридичних осіб потреби, та відповідно до законодавчо встановленої компетенції забезпечуються суб'єктами владних повноважень (суб’єктами публічної адміністрації</a:t>
            </a:r>
            <a:r>
              <a:rPr lang="uk-UA" altLang="uk-UA" sz="2300" dirty="0" smtClean="0">
                <a:solidFill>
                  <a:srgbClr val="002949"/>
                </a:solidFill>
              </a:rPr>
              <a:t>).</a:t>
            </a:r>
            <a:endParaRPr lang="uk-UA" altLang="uk-UA" sz="2300" dirty="0">
              <a:solidFill>
                <a:srgbClr val="002949"/>
              </a:solidFill>
            </a:endParaRPr>
          </a:p>
          <a:p>
            <a:pPr marL="46038" indent="46038" algn="just">
              <a:lnSpc>
                <a:spcPct val="100000"/>
              </a:lnSpc>
              <a:spcBef>
                <a:spcPct val="0"/>
              </a:spcBef>
              <a:buFont typeface="Arial" panose="020B0604020202020204" pitchFamily="34" charset="0"/>
              <a:buNone/>
              <a:defRPr/>
            </a:pPr>
            <a:r>
              <a:rPr lang="uk-UA" altLang="uk-UA" sz="2300" dirty="0">
                <a:solidFill>
                  <a:srgbClr val="002949"/>
                </a:solidFill>
              </a:rPr>
              <a:t>   </a:t>
            </a:r>
            <a:r>
              <a:rPr lang="uk-UA" altLang="uk-UA" sz="2300" dirty="0" smtClean="0">
                <a:solidFill>
                  <a:srgbClr val="002949"/>
                </a:solidFill>
              </a:rPr>
              <a:t>Це </a:t>
            </a:r>
            <a:r>
              <a:rPr lang="uk-UA" altLang="uk-UA" sz="2300" dirty="0">
                <a:solidFill>
                  <a:srgbClr val="002949"/>
                </a:solidFill>
              </a:rPr>
              <a:t>поняття не піддається однозначній кваліфікації (визначенню), а тому наявність суспільних (публічних) інтересів повинна бути предметом самостійної оцінки суду у кожному конкретному випадку; це складне питання права, яке стосується «невизначеного» інтересу, оскільки він не має конкретного суб’єкта з назвою, правосуб’єктністю, а також безпосередньою можливістю реалізувати свої процесуальні права у певній адміністративній процедурі або у спорі, що розглядається у суді.</a:t>
            </a:r>
            <a:endParaRPr lang="ru-RU" altLang="uk-UA" sz="2300" dirty="0">
              <a:solidFill>
                <a:srgbClr val="002949"/>
              </a:solidFill>
              <a:ea typeface="Roboto Condensed Light" panose="02000000000000000000" pitchFamily="2" charset="0"/>
              <a:cs typeface="Roboto Condensed Light" panose="02000000000000000000" pitchFamily="2" charset="0"/>
            </a:endParaRPr>
          </a:p>
          <a:p>
            <a:pPr algn="just">
              <a:lnSpc>
                <a:spcPct val="100000"/>
              </a:lnSpc>
              <a:spcBef>
                <a:spcPct val="0"/>
              </a:spcBef>
              <a:buFontTx/>
              <a:buNone/>
              <a:defRPr/>
            </a:pPr>
            <a:endParaRPr lang="uk-UA" altLang="uk-UA" sz="24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33795"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33796"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33797"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0D793AFA-02B4-4642-89EC-E9935A762ACE}"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28</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33798" name="Заголовок 2"/>
          <p:cNvSpPr>
            <a:spLocks noGrp="1"/>
          </p:cNvSpPr>
          <p:nvPr>
            <p:ph type="title"/>
          </p:nvPr>
        </p:nvSpPr>
        <p:spPr>
          <a:xfrm>
            <a:off x="465138" y="220663"/>
            <a:ext cx="10515600" cy="1209675"/>
          </a:xfrm>
        </p:spPr>
        <p:txBody>
          <a:bodyPr/>
          <a:lstStyle/>
          <a:p>
            <a:pPr algn="ctr">
              <a:lnSpc>
                <a:spcPct val="100000"/>
              </a:lnSpc>
            </a:pPr>
            <a:r>
              <a:rPr lang="uk-UA" altLang="uk-UA" sz="4000" b="1" dirty="0" smtClean="0">
                <a:solidFill>
                  <a:srgbClr val="004E9E"/>
                </a:solidFill>
              </a:rPr>
              <a:t>Ознаки суспільного (публічного) інтересу:</a:t>
            </a:r>
          </a:p>
        </p:txBody>
      </p:sp>
      <p:sp>
        <p:nvSpPr>
          <p:cNvPr id="33799" name="Объект 3"/>
          <p:cNvSpPr>
            <a:spLocks noGrp="1"/>
          </p:cNvSpPr>
          <p:nvPr>
            <p:ph idx="1"/>
          </p:nvPr>
        </p:nvSpPr>
        <p:spPr>
          <a:xfrm>
            <a:off x="550863" y="1430338"/>
            <a:ext cx="10852150" cy="4286250"/>
          </a:xfrm>
        </p:spPr>
        <p:txBody>
          <a:bodyPr/>
          <a:lstStyle/>
          <a:p>
            <a:pPr marL="0" indent="36513" algn="just">
              <a:lnSpc>
                <a:spcPct val="100000"/>
              </a:lnSpc>
              <a:spcBef>
                <a:spcPct val="0"/>
              </a:spcBef>
              <a:buFont typeface="Arial" panose="020B0604020202020204" pitchFamily="34" charset="0"/>
              <a:buNone/>
            </a:pPr>
            <a:r>
              <a:rPr lang="uk-UA" altLang="uk-UA" sz="3000" dirty="0" smtClean="0">
                <a:solidFill>
                  <a:srgbClr val="002949"/>
                </a:solidFill>
              </a:rPr>
              <a:t>1) безпосередньо пов'язаний з моральними засадами;</a:t>
            </a:r>
          </a:p>
          <a:p>
            <a:pPr marL="0" indent="36513" algn="just">
              <a:lnSpc>
                <a:spcPct val="100000"/>
              </a:lnSpc>
              <a:spcBef>
                <a:spcPct val="0"/>
              </a:spcBef>
              <a:buFont typeface="Arial" panose="020B0604020202020204" pitchFamily="34" charset="0"/>
              <a:buNone/>
            </a:pPr>
            <a:r>
              <a:rPr lang="uk-UA" altLang="uk-UA" sz="3000" dirty="0" smtClean="0">
                <a:solidFill>
                  <a:srgbClr val="002949"/>
                </a:solidFill>
              </a:rPr>
              <a:t>2) може та повинен збігатися із загальнодержавними інтересами та/або охоплювати локальні інтереси певної територіальної громади або соціальної групи;</a:t>
            </a:r>
          </a:p>
          <a:p>
            <a:pPr marL="0" indent="36513" algn="just">
              <a:lnSpc>
                <a:spcPct val="100000"/>
              </a:lnSpc>
              <a:spcBef>
                <a:spcPct val="0"/>
              </a:spcBef>
              <a:buFont typeface="Arial" panose="020B0604020202020204" pitchFamily="34" charset="0"/>
              <a:buNone/>
            </a:pPr>
            <a:r>
              <a:rPr lang="uk-UA" altLang="uk-UA" sz="3000" dirty="0" smtClean="0">
                <a:solidFill>
                  <a:srgbClr val="002949"/>
                </a:solidFill>
              </a:rPr>
              <a:t>3) відображає прагнення усього суспільства в цілому або його переважної частини; максимально відтворює (відстоює) інтереси всіх соціальних груп для досягнення в суспільстві справедливості як найвищого блага;</a:t>
            </a:r>
          </a:p>
          <a:p>
            <a:pPr marL="0" indent="36513" algn="just">
              <a:lnSpc>
                <a:spcPct val="100000"/>
              </a:lnSpc>
              <a:spcBef>
                <a:spcPct val="0"/>
              </a:spcBef>
              <a:buFont typeface="Arial" panose="020B0604020202020204" pitchFamily="34" charset="0"/>
              <a:buNone/>
            </a:pPr>
            <a:endParaRPr lang="ru-RU" altLang="ru-RU" sz="3200" dirty="0" smtClean="0">
              <a:solidFill>
                <a:srgbClr val="002949"/>
              </a:solidFill>
              <a:ea typeface="Roboto Condensed Light" panose="02000000000000000000" pitchFamily="2" charset="0"/>
              <a:cs typeface="Roboto Condensed Light" panose="02000000000000000000" pitchFamily="2" charset="0"/>
            </a:endParaRPr>
          </a:p>
          <a:p>
            <a:pPr marL="0" indent="36513" algn="just">
              <a:lnSpc>
                <a:spcPct val="100000"/>
              </a:lnSpc>
              <a:spcBef>
                <a:spcPct val="0"/>
              </a:spcBef>
              <a:buFont typeface="Arial" panose="020B0604020202020204" pitchFamily="34" charset="0"/>
              <a:buNone/>
            </a:pPr>
            <a:endParaRPr lang="ru-RU" altLang="ru-RU" sz="3200" dirty="0" smtClean="0">
              <a:solidFill>
                <a:srgbClr val="002949"/>
              </a:solidFill>
              <a:ea typeface="Roboto Condensed Light" panose="02000000000000000000" pitchFamily="2" charset="0"/>
              <a:cs typeface="Roboto Condensed Light" panose="02000000000000000000" pitchFamily="2" charset="0"/>
            </a:endParaRPr>
          </a:p>
          <a:p>
            <a:pPr marL="0" indent="36513" algn="just">
              <a:lnSpc>
                <a:spcPct val="100000"/>
              </a:lnSpc>
              <a:spcBef>
                <a:spcPct val="0"/>
              </a:spcBef>
              <a:buFontTx/>
              <a:buNone/>
            </a:pPr>
            <a:endParaRPr lang="ru-RU" altLang="uk-UA" sz="3200" dirty="0" smtClean="0">
              <a:solidFill>
                <a:srgbClr val="002949"/>
              </a:solidFill>
              <a:ea typeface="Roboto Condensed Light" panose="02000000000000000000" pitchFamily="2" charset="0"/>
              <a:cs typeface="Roboto Condensed Light" panose="02000000000000000000" pitchFamily="2"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34819"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34820"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34821"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84730EB3-7F98-4192-96B7-BF103A7B14F6}"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29</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34822" name="Заголовок 2"/>
          <p:cNvSpPr>
            <a:spLocks noGrp="1"/>
          </p:cNvSpPr>
          <p:nvPr>
            <p:ph type="title"/>
          </p:nvPr>
        </p:nvSpPr>
        <p:spPr>
          <a:xfrm>
            <a:off x="550863" y="360363"/>
            <a:ext cx="10515600" cy="844550"/>
          </a:xfrm>
        </p:spPr>
        <p:txBody>
          <a:bodyPr/>
          <a:lstStyle/>
          <a:p>
            <a:pPr algn="ctr">
              <a:lnSpc>
                <a:spcPct val="100000"/>
              </a:lnSpc>
            </a:pPr>
            <a:r>
              <a:rPr lang="uk-UA" altLang="uk-UA" sz="4000" b="1" dirty="0" smtClean="0">
                <a:solidFill>
                  <a:srgbClr val="004E9E"/>
                </a:solidFill>
              </a:rPr>
              <a:t>Ознаки суспільного (публічного) інтересу:</a:t>
            </a:r>
          </a:p>
        </p:txBody>
      </p:sp>
      <p:sp>
        <p:nvSpPr>
          <p:cNvPr id="34823" name="Объект 3"/>
          <p:cNvSpPr>
            <a:spLocks noGrp="1"/>
          </p:cNvSpPr>
          <p:nvPr>
            <p:ph idx="1"/>
          </p:nvPr>
        </p:nvSpPr>
        <p:spPr>
          <a:xfrm>
            <a:off x="452438" y="973138"/>
            <a:ext cx="11149012" cy="4651375"/>
          </a:xfrm>
        </p:spPr>
        <p:txBody>
          <a:bodyPr/>
          <a:lstStyle/>
          <a:p>
            <a:pPr algn="just">
              <a:lnSpc>
                <a:spcPct val="100000"/>
              </a:lnSpc>
              <a:spcBef>
                <a:spcPct val="0"/>
              </a:spcBef>
              <a:buFont typeface="Arial" panose="020B0604020202020204" pitchFamily="34" charset="0"/>
              <a:buNone/>
            </a:pPr>
            <a:r>
              <a:rPr lang="uk-UA" altLang="uk-UA" sz="2300" dirty="0" smtClean="0">
                <a:solidFill>
                  <a:srgbClr val="002949"/>
                </a:solidFill>
              </a:rPr>
              <a:t>4) може носити національний (охоплює такі найважливіші сфери, як збереження державного суверенітету, територіальної цілісності держави, благоустрій населених пунктів, надрокористування, захист довкілля, безпека громадян, доступ до публічної інформації, охорона об’єктів культурної спадщини та ін.) або міжнародний характер (охоплює, головним чином, такі питання, як забезпечення екологічної безпеки та вирішення глобальних екологічних проблем, охорона здоров’я, подолання бідності у світі та ін.);</a:t>
            </a:r>
          </a:p>
          <a:p>
            <a:pPr algn="just">
              <a:lnSpc>
                <a:spcPct val="100000"/>
              </a:lnSpc>
              <a:spcBef>
                <a:spcPct val="0"/>
              </a:spcBef>
              <a:buFont typeface="Arial" panose="020B0604020202020204" pitchFamily="34" charset="0"/>
              <a:buNone/>
            </a:pPr>
            <a:r>
              <a:rPr lang="uk-UA" altLang="uk-UA" sz="2300" dirty="0" smtClean="0">
                <a:solidFill>
                  <a:srgbClr val="002949"/>
                </a:solidFill>
              </a:rPr>
              <a:t>5) його зміст визначається у кожному конкретному випадку з урахуванням усіх особливостей ситуації, однак, такий інтерес завжди пов'язаний із необхідністю гарантування безпеки людей у всіх її вимірах, зокрема збереження життя та здоров’я людини, а також збереження державних та міждержавних утворень, які покликані забезпечувати ці гарантії, використовуючи відповідні цивілізаційні юридичні та інші механізми.</a:t>
            </a:r>
          </a:p>
          <a:p>
            <a:pPr algn="just">
              <a:lnSpc>
                <a:spcPct val="100000"/>
              </a:lnSpc>
              <a:spcBef>
                <a:spcPct val="0"/>
              </a:spcBef>
              <a:buFont typeface="Arial" panose="020B0604020202020204" pitchFamily="34" charset="0"/>
              <a:buNone/>
            </a:pPr>
            <a:endParaRPr lang="uk-UA" altLang="uk-UA" sz="2200" dirty="0" smtClean="0">
              <a:solidFill>
                <a:srgbClr val="002949"/>
              </a:solidFill>
            </a:endParaRPr>
          </a:p>
          <a:p>
            <a:pPr algn="just">
              <a:lnSpc>
                <a:spcPct val="100000"/>
              </a:lnSpc>
              <a:spcBef>
                <a:spcPct val="0"/>
              </a:spcBef>
              <a:buFont typeface="Arial" panose="020B0604020202020204" pitchFamily="34" charset="0"/>
              <a:buNone/>
            </a:pPr>
            <a:endParaRPr lang="ru-RU" altLang="ru-RU" sz="3200" dirty="0" smtClean="0">
              <a:solidFill>
                <a:srgbClr val="002949"/>
              </a:solidFill>
              <a:ea typeface="Roboto Condensed Light" panose="02000000000000000000" pitchFamily="2" charset="0"/>
              <a:cs typeface="Roboto Condensed Light" panose="02000000000000000000" pitchFamily="2" charset="0"/>
            </a:endParaRPr>
          </a:p>
          <a:p>
            <a:pPr algn="just">
              <a:lnSpc>
                <a:spcPct val="100000"/>
              </a:lnSpc>
              <a:spcBef>
                <a:spcPct val="0"/>
              </a:spcBef>
              <a:buFont typeface="Arial" panose="020B0604020202020204" pitchFamily="34" charset="0"/>
              <a:buNone/>
            </a:pPr>
            <a:endParaRPr lang="ru-RU" altLang="ru-RU" sz="3200" dirty="0" smtClean="0">
              <a:solidFill>
                <a:srgbClr val="002949"/>
              </a:solidFill>
              <a:ea typeface="Roboto Condensed Light" panose="02000000000000000000" pitchFamily="2" charset="0"/>
              <a:cs typeface="Roboto Condensed Light" panose="02000000000000000000" pitchFamily="2" charset="0"/>
            </a:endParaRPr>
          </a:p>
          <a:p>
            <a:pPr algn="just">
              <a:lnSpc>
                <a:spcPct val="100000"/>
              </a:lnSpc>
              <a:spcBef>
                <a:spcPct val="0"/>
              </a:spcBef>
              <a:buFontTx/>
              <a:buNone/>
            </a:pPr>
            <a:endParaRPr lang="ru-RU" altLang="uk-UA" sz="3200" dirty="0" smtClean="0">
              <a:solidFill>
                <a:srgbClr val="002949"/>
              </a:solidFill>
              <a:ea typeface="Roboto Condensed Light" panose="02000000000000000000" pitchFamily="2" charset="0"/>
              <a:cs typeface="Roboto Condensed Light" panose="02000000000000000000" pitchFamily="2"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717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7172"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7173"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74234DBA-A215-498C-A843-2AAD55BB8A89}"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3</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7174" name="Заголовок 2"/>
          <p:cNvSpPr>
            <a:spLocks noGrp="1"/>
          </p:cNvSpPr>
          <p:nvPr>
            <p:ph type="title"/>
          </p:nvPr>
        </p:nvSpPr>
        <p:spPr>
          <a:xfrm>
            <a:off x="465138" y="409575"/>
            <a:ext cx="10515600" cy="1008063"/>
          </a:xfrm>
        </p:spPr>
        <p:txBody>
          <a:bodyPr/>
          <a:lstStyle/>
          <a:p>
            <a:pPr algn="ctr"/>
            <a:r>
              <a:rPr lang="uk-UA" altLang="uk-UA" sz="4000" b="1" dirty="0" smtClean="0">
                <a:solidFill>
                  <a:srgbClr val="004E9E"/>
                </a:solidFill>
              </a:rPr>
              <a:t>Конституція України</a:t>
            </a:r>
            <a:endParaRPr lang="uk-UA" altLang="uk-UA" sz="4000" dirty="0" smtClean="0">
              <a:solidFill>
                <a:srgbClr val="004E9E"/>
              </a:solidFill>
            </a:endParaRPr>
          </a:p>
        </p:txBody>
      </p:sp>
      <p:sp>
        <p:nvSpPr>
          <p:cNvPr id="7175" name="Объект 3"/>
          <p:cNvSpPr>
            <a:spLocks noGrp="1"/>
          </p:cNvSpPr>
          <p:nvPr>
            <p:ph idx="1"/>
          </p:nvPr>
        </p:nvSpPr>
        <p:spPr>
          <a:xfrm>
            <a:off x="465138" y="1495425"/>
            <a:ext cx="11212512" cy="4146550"/>
          </a:xfrm>
        </p:spPr>
        <p:txBody>
          <a:bodyPr/>
          <a:lstStyle/>
          <a:p>
            <a:pPr marL="0" indent="0" algn="just">
              <a:lnSpc>
                <a:spcPct val="100000"/>
              </a:lnSpc>
              <a:spcBef>
                <a:spcPct val="0"/>
              </a:spcBef>
              <a:buFont typeface="Arial" panose="020B0604020202020204" pitchFamily="34" charset="0"/>
              <a:buNone/>
            </a:pPr>
            <a:r>
              <a:rPr lang="uk-UA" altLang="uk-UA" sz="4000" dirty="0" smtClean="0">
                <a:solidFill>
                  <a:srgbClr val="002949"/>
                </a:solidFill>
              </a:rPr>
              <a:t>Стаття 23. Кожна людина має право на вільний розвиток своєї особистості, якщо при цьому не порушуються права і свободи </a:t>
            </a:r>
            <a:r>
              <a:rPr lang="uk-UA" altLang="uk-UA" sz="4000" b="1" dirty="0" smtClean="0">
                <a:solidFill>
                  <a:srgbClr val="002949"/>
                </a:solidFill>
              </a:rPr>
              <a:t>інших людей</a:t>
            </a:r>
            <a:r>
              <a:rPr lang="uk-UA" altLang="uk-UA" sz="4000" dirty="0" smtClean="0">
                <a:solidFill>
                  <a:srgbClr val="002949"/>
                </a:solidFill>
              </a:rPr>
              <a:t>, та має обов'язки </a:t>
            </a:r>
            <a:r>
              <a:rPr lang="uk-UA" altLang="uk-UA" sz="4000" b="1" dirty="0" smtClean="0">
                <a:solidFill>
                  <a:srgbClr val="002949"/>
                </a:solidFill>
              </a:rPr>
              <a:t>перед суспільством</a:t>
            </a:r>
            <a:r>
              <a:rPr lang="uk-UA" altLang="uk-UA" sz="4000" dirty="0" smtClean="0">
                <a:solidFill>
                  <a:srgbClr val="002949"/>
                </a:solidFill>
              </a:rPr>
              <a:t>, в якому забезпечується вільний і всебічний розвиток її особистості.</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Заголовок 1"/>
          <p:cNvSpPr>
            <a:spLocks noGrp="1"/>
          </p:cNvSpPr>
          <p:nvPr>
            <p:ph type="title"/>
          </p:nvPr>
        </p:nvSpPr>
        <p:spPr>
          <a:xfrm>
            <a:off x="452438" y="293688"/>
            <a:ext cx="10515600" cy="528637"/>
          </a:xfrm>
        </p:spPr>
        <p:txBody>
          <a:bodyPr/>
          <a:lstStyle/>
          <a:p>
            <a:r>
              <a:rPr lang="uk-UA" altLang="uk-UA" sz="2500" b="1" dirty="0" smtClean="0">
                <a:solidFill>
                  <a:srgbClr val="004E9E"/>
                </a:solidFill>
              </a:rPr>
              <a:t>Додаткові джерела:</a:t>
            </a:r>
            <a:endParaRPr lang="uk-UA" altLang="uk-UA" sz="2500" dirty="0" smtClean="0">
              <a:solidFill>
                <a:srgbClr val="004E9E"/>
              </a:solidFill>
            </a:endParaRPr>
          </a:p>
        </p:txBody>
      </p:sp>
      <p:sp>
        <p:nvSpPr>
          <p:cNvPr id="3" name="Объект 2"/>
          <p:cNvSpPr>
            <a:spLocks noGrp="1"/>
          </p:cNvSpPr>
          <p:nvPr>
            <p:ph idx="1"/>
          </p:nvPr>
        </p:nvSpPr>
        <p:spPr>
          <a:xfrm>
            <a:off x="452438" y="822325"/>
            <a:ext cx="11287125" cy="5222875"/>
          </a:xfrm>
        </p:spPr>
        <p:txBody>
          <a:bodyPr/>
          <a:lstStyle/>
          <a:p>
            <a:pPr marL="457200" indent="-457200" algn="just">
              <a:lnSpc>
                <a:spcPct val="100000"/>
              </a:lnSpc>
              <a:spcBef>
                <a:spcPts val="0"/>
              </a:spcBef>
              <a:buFont typeface="Calibri Light" panose="020F0302020204030204" pitchFamily="34" charset="0"/>
              <a:buAutoNum type="arabicPeriod"/>
              <a:defRPr/>
            </a:pPr>
            <a:r>
              <a:rPr lang="uk-UA" altLang="uk-UA" sz="1450" dirty="0">
                <a:solidFill>
                  <a:srgbClr val="002949"/>
                </a:solidFill>
              </a:rPr>
              <a:t>Берназюк Ян. Ознаки та зміст суспільного (публічного) інтересу, його співвідношення з державними інтересами // Право і суспільство № 6/2021 </a:t>
            </a:r>
            <a:r>
              <a:rPr lang="uk-UA" altLang="uk-UA" sz="1450" dirty="0" smtClean="0">
                <a:solidFill>
                  <a:srgbClr val="002949"/>
                </a:solidFill>
              </a:rPr>
              <a:t>С. 146-153</a:t>
            </a:r>
            <a:r>
              <a:rPr lang="uk-UA" altLang="uk-UA" sz="1450" dirty="0">
                <a:solidFill>
                  <a:srgbClr val="002949"/>
                </a:solidFill>
              </a:rPr>
              <a:t>. </a:t>
            </a:r>
            <a:r>
              <a:rPr lang="en-US" altLang="uk-UA" sz="1450" u="sng" dirty="0">
                <a:solidFill>
                  <a:srgbClr val="002949"/>
                </a:solidFill>
                <a:hlinkClick r:id="rId2"/>
              </a:rPr>
              <a:t>https://</a:t>
            </a:r>
            <a:r>
              <a:rPr lang="en-US" altLang="uk-UA" sz="1450" u="sng" dirty="0" smtClean="0">
                <a:solidFill>
                  <a:srgbClr val="002949"/>
                </a:solidFill>
                <a:hlinkClick r:id="rId2"/>
              </a:rPr>
              <a:t>constitutionalist.com.ua/oznaky-ta-zmist-suspilnoho-publichnoho-interesu-joho-spivvidnoshennia-z-derzhavnymy-interesamy</a:t>
            </a:r>
            <a:r>
              <a:rPr lang="uk-UA" altLang="uk-UA" sz="1450" u="sng" dirty="0" smtClean="0">
                <a:solidFill>
                  <a:srgbClr val="002949"/>
                </a:solidFill>
              </a:rPr>
              <a:t> </a:t>
            </a:r>
            <a:endParaRPr lang="ru-RU" altLang="uk-UA" sz="1450" dirty="0">
              <a:solidFill>
                <a:srgbClr val="002949"/>
              </a:solidFill>
            </a:endParaRPr>
          </a:p>
          <a:p>
            <a:pPr marL="457200" indent="-457200" algn="just">
              <a:lnSpc>
                <a:spcPct val="100000"/>
              </a:lnSpc>
              <a:spcBef>
                <a:spcPts val="0"/>
              </a:spcBef>
              <a:buFont typeface="Calibri Light" panose="020F0302020204030204" pitchFamily="34" charset="0"/>
              <a:buAutoNum type="arabicPeriod"/>
              <a:defRPr/>
            </a:pPr>
            <a:r>
              <a:rPr lang="uk-UA" altLang="uk-UA" sz="1450" dirty="0">
                <a:solidFill>
                  <a:srgbClr val="002949"/>
                </a:solidFill>
              </a:rPr>
              <a:t>Берназюк Ян. Критерії дотримання балансу суспільних (публічних) та приватних інтересів у національній судовій практиці // Вісник Луганського державного університету внутрішніх справ імені Е.О.Дідоренка. – 2021, № 4 (96), С. 22-35 </a:t>
            </a:r>
            <a:r>
              <a:rPr lang="en-US" altLang="uk-UA" sz="1450" u="sng" dirty="0">
                <a:solidFill>
                  <a:srgbClr val="002949"/>
                </a:solidFill>
                <a:hlinkClick r:id="rId3"/>
              </a:rPr>
              <a:t>https://</a:t>
            </a:r>
            <a:r>
              <a:rPr lang="en-US" altLang="uk-UA" sz="1450" u="sng" dirty="0" smtClean="0">
                <a:solidFill>
                  <a:srgbClr val="002949"/>
                </a:solidFill>
                <a:hlinkClick r:id="rId3"/>
              </a:rPr>
              <a:t>constitutionalist.com.ua/kryterii-dotrymannia-balansu-suspilnykh-publichnykh-ta-pryvatnykh-interesiv-u-natsionalnij-sudovij-praktytsi</a:t>
            </a:r>
            <a:r>
              <a:rPr lang="uk-UA" altLang="uk-UA" sz="1450" u="sng" dirty="0" smtClean="0">
                <a:solidFill>
                  <a:srgbClr val="002949"/>
                </a:solidFill>
              </a:rPr>
              <a:t> </a:t>
            </a:r>
            <a:endParaRPr lang="ru-RU" altLang="uk-UA" sz="1450" dirty="0">
              <a:solidFill>
                <a:srgbClr val="002949"/>
              </a:solidFill>
            </a:endParaRPr>
          </a:p>
          <a:p>
            <a:pPr marL="457200" indent="-457200" algn="just">
              <a:lnSpc>
                <a:spcPct val="100000"/>
              </a:lnSpc>
              <a:spcBef>
                <a:spcPts val="0"/>
              </a:spcBef>
              <a:buFont typeface="Calibri Light" panose="020F0302020204030204" pitchFamily="34" charset="0"/>
              <a:buAutoNum type="arabicPeriod"/>
              <a:defRPr/>
            </a:pPr>
            <a:r>
              <a:rPr lang="uk-UA" altLang="uk-UA" sz="1450" dirty="0">
                <a:solidFill>
                  <a:srgbClr val="002949"/>
                </a:solidFill>
              </a:rPr>
              <a:t>Берназюк Ян. Захист суспільного (публічного) інтересу як критерій обмеження конституційних прав та свобод особи // Науковий вісник Ужгородського національного університету. – 2021. – Серія Право. – Випуск 68, С. 124-130. </a:t>
            </a:r>
            <a:r>
              <a:rPr lang="uk-UA" altLang="uk-UA" sz="1450" u="sng" dirty="0">
                <a:solidFill>
                  <a:srgbClr val="002949"/>
                </a:solidFill>
                <a:hlinkClick r:id="rId4"/>
              </a:rPr>
              <a:t>https://visnyk-juris-uzhnu.com/wp-content/uploads/2022/02/NVUzhNU_68.pdf</a:t>
            </a:r>
            <a:r>
              <a:rPr lang="uk-UA" altLang="uk-UA" sz="1450" dirty="0">
                <a:solidFill>
                  <a:srgbClr val="002949"/>
                </a:solidFill>
              </a:rPr>
              <a:t> </a:t>
            </a:r>
            <a:endParaRPr lang="ru-RU" altLang="uk-UA" sz="1450" dirty="0">
              <a:solidFill>
                <a:srgbClr val="002949"/>
              </a:solidFill>
            </a:endParaRPr>
          </a:p>
          <a:p>
            <a:pPr marL="457200" indent="-457200" algn="just">
              <a:lnSpc>
                <a:spcPct val="100000"/>
              </a:lnSpc>
              <a:spcBef>
                <a:spcPts val="0"/>
              </a:spcBef>
              <a:buFont typeface="Calibri Light" panose="020F0302020204030204" pitchFamily="34" charset="0"/>
              <a:buAutoNum type="arabicPeriod"/>
              <a:defRPr/>
            </a:pPr>
            <a:r>
              <a:rPr lang="uk-UA" altLang="uk-UA" sz="1450" dirty="0">
                <a:solidFill>
                  <a:srgbClr val="002949"/>
                </a:solidFill>
              </a:rPr>
              <a:t>Берназюк Ян. Поняття суспільного (публічного) інтересу в адміністративному судочинстві. The concept of public </a:t>
            </a:r>
            <a:r>
              <a:rPr lang="uk-UA" altLang="uk-UA" sz="1450" dirty="0" smtClean="0">
                <a:solidFill>
                  <a:srgbClr val="002949"/>
                </a:solidFill>
              </a:rPr>
              <a:t>interest </a:t>
            </a:r>
            <a:r>
              <a:rPr lang="uk-UA" altLang="uk-UA" sz="1450" dirty="0">
                <a:solidFill>
                  <a:srgbClr val="002949"/>
                </a:solidFill>
              </a:rPr>
              <a:t>in administrative judiciary // Visegrad Journal on Human Rights. 2021, № 6, С. 11-16 </a:t>
            </a:r>
            <a:r>
              <a:rPr lang="en-US" altLang="uk-UA" sz="1450" u="sng" dirty="0">
                <a:solidFill>
                  <a:srgbClr val="002949"/>
                </a:solidFill>
                <a:hlinkClick r:id="rId5"/>
              </a:rPr>
              <a:t>https://</a:t>
            </a:r>
            <a:r>
              <a:rPr lang="en-US" altLang="uk-UA" sz="1450" u="sng" dirty="0" smtClean="0">
                <a:solidFill>
                  <a:srgbClr val="002949"/>
                </a:solidFill>
                <a:hlinkClick r:id="rId5"/>
              </a:rPr>
              <a:t>constitutionalist.com.ua/poniattia-suspilnoho-publichnoho-interesu-v-administratyvnomu-sudochynstvi-the-concept-of-public-public-interest-in-administrative-judiciary</a:t>
            </a:r>
            <a:r>
              <a:rPr lang="uk-UA" altLang="uk-UA" sz="1450" u="sng" dirty="0" smtClean="0">
                <a:solidFill>
                  <a:srgbClr val="002949"/>
                </a:solidFill>
              </a:rPr>
              <a:t> </a:t>
            </a:r>
            <a:r>
              <a:rPr lang="uk-UA" altLang="uk-UA" sz="1450" dirty="0" smtClean="0">
                <a:solidFill>
                  <a:srgbClr val="002949"/>
                </a:solidFill>
              </a:rPr>
              <a:t> </a:t>
            </a:r>
            <a:endParaRPr lang="uk-UA" altLang="uk-UA" sz="1450" dirty="0">
              <a:solidFill>
                <a:srgbClr val="002949"/>
              </a:solidFill>
            </a:endParaRPr>
          </a:p>
          <a:p>
            <a:pPr marL="457200" indent="-457200" algn="just">
              <a:lnSpc>
                <a:spcPct val="100000"/>
              </a:lnSpc>
              <a:spcBef>
                <a:spcPts val="0"/>
              </a:spcBef>
              <a:buFont typeface="Calibri Light" panose="020F0302020204030204" pitchFamily="34" charset="0"/>
              <a:buAutoNum type="arabicPeriod"/>
              <a:defRPr/>
            </a:pPr>
            <a:r>
              <a:rPr lang="uk-UA" altLang="uk-UA" sz="1450" dirty="0"/>
              <a:t>Берназюк Ян. Аналіз судової практики в деяких категоріях справ щодо захисту суспільного (публічного) інтересу // Вісник Луганського державного університету внутрішніх справ імені Е.О.Дідоренка. – 2022, № 1 (97), С. 159-168. </a:t>
            </a:r>
            <a:r>
              <a:rPr lang="en-US" altLang="uk-UA" sz="1450" u="sng" dirty="0">
                <a:hlinkClick r:id="rId6"/>
              </a:rPr>
              <a:t>https://</a:t>
            </a:r>
            <a:r>
              <a:rPr lang="en-US" altLang="uk-UA" sz="1450" u="sng" dirty="0" smtClean="0">
                <a:hlinkClick r:id="rId6"/>
              </a:rPr>
              <a:t>constitutionalist.com.ua/analiz-sudovoi-praktyky-v-deiakykh-katehoriiakh-sprav-shchodo-zakhystu-suspilnoho-publichnoho-interesu</a:t>
            </a:r>
            <a:r>
              <a:rPr lang="uk-UA" altLang="uk-UA" sz="1450" u="sng" dirty="0" smtClean="0"/>
              <a:t> </a:t>
            </a:r>
            <a:endParaRPr lang="ru-RU" altLang="uk-UA" sz="1450" dirty="0"/>
          </a:p>
          <a:p>
            <a:pPr marL="457200" indent="-457200" algn="just">
              <a:lnSpc>
                <a:spcPct val="100000"/>
              </a:lnSpc>
              <a:spcBef>
                <a:spcPts val="0"/>
              </a:spcBef>
              <a:buFont typeface="Calibri Light" panose="020F0302020204030204" pitchFamily="34" charset="0"/>
              <a:buAutoNum type="arabicPeriod"/>
              <a:defRPr/>
            </a:pPr>
            <a:r>
              <a:rPr lang="uk-UA" altLang="uk-UA" sz="1450" dirty="0"/>
              <a:t>Берназюк Ян. Суб’єкти захисту суспільного (публічного) інтересу в адміністративному судочинстві // Слово Національної школи суддів України. 2021, № 4 (37), С. 85-96 </a:t>
            </a:r>
            <a:r>
              <a:rPr lang="uk-UA" altLang="uk-UA" sz="1450" u="sng" dirty="0">
                <a:hlinkClick r:id="rId7"/>
              </a:rPr>
              <a:t>http://slovo.nsj.gov.ua/images/pdf/2021/4_37_2021/Shkola-suddiv4-2021.pdf</a:t>
            </a:r>
            <a:endParaRPr lang="uk-UA" altLang="uk-UA" sz="1450" dirty="0"/>
          </a:p>
          <a:p>
            <a:pPr marL="457200" indent="-457200" algn="just">
              <a:lnSpc>
                <a:spcPct val="100000"/>
              </a:lnSpc>
              <a:spcBef>
                <a:spcPts val="0"/>
              </a:spcBef>
              <a:buFont typeface="Calibri Light" panose="020F0302020204030204" pitchFamily="34" charset="0"/>
              <a:buAutoNum type="arabicPeriod"/>
              <a:defRPr/>
            </a:pPr>
            <a:r>
              <a:rPr lang="ru-RU" altLang="uk-UA" sz="1450" dirty="0"/>
              <a:t>Берназюк Ян. </a:t>
            </a:r>
            <a:r>
              <a:rPr lang="uk-UA" altLang="uk-UA" sz="1450" dirty="0"/>
              <a:t>Суспільні та державні інтереси в аспекті національної безпеки: взаємодоповнюючі чи конкуруючі правові категорії</a:t>
            </a:r>
            <a:r>
              <a:rPr lang="ru-RU" altLang="uk-UA" sz="1450" dirty="0"/>
              <a:t> // </a:t>
            </a:r>
            <a:r>
              <a:rPr lang="en-US" altLang="uk-UA" sz="1450" dirty="0">
                <a:hlinkClick r:id="rId8"/>
              </a:rPr>
              <a:t>http://nsj.gov.ua/ua/news/pidvishennya-rivnya-doviri-gromadskosti-do-sudu</a:t>
            </a:r>
            <a:r>
              <a:rPr lang="uk-UA" altLang="uk-UA" sz="1450" dirty="0"/>
              <a:t> </a:t>
            </a:r>
            <a:r>
              <a:rPr lang="en-US" altLang="uk-UA" sz="1450" dirty="0"/>
              <a:t> </a:t>
            </a:r>
          </a:p>
          <a:p>
            <a:pPr marL="457200" indent="-457200" algn="just">
              <a:lnSpc>
                <a:spcPct val="100000"/>
              </a:lnSpc>
              <a:spcBef>
                <a:spcPts val="0"/>
              </a:spcBef>
              <a:buFont typeface="Calibri Light" panose="020F0302020204030204" pitchFamily="34" charset="0"/>
              <a:buAutoNum type="arabicPeriod"/>
              <a:defRPr/>
            </a:pPr>
            <a:r>
              <a:rPr lang="ru-RU" altLang="uk-UA" sz="1450" dirty="0" smtClean="0"/>
              <a:t>Берназюк </a:t>
            </a:r>
            <a:r>
              <a:rPr lang="ru-RU" altLang="uk-UA" sz="1450" dirty="0"/>
              <a:t>Ян. </a:t>
            </a:r>
            <a:r>
              <a:rPr lang="uk-UA" altLang="uk-UA" sz="1450" dirty="0"/>
              <a:t>Конституційне право на безпечне для життя і здоров’я довкілля: практика вирішення спорів у сфері публічно-правових відносин </a:t>
            </a:r>
            <a:r>
              <a:rPr lang="en-US" altLang="uk-UA" sz="1450" dirty="0">
                <a:hlinkClick r:id="rId9"/>
              </a:rPr>
              <a:t>https://supreme.court.gov.ua/userfiles/media/new_folder_for_uploads/supreme/2023_prezent/ecology_bernaziuk.pdf</a:t>
            </a:r>
            <a:r>
              <a:rPr lang="uk-UA" altLang="uk-UA" sz="1450" dirty="0"/>
              <a:t> </a:t>
            </a:r>
            <a:r>
              <a:rPr lang="en-US" altLang="uk-UA" sz="1450" dirty="0"/>
              <a:t> </a:t>
            </a:r>
            <a:endParaRPr lang="uk-UA" altLang="uk-UA" sz="1450" dirty="0" smtClean="0"/>
          </a:p>
          <a:p>
            <a:pPr marL="457200" indent="-457200" algn="just">
              <a:lnSpc>
                <a:spcPct val="100000"/>
              </a:lnSpc>
              <a:spcBef>
                <a:spcPts val="0"/>
              </a:spcBef>
              <a:buFont typeface="Calibri Light" panose="020F0302020204030204" pitchFamily="34" charset="0"/>
              <a:buAutoNum type="arabicPeriod"/>
              <a:defRPr/>
            </a:pPr>
            <a:r>
              <a:rPr lang="ru-RU" altLang="uk-UA" sz="1450" dirty="0" smtClean="0"/>
              <a:t>Берназюк </a:t>
            </a:r>
            <a:r>
              <a:rPr lang="ru-RU" altLang="uk-UA" sz="1450" dirty="0"/>
              <a:t>Ян. </a:t>
            </a:r>
            <a:r>
              <a:rPr lang="uk-UA" altLang="uk-UA" sz="1450" dirty="0" smtClean="0"/>
              <a:t>Адміністративний суд: конституційний статус, завдання та місце в системі судоустрою </a:t>
            </a:r>
            <a:r>
              <a:rPr lang="ru-RU" altLang="uk-UA" sz="1450" dirty="0" smtClean="0"/>
              <a:t>України </a:t>
            </a:r>
            <a:r>
              <a:rPr lang="ru-RU" altLang="uk-UA" sz="1450" dirty="0"/>
              <a:t>// Слово Національної школи суддів України. – 2023, № 2(43) 2023, С. 28-46. </a:t>
            </a:r>
            <a:r>
              <a:rPr lang="ru-RU" altLang="uk-UA" sz="1450" dirty="0">
                <a:hlinkClick r:id="rId10"/>
              </a:rPr>
              <a:t>http://</a:t>
            </a:r>
            <a:r>
              <a:rPr lang="ru-RU" altLang="uk-UA" sz="1450" dirty="0" smtClean="0">
                <a:hlinkClick r:id="rId10"/>
              </a:rPr>
              <a:t>slovo.nsj.gov.ua/images/pdf/2023_2_43/slovo02-23.pdf</a:t>
            </a:r>
            <a:r>
              <a:rPr lang="ru-RU" altLang="uk-UA" sz="1450" dirty="0" smtClean="0"/>
              <a:t>  </a:t>
            </a:r>
            <a:endParaRPr lang="en-US" altLang="uk-UA" sz="1450" dirty="0" smtClean="0"/>
          </a:p>
          <a:p>
            <a:pPr marL="457200" indent="-457200" algn="just">
              <a:lnSpc>
                <a:spcPct val="100000"/>
              </a:lnSpc>
              <a:spcBef>
                <a:spcPts val="0"/>
              </a:spcBef>
              <a:buFont typeface="Calibri Light" panose="020F0302020204030204" pitchFamily="34" charset="0"/>
              <a:buAutoNum type="arabicPeriod"/>
              <a:defRPr/>
            </a:pPr>
            <a:endParaRPr lang="ru-RU" altLang="uk-UA" sz="1600" dirty="0"/>
          </a:p>
          <a:p>
            <a:pPr marL="0" indent="0" algn="just">
              <a:lnSpc>
                <a:spcPct val="100000"/>
              </a:lnSpc>
              <a:spcBef>
                <a:spcPts val="0"/>
              </a:spcBef>
              <a:buFont typeface="Arial" panose="020B0604020202020204" pitchFamily="34" charset="0"/>
              <a:buNone/>
              <a:defRPr/>
            </a:pPr>
            <a:endParaRPr lang="en-US" sz="1900" dirty="0">
              <a:solidFill>
                <a:srgbClr val="002949"/>
              </a:solidFill>
            </a:endParaRPr>
          </a:p>
          <a:p>
            <a:pPr marL="342900" indent="-342900">
              <a:buFont typeface="Wingdings" panose="05000000000000000000" pitchFamily="2" charset="2"/>
              <a:buChar char="ü"/>
              <a:defRPr/>
            </a:pPr>
            <a:endParaRPr lang="ru-RU" sz="1800" dirty="0">
              <a:solidFill>
                <a:srgbClr val="002949"/>
              </a:solidFill>
            </a:endParaRPr>
          </a:p>
          <a:p>
            <a:pPr marL="0" indent="0">
              <a:buFont typeface="Arial" charset="0"/>
              <a:buNone/>
              <a:defRPr/>
            </a:pPr>
            <a:endParaRPr lang="uk-UA" dirty="0"/>
          </a:p>
        </p:txBody>
      </p:sp>
      <p:sp>
        <p:nvSpPr>
          <p:cNvPr id="35844"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E0582475-5F35-433F-9419-F5066CA0D3E7}"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30</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cxnSp>
        <p:nvCxnSpPr>
          <p:cNvPr id="2"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35846"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35847"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Заголовок 1"/>
          <p:cNvSpPr>
            <a:spLocks noGrp="1"/>
          </p:cNvSpPr>
          <p:nvPr>
            <p:ph type="title"/>
          </p:nvPr>
        </p:nvSpPr>
        <p:spPr>
          <a:xfrm>
            <a:off x="452438" y="293689"/>
            <a:ext cx="10515600" cy="455612"/>
          </a:xfrm>
        </p:spPr>
        <p:txBody>
          <a:bodyPr/>
          <a:lstStyle/>
          <a:p>
            <a:r>
              <a:rPr lang="uk-UA" altLang="uk-UA" sz="2500" b="1" dirty="0" smtClean="0">
                <a:solidFill>
                  <a:srgbClr val="004E9E"/>
                </a:solidFill>
              </a:rPr>
              <a:t>Додаткові джерела:</a:t>
            </a:r>
            <a:endParaRPr lang="uk-UA" altLang="uk-UA" sz="2500" dirty="0" smtClean="0">
              <a:solidFill>
                <a:srgbClr val="004E9E"/>
              </a:solidFill>
            </a:endParaRPr>
          </a:p>
        </p:txBody>
      </p:sp>
      <p:sp>
        <p:nvSpPr>
          <p:cNvPr id="36867" name="Объект 2"/>
          <p:cNvSpPr>
            <a:spLocks noGrp="1"/>
          </p:cNvSpPr>
          <p:nvPr>
            <p:ph idx="1"/>
          </p:nvPr>
        </p:nvSpPr>
        <p:spPr>
          <a:xfrm>
            <a:off x="452438" y="749302"/>
            <a:ext cx="11287125" cy="5021262"/>
          </a:xfrm>
        </p:spPr>
        <p:txBody>
          <a:bodyPr/>
          <a:lstStyle/>
          <a:p>
            <a:pPr marL="0" indent="0" algn="just">
              <a:lnSpc>
                <a:spcPct val="100000"/>
              </a:lnSpc>
              <a:spcBef>
                <a:spcPct val="0"/>
              </a:spcBef>
              <a:buNone/>
            </a:pPr>
            <a:r>
              <a:rPr lang="ru-RU" altLang="uk-UA" sz="1300" dirty="0" smtClean="0">
                <a:solidFill>
                  <a:srgbClr val="002949"/>
                </a:solidFill>
              </a:rPr>
              <a:t>10. Берназюк Ян. Конституційні гарантії захисту прав </a:t>
            </a:r>
            <a:r>
              <a:rPr lang="uk-UA" altLang="uk-UA" sz="1300" dirty="0" smtClean="0">
                <a:solidFill>
                  <a:srgbClr val="002949"/>
                </a:solidFill>
              </a:rPr>
              <a:t>споживачів</a:t>
            </a:r>
            <a:r>
              <a:rPr lang="ru-RU" altLang="uk-UA" sz="1300" dirty="0" smtClean="0">
                <a:solidFill>
                  <a:srgbClr val="002949"/>
                </a:solidFill>
              </a:rPr>
              <a:t>: практика Верховного Суду </a:t>
            </a:r>
          </a:p>
          <a:p>
            <a:pPr marL="0" indent="0" algn="just">
              <a:lnSpc>
                <a:spcPct val="100000"/>
              </a:lnSpc>
              <a:spcBef>
                <a:spcPct val="0"/>
              </a:spcBef>
              <a:buFont typeface="Arial" panose="020B0604020202020204" pitchFamily="34" charset="0"/>
              <a:buNone/>
            </a:pPr>
            <a:r>
              <a:rPr lang="ru-RU" altLang="uk-UA" sz="1300" dirty="0" smtClean="0">
                <a:solidFill>
                  <a:srgbClr val="002949"/>
                </a:solidFill>
                <a:hlinkClick r:id="rId2"/>
              </a:rPr>
              <a:t>https://constitutionalist.com.ua/konstytutsijni-harantii-zakhystu-prav-spozhyvachiv-praktyka-verkhovnoho-sudu</a:t>
            </a:r>
            <a:r>
              <a:rPr lang="ru-RU" altLang="uk-UA" sz="1300" dirty="0" smtClean="0">
                <a:solidFill>
                  <a:srgbClr val="002949"/>
                </a:solidFill>
              </a:rPr>
              <a:t> </a:t>
            </a:r>
          </a:p>
          <a:p>
            <a:pPr marL="0" indent="0" algn="just">
              <a:lnSpc>
                <a:spcPct val="100000"/>
              </a:lnSpc>
              <a:spcBef>
                <a:spcPct val="0"/>
              </a:spcBef>
              <a:buFont typeface="Arial" panose="020B0604020202020204" pitchFamily="34" charset="0"/>
              <a:buNone/>
            </a:pPr>
            <a:r>
              <a:rPr lang="uk-UA" altLang="uk-UA" sz="1300" dirty="0" smtClean="0">
                <a:solidFill>
                  <a:srgbClr val="002949"/>
                </a:solidFill>
              </a:rPr>
              <a:t>11. </a:t>
            </a:r>
            <a:r>
              <a:rPr lang="ru-RU" altLang="uk-UA" sz="1300" dirty="0" smtClean="0">
                <a:solidFill>
                  <a:srgbClr val="002949"/>
                </a:solidFill>
              </a:rPr>
              <a:t>Берназюк Ян. Особливості провадження у </a:t>
            </a:r>
            <a:r>
              <a:rPr lang="uk-UA" altLang="uk-UA" sz="1300" dirty="0" smtClean="0">
                <a:solidFill>
                  <a:srgbClr val="002949"/>
                </a:solidFill>
              </a:rPr>
              <a:t>справах щодо оскарження нормативно-правових актів </a:t>
            </a:r>
            <a:r>
              <a:rPr lang="ru-RU" altLang="uk-UA" sz="1300" dirty="0" smtClean="0">
                <a:solidFill>
                  <a:srgbClr val="002949"/>
                </a:solidFill>
                <a:hlinkClick r:id="rId3"/>
              </a:rPr>
              <a:t>https://supreme.court.gov.ua/userfiles/media/new_folder_for_uploads/supreme/2023_prezent/presentation_bernaziuk_NPA.pdf</a:t>
            </a:r>
            <a:r>
              <a:rPr lang="ru-RU" altLang="uk-UA" sz="1300" dirty="0" smtClean="0">
                <a:solidFill>
                  <a:srgbClr val="002949"/>
                </a:solidFill>
              </a:rPr>
              <a:t> </a:t>
            </a:r>
          </a:p>
          <a:p>
            <a:pPr marL="0" indent="0" algn="just">
              <a:lnSpc>
                <a:spcPct val="100000"/>
              </a:lnSpc>
              <a:spcBef>
                <a:spcPct val="0"/>
              </a:spcBef>
              <a:buNone/>
            </a:pPr>
            <a:r>
              <a:rPr lang="ru-RU" altLang="uk-UA" sz="1300" dirty="0" smtClean="0">
                <a:solidFill>
                  <a:srgbClr val="002949"/>
                </a:solidFill>
              </a:rPr>
              <a:t>12</a:t>
            </a:r>
            <a:r>
              <a:rPr lang="ru-RU" altLang="uk-UA" sz="1300" dirty="0">
                <a:solidFill>
                  <a:srgbClr val="002949"/>
                </a:solidFill>
              </a:rPr>
              <a:t>.	Берназюк Ян. Конституційний вимір верховенства права та принципу моральної відповідальності перед майбутніми поколіннями // Слово Національної школи суддів України. – 2024, № 2(47), С. 52-67 </a:t>
            </a:r>
            <a:r>
              <a:rPr lang="ru-RU" altLang="uk-UA" sz="1300" dirty="0">
                <a:solidFill>
                  <a:srgbClr val="002949"/>
                </a:solidFill>
                <a:hlinkClick r:id="rId4"/>
              </a:rPr>
              <a:t>https://slovo.nsj.gov.ua/index.php/ua/arkhiv-nomeriv/2024/2-47-2024/34-2024ukr/961-konstitutsijnij-vimir-verkhovenstva-prava-ta-printsipu-moralnoji-vidpovidalnosti-pered-majbutnimi-pokolinnyami</a:t>
            </a:r>
            <a:endParaRPr lang="ru-RU" altLang="uk-UA" sz="1300" dirty="0">
              <a:solidFill>
                <a:srgbClr val="002949"/>
              </a:solidFill>
            </a:endParaRPr>
          </a:p>
          <a:p>
            <a:pPr marL="0" indent="0" algn="just">
              <a:lnSpc>
                <a:spcPct val="100000"/>
              </a:lnSpc>
              <a:spcBef>
                <a:spcPct val="0"/>
              </a:spcBef>
              <a:buNone/>
            </a:pPr>
            <a:r>
              <a:rPr lang="ru-RU" altLang="uk-UA" sz="1300" dirty="0" smtClean="0">
                <a:solidFill>
                  <a:srgbClr val="002949"/>
                </a:solidFill>
              </a:rPr>
              <a:t>13. Берназюк </a:t>
            </a:r>
            <a:r>
              <a:rPr lang="ru-RU" altLang="uk-UA" sz="1300" dirty="0">
                <a:solidFill>
                  <a:srgbClr val="002949"/>
                </a:solidFill>
              </a:rPr>
              <a:t>Ян. Доктрина actio popularis (позов на захист суспільних інтересів) в аспекті гарантованого права на доступ до правосуддя </a:t>
            </a:r>
            <a:r>
              <a:rPr lang="ru-RU" altLang="uk-UA" sz="1300" dirty="0">
                <a:solidFill>
                  <a:srgbClr val="002949"/>
                </a:solidFill>
                <a:hlinkClick r:id="rId5"/>
              </a:rPr>
              <a:t>https://</a:t>
            </a:r>
            <a:r>
              <a:rPr lang="ru-RU" altLang="uk-UA" sz="1300" dirty="0" smtClean="0">
                <a:solidFill>
                  <a:srgbClr val="002949"/>
                </a:solidFill>
                <a:hlinkClick r:id="rId5"/>
              </a:rPr>
              <a:t>supreme.court.gov.ua/userfiles/media/new_folder_for_uploads/supreme/2024_prezent/actio_popularis_bernaziuk.pdf</a:t>
            </a:r>
            <a:r>
              <a:rPr lang="ru-RU" altLang="uk-UA" sz="1300" dirty="0" smtClean="0">
                <a:solidFill>
                  <a:srgbClr val="002949"/>
                </a:solidFill>
              </a:rPr>
              <a:t>  </a:t>
            </a:r>
            <a:endParaRPr lang="ru-RU" altLang="uk-UA" sz="1300" dirty="0">
              <a:solidFill>
                <a:srgbClr val="002949"/>
              </a:solidFill>
            </a:endParaRPr>
          </a:p>
          <a:p>
            <a:pPr marL="0" indent="0" algn="just">
              <a:lnSpc>
                <a:spcPct val="100000"/>
              </a:lnSpc>
              <a:spcBef>
                <a:spcPct val="0"/>
              </a:spcBef>
              <a:buNone/>
            </a:pPr>
            <a:r>
              <a:rPr lang="ru-RU" altLang="uk-UA" sz="1300" dirty="0" smtClean="0">
                <a:solidFill>
                  <a:srgbClr val="002949"/>
                </a:solidFill>
              </a:rPr>
              <a:t>14. Берназюк </a:t>
            </a:r>
            <a:r>
              <a:rPr lang="ru-RU" altLang="uk-UA" sz="1300" dirty="0">
                <a:solidFill>
                  <a:srgbClr val="002949"/>
                </a:solidFill>
              </a:rPr>
              <a:t>Ян. Доступ до адміністративного суду як конституційна гарантія: практика Верховного Суду </a:t>
            </a:r>
            <a:r>
              <a:rPr lang="ru-RU" altLang="uk-UA" sz="1300" dirty="0">
                <a:solidFill>
                  <a:srgbClr val="002949"/>
                </a:solidFill>
                <a:hlinkClick r:id="rId6"/>
              </a:rPr>
              <a:t>https://</a:t>
            </a:r>
            <a:r>
              <a:rPr lang="ru-RU" altLang="uk-UA" sz="1300" dirty="0" smtClean="0">
                <a:solidFill>
                  <a:srgbClr val="002949"/>
                </a:solidFill>
                <a:hlinkClick r:id="rId6"/>
              </a:rPr>
              <a:t>court.gov.ua/storage/portal/supreme/prezent2026/178_Access_Administrative_Court_Constitutional_Guarantee_bernaziuk.pdf</a:t>
            </a:r>
            <a:r>
              <a:rPr lang="ru-RU" altLang="uk-UA" sz="1300" dirty="0" smtClean="0">
                <a:solidFill>
                  <a:srgbClr val="002949"/>
                </a:solidFill>
              </a:rPr>
              <a:t> </a:t>
            </a:r>
            <a:endParaRPr lang="ru-RU" altLang="uk-UA" sz="1300" dirty="0">
              <a:solidFill>
                <a:srgbClr val="002949"/>
              </a:solidFill>
            </a:endParaRPr>
          </a:p>
          <a:p>
            <a:pPr marL="0" indent="0" algn="just">
              <a:lnSpc>
                <a:spcPct val="100000"/>
              </a:lnSpc>
              <a:spcBef>
                <a:spcPct val="0"/>
              </a:spcBef>
              <a:buNone/>
            </a:pPr>
            <a:r>
              <a:rPr lang="ru-RU" altLang="uk-UA" sz="1300" dirty="0" smtClean="0">
                <a:solidFill>
                  <a:srgbClr val="002949"/>
                </a:solidFill>
              </a:rPr>
              <a:t>15. Берназюк </a:t>
            </a:r>
            <a:r>
              <a:rPr lang="ru-RU" altLang="uk-UA" sz="1300" dirty="0">
                <a:solidFill>
                  <a:srgbClr val="002949"/>
                </a:solidFill>
              </a:rPr>
              <a:t>Ян. Існуючі механізми протидії SLAPP: баланс між доступом до правосуддя та захистом свободи слова </a:t>
            </a:r>
            <a:r>
              <a:rPr lang="ru-RU" altLang="uk-UA" sz="1300" dirty="0">
                <a:solidFill>
                  <a:srgbClr val="002949"/>
                </a:solidFill>
                <a:hlinkClick r:id="rId7"/>
              </a:rPr>
              <a:t>https://</a:t>
            </a:r>
            <a:r>
              <a:rPr lang="ru-RU" altLang="uk-UA" sz="1300" dirty="0" smtClean="0">
                <a:solidFill>
                  <a:srgbClr val="002949"/>
                </a:solidFill>
                <a:hlinkClick r:id="rId7"/>
              </a:rPr>
              <a:t>court.gov.ua/storage/portal/supreme/prezentacii_2025/152_SLAPP_bernaziuk.pdf</a:t>
            </a:r>
            <a:r>
              <a:rPr lang="ru-RU" altLang="uk-UA" sz="1300" dirty="0" smtClean="0">
                <a:solidFill>
                  <a:srgbClr val="002949"/>
                </a:solidFill>
              </a:rPr>
              <a:t>  </a:t>
            </a:r>
            <a:endParaRPr lang="ru-RU" altLang="uk-UA" sz="1300" dirty="0">
              <a:solidFill>
                <a:srgbClr val="002949"/>
              </a:solidFill>
            </a:endParaRPr>
          </a:p>
          <a:p>
            <a:pPr marL="0" indent="0" algn="just">
              <a:lnSpc>
                <a:spcPct val="100000"/>
              </a:lnSpc>
              <a:spcBef>
                <a:spcPct val="0"/>
              </a:spcBef>
              <a:buNone/>
            </a:pPr>
            <a:r>
              <a:rPr lang="ru-RU" altLang="uk-UA" sz="1300" dirty="0" smtClean="0">
                <a:solidFill>
                  <a:srgbClr val="002949"/>
                </a:solidFill>
              </a:rPr>
              <a:t>16. Берназюк </a:t>
            </a:r>
            <a:r>
              <a:rPr lang="ru-RU" altLang="uk-UA" sz="1300" dirty="0">
                <a:solidFill>
                  <a:srgbClr val="002949"/>
                </a:solidFill>
              </a:rPr>
              <a:t>Ян. Позов на захист суспільних інтересів (доктрина actio popularis) як гарантія дотримання екологічних прав: практика Верховного Суду </a:t>
            </a:r>
            <a:r>
              <a:rPr lang="ru-RU" altLang="uk-UA" sz="1300" dirty="0">
                <a:solidFill>
                  <a:srgbClr val="002949"/>
                </a:solidFill>
                <a:hlinkClick r:id="rId8"/>
              </a:rPr>
              <a:t>https://</a:t>
            </a:r>
            <a:r>
              <a:rPr lang="ru-RU" altLang="uk-UA" sz="1300" dirty="0" smtClean="0">
                <a:solidFill>
                  <a:srgbClr val="002949"/>
                </a:solidFill>
                <a:hlinkClick r:id="rId8"/>
              </a:rPr>
              <a:t>supreme.court.gov.ua/userfiles/media/new_folder_for_uploads/supreme/2024_prezent/environmental_rights_bernaziuk.pdf</a:t>
            </a:r>
            <a:r>
              <a:rPr lang="ru-RU" altLang="uk-UA" sz="1300" dirty="0" smtClean="0">
                <a:solidFill>
                  <a:srgbClr val="002949"/>
                </a:solidFill>
              </a:rPr>
              <a:t> </a:t>
            </a:r>
            <a:endParaRPr lang="ru-RU" altLang="uk-UA" sz="1300" dirty="0">
              <a:solidFill>
                <a:srgbClr val="002949"/>
              </a:solidFill>
            </a:endParaRPr>
          </a:p>
          <a:p>
            <a:pPr marL="0" indent="0" algn="just">
              <a:lnSpc>
                <a:spcPct val="100000"/>
              </a:lnSpc>
              <a:spcBef>
                <a:spcPct val="0"/>
              </a:spcBef>
              <a:buNone/>
            </a:pPr>
            <a:r>
              <a:rPr lang="ru-RU" altLang="uk-UA" sz="1300" dirty="0" smtClean="0">
                <a:solidFill>
                  <a:srgbClr val="002949"/>
                </a:solidFill>
              </a:rPr>
              <a:t>17. Берназюк </a:t>
            </a:r>
            <a:r>
              <a:rPr lang="ru-RU" altLang="uk-UA" sz="1300" dirty="0">
                <a:solidFill>
                  <a:srgbClr val="002949"/>
                </a:solidFill>
              </a:rPr>
              <a:t>Ян. Принцип пріоритету суспільних інтересів: критерії, ризики, судова практика </a:t>
            </a:r>
            <a:r>
              <a:rPr lang="ru-RU" altLang="uk-UA" sz="1300" dirty="0">
                <a:solidFill>
                  <a:srgbClr val="002949"/>
                </a:solidFill>
                <a:hlinkClick r:id="rId9"/>
              </a:rPr>
              <a:t>https://</a:t>
            </a:r>
            <a:r>
              <a:rPr lang="ru-RU" altLang="uk-UA" sz="1300" dirty="0" smtClean="0">
                <a:solidFill>
                  <a:srgbClr val="002949"/>
                </a:solidFill>
                <a:hlinkClick r:id="rId9"/>
              </a:rPr>
              <a:t>court.gov.ua/storage/portal/supreme/prezentacii_2025/154_Public_Interest_Priority_Criteria_Case_Law_bernaziuk.pdf</a:t>
            </a:r>
            <a:r>
              <a:rPr lang="ru-RU" altLang="uk-UA" sz="1300" dirty="0" smtClean="0">
                <a:solidFill>
                  <a:srgbClr val="002949"/>
                </a:solidFill>
              </a:rPr>
              <a:t> </a:t>
            </a:r>
            <a:endParaRPr lang="ru-RU" altLang="uk-UA" sz="1300" dirty="0">
              <a:solidFill>
                <a:srgbClr val="002949"/>
              </a:solidFill>
            </a:endParaRPr>
          </a:p>
          <a:p>
            <a:pPr marL="0" indent="0" algn="just">
              <a:lnSpc>
                <a:spcPct val="100000"/>
              </a:lnSpc>
              <a:spcBef>
                <a:spcPct val="0"/>
              </a:spcBef>
              <a:buNone/>
            </a:pPr>
            <a:r>
              <a:rPr lang="ru-RU" altLang="uk-UA" sz="1300" dirty="0" smtClean="0">
                <a:solidFill>
                  <a:srgbClr val="002949"/>
                </a:solidFill>
              </a:rPr>
              <a:t>18. Берназюк </a:t>
            </a:r>
            <a:r>
              <a:rPr lang="ru-RU" altLang="uk-UA" sz="1300" dirty="0">
                <a:solidFill>
                  <a:srgbClr val="002949"/>
                </a:solidFill>
              </a:rPr>
              <a:t>Ян. Публічний інтерес в адміністративному судочинстві: процесуальні особливості розгляду зразкових справ та позовів в інтересах держави і невизначеного кола осіб </a:t>
            </a:r>
            <a:r>
              <a:rPr lang="ru-RU" altLang="uk-UA" sz="1300" dirty="0">
                <a:solidFill>
                  <a:srgbClr val="002949"/>
                </a:solidFill>
                <a:hlinkClick r:id="rId10"/>
              </a:rPr>
              <a:t>https://</a:t>
            </a:r>
            <a:r>
              <a:rPr lang="ru-RU" altLang="uk-UA" sz="1300" dirty="0" smtClean="0">
                <a:solidFill>
                  <a:srgbClr val="002949"/>
                </a:solidFill>
                <a:hlinkClick r:id="rId10"/>
              </a:rPr>
              <a:t>court.gov.ua/storage/portal/supreme/prezent2026/169_Public_Interest_in_Administrative_Justice_bernaziuk.pdf</a:t>
            </a:r>
            <a:r>
              <a:rPr lang="ru-RU" altLang="uk-UA" sz="1300" dirty="0" smtClean="0">
                <a:solidFill>
                  <a:srgbClr val="002949"/>
                </a:solidFill>
              </a:rPr>
              <a:t>   </a:t>
            </a:r>
            <a:endParaRPr lang="ru-RU" altLang="uk-UA" sz="1300" dirty="0">
              <a:solidFill>
                <a:srgbClr val="002949"/>
              </a:solidFill>
            </a:endParaRPr>
          </a:p>
          <a:p>
            <a:pPr marL="0" indent="0" algn="just">
              <a:lnSpc>
                <a:spcPct val="100000"/>
              </a:lnSpc>
              <a:spcBef>
                <a:spcPct val="0"/>
              </a:spcBef>
              <a:buNone/>
            </a:pPr>
            <a:r>
              <a:rPr lang="ru-RU" altLang="uk-UA" sz="1300" dirty="0" smtClean="0">
                <a:solidFill>
                  <a:srgbClr val="002949"/>
                </a:solidFill>
              </a:rPr>
              <a:t>19. Берназюк </a:t>
            </a:r>
            <a:r>
              <a:rPr lang="ru-RU" altLang="uk-UA" sz="1300" dirty="0">
                <a:solidFill>
                  <a:srgbClr val="002949"/>
                </a:solidFill>
              </a:rPr>
              <a:t>Ян. Суспільні інтереси та їх вплив на здійснення правосуддя в умовах воєнного стану </a:t>
            </a:r>
            <a:r>
              <a:rPr lang="ru-RU" altLang="uk-UA" sz="1300" dirty="0">
                <a:solidFill>
                  <a:srgbClr val="002949"/>
                </a:solidFill>
                <a:hlinkClick r:id="rId11"/>
              </a:rPr>
              <a:t>https://supreme.court.gov.ua/userfiles/media/new_folder_for_uploads/supreme/2023_prezent/5_%</a:t>
            </a:r>
            <a:r>
              <a:rPr lang="ru-RU" altLang="uk-UA" sz="1300" dirty="0" smtClean="0">
                <a:solidFill>
                  <a:srgbClr val="002949"/>
                </a:solidFill>
                <a:hlinkClick r:id="rId11"/>
              </a:rPr>
              <a:t>20presentation_bernaziuk_public_interests.pdf</a:t>
            </a:r>
            <a:r>
              <a:rPr lang="ru-RU" altLang="uk-UA" sz="1300" dirty="0" smtClean="0">
                <a:solidFill>
                  <a:srgbClr val="002949"/>
                </a:solidFill>
              </a:rPr>
              <a:t> </a:t>
            </a:r>
            <a:endParaRPr lang="ru-RU" altLang="uk-UA" sz="1300" dirty="0">
              <a:solidFill>
                <a:srgbClr val="002949"/>
              </a:solidFill>
            </a:endParaRPr>
          </a:p>
          <a:p>
            <a:pPr marL="0" indent="0" algn="just">
              <a:lnSpc>
                <a:spcPct val="100000"/>
              </a:lnSpc>
              <a:spcBef>
                <a:spcPct val="0"/>
              </a:spcBef>
              <a:buNone/>
            </a:pPr>
            <a:r>
              <a:rPr lang="ru-RU" altLang="uk-UA" sz="1300" dirty="0" smtClean="0">
                <a:solidFill>
                  <a:srgbClr val="002949"/>
                </a:solidFill>
              </a:rPr>
              <a:t>20. Берназюк </a:t>
            </a:r>
            <a:r>
              <a:rPr lang="ru-RU" altLang="uk-UA" sz="1300" dirty="0">
                <a:solidFill>
                  <a:srgbClr val="002949"/>
                </a:solidFill>
              </a:rPr>
              <a:t>Ян. Участь прокурора у некримінальних провадженнях: представництво інтересів у публічно-правових відносинах </a:t>
            </a:r>
            <a:r>
              <a:rPr lang="ru-RU" altLang="uk-UA" sz="1300" dirty="0">
                <a:solidFill>
                  <a:srgbClr val="002949"/>
                </a:solidFill>
                <a:hlinkClick r:id="rId12"/>
              </a:rPr>
              <a:t>https://</a:t>
            </a:r>
            <a:r>
              <a:rPr lang="ru-RU" altLang="uk-UA" sz="1300" dirty="0" smtClean="0">
                <a:solidFill>
                  <a:srgbClr val="002949"/>
                </a:solidFill>
                <a:hlinkClick r:id="rId12"/>
              </a:rPr>
              <a:t>court.gov.ua/storage/portal/supreme/prezentacii_2025/151_Prosecutors_Public_Interest_Representation_bernaziuk.pdf</a:t>
            </a:r>
            <a:r>
              <a:rPr lang="ru-RU" altLang="uk-UA" sz="1300" dirty="0" smtClean="0">
                <a:solidFill>
                  <a:srgbClr val="002949"/>
                </a:solidFill>
              </a:rPr>
              <a:t> </a:t>
            </a:r>
          </a:p>
          <a:p>
            <a:pPr marL="0" indent="0" algn="just">
              <a:lnSpc>
                <a:spcPct val="100000"/>
              </a:lnSpc>
              <a:spcBef>
                <a:spcPct val="0"/>
              </a:spcBef>
              <a:buNone/>
            </a:pPr>
            <a:r>
              <a:rPr lang="ru-RU" altLang="uk-UA" sz="1300" dirty="0" smtClean="0">
                <a:solidFill>
                  <a:srgbClr val="002949"/>
                </a:solidFill>
              </a:rPr>
              <a:t>21. </a:t>
            </a:r>
            <a:r>
              <a:rPr lang="ru-RU" altLang="uk-UA" sz="1300" dirty="0">
                <a:solidFill>
                  <a:srgbClr val="002949"/>
                </a:solidFill>
              </a:rPr>
              <a:t>Берназюк Ян. Еволюція принципів адміністративного судочинства: вчора, сьогодні, майбутнє </a:t>
            </a:r>
            <a:r>
              <a:rPr lang="ru-RU" altLang="uk-UA" sz="1300" dirty="0">
                <a:solidFill>
                  <a:srgbClr val="002949"/>
                </a:solidFill>
                <a:hlinkClick r:id="rId13"/>
              </a:rPr>
              <a:t>https://</a:t>
            </a:r>
            <a:r>
              <a:rPr lang="ru-RU" altLang="uk-UA" sz="1300" dirty="0" smtClean="0">
                <a:solidFill>
                  <a:srgbClr val="002949"/>
                </a:solidFill>
                <a:hlinkClick r:id="rId13"/>
              </a:rPr>
              <a:t>slovo.nsj.gov.ua/index.php/ua/arkhiv-nomeriv/2026/1-54-2026/55-1-54-2026/1212-evolyutsiya-printsipiv-administrativnogo-sudochinstva-vchora-sogodni-majbutne</a:t>
            </a:r>
            <a:r>
              <a:rPr lang="ru-RU" altLang="uk-UA" sz="1300" dirty="0" smtClean="0">
                <a:solidFill>
                  <a:srgbClr val="002949"/>
                </a:solidFill>
              </a:rPr>
              <a:t> </a:t>
            </a:r>
          </a:p>
          <a:p>
            <a:pPr marL="0" indent="0" algn="just">
              <a:lnSpc>
                <a:spcPct val="100000"/>
              </a:lnSpc>
              <a:spcBef>
                <a:spcPct val="0"/>
              </a:spcBef>
              <a:buNone/>
            </a:pPr>
            <a:r>
              <a:rPr lang="ru-RU" altLang="uk-UA" sz="1300" dirty="0" smtClean="0">
                <a:solidFill>
                  <a:srgbClr val="002949"/>
                </a:solidFill>
              </a:rPr>
              <a:t>   </a:t>
            </a:r>
          </a:p>
          <a:p>
            <a:pPr marL="0" indent="0" algn="just">
              <a:lnSpc>
                <a:spcPct val="100000"/>
              </a:lnSpc>
              <a:spcBef>
                <a:spcPct val="0"/>
              </a:spcBef>
              <a:buFont typeface="Arial" panose="020B0604020202020204" pitchFamily="34" charset="0"/>
              <a:buNone/>
            </a:pPr>
            <a:endParaRPr lang="ru-RU" altLang="uk-UA" sz="1300" dirty="0" smtClean="0">
              <a:solidFill>
                <a:srgbClr val="002949"/>
              </a:solidFill>
            </a:endParaRPr>
          </a:p>
        </p:txBody>
      </p:sp>
      <p:sp>
        <p:nvSpPr>
          <p:cNvPr id="36868"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01E9C620-4C98-4018-8452-472AEA099F86}"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31</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cxnSp>
        <p:nvCxnSpPr>
          <p:cNvPr id="2"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36870"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36871"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pic>
        <p:nvPicPr>
          <p:cNvPr id="37890" name="Рисунок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15950" y="642938"/>
            <a:ext cx="1076325" cy="1243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1" name="TextBox 10"/>
          <p:cNvSpPr txBox="1">
            <a:spLocks noChangeArrowheads="1"/>
          </p:cNvSpPr>
          <p:nvPr/>
        </p:nvSpPr>
        <p:spPr bwMode="auto">
          <a:xfrm>
            <a:off x="577850" y="5591175"/>
            <a:ext cx="35956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Tx/>
              <a:buNone/>
            </a:pPr>
            <a:r>
              <a:rPr lang="ru-RU" altLang="uk-UA" sz="4000" dirty="0">
                <a:solidFill>
                  <a:schemeClr val="bg1"/>
                </a:solidFill>
              </a:rPr>
              <a:t>Дякую за увагу!</a:t>
            </a:r>
            <a:endParaRPr lang="uk-UA" altLang="uk-UA" sz="4000" dirty="0">
              <a:solidFill>
                <a:schemeClr val="bg1"/>
              </a:solidFill>
              <a:ea typeface="Roboto Condensed Light" panose="02000000000000000000" pitchFamily="2" charset="0"/>
              <a:cs typeface="Roboto Condensed Light" panose="02000000000000000000" pitchFamily="2" charset="0"/>
            </a:endParaRPr>
          </a:p>
        </p:txBody>
      </p:sp>
      <p:cxnSp>
        <p:nvCxnSpPr>
          <p:cNvPr id="3" name="Прямая соединительная линия 2"/>
          <p:cNvCxnSpPr/>
          <p:nvPr/>
        </p:nvCxnSpPr>
        <p:spPr>
          <a:xfrm>
            <a:off x="695325" y="5553075"/>
            <a:ext cx="77152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8195"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8196"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8197"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9ECB48F4-D201-458B-8FB6-99736EB967E4}"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4</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8198" name="Заголовок 2"/>
          <p:cNvSpPr>
            <a:spLocks noGrp="1"/>
          </p:cNvSpPr>
          <p:nvPr>
            <p:ph type="title"/>
          </p:nvPr>
        </p:nvSpPr>
        <p:spPr>
          <a:xfrm>
            <a:off x="550863" y="325438"/>
            <a:ext cx="11142662" cy="966787"/>
          </a:xfrm>
        </p:spPr>
        <p:txBody>
          <a:bodyPr/>
          <a:lstStyle/>
          <a:p>
            <a:pPr algn="ctr"/>
            <a:r>
              <a:rPr lang="uk-UA" altLang="uk-UA" sz="3600" b="1" dirty="0" smtClean="0">
                <a:solidFill>
                  <a:srgbClr val="004E9E"/>
                </a:solidFill>
              </a:rPr>
              <a:t>РІШЕННЯ КСУ ВІД 19 ЖОВТНЯ 2009 РОКУ № 26-РП/2009</a:t>
            </a:r>
            <a:br>
              <a:rPr lang="uk-UA" altLang="uk-UA" sz="3600" b="1" dirty="0" smtClean="0">
                <a:solidFill>
                  <a:srgbClr val="004E9E"/>
                </a:solidFill>
              </a:rPr>
            </a:br>
            <a:r>
              <a:rPr lang="en-US" altLang="uk-UA" sz="1800" b="1" dirty="0" smtClean="0">
                <a:solidFill>
                  <a:srgbClr val="004E9E"/>
                </a:solidFill>
                <a:hlinkClick r:id="rId2"/>
              </a:rPr>
              <a:t>https://zakon.rada.gov.ua/laws/show/v026p710-09#Text</a:t>
            </a:r>
            <a:r>
              <a:rPr lang="ru-RU" altLang="uk-UA" sz="1800" b="1" dirty="0" smtClean="0">
                <a:solidFill>
                  <a:srgbClr val="004E9E"/>
                </a:solidFill>
              </a:rPr>
              <a:t> </a:t>
            </a:r>
            <a:endParaRPr lang="uk-UA" altLang="uk-UA" sz="1800" dirty="0" smtClean="0">
              <a:solidFill>
                <a:srgbClr val="004E9E"/>
              </a:solidFill>
            </a:endParaRPr>
          </a:p>
        </p:txBody>
      </p:sp>
      <p:sp>
        <p:nvSpPr>
          <p:cNvPr id="8199" name="Объект 3"/>
          <p:cNvSpPr>
            <a:spLocks noGrp="1"/>
          </p:cNvSpPr>
          <p:nvPr>
            <p:ph idx="1"/>
          </p:nvPr>
        </p:nvSpPr>
        <p:spPr>
          <a:xfrm>
            <a:off x="550863" y="1555750"/>
            <a:ext cx="10987087" cy="3806825"/>
          </a:xfrm>
        </p:spPr>
        <p:txBody>
          <a:bodyPr/>
          <a:lstStyle/>
          <a:p>
            <a:pPr marL="0" indent="0" algn="just">
              <a:lnSpc>
                <a:spcPct val="100000"/>
              </a:lnSpc>
              <a:spcBef>
                <a:spcPts val="600"/>
              </a:spcBef>
              <a:buFont typeface="Arial" panose="020B0604020202020204" pitchFamily="34" charset="0"/>
              <a:buNone/>
            </a:pPr>
            <a:r>
              <a:rPr lang="uk-UA" altLang="uk-UA" sz="3200" dirty="0" smtClean="0">
                <a:solidFill>
                  <a:srgbClr val="002949"/>
                </a:solidFill>
              </a:rPr>
              <a:t>Конституційні права і свободи людини і громадянина не можуть бути обмежені, крім випадків, передбачених Конституцією України (частина перша статті 64 Основного Закону України). </a:t>
            </a:r>
          </a:p>
          <a:p>
            <a:pPr marL="0" indent="0" algn="just">
              <a:lnSpc>
                <a:spcPct val="100000"/>
              </a:lnSpc>
              <a:spcBef>
                <a:spcPts val="600"/>
              </a:spcBef>
              <a:buFont typeface="Arial" panose="020B0604020202020204" pitchFamily="34" charset="0"/>
              <a:buNone/>
            </a:pPr>
            <a:r>
              <a:rPr lang="uk-UA" altLang="uk-UA" sz="3200" dirty="0" smtClean="0">
                <a:solidFill>
                  <a:srgbClr val="002949"/>
                </a:solidFill>
              </a:rPr>
              <a:t>Конституційний Суд України наголошує, що встановлення обмежень прав і свобод людини і громадянина є допустимим виключно за умови, що таке обмеження </a:t>
            </a:r>
            <a:r>
              <a:rPr lang="uk-UA" altLang="uk-UA" sz="3200" b="1" dirty="0" smtClean="0">
                <a:solidFill>
                  <a:srgbClr val="002949"/>
                </a:solidFill>
              </a:rPr>
              <a:t>є домірним (пропорційним) та суспільно необхідним.</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8195"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8196"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8197"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9ECB48F4-D201-458B-8FB6-99736EB967E4}"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5</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8198" name="Заголовок 2"/>
          <p:cNvSpPr>
            <a:spLocks noGrp="1"/>
          </p:cNvSpPr>
          <p:nvPr>
            <p:ph type="title"/>
          </p:nvPr>
        </p:nvSpPr>
        <p:spPr>
          <a:xfrm>
            <a:off x="550863" y="325438"/>
            <a:ext cx="11186708" cy="1230312"/>
          </a:xfrm>
        </p:spPr>
        <p:txBody>
          <a:bodyPr/>
          <a:lstStyle/>
          <a:p>
            <a:pPr algn="ctr"/>
            <a:r>
              <a:rPr lang="ru-RU" altLang="uk-UA" sz="3600" b="1" dirty="0" smtClean="0">
                <a:solidFill>
                  <a:srgbClr val="004E9E"/>
                </a:solidFill>
              </a:rPr>
              <a:t>Рішення </a:t>
            </a:r>
            <a:r>
              <a:rPr lang="uk-UA" altLang="uk-UA" sz="3600" b="1" dirty="0" smtClean="0">
                <a:solidFill>
                  <a:srgbClr val="004E9E"/>
                </a:solidFill>
              </a:rPr>
              <a:t>Конституційного </a:t>
            </a:r>
            <a:r>
              <a:rPr lang="ru-RU" altLang="uk-UA" sz="3600" b="1" dirty="0" smtClean="0">
                <a:solidFill>
                  <a:srgbClr val="004E9E"/>
                </a:solidFill>
              </a:rPr>
              <a:t>Суду України від </a:t>
            </a:r>
            <a:r>
              <a:rPr lang="ru-RU" altLang="uk-UA" sz="3600" b="1" dirty="0">
                <a:solidFill>
                  <a:srgbClr val="004E9E"/>
                </a:solidFill>
              </a:rPr>
              <a:t>10 вересня 2025 року № 4-р(ІІ)/2025 у справі № 3-118/2023(218/23)</a:t>
            </a:r>
            <a:br>
              <a:rPr lang="ru-RU" altLang="uk-UA" sz="3600" b="1" dirty="0">
                <a:solidFill>
                  <a:srgbClr val="004E9E"/>
                </a:solidFill>
              </a:rPr>
            </a:br>
            <a:r>
              <a:rPr lang="ru-RU" altLang="uk-UA" sz="1600" b="1" dirty="0">
                <a:solidFill>
                  <a:srgbClr val="004E9E"/>
                </a:solidFill>
                <a:hlinkClick r:id="rId2"/>
              </a:rPr>
              <a:t>https://</a:t>
            </a:r>
            <a:r>
              <a:rPr lang="ru-RU" altLang="uk-UA" sz="1600" b="1" dirty="0" smtClean="0">
                <a:solidFill>
                  <a:srgbClr val="004E9E"/>
                </a:solidFill>
                <a:hlinkClick r:id="rId2"/>
              </a:rPr>
              <a:t>ccu.gov.ua/sites/default/files/docs/4_r_2_2025.pdf</a:t>
            </a:r>
            <a:r>
              <a:rPr lang="ru-RU" altLang="uk-UA" sz="1600" b="1" dirty="0" smtClean="0">
                <a:solidFill>
                  <a:srgbClr val="004E9E"/>
                </a:solidFill>
              </a:rPr>
              <a:t> </a:t>
            </a:r>
            <a:endParaRPr lang="ru-RU" altLang="uk-UA" sz="1600" b="1" dirty="0">
              <a:solidFill>
                <a:srgbClr val="004E9E"/>
              </a:solidFill>
            </a:endParaRPr>
          </a:p>
        </p:txBody>
      </p:sp>
      <p:sp>
        <p:nvSpPr>
          <p:cNvPr id="8199" name="Объект 3"/>
          <p:cNvSpPr>
            <a:spLocks noGrp="1"/>
          </p:cNvSpPr>
          <p:nvPr>
            <p:ph idx="1"/>
          </p:nvPr>
        </p:nvSpPr>
        <p:spPr>
          <a:xfrm>
            <a:off x="550863" y="1679171"/>
            <a:ext cx="10987087" cy="3956858"/>
          </a:xfrm>
        </p:spPr>
        <p:txBody>
          <a:bodyPr/>
          <a:lstStyle/>
          <a:p>
            <a:pPr marL="0" indent="0" algn="just">
              <a:lnSpc>
                <a:spcPct val="100000"/>
              </a:lnSpc>
              <a:spcBef>
                <a:spcPts val="600"/>
              </a:spcBef>
              <a:buNone/>
            </a:pPr>
            <a:r>
              <a:rPr lang="uk-UA" altLang="uk-UA" sz="3000" dirty="0">
                <a:solidFill>
                  <a:srgbClr val="002949"/>
                </a:solidFill>
              </a:rPr>
              <a:t>Право знати свої права й обов’язки є універсальним і не залежить від професії чи статусу особи.</a:t>
            </a:r>
          </a:p>
          <a:p>
            <a:pPr marL="0" indent="0" algn="just">
              <a:lnSpc>
                <a:spcPct val="100000"/>
              </a:lnSpc>
              <a:spcBef>
                <a:spcPts val="600"/>
              </a:spcBef>
              <a:buNone/>
            </a:pPr>
            <a:r>
              <a:rPr lang="uk-UA" altLang="uk-UA" sz="3000" dirty="0">
                <a:solidFill>
                  <a:srgbClr val="002949"/>
                </a:solidFill>
              </a:rPr>
              <a:t>Органи адвокатського самоврядування можуть ухвалювати нормативні акти, обов’язкові для адвокатів, однак мають забезпечувати гласність, відкритість і приступність таких рішень.</a:t>
            </a:r>
          </a:p>
          <a:p>
            <a:pPr marL="0" indent="0" algn="just">
              <a:lnSpc>
                <a:spcPct val="100000"/>
              </a:lnSpc>
              <a:spcBef>
                <a:spcPts val="600"/>
              </a:spcBef>
              <a:buNone/>
            </a:pPr>
            <a:r>
              <a:rPr lang="uk-UA" altLang="uk-UA" sz="3000" dirty="0">
                <a:solidFill>
                  <a:srgbClr val="002949"/>
                </a:solidFill>
              </a:rPr>
              <a:t>Дата набрання чинності нормативними актами органів адвокатського самоврядування не може передувати дню їх ухвалення та оприлюднення. </a:t>
            </a:r>
          </a:p>
        </p:txBody>
      </p:sp>
    </p:spTree>
    <p:extLst>
      <p:ext uri="{BB962C8B-B14F-4D97-AF65-F5344CB8AC3E}">
        <p14:creationId xmlns:p14="http://schemas.microsoft.com/office/powerpoint/2010/main" val="37289720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18435"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18436"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18437"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75AEF2FA-AD3C-4F51-BF25-56435C1C1480}"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6</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18438" name="Заголовок 2"/>
          <p:cNvSpPr>
            <a:spLocks noGrp="1"/>
          </p:cNvSpPr>
          <p:nvPr>
            <p:ph type="title"/>
          </p:nvPr>
        </p:nvSpPr>
        <p:spPr>
          <a:xfrm>
            <a:off x="465138" y="409575"/>
            <a:ext cx="11136312" cy="1008063"/>
          </a:xfrm>
        </p:spPr>
        <p:txBody>
          <a:bodyPr/>
          <a:lstStyle/>
          <a:p>
            <a:pPr algn="ctr"/>
            <a:r>
              <a:rPr lang="ru-RU" altLang="uk-UA" sz="3200" b="1" dirty="0" smtClean="0">
                <a:solidFill>
                  <a:srgbClr val="004E9E"/>
                </a:solidFill>
              </a:rPr>
              <a:t>Постанова ВС від 9 жовтня 2025 року у справі № 320/29225/23</a:t>
            </a:r>
            <a:br>
              <a:rPr lang="ru-RU" altLang="uk-UA" sz="3200" b="1" dirty="0" smtClean="0">
                <a:solidFill>
                  <a:srgbClr val="004E9E"/>
                </a:solidFill>
              </a:rPr>
            </a:br>
            <a:r>
              <a:rPr lang="en-US" altLang="uk-UA" sz="1800" b="1" dirty="0" smtClean="0">
                <a:solidFill>
                  <a:srgbClr val="004E9E"/>
                </a:solidFill>
                <a:hlinkClick r:id="rId2"/>
              </a:rPr>
              <a:t>https://reyestr.court.gov.ua/Review/130870509</a:t>
            </a:r>
            <a:r>
              <a:rPr lang="uk-UA" altLang="uk-UA" sz="1800" b="1" dirty="0" smtClean="0">
                <a:solidFill>
                  <a:srgbClr val="004E9E"/>
                </a:solidFill>
              </a:rPr>
              <a:t> </a:t>
            </a:r>
            <a:endParaRPr lang="uk-UA" altLang="uk-UA" sz="1800" dirty="0" smtClean="0">
              <a:solidFill>
                <a:srgbClr val="004E9E"/>
              </a:solidFill>
            </a:endParaRPr>
          </a:p>
        </p:txBody>
      </p:sp>
      <p:sp>
        <p:nvSpPr>
          <p:cNvPr id="18439" name="Объект 3"/>
          <p:cNvSpPr>
            <a:spLocks noGrp="1"/>
          </p:cNvSpPr>
          <p:nvPr>
            <p:ph idx="1"/>
          </p:nvPr>
        </p:nvSpPr>
        <p:spPr>
          <a:xfrm>
            <a:off x="465138" y="1530350"/>
            <a:ext cx="11217275" cy="4111625"/>
          </a:xfrm>
        </p:spPr>
        <p:txBody>
          <a:bodyPr/>
          <a:lstStyle/>
          <a:p>
            <a:pPr marL="0" indent="0" algn="just">
              <a:lnSpc>
                <a:spcPct val="100000"/>
              </a:lnSpc>
              <a:spcBef>
                <a:spcPct val="0"/>
              </a:spcBef>
              <a:buFont typeface="Arial" panose="020B0604020202020204" pitchFamily="34" charset="0"/>
              <a:buNone/>
            </a:pPr>
            <a:r>
              <a:rPr lang="uk-UA" altLang="uk-UA" dirty="0" smtClean="0">
                <a:solidFill>
                  <a:srgbClr val="002949"/>
                </a:solidFill>
              </a:rPr>
              <a:t>Позови, спрямовані на захист довкілля, мають особливу значущість… Суд у такій категорії справ має зосередитися саме на екологічній та правовій суті справи, й у разі, якщо буде виявлено порушення норм природоохоронного законодавства, наслідком розгляду справи має бути запобігання або припинення незаконного заподіяння шкоди природі (п. 45)</a:t>
            </a:r>
          </a:p>
          <a:p>
            <a:pPr marL="0" indent="0" algn="just">
              <a:lnSpc>
                <a:spcPct val="100000"/>
              </a:lnSpc>
              <a:spcBef>
                <a:spcPct val="0"/>
              </a:spcBef>
              <a:buFont typeface="Arial" panose="020B0604020202020204" pitchFamily="34" charset="0"/>
              <a:buNone/>
            </a:pPr>
            <a:r>
              <a:rPr lang="uk-UA" altLang="uk-UA" dirty="0" smtClean="0">
                <a:solidFill>
                  <a:srgbClr val="002949"/>
                </a:solidFill>
              </a:rPr>
              <a:t>Право на апеляційне оскарження судових рішень у справах, які стосуються охорони довкілля, також має тлумачитися широко відповідно до статті 9 Орхуської конвенції (п. 47)</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19459"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19460"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19461"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9C789489-F0AD-43D6-8F72-E5F2C7A500D5}"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7</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19462" name="Заголовок 2"/>
          <p:cNvSpPr>
            <a:spLocks noGrp="1"/>
          </p:cNvSpPr>
          <p:nvPr>
            <p:ph type="title"/>
          </p:nvPr>
        </p:nvSpPr>
        <p:spPr>
          <a:xfrm>
            <a:off x="465138" y="409575"/>
            <a:ext cx="11136312" cy="1008063"/>
          </a:xfrm>
        </p:spPr>
        <p:txBody>
          <a:bodyPr/>
          <a:lstStyle/>
          <a:p>
            <a:pPr algn="ctr"/>
            <a:r>
              <a:rPr lang="ru-RU" altLang="uk-UA" sz="3200" b="1" dirty="0" smtClean="0">
                <a:solidFill>
                  <a:srgbClr val="004E9E"/>
                </a:solidFill>
              </a:rPr>
              <a:t>Постанова ВС від 9 жовтня 2025 року у справі № 320/29225/23</a:t>
            </a:r>
            <a:br>
              <a:rPr lang="ru-RU" altLang="uk-UA" sz="3200" b="1" dirty="0" smtClean="0">
                <a:solidFill>
                  <a:srgbClr val="004E9E"/>
                </a:solidFill>
              </a:rPr>
            </a:br>
            <a:r>
              <a:rPr lang="en-US" altLang="uk-UA" sz="1800" b="1" dirty="0" smtClean="0">
                <a:solidFill>
                  <a:srgbClr val="004E9E"/>
                </a:solidFill>
                <a:hlinkClick r:id="rId2"/>
              </a:rPr>
              <a:t>https://reyestr.court.gov.ua/Review/130870509</a:t>
            </a:r>
            <a:r>
              <a:rPr lang="uk-UA" altLang="uk-UA" sz="1800" b="1" dirty="0" smtClean="0">
                <a:solidFill>
                  <a:srgbClr val="004E9E"/>
                </a:solidFill>
              </a:rPr>
              <a:t> </a:t>
            </a:r>
            <a:endParaRPr lang="uk-UA" altLang="uk-UA" sz="1800" dirty="0" smtClean="0">
              <a:solidFill>
                <a:srgbClr val="004E9E"/>
              </a:solidFill>
            </a:endParaRPr>
          </a:p>
        </p:txBody>
      </p:sp>
      <p:sp>
        <p:nvSpPr>
          <p:cNvPr id="19463" name="Объект 3"/>
          <p:cNvSpPr>
            <a:spLocks noGrp="1"/>
          </p:cNvSpPr>
          <p:nvPr>
            <p:ph idx="1"/>
          </p:nvPr>
        </p:nvSpPr>
        <p:spPr>
          <a:xfrm>
            <a:off x="465138" y="1695450"/>
            <a:ext cx="11217275" cy="3946525"/>
          </a:xfrm>
        </p:spPr>
        <p:txBody>
          <a:bodyPr/>
          <a:lstStyle/>
          <a:p>
            <a:pPr marL="0" indent="0" algn="just">
              <a:lnSpc>
                <a:spcPct val="100000"/>
              </a:lnSpc>
              <a:spcBef>
                <a:spcPct val="0"/>
              </a:spcBef>
              <a:spcAft>
                <a:spcPts val="600"/>
              </a:spcAft>
              <a:buFont typeface="Arial" panose="020B0604020202020204" pitchFamily="34" charset="0"/>
              <a:buNone/>
            </a:pPr>
            <a:r>
              <a:rPr lang="uk-UA" altLang="uk-UA" sz="3000" dirty="0" smtClean="0">
                <a:solidFill>
                  <a:srgbClr val="002949"/>
                </a:solidFill>
              </a:rPr>
              <a:t>Поняття “особи, які не брали участі у справі…” охоплює і “зацікавлену громадськість”… для якої право на доступ до правосуддя є розширеним і не передбачає вимоги доведення безпосереднього індивідуального матеріального інтересу (п. 49).</a:t>
            </a:r>
          </a:p>
          <a:p>
            <a:pPr marL="0" indent="0" algn="just">
              <a:lnSpc>
                <a:spcPct val="100000"/>
              </a:lnSpc>
              <a:spcBef>
                <a:spcPct val="0"/>
              </a:spcBef>
              <a:spcAft>
                <a:spcPts val="600"/>
              </a:spcAft>
              <a:buFont typeface="Arial" panose="020B0604020202020204" pitchFamily="34" charset="0"/>
              <a:buNone/>
            </a:pPr>
            <a:r>
              <a:rPr lang="uk-UA" altLang="uk-UA" sz="3000" dirty="0" smtClean="0">
                <a:solidFill>
                  <a:srgbClr val="002949"/>
                </a:solidFill>
              </a:rPr>
              <a:t>Орхуська конвенція не обмежує кількість громадських організацій, що можуть звертатися до суду з питань охорони довкілля… (п. 60)</a:t>
            </a:r>
          </a:p>
          <a:p>
            <a:pPr marL="0" indent="0" algn="just">
              <a:lnSpc>
                <a:spcPct val="100000"/>
              </a:lnSpc>
              <a:spcBef>
                <a:spcPct val="0"/>
              </a:spcBef>
              <a:spcAft>
                <a:spcPts val="600"/>
              </a:spcAft>
              <a:buFont typeface="Arial" panose="020B0604020202020204" pitchFamily="34" charset="0"/>
              <a:buNone/>
            </a:pPr>
            <a:r>
              <a:rPr lang="uk-UA" altLang="uk-UA" sz="3000" dirty="0" smtClean="0">
                <a:solidFill>
                  <a:srgbClr val="002949"/>
                </a:solidFill>
              </a:rPr>
              <a:t>Застосування надмірно формального підходу суперечить принципу широкого доступу громадськості до правосуддя (п. 64)</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18435"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18436"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18437"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75AEF2FA-AD3C-4F51-BF25-56435C1C1480}"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8</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18438" name="Заголовок 2"/>
          <p:cNvSpPr>
            <a:spLocks noGrp="1"/>
          </p:cNvSpPr>
          <p:nvPr>
            <p:ph type="title"/>
          </p:nvPr>
        </p:nvSpPr>
        <p:spPr>
          <a:xfrm>
            <a:off x="465138" y="409575"/>
            <a:ext cx="11136312" cy="1252970"/>
          </a:xfrm>
        </p:spPr>
        <p:txBody>
          <a:bodyPr/>
          <a:lstStyle/>
          <a:p>
            <a:pPr algn="ctr"/>
            <a:r>
              <a:rPr lang="ru-RU" altLang="uk-UA" sz="3600" b="1" dirty="0">
                <a:solidFill>
                  <a:srgbClr val="004E9E"/>
                </a:solidFill>
              </a:rPr>
              <a:t>Постанова Верховного Суду </a:t>
            </a:r>
            <a:r>
              <a:rPr lang="ru-RU" altLang="uk-UA" sz="3600" b="1" dirty="0" smtClean="0">
                <a:solidFill>
                  <a:srgbClr val="004E9E"/>
                </a:solidFill>
              </a:rPr>
              <a:t>(КАС) </a:t>
            </a:r>
            <a:br>
              <a:rPr lang="ru-RU" altLang="uk-UA" sz="3600" b="1" dirty="0" smtClean="0">
                <a:solidFill>
                  <a:srgbClr val="004E9E"/>
                </a:solidFill>
              </a:rPr>
            </a:br>
            <a:r>
              <a:rPr lang="ru-RU" altLang="uk-UA" sz="3600" b="1" dirty="0" smtClean="0">
                <a:solidFill>
                  <a:srgbClr val="004E9E"/>
                </a:solidFill>
              </a:rPr>
              <a:t>від </a:t>
            </a:r>
            <a:r>
              <a:rPr lang="ru-RU" altLang="uk-UA" sz="3600" b="1" dirty="0">
                <a:solidFill>
                  <a:srgbClr val="004E9E"/>
                </a:solidFill>
              </a:rPr>
              <a:t>22 січня 2026 року у справі № 120/13166/21-а</a:t>
            </a:r>
            <a:br>
              <a:rPr lang="ru-RU" altLang="uk-UA" sz="3600" b="1" dirty="0">
                <a:solidFill>
                  <a:srgbClr val="004E9E"/>
                </a:solidFill>
              </a:rPr>
            </a:br>
            <a:r>
              <a:rPr lang="ru-RU" altLang="uk-UA" sz="1800" b="1" dirty="0">
                <a:solidFill>
                  <a:srgbClr val="004E9E"/>
                </a:solidFill>
                <a:hlinkClick r:id="rId2"/>
              </a:rPr>
              <a:t>https://</a:t>
            </a:r>
            <a:r>
              <a:rPr lang="ru-RU" altLang="uk-UA" sz="1800" b="1" dirty="0" smtClean="0">
                <a:solidFill>
                  <a:srgbClr val="004E9E"/>
                </a:solidFill>
                <a:hlinkClick r:id="rId2"/>
              </a:rPr>
              <a:t>reyestr.court.gov.ua/Review/133539437</a:t>
            </a:r>
            <a:r>
              <a:rPr lang="ru-RU" altLang="uk-UA" sz="1800" b="1" dirty="0" smtClean="0">
                <a:solidFill>
                  <a:srgbClr val="004E9E"/>
                </a:solidFill>
              </a:rPr>
              <a:t> </a:t>
            </a:r>
            <a:endParaRPr lang="ru-RU" altLang="uk-UA" sz="1800" b="1" dirty="0">
              <a:solidFill>
                <a:srgbClr val="004E9E"/>
              </a:solidFill>
            </a:endParaRPr>
          </a:p>
        </p:txBody>
      </p:sp>
      <p:sp>
        <p:nvSpPr>
          <p:cNvPr id="18439" name="Объект 3"/>
          <p:cNvSpPr>
            <a:spLocks noGrp="1"/>
          </p:cNvSpPr>
          <p:nvPr>
            <p:ph idx="1"/>
          </p:nvPr>
        </p:nvSpPr>
        <p:spPr>
          <a:xfrm>
            <a:off x="465138" y="1662546"/>
            <a:ext cx="11217275" cy="3979430"/>
          </a:xfrm>
        </p:spPr>
        <p:txBody>
          <a:bodyPr/>
          <a:lstStyle/>
          <a:p>
            <a:pPr marL="0" indent="0" algn="just">
              <a:lnSpc>
                <a:spcPct val="100000"/>
              </a:lnSpc>
              <a:spcBef>
                <a:spcPct val="0"/>
              </a:spcBef>
              <a:buNone/>
            </a:pPr>
            <a:r>
              <a:rPr lang="uk-UA" altLang="uk-UA" sz="2600" dirty="0">
                <a:solidFill>
                  <a:srgbClr val="002949"/>
                </a:solidFill>
              </a:rPr>
              <a:t>Самочинне будівництво, здійснене без належних дозвільних документів або на земельній ділянці, не відведеній для такої мети, порушує </a:t>
            </a:r>
            <a:r>
              <a:rPr lang="uk-UA" altLang="uk-UA" sz="2600" dirty="0" smtClean="0">
                <a:solidFill>
                  <a:srgbClr val="002949"/>
                </a:solidFill>
              </a:rPr>
              <a:t>принцип </a:t>
            </a:r>
            <a:r>
              <a:rPr lang="uk-UA" altLang="uk-UA" sz="2600" dirty="0">
                <a:solidFill>
                  <a:srgbClr val="002949"/>
                </a:solidFill>
              </a:rPr>
              <a:t>законного використання землі та здійснення містобудівної діяльності.</a:t>
            </a:r>
          </a:p>
          <a:p>
            <a:pPr marL="0" indent="0" algn="just">
              <a:lnSpc>
                <a:spcPct val="100000"/>
              </a:lnSpc>
              <a:spcBef>
                <a:spcPct val="0"/>
              </a:spcBef>
              <a:buNone/>
            </a:pPr>
            <a:r>
              <a:rPr lang="uk-UA" altLang="uk-UA" sz="2600" dirty="0">
                <a:solidFill>
                  <a:srgbClr val="002949"/>
                </a:solidFill>
              </a:rPr>
              <a:t>У таких випадках перебудова не завжди здатна усунути первинну незаконність будівництва, а невиконання приписів </a:t>
            </a:r>
            <a:r>
              <a:rPr lang="uk-UA" altLang="uk-UA" sz="2600" dirty="0" smtClean="0">
                <a:solidFill>
                  <a:srgbClr val="002949"/>
                </a:solidFill>
              </a:rPr>
              <a:t>ДАБК </a:t>
            </a:r>
            <a:r>
              <a:rPr lang="uk-UA" altLang="uk-UA" sz="2600" dirty="0">
                <a:solidFill>
                  <a:srgbClr val="002949"/>
                </a:solidFill>
              </a:rPr>
              <a:t>може свідчити про небажання забудовника добровільно привести об’єкт у відповідність до закону.</a:t>
            </a:r>
          </a:p>
          <a:p>
            <a:pPr marL="0" indent="0" algn="just">
              <a:lnSpc>
                <a:spcPct val="100000"/>
              </a:lnSpc>
              <a:spcBef>
                <a:spcPct val="0"/>
              </a:spcBef>
              <a:buNone/>
            </a:pPr>
            <a:r>
              <a:rPr lang="uk-UA" altLang="uk-UA" sz="2600" dirty="0">
                <a:solidFill>
                  <a:srgbClr val="002949"/>
                </a:solidFill>
              </a:rPr>
              <a:t>Суспільний інтерес у відновленні </a:t>
            </a:r>
            <a:r>
              <a:rPr lang="uk-UA" altLang="uk-UA" sz="2600" dirty="0" smtClean="0">
                <a:solidFill>
                  <a:srgbClr val="002949"/>
                </a:solidFill>
              </a:rPr>
              <a:t>законності </a:t>
            </a:r>
            <a:r>
              <a:rPr lang="uk-UA" altLang="uk-UA" sz="2600" dirty="0">
                <a:solidFill>
                  <a:srgbClr val="002949"/>
                </a:solidFill>
              </a:rPr>
              <a:t>не може бути нівельований самим фактом залучення інвесторів або пайовиків, оскільки інакше створюється ризик легалізації моделі: спочатку збудувати з порушеннями, а потім посилатися на права осіб, залучених до такого будівництва.</a:t>
            </a:r>
          </a:p>
        </p:txBody>
      </p:sp>
    </p:spTree>
    <p:extLst>
      <p:ext uri="{BB962C8B-B14F-4D97-AF65-F5344CB8AC3E}">
        <p14:creationId xmlns:p14="http://schemas.microsoft.com/office/powerpoint/2010/main" val="41613460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18435"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18436" name="Text Placeholder 12"/>
          <p:cNvSpPr txBox="1">
            <a:spLocks noChangeArrowheads="1"/>
          </p:cNvSpPr>
          <p:nvPr/>
        </p:nvSpPr>
        <p:spPr bwMode="auto">
          <a:xfrm>
            <a:off x="1866900"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Захист суспільних інтересів та доступ до правосуддя: сучасні виклики і практика</a:t>
            </a:r>
            <a:endParaRPr lang="uk-UA"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18437" name="Slide Number Placeholder 5"/>
          <p:cNvSpPr txBox="1">
            <a:spLocks noChangeArrowheads="1"/>
          </p:cNvSpPr>
          <p:nvPr/>
        </p:nvSpPr>
        <p:spPr bwMode="auto">
          <a:xfrm>
            <a:off x="11166475" y="6081713"/>
            <a:ext cx="4349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r">
              <a:lnSpc>
                <a:spcPct val="100000"/>
              </a:lnSpc>
              <a:spcBef>
                <a:spcPct val="0"/>
              </a:spcBef>
              <a:buFontTx/>
              <a:buNone/>
            </a:pPr>
            <a:fld id="{75AEF2FA-AD3C-4F51-BF25-56435C1C1480}" type="slidenum">
              <a:rPr lang="en-US" altLang="ru-RU" sz="1200">
                <a:solidFill>
                  <a:srgbClr val="00274E"/>
                </a:solidFill>
                <a:ea typeface="Roboto Condensed Light" panose="02000000000000000000" pitchFamily="2" charset="0"/>
                <a:cs typeface="Roboto Condensed Light" panose="02000000000000000000" pitchFamily="2" charset="0"/>
              </a:rPr>
              <a:pPr algn="r">
                <a:lnSpc>
                  <a:spcPct val="100000"/>
                </a:lnSpc>
                <a:spcBef>
                  <a:spcPct val="0"/>
                </a:spcBef>
                <a:buFontTx/>
                <a:buNone/>
              </a:pPr>
              <a:t>9</a:t>
            </a:fld>
            <a:endParaRPr lang="en-US" altLang="ru-RU" sz="1200" dirty="0">
              <a:solidFill>
                <a:srgbClr val="00274E"/>
              </a:solidFill>
              <a:ea typeface="Roboto Condensed Light" panose="02000000000000000000" pitchFamily="2" charset="0"/>
              <a:cs typeface="Roboto Condensed Light" panose="02000000000000000000" pitchFamily="2" charset="0"/>
            </a:endParaRPr>
          </a:p>
        </p:txBody>
      </p:sp>
      <p:sp>
        <p:nvSpPr>
          <p:cNvPr id="18438" name="Заголовок 2"/>
          <p:cNvSpPr>
            <a:spLocks noGrp="1"/>
          </p:cNvSpPr>
          <p:nvPr>
            <p:ph type="title"/>
          </p:nvPr>
        </p:nvSpPr>
        <p:spPr>
          <a:xfrm>
            <a:off x="465138" y="409575"/>
            <a:ext cx="11136312" cy="1369349"/>
          </a:xfrm>
        </p:spPr>
        <p:txBody>
          <a:bodyPr/>
          <a:lstStyle/>
          <a:p>
            <a:pPr algn="ctr"/>
            <a:r>
              <a:rPr lang="ru-RU" altLang="uk-UA" sz="3600" b="1" dirty="0">
                <a:solidFill>
                  <a:srgbClr val="004E9E"/>
                </a:solidFill>
              </a:rPr>
              <a:t>Постанова Верховного Суду </a:t>
            </a:r>
            <a:r>
              <a:rPr lang="ru-RU" altLang="uk-UA" sz="3600" b="1" dirty="0" smtClean="0">
                <a:solidFill>
                  <a:srgbClr val="004E9E"/>
                </a:solidFill>
              </a:rPr>
              <a:t>(КЦС) </a:t>
            </a:r>
            <a:br>
              <a:rPr lang="ru-RU" altLang="uk-UA" sz="3600" b="1" dirty="0" smtClean="0">
                <a:solidFill>
                  <a:srgbClr val="004E9E"/>
                </a:solidFill>
              </a:rPr>
            </a:br>
            <a:r>
              <a:rPr lang="ru-RU" altLang="uk-UA" sz="3600" b="1" dirty="0" smtClean="0">
                <a:solidFill>
                  <a:srgbClr val="004E9E"/>
                </a:solidFill>
              </a:rPr>
              <a:t>від </a:t>
            </a:r>
            <a:r>
              <a:rPr lang="ru-RU" altLang="uk-UA" sz="3600" b="1" dirty="0">
                <a:solidFill>
                  <a:srgbClr val="004E9E"/>
                </a:solidFill>
              </a:rPr>
              <a:t>16 лютого 2026 року у справі № 760/1889/21</a:t>
            </a:r>
            <a:br>
              <a:rPr lang="ru-RU" altLang="uk-UA" sz="3600" b="1" dirty="0">
                <a:solidFill>
                  <a:srgbClr val="004E9E"/>
                </a:solidFill>
              </a:rPr>
            </a:br>
            <a:r>
              <a:rPr lang="ru-RU" altLang="uk-UA" sz="1800" b="1" dirty="0">
                <a:solidFill>
                  <a:srgbClr val="004E9E"/>
                </a:solidFill>
              </a:rPr>
              <a:t>https://reyestr.court.gov.ua/Review/134159912 </a:t>
            </a:r>
            <a:r>
              <a:rPr lang="ru-RU" altLang="uk-UA" sz="1800" b="1" dirty="0" smtClean="0">
                <a:solidFill>
                  <a:srgbClr val="004E9E"/>
                </a:solidFill>
              </a:rPr>
              <a:t> </a:t>
            </a:r>
            <a:endParaRPr lang="ru-RU" altLang="uk-UA" sz="1800" b="1" dirty="0">
              <a:solidFill>
                <a:srgbClr val="004E9E"/>
              </a:solidFill>
            </a:endParaRPr>
          </a:p>
        </p:txBody>
      </p:sp>
      <p:sp>
        <p:nvSpPr>
          <p:cNvPr id="18439" name="Объект 3"/>
          <p:cNvSpPr>
            <a:spLocks noGrp="1"/>
          </p:cNvSpPr>
          <p:nvPr>
            <p:ph idx="1"/>
          </p:nvPr>
        </p:nvSpPr>
        <p:spPr>
          <a:xfrm>
            <a:off x="465138" y="1911928"/>
            <a:ext cx="11217275" cy="3730048"/>
          </a:xfrm>
        </p:spPr>
        <p:txBody>
          <a:bodyPr/>
          <a:lstStyle/>
          <a:p>
            <a:pPr marL="0" indent="0" algn="just">
              <a:lnSpc>
                <a:spcPct val="100000"/>
              </a:lnSpc>
              <a:spcBef>
                <a:spcPct val="0"/>
              </a:spcBef>
              <a:buNone/>
            </a:pPr>
            <a:r>
              <a:rPr lang="uk-UA" altLang="uk-UA" sz="3000" dirty="0">
                <a:solidFill>
                  <a:srgbClr val="002949"/>
                </a:solidFill>
              </a:rPr>
              <a:t>Знесення самочинного будівництва або його частини є крайнім способом захисту, застосування якого потребує встановлення не лише факту порушення містобудівних норм, а й неможливості менш обтяжливого способу відновлення порушених прав.</a:t>
            </a:r>
          </a:p>
          <a:p>
            <a:pPr marL="0" indent="0" algn="just">
              <a:lnSpc>
                <a:spcPct val="100000"/>
              </a:lnSpc>
              <a:spcBef>
                <a:spcPct val="0"/>
              </a:spcBef>
              <a:buNone/>
            </a:pPr>
            <a:r>
              <a:rPr lang="uk-UA" altLang="uk-UA" sz="3000" dirty="0">
                <a:solidFill>
                  <a:srgbClr val="002949"/>
                </a:solidFill>
              </a:rPr>
              <a:t>Суд має оцінити, чи призведе демонтаж до реального відновлення прав позивачів, чи є технічно можливим без пошкодження будинку в цілому, а також чи не покладе він індивідуальний і надмірний тягар на осіб, які набули права щодо приміщень у спірному об’єкті</a:t>
            </a:r>
            <a:r>
              <a:rPr lang="uk-UA" altLang="uk-UA" sz="3000" dirty="0" smtClean="0">
                <a:solidFill>
                  <a:srgbClr val="002949"/>
                </a:solidFill>
              </a:rPr>
              <a:t>.</a:t>
            </a:r>
            <a:endParaRPr lang="uk-UA" altLang="uk-UA" sz="3000" dirty="0">
              <a:solidFill>
                <a:srgbClr val="002949"/>
              </a:solidFill>
            </a:endParaRPr>
          </a:p>
        </p:txBody>
      </p:sp>
    </p:spTree>
    <p:extLst>
      <p:ext uri="{BB962C8B-B14F-4D97-AF65-F5344CB8AC3E}">
        <p14:creationId xmlns:p14="http://schemas.microsoft.com/office/powerpoint/2010/main" val="1934593593"/>
      </p:ext>
    </p:extLst>
  </p:cSld>
  <p:clrMapOvr>
    <a:masterClrMapping/>
  </p:clrMapOvr>
  <p:timing>
    <p:tnLst>
      <p:par>
        <p:cTn id="1" dur="indefinite" restart="never" nodeType="tmRoot"/>
      </p:par>
    </p:tnLst>
  </p:timing>
</p:sld>
</file>

<file path=ppt/theme/theme1.xml><?xml version="1.0" encoding="utf-8"?>
<a:theme xmlns:a="http://schemas.openxmlformats.org/drawingml/2006/main" name="Верховний Суд">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Верховний Суд" id="{85927FFF-16E0-4779-9E9F-FDB9FC60E28B}" vid="{1C97956D-EB6D-4D66-A40D-6F9E3D9A6E3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Верховний Суд</Template>
  <TotalTime>4098</TotalTime>
  <Words>3764</Words>
  <Application>Microsoft Office PowerPoint</Application>
  <PresentationFormat>Широкий екран</PresentationFormat>
  <Paragraphs>256</Paragraphs>
  <Slides>32</Slides>
  <Notes>1</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32</vt:i4>
      </vt:variant>
    </vt:vector>
  </HeadingPairs>
  <TitlesOfParts>
    <vt:vector size="39" baseType="lpstr">
      <vt:lpstr>Arial</vt:lpstr>
      <vt:lpstr>Calibri</vt:lpstr>
      <vt:lpstr>Calibri Light</vt:lpstr>
      <vt:lpstr>Roboto Condensed Light</vt:lpstr>
      <vt:lpstr>Times New Roman</vt:lpstr>
      <vt:lpstr>Wingdings</vt:lpstr>
      <vt:lpstr>Верховний Суд</vt:lpstr>
      <vt:lpstr>Презентація PowerPoint</vt:lpstr>
      <vt:lpstr>Повʼязані поняття:</vt:lpstr>
      <vt:lpstr>Конституція України</vt:lpstr>
      <vt:lpstr>РІШЕННЯ КСУ ВІД 19 ЖОВТНЯ 2009 РОКУ № 26-РП/2009 https://zakon.rada.gov.ua/laws/show/v026p710-09#Text </vt:lpstr>
      <vt:lpstr>Рішення Конституційного Суду України від 10 вересня 2025 року № 4-р(ІІ)/2025 у справі № 3-118/2023(218/23) https://ccu.gov.ua/sites/default/files/docs/4_r_2_2025.pdf </vt:lpstr>
      <vt:lpstr>Постанова ВС від 9 жовтня 2025 року у справі № 320/29225/23 https://reyestr.court.gov.ua/Review/130870509 </vt:lpstr>
      <vt:lpstr>Постанова ВС від 9 жовтня 2025 року у справі № 320/29225/23 https://reyestr.court.gov.ua/Review/130870509 </vt:lpstr>
      <vt:lpstr>Постанова Верховного Суду (КАС)  від 22 січня 2026 року у справі № 120/13166/21-а https://reyestr.court.gov.ua/Review/133539437 </vt:lpstr>
      <vt:lpstr>Постанова Верховного Суду (КЦС)  від 16 лютого 2026 року у справі № 760/1889/21 https://reyestr.court.gov.ua/Review/134159912  </vt:lpstr>
      <vt:lpstr>Рішення КСУ від 3 грудня 2025 року № 6-р(ІІ)/2025 у справі щодо представництва прокурором інтересів держави в суді https://zakon.rada.gov.ua/laws/show/v006p710-25#Text  </vt:lpstr>
      <vt:lpstr>Окрема думка (збіжна) судді КСУ Віктора Городовенка стосовно Рішення КСУ від 3 грудня 2025 року № 6-р(ІІ)/2025 https://zakon.rada.gov.ua/laws/show/nb06d710-25#n2 </vt:lpstr>
      <vt:lpstr>Окрема думка (розбіжна) судді КСУ Василя Лемака стосовно Рішення КСУ від 3 грудня 2025 року № 6-р(ІІ)/2025 https://zakon.rada.gov.ua/laws/show/na06d710-25#n2 </vt:lpstr>
      <vt:lpstr>Постанова ВС від 20 березня 2018 року у справі № 337/3087/17 https://reyestr.court.gov.ua/Review/72899510 </vt:lpstr>
      <vt:lpstr>Європейська конвенція з прав людини</vt:lpstr>
      <vt:lpstr>Суддя ВС у КАС долучився до обговорення питань щодо забезпечення захисту осіб від зловживань SLAPP-позовами https://supreme.court.gov.ua/supreme/pres-centr/news/1913982 </vt:lpstr>
      <vt:lpstr>Ризики анти-SLAPP законопроєкту вказав комітет НААУ https://unba.org.ua/news/11731-riziki-anti-slapp-zakonoproektu-vkazav-komitet-naau.html </vt:lpstr>
      <vt:lpstr>РІШЕННЯ ЄСПЛ У СПРАВІ «ДРОЗДИК ТА МІКУЛА ПРОТИ УКРАЇНИ»  (заяви № 27849/15 та № 33358/15) https://zakon.rada.gov.ua/laws/show/974_k66/conv/parapp39:pu1:pr_8/sp:max100#n118</vt:lpstr>
      <vt:lpstr>РІШЕННЯ ЄСПЛ У СПРАВІ «ДРОЗДИК ТА МІКУЛА ПРОТИ УКРАЇНИ»  (заяви № 27849/15 та № 33358/15) https://zakon.rada.gov.ua/laws/show/974_k66/conv/parapp39:pu1:pr_8/sp:max100#n118 </vt:lpstr>
      <vt:lpstr>Висновок № 7(2005) Консультативна рада європейських суддів (КРЄС) про правосуддя та суспільство (on Justice and Society)</vt:lpstr>
      <vt:lpstr>Рекомендація КМРЄ (2004)20 щодо судового перегляду адміністративних актів (on judicial review of administrative acts) </vt:lpstr>
      <vt:lpstr> Рекомендація КМРЄ № R(87)16 щодо адміністративних процедур, які зачіпають велику кількість осіб (on administrative procedures affecting a large number of persons) </vt:lpstr>
      <vt:lpstr>Постанова Верховного Суду (Соціальна палата КАС)  від 17 лютого 2026 року у справі № 380/873/22 https://reyestr.court.gov.ua/Review/134182339 </vt:lpstr>
      <vt:lpstr>Справа щодо будівництва бальної зали у Білому домі  (31 березня 2026 року) https://www.nytimes.com/2026/03/31/us/politics/trump-white-house-ballroom-construction-ruling.html  https://www.reuters.com/world/us-judge-halts-trumps-400-million-white-house-ballroom-project-now-2026-03-31  </vt:lpstr>
      <vt:lpstr> CourtListener / PACER: National Trust for Historic Preservation in the United States v. National Park Service, No. 1:25-cv-04316 https://www.courtlistener.com/docket/72028010/national-trust-for-historic-preservation-in-the-united-states-v-national  </vt:lpstr>
      <vt:lpstr>Українська правда: Павло Казарін, “Правила андердогів” https://www.pravda.com.ua/articles/2025/08/24/7527534/ </vt:lpstr>
      <vt:lpstr>Презентація PowerPoint</vt:lpstr>
      <vt:lpstr>Суспільний (публічний) інтерес</vt:lpstr>
      <vt:lpstr>Ознаки суспільного (публічного) інтересу:</vt:lpstr>
      <vt:lpstr>Ознаки суспільного (публічного) інтересу:</vt:lpstr>
      <vt:lpstr>Додаткові джерела:</vt:lpstr>
      <vt:lpstr>Додаткові джерела:</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Роман Палюх</dc:creator>
  <cp:lastModifiedBy>Ян Олександрович Берназюк</cp:lastModifiedBy>
  <cp:revision>462</cp:revision>
  <cp:lastPrinted>2023-04-11T15:43:55Z</cp:lastPrinted>
  <dcterms:created xsi:type="dcterms:W3CDTF">2018-11-30T10:25:38Z</dcterms:created>
  <dcterms:modified xsi:type="dcterms:W3CDTF">2026-05-19T13:31:31Z</dcterms:modified>
</cp:coreProperties>
</file>