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29"/>
  </p:notesMasterIdLst>
  <p:handoutMasterIdLst>
    <p:handoutMasterId r:id="rId30"/>
  </p:handoutMasterIdLst>
  <p:sldIdLst>
    <p:sldId id="256" r:id="rId2"/>
    <p:sldId id="1146" r:id="rId3"/>
    <p:sldId id="1143" r:id="rId4"/>
    <p:sldId id="1144" r:id="rId5"/>
    <p:sldId id="1145" r:id="rId6"/>
    <p:sldId id="1134" r:id="rId7"/>
    <p:sldId id="1136" r:id="rId8"/>
    <p:sldId id="1141" r:id="rId9"/>
    <p:sldId id="1137" r:id="rId10"/>
    <p:sldId id="1138" r:id="rId11"/>
    <p:sldId id="1139" r:id="rId12"/>
    <p:sldId id="1140" r:id="rId13"/>
    <p:sldId id="1057" r:id="rId14"/>
    <p:sldId id="1124" r:id="rId15"/>
    <p:sldId id="1125" r:id="rId16"/>
    <p:sldId id="1123" r:id="rId17"/>
    <p:sldId id="1102" r:id="rId18"/>
    <p:sldId id="1101" r:id="rId19"/>
    <p:sldId id="1103" r:id="rId20"/>
    <p:sldId id="1105" r:id="rId21"/>
    <p:sldId id="1070" r:id="rId22"/>
    <p:sldId id="1107" r:id="rId23"/>
    <p:sldId id="1108" r:id="rId24"/>
    <p:sldId id="1109" r:id="rId25"/>
    <p:sldId id="1113" r:id="rId26"/>
    <p:sldId id="684" r:id="rId27"/>
    <p:sldId id="279" r:id="rId28"/>
  </p:sldIdLst>
  <p:sldSz cx="12192000" cy="6858000"/>
  <p:notesSz cx="9928225" cy="6797675"/>
  <p:defaultTextStyle>
    <a:defPPr>
      <a:defRPr lang="uk-UA"/>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3974">
          <p15:clr>
            <a:srgbClr val="A4A3A4"/>
          </p15:clr>
        </p15:guide>
        <p15:guide id="2" orient="horz" pos="368">
          <p15:clr>
            <a:srgbClr val="A4A3A4"/>
          </p15:clr>
        </p15:guide>
        <p15:guide id="3" orient="horz" pos="2160">
          <p15:clr>
            <a:srgbClr val="A4A3A4"/>
          </p15:clr>
        </p15:guide>
        <p15:guide id="4" orient="horz" pos="3816">
          <p15:clr>
            <a:srgbClr val="A4A3A4"/>
          </p15:clr>
        </p15:guide>
        <p15:guide id="5" pos="347">
          <p15:clr>
            <a:srgbClr val="A4A3A4"/>
          </p15:clr>
        </p15:guide>
        <p15:guide id="6" pos="3840">
          <p15:clr>
            <a:srgbClr val="A4A3A4"/>
          </p15:clr>
        </p15:guide>
        <p15:guide id="7" pos="731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ernazyukYO" initials=""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2949"/>
    <a:srgbClr val="004E9E"/>
    <a:srgbClr val="0086CD"/>
    <a:srgbClr val="F0E8E3"/>
    <a:srgbClr val="E9E0D4"/>
    <a:srgbClr val="EAE3D9"/>
    <a:srgbClr val="E4DACE"/>
    <a:srgbClr val="E3D4C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Помір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441" autoAdjust="0"/>
    <p:restoredTop sz="94660"/>
  </p:normalViewPr>
  <p:slideViewPr>
    <p:cSldViewPr snapToGrid="0">
      <p:cViewPr varScale="1">
        <p:scale>
          <a:sx n="58" d="100"/>
          <a:sy n="58" d="100"/>
        </p:scale>
        <p:origin x="96" y="1128"/>
      </p:cViewPr>
      <p:guideLst>
        <p:guide orient="horz" pos="3974"/>
        <p:guide orient="horz" pos="368"/>
        <p:guide orient="horz" pos="2160"/>
        <p:guide orient="horz" pos="3816"/>
        <p:guide pos="347"/>
        <p:guide pos="3840"/>
        <p:guide pos="731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handoutMaster" Target="handoutMasters/handoutMaster1.xml"/><Relationship Id="rId35" Type="http://schemas.openxmlformats.org/officeDocument/2006/relationships/tableStyles" Target="tableStyles.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4303713" cy="339725"/>
          </a:xfrm>
          <a:prstGeom prst="rect">
            <a:avLst/>
          </a:prstGeom>
        </p:spPr>
        <p:txBody>
          <a:bodyPr vert="horz" lIns="91010" tIns="45505" rIns="91010" bIns="45505" rtlCol="0"/>
          <a:lstStyle>
            <a:lvl1pPr algn="l">
              <a:defRPr sz="1200">
                <a:latin typeface="Roboto Condensed Light" pitchFamily="2" charset="0"/>
              </a:defRPr>
            </a:lvl1pPr>
          </a:lstStyle>
          <a:p>
            <a:pPr>
              <a:defRPr/>
            </a:pPr>
            <a:endParaRPr lang="ru-RU" dirty="0"/>
          </a:p>
        </p:txBody>
      </p:sp>
      <p:sp>
        <p:nvSpPr>
          <p:cNvPr id="3" name="Дата 2"/>
          <p:cNvSpPr>
            <a:spLocks noGrp="1"/>
          </p:cNvSpPr>
          <p:nvPr>
            <p:ph type="dt" sz="quarter" idx="1"/>
          </p:nvPr>
        </p:nvSpPr>
        <p:spPr>
          <a:xfrm>
            <a:off x="5621338" y="0"/>
            <a:ext cx="4305300" cy="339725"/>
          </a:xfrm>
          <a:prstGeom prst="rect">
            <a:avLst/>
          </a:prstGeom>
        </p:spPr>
        <p:txBody>
          <a:bodyPr vert="horz" lIns="91010" tIns="45505" rIns="91010" bIns="45505" rtlCol="0"/>
          <a:lstStyle>
            <a:lvl1pPr algn="r">
              <a:defRPr sz="1200">
                <a:latin typeface="Roboto Condensed Light" pitchFamily="2" charset="0"/>
              </a:defRPr>
            </a:lvl1pPr>
          </a:lstStyle>
          <a:p>
            <a:pPr>
              <a:defRPr/>
            </a:pPr>
            <a:fld id="{4F18A1E6-1D2F-43D7-880E-2DF03882CF1B}" type="datetimeFigureOut">
              <a:rPr lang="ru-RU"/>
              <a:pPr>
                <a:defRPr/>
              </a:pPr>
              <a:t>15.05.2026</a:t>
            </a:fld>
            <a:endParaRPr lang="ru-RU" dirty="0"/>
          </a:p>
        </p:txBody>
      </p:sp>
      <p:sp>
        <p:nvSpPr>
          <p:cNvPr id="4" name="Нижний колонтитул 3"/>
          <p:cNvSpPr>
            <a:spLocks noGrp="1"/>
          </p:cNvSpPr>
          <p:nvPr>
            <p:ph type="ftr" sz="quarter" idx="2"/>
          </p:nvPr>
        </p:nvSpPr>
        <p:spPr>
          <a:xfrm>
            <a:off x="0" y="6457950"/>
            <a:ext cx="4303713" cy="338138"/>
          </a:xfrm>
          <a:prstGeom prst="rect">
            <a:avLst/>
          </a:prstGeom>
        </p:spPr>
        <p:txBody>
          <a:bodyPr vert="horz" lIns="91010" tIns="45505" rIns="91010" bIns="45505" rtlCol="0" anchor="b"/>
          <a:lstStyle>
            <a:lvl1pPr algn="l">
              <a:defRPr sz="1200">
                <a:latin typeface="Roboto Condensed Light" pitchFamily="2" charset="0"/>
              </a:defRPr>
            </a:lvl1pPr>
          </a:lstStyle>
          <a:p>
            <a:pPr>
              <a:defRPr/>
            </a:pPr>
            <a:endParaRPr lang="ru-RU" dirty="0"/>
          </a:p>
        </p:txBody>
      </p:sp>
      <p:sp>
        <p:nvSpPr>
          <p:cNvPr id="5" name="Номер слайда 4"/>
          <p:cNvSpPr>
            <a:spLocks noGrp="1"/>
          </p:cNvSpPr>
          <p:nvPr>
            <p:ph type="sldNum" sz="quarter" idx="3"/>
          </p:nvPr>
        </p:nvSpPr>
        <p:spPr>
          <a:xfrm>
            <a:off x="5621338" y="6457950"/>
            <a:ext cx="4305300" cy="338138"/>
          </a:xfrm>
          <a:prstGeom prst="rect">
            <a:avLst/>
          </a:prstGeom>
        </p:spPr>
        <p:txBody>
          <a:bodyPr vert="horz" wrap="square" lIns="91010" tIns="45505" rIns="91010" bIns="45505" numCol="1" anchor="b" anchorCtr="0" compatLnSpc="1">
            <a:prstTxWarp prst="textNoShape">
              <a:avLst/>
            </a:prstTxWarp>
          </a:bodyPr>
          <a:lstStyle>
            <a:lvl1pPr algn="r">
              <a:defRPr sz="1200">
                <a:latin typeface="Roboto Condensed Light" panose="02000000000000000000" pitchFamily="2" charset="0"/>
              </a:defRPr>
            </a:lvl1pPr>
          </a:lstStyle>
          <a:p>
            <a:fld id="{EF746F62-E9CB-493A-846A-DE376668B334}" type="slidenum">
              <a:rPr lang="ru-RU" altLang="ru-RU"/>
              <a:pPr/>
              <a:t>‹№›</a:t>
            </a:fld>
            <a:endParaRPr lang="ru-RU" altLang="ru-RU" dirty="0"/>
          </a:p>
        </p:txBody>
      </p:sp>
    </p:spTree>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Місце для верхнього колонтитула 1"/>
          <p:cNvSpPr>
            <a:spLocks noGrp="1"/>
          </p:cNvSpPr>
          <p:nvPr>
            <p:ph type="hdr" sz="quarter"/>
          </p:nvPr>
        </p:nvSpPr>
        <p:spPr>
          <a:xfrm>
            <a:off x="0" y="0"/>
            <a:ext cx="4303713" cy="339725"/>
          </a:xfrm>
          <a:prstGeom prst="rect">
            <a:avLst/>
          </a:prstGeom>
        </p:spPr>
        <p:txBody>
          <a:bodyPr vert="horz" lIns="91010" tIns="45505" rIns="91010" bIns="45505" rtlCol="0"/>
          <a:lstStyle>
            <a:lvl1pPr algn="l" eaLnBrk="1" fontAlgn="auto" hangingPunct="1">
              <a:spcBef>
                <a:spcPts val="0"/>
              </a:spcBef>
              <a:spcAft>
                <a:spcPts val="0"/>
              </a:spcAft>
              <a:defRPr sz="1200">
                <a:latin typeface="Roboto Condensed Light" pitchFamily="2" charset="0"/>
              </a:defRPr>
            </a:lvl1pPr>
          </a:lstStyle>
          <a:p>
            <a:pPr>
              <a:defRPr/>
            </a:pPr>
            <a:endParaRPr lang="uk-UA" dirty="0"/>
          </a:p>
        </p:txBody>
      </p:sp>
      <p:sp>
        <p:nvSpPr>
          <p:cNvPr id="3" name="Місце для дати 2"/>
          <p:cNvSpPr>
            <a:spLocks noGrp="1"/>
          </p:cNvSpPr>
          <p:nvPr>
            <p:ph type="dt" idx="1"/>
          </p:nvPr>
        </p:nvSpPr>
        <p:spPr>
          <a:xfrm>
            <a:off x="5621338" y="0"/>
            <a:ext cx="4305300" cy="339725"/>
          </a:xfrm>
          <a:prstGeom prst="rect">
            <a:avLst/>
          </a:prstGeom>
        </p:spPr>
        <p:txBody>
          <a:bodyPr vert="horz" lIns="91010" tIns="45505" rIns="91010" bIns="45505" rtlCol="0"/>
          <a:lstStyle>
            <a:lvl1pPr algn="r" eaLnBrk="1" fontAlgn="auto" hangingPunct="1">
              <a:spcBef>
                <a:spcPts val="0"/>
              </a:spcBef>
              <a:spcAft>
                <a:spcPts val="0"/>
              </a:spcAft>
              <a:defRPr sz="1200">
                <a:latin typeface="Roboto Condensed Light" pitchFamily="2" charset="0"/>
              </a:defRPr>
            </a:lvl1pPr>
          </a:lstStyle>
          <a:p>
            <a:pPr>
              <a:defRPr/>
            </a:pPr>
            <a:fld id="{A2A89DDB-FE7B-49CB-A068-86079319352D}" type="datetimeFigureOut">
              <a:rPr lang="uk-UA"/>
              <a:pPr>
                <a:defRPr/>
              </a:pPr>
              <a:t>15.05.2026</a:t>
            </a:fld>
            <a:endParaRPr lang="uk-UA" dirty="0"/>
          </a:p>
        </p:txBody>
      </p:sp>
      <p:sp>
        <p:nvSpPr>
          <p:cNvPr id="4" name="Місце для зображення 3"/>
          <p:cNvSpPr>
            <a:spLocks noGrp="1" noRot="1" noChangeAspect="1"/>
          </p:cNvSpPr>
          <p:nvPr>
            <p:ph type="sldImg" idx="2"/>
          </p:nvPr>
        </p:nvSpPr>
        <p:spPr>
          <a:xfrm>
            <a:off x="2925763" y="849313"/>
            <a:ext cx="4076700" cy="2293937"/>
          </a:xfrm>
          <a:prstGeom prst="rect">
            <a:avLst/>
          </a:prstGeom>
          <a:noFill/>
          <a:ln w="12700">
            <a:solidFill>
              <a:prstClr val="black"/>
            </a:solidFill>
          </a:ln>
        </p:spPr>
        <p:txBody>
          <a:bodyPr vert="horz" lIns="91010" tIns="45505" rIns="91010" bIns="45505" rtlCol="0" anchor="ctr"/>
          <a:lstStyle/>
          <a:p>
            <a:pPr lvl="0"/>
            <a:endParaRPr lang="uk-UA" noProof="0" dirty="0"/>
          </a:p>
        </p:txBody>
      </p:sp>
      <p:sp>
        <p:nvSpPr>
          <p:cNvPr id="5" name="Місце для нотаток 4"/>
          <p:cNvSpPr>
            <a:spLocks noGrp="1"/>
          </p:cNvSpPr>
          <p:nvPr>
            <p:ph type="body" sz="quarter" idx="3"/>
          </p:nvPr>
        </p:nvSpPr>
        <p:spPr>
          <a:xfrm>
            <a:off x="992188" y="3271838"/>
            <a:ext cx="7943850" cy="2676525"/>
          </a:xfrm>
          <a:prstGeom prst="rect">
            <a:avLst/>
          </a:prstGeom>
        </p:spPr>
        <p:txBody>
          <a:bodyPr vert="horz" lIns="91010" tIns="45505" rIns="91010" bIns="45505" rtlCol="0"/>
          <a:lstStyle/>
          <a:p>
            <a:pPr lvl="0"/>
            <a:r>
              <a:rPr lang="uk-UA" noProof="0" dirty="0"/>
              <a:t>Відредагуйте стиль зразка тексту</a:t>
            </a:r>
          </a:p>
          <a:p>
            <a:pPr lvl="1"/>
            <a:r>
              <a:rPr lang="uk-UA" noProof="0" dirty="0"/>
              <a:t>Другий рівень</a:t>
            </a:r>
          </a:p>
          <a:p>
            <a:pPr lvl="2"/>
            <a:r>
              <a:rPr lang="uk-UA" noProof="0" dirty="0"/>
              <a:t>Третій рівень</a:t>
            </a:r>
          </a:p>
          <a:p>
            <a:pPr lvl="3"/>
            <a:r>
              <a:rPr lang="uk-UA" noProof="0" dirty="0"/>
              <a:t>Четвертий рівень</a:t>
            </a:r>
          </a:p>
          <a:p>
            <a:pPr lvl="4"/>
            <a:r>
              <a:rPr lang="uk-UA" noProof="0" dirty="0"/>
              <a:t>П’ятий рівень</a:t>
            </a:r>
          </a:p>
        </p:txBody>
      </p:sp>
      <p:sp>
        <p:nvSpPr>
          <p:cNvPr id="6" name="Місце для нижнього колонтитула 5"/>
          <p:cNvSpPr>
            <a:spLocks noGrp="1"/>
          </p:cNvSpPr>
          <p:nvPr>
            <p:ph type="ftr" sz="quarter" idx="4"/>
          </p:nvPr>
        </p:nvSpPr>
        <p:spPr>
          <a:xfrm>
            <a:off x="0" y="6457950"/>
            <a:ext cx="4303713" cy="339725"/>
          </a:xfrm>
          <a:prstGeom prst="rect">
            <a:avLst/>
          </a:prstGeom>
        </p:spPr>
        <p:txBody>
          <a:bodyPr vert="horz" lIns="91010" tIns="45505" rIns="91010" bIns="45505" rtlCol="0" anchor="b"/>
          <a:lstStyle>
            <a:lvl1pPr algn="l" eaLnBrk="1" fontAlgn="auto" hangingPunct="1">
              <a:spcBef>
                <a:spcPts val="0"/>
              </a:spcBef>
              <a:spcAft>
                <a:spcPts val="0"/>
              </a:spcAft>
              <a:defRPr sz="1200">
                <a:latin typeface="Roboto Condensed Light" pitchFamily="2" charset="0"/>
              </a:defRPr>
            </a:lvl1pPr>
          </a:lstStyle>
          <a:p>
            <a:pPr>
              <a:defRPr/>
            </a:pPr>
            <a:endParaRPr lang="uk-UA" dirty="0"/>
          </a:p>
        </p:txBody>
      </p:sp>
      <p:sp>
        <p:nvSpPr>
          <p:cNvPr id="7" name="Місце для номера слайда 6"/>
          <p:cNvSpPr>
            <a:spLocks noGrp="1"/>
          </p:cNvSpPr>
          <p:nvPr>
            <p:ph type="sldNum" sz="quarter" idx="5"/>
          </p:nvPr>
        </p:nvSpPr>
        <p:spPr>
          <a:xfrm>
            <a:off x="5621338" y="6457950"/>
            <a:ext cx="4305300" cy="339725"/>
          </a:xfrm>
          <a:prstGeom prst="rect">
            <a:avLst/>
          </a:prstGeom>
        </p:spPr>
        <p:txBody>
          <a:bodyPr vert="horz" wrap="square" lIns="91010" tIns="45505" rIns="91010" bIns="45505" numCol="1" anchor="b" anchorCtr="0" compatLnSpc="1">
            <a:prstTxWarp prst="textNoShape">
              <a:avLst/>
            </a:prstTxWarp>
          </a:bodyPr>
          <a:lstStyle>
            <a:lvl1pPr algn="r" eaLnBrk="1" hangingPunct="1">
              <a:defRPr sz="1200">
                <a:latin typeface="Roboto Condensed Light" panose="02000000000000000000" pitchFamily="2" charset="0"/>
              </a:defRPr>
            </a:lvl1pPr>
          </a:lstStyle>
          <a:p>
            <a:fld id="{09C8ADB4-1743-4C54-994B-2BE0FEDBD478}" type="slidenum">
              <a:rPr lang="uk-UA" altLang="uk-UA"/>
              <a:pPr/>
              <a:t>‹№›</a:t>
            </a:fld>
            <a:endParaRPr lang="uk-UA" altLang="uk-UA" dirty="0"/>
          </a:p>
        </p:txBody>
      </p:sp>
    </p:spTree>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Roboto Condensed Light" pitchFamily="2" charset="0"/>
        <a:ea typeface="+mn-ea"/>
        <a:cs typeface="+mn-cs"/>
      </a:defRPr>
    </a:lvl1pPr>
    <a:lvl2pPr marL="457200" algn="l" rtl="0" eaLnBrk="0" fontAlgn="base" hangingPunct="0">
      <a:spcBef>
        <a:spcPct val="30000"/>
      </a:spcBef>
      <a:spcAft>
        <a:spcPct val="0"/>
      </a:spcAft>
      <a:defRPr sz="1200" kern="1200">
        <a:solidFill>
          <a:schemeClr val="tx1"/>
        </a:solidFill>
        <a:latin typeface="Roboto Condensed Light" pitchFamily="2" charset="0"/>
        <a:ea typeface="+mn-ea"/>
        <a:cs typeface="+mn-cs"/>
      </a:defRPr>
    </a:lvl2pPr>
    <a:lvl3pPr marL="914400" algn="l" rtl="0" eaLnBrk="0" fontAlgn="base" hangingPunct="0">
      <a:spcBef>
        <a:spcPct val="30000"/>
      </a:spcBef>
      <a:spcAft>
        <a:spcPct val="0"/>
      </a:spcAft>
      <a:defRPr sz="1200" kern="1200">
        <a:solidFill>
          <a:schemeClr val="tx1"/>
        </a:solidFill>
        <a:latin typeface="Roboto Condensed Light" pitchFamily="2" charset="0"/>
        <a:ea typeface="+mn-ea"/>
        <a:cs typeface="+mn-cs"/>
      </a:defRPr>
    </a:lvl3pPr>
    <a:lvl4pPr marL="1371600" algn="l" rtl="0" eaLnBrk="0" fontAlgn="base" hangingPunct="0">
      <a:spcBef>
        <a:spcPct val="30000"/>
      </a:spcBef>
      <a:spcAft>
        <a:spcPct val="0"/>
      </a:spcAft>
      <a:defRPr sz="1200" kern="1200">
        <a:solidFill>
          <a:schemeClr val="tx1"/>
        </a:solidFill>
        <a:latin typeface="Roboto Condensed Light" pitchFamily="2" charset="0"/>
        <a:ea typeface="+mn-ea"/>
        <a:cs typeface="+mn-cs"/>
      </a:defRPr>
    </a:lvl4pPr>
    <a:lvl5pPr marL="1828800" algn="l" rtl="0" eaLnBrk="0" fontAlgn="base" hangingPunct="0">
      <a:spcBef>
        <a:spcPct val="30000"/>
      </a:spcBef>
      <a:spcAft>
        <a:spcPct val="0"/>
      </a:spcAft>
      <a:defRPr sz="1200" kern="1200">
        <a:solidFill>
          <a:schemeClr val="tx1"/>
        </a:solidFill>
        <a:latin typeface="Roboto Condensed Light" pitchFamily="2"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Образ слайда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3" name="Заметки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ru-RU" altLang="ru-RU" dirty="0" smtClean="0"/>
          </a:p>
        </p:txBody>
      </p:sp>
      <p:sp>
        <p:nvSpPr>
          <p:cNvPr id="5124" name="Номер слайда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9A246360-B051-4466-9327-02589F5607AB}" type="slidenum">
              <a:rPr lang="uk-UA" altLang="uk-UA">
                <a:latin typeface="Roboto Condensed Light" panose="02000000000000000000" pitchFamily="2" charset="0"/>
              </a:rPr>
              <a:pPr/>
              <a:t>1</a:t>
            </a:fld>
            <a:endParaRPr lang="uk-UA" altLang="uk-UA" dirty="0">
              <a:latin typeface="Roboto Condensed Light" panose="02000000000000000000" pitchFamily="2"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и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uk-UA"/>
              <a:t>Клацніть, щоб редагувати стиль зразка заголовка</a:t>
            </a:r>
          </a:p>
        </p:txBody>
      </p:sp>
      <p:sp>
        <p:nvSpPr>
          <p:cNvPr id="3" name="Пі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uk-UA"/>
              <a:t>Клацніть, щоб редагувати стиль зразка підзаголовка</a:t>
            </a:r>
          </a:p>
        </p:txBody>
      </p:sp>
      <p:sp>
        <p:nvSpPr>
          <p:cNvPr id="4" name="Місце для дати 3"/>
          <p:cNvSpPr>
            <a:spLocks noGrp="1"/>
          </p:cNvSpPr>
          <p:nvPr>
            <p:ph type="dt" sz="half" idx="10"/>
          </p:nvPr>
        </p:nvSpPr>
        <p:spPr/>
        <p:txBody>
          <a:bodyPr/>
          <a:lstStyle>
            <a:lvl1pPr>
              <a:defRPr/>
            </a:lvl1pPr>
          </a:lstStyle>
          <a:p>
            <a:pPr>
              <a:defRPr/>
            </a:pPr>
            <a:fld id="{9B781D47-0F71-415A-8D75-001D89E4DF63}" type="datetime1">
              <a:rPr lang="uk-UA"/>
              <a:pPr>
                <a:defRPr/>
              </a:pPr>
              <a:t>15.05.2026</a:t>
            </a:fld>
            <a:endParaRPr lang="uk-UA" dirty="0"/>
          </a:p>
        </p:txBody>
      </p:sp>
      <p:sp>
        <p:nvSpPr>
          <p:cNvPr id="5" name="Місце для нижнього колонтитула 4"/>
          <p:cNvSpPr>
            <a:spLocks noGrp="1"/>
          </p:cNvSpPr>
          <p:nvPr>
            <p:ph type="ftr" sz="quarter" idx="11"/>
          </p:nvPr>
        </p:nvSpPr>
        <p:spPr/>
        <p:txBody>
          <a:bodyPr/>
          <a:lstStyle>
            <a:lvl1pPr>
              <a:defRPr/>
            </a:lvl1pPr>
          </a:lstStyle>
          <a:p>
            <a:pPr>
              <a:defRPr/>
            </a:pPr>
            <a:endParaRPr lang="uk-UA" dirty="0"/>
          </a:p>
        </p:txBody>
      </p:sp>
      <p:sp>
        <p:nvSpPr>
          <p:cNvPr id="6" name="Місце для номера слайда 5"/>
          <p:cNvSpPr>
            <a:spLocks noGrp="1"/>
          </p:cNvSpPr>
          <p:nvPr>
            <p:ph type="sldNum" sz="quarter" idx="12"/>
          </p:nvPr>
        </p:nvSpPr>
        <p:spPr/>
        <p:txBody>
          <a:bodyPr/>
          <a:lstStyle>
            <a:lvl1pPr>
              <a:defRPr/>
            </a:lvl1pPr>
          </a:lstStyle>
          <a:p>
            <a:fld id="{909849AE-2CA8-44EA-8BE5-A89EBE5A60ED}" type="slidenum">
              <a:rPr lang="uk-UA" altLang="uk-UA"/>
              <a:pPr/>
              <a:t>‹№›</a:t>
            </a:fld>
            <a:endParaRPr lang="uk-UA" altLang="uk-UA" dirty="0"/>
          </a:p>
        </p:txBody>
      </p:sp>
    </p:spTree>
    <p:extLst>
      <p:ext uri="{BB962C8B-B14F-4D97-AF65-F5344CB8AC3E}">
        <p14:creationId xmlns:p14="http://schemas.microsoft.com/office/powerpoint/2010/main" val="28914566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і вертикальни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a:t>Клацніть, щоб редагувати стиль зразка заголовка</a:t>
            </a:r>
          </a:p>
        </p:txBody>
      </p:sp>
      <p:sp>
        <p:nvSpPr>
          <p:cNvPr id="3" name="Місце для вертикального тексту 2"/>
          <p:cNvSpPr>
            <a:spLocks noGrp="1"/>
          </p:cNvSpPr>
          <p:nvPr>
            <p:ph type="body" orient="vert" idx="1"/>
          </p:nvPr>
        </p:nvSpPr>
        <p:spPr/>
        <p:txBody>
          <a:bodyPr vert="eaVert"/>
          <a:lstStyle/>
          <a:p>
            <a:pPr lvl="0"/>
            <a:r>
              <a:rPr lang="uk-UA"/>
              <a:t>Відредагуйте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дати 3"/>
          <p:cNvSpPr>
            <a:spLocks noGrp="1"/>
          </p:cNvSpPr>
          <p:nvPr>
            <p:ph type="dt" sz="half" idx="10"/>
          </p:nvPr>
        </p:nvSpPr>
        <p:spPr/>
        <p:txBody>
          <a:bodyPr/>
          <a:lstStyle>
            <a:lvl1pPr>
              <a:defRPr/>
            </a:lvl1pPr>
          </a:lstStyle>
          <a:p>
            <a:pPr>
              <a:defRPr/>
            </a:pPr>
            <a:fld id="{DF504E9F-76B9-4CFE-886D-3125638239E2}" type="datetime1">
              <a:rPr lang="uk-UA"/>
              <a:pPr>
                <a:defRPr/>
              </a:pPr>
              <a:t>15.05.2026</a:t>
            </a:fld>
            <a:endParaRPr lang="uk-UA" dirty="0"/>
          </a:p>
        </p:txBody>
      </p:sp>
      <p:sp>
        <p:nvSpPr>
          <p:cNvPr id="5" name="Місце для нижнього колонтитула 4"/>
          <p:cNvSpPr>
            <a:spLocks noGrp="1"/>
          </p:cNvSpPr>
          <p:nvPr>
            <p:ph type="ftr" sz="quarter" idx="11"/>
          </p:nvPr>
        </p:nvSpPr>
        <p:spPr/>
        <p:txBody>
          <a:bodyPr/>
          <a:lstStyle>
            <a:lvl1pPr>
              <a:defRPr/>
            </a:lvl1pPr>
          </a:lstStyle>
          <a:p>
            <a:pPr>
              <a:defRPr/>
            </a:pPr>
            <a:endParaRPr lang="uk-UA" dirty="0"/>
          </a:p>
        </p:txBody>
      </p:sp>
      <p:sp>
        <p:nvSpPr>
          <p:cNvPr id="6" name="Місце для номера слайда 5"/>
          <p:cNvSpPr>
            <a:spLocks noGrp="1"/>
          </p:cNvSpPr>
          <p:nvPr>
            <p:ph type="sldNum" sz="quarter" idx="12"/>
          </p:nvPr>
        </p:nvSpPr>
        <p:spPr/>
        <p:txBody>
          <a:bodyPr/>
          <a:lstStyle>
            <a:lvl1pPr>
              <a:defRPr/>
            </a:lvl1pPr>
          </a:lstStyle>
          <a:p>
            <a:fld id="{192C31C3-6902-4796-B705-CD8E38FE73A5}" type="slidenum">
              <a:rPr lang="uk-UA" altLang="uk-UA"/>
              <a:pPr/>
              <a:t>‹№›</a:t>
            </a:fld>
            <a:endParaRPr lang="uk-UA" altLang="uk-UA" dirty="0"/>
          </a:p>
        </p:txBody>
      </p:sp>
    </p:spTree>
    <p:extLst>
      <p:ext uri="{BB962C8B-B14F-4D97-AF65-F5344CB8AC3E}">
        <p14:creationId xmlns:p14="http://schemas.microsoft.com/office/powerpoint/2010/main" val="19235686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ий заголовок і текст">
    <p:spTree>
      <p:nvGrpSpPr>
        <p:cNvPr id="1" name=""/>
        <p:cNvGrpSpPr/>
        <p:nvPr/>
      </p:nvGrpSpPr>
      <p:grpSpPr>
        <a:xfrm>
          <a:off x="0" y="0"/>
          <a:ext cx="0" cy="0"/>
          <a:chOff x="0" y="0"/>
          <a:chExt cx="0" cy="0"/>
        </a:xfrm>
      </p:grpSpPr>
      <p:sp>
        <p:nvSpPr>
          <p:cNvPr id="2" name="Вертикальний заголовок 1"/>
          <p:cNvSpPr>
            <a:spLocks noGrp="1"/>
          </p:cNvSpPr>
          <p:nvPr>
            <p:ph type="title" orient="vert"/>
          </p:nvPr>
        </p:nvSpPr>
        <p:spPr>
          <a:xfrm>
            <a:off x="8724900" y="365125"/>
            <a:ext cx="2628900" cy="5811838"/>
          </a:xfrm>
        </p:spPr>
        <p:txBody>
          <a:bodyPr vert="eaVert"/>
          <a:lstStyle/>
          <a:p>
            <a:r>
              <a:rPr lang="uk-UA"/>
              <a:t>Клацніть, щоб редагувати стиль зразка заголовка</a:t>
            </a:r>
          </a:p>
        </p:txBody>
      </p:sp>
      <p:sp>
        <p:nvSpPr>
          <p:cNvPr id="3" name="Місце для вертикального тексту 2"/>
          <p:cNvSpPr>
            <a:spLocks noGrp="1"/>
          </p:cNvSpPr>
          <p:nvPr>
            <p:ph type="body" orient="vert" idx="1"/>
          </p:nvPr>
        </p:nvSpPr>
        <p:spPr>
          <a:xfrm>
            <a:off x="838200" y="365125"/>
            <a:ext cx="7734300" cy="5811838"/>
          </a:xfrm>
        </p:spPr>
        <p:txBody>
          <a:bodyPr vert="eaVert"/>
          <a:lstStyle/>
          <a:p>
            <a:pPr lvl="0"/>
            <a:r>
              <a:rPr lang="uk-UA"/>
              <a:t>Відредагуйте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дати 3"/>
          <p:cNvSpPr>
            <a:spLocks noGrp="1"/>
          </p:cNvSpPr>
          <p:nvPr>
            <p:ph type="dt" sz="half" idx="10"/>
          </p:nvPr>
        </p:nvSpPr>
        <p:spPr/>
        <p:txBody>
          <a:bodyPr/>
          <a:lstStyle>
            <a:lvl1pPr>
              <a:defRPr/>
            </a:lvl1pPr>
          </a:lstStyle>
          <a:p>
            <a:pPr>
              <a:defRPr/>
            </a:pPr>
            <a:fld id="{D399A75F-FEB2-446E-8C3E-DE8A8EF2FF11}" type="datetime1">
              <a:rPr lang="uk-UA"/>
              <a:pPr>
                <a:defRPr/>
              </a:pPr>
              <a:t>15.05.2026</a:t>
            </a:fld>
            <a:endParaRPr lang="uk-UA" dirty="0"/>
          </a:p>
        </p:txBody>
      </p:sp>
      <p:sp>
        <p:nvSpPr>
          <p:cNvPr id="5" name="Місце для нижнього колонтитула 4"/>
          <p:cNvSpPr>
            <a:spLocks noGrp="1"/>
          </p:cNvSpPr>
          <p:nvPr>
            <p:ph type="ftr" sz="quarter" idx="11"/>
          </p:nvPr>
        </p:nvSpPr>
        <p:spPr/>
        <p:txBody>
          <a:bodyPr/>
          <a:lstStyle>
            <a:lvl1pPr>
              <a:defRPr/>
            </a:lvl1pPr>
          </a:lstStyle>
          <a:p>
            <a:pPr>
              <a:defRPr/>
            </a:pPr>
            <a:endParaRPr lang="uk-UA" dirty="0"/>
          </a:p>
        </p:txBody>
      </p:sp>
      <p:sp>
        <p:nvSpPr>
          <p:cNvPr id="6" name="Місце для номера слайда 5"/>
          <p:cNvSpPr>
            <a:spLocks noGrp="1"/>
          </p:cNvSpPr>
          <p:nvPr>
            <p:ph type="sldNum" sz="quarter" idx="12"/>
          </p:nvPr>
        </p:nvSpPr>
        <p:spPr/>
        <p:txBody>
          <a:bodyPr/>
          <a:lstStyle>
            <a:lvl1pPr>
              <a:defRPr/>
            </a:lvl1pPr>
          </a:lstStyle>
          <a:p>
            <a:fld id="{2E81EE4B-80B9-406F-BF07-43BCD92C1F8E}" type="slidenum">
              <a:rPr lang="uk-UA" altLang="uk-UA"/>
              <a:pPr/>
              <a:t>‹№›</a:t>
            </a:fld>
            <a:endParaRPr lang="uk-UA" altLang="uk-UA" dirty="0"/>
          </a:p>
        </p:txBody>
      </p:sp>
    </p:spTree>
    <p:extLst>
      <p:ext uri="{BB962C8B-B14F-4D97-AF65-F5344CB8AC3E}">
        <p14:creationId xmlns:p14="http://schemas.microsoft.com/office/powerpoint/2010/main" val="25394556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Назва та вмі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a:t>Клацніть, щоб редагувати стиль зразка заголовка</a:t>
            </a:r>
          </a:p>
        </p:txBody>
      </p:sp>
      <p:sp>
        <p:nvSpPr>
          <p:cNvPr id="3" name="Місце для вмісту 2"/>
          <p:cNvSpPr>
            <a:spLocks noGrp="1"/>
          </p:cNvSpPr>
          <p:nvPr>
            <p:ph idx="1"/>
          </p:nvPr>
        </p:nvSpPr>
        <p:spPr/>
        <p:txBody>
          <a:bodyPr/>
          <a:lstStyle/>
          <a:p>
            <a:pPr lvl="0"/>
            <a:r>
              <a:rPr lang="uk-UA"/>
              <a:t>Відредагуйте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дати 3"/>
          <p:cNvSpPr>
            <a:spLocks noGrp="1"/>
          </p:cNvSpPr>
          <p:nvPr>
            <p:ph type="dt" sz="half" idx="10"/>
          </p:nvPr>
        </p:nvSpPr>
        <p:spPr/>
        <p:txBody>
          <a:bodyPr/>
          <a:lstStyle>
            <a:lvl1pPr>
              <a:defRPr/>
            </a:lvl1pPr>
          </a:lstStyle>
          <a:p>
            <a:pPr>
              <a:defRPr/>
            </a:pPr>
            <a:fld id="{3602E703-5812-444B-8332-A2A33E18529E}" type="datetime1">
              <a:rPr lang="uk-UA"/>
              <a:pPr>
                <a:defRPr/>
              </a:pPr>
              <a:t>15.05.2026</a:t>
            </a:fld>
            <a:endParaRPr lang="uk-UA" dirty="0"/>
          </a:p>
        </p:txBody>
      </p:sp>
      <p:sp>
        <p:nvSpPr>
          <p:cNvPr id="5" name="Місце для нижнього колонтитула 4"/>
          <p:cNvSpPr>
            <a:spLocks noGrp="1"/>
          </p:cNvSpPr>
          <p:nvPr>
            <p:ph type="ftr" sz="quarter" idx="11"/>
          </p:nvPr>
        </p:nvSpPr>
        <p:spPr/>
        <p:txBody>
          <a:bodyPr/>
          <a:lstStyle>
            <a:lvl1pPr>
              <a:defRPr/>
            </a:lvl1pPr>
          </a:lstStyle>
          <a:p>
            <a:pPr>
              <a:defRPr/>
            </a:pPr>
            <a:endParaRPr lang="uk-UA" dirty="0"/>
          </a:p>
        </p:txBody>
      </p:sp>
      <p:sp>
        <p:nvSpPr>
          <p:cNvPr id="6" name="Місце для номера слайда 5"/>
          <p:cNvSpPr>
            <a:spLocks noGrp="1"/>
          </p:cNvSpPr>
          <p:nvPr>
            <p:ph type="sldNum" sz="quarter" idx="12"/>
          </p:nvPr>
        </p:nvSpPr>
        <p:spPr/>
        <p:txBody>
          <a:bodyPr/>
          <a:lstStyle>
            <a:lvl1pPr>
              <a:defRPr/>
            </a:lvl1pPr>
          </a:lstStyle>
          <a:p>
            <a:fld id="{440803E7-5297-4870-9B8A-44C01E659781}" type="slidenum">
              <a:rPr lang="uk-UA" altLang="uk-UA"/>
              <a:pPr/>
              <a:t>‹№›</a:t>
            </a:fld>
            <a:endParaRPr lang="uk-UA" altLang="uk-UA" dirty="0"/>
          </a:p>
        </p:txBody>
      </p:sp>
    </p:spTree>
    <p:extLst>
      <p:ext uri="{BB962C8B-B14F-4D97-AF65-F5344CB8AC3E}">
        <p14:creationId xmlns:p14="http://schemas.microsoft.com/office/powerpoint/2010/main" val="20039189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Назва розділу">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uk-UA"/>
              <a:t>Клацніть, щоб редагувати стиль зразка заголовка</a:t>
            </a:r>
          </a:p>
        </p:txBody>
      </p:sp>
      <p:sp>
        <p:nvSpPr>
          <p:cNvPr id="3" name="Місце для тексту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uk-UA"/>
              <a:t>Відредагуйте стиль зразка тексту</a:t>
            </a:r>
          </a:p>
        </p:txBody>
      </p:sp>
      <p:sp>
        <p:nvSpPr>
          <p:cNvPr id="4" name="Місце для дати 3"/>
          <p:cNvSpPr>
            <a:spLocks noGrp="1"/>
          </p:cNvSpPr>
          <p:nvPr>
            <p:ph type="dt" sz="half" idx="10"/>
          </p:nvPr>
        </p:nvSpPr>
        <p:spPr/>
        <p:txBody>
          <a:bodyPr/>
          <a:lstStyle>
            <a:lvl1pPr>
              <a:defRPr/>
            </a:lvl1pPr>
          </a:lstStyle>
          <a:p>
            <a:pPr>
              <a:defRPr/>
            </a:pPr>
            <a:fld id="{89139334-A7A4-43CE-B79E-C7FA56E118FF}" type="datetime1">
              <a:rPr lang="uk-UA"/>
              <a:pPr>
                <a:defRPr/>
              </a:pPr>
              <a:t>15.05.2026</a:t>
            </a:fld>
            <a:endParaRPr lang="uk-UA" dirty="0"/>
          </a:p>
        </p:txBody>
      </p:sp>
      <p:sp>
        <p:nvSpPr>
          <p:cNvPr id="5" name="Місце для нижнього колонтитула 4"/>
          <p:cNvSpPr>
            <a:spLocks noGrp="1"/>
          </p:cNvSpPr>
          <p:nvPr>
            <p:ph type="ftr" sz="quarter" idx="11"/>
          </p:nvPr>
        </p:nvSpPr>
        <p:spPr/>
        <p:txBody>
          <a:bodyPr/>
          <a:lstStyle>
            <a:lvl1pPr>
              <a:defRPr/>
            </a:lvl1pPr>
          </a:lstStyle>
          <a:p>
            <a:pPr>
              <a:defRPr/>
            </a:pPr>
            <a:endParaRPr lang="uk-UA" dirty="0"/>
          </a:p>
        </p:txBody>
      </p:sp>
      <p:sp>
        <p:nvSpPr>
          <p:cNvPr id="6" name="Місце для номера слайда 5"/>
          <p:cNvSpPr>
            <a:spLocks noGrp="1"/>
          </p:cNvSpPr>
          <p:nvPr>
            <p:ph type="sldNum" sz="quarter" idx="12"/>
          </p:nvPr>
        </p:nvSpPr>
        <p:spPr/>
        <p:txBody>
          <a:bodyPr/>
          <a:lstStyle>
            <a:lvl1pPr>
              <a:defRPr/>
            </a:lvl1pPr>
          </a:lstStyle>
          <a:p>
            <a:fld id="{2BAC09A2-7A24-4DA5-8906-808623FB9DA3}" type="slidenum">
              <a:rPr lang="uk-UA" altLang="uk-UA"/>
              <a:pPr/>
              <a:t>‹№›</a:t>
            </a:fld>
            <a:endParaRPr lang="uk-UA" altLang="uk-UA" dirty="0"/>
          </a:p>
        </p:txBody>
      </p:sp>
    </p:spTree>
    <p:extLst>
      <p:ext uri="{BB962C8B-B14F-4D97-AF65-F5344CB8AC3E}">
        <p14:creationId xmlns:p14="http://schemas.microsoft.com/office/powerpoint/2010/main" val="38939151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єкти">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a:t>Клацніть, щоб редагувати стиль зразка заголовка</a:t>
            </a:r>
          </a:p>
        </p:txBody>
      </p:sp>
      <p:sp>
        <p:nvSpPr>
          <p:cNvPr id="3" name="Місце для вмісту 2"/>
          <p:cNvSpPr>
            <a:spLocks noGrp="1"/>
          </p:cNvSpPr>
          <p:nvPr>
            <p:ph sz="half" idx="1"/>
          </p:nvPr>
        </p:nvSpPr>
        <p:spPr>
          <a:xfrm>
            <a:off x="838200" y="1825625"/>
            <a:ext cx="5181600" cy="4351338"/>
          </a:xfrm>
        </p:spPr>
        <p:txBody>
          <a:bodyPr/>
          <a:lstStyle/>
          <a:p>
            <a:pPr lvl="0"/>
            <a:r>
              <a:rPr lang="uk-UA"/>
              <a:t>Відредагуйте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вмісту 3"/>
          <p:cNvSpPr>
            <a:spLocks noGrp="1"/>
          </p:cNvSpPr>
          <p:nvPr>
            <p:ph sz="half" idx="2"/>
          </p:nvPr>
        </p:nvSpPr>
        <p:spPr>
          <a:xfrm>
            <a:off x="6172200" y="1825625"/>
            <a:ext cx="5181600" cy="4351338"/>
          </a:xfrm>
        </p:spPr>
        <p:txBody>
          <a:bodyPr/>
          <a:lstStyle/>
          <a:p>
            <a:pPr lvl="0"/>
            <a:r>
              <a:rPr lang="uk-UA"/>
              <a:t>Відредагуйте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5" name="Місце для дати 3"/>
          <p:cNvSpPr>
            <a:spLocks noGrp="1"/>
          </p:cNvSpPr>
          <p:nvPr>
            <p:ph type="dt" sz="half" idx="10"/>
          </p:nvPr>
        </p:nvSpPr>
        <p:spPr/>
        <p:txBody>
          <a:bodyPr/>
          <a:lstStyle>
            <a:lvl1pPr>
              <a:defRPr/>
            </a:lvl1pPr>
          </a:lstStyle>
          <a:p>
            <a:pPr>
              <a:defRPr/>
            </a:pPr>
            <a:fld id="{906FE81F-4513-4DA4-BA84-6B814D9E5939}" type="datetime1">
              <a:rPr lang="uk-UA"/>
              <a:pPr>
                <a:defRPr/>
              </a:pPr>
              <a:t>15.05.2026</a:t>
            </a:fld>
            <a:endParaRPr lang="uk-UA" dirty="0"/>
          </a:p>
        </p:txBody>
      </p:sp>
      <p:sp>
        <p:nvSpPr>
          <p:cNvPr id="6" name="Місце для нижнього колонтитула 4"/>
          <p:cNvSpPr>
            <a:spLocks noGrp="1"/>
          </p:cNvSpPr>
          <p:nvPr>
            <p:ph type="ftr" sz="quarter" idx="11"/>
          </p:nvPr>
        </p:nvSpPr>
        <p:spPr/>
        <p:txBody>
          <a:bodyPr/>
          <a:lstStyle>
            <a:lvl1pPr>
              <a:defRPr/>
            </a:lvl1pPr>
          </a:lstStyle>
          <a:p>
            <a:pPr>
              <a:defRPr/>
            </a:pPr>
            <a:endParaRPr lang="uk-UA" dirty="0"/>
          </a:p>
        </p:txBody>
      </p:sp>
      <p:sp>
        <p:nvSpPr>
          <p:cNvPr id="7" name="Місце для номера слайда 5"/>
          <p:cNvSpPr>
            <a:spLocks noGrp="1"/>
          </p:cNvSpPr>
          <p:nvPr>
            <p:ph type="sldNum" sz="quarter" idx="12"/>
          </p:nvPr>
        </p:nvSpPr>
        <p:spPr/>
        <p:txBody>
          <a:bodyPr/>
          <a:lstStyle>
            <a:lvl1pPr>
              <a:defRPr/>
            </a:lvl1pPr>
          </a:lstStyle>
          <a:p>
            <a:fld id="{84E70146-2079-43C1-A411-2CD6E5A84F5C}" type="slidenum">
              <a:rPr lang="uk-UA" altLang="uk-UA"/>
              <a:pPr/>
              <a:t>‹№›</a:t>
            </a:fld>
            <a:endParaRPr lang="uk-UA" altLang="uk-UA" dirty="0"/>
          </a:p>
        </p:txBody>
      </p:sp>
    </p:spTree>
    <p:extLst>
      <p:ext uri="{BB962C8B-B14F-4D97-AF65-F5344CB8AC3E}">
        <p14:creationId xmlns:p14="http://schemas.microsoft.com/office/powerpoint/2010/main" val="18735356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Порівняння">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uk-UA"/>
              <a:t>Клацніть, щоб редагувати стиль зразка заголовка</a:t>
            </a:r>
          </a:p>
        </p:txBody>
      </p:sp>
      <p:sp>
        <p:nvSpPr>
          <p:cNvPr id="3" name="Місце для тексту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Відредагуйте стиль зразка тексту</a:t>
            </a:r>
          </a:p>
        </p:txBody>
      </p:sp>
      <p:sp>
        <p:nvSpPr>
          <p:cNvPr id="4" name="Місце для вмісту 3"/>
          <p:cNvSpPr>
            <a:spLocks noGrp="1"/>
          </p:cNvSpPr>
          <p:nvPr>
            <p:ph sz="half" idx="2"/>
          </p:nvPr>
        </p:nvSpPr>
        <p:spPr>
          <a:xfrm>
            <a:off x="839788" y="2505075"/>
            <a:ext cx="5157787" cy="3684588"/>
          </a:xfrm>
        </p:spPr>
        <p:txBody>
          <a:bodyPr/>
          <a:lstStyle/>
          <a:p>
            <a:pPr lvl="0"/>
            <a:r>
              <a:rPr lang="uk-UA"/>
              <a:t>Відредагуйте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5" name="Місце для тексту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Відредагуйте стиль зразка тексту</a:t>
            </a:r>
          </a:p>
        </p:txBody>
      </p:sp>
      <p:sp>
        <p:nvSpPr>
          <p:cNvPr id="6" name="Місце для вмісту 5"/>
          <p:cNvSpPr>
            <a:spLocks noGrp="1"/>
          </p:cNvSpPr>
          <p:nvPr>
            <p:ph sz="quarter" idx="4"/>
          </p:nvPr>
        </p:nvSpPr>
        <p:spPr>
          <a:xfrm>
            <a:off x="6172200" y="2505075"/>
            <a:ext cx="5183188" cy="3684588"/>
          </a:xfrm>
        </p:spPr>
        <p:txBody>
          <a:bodyPr/>
          <a:lstStyle/>
          <a:p>
            <a:pPr lvl="0"/>
            <a:r>
              <a:rPr lang="uk-UA"/>
              <a:t>Відредагуйте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7" name="Місце для дати 3"/>
          <p:cNvSpPr>
            <a:spLocks noGrp="1"/>
          </p:cNvSpPr>
          <p:nvPr>
            <p:ph type="dt" sz="half" idx="10"/>
          </p:nvPr>
        </p:nvSpPr>
        <p:spPr/>
        <p:txBody>
          <a:bodyPr/>
          <a:lstStyle>
            <a:lvl1pPr>
              <a:defRPr/>
            </a:lvl1pPr>
          </a:lstStyle>
          <a:p>
            <a:pPr>
              <a:defRPr/>
            </a:pPr>
            <a:fld id="{00997E1B-586F-4F55-8A4B-AB3DB9808C19}" type="datetime1">
              <a:rPr lang="uk-UA"/>
              <a:pPr>
                <a:defRPr/>
              </a:pPr>
              <a:t>15.05.2026</a:t>
            </a:fld>
            <a:endParaRPr lang="uk-UA" dirty="0"/>
          </a:p>
        </p:txBody>
      </p:sp>
      <p:sp>
        <p:nvSpPr>
          <p:cNvPr id="8" name="Місце для нижнього колонтитула 4"/>
          <p:cNvSpPr>
            <a:spLocks noGrp="1"/>
          </p:cNvSpPr>
          <p:nvPr>
            <p:ph type="ftr" sz="quarter" idx="11"/>
          </p:nvPr>
        </p:nvSpPr>
        <p:spPr/>
        <p:txBody>
          <a:bodyPr/>
          <a:lstStyle>
            <a:lvl1pPr>
              <a:defRPr/>
            </a:lvl1pPr>
          </a:lstStyle>
          <a:p>
            <a:pPr>
              <a:defRPr/>
            </a:pPr>
            <a:endParaRPr lang="uk-UA" dirty="0"/>
          </a:p>
        </p:txBody>
      </p:sp>
      <p:sp>
        <p:nvSpPr>
          <p:cNvPr id="9" name="Місце для номера слайда 5"/>
          <p:cNvSpPr>
            <a:spLocks noGrp="1"/>
          </p:cNvSpPr>
          <p:nvPr>
            <p:ph type="sldNum" sz="quarter" idx="12"/>
          </p:nvPr>
        </p:nvSpPr>
        <p:spPr/>
        <p:txBody>
          <a:bodyPr/>
          <a:lstStyle>
            <a:lvl1pPr>
              <a:defRPr/>
            </a:lvl1pPr>
          </a:lstStyle>
          <a:p>
            <a:fld id="{69C332BA-4731-4D41-B665-1454F376213E}" type="slidenum">
              <a:rPr lang="uk-UA" altLang="uk-UA"/>
              <a:pPr/>
              <a:t>‹№›</a:t>
            </a:fld>
            <a:endParaRPr lang="uk-UA" altLang="uk-UA" dirty="0"/>
          </a:p>
        </p:txBody>
      </p:sp>
    </p:spTree>
    <p:extLst>
      <p:ext uri="{BB962C8B-B14F-4D97-AF65-F5344CB8AC3E}">
        <p14:creationId xmlns:p14="http://schemas.microsoft.com/office/powerpoint/2010/main" val="36488958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Лише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a:t>Клацніть, щоб редагувати стиль зразка заголовка</a:t>
            </a:r>
          </a:p>
        </p:txBody>
      </p:sp>
      <p:sp>
        <p:nvSpPr>
          <p:cNvPr id="3" name="Місце для дати 3"/>
          <p:cNvSpPr>
            <a:spLocks noGrp="1"/>
          </p:cNvSpPr>
          <p:nvPr>
            <p:ph type="dt" sz="half" idx="10"/>
          </p:nvPr>
        </p:nvSpPr>
        <p:spPr/>
        <p:txBody>
          <a:bodyPr/>
          <a:lstStyle>
            <a:lvl1pPr>
              <a:defRPr/>
            </a:lvl1pPr>
          </a:lstStyle>
          <a:p>
            <a:pPr>
              <a:defRPr/>
            </a:pPr>
            <a:fld id="{C5BBAEFD-BD17-4A19-A05E-7185BC194BB5}" type="datetime1">
              <a:rPr lang="uk-UA"/>
              <a:pPr>
                <a:defRPr/>
              </a:pPr>
              <a:t>15.05.2026</a:t>
            </a:fld>
            <a:endParaRPr lang="uk-UA" dirty="0"/>
          </a:p>
        </p:txBody>
      </p:sp>
      <p:sp>
        <p:nvSpPr>
          <p:cNvPr id="4" name="Місце для нижнього колонтитула 4"/>
          <p:cNvSpPr>
            <a:spLocks noGrp="1"/>
          </p:cNvSpPr>
          <p:nvPr>
            <p:ph type="ftr" sz="quarter" idx="11"/>
          </p:nvPr>
        </p:nvSpPr>
        <p:spPr/>
        <p:txBody>
          <a:bodyPr/>
          <a:lstStyle>
            <a:lvl1pPr>
              <a:defRPr/>
            </a:lvl1pPr>
          </a:lstStyle>
          <a:p>
            <a:pPr>
              <a:defRPr/>
            </a:pPr>
            <a:endParaRPr lang="uk-UA" dirty="0"/>
          </a:p>
        </p:txBody>
      </p:sp>
      <p:sp>
        <p:nvSpPr>
          <p:cNvPr id="5" name="Місце для номера слайда 5"/>
          <p:cNvSpPr>
            <a:spLocks noGrp="1"/>
          </p:cNvSpPr>
          <p:nvPr>
            <p:ph type="sldNum" sz="quarter" idx="12"/>
          </p:nvPr>
        </p:nvSpPr>
        <p:spPr/>
        <p:txBody>
          <a:bodyPr/>
          <a:lstStyle>
            <a:lvl1pPr>
              <a:defRPr/>
            </a:lvl1pPr>
          </a:lstStyle>
          <a:p>
            <a:fld id="{548B216D-EEBF-4603-8FBD-DCC74A7346C2}" type="slidenum">
              <a:rPr lang="uk-UA" altLang="uk-UA"/>
              <a:pPr/>
              <a:t>‹№›</a:t>
            </a:fld>
            <a:endParaRPr lang="uk-UA" altLang="uk-UA" dirty="0"/>
          </a:p>
        </p:txBody>
      </p:sp>
    </p:spTree>
    <p:extLst>
      <p:ext uri="{BB962C8B-B14F-4D97-AF65-F5344CB8AC3E}">
        <p14:creationId xmlns:p14="http://schemas.microsoft.com/office/powerpoint/2010/main" val="39387262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ий слайд">
    <p:spTree>
      <p:nvGrpSpPr>
        <p:cNvPr id="1" name=""/>
        <p:cNvGrpSpPr/>
        <p:nvPr/>
      </p:nvGrpSpPr>
      <p:grpSpPr>
        <a:xfrm>
          <a:off x="0" y="0"/>
          <a:ext cx="0" cy="0"/>
          <a:chOff x="0" y="0"/>
          <a:chExt cx="0" cy="0"/>
        </a:xfrm>
      </p:grpSpPr>
      <p:sp>
        <p:nvSpPr>
          <p:cNvPr id="2" name="Місце для дати 3"/>
          <p:cNvSpPr>
            <a:spLocks noGrp="1"/>
          </p:cNvSpPr>
          <p:nvPr>
            <p:ph type="dt" sz="half" idx="10"/>
          </p:nvPr>
        </p:nvSpPr>
        <p:spPr/>
        <p:txBody>
          <a:bodyPr/>
          <a:lstStyle>
            <a:lvl1pPr>
              <a:defRPr/>
            </a:lvl1pPr>
          </a:lstStyle>
          <a:p>
            <a:pPr>
              <a:defRPr/>
            </a:pPr>
            <a:fld id="{58124E16-639B-457A-A6C7-E2EC843BE770}" type="datetime1">
              <a:rPr lang="uk-UA"/>
              <a:pPr>
                <a:defRPr/>
              </a:pPr>
              <a:t>15.05.2026</a:t>
            </a:fld>
            <a:endParaRPr lang="uk-UA" dirty="0"/>
          </a:p>
        </p:txBody>
      </p:sp>
      <p:sp>
        <p:nvSpPr>
          <p:cNvPr id="3" name="Місце для нижнього колонтитула 4"/>
          <p:cNvSpPr>
            <a:spLocks noGrp="1"/>
          </p:cNvSpPr>
          <p:nvPr>
            <p:ph type="ftr" sz="quarter" idx="11"/>
          </p:nvPr>
        </p:nvSpPr>
        <p:spPr/>
        <p:txBody>
          <a:bodyPr/>
          <a:lstStyle>
            <a:lvl1pPr>
              <a:defRPr/>
            </a:lvl1pPr>
          </a:lstStyle>
          <a:p>
            <a:pPr>
              <a:defRPr/>
            </a:pPr>
            <a:endParaRPr lang="uk-UA" dirty="0"/>
          </a:p>
        </p:txBody>
      </p:sp>
      <p:sp>
        <p:nvSpPr>
          <p:cNvPr id="4" name="Місце для номера слайда 5"/>
          <p:cNvSpPr>
            <a:spLocks noGrp="1"/>
          </p:cNvSpPr>
          <p:nvPr>
            <p:ph type="sldNum" sz="quarter" idx="12"/>
          </p:nvPr>
        </p:nvSpPr>
        <p:spPr/>
        <p:txBody>
          <a:bodyPr/>
          <a:lstStyle>
            <a:lvl1pPr>
              <a:defRPr/>
            </a:lvl1pPr>
          </a:lstStyle>
          <a:p>
            <a:fld id="{C6A09D29-EB21-43A0-B4C9-EACE1B841ED5}" type="slidenum">
              <a:rPr lang="uk-UA" altLang="uk-UA"/>
              <a:pPr/>
              <a:t>‹№›</a:t>
            </a:fld>
            <a:endParaRPr lang="uk-UA" altLang="uk-UA" dirty="0"/>
          </a:p>
        </p:txBody>
      </p:sp>
    </p:spTree>
    <p:extLst>
      <p:ext uri="{BB962C8B-B14F-4D97-AF65-F5344CB8AC3E}">
        <p14:creationId xmlns:p14="http://schemas.microsoft.com/office/powerpoint/2010/main" val="21411629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Вміст і підпис">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uk-UA"/>
              <a:t>Клацніть, щоб редагувати стиль зразка заголовка</a:t>
            </a:r>
          </a:p>
        </p:txBody>
      </p:sp>
      <p:sp>
        <p:nvSpPr>
          <p:cNvPr id="3" name="Місце для вмісту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uk-UA"/>
              <a:t>Відредагуйте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тексту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a:t>Відредагуйте стиль зразка тексту</a:t>
            </a:r>
          </a:p>
        </p:txBody>
      </p:sp>
      <p:sp>
        <p:nvSpPr>
          <p:cNvPr id="5" name="Місце для дати 3"/>
          <p:cNvSpPr>
            <a:spLocks noGrp="1"/>
          </p:cNvSpPr>
          <p:nvPr>
            <p:ph type="dt" sz="half" idx="10"/>
          </p:nvPr>
        </p:nvSpPr>
        <p:spPr/>
        <p:txBody>
          <a:bodyPr/>
          <a:lstStyle>
            <a:lvl1pPr>
              <a:defRPr/>
            </a:lvl1pPr>
          </a:lstStyle>
          <a:p>
            <a:pPr>
              <a:defRPr/>
            </a:pPr>
            <a:fld id="{D66F873B-7EF8-4B58-9E2B-19463923BCAF}" type="datetime1">
              <a:rPr lang="uk-UA"/>
              <a:pPr>
                <a:defRPr/>
              </a:pPr>
              <a:t>15.05.2026</a:t>
            </a:fld>
            <a:endParaRPr lang="uk-UA" dirty="0"/>
          </a:p>
        </p:txBody>
      </p:sp>
      <p:sp>
        <p:nvSpPr>
          <p:cNvPr id="6" name="Місце для нижнього колонтитула 4"/>
          <p:cNvSpPr>
            <a:spLocks noGrp="1"/>
          </p:cNvSpPr>
          <p:nvPr>
            <p:ph type="ftr" sz="quarter" idx="11"/>
          </p:nvPr>
        </p:nvSpPr>
        <p:spPr/>
        <p:txBody>
          <a:bodyPr/>
          <a:lstStyle>
            <a:lvl1pPr>
              <a:defRPr/>
            </a:lvl1pPr>
          </a:lstStyle>
          <a:p>
            <a:pPr>
              <a:defRPr/>
            </a:pPr>
            <a:endParaRPr lang="uk-UA" dirty="0"/>
          </a:p>
        </p:txBody>
      </p:sp>
      <p:sp>
        <p:nvSpPr>
          <p:cNvPr id="7" name="Місце для номера слайда 5"/>
          <p:cNvSpPr>
            <a:spLocks noGrp="1"/>
          </p:cNvSpPr>
          <p:nvPr>
            <p:ph type="sldNum" sz="quarter" idx="12"/>
          </p:nvPr>
        </p:nvSpPr>
        <p:spPr/>
        <p:txBody>
          <a:bodyPr/>
          <a:lstStyle>
            <a:lvl1pPr>
              <a:defRPr/>
            </a:lvl1pPr>
          </a:lstStyle>
          <a:p>
            <a:fld id="{5C1E176C-23AD-41B9-8C23-48DCCB588B24}" type="slidenum">
              <a:rPr lang="uk-UA" altLang="uk-UA"/>
              <a:pPr/>
              <a:t>‹№›</a:t>
            </a:fld>
            <a:endParaRPr lang="uk-UA" altLang="uk-UA" dirty="0"/>
          </a:p>
        </p:txBody>
      </p:sp>
    </p:spTree>
    <p:extLst>
      <p:ext uri="{BB962C8B-B14F-4D97-AF65-F5344CB8AC3E}">
        <p14:creationId xmlns:p14="http://schemas.microsoft.com/office/powerpoint/2010/main" val="31005169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і підпис">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uk-UA"/>
              <a:t>Клацніть, щоб редагувати стиль зразка заголовка</a:t>
            </a:r>
          </a:p>
        </p:txBody>
      </p:sp>
      <p:sp>
        <p:nvSpPr>
          <p:cNvPr id="3" name="Місце для зображення 2"/>
          <p:cNvSpPr>
            <a:spLocks noGrp="1"/>
          </p:cNvSpPr>
          <p:nvPr>
            <p:ph type="pic" idx="1"/>
          </p:nvPr>
        </p:nvSpPr>
        <p:spPr>
          <a:xfrm>
            <a:off x="5183188" y="987425"/>
            <a:ext cx="6172200" cy="487362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uk-UA" noProof="0" dirty="0"/>
              <a:t>Клацніть піктограму, щоб додати зображення</a:t>
            </a:r>
          </a:p>
        </p:txBody>
      </p:sp>
      <p:sp>
        <p:nvSpPr>
          <p:cNvPr id="4" name="Місце для тексту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a:t>Відредагуйте стиль зразка тексту</a:t>
            </a:r>
          </a:p>
        </p:txBody>
      </p:sp>
      <p:sp>
        <p:nvSpPr>
          <p:cNvPr id="5" name="Місце для дати 3"/>
          <p:cNvSpPr>
            <a:spLocks noGrp="1"/>
          </p:cNvSpPr>
          <p:nvPr>
            <p:ph type="dt" sz="half" idx="10"/>
          </p:nvPr>
        </p:nvSpPr>
        <p:spPr/>
        <p:txBody>
          <a:bodyPr/>
          <a:lstStyle>
            <a:lvl1pPr>
              <a:defRPr/>
            </a:lvl1pPr>
          </a:lstStyle>
          <a:p>
            <a:pPr>
              <a:defRPr/>
            </a:pPr>
            <a:fld id="{F21E9875-C07A-4908-B1DB-18B6E60F3C09}" type="datetime1">
              <a:rPr lang="uk-UA"/>
              <a:pPr>
                <a:defRPr/>
              </a:pPr>
              <a:t>15.05.2026</a:t>
            </a:fld>
            <a:endParaRPr lang="uk-UA" dirty="0"/>
          </a:p>
        </p:txBody>
      </p:sp>
      <p:sp>
        <p:nvSpPr>
          <p:cNvPr id="6" name="Місце для нижнього колонтитула 4"/>
          <p:cNvSpPr>
            <a:spLocks noGrp="1"/>
          </p:cNvSpPr>
          <p:nvPr>
            <p:ph type="ftr" sz="quarter" idx="11"/>
          </p:nvPr>
        </p:nvSpPr>
        <p:spPr/>
        <p:txBody>
          <a:bodyPr/>
          <a:lstStyle>
            <a:lvl1pPr>
              <a:defRPr/>
            </a:lvl1pPr>
          </a:lstStyle>
          <a:p>
            <a:pPr>
              <a:defRPr/>
            </a:pPr>
            <a:endParaRPr lang="uk-UA" dirty="0"/>
          </a:p>
        </p:txBody>
      </p:sp>
      <p:sp>
        <p:nvSpPr>
          <p:cNvPr id="7" name="Місце для номера слайда 5"/>
          <p:cNvSpPr>
            <a:spLocks noGrp="1"/>
          </p:cNvSpPr>
          <p:nvPr>
            <p:ph type="sldNum" sz="quarter" idx="12"/>
          </p:nvPr>
        </p:nvSpPr>
        <p:spPr/>
        <p:txBody>
          <a:bodyPr/>
          <a:lstStyle>
            <a:lvl1pPr>
              <a:defRPr/>
            </a:lvl1pPr>
          </a:lstStyle>
          <a:p>
            <a:fld id="{03004259-4585-4B5A-9028-C99A8B6F5196}" type="slidenum">
              <a:rPr lang="uk-UA" altLang="uk-UA"/>
              <a:pPr/>
              <a:t>‹№›</a:t>
            </a:fld>
            <a:endParaRPr lang="uk-UA" altLang="uk-UA" dirty="0"/>
          </a:p>
        </p:txBody>
      </p:sp>
    </p:spTree>
    <p:extLst>
      <p:ext uri="{BB962C8B-B14F-4D97-AF65-F5344CB8AC3E}">
        <p14:creationId xmlns:p14="http://schemas.microsoft.com/office/powerpoint/2010/main" val="19160648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0E8E3"/>
        </a:solidFill>
        <a:effectLst/>
      </p:bgPr>
    </p:bg>
    <p:spTree>
      <p:nvGrpSpPr>
        <p:cNvPr id="1" name=""/>
        <p:cNvGrpSpPr/>
        <p:nvPr/>
      </p:nvGrpSpPr>
      <p:grpSpPr>
        <a:xfrm>
          <a:off x="0" y="0"/>
          <a:ext cx="0" cy="0"/>
          <a:chOff x="0" y="0"/>
          <a:chExt cx="0" cy="0"/>
        </a:xfrm>
      </p:grpSpPr>
      <p:sp>
        <p:nvSpPr>
          <p:cNvPr id="1026" name="Місце для заголовка 1"/>
          <p:cNvSpPr>
            <a:spLocks noGrp="1"/>
          </p:cNvSpPr>
          <p:nvPr>
            <p:ph type="title"/>
          </p:nvPr>
        </p:nvSpPr>
        <p:spPr bwMode="auto">
          <a:xfrm>
            <a:off x="838200" y="365125"/>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uk-UA" altLang="uk-UA" smtClean="0"/>
              <a:t>Клацніть, щоб редагувати стиль зразка заголовка</a:t>
            </a:r>
          </a:p>
        </p:txBody>
      </p:sp>
      <p:sp>
        <p:nvSpPr>
          <p:cNvPr id="1027" name="Місце для тексту 2"/>
          <p:cNvSpPr>
            <a:spLocks noGrp="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uk-UA" altLang="uk-UA" smtClean="0"/>
              <a:t>Відредагуйте стиль зразка тексту</a:t>
            </a:r>
          </a:p>
          <a:p>
            <a:pPr lvl="1"/>
            <a:r>
              <a:rPr lang="uk-UA" altLang="uk-UA" smtClean="0"/>
              <a:t>Другий рівень</a:t>
            </a:r>
          </a:p>
          <a:p>
            <a:pPr lvl="2"/>
            <a:r>
              <a:rPr lang="uk-UA" altLang="uk-UA" smtClean="0"/>
              <a:t>Третій рівень</a:t>
            </a:r>
          </a:p>
          <a:p>
            <a:pPr lvl="3"/>
            <a:r>
              <a:rPr lang="uk-UA" altLang="uk-UA" smtClean="0"/>
              <a:t>Четвертий рівень</a:t>
            </a:r>
          </a:p>
          <a:p>
            <a:pPr lvl="4"/>
            <a:r>
              <a:rPr lang="uk-UA" altLang="uk-UA" smtClean="0"/>
              <a:t>П’ятий рівень</a:t>
            </a:r>
          </a:p>
        </p:txBody>
      </p:sp>
      <p:sp>
        <p:nvSpPr>
          <p:cNvPr id="4" name="Місце для дати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Roboto Condensed Light" pitchFamily="2" charset="0"/>
              </a:defRPr>
            </a:lvl1pPr>
          </a:lstStyle>
          <a:p>
            <a:pPr>
              <a:defRPr/>
            </a:pPr>
            <a:fld id="{8E944279-56FF-41A7-A3FF-DE10BF4EE0C7}" type="datetime1">
              <a:rPr lang="uk-UA"/>
              <a:pPr>
                <a:defRPr/>
              </a:pPr>
              <a:t>15.05.2026</a:t>
            </a:fld>
            <a:endParaRPr lang="uk-UA" dirty="0"/>
          </a:p>
        </p:txBody>
      </p:sp>
      <p:sp>
        <p:nvSpPr>
          <p:cNvPr id="5" name="Місце для нижнього колонтитула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Roboto Condensed Light" pitchFamily="2" charset="0"/>
              </a:defRPr>
            </a:lvl1pPr>
          </a:lstStyle>
          <a:p>
            <a:pPr>
              <a:defRPr/>
            </a:pPr>
            <a:endParaRPr lang="uk-UA" dirty="0"/>
          </a:p>
        </p:txBody>
      </p:sp>
      <p:sp>
        <p:nvSpPr>
          <p:cNvPr id="6" name="Місце для номера слайда 5"/>
          <p:cNvSpPr>
            <a:spLocks noGrp="1"/>
          </p:cNvSpPr>
          <p:nvPr>
            <p:ph type="sldNum" sz="quarter" idx="4"/>
          </p:nvPr>
        </p:nvSpPr>
        <p:spPr>
          <a:xfrm>
            <a:off x="8610600" y="6356350"/>
            <a:ext cx="27432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latin typeface="Roboto Condensed Light" panose="02000000000000000000" pitchFamily="2" charset="0"/>
              </a:defRPr>
            </a:lvl1pPr>
          </a:lstStyle>
          <a:p>
            <a:fld id="{12885299-CD40-4067-BCC8-52AACF1C98AD}" type="slidenum">
              <a:rPr lang="uk-UA" altLang="uk-UA"/>
              <a:pPr/>
              <a:t>‹№›</a:t>
            </a:fld>
            <a:endParaRPr lang="uk-UA" altLang="uk-UA"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rtl="0" eaLnBrk="0" fontAlgn="base" hangingPunct="0">
        <a:lnSpc>
          <a:spcPct val="90000"/>
        </a:lnSpc>
        <a:spcBef>
          <a:spcPct val="0"/>
        </a:spcBef>
        <a:spcAft>
          <a:spcPct val="0"/>
        </a:spcAft>
        <a:defRPr sz="4400" kern="1200">
          <a:solidFill>
            <a:schemeClr val="tx1"/>
          </a:solidFill>
          <a:latin typeface="Roboto Condensed Light" pitchFamily="2" charset="0"/>
          <a:ea typeface="+mj-ea"/>
          <a:cs typeface="+mj-cs"/>
        </a:defRPr>
      </a:lvl1pPr>
      <a:lvl2pPr algn="l" rtl="0" eaLnBrk="0" fontAlgn="base" hangingPunct="0">
        <a:lnSpc>
          <a:spcPct val="90000"/>
        </a:lnSpc>
        <a:spcBef>
          <a:spcPct val="0"/>
        </a:spcBef>
        <a:spcAft>
          <a:spcPct val="0"/>
        </a:spcAft>
        <a:defRPr sz="4400">
          <a:solidFill>
            <a:schemeClr val="tx1"/>
          </a:solidFill>
          <a:latin typeface="Roboto Condensed Light" panose="02000000000000000000" pitchFamily="2" charset="0"/>
        </a:defRPr>
      </a:lvl2pPr>
      <a:lvl3pPr algn="l" rtl="0" eaLnBrk="0" fontAlgn="base" hangingPunct="0">
        <a:lnSpc>
          <a:spcPct val="90000"/>
        </a:lnSpc>
        <a:spcBef>
          <a:spcPct val="0"/>
        </a:spcBef>
        <a:spcAft>
          <a:spcPct val="0"/>
        </a:spcAft>
        <a:defRPr sz="4400">
          <a:solidFill>
            <a:schemeClr val="tx1"/>
          </a:solidFill>
          <a:latin typeface="Roboto Condensed Light" panose="02000000000000000000" pitchFamily="2" charset="0"/>
        </a:defRPr>
      </a:lvl3pPr>
      <a:lvl4pPr algn="l" rtl="0" eaLnBrk="0" fontAlgn="base" hangingPunct="0">
        <a:lnSpc>
          <a:spcPct val="90000"/>
        </a:lnSpc>
        <a:spcBef>
          <a:spcPct val="0"/>
        </a:spcBef>
        <a:spcAft>
          <a:spcPct val="0"/>
        </a:spcAft>
        <a:defRPr sz="4400">
          <a:solidFill>
            <a:schemeClr val="tx1"/>
          </a:solidFill>
          <a:latin typeface="Roboto Condensed Light" panose="02000000000000000000" pitchFamily="2" charset="0"/>
        </a:defRPr>
      </a:lvl4pPr>
      <a:lvl5pPr algn="l" rtl="0" eaLnBrk="0" fontAlgn="base" hangingPunct="0">
        <a:lnSpc>
          <a:spcPct val="90000"/>
        </a:lnSpc>
        <a:spcBef>
          <a:spcPct val="0"/>
        </a:spcBef>
        <a:spcAft>
          <a:spcPct val="0"/>
        </a:spcAft>
        <a:defRPr sz="4400">
          <a:solidFill>
            <a:schemeClr val="tx1"/>
          </a:solidFill>
          <a:latin typeface="Roboto Condensed Light" panose="02000000000000000000" pitchFamily="2"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p:titleStyle>
    <p:body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hyperlink" Target="https://reyestr.court.gov.ua/Review/135567527"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hyperlink" Target="https://reyestr.court.gov.ua/Review/131341345"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hyperlink" Target="https://reyestr.court.gov.ua/Review/118905192"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hyperlink" Target="https://reyestr.court.gov.ua/Review/125536931"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hyperlink" Target="https://reyestr.court.gov.ua/Review/113333324" TargetMode="Externa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hyperlink" Target="https://reyestr.court.gov.ua/Review/103035792" TargetMode="Externa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hyperlink" Target="https://reyestr.court.gov.ua/Review/127308518" TargetMode="Externa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hyperlink" Target="https://reyestr.court.gov.ua/Review/131341351" TargetMode="Externa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hyperlink" Target="https://reyestr.court.gov.ua/Review/106716385" TargetMode="Externa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hyperlink" Target="https://reyestr.court.gov.ua/Review/130705238" TargetMode="Externa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8" Type="http://schemas.openxmlformats.org/officeDocument/2006/relationships/hyperlink" Target="https://supreme.court.gov.ua/supreme/pres-centr/zmi/1048627" TargetMode="External"/><Relationship Id="rId3" Type="http://schemas.openxmlformats.org/officeDocument/2006/relationships/hyperlink" Target="https://court.gov.ua/storage/portal/supreme/134.%20Social_Security_Rights_Procedural_Dimension.pdf" TargetMode="External"/><Relationship Id="rId7" Type="http://schemas.openxmlformats.org/officeDocument/2006/relationships/hyperlink" Target="https://constitutionalist.com.ua/konstytutsijni-harantii-vykonannia-sudovoho-rishennia-v-administratyvnomu-protsesi-2" TargetMode="External"/><Relationship Id="rId12" Type="http://schemas.openxmlformats.org/officeDocument/2006/relationships/hyperlink" Target="https://constitutionalist.com.ua/tlumachennia-zakonu-cherez-z-iasuvannia-voli-zakonodavtsia-spivvidnoshennia-dukhu-i-bukvy-v-konteksti-verkhovenstva-prava" TargetMode="External"/><Relationship Id="rId2" Type="http://schemas.openxmlformats.org/officeDocument/2006/relationships/hyperlink" Target="http://slovo.nsj.gov.ua/images/pdf/2023_2_43/slovo02-23.pdf" TargetMode="External"/><Relationship Id="rId1" Type="http://schemas.openxmlformats.org/officeDocument/2006/relationships/slideLayout" Target="../slideLayouts/slideLayout2.xml"/><Relationship Id="rId6" Type="http://schemas.openxmlformats.org/officeDocument/2006/relationships/hyperlink" Target="https://supreme.court.gov.ua/supreme/pokazniki-diyalnosti/navch_suddiv_praciv_aparativ_2021/1256313" TargetMode="External"/><Relationship Id="rId11" Type="http://schemas.openxmlformats.org/officeDocument/2006/relationships/hyperlink" Target="https://supreme.court.gov.ua/userfiles/media/new_folder_for_uploads/supreme/2023_prezent/execution_bernaziuk.pdf" TargetMode="External"/><Relationship Id="rId5" Type="http://schemas.openxmlformats.org/officeDocument/2006/relationships/hyperlink" Target="https://constitutionalist.com.ua/efektyvnist-vykonannia-sudovoho-rishennia-mizh-pryntsypamy-obov-iazkovosti-vykonuvanosti-pravovoi-vyznachenosti-res-judicata-ta-pryntsypom-proportsijnosti-zbalansovanosti" TargetMode="External"/><Relationship Id="rId10" Type="http://schemas.openxmlformats.org/officeDocument/2006/relationships/hyperlink" Target="https://sud.ua/ru/news/blog/166108-protsesualni-zasobi-zabezpechennya-realizatsiyi-konstitutsiynoyi-garantiyi-obovyazkovosti-sudovogo-rishennya-v-administrativnomu-sudochinstvi" TargetMode="External"/><Relationship Id="rId4" Type="http://schemas.openxmlformats.org/officeDocument/2006/relationships/hyperlink" Target="https://slovo.nsj.gov.ua/index.php/ua/arkhiv-nomeriv/2026/1-54-2026/55-1-54-2026/1212-evolyutsiya-printsipiv-administrativnogo-sudochinstva-vchora-sogodni-majbutne" TargetMode="External"/><Relationship Id="rId9" Type="http://schemas.openxmlformats.org/officeDocument/2006/relationships/hyperlink" Target="https://supreme.court.gov.ua/userfiles/media/new_folder_for_uploads/supreme/prezentacija_Bernazuk.pdf" TargetMode="External"/></Relationships>
</file>

<file path=ppt/slides/_rels/slide2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2949"/>
        </a:solidFill>
        <a:effectLst/>
      </p:bgPr>
    </p:bg>
    <p:spTree>
      <p:nvGrpSpPr>
        <p:cNvPr id="1" name=""/>
        <p:cNvGrpSpPr/>
        <p:nvPr/>
      </p:nvGrpSpPr>
      <p:grpSpPr>
        <a:xfrm>
          <a:off x="0" y="0"/>
          <a:ext cx="0" cy="0"/>
          <a:chOff x="0" y="0"/>
          <a:chExt cx="0" cy="0"/>
        </a:xfrm>
      </p:grpSpPr>
      <p:pic>
        <p:nvPicPr>
          <p:cNvPr id="4098" name="Рисунок 9"/>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615950" y="642938"/>
            <a:ext cx="1076325" cy="1243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099" name="Прямоугольник 4"/>
          <p:cNvSpPr>
            <a:spLocks noChangeArrowheads="1"/>
          </p:cNvSpPr>
          <p:nvPr/>
        </p:nvSpPr>
        <p:spPr bwMode="auto">
          <a:xfrm>
            <a:off x="8358188" y="574675"/>
            <a:ext cx="3419475" cy="22775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Roboto Condensed Light" panose="02000000000000000000" pitchFamily="2" charset="0"/>
              </a:defRPr>
            </a:lvl1pPr>
            <a:lvl2pPr marL="742950" indent="-285750">
              <a:lnSpc>
                <a:spcPct val="90000"/>
              </a:lnSpc>
              <a:spcBef>
                <a:spcPts val="500"/>
              </a:spcBef>
              <a:buFont typeface="Arial" panose="020B0604020202020204" pitchFamily="34" charset="0"/>
              <a:buChar char="•"/>
              <a:defRPr sz="2400">
                <a:solidFill>
                  <a:schemeClr val="tx1"/>
                </a:solidFill>
                <a:latin typeface="Roboto Condensed Light" panose="02000000000000000000" pitchFamily="2" charset="0"/>
              </a:defRPr>
            </a:lvl2pPr>
            <a:lvl3pPr marL="1143000" indent="-228600">
              <a:lnSpc>
                <a:spcPct val="90000"/>
              </a:lnSpc>
              <a:spcBef>
                <a:spcPts val="500"/>
              </a:spcBef>
              <a:buFont typeface="Arial" panose="020B0604020202020204" pitchFamily="34" charset="0"/>
              <a:buChar char="•"/>
              <a:defRPr sz="2000">
                <a:solidFill>
                  <a:schemeClr val="tx1"/>
                </a:solidFill>
                <a:latin typeface="Roboto Condensed Light" panose="02000000000000000000" pitchFamily="2" charset="0"/>
              </a:defRPr>
            </a:lvl3pPr>
            <a:lvl4pPr marL="16002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4pPr>
            <a:lvl5pPr marL="20574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9pPr>
          </a:lstStyle>
          <a:p>
            <a:pPr>
              <a:lnSpc>
                <a:spcPct val="100000"/>
              </a:lnSpc>
              <a:spcBef>
                <a:spcPct val="0"/>
              </a:spcBef>
              <a:buFontTx/>
              <a:buNone/>
            </a:pPr>
            <a:r>
              <a:rPr lang="uk-UA" altLang="uk-UA" sz="1400" dirty="0">
                <a:solidFill>
                  <a:schemeClr val="bg1"/>
                </a:solidFill>
              </a:rPr>
              <a:t>НАЦІОНАЛЬНА ШКОЛА СУДДІВ УКРАЇНИ</a:t>
            </a:r>
          </a:p>
          <a:p>
            <a:pPr>
              <a:lnSpc>
                <a:spcPct val="100000"/>
              </a:lnSpc>
              <a:spcBef>
                <a:spcPct val="0"/>
              </a:spcBef>
              <a:buFontTx/>
              <a:buNone/>
            </a:pPr>
            <a:r>
              <a:rPr lang="uk-UA" altLang="uk-UA" sz="1400" dirty="0">
                <a:solidFill>
                  <a:schemeClr val="bg1"/>
                </a:solidFill>
              </a:rPr>
              <a:t>ХАРКІВСЬКЕ РЕГІОНАЛЬНЕ ВІДДІЛЕННЯ</a:t>
            </a:r>
            <a:endParaRPr lang="en-US" altLang="uk-UA" sz="1400" dirty="0">
              <a:solidFill>
                <a:schemeClr val="bg1"/>
              </a:solidFill>
            </a:endParaRPr>
          </a:p>
          <a:p>
            <a:pPr>
              <a:lnSpc>
                <a:spcPct val="100000"/>
              </a:lnSpc>
              <a:spcBef>
                <a:spcPct val="0"/>
              </a:spcBef>
              <a:buFontTx/>
              <a:buNone/>
            </a:pPr>
            <a:endParaRPr lang="uk-UA" altLang="uk-UA" sz="1400" dirty="0" smtClean="0">
              <a:solidFill>
                <a:schemeClr val="bg1"/>
              </a:solidFill>
            </a:endParaRPr>
          </a:p>
          <a:p>
            <a:pPr>
              <a:lnSpc>
                <a:spcPct val="100000"/>
              </a:lnSpc>
              <a:spcBef>
                <a:spcPct val="0"/>
              </a:spcBef>
              <a:buFontTx/>
              <a:buNone/>
            </a:pPr>
            <a:r>
              <a:rPr lang="ru-RU" altLang="uk-UA" sz="1800" dirty="0" smtClean="0">
                <a:solidFill>
                  <a:schemeClr val="bg1"/>
                </a:solidFill>
              </a:rPr>
              <a:t>Вебінар «</a:t>
            </a:r>
            <a:r>
              <a:rPr lang="uk-UA" altLang="uk-UA" sz="1800" dirty="0" smtClean="0">
                <a:solidFill>
                  <a:schemeClr val="bg1"/>
                </a:solidFill>
              </a:rPr>
              <a:t>Звіт про виконання судових рішень у господарських спорах: перші підсумки дії нового механізму</a:t>
            </a:r>
            <a:r>
              <a:rPr lang="ru-RU" altLang="uk-UA" sz="1800" dirty="0" smtClean="0">
                <a:solidFill>
                  <a:schemeClr val="bg1"/>
                </a:solidFill>
              </a:rPr>
              <a:t>»</a:t>
            </a:r>
            <a:endParaRPr lang="uk-UA" altLang="uk-UA" sz="1800" dirty="0" smtClean="0">
              <a:solidFill>
                <a:schemeClr val="bg1"/>
              </a:solidFill>
            </a:endParaRPr>
          </a:p>
          <a:p>
            <a:pPr>
              <a:lnSpc>
                <a:spcPct val="100000"/>
              </a:lnSpc>
              <a:spcBef>
                <a:spcPct val="0"/>
              </a:spcBef>
              <a:buFontTx/>
              <a:buNone/>
            </a:pPr>
            <a:endParaRPr lang="uk-UA" altLang="uk-UA" sz="1400" dirty="0" smtClean="0">
              <a:solidFill>
                <a:schemeClr val="bg1"/>
              </a:solidFill>
            </a:endParaRPr>
          </a:p>
          <a:p>
            <a:pPr>
              <a:lnSpc>
                <a:spcPct val="100000"/>
              </a:lnSpc>
              <a:spcBef>
                <a:spcPct val="0"/>
              </a:spcBef>
              <a:buFontTx/>
              <a:buNone/>
            </a:pPr>
            <a:r>
              <a:rPr lang="uk-UA" altLang="uk-UA" sz="1400" dirty="0" smtClean="0">
                <a:solidFill>
                  <a:schemeClr val="bg1"/>
                </a:solidFill>
              </a:rPr>
              <a:t>15 </a:t>
            </a:r>
            <a:r>
              <a:rPr lang="uk-UA" altLang="uk-UA" sz="1400" dirty="0">
                <a:solidFill>
                  <a:schemeClr val="bg1"/>
                </a:solidFill>
              </a:rPr>
              <a:t>травня </a:t>
            </a:r>
            <a:r>
              <a:rPr lang="uk-UA" altLang="uk-UA" sz="1400" dirty="0" smtClean="0">
                <a:solidFill>
                  <a:schemeClr val="bg1"/>
                </a:solidFill>
              </a:rPr>
              <a:t>2026 </a:t>
            </a:r>
            <a:r>
              <a:rPr lang="uk-UA" altLang="uk-UA" sz="1400" dirty="0">
                <a:solidFill>
                  <a:schemeClr val="bg1"/>
                </a:solidFill>
              </a:rPr>
              <a:t>року</a:t>
            </a:r>
            <a:endParaRPr lang="ru-RU" altLang="uk-UA" sz="1400" dirty="0">
              <a:solidFill>
                <a:schemeClr val="bg1"/>
              </a:solidFill>
            </a:endParaRPr>
          </a:p>
        </p:txBody>
      </p:sp>
      <p:sp>
        <p:nvSpPr>
          <p:cNvPr id="4100" name="TextBox 10"/>
          <p:cNvSpPr txBox="1">
            <a:spLocks noChangeArrowheads="1"/>
          </p:cNvSpPr>
          <p:nvPr/>
        </p:nvSpPr>
        <p:spPr bwMode="auto">
          <a:xfrm>
            <a:off x="439738" y="3271838"/>
            <a:ext cx="11201400" cy="1034129"/>
          </a:xfrm>
          <a:prstGeom prst="rect">
            <a:avLst/>
          </a:prstGeom>
          <a:noFill/>
          <a:ln>
            <a:noFill/>
          </a:ln>
        </p:spPr>
        <p:txBody>
          <a:bodyPr>
            <a:spAutoFit/>
          </a:bodyPr>
          <a:lstStyle>
            <a:lvl1pPr>
              <a:lnSpc>
                <a:spcPct val="90000"/>
              </a:lnSpc>
              <a:spcBef>
                <a:spcPts val="1000"/>
              </a:spcBef>
              <a:buFont typeface="Arial" panose="020B0604020202020204" pitchFamily="34" charset="0"/>
              <a:buChar char="•"/>
              <a:defRPr sz="2800">
                <a:solidFill>
                  <a:schemeClr val="tx1"/>
                </a:solidFill>
                <a:latin typeface="Roboto Condensed Light" panose="02000000000000000000" pitchFamily="2" charset="0"/>
              </a:defRPr>
            </a:lvl1pPr>
            <a:lvl2pPr marL="742950" indent="-285750">
              <a:lnSpc>
                <a:spcPct val="90000"/>
              </a:lnSpc>
              <a:spcBef>
                <a:spcPts val="500"/>
              </a:spcBef>
              <a:buFont typeface="Arial" panose="020B0604020202020204" pitchFamily="34" charset="0"/>
              <a:buChar char="•"/>
              <a:defRPr sz="2400">
                <a:solidFill>
                  <a:schemeClr val="tx1"/>
                </a:solidFill>
                <a:latin typeface="Roboto Condensed Light" panose="02000000000000000000" pitchFamily="2" charset="0"/>
              </a:defRPr>
            </a:lvl2pPr>
            <a:lvl3pPr marL="1143000" indent="-228600">
              <a:lnSpc>
                <a:spcPct val="90000"/>
              </a:lnSpc>
              <a:spcBef>
                <a:spcPts val="500"/>
              </a:spcBef>
              <a:buFont typeface="Arial" panose="020B0604020202020204" pitchFamily="34" charset="0"/>
              <a:buChar char="•"/>
              <a:defRPr sz="2000">
                <a:solidFill>
                  <a:schemeClr val="tx1"/>
                </a:solidFill>
                <a:latin typeface="Roboto Condensed Light" panose="02000000000000000000" pitchFamily="2" charset="0"/>
              </a:defRPr>
            </a:lvl3pPr>
            <a:lvl4pPr marL="16002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4pPr>
            <a:lvl5pPr marL="20574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9pPr>
          </a:lstStyle>
          <a:p>
            <a:pPr algn="just">
              <a:spcBef>
                <a:spcPct val="0"/>
              </a:spcBef>
              <a:buFontTx/>
              <a:buNone/>
              <a:defRPr/>
            </a:pPr>
            <a:r>
              <a:rPr lang="uk-UA" altLang="uk-UA" sz="3400" spc="-40" dirty="0" smtClean="0">
                <a:solidFill>
                  <a:schemeClr val="bg1"/>
                </a:solidFill>
              </a:rPr>
              <a:t>Звіт</a:t>
            </a:r>
            <a:r>
              <a:rPr lang="ru-RU" altLang="uk-UA" sz="3400" spc="-40" dirty="0" smtClean="0">
                <a:solidFill>
                  <a:schemeClr val="bg1"/>
                </a:solidFill>
              </a:rPr>
              <a:t> </a:t>
            </a:r>
            <a:r>
              <a:rPr lang="ru-RU" altLang="uk-UA" sz="3400" spc="-40" dirty="0">
                <a:solidFill>
                  <a:schemeClr val="bg1"/>
                </a:solidFill>
              </a:rPr>
              <a:t>про виконання судового рішення у публічно-правових спорах: стандарти Верховного Суду та проблеми застосування</a:t>
            </a:r>
            <a:endParaRPr lang="uk-UA" altLang="uk-UA" sz="3400" dirty="0">
              <a:solidFill>
                <a:schemeClr val="bg1"/>
              </a:solidFill>
              <a:ea typeface="Roboto Condensed Light" panose="02000000000000000000" pitchFamily="2" charset="0"/>
              <a:cs typeface="Roboto Condensed Light" panose="02000000000000000000" pitchFamily="2" charset="0"/>
            </a:endParaRPr>
          </a:p>
        </p:txBody>
      </p:sp>
      <p:sp>
        <p:nvSpPr>
          <p:cNvPr id="4101" name="TextBox 14"/>
          <p:cNvSpPr txBox="1">
            <a:spLocks noChangeArrowheads="1"/>
          </p:cNvSpPr>
          <p:nvPr/>
        </p:nvSpPr>
        <p:spPr bwMode="auto">
          <a:xfrm>
            <a:off x="550863" y="5461000"/>
            <a:ext cx="10709275" cy="892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Roboto Condensed Light" panose="02000000000000000000" pitchFamily="2" charset="0"/>
              </a:defRPr>
            </a:lvl1pPr>
            <a:lvl2pPr marL="742950" indent="-285750">
              <a:lnSpc>
                <a:spcPct val="90000"/>
              </a:lnSpc>
              <a:spcBef>
                <a:spcPts val="500"/>
              </a:spcBef>
              <a:buFont typeface="Arial" panose="020B0604020202020204" pitchFamily="34" charset="0"/>
              <a:buChar char="•"/>
              <a:defRPr sz="2400">
                <a:solidFill>
                  <a:schemeClr val="tx1"/>
                </a:solidFill>
                <a:latin typeface="Roboto Condensed Light" panose="02000000000000000000" pitchFamily="2" charset="0"/>
              </a:defRPr>
            </a:lvl2pPr>
            <a:lvl3pPr marL="1143000" indent="-228600">
              <a:lnSpc>
                <a:spcPct val="90000"/>
              </a:lnSpc>
              <a:spcBef>
                <a:spcPts val="500"/>
              </a:spcBef>
              <a:buFont typeface="Arial" panose="020B0604020202020204" pitchFamily="34" charset="0"/>
              <a:buChar char="•"/>
              <a:defRPr sz="2000">
                <a:solidFill>
                  <a:schemeClr val="tx1"/>
                </a:solidFill>
                <a:latin typeface="Roboto Condensed Light" panose="02000000000000000000" pitchFamily="2" charset="0"/>
              </a:defRPr>
            </a:lvl3pPr>
            <a:lvl4pPr marL="16002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4pPr>
            <a:lvl5pPr marL="20574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9pPr>
          </a:lstStyle>
          <a:p>
            <a:pPr>
              <a:lnSpc>
                <a:spcPct val="100000"/>
              </a:lnSpc>
              <a:spcBef>
                <a:spcPct val="0"/>
              </a:spcBef>
              <a:buFontTx/>
              <a:buNone/>
            </a:pPr>
            <a:r>
              <a:rPr lang="uk-UA" altLang="uk-UA" sz="2000" dirty="0">
                <a:solidFill>
                  <a:srgbClr val="FFFFFF"/>
                </a:solidFill>
                <a:ea typeface="Roboto Condensed Light" panose="02000000000000000000" pitchFamily="2" charset="0"/>
                <a:cs typeface="Roboto Condensed Light" panose="02000000000000000000" pitchFamily="2" charset="0"/>
              </a:rPr>
              <a:t>Ян БЕРНАЗЮК</a:t>
            </a:r>
          </a:p>
          <a:p>
            <a:pPr>
              <a:lnSpc>
                <a:spcPct val="100000"/>
              </a:lnSpc>
              <a:spcBef>
                <a:spcPct val="0"/>
              </a:spcBef>
              <a:buFontTx/>
              <a:buNone/>
            </a:pPr>
            <a:r>
              <a:rPr lang="uk-UA" altLang="uk-UA" sz="1600" dirty="0">
                <a:solidFill>
                  <a:srgbClr val="FFFFFF"/>
                </a:solidFill>
                <a:ea typeface="Roboto Condensed Light" panose="02000000000000000000" pitchFamily="2" charset="0"/>
                <a:cs typeface="Roboto Condensed Light" panose="02000000000000000000" pitchFamily="2" charset="0"/>
              </a:rPr>
              <a:t>суддя Касаційного адміністративного суду у складі Верховного Суду, </a:t>
            </a:r>
          </a:p>
          <a:p>
            <a:pPr>
              <a:lnSpc>
                <a:spcPct val="100000"/>
              </a:lnSpc>
              <a:spcBef>
                <a:spcPct val="0"/>
              </a:spcBef>
              <a:buFontTx/>
              <a:buNone/>
            </a:pPr>
            <a:r>
              <a:rPr lang="uk-UA" altLang="uk-UA" sz="1600" dirty="0">
                <a:solidFill>
                  <a:srgbClr val="FFFFFF"/>
                </a:solidFill>
                <a:ea typeface="Roboto Condensed Light" panose="02000000000000000000" pitchFamily="2" charset="0"/>
                <a:cs typeface="Roboto Condensed Light" panose="02000000000000000000" pitchFamily="2" charset="0"/>
              </a:rPr>
              <a:t>доктор юридичних наук, професор</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7" name="Straight Connector 8"/>
          <p:cNvCxnSpPr/>
          <p:nvPr/>
        </p:nvCxnSpPr>
        <p:spPr>
          <a:xfrm>
            <a:off x="550863" y="6281738"/>
            <a:ext cx="336550" cy="0"/>
          </a:xfrm>
          <a:prstGeom prst="line">
            <a:avLst/>
          </a:prstGeom>
          <a:ln w="14224">
            <a:solidFill>
              <a:srgbClr val="00274E"/>
            </a:solidFill>
          </a:ln>
        </p:spPr>
        <p:style>
          <a:lnRef idx="1">
            <a:schemeClr val="accent1"/>
          </a:lnRef>
          <a:fillRef idx="0">
            <a:schemeClr val="accent1"/>
          </a:fillRef>
          <a:effectRef idx="0">
            <a:schemeClr val="accent1"/>
          </a:effectRef>
          <a:fontRef idx="minor">
            <a:schemeClr val="tx1"/>
          </a:fontRef>
        </p:style>
      </p:cxnSp>
      <p:sp>
        <p:nvSpPr>
          <p:cNvPr id="7171" name="Subtitle 2"/>
          <p:cNvSpPr txBox="1">
            <a:spLocks noChangeArrowheads="1"/>
          </p:cNvSpPr>
          <p:nvPr/>
        </p:nvSpPr>
        <p:spPr bwMode="auto">
          <a:xfrm>
            <a:off x="452438" y="5919788"/>
            <a:ext cx="1158875" cy="403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defTabSz="1008063">
              <a:lnSpc>
                <a:spcPct val="90000"/>
              </a:lnSpc>
              <a:spcBef>
                <a:spcPts val="1000"/>
              </a:spcBef>
              <a:buFont typeface="Arial" panose="020B0604020202020204" pitchFamily="34" charset="0"/>
              <a:buChar char="•"/>
              <a:defRPr sz="2800">
                <a:solidFill>
                  <a:schemeClr val="tx1"/>
                </a:solidFill>
                <a:latin typeface="Roboto Condensed Light" panose="02000000000000000000" pitchFamily="2" charset="0"/>
              </a:defRPr>
            </a:lvl1pPr>
            <a:lvl2pPr marL="742950" indent="-285750" defTabSz="1008063">
              <a:lnSpc>
                <a:spcPct val="90000"/>
              </a:lnSpc>
              <a:spcBef>
                <a:spcPts val="500"/>
              </a:spcBef>
              <a:buFont typeface="Arial" panose="020B0604020202020204" pitchFamily="34" charset="0"/>
              <a:buChar char="•"/>
              <a:defRPr sz="2400">
                <a:solidFill>
                  <a:schemeClr val="tx1"/>
                </a:solidFill>
                <a:latin typeface="Roboto Condensed Light" panose="02000000000000000000" pitchFamily="2" charset="0"/>
              </a:defRPr>
            </a:lvl2pPr>
            <a:lvl3pPr marL="1143000" indent="-228600" defTabSz="1008063">
              <a:lnSpc>
                <a:spcPct val="90000"/>
              </a:lnSpc>
              <a:spcBef>
                <a:spcPts val="500"/>
              </a:spcBef>
              <a:buFont typeface="Arial" panose="020B0604020202020204" pitchFamily="34" charset="0"/>
              <a:buChar char="•"/>
              <a:defRPr sz="2000">
                <a:solidFill>
                  <a:schemeClr val="tx1"/>
                </a:solidFill>
                <a:latin typeface="Roboto Condensed Light" panose="02000000000000000000" pitchFamily="2" charset="0"/>
              </a:defRPr>
            </a:lvl3pPr>
            <a:lvl4pPr marL="1600200" indent="-228600" defTabSz="1008063">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4pPr>
            <a:lvl5pPr marL="2057400" indent="-228600" defTabSz="1008063">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5pPr>
            <a:lvl6pPr marL="2514600" indent="-228600" defTabSz="1008063"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6pPr>
            <a:lvl7pPr marL="2971800" indent="-228600" defTabSz="1008063"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7pPr>
            <a:lvl8pPr marL="3429000" indent="-228600" defTabSz="1008063"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8pPr>
            <a:lvl9pPr marL="3886200" indent="-228600" defTabSz="1008063"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9pPr>
          </a:lstStyle>
          <a:p>
            <a:pPr>
              <a:lnSpc>
                <a:spcPct val="114000"/>
              </a:lnSpc>
              <a:spcBef>
                <a:spcPct val="0"/>
              </a:spcBef>
              <a:buFont typeface="Arial" panose="020B0604020202020204" pitchFamily="34" charset="0"/>
              <a:buNone/>
            </a:pPr>
            <a:r>
              <a:rPr lang="uk-UA" altLang="ru-RU" sz="1200" dirty="0">
                <a:solidFill>
                  <a:srgbClr val="00274E"/>
                </a:solidFill>
              </a:rPr>
              <a:t>Верховний Суд</a:t>
            </a:r>
            <a:endParaRPr lang="en-US" altLang="ru-RU" sz="1200" dirty="0">
              <a:solidFill>
                <a:srgbClr val="00274E"/>
              </a:solidFill>
            </a:endParaRPr>
          </a:p>
        </p:txBody>
      </p:sp>
      <p:sp>
        <p:nvSpPr>
          <p:cNvPr id="7172" name="Text Placeholder 12"/>
          <p:cNvSpPr txBox="1">
            <a:spLocks noChangeArrowheads="1"/>
          </p:cNvSpPr>
          <p:nvPr/>
        </p:nvSpPr>
        <p:spPr bwMode="auto">
          <a:xfrm>
            <a:off x="1876425" y="5999163"/>
            <a:ext cx="9042400" cy="323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Roboto Condensed Light" panose="02000000000000000000" pitchFamily="2" charset="0"/>
              </a:defRPr>
            </a:lvl1pPr>
            <a:lvl2pPr marL="742950" indent="-285750">
              <a:lnSpc>
                <a:spcPct val="90000"/>
              </a:lnSpc>
              <a:spcBef>
                <a:spcPts val="500"/>
              </a:spcBef>
              <a:buFont typeface="Arial" panose="020B0604020202020204" pitchFamily="34" charset="0"/>
              <a:buChar char="•"/>
              <a:defRPr sz="2400">
                <a:solidFill>
                  <a:schemeClr val="tx1"/>
                </a:solidFill>
                <a:latin typeface="Roboto Condensed Light" panose="02000000000000000000" pitchFamily="2" charset="0"/>
              </a:defRPr>
            </a:lvl2pPr>
            <a:lvl3pPr marL="1143000" indent="-228600">
              <a:lnSpc>
                <a:spcPct val="90000"/>
              </a:lnSpc>
              <a:spcBef>
                <a:spcPts val="500"/>
              </a:spcBef>
              <a:buFont typeface="Arial" panose="020B0604020202020204" pitchFamily="34" charset="0"/>
              <a:buChar char="•"/>
              <a:defRPr sz="2000">
                <a:solidFill>
                  <a:schemeClr val="tx1"/>
                </a:solidFill>
                <a:latin typeface="Roboto Condensed Light" panose="02000000000000000000" pitchFamily="2" charset="0"/>
              </a:defRPr>
            </a:lvl3pPr>
            <a:lvl4pPr marL="16002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4pPr>
            <a:lvl5pPr marL="20574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9pPr>
          </a:lstStyle>
          <a:p>
            <a:pPr algn="just">
              <a:spcBef>
                <a:spcPct val="0"/>
              </a:spcBef>
              <a:buFont typeface="Arial" panose="020B0604020202020204" pitchFamily="34" charset="0"/>
              <a:buNone/>
            </a:pPr>
            <a:r>
              <a:rPr lang="ru-RU" altLang="uk-UA" sz="1200" dirty="0" smtClean="0">
                <a:solidFill>
                  <a:srgbClr val="002949"/>
                </a:solidFill>
                <a:ea typeface="Roboto Condensed Light" panose="02000000000000000000" pitchFamily="2" charset="0"/>
                <a:cs typeface="Roboto Condensed Light" panose="02000000000000000000" pitchFamily="2" charset="0"/>
              </a:rPr>
              <a:t>Звіт про виконання судового рішення у публічно-правових спорах: стандарти ВС та проблеми застосування</a:t>
            </a:r>
            <a:endParaRPr lang="ru-RU" altLang="uk-UA" sz="1200" dirty="0">
              <a:solidFill>
                <a:srgbClr val="002949"/>
              </a:solidFill>
              <a:ea typeface="Roboto Condensed Light" panose="02000000000000000000" pitchFamily="2" charset="0"/>
              <a:cs typeface="Roboto Condensed Light" panose="02000000000000000000" pitchFamily="2" charset="0"/>
            </a:endParaRPr>
          </a:p>
        </p:txBody>
      </p:sp>
      <p:sp>
        <p:nvSpPr>
          <p:cNvPr id="7173" name="Заголовок 2"/>
          <p:cNvSpPr>
            <a:spLocks noGrp="1"/>
          </p:cNvSpPr>
          <p:nvPr>
            <p:ph type="title"/>
          </p:nvPr>
        </p:nvSpPr>
        <p:spPr>
          <a:xfrm>
            <a:off x="719138" y="320040"/>
            <a:ext cx="10515600" cy="1082040"/>
          </a:xfrm>
        </p:spPr>
        <p:txBody>
          <a:bodyPr/>
          <a:lstStyle/>
          <a:p>
            <a:pPr algn="ctr"/>
            <a:r>
              <a:rPr lang="uk-UA" altLang="uk-UA" sz="4000" b="1" dirty="0" smtClean="0">
                <a:solidFill>
                  <a:srgbClr val="004E9E"/>
                </a:solidFill>
              </a:rPr>
              <a:t>Відмова у прийнятті звіту: </a:t>
            </a:r>
            <a:br>
              <a:rPr lang="uk-UA" altLang="uk-UA" sz="4000" b="1" dirty="0" smtClean="0">
                <a:solidFill>
                  <a:srgbClr val="004E9E"/>
                </a:solidFill>
              </a:rPr>
            </a:br>
            <a:r>
              <a:rPr lang="uk-UA" altLang="uk-UA" sz="4000" b="1" dirty="0" smtClean="0">
                <a:solidFill>
                  <a:srgbClr val="004E9E"/>
                </a:solidFill>
              </a:rPr>
              <a:t>критерій недостатності дій боржника</a:t>
            </a:r>
            <a:endParaRPr lang="uk-UA" altLang="uk-UA" sz="4000" b="1" dirty="0">
              <a:solidFill>
                <a:srgbClr val="004E9E"/>
              </a:solidFill>
            </a:endParaRPr>
          </a:p>
        </p:txBody>
      </p:sp>
      <p:sp>
        <p:nvSpPr>
          <p:cNvPr id="7174" name="Объект 3"/>
          <p:cNvSpPr>
            <a:spLocks noGrp="1"/>
          </p:cNvSpPr>
          <p:nvPr>
            <p:ph idx="1"/>
          </p:nvPr>
        </p:nvSpPr>
        <p:spPr>
          <a:xfrm>
            <a:off x="465138" y="1615440"/>
            <a:ext cx="11139487" cy="4263074"/>
          </a:xfrm>
        </p:spPr>
        <p:txBody>
          <a:bodyPr/>
          <a:lstStyle/>
          <a:p>
            <a:pPr marL="0" indent="0" algn="just">
              <a:buNone/>
            </a:pPr>
            <a:r>
              <a:rPr lang="uk-UA" altLang="uk-UA" sz="3200" dirty="0">
                <a:solidFill>
                  <a:srgbClr val="002949"/>
                </a:solidFill>
              </a:rPr>
              <a:t>І КАСУ, і ГПК передбачають можливість відмови у прийнятті звіту, якщо боржник або суб’єкт владних повноважень не навів обґрунтованих причин невиконання рішення</a:t>
            </a:r>
            <a:r>
              <a:rPr lang="uk-UA" altLang="uk-UA" sz="3200" dirty="0" smtClean="0">
                <a:solidFill>
                  <a:srgbClr val="002949"/>
                </a:solidFill>
              </a:rPr>
              <a:t>.</a:t>
            </a:r>
            <a:endParaRPr lang="en-US" altLang="uk-UA" sz="3200" dirty="0" smtClean="0">
              <a:solidFill>
                <a:srgbClr val="002949"/>
              </a:solidFill>
            </a:endParaRPr>
          </a:p>
          <a:p>
            <a:pPr marL="0" indent="0" algn="just">
              <a:buNone/>
            </a:pPr>
            <a:r>
              <a:rPr lang="uk-UA" altLang="uk-UA" sz="3200" dirty="0" smtClean="0">
                <a:solidFill>
                  <a:srgbClr val="002949"/>
                </a:solidFill>
              </a:rPr>
              <a:t>Підставою </a:t>
            </a:r>
            <a:r>
              <a:rPr lang="uk-UA" altLang="uk-UA" sz="3200" dirty="0">
                <a:solidFill>
                  <a:srgbClr val="002949"/>
                </a:solidFill>
              </a:rPr>
              <a:t>для відмови є також ситуація, коли заходи, що вживаються для виконання, є недостатніми для своєчасного та повного виконання судового рішення</a:t>
            </a:r>
            <a:r>
              <a:rPr lang="uk-UA" altLang="uk-UA" sz="3200" dirty="0" smtClean="0">
                <a:solidFill>
                  <a:srgbClr val="002949"/>
                </a:solidFill>
              </a:rPr>
              <a:t>.</a:t>
            </a:r>
            <a:endParaRPr lang="en-US" altLang="uk-UA" sz="3200" dirty="0" smtClean="0">
              <a:solidFill>
                <a:srgbClr val="002949"/>
              </a:solidFill>
            </a:endParaRPr>
          </a:p>
          <a:p>
            <a:pPr marL="0" indent="0" algn="just">
              <a:buNone/>
            </a:pPr>
            <a:r>
              <a:rPr lang="uk-UA" altLang="uk-UA" sz="3200" dirty="0" smtClean="0">
                <a:solidFill>
                  <a:srgbClr val="002949"/>
                </a:solidFill>
              </a:rPr>
              <a:t>Ключовий </a:t>
            </a:r>
            <a:r>
              <a:rPr lang="uk-UA" altLang="uk-UA" sz="3200" dirty="0">
                <a:solidFill>
                  <a:srgbClr val="002949"/>
                </a:solidFill>
              </a:rPr>
              <a:t>стандарт для суду: оцінюється не факт подання звіту, а те, чи підтверджує він реальне просування до повного виконання рішення.</a:t>
            </a:r>
            <a:endParaRPr lang="uk-UA" sz="3200" dirty="0"/>
          </a:p>
        </p:txBody>
      </p:sp>
      <p:sp>
        <p:nvSpPr>
          <p:cNvPr id="7175" name="Місце для номера слайда 2"/>
          <p:cNvSpPr>
            <a:spLocks noGrp="1" noChangeArrowheads="1"/>
          </p:cNvSpPr>
          <p:nvPr>
            <p:ph type="sldNum" sz="quarter" idx="12"/>
          </p:nvPr>
        </p:nvSpPr>
        <p:spPr bwMode="auto">
          <a:xfrm>
            <a:off x="8897938" y="5999163"/>
            <a:ext cx="27432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Roboto Condensed Light" panose="02000000000000000000" pitchFamily="2" charset="0"/>
              </a:defRPr>
            </a:lvl1pPr>
            <a:lvl2pPr marL="742950" indent="-285750">
              <a:lnSpc>
                <a:spcPct val="90000"/>
              </a:lnSpc>
              <a:spcBef>
                <a:spcPts val="500"/>
              </a:spcBef>
              <a:buFont typeface="Arial" panose="020B0604020202020204" pitchFamily="34" charset="0"/>
              <a:buChar char="•"/>
              <a:defRPr sz="2400">
                <a:solidFill>
                  <a:schemeClr val="tx1"/>
                </a:solidFill>
                <a:latin typeface="Roboto Condensed Light" panose="02000000000000000000" pitchFamily="2" charset="0"/>
              </a:defRPr>
            </a:lvl2pPr>
            <a:lvl3pPr marL="1143000" indent="-228600">
              <a:lnSpc>
                <a:spcPct val="90000"/>
              </a:lnSpc>
              <a:spcBef>
                <a:spcPts val="500"/>
              </a:spcBef>
              <a:buFont typeface="Arial" panose="020B0604020202020204" pitchFamily="34" charset="0"/>
              <a:buChar char="•"/>
              <a:defRPr sz="2000">
                <a:solidFill>
                  <a:schemeClr val="tx1"/>
                </a:solidFill>
                <a:latin typeface="Roboto Condensed Light" panose="02000000000000000000" pitchFamily="2" charset="0"/>
              </a:defRPr>
            </a:lvl3pPr>
            <a:lvl4pPr marL="16002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4pPr>
            <a:lvl5pPr marL="20574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9pPr>
          </a:lstStyle>
          <a:p>
            <a:pPr>
              <a:lnSpc>
                <a:spcPct val="100000"/>
              </a:lnSpc>
              <a:spcBef>
                <a:spcPct val="0"/>
              </a:spcBef>
              <a:buFontTx/>
              <a:buNone/>
            </a:pPr>
            <a:fld id="{B1C7F860-905B-4F7D-8EB2-945D9C2B2581}" type="slidenum">
              <a:rPr lang="uk-UA" altLang="uk-UA" sz="1200">
                <a:solidFill>
                  <a:srgbClr val="898989"/>
                </a:solidFill>
              </a:rPr>
              <a:pPr>
                <a:lnSpc>
                  <a:spcPct val="100000"/>
                </a:lnSpc>
                <a:spcBef>
                  <a:spcPct val="0"/>
                </a:spcBef>
                <a:buFontTx/>
                <a:buNone/>
              </a:pPr>
              <a:t>10</a:t>
            </a:fld>
            <a:endParaRPr lang="uk-UA" altLang="uk-UA" sz="1200" dirty="0">
              <a:solidFill>
                <a:srgbClr val="898989"/>
              </a:solidFill>
            </a:endParaRPr>
          </a:p>
        </p:txBody>
      </p:sp>
    </p:spTree>
    <p:extLst>
      <p:ext uri="{BB962C8B-B14F-4D97-AF65-F5344CB8AC3E}">
        <p14:creationId xmlns:p14="http://schemas.microsoft.com/office/powerpoint/2010/main" val="223211259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7" name="Straight Connector 8"/>
          <p:cNvCxnSpPr/>
          <p:nvPr/>
        </p:nvCxnSpPr>
        <p:spPr>
          <a:xfrm>
            <a:off x="550863" y="6281738"/>
            <a:ext cx="336550" cy="0"/>
          </a:xfrm>
          <a:prstGeom prst="line">
            <a:avLst/>
          </a:prstGeom>
          <a:ln w="14224">
            <a:solidFill>
              <a:srgbClr val="00274E"/>
            </a:solidFill>
          </a:ln>
        </p:spPr>
        <p:style>
          <a:lnRef idx="1">
            <a:schemeClr val="accent1"/>
          </a:lnRef>
          <a:fillRef idx="0">
            <a:schemeClr val="accent1"/>
          </a:fillRef>
          <a:effectRef idx="0">
            <a:schemeClr val="accent1"/>
          </a:effectRef>
          <a:fontRef idx="minor">
            <a:schemeClr val="tx1"/>
          </a:fontRef>
        </p:style>
      </p:cxnSp>
      <p:sp>
        <p:nvSpPr>
          <p:cNvPr id="7171" name="Subtitle 2"/>
          <p:cNvSpPr txBox="1">
            <a:spLocks noChangeArrowheads="1"/>
          </p:cNvSpPr>
          <p:nvPr/>
        </p:nvSpPr>
        <p:spPr bwMode="auto">
          <a:xfrm>
            <a:off x="452438" y="5919788"/>
            <a:ext cx="1158875" cy="403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defTabSz="1008063">
              <a:lnSpc>
                <a:spcPct val="90000"/>
              </a:lnSpc>
              <a:spcBef>
                <a:spcPts val="1000"/>
              </a:spcBef>
              <a:buFont typeface="Arial" panose="020B0604020202020204" pitchFamily="34" charset="0"/>
              <a:buChar char="•"/>
              <a:defRPr sz="2800">
                <a:solidFill>
                  <a:schemeClr val="tx1"/>
                </a:solidFill>
                <a:latin typeface="Roboto Condensed Light" panose="02000000000000000000" pitchFamily="2" charset="0"/>
              </a:defRPr>
            </a:lvl1pPr>
            <a:lvl2pPr marL="742950" indent="-285750" defTabSz="1008063">
              <a:lnSpc>
                <a:spcPct val="90000"/>
              </a:lnSpc>
              <a:spcBef>
                <a:spcPts val="500"/>
              </a:spcBef>
              <a:buFont typeface="Arial" panose="020B0604020202020204" pitchFamily="34" charset="0"/>
              <a:buChar char="•"/>
              <a:defRPr sz="2400">
                <a:solidFill>
                  <a:schemeClr val="tx1"/>
                </a:solidFill>
                <a:latin typeface="Roboto Condensed Light" panose="02000000000000000000" pitchFamily="2" charset="0"/>
              </a:defRPr>
            </a:lvl2pPr>
            <a:lvl3pPr marL="1143000" indent="-228600" defTabSz="1008063">
              <a:lnSpc>
                <a:spcPct val="90000"/>
              </a:lnSpc>
              <a:spcBef>
                <a:spcPts val="500"/>
              </a:spcBef>
              <a:buFont typeface="Arial" panose="020B0604020202020204" pitchFamily="34" charset="0"/>
              <a:buChar char="•"/>
              <a:defRPr sz="2000">
                <a:solidFill>
                  <a:schemeClr val="tx1"/>
                </a:solidFill>
                <a:latin typeface="Roboto Condensed Light" panose="02000000000000000000" pitchFamily="2" charset="0"/>
              </a:defRPr>
            </a:lvl3pPr>
            <a:lvl4pPr marL="1600200" indent="-228600" defTabSz="1008063">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4pPr>
            <a:lvl5pPr marL="2057400" indent="-228600" defTabSz="1008063">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5pPr>
            <a:lvl6pPr marL="2514600" indent="-228600" defTabSz="1008063"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6pPr>
            <a:lvl7pPr marL="2971800" indent="-228600" defTabSz="1008063"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7pPr>
            <a:lvl8pPr marL="3429000" indent="-228600" defTabSz="1008063"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8pPr>
            <a:lvl9pPr marL="3886200" indent="-228600" defTabSz="1008063"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9pPr>
          </a:lstStyle>
          <a:p>
            <a:pPr>
              <a:lnSpc>
                <a:spcPct val="114000"/>
              </a:lnSpc>
              <a:spcBef>
                <a:spcPct val="0"/>
              </a:spcBef>
              <a:buFont typeface="Arial" panose="020B0604020202020204" pitchFamily="34" charset="0"/>
              <a:buNone/>
            </a:pPr>
            <a:r>
              <a:rPr lang="uk-UA" altLang="ru-RU" sz="1200" dirty="0">
                <a:solidFill>
                  <a:srgbClr val="00274E"/>
                </a:solidFill>
              </a:rPr>
              <a:t>Верховний Суд</a:t>
            </a:r>
            <a:endParaRPr lang="en-US" altLang="ru-RU" sz="1200" dirty="0">
              <a:solidFill>
                <a:srgbClr val="00274E"/>
              </a:solidFill>
            </a:endParaRPr>
          </a:p>
        </p:txBody>
      </p:sp>
      <p:sp>
        <p:nvSpPr>
          <p:cNvPr id="7172" name="Text Placeholder 12"/>
          <p:cNvSpPr txBox="1">
            <a:spLocks noChangeArrowheads="1"/>
          </p:cNvSpPr>
          <p:nvPr/>
        </p:nvSpPr>
        <p:spPr bwMode="auto">
          <a:xfrm>
            <a:off x="1876425" y="5999163"/>
            <a:ext cx="9042400" cy="323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Roboto Condensed Light" panose="02000000000000000000" pitchFamily="2" charset="0"/>
              </a:defRPr>
            </a:lvl1pPr>
            <a:lvl2pPr marL="742950" indent="-285750">
              <a:lnSpc>
                <a:spcPct val="90000"/>
              </a:lnSpc>
              <a:spcBef>
                <a:spcPts val="500"/>
              </a:spcBef>
              <a:buFont typeface="Arial" panose="020B0604020202020204" pitchFamily="34" charset="0"/>
              <a:buChar char="•"/>
              <a:defRPr sz="2400">
                <a:solidFill>
                  <a:schemeClr val="tx1"/>
                </a:solidFill>
                <a:latin typeface="Roboto Condensed Light" panose="02000000000000000000" pitchFamily="2" charset="0"/>
              </a:defRPr>
            </a:lvl2pPr>
            <a:lvl3pPr marL="1143000" indent="-228600">
              <a:lnSpc>
                <a:spcPct val="90000"/>
              </a:lnSpc>
              <a:spcBef>
                <a:spcPts val="500"/>
              </a:spcBef>
              <a:buFont typeface="Arial" panose="020B0604020202020204" pitchFamily="34" charset="0"/>
              <a:buChar char="•"/>
              <a:defRPr sz="2000">
                <a:solidFill>
                  <a:schemeClr val="tx1"/>
                </a:solidFill>
                <a:latin typeface="Roboto Condensed Light" panose="02000000000000000000" pitchFamily="2" charset="0"/>
              </a:defRPr>
            </a:lvl3pPr>
            <a:lvl4pPr marL="16002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4pPr>
            <a:lvl5pPr marL="20574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9pPr>
          </a:lstStyle>
          <a:p>
            <a:pPr algn="just">
              <a:spcBef>
                <a:spcPct val="0"/>
              </a:spcBef>
              <a:buFont typeface="Arial" panose="020B0604020202020204" pitchFamily="34" charset="0"/>
              <a:buNone/>
            </a:pPr>
            <a:r>
              <a:rPr lang="ru-RU" altLang="uk-UA" sz="1200" dirty="0" smtClean="0">
                <a:solidFill>
                  <a:srgbClr val="002949"/>
                </a:solidFill>
                <a:ea typeface="Roboto Condensed Light" panose="02000000000000000000" pitchFamily="2" charset="0"/>
                <a:cs typeface="Roboto Condensed Light" panose="02000000000000000000" pitchFamily="2" charset="0"/>
              </a:rPr>
              <a:t>Звіт про виконання судового рішення у публічно-правових спорах: стандарти ВС та проблеми застосування</a:t>
            </a:r>
            <a:endParaRPr lang="ru-RU" altLang="uk-UA" sz="1200" dirty="0">
              <a:solidFill>
                <a:srgbClr val="002949"/>
              </a:solidFill>
              <a:ea typeface="Roboto Condensed Light" panose="02000000000000000000" pitchFamily="2" charset="0"/>
              <a:cs typeface="Roboto Condensed Light" panose="02000000000000000000" pitchFamily="2" charset="0"/>
            </a:endParaRPr>
          </a:p>
        </p:txBody>
      </p:sp>
      <p:sp>
        <p:nvSpPr>
          <p:cNvPr id="7173" name="Заголовок 2"/>
          <p:cNvSpPr>
            <a:spLocks noGrp="1"/>
          </p:cNvSpPr>
          <p:nvPr>
            <p:ph type="title"/>
          </p:nvPr>
        </p:nvSpPr>
        <p:spPr>
          <a:xfrm>
            <a:off x="719138" y="320040"/>
            <a:ext cx="10515600" cy="1082040"/>
          </a:xfrm>
        </p:spPr>
        <p:txBody>
          <a:bodyPr/>
          <a:lstStyle/>
          <a:p>
            <a:pPr algn="ctr"/>
            <a:r>
              <a:rPr lang="uk-UA" altLang="uk-UA" sz="4000" b="1" dirty="0" smtClean="0">
                <a:solidFill>
                  <a:srgbClr val="004E9E"/>
                </a:solidFill>
              </a:rPr>
              <a:t>Наслідки неприйняття або неподання звіту: штраф, новий строк, зміна способу виконання</a:t>
            </a:r>
            <a:endParaRPr lang="uk-UA" altLang="uk-UA" sz="4000" b="1" dirty="0">
              <a:solidFill>
                <a:srgbClr val="004E9E"/>
              </a:solidFill>
            </a:endParaRPr>
          </a:p>
        </p:txBody>
      </p:sp>
      <p:sp>
        <p:nvSpPr>
          <p:cNvPr id="7174" name="Объект 3"/>
          <p:cNvSpPr>
            <a:spLocks noGrp="1"/>
          </p:cNvSpPr>
          <p:nvPr>
            <p:ph idx="1"/>
          </p:nvPr>
        </p:nvSpPr>
        <p:spPr>
          <a:xfrm>
            <a:off x="465138" y="1615440"/>
            <a:ext cx="11139487" cy="4263074"/>
          </a:xfrm>
        </p:spPr>
        <p:txBody>
          <a:bodyPr/>
          <a:lstStyle/>
          <a:p>
            <a:pPr marL="0" indent="0" algn="just">
              <a:buNone/>
            </a:pPr>
            <a:r>
              <a:rPr lang="uk-UA" altLang="uk-UA" sz="3000" dirty="0" smtClean="0">
                <a:solidFill>
                  <a:srgbClr val="002949"/>
                </a:solidFill>
              </a:rPr>
              <a:t>У разі неприйняття або неподання звіту суд може застосувати штраф, встановити новий строк для подання звіту або розглянути питання про зміну способу і порядку виконання рішення. </a:t>
            </a:r>
          </a:p>
          <a:p>
            <a:pPr marL="0" indent="0" algn="just">
              <a:buNone/>
            </a:pPr>
            <a:r>
              <a:rPr lang="ru-RU" altLang="uk-UA" sz="3000" dirty="0">
                <a:solidFill>
                  <a:srgbClr val="002949"/>
                </a:solidFill>
              </a:rPr>
              <a:t>У КАСУ штраф </a:t>
            </a:r>
            <a:r>
              <a:rPr lang="uk-UA" altLang="uk-UA" sz="3000" dirty="0" smtClean="0">
                <a:solidFill>
                  <a:srgbClr val="002949"/>
                </a:solidFill>
              </a:rPr>
              <a:t>адресований керівнику суб’єкта владних повноважень, а в окремих випадках — членам колегіального органу; у ГПК штраф може застосовуватися до боржника або його керівника, якщо боржником є юридична особа</a:t>
            </a:r>
            <a:r>
              <a:rPr lang="uk-UA" altLang="uk-UA" sz="3000" dirty="0" smtClean="0">
                <a:solidFill>
                  <a:srgbClr val="002949"/>
                </a:solidFill>
              </a:rPr>
              <a:t>. </a:t>
            </a:r>
            <a:endParaRPr lang="uk-UA" altLang="uk-UA" sz="3000" dirty="0" smtClean="0">
              <a:solidFill>
                <a:srgbClr val="002949"/>
              </a:solidFill>
            </a:endParaRPr>
          </a:p>
          <a:p>
            <a:pPr marL="0" indent="0" algn="just">
              <a:buNone/>
            </a:pPr>
            <a:r>
              <a:rPr lang="uk-UA" altLang="uk-UA" sz="3000" dirty="0" smtClean="0">
                <a:solidFill>
                  <a:srgbClr val="002949"/>
                </a:solidFill>
              </a:rPr>
              <a:t>Практичне значення цієї моделі полягає в тому, що звіт може стати процесуальним “містком” від констатації невиконання до більш ефективного способу примусового виконання.</a:t>
            </a:r>
            <a:endParaRPr lang="uk-UA" sz="3000" dirty="0"/>
          </a:p>
        </p:txBody>
      </p:sp>
      <p:sp>
        <p:nvSpPr>
          <p:cNvPr id="7175" name="Місце для номера слайда 2"/>
          <p:cNvSpPr>
            <a:spLocks noGrp="1" noChangeArrowheads="1"/>
          </p:cNvSpPr>
          <p:nvPr>
            <p:ph type="sldNum" sz="quarter" idx="12"/>
          </p:nvPr>
        </p:nvSpPr>
        <p:spPr bwMode="auto">
          <a:xfrm>
            <a:off x="8897938" y="5999163"/>
            <a:ext cx="27432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Roboto Condensed Light" panose="02000000000000000000" pitchFamily="2" charset="0"/>
              </a:defRPr>
            </a:lvl1pPr>
            <a:lvl2pPr marL="742950" indent="-285750">
              <a:lnSpc>
                <a:spcPct val="90000"/>
              </a:lnSpc>
              <a:spcBef>
                <a:spcPts val="500"/>
              </a:spcBef>
              <a:buFont typeface="Arial" panose="020B0604020202020204" pitchFamily="34" charset="0"/>
              <a:buChar char="•"/>
              <a:defRPr sz="2400">
                <a:solidFill>
                  <a:schemeClr val="tx1"/>
                </a:solidFill>
                <a:latin typeface="Roboto Condensed Light" panose="02000000000000000000" pitchFamily="2" charset="0"/>
              </a:defRPr>
            </a:lvl2pPr>
            <a:lvl3pPr marL="1143000" indent="-228600">
              <a:lnSpc>
                <a:spcPct val="90000"/>
              </a:lnSpc>
              <a:spcBef>
                <a:spcPts val="500"/>
              </a:spcBef>
              <a:buFont typeface="Arial" panose="020B0604020202020204" pitchFamily="34" charset="0"/>
              <a:buChar char="•"/>
              <a:defRPr sz="2000">
                <a:solidFill>
                  <a:schemeClr val="tx1"/>
                </a:solidFill>
                <a:latin typeface="Roboto Condensed Light" panose="02000000000000000000" pitchFamily="2" charset="0"/>
              </a:defRPr>
            </a:lvl3pPr>
            <a:lvl4pPr marL="16002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4pPr>
            <a:lvl5pPr marL="20574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9pPr>
          </a:lstStyle>
          <a:p>
            <a:pPr>
              <a:lnSpc>
                <a:spcPct val="100000"/>
              </a:lnSpc>
              <a:spcBef>
                <a:spcPct val="0"/>
              </a:spcBef>
              <a:buFontTx/>
              <a:buNone/>
            </a:pPr>
            <a:fld id="{B1C7F860-905B-4F7D-8EB2-945D9C2B2581}" type="slidenum">
              <a:rPr lang="uk-UA" altLang="uk-UA" sz="1200">
                <a:solidFill>
                  <a:srgbClr val="898989"/>
                </a:solidFill>
              </a:rPr>
              <a:pPr>
                <a:lnSpc>
                  <a:spcPct val="100000"/>
                </a:lnSpc>
                <a:spcBef>
                  <a:spcPct val="0"/>
                </a:spcBef>
                <a:buFontTx/>
                <a:buNone/>
              </a:pPr>
              <a:t>11</a:t>
            </a:fld>
            <a:endParaRPr lang="uk-UA" altLang="uk-UA" sz="1200" dirty="0">
              <a:solidFill>
                <a:srgbClr val="898989"/>
              </a:solidFill>
            </a:endParaRPr>
          </a:p>
        </p:txBody>
      </p:sp>
    </p:spTree>
    <p:extLst>
      <p:ext uri="{BB962C8B-B14F-4D97-AF65-F5344CB8AC3E}">
        <p14:creationId xmlns:p14="http://schemas.microsoft.com/office/powerpoint/2010/main" val="421934682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7" name="Straight Connector 8"/>
          <p:cNvCxnSpPr/>
          <p:nvPr/>
        </p:nvCxnSpPr>
        <p:spPr>
          <a:xfrm>
            <a:off x="550863" y="6281738"/>
            <a:ext cx="336550" cy="0"/>
          </a:xfrm>
          <a:prstGeom prst="line">
            <a:avLst/>
          </a:prstGeom>
          <a:ln w="14224">
            <a:solidFill>
              <a:srgbClr val="00274E"/>
            </a:solidFill>
          </a:ln>
        </p:spPr>
        <p:style>
          <a:lnRef idx="1">
            <a:schemeClr val="accent1"/>
          </a:lnRef>
          <a:fillRef idx="0">
            <a:schemeClr val="accent1"/>
          </a:fillRef>
          <a:effectRef idx="0">
            <a:schemeClr val="accent1"/>
          </a:effectRef>
          <a:fontRef idx="minor">
            <a:schemeClr val="tx1"/>
          </a:fontRef>
        </p:style>
      </p:cxnSp>
      <p:sp>
        <p:nvSpPr>
          <p:cNvPr id="7171" name="Subtitle 2"/>
          <p:cNvSpPr txBox="1">
            <a:spLocks noChangeArrowheads="1"/>
          </p:cNvSpPr>
          <p:nvPr/>
        </p:nvSpPr>
        <p:spPr bwMode="auto">
          <a:xfrm>
            <a:off x="452438" y="5919788"/>
            <a:ext cx="1158875" cy="403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defTabSz="1008063">
              <a:lnSpc>
                <a:spcPct val="90000"/>
              </a:lnSpc>
              <a:spcBef>
                <a:spcPts val="1000"/>
              </a:spcBef>
              <a:buFont typeface="Arial" panose="020B0604020202020204" pitchFamily="34" charset="0"/>
              <a:buChar char="•"/>
              <a:defRPr sz="2800">
                <a:solidFill>
                  <a:schemeClr val="tx1"/>
                </a:solidFill>
                <a:latin typeface="Roboto Condensed Light" panose="02000000000000000000" pitchFamily="2" charset="0"/>
              </a:defRPr>
            </a:lvl1pPr>
            <a:lvl2pPr marL="742950" indent="-285750" defTabSz="1008063">
              <a:lnSpc>
                <a:spcPct val="90000"/>
              </a:lnSpc>
              <a:spcBef>
                <a:spcPts val="500"/>
              </a:spcBef>
              <a:buFont typeface="Arial" panose="020B0604020202020204" pitchFamily="34" charset="0"/>
              <a:buChar char="•"/>
              <a:defRPr sz="2400">
                <a:solidFill>
                  <a:schemeClr val="tx1"/>
                </a:solidFill>
                <a:latin typeface="Roboto Condensed Light" panose="02000000000000000000" pitchFamily="2" charset="0"/>
              </a:defRPr>
            </a:lvl2pPr>
            <a:lvl3pPr marL="1143000" indent="-228600" defTabSz="1008063">
              <a:lnSpc>
                <a:spcPct val="90000"/>
              </a:lnSpc>
              <a:spcBef>
                <a:spcPts val="500"/>
              </a:spcBef>
              <a:buFont typeface="Arial" panose="020B0604020202020204" pitchFamily="34" charset="0"/>
              <a:buChar char="•"/>
              <a:defRPr sz="2000">
                <a:solidFill>
                  <a:schemeClr val="tx1"/>
                </a:solidFill>
                <a:latin typeface="Roboto Condensed Light" panose="02000000000000000000" pitchFamily="2" charset="0"/>
              </a:defRPr>
            </a:lvl3pPr>
            <a:lvl4pPr marL="1600200" indent="-228600" defTabSz="1008063">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4pPr>
            <a:lvl5pPr marL="2057400" indent="-228600" defTabSz="1008063">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5pPr>
            <a:lvl6pPr marL="2514600" indent="-228600" defTabSz="1008063"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6pPr>
            <a:lvl7pPr marL="2971800" indent="-228600" defTabSz="1008063"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7pPr>
            <a:lvl8pPr marL="3429000" indent="-228600" defTabSz="1008063"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8pPr>
            <a:lvl9pPr marL="3886200" indent="-228600" defTabSz="1008063"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9pPr>
          </a:lstStyle>
          <a:p>
            <a:pPr>
              <a:lnSpc>
                <a:spcPct val="114000"/>
              </a:lnSpc>
              <a:spcBef>
                <a:spcPct val="0"/>
              </a:spcBef>
              <a:buFont typeface="Arial" panose="020B0604020202020204" pitchFamily="34" charset="0"/>
              <a:buNone/>
            </a:pPr>
            <a:r>
              <a:rPr lang="uk-UA" altLang="ru-RU" sz="1200" dirty="0">
                <a:solidFill>
                  <a:srgbClr val="00274E"/>
                </a:solidFill>
              </a:rPr>
              <a:t>Верховний Суд</a:t>
            </a:r>
            <a:endParaRPr lang="en-US" altLang="ru-RU" sz="1200" dirty="0">
              <a:solidFill>
                <a:srgbClr val="00274E"/>
              </a:solidFill>
            </a:endParaRPr>
          </a:p>
        </p:txBody>
      </p:sp>
      <p:sp>
        <p:nvSpPr>
          <p:cNvPr id="7172" name="Text Placeholder 12"/>
          <p:cNvSpPr txBox="1">
            <a:spLocks noChangeArrowheads="1"/>
          </p:cNvSpPr>
          <p:nvPr/>
        </p:nvSpPr>
        <p:spPr bwMode="auto">
          <a:xfrm>
            <a:off x="1876425" y="5999163"/>
            <a:ext cx="9042400" cy="323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Roboto Condensed Light" panose="02000000000000000000" pitchFamily="2" charset="0"/>
              </a:defRPr>
            </a:lvl1pPr>
            <a:lvl2pPr marL="742950" indent="-285750">
              <a:lnSpc>
                <a:spcPct val="90000"/>
              </a:lnSpc>
              <a:spcBef>
                <a:spcPts val="500"/>
              </a:spcBef>
              <a:buFont typeface="Arial" panose="020B0604020202020204" pitchFamily="34" charset="0"/>
              <a:buChar char="•"/>
              <a:defRPr sz="2400">
                <a:solidFill>
                  <a:schemeClr val="tx1"/>
                </a:solidFill>
                <a:latin typeface="Roboto Condensed Light" panose="02000000000000000000" pitchFamily="2" charset="0"/>
              </a:defRPr>
            </a:lvl2pPr>
            <a:lvl3pPr marL="1143000" indent="-228600">
              <a:lnSpc>
                <a:spcPct val="90000"/>
              </a:lnSpc>
              <a:spcBef>
                <a:spcPts val="500"/>
              </a:spcBef>
              <a:buFont typeface="Arial" panose="020B0604020202020204" pitchFamily="34" charset="0"/>
              <a:buChar char="•"/>
              <a:defRPr sz="2000">
                <a:solidFill>
                  <a:schemeClr val="tx1"/>
                </a:solidFill>
                <a:latin typeface="Roboto Condensed Light" panose="02000000000000000000" pitchFamily="2" charset="0"/>
              </a:defRPr>
            </a:lvl3pPr>
            <a:lvl4pPr marL="16002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4pPr>
            <a:lvl5pPr marL="20574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9pPr>
          </a:lstStyle>
          <a:p>
            <a:pPr algn="just">
              <a:spcBef>
                <a:spcPct val="0"/>
              </a:spcBef>
              <a:buFont typeface="Arial" panose="020B0604020202020204" pitchFamily="34" charset="0"/>
              <a:buNone/>
            </a:pPr>
            <a:r>
              <a:rPr lang="ru-RU" altLang="uk-UA" sz="1200" dirty="0" smtClean="0">
                <a:solidFill>
                  <a:srgbClr val="002949"/>
                </a:solidFill>
                <a:ea typeface="Roboto Condensed Light" panose="02000000000000000000" pitchFamily="2" charset="0"/>
                <a:cs typeface="Roboto Condensed Light" panose="02000000000000000000" pitchFamily="2" charset="0"/>
              </a:rPr>
              <a:t>Звіт про виконання судового рішення у публічно-правових спорах: стандарти ВС та проблеми застосування</a:t>
            </a:r>
            <a:endParaRPr lang="ru-RU" altLang="uk-UA" sz="1200" dirty="0">
              <a:solidFill>
                <a:srgbClr val="002949"/>
              </a:solidFill>
              <a:ea typeface="Roboto Condensed Light" panose="02000000000000000000" pitchFamily="2" charset="0"/>
              <a:cs typeface="Roboto Condensed Light" panose="02000000000000000000" pitchFamily="2" charset="0"/>
            </a:endParaRPr>
          </a:p>
        </p:txBody>
      </p:sp>
      <p:sp>
        <p:nvSpPr>
          <p:cNvPr id="7173" name="Заголовок 2"/>
          <p:cNvSpPr>
            <a:spLocks noGrp="1"/>
          </p:cNvSpPr>
          <p:nvPr>
            <p:ph type="title"/>
          </p:nvPr>
        </p:nvSpPr>
        <p:spPr>
          <a:xfrm>
            <a:off x="719138" y="320040"/>
            <a:ext cx="10515600" cy="1082040"/>
          </a:xfrm>
        </p:spPr>
        <p:txBody>
          <a:bodyPr/>
          <a:lstStyle/>
          <a:p>
            <a:pPr algn="ctr"/>
            <a:r>
              <a:rPr lang="uk-UA" altLang="uk-UA" sz="4000" b="1" dirty="0" smtClean="0">
                <a:solidFill>
                  <a:srgbClr val="004E9E"/>
                </a:solidFill>
              </a:rPr>
              <a:t>Особливості ГПК: категорійні фільтри та публічний елемент у господарському процесі</a:t>
            </a:r>
            <a:endParaRPr lang="uk-UA" altLang="uk-UA" sz="4000" b="1" dirty="0">
              <a:solidFill>
                <a:srgbClr val="004E9E"/>
              </a:solidFill>
            </a:endParaRPr>
          </a:p>
        </p:txBody>
      </p:sp>
      <p:sp>
        <p:nvSpPr>
          <p:cNvPr id="7174" name="Объект 3"/>
          <p:cNvSpPr>
            <a:spLocks noGrp="1"/>
          </p:cNvSpPr>
          <p:nvPr>
            <p:ph idx="1"/>
          </p:nvPr>
        </p:nvSpPr>
        <p:spPr>
          <a:xfrm>
            <a:off x="465138" y="1615440"/>
            <a:ext cx="11139487" cy="4263074"/>
          </a:xfrm>
        </p:spPr>
        <p:txBody>
          <a:bodyPr/>
          <a:lstStyle/>
          <a:p>
            <a:pPr marL="0" indent="0" algn="just">
              <a:lnSpc>
                <a:spcPct val="100000"/>
              </a:lnSpc>
              <a:spcBef>
                <a:spcPts val="0"/>
              </a:spcBef>
              <a:buNone/>
            </a:pPr>
            <a:r>
              <a:rPr lang="uk-UA" altLang="uk-UA" sz="2900" dirty="0" smtClean="0">
                <a:solidFill>
                  <a:srgbClr val="002949"/>
                </a:solidFill>
              </a:rPr>
              <a:t>У </a:t>
            </a:r>
            <a:r>
              <a:rPr lang="uk-UA" altLang="uk-UA" sz="2900" dirty="0" smtClean="0">
                <a:solidFill>
                  <a:srgbClr val="002949"/>
                </a:solidFill>
              </a:rPr>
              <a:t>ГПК </a:t>
            </a:r>
            <a:r>
              <a:rPr lang="uk-UA" altLang="uk-UA" sz="2900" dirty="0" smtClean="0">
                <a:solidFill>
                  <a:srgbClr val="002949"/>
                </a:solidFill>
              </a:rPr>
              <a:t>звіт </a:t>
            </a:r>
            <a:r>
              <a:rPr lang="uk-UA" altLang="uk-UA" sz="2900" dirty="0" smtClean="0">
                <a:solidFill>
                  <a:srgbClr val="002949"/>
                </a:solidFill>
              </a:rPr>
              <a:t>застосовується </a:t>
            </a:r>
            <a:r>
              <a:rPr lang="uk-UA" altLang="uk-UA" sz="2900" dirty="0" smtClean="0">
                <a:solidFill>
                  <a:srgbClr val="002949"/>
                </a:solidFill>
              </a:rPr>
              <a:t>у справах про захист ділової репутації, спорах щодо економічної конкуренції, монополізму, недобросовісної конкуренції та інших немайнових спорах, а також має особливе значення за участю боржників державного чи комунального сектору. </a:t>
            </a:r>
          </a:p>
          <a:p>
            <a:pPr marL="0" indent="0" algn="just">
              <a:lnSpc>
                <a:spcPct val="100000"/>
              </a:lnSpc>
              <a:spcBef>
                <a:spcPts val="0"/>
              </a:spcBef>
              <a:buNone/>
            </a:pPr>
            <a:r>
              <a:rPr lang="uk-UA" altLang="uk-UA" sz="2900" dirty="0" smtClean="0">
                <a:solidFill>
                  <a:srgbClr val="002949"/>
                </a:solidFill>
              </a:rPr>
              <a:t>Це свідчить, що у господарському процесі механізм звіту спрямований передусім на ті ситуації, де виконання потребує активної поведінки боржника, а не лише стягнення коштів</a:t>
            </a:r>
            <a:r>
              <a:rPr lang="uk-UA" altLang="uk-UA" sz="2900" dirty="0" smtClean="0">
                <a:solidFill>
                  <a:srgbClr val="002949"/>
                </a:solidFill>
              </a:rPr>
              <a:t>.</a:t>
            </a:r>
            <a:endParaRPr lang="en-US" altLang="uk-UA" sz="2900" dirty="0" smtClean="0">
              <a:solidFill>
                <a:srgbClr val="002949"/>
              </a:solidFill>
            </a:endParaRPr>
          </a:p>
          <a:p>
            <a:pPr marL="0" indent="0" algn="just">
              <a:lnSpc>
                <a:spcPct val="100000"/>
              </a:lnSpc>
              <a:spcBef>
                <a:spcPts val="0"/>
              </a:spcBef>
              <a:buNone/>
            </a:pPr>
            <a:r>
              <a:rPr lang="uk-UA" sz="2900" dirty="0" smtClean="0"/>
              <a:t>Для ГПК істотними є також умова відкриття виконавчого провадження та спеціальні правила для боржників публічного сектору.</a:t>
            </a:r>
            <a:endParaRPr lang="uk-UA" sz="2900" dirty="0"/>
          </a:p>
        </p:txBody>
      </p:sp>
      <p:sp>
        <p:nvSpPr>
          <p:cNvPr id="7175" name="Місце для номера слайда 2"/>
          <p:cNvSpPr>
            <a:spLocks noGrp="1" noChangeArrowheads="1"/>
          </p:cNvSpPr>
          <p:nvPr>
            <p:ph type="sldNum" sz="quarter" idx="12"/>
          </p:nvPr>
        </p:nvSpPr>
        <p:spPr bwMode="auto">
          <a:xfrm>
            <a:off x="8897938" y="5999163"/>
            <a:ext cx="27432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Roboto Condensed Light" panose="02000000000000000000" pitchFamily="2" charset="0"/>
              </a:defRPr>
            </a:lvl1pPr>
            <a:lvl2pPr marL="742950" indent="-285750">
              <a:lnSpc>
                <a:spcPct val="90000"/>
              </a:lnSpc>
              <a:spcBef>
                <a:spcPts val="500"/>
              </a:spcBef>
              <a:buFont typeface="Arial" panose="020B0604020202020204" pitchFamily="34" charset="0"/>
              <a:buChar char="•"/>
              <a:defRPr sz="2400">
                <a:solidFill>
                  <a:schemeClr val="tx1"/>
                </a:solidFill>
                <a:latin typeface="Roboto Condensed Light" panose="02000000000000000000" pitchFamily="2" charset="0"/>
              </a:defRPr>
            </a:lvl2pPr>
            <a:lvl3pPr marL="1143000" indent="-228600">
              <a:lnSpc>
                <a:spcPct val="90000"/>
              </a:lnSpc>
              <a:spcBef>
                <a:spcPts val="500"/>
              </a:spcBef>
              <a:buFont typeface="Arial" panose="020B0604020202020204" pitchFamily="34" charset="0"/>
              <a:buChar char="•"/>
              <a:defRPr sz="2000">
                <a:solidFill>
                  <a:schemeClr val="tx1"/>
                </a:solidFill>
                <a:latin typeface="Roboto Condensed Light" panose="02000000000000000000" pitchFamily="2" charset="0"/>
              </a:defRPr>
            </a:lvl3pPr>
            <a:lvl4pPr marL="16002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4pPr>
            <a:lvl5pPr marL="20574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9pPr>
          </a:lstStyle>
          <a:p>
            <a:pPr>
              <a:lnSpc>
                <a:spcPct val="100000"/>
              </a:lnSpc>
              <a:spcBef>
                <a:spcPct val="0"/>
              </a:spcBef>
              <a:buFontTx/>
              <a:buNone/>
            </a:pPr>
            <a:fld id="{B1C7F860-905B-4F7D-8EB2-945D9C2B2581}" type="slidenum">
              <a:rPr lang="uk-UA" altLang="uk-UA" sz="1200">
                <a:solidFill>
                  <a:srgbClr val="898989"/>
                </a:solidFill>
              </a:rPr>
              <a:pPr>
                <a:lnSpc>
                  <a:spcPct val="100000"/>
                </a:lnSpc>
                <a:spcBef>
                  <a:spcPct val="0"/>
                </a:spcBef>
                <a:buFontTx/>
                <a:buNone/>
              </a:pPr>
              <a:t>12</a:t>
            </a:fld>
            <a:endParaRPr lang="uk-UA" altLang="uk-UA" sz="1200" dirty="0">
              <a:solidFill>
                <a:srgbClr val="898989"/>
              </a:solidFill>
            </a:endParaRPr>
          </a:p>
        </p:txBody>
      </p:sp>
    </p:spTree>
    <p:extLst>
      <p:ext uri="{BB962C8B-B14F-4D97-AF65-F5344CB8AC3E}">
        <p14:creationId xmlns:p14="http://schemas.microsoft.com/office/powerpoint/2010/main" val="12400161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7" name="Straight Connector 8"/>
          <p:cNvCxnSpPr/>
          <p:nvPr/>
        </p:nvCxnSpPr>
        <p:spPr>
          <a:xfrm>
            <a:off x="550863" y="6281738"/>
            <a:ext cx="336550" cy="0"/>
          </a:xfrm>
          <a:prstGeom prst="line">
            <a:avLst/>
          </a:prstGeom>
          <a:ln w="14224">
            <a:solidFill>
              <a:srgbClr val="00274E"/>
            </a:solidFill>
          </a:ln>
        </p:spPr>
        <p:style>
          <a:lnRef idx="1">
            <a:schemeClr val="accent1"/>
          </a:lnRef>
          <a:fillRef idx="0">
            <a:schemeClr val="accent1"/>
          </a:fillRef>
          <a:effectRef idx="0">
            <a:schemeClr val="accent1"/>
          </a:effectRef>
          <a:fontRef idx="minor">
            <a:schemeClr val="tx1"/>
          </a:fontRef>
        </p:style>
      </p:cxnSp>
      <p:sp>
        <p:nvSpPr>
          <p:cNvPr id="7171" name="Subtitle 2"/>
          <p:cNvSpPr txBox="1">
            <a:spLocks noChangeArrowheads="1"/>
          </p:cNvSpPr>
          <p:nvPr/>
        </p:nvSpPr>
        <p:spPr bwMode="auto">
          <a:xfrm>
            <a:off x="452438" y="5919788"/>
            <a:ext cx="1158875" cy="403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defTabSz="1008063">
              <a:lnSpc>
                <a:spcPct val="90000"/>
              </a:lnSpc>
              <a:spcBef>
                <a:spcPts val="1000"/>
              </a:spcBef>
              <a:buFont typeface="Arial" panose="020B0604020202020204" pitchFamily="34" charset="0"/>
              <a:buChar char="•"/>
              <a:defRPr sz="2800">
                <a:solidFill>
                  <a:schemeClr val="tx1"/>
                </a:solidFill>
                <a:latin typeface="Roboto Condensed Light" panose="02000000000000000000" pitchFamily="2" charset="0"/>
              </a:defRPr>
            </a:lvl1pPr>
            <a:lvl2pPr marL="742950" indent="-285750" defTabSz="1008063">
              <a:lnSpc>
                <a:spcPct val="90000"/>
              </a:lnSpc>
              <a:spcBef>
                <a:spcPts val="500"/>
              </a:spcBef>
              <a:buFont typeface="Arial" panose="020B0604020202020204" pitchFamily="34" charset="0"/>
              <a:buChar char="•"/>
              <a:defRPr sz="2400">
                <a:solidFill>
                  <a:schemeClr val="tx1"/>
                </a:solidFill>
                <a:latin typeface="Roboto Condensed Light" panose="02000000000000000000" pitchFamily="2" charset="0"/>
              </a:defRPr>
            </a:lvl2pPr>
            <a:lvl3pPr marL="1143000" indent="-228600" defTabSz="1008063">
              <a:lnSpc>
                <a:spcPct val="90000"/>
              </a:lnSpc>
              <a:spcBef>
                <a:spcPts val="500"/>
              </a:spcBef>
              <a:buFont typeface="Arial" panose="020B0604020202020204" pitchFamily="34" charset="0"/>
              <a:buChar char="•"/>
              <a:defRPr sz="2000">
                <a:solidFill>
                  <a:schemeClr val="tx1"/>
                </a:solidFill>
                <a:latin typeface="Roboto Condensed Light" panose="02000000000000000000" pitchFamily="2" charset="0"/>
              </a:defRPr>
            </a:lvl3pPr>
            <a:lvl4pPr marL="1600200" indent="-228600" defTabSz="1008063">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4pPr>
            <a:lvl5pPr marL="2057400" indent="-228600" defTabSz="1008063">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5pPr>
            <a:lvl6pPr marL="2514600" indent="-228600" defTabSz="1008063"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6pPr>
            <a:lvl7pPr marL="2971800" indent="-228600" defTabSz="1008063"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7pPr>
            <a:lvl8pPr marL="3429000" indent="-228600" defTabSz="1008063"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8pPr>
            <a:lvl9pPr marL="3886200" indent="-228600" defTabSz="1008063"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9pPr>
          </a:lstStyle>
          <a:p>
            <a:pPr>
              <a:lnSpc>
                <a:spcPct val="114000"/>
              </a:lnSpc>
              <a:spcBef>
                <a:spcPct val="0"/>
              </a:spcBef>
              <a:buFont typeface="Arial" panose="020B0604020202020204" pitchFamily="34" charset="0"/>
              <a:buNone/>
            </a:pPr>
            <a:r>
              <a:rPr lang="uk-UA" altLang="ru-RU" sz="1200" dirty="0">
                <a:solidFill>
                  <a:srgbClr val="00274E"/>
                </a:solidFill>
              </a:rPr>
              <a:t>Верховний Суд</a:t>
            </a:r>
            <a:endParaRPr lang="en-US" altLang="ru-RU" sz="1200" dirty="0">
              <a:solidFill>
                <a:srgbClr val="00274E"/>
              </a:solidFill>
            </a:endParaRPr>
          </a:p>
        </p:txBody>
      </p:sp>
      <p:sp>
        <p:nvSpPr>
          <p:cNvPr id="7172" name="Text Placeholder 12"/>
          <p:cNvSpPr txBox="1">
            <a:spLocks noChangeArrowheads="1"/>
          </p:cNvSpPr>
          <p:nvPr/>
        </p:nvSpPr>
        <p:spPr bwMode="auto">
          <a:xfrm>
            <a:off x="1876425" y="5999163"/>
            <a:ext cx="9042400" cy="323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Roboto Condensed Light" panose="02000000000000000000" pitchFamily="2" charset="0"/>
              </a:defRPr>
            </a:lvl1pPr>
            <a:lvl2pPr marL="742950" indent="-285750">
              <a:lnSpc>
                <a:spcPct val="90000"/>
              </a:lnSpc>
              <a:spcBef>
                <a:spcPts val="500"/>
              </a:spcBef>
              <a:buFont typeface="Arial" panose="020B0604020202020204" pitchFamily="34" charset="0"/>
              <a:buChar char="•"/>
              <a:defRPr sz="2400">
                <a:solidFill>
                  <a:schemeClr val="tx1"/>
                </a:solidFill>
                <a:latin typeface="Roboto Condensed Light" panose="02000000000000000000" pitchFamily="2" charset="0"/>
              </a:defRPr>
            </a:lvl2pPr>
            <a:lvl3pPr marL="1143000" indent="-228600">
              <a:lnSpc>
                <a:spcPct val="90000"/>
              </a:lnSpc>
              <a:spcBef>
                <a:spcPts val="500"/>
              </a:spcBef>
              <a:buFont typeface="Arial" panose="020B0604020202020204" pitchFamily="34" charset="0"/>
              <a:buChar char="•"/>
              <a:defRPr sz="2000">
                <a:solidFill>
                  <a:schemeClr val="tx1"/>
                </a:solidFill>
                <a:latin typeface="Roboto Condensed Light" panose="02000000000000000000" pitchFamily="2" charset="0"/>
              </a:defRPr>
            </a:lvl3pPr>
            <a:lvl4pPr marL="16002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4pPr>
            <a:lvl5pPr marL="20574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9pPr>
          </a:lstStyle>
          <a:p>
            <a:pPr algn="just">
              <a:spcBef>
                <a:spcPct val="0"/>
              </a:spcBef>
              <a:buFont typeface="Arial" panose="020B0604020202020204" pitchFamily="34" charset="0"/>
              <a:buNone/>
            </a:pPr>
            <a:r>
              <a:rPr lang="ru-RU" altLang="uk-UA" sz="1200" dirty="0" smtClean="0">
                <a:solidFill>
                  <a:srgbClr val="002949"/>
                </a:solidFill>
                <a:ea typeface="Roboto Condensed Light" panose="02000000000000000000" pitchFamily="2" charset="0"/>
                <a:cs typeface="Roboto Condensed Light" panose="02000000000000000000" pitchFamily="2" charset="0"/>
              </a:rPr>
              <a:t>Звіт про виконання судового рішення у публічно-правових спорах: стандарти ВС та проблеми застосування</a:t>
            </a:r>
            <a:endParaRPr lang="ru-RU" altLang="uk-UA" sz="1200" dirty="0">
              <a:solidFill>
                <a:srgbClr val="002949"/>
              </a:solidFill>
              <a:ea typeface="Roboto Condensed Light" panose="02000000000000000000" pitchFamily="2" charset="0"/>
              <a:cs typeface="Roboto Condensed Light" panose="02000000000000000000" pitchFamily="2" charset="0"/>
            </a:endParaRPr>
          </a:p>
        </p:txBody>
      </p:sp>
      <p:sp>
        <p:nvSpPr>
          <p:cNvPr id="7173" name="Заголовок 2"/>
          <p:cNvSpPr>
            <a:spLocks noGrp="1"/>
          </p:cNvSpPr>
          <p:nvPr>
            <p:ph type="title"/>
          </p:nvPr>
        </p:nvSpPr>
        <p:spPr>
          <a:xfrm>
            <a:off x="719138" y="566738"/>
            <a:ext cx="10515600" cy="708147"/>
          </a:xfrm>
        </p:spPr>
        <p:txBody>
          <a:bodyPr/>
          <a:lstStyle/>
          <a:p>
            <a:pPr algn="ctr"/>
            <a:r>
              <a:rPr lang="ru-RU" altLang="uk-UA" sz="3200" b="1" dirty="0" smtClean="0">
                <a:solidFill>
                  <a:srgbClr val="004E9E"/>
                </a:solidFill>
              </a:rPr>
              <a:t>ОСНОВНІ ПРАВОВІ ПІДХОДИ ВС</a:t>
            </a:r>
            <a:endParaRPr lang="ru-RU" altLang="uk-UA" sz="3200" b="1" dirty="0">
              <a:solidFill>
                <a:srgbClr val="004E9E"/>
              </a:solidFill>
            </a:endParaRPr>
          </a:p>
        </p:txBody>
      </p:sp>
      <p:sp>
        <p:nvSpPr>
          <p:cNvPr id="7174" name="Объект 3"/>
          <p:cNvSpPr>
            <a:spLocks noGrp="1"/>
          </p:cNvSpPr>
          <p:nvPr>
            <p:ph idx="1"/>
          </p:nvPr>
        </p:nvSpPr>
        <p:spPr>
          <a:xfrm>
            <a:off x="465138" y="1274886"/>
            <a:ext cx="11139487" cy="4603628"/>
          </a:xfrm>
        </p:spPr>
        <p:txBody>
          <a:bodyPr/>
          <a:lstStyle/>
          <a:p>
            <a:pPr marL="514350" indent="-514350" algn="just">
              <a:buAutoNum type="arabicPeriod"/>
            </a:pPr>
            <a:r>
              <a:rPr lang="uk-UA" altLang="uk-UA" dirty="0" smtClean="0">
                <a:solidFill>
                  <a:srgbClr val="002949"/>
                </a:solidFill>
              </a:rPr>
              <a:t>Для суду ключовим є не те, чи боржник повідомив про вчинення певних внутрішніх дій, а те, чи досягнуто результату, визначеного судовим рішенням. Звіт про виконання має підтверджувати повне, реальне й належне виконання рішення, а не містити власне тлумачення боржником того, чому рішення фактично не виконано або виконано інакше</a:t>
            </a:r>
            <a:r>
              <a:rPr lang="ru-RU" altLang="uk-UA" dirty="0" smtClean="0">
                <a:solidFill>
                  <a:srgbClr val="002949"/>
                </a:solidFill>
              </a:rPr>
              <a:t>.</a:t>
            </a:r>
          </a:p>
          <a:p>
            <a:pPr marL="457200" indent="-457200" algn="just">
              <a:buFont typeface="Arial" panose="020B0604020202020204" pitchFamily="34" charset="0"/>
              <a:buAutoNum type="arabicPeriod"/>
            </a:pPr>
            <a:r>
              <a:rPr lang="uk-UA" dirty="0"/>
              <a:t>Судовий контроль не є автоматичним продовженням розгляду справи після ухвалення рішення. Він доцільний тоді, коли є обґрунтовані підстави вважати, що без такого контролю рішення залишиться невиконаним, виконання буде істотно ускладненим або боржник створює перешкоди для його реалізації</a:t>
            </a:r>
            <a:r>
              <a:rPr lang="uk-UA" dirty="0" smtClean="0"/>
              <a:t>.</a:t>
            </a:r>
            <a:endParaRPr lang="uk-UA" dirty="0"/>
          </a:p>
        </p:txBody>
      </p:sp>
      <p:sp>
        <p:nvSpPr>
          <p:cNvPr id="7175" name="Місце для номера слайда 2"/>
          <p:cNvSpPr>
            <a:spLocks noGrp="1" noChangeArrowheads="1"/>
          </p:cNvSpPr>
          <p:nvPr>
            <p:ph type="sldNum" sz="quarter" idx="12"/>
          </p:nvPr>
        </p:nvSpPr>
        <p:spPr bwMode="auto">
          <a:xfrm>
            <a:off x="8897938" y="5999163"/>
            <a:ext cx="27432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Roboto Condensed Light" panose="02000000000000000000" pitchFamily="2" charset="0"/>
              </a:defRPr>
            </a:lvl1pPr>
            <a:lvl2pPr marL="742950" indent="-285750">
              <a:lnSpc>
                <a:spcPct val="90000"/>
              </a:lnSpc>
              <a:spcBef>
                <a:spcPts val="500"/>
              </a:spcBef>
              <a:buFont typeface="Arial" panose="020B0604020202020204" pitchFamily="34" charset="0"/>
              <a:buChar char="•"/>
              <a:defRPr sz="2400">
                <a:solidFill>
                  <a:schemeClr val="tx1"/>
                </a:solidFill>
                <a:latin typeface="Roboto Condensed Light" panose="02000000000000000000" pitchFamily="2" charset="0"/>
              </a:defRPr>
            </a:lvl2pPr>
            <a:lvl3pPr marL="1143000" indent="-228600">
              <a:lnSpc>
                <a:spcPct val="90000"/>
              </a:lnSpc>
              <a:spcBef>
                <a:spcPts val="500"/>
              </a:spcBef>
              <a:buFont typeface="Arial" panose="020B0604020202020204" pitchFamily="34" charset="0"/>
              <a:buChar char="•"/>
              <a:defRPr sz="2000">
                <a:solidFill>
                  <a:schemeClr val="tx1"/>
                </a:solidFill>
                <a:latin typeface="Roboto Condensed Light" panose="02000000000000000000" pitchFamily="2" charset="0"/>
              </a:defRPr>
            </a:lvl3pPr>
            <a:lvl4pPr marL="16002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4pPr>
            <a:lvl5pPr marL="20574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9pPr>
          </a:lstStyle>
          <a:p>
            <a:pPr>
              <a:lnSpc>
                <a:spcPct val="100000"/>
              </a:lnSpc>
              <a:spcBef>
                <a:spcPct val="0"/>
              </a:spcBef>
              <a:buFontTx/>
              <a:buNone/>
            </a:pPr>
            <a:fld id="{B1C7F860-905B-4F7D-8EB2-945D9C2B2581}" type="slidenum">
              <a:rPr lang="uk-UA" altLang="uk-UA" sz="1200">
                <a:solidFill>
                  <a:srgbClr val="898989"/>
                </a:solidFill>
              </a:rPr>
              <a:pPr>
                <a:lnSpc>
                  <a:spcPct val="100000"/>
                </a:lnSpc>
                <a:spcBef>
                  <a:spcPct val="0"/>
                </a:spcBef>
                <a:buFontTx/>
                <a:buNone/>
              </a:pPr>
              <a:t>13</a:t>
            </a:fld>
            <a:endParaRPr lang="uk-UA" altLang="uk-UA" sz="1200" dirty="0">
              <a:solidFill>
                <a:srgbClr val="898989"/>
              </a:solidFill>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7" name="Straight Connector 8"/>
          <p:cNvCxnSpPr/>
          <p:nvPr/>
        </p:nvCxnSpPr>
        <p:spPr>
          <a:xfrm>
            <a:off x="550863" y="6281738"/>
            <a:ext cx="336550" cy="0"/>
          </a:xfrm>
          <a:prstGeom prst="line">
            <a:avLst/>
          </a:prstGeom>
          <a:ln w="14224">
            <a:solidFill>
              <a:srgbClr val="00274E"/>
            </a:solidFill>
          </a:ln>
        </p:spPr>
        <p:style>
          <a:lnRef idx="1">
            <a:schemeClr val="accent1"/>
          </a:lnRef>
          <a:fillRef idx="0">
            <a:schemeClr val="accent1"/>
          </a:fillRef>
          <a:effectRef idx="0">
            <a:schemeClr val="accent1"/>
          </a:effectRef>
          <a:fontRef idx="minor">
            <a:schemeClr val="tx1"/>
          </a:fontRef>
        </p:style>
      </p:cxnSp>
      <p:sp>
        <p:nvSpPr>
          <p:cNvPr id="7171" name="Subtitle 2"/>
          <p:cNvSpPr txBox="1">
            <a:spLocks noChangeArrowheads="1"/>
          </p:cNvSpPr>
          <p:nvPr/>
        </p:nvSpPr>
        <p:spPr bwMode="auto">
          <a:xfrm>
            <a:off x="452438" y="5919788"/>
            <a:ext cx="1158875" cy="403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defTabSz="1008063">
              <a:lnSpc>
                <a:spcPct val="90000"/>
              </a:lnSpc>
              <a:spcBef>
                <a:spcPts val="1000"/>
              </a:spcBef>
              <a:buFont typeface="Arial" panose="020B0604020202020204" pitchFamily="34" charset="0"/>
              <a:buChar char="•"/>
              <a:defRPr sz="2800">
                <a:solidFill>
                  <a:schemeClr val="tx1"/>
                </a:solidFill>
                <a:latin typeface="Roboto Condensed Light" panose="02000000000000000000" pitchFamily="2" charset="0"/>
              </a:defRPr>
            </a:lvl1pPr>
            <a:lvl2pPr marL="742950" indent="-285750" defTabSz="1008063">
              <a:lnSpc>
                <a:spcPct val="90000"/>
              </a:lnSpc>
              <a:spcBef>
                <a:spcPts val="500"/>
              </a:spcBef>
              <a:buFont typeface="Arial" panose="020B0604020202020204" pitchFamily="34" charset="0"/>
              <a:buChar char="•"/>
              <a:defRPr sz="2400">
                <a:solidFill>
                  <a:schemeClr val="tx1"/>
                </a:solidFill>
                <a:latin typeface="Roboto Condensed Light" panose="02000000000000000000" pitchFamily="2" charset="0"/>
              </a:defRPr>
            </a:lvl2pPr>
            <a:lvl3pPr marL="1143000" indent="-228600" defTabSz="1008063">
              <a:lnSpc>
                <a:spcPct val="90000"/>
              </a:lnSpc>
              <a:spcBef>
                <a:spcPts val="500"/>
              </a:spcBef>
              <a:buFont typeface="Arial" panose="020B0604020202020204" pitchFamily="34" charset="0"/>
              <a:buChar char="•"/>
              <a:defRPr sz="2000">
                <a:solidFill>
                  <a:schemeClr val="tx1"/>
                </a:solidFill>
                <a:latin typeface="Roboto Condensed Light" panose="02000000000000000000" pitchFamily="2" charset="0"/>
              </a:defRPr>
            </a:lvl3pPr>
            <a:lvl4pPr marL="1600200" indent="-228600" defTabSz="1008063">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4pPr>
            <a:lvl5pPr marL="2057400" indent="-228600" defTabSz="1008063">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5pPr>
            <a:lvl6pPr marL="2514600" indent="-228600" defTabSz="1008063"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6pPr>
            <a:lvl7pPr marL="2971800" indent="-228600" defTabSz="1008063"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7pPr>
            <a:lvl8pPr marL="3429000" indent="-228600" defTabSz="1008063"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8pPr>
            <a:lvl9pPr marL="3886200" indent="-228600" defTabSz="1008063"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9pPr>
          </a:lstStyle>
          <a:p>
            <a:pPr>
              <a:lnSpc>
                <a:spcPct val="114000"/>
              </a:lnSpc>
              <a:spcBef>
                <a:spcPct val="0"/>
              </a:spcBef>
              <a:buFont typeface="Arial" panose="020B0604020202020204" pitchFamily="34" charset="0"/>
              <a:buNone/>
            </a:pPr>
            <a:r>
              <a:rPr lang="uk-UA" altLang="ru-RU" sz="1200" dirty="0">
                <a:solidFill>
                  <a:srgbClr val="00274E"/>
                </a:solidFill>
              </a:rPr>
              <a:t>Верховний Суд</a:t>
            </a:r>
            <a:endParaRPr lang="en-US" altLang="ru-RU" sz="1200" dirty="0">
              <a:solidFill>
                <a:srgbClr val="00274E"/>
              </a:solidFill>
            </a:endParaRPr>
          </a:p>
        </p:txBody>
      </p:sp>
      <p:sp>
        <p:nvSpPr>
          <p:cNvPr id="7172" name="Text Placeholder 12"/>
          <p:cNvSpPr txBox="1">
            <a:spLocks noChangeArrowheads="1"/>
          </p:cNvSpPr>
          <p:nvPr/>
        </p:nvSpPr>
        <p:spPr bwMode="auto">
          <a:xfrm>
            <a:off x="1876425" y="5999163"/>
            <a:ext cx="9042400" cy="323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Roboto Condensed Light" panose="02000000000000000000" pitchFamily="2" charset="0"/>
              </a:defRPr>
            </a:lvl1pPr>
            <a:lvl2pPr marL="742950" indent="-285750">
              <a:lnSpc>
                <a:spcPct val="90000"/>
              </a:lnSpc>
              <a:spcBef>
                <a:spcPts val="500"/>
              </a:spcBef>
              <a:buFont typeface="Arial" panose="020B0604020202020204" pitchFamily="34" charset="0"/>
              <a:buChar char="•"/>
              <a:defRPr sz="2400">
                <a:solidFill>
                  <a:schemeClr val="tx1"/>
                </a:solidFill>
                <a:latin typeface="Roboto Condensed Light" panose="02000000000000000000" pitchFamily="2" charset="0"/>
              </a:defRPr>
            </a:lvl2pPr>
            <a:lvl3pPr marL="1143000" indent="-228600">
              <a:lnSpc>
                <a:spcPct val="90000"/>
              </a:lnSpc>
              <a:spcBef>
                <a:spcPts val="500"/>
              </a:spcBef>
              <a:buFont typeface="Arial" panose="020B0604020202020204" pitchFamily="34" charset="0"/>
              <a:buChar char="•"/>
              <a:defRPr sz="2000">
                <a:solidFill>
                  <a:schemeClr val="tx1"/>
                </a:solidFill>
                <a:latin typeface="Roboto Condensed Light" panose="02000000000000000000" pitchFamily="2" charset="0"/>
              </a:defRPr>
            </a:lvl3pPr>
            <a:lvl4pPr marL="16002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4pPr>
            <a:lvl5pPr marL="20574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9pPr>
          </a:lstStyle>
          <a:p>
            <a:pPr algn="just">
              <a:spcBef>
                <a:spcPct val="0"/>
              </a:spcBef>
              <a:buFont typeface="Arial" panose="020B0604020202020204" pitchFamily="34" charset="0"/>
              <a:buNone/>
            </a:pPr>
            <a:r>
              <a:rPr lang="ru-RU" altLang="uk-UA" sz="1200" dirty="0" smtClean="0">
                <a:solidFill>
                  <a:srgbClr val="002949"/>
                </a:solidFill>
                <a:ea typeface="Roboto Condensed Light" panose="02000000000000000000" pitchFamily="2" charset="0"/>
                <a:cs typeface="Roboto Condensed Light" panose="02000000000000000000" pitchFamily="2" charset="0"/>
              </a:rPr>
              <a:t>Звіт про виконання судового рішення у публічно-правових спорах: стандарти ВС та проблеми застосування</a:t>
            </a:r>
            <a:endParaRPr lang="ru-RU" altLang="uk-UA" sz="1200" dirty="0">
              <a:solidFill>
                <a:srgbClr val="002949"/>
              </a:solidFill>
              <a:ea typeface="Roboto Condensed Light" panose="02000000000000000000" pitchFamily="2" charset="0"/>
              <a:cs typeface="Roboto Condensed Light" panose="02000000000000000000" pitchFamily="2" charset="0"/>
            </a:endParaRPr>
          </a:p>
        </p:txBody>
      </p:sp>
      <p:sp>
        <p:nvSpPr>
          <p:cNvPr id="7173" name="Заголовок 2"/>
          <p:cNvSpPr>
            <a:spLocks noGrp="1"/>
          </p:cNvSpPr>
          <p:nvPr>
            <p:ph type="title"/>
          </p:nvPr>
        </p:nvSpPr>
        <p:spPr>
          <a:xfrm>
            <a:off x="719138" y="566738"/>
            <a:ext cx="10515600" cy="708147"/>
          </a:xfrm>
        </p:spPr>
        <p:txBody>
          <a:bodyPr/>
          <a:lstStyle/>
          <a:p>
            <a:pPr algn="ctr"/>
            <a:r>
              <a:rPr lang="ru-RU" altLang="uk-UA" sz="3200" b="1" dirty="0" smtClean="0">
                <a:solidFill>
                  <a:srgbClr val="004E9E"/>
                </a:solidFill>
              </a:rPr>
              <a:t>ОСНОВНІ ПРАВОВІ ПІДХОДИ ВС</a:t>
            </a:r>
            <a:endParaRPr lang="ru-RU" altLang="uk-UA" sz="3200" b="1" dirty="0">
              <a:solidFill>
                <a:srgbClr val="004E9E"/>
              </a:solidFill>
            </a:endParaRPr>
          </a:p>
        </p:txBody>
      </p:sp>
      <p:sp>
        <p:nvSpPr>
          <p:cNvPr id="7174" name="Объект 3"/>
          <p:cNvSpPr>
            <a:spLocks noGrp="1"/>
          </p:cNvSpPr>
          <p:nvPr>
            <p:ph idx="1"/>
          </p:nvPr>
        </p:nvSpPr>
        <p:spPr>
          <a:xfrm>
            <a:off x="465138" y="1274886"/>
            <a:ext cx="11139487" cy="4603628"/>
          </a:xfrm>
        </p:spPr>
        <p:txBody>
          <a:bodyPr/>
          <a:lstStyle/>
          <a:p>
            <a:pPr marL="0" indent="0" algn="just">
              <a:buNone/>
            </a:pPr>
            <a:r>
              <a:rPr lang="uk-UA" altLang="uk-UA" sz="3000" dirty="0" smtClean="0">
                <a:solidFill>
                  <a:srgbClr val="002949"/>
                </a:solidFill>
              </a:rPr>
              <a:t>3. Подання </a:t>
            </a:r>
            <a:r>
              <a:rPr lang="uk-UA" altLang="uk-UA" sz="3000" dirty="0">
                <a:solidFill>
                  <a:srgbClr val="002949"/>
                </a:solidFill>
              </a:rPr>
              <a:t>звіту саме по собі не означає виконання судового рішення. Суд має перевірити, чи підтверджує звіт фактичне досягнення результату, визначеного рішенням, а не лише підготовку документів, проведення розрахунків, направлення листів або вчинення інших допоміжних дій</a:t>
            </a:r>
            <a:r>
              <a:rPr lang="uk-UA" altLang="uk-UA" sz="3000" dirty="0" smtClean="0">
                <a:solidFill>
                  <a:srgbClr val="002949"/>
                </a:solidFill>
              </a:rPr>
              <a:t>.</a:t>
            </a:r>
            <a:endParaRPr lang="ru-RU" altLang="uk-UA" sz="3000" dirty="0" smtClean="0">
              <a:solidFill>
                <a:srgbClr val="002949"/>
              </a:solidFill>
            </a:endParaRPr>
          </a:p>
          <a:p>
            <a:pPr marL="0" indent="0" algn="just">
              <a:buNone/>
            </a:pPr>
            <a:r>
              <a:rPr lang="uk-UA" sz="3000" dirty="0" smtClean="0"/>
              <a:t>4. Накладення </a:t>
            </a:r>
            <a:r>
              <a:rPr lang="uk-UA" sz="3000" dirty="0"/>
              <a:t>штрафу на керівника суб’єкта владних повноважень у межах судового контролю є суттєвим персональним майновим заходом. Тому питання про штраф має вирішуватися з дотриманням належної процедури, повідомленням сторін, можливістю надати пояснення і докази, а також із урахуванням підвищених стандартів доказування.</a:t>
            </a:r>
          </a:p>
        </p:txBody>
      </p:sp>
      <p:sp>
        <p:nvSpPr>
          <p:cNvPr id="7175" name="Місце для номера слайда 2"/>
          <p:cNvSpPr>
            <a:spLocks noGrp="1" noChangeArrowheads="1"/>
          </p:cNvSpPr>
          <p:nvPr>
            <p:ph type="sldNum" sz="quarter" idx="12"/>
          </p:nvPr>
        </p:nvSpPr>
        <p:spPr bwMode="auto">
          <a:xfrm>
            <a:off x="8897938" y="5999163"/>
            <a:ext cx="27432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Roboto Condensed Light" panose="02000000000000000000" pitchFamily="2" charset="0"/>
              </a:defRPr>
            </a:lvl1pPr>
            <a:lvl2pPr marL="742950" indent="-285750">
              <a:lnSpc>
                <a:spcPct val="90000"/>
              </a:lnSpc>
              <a:spcBef>
                <a:spcPts val="500"/>
              </a:spcBef>
              <a:buFont typeface="Arial" panose="020B0604020202020204" pitchFamily="34" charset="0"/>
              <a:buChar char="•"/>
              <a:defRPr sz="2400">
                <a:solidFill>
                  <a:schemeClr val="tx1"/>
                </a:solidFill>
                <a:latin typeface="Roboto Condensed Light" panose="02000000000000000000" pitchFamily="2" charset="0"/>
              </a:defRPr>
            </a:lvl2pPr>
            <a:lvl3pPr marL="1143000" indent="-228600">
              <a:lnSpc>
                <a:spcPct val="90000"/>
              </a:lnSpc>
              <a:spcBef>
                <a:spcPts val="500"/>
              </a:spcBef>
              <a:buFont typeface="Arial" panose="020B0604020202020204" pitchFamily="34" charset="0"/>
              <a:buChar char="•"/>
              <a:defRPr sz="2000">
                <a:solidFill>
                  <a:schemeClr val="tx1"/>
                </a:solidFill>
                <a:latin typeface="Roboto Condensed Light" panose="02000000000000000000" pitchFamily="2" charset="0"/>
              </a:defRPr>
            </a:lvl3pPr>
            <a:lvl4pPr marL="16002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4pPr>
            <a:lvl5pPr marL="20574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9pPr>
          </a:lstStyle>
          <a:p>
            <a:pPr>
              <a:lnSpc>
                <a:spcPct val="100000"/>
              </a:lnSpc>
              <a:spcBef>
                <a:spcPct val="0"/>
              </a:spcBef>
              <a:buFontTx/>
              <a:buNone/>
            </a:pPr>
            <a:fld id="{B1C7F860-905B-4F7D-8EB2-945D9C2B2581}" type="slidenum">
              <a:rPr lang="uk-UA" altLang="uk-UA" sz="1200">
                <a:solidFill>
                  <a:srgbClr val="898989"/>
                </a:solidFill>
              </a:rPr>
              <a:pPr>
                <a:lnSpc>
                  <a:spcPct val="100000"/>
                </a:lnSpc>
                <a:spcBef>
                  <a:spcPct val="0"/>
                </a:spcBef>
                <a:buFontTx/>
                <a:buNone/>
              </a:pPr>
              <a:t>14</a:t>
            </a:fld>
            <a:endParaRPr lang="uk-UA" altLang="uk-UA" sz="1200" dirty="0">
              <a:solidFill>
                <a:srgbClr val="898989"/>
              </a:solidFill>
            </a:endParaRPr>
          </a:p>
        </p:txBody>
      </p:sp>
    </p:spTree>
    <p:extLst>
      <p:ext uri="{BB962C8B-B14F-4D97-AF65-F5344CB8AC3E}">
        <p14:creationId xmlns:p14="http://schemas.microsoft.com/office/powerpoint/2010/main" val="117888854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7" name="Straight Connector 8"/>
          <p:cNvCxnSpPr/>
          <p:nvPr/>
        </p:nvCxnSpPr>
        <p:spPr>
          <a:xfrm>
            <a:off x="550863" y="6281738"/>
            <a:ext cx="336550" cy="0"/>
          </a:xfrm>
          <a:prstGeom prst="line">
            <a:avLst/>
          </a:prstGeom>
          <a:ln w="14224">
            <a:solidFill>
              <a:srgbClr val="00274E"/>
            </a:solidFill>
          </a:ln>
        </p:spPr>
        <p:style>
          <a:lnRef idx="1">
            <a:schemeClr val="accent1"/>
          </a:lnRef>
          <a:fillRef idx="0">
            <a:schemeClr val="accent1"/>
          </a:fillRef>
          <a:effectRef idx="0">
            <a:schemeClr val="accent1"/>
          </a:effectRef>
          <a:fontRef idx="minor">
            <a:schemeClr val="tx1"/>
          </a:fontRef>
        </p:style>
      </p:cxnSp>
      <p:sp>
        <p:nvSpPr>
          <p:cNvPr id="7171" name="Subtitle 2"/>
          <p:cNvSpPr txBox="1">
            <a:spLocks noChangeArrowheads="1"/>
          </p:cNvSpPr>
          <p:nvPr/>
        </p:nvSpPr>
        <p:spPr bwMode="auto">
          <a:xfrm>
            <a:off x="452438" y="5919788"/>
            <a:ext cx="1158875" cy="403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defTabSz="1008063">
              <a:lnSpc>
                <a:spcPct val="90000"/>
              </a:lnSpc>
              <a:spcBef>
                <a:spcPts val="1000"/>
              </a:spcBef>
              <a:buFont typeface="Arial" panose="020B0604020202020204" pitchFamily="34" charset="0"/>
              <a:buChar char="•"/>
              <a:defRPr sz="2800">
                <a:solidFill>
                  <a:schemeClr val="tx1"/>
                </a:solidFill>
                <a:latin typeface="Roboto Condensed Light" panose="02000000000000000000" pitchFamily="2" charset="0"/>
              </a:defRPr>
            </a:lvl1pPr>
            <a:lvl2pPr marL="742950" indent="-285750" defTabSz="1008063">
              <a:lnSpc>
                <a:spcPct val="90000"/>
              </a:lnSpc>
              <a:spcBef>
                <a:spcPts val="500"/>
              </a:spcBef>
              <a:buFont typeface="Arial" panose="020B0604020202020204" pitchFamily="34" charset="0"/>
              <a:buChar char="•"/>
              <a:defRPr sz="2400">
                <a:solidFill>
                  <a:schemeClr val="tx1"/>
                </a:solidFill>
                <a:latin typeface="Roboto Condensed Light" panose="02000000000000000000" pitchFamily="2" charset="0"/>
              </a:defRPr>
            </a:lvl2pPr>
            <a:lvl3pPr marL="1143000" indent="-228600" defTabSz="1008063">
              <a:lnSpc>
                <a:spcPct val="90000"/>
              </a:lnSpc>
              <a:spcBef>
                <a:spcPts val="500"/>
              </a:spcBef>
              <a:buFont typeface="Arial" panose="020B0604020202020204" pitchFamily="34" charset="0"/>
              <a:buChar char="•"/>
              <a:defRPr sz="2000">
                <a:solidFill>
                  <a:schemeClr val="tx1"/>
                </a:solidFill>
                <a:latin typeface="Roboto Condensed Light" panose="02000000000000000000" pitchFamily="2" charset="0"/>
              </a:defRPr>
            </a:lvl3pPr>
            <a:lvl4pPr marL="1600200" indent="-228600" defTabSz="1008063">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4pPr>
            <a:lvl5pPr marL="2057400" indent="-228600" defTabSz="1008063">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5pPr>
            <a:lvl6pPr marL="2514600" indent="-228600" defTabSz="1008063"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6pPr>
            <a:lvl7pPr marL="2971800" indent="-228600" defTabSz="1008063"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7pPr>
            <a:lvl8pPr marL="3429000" indent="-228600" defTabSz="1008063"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8pPr>
            <a:lvl9pPr marL="3886200" indent="-228600" defTabSz="1008063"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9pPr>
          </a:lstStyle>
          <a:p>
            <a:pPr>
              <a:lnSpc>
                <a:spcPct val="114000"/>
              </a:lnSpc>
              <a:spcBef>
                <a:spcPct val="0"/>
              </a:spcBef>
              <a:buFont typeface="Arial" panose="020B0604020202020204" pitchFamily="34" charset="0"/>
              <a:buNone/>
            </a:pPr>
            <a:r>
              <a:rPr lang="uk-UA" altLang="ru-RU" sz="1200" dirty="0">
                <a:solidFill>
                  <a:srgbClr val="00274E"/>
                </a:solidFill>
              </a:rPr>
              <a:t>Верховний Суд</a:t>
            </a:r>
            <a:endParaRPr lang="en-US" altLang="ru-RU" sz="1200" dirty="0">
              <a:solidFill>
                <a:srgbClr val="00274E"/>
              </a:solidFill>
            </a:endParaRPr>
          </a:p>
        </p:txBody>
      </p:sp>
      <p:sp>
        <p:nvSpPr>
          <p:cNvPr id="7172" name="Text Placeholder 12"/>
          <p:cNvSpPr txBox="1">
            <a:spLocks noChangeArrowheads="1"/>
          </p:cNvSpPr>
          <p:nvPr/>
        </p:nvSpPr>
        <p:spPr bwMode="auto">
          <a:xfrm>
            <a:off x="1876425" y="5999163"/>
            <a:ext cx="9042400" cy="323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Roboto Condensed Light" panose="02000000000000000000" pitchFamily="2" charset="0"/>
              </a:defRPr>
            </a:lvl1pPr>
            <a:lvl2pPr marL="742950" indent="-285750">
              <a:lnSpc>
                <a:spcPct val="90000"/>
              </a:lnSpc>
              <a:spcBef>
                <a:spcPts val="500"/>
              </a:spcBef>
              <a:buFont typeface="Arial" panose="020B0604020202020204" pitchFamily="34" charset="0"/>
              <a:buChar char="•"/>
              <a:defRPr sz="2400">
                <a:solidFill>
                  <a:schemeClr val="tx1"/>
                </a:solidFill>
                <a:latin typeface="Roboto Condensed Light" panose="02000000000000000000" pitchFamily="2" charset="0"/>
              </a:defRPr>
            </a:lvl2pPr>
            <a:lvl3pPr marL="1143000" indent="-228600">
              <a:lnSpc>
                <a:spcPct val="90000"/>
              </a:lnSpc>
              <a:spcBef>
                <a:spcPts val="500"/>
              </a:spcBef>
              <a:buFont typeface="Arial" panose="020B0604020202020204" pitchFamily="34" charset="0"/>
              <a:buChar char="•"/>
              <a:defRPr sz="2000">
                <a:solidFill>
                  <a:schemeClr val="tx1"/>
                </a:solidFill>
                <a:latin typeface="Roboto Condensed Light" panose="02000000000000000000" pitchFamily="2" charset="0"/>
              </a:defRPr>
            </a:lvl3pPr>
            <a:lvl4pPr marL="16002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4pPr>
            <a:lvl5pPr marL="20574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9pPr>
          </a:lstStyle>
          <a:p>
            <a:pPr algn="just">
              <a:spcBef>
                <a:spcPct val="0"/>
              </a:spcBef>
              <a:buFont typeface="Arial" panose="020B0604020202020204" pitchFamily="34" charset="0"/>
              <a:buNone/>
            </a:pPr>
            <a:r>
              <a:rPr lang="ru-RU" altLang="uk-UA" sz="1200" dirty="0" smtClean="0">
                <a:solidFill>
                  <a:srgbClr val="002949"/>
                </a:solidFill>
                <a:ea typeface="Roboto Condensed Light" panose="02000000000000000000" pitchFamily="2" charset="0"/>
                <a:cs typeface="Roboto Condensed Light" panose="02000000000000000000" pitchFamily="2" charset="0"/>
              </a:rPr>
              <a:t>Звіт про виконання судового рішення у публічно-правових спорах: стандарти ВС та проблеми застосування</a:t>
            </a:r>
            <a:endParaRPr lang="ru-RU" altLang="uk-UA" sz="1200" dirty="0">
              <a:solidFill>
                <a:srgbClr val="002949"/>
              </a:solidFill>
              <a:ea typeface="Roboto Condensed Light" panose="02000000000000000000" pitchFamily="2" charset="0"/>
              <a:cs typeface="Roboto Condensed Light" panose="02000000000000000000" pitchFamily="2" charset="0"/>
            </a:endParaRPr>
          </a:p>
        </p:txBody>
      </p:sp>
      <p:sp>
        <p:nvSpPr>
          <p:cNvPr id="7173" name="Заголовок 2"/>
          <p:cNvSpPr>
            <a:spLocks noGrp="1"/>
          </p:cNvSpPr>
          <p:nvPr>
            <p:ph type="title"/>
          </p:nvPr>
        </p:nvSpPr>
        <p:spPr>
          <a:xfrm>
            <a:off x="719138" y="566738"/>
            <a:ext cx="10515600" cy="708147"/>
          </a:xfrm>
        </p:spPr>
        <p:txBody>
          <a:bodyPr/>
          <a:lstStyle/>
          <a:p>
            <a:pPr algn="ctr"/>
            <a:r>
              <a:rPr lang="ru-RU" altLang="uk-UA" sz="3200" b="1" dirty="0" smtClean="0">
                <a:solidFill>
                  <a:srgbClr val="004E9E"/>
                </a:solidFill>
              </a:rPr>
              <a:t>ОСНОВНІ ПРАВОВІ ПІДХОДИ ВС</a:t>
            </a:r>
            <a:endParaRPr lang="ru-RU" altLang="uk-UA" sz="3200" b="1" dirty="0">
              <a:solidFill>
                <a:srgbClr val="004E9E"/>
              </a:solidFill>
            </a:endParaRPr>
          </a:p>
        </p:txBody>
      </p:sp>
      <p:sp>
        <p:nvSpPr>
          <p:cNvPr id="7174" name="Объект 3"/>
          <p:cNvSpPr>
            <a:spLocks noGrp="1"/>
          </p:cNvSpPr>
          <p:nvPr>
            <p:ph idx="1"/>
          </p:nvPr>
        </p:nvSpPr>
        <p:spPr>
          <a:xfrm>
            <a:off x="465138" y="1274886"/>
            <a:ext cx="11139487" cy="4603628"/>
          </a:xfrm>
        </p:spPr>
        <p:txBody>
          <a:bodyPr/>
          <a:lstStyle/>
          <a:p>
            <a:pPr marL="0" indent="0" algn="just">
              <a:buNone/>
            </a:pPr>
            <a:r>
              <a:rPr lang="uk-UA" altLang="uk-UA" sz="3000" dirty="0" smtClean="0">
                <a:solidFill>
                  <a:srgbClr val="002949"/>
                </a:solidFill>
              </a:rPr>
              <a:t>5. Штраф </a:t>
            </a:r>
            <a:r>
              <a:rPr lang="uk-UA" altLang="uk-UA" sz="3000" dirty="0">
                <a:solidFill>
                  <a:srgbClr val="002949"/>
                </a:solidFill>
              </a:rPr>
              <a:t>у межах судового контролю не може накладатися механічно лише через факт невиконання рішення. Суд має оцінити реальний обсяг повноважень посадової особи, її можливість вплинути на виконання, дії, вчинені для виконання рішення, ступінь вини та пропорційність санкції</a:t>
            </a:r>
            <a:r>
              <a:rPr lang="uk-UA" altLang="uk-UA" sz="3000" dirty="0" smtClean="0">
                <a:solidFill>
                  <a:srgbClr val="002949"/>
                </a:solidFill>
              </a:rPr>
              <a:t>.</a:t>
            </a:r>
            <a:endParaRPr lang="ru-RU" altLang="uk-UA" sz="3000" dirty="0" smtClean="0">
              <a:solidFill>
                <a:srgbClr val="002949"/>
              </a:solidFill>
            </a:endParaRPr>
          </a:p>
          <a:p>
            <a:pPr marL="0" indent="0" algn="just">
              <a:buNone/>
            </a:pPr>
            <a:r>
              <a:rPr lang="uk-UA" sz="3000" dirty="0" smtClean="0"/>
              <a:t>6. Організаційні</a:t>
            </a:r>
            <a:r>
              <a:rPr lang="uk-UA" sz="3000" dirty="0"/>
              <a:t>, технічні чи управлінські складнощі самого боржника не можуть автоматично визнаватися поважною причиною невиконання процесуальних обов’язків або пропуску строків. Суб’єкт, на якого покладено обов’язок виконати рішення, має організувати свою діяльність так, щоб забезпечити належне і своєчасне виконання судового акта</a:t>
            </a:r>
            <a:r>
              <a:rPr lang="uk-UA" sz="3000" dirty="0" smtClean="0"/>
              <a:t>.</a:t>
            </a:r>
            <a:endParaRPr lang="uk-UA" sz="3000" dirty="0"/>
          </a:p>
        </p:txBody>
      </p:sp>
      <p:sp>
        <p:nvSpPr>
          <p:cNvPr id="7175" name="Місце для номера слайда 2"/>
          <p:cNvSpPr>
            <a:spLocks noGrp="1" noChangeArrowheads="1"/>
          </p:cNvSpPr>
          <p:nvPr>
            <p:ph type="sldNum" sz="quarter" idx="12"/>
          </p:nvPr>
        </p:nvSpPr>
        <p:spPr bwMode="auto">
          <a:xfrm>
            <a:off x="8897938" y="5999163"/>
            <a:ext cx="27432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Roboto Condensed Light" panose="02000000000000000000" pitchFamily="2" charset="0"/>
              </a:defRPr>
            </a:lvl1pPr>
            <a:lvl2pPr marL="742950" indent="-285750">
              <a:lnSpc>
                <a:spcPct val="90000"/>
              </a:lnSpc>
              <a:spcBef>
                <a:spcPts val="500"/>
              </a:spcBef>
              <a:buFont typeface="Arial" panose="020B0604020202020204" pitchFamily="34" charset="0"/>
              <a:buChar char="•"/>
              <a:defRPr sz="2400">
                <a:solidFill>
                  <a:schemeClr val="tx1"/>
                </a:solidFill>
                <a:latin typeface="Roboto Condensed Light" panose="02000000000000000000" pitchFamily="2" charset="0"/>
              </a:defRPr>
            </a:lvl2pPr>
            <a:lvl3pPr marL="1143000" indent="-228600">
              <a:lnSpc>
                <a:spcPct val="90000"/>
              </a:lnSpc>
              <a:spcBef>
                <a:spcPts val="500"/>
              </a:spcBef>
              <a:buFont typeface="Arial" panose="020B0604020202020204" pitchFamily="34" charset="0"/>
              <a:buChar char="•"/>
              <a:defRPr sz="2000">
                <a:solidFill>
                  <a:schemeClr val="tx1"/>
                </a:solidFill>
                <a:latin typeface="Roboto Condensed Light" panose="02000000000000000000" pitchFamily="2" charset="0"/>
              </a:defRPr>
            </a:lvl3pPr>
            <a:lvl4pPr marL="16002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4pPr>
            <a:lvl5pPr marL="20574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9pPr>
          </a:lstStyle>
          <a:p>
            <a:pPr>
              <a:lnSpc>
                <a:spcPct val="100000"/>
              </a:lnSpc>
              <a:spcBef>
                <a:spcPct val="0"/>
              </a:spcBef>
              <a:buFontTx/>
              <a:buNone/>
            </a:pPr>
            <a:fld id="{B1C7F860-905B-4F7D-8EB2-945D9C2B2581}" type="slidenum">
              <a:rPr lang="uk-UA" altLang="uk-UA" sz="1200">
                <a:solidFill>
                  <a:srgbClr val="898989"/>
                </a:solidFill>
              </a:rPr>
              <a:pPr>
                <a:lnSpc>
                  <a:spcPct val="100000"/>
                </a:lnSpc>
                <a:spcBef>
                  <a:spcPct val="0"/>
                </a:spcBef>
                <a:buFontTx/>
                <a:buNone/>
              </a:pPr>
              <a:t>15</a:t>
            </a:fld>
            <a:endParaRPr lang="uk-UA" altLang="uk-UA" sz="1200" dirty="0">
              <a:solidFill>
                <a:srgbClr val="898989"/>
              </a:solidFill>
            </a:endParaRPr>
          </a:p>
        </p:txBody>
      </p:sp>
    </p:spTree>
    <p:extLst>
      <p:ext uri="{BB962C8B-B14F-4D97-AF65-F5344CB8AC3E}">
        <p14:creationId xmlns:p14="http://schemas.microsoft.com/office/powerpoint/2010/main" val="376462089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7" name="Straight Connector 8"/>
          <p:cNvCxnSpPr/>
          <p:nvPr/>
        </p:nvCxnSpPr>
        <p:spPr>
          <a:xfrm>
            <a:off x="550863" y="6281738"/>
            <a:ext cx="336550" cy="0"/>
          </a:xfrm>
          <a:prstGeom prst="line">
            <a:avLst/>
          </a:prstGeom>
          <a:ln w="14224">
            <a:solidFill>
              <a:srgbClr val="00274E"/>
            </a:solidFill>
          </a:ln>
        </p:spPr>
        <p:style>
          <a:lnRef idx="1">
            <a:schemeClr val="accent1"/>
          </a:lnRef>
          <a:fillRef idx="0">
            <a:schemeClr val="accent1"/>
          </a:fillRef>
          <a:effectRef idx="0">
            <a:schemeClr val="accent1"/>
          </a:effectRef>
          <a:fontRef idx="minor">
            <a:schemeClr val="tx1"/>
          </a:fontRef>
        </p:style>
      </p:cxnSp>
      <p:sp>
        <p:nvSpPr>
          <p:cNvPr id="7171" name="Subtitle 2"/>
          <p:cNvSpPr txBox="1">
            <a:spLocks noChangeArrowheads="1"/>
          </p:cNvSpPr>
          <p:nvPr/>
        </p:nvSpPr>
        <p:spPr bwMode="auto">
          <a:xfrm>
            <a:off x="452438" y="5919788"/>
            <a:ext cx="1158875" cy="403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defTabSz="1008063">
              <a:lnSpc>
                <a:spcPct val="90000"/>
              </a:lnSpc>
              <a:spcBef>
                <a:spcPts val="1000"/>
              </a:spcBef>
              <a:buFont typeface="Arial" panose="020B0604020202020204" pitchFamily="34" charset="0"/>
              <a:buChar char="•"/>
              <a:defRPr sz="2800">
                <a:solidFill>
                  <a:schemeClr val="tx1"/>
                </a:solidFill>
                <a:latin typeface="Roboto Condensed Light" panose="02000000000000000000" pitchFamily="2" charset="0"/>
              </a:defRPr>
            </a:lvl1pPr>
            <a:lvl2pPr marL="742950" indent="-285750" defTabSz="1008063">
              <a:lnSpc>
                <a:spcPct val="90000"/>
              </a:lnSpc>
              <a:spcBef>
                <a:spcPts val="500"/>
              </a:spcBef>
              <a:buFont typeface="Arial" panose="020B0604020202020204" pitchFamily="34" charset="0"/>
              <a:buChar char="•"/>
              <a:defRPr sz="2400">
                <a:solidFill>
                  <a:schemeClr val="tx1"/>
                </a:solidFill>
                <a:latin typeface="Roboto Condensed Light" panose="02000000000000000000" pitchFamily="2" charset="0"/>
              </a:defRPr>
            </a:lvl2pPr>
            <a:lvl3pPr marL="1143000" indent="-228600" defTabSz="1008063">
              <a:lnSpc>
                <a:spcPct val="90000"/>
              </a:lnSpc>
              <a:spcBef>
                <a:spcPts val="500"/>
              </a:spcBef>
              <a:buFont typeface="Arial" panose="020B0604020202020204" pitchFamily="34" charset="0"/>
              <a:buChar char="•"/>
              <a:defRPr sz="2000">
                <a:solidFill>
                  <a:schemeClr val="tx1"/>
                </a:solidFill>
                <a:latin typeface="Roboto Condensed Light" panose="02000000000000000000" pitchFamily="2" charset="0"/>
              </a:defRPr>
            </a:lvl3pPr>
            <a:lvl4pPr marL="1600200" indent="-228600" defTabSz="1008063">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4pPr>
            <a:lvl5pPr marL="2057400" indent="-228600" defTabSz="1008063">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5pPr>
            <a:lvl6pPr marL="2514600" indent="-228600" defTabSz="1008063"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6pPr>
            <a:lvl7pPr marL="2971800" indent="-228600" defTabSz="1008063"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7pPr>
            <a:lvl8pPr marL="3429000" indent="-228600" defTabSz="1008063"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8pPr>
            <a:lvl9pPr marL="3886200" indent="-228600" defTabSz="1008063"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9pPr>
          </a:lstStyle>
          <a:p>
            <a:pPr>
              <a:lnSpc>
                <a:spcPct val="114000"/>
              </a:lnSpc>
              <a:spcBef>
                <a:spcPct val="0"/>
              </a:spcBef>
              <a:buFont typeface="Arial" panose="020B0604020202020204" pitchFamily="34" charset="0"/>
              <a:buNone/>
            </a:pPr>
            <a:r>
              <a:rPr lang="uk-UA" altLang="ru-RU" sz="1200" dirty="0">
                <a:solidFill>
                  <a:srgbClr val="00274E"/>
                </a:solidFill>
              </a:rPr>
              <a:t>Верховний Суд</a:t>
            </a:r>
            <a:endParaRPr lang="en-US" altLang="ru-RU" sz="1200" dirty="0">
              <a:solidFill>
                <a:srgbClr val="00274E"/>
              </a:solidFill>
            </a:endParaRPr>
          </a:p>
        </p:txBody>
      </p:sp>
      <p:sp>
        <p:nvSpPr>
          <p:cNvPr id="7172" name="Text Placeholder 12"/>
          <p:cNvSpPr txBox="1">
            <a:spLocks noChangeArrowheads="1"/>
          </p:cNvSpPr>
          <p:nvPr/>
        </p:nvSpPr>
        <p:spPr bwMode="auto">
          <a:xfrm>
            <a:off x="1876425" y="5999163"/>
            <a:ext cx="9042400" cy="323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Roboto Condensed Light" panose="02000000000000000000" pitchFamily="2" charset="0"/>
              </a:defRPr>
            </a:lvl1pPr>
            <a:lvl2pPr marL="742950" indent="-285750">
              <a:lnSpc>
                <a:spcPct val="90000"/>
              </a:lnSpc>
              <a:spcBef>
                <a:spcPts val="500"/>
              </a:spcBef>
              <a:buFont typeface="Arial" panose="020B0604020202020204" pitchFamily="34" charset="0"/>
              <a:buChar char="•"/>
              <a:defRPr sz="2400">
                <a:solidFill>
                  <a:schemeClr val="tx1"/>
                </a:solidFill>
                <a:latin typeface="Roboto Condensed Light" panose="02000000000000000000" pitchFamily="2" charset="0"/>
              </a:defRPr>
            </a:lvl2pPr>
            <a:lvl3pPr marL="1143000" indent="-228600">
              <a:lnSpc>
                <a:spcPct val="90000"/>
              </a:lnSpc>
              <a:spcBef>
                <a:spcPts val="500"/>
              </a:spcBef>
              <a:buFont typeface="Arial" panose="020B0604020202020204" pitchFamily="34" charset="0"/>
              <a:buChar char="•"/>
              <a:defRPr sz="2000">
                <a:solidFill>
                  <a:schemeClr val="tx1"/>
                </a:solidFill>
                <a:latin typeface="Roboto Condensed Light" panose="02000000000000000000" pitchFamily="2" charset="0"/>
              </a:defRPr>
            </a:lvl3pPr>
            <a:lvl4pPr marL="16002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4pPr>
            <a:lvl5pPr marL="20574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9pPr>
          </a:lstStyle>
          <a:p>
            <a:pPr algn="just">
              <a:spcBef>
                <a:spcPct val="0"/>
              </a:spcBef>
              <a:buFont typeface="Arial" panose="020B0604020202020204" pitchFamily="34" charset="0"/>
              <a:buNone/>
            </a:pPr>
            <a:r>
              <a:rPr lang="ru-RU" altLang="uk-UA" sz="1200" dirty="0" smtClean="0">
                <a:solidFill>
                  <a:srgbClr val="002949"/>
                </a:solidFill>
                <a:ea typeface="Roboto Condensed Light" panose="02000000000000000000" pitchFamily="2" charset="0"/>
                <a:cs typeface="Roboto Condensed Light" panose="02000000000000000000" pitchFamily="2" charset="0"/>
              </a:rPr>
              <a:t>Звіт про виконання судового рішення у публічно-правових спорах: стандарти ВС та проблеми застосування</a:t>
            </a:r>
            <a:endParaRPr lang="ru-RU" altLang="uk-UA" sz="1200" dirty="0">
              <a:solidFill>
                <a:srgbClr val="002949"/>
              </a:solidFill>
              <a:ea typeface="Roboto Condensed Light" panose="02000000000000000000" pitchFamily="2" charset="0"/>
              <a:cs typeface="Roboto Condensed Light" panose="02000000000000000000" pitchFamily="2" charset="0"/>
            </a:endParaRPr>
          </a:p>
        </p:txBody>
      </p:sp>
      <p:sp>
        <p:nvSpPr>
          <p:cNvPr id="7173" name="Заголовок 2"/>
          <p:cNvSpPr>
            <a:spLocks noGrp="1"/>
          </p:cNvSpPr>
          <p:nvPr>
            <p:ph type="title"/>
          </p:nvPr>
        </p:nvSpPr>
        <p:spPr>
          <a:xfrm>
            <a:off x="719138" y="566738"/>
            <a:ext cx="10515600" cy="849312"/>
          </a:xfrm>
        </p:spPr>
        <p:txBody>
          <a:bodyPr/>
          <a:lstStyle/>
          <a:p>
            <a:pPr algn="ctr"/>
            <a:r>
              <a:rPr lang="ru-RU" altLang="uk-UA" sz="3200" b="1" dirty="0">
                <a:solidFill>
                  <a:srgbClr val="004E9E"/>
                </a:solidFill>
              </a:rPr>
              <a:t>Постанова Верховного Суду від 09 квітня 2026 року у справі № </a:t>
            </a:r>
            <a:r>
              <a:rPr lang="ru-RU" altLang="uk-UA" sz="3200" b="1" dirty="0" smtClean="0">
                <a:solidFill>
                  <a:srgbClr val="004E9E"/>
                </a:solidFill>
              </a:rPr>
              <a:t>560/6242/22 </a:t>
            </a:r>
            <a:r>
              <a:rPr lang="ru-RU" altLang="uk-UA" sz="3200" b="1" dirty="0" smtClean="0">
                <a:solidFill>
                  <a:srgbClr val="004E9E"/>
                </a:solidFill>
                <a:hlinkClick r:id="rId2"/>
              </a:rPr>
              <a:t>https</a:t>
            </a:r>
            <a:r>
              <a:rPr lang="ru-RU" altLang="uk-UA" sz="3200" b="1" dirty="0">
                <a:solidFill>
                  <a:srgbClr val="004E9E"/>
                </a:solidFill>
                <a:hlinkClick r:id="rId2"/>
              </a:rPr>
              <a:t>://</a:t>
            </a:r>
            <a:r>
              <a:rPr lang="ru-RU" altLang="uk-UA" sz="3200" b="1" dirty="0" smtClean="0">
                <a:solidFill>
                  <a:srgbClr val="004E9E"/>
                </a:solidFill>
                <a:hlinkClick r:id="rId2"/>
              </a:rPr>
              <a:t>reyestr.court.gov.ua/Review/135567527</a:t>
            </a:r>
            <a:r>
              <a:rPr lang="ru-RU" altLang="uk-UA" sz="3200" b="1" dirty="0" smtClean="0">
                <a:solidFill>
                  <a:srgbClr val="004E9E"/>
                </a:solidFill>
              </a:rPr>
              <a:t> </a:t>
            </a:r>
            <a:endParaRPr lang="ru-RU" altLang="uk-UA" sz="3200" b="1" dirty="0">
              <a:solidFill>
                <a:srgbClr val="004E9E"/>
              </a:solidFill>
            </a:endParaRPr>
          </a:p>
        </p:txBody>
      </p:sp>
      <p:sp>
        <p:nvSpPr>
          <p:cNvPr id="7174" name="Объект 3"/>
          <p:cNvSpPr>
            <a:spLocks noGrp="1"/>
          </p:cNvSpPr>
          <p:nvPr>
            <p:ph idx="1"/>
          </p:nvPr>
        </p:nvSpPr>
        <p:spPr>
          <a:xfrm>
            <a:off x="465138" y="1517650"/>
            <a:ext cx="11139487" cy="4360863"/>
          </a:xfrm>
        </p:spPr>
        <p:txBody>
          <a:bodyPr/>
          <a:lstStyle/>
          <a:p>
            <a:pPr marL="0" indent="0" algn="just">
              <a:buNone/>
            </a:pPr>
            <a:r>
              <a:rPr lang="uk-UA" altLang="uk-UA" dirty="0">
                <a:solidFill>
                  <a:srgbClr val="002949"/>
                </a:solidFill>
              </a:rPr>
              <a:t>Верховний Суд наголосив, що виконання судового рішення не може підтверджуватися лише внутрішнім перерахунком органу Пенсійного фонду. </a:t>
            </a:r>
            <a:endParaRPr lang="uk-UA" altLang="uk-UA" dirty="0" smtClean="0">
              <a:solidFill>
                <a:srgbClr val="002949"/>
              </a:solidFill>
            </a:endParaRPr>
          </a:p>
          <a:p>
            <a:pPr marL="0" indent="0" algn="just">
              <a:buNone/>
            </a:pPr>
            <a:r>
              <a:rPr lang="uk-UA" altLang="uk-UA" dirty="0" smtClean="0">
                <a:solidFill>
                  <a:srgbClr val="002949"/>
                </a:solidFill>
              </a:rPr>
              <a:t>Належним </a:t>
            </a:r>
            <a:r>
              <a:rPr lang="uk-UA" altLang="uk-UA" dirty="0">
                <a:solidFill>
                  <a:srgbClr val="002949"/>
                </a:solidFill>
              </a:rPr>
              <a:t>виконанням є саме вчинення дій, визначених судовим рішенням: проведення індексації, розрахунок відповідних сум і підтвердження їх фактичної виплати. </a:t>
            </a:r>
            <a:endParaRPr lang="uk-UA" altLang="uk-UA" dirty="0" smtClean="0">
              <a:solidFill>
                <a:srgbClr val="002949"/>
              </a:solidFill>
            </a:endParaRPr>
          </a:p>
          <a:p>
            <a:pPr marL="0" indent="0" algn="just">
              <a:buNone/>
            </a:pPr>
            <a:r>
              <a:rPr lang="uk-UA" altLang="uk-UA" dirty="0" smtClean="0">
                <a:solidFill>
                  <a:srgbClr val="002949"/>
                </a:solidFill>
              </a:rPr>
              <a:t>Окрема </a:t>
            </a:r>
            <a:r>
              <a:rPr lang="uk-UA" altLang="uk-UA" dirty="0">
                <a:solidFill>
                  <a:srgbClr val="002949"/>
                </a:solidFill>
              </a:rPr>
              <a:t>ухвала в порядку статей 249 і 383 КАС України є належним засобом реагування на протиправну бездіяльність під час виконання рішення.</a:t>
            </a:r>
            <a:endParaRPr lang="uk-UA" altLang="uk-UA" sz="2100" dirty="0" smtClean="0">
              <a:solidFill>
                <a:srgbClr val="002949"/>
              </a:solidFill>
            </a:endParaRPr>
          </a:p>
        </p:txBody>
      </p:sp>
      <p:sp>
        <p:nvSpPr>
          <p:cNvPr id="7175" name="Місце для номера слайда 2"/>
          <p:cNvSpPr>
            <a:spLocks noGrp="1" noChangeArrowheads="1"/>
          </p:cNvSpPr>
          <p:nvPr>
            <p:ph type="sldNum" sz="quarter" idx="12"/>
          </p:nvPr>
        </p:nvSpPr>
        <p:spPr bwMode="auto">
          <a:xfrm>
            <a:off x="8897938" y="5999163"/>
            <a:ext cx="27432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Roboto Condensed Light" panose="02000000000000000000" pitchFamily="2" charset="0"/>
              </a:defRPr>
            </a:lvl1pPr>
            <a:lvl2pPr marL="742950" indent="-285750">
              <a:lnSpc>
                <a:spcPct val="90000"/>
              </a:lnSpc>
              <a:spcBef>
                <a:spcPts val="500"/>
              </a:spcBef>
              <a:buFont typeface="Arial" panose="020B0604020202020204" pitchFamily="34" charset="0"/>
              <a:buChar char="•"/>
              <a:defRPr sz="2400">
                <a:solidFill>
                  <a:schemeClr val="tx1"/>
                </a:solidFill>
                <a:latin typeface="Roboto Condensed Light" panose="02000000000000000000" pitchFamily="2" charset="0"/>
              </a:defRPr>
            </a:lvl2pPr>
            <a:lvl3pPr marL="1143000" indent="-228600">
              <a:lnSpc>
                <a:spcPct val="90000"/>
              </a:lnSpc>
              <a:spcBef>
                <a:spcPts val="500"/>
              </a:spcBef>
              <a:buFont typeface="Arial" panose="020B0604020202020204" pitchFamily="34" charset="0"/>
              <a:buChar char="•"/>
              <a:defRPr sz="2000">
                <a:solidFill>
                  <a:schemeClr val="tx1"/>
                </a:solidFill>
                <a:latin typeface="Roboto Condensed Light" panose="02000000000000000000" pitchFamily="2" charset="0"/>
              </a:defRPr>
            </a:lvl3pPr>
            <a:lvl4pPr marL="16002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4pPr>
            <a:lvl5pPr marL="20574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9pPr>
          </a:lstStyle>
          <a:p>
            <a:pPr>
              <a:lnSpc>
                <a:spcPct val="100000"/>
              </a:lnSpc>
              <a:spcBef>
                <a:spcPct val="0"/>
              </a:spcBef>
              <a:buFontTx/>
              <a:buNone/>
            </a:pPr>
            <a:fld id="{B1C7F860-905B-4F7D-8EB2-945D9C2B2581}" type="slidenum">
              <a:rPr lang="uk-UA" altLang="uk-UA" sz="1200">
                <a:solidFill>
                  <a:srgbClr val="898989"/>
                </a:solidFill>
              </a:rPr>
              <a:pPr>
                <a:lnSpc>
                  <a:spcPct val="100000"/>
                </a:lnSpc>
                <a:spcBef>
                  <a:spcPct val="0"/>
                </a:spcBef>
                <a:buFontTx/>
                <a:buNone/>
              </a:pPr>
              <a:t>16</a:t>
            </a:fld>
            <a:endParaRPr lang="uk-UA" altLang="uk-UA" sz="1200" dirty="0">
              <a:solidFill>
                <a:srgbClr val="898989"/>
              </a:solidFill>
            </a:endParaRPr>
          </a:p>
        </p:txBody>
      </p:sp>
    </p:spTree>
    <p:extLst>
      <p:ext uri="{BB962C8B-B14F-4D97-AF65-F5344CB8AC3E}">
        <p14:creationId xmlns:p14="http://schemas.microsoft.com/office/powerpoint/2010/main" val="44929143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7" name="Straight Connector 8"/>
          <p:cNvCxnSpPr/>
          <p:nvPr/>
        </p:nvCxnSpPr>
        <p:spPr>
          <a:xfrm>
            <a:off x="550863" y="6281738"/>
            <a:ext cx="336550" cy="0"/>
          </a:xfrm>
          <a:prstGeom prst="line">
            <a:avLst/>
          </a:prstGeom>
          <a:ln w="14224">
            <a:solidFill>
              <a:srgbClr val="00274E"/>
            </a:solidFill>
          </a:ln>
        </p:spPr>
        <p:style>
          <a:lnRef idx="1">
            <a:schemeClr val="accent1"/>
          </a:lnRef>
          <a:fillRef idx="0">
            <a:schemeClr val="accent1"/>
          </a:fillRef>
          <a:effectRef idx="0">
            <a:schemeClr val="accent1"/>
          </a:effectRef>
          <a:fontRef idx="minor">
            <a:schemeClr val="tx1"/>
          </a:fontRef>
        </p:style>
      </p:cxnSp>
      <p:sp>
        <p:nvSpPr>
          <p:cNvPr id="8195" name="Subtitle 2"/>
          <p:cNvSpPr txBox="1">
            <a:spLocks noChangeArrowheads="1"/>
          </p:cNvSpPr>
          <p:nvPr/>
        </p:nvSpPr>
        <p:spPr bwMode="auto">
          <a:xfrm>
            <a:off x="452438" y="5919788"/>
            <a:ext cx="1158875" cy="403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defTabSz="1008063">
              <a:lnSpc>
                <a:spcPct val="90000"/>
              </a:lnSpc>
              <a:spcBef>
                <a:spcPts val="1000"/>
              </a:spcBef>
              <a:buFont typeface="Arial" panose="020B0604020202020204" pitchFamily="34" charset="0"/>
              <a:buChar char="•"/>
              <a:defRPr sz="2800">
                <a:solidFill>
                  <a:schemeClr val="tx1"/>
                </a:solidFill>
                <a:latin typeface="Roboto Condensed Light" panose="02000000000000000000" pitchFamily="2" charset="0"/>
              </a:defRPr>
            </a:lvl1pPr>
            <a:lvl2pPr marL="742950" indent="-285750" defTabSz="1008063">
              <a:lnSpc>
                <a:spcPct val="90000"/>
              </a:lnSpc>
              <a:spcBef>
                <a:spcPts val="500"/>
              </a:spcBef>
              <a:buFont typeface="Arial" panose="020B0604020202020204" pitchFamily="34" charset="0"/>
              <a:buChar char="•"/>
              <a:defRPr sz="2400">
                <a:solidFill>
                  <a:schemeClr val="tx1"/>
                </a:solidFill>
                <a:latin typeface="Roboto Condensed Light" panose="02000000000000000000" pitchFamily="2" charset="0"/>
              </a:defRPr>
            </a:lvl2pPr>
            <a:lvl3pPr marL="1143000" indent="-228600" defTabSz="1008063">
              <a:lnSpc>
                <a:spcPct val="90000"/>
              </a:lnSpc>
              <a:spcBef>
                <a:spcPts val="500"/>
              </a:spcBef>
              <a:buFont typeface="Arial" panose="020B0604020202020204" pitchFamily="34" charset="0"/>
              <a:buChar char="•"/>
              <a:defRPr sz="2000">
                <a:solidFill>
                  <a:schemeClr val="tx1"/>
                </a:solidFill>
                <a:latin typeface="Roboto Condensed Light" panose="02000000000000000000" pitchFamily="2" charset="0"/>
              </a:defRPr>
            </a:lvl3pPr>
            <a:lvl4pPr marL="1600200" indent="-228600" defTabSz="1008063">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4pPr>
            <a:lvl5pPr marL="2057400" indent="-228600" defTabSz="1008063">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5pPr>
            <a:lvl6pPr marL="2514600" indent="-228600" defTabSz="1008063"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6pPr>
            <a:lvl7pPr marL="2971800" indent="-228600" defTabSz="1008063"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7pPr>
            <a:lvl8pPr marL="3429000" indent="-228600" defTabSz="1008063"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8pPr>
            <a:lvl9pPr marL="3886200" indent="-228600" defTabSz="1008063"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9pPr>
          </a:lstStyle>
          <a:p>
            <a:pPr>
              <a:lnSpc>
                <a:spcPct val="114000"/>
              </a:lnSpc>
              <a:spcBef>
                <a:spcPct val="0"/>
              </a:spcBef>
              <a:buFont typeface="Arial" panose="020B0604020202020204" pitchFamily="34" charset="0"/>
              <a:buNone/>
            </a:pPr>
            <a:r>
              <a:rPr lang="uk-UA" altLang="ru-RU" sz="1200" dirty="0">
                <a:solidFill>
                  <a:srgbClr val="00274E"/>
                </a:solidFill>
              </a:rPr>
              <a:t>Верховний Суд</a:t>
            </a:r>
            <a:endParaRPr lang="en-US" altLang="ru-RU" sz="1200" dirty="0">
              <a:solidFill>
                <a:srgbClr val="00274E"/>
              </a:solidFill>
            </a:endParaRPr>
          </a:p>
        </p:txBody>
      </p:sp>
      <p:sp>
        <p:nvSpPr>
          <p:cNvPr id="8196" name="Text Placeholder 12"/>
          <p:cNvSpPr txBox="1">
            <a:spLocks noChangeArrowheads="1"/>
          </p:cNvSpPr>
          <p:nvPr/>
        </p:nvSpPr>
        <p:spPr bwMode="auto">
          <a:xfrm>
            <a:off x="1876425" y="5999163"/>
            <a:ext cx="9042400" cy="323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Roboto Condensed Light" panose="02000000000000000000" pitchFamily="2" charset="0"/>
              </a:defRPr>
            </a:lvl1pPr>
            <a:lvl2pPr marL="742950" indent="-285750">
              <a:lnSpc>
                <a:spcPct val="90000"/>
              </a:lnSpc>
              <a:spcBef>
                <a:spcPts val="500"/>
              </a:spcBef>
              <a:buFont typeface="Arial" panose="020B0604020202020204" pitchFamily="34" charset="0"/>
              <a:buChar char="•"/>
              <a:defRPr sz="2400">
                <a:solidFill>
                  <a:schemeClr val="tx1"/>
                </a:solidFill>
                <a:latin typeface="Roboto Condensed Light" panose="02000000000000000000" pitchFamily="2" charset="0"/>
              </a:defRPr>
            </a:lvl2pPr>
            <a:lvl3pPr marL="1143000" indent="-228600">
              <a:lnSpc>
                <a:spcPct val="90000"/>
              </a:lnSpc>
              <a:spcBef>
                <a:spcPts val="500"/>
              </a:spcBef>
              <a:buFont typeface="Arial" panose="020B0604020202020204" pitchFamily="34" charset="0"/>
              <a:buChar char="•"/>
              <a:defRPr sz="2000">
                <a:solidFill>
                  <a:schemeClr val="tx1"/>
                </a:solidFill>
                <a:latin typeface="Roboto Condensed Light" panose="02000000000000000000" pitchFamily="2" charset="0"/>
              </a:defRPr>
            </a:lvl3pPr>
            <a:lvl4pPr marL="16002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4pPr>
            <a:lvl5pPr marL="20574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9pPr>
          </a:lstStyle>
          <a:p>
            <a:pPr algn="just">
              <a:spcBef>
                <a:spcPct val="0"/>
              </a:spcBef>
              <a:buFont typeface="Arial" panose="020B0604020202020204" pitchFamily="34" charset="0"/>
              <a:buNone/>
            </a:pPr>
            <a:r>
              <a:rPr lang="ru-RU" altLang="uk-UA" sz="1200" dirty="0" smtClean="0">
                <a:solidFill>
                  <a:srgbClr val="002949"/>
                </a:solidFill>
                <a:ea typeface="Roboto Condensed Light" panose="02000000000000000000" pitchFamily="2" charset="0"/>
                <a:cs typeface="Roboto Condensed Light" panose="02000000000000000000" pitchFamily="2" charset="0"/>
              </a:rPr>
              <a:t>Звіт про виконання судового рішення у публічно-правових спорах: стандарти ВС та проблеми застосування</a:t>
            </a:r>
            <a:endParaRPr lang="ru-RU" altLang="uk-UA" sz="1200" dirty="0">
              <a:solidFill>
                <a:srgbClr val="002949"/>
              </a:solidFill>
              <a:ea typeface="Roboto Condensed Light" panose="02000000000000000000" pitchFamily="2" charset="0"/>
              <a:cs typeface="Roboto Condensed Light" panose="02000000000000000000" pitchFamily="2" charset="0"/>
            </a:endParaRPr>
          </a:p>
        </p:txBody>
      </p:sp>
      <p:sp>
        <p:nvSpPr>
          <p:cNvPr id="8197" name="Заголовок 2"/>
          <p:cNvSpPr>
            <a:spLocks noGrp="1"/>
          </p:cNvSpPr>
          <p:nvPr>
            <p:ph type="title"/>
          </p:nvPr>
        </p:nvSpPr>
        <p:spPr>
          <a:xfrm>
            <a:off x="719138" y="574675"/>
            <a:ext cx="10515600" cy="849313"/>
          </a:xfrm>
        </p:spPr>
        <p:txBody>
          <a:bodyPr/>
          <a:lstStyle/>
          <a:p>
            <a:pPr algn="ctr"/>
            <a:r>
              <a:rPr lang="ru-RU" altLang="uk-UA" sz="3200" b="1" dirty="0">
                <a:solidFill>
                  <a:srgbClr val="004E9E"/>
                </a:solidFill>
              </a:rPr>
              <a:t>Постанова Верховного Суду від 28 жовтня 2025 року у справі № </a:t>
            </a:r>
            <a:r>
              <a:rPr lang="ru-RU" altLang="uk-UA" sz="3200" b="1" dirty="0" smtClean="0">
                <a:solidFill>
                  <a:srgbClr val="004E9E"/>
                </a:solidFill>
              </a:rPr>
              <a:t>380/7706/22 </a:t>
            </a:r>
            <a:r>
              <a:rPr lang="ru-RU" altLang="uk-UA" sz="3200" b="1" dirty="0" smtClean="0">
                <a:solidFill>
                  <a:srgbClr val="004E9E"/>
                </a:solidFill>
                <a:hlinkClick r:id="rId2"/>
              </a:rPr>
              <a:t>https</a:t>
            </a:r>
            <a:r>
              <a:rPr lang="ru-RU" altLang="uk-UA" sz="3200" b="1" dirty="0">
                <a:solidFill>
                  <a:srgbClr val="004E9E"/>
                </a:solidFill>
                <a:hlinkClick r:id="rId2"/>
              </a:rPr>
              <a:t>://</a:t>
            </a:r>
            <a:r>
              <a:rPr lang="ru-RU" altLang="uk-UA" sz="3200" b="1" dirty="0" smtClean="0">
                <a:solidFill>
                  <a:srgbClr val="004E9E"/>
                </a:solidFill>
                <a:hlinkClick r:id="rId2"/>
              </a:rPr>
              <a:t>reyestr.court.gov.ua/Review/131341345</a:t>
            </a:r>
            <a:r>
              <a:rPr lang="ru-RU" altLang="uk-UA" sz="3200" b="1" dirty="0" smtClean="0">
                <a:solidFill>
                  <a:srgbClr val="004E9E"/>
                </a:solidFill>
              </a:rPr>
              <a:t> </a:t>
            </a:r>
            <a:endParaRPr lang="ru-RU" altLang="uk-UA" sz="3200" b="1" dirty="0">
              <a:solidFill>
                <a:srgbClr val="004E9E"/>
              </a:solidFill>
            </a:endParaRPr>
          </a:p>
        </p:txBody>
      </p:sp>
      <p:sp>
        <p:nvSpPr>
          <p:cNvPr id="8198" name="Объект 3"/>
          <p:cNvSpPr>
            <a:spLocks noGrp="1"/>
          </p:cNvSpPr>
          <p:nvPr>
            <p:ph idx="1"/>
          </p:nvPr>
        </p:nvSpPr>
        <p:spPr>
          <a:xfrm>
            <a:off x="452438" y="1676400"/>
            <a:ext cx="11139487" cy="4322763"/>
          </a:xfrm>
        </p:spPr>
        <p:txBody>
          <a:bodyPr/>
          <a:lstStyle/>
          <a:p>
            <a:pPr marL="0" indent="0" algn="just">
              <a:buNone/>
            </a:pPr>
            <a:r>
              <a:rPr lang="uk-UA" altLang="uk-UA" sz="3200" dirty="0">
                <a:solidFill>
                  <a:srgbClr val="002949"/>
                </a:solidFill>
              </a:rPr>
              <a:t>Верховний Суд підтвердив відхід від формального підходу до виконання рішень у справах про соціальні виплати. </a:t>
            </a:r>
            <a:endParaRPr lang="uk-UA" altLang="uk-UA" sz="3200" dirty="0" smtClean="0">
              <a:solidFill>
                <a:srgbClr val="002949"/>
              </a:solidFill>
            </a:endParaRPr>
          </a:p>
          <a:p>
            <a:pPr marL="0" indent="0" algn="just">
              <a:buNone/>
            </a:pPr>
            <a:r>
              <a:rPr lang="uk-UA" altLang="uk-UA" sz="3200" dirty="0" smtClean="0">
                <a:solidFill>
                  <a:srgbClr val="002949"/>
                </a:solidFill>
              </a:rPr>
              <a:t>Невиконання </a:t>
            </a:r>
            <a:r>
              <a:rPr lang="uk-UA" altLang="uk-UA" sz="3200" dirty="0">
                <a:solidFill>
                  <a:srgbClr val="002949"/>
                </a:solidFill>
              </a:rPr>
              <a:t>рішення щодо пенсійних або інших соціальних виплат протягом двох місяців після набрання ним законної сили може бути підставою для зміни способу виконання із зобов’язання вчинити дії на стягнення конкретної суми. </a:t>
            </a:r>
            <a:endParaRPr lang="uk-UA" altLang="uk-UA" sz="3200" dirty="0" smtClean="0">
              <a:solidFill>
                <a:srgbClr val="002949"/>
              </a:solidFill>
            </a:endParaRPr>
          </a:p>
          <a:p>
            <a:pPr marL="0" indent="0" algn="just">
              <a:buNone/>
            </a:pPr>
            <a:r>
              <a:rPr lang="uk-UA" altLang="uk-UA" sz="3200" dirty="0" smtClean="0">
                <a:solidFill>
                  <a:srgbClr val="002949"/>
                </a:solidFill>
              </a:rPr>
              <a:t>Мета </a:t>
            </a:r>
            <a:r>
              <a:rPr lang="uk-UA" altLang="uk-UA" sz="3200" dirty="0">
                <a:solidFill>
                  <a:srgbClr val="002949"/>
                </a:solidFill>
              </a:rPr>
              <a:t>судового контролю — реальне поновлення права, а не лише фіксація обов’язку суб’єкта владних повноважень.</a:t>
            </a:r>
            <a:endParaRPr lang="uk-UA" altLang="uk-UA" sz="3200" dirty="0" smtClean="0">
              <a:solidFill>
                <a:srgbClr val="002949"/>
              </a:solidFill>
            </a:endParaRPr>
          </a:p>
        </p:txBody>
      </p:sp>
      <p:sp>
        <p:nvSpPr>
          <p:cNvPr id="8199" name="Місце для номера слайда 2"/>
          <p:cNvSpPr>
            <a:spLocks noGrp="1" noChangeArrowheads="1"/>
          </p:cNvSpPr>
          <p:nvPr>
            <p:ph type="sldNum" sz="quarter" idx="12"/>
          </p:nvPr>
        </p:nvSpPr>
        <p:spPr bwMode="auto">
          <a:xfrm>
            <a:off x="8897938" y="5999163"/>
            <a:ext cx="27432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Roboto Condensed Light" panose="02000000000000000000" pitchFamily="2" charset="0"/>
              </a:defRPr>
            </a:lvl1pPr>
            <a:lvl2pPr marL="742950" indent="-285750">
              <a:lnSpc>
                <a:spcPct val="90000"/>
              </a:lnSpc>
              <a:spcBef>
                <a:spcPts val="500"/>
              </a:spcBef>
              <a:buFont typeface="Arial" panose="020B0604020202020204" pitchFamily="34" charset="0"/>
              <a:buChar char="•"/>
              <a:defRPr sz="2400">
                <a:solidFill>
                  <a:schemeClr val="tx1"/>
                </a:solidFill>
                <a:latin typeface="Roboto Condensed Light" panose="02000000000000000000" pitchFamily="2" charset="0"/>
              </a:defRPr>
            </a:lvl2pPr>
            <a:lvl3pPr marL="1143000" indent="-228600">
              <a:lnSpc>
                <a:spcPct val="90000"/>
              </a:lnSpc>
              <a:spcBef>
                <a:spcPts val="500"/>
              </a:spcBef>
              <a:buFont typeface="Arial" panose="020B0604020202020204" pitchFamily="34" charset="0"/>
              <a:buChar char="•"/>
              <a:defRPr sz="2000">
                <a:solidFill>
                  <a:schemeClr val="tx1"/>
                </a:solidFill>
                <a:latin typeface="Roboto Condensed Light" panose="02000000000000000000" pitchFamily="2" charset="0"/>
              </a:defRPr>
            </a:lvl3pPr>
            <a:lvl4pPr marL="16002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4pPr>
            <a:lvl5pPr marL="20574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9pPr>
          </a:lstStyle>
          <a:p>
            <a:pPr>
              <a:lnSpc>
                <a:spcPct val="100000"/>
              </a:lnSpc>
              <a:spcBef>
                <a:spcPct val="0"/>
              </a:spcBef>
              <a:buFontTx/>
              <a:buNone/>
            </a:pPr>
            <a:fld id="{95B80274-2B57-43DC-9424-19E155EE7342}" type="slidenum">
              <a:rPr lang="uk-UA" altLang="uk-UA" sz="1200">
                <a:solidFill>
                  <a:srgbClr val="898989"/>
                </a:solidFill>
              </a:rPr>
              <a:pPr>
                <a:lnSpc>
                  <a:spcPct val="100000"/>
                </a:lnSpc>
                <a:spcBef>
                  <a:spcPct val="0"/>
                </a:spcBef>
                <a:buFontTx/>
                <a:buNone/>
              </a:pPr>
              <a:t>17</a:t>
            </a:fld>
            <a:endParaRPr lang="uk-UA" altLang="uk-UA" sz="1200" dirty="0">
              <a:solidFill>
                <a:srgbClr val="898989"/>
              </a:solidFill>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7" name="Straight Connector 8"/>
          <p:cNvCxnSpPr/>
          <p:nvPr/>
        </p:nvCxnSpPr>
        <p:spPr>
          <a:xfrm>
            <a:off x="550863" y="6281738"/>
            <a:ext cx="336550" cy="0"/>
          </a:xfrm>
          <a:prstGeom prst="line">
            <a:avLst/>
          </a:prstGeom>
          <a:ln w="14224">
            <a:solidFill>
              <a:srgbClr val="00274E"/>
            </a:solidFill>
          </a:ln>
        </p:spPr>
        <p:style>
          <a:lnRef idx="1">
            <a:schemeClr val="accent1"/>
          </a:lnRef>
          <a:fillRef idx="0">
            <a:schemeClr val="accent1"/>
          </a:fillRef>
          <a:effectRef idx="0">
            <a:schemeClr val="accent1"/>
          </a:effectRef>
          <a:fontRef idx="minor">
            <a:schemeClr val="tx1"/>
          </a:fontRef>
        </p:style>
      </p:cxnSp>
      <p:sp>
        <p:nvSpPr>
          <p:cNvPr id="9219" name="Subtitle 2"/>
          <p:cNvSpPr txBox="1">
            <a:spLocks noChangeArrowheads="1"/>
          </p:cNvSpPr>
          <p:nvPr/>
        </p:nvSpPr>
        <p:spPr bwMode="auto">
          <a:xfrm>
            <a:off x="452438" y="5919788"/>
            <a:ext cx="1158875" cy="403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defTabSz="1008063">
              <a:lnSpc>
                <a:spcPct val="90000"/>
              </a:lnSpc>
              <a:spcBef>
                <a:spcPts val="1000"/>
              </a:spcBef>
              <a:buFont typeface="Arial" panose="020B0604020202020204" pitchFamily="34" charset="0"/>
              <a:buChar char="•"/>
              <a:defRPr sz="2800">
                <a:solidFill>
                  <a:schemeClr val="tx1"/>
                </a:solidFill>
                <a:latin typeface="Roboto Condensed Light" panose="02000000000000000000" pitchFamily="2" charset="0"/>
              </a:defRPr>
            </a:lvl1pPr>
            <a:lvl2pPr marL="742950" indent="-285750" defTabSz="1008063">
              <a:lnSpc>
                <a:spcPct val="90000"/>
              </a:lnSpc>
              <a:spcBef>
                <a:spcPts val="500"/>
              </a:spcBef>
              <a:buFont typeface="Arial" panose="020B0604020202020204" pitchFamily="34" charset="0"/>
              <a:buChar char="•"/>
              <a:defRPr sz="2400">
                <a:solidFill>
                  <a:schemeClr val="tx1"/>
                </a:solidFill>
                <a:latin typeface="Roboto Condensed Light" panose="02000000000000000000" pitchFamily="2" charset="0"/>
              </a:defRPr>
            </a:lvl2pPr>
            <a:lvl3pPr marL="1143000" indent="-228600" defTabSz="1008063">
              <a:lnSpc>
                <a:spcPct val="90000"/>
              </a:lnSpc>
              <a:spcBef>
                <a:spcPts val="500"/>
              </a:spcBef>
              <a:buFont typeface="Arial" panose="020B0604020202020204" pitchFamily="34" charset="0"/>
              <a:buChar char="•"/>
              <a:defRPr sz="2000">
                <a:solidFill>
                  <a:schemeClr val="tx1"/>
                </a:solidFill>
                <a:latin typeface="Roboto Condensed Light" panose="02000000000000000000" pitchFamily="2" charset="0"/>
              </a:defRPr>
            </a:lvl3pPr>
            <a:lvl4pPr marL="1600200" indent="-228600" defTabSz="1008063">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4pPr>
            <a:lvl5pPr marL="2057400" indent="-228600" defTabSz="1008063">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5pPr>
            <a:lvl6pPr marL="2514600" indent="-228600" defTabSz="1008063"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6pPr>
            <a:lvl7pPr marL="2971800" indent="-228600" defTabSz="1008063"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7pPr>
            <a:lvl8pPr marL="3429000" indent="-228600" defTabSz="1008063"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8pPr>
            <a:lvl9pPr marL="3886200" indent="-228600" defTabSz="1008063"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9pPr>
          </a:lstStyle>
          <a:p>
            <a:pPr>
              <a:lnSpc>
                <a:spcPct val="114000"/>
              </a:lnSpc>
              <a:spcBef>
                <a:spcPct val="0"/>
              </a:spcBef>
              <a:buFont typeface="Arial" panose="020B0604020202020204" pitchFamily="34" charset="0"/>
              <a:buNone/>
            </a:pPr>
            <a:r>
              <a:rPr lang="uk-UA" altLang="ru-RU" sz="1200" dirty="0">
                <a:solidFill>
                  <a:srgbClr val="00274E"/>
                </a:solidFill>
              </a:rPr>
              <a:t>Верховний Суд</a:t>
            </a:r>
            <a:endParaRPr lang="en-US" altLang="ru-RU" sz="1200" dirty="0">
              <a:solidFill>
                <a:srgbClr val="00274E"/>
              </a:solidFill>
            </a:endParaRPr>
          </a:p>
        </p:txBody>
      </p:sp>
      <p:sp>
        <p:nvSpPr>
          <p:cNvPr id="9220" name="Text Placeholder 12"/>
          <p:cNvSpPr txBox="1">
            <a:spLocks noChangeArrowheads="1"/>
          </p:cNvSpPr>
          <p:nvPr/>
        </p:nvSpPr>
        <p:spPr bwMode="auto">
          <a:xfrm>
            <a:off x="1876425" y="5999163"/>
            <a:ext cx="9042400" cy="323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Roboto Condensed Light" panose="02000000000000000000" pitchFamily="2" charset="0"/>
              </a:defRPr>
            </a:lvl1pPr>
            <a:lvl2pPr marL="742950" indent="-285750">
              <a:lnSpc>
                <a:spcPct val="90000"/>
              </a:lnSpc>
              <a:spcBef>
                <a:spcPts val="500"/>
              </a:spcBef>
              <a:buFont typeface="Arial" panose="020B0604020202020204" pitchFamily="34" charset="0"/>
              <a:buChar char="•"/>
              <a:defRPr sz="2400">
                <a:solidFill>
                  <a:schemeClr val="tx1"/>
                </a:solidFill>
                <a:latin typeface="Roboto Condensed Light" panose="02000000000000000000" pitchFamily="2" charset="0"/>
              </a:defRPr>
            </a:lvl2pPr>
            <a:lvl3pPr marL="1143000" indent="-228600">
              <a:lnSpc>
                <a:spcPct val="90000"/>
              </a:lnSpc>
              <a:spcBef>
                <a:spcPts val="500"/>
              </a:spcBef>
              <a:buFont typeface="Arial" panose="020B0604020202020204" pitchFamily="34" charset="0"/>
              <a:buChar char="•"/>
              <a:defRPr sz="2000">
                <a:solidFill>
                  <a:schemeClr val="tx1"/>
                </a:solidFill>
                <a:latin typeface="Roboto Condensed Light" panose="02000000000000000000" pitchFamily="2" charset="0"/>
              </a:defRPr>
            </a:lvl3pPr>
            <a:lvl4pPr marL="16002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4pPr>
            <a:lvl5pPr marL="20574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9pPr>
          </a:lstStyle>
          <a:p>
            <a:pPr algn="just">
              <a:spcBef>
                <a:spcPct val="0"/>
              </a:spcBef>
              <a:buFont typeface="Arial" panose="020B0604020202020204" pitchFamily="34" charset="0"/>
              <a:buNone/>
            </a:pPr>
            <a:r>
              <a:rPr lang="ru-RU" altLang="uk-UA" sz="1200" dirty="0" smtClean="0">
                <a:solidFill>
                  <a:srgbClr val="002949"/>
                </a:solidFill>
                <a:ea typeface="Roboto Condensed Light" panose="02000000000000000000" pitchFamily="2" charset="0"/>
                <a:cs typeface="Roboto Condensed Light" panose="02000000000000000000" pitchFamily="2" charset="0"/>
              </a:rPr>
              <a:t>Звіт про виконання судового рішення у публічно-правових спорах: стандарти ВС та проблеми застосування</a:t>
            </a:r>
            <a:endParaRPr lang="ru-RU" altLang="uk-UA" sz="1200" dirty="0">
              <a:solidFill>
                <a:srgbClr val="002949"/>
              </a:solidFill>
              <a:ea typeface="Roboto Condensed Light" panose="02000000000000000000" pitchFamily="2" charset="0"/>
              <a:cs typeface="Roboto Condensed Light" panose="02000000000000000000" pitchFamily="2" charset="0"/>
            </a:endParaRPr>
          </a:p>
        </p:txBody>
      </p:sp>
      <p:sp>
        <p:nvSpPr>
          <p:cNvPr id="9221" name="Заголовок 2"/>
          <p:cNvSpPr>
            <a:spLocks noGrp="1"/>
          </p:cNvSpPr>
          <p:nvPr>
            <p:ph type="title"/>
          </p:nvPr>
        </p:nvSpPr>
        <p:spPr>
          <a:xfrm>
            <a:off x="719138" y="566738"/>
            <a:ext cx="10515600" cy="849312"/>
          </a:xfrm>
        </p:spPr>
        <p:txBody>
          <a:bodyPr/>
          <a:lstStyle/>
          <a:p>
            <a:pPr algn="ctr"/>
            <a:r>
              <a:rPr lang="ru-RU" altLang="uk-UA" sz="3200" b="1" dirty="0">
                <a:solidFill>
                  <a:srgbClr val="004E9E"/>
                </a:solidFill>
              </a:rPr>
              <a:t>Ухвала Верховного Суду від 07 травня 2024 року у справі </a:t>
            </a:r>
            <a:r>
              <a:rPr lang="ru-RU" altLang="uk-UA" sz="3200" b="1" dirty="0" smtClean="0">
                <a:solidFill>
                  <a:srgbClr val="004E9E"/>
                </a:solidFill>
              </a:rPr>
              <a:t/>
            </a:r>
            <a:br>
              <a:rPr lang="ru-RU" altLang="uk-UA" sz="3200" b="1" dirty="0" smtClean="0">
                <a:solidFill>
                  <a:srgbClr val="004E9E"/>
                </a:solidFill>
              </a:rPr>
            </a:br>
            <a:r>
              <a:rPr lang="ru-RU" altLang="uk-UA" sz="3200" b="1" dirty="0" smtClean="0">
                <a:solidFill>
                  <a:srgbClr val="004E9E"/>
                </a:solidFill>
              </a:rPr>
              <a:t>№ 160/5259/20 </a:t>
            </a:r>
            <a:r>
              <a:rPr lang="ru-RU" altLang="uk-UA" sz="3200" b="1" dirty="0" smtClean="0">
                <a:solidFill>
                  <a:srgbClr val="004E9E"/>
                </a:solidFill>
                <a:hlinkClick r:id="rId2"/>
              </a:rPr>
              <a:t>https</a:t>
            </a:r>
            <a:r>
              <a:rPr lang="ru-RU" altLang="uk-UA" sz="3200" b="1" dirty="0">
                <a:solidFill>
                  <a:srgbClr val="004E9E"/>
                </a:solidFill>
                <a:hlinkClick r:id="rId2"/>
              </a:rPr>
              <a:t>://</a:t>
            </a:r>
            <a:r>
              <a:rPr lang="ru-RU" altLang="uk-UA" sz="3200" b="1" dirty="0" smtClean="0">
                <a:solidFill>
                  <a:srgbClr val="004E9E"/>
                </a:solidFill>
                <a:hlinkClick r:id="rId2"/>
              </a:rPr>
              <a:t>reyestr.court.gov.ua/Review/118905192</a:t>
            </a:r>
            <a:r>
              <a:rPr lang="ru-RU" altLang="uk-UA" sz="3200" b="1" dirty="0" smtClean="0">
                <a:solidFill>
                  <a:srgbClr val="004E9E"/>
                </a:solidFill>
              </a:rPr>
              <a:t> </a:t>
            </a:r>
            <a:endParaRPr lang="ru-RU" altLang="uk-UA" sz="3200" b="1" dirty="0">
              <a:solidFill>
                <a:srgbClr val="004E9E"/>
              </a:solidFill>
            </a:endParaRPr>
          </a:p>
        </p:txBody>
      </p:sp>
      <p:sp>
        <p:nvSpPr>
          <p:cNvPr id="9222" name="Объект 3"/>
          <p:cNvSpPr>
            <a:spLocks noGrp="1"/>
          </p:cNvSpPr>
          <p:nvPr>
            <p:ph idx="1"/>
          </p:nvPr>
        </p:nvSpPr>
        <p:spPr>
          <a:xfrm>
            <a:off x="465138" y="1509713"/>
            <a:ext cx="11139487" cy="4206875"/>
          </a:xfrm>
        </p:spPr>
        <p:txBody>
          <a:bodyPr/>
          <a:lstStyle/>
          <a:p>
            <a:pPr marL="0" indent="0" algn="just">
              <a:lnSpc>
                <a:spcPct val="100000"/>
              </a:lnSpc>
              <a:spcBef>
                <a:spcPct val="0"/>
              </a:spcBef>
              <a:buNone/>
            </a:pPr>
            <a:r>
              <a:rPr lang="uk-UA" altLang="uk-UA" sz="3200" dirty="0" smtClean="0">
                <a:solidFill>
                  <a:srgbClr val="002949"/>
                </a:solidFill>
              </a:rPr>
              <a:t>Верховний Суд зазначив, що судовий контроль може встановлюватися за наявності обґрунтованих підстав вважати, що без такого контролю рішення залишиться невиконаним або його виконання буде істотно ускладненим. </a:t>
            </a:r>
          </a:p>
          <a:p>
            <a:pPr marL="0" indent="0" algn="just">
              <a:lnSpc>
                <a:spcPct val="100000"/>
              </a:lnSpc>
              <a:spcBef>
                <a:spcPct val="0"/>
              </a:spcBef>
              <a:buNone/>
            </a:pPr>
            <a:r>
              <a:rPr lang="uk-UA" altLang="uk-UA" sz="3200" dirty="0" smtClean="0">
                <a:solidFill>
                  <a:srgbClr val="002949"/>
                </a:solidFill>
              </a:rPr>
              <a:t>Зобов’язання суб’єкта владних повноважень подати звіт спрямоване на забезпечення виконуваності судового рішення, запобігання ухиленню боржника та підвищення довіри до суду.</a:t>
            </a:r>
          </a:p>
        </p:txBody>
      </p:sp>
      <p:sp>
        <p:nvSpPr>
          <p:cNvPr id="9223" name="Місце для номера слайда 2"/>
          <p:cNvSpPr>
            <a:spLocks noGrp="1" noChangeArrowheads="1"/>
          </p:cNvSpPr>
          <p:nvPr>
            <p:ph type="sldNum" sz="quarter" idx="12"/>
          </p:nvPr>
        </p:nvSpPr>
        <p:spPr bwMode="auto">
          <a:xfrm>
            <a:off x="8897938" y="5999163"/>
            <a:ext cx="27432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Roboto Condensed Light" panose="02000000000000000000" pitchFamily="2" charset="0"/>
              </a:defRPr>
            </a:lvl1pPr>
            <a:lvl2pPr marL="742950" indent="-285750">
              <a:lnSpc>
                <a:spcPct val="90000"/>
              </a:lnSpc>
              <a:spcBef>
                <a:spcPts val="500"/>
              </a:spcBef>
              <a:buFont typeface="Arial" panose="020B0604020202020204" pitchFamily="34" charset="0"/>
              <a:buChar char="•"/>
              <a:defRPr sz="2400">
                <a:solidFill>
                  <a:schemeClr val="tx1"/>
                </a:solidFill>
                <a:latin typeface="Roboto Condensed Light" panose="02000000000000000000" pitchFamily="2" charset="0"/>
              </a:defRPr>
            </a:lvl2pPr>
            <a:lvl3pPr marL="1143000" indent="-228600">
              <a:lnSpc>
                <a:spcPct val="90000"/>
              </a:lnSpc>
              <a:spcBef>
                <a:spcPts val="500"/>
              </a:spcBef>
              <a:buFont typeface="Arial" panose="020B0604020202020204" pitchFamily="34" charset="0"/>
              <a:buChar char="•"/>
              <a:defRPr sz="2000">
                <a:solidFill>
                  <a:schemeClr val="tx1"/>
                </a:solidFill>
                <a:latin typeface="Roboto Condensed Light" panose="02000000000000000000" pitchFamily="2" charset="0"/>
              </a:defRPr>
            </a:lvl3pPr>
            <a:lvl4pPr marL="16002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4pPr>
            <a:lvl5pPr marL="20574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9pPr>
          </a:lstStyle>
          <a:p>
            <a:pPr>
              <a:lnSpc>
                <a:spcPct val="100000"/>
              </a:lnSpc>
              <a:spcBef>
                <a:spcPct val="0"/>
              </a:spcBef>
              <a:buFontTx/>
              <a:buNone/>
            </a:pPr>
            <a:fld id="{D1272B49-C56A-492E-8AD4-E1C11DDCA35C}" type="slidenum">
              <a:rPr lang="uk-UA" altLang="uk-UA" sz="1200">
                <a:solidFill>
                  <a:srgbClr val="898989"/>
                </a:solidFill>
              </a:rPr>
              <a:pPr>
                <a:lnSpc>
                  <a:spcPct val="100000"/>
                </a:lnSpc>
                <a:spcBef>
                  <a:spcPct val="0"/>
                </a:spcBef>
                <a:buFontTx/>
                <a:buNone/>
              </a:pPr>
              <a:t>18</a:t>
            </a:fld>
            <a:endParaRPr lang="uk-UA" altLang="uk-UA" sz="1200" dirty="0">
              <a:solidFill>
                <a:srgbClr val="898989"/>
              </a:solidFill>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7" name="Straight Connector 8"/>
          <p:cNvCxnSpPr/>
          <p:nvPr/>
        </p:nvCxnSpPr>
        <p:spPr>
          <a:xfrm>
            <a:off x="550863" y="6281738"/>
            <a:ext cx="336550" cy="0"/>
          </a:xfrm>
          <a:prstGeom prst="line">
            <a:avLst/>
          </a:prstGeom>
          <a:ln w="14224">
            <a:solidFill>
              <a:srgbClr val="00274E"/>
            </a:solidFill>
          </a:ln>
        </p:spPr>
        <p:style>
          <a:lnRef idx="1">
            <a:schemeClr val="accent1"/>
          </a:lnRef>
          <a:fillRef idx="0">
            <a:schemeClr val="accent1"/>
          </a:fillRef>
          <a:effectRef idx="0">
            <a:schemeClr val="accent1"/>
          </a:effectRef>
          <a:fontRef idx="minor">
            <a:schemeClr val="tx1"/>
          </a:fontRef>
        </p:style>
      </p:cxnSp>
      <p:sp>
        <p:nvSpPr>
          <p:cNvPr id="10243" name="Subtitle 2"/>
          <p:cNvSpPr txBox="1">
            <a:spLocks noChangeArrowheads="1"/>
          </p:cNvSpPr>
          <p:nvPr/>
        </p:nvSpPr>
        <p:spPr bwMode="auto">
          <a:xfrm>
            <a:off x="452438" y="5919788"/>
            <a:ext cx="1158875" cy="403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defTabSz="1008063">
              <a:lnSpc>
                <a:spcPct val="90000"/>
              </a:lnSpc>
              <a:spcBef>
                <a:spcPts val="1000"/>
              </a:spcBef>
              <a:buFont typeface="Arial" panose="020B0604020202020204" pitchFamily="34" charset="0"/>
              <a:buChar char="•"/>
              <a:defRPr sz="2800">
                <a:solidFill>
                  <a:schemeClr val="tx1"/>
                </a:solidFill>
                <a:latin typeface="Roboto Condensed Light" panose="02000000000000000000" pitchFamily="2" charset="0"/>
              </a:defRPr>
            </a:lvl1pPr>
            <a:lvl2pPr marL="742950" indent="-285750" defTabSz="1008063">
              <a:lnSpc>
                <a:spcPct val="90000"/>
              </a:lnSpc>
              <a:spcBef>
                <a:spcPts val="500"/>
              </a:spcBef>
              <a:buFont typeface="Arial" panose="020B0604020202020204" pitchFamily="34" charset="0"/>
              <a:buChar char="•"/>
              <a:defRPr sz="2400">
                <a:solidFill>
                  <a:schemeClr val="tx1"/>
                </a:solidFill>
                <a:latin typeface="Roboto Condensed Light" panose="02000000000000000000" pitchFamily="2" charset="0"/>
              </a:defRPr>
            </a:lvl2pPr>
            <a:lvl3pPr marL="1143000" indent="-228600" defTabSz="1008063">
              <a:lnSpc>
                <a:spcPct val="90000"/>
              </a:lnSpc>
              <a:spcBef>
                <a:spcPts val="500"/>
              </a:spcBef>
              <a:buFont typeface="Arial" panose="020B0604020202020204" pitchFamily="34" charset="0"/>
              <a:buChar char="•"/>
              <a:defRPr sz="2000">
                <a:solidFill>
                  <a:schemeClr val="tx1"/>
                </a:solidFill>
                <a:latin typeface="Roboto Condensed Light" panose="02000000000000000000" pitchFamily="2" charset="0"/>
              </a:defRPr>
            </a:lvl3pPr>
            <a:lvl4pPr marL="1600200" indent="-228600" defTabSz="1008063">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4pPr>
            <a:lvl5pPr marL="2057400" indent="-228600" defTabSz="1008063">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5pPr>
            <a:lvl6pPr marL="2514600" indent="-228600" defTabSz="1008063"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6pPr>
            <a:lvl7pPr marL="2971800" indent="-228600" defTabSz="1008063"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7pPr>
            <a:lvl8pPr marL="3429000" indent="-228600" defTabSz="1008063"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8pPr>
            <a:lvl9pPr marL="3886200" indent="-228600" defTabSz="1008063"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9pPr>
          </a:lstStyle>
          <a:p>
            <a:pPr>
              <a:lnSpc>
                <a:spcPct val="114000"/>
              </a:lnSpc>
              <a:spcBef>
                <a:spcPct val="0"/>
              </a:spcBef>
              <a:buFont typeface="Arial" panose="020B0604020202020204" pitchFamily="34" charset="0"/>
              <a:buNone/>
            </a:pPr>
            <a:r>
              <a:rPr lang="uk-UA" altLang="ru-RU" sz="1200" dirty="0">
                <a:solidFill>
                  <a:srgbClr val="00274E"/>
                </a:solidFill>
              </a:rPr>
              <a:t>Верховний Суд</a:t>
            </a:r>
            <a:endParaRPr lang="en-US" altLang="ru-RU" sz="1200" dirty="0">
              <a:solidFill>
                <a:srgbClr val="00274E"/>
              </a:solidFill>
            </a:endParaRPr>
          </a:p>
        </p:txBody>
      </p:sp>
      <p:sp>
        <p:nvSpPr>
          <p:cNvPr id="10244" name="Text Placeholder 12"/>
          <p:cNvSpPr txBox="1">
            <a:spLocks noChangeArrowheads="1"/>
          </p:cNvSpPr>
          <p:nvPr/>
        </p:nvSpPr>
        <p:spPr bwMode="auto">
          <a:xfrm>
            <a:off x="1876425" y="5999163"/>
            <a:ext cx="9042400" cy="323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Roboto Condensed Light" panose="02000000000000000000" pitchFamily="2" charset="0"/>
              </a:defRPr>
            </a:lvl1pPr>
            <a:lvl2pPr marL="742950" indent="-285750">
              <a:lnSpc>
                <a:spcPct val="90000"/>
              </a:lnSpc>
              <a:spcBef>
                <a:spcPts val="500"/>
              </a:spcBef>
              <a:buFont typeface="Arial" panose="020B0604020202020204" pitchFamily="34" charset="0"/>
              <a:buChar char="•"/>
              <a:defRPr sz="2400">
                <a:solidFill>
                  <a:schemeClr val="tx1"/>
                </a:solidFill>
                <a:latin typeface="Roboto Condensed Light" panose="02000000000000000000" pitchFamily="2" charset="0"/>
              </a:defRPr>
            </a:lvl2pPr>
            <a:lvl3pPr marL="1143000" indent="-228600">
              <a:lnSpc>
                <a:spcPct val="90000"/>
              </a:lnSpc>
              <a:spcBef>
                <a:spcPts val="500"/>
              </a:spcBef>
              <a:buFont typeface="Arial" panose="020B0604020202020204" pitchFamily="34" charset="0"/>
              <a:buChar char="•"/>
              <a:defRPr sz="2000">
                <a:solidFill>
                  <a:schemeClr val="tx1"/>
                </a:solidFill>
                <a:latin typeface="Roboto Condensed Light" panose="02000000000000000000" pitchFamily="2" charset="0"/>
              </a:defRPr>
            </a:lvl3pPr>
            <a:lvl4pPr marL="16002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4pPr>
            <a:lvl5pPr marL="20574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9pPr>
          </a:lstStyle>
          <a:p>
            <a:pPr algn="just">
              <a:spcBef>
                <a:spcPct val="0"/>
              </a:spcBef>
              <a:buFont typeface="Arial" panose="020B0604020202020204" pitchFamily="34" charset="0"/>
              <a:buNone/>
            </a:pPr>
            <a:r>
              <a:rPr lang="ru-RU" altLang="uk-UA" sz="1200" dirty="0" smtClean="0">
                <a:solidFill>
                  <a:srgbClr val="002949"/>
                </a:solidFill>
                <a:ea typeface="Roboto Condensed Light" panose="02000000000000000000" pitchFamily="2" charset="0"/>
                <a:cs typeface="Roboto Condensed Light" panose="02000000000000000000" pitchFamily="2" charset="0"/>
              </a:rPr>
              <a:t>Звіт про виконання судового рішення у публічно-правових спорах: стандарти ВС та проблеми застосування</a:t>
            </a:r>
            <a:endParaRPr lang="ru-RU" altLang="uk-UA" sz="1200" dirty="0">
              <a:solidFill>
                <a:srgbClr val="002949"/>
              </a:solidFill>
              <a:ea typeface="Roboto Condensed Light" panose="02000000000000000000" pitchFamily="2" charset="0"/>
              <a:cs typeface="Roboto Condensed Light" panose="02000000000000000000" pitchFamily="2" charset="0"/>
            </a:endParaRPr>
          </a:p>
        </p:txBody>
      </p:sp>
      <p:sp>
        <p:nvSpPr>
          <p:cNvPr id="10245" name="Заголовок 2"/>
          <p:cNvSpPr>
            <a:spLocks noGrp="1"/>
          </p:cNvSpPr>
          <p:nvPr>
            <p:ph type="title"/>
          </p:nvPr>
        </p:nvSpPr>
        <p:spPr>
          <a:xfrm>
            <a:off x="719138" y="576263"/>
            <a:ext cx="10515600" cy="849312"/>
          </a:xfrm>
        </p:spPr>
        <p:txBody>
          <a:bodyPr/>
          <a:lstStyle/>
          <a:p>
            <a:pPr algn="ctr"/>
            <a:r>
              <a:rPr lang="ru-RU" altLang="uk-UA" sz="3200" b="1" dirty="0">
                <a:solidFill>
                  <a:srgbClr val="004E9E"/>
                </a:solidFill>
              </a:rPr>
              <a:t>Ухвала Верховного Суду від 03 березня 2025 року у справі № </a:t>
            </a:r>
            <a:r>
              <a:rPr lang="ru-RU" altLang="uk-UA" sz="3200" b="1" dirty="0" smtClean="0">
                <a:solidFill>
                  <a:srgbClr val="004E9E"/>
                </a:solidFill>
              </a:rPr>
              <a:t>160/5259/20 </a:t>
            </a:r>
            <a:r>
              <a:rPr lang="ru-RU" altLang="uk-UA" sz="3200" b="1" dirty="0" smtClean="0">
                <a:solidFill>
                  <a:srgbClr val="004E9E"/>
                </a:solidFill>
                <a:hlinkClick r:id="rId2"/>
              </a:rPr>
              <a:t>https</a:t>
            </a:r>
            <a:r>
              <a:rPr lang="ru-RU" altLang="uk-UA" sz="3200" b="1" dirty="0">
                <a:solidFill>
                  <a:srgbClr val="004E9E"/>
                </a:solidFill>
                <a:hlinkClick r:id="rId2"/>
              </a:rPr>
              <a:t>://</a:t>
            </a:r>
            <a:r>
              <a:rPr lang="ru-RU" altLang="uk-UA" sz="3200" b="1" dirty="0" smtClean="0">
                <a:solidFill>
                  <a:srgbClr val="004E9E"/>
                </a:solidFill>
                <a:hlinkClick r:id="rId2"/>
              </a:rPr>
              <a:t>reyestr.court.gov.ua/Review/125536931</a:t>
            </a:r>
            <a:r>
              <a:rPr lang="ru-RU" altLang="uk-UA" sz="3200" b="1" dirty="0" smtClean="0">
                <a:solidFill>
                  <a:srgbClr val="004E9E"/>
                </a:solidFill>
              </a:rPr>
              <a:t> </a:t>
            </a:r>
            <a:endParaRPr lang="ru-RU" altLang="uk-UA" sz="3200" b="1" dirty="0">
              <a:solidFill>
                <a:srgbClr val="004E9E"/>
              </a:solidFill>
            </a:endParaRPr>
          </a:p>
        </p:txBody>
      </p:sp>
      <p:sp>
        <p:nvSpPr>
          <p:cNvPr id="10246" name="Объект 3"/>
          <p:cNvSpPr>
            <a:spLocks noGrp="1"/>
          </p:cNvSpPr>
          <p:nvPr>
            <p:ph idx="1"/>
          </p:nvPr>
        </p:nvSpPr>
        <p:spPr>
          <a:xfrm>
            <a:off x="465138" y="1511300"/>
            <a:ext cx="11139487" cy="4322763"/>
          </a:xfrm>
        </p:spPr>
        <p:txBody>
          <a:bodyPr/>
          <a:lstStyle/>
          <a:p>
            <a:pPr marL="0" indent="0" algn="just">
              <a:lnSpc>
                <a:spcPct val="100000"/>
              </a:lnSpc>
              <a:spcBef>
                <a:spcPct val="0"/>
              </a:spcBef>
              <a:buNone/>
            </a:pPr>
            <a:r>
              <a:rPr lang="uk-UA" altLang="uk-UA" sz="3200" dirty="0" smtClean="0">
                <a:solidFill>
                  <a:srgbClr val="002949"/>
                </a:solidFill>
              </a:rPr>
              <a:t>Верховний Суд виходив із того, що у справах щодо пенсійних виплат виконання рішення не зводиться до перерахунку або підготовки внутрішніх документів. </a:t>
            </a:r>
          </a:p>
          <a:p>
            <a:pPr marL="0" indent="0" algn="just">
              <a:lnSpc>
                <a:spcPct val="100000"/>
              </a:lnSpc>
              <a:spcBef>
                <a:spcPct val="0"/>
              </a:spcBef>
              <a:buNone/>
            </a:pPr>
            <a:r>
              <a:rPr lang="uk-UA" altLang="uk-UA" sz="3200" dirty="0" smtClean="0">
                <a:solidFill>
                  <a:srgbClr val="002949"/>
                </a:solidFill>
              </a:rPr>
              <a:t>Належним виконанням є фактичне зарахування коштів на банківський рахунок особи у спосіб, визначений судовим рішенням. </a:t>
            </a:r>
          </a:p>
          <a:p>
            <a:pPr marL="0" indent="0" algn="just">
              <a:lnSpc>
                <a:spcPct val="100000"/>
              </a:lnSpc>
              <a:spcBef>
                <a:spcPct val="0"/>
              </a:spcBef>
              <a:buNone/>
            </a:pPr>
            <a:r>
              <a:rPr lang="uk-UA" altLang="uk-UA" sz="3200" dirty="0" smtClean="0">
                <a:solidFill>
                  <a:srgbClr val="002949"/>
                </a:solidFill>
              </a:rPr>
              <a:t>Звіт суб’єкта владних повноважень має підтверджувати саме реальне поновлення порушеного права.</a:t>
            </a:r>
          </a:p>
        </p:txBody>
      </p:sp>
      <p:sp>
        <p:nvSpPr>
          <p:cNvPr id="10247" name="Місце для номера слайда 2"/>
          <p:cNvSpPr>
            <a:spLocks noGrp="1" noChangeArrowheads="1"/>
          </p:cNvSpPr>
          <p:nvPr>
            <p:ph type="sldNum" sz="quarter" idx="12"/>
          </p:nvPr>
        </p:nvSpPr>
        <p:spPr bwMode="auto">
          <a:xfrm>
            <a:off x="8897938" y="5999163"/>
            <a:ext cx="27432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Roboto Condensed Light" panose="02000000000000000000" pitchFamily="2" charset="0"/>
              </a:defRPr>
            </a:lvl1pPr>
            <a:lvl2pPr marL="742950" indent="-285750">
              <a:lnSpc>
                <a:spcPct val="90000"/>
              </a:lnSpc>
              <a:spcBef>
                <a:spcPts val="500"/>
              </a:spcBef>
              <a:buFont typeface="Arial" panose="020B0604020202020204" pitchFamily="34" charset="0"/>
              <a:buChar char="•"/>
              <a:defRPr sz="2400">
                <a:solidFill>
                  <a:schemeClr val="tx1"/>
                </a:solidFill>
                <a:latin typeface="Roboto Condensed Light" panose="02000000000000000000" pitchFamily="2" charset="0"/>
              </a:defRPr>
            </a:lvl2pPr>
            <a:lvl3pPr marL="1143000" indent="-228600">
              <a:lnSpc>
                <a:spcPct val="90000"/>
              </a:lnSpc>
              <a:spcBef>
                <a:spcPts val="500"/>
              </a:spcBef>
              <a:buFont typeface="Arial" panose="020B0604020202020204" pitchFamily="34" charset="0"/>
              <a:buChar char="•"/>
              <a:defRPr sz="2000">
                <a:solidFill>
                  <a:schemeClr val="tx1"/>
                </a:solidFill>
                <a:latin typeface="Roboto Condensed Light" panose="02000000000000000000" pitchFamily="2" charset="0"/>
              </a:defRPr>
            </a:lvl3pPr>
            <a:lvl4pPr marL="16002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4pPr>
            <a:lvl5pPr marL="20574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9pPr>
          </a:lstStyle>
          <a:p>
            <a:pPr>
              <a:lnSpc>
                <a:spcPct val="100000"/>
              </a:lnSpc>
              <a:spcBef>
                <a:spcPct val="0"/>
              </a:spcBef>
              <a:buFontTx/>
              <a:buNone/>
            </a:pPr>
            <a:fld id="{D199AB72-CEF9-4FE7-B4AE-E30F1228C421}" type="slidenum">
              <a:rPr lang="uk-UA" altLang="uk-UA" sz="1200">
                <a:solidFill>
                  <a:srgbClr val="898989"/>
                </a:solidFill>
              </a:rPr>
              <a:pPr>
                <a:lnSpc>
                  <a:spcPct val="100000"/>
                </a:lnSpc>
                <a:spcBef>
                  <a:spcPct val="0"/>
                </a:spcBef>
                <a:buFontTx/>
                <a:buNone/>
              </a:pPr>
              <a:t>19</a:t>
            </a:fld>
            <a:endParaRPr lang="uk-UA" altLang="uk-UA" sz="1200" dirty="0">
              <a:solidFill>
                <a:srgbClr val="898989"/>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7" name="Straight Connector 8"/>
          <p:cNvCxnSpPr/>
          <p:nvPr/>
        </p:nvCxnSpPr>
        <p:spPr>
          <a:xfrm>
            <a:off x="550863" y="6281738"/>
            <a:ext cx="336550" cy="0"/>
          </a:xfrm>
          <a:prstGeom prst="line">
            <a:avLst/>
          </a:prstGeom>
          <a:ln w="14224">
            <a:solidFill>
              <a:srgbClr val="00274E"/>
            </a:solidFill>
          </a:ln>
        </p:spPr>
        <p:style>
          <a:lnRef idx="1">
            <a:schemeClr val="accent1"/>
          </a:lnRef>
          <a:fillRef idx="0">
            <a:schemeClr val="accent1"/>
          </a:fillRef>
          <a:effectRef idx="0">
            <a:schemeClr val="accent1"/>
          </a:effectRef>
          <a:fontRef idx="minor">
            <a:schemeClr val="tx1"/>
          </a:fontRef>
        </p:style>
      </p:cxnSp>
      <p:sp>
        <p:nvSpPr>
          <p:cNvPr id="7171" name="Subtitle 2"/>
          <p:cNvSpPr txBox="1">
            <a:spLocks noChangeArrowheads="1"/>
          </p:cNvSpPr>
          <p:nvPr/>
        </p:nvSpPr>
        <p:spPr bwMode="auto">
          <a:xfrm>
            <a:off x="452438" y="5919788"/>
            <a:ext cx="1158875" cy="403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defTabSz="1008063">
              <a:lnSpc>
                <a:spcPct val="90000"/>
              </a:lnSpc>
              <a:spcBef>
                <a:spcPts val="1000"/>
              </a:spcBef>
              <a:buFont typeface="Arial" panose="020B0604020202020204" pitchFamily="34" charset="0"/>
              <a:buChar char="•"/>
              <a:defRPr sz="2800">
                <a:solidFill>
                  <a:schemeClr val="tx1"/>
                </a:solidFill>
                <a:latin typeface="Roboto Condensed Light" panose="02000000000000000000" pitchFamily="2" charset="0"/>
              </a:defRPr>
            </a:lvl1pPr>
            <a:lvl2pPr marL="742950" indent="-285750" defTabSz="1008063">
              <a:lnSpc>
                <a:spcPct val="90000"/>
              </a:lnSpc>
              <a:spcBef>
                <a:spcPts val="500"/>
              </a:spcBef>
              <a:buFont typeface="Arial" panose="020B0604020202020204" pitchFamily="34" charset="0"/>
              <a:buChar char="•"/>
              <a:defRPr sz="2400">
                <a:solidFill>
                  <a:schemeClr val="tx1"/>
                </a:solidFill>
                <a:latin typeface="Roboto Condensed Light" panose="02000000000000000000" pitchFamily="2" charset="0"/>
              </a:defRPr>
            </a:lvl2pPr>
            <a:lvl3pPr marL="1143000" indent="-228600" defTabSz="1008063">
              <a:lnSpc>
                <a:spcPct val="90000"/>
              </a:lnSpc>
              <a:spcBef>
                <a:spcPts val="500"/>
              </a:spcBef>
              <a:buFont typeface="Arial" panose="020B0604020202020204" pitchFamily="34" charset="0"/>
              <a:buChar char="•"/>
              <a:defRPr sz="2000">
                <a:solidFill>
                  <a:schemeClr val="tx1"/>
                </a:solidFill>
                <a:latin typeface="Roboto Condensed Light" panose="02000000000000000000" pitchFamily="2" charset="0"/>
              </a:defRPr>
            </a:lvl3pPr>
            <a:lvl4pPr marL="1600200" indent="-228600" defTabSz="1008063">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4pPr>
            <a:lvl5pPr marL="2057400" indent="-228600" defTabSz="1008063">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5pPr>
            <a:lvl6pPr marL="2514600" indent="-228600" defTabSz="1008063"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6pPr>
            <a:lvl7pPr marL="2971800" indent="-228600" defTabSz="1008063"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7pPr>
            <a:lvl8pPr marL="3429000" indent="-228600" defTabSz="1008063"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8pPr>
            <a:lvl9pPr marL="3886200" indent="-228600" defTabSz="1008063"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9pPr>
          </a:lstStyle>
          <a:p>
            <a:pPr>
              <a:lnSpc>
                <a:spcPct val="114000"/>
              </a:lnSpc>
              <a:spcBef>
                <a:spcPct val="0"/>
              </a:spcBef>
              <a:buFont typeface="Arial" panose="020B0604020202020204" pitchFamily="34" charset="0"/>
              <a:buNone/>
            </a:pPr>
            <a:r>
              <a:rPr lang="uk-UA" altLang="ru-RU" sz="1200" dirty="0">
                <a:solidFill>
                  <a:srgbClr val="00274E"/>
                </a:solidFill>
              </a:rPr>
              <a:t>Верховний Суд</a:t>
            </a:r>
            <a:endParaRPr lang="en-US" altLang="ru-RU" sz="1200" dirty="0">
              <a:solidFill>
                <a:srgbClr val="00274E"/>
              </a:solidFill>
            </a:endParaRPr>
          </a:p>
        </p:txBody>
      </p:sp>
      <p:sp>
        <p:nvSpPr>
          <p:cNvPr id="7172" name="Text Placeholder 12"/>
          <p:cNvSpPr txBox="1">
            <a:spLocks noChangeArrowheads="1"/>
          </p:cNvSpPr>
          <p:nvPr/>
        </p:nvSpPr>
        <p:spPr bwMode="auto">
          <a:xfrm>
            <a:off x="1876425" y="5999163"/>
            <a:ext cx="9042400" cy="323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Roboto Condensed Light" panose="02000000000000000000" pitchFamily="2" charset="0"/>
              </a:defRPr>
            </a:lvl1pPr>
            <a:lvl2pPr marL="742950" indent="-285750">
              <a:lnSpc>
                <a:spcPct val="90000"/>
              </a:lnSpc>
              <a:spcBef>
                <a:spcPts val="500"/>
              </a:spcBef>
              <a:buFont typeface="Arial" panose="020B0604020202020204" pitchFamily="34" charset="0"/>
              <a:buChar char="•"/>
              <a:defRPr sz="2400">
                <a:solidFill>
                  <a:schemeClr val="tx1"/>
                </a:solidFill>
                <a:latin typeface="Roboto Condensed Light" panose="02000000000000000000" pitchFamily="2" charset="0"/>
              </a:defRPr>
            </a:lvl2pPr>
            <a:lvl3pPr marL="1143000" indent="-228600">
              <a:lnSpc>
                <a:spcPct val="90000"/>
              </a:lnSpc>
              <a:spcBef>
                <a:spcPts val="500"/>
              </a:spcBef>
              <a:buFont typeface="Arial" panose="020B0604020202020204" pitchFamily="34" charset="0"/>
              <a:buChar char="•"/>
              <a:defRPr sz="2000">
                <a:solidFill>
                  <a:schemeClr val="tx1"/>
                </a:solidFill>
                <a:latin typeface="Roboto Condensed Light" panose="02000000000000000000" pitchFamily="2" charset="0"/>
              </a:defRPr>
            </a:lvl3pPr>
            <a:lvl4pPr marL="16002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4pPr>
            <a:lvl5pPr marL="20574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9pPr>
          </a:lstStyle>
          <a:p>
            <a:pPr algn="just">
              <a:spcBef>
                <a:spcPct val="0"/>
              </a:spcBef>
              <a:buFont typeface="Arial" panose="020B0604020202020204" pitchFamily="34" charset="0"/>
              <a:buNone/>
            </a:pPr>
            <a:r>
              <a:rPr lang="ru-RU" altLang="uk-UA" sz="1200" dirty="0" smtClean="0">
                <a:solidFill>
                  <a:srgbClr val="002949"/>
                </a:solidFill>
                <a:ea typeface="Roboto Condensed Light" panose="02000000000000000000" pitchFamily="2" charset="0"/>
                <a:cs typeface="Roboto Condensed Light" panose="02000000000000000000" pitchFamily="2" charset="0"/>
              </a:rPr>
              <a:t>Звіт про виконання судового рішення у публічно-правових спорах: стандарти ВС та проблеми застосування</a:t>
            </a:r>
            <a:endParaRPr lang="ru-RU" altLang="uk-UA" sz="1200" dirty="0">
              <a:solidFill>
                <a:srgbClr val="002949"/>
              </a:solidFill>
              <a:ea typeface="Roboto Condensed Light" panose="02000000000000000000" pitchFamily="2" charset="0"/>
              <a:cs typeface="Roboto Condensed Light" panose="02000000000000000000" pitchFamily="2" charset="0"/>
            </a:endParaRPr>
          </a:p>
        </p:txBody>
      </p:sp>
      <p:sp>
        <p:nvSpPr>
          <p:cNvPr id="7173" name="Заголовок 2"/>
          <p:cNvSpPr>
            <a:spLocks noGrp="1"/>
          </p:cNvSpPr>
          <p:nvPr>
            <p:ph type="title"/>
          </p:nvPr>
        </p:nvSpPr>
        <p:spPr>
          <a:xfrm>
            <a:off x="719138" y="320040"/>
            <a:ext cx="10515600" cy="1082040"/>
          </a:xfrm>
        </p:spPr>
        <p:txBody>
          <a:bodyPr/>
          <a:lstStyle/>
          <a:p>
            <a:pPr algn="ctr"/>
            <a:r>
              <a:rPr lang="uk-UA" altLang="uk-UA" sz="3400" b="1" dirty="0" smtClean="0">
                <a:solidFill>
                  <a:srgbClr val="004E9E"/>
                </a:solidFill>
              </a:rPr>
              <a:t>Висновок</a:t>
            </a:r>
            <a:r>
              <a:rPr lang="en-US" altLang="uk-UA" sz="3400" b="1" dirty="0" smtClean="0">
                <a:solidFill>
                  <a:srgbClr val="004E9E"/>
                </a:solidFill>
              </a:rPr>
              <a:t> </a:t>
            </a:r>
            <a:r>
              <a:rPr lang="en-US" altLang="uk-UA" sz="3400" b="1" dirty="0">
                <a:solidFill>
                  <a:srgbClr val="004E9E"/>
                </a:solidFill>
              </a:rPr>
              <a:t>№ 13 (2010) КРЄС “On the role of judges in the enforcement of judicial decisions” CCJE(2010)2 Final</a:t>
            </a:r>
            <a:endParaRPr lang="uk-UA" altLang="uk-UA" sz="3400" b="1" dirty="0">
              <a:solidFill>
                <a:srgbClr val="004E9E"/>
              </a:solidFill>
            </a:endParaRPr>
          </a:p>
        </p:txBody>
      </p:sp>
      <p:sp>
        <p:nvSpPr>
          <p:cNvPr id="7174" name="Объект 3"/>
          <p:cNvSpPr>
            <a:spLocks noGrp="1"/>
          </p:cNvSpPr>
          <p:nvPr>
            <p:ph idx="1"/>
          </p:nvPr>
        </p:nvSpPr>
        <p:spPr>
          <a:xfrm>
            <a:off x="465138" y="1402080"/>
            <a:ext cx="11139487" cy="4476434"/>
          </a:xfrm>
        </p:spPr>
        <p:txBody>
          <a:bodyPr/>
          <a:lstStyle/>
          <a:p>
            <a:pPr marL="0" indent="0" algn="just">
              <a:buNone/>
            </a:pPr>
            <a:r>
              <a:rPr lang="uk-UA" altLang="uk-UA" sz="3400" dirty="0" smtClean="0">
                <a:solidFill>
                  <a:srgbClr val="002949"/>
                </a:solidFill>
              </a:rPr>
              <a:t>Ефективне виконання обов’язкового судового рішення є фундаментальним елементом верховенства права та необхідною умовою довіри суспільства до судової влади. </a:t>
            </a:r>
          </a:p>
          <a:p>
            <a:pPr marL="0" indent="0" algn="just">
              <a:buNone/>
            </a:pPr>
            <a:r>
              <a:rPr lang="uk-UA" altLang="uk-UA" sz="3400" dirty="0" smtClean="0">
                <a:solidFill>
                  <a:srgbClr val="002949"/>
                </a:solidFill>
              </a:rPr>
              <a:t>Незалежність суду і право на справедливий суд втрачають практичне значення, якщо судове рішення не виконується. </a:t>
            </a:r>
          </a:p>
          <a:p>
            <a:pPr marL="0" indent="0" algn="just">
              <a:buNone/>
            </a:pPr>
            <a:r>
              <a:rPr lang="uk-UA" altLang="uk-UA" sz="3400" dirty="0" smtClean="0">
                <a:solidFill>
                  <a:srgbClr val="002949"/>
                </a:solidFill>
              </a:rPr>
              <a:t>Особливо наголошено, що публічні органи у державі, заснованій на верховенстві права, зобов’язані поважати судові рішення та виконувати їх швидко, ex officio</a:t>
            </a:r>
            <a:endParaRPr lang="uk-UA" sz="3400" dirty="0"/>
          </a:p>
        </p:txBody>
      </p:sp>
      <p:sp>
        <p:nvSpPr>
          <p:cNvPr id="7175" name="Місце для номера слайда 2"/>
          <p:cNvSpPr>
            <a:spLocks noGrp="1" noChangeArrowheads="1"/>
          </p:cNvSpPr>
          <p:nvPr>
            <p:ph type="sldNum" sz="quarter" idx="12"/>
          </p:nvPr>
        </p:nvSpPr>
        <p:spPr bwMode="auto">
          <a:xfrm>
            <a:off x="8897938" y="5999163"/>
            <a:ext cx="27432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Roboto Condensed Light" panose="02000000000000000000" pitchFamily="2" charset="0"/>
              </a:defRPr>
            </a:lvl1pPr>
            <a:lvl2pPr marL="742950" indent="-285750">
              <a:lnSpc>
                <a:spcPct val="90000"/>
              </a:lnSpc>
              <a:spcBef>
                <a:spcPts val="500"/>
              </a:spcBef>
              <a:buFont typeface="Arial" panose="020B0604020202020204" pitchFamily="34" charset="0"/>
              <a:buChar char="•"/>
              <a:defRPr sz="2400">
                <a:solidFill>
                  <a:schemeClr val="tx1"/>
                </a:solidFill>
                <a:latin typeface="Roboto Condensed Light" panose="02000000000000000000" pitchFamily="2" charset="0"/>
              </a:defRPr>
            </a:lvl2pPr>
            <a:lvl3pPr marL="1143000" indent="-228600">
              <a:lnSpc>
                <a:spcPct val="90000"/>
              </a:lnSpc>
              <a:spcBef>
                <a:spcPts val="500"/>
              </a:spcBef>
              <a:buFont typeface="Arial" panose="020B0604020202020204" pitchFamily="34" charset="0"/>
              <a:buChar char="•"/>
              <a:defRPr sz="2000">
                <a:solidFill>
                  <a:schemeClr val="tx1"/>
                </a:solidFill>
                <a:latin typeface="Roboto Condensed Light" panose="02000000000000000000" pitchFamily="2" charset="0"/>
              </a:defRPr>
            </a:lvl3pPr>
            <a:lvl4pPr marL="16002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4pPr>
            <a:lvl5pPr marL="20574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9pPr>
          </a:lstStyle>
          <a:p>
            <a:pPr>
              <a:lnSpc>
                <a:spcPct val="100000"/>
              </a:lnSpc>
              <a:spcBef>
                <a:spcPct val="0"/>
              </a:spcBef>
              <a:buFontTx/>
              <a:buNone/>
            </a:pPr>
            <a:fld id="{B1C7F860-905B-4F7D-8EB2-945D9C2B2581}" type="slidenum">
              <a:rPr lang="uk-UA" altLang="uk-UA" sz="1200">
                <a:solidFill>
                  <a:srgbClr val="898989"/>
                </a:solidFill>
              </a:rPr>
              <a:pPr>
                <a:lnSpc>
                  <a:spcPct val="100000"/>
                </a:lnSpc>
                <a:spcBef>
                  <a:spcPct val="0"/>
                </a:spcBef>
                <a:buFontTx/>
                <a:buNone/>
              </a:pPr>
              <a:t>2</a:t>
            </a:fld>
            <a:endParaRPr lang="uk-UA" altLang="uk-UA" sz="1200" dirty="0">
              <a:solidFill>
                <a:srgbClr val="898989"/>
              </a:solidFill>
            </a:endParaRPr>
          </a:p>
        </p:txBody>
      </p:sp>
    </p:spTree>
    <p:extLst>
      <p:ext uri="{BB962C8B-B14F-4D97-AF65-F5344CB8AC3E}">
        <p14:creationId xmlns:p14="http://schemas.microsoft.com/office/powerpoint/2010/main" val="351468357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7" name="Straight Connector 8"/>
          <p:cNvCxnSpPr/>
          <p:nvPr/>
        </p:nvCxnSpPr>
        <p:spPr>
          <a:xfrm>
            <a:off x="550863" y="6281738"/>
            <a:ext cx="336550" cy="0"/>
          </a:xfrm>
          <a:prstGeom prst="line">
            <a:avLst/>
          </a:prstGeom>
          <a:ln w="14224">
            <a:solidFill>
              <a:srgbClr val="00274E"/>
            </a:solidFill>
          </a:ln>
        </p:spPr>
        <p:style>
          <a:lnRef idx="1">
            <a:schemeClr val="accent1"/>
          </a:lnRef>
          <a:fillRef idx="0">
            <a:schemeClr val="accent1"/>
          </a:fillRef>
          <a:effectRef idx="0">
            <a:schemeClr val="accent1"/>
          </a:effectRef>
          <a:fontRef idx="minor">
            <a:schemeClr val="tx1"/>
          </a:fontRef>
        </p:style>
      </p:cxnSp>
      <p:sp>
        <p:nvSpPr>
          <p:cNvPr id="11267" name="Subtitle 2"/>
          <p:cNvSpPr txBox="1">
            <a:spLocks noChangeArrowheads="1"/>
          </p:cNvSpPr>
          <p:nvPr/>
        </p:nvSpPr>
        <p:spPr bwMode="auto">
          <a:xfrm>
            <a:off x="452438" y="5919788"/>
            <a:ext cx="1158875" cy="403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defTabSz="1008063">
              <a:lnSpc>
                <a:spcPct val="90000"/>
              </a:lnSpc>
              <a:spcBef>
                <a:spcPts val="1000"/>
              </a:spcBef>
              <a:buFont typeface="Arial" panose="020B0604020202020204" pitchFamily="34" charset="0"/>
              <a:buChar char="•"/>
              <a:defRPr sz="2800">
                <a:solidFill>
                  <a:schemeClr val="tx1"/>
                </a:solidFill>
                <a:latin typeface="Roboto Condensed Light" panose="02000000000000000000" pitchFamily="2" charset="0"/>
              </a:defRPr>
            </a:lvl1pPr>
            <a:lvl2pPr marL="742950" indent="-285750" defTabSz="1008063">
              <a:lnSpc>
                <a:spcPct val="90000"/>
              </a:lnSpc>
              <a:spcBef>
                <a:spcPts val="500"/>
              </a:spcBef>
              <a:buFont typeface="Arial" panose="020B0604020202020204" pitchFamily="34" charset="0"/>
              <a:buChar char="•"/>
              <a:defRPr sz="2400">
                <a:solidFill>
                  <a:schemeClr val="tx1"/>
                </a:solidFill>
                <a:latin typeface="Roboto Condensed Light" panose="02000000000000000000" pitchFamily="2" charset="0"/>
              </a:defRPr>
            </a:lvl2pPr>
            <a:lvl3pPr marL="1143000" indent="-228600" defTabSz="1008063">
              <a:lnSpc>
                <a:spcPct val="90000"/>
              </a:lnSpc>
              <a:spcBef>
                <a:spcPts val="500"/>
              </a:spcBef>
              <a:buFont typeface="Arial" panose="020B0604020202020204" pitchFamily="34" charset="0"/>
              <a:buChar char="•"/>
              <a:defRPr sz="2000">
                <a:solidFill>
                  <a:schemeClr val="tx1"/>
                </a:solidFill>
                <a:latin typeface="Roboto Condensed Light" panose="02000000000000000000" pitchFamily="2" charset="0"/>
              </a:defRPr>
            </a:lvl3pPr>
            <a:lvl4pPr marL="1600200" indent="-228600" defTabSz="1008063">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4pPr>
            <a:lvl5pPr marL="2057400" indent="-228600" defTabSz="1008063">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5pPr>
            <a:lvl6pPr marL="2514600" indent="-228600" defTabSz="1008063"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6pPr>
            <a:lvl7pPr marL="2971800" indent="-228600" defTabSz="1008063"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7pPr>
            <a:lvl8pPr marL="3429000" indent="-228600" defTabSz="1008063"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8pPr>
            <a:lvl9pPr marL="3886200" indent="-228600" defTabSz="1008063"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9pPr>
          </a:lstStyle>
          <a:p>
            <a:pPr>
              <a:lnSpc>
                <a:spcPct val="114000"/>
              </a:lnSpc>
              <a:spcBef>
                <a:spcPct val="0"/>
              </a:spcBef>
              <a:buFont typeface="Arial" panose="020B0604020202020204" pitchFamily="34" charset="0"/>
              <a:buNone/>
            </a:pPr>
            <a:r>
              <a:rPr lang="uk-UA" altLang="ru-RU" sz="1200" dirty="0">
                <a:solidFill>
                  <a:srgbClr val="00274E"/>
                </a:solidFill>
              </a:rPr>
              <a:t>Верховний Суд</a:t>
            </a:r>
            <a:endParaRPr lang="en-US" altLang="ru-RU" sz="1200" dirty="0">
              <a:solidFill>
                <a:srgbClr val="00274E"/>
              </a:solidFill>
            </a:endParaRPr>
          </a:p>
        </p:txBody>
      </p:sp>
      <p:sp>
        <p:nvSpPr>
          <p:cNvPr id="11268" name="Text Placeholder 12"/>
          <p:cNvSpPr txBox="1">
            <a:spLocks noChangeArrowheads="1"/>
          </p:cNvSpPr>
          <p:nvPr/>
        </p:nvSpPr>
        <p:spPr bwMode="auto">
          <a:xfrm>
            <a:off x="1876425" y="5999163"/>
            <a:ext cx="9042400" cy="323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Roboto Condensed Light" panose="02000000000000000000" pitchFamily="2" charset="0"/>
              </a:defRPr>
            </a:lvl1pPr>
            <a:lvl2pPr marL="742950" indent="-285750">
              <a:lnSpc>
                <a:spcPct val="90000"/>
              </a:lnSpc>
              <a:spcBef>
                <a:spcPts val="500"/>
              </a:spcBef>
              <a:buFont typeface="Arial" panose="020B0604020202020204" pitchFamily="34" charset="0"/>
              <a:buChar char="•"/>
              <a:defRPr sz="2400">
                <a:solidFill>
                  <a:schemeClr val="tx1"/>
                </a:solidFill>
                <a:latin typeface="Roboto Condensed Light" panose="02000000000000000000" pitchFamily="2" charset="0"/>
              </a:defRPr>
            </a:lvl2pPr>
            <a:lvl3pPr marL="1143000" indent="-228600">
              <a:lnSpc>
                <a:spcPct val="90000"/>
              </a:lnSpc>
              <a:spcBef>
                <a:spcPts val="500"/>
              </a:spcBef>
              <a:buFont typeface="Arial" panose="020B0604020202020204" pitchFamily="34" charset="0"/>
              <a:buChar char="•"/>
              <a:defRPr sz="2000">
                <a:solidFill>
                  <a:schemeClr val="tx1"/>
                </a:solidFill>
                <a:latin typeface="Roboto Condensed Light" panose="02000000000000000000" pitchFamily="2" charset="0"/>
              </a:defRPr>
            </a:lvl3pPr>
            <a:lvl4pPr marL="16002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4pPr>
            <a:lvl5pPr marL="20574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9pPr>
          </a:lstStyle>
          <a:p>
            <a:pPr algn="just">
              <a:spcBef>
                <a:spcPct val="0"/>
              </a:spcBef>
              <a:buFont typeface="Arial" panose="020B0604020202020204" pitchFamily="34" charset="0"/>
              <a:buNone/>
            </a:pPr>
            <a:r>
              <a:rPr lang="ru-RU" altLang="uk-UA" sz="1200" dirty="0" smtClean="0">
                <a:solidFill>
                  <a:srgbClr val="002949"/>
                </a:solidFill>
                <a:ea typeface="Roboto Condensed Light" panose="02000000000000000000" pitchFamily="2" charset="0"/>
                <a:cs typeface="Roboto Condensed Light" panose="02000000000000000000" pitchFamily="2" charset="0"/>
              </a:rPr>
              <a:t>Звіт про виконання судового рішення у публічно-правових спорах: стандарти ВС та проблеми застосування</a:t>
            </a:r>
            <a:endParaRPr lang="ru-RU" altLang="uk-UA" sz="1200" dirty="0">
              <a:solidFill>
                <a:srgbClr val="002949"/>
              </a:solidFill>
              <a:ea typeface="Roboto Condensed Light" panose="02000000000000000000" pitchFamily="2" charset="0"/>
              <a:cs typeface="Roboto Condensed Light" panose="02000000000000000000" pitchFamily="2" charset="0"/>
            </a:endParaRPr>
          </a:p>
        </p:txBody>
      </p:sp>
      <p:sp>
        <p:nvSpPr>
          <p:cNvPr id="11269" name="Заголовок 2"/>
          <p:cNvSpPr>
            <a:spLocks noGrp="1"/>
          </p:cNvSpPr>
          <p:nvPr>
            <p:ph type="title"/>
          </p:nvPr>
        </p:nvSpPr>
        <p:spPr>
          <a:xfrm>
            <a:off x="401638" y="566738"/>
            <a:ext cx="11139487" cy="849312"/>
          </a:xfrm>
        </p:spPr>
        <p:txBody>
          <a:bodyPr/>
          <a:lstStyle/>
          <a:p>
            <a:pPr algn="ctr"/>
            <a:r>
              <a:rPr lang="ru-RU" altLang="uk-UA" sz="3200" b="1" dirty="0">
                <a:solidFill>
                  <a:srgbClr val="004E9E"/>
                </a:solidFill>
              </a:rPr>
              <a:t>Постанова Верховного Суду від 08 вересня 2023 року у справі </a:t>
            </a:r>
            <a:r>
              <a:rPr lang="ru-RU" altLang="uk-UA" sz="3200" b="1" dirty="0" smtClean="0">
                <a:solidFill>
                  <a:srgbClr val="004E9E"/>
                </a:solidFill>
              </a:rPr>
              <a:t/>
            </a:r>
            <a:br>
              <a:rPr lang="ru-RU" altLang="uk-UA" sz="3200" b="1" dirty="0" smtClean="0">
                <a:solidFill>
                  <a:srgbClr val="004E9E"/>
                </a:solidFill>
              </a:rPr>
            </a:br>
            <a:r>
              <a:rPr lang="ru-RU" altLang="uk-UA" sz="3200" b="1" dirty="0" smtClean="0">
                <a:solidFill>
                  <a:srgbClr val="004E9E"/>
                </a:solidFill>
              </a:rPr>
              <a:t>№ 640/21223/20 </a:t>
            </a:r>
            <a:r>
              <a:rPr lang="ru-RU" altLang="uk-UA" sz="3200" b="1" dirty="0" smtClean="0">
                <a:solidFill>
                  <a:srgbClr val="004E9E"/>
                </a:solidFill>
                <a:hlinkClick r:id="rId2"/>
              </a:rPr>
              <a:t>https</a:t>
            </a:r>
            <a:r>
              <a:rPr lang="ru-RU" altLang="uk-UA" sz="3200" b="1" dirty="0">
                <a:solidFill>
                  <a:srgbClr val="004E9E"/>
                </a:solidFill>
                <a:hlinkClick r:id="rId2"/>
              </a:rPr>
              <a:t>://</a:t>
            </a:r>
            <a:r>
              <a:rPr lang="ru-RU" altLang="uk-UA" sz="3200" b="1" dirty="0" smtClean="0">
                <a:solidFill>
                  <a:srgbClr val="004E9E"/>
                </a:solidFill>
                <a:hlinkClick r:id="rId2"/>
              </a:rPr>
              <a:t>reyestr.court.gov.ua/Review/113333324</a:t>
            </a:r>
            <a:r>
              <a:rPr lang="ru-RU" altLang="uk-UA" sz="3200" b="1" dirty="0" smtClean="0">
                <a:solidFill>
                  <a:srgbClr val="004E9E"/>
                </a:solidFill>
              </a:rPr>
              <a:t> </a:t>
            </a:r>
            <a:endParaRPr lang="ru-RU" altLang="uk-UA" sz="3200" b="1" dirty="0">
              <a:solidFill>
                <a:srgbClr val="004E9E"/>
              </a:solidFill>
            </a:endParaRPr>
          </a:p>
        </p:txBody>
      </p:sp>
      <p:sp>
        <p:nvSpPr>
          <p:cNvPr id="11270" name="Объект 3"/>
          <p:cNvSpPr>
            <a:spLocks noGrp="1"/>
          </p:cNvSpPr>
          <p:nvPr>
            <p:ph idx="1"/>
          </p:nvPr>
        </p:nvSpPr>
        <p:spPr>
          <a:xfrm>
            <a:off x="465138" y="1544638"/>
            <a:ext cx="11139487" cy="4171950"/>
          </a:xfrm>
        </p:spPr>
        <p:txBody>
          <a:bodyPr/>
          <a:lstStyle/>
          <a:p>
            <a:pPr marL="0" indent="0" algn="just">
              <a:lnSpc>
                <a:spcPct val="100000"/>
              </a:lnSpc>
              <a:spcBef>
                <a:spcPts val="600"/>
              </a:spcBef>
              <a:buNone/>
            </a:pPr>
            <a:r>
              <a:rPr lang="uk-UA" altLang="uk-UA" sz="3000" dirty="0">
                <a:solidFill>
                  <a:srgbClr val="002949"/>
                </a:solidFill>
              </a:rPr>
              <a:t>Верховний Суд звернув увагу, що накладення штрафу на керівника суб’єкта владних повноважень </a:t>
            </a:r>
            <a:r>
              <a:rPr lang="uk-UA" altLang="uk-UA" sz="3000" dirty="0" smtClean="0">
                <a:solidFill>
                  <a:srgbClr val="002949"/>
                </a:solidFill>
              </a:rPr>
              <a:t>потребує </a:t>
            </a:r>
            <a:r>
              <a:rPr lang="uk-UA" altLang="uk-UA" sz="3000" dirty="0">
                <a:solidFill>
                  <a:srgbClr val="002949"/>
                </a:solidFill>
              </a:rPr>
              <a:t>суворого дотримання процесуальної процедури. </a:t>
            </a:r>
            <a:endParaRPr lang="uk-UA" altLang="uk-UA" sz="3000" dirty="0" smtClean="0">
              <a:solidFill>
                <a:srgbClr val="002949"/>
              </a:solidFill>
            </a:endParaRPr>
          </a:p>
          <a:p>
            <a:pPr marL="0" indent="0" algn="just">
              <a:lnSpc>
                <a:spcPct val="100000"/>
              </a:lnSpc>
              <a:spcBef>
                <a:spcPts val="600"/>
              </a:spcBef>
              <a:buNone/>
            </a:pPr>
            <a:r>
              <a:rPr lang="uk-UA" altLang="uk-UA" sz="3000" dirty="0" smtClean="0">
                <a:solidFill>
                  <a:srgbClr val="002949"/>
                </a:solidFill>
              </a:rPr>
              <a:t>Питання </a:t>
            </a:r>
            <a:r>
              <a:rPr lang="uk-UA" altLang="uk-UA" sz="3000" dirty="0">
                <a:solidFill>
                  <a:srgbClr val="002949"/>
                </a:solidFill>
              </a:rPr>
              <a:t>про штраф має розглядатися у судовому засіданні з повідомленням сторін, оскільки така санкція має персональний і суттєвий майновий характер. </a:t>
            </a:r>
            <a:endParaRPr lang="uk-UA" altLang="uk-UA" sz="3000" dirty="0" smtClean="0">
              <a:solidFill>
                <a:srgbClr val="002949"/>
              </a:solidFill>
            </a:endParaRPr>
          </a:p>
          <a:p>
            <a:pPr marL="0" indent="0" algn="just">
              <a:lnSpc>
                <a:spcPct val="100000"/>
              </a:lnSpc>
              <a:spcBef>
                <a:spcPts val="600"/>
              </a:spcBef>
              <a:buNone/>
            </a:pPr>
            <a:r>
              <a:rPr lang="uk-UA" altLang="uk-UA" sz="3000" dirty="0" smtClean="0">
                <a:solidFill>
                  <a:srgbClr val="002949"/>
                </a:solidFill>
              </a:rPr>
              <a:t>Суд </a:t>
            </a:r>
            <a:r>
              <a:rPr lang="uk-UA" altLang="uk-UA" sz="3000" dirty="0">
                <a:solidFill>
                  <a:srgbClr val="002949"/>
                </a:solidFill>
              </a:rPr>
              <a:t>також наголосив на необхідності врахування критеріїв Енгеля та підвищених стандартів доказування.</a:t>
            </a:r>
            <a:endParaRPr lang="uk-UA" altLang="uk-UA" sz="3000" dirty="0" smtClean="0">
              <a:solidFill>
                <a:srgbClr val="002949"/>
              </a:solidFill>
            </a:endParaRPr>
          </a:p>
        </p:txBody>
      </p:sp>
      <p:sp>
        <p:nvSpPr>
          <p:cNvPr id="11271" name="Місце для номера слайда 2"/>
          <p:cNvSpPr>
            <a:spLocks noGrp="1" noChangeArrowheads="1"/>
          </p:cNvSpPr>
          <p:nvPr>
            <p:ph type="sldNum" sz="quarter" idx="12"/>
          </p:nvPr>
        </p:nvSpPr>
        <p:spPr bwMode="auto">
          <a:xfrm>
            <a:off x="8897938" y="5999163"/>
            <a:ext cx="27432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Roboto Condensed Light" panose="02000000000000000000" pitchFamily="2" charset="0"/>
              </a:defRPr>
            </a:lvl1pPr>
            <a:lvl2pPr marL="742950" indent="-285750">
              <a:lnSpc>
                <a:spcPct val="90000"/>
              </a:lnSpc>
              <a:spcBef>
                <a:spcPts val="500"/>
              </a:spcBef>
              <a:buFont typeface="Arial" panose="020B0604020202020204" pitchFamily="34" charset="0"/>
              <a:buChar char="•"/>
              <a:defRPr sz="2400">
                <a:solidFill>
                  <a:schemeClr val="tx1"/>
                </a:solidFill>
                <a:latin typeface="Roboto Condensed Light" panose="02000000000000000000" pitchFamily="2" charset="0"/>
              </a:defRPr>
            </a:lvl2pPr>
            <a:lvl3pPr marL="1143000" indent="-228600">
              <a:lnSpc>
                <a:spcPct val="90000"/>
              </a:lnSpc>
              <a:spcBef>
                <a:spcPts val="500"/>
              </a:spcBef>
              <a:buFont typeface="Arial" panose="020B0604020202020204" pitchFamily="34" charset="0"/>
              <a:buChar char="•"/>
              <a:defRPr sz="2000">
                <a:solidFill>
                  <a:schemeClr val="tx1"/>
                </a:solidFill>
                <a:latin typeface="Roboto Condensed Light" panose="02000000000000000000" pitchFamily="2" charset="0"/>
              </a:defRPr>
            </a:lvl3pPr>
            <a:lvl4pPr marL="16002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4pPr>
            <a:lvl5pPr marL="20574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9pPr>
          </a:lstStyle>
          <a:p>
            <a:pPr>
              <a:lnSpc>
                <a:spcPct val="100000"/>
              </a:lnSpc>
              <a:spcBef>
                <a:spcPct val="0"/>
              </a:spcBef>
              <a:buFontTx/>
              <a:buNone/>
            </a:pPr>
            <a:fld id="{CC470A0F-0B21-4E3F-968D-942F9A34E932}" type="slidenum">
              <a:rPr lang="uk-UA" altLang="uk-UA" sz="1200">
                <a:solidFill>
                  <a:srgbClr val="898989"/>
                </a:solidFill>
              </a:rPr>
              <a:pPr>
                <a:lnSpc>
                  <a:spcPct val="100000"/>
                </a:lnSpc>
                <a:spcBef>
                  <a:spcPct val="0"/>
                </a:spcBef>
                <a:buFontTx/>
                <a:buNone/>
              </a:pPr>
              <a:t>20</a:t>
            </a:fld>
            <a:endParaRPr lang="uk-UA" altLang="uk-UA" sz="1200" dirty="0">
              <a:solidFill>
                <a:srgbClr val="898989"/>
              </a:solidFill>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7" name="Straight Connector 8"/>
          <p:cNvCxnSpPr/>
          <p:nvPr/>
        </p:nvCxnSpPr>
        <p:spPr>
          <a:xfrm>
            <a:off x="550863" y="6281738"/>
            <a:ext cx="336550" cy="0"/>
          </a:xfrm>
          <a:prstGeom prst="line">
            <a:avLst/>
          </a:prstGeom>
          <a:ln w="14224">
            <a:solidFill>
              <a:srgbClr val="00274E"/>
            </a:solidFill>
          </a:ln>
        </p:spPr>
        <p:style>
          <a:lnRef idx="1">
            <a:schemeClr val="accent1"/>
          </a:lnRef>
          <a:fillRef idx="0">
            <a:schemeClr val="accent1"/>
          </a:fillRef>
          <a:effectRef idx="0">
            <a:schemeClr val="accent1"/>
          </a:effectRef>
          <a:fontRef idx="minor">
            <a:schemeClr val="tx1"/>
          </a:fontRef>
        </p:style>
      </p:cxnSp>
      <p:sp>
        <p:nvSpPr>
          <p:cNvPr id="12291" name="Subtitle 2"/>
          <p:cNvSpPr txBox="1">
            <a:spLocks noChangeArrowheads="1"/>
          </p:cNvSpPr>
          <p:nvPr/>
        </p:nvSpPr>
        <p:spPr bwMode="auto">
          <a:xfrm>
            <a:off x="452438" y="5919788"/>
            <a:ext cx="1158875" cy="403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defTabSz="1008063">
              <a:lnSpc>
                <a:spcPct val="90000"/>
              </a:lnSpc>
              <a:spcBef>
                <a:spcPts val="1000"/>
              </a:spcBef>
              <a:buFont typeface="Arial" panose="020B0604020202020204" pitchFamily="34" charset="0"/>
              <a:buChar char="•"/>
              <a:defRPr sz="2800">
                <a:solidFill>
                  <a:schemeClr val="tx1"/>
                </a:solidFill>
                <a:latin typeface="Roboto Condensed Light" panose="02000000000000000000" pitchFamily="2" charset="0"/>
              </a:defRPr>
            </a:lvl1pPr>
            <a:lvl2pPr marL="742950" indent="-285750" defTabSz="1008063">
              <a:lnSpc>
                <a:spcPct val="90000"/>
              </a:lnSpc>
              <a:spcBef>
                <a:spcPts val="500"/>
              </a:spcBef>
              <a:buFont typeface="Arial" panose="020B0604020202020204" pitchFamily="34" charset="0"/>
              <a:buChar char="•"/>
              <a:defRPr sz="2400">
                <a:solidFill>
                  <a:schemeClr val="tx1"/>
                </a:solidFill>
                <a:latin typeface="Roboto Condensed Light" panose="02000000000000000000" pitchFamily="2" charset="0"/>
              </a:defRPr>
            </a:lvl2pPr>
            <a:lvl3pPr marL="1143000" indent="-228600" defTabSz="1008063">
              <a:lnSpc>
                <a:spcPct val="90000"/>
              </a:lnSpc>
              <a:spcBef>
                <a:spcPts val="500"/>
              </a:spcBef>
              <a:buFont typeface="Arial" panose="020B0604020202020204" pitchFamily="34" charset="0"/>
              <a:buChar char="•"/>
              <a:defRPr sz="2000">
                <a:solidFill>
                  <a:schemeClr val="tx1"/>
                </a:solidFill>
                <a:latin typeface="Roboto Condensed Light" panose="02000000000000000000" pitchFamily="2" charset="0"/>
              </a:defRPr>
            </a:lvl3pPr>
            <a:lvl4pPr marL="1600200" indent="-228600" defTabSz="1008063">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4pPr>
            <a:lvl5pPr marL="2057400" indent="-228600" defTabSz="1008063">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5pPr>
            <a:lvl6pPr marL="2514600" indent="-228600" defTabSz="1008063"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6pPr>
            <a:lvl7pPr marL="2971800" indent="-228600" defTabSz="1008063"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7pPr>
            <a:lvl8pPr marL="3429000" indent="-228600" defTabSz="1008063"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8pPr>
            <a:lvl9pPr marL="3886200" indent="-228600" defTabSz="1008063"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9pPr>
          </a:lstStyle>
          <a:p>
            <a:pPr>
              <a:lnSpc>
                <a:spcPct val="114000"/>
              </a:lnSpc>
              <a:spcBef>
                <a:spcPct val="0"/>
              </a:spcBef>
              <a:buFont typeface="Arial" panose="020B0604020202020204" pitchFamily="34" charset="0"/>
              <a:buNone/>
            </a:pPr>
            <a:r>
              <a:rPr lang="uk-UA" altLang="ru-RU" sz="1200" dirty="0">
                <a:solidFill>
                  <a:srgbClr val="00274E"/>
                </a:solidFill>
              </a:rPr>
              <a:t>Верховний Суд</a:t>
            </a:r>
            <a:endParaRPr lang="en-US" altLang="ru-RU" sz="1200" dirty="0">
              <a:solidFill>
                <a:srgbClr val="00274E"/>
              </a:solidFill>
            </a:endParaRPr>
          </a:p>
        </p:txBody>
      </p:sp>
      <p:sp>
        <p:nvSpPr>
          <p:cNvPr id="12292" name="Text Placeholder 12"/>
          <p:cNvSpPr txBox="1">
            <a:spLocks noChangeArrowheads="1"/>
          </p:cNvSpPr>
          <p:nvPr/>
        </p:nvSpPr>
        <p:spPr bwMode="auto">
          <a:xfrm>
            <a:off x="1876425" y="5999163"/>
            <a:ext cx="9042400" cy="323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Roboto Condensed Light" panose="02000000000000000000" pitchFamily="2" charset="0"/>
              </a:defRPr>
            </a:lvl1pPr>
            <a:lvl2pPr marL="742950" indent="-285750">
              <a:lnSpc>
                <a:spcPct val="90000"/>
              </a:lnSpc>
              <a:spcBef>
                <a:spcPts val="500"/>
              </a:spcBef>
              <a:buFont typeface="Arial" panose="020B0604020202020204" pitchFamily="34" charset="0"/>
              <a:buChar char="•"/>
              <a:defRPr sz="2400">
                <a:solidFill>
                  <a:schemeClr val="tx1"/>
                </a:solidFill>
                <a:latin typeface="Roboto Condensed Light" panose="02000000000000000000" pitchFamily="2" charset="0"/>
              </a:defRPr>
            </a:lvl2pPr>
            <a:lvl3pPr marL="1143000" indent="-228600">
              <a:lnSpc>
                <a:spcPct val="90000"/>
              </a:lnSpc>
              <a:spcBef>
                <a:spcPts val="500"/>
              </a:spcBef>
              <a:buFont typeface="Arial" panose="020B0604020202020204" pitchFamily="34" charset="0"/>
              <a:buChar char="•"/>
              <a:defRPr sz="2000">
                <a:solidFill>
                  <a:schemeClr val="tx1"/>
                </a:solidFill>
                <a:latin typeface="Roboto Condensed Light" panose="02000000000000000000" pitchFamily="2" charset="0"/>
              </a:defRPr>
            </a:lvl3pPr>
            <a:lvl4pPr marL="16002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4pPr>
            <a:lvl5pPr marL="20574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9pPr>
          </a:lstStyle>
          <a:p>
            <a:pPr algn="just">
              <a:spcBef>
                <a:spcPct val="0"/>
              </a:spcBef>
              <a:buFont typeface="Arial" panose="020B0604020202020204" pitchFamily="34" charset="0"/>
              <a:buNone/>
            </a:pPr>
            <a:r>
              <a:rPr lang="ru-RU" altLang="uk-UA" sz="1200" dirty="0" smtClean="0">
                <a:solidFill>
                  <a:srgbClr val="002949"/>
                </a:solidFill>
                <a:ea typeface="Roboto Condensed Light" panose="02000000000000000000" pitchFamily="2" charset="0"/>
                <a:cs typeface="Roboto Condensed Light" panose="02000000000000000000" pitchFamily="2" charset="0"/>
              </a:rPr>
              <a:t>Звіт про виконання судового рішення у публічно-правових спорах: стандарти ВС та проблеми застосування</a:t>
            </a:r>
            <a:endParaRPr lang="ru-RU" altLang="uk-UA" sz="1200" dirty="0">
              <a:solidFill>
                <a:srgbClr val="002949"/>
              </a:solidFill>
              <a:ea typeface="Roboto Condensed Light" panose="02000000000000000000" pitchFamily="2" charset="0"/>
              <a:cs typeface="Roboto Condensed Light" panose="02000000000000000000" pitchFamily="2" charset="0"/>
            </a:endParaRPr>
          </a:p>
        </p:txBody>
      </p:sp>
      <p:sp>
        <p:nvSpPr>
          <p:cNvPr id="12293" name="Заголовок 2"/>
          <p:cNvSpPr>
            <a:spLocks noGrp="1"/>
          </p:cNvSpPr>
          <p:nvPr>
            <p:ph type="title"/>
          </p:nvPr>
        </p:nvSpPr>
        <p:spPr>
          <a:xfrm>
            <a:off x="550863" y="319088"/>
            <a:ext cx="11090275" cy="719137"/>
          </a:xfrm>
        </p:spPr>
        <p:txBody>
          <a:bodyPr/>
          <a:lstStyle/>
          <a:p>
            <a:pPr algn="ctr"/>
            <a:r>
              <a:rPr lang="ru-RU" altLang="uk-UA" sz="3200" b="1" dirty="0">
                <a:solidFill>
                  <a:srgbClr val="004E9E"/>
                </a:solidFill>
              </a:rPr>
              <a:t>Постанова Верховного Суду від 01 лютого 2022 року у справі № </a:t>
            </a:r>
            <a:r>
              <a:rPr lang="ru-RU" altLang="uk-UA" sz="3200" b="1" dirty="0" smtClean="0">
                <a:solidFill>
                  <a:srgbClr val="004E9E"/>
                </a:solidFill>
              </a:rPr>
              <a:t>420/177/20 </a:t>
            </a:r>
            <a:r>
              <a:rPr lang="en-US" altLang="uk-UA" sz="3200" b="1" dirty="0">
                <a:solidFill>
                  <a:srgbClr val="004E9E"/>
                </a:solidFill>
                <a:hlinkClick r:id="rId2"/>
              </a:rPr>
              <a:t>https://</a:t>
            </a:r>
            <a:r>
              <a:rPr lang="en-US" altLang="uk-UA" sz="3200" b="1" dirty="0" smtClean="0">
                <a:solidFill>
                  <a:srgbClr val="004E9E"/>
                </a:solidFill>
                <a:hlinkClick r:id="rId2"/>
              </a:rPr>
              <a:t>reyestr.court.gov.ua/Review/</a:t>
            </a:r>
            <a:r>
              <a:rPr lang="ru-RU" altLang="uk-UA" sz="3200" b="1" dirty="0" smtClean="0">
                <a:solidFill>
                  <a:srgbClr val="004E9E"/>
                </a:solidFill>
                <a:hlinkClick r:id="rId2"/>
              </a:rPr>
              <a:t>103035792</a:t>
            </a:r>
            <a:r>
              <a:rPr lang="ru-RU" altLang="uk-UA" sz="3200" b="1" dirty="0" smtClean="0">
                <a:solidFill>
                  <a:srgbClr val="004E9E"/>
                </a:solidFill>
              </a:rPr>
              <a:t> </a:t>
            </a:r>
            <a:endParaRPr lang="ru-RU" altLang="uk-UA" sz="3200" b="1" dirty="0">
              <a:solidFill>
                <a:srgbClr val="004E9E"/>
              </a:solidFill>
            </a:endParaRPr>
          </a:p>
        </p:txBody>
      </p:sp>
      <p:sp>
        <p:nvSpPr>
          <p:cNvPr id="12294" name="Объект 3"/>
          <p:cNvSpPr>
            <a:spLocks noGrp="1"/>
          </p:cNvSpPr>
          <p:nvPr>
            <p:ph idx="1"/>
          </p:nvPr>
        </p:nvSpPr>
        <p:spPr>
          <a:xfrm>
            <a:off x="465138" y="1260475"/>
            <a:ext cx="11139487" cy="4618038"/>
          </a:xfrm>
        </p:spPr>
        <p:txBody>
          <a:bodyPr/>
          <a:lstStyle/>
          <a:p>
            <a:pPr marL="0" indent="0" algn="just">
              <a:spcBef>
                <a:spcPts val="600"/>
              </a:spcBef>
              <a:buNone/>
            </a:pPr>
            <a:r>
              <a:rPr lang="uk-UA" altLang="uk-UA" sz="3600" dirty="0" smtClean="0">
                <a:solidFill>
                  <a:srgbClr val="002949"/>
                </a:solidFill>
              </a:rPr>
              <a:t>Верховний Суд визначив, що штраф у межах судового контролю має застосовуватися з урахуванням пропорційності, ступеня вини та реального обсягу повноважень посадової особи. </a:t>
            </a:r>
          </a:p>
          <a:p>
            <a:pPr marL="0" indent="0" algn="just">
              <a:spcBef>
                <a:spcPts val="600"/>
              </a:spcBef>
              <a:buNone/>
            </a:pPr>
            <a:r>
              <a:rPr lang="uk-UA" altLang="uk-UA" sz="3600" dirty="0" smtClean="0">
                <a:solidFill>
                  <a:srgbClr val="002949"/>
                </a:solidFill>
              </a:rPr>
              <a:t>Міський голова не може автоматично відповідати за результат голосування депутатів місцевої ради, якщо він вжив дії, спрямовані на виконання рішення суду. </a:t>
            </a:r>
          </a:p>
          <a:p>
            <a:pPr marL="0" indent="0" algn="just">
              <a:spcBef>
                <a:spcPts val="600"/>
              </a:spcBef>
              <a:buNone/>
            </a:pPr>
            <a:r>
              <a:rPr lang="uk-UA" altLang="uk-UA" sz="3600" dirty="0" smtClean="0">
                <a:solidFill>
                  <a:srgbClr val="002949"/>
                </a:solidFill>
              </a:rPr>
              <a:t>Санкції за невиконання судового рішення не повинні бути надмірними та мають враховувати всі обставини справи.</a:t>
            </a:r>
          </a:p>
        </p:txBody>
      </p:sp>
      <p:sp>
        <p:nvSpPr>
          <p:cNvPr id="12295" name="Місце для номера слайда 2"/>
          <p:cNvSpPr>
            <a:spLocks noGrp="1" noChangeArrowheads="1"/>
          </p:cNvSpPr>
          <p:nvPr>
            <p:ph type="sldNum" sz="quarter" idx="12"/>
          </p:nvPr>
        </p:nvSpPr>
        <p:spPr bwMode="auto">
          <a:xfrm>
            <a:off x="8897938" y="5999163"/>
            <a:ext cx="27432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Roboto Condensed Light" panose="02000000000000000000" pitchFamily="2" charset="0"/>
              </a:defRPr>
            </a:lvl1pPr>
            <a:lvl2pPr marL="742950" indent="-285750">
              <a:lnSpc>
                <a:spcPct val="90000"/>
              </a:lnSpc>
              <a:spcBef>
                <a:spcPts val="500"/>
              </a:spcBef>
              <a:buFont typeface="Arial" panose="020B0604020202020204" pitchFamily="34" charset="0"/>
              <a:buChar char="•"/>
              <a:defRPr sz="2400">
                <a:solidFill>
                  <a:schemeClr val="tx1"/>
                </a:solidFill>
                <a:latin typeface="Roboto Condensed Light" panose="02000000000000000000" pitchFamily="2" charset="0"/>
              </a:defRPr>
            </a:lvl2pPr>
            <a:lvl3pPr marL="1143000" indent="-228600">
              <a:lnSpc>
                <a:spcPct val="90000"/>
              </a:lnSpc>
              <a:spcBef>
                <a:spcPts val="500"/>
              </a:spcBef>
              <a:buFont typeface="Arial" panose="020B0604020202020204" pitchFamily="34" charset="0"/>
              <a:buChar char="•"/>
              <a:defRPr sz="2000">
                <a:solidFill>
                  <a:schemeClr val="tx1"/>
                </a:solidFill>
                <a:latin typeface="Roboto Condensed Light" panose="02000000000000000000" pitchFamily="2" charset="0"/>
              </a:defRPr>
            </a:lvl3pPr>
            <a:lvl4pPr marL="16002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4pPr>
            <a:lvl5pPr marL="20574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9pPr>
          </a:lstStyle>
          <a:p>
            <a:pPr>
              <a:lnSpc>
                <a:spcPct val="100000"/>
              </a:lnSpc>
              <a:spcBef>
                <a:spcPct val="0"/>
              </a:spcBef>
              <a:buFontTx/>
              <a:buNone/>
            </a:pPr>
            <a:fld id="{CD7F8B0D-7DEB-40B3-A43D-90F95C738338}" type="slidenum">
              <a:rPr lang="uk-UA" altLang="uk-UA" sz="1200">
                <a:solidFill>
                  <a:srgbClr val="898989"/>
                </a:solidFill>
              </a:rPr>
              <a:pPr>
                <a:lnSpc>
                  <a:spcPct val="100000"/>
                </a:lnSpc>
                <a:spcBef>
                  <a:spcPct val="0"/>
                </a:spcBef>
                <a:buFontTx/>
                <a:buNone/>
              </a:pPr>
              <a:t>21</a:t>
            </a:fld>
            <a:endParaRPr lang="uk-UA" altLang="uk-UA" sz="1200" dirty="0">
              <a:solidFill>
                <a:srgbClr val="898989"/>
              </a:solidFill>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7" name="Straight Connector 8"/>
          <p:cNvCxnSpPr/>
          <p:nvPr/>
        </p:nvCxnSpPr>
        <p:spPr>
          <a:xfrm>
            <a:off x="550863" y="6281738"/>
            <a:ext cx="336550" cy="0"/>
          </a:xfrm>
          <a:prstGeom prst="line">
            <a:avLst/>
          </a:prstGeom>
          <a:ln w="14224">
            <a:solidFill>
              <a:srgbClr val="00274E"/>
            </a:solidFill>
          </a:ln>
        </p:spPr>
        <p:style>
          <a:lnRef idx="1">
            <a:schemeClr val="accent1"/>
          </a:lnRef>
          <a:fillRef idx="0">
            <a:schemeClr val="accent1"/>
          </a:fillRef>
          <a:effectRef idx="0">
            <a:schemeClr val="accent1"/>
          </a:effectRef>
          <a:fontRef idx="minor">
            <a:schemeClr val="tx1"/>
          </a:fontRef>
        </p:style>
      </p:cxnSp>
      <p:sp>
        <p:nvSpPr>
          <p:cNvPr id="13315" name="Subtitle 2"/>
          <p:cNvSpPr txBox="1">
            <a:spLocks noChangeArrowheads="1"/>
          </p:cNvSpPr>
          <p:nvPr/>
        </p:nvSpPr>
        <p:spPr bwMode="auto">
          <a:xfrm>
            <a:off x="452438" y="5919788"/>
            <a:ext cx="1158875" cy="403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defTabSz="1008063">
              <a:lnSpc>
                <a:spcPct val="90000"/>
              </a:lnSpc>
              <a:spcBef>
                <a:spcPts val="1000"/>
              </a:spcBef>
              <a:buFont typeface="Arial" panose="020B0604020202020204" pitchFamily="34" charset="0"/>
              <a:buChar char="•"/>
              <a:defRPr sz="2800">
                <a:solidFill>
                  <a:schemeClr val="tx1"/>
                </a:solidFill>
                <a:latin typeface="Roboto Condensed Light" panose="02000000000000000000" pitchFamily="2" charset="0"/>
              </a:defRPr>
            </a:lvl1pPr>
            <a:lvl2pPr marL="742950" indent="-285750" defTabSz="1008063">
              <a:lnSpc>
                <a:spcPct val="90000"/>
              </a:lnSpc>
              <a:spcBef>
                <a:spcPts val="500"/>
              </a:spcBef>
              <a:buFont typeface="Arial" panose="020B0604020202020204" pitchFamily="34" charset="0"/>
              <a:buChar char="•"/>
              <a:defRPr sz="2400">
                <a:solidFill>
                  <a:schemeClr val="tx1"/>
                </a:solidFill>
                <a:latin typeface="Roboto Condensed Light" panose="02000000000000000000" pitchFamily="2" charset="0"/>
              </a:defRPr>
            </a:lvl2pPr>
            <a:lvl3pPr marL="1143000" indent="-228600" defTabSz="1008063">
              <a:lnSpc>
                <a:spcPct val="90000"/>
              </a:lnSpc>
              <a:spcBef>
                <a:spcPts val="500"/>
              </a:spcBef>
              <a:buFont typeface="Arial" panose="020B0604020202020204" pitchFamily="34" charset="0"/>
              <a:buChar char="•"/>
              <a:defRPr sz="2000">
                <a:solidFill>
                  <a:schemeClr val="tx1"/>
                </a:solidFill>
                <a:latin typeface="Roboto Condensed Light" panose="02000000000000000000" pitchFamily="2" charset="0"/>
              </a:defRPr>
            </a:lvl3pPr>
            <a:lvl4pPr marL="1600200" indent="-228600" defTabSz="1008063">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4pPr>
            <a:lvl5pPr marL="2057400" indent="-228600" defTabSz="1008063">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5pPr>
            <a:lvl6pPr marL="2514600" indent="-228600" defTabSz="1008063"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6pPr>
            <a:lvl7pPr marL="2971800" indent="-228600" defTabSz="1008063"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7pPr>
            <a:lvl8pPr marL="3429000" indent="-228600" defTabSz="1008063"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8pPr>
            <a:lvl9pPr marL="3886200" indent="-228600" defTabSz="1008063"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9pPr>
          </a:lstStyle>
          <a:p>
            <a:pPr>
              <a:lnSpc>
                <a:spcPct val="114000"/>
              </a:lnSpc>
              <a:spcBef>
                <a:spcPct val="0"/>
              </a:spcBef>
              <a:buFont typeface="Arial" panose="020B0604020202020204" pitchFamily="34" charset="0"/>
              <a:buNone/>
            </a:pPr>
            <a:r>
              <a:rPr lang="uk-UA" altLang="ru-RU" sz="1200" dirty="0">
                <a:solidFill>
                  <a:srgbClr val="00274E"/>
                </a:solidFill>
              </a:rPr>
              <a:t>Верховний Суд</a:t>
            </a:r>
            <a:endParaRPr lang="en-US" altLang="ru-RU" sz="1200" dirty="0">
              <a:solidFill>
                <a:srgbClr val="00274E"/>
              </a:solidFill>
            </a:endParaRPr>
          </a:p>
        </p:txBody>
      </p:sp>
      <p:sp>
        <p:nvSpPr>
          <p:cNvPr id="13316" name="Text Placeholder 12"/>
          <p:cNvSpPr txBox="1">
            <a:spLocks noChangeArrowheads="1"/>
          </p:cNvSpPr>
          <p:nvPr/>
        </p:nvSpPr>
        <p:spPr bwMode="auto">
          <a:xfrm>
            <a:off x="1876425" y="5999163"/>
            <a:ext cx="9042400" cy="323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Roboto Condensed Light" panose="02000000000000000000" pitchFamily="2" charset="0"/>
              </a:defRPr>
            </a:lvl1pPr>
            <a:lvl2pPr marL="742950" indent="-285750">
              <a:lnSpc>
                <a:spcPct val="90000"/>
              </a:lnSpc>
              <a:spcBef>
                <a:spcPts val="500"/>
              </a:spcBef>
              <a:buFont typeface="Arial" panose="020B0604020202020204" pitchFamily="34" charset="0"/>
              <a:buChar char="•"/>
              <a:defRPr sz="2400">
                <a:solidFill>
                  <a:schemeClr val="tx1"/>
                </a:solidFill>
                <a:latin typeface="Roboto Condensed Light" panose="02000000000000000000" pitchFamily="2" charset="0"/>
              </a:defRPr>
            </a:lvl2pPr>
            <a:lvl3pPr marL="1143000" indent="-228600">
              <a:lnSpc>
                <a:spcPct val="90000"/>
              </a:lnSpc>
              <a:spcBef>
                <a:spcPts val="500"/>
              </a:spcBef>
              <a:buFont typeface="Arial" panose="020B0604020202020204" pitchFamily="34" charset="0"/>
              <a:buChar char="•"/>
              <a:defRPr sz="2000">
                <a:solidFill>
                  <a:schemeClr val="tx1"/>
                </a:solidFill>
                <a:latin typeface="Roboto Condensed Light" panose="02000000000000000000" pitchFamily="2" charset="0"/>
              </a:defRPr>
            </a:lvl3pPr>
            <a:lvl4pPr marL="16002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4pPr>
            <a:lvl5pPr marL="20574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9pPr>
          </a:lstStyle>
          <a:p>
            <a:pPr algn="just">
              <a:spcBef>
                <a:spcPct val="0"/>
              </a:spcBef>
              <a:buFont typeface="Arial" panose="020B0604020202020204" pitchFamily="34" charset="0"/>
              <a:buNone/>
            </a:pPr>
            <a:r>
              <a:rPr lang="ru-RU" altLang="uk-UA" sz="1200" dirty="0" smtClean="0">
                <a:solidFill>
                  <a:srgbClr val="002949"/>
                </a:solidFill>
                <a:ea typeface="Roboto Condensed Light" panose="02000000000000000000" pitchFamily="2" charset="0"/>
                <a:cs typeface="Roboto Condensed Light" panose="02000000000000000000" pitchFamily="2" charset="0"/>
              </a:rPr>
              <a:t>Звіт про виконання судового рішення у публічно-правових спорах: стандарти ВС та проблеми застосування</a:t>
            </a:r>
            <a:endParaRPr lang="ru-RU" altLang="uk-UA" sz="1200" dirty="0">
              <a:solidFill>
                <a:srgbClr val="002949"/>
              </a:solidFill>
              <a:ea typeface="Roboto Condensed Light" panose="02000000000000000000" pitchFamily="2" charset="0"/>
              <a:cs typeface="Roboto Condensed Light" panose="02000000000000000000" pitchFamily="2" charset="0"/>
            </a:endParaRPr>
          </a:p>
        </p:txBody>
      </p:sp>
      <p:sp>
        <p:nvSpPr>
          <p:cNvPr id="13317" name="Заголовок 2"/>
          <p:cNvSpPr>
            <a:spLocks noGrp="1"/>
          </p:cNvSpPr>
          <p:nvPr>
            <p:ph type="title"/>
          </p:nvPr>
        </p:nvSpPr>
        <p:spPr>
          <a:xfrm>
            <a:off x="550863" y="257175"/>
            <a:ext cx="11090275" cy="781050"/>
          </a:xfrm>
        </p:spPr>
        <p:txBody>
          <a:bodyPr/>
          <a:lstStyle/>
          <a:p>
            <a:pPr algn="ctr"/>
            <a:r>
              <a:rPr lang="ru-RU" altLang="uk-UA" sz="3200" b="1" dirty="0">
                <a:solidFill>
                  <a:srgbClr val="004E9E"/>
                </a:solidFill>
              </a:rPr>
              <a:t>Постанова Верховного Суду від 12 травня 2025 року у справі </a:t>
            </a:r>
            <a:r>
              <a:rPr lang="ru-RU" altLang="uk-UA" sz="3200" b="1" dirty="0" smtClean="0">
                <a:solidFill>
                  <a:srgbClr val="004E9E"/>
                </a:solidFill>
              </a:rPr>
              <a:t/>
            </a:r>
            <a:br>
              <a:rPr lang="ru-RU" altLang="uk-UA" sz="3200" b="1" dirty="0" smtClean="0">
                <a:solidFill>
                  <a:srgbClr val="004E9E"/>
                </a:solidFill>
              </a:rPr>
            </a:br>
            <a:r>
              <a:rPr lang="ru-RU" altLang="uk-UA" sz="3200" b="1" dirty="0" smtClean="0">
                <a:solidFill>
                  <a:srgbClr val="004E9E"/>
                </a:solidFill>
              </a:rPr>
              <a:t>№ 200/7816/20-а </a:t>
            </a:r>
            <a:r>
              <a:rPr lang="ru-RU" altLang="uk-UA" sz="3200" b="1" dirty="0" smtClean="0">
                <a:solidFill>
                  <a:srgbClr val="004E9E"/>
                </a:solidFill>
                <a:hlinkClick r:id="rId2"/>
              </a:rPr>
              <a:t>https</a:t>
            </a:r>
            <a:r>
              <a:rPr lang="ru-RU" altLang="uk-UA" sz="3200" b="1" dirty="0">
                <a:solidFill>
                  <a:srgbClr val="004E9E"/>
                </a:solidFill>
                <a:hlinkClick r:id="rId2"/>
              </a:rPr>
              <a:t>://</a:t>
            </a:r>
            <a:r>
              <a:rPr lang="ru-RU" altLang="uk-UA" sz="3200" b="1" dirty="0" smtClean="0">
                <a:solidFill>
                  <a:srgbClr val="004E9E"/>
                </a:solidFill>
                <a:hlinkClick r:id="rId2"/>
              </a:rPr>
              <a:t>reyestr.court.gov.ua/Review/127308518</a:t>
            </a:r>
            <a:r>
              <a:rPr lang="ru-RU" altLang="uk-UA" sz="3200" b="1" dirty="0" smtClean="0">
                <a:solidFill>
                  <a:srgbClr val="004E9E"/>
                </a:solidFill>
              </a:rPr>
              <a:t> </a:t>
            </a:r>
            <a:endParaRPr lang="ru-RU" altLang="uk-UA" sz="3200" b="1" dirty="0">
              <a:solidFill>
                <a:srgbClr val="004E9E"/>
              </a:solidFill>
            </a:endParaRPr>
          </a:p>
        </p:txBody>
      </p:sp>
      <p:sp>
        <p:nvSpPr>
          <p:cNvPr id="13318" name="Объект 3"/>
          <p:cNvSpPr>
            <a:spLocks noGrp="1"/>
          </p:cNvSpPr>
          <p:nvPr>
            <p:ph idx="1"/>
          </p:nvPr>
        </p:nvSpPr>
        <p:spPr>
          <a:xfrm>
            <a:off x="465138" y="1260475"/>
            <a:ext cx="11139487" cy="4618038"/>
          </a:xfrm>
        </p:spPr>
        <p:txBody>
          <a:bodyPr/>
          <a:lstStyle/>
          <a:p>
            <a:pPr marL="0" indent="0" algn="just">
              <a:spcBef>
                <a:spcPts val="600"/>
              </a:spcBef>
              <a:buNone/>
            </a:pPr>
            <a:r>
              <a:rPr lang="uk-UA" altLang="uk-UA" sz="3200" dirty="0" smtClean="0">
                <a:solidFill>
                  <a:srgbClr val="002949"/>
                </a:solidFill>
              </a:rPr>
              <a:t>Верховний Суд роз’яснив, що під час воєнного стану строки, пов’язані з пред’явленням виконавчого листа до виконання, впливають і на можливість звернення із заявою в порядку статті 383 КАС України. </a:t>
            </a:r>
          </a:p>
          <a:p>
            <a:pPr marL="0" indent="0" algn="just">
              <a:spcBef>
                <a:spcPts val="600"/>
              </a:spcBef>
              <a:buNone/>
            </a:pPr>
            <a:r>
              <a:rPr lang="uk-UA" altLang="uk-UA" sz="3200" dirty="0" smtClean="0">
                <a:solidFill>
                  <a:srgbClr val="002949"/>
                </a:solidFill>
              </a:rPr>
              <a:t>Формальне повернення заяви про судовий контроль у ситуації тривалого невиконання рішення суперечить меті цього інституту. </a:t>
            </a:r>
          </a:p>
          <a:p>
            <a:pPr marL="0" indent="0" algn="just">
              <a:spcBef>
                <a:spcPts val="600"/>
              </a:spcBef>
              <a:buNone/>
            </a:pPr>
            <a:r>
              <a:rPr lang="uk-UA" altLang="uk-UA" sz="3200" dirty="0" smtClean="0">
                <a:solidFill>
                  <a:srgbClr val="002949"/>
                </a:solidFill>
              </a:rPr>
              <a:t>Судовий контроль має забезпечувати ефективність правосуддя, а не створювати додаткові перешкоди для особи.</a:t>
            </a:r>
          </a:p>
        </p:txBody>
      </p:sp>
      <p:sp>
        <p:nvSpPr>
          <p:cNvPr id="13319" name="Місце для номера слайда 2"/>
          <p:cNvSpPr>
            <a:spLocks noGrp="1" noChangeArrowheads="1"/>
          </p:cNvSpPr>
          <p:nvPr>
            <p:ph type="sldNum" sz="quarter" idx="12"/>
          </p:nvPr>
        </p:nvSpPr>
        <p:spPr bwMode="auto">
          <a:xfrm>
            <a:off x="8897938" y="5999163"/>
            <a:ext cx="27432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Roboto Condensed Light" panose="02000000000000000000" pitchFamily="2" charset="0"/>
              </a:defRPr>
            </a:lvl1pPr>
            <a:lvl2pPr marL="742950" indent="-285750">
              <a:lnSpc>
                <a:spcPct val="90000"/>
              </a:lnSpc>
              <a:spcBef>
                <a:spcPts val="500"/>
              </a:spcBef>
              <a:buFont typeface="Arial" panose="020B0604020202020204" pitchFamily="34" charset="0"/>
              <a:buChar char="•"/>
              <a:defRPr sz="2400">
                <a:solidFill>
                  <a:schemeClr val="tx1"/>
                </a:solidFill>
                <a:latin typeface="Roboto Condensed Light" panose="02000000000000000000" pitchFamily="2" charset="0"/>
              </a:defRPr>
            </a:lvl2pPr>
            <a:lvl3pPr marL="1143000" indent="-228600">
              <a:lnSpc>
                <a:spcPct val="90000"/>
              </a:lnSpc>
              <a:spcBef>
                <a:spcPts val="500"/>
              </a:spcBef>
              <a:buFont typeface="Arial" panose="020B0604020202020204" pitchFamily="34" charset="0"/>
              <a:buChar char="•"/>
              <a:defRPr sz="2000">
                <a:solidFill>
                  <a:schemeClr val="tx1"/>
                </a:solidFill>
                <a:latin typeface="Roboto Condensed Light" panose="02000000000000000000" pitchFamily="2" charset="0"/>
              </a:defRPr>
            </a:lvl3pPr>
            <a:lvl4pPr marL="16002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4pPr>
            <a:lvl5pPr marL="20574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9pPr>
          </a:lstStyle>
          <a:p>
            <a:pPr>
              <a:lnSpc>
                <a:spcPct val="100000"/>
              </a:lnSpc>
              <a:spcBef>
                <a:spcPct val="0"/>
              </a:spcBef>
              <a:buFontTx/>
              <a:buNone/>
            </a:pPr>
            <a:fld id="{007D08BB-4873-4024-81AA-C32295990C0B}" type="slidenum">
              <a:rPr lang="uk-UA" altLang="uk-UA" sz="1200">
                <a:solidFill>
                  <a:srgbClr val="898989"/>
                </a:solidFill>
              </a:rPr>
              <a:pPr>
                <a:lnSpc>
                  <a:spcPct val="100000"/>
                </a:lnSpc>
                <a:spcBef>
                  <a:spcPct val="0"/>
                </a:spcBef>
                <a:buFontTx/>
                <a:buNone/>
              </a:pPr>
              <a:t>22</a:t>
            </a:fld>
            <a:endParaRPr lang="uk-UA" altLang="uk-UA" sz="1200" dirty="0">
              <a:solidFill>
                <a:srgbClr val="898989"/>
              </a:solidFill>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7" name="Straight Connector 8"/>
          <p:cNvCxnSpPr/>
          <p:nvPr/>
        </p:nvCxnSpPr>
        <p:spPr>
          <a:xfrm>
            <a:off x="550863" y="6281738"/>
            <a:ext cx="336550" cy="0"/>
          </a:xfrm>
          <a:prstGeom prst="line">
            <a:avLst/>
          </a:prstGeom>
          <a:ln w="14224">
            <a:solidFill>
              <a:srgbClr val="00274E"/>
            </a:solidFill>
          </a:ln>
        </p:spPr>
        <p:style>
          <a:lnRef idx="1">
            <a:schemeClr val="accent1"/>
          </a:lnRef>
          <a:fillRef idx="0">
            <a:schemeClr val="accent1"/>
          </a:fillRef>
          <a:effectRef idx="0">
            <a:schemeClr val="accent1"/>
          </a:effectRef>
          <a:fontRef idx="minor">
            <a:schemeClr val="tx1"/>
          </a:fontRef>
        </p:style>
      </p:cxnSp>
      <p:sp>
        <p:nvSpPr>
          <p:cNvPr id="14339" name="Subtitle 2"/>
          <p:cNvSpPr txBox="1">
            <a:spLocks noChangeArrowheads="1"/>
          </p:cNvSpPr>
          <p:nvPr/>
        </p:nvSpPr>
        <p:spPr bwMode="auto">
          <a:xfrm>
            <a:off x="452438" y="5919788"/>
            <a:ext cx="1158875" cy="403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defTabSz="1008063">
              <a:lnSpc>
                <a:spcPct val="90000"/>
              </a:lnSpc>
              <a:spcBef>
                <a:spcPts val="1000"/>
              </a:spcBef>
              <a:buFont typeface="Arial" panose="020B0604020202020204" pitchFamily="34" charset="0"/>
              <a:buChar char="•"/>
              <a:defRPr sz="2800">
                <a:solidFill>
                  <a:schemeClr val="tx1"/>
                </a:solidFill>
                <a:latin typeface="Roboto Condensed Light" panose="02000000000000000000" pitchFamily="2" charset="0"/>
              </a:defRPr>
            </a:lvl1pPr>
            <a:lvl2pPr marL="742950" indent="-285750" defTabSz="1008063">
              <a:lnSpc>
                <a:spcPct val="90000"/>
              </a:lnSpc>
              <a:spcBef>
                <a:spcPts val="500"/>
              </a:spcBef>
              <a:buFont typeface="Arial" panose="020B0604020202020204" pitchFamily="34" charset="0"/>
              <a:buChar char="•"/>
              <a:defRPr sz="2400">
                <a:solidFill>
                  <a:schemeClr val="tx1"/>
                </a:solidFill>
                <a:latin typeface="Roboto Condensed Light" panose="02000000000000000000" pitchFamily="2" charset="0"/>
              </a:defRPr>
            </a:lvl2pPr>
            <a:lvl3pPr marL="1143000" indent="-228600" defTabSz="1008063">
              <a:lnSpc>
                <a:spcPct val="90000"/>
              </a:lnSpc>
              <a:spcBef>
                <a:spcPts val="500"/>
              </a:spcBef>
              <a:buFont typeface="Arial" panose="020B0604020202020204" pitchFamily="34" charset="0"/>
              <a:buChar char="•"/>
              <a:defRPr sz="2000">
                <a:solidFill>
                  <a:schemeClr val="tx1"/>
                </a:solidFill>
                <a:latin typeface="Roboto Condensed Light" panose="02000000000000000000" pitchFamily="2" charset="0"/>
              </a:defRPr>
            </a:lvl3pPr>
            <a:lvl4pPr marL="1600200" indent="-228600" defTabSz="1008063">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4pPr>
            <a:lvl5pPr marL="2057400" indent="-228600" defTabSz="1008063">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5pPr>
            <a:lvl6pPr marL="2514600" indent="-228600" defTabSz="1008063"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6pPr>
            <a:lvl7pPr marL="2971800" indent="-228600" defTabSz="1008063"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7pPr>
            <a:lvl8pPr marL="3429000" indent="-228600" defTabSz="1008063"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8pPr>
            <a:lvl9pPr marL="3886200" indent="-228600" defTabSz="1008063"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9pPr>
          </a:lstStyle>
          <a:p>
            <a:pPr>
              <a:lnSpc>
                <a:spcPct val="114000"/>
              </a:lnSpc>
              <a:spcBef>
                <a:spcPct val="0"/>
              </a:spcBef>
              <a:buFont typeface="Arial" panose="020B0604020202020204" pitchFamily="34" charset="0"/>
              <a:buNone/>
            </a:pPr>
            <a:r>
              <a:rPr lang="uk-UA" altLang="ru-RU" sz="1200" dirty="0">
                <a:solidFill>
                  <a:srgbClr val="00274E"/>
                </a:solidFill>
              </a:rPr>
              <a:t>Верховний Суд</a:t>
            </a:r>
            <a:endParaRPr lang="en-US" altLang="ru-RU" sz="1200" dirty="0">
              <a:solidFill>
                <a:srgbClr val="00274E"/>
              </a:solidFill>
            </a:endParaRPr>
          </a:p>
        </p:txBody>
      </p:sp>
      <p:sp>
        <p:nvSpPr>
          <p:cNvPr id="14340" name="Text Placeholder 12"/>
          <p:cNvSpPr txBox="1">
            <a:spLocks noChangeArrowheads="1"/>
          </p:cNvSpPr>
          <p:nvPr/>
        </p:nvSpPr>
        <p:spPr bwMode="auto">
          <a:xfrm>
            <a:off x="1876425" y="5999163"/>
            <a:ext cx="9042400" cy="323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Roboto Condensed Light" panose="02000000000000000000" pitchFamily="2" charset="0"/>
              </a:defRPr>
            </a:lvl1pPr>
            <a:lvl2pPr marL="742950" indent="-285750">
              <a:lnSpc>
                <a:spcPct val="90000"/>
              </a:lnSpc>
              <a:spcBef>
                <a:spcPts val="500"/>
              </a:spcBef>
              <a:buFont typeface="Arial" panose="020B0604020202020204" pitchFamily="34" charset="0"/>
              <a:buChar char="•"/>
              <a:defRPr sz="2400">
                <a:solidFill>
                  <a:schemeClr val="tx1"/>
                </a:solidFill>
                <a:latin typeface="Roboto Condensed Light" panose="02000000000000000000" pitchFamily="2" charset="0"/>
              </a:defRPr>
            </a:lvl2pPr>
            <a:lvl3pPr marL="1143000" indent="-228600">
              <a:lnSpc>
                <a:spcPct val="90000"/>
              </a:lnSpc>
              <a:spcBef>
                <a:spcPts val="500"/>
              </a:spcBef>
              <a:buFont typeface="Arial" panose="020B0604020202020204" pitchFamily="34" charset="0"/>
              <a:buChar char="•"/>
              <a:defRPr sz="2000">
                <a:solidFill>
                  <a:schemeClr val="tx1"/>
                </a:solidFill>
                <a:latin typeface="Roboto Condensed Light" panose="02000000000000000000" pitchFamily="2" charset="0"/>
              </a:defRPr>
            </a:lvl3pPr>
            <a:lvl4pPr marL="16002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4pPr>
            <a:lvl5pPr marL="20574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9pPr>
          </a:lstStyle>
          <a:p>
            <a:pPr algn="just">
              <a:spcBef>
                <a:spcPct val="0"/>
              </a:spcBef>
              <a:buFont typeface="Arial" panose="020B0604020202020204" pitchFamily="34" charset="0"/>
              <a:buNone/>
            </a:pPr>
            <a:r>
              <a:rPr lang="ru-RU" altLang="uk-UA" sz="1200" dirty="0" smtClean="0">
                <a:solidFill>
                  <a:srgbClr val="002949"/>
                </a:solidFill>
                <a:ea typeface="Roboto Condensed Light" panose="02000000000000000000" pitchFamily="2" charset="0"/>
                <a:cs typeface="Roboto Condensed Light" panose="02000000000000000000" pitchFamily="2" charset="0"/>
              </a:rPr>
              <a:t>Звіт про виконання судового рішення у публічно-правових спорах: стандарти ВС та проблеми застосування</a:t>
            </a:r>
            <a:endParaRPr lang="ru-RU" altLang="uk-UA" sz="1200" dirty="0">
              <a:solidFill>
                <a:srgbClr val="002949"/>
              </a:solidFill>
              <a:ea typeface="Roboto Condensed Light" panose="02000000000000000000" pitchFamily="2" charset="0"/>
              <a:cs typeface="Roboto Condensed Light" panose="02000000000000000000" pitchFamily="2" charset="0"/>
            </a:endParaRPr>
          </a:p>
        </p:txBody>
      </p:sp>
      <p:sp>
        <p:nvSpPr>
          <p:cNvPr id="14341" name="Заголовок 2"/>
          <p:cNvSpPr>
            <a:spLocks noGrp="1"/>
          </p:cNvSpPr>
          <p:nvPr>
            <p:ph type="title"/>
          </p:nvPr>
        </p:nvSpPr>
        <p:spPr>
          <a:xfrm>
            <a:off x="550863" y="493713"/>
            <a:ext cx="11090275" cy="725487"/>
          </a:xfrm>
        </p:spPr>
        <p:txBody>
          <a:bodyPr/>
          <a:lstStyle/>
          <a:p>
            <a:pPr algn="ctr"/>
            <a:r>
              <a:rPr lang="ru-RU" altLang="uk-UA" sz="2800" b="1" dirty="0">
                <a:solidFill>
                  <a:srgbClr val="004E9E"/>
                </a:solidFill>
              </a:rPr>
              <a:t>Постанова Верховного Суду від 28 жовтня 2025 року у справі № </a:t>
            </a:r>
            <a:r>
              <a:rPr lang="ru-RU" altLang="uk-UA" sz="2800" b="1" dirty="0" smtClean="0">
                <a:solidFill>
                  <a:srgbClr val="004E9E"/>
                </a:solidFill>
              </a:rPr>
              <a:t>520/8464/24 </a:t>
            </a:r>
            <a:r>
              <a:rPr lang="ru-RU" altLang="uk-UA" sz="2800" b="1" dirty="0" smtClean="0">
                <a:solidFill>
                  <a:srgbClr val="004E9E"/>
                </a:solidFill>
                <a:hlinkClick r:id="rId2"/>
              </a:rPr>
              <a:t>https</a:t>
            </a:r>
            <a:r>
              <a:rPr lang="ru-RU" altLang="uk-UA" sz="2800" b="1" dirty="0">
                <a:solidFill>
                  <a:srgbClr val="004E9E"/>
                </a:solidFill>
                <a:hlinkClick r:id="rId2"/>
              </a:rPr>
              <a:t>://</a:t>
            </a:r>
            <a:r>
              <a:rPr lang="ru-RU" altLang="uk-UA" sz="2800" b="1" dirty="0" smtClean="0">
                <a:solidFill>
                  <a:srgbClr val="004E9E"/>
                </a:solidFill>
                <a:hlinkClick r:id="rId2"/>
              </a:rPr>
              <a:t>reyestr.court.gov.ua/Review/131341351</a:t>
            </a:r>
            <a:r>
              <a:rPr lang="ru-RU" altLang="uk-UA" sz="2800" b="1" dirty="0" smtClean="0">
                <a:solidFill>
                  <a:srgbClr val="004E9E"/>
                </a:solidFill>
              </a:rPr>
              <a:t> </a:t>
            </a:r>
            <a:endParaRPr lang="ru-RU" altLang="uk-UA" sz="2800" b="1" dirty="0">
              <a:solidFill>
                <a:srgbClr val="004E9E"/>
              </a:solidFill>
            </a:endParaRPr>
          </a:p>
        </p:txBody>
      </p:sp>
      <p:sp>
        <p:nvSpPr>
          <p:cNvPr id="14342" name="Объект 3"/>
          <p:cNvSpPr>
            <a:spLocks noGrp="1"/>
          </p:cNvSpPr>
          <p:nvPr>
            <p:ph idx="1"/>
          </p:nvPr>
        </p:nvSpPr>
        <p:spPr>
          <a:xfrm>
            <a:off x="465138" y="1384300"/>
            <a:ext cx="11139487" cy="4494213"/>
          </a:xfrm>
        </p:spPr>
        <p:txBody>
          <a:bodyPr/>
          <a:lstStyle/>
          <a:p>
            <a:pPr marL="0" indent="0" algn="just">
              <a:spcBef>
                <a:spcPts val="600"/>
              </a:spcBef>
              <a:buNone/>
            </a:pPr>
            <a:r>
              <a:rPr lang="uk-UA" altLang="uk-UA" sz="3200" dirty="0" smtClean="0">
                <a:solidFill>
                  <a:srgbClr val="002949"/>
                </a:solidFill>
              </a:rPr>
              <a:t>Верховний Суд зазначив, що організаційні та технічні складнощі суб’єкта владних повноважень не є автоматично поважними причинами пропуску процесуального строку. </a:t>
            </a:r>
          </a:p>
          <a:p>
            <a:pPr marL="0" indent="0" algn="just">
              <a:spcBef>
                <a:spcPts val="600"/>
              </a:spcBef>
              <a:buNone/>
            </a:pPr>
            <a:r>
              <a:rPr lang="uk-UA" altLang="uk-UA" sz="3200" dirty="0" smtClean="0">
                <a:solidFill>
                  <a:srgbClr val="002949"/>
                </a:solidFill>
              </a:rPr>
              <a:t>Неналежна організація роботи органу влади не може надавати йому процесуальних переваг. </a:t>
            </a:r>
          </a:p>
          <a:p>
            <a:pPr marL="0" indent="0" algn="just">
              <a:spcBef>
                <a:spcPts val="600"/>
              </a:spcBef>
              <a:buNone/>
            </a:pPr>
            <a:r>
              <a:rPr lang="uk-UA" altLang="uk-UA" sz="3200" dirty="0" smtClean="0">
                <a:solidFill>
                  <a:srgbClr val="002949"/>
                </a:solidFill>
              </a:rPr>
              <a:t>Наявність механізму зменшення штрафу або звільнення від нього за статтею 382-3 КАС України орієнтує суб’єкта владних повноважень на реальне виконання рішення, а не на запізніле оскарження ухвали про штраф</a:t>
            </a:r>
            <a:r>
              <a:rPr lang="uk-UA" altLang="uk-UA" sz="2500" dirty="0" smtClean="0">
                <a:solidFill>
                  <a:srgbClr val="002949"/>
                </a:solidFill>
              </a:rPr>
              <a:t>.</a:t>
            </a:r>
          </a:p>
        </p:txBody>
      </p:sp>
      <p:sp>
        <p:nvSpPr>
          <p:cNvPr id="14343" name="Місце для номера слайда 2"/>
          <p:cNvSpPr>
            <a:spLocks noGrp="1" noChangeArrowheads="1"/>
          </p:cNvSpPr>
          <p:nvPr>
            <p:ph type="sldNum" sz="quarter" idx="12"/>
          </p:nvPr>
        </p:nvSpPr>
        <p:spPr bwMode="auto">
          <a:xfrm>
            <a:off x="8897938" y="5999163"/>
            <a:ext cx="27432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Roboto Condensed Light" panose="02000000000000000000" pitchFamily="2" charset="0"/>
              </a:defRPr>
            </a:lvl1pPr>
            <a:lvl2pPr marL="742950" indent="-285750">
              <a:lnSpc>
                <a:spcPct val="90000"/>
              </a:lnSpc>
              <a:spcBef>
                <a:spcPts val="500"/>
              </a:spcBef>
              <a:buFont typeface="Arial" panose="020B0604020202020204" pitchFamily="34" charset="0"/>
              <a:buChar char="•"/>
              <a:defRPr sz="2400">
                <a:solidFill>
                  <a:schemeClr val="tx1"/>
                </a:solidFill>
                <a:latin typeface="Roboto Condensed Light" panose="02000000000000000000" pitchFamily="2" charset="0"/>
              </a:defRPr>
            </a:lvl2pPr>
            <a:lvl3pPr marL="1143000" indent="-228600">
              <a:lnSpc>
                <a:spcPct val="90000"/>
              </a:lnSpc>
              <a:spcBef>
                <a:spcPts val="500"/>
              </a:spcBef>
              <a:buFont typeface="Arial" panose="020B0604020202020204" pitchFamily="34" charset="0"/>
              <a:buChar char="•"/>
              <a:defRPr sz="2000">
                <a:solidFill>
                  <a:schemeClr val="tx1"/>
                </a:solidFill>
                <a:latin typeface="Roboto Condensed Light" panose="02000000000000000000" pitchFamily="2" charset="0"/>
              </a:defRPr>
            </a:lvl3pPr>
            <a:lvl4pPr marL="16002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4pPr>
            <a:lvl5pPr marL="20574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9pPr>
          </a:lstStyle>
          <a:p>
            <a:pPr>
              <a:lnSpc>
                <a:spcPct val="100000"/>
              </a:lnSpc>
              <a:spcBef>
                <a:spcPct val="0"/>
              </a:spcBef>
              <a:buFontTx/>
              <a:buNone/>
            </a:pPr>
            <a:fld id="{212AAC5C-965C-4621-8595-44775E43A723}" type="slidenum">
              <a:rPr lang="uk-UA" altLang="uk-UA" sz="1200">
                <a:solidFill>
                  <a:srgbClr val="898989"/>
                </a:solidFill>
              </a:rPr>
              <a:pPr>
                <a:lnSpc>
                  <a:spcPct val="100000"/>
                </a:lnSpc>
                <a:spcBef>
                  <a:spcPct val="0"/>
                </a:spcBef>
                <a:buFontTx/>
                <a:buNone/>
              </a:pPr>
              <a:t>23</a:t>
            </a:fld>
            <a:endParaRPr lang="uk-UA" altLang="uk-UA" sz="1200" dirty="0">
              <a:solidFill>
                <a:srgbClr val="898989"/>
              </a:solidFill>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7" name="Straight Connector 8"/>
          <p:cNvCxnSpPr/>
          <p:nvPr/>
        </p:nvCxnSpPr>
        <p:spPr>
          <a:xfrm>
            <a:off x="550863" y="6281738"/>
            <a:ext cx="336550" cy="0"/>
          </a:xfrm>
          <a:prstGeom prst="line">
            <a:avLst/>
          </a:prstGeom>
          <a:ln w="14224">
            <a:solidFill>
              <a:srgbClr val="00274E"/>
            </a:solidFill>
          </a:ln>
        </p:spPr>
        <p:style>
          <a:lnRef idx="1">
            <a:schemeClr val="accent1"/>
          </a:lnRef>
          <a:fillRef idx="0">
            <a:schemeClr val="accent1"/>
          </a:fillRef>
          <a:effectRef idx="0">
            <a:schemeClr val="accent1"/>
          </a:effectRef>
          <a:fontRef idx="minor">
            <a:schemeClr val="tx1"/>
          </a:fontRef>
        </p:style>
      </p:cxnSp>
      <p:sp>
        <p:nvSpPr>
          <p:cNvPr id="15363" name="Subtitle 2"/>
          <p:cNvSpPr txBox="1">
            <a:spLocks noChangeArrowheads="1"/>
          </p:cNvSpPr>
          <p:nvPr/>
        </p:nvSpPr>
        <p:spPr bwMode="auto">
          <a:xfrm>
            <a:off x="452438" y="5919788"/>
            <a:ext cx="1158875" cy="403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defTabSz="1008063">
              <a:lnSpc>
                <a:spcPct val="90000"/>
              </a:lnSpc>
              <a:spcBef>
                <a:spcPts val="1000"/>
              </a:spcBef>
              <a:buFont typeface="Arial" panose="020B0604020202020204" pitchFamily="34" charset="0"/>
              <a:buChar char="•"/>
              <a:defRPr sz="2800">
                <a:solidFill>
                  <a:schemeClr val="tx1"/>
                </a:solidFill>
                <a:latin typeface="Roboto Condensed Light" panose="02000000000000000000" pitchFamily="2" charset="0"/>
              </a:defRPr>
            </a:lvl1pPr>
            <a:lvl2pPr marL="742950" indent="-285750" defTabSz="1008063">
              <a:lnSpc>
                <a:spcPct val="90000"/>
              </a:lnSpc>
              <a:spcBef>
                <a:spcPts val="500"/>
              </a:spcBef>
              <a:buFont typeface="Arial" panose="020B0604020202020204" pitchFamily="34" charset="0"/>
              <a:buChar char="•"/>
              <a:defRPr sz="2400">
                <a:solidFill>
                  <a:schemeClr val="tx1"/>
                </a:solidFill>
                <a:latin typeface="Roboto Condensed Light" panose="02000000000000000000" pitchFamily="2" charset="0"/>
              </a:defRPr>
            </a:lvl2pPr>
            <a:lvl3pPr marL="1143000" indent="-228600" defTabSz="1008063">
              <a:lnSpc>
                <a:spcPct val="90000"/>
              </a:lnSpc>
              <a:spcBef>
                <a:spcPts val="500"/>
              </a:spcBef>
              <a:buFont typeface="Arial" panose="020B0604020202020204" pitchFamily="34" charset="0"/>
              <a:buChar char="•"/>
              <a:defRPr sz="2000">
                <a:solidFill>
                  <a:schemeClr val="tx1"/>
                </a:solidFill>
                <a:latin typeface="Roboto Condensed Light" panose="02000000000000000000" pitchFamily="2" charset="0"/>
              </a:defRPr>
            </a:lvl3pPr>
            <a:lvl4pPr marL="1600200" indent="-228600" defTabSz="1008063">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4pPr>
            <a:lvl5pPr marL="2057400" indent="-228600" defTabSz="1008063">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5pPr>
            <a:lvl6pPr marL="2514600" indent="-228600" defTabSz="1008063"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6pPr>
            <a:lvl7pPr marL="2971800" indent="-228600" defTabSz="1008063"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7pPr>
            <a:lvl8pPr marL="3429000" indent="-228600" defTabSz="1008063"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8pPr>
            <a:lvl9pPr marL="3886200" indent="-228600" defTabSz="1008063"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9pPr>
          </a:lstStyle>
          <a:p>
            <a:pPr>
              <a:lnSpc>
                <a:spcPct val="114000"/>
              </a:lnSpc>
              <a:spcBef>
                <a:spcPct val="0"/>
              </a:spcBef>
              <a:buFont typeface="Arial" panose="020B0604020202020204" pitchFamily="34" charset="0"/>
              <a:buNone/>
            </a:pPr>
            <a:r>
              <a:rPr lang="uk-UA" altLang="ru-RU" sz="1200" dirty="0">
                <a:solidFill>
                  <a:srgbClr val="00274E"/>
                </a:solidFill>
              </a:rPr>
              <a:t>Верховний Суд</a:t>
            </a:r>
            <a:endParaRPr lang="en-US" altLang="ru-RU" sz="1200" dirty="0">
              <a:solidFill>
                <a:srgbClr val="00274E"/>
              </a:solidFill>
            </a:endParaRPr>
          </a:p>
        </p:txBody>
      </p:sp>
      <p:sp>
        <p:nvSpPr>
          <p:cNvPr id="15364" name="Text Placeholder 12"/>
          <p:cNvSpPr txBox="1">
            <a:spLocks noChangeArrowheads="1"/>
          </p:cNvSpPr>
          <p:nvPr/>
        </p:nvSpPr>
        <p:spPr bwMode="auto">
          <a:xfrm>
            <a:off x="1876425" y="5999163"/>
            <a:ext cx="9042400" cy="323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Roboto Condensed Light" panose="02000000000000000000" pitchFamily="2" charset="0"/>
              </a:defRPr>
            </a:lvl1pPr>
            <a:lvl2pPr marL="742950" indent="-285750">
              <a:lnSpc>
                <a:spcPct val="90000"/>
              </a:lnSpc>
              <a:spcBef>
                <a:spcPts val="500"/>
              </a:spcBef>
              <a:buFont typeface="Arial" panose="020B0604020202020204" pitchFamily="34" charset="0"/>
              <a:buChar char="•"/>
              <a:defRPr sz="2400">
                <a:solidFill>
                  <a:schemeClr val="tx1"/>
                </a:solidFill>
                <a:latin typeface="Roboto Condensed Light" panose="02000000000000000000" pitchFamily="2" charset="0"/>
              </a:defRPr>
            </a:lvl2pPr>
            <a:lvl3pPr marL="1143000" indent="-228600">
              <a:lnSpc>
                <a:spcPct val="90000"/>
              </a:lnSpc>
              <a:spcBef>
                <a:spcPts val="500"/>
              </a:spcBef>
              <a:buFont typeface="Arial" panose="020B0604020202020204" pitchFamily="34" charset="0"/>
              <a:buChar char="•"/>
              <a:defRPr sz="2000">
                <a:solidFill>
                  <a:schemeClr val="tx1"/>
                </a:solidFill>
                <a:latin typeface="Roboto Condensed Light" panose="02000000000000000000" pitchFamily="2" charset="0"/>
              </a:defRPr>
            </a:lvl3pPr>
            <a:lvl4pPr marL="16002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4pPr>
            <a:lvl5pPr marL="20574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9pPr>
          </a:lstStyle>
          <a:p>
            <a:pPr algn="just">
              <a:spcBef>
                <a:spcPct val="0"/>
              </a:spcBef>
              <a:buFont typeface="Arial" panose="020B0604020202020204" pitchFamily="34" charset="0"/>
              <a:buNone/>
            </a:pPr>
            <a:r>
              <a:rPr lang="ru-RU" altLang="uk-UA" sz="1200" dirty="0" smtClean="0">
                <a:solidFill>
                  <a:srgbClr val="002949"/>
                </a:solidFill>
                <a:ea typeface="Roboto Condensed Light" panose="02000000000000000000" pitchFamily="2" charset="0"/>
                <a:cs typeface="Roboto Condensed Light" panose="02000000000000000000" pitchFamily="2" charset="0"/>
              </a:rPr>
              <a:t>Звіт про виконання судового рішення у публічно-правових спорах: стандарти ВС та проблеми застосування</a:t>
            </a:r>
            <a:endParaRPr lang="ru-RU" altLang="uk-UA" sz="1200" dirty="0">
              <a:solidFill>
                <a:srgbClr val="002949"/>
              </a:solidFill>
              <a:ea typeface="Roboto Condensed Light" panose="02000000000000000000" pitchFamily="2" charset="0"/>
              <a:cs typeface="Roboto Condensed Light" panose="02000000000000000000" pitchFamily="2" charset="0"/>
            </a:endParaRPr>
          </a:p>
        </p:txBody>
      </p:sp>
      <p:sp>
        <p:nvSpPr>
          <p:cNvPr id="15365" name="Заголовок 2"/>
          <p:cNvSpPr>
            <a:spLocks noGrp="1"/>
          </p:cNvSpPr>
          <p:nvPr>
            <p:ph type="title"/>
          </p:nvPr>
        </p:nvSpPr>
        <p:spPr>
          <a:xfrm>
            <a:off x="550863" y="493713"/>
            <a:ext cx="11090275" cy="725487"/>
          </a:xfrm>
        </p:spPr>
        <p:txBody>
          <a:bodyPr/>
          <a:lstStyle/>
          <a:p>
            <a:pPr algn="ctr"/>
            <a:r>
              <a:rPr lang="ru-RU" altLang="uk-UA" sz="2800" b="1" dirty="0">
                <a:solidFill>
                  <a:srgbClr val="004E9E"/>
                </a:solidFill>
              </a:rPr>
              <a:t>Ухвала Верховного Суду від 04 жовтня 2022 року у справі № </a:t>
            </a:r>
            <a:r>
              <a:rPr lang="ru-RU" altLang="uk-UA" sz="2800" b="1" dirty="0" smtClean="0">
                <a:solidFill>
                  <a:srgbClr val="004E9E"/>
                </a:solidFill>
              </a:rPr>
              <a:t>200/3958/19-а</a:t>
            </a:r>
            <a:r>
              <a:rPr lang="ru-RU" altLang="uk-UA" sz="2800" b="1" dirty="0">
                <a:solidFill>
                  <a:srgbClr val="004E9E"/>
                </a:solidFill>
              </a:rPr>
              <a:t/>
            </a:r>
            <a:br>
              <a:rPr lang="ru-RU" altLang="uk-UA" sz="2800" b="1" dirty="0">
                <a:solidFill>
                  <a:srgbClr val="004E9E"/>
                </a:solidFill>
              </a:rPr>
            </a:br>
            <a:r>
              <a:rPr lang="ru-RU" altLang="uk-UA" sz="2800" b="1" dirty="0">
                <a:solidFill>
                  <a:srgbClr val="004E9E"/>
                </a:solidFill>
                <a:hlinkClick r:id="rId2"/>
              </a:rPr>
              <a:t>https://</a:t>
            </a:r>
            <a:r>
              <a:rPr lang="ru-RU" altLang="uk-UA" sz="2800" b="1" dirty="0" smtClean="0">
                <a:solidFill>
                  <a:srgbClr val="004E9E"/>
                </a:solidFill>
                <a:hlinkClick r:id="rId2"/>
              </a:rPr>
              <a:t>reyestr.court.gov.ua/Review/106716385</a:t>
            </a:r>
            <a:r>
              <a:rPr lang="ru-RU" altLang="uk-UA" sz="2800" b="1" dirty="0" smtClean="0">
                <a:solidFill>
                  <a:srgbClr val="004E9E"/>
                </a:solidFill>
              </a:rPr>
              <a:t> </a:t>
            </a:r>
            <a:endParaRPr lang="ru-RU" altLang="uk-UA" sz="2800" b="1" dirty="0">
              <a:solidFill>
                <a:srgbClr val="004E9E"/>
              </a:solidFill>
            </a:endParaRPr>
          </a:p>
        </p:txBody>
      </p:sp>
      <p:sp>
        <p:nvSpPr>
          <p:cNvPr id="15366" name="Объект 3"/>
          <p:cNvSpPr>
            <a:spLocks noGrp="1"/>
          </p:cNvSpPr>
          <p:nvPr>
            <p:ph idx="1"/>
          </p:nvPr>
        </p:nvSpPr>
        <p:spPr>
          <a:xfrm>
            <a:off x="465138" y="1331913"/>
            <a:ext cx="11139487" cy="4546600"/>
          </a:xfrm>
        </p:spPr>
        <p:txBody>
          <a:bodyPr/>
          <a:lstStyle/>
          <a:p>
            <a:pPr marL="0" indent="0" algn="just">
              <a:spcBef>
                <a:spcPts val="600"/>
              </a:spcBef>
              <a:buNone/>
            </a:pPr>
            <a:r>
              <a:rPr lang="uk-UA" altLang="uk-UA" sz="3200" dirty="0">
                <a:solidFill>
                  <a:srgbClr val="002949"/>
                </a:solidFill>
              </a:rPr>
              <a:t>Верховний Суд підкреслив, що накладення штрафу на керівника суб’єкта владних повноважень є мірою відповідальності, а тому можливе лише за умови встановлення вини. </a:t>
            </a:r>
            <a:endParaRPr lang="uk-UA" altLang="uk-UA" sz="3200" dirty="0" smtClean="0">
              <a:solidFill>
                <a:srgbClr val="002949"/>
              </a:solidFill>
            </a:endParaRPr>
          </a:p>
          <a:p>
            <a:pPr marL="0" indent="0" algn="just">
              <a:spcBef>
                <a:spcPts val="600"/>
              </a:spcBef>
              <a:buNone/>
            </a:pPr>
            <a:r>
              <a:rPr lang="uk-UA" altLang="uk-UA" sz="3200" dirty="0" smtClean="0">
                <a:solidFill>
                  <a:srgbClr val="002949"/>
                </a:solidFill>
              </a:rPr>
              <a:t>Суд </a:t>
            </a:r>
            <a:r>
              <a:rPr lang="uk-UA" altLang="uk-UA" sz="3200" dirty="0">
                <a:solidFill>
                  <a:srgbClr val="002949"/>
                </a:solidFill>
              </a:rPr>
              <a:t>має з’ясувати, чи свідчать дії або бездіяльність посадової особи про умисне невиконання рішення, недобросовісність або ухилення від його виконання. </a:t>
            </a:r>
            <a:endParaRPr lang="uk-UA" altLang="uk-UA" sz="3200" dirty="0" smtClean="0">
              <a:solidFill>
                <a:srgbClr val="002949"/>
              </a:solidFill>
            </a:endParaRPr>
          </a:p>
          <a:p>
            <a:pPr marL="0" indent="0" algn="just">
              <a:spcBef>
                <a:spcPts val="600"/>
              </a:spcBef>
              <a:buNone/>
            </a:pPr>
            <a:r>
              <a:rPr lang="uk-UA" altLang="uk-UA" sz="3200" dirty="0" smtClean="0">
                <a:solidFill>
                  <a:srgbClr val="002949"/>
                </a:solidFill>
              </a:rPr>
              <a:t>Сам </a:t>
            </a:r>
            <a:r>
              <a:rPr lang="uk-UA" altLang="uk-UA" sz="3200" dirty="0">
                <a:solidFill>
                  <a:srgbClr val="002949"/>
                </a:solidFill>
              </a:rPr>
              <a:t>факт неподання або неприйняття звіту не звільняє суд від обов’язку оцінити персональну відповідальність керівника.</a:t>
            </a:r>
            <a:endParaRPr lang="ru-RU" altLang="uk-UA" sz="3200" dirty="0" smtClean="0">
              <a:solidFill>
                <a:srgbClr val="002949"/>
              </a:solidFill>
            </a:endParaRPr>
          </a:p>
        </p:txBody>
      </p:sp>
      <p:sp>
        <p:nvSpPr>
          <p:cNvPr id="15367" name="Місце для номера слайда 2"/>
          <p:cNvSpPr>
            <a:spLocks noGrp="1" noChangeArrowheads="1"/>
          </p:cNvSpPr>
          <p:nvPr>
            <p:ph type="sldNum" sz="quarter" idx="12"/>
          </p:nvPr>
        </p:nvSpPr>
        <p:spPr bwMode="auto">
          <a:xfrm>
            <a:off x="8897938" y="5999163"/>
            <a:ext cx="27432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Roboto Condensed Light" panose="02000000000000000000" pitchFamily="2" charset="0"/>
              </a:defRPr>
            </a:lvl1pPr>
            <a:lvl2pPr marL="742950" indent="-285750">
              <a:lnSpc>
                <a:spcPct val="90000"/>
              </a:lnSpc>
              <a:spcBef>
                <a:spcPts val="500"/>
              </a:spcBef>
              <a:buFont typeface="Arial" panose="020B0604020202020204" pitchFamily="34" charset="0"/>
              <a:buChar char="•"/>
              <a:defRPr sz="2400">
                <a:solidFill>
                  <a:schemeClr val="tx1"/>
                </a:solidFill>
                <a:latin typeface="Roboto Condensed Light" panose="02000000000000000000" pitchFamily="2" charset="0"/>
              </a:defRPr>
            </a:lvl2pPr>
            <a:lvl3pPr marL="1143000" indent="-228600">
              <a:lnSpc>
                <a:spcPct val="90000"/>
              </a:lnSpc>
              <a:spcBef>
                <a:spcPts val="500"/>
              </a:spcBef>
              <a:buFont typeface="Arial" panose="020B0604020202020204" pitchFamily="34" charset="0"/>
              <a:buChar char="•"/>
              <a:defRPr sz="2000">
                <a:solidFill>
                  <a:schemeClr val="tx1"/>
                </a:solidFill>
                <a:latin typeface="Roboto Condensed Light" panose="02000000000000000000" pitchFamily="2" charset="0"/>
              </a:defRPr>
            </a:lvl3pPr>
            <a:lvl4pPr marL="16002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4pPr>
            <a:lvl5pPr marL="20574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9pPr>
          </a:lstStyle>
          <a:p>
            <a:pPr>
              <a:lnSpc>
                <a:spcPct val="100000"/>
              </a:lnSpc>
              <a:spcBef>
                <a:spcPct val="0"/>
              </a:spcBef>
              <a:buFontTx/>
              <a:buNone/>
            </a:pPr>
            <a:fld id="{5470806E-5DB6-46DD-9A6A-6123ABE4CADB}" type="slidenum">
              <a:rPr lang="uk-UA" altLang="uk-UA" sz="1200">
                <a:solidFill>
                  <a:srgbClr val="898989"/>
                </a:solidFill>
              </a:rPr>
              <a:pPr>
                <a:lnSpc>
                  <a:spcPct val="100000"/>
                </a:lnSpc>
                <a:spcBef>
                  <a:spcPct val="0"/>
                </a:spcBef>
                <a:buFontTx/>
                <a:buNone/>
              </a:pPr>
              <a:t>24</a:t>
            </a:fld>
            <a:endParaRPr lang="uk-UA" altLang="uk-UA" sz="1200" dirty="0">
              <a:solidFill>
                <a:srgbClr val="898989"/>
              </a:solidFill>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7" name="Straight Connector 8"/>
          <p:cNvCxnSpPr/>
          <p:nvPr/>
        </p:nvCxnSpPr>
        <p:spPr>
          <a:xfrm>
            <a:off x="550863" y="6281738"/>
            <a:ext cx="336550" cy="0"/>
          </a:xfrm>
          <a:prstGeom prst="line">
            <a:avLst/>
          </a:prstGeom>
          <a:ln w="14224">
            <a:solidFill>
              <a:srgbClr val="00274E"/>
            </a:solidFill>
          </a:ln>
        </p:spPr>
        <p:style>
          <a:lnRef idx="1">
            <a:schemeClr val="accent1"/>
          </a:lnRef>
          <a:fillRef idx="0">
            <a:schemeClr val="accent1"/>
          </a:fillRef>
          <a:effectRef idx="0">
            <a:schemeClr val="accent1"/>
          </a:effectRef>
          <a:fontRef idx="minor">
            <a:schemeClr val="tx1"/>
          </a:fontRef>
        </p:style>
      </p:cxnSp>
      <p:sp>
        <p:nvSpPr>
          <p:cNvPr id="16387" name="Subtitle 2"/>
          <p:cNvSpPr txBox="1">
            <a:spLocks noChangeArrowheads="1"/>
          </p:cNvSpPr>
          <p:nvPr/>
        </p:nvSpPr>
        <p:spPr bwMode="auto">
          <a:xfrm>
            <a:off x="452438" y="5919788"/>
            <a:ext cx="1158875" cy="403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defTabSz="1008063">
              <a:lnSpc>
                <a:spcPct val="90000"/>
              </a:lnSpc>
              <a:spcBef>
                <a:spcPts val="1000"/>
              </a:spcBef>
              <a:buFont typeface="Arial" panose="020B0604020202020204" pitchFamily="34" charset="0"/>
              <a:buChar char="•"/>
              <a:defRPr sz="2800">
                <a:solidFill>
                  <a:schemeClr val="tx1"/>
                </a:solidFill>
                <a:latin typeface="Roboto Condensed Light" panose="02000000000000000000" pitchFamily="2" charset="0"/>
              </a:defRPr>
            </a:lvl1pPr>
            <a:lvl2pPr marL="742950" indent="-285750" defTabSz="1008063">
              <a:lnSpc>
                <a:spcPct val="90000"/>
              </a:lnSpc>
              <a:spcBef>
                <a:spcPts val="500"/>
              </a:spcBef>
              <a:buFont typeface="Arial" panose="020B0604020202020204" pitchFamily="34" charset="0"/>
              <a:buChar char="•"/>
              <a:defRPr sz="2400">
                <a:solidFill>
                  <a:schemeClr val="tx1"/>
                </a:solidFill>
                <a:latin typeface="Roboto Condensed Light" panose="02000000000000000000" pitchFamily="2" charset="0"/>
              </a:defRPr>
            </a:lvl2pPr>
            <a:lvl3pPr marL="1143000" indent="-228600" defTabSz="1008063">
              <a:lnSpc>
                <a:spcPct val="90000"/>
              </a:lnSpc>
              <a:spcBef>
                <a:spcPts val="500"/>
              </a:spcBef>
              <a:buFont typeface="Arial" panose="020B0604020202020204" pitchFamily="34" charset="0"/>
              <a:buChar char="•"/>
              <a:defRPr sz="2000">
                <a:solidFill>
                  <a:schemeClr val="tx1"/>
                </a:solidFill>
                <a:latin typeface="Roboto Condensed Light" panose="02000000000000000000" pitchFamily="2" charset="0"/>
              </a:defRPr>
            </a:lvl3pPr>
            <a:lvl4pPr marL="1600200" indent="-228600" defTabSz="1008063">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4pPr>
            <a:lvl5pPr marL="2057400" indent="-228600" defTabSz="1008063">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5pPr>
            <a:lvl6pPr marL="2514600" indent="-228600" defTabSz="1008063"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6pPr>
            <a:lvl7pPr marL="2971800" indent="-228600" defTabSz="1008063"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7pPr>
            <a:lvl8pPr marL="3429000" indent="-228600" defTabSz="1008063"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8pPr>
            <a:lvl9pPr marL="3886200" indent="-228600" defTabSz="1008063"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9pPr>
          </a:lstStyle>
          <a:p>
            <a:pPr>
              <a:lnSpc>
                <a:spcPct val="114000"/>
              </a:lnSpc>
              <a:spcBef>
                <a:spcPct val="0"/>
              </a:spcBef>
              <a:buFont typeface="Arial" panose="020B0604020202020204" pitchFamily="34" charset="0"/>
              <a:buNone/>
            </a:pPr>
            <a:r>
              <a:rPr lang="uk-UA" altLang="ru-RU" sz="1200" dirty="0">
                <a:solidFill>
                  <a:srgbClr val="00274E"/>
                </a:solidFill>
              </a:rPr>
              <a:t>Верховний Суд</a:t>
            </a:r>
            <a:endParaRPr lang="en-US" altLang="ru-RU" sz="1200" dirty="0">
              <a:solidFill>
                <a:srgbClr val="00274E"/>
              </a:solidFill>
            </a:endParaRPr>
          </a:p>
        </p:txBody>
      </p:sp>
      <p:sp>
        <p:nvSpPr>
          <p:cNvPr id="16388" name="Text Placeholder 12"/>
          <p:cNvSpPr txBox="1">
            <a:spLocks noChangeArrowheads="1"/>
          </p:cNvSpPr>
          <p:nvPr/>
        </p:nvSpPr>
        <p:spPr bwMode="auto">
          <a:xfrm>
            <a:off x="1876425" y="5999163"/>
            <a:ext cx="9042400" cy="323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Roboto Condensed Light" panose="02000000000000000000" pitchFamily="2" charset="0"/>
              </a:defRPr>
            </a:lvl1pPr>
            <a:lvl2pPr marL="742950" indent="-285750">
              <a:lnSpc>
                <a:spcPct val="90000"/>
              </a:lnSpc>
              <a:spcBef>
                <a:spcPts val="500"/>
              </a:spcBef>
              <a:buFont typeface="Arial" panose="020B0604020202020204" pitchFamily="34" charset="0"/>
              <a:buChar char="•"/>
              <a:defRPr sz="2400">
                <a:solidFill>
                  <a:schemeClr val="tx1"/>
                </a:solidFill>
                <a:latin typeface="Roboto Condensed Light" panose="02000000000000000000" pitchFamily="2" charset="0"/>
              </a:defRPr>
            </a:lvl2pPr>
            <a:lvl3pPr marL="1143000" indent="-228600">
              <a:lnSpc>
                <a:spcPct val="90000"/>
              </a:lnSpc>
              <a:spcBef>
                <a:spcPts val="500"/>
              </a:spcBef>
              <a:buFont typeface="Arial" panose="020B0604020202020204" pitchFamily="34" charset="0"/>
              <a:buChar char="•"/>
              <a:defRPr sz="2000">
                <a:solidFill>
                  <a:schemeClr val="tx1"/>
                </a:solidFill>
                <a:latin typeface="Roboto Condensed Light" panose="02000000000000000000" pitchFamily="2" charset="0"/>
              </a:defRPr>
            </a:lvl3pPr>
            <a:lvl4pPr marL="16002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4pPr>
            <a:lvl5pPr marL="20574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9pPr>
          </a:lstStyle>
          <a:p>
            <a:pPr algn="just">
              <a:spcBef>
                <a:spcPct val="0"/>
              </a:spcBef>
              <a:buFont typeface="Arial" panose="020B0604020202020204" pitchFamily="34" charset="0"/>
              <a:buNone/>
            </a:pPr>
            <a:r>
              <a:rPr lang="ru-RU" altLang="uk-UA" sz="1200" dirty="0" smtClean="0">
                <a:solidFill>
                  <a:srgbClr val="002949"/>
                </a:solidFill>
                <a:ea typeface="Roboto Condensed Light" panose="02000000000000000000" pitchFamily="2" charset="0"/>
                <a:cs typeface="Roboto Condensed Light" panose="02000000000000000000" pitchFamily="2" charset="0"/>
              </a:rPr>
              <a:t>Звіт про виконання судового рішення у публічно-правових спорах: стандарти ВС та проблеми застосування</a:t>
            </a:r>
            <a:endParaRPr lang="ru-RU" altLang="uk-UA" sz="1200" dirty="0">
              <a:solidFill>
                <a:srgbClr val="002949"/>
              </a:solidFill>
              <a:ea typeface="Roboto Condensed Light" panose="02000000000000000000" pitchFamily="2" charset="0"/>
              <a:cs typeface="Roboto Condensed Light" panose="02000000000000000000" pitchFamily="2" charset="0"/>
            </a:endParaRPr>
          </a:p>
        </p:txBody>
      </p:sp>
      <p:sp>
        <p:nvSpPr>
          <p:cNvPr id="16389" name="Заголовок 2"/>
          <p:cNvSpPr>
            <a:spLocks noGrp="1"/>
          </p:cNvSpPr>
          <p:nvPr>
            <p:ph type="title"/>
          </p:nvPr>
        </p:nvSpPr>
        <p:spPr>
          <a:xfrm>
            <a:off x="550863" y="346075"/>
            <a:ext cx="11090275" cy="793750"/>
          </a:xfrm>
        </p:spPr>
        <p:txBody>
          <a:bodyPr/>
          <a:lstStyle/>
          <a:p>
            <a:pPr algn="ctr"/>
            <a:r>
              <a:rPr lang="ru-RU" altLang="uk-UA" sz="2600" b="1" dirty="0">
                <a:solidFill>
                  <a:srgbClr val="004E9E"/>
                </a:solidFill>
              </a:rPr>
              <a:t>Постанова Верховного Суду від 01 жовтня 2025 року у справі № </a:t>
            </a:r>
            <a:r>
              <a:rPr lang="ru-RU" altLang="uk-UA" sz="2600" b="1" dirty="0" smtClean="0">
                <a:solidFill>
                  <a:srgbClr val="004E9E"/>
                </a:solidFill>
              </a:rPr>
              <a:t>600/298/25-а</a:t>
            </a:r>
            <a:r>
              <a:rPr lang="ru-RU" altLang="uk-UA" sz="2600" b="1" dirty="0">
                <a:solidFill>
                  <a:srgbClr val="004E9E"/>
                </a:solidFill>
              </a:rPr>
              <a:t/>
            </a:r>
            <a:br>
              <a:rPr lang="ru-RU" altLang="uk-UA" sz="2600" b="1" dirty="0">
                <a:solidFill>
                  <a:srgbClr val="004E9E"/>
                </a:solidFill>
              </a:rPr>
            </a:br>
            <a:r>
              <a:rPr lang="ru-RU" altLang="uk-UA" sz="2600" b="1" dirty="0">
                <a:solidFill>
                  <a:srgbClr val="004E9E"/>
                </a:solidFill>
                <a:hlinkClick r:id="rId2"/>
              </a:rPr>
              <a:t>https://</a:t>
            </a:r>
            <a:r>
              <a:rPr lang="ru-RU" altLang="uk-UA" sz="2600" b="1" dirty="0" smtClean="0">
                <a:solidFill>
                  <a:srgbClr val="004E9E"/>
                </a:solidFill>
                <a:hlinkClick r:id="rId2"/>
              </a:rPr>
              <a:t>reyestr.court.gov.ua/Review/130705238</a:t>
            </a:r>
            <a:r>
              <a:rPr lang="ru-RU" altLang="uk-UA" sz="2600" b="1" dirty="0" smtClean="0">
                <a:solidFill>
                  <a:srgbClr val="004E9E"/>
                </a:solidFill>
              </a:rPr>
              <a:t> </a:t>
            </a:r>
            <a:endParaRPr lang="ru-RU" altLang="uk-UA" sz="2600" b="1" dirty="0">
              <a:solidFill>
                <a:srgbClr val="004E9E"/>
              </a:solidFill>
            </a:endParaRPr>
          </a:p>
        </p:txBody>
      </p:sp>
      <p:sp>
        <p:nvSpPr>
          <p:cNvPr id="16390" name="Объект 3"/>
          <p:cNvSpPr>
            <a:spLocks noGrp="1"/>
          </p:cNvSpPr>
          <p:nvPr>
            <p:ph idx="1"/>
          </p:nvPr>
        </p:nvSpPr>
        <p:spPr>
          <a:xfrm>
            <a:off x="465138" y="1260475"/>
            <a:ext cx="11139487" cy="4618038"/>
          </a:xfrm>
        </p:spPr>
        <p:txBody>
          <a:bodyPr/>
          <a:lstStyle/>
          <a:p>
            <a:pPr marL="0" indent="0" algn="just">
              <a:lnSpc>
                <a:spcPct val="100000"/>
              </a:lnSpc>
              <a:spcBef>
                <a:spcPts val="600"/>
              </a:spcBef>
              <a:buNone/>
            </a:pPr>
            <a:r>
              <a:rPr lang="uk-UA" altLang="uk-UA" sz="3000" dirty="0">
                <a:solidFill>
                  <a:srgbClr val="002949"/>
                </a:solidFill>
              </a:rPr>
              <a:t>Верховний Суд зазначив, що відмова у відкритті провадження через нібито відсутність нового спору є надмірним формалізмом, якщо попереднє рішення виконане лише частково або формально. </a:t>
            </a:r>
            <a:endParaRPr lang="uk-UA" altLang="uk-UA" sz="3000" dirty="0" smtClean="0">
              <a:solidFill>
                <a:srgbClr val="002949"/>
              </a:solidFill>
            </a:endParaRPr>
          </a:p>
          <a:p>
            <a:pPr marL="0" indent="0" algn="just">
              <a:lnSpc>
                <a:spcPct val="100000"/>
              </a:lnSpc>
              <a:spcBef>
                <a:spcPts val="600"/>
              </a:spcBef>
              <a:buNone/>
            </a:pPr>
            <a:r>
              <a:rPr lang="uk-UA" altLang="uk-UA" sz="3000" dirty="0" smtClean="0">
                <a:solidFill>
                  <a:srgbClr val="002949"/>
                </a:solidFill>
              </a:rPr>
              <a:t>Невиплата </a:t>
            </a:r>
            <a:r>
              <a:rPr lang="uk-UA" altLang="uk-UA" sz="3000" dirty="0">
                <a:solidFill>
                  <a:srgbClr val="002949"/>
                </a:solidFill>
              </a:rPr>
              <a:t>вже нарахованої суми після судового рішення може утворювати самостійний предмет спору. </a:t>
            </a:r>
            <a:endParaRPr lang="uk-UA" altLang="uk-UA" sz="3000" dirty="0" smtClean="0">
              <a:solidFill>
                <a:srgbClr val="002949"/>
              </a:solidFill>
            </a:endParaRPr>
          </a:p>
          <a:p>
            <a:pPr marL="0" indent="0" algn="just">
              <a:lnSpc>
                <a:spcPct val="100000"/>
              </a:lnSpc>
              <a:spcBef>
                <a:spcPts val="600"/>
              </a:spcBef>
              <a:buNone/>
            </a:pPr>
            <a:r>
              <a:rPr lang="uk-UA" altLang="uk-UA" sz="3000" dirty="0" smtClean="0">
                <a:solidFill>
                  <a:srgbClr val="002949"/>
                </a:solidFill>
              </a:rPr>
              <a:t>Наявність механізмів судового контролю не позбавляє особу права на новий позов, якщо після ухвалення попереднього рішення виникло нове порушення права або новий предмет спору, зокрема щодо невиплати вже нарахованої суми.</a:t>
            </a:r>
          </a:p>
        </p:txBody>
      </p:sp>
      <p:sp>
        <p:nvSpPr>
          <p:cNvPr id="16391" name="Місце для номера слайда 2"/>
          <p:cNvSpPr>
            <a:spLocks noGrp="1" noChangeArrowheads="1"/>
          </p:cNvSpPr>
          <p:nvPr>
            <p:ph type="sldNum" sz="quarter" idx="12"/>
          </p:nvPr>
        </p:nvSpPr>
        <p:spPr bwMode="auto">
          <a:xfrm>
            <a:off x="8897938" y="5999163"/>
            <a:ext cx="27432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Roboto Condensed Light" panose="02000000000000000000" pitchFamily="2" charset="0"/>
              </a:defRPr>
            </a:lvl1pPr>
            <a:lvl2pPr marL="742950" indent="-285750">
              <a:lnSpc>
                <a:spcPct val="90000"/>
              </a:lnSpc>
              <a:spcBef>
                <a:spcPts val="500"/>
              </a:spcBef>
              <a:buFont typeface="Arial" panose="020B0604020202020204" pitchFamily="34" charset="0"/>
              <a:buChar char="•"/>
              <a:defRPr sz="2400">
                <a:solidFill>
                  <a:schemeClr val="tx1"/>
                </a:solidFill>
                <a:latin typeface="Roboto Condensed Light" panose="02000000000000000000" pitchFamily="2" charset="0"/>
              </a:defRPr>
            </a:lvl2pPr>
            <a:lvl3pPr marL="1143000" indent="-228600">
              <a:lnSpc>
                <a:spcPct val="90000"/>
              </a:lnSpc>
              <a:spcBef>
                <a:spcPts val="500"/>
              </a:spcBef>
              <a:buFont typeface="Arial" panose="020B0604020202020204" pitchFamily="34" charset="0"/>
              <a:buChar char="•"/>
              <a:defRPr sz="2000">
                <a:solidFill>
                  <a:schemeClr val="tx1"/>
                </a:solidFill>
                <a:latin typeface="Roboto Condensed Light" panose="02000000000000000000" pitchFamily="2" charset="0"/>
              </a:defRPr>
            </a:lvl3pPr>
            <a:lvl4pPr marL="16002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4pPr>
            <a:lvl5pPr marL="20574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9pPr>
          </a:lstStyle>
          <a:p>
            <a:pPr>
              <a:lnSpc>
                <a:spcPct val="100000"/>
              </a:lnSpc>
              <a:spcBef>
                <a:spcPct val="0"/>
              </a:spcBef>
              <a:buFontTx/>
              <a:buNone/>
            </a:pPr>
            <a:fld id="{E2EA286E-C713-4C38-94FF-157F9CEE8BE0}" type="slidenum">
              <a:rPr lang="uk-UA" altLang="uk-UA" sz="1200">
                <a:solidFill>
                  <a:srgbClr val="898989"/>
                </a:solidFill>
              </a:rPr>
              <a:pPr>
                <a:lnSpc>
                  <a:spcPct val="100000"/>
                </a:lnSpc>
                <a:spcBef>
                  <a:spcPct val="0"/>
                </a:spcBef>
                <a:buFontTx/>
                <a:buNone/>
              </a:pPr>
              <a:t>25</a:t>
            </a:fld>
            <a:endParaRPr lang="uk-UA" altLang="uk-UA" sz="1200" dirty="0">
              <a:solidFill>
                <a:srgbClr val="898989"/>
              </a:solidFill>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Заголовок 1"/>
          <p:cNvSpPr>
            <a:spLocks noGrp="1"/>
          </p:cNvSpPr>
          <p:nvPr>
            <p:ph type="title"/>
          </p:nvPr>
        </p:nvSpPr>
        <p:spPr>
          <a:xfrm>
            <a:off x="452438" y="230188"/>
            <a:ext cx="10515600" cy="430212"/>
          </a:xfrm>
        </p:spPr>
        <p:txBody>
          <a:bodyPr/>
          <a:lstStyle/>
          <a:p>
            <a:r>
              <a:rPr lang="uk-UA" altLang="uk-UA" sz="2500" b="1" dirty="0" smtClean="0">
                <a:solidFill>
                  <a:srgbClr val="004E9E"/>
                </a:solidFill>
              </a:rPr>
              <a:t>Додаткові джерела:</a:t>
            </a:r>
            <a:endParaRPr lang="uk-UA" altLang="uk-UA" sz="2500" dirty="0" smtClean="0">
              <a:solidFill>
                <a:srgbClr val="004E9E"/>
              </a:solidFill>
            </a:endParaRPr>
          </a:p>
        </p:txBody>
      </p:sp>
      <p:sp>
        <p:nvSpPr>
          <p:cNvPr id="27651" name="Объект 2"/>
          <p:cNvSpPr>
            <a:spLocks noGrp="1"/>
          </p:cNvSpPr>
          <p:nvPr>
            <p:ph idx="1"/>
          </p:nvPr>
        </p:nvSpPr>
        <p:spPr>
          <a:xfrm>
            <a:off x="452438" y="660400"/>
            <a:ext cx="11510962" cy="5259388"/>
          </a:xfrm>
        </p:spPr>
        <p:txBody>
          <a:bodyPr/>
          <a:lstStyle/>
          <a:p>
            <a:pPr marL="0" indent="0">
              <a:lnSpc>
                <a:spcPct val="100000"/>
              </a:lnSpc>
              <a:spcBef>
                <a:spcPct val="0"/>
              </a:spcBef>
              <a:buNone/>
              <a:defRPr/>
            </a:pPr>
            <a:r>
              <a:rPr lang="uk-UA" altLang="uk-UA" sz="1300" dirty="0" smtClean="0"/>
              <a:t>1. Берназюк </a:t>
            </a:r>
            <a:r>
              <a:rPr lang="uk-UA" altLang="uk-UA" sz="1300" dirty="0"/>
              <a:t>Ян. Адміністративний суд: конституційний статус, завдання та місце в системі судоустрою України // Слово Національної школи суддів України. – 2023, № 2(43) 2023, С. 28-46. </a:t>
            </a:r>
            <a:r>
              <a:rPr lang="en-US" altLang="uk-UA" sz="1300" dirty="0">
                <a:hlinkClick r:id="rId2"/>
              </a:rPr>
              <a:t>http://</a:t>
            </a:r>
            <a:r>
              <a:rPr lang="en-US" altLang="uk-UA" sz="1300" dirty="0" smtClean="0">
                <a:hlinkClick r:id="rId2"/>
              </a:rPr>
              <a:t>slovo.nsj.gov.ua/images/pdf/2023_2_43/slovo02-23.pdf</a:t>
            </a:r>
            <a:r>
              <a:rPr lang="uk-UA" altLang="uk-UA" sz="1300" dirty="0" smtClean="0"/>
              <a:t> </a:t>
            </a:r>
            <a:r>
              <a:rPr lang="en-US" altLang="uk-UA" sz="1300" dirty="0" smtClean="0"/>
              <a:t> </a:t>
            </a:r>
            <a:endParaRPr lang="en-US" altLang="uk-UA" sz="1300" dirty="0"/>
          </a:p>
          <a:p>
            <a:pPr marL="0" indent="0">
              <a:lnSpc>
                <a:spcPct val="100000"/>
              </a:lnSpc>
              <a:spcBef>
                <a:spcPct val="0"/>
              </a:spcBef>
              <a:buNone/>
              <a:defRPr/>
            </a:pPr>
            <a:r>
              <a:rPr lang="en-US" altLang="uk-UA" sz="1300" dirty="0" smtClean="0"/>
              <a:t>2.</a:t>
            </a:r>
            <a:r>
              <a:rPr lang="uk-UA" altLang="uk-UA" sz="1300" dirty="0" smtClean="0"/>
              <a:t> Берназюк </a:t>
            </a:r>
            <a:r>
              <a:rPr lang="uk-UA" altLang="uk-UA" sz="1300" dirty="0"/>
              <a:t>Ян. Доступ до суду та виконання судових рішень у справах, пов’язаних із захистом соціальних прав </a:t>
            </a:r>
            <a:r>
              <a:rPr lang="en-US" altLang="uk-UA" sz="1300" dirty="0">
                <a:hlinkClick r:id="rId3"/>
              </a:rPr>
              <a:t>https://court.gov.ua/storage/portal/supreme/134.%</a:t>
            </a:r>
            <a:r>
              <a:rPr lang="en-US" altLang="uk-UA" sz="1300" dirty="0" smtClean="0">
                <a:hlinkClick r:id="rId3"/>
              </a:rPr>
              <a:t>20Social_Security_Rights_Procedural_Dimension.pdf</a:t>
            </a:r>
            <a:r>
              <a:rPr lang="uk-UA" altLang="uk-UA" sz="1300" dirty="0" smtClean="0"/>
              <a:t> </a:t>
            </a:r>
            <a:r>
              <a:rPr lang="en-US" altLang="uk-UA" sz="1300" dirty="0" smtClean="0"/>
              <a:t> </a:t>
            </a:r>
            <a:r>
              <a:rPr lang="uk-UA" altLang="uk-UA" sz="1300" dirty="0" smtClean="0"/>
              <a:t> </a:t>
            </a:r>
            <a:endParaRPr lang="en-US" altLang="uk-UA" sz="1300" dirty="0"/>
          </a:p>
          <a:p>
            <a:pPr marL="0" indent="0">
              <a:lnSpc>
                <a:spcPct val="100000"/>
              </a:lnSpc>
              <a:spcBef>
                <a:spcPct val="0"/>
              </a:spcBef>
              <a:buNone/>
              <a:defRPr/>
            </a:pPr>
            <a:r>
              <a:rPr lang="en-US" altLang="uk-UA" sz="1300" dirty="0" smtClean="0"/>
              <a:t>3.</a:t>
            </a:r>
            <a:r>
              <a:rPr lang="uk-UA" altLang="uk-UA" sz="1300" dirty="0" smtClean="0"/>
              <a:t> Берназюк </a:t>
            </a:r>
            <a:r>
              <a:rPr lang="uk-UA" altLang="uk-UA" sz="1300" dirty="0"/>
              <a:t>Ян. Еволюція принципів адміністративного судочинства: вчора, сьогодні, майбутнє </a:t>
            </a:r>
            <a:r>
              <a:rPr lang="en-US" altLang="uk-UA" sz="1300" dirty="0">
                <a:hlinkClick r:id="rId4"/>
              </a:rPr>
              <a:t>https://</a:t>
            </a:r>
            <a:r>
              <a:rPr lang="en-US" altLang="uk-UA" sz="1300" dirty="0" smtClean="0">
                <a:hlinkClick r:id="rId4"/>
              </a:rPr>
              <a:t>slovo.nsj.gov.ua/index.php/ua/arkhiv-nomeriv/2026/1-54-2026/55-1-54-2026/1212-evolyutsiya-printsipiv-administrativnogo-sudochinstva-vchora-sogodni-majbutne</a:t>
            </a:r>
            <a:r>
              <a:rPr lang="uk-UA" altLang="uk-UA" sz="1300" dirty="0" smtClean="0"/>
              <a:t> </a:t>
            </a:r>
            <a:r>
              <a:rPr lang="en-US" altLang="uk-UA" sz="1300" dirty="0" smtClean="0"/>
              <a:t> </a:t>
            </a:r>
            <a:endParaRPr lang="en-US" altLang="uk-UA" sz="1300" dirty="0"/>
          </a:p>
          <a:p>
            <a:pPr marL="0" indent="0">
              <a:lnSpc>
                <a:spcPct val="100000"/>
              </a:lnSpc>
              <a:spcBef>
                <a:spcPct val="0"/>
              </a:spcBef>
              <a:buNone/>
              <a:defRPr/>
            </a:pPr>
            <a:r>
              <a:rPr lang="en-US" altLang="uk-UA" sz="1300" dirty="0" smtClean="0"/>
              <a:t>4.</a:t>
            </a:r>
            <a:r>
              <a:rPr lang="uk-UA" altLang="uk-UA" sz="1300" dirty="0" smtClean="0"/>
              <a:t> Берназюк </a:t>
            </a:r>
            <a:r>
              <a:rPr lang="uk-UA" altLang="uk-UA" sz="1300" dirty="0"/>
              <a:t>Ян. Ефективність виконання судового рішення: між принципами обовʼязковості (виконуваності), правової визначеності (</a:t>
            </a:r>
            <a:r>
              <a:rPr lang="en-US" altLang="uk-UA" sz="1300" dirty="0"/>
              <a:t>res judicata) </a:t>
            </a:r>
            <a:r>
              <a:rPr lang="uk-UA" altLang="uk-UA" sz="1300" dirty="0"/>
              <a:t>та принципом пропорційності (збалансованості) </a:t>
            </a:r>
            <a:r>
              <a:rPr lang="en-US" altLang="uk-UA" sz="1300" dirty="0">
                <a:hlinkClick r:id="rId5"/>
              </a:rPr>
              <a:t>https://</a:t>
            </a:r>
            <a:r>
              <a:rPr lang="en-US" altLang="uk-UA" sz="1300" dirty="0" smtClean="0">
                <a:hlinkClick r:id="rId5"/>
              </a:rPr>
              <a:t>constitutionalist.com.ua/efektyvnist-vykonannia-sudovoho-rishennia-mizh-pryntsypamy-obov-iazkovosti-vykonuvanosti-pravovoi-vyznachenosti-res-judicata-ta-pryntsypom-proportsijnosti-zbalansovanosti</a:t>
            </a:r>
            <a:r>
              <a:rPr lang="uk-UA" altLang="uk-UA" sz="1300" dirty="0" smtClean="0"/>
              <a:t> </a:t>
            </a:r>
            <a:endParaRPr lang="en-US" altLang="uk-UA" sz="1300" dirty="0"/>
          </a:p>
          <a:p>
            <a:pPr marL="0" indent="0">
              <a:lnSpc>
                <a:spcPct val="100000"/>
              </a:lnSpc>
              <a:spcBef>
                <a:spcPct val="0"/>
              </a:spcBef>
              <a:buNone/>
              <a:defRPr/>
            </a:pPr>
            <a:r>
              <a:rPr lang="en-US" altLang="uk-UA" sz="1300" dirty="0" smtClean="0"/>
              <a:t>5.</a:t>
            </a:r>
            <a:r>
              <a:rPr lang="uk-UA" altLang="uk-UA" sz="1300" dirty="0" smtClean="0"/>
              <a:t> Берназюк </a:t>
            </a:r>
            <a:r>
              <a:rPr lang="uk-UA" altLang="uk-UA" sz="1300" dirty="0"/>
              <a:t>Ян. Заходи процесуального примусу в адміністративному судочинстві </a:t>
            </a:r>
            <a:r>
              <a:rPr lang="en-US" altLang="uk-UA" sz="1300" dirty="0">
                <a:hlinkClick r:id="rId6"/>
              </a:rPr>
              <a:t>https://</a:t>
            </a:r>
            <a:r>
              <a:rPr lang="en-US" altLang="uk-UA" sz="1300" dirty="0" smtClean="0">
                <a:hlinkClick r:id="rId6"/>
              </a:rPr>
              <a:t>supreme.court.gov.ua/supreme/pokazniki-diyalnosti/navch_suddiv_praciv_aparativ_2021/1256313</a:t>
            </a:r>
            <a:r>
              <a:rPr lang="uk-UA" altLang="uk-UA" sz="1300" dirty="0" smtClean="0"/>
              <a:t> </a:t>
            </a:r>
            <a:endParaRPr lang="en-US" altLang="uk-UA" sz="1300" dirty="0"/>
          </a:p>
          <a:p>
            <a:pPr marL="0" indent="0">
              <a:lnSpc>
                <a:spcPct val="100000"/>
              </a:lnSpc>
              <a:spcBef>
                <a:spcPct val="0"/>
              </a:spcBef>
              <a:buNone/>
              <a:defRPr/>
            </a:pPr>
            <a:r>
              <a:rPr lang="en-US" altLang="uk-UA" sz="1300" dirty="0" smtClean="0"/>
              <a:t>6.</a:t>
            </a:r>
            <a:r>
              <a:rPr lang="uk-UA" altLang="uk-UA" sz="1300" dirty="0" smtClean="0"/>
              <a:t> Берназюк </a:t>
            </a:r>
            <a:r>
              <a:rPr lang="uk-UA" altLang="uk-UA" sz="1300" dirty="0"/>
              <a:t>Ян. Конституційні гарантії виконання судового рішення в адміністративному процесі // Вісник Луганського державного університету внутрішніх справ імені Е.О.Дідоренка. – 2020, № 4 (92), С. 200-215. </a:t>
            </a:r>
            <a:r>
              <a:rPr lang="en-US" altLang="uk-UA" sz="1300" dirty="0">
                <a:hlinkClick r:id="rId7"/>
              </a:rPr>
              <a:t>https://</a:t>
            </a:r>
            <a:r>
              <a:rPr lang="en-US" altLang="uk-UA" sz="1300" dirty="0" smtClean="0">
                <a:hlinkClick r:id="rId7"/>
              </a:rPr>
              <a:t>constitutionalist.com.ua/konstytutsijni-harantii-vykonannia-sudovoho-rishennia-v-administratyvnomu-protsesi-2</a:t>
            </a:r>
            <a:r>
              <a:rPr lang="uk-UA" altLang="uk-UA" sz="1300" dirty="0" smtClean="0"/>
              <a:t> </a:t>
            </a:r>
            <a:r>
              <a:rPr lang="en-US" altLang="uk-UA" sz="1300" dirty="0" smtClean="0"/>
              <a:t> </a:t>
            </a:r>
            <a:endParaRPr lang="en-US" altLang="uk-UA" sz="1300" dirty="0"/>
          </a:p>
          <a:p>
            <a:pPr marL="0" indent="0">
              <a:lnSpc>
                <a:spcPct val="100000"/>
              </a:lnSpc>
              <a:spcBef>
                <a:spcPct val="0"/>
              </a:spcBef>
              <a:buNone/>
              <a:defRPr/>
            </a:pPr>
            <a:r>
              <a:rPr lang="en-US" altLang="uk-UA" sz="1300" dirty="0" smtClean="0"/>
              <a:t>7.</a:t>
            </a:r>
            <a:r>
              <a:rPr lang="uk-UA" altLang="uk-UA" sz="1300" dirty="0" smtClean="0"/>
              <a:t> Берназюк </a:t>
            </a:r>
            <a:r>
              <a:rPr lang="uk-UA" altLang="uk-UA" sz="1300" dirty="0"/>
              <a:t>Ян. Конституційні гарантії реалізації в Україні принципу обов’язковості судового рішення (на прикладі вирішення публічно-правових спорів) </a:t>
            </a:r>
            <a:r>
              <a:rPr lang="en-US" altLang="uk-UA" sz="1300" dirty="0"/>
              <a:t>https://sud.ua/ru/news/blog/188062-konstitutsiyni-garantiyi-realizatsiyi-v-ukrayini-printsipu-obovyazkovosti-sudovogo-rishennya-na-prikladi-virishennya-publichno-pravovikh-sporiv </a:t>
            </a:r>
            <a:r>
              <a:rPr lang="en-US" altLang="uk-UA" sz="1300" dirty="0">
                <a:hlinkClick r:id="rId8"/>
              </a:rPr>
              <a:t>https://</a:t>
            </a:r>
            <a:r>
              <a:rPr lang="en-US" altLang="uk-UA" sz="1300" dirty="0" smtClean="0">
                <a:hlinkClick r:id="rId8"/>
              </a:rPr>
              <a:t>supreme.court.gov.ua/supreme/pres-centr/zmi/1048627</a:t>
            </a:r>
            <a:r>
              <a:rPr lang="uk-UA" altLang="uk-UA" sz="1300" dirty="0" smtClean="0"/>
              <a:t> </a:t>
            </a:r>
            <a:endParaRPr lang="en-US" altLang="uk-UA" sz="1300" dirty="0"/>
          </a:p>
          <a:p>
            <a:pPr marL="0" indent="0">
              <a:lnSpc>
                <a:spcPct val="100000"/>
              </a:lnSpc>
              <a:spcBef>
                <a:spcPct val="0"/>
              </a:spcBef>
              <a:buNone/>
              <a:defRPr/>
            </a:pPr>
            <a:r>
              <a:rPr lang="en-US" altLang="uk-UA" sz="1300" dirty="0" smtClean="0"/>
              <a:t>8.</a:t>
            </a:r>
            <a:r>
              <a:rPr lang="uk-UA" altLang="uk-UA" sz="1300" dirty="0" smtClean="0"/>
              <a:t> Берназюк </a:t>
            </a:r>
            <a:r>
              <a:rPr lang="uk-UA" altLang="uk-UA" sz="1300" dirty="0"/>
              <a:t>Ян. Контроль за виконанням судового рішення в адміністративному судочинстві </a:t>
            </a:r>
            <a:r>
              <a:rPr lang="en-US" altLang="uk-UA" sz="1300" dirty="0">
                <a:hlinkClick r:id="rId9"/>
              </a:rPr>
              <a:t>https://</a:t>
            </a:r>
            <a:r>
              <a:rPr lang="en-US" altLang="uk-UA" sz="1300" dirty="0" smtClean="0">
                <a:hlinkClick r:id="rId9"/>
              </a:rPr>
              <a:t>supreme.court.gov.ua/userfiles/media/new_folder_for_uploads/supreme/prezentacija_Bernazuk.pdf</a:t>
            </a:r>
            <a:r>
              <a:rPr lang="uk-UA" altLang="uk-UA" sz="1300" dirty="0" smtClean="0"/>
              <a:t> </a:t>
            </a:r>
            <a:endParaRPr lang="en-US" altLang="uk-UA" sz="1300" dirty="0"/>
          </a:p>
          <a:p>
            <a:pPr marL="0" indent="0">
              <a:lnSpc>
                <a:spcPct val="100000"/>
              </a:lnSpc>
              <a:spcBef>
                <a:spcPct val="0"/>
              </a:spcBef>
              <a:buNone/>
              <a:defRPr/>
            </a:pPr>
            <a:r>
              <a:rPr lang="en-US" altLang="uk-UA" sz="1300" dirty="0" smtClean="0"/>
              <a:t>9.</a:t>
            </a:r>
            <a:r>
              <a:rPr lang="uk-UA" altLang="uk-UA" sz="1300" dirty="0" smtClean="0"/>
              <a:t> Берназюк </a:t>
            </a:r>
            <a:r>
              <a:rPr lang="uk-UA" altLang="uk-UA" sz="1300" dirty="0"/>
              <a:t>Ян. Процесуальні засоби забезпечення реалізації конституційної гарантії обов’язковості судового рішення в адміністративному судочинстві </a:t>
            </a:r>
            <a:r>
              <a:rPr lang="en-US" altLang="uk-UA" sz="1300" dirty="0">
                <a:hlinkClick r:id="rId10"/>
              </a:rPr>
              <a:t>https://</a:t>
            </a:r>
            <a:r>
              <a:rPr lang="en-US" altLang="uk-UA" sz="1300" dirty="0" smtClean="0">
                <a:hlinkClick r:id="rId10"/>
              </a:rPr>
              <a:t>sud.ua/ru/news/blog/166108-protsesualni-zasobi-zabezpechennya-realizatsiyi-konstitutsiynoyi-garantiyi-obovyazkovosti-sudovogo-rishennya-v-administrativnomu-sudochinstvi</a:t>
            </a:r>
            <a:r>
              <a:rPr lang="uk-UA" altLang="uk-UA" sz="1300" dirty="0" smtClean="0"/>
              <a:t> </a:t>
            </a:r>
            <a:endParaRPr lang="en-US" altLang="uk-UA" sz="1300" dirty="0"/>
          </a:p>
          <a:p>
            <a:pPr marL="0" indent="0">
              <a:lnSpc>
                <a:spcPct val="100000"/>
              </a:lnSpc>
              <a:spcBef>
                <a:spcPct val="0"/>
              </a:spcBef>
              <a:buNone/>
              <a:defRPr/>
            </a:pPr>
            <a:r>
              <a:rPr lang="en-US" altLang="uk-UA" sz="1300" dirty="0" smtClean="0"/>
              <a:t>10.</a:t>
            </a:r>
            <a:r>
              <a:rPr lang="uk-UA" altLang="uk-UA" sz="1300" dirty="0" smtClean="0"/>
              <a:t> Берназюк </a:t>
            </a:r>
            <a:r>
              <a:rPr lang="uk-UA" altLang="uk-UA" sz="1300" dirty="0"/>
              <a:t>Ян. Судова практика в справах щодо виконання судових </a:t>
            </a:r>
            <a:r>
              <a:rPr lang="uk-UA" altLang="uk-UA" sz="1300" dirty="0" smtClean="0"/>
              <a:t>рішень </a:t>
            </a:r>
            <a:r>
              <a:rPr lang="en-US" altLang="uk-UA" sz="1300" dirty="0">
                <a:hlinkClick r:id="rId11"/>
              </a:rPr>
              <a:t>https://</a:t>
            </a:r>
            <a:r>
              <a:rPr lang="en-US" altLang="uk-UA" sz="1300" dirty="0" smtClean="0">
                <a:hlinkClick r:id="rId11"/>
              </a:rPr>
              <a:t>supreme.court.gov.ua/userfiles/media/new_folder_for_uploads/supreme/2023_prezent/execution_bernaziuk.pdf</a:t>
            </a:r>
            <a:r>
              <a:rPr lang="uk-UA" altLang="uk-UA" sz="1300" dirty="0" smtClean="0"/>
              <a:t> </a:t>
            </a:r>
            <a:endParaRPr lang="en-US" altLang="uk-UA" sz="1300" dirty="0"/>
          </a:p>
          <a:p>
            <a:pPr marL="0" indent="0">
              <a:lnSpc>
                <a:spcPct val="100000"/>
              </a:lnSpc>
              <a:spcBef>
                <a:spcPct val="0"/>
              </a:spcBef>
              <a:buNone/>
              <a:defRPr/>
            </a:pPr>
            <a:r>
              <a:rPr lang="en-US" altLang="uk-UA" sz="1300" dirty="0" smtClean="0"/>
              <a:t>11.</a:t>
            </a:r>
            <a:r>
              <a:rPr lang="uk-UA" altLang="uk-UA" sz="1300" dirty="0" smtClean="0"/>
              <a:t> Берназюк </a:t>
            </a:r>
            <a:r>
              <a:rPr lang="uk-UA" altLang="uk-UA" sz="1300" dirty="0"/>
              <a:t>Ян. Тлумачення закону через з’ясування волі законодавця: співвідношення духу і букви в контексті верховенства права (якість закону, визначеності, колізія, єдність) </a:t>
            </a:r>
            <a:r>
              <a:rPr lang="en-US" altLang="uk-UA" sz="1300" dirty="0">
                <a:hlinkClick r:id="rId12"/>
              </a:rPr>
              <a:t>https://</a:t>
            </a:r>
            <a:r>
              <a:rPr lang="en-US" altLang="uk-UA" sz="1300" dirty="0" smtClean="0">
                <a:hlinkClick r:id="rId12"/>
              </a:rPr>
              <a:t>constitutionalist.com.ua/tlumachennia-zakonu-cherez-z-iasuvannia-voli-zakonodavtsia-spivvidnoshennia-dukhu-i-bukvy-v-konteksti-verkhovenstva-prava</a:t>
            </a:r>
            <a:r>
              <a:rPr lang="uk-UA" altLang="uk-UA" sz="1300" dirty="0" smtClean="0"/>
              <a:t> </a:t>
            </a:r>
            <a:endParaRPr lang="en-US" altLang="uk-UA" sz="1300" dirty="0"/>
          </a:p>
          <a:p>
            <a:pPr marL="0" indent="0" algn="just">
              <a:lnSpc>
                <a:spcPct val="100000"/>
              </a:lnSpc>
              <a:spcBef>
                <a:spcPct val="0"/>
              </a:spcBef>
              <a:buFont typeface="Arial" panose="020B0604020202020204" pitchFamily="34" charset="0"/>
              <a:buNone/>
              <a:defRPr/>
            </a:pPr>
            <a:endParaRPr lang="uk-UA" altLang="uk-UA" sz="1100" dirty="0"/>
          </a:p>
        </p:txBody>
      </p:sp>
      <p:cxnSp>
        <p:nvCxnSpPr>
          <p:cNvPr id="2" name="Straight Connector 8"/>
          <p:cNvCxnSpPr/>
          <p:nvPr/>
        </p:nvCxnSpPr>
        <p:spPr>
          <a:xfrm>
            <a:off x="550863" y="6281738"/>
            <a:ext cx="336550" cy="0"/>
          </a:xfrm>
          <a:prstGeom prst="line">
            <a:avLst/>
          </a:prstGeom>
          <a:ln w="14224">
            <a:solidFill>
              <a:srgbClr val="00274E"/>
            </a:solidFill>
          </a:ln>
        </p:spPr>
        <p:style>
          <a:lnRef idx="1">
            <a:schemeClr val="accent1"/>
          </a:lnRef>
          <a:fillRef idx="0">
            <a:schemeClr val="accent1"/>
          </a:fillRef>
          <a:effectRef idx="0">
            <a:schemeClr val="accent1"/>
          </a:effectRef>
          <a:fontRef idx="minor">
            <a:schemeClr val="tx1"/>
          </a:fontRef>
        </p:style>
      </p:cxnSp>
      <p:sp>
        <p:nvSpPr>
          <p:cNvPr id="25605" name="Subtitle 2"/>
          <p:cNvSpPr txBox="1">
            <a:spLocks noChangeArrowheads="1"/>
          </p:cNvSpPr>
          <p:nvPr/>
        </p:nvSpPr>
        <p:spPr bwMode="auto">
          <a:xfrm>
            <a:off x="452438" y="5919788"/>
            <a:ext cx="1158875" cy="403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defTabSz="1008063">
              <a:lnSpc>
                <a:spcPct val="90000"/>
              </a:lnSpc>
              <a:spcBef>
                <a:spcPts val="1000"/>
              </a:spcBef>
              <a:buFont typeface="Arial" panose="020B0604020202020204" pitchFamily="34" charset="0"/>
              <a:buChar char="•"/>
              <a:defRPr sz="2800">
                <a:solidFill>
                  <a:schemeClr val="tx1"/>
                </a:solidFill>
                <a:latin typeface="Roboto Condensed Light" panose="02000000000000000000" pitchFamily="2" charset="0"/>
              </a:defRPr>
            </a:lvl1pPr>
            <a:lvl2pPr marL="742950" indent="-285750" defTabSz="1008063">
              <a:lnSpc>
                <a:spcPct val="90000"/>
              </a:lnSpc>
              <a:spcBef>
                <a:spcPts val="500"/>
              </a:spcBef>
              <a:buFont typeface="Arial" panose="020B0604020202020204" pitchFamily="34" charset="0"/>
              <a:buChar char="•"/>
              <a:defRPr sz="2400">
                <a:solidFill>
                  <a:schemeClr val="tx1"/>
                </a:solidFill>
                <a:latin typeface="Roboto Condensed Light" panose="02000000000000000000" pitchFamily="2" charset="0"/>
              </a:defRPr>
            </a:lvl2pPr>
            <a:lvl3pPr marL="1143000" indent="-228600" defTabSz="1008063">
              <a:lnSpc>
                <a:spcPct val="90000"/>
              </a:lnSpc>
              <a:spcBef>
                <a:spcPts val="500"/>
              </a:spcBef>
              <a:buFont typeface="Arial" panose="020B0604020202020204" pitchFamily="34" charset="0"/>
              <a:buChar char="•"/>
              <a:defRPr sz="2000">
                <a:solidFill>
                  <a:schemeClr val="tx1"/>
                </a:solidFill>
                <a:latin typeface="Roboto Condensed Light" panose="02000000000000000000" pitchFamily="2" charset="0"/>
              </a:defRPr>
            </a:lvl3pPr>
            <a:lvl4pPr marL="1600200" indent="-228600" defTabSz="1008063">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4pPr>
            <a:lvl5pPr marL="2057400" indent="-228600" defTabSz="1008063">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5pPr>
            <a:lvl6pPr marL="2514600" indent="-228600" defTabSz="1008063"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6pPr>
            <a:lvl7pPr marL="2971800" indent="-228600" defTabSz="1008063"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7pPr>
            <a:lvl8pPr marL="3429000" indent="-228600" defTabSz="1008063"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8pPr>
            <a:lvl9pPr marL="3886200" indent="-228600" defTabSz="1008063"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9pPr>
          </a:lstStyle>
          <a:p>
            <a:pPr>
              <a:lnSpc>
                <a:spcPct val="114000"/>
              </a:lnSpc>
              <a:spcBef>
                <a:spcPct val="0"/>
              </a:spcBef>
              <a:buFont typeface="Arial" panose="020B0604020202020204" pitchFamily="34" charset="0"/>
              <a:buNone/>
            </a:pPr>
            <a:r>
              <a:rPr lang="uk-UA" altLang="ru-RU" sz="1200" dirty="0">
                <a:solidFill>
                  <a:srgbClr val="00274E"/>
                </a:solidFill>
              </a:rPr>
              <a:t>Верховний Суд</a:t>
            </a:r>
            <a:endParaRPr lang="en-US" altLang="ru-RU" sz="1200" dirty="0">
              <a:solidFill>
                <a:srgbClr val="00274E"/>
              </a:solidFill>
            </a:endParaRPr>
          </a:p>
        </p:txBody>
      </p:sp>
      <p:sp>
        <p:nvSpPr>
          <p:cNvPr id="25606" name="Text Placeholder 12"/>
          <p:cNvSpPr txBox="1">
            <a:spLocks noChangeArrowheads="1"/>
          </p:cNvSpPr>
          <p:nvPr/>
        </p:nvSpPr>
        <p:spPr bwMode="auto">
          <a:xfrm>
            <a:off x="1925638" y="5999163"/>
            <a:ext cx="9042400" cy="323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Roboto Condensed Light" panose="02000000000000000000" pitchFamily="2" charset="0"/>
              </a:defRPr>
            </a:lvl1pPr>
            <a:lvl2pPr marL="742950" indent="-285750">
              <a:lnSpc>
                <a:spcPct val="90000"/>
              </a:lnSpc>
              <a:spcBef>
                <a:spcPts val="500"/>
              </a:spcBef>
              <a:buFont typeface="Arial" panose="020B0604020202020204" pitchFamily="34" charset="0"/>
              <a:buChar char="•"/>
              <a:defRPr sz="2400">
                <a:solidFill>
                  <a:schemeClr val="tx1"/>
                </a:solidFill>
                <a:latin typeface="Roboto Condensed Light" panose="02000000000000000000" pitchFamily="2" charset="0"/>
              </a:defRPr>
            </a:lvl2pPr>
            <a:lvl3pPr marL="1143000" indent="-228600">
              <a:lnSpc>
                <a:spcPct val="90000"/>
              </a:lnSpc>
              <a:spcBef>
                <a:spcPts val="500"/>
              </a:spcBef>
              <a:buFont typeface="Arial" panose="020B0604020202020204" pitchFamily="34" charset="0"/>
              <a:buChar char="•"/>
              <a:defRPr sz="2000">
                <a:solidFill>
                  <a:schemeClr val="tx1"/>
                </a:solidFill>
                <a:latin typeface="Roboto Condensed Light" panose="02000000000000000000" pitchFamily="2" charset="0"/>
              </a:defRPr>
            </a:lvl3pPr>
            <a:lvl4pPr marL="16002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4pPr>
            <a:lvl5pPr marL="20574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9pPr>
          </a:lstStyle>
          <a:p>
            <a:pPr algn="just">
              <a:spcBef>
                <a:spcPct val="0"/>
              </a:spcBef>
              <a:buFont typeface="Arial" panose="020B0604020202020204" pitchFamily="34" charset="0"/>
              <a:buNone/>
            </a:pPr>
            <a:r>
              <a:rPr lang="ru-RU" altLang="uk-UA" sz="1200" dirty="0" smtClean="0">
                <a:solidFill>
                  <a:srgbClr val="002949"/>
                </a:solidFill>
                <a:ea typeface="Roboto Condensed Light" panose="02000000000000000000" pitchFamily="2" charset="0"/>
                <a:cs typeface="Roboto Condensed Light" panose="02000000000000000000" pitchFamily="2" charset="0"/>
              </a:rPr>
              <a:t>Звіт про виконання судового рішення у публічно-правових спорах: стандарти ВС та проблеми застосування </a:t>
            </a:r>
            <a:endParaRPr lang="ru-RU" altLang="uk-UA" sz="1200" dirty="0">
              <a:solidFill>
                <a:srgbClr val="002949"/>
              </a:solidFill>
              <a:ea typeface="Roboto Condensed Light" panose="02000000000000000000" pitchFamily="2" charset="0"/>
              <a:cs typeface="Roboto Condensed Light" panose="02000000000000000000" pitchFamily="2" charset="0"/>
            </a:endParaRPr>
          </a:p>
        </p:txBody>
      </p:sp>
      <p:sp>
        <p:nvSpPr>
          <p:cNvPr id="25607" name="Місце для номера слайда 2"/>
          <p:cNvSpPr>
            <a:spLocks noGrp="1" noChangeArrowheads="1"/>
          </p:cNvSpPr>
          <p:nvPr>
            <p:ph type="sldNum" sz="quarter" idx="12"/>
          </p:nvPr>
        </p:nvSpPr>
        <p:spPr bwMode="auto">
          <a:xfrm>
            <a:off x="8897938" y="5999163"/>
            <a:ext cx="27432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Roboto Condensed Light" panose="02000000000000000000" pitchFamily="2" charset="0"/>
              </a:defRPr>
            </a:lvl1pPr>
            <a:lvl2pPr marL="742950" indent="-285750">
              <a:lnSpc>
                <a:spcPct val="90000"/>
              </a:lnSpc>
              <a:spcBef>
                <a:spcPts val="500"/>
              </a:spcBef>
              <a:buFont typeface="Arial" panose="020B0604020202020204" pitchFamily="34" charset="0"/>
              <a:buChar char="•"/>
              <a:defRPr sz="2400">
                <a:solidFill>
                  <a:schemeClr val="tx1"/>
                </a:solidFill>
                <a:latin typeface="Roboto Condensed Light" panose="02000000000000000000" pitchFamily="2" charset="0"/>
              </a:defRPr>
            </a:lvl2pPr>
            <a:lvl3pPr marL="1143000" indent="-228600">
              <a:lnSpc>
                <a:spcPct val="90000"/>
              </a:lnSpc>
              <a:spcBef>
                <a:spcPts val="500"/>
              </a:spcBef>
              <a:buFont typeface="Arial" panose="020B0604020202020204" pitchFamily="34" charset="0"/>
              <a:buChar char="•"/>
              <a:defRPr sz="2000">
                <a:solidFill>
                  <a:schemeClr val="tx1"/>
                </a:solidFill>
                <a:latin typeface="Roboto Condensed Light" panose="02000000000000000000" pitchFamily="2" charset="0"/>
              </a:defRPr>
            </a:lvl3pPr>
            <a:lvl4pPr marL="16002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4pPr>
            <a:lvl5pPr marL="20574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9pPr>
          </a:lstStyle>
          <a:p>
            <a:pPr>
              <a:lnSpc>
                <a:spcPct val="100000"/>
              </a:lnSpc>
              <a:spcBef>
                <a:spcPct val="0"/>
              </a:spcBef>
              <a:buFontTx/>
              <a:buNone/>
            </a:pPr>
            <a:fld id="{4E3390F3-68F6-4AD0-AFBF-FC20AE9E82B1}" type="slidenum">
              <a:rPr lang="uk-UA" altLang="uk-UA" sz="1200">
                <a:solidFill>
                  <a:srgbClr val="898989"/>
                </a:solidFill>
              </a:rPr>
              <a:pPr>
                <a:lnSpc>
                  <a:spcPct val="100000"/>
                </a:lnSpc>
                <a:spcBef>
                  <a:spcPct val="0"/>
                </a:spcBef>
                <a:buFontTx/>
                <a:buNone/>
              </a:pPr>
              <a:t>26</a:t>
            </a:fld>
            <a:endParaRPr lang="uk-UA" altLang="uk-UA" sz="1200" dirty="0">
              <a:solidFill>
                <a:srgbClr val="898989"/>
              </a:solidFill>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bg>
      <p:bgPr>
        <a:solidFill>
          <a:srgbClr val="002949"/>
        </a:solidFill>
        <a:effectLst/>
      </p:bgPr>
    </p:bg>
    <p:spTree>
      <p:nvGrpSpPr>
        <p:cNvPr id="1" name=""/>
        <p:cNvGrpSpPr/>
        <p:nvPr/>
      </p:nvGrpSpPr>
      <p:grpSpPr>
        <a:xfrm>
          <a:off x="0" y="0"/>
          <a:ext cx="0" cy="0"/>
          <a:chOff x="0" y="0"/>
          <a:chExt cx="0" cy="0"/>
        </a:xfrm>
      </p:grpSpPr>
      <p:pic>
        <p:nvPicPr>
          <p:cNvPr id="26626" name="Рисунок 9"/>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615950" y="642938"/>
            <a:ext cx="1076325" cy="1243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6627" name="TextBox 10"/>
          <p:cNvSpPr txBox="1">
            <a:spLocks noChangeArrowheads="1"/>
          </p:cNvSpPr>
          <p:nvPr/>
        </p:nvSpPr>
        <p:spPr bwMode="auto">
          <a:xfrm>
            <a:off x="577850" y="5591175"/>
            <a:ext cx="3595688"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Roboto Condensed Light" panose="02000000000000000000" pitchFamily="2" charset="0"/>
              </a:defRPr>
            </a:lvl1pPr>
            <a:lvl2pPr marL="742950" indent="-285750">
              <a:lnSpc>
                <a:spcPct val="90000"/>
              </a:lnSpc>
              <a:spcBef>
                <a:spcPts val="500"/>
              </a:spcBef>
              <a:buFont typeface="Arial" panose="020B0604020202020204" pitchFamily="34" charset="0"/>
              <a:buChar char="•"/>
              <a:defRPr sz="2400">
                <a:solidFill>
                  <a:schemeClr val="tx1"/>
                </a:solidFill>
                <a:latin typeface="Roboto Condensed Light" panose="02000000000000000000" pitchFamily="2" charset="0"/>
              </a:defRPr>
            </a:lvl2pPr>
            <a:lvl3pPr marL="1143000" indent="-228600">
              <a:lnSpc>
                <a:spcPct val="90000"/>
              </a:lnSpc>
              <a:spcBef>
                <a:spcPts val="500"/>
              </a:spcBef>
              <a:buFont typeface="Arial" panose="020B0604020202020204" pitchFamily="34" charset="0"/>
              <a:buChar char="•"/>
              <a:defRPr sz="2000">
                <a:solidFill>
                  <a:schemeClr val="tx1"/>
                </a:solidFill>
                <a:latin typeface="Roboto Condensed Light" panose="02000000000000000000" pitchFamily="2" charset="0"/>
              </a:defRPr>
            </a:lvl3pPr>
            <a:lvl4pPr marL="16002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4pPr>
            <a:lvl5pPr marL="20574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9pPr>
          </a:lstStyle>
          <a:p>
            <a:pPr algn="just">
              <a:spcBef>
                <a:spcPct val="0"/>
              </a:spcBef>
              <a:buFontTx/>
              <a:buNone/>
            </a:pPr>
            <a:r>
              <a:rPr lang="ru-RU" altLang="uk-UA" sz="4000" dirty="0">
                <a:solidFill>
                  <a:schemeClr val="bg1"/>
                </a:solidFill>
              </a:rPr>
              <a:t>Дякую за увагу!</a:t>
            </a:r>
            <a:endParaRPr lang="uk-UA" altLang="uk-UA" sz="4000" dirty="0">
              <a:solidFill>
                <a:schemeClr val="bg1"/>
              </a:solidFill>
              <a:ea typeface="Roboto Condensed Light" panose="02000000000000000000" pitchFamily="2" charset="0"/>
              <a:cs typeface="Roboto Condensed Light" panose="02000000000000000000" pitchFamily="2" charset="0"/>
            </a:endParaRPr>
          </a:p>
        </p:txBody>
      </p:sp>
      <p:cxnSp>
        <p:nvCxnSpPr>
          <p:cNvPr id="3" name="Прямая соединительная линия 2"/>
          <p:cNvCxnSpPr/>
          <p:nvPr/>
        </p:nvCxnSpPr>
        <p:spPr>
          <a:xfrm>
            <a:off x="695325" y="5553075"/>
            <a:ext cx="771525" cy="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26629" name="Місце для номера слайда 3"/>
          <p:cNvSpPr>
            <a:spLocks noGrp="1" noChangeArrowheads="1"/>
          </p:cNvSpPr>
          <p:nvPr>
            <p:ph type="sldNum" sz="quarter" idx="12"/>
          </p:nvPr>
        </p:nvSpPr>
        <p:spPr bwMode="auto">
          <a:xfrm>
            <a:off x="8870950" y="6005513"/>
            <a:ext cx="27432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Roboto Condensed Light" panose="02000000000000000000" pitchFamily="2" charset="0"/>
              </a:defRPr>
            </a:lvl1pPr>
            <a:lvl2pPr marL="742950" indent="-285750">
              <a:lnSpc>
                <a:spcPct val="90000"/>
              </a:lnSpc>
              <a:spcBef>
                <a:spcPts val="500"/>
              </a:spcBef>
              <a:buFont typeface="Arial" panose="020B0604020202020204" pitchFamily="34" charset="0"/>
              <a:buChar char="•"/>
              <a:defRPr sz="2400">
                <a:solidFill>
                  <a:schemeClr val="tx1"/>
                </a:solidFill>
                <a:latin typeface="Roboto Condensed Light" panose="02000000000000000000" pitchFamily="2" charset="0"/>
              </a:defRPr>
            </a:lvl2pPr>
            <a:lvl3pPr marL="1143000" indent="-228600">
              <a:lnSpc>
                <a:spcPct val="90000"/>
              </a:lnSpc>
              <a:spcBef>
                <a:spcPts val="500"/>
              </a:spcBef>
              <a:buFont typeface="Arial" panose="020B0604020202020204" pitchFamily="34" charset="0"/>
              <a:buChar char="•"/>
              <a:defRPr sz="2000">
                <a:solidFill>
                  <a:schemeClr val="tx1"/>
                </a:solidFill>
                <a:latin typeface="Roboto Condensed Light" panose="02000000000000000000" pitchFamily="2" charset="0"/>
              </a:defRPr>
            </a:lvl3pPr>
            <a:lvl4pPr marL="16002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4pPr>
            <a:lvl5pPr marL="20574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9pPr>
          </a:lstStyle>
          <a:p>
            <a:pPr>
              <a:lnSpc>
                <a:spcPct val="100000"/>
              </a:lnSpc>
              <a:spcBef>
                <a:spcPct val="0"/>
              </a:spcBef>
              <a:buFontTx/>
              <a:buNone/>
            </a:pPr>
            <a:fld id="{6A12747B-015D-47BB-9FA7-0EF9FC8263F1}" type="slidenum">
              <a:rPr lang="uk-UA" altLang="uk-UA" sz="1200">
                <a:solidFill>
                  <a:srgbClr val="898989"/>
                </a:solidFill>
              </a:rPr>
              <a:pPr>
                <a:lnSpc>
                  <a:spcPct val="100000"/>
                </a:lnSpc>
                <a:spcBef>
                  <a:spcPct val="0"/>
                </a:spcBef>
                <a:buFontTx/>
                <a:buNone/>
              </a:pPr>
              <a:t>27</a:t>
            </a:fld>
            <a:endParaRPr lang="uk-UA" altLang="uk-UA" sz="1200" dirty="0">
              <a:solidFill>
                <a:srgbClr val="898989"/>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7" name="Straight Connector 8"/>
          <p:cNvCxnSpPr/>
          <p:nvPr/>
        </p:nvCxnSpPr>
        <p:spPr>
          <a:xfrm>
            <a:off x="550863" y="6281738"/>
            <a:ext cx="336550" cy="0"/>
          </a:xfrm>
          <a:prstGeom prst="line">
            <a:avLst/>
          </a:prstGeom>
          <a:ln w="14224">
            <a:solidFill>
              <a:srgbClr val="00274E"/>
            </a:solidFill>
          </a:ln>
        </p:spPr>
        <p:style>
          <a:lnRef idx="1">
            <a:schemeClr val="accent1"/>
          </a:lnRef>
          <a:fillRef idx="0">
            <a:schemeClr val="accent1"/>
          </a:fillRef>
          <a:effectRef idx="0">
            <a:schemeClr val="accent1"/>
          </a:effectRef>
          <a:fontRef idx="minor">
            <a:schemeClr val="tx1"/>
          </a:fontRef>
        </p:style>
      </p:cxnSp>
      <p:sp>
        <p:nvSpPr>
          <p:cNvPr id="7171" name="Subtitle 2"/>
          <p:cNvSpPr txBox="1">
            <a:spLocks noChangeArrowheads="1"/>
          </p:cNvSpPr>
          <p:nvPr/>
        </p:nvSpPr>
        <p:spPr bwMode="auto">
          <a:xfrm>
            <a:off x="452438" y="5919788"/>
            <a:ext cx="1158875" cy="403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defTabSz="1008063">
              <a:lnSpc>
                <a:spcPct val="90000"/>
              </a:lnSpc>
              <a:spcBef>
                <a:spcPts val="1000"/>
              </a:spcBef>
              <a:buFont typeface="Arial" panose="020B0604020202020204" pitchFamily="34" charset="0"/>
              <a:buChar char="•"/>
              <a:defRPr sz="2800">
                <a:solidFill>
                  <a:schemeClr val="tx1"/>
                </a:solidFill>
                <a:latin typeface="Roboto Condensed Light" panose="02000000000000000000" pitchFamily="2" charset="0"/>
              </a:defRPr>
            </a:lvl1pPr>
            <a:lvl2pPr marL="742950" indent="-285750" defTabSz="1008063">
              <a:lnSpc>
                <a:spcPct val="90000"/>
              </a:lnSpc>
              <a:spcBef>
                <a:spcPts val="500"/>
              </a:spcBef>
              <a:buFont typeface="Arial" panose="020B0604020202020204" pitchFamily="34" charset="0"/>
              <a:buChar char="•"/>
              <a:defRPr sz="2400">
                <a:solidFill>
                  <a:schemeClr val="tx1"/>
                </a:solidFill>
                <a:latin typeface="Roboto Condensed Light" panose="02000000000000000000" pitchFamily="2" charset="0"/>
              </a:defRPr>
            </a:lvl2pPr>
            <a:lvl3pPr marL="1143000" indent="-228600" defTabSz="1008063">
              <a:lnSpc>
                <a:spcPct val="90000"/>
              </a:lnSpc>
              <a:spcBef>
                <a:spcPts val="500"/>
              </a:spcBef>
              <a:buFont typeface="Arial" panose="020B0604020202020204" pitchFamily="34" charset="0"/>
              <a:buChar char="•"/>
              <a:defRPr sz="2000">
                <a:solidFill>
                  <a:schemeClr val="tx1"/>
                </a:solidFill>
                <a:latin typeface="Roboto Condensed Light" panose="02000000000000000000" pitchFamily="2" charset="0"/>
              </a:defRPr>
            </a:lvl3pPr>
            <a:lvl4pPr marL="1600200" indent="-228600" defTabSz="1008063">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4pPr>
            <a:lvl5pPr marL="2057400" indent="-228600" defTabSz="1008063">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5pPr>
            <a:lvl6pPr marL="2514600" indent="-228600" defTabSz="1008063"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6pPr>
            <a:lvl7pPr marL="2971800" indent="-228600" defTabSz="1008063"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7pPr>
            <a:lvl8pPr marL="3429000" indent="-228600" defTabSz="1008063"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8pPr>
            <a:lvl9pPr marL="3886200" indent="-228600" defTabSz="1008063"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9pPr>
          </a:lstStyle>
          <a:p>
            <a:pPr>
              <a:lnSpc>
                <a:spcPct val="114000"/>
              </a:lnSpc>
              <a:spcBef>
                <a:spcPct val="0"/>
              </a:spcBef>
              <a:buFont typeface="Arial" panose="020B0604020202020204" pitchFamily="34" charset="0"/>
              <a:buNone/>
            </a:pPr>
            <a:r>
              <a:rPr lang="uk-UA" altLang="ru-RU" sz="1200" dirty="0">
                <a:solidFill>
                  <a:srgbClr val="00274E"/>
                </a:solidFill>
              </a:rPr>
              <a:t>Верховний Суд</a:t>
            </a:r>
            <a:endParaRPr lang="en-US" altLang="ru-RU" sz="1200" dirty="0">
              <a:solidFill>
                <a:srgbClr val="00274E"/>
              </a:solidFill>
            </a:endParaRPr>
          </a:p>
        </p:txBody>
      </p:sp>
      <p:sp>
        <p:nvSpPr>
          <p:cNvPr id="7172" name="Text Placeholder 12"/>
          <p:cNvSpPr txBox="1">
            <a:spLocks noChangeArrowheads="1"/>
          </p:cNvSpPr>
          <p:nvPr/>
        </p:nvSpPr>
        <p:spPr bwMode="auto">
          <a:xfrm>
            <a:off x="1876425" y="5999163"/>
            <a:ext cx="9042400" cy="323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Roboto Condensed Light" panose="02000000000000000000" pitchFamily="2" charset="0"/>
              </a:defRPr>
            </a:lvl1pPr>
            <a:lvl2pPr marL="742950" indent="-285750">
              <a:lnSpc>
                <a:spcPct val="90000"/>
              </a:lnSpc>
              <a:spcBef>
                <a:spcPts val="500"/>
              </a:spcBef>
              <a:buFont typeface="Arial" panose="020B0604020202020204" pitchFamily="34" charset="0"/>
              <a:buChar char="•"/>
              <a:defRPr sz="2400">
                <a:solidFill>
                  <a:schemeClr val="tx1"/>
                </a:solidFill>
                <a:latin typeface="Roboto Condensed Light" panose="02000000000000000000" pitchFamily="2" charset="0"/>
              </a:defRPr>
            </a:lvl2pPr>
            <a:lvl3pPr marL="1143000" indent="-228600">
              <a:lnSpc>
                <a:spcPct val="90000"/>
              </a:lnSpc>
              <a:spcBef>
                <a:spcPts val="500"/>
              </a:spcBef>
              <a:buFont typeface="Arial" panose="020B0604020202020204" pitchFamily="34" charset="0"/>
              <a:buChar char="•"/>
              <a:defRPr sz="2000">
                <a:solidFill>
                  <a:schemeClr val="tx1"/>
                </a:solidFill>
                <a:latin typeface="Roboto Condensed Light" panose="02000000000000000000" pitchFamily="2" charset="0"/>
              </a:defRPr>
            </a:lvl3pPr>
            <a:lvl4pPr marL="16002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4pPr>
            <a:lvl5pPr marL="20574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9pPr>
          </a:lstStyle>
          <a:p>
            <a:pPr algn="just">
              <a:spcBef>
                <a:spcPct val="0"/>
              </a:spcBef>
              <a:buFont typeface="Arial" panose="020B0604020202020204" pitchFamily="34" charset="0"/>
              <a:buNone/>
            </a:pPr>
            <a:r>
              <a:rPr lang="ru-RU" altLang="uk-UA" sz="1200" dirty="0" smtClean="0">
                <a:solidFill>
                  <a:srgbClr val="002949"/>
                </a:solidFill>
                <a:ea typeface="Roboto Condensed Light" panose="02000000000000000000" pitchFamily="2" charset="0"/>
                <a:cs typeface="Roboto Condensed Light" panose="02000000000000000000" pitchFamily="2" charset="0"/>
              </a:rPr>
              <a:t>Звіт про виконання судового рішення у публічно-правових спорах: стандарти ВС та проблеми застосування</a:t>
            </a:r>
            <a:endParaRPr lang="ru-RU" altLang="uk-UA" sz="1200" dirty="0">
              <a:solidFill>
                <a:srgbClr val="002949"/>
              </a:solidFill>
              <a:ea typeface="Roboto Condensed Light" panose="02000000000000000000" pitchFamily="2" charset="0"/>
              <a:cs typeface="Roboto Condensed Light" panose="02000000000000000000" pitchFamily="2" charset="0"/>
            </a:endParaRPr>
          </a:p>
        </p:txBody>
      </p:sp>
      <p:sp>
        <p:nvSpPr>
          <p:cNvPr id="7173" name="Заголовок 2"/>
          <p:cNvSpPr>
            <a:spLocks noGrp="1"/>
          </p:cNvSpPr>
          <p:nvPr>
            <p:ph type="title"/>
          </p:nvPr>
        </p:nvSpPr>
        <p:spPr>
          <a:xfrm>
            <a:off x="719138" y="320040"/>
            <a:ext cx="10515600" cy="1082040"/>
          </a:xfrm>
        </p:spPr>
        <p:txBody>
          <a:bodyPr/>
          <a:lstStyle/>
          <a:p>
            <a:pPr algn="ctr"/>
            <a:r>
              <a:rPr lang="en-US" altLang="uk-UA" sz="3400" b="1" dirty="0">
                <a:solidFill>
                  <a:srgbClr val="004E9E"/>
                </a:solidFill>
              </a:rPr>
              <a:t>Висновок № 13 (2010) КРЄС “On the role of judges in the enforcement of judicial decisions” CCJE(2010)2 </a:t>
            </a:r>
            <a:r>
              <a:rPr lang="en-US" altLang="uk-UA" sz="3400" b="1" dirty="0" smtClean="0">
                <a:solidFill>
                  <a:srgbClr val="004E9E"/>
                </a:solidFill>
              </a:rPr>
              <a:t>Final</a:t>
            </a:r>
            <a:endParaRPr lang="uk-UA" altLang="uk-UA" sz="3400" b="1" dirty="0">
              <a:solidFill>
                <a:srgbClr val="004E9E"/>
              </a:solidFill>
            </a:endParaRPr>
          </a:p>
        </p:txBody>
      </p:sp>
      <p:sp>
        <p:nvSpPr>
          <p:cNvPr id="7174" name="Объект 3"/>
          <p:cNvSpPr>
            <a:spLocks noGrp="1"/>
          </p:cNvSpPr>
          <p:nvPr>
            <p:ph idx="1"/>
          </p:nvPr>
        </p:nvSpPr>
        <p:spPr>
          <a:xfrm>
            <a:off x="465138" y="1402080"/>
            <a:ext cx="11139487" cy="4476434"/>
          </a:xfrm>
        </p:spPr>
        <p:txBody>
          <a:bodyPr/>
          <a:lstStyle/>
          <a:p>
            <a:pPr marL="0" indent="0" algn="just">
              <a:buNone/>
            </a:pPr>
            <a:r>
              <a:rPr lang="en-US" altLang="uk-UA" sz="3000" dirty="0">
                <a:solidFill>
                  <a:srgbClr val="002949"/>
                </a:solidFill>
              </a:rPr>
              <a:t>CCJE </a:t>
            </a:r>
            <a:r>
              <a:rPr lang="uk-UA" altLang="uk-UA" sz="3000" dirty="0">
                <a:solidFill>
                  <a:srgbClr val="002949"/>
                </a:solidFill>
              </a:rPr>
              <a:t>підкреслює, що суддя має відігравати активну роль у випадках, коли виконання рішення не розпочато, затримується або коли під час виконання виникає спір. </a:t>
            </a:r>
            <a:endParaRPr lang="uk-UA" altLang="uk-UA" sz="3000" dirty="0" smtClean="0">
              <a:solidFill>
                <a:srgbClr val="002949"/>
              </a:solidFill>
            </a:endParaRPr>
          </a:p>
          <a:p>
            <a:pPr marL="0" indent="0" algn="just">
              <a:buNone/>
            </a:pPr>
            <a:r>
              <a:rPr lang="uk-UA" altLang="uk-UA" sz="3000" dirty="0" smtClean="0">
                <a:solidFill>
                  <a:srgbClr val="002949"/>
                </a:solidFill>
              </a:rPr>
              <a:t>На </a:t>
            </a:r>
            <a:r>
              <a:rPr lang="uk-UA" altLang="uk-UA" sz="3000" dirty="0">
                <a:solidFill>
                  <a:srgbClr val="002949"/>
                </a:solidFill>
              </a:rPr>
              <a:t>завершальній стадії саме суд має мати повноваження використати всі доступні процесуальні засоби для забезпечення виконання рішення, включно з реагуванням на зволікання чи зловживання. </a:t>
            </a:r>
            <a:endParaRPr lang="uk-UA" altLang="uk-UA" sz="3000" dirty="0" smtClean="0">
              <a:solidFill>
                <a:srgbClr val="002949"/>
              </a:solidFill>
            </a:endParaRPr>
          </a:p>
          <a:p>
            <a:pPr marL="0" indent="0" algn="just">
              <a:buNone/>
            </a:pPr>
            <a:r>
              <a:rPr lang="uk-UA" altLang="uk-UA" sz="3000" dirty="0" smtClean="0">
                <a:solidFill>
                  <a:srgbClr val="002949"/>
                </a:solidFill>
              </a:rPr>
              <a:t>Це </a:t>
            </a:r>
            <a:r>
              <a:rPr lang="uk-UA" altLang="uk-UA" sz="3000" dirty="0">
                <a:solidFill>
                  <a:srgbClr val="002949"/>
                </a:solidFill>
              </a:rPr>
              <a:t>напряму кореспондує з інститутом звіту про виконання судового рішення як засобом переходу від формального контролю до реального поновлення права.</a:t>
            </a:r>
            <a:endParaRPr lang="uk-UA" sz="3000" dirty="0"/>
          </a:p>
        </p:txBody>
      </p:sp>
      <p:sp>
        <p:nvSpPr>
          <p:cNvPr id="7175" name="Місце для номера слайда 2"/>
          <p:cNvSpPr>
            <a:spLocks noGrp="1" noChangeArrowheads="1"/>
          </p:cNvSpPr>
          <p:nvPr>
            <p:ph type="sldNum" sz="quarter" idx="12"/>
          </p:nvPr>
        </p:nvSpPr>
        <p:spPr bwMode="auto">
          <a:xfrm>
            <a:off x="8897938" y="5999163"/>
            <a:ext cx="27432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Roboto Condensed Light" panose="02000000000000000000" pitchFamily="2" charset="0"/>
              </a:defRPr>
            </a:lvl1pPr>
            <a:lvl2pPr marL="742950" indent="-285750">
              <a:lnSpc>
                <a:spcPct val="90000"/>
              </a:lnSpc>
              <a:spcBef>
                <a:spcPts val="500"/>
              </a:spcBef>
              <a:buFont typeface="Arial" panose="020B0604020202020204" pitchFamily="34" charset="0"/>
              <a:buChar char="•"/>
              <a:defRPr sz="2400">
                <a:solidFill>
                  <a:schemeClr val="tx1"/>
                </a:solidFill>
                <a:latin typeface="Roboto Condensed Light" panose="02000000000000000000" pitchFamily="2" charset="0"/>
              </a:defRPr>
            </a:lvl2pPr>
            <a:lvl3pPr marL="1143000" indent="-228600">
              <a:lnSpc>
                <a:spcPct val="90000"/>
              </a:lnSpc>
              <a:spcBef>
                <a:spcPts val="500"/>
              </a:spcBef>
              <a:buFont typeface="Arial" panose="020B0604020202020204" pitchFamily="34" charset="0"/>
              <a:buChar char="•"/>
              <a:defRPr sz="2000">
                <a:solidFill>
                  <a:schemeClr val="tx1"/>
                </a:solidFill>
                <a:latin typeface="Roboto Condensed Light" panose="02000000000000000000" pitchFamily="2" charset="0"/>
              </a:defRPr>
            </a:lvl3pPr>
            <a:lvl4pPr marL="16002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4pPr>
            <a:lvl5pPr marL="20574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9pPr>
          </a:lstStyle>
          <a:p>
            <a:pPr>
              <a:lnSpc>
                <a:spcPct val="100000"/>
              </a:lnSpc>
              <a:spcBef>
                <a:spcPct val="0"/>
              </a:spcBef>
              <a:buFontTx/>
              <a:buNone/>
            </a:pPr>
            <a:fld id="{B1C7F860-905B-4F7D-8EB2-945D9C2B2581}" type="slidenum">
              <a:rPr lang="uk-UA" altLang="uk-UA" sz="1200">
                <a:solidFill>
                  <a:srgbClr val="898989"/>
                </a:solidFill>
              </a:rPr>
              <a:pPr>
                <a:lnSpc>
                  <a:spcPct val="100000"/>
                </a:lnSpc>
                <a:spcBef>
                  <a:spcPct val="0"/>
                </a:spcBef>
                <a:buFontTx/>
                <a:buNone/>
              </a:pPr>
              <a:t>3</a:t>
            </a:fld>
            <a:endParaRPr lang="uk-UA" altLang="uk-UA" sz="1200" dirty="0">
              <a:solidFill>
                <a:srgbClr val="898989"/>
              </a:solidFill>
            </a:endParaRPr>
          </a:p>
        </p:txBody>
      </p:sp>
    </p:spTree>
    <p:extLst>
      <p:ext uri="{BB962C8B-B14F-4D97-AF65-F5344CB8AC3E}">
        <p14:creationId xmlns:p14="http://schemas.microsoft.com/office/powerpoint/2010/main" val="375007857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7" name="Straight Connector 8"/>
          <p:cNvCxnSpPr/>
          <p:nvPr/>
        </p:nvCxnSpPr>
        <p:spPr>
          <a:xfrm>
            <a:off x="550863" y="6281738"/>
            <a:ext cx="336550" cy="0"/>
          </a:xfrm>
          <a:prstGeom prst="line">
            <a:avLst/>
          </a:prstGeom>
          <a:ln w="14224">
            <a:solidFill>
              <a:srgbClr val="00274E"/>
            </a:solidFill>
          </a:ln>
        </p:spPr>
        <p:style>
          <a:lnRef idx="1">
            <a:schemeClr val="accent1"/>
          </a:lnRef>
          <a:fillRef idx="0">
            <a:schemeClr val="accent1"/>
          </a:fillRef>
          <a:effectRef idx="0">
            <a:schemeClr val="accent1"/>
          </a:effectRef>
          <a:fontRef idx="minor">
            <a:schemeClr val="tx1"/>
          </a:fontRef>
        </p:style>
      </p:cxnSp>
      <p:sp>
        <p:nvSpPr>
          <p:cNvPr id="7171" name="Subtitle 2"/>
          <p:cNvSpPr txBox="1">
            <a:spLocks noChangeArrowheads="1"/>
          </p:cNvSpPr>
          <p:nvPr/>
        </p:nvSpPr>
        <p:spPr bwMode="auto">
          <a:xfrm>
            <a:off x="452438" y="5919788"/>
            <a:ext cx="1158875" cy="403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defTabSz="1008063">
              <a:lnSpc>
                <a:spcPct val="90000"/>
              </a:lnSpc>
              <a:spcBef>
                <a:spcPts val="1000"/>
              </a:spcBef>
              <a:buFont typeface="Arial" panose="020B0604020202020204" pitchFamily="34" charset="0"/>
              <a:buChar char="•"/>
              <a:defRPr sz="2800">
                <a:solidFill>
                  <a:schemeClr val="tx1"/>
                </a:solidFill>
                <a:latin typeface="Roboto Condensed Light" panose="02000000000000000000" pitchFamily="2" charset="0"/>
              </a:defRPr>
            </a:lvl1pPr>
            <a:lvl2pPr marL="742950" indent="-285750" defTabSz="1008063">
              <a:lnSpc>
                <a:spcPct val="90000"/>
              </a:lnSpc>
              <a:spcBef>
                <a:spcPts val="500"/>
              </a:spcBef>
              <a:buFont typeface="Arial" panose="020B0604020202020204" pitchFamily="34" charset="0"/>
              <a:buChar char="•"/>
              <a:defRPr sz="2400">
                <a:solidFill>
                  <a:schemeClr val="tx1"/>
                </a:solidFill>
                <a:latin typeface="Roboto Condensed Light" panose="02000000000000000000" pitchFamily="2" charset="0"/>
              </a:defRPr>
            </a:lvl2pPr>
            <a:lvl3pPr marL="1143000" indent="-228600" defTabSz="1008063">
              <a:lnSpc>
                <a:spcPct val="90000"/>
              </a:lnSpc>
              <a:spcBef>
                <a:spcPts val="500"/>
              </a:spcBef>
              <a:buFont typeface="Arial" panose="020B0604020202020204" pitchFamily="34" charset="0"/>
              <a:buChar char="•"/>
              <a:defRPr sz="2000">
                <a:solidFill>
                  <a:schemeClr val="tx1"/>
                </a:solidFill>
                <a:latin typeface="Roboto Condensed Light" panose="02000000000000000000" pitchFamily="2" charset="0"/>
              </a:defRPr>
            </a:lvl3pPr>
            <a:lvl4pPr marL="1600200" indent="-228600" defTabSz="1008063">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4pPr>
            <a:lvl5pPr marL="2057400" indent="-228600" defTabSz="1008063">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5pPr>
            <a:lvl6pPr marL="2514600" indent="-228600" defTabSz="1008063"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6pPr>
            <a:lvl7pPr marL="2971800" indent="-228600" defTabSz="1008063"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7pPr>
            <a:lvl8pPr marL="3429000" indent="-228600" defTabSz="1008063"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8pPr>
            <a:lvl9pPr marL="3886200" indent="-228600" defTabSz="1008063"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9pPr>
          </a:lstStyle>
          <a:p>
            <a:pPr>
              <a:lnSpc>
                <a:spcPct val="114000"/>
              </a:lnSpc>
              <a:spcBef>
                <a:spcPct val="0"/>
              </a:spcBef>
              <a:buFont typeface="Arial" panose="020B0604020202020204" pitchFamily="34" charset="0"/>
              <a:buNone/>
            </a:pPr>
            <a:r>
              <a:rPr lang="uk-UA" altLang="ru-RU" sz="1200" dirty="0">
                <a:solidFill>
                  <a:srgbClr val="00274E"/>
                </a:solidFill>
              </a:rPr>
              <a:t>Верховний Суд</a:t>
            </a:r>
            <a:endParaRPr lang="en-US" altLang="ru-RU" sz="1200" dirty="0">
              <a:solidFill>
                <a:srgbClr val="00274E"/>
              </a:solidFill>
            </a:endParaRPr>
          </a:p>
        </p:txBody>
      </p:sp>
      <p:sp>
        <p:nvSpPr>
          <p:cNvPr id="7172" name="Text Placeholder 12"/>
          <p:cNvSpPr txBox="1">
            <a:spLocks noChangeArrowheads="1"/>
          </p:cNvSpPr>
          <p:nvPr/>
        </p:nvSpPr>
        <p:spPr bwMode="auto">
          <a:xfrm>
            <a:off x="1876425" y="5999163"/>
            <a:ext cx="9042400" cy="323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Roboto Condensed Light" panose="02000000000000000000" pitchFamily="2" charset="0"/>
              </a:defRPr>
            </a:lvl1pPr>
            <a:lvl2pPr marL="742950" indent="-285750">
              <a:lnSpc>
                <a:spcPct val="90000"/>
              </a:lnSpc>
              <a:spcBef>
                <a:spcPts val="500"/>
              </a:spcBef>
              <a:buFont typeface="Arial" panose="020B0604020202020204" pitchFamily="34" charset="0"/>
              <a:buChar char="•"/>
              <a:defRPr sz="2400">
                <a:solidFill>
                  <a:schemeClr val="tx1"/>
                </a:solidFill>
                <a:latin typeface="Roboto Condensed Light" panose="02000000000000000000" pitchFamily="2" charset="0"/>
              </a:defRPr>
            </a:lvl2pPr>
            <a:lvl3pPr marL="1143000" indent="-228600">
              <a:lnSpc>
                <a:spcPct val="90000"/>
              </a:lnSpc>
              <a:spcBef>
                <a:spcPts val="500"/>
              </a:spcBef>
              <a:buFont typeface="Arial" panose="020B0604020202020204" pitchFamily="34" charset="0"/>
              <a:buChar char="•"/>
              <a:defRPr sz="2000">
                <a:solidFill>
                  <a:schemeClr val="tx1"/>
                </a:solidFill>
                <a:latin typeface="Roboto Condensed Light" panose="02000000000000000000" pitchFamily="2" charset="0"/>
              </a:defRPr>
            </a:lvl3pPr>
            <a:lvl4pPr marL="16002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4pPr>
            <a:lvl5pPr marL="20574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9pPr>
          </a:lstStyle>
          <a:p>
            <a:pPr algn="just">
              <a:spcBef>
                <a:spcPct val="0"/>
              </a:spcBef>
              <a:buFont typeface="Arial" panose="020B0604020202020204" pitchFamily="34" charset="0"/>
              <a:buNone/>
            </a:pPr>
            <a:r>
              <a:rPr lang="ru-RU" altLang="uk-UA" sz="1200" dirty="0" smtClean="0">
                <a:solidFill>
                  <a:srgbClr val="002949"/>
                </a:solidFill>
                <a:ea typeface="Roboto Condensed Light" panose="02000000000000000000" pitchFamily="2" charset="0"/>
                <a:cs typeface="Roboto Condensed Light" panose="02000000000000000000" pitchFamily="2" charset="0"/>
              </a:rPr>
              <a:t>Звіт про виконання судового рішення у публічно-правових спорах: стандарти ВС та проблеми застосування</a:t>
            </a:r>
            <a:endParaRPr lang="ru-RU" altLang="uk-UA" sz="1200" dirty="0">
              <a:solidFill>
                <a:srgbClr val="002949"/>
              </a:solidFill>
              <a:ea typeface="Roboto Condensed Light" panose="02000000000000000000" pitchFamily="2" charset="0"/>
              <a:cs typeface="Roboto Condensed Light" panose="02000000000000000000" pitchFamily="2" charset="0"/>
            </a:endParaRPr>
          </a:p>
        </p:txBody>
      </p:sp>
      <p:sp>
        <p:nvSpPr>
          <p:cNvPr id="7173" name="Заголовок 2"/>
          <p:cNvSpPr>
            <a:spLocks noGrp="1"/>
          </p:cNvSpPr>
          <p:nvPr>
            <p:ph type="title"/>
          </p:nvPr>
        </p:nvSpPr>
        <p:spPr>
          <a:xfrm>
            <a:off x="719138" y="320040"/>
            <a:ext cx="10515600" cy="1082040"/>
          </a:xfrm>
        </p:spPr>
        <p:txBody>
          <a:bodyPr/>
          <a:lstStyle/>
          <a:p>
            <a:pPr algn="ctr"/>
            <a:r>
              <a:rPr lang="en-US" altLang="uk-UA" sz="4000" b="1" dirty="0">
                <a:solidFill>
                  <a:srgbClr val="004E9E"/>
                </a:solidFill>
              </a:rPr>
              <a:t>Висновок № 11 (2008) КРЄС “On the quality of judicial decisions” CCJE(2008)5</a:t>
            </a:r>
            <a:endParaRPr lang="uk-UA" altLang="uk-UA" sz="4000" b="1" dirty="0">
              <a:solidFill>
                <a:srgbClr val="004E9E"/>
              </a:solidFill>
            </a:endParaRPr>
          </a:p>
        </p:txBody>
      </p:sp>
      <p:sp>
        <p:nvSpPr>
          <p:cNvPr id="7174" name="Объект 3"/>
          <p:cNvSpPr>
            <a:spLocks noGrp="1"/>
          </p:cNvSpPr>
          <p:nvPr>
            <p:ph idx="1"/>
          </p:nvPr>
        </p:nvSpPr>
        <p:spPr>
          <a:xfrm>
            <a:off x="465138" y="1402080"/>
            <a:ext cx="11139487" cy="4476434"/>
          </a:xfrm>
        </p:spPr>
        <p:txBody>
          <a:bodyPr/>
          <a:lstStyle/>
          <a:p>
            <a:pPr marL="0" indent="0" algn="just">
              <a:buNone/>
            </a:pPr>
            <a:r>
              <a:rPr lang="uk-UA" altLang="uk-UA" sz="3400" dirty="0" smtClean="0">
                <a:solidFill>
                  <a:srgbClr val="002949"/>
                </a:solidFill>
              </a:rPr>
              <a:t>Якісне судове рішення має бути не лише законним і мотивованим, а й сформульованим так, щоб його можна було реально виконати. </a:t>
            </a:r>
          </a:p>
          <a:p>
            <a:pPr marL="0" indent="0" algn="just">
              <a:buNone/>
            </a:pPr>
            <a:r>
              <a:rPr lang="uk-UA" altLang="uk-UA" sz="3400" dirty="0" smtClean="0">
                <a:solidFill>
                  <a:srgbClr val="002949"/>
                </a:solidFill>
              </a:rPr>
              <a:t>Нечітке або двозначне формулювання резолютивної частини підриває ефективність і авторитет судового процесу. </a:t>
            </a:r>
          </a:p>
          <a:p>
            <a:pPr marL="0" indent="0" algn="just">
              <a:buNone/>
            </a:pPr>
            <a:r>
              <a:rPr lang="uk-UA" altLang="uk-UA" sz="3400" dirty="0" smtClean="0">
                <a:solidFill>
                  <a:srgbClr val="002949"/>
                </a:solidFill>
              </a:rPr>
              <a:t>Навіть якісне рішення у немайновому спорі може залишитися марним без простої та ефективної процедури його виконання під судовим наглядом. </a:t>
            </a:r>
            <a:endParaRPr lang="uk-UA" sz="3400" dirty="0"/>
          </a:p>
        </p:txBody>
      </p:sp>
      <p:sp>
        <p:nvSpPr>
          <p:cNvPr id="7175" name="Місце для номера слайда 2"/>
          <p:cNvSpPr>
            <a:spLocks noGrp="1" noChangeArrowheads="1"/>
          </p:cNvSpPr>
          <p:nvPr>
            <p:ph type="sldNum" sz="quarter" idx="12"/>
          </p:nvPr>
        </p:nvSpPr>
        <p:spPr bwMode="auto">
          <a:xfrm>
            <a:off x="8897938" y="5999163"/>
            <a:ext cx="27432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Roboto Condensed Light" panose="02000000000000000000" pitchFamily="2" charset="0"/>
              </a:defRPr>
            </a:lvl1pPr>
            <a:lvl2pPr marL="742950" indent="-285750">
              <a:lnSpc>
                <a:spcPct val="90000"/>
              </a:lnSpc>
              <a:spcBef>
                <a:spcPts val="500"/>
              </a:spcBef>
              <a:buFont typeface="Arial" panose="020B0604020202020204" pitchFamily="34" charset="0"/>
              <a:buChar char="•"/>
              <a:defRPr sz="2400">
                <a:solidFill>
                  <a:schemeClr val="tx1"/>
                </a:solidFill>
                <a:latin typeface="Roboto Condensed Light" panose="02000000000000000000" pitchFamily="2" charset="0"/>
              </a:defRPr>
            </a:lvl2pPr>
            <a:lvl3pPr marL="1143000" indent="-228600">
              <a:lnSpc>
                <a:spcPct val="90000"/>
              </a:lnSpc>
              <a:spcBef>
                <a:spcPts val="500"/>
              </a:spcBef>
              <a:buFont typeface="Arial" panose="020B0604020202020204" pitchFamily="34" charset="0"/>
              <a:buChar char="•"/>
              <a:defRPr sz="2000">
                <a:solidFill>
                  <a:schemeClr val="tx1"/>
                </a:solidFill>
                <a:latin typeface="Roboto Condensed Light" panose="02000000000000000000" pitchFamily="2" charset="0"/>
              </a:defRPr>
            </a:lvl3pPr>
            <a:lvl4pPr marL="16002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4pPr>
            <a:lvl5pPr marL="20574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9pPr>
          </a:lstStyle>
          <a:p>
            <a:pPr>
              <a:lnSpc>
                <a:spcPct val="100000"/>
              </a:lnSpc>
              <a:spcBef>
                <a:spcPct val="0"/>
              </a:spcBef>
              <a:buFontTx/>
              <a:buNone/>
            </a:pPr>
            <a:fld id="{B1C7F860-905B-4F7D-8EB2-945D9C2B2581}" type="slidenum">
              <a:rPr lang="uk-UA" altLang="uk-UA" sz="1200">
                <a:solidFill>
                  <a:srgbClr val="898989"/>
                </a:solidFill>
              </a:rPr>
              <a:pPr>
                <a:lnSpc>
                  <a:spcPct val="100000"/>
                </a:lnSpc>
                <a:spcBef>
                  <a:spcPct val="0"/>
                </a:spcBef>
                <a:buFontTx/>
                <a:buNone/>
              </a:pPr>
              <a:t>4</a:t>
            </a:fld>
            <a:endParaRPr lang="uk-UA" altLang="uk-UA" sz="1200" dirty="0">
              <a:solidFill>
                <a:srgbClr val="898989"/>
              </a:solidFill>
            </a:endParaRPr>
          </a:p>
        </p:txBody>
      </p:sp>
    </p:spTree>
    <p:extLst>
      <p:ext uri="{BB962C8B-B14F-4D97-AF65-F5344CB8AC3E}">
        <p14:creationId xmlns:p14="http://schemas.microsoft.com/office/powerpoint/2010/main" val="185631739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7" name="Straight Connector 8"/>
          <p:cNvCxnSpPr/>
          <p:nvPr/>
        </p:nvCxnSpPr>
        <p:spPr>
          <a:xfrm>
            <a:off x="550863" y="6281738"/>
            <a:ext cx="336550" cy="0"/>
          </a:xfrm>
          <a:prstGeom prst="line">
            <a:avLst/>
          </a:prstGeom>
          <a:ln w="14224">
            <a:solidFill>
              <a:srgbClr val="00274E"/>
            </a:solidFill>
          </a:ln>
        </p:spPr>
        <p:style>
          <a:lnRef idx="1">
            <a:schemeClr val="accent1"/>
          </a:lnRef>
          <a:fillRef idx="0">
            <a:schemeClr val="accent1"/>
          </a:fillRef>
          <a:effectRef idx="0">
            <a:schemeClr val="accent1"/>
          </a:effectRef>
          <a:fontRef idx="minor">
            <a:schemeClr val="tx1"/>
          </a:fontRef>
        </p:style>
      </p:cxnSp>
      <p:sp>
        <p:nvSpPr>
          <p:cNvPr id="7171" name="Subtitle 2"/>
          <p:cNvSpPr txBox="1">
            <a:spLocks noChangeArrowheads="1"/>
          </p:cNvSpPr>
          <p:nvPr/>
        </p:nvSpPr>
        <p:spPr bwMode="auto">
          <a:xfrm>
            <a:off x="452438" y="5919788"/>
            <a:ext cx="1158875" cy="403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defTabSz="1008063">
              <a:lnSpc>
                <a:spcPct val="90000"/>
              </a:lnSpc>
              <a:spcBef>
                <a:spcPts val="1000"/>
              </a:spcBef>
              <a:buFont typeface="Arial" panose="020B0604020202020204" pitchFamily="34" charset="0"/>
              <a:buChar char="•"/>
              <a:defRPr sz="2800">
                <a:solidFill>
                  <a:schemeClr val="tx1"/>
                </a:solidFill>
                <a:latin typeface="Roboto Condensed Light" panose="02000000000000000000" pitchFamily="2" charset="0"/>
              </a:defRPr>
            </a:lvl1pPr>
            <a:lvl2pPr marL="742950" indent="-285750" defTabSz="1008063">
              <a:lnSpc>
                <a:spcPct val="90000"/>
              </a:lnSpc>
              <a:spcBef>
                <a:spcPts val="500"/>
              </a:spcBef>
              <a:buFont typeface="Arial" panose="020B0604020202020204" pitchFamily="34" charset="0"/>
              <a:buChar char="•"/>
              <a:defRPr sz="2400">
                <a:solidFill>
                  <a:schemeClr val="tx1"/>
                </a:solidFill>
                <a:latin typeface="Roboto Condensed Light" panose="02000000000000000000" pitchFamily="2" charset="0"/>
              </a:defRPr>
            </a:lvl2pPr>
            <a:lvl3pPr marL="1143000" indent="-228600" defTabSz="1008063">
              <a:lnSpc>
                <a:spcPct val="90000"/>
              </a:lnSpc>
              <a:spcBef>
                <a:spcPts val="500"/>
              </a:spcBef>
              <a:buFont typeface="Arial" panose="020B0604020202020204" pitchFamily="34" charset="0"/>
              <a:buChar char="•"/>
              <a:defRPr sz="2000">
                <a:solidFill>
                  <a:schemeClr val="tx1"/>
                </a:solidFill>
                <a:latin typeface="Roboto Condensed Light" panose="02000000000000000000" pitchFamily="2" charset="0"/>
              </a:defRPr>
            </a:lvl3pPr>
            <a:lvl4pPr marL="1600200" indent="-228600" defTabSz="1008063">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4pPr>
            <a:lvl5pPr marL="2057400" indent="-228600" defTabSz="1008063">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5pPr>
            <a:lvl6pPr marL="2514600" indent="-228600" defTabSz="1008063"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6pPr>
            <a:lvl7pPr marL="2971800" indent="-228600" defTabSz="1008063"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7pPr>
            <a:lvl8pPr marL="3429000" indent="-228600" defTabSz="1008063"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8pPr>
            <a:lvl9pPr marL="3886200" indent="-228600" defTabSz="1008063"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9pPr>
          </a:lstStyle>
          <a:p>
            <a:pPr>
              <a:lnSpc>
                <a:spcPct val="114000"/>
              </a:lnSpc>
              <a:spcBef>
                <a:spcPct val="0"/>
              </a:spcBef>
              <a:buFont typeface="Arial" panose="020B0604020202020204" pitchFamily="34" charset="0"/>
              <a:buNone/>
            </a:pPr>
            <a:r>
              <a:rPr lang="uk-UA" altLang="ru-RU" sz="1200" dirty="0">
                <a:solidFill>
                  <a:srgbClr val="00274E"/>
                </a:solidFill>
              </a:rPr>
              <a:t>Верховний Суд</a:t>
            </a:r>
            <a:endParaRPr lang="en-US" altLang="ru-RU" sz="1200" dirty="0">
              <a:solidFill>
                <a:srgbClr val="00274E"/>
              </a:solidFill>
            </a:endParaRPr>
          </a:p>
        </p:txBody>
      </p:sp>
      <p:sp>
        <p:nvSpPr>
          <p:cNvPr id="7172" name="Text Placeholder 12"/>
          <p:cNvSpPr txBox="1">
            <a:spLocks noChangeArrowheads="1"/>
          </p:cNvSpPr>
          <p:nvPr/>
        </p:nvSpPr>
        <p:spPr bwMode="auto">
          <a:xfrm>
            <a:off x="1876425" y="5999163"/>
            <a:ext cx="9042400" cy="323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Roboto Condensed Light" panose="02000000000000000000" pitchFamily="2" charset="0"/>
              </a:defRPr>
            </a:lvl1pPr>
            <a:lvl2pPr marL="742950" indent="-285750">
              <a:lnSpc>
                <a:spcPct val="90000"/>
              </a:lnSpc>
              <a:spcBef>
                <a:spcPts val="500"/>
              </a:spcBef>
              <a:buFont typeface="Arial" panose="020B0604020202020204" pitchFamily="34" charset="0"/>
              <a:buChar char="•"/>
              <a:defRPr sz="2400">
                <a:solidFill>
                  <a:schemeClr val="tx1"/>
                </a:solidFill>
                <a:latin typeface="Roboto Condensed Light" panose="02000000000000000000" pitchFamily="2" charset="0"/>
              </a:defRPr>
            </a:lvl2pPr>
            <a:lvl3pPr marL="1143000" indent="-228600">
              <a:lnSpc>
                <a:spcPct val="90000"/>
              </a:lnSpc>
              <a:spcBef>
                <a:spcPts val="500"/>
              </a:spcBef>
              <a:buFont typeface="Arial" panose="020B0604020202020204" pitchFamily="34" charset="0"/>
              <a:buChar char="•"/>
              <a:defRPr sz="2000">
                <a:solidFill>
                  <a:schemeClr val="tx1"/>
                </a:solidFill>
                <a:latin typeface="Roboto Condensed Light" panose="02000000000000000000" pitchFamily="2" charset="0"/>
              </a:defRPr>
            </a:lvl3pPr>
            <a:lvl4pPr marL="16002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4pPr>
            <a:lvl5pPr marL="20574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9pPr>
          </a:lstStyle>
          <a:p>
            <a:pPr algn="just">
              <a:spcBef>
                <a:spcPct val="0"/>
              </a:spcBef>
              <a:buFont typeface="Arial" panose="020B0604020202020204" pitchFamily="34" charset="0"/>
              <a:buNone/>
            </a:pPr>
            <a:r>
              <a:rPr lang="ru-RU" altLang="uk-UA" sz="1200" dirty="0" smtClean="0">
                <a:solidFill>
                  <a:srgbClr val="002949"/>
                </a:solidFill>
                <a:ea typeface="Roboto Condensed Light" panose="02000000000000000000" pitchFamily="2" charset="0"/>
                <a:cs typeface="Roboto Condensed Light" panose="02000000000000000000" pitchFamily="2" charset="0"/>
              </a:rPr>
              <a:t>Звіт про виконання судового рішення у публічно-правових спорах: стандарти ВС та проблеми застосування</a:t>
            </a:r>
            <a:endParaRPr lang="ru-RU" altLang="uk-UA" sz="1200" dirty="0">
              <a:solidFill>
                <a:srgbClr val="002949"/>
              </a:solidFill>
              <a:ea typeface="Roboto Condensed Light" panose="02000000000000000000" pitchFamily="2" charset="0"/>
              <a:cs typeface="Roboto Condensed Light" panose="02000000000000000000" pitchFamily="2" charset="0"/>
            </a:endParaRPr>
          </a:p>
        </p:txBody>
      </p:sp>
      <p:sp>
        <p:nvSpPr>
          <p:cNvPr id="7173" name="Заголовок 2"/>
          <p:cNvSpPr>
            <a:spLocks noGrp="1"/>
          </p:cNvSpPr>
          <p:nvPr>
            <p:ph type="title"/>
          </p:nvPr>
        </p:nvSpPr>
        <p:spPr>
          <a:xfrm>
            <a:off x="719138" y="320040"/>
            <a:ext cx="10515600" cy="1082040"/>
          </a:xfrm>
        </p:spPr>
        <p:txBody>
          <a:bodyPr/>
          <a:lstStyle/>
          <a:p>
            <a:pPr algn="ctr"/>
            <a:r>
              <a:rPr lang="en-US" altLang="uk-UA" sz="3400" b="1" dirty="0">
                <a:solidFill>
                  <a:srgbClr val="004E9E"/>
                </a:solidFill>
              </a:rPr>
              <a:t>Висновок № 20 (2017) КРЄС “The role of courts with respect to the uniform application of the law” CCJE(2017)4</a:t>
            </a:r>
            <a:endParaRPr lang="uk-UA" altLang="uk-UA" sz="3400" b="1" dirty="0">
              <a:solidFill>
                <a:srgbClr val="004E9E"/>
              </a:solidFill>
            </a:endParaRPr>
          </a:p>
        </p:txBody>
      </p:sp>
      <p:sp>
        <p:nvSpPr>
          <p:cNvPr id="7174" name="Объект 3"/>
          <p:cNvSpPr>
            <a:spLocks noGrp="1"/>
          </p:cNvSpPr>
          <p:nvPr>
            <p:ph idx="1"/>
          </p:nvPr>
        </p:nvSpPr>
        <p:spPr>
          <a:xfrm>
            <a:off x="465138" y="1402080"/>
            <a:ext cx="11139487" cy="4476434"/>
          </a:xfrm>
        </p:spPr>
        <p:txBody>
          <a:bodyPr/>
          <a:lstStyle/>
          <a:p>
            <a:pPr marL="0" indent="0" algn="just">
              <a:buNone/>
            </a:pPr>
            <a:r>
              <a:rPr lang="uk-UA" altLang="uk-UA" sz="3200" dirty="0" smtClean="0">
                <a:solidFill>
                  <a:srgbClr val="002949"/>
                </a:solidFill>
              </a:rPr>
              <a:t>Єдність судової практики забезпечує рівність перед законом, правову визначеність і передбачуваність правозастосування. </a:t>
            </a:r>
          </a:p>
          <a:p>
            <a:pPr marL="0" indent="0" algn="just">
              <a:buNone/>
            </a:pPr>
            <a:r>
              <a:rPr lang="uk-UA" altLang="uk-UA" sz="3200" dirty="0" smtClean="0">
                <a:solidFill>
                  <a:srgbClr val="002949"/>
                </a:solidFill>
              </a:rPr>
              <a:t>Тривалі розбіжності у практиці, особливо на рівні судів останньої інстанції, можуть підірвати довіру до судової системи та за певних умов становити проблему з погляду статті 6 Конвенції. </a:t>
            </a:r>
          </a:p>
          <a:p>
            <a:pPr marL="0" indent="0" algn="just">
              <a:buNone/>
            </a:pPr>
            <a:r>
              <a:rPr lang="uk-UA" altLang="uk-UA" sz="3200" dirty="0" smtClean="0">
                <a:solidFill>
                  <a:srgbClr val="002949"/>
                </a:solidFill>
              </a:rPr>
              <a:t>У справах про виконання судових рішень це означає потребу у сталих стандартах оцінки звіту, поважності причин невиконання, пропорційності штрафу та ефективності обраного способу виконання. </a:t>
            </a:r>
            <a:endParaRPr lang="uk-UA" sz="3200" dirty="0"/>
          </a:p>
        </p:txBody>
      </p:sp>
      <p:sp>
        <p:nvSpPr>
          <p:cNvPr id="7175" name="Місце для номера слайда 2"/>
          <p:cNvSpPr>
            <a:spLocks noGrp="1" noChangeArrowheads="1"/>
          </p:cNvSpPr>
          <p:nvPr>
            <p:ph type="sldNum" sz="quarter" idx="12"/>
          </p:nvPr>
        </p:nvSpPr>
        <p:spPr bwMode="auto">
          <a:xfrm>
            <a:off x="8897938" y="5999163"/>
            <a:ext cx="27432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Roboto Condensed Light" panose="02000000000000000000" pitchFamily="2" charset="0"/>
              </a:defRPr>
            </a:lvl1pPr>
            <a:lvl2pPr marL="742950" indent="-285750">
              <a:lnSpc>
                <a:spcPct val="90000"/>
              </a:lnSpc>
              <a:spcBef>
                <a:spcPts val="500"/>
              </a:spcBef>
              <a:buFont typeface="Arial" panose="020B0604020202020204" pitchFamily="34" charset="0"/>
              <a:buChar char="•"/>
              <a:defRPr sz="2400">
                <a:solidFill>
                  <a:schemeClr val="tx1"/>
                </a:solidFill>
                <a:latin typeface="Roboto Condensed Light" panose="02000000000000000000" pitchFamily="2" charset="0"/>
              </a:defRPr>
            </a:lvl2pPr>
            <a:lvl3pPr marL="1143000" indent="-228600">
              <a:lnSpc>
                <a:spcPct val="90000"/>
              </a:lnSpc>
              <a:spcBef>
                <a:spcPts val="500"/>
              </a:spcBef>
              <a:buFont typeface="Arial" panose="020B0604020202020204" pitchFamily="34" charset="0"/>
              <a:buChar char="•"/>
              <a:defRPr sz="2000">
                <a:solidFill>
                  <a:schemeClr val="tx1"/>
                </a:solidFill>
                <a:latin typeface="Roboto Condensed Light" panose="02000000000000000000" pitchFamily="2" charset="0"/>
              </a:defRPr>
            </a:lvl3pPr>
            <a:lvl4pPr marL="16002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4pPr>
            <a:lvl5pPr marL="20574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9pPr>
          </a:lstStyle>
          <a:p>
            <a:pPr>
              <a:lnSpc>
                <a:spcPct val="100000"/>
              </a:lnSpc>
              <a:spcBef>
                <a:spcPct val="0"/>
              </a:spcBef>
              <a:buFontTx/>
              <a:buNone/>
            </a:pPr>
            <a:fld id="{B1C7F860-905B-4F7D-8EB2-945D9C2B2581}" type="slidenum">
              <a:rPr lang="uk-UA" altLang="uk-UA" sz="1200">
                <a:solidFill>
                  <a:srgbClr val="898989"/>
                </a:solidFill>
              </a:rPr>
              <a:pPr>
                <a:lnSpc>
                  <a:spcPct val="100000"/>
                </a:lnSpc>
                <a:spcBef>
                  <a:spcPct val="0"/>
                </a:spcBef>
                <a:buFontTx/>
                <a:buNone/>
              </a:pPr>
              <a:t>5</a:t>
            </a:fld>
            <a:endParaRPr lang="uk-UA" altLang="uk-UA" sz="1200" dirty="0">
              <a:solidFill>
                <a:srgbClr val="898989"/>
              </a:solidFill>
            </a:endParaRPr>
          </a:p>
        </p:txBody>
      </p:sp>
    </p:spTree>
    <p:extLst>
      <p:ext uri="{BB962C8B-B14F-4D97-AF65-F5344CB8AC3E}">
        <p14:creationId xmlns:p14="http://schemas.microsoft.com/office/powerpoint/2010/main" val="127995275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7" name="Straight Connector 8"/>
          <p:cNvCxnSpPr/>
          <p:nvPr/>
        </p:nvCxnSpPr>
        <p:spPr>
          <a:xfrm>
            <a:off x="550863" y="6281738"/>
            <a:ext cx="336550" cy="0"/>
          </a:xfrm>
          <a:prstGeom prst="line">
            <a:avLst/>
          </a:prstGeom>
          <a:ln w="14224">
            <a:solidFill>
              <a:srgbClr val="00274E"/>
            </a:solidFill>
          </a:ln>
        </p:spPr>
        <p:style>
          <a:lnRef idx="1">
            <a:schemeClr val="accent1"/>
          </a:lnRef>
          <a:fillRef idx="0">
            <a:schemeClr val="accent1"/>
          </a:fillRef>
          <a:effectRef idx="0">
            <a:schemeClr val="accent1"/>
          </a:effectRef>
          <a:fontRef idx="minor">
            <a:schemeClr val="tx1"/>
          </a:fontRef>
        </p:style>
      </p:cxnSp>
      <p:sp>
        <p:nvSpPr>
          <p:cNvPr id="7171" name="Subtitle 2"/>
          <p:cNvSpPr txBox="1">
            <a:spLocks noChangeArrowheads="1"/>
          </p:cNvSpPr>
          <p:nvPr/>
        </p:nvSpPr>
        <p:spPr bwMode="auto">
          <a:xfrm>
            <a:off x="452438" y="5919788"/>
            <a:ext cx="1158875" cy="403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defTabSz="1008063">
              <a:lnSpc>
                <a:spcPct val="90000"/>
              </a:lnSpc>
              <a:spcBef>
                <a:spcPts val="1000"/>
              </a:spcBef>
              <a:buFont typeface="Arial" panose="020B0604020202020204" pitchFamily="34" charset="0"/>
              <a:buChar char="•"/>
              <a:defRPr sz="2800">
                <a:solidFill>
                  <a:schemeClr val="tx1"/>
                </a:solidFill>
                <a:latin typeface="Roboto Condensed Light" panose="02000000000000000000" pitchFamily="2" charset="0"/>
              </a:defRPr>
            </a:lvl1pPr>
            <a:lvl2pPr marL="742950" indent="-285750" defTabSz="1008063">
              <a:lnSpc>
                <a:spcPct val="90000"/>
              </a:lnSpc>
              <a:spcBef>
                <a:spcPts val="500"/>
              </a:spcBef>
              <a:buFont typeface="Arial" panose="020B0604020202020204" pitchFamily="34" charset="0"/>
              <a:buChar char="•"/>
              <a:defRPr sz="2400">
                <a:solidFill>
                  <a:schemeClr val="tx1"/>
                </a:solidFill>
                <a:latin typeface="Roboto Condensed Light" panose="02000000000000000000" pitchFamily="2" charset="0"/>
              </a:defRPr>
            </a:lvl2pPr>
            <a:lvl3pPr marL="1143000" indent="-228600" defTabSz="1008063">
              <a:lnSpc>
                <a:spcPct val="90000"/>
              </a:lnSpc>
              <a:spcBef>
                <a:spcPts val="500"/>
              </a:spcBef>
              <a:buFont typeface="Arial" panose="020B0604020202020204" pitchFamily="34" charset="0"/>
              <a:buChar char="•"/>
              <a:defRPr sz="2000">
                <a:solidFill>
                  <a:schemeClr val="tx1"/>
                </a:solidFill>
                <a:latin typeface="Roboto Condensed Light" panose="02000000000000000000" pitchFamily="2" charset="0"/>
              </a:defRPr>
            </a:lvl3pPr>
            <a:lvl4pPr marL="1600200" indent="-228600" defTabSz="1008063">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4pPr>
            <a:lvl5pPr marL="2057400" indent="-228600" defTabSz="1008063">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5pPr>
            <a:lvl6pPr marL="2514600" indent="-228600" defTabSz="1008063"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6pPr>
            <a:lvl7pPr marL="2971800" indent="-228600" defTabSz="1008063"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7pPr>
            <a:lvl8pPr marL="3429000" indent="-228600" defTabSz="1008063"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8pPr>
            <a:lvl9pPr marL="3886200" indent="-228600" defTabSz="1008063"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9pPr>
          </a:lstStyle>
          <a:p>
            <a:pPr>
              <a:lnSpc>
                <a:spcPct val="114000"/>
              </a:lnSpc>
              <a:spcBef>
                <a:spcPct val="0"/>
              </a:spcBef>
              <a:buFont typeface="Arial" panose="020B0604020202020204" pitchFamily="34" charset="0"/>
              <a:buNone/>
            </a:pPr>
            <a:r>
              <a:rPr lang="uk-UA" altLang="ru-RU" sz="1200" dirty="0">
                <a:solidFill>
                  <a:srgbClr val="00274E"/>
                </a:solidFill>
              </a:rPr>
              <a:t>Верховний Суд</a:t>
            </a:r>
            <a:endParaRPr lang="en-US" altLang="ru-RU" sz="1200" dirty="0">
              <a:solidFill>
                <a:srgbClr val="00274E"/>
              </a:solidFill>
            </a:endParaRPr>
          </a:p>
        </p:txBody>
      </p:sp>
      <p:sp>
        <p:nvSpPr>
          <p:cNvPr id="7172" name="Text Placeholder 12"/>
          <p:cNvSpPr txBox="1">
            <a:spLocks noChangeArrowheads="1"/>
          </p:cNvSpPr>
          <p:nvPr/>
        </p:nvSpPr>
        <p:spPr bwMode="auto">
          <a:xfrm>
            <a:off x="1876425" y="5999163"/>
            <a:ext cx="9042400" cy="323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Roboto Condensed Light" panose="02000000000000000000" pitchFamily="2" charset="0"/>
              </a:defRPr>
            </a:lvl1pPr>
            <a:lvl2pPr marL="742950" indent="-285750">
              <a:lnSpc>
                <a:spcPct val="90000"/>
              </a:lnSpc>
              <a:spcBef>
                <a:spcPts val="500"/>
              </a:spcBef>
              <a:buFont typeface="Arial" panose="020B0604020202020204" pitchFamily="34" charset="0"/>
              <a:buChar char="•"/>
              <a:defRPr sz="2400">
                <a:solidFill>
                  <a:schemeClr val="tx1"/>
                </a:solidFill>
                <a:latin typeface="Roboto Condensed Light" panose="02000000000000000000" pitchFamily="2" charset="0"/>
              </a:defRPr>
            </a:lvl2pPr>
            <a:lvl3pPr marL="1143000" indent="-228600">
              <a:lnSpc>
                <a:spcPct val="90000"/>
              </a:lnSpc>
              <a:spcBef>
                <a:spcPts val="500"/>
              </a:spcBef>
              <a:buFont typeface="Arial" panose="020B0604020202020204" pitchFamily="34" charset="0"/>
              <a:buChar char="•"/>
              <a:defRPr sz="2000">
                <a:solidFill>
                  <a:schemeClr val="tx1"/>
                </a:solidFill>
                <a:latin typeface="Roboto Condensed Light" panose="02000000000000000000" pitchFamily="2" charset="0"/>
              </a:defRPr>
            </a:lvl3pPr>
            <a:lvl4pPr marL="16002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4pPr>
            <a:lvl5pPr marL="20574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9pPr>
          </a:lstStyle>
          <a:p>
            <a:pPr algn="just">
              <a:spcBef>
                <a:spcPct val="0"/>
              </a:spcBef>
              <a:buFont typeface="Arial" panose="020B0604020202020204" pitchFamily="34" charset="0"/>
              <a:buNone/>
            </a:pPr>
            <a:r>
              <a:rPr lang="ru-RU" altLang="uk-UA" sz="1200" dirty="0" smtClean="0">
                <a:solidFill>
                  <a:srgbClr val="002949"/>
                </a:solidFill>
                <a:ea typeface="Roboto Condensed Light" panose="02000000000000000000" pitchFamily="2" charset="0"/>
                <a:cs typeface="Roboto Condensed Light" panose="02000000000000000000" pitchFamily="2" charset="0"/>
              </a:rPr>
              <a:t>Звіт про виконання судового рішення у публічно-правових спорах: стандарти ВС та проблеми застосування</a:t>
            </a:r>
            <a:endParaRPr lang="ru-RU" altLang="uk-UA" sz="1200" dirty="0">
              <a:solidFill>
                <a:srgbClr val="002949"/>
              </a:solidFill>
              <a:ea typeface="Roboto Condensed Light" panose="02000000000000000000" pitchFamily="2" charset="0"/>
              <a:cs typeface="Roboto Condensed Light" panose="02000000000000000000" pitchFamily="2" charset="0"/>
            </a:endParaRPr>
          </a:p>
        </p:txBody>
      </p:sp>
      <p:sp>
        <p:nvSpPr>
          <p:cNvPr id="7173" name="Заголовок 2"/>
          <p:cNvSpPr>
            <a:spLocks noGrp="1"/>
          </p:cNvSpPr>
          <p:nvPr>
            <p:ph type="title"/>
          </p:nvPr>
        </p:nvSpPr>
        <p:spPr>
          <a:xfrm>
            <a:off x="719138" y="320040"/>
            <a:ext cx="10515600" cy="1082040"/>
          </a:xfrm>
        </p:spPr>
        <p:txBody>
          <a:bodyPr/>
          <a:lstStyle/>
          <a:p>
            <a:pPr algn="ctr"/>
            <a:r>
              <a:rPr lang="uk-UA" altLang="uk-UA" sz="4000" b="1" dirty="0" smtClean="0">
                <a:solidFill>
                  <a:srgbClr val="004E9E"/>
                </a:solidFill>
              </a:rPr>
              <a:t>Судовий контроль після Закону № 4094-IX: </a:t>
            </a:r>
            <a:br>
              <a:rPr lang="uk-UA" altLang="uk-UA" sz="4000" b="1" dirty="0" smtClean="0">
                <a:solidFill>
                  <a:srgbClr val="004E9E"/>
                </a:solidFill>
              </a:rPr>
            </a:br>
            <a:r>
              <a:rPr lang="uk-UA" altLang="uk-UA" sz="4000" b="1" dirty="0" smtClean="0">
                <a:solidFill>
                  <a:srgbClr val="004E9E"/>
                </a:solidFill>
              </a:rPr>
              <a:t>спільні підходи КАСУ і ГПК</a:t>
            </a:r>
            <a:endParaRPr lang="uk-UA" altLang="uk-UA" sz="4000" b="1" dirty="0">
              <a:solidFill>
                <a:srgbClr val="004E9E"/>
              </a:solidFill>
            </a:endParaRPr>
          </a:p>
        </p:txBody>
      </p:sp>
      <p:sp>
        <p:nvSpPr>
          <p:cNvPr id="7174" name="Объект 3"/>
          <p:cNvSpPr>
            <a:spLocks noGrp="1"/>
          </p:cNvSpPr>
          <p:nvPr>
            <p:ph idx="1"/>
          </p:nvPr>
        </p:nvSpPr>
        <p:spPr>
          <a:xfrm>
            <a:off x="465138" y="1402080"/>
            <a:ext cx="11139487" cy="4476434"/>
          </a:xfrm>
        </p:spPr>
        <p:txBody>
          <a:bodyPr/>
          <a:lstStyle/>
          <a:p>
            <a:pPr marL="0" indent="0" algn="just">
              <a:buNone/>
            </a:pPr>
            <a:r>
              <a:rPr lang="uk-UA" altLang="uk-UA" dirty="0" smtClean="0">
                <a:solidFill>
                  <a:srgbClr val="002949"/>
                </a:solidFill>
              </a:rPr>
              <a:t>Після змін, внесених Законом № 4094-IX, у ГПК сформовано механізм, близький до адміністративного судочинства: </a:t>
            </a:r>
          </a:p>
          <a:p>
            <a:pPr marL="0" indent="0" algn="just">
              <a:buNone/>
            </a:pPr>
            <a:r>
              <a:rPr lang="uk-UA" altLang="uk-UA" dirty="0" smtClean="0">
                <a:solidFill>
                  <a:srgbClr val="002949"/>
                </a:solidFill>
              </a:rPr>
              <a:t>судовий контроль - заява про звіт - розгляд звіту - прийняття або відмова у прийнятті - процесуальні наслідки. </a:t>
            </a:r>
          </a:p>
          <a:p>
            <a:pPr marL="0" indent="0" algn="just">
              <a:buNone/>
            </a:pPr>
            <a:r>
              <a:rPr lang="uk-UA" altLang="uk-UA" dirty="0" smtClean="0">
                <a:solidFill>
                  <a:srgbClr val="002949"/>
                </a:solidFill>
              </a:rPr>
              <a:t>Спільна ідея полягає в тому, що судове рішення не завершується його проголошенням, а має бути реально виконане. </a:t>
            </a:r>
          </a:p>
          <a:p>
            <a:pPr marL="0" indent="0" algn="just">
              <a:buNone/>
            </a:pPr>
            <a:r>
              <a:rPr lang="uk-UA" altLang="uk-UA" dirty="0" smtClean="0">
                <a:solidFill>
                  <a:srgbClr val="002949"/>
                </a:solidFill>
              </a:rPr>
              <a:t>Водночас КАСУ орієнтований на контроль за суб’єктом владних повноважень, а ГПК — на контроль за боржником у господарській справі з урахуванням категорії спору, статусу боржника та стадії виконавчого провадження.</a:t>
            </a:r>
            <a:endParaRPr lang="uk-UA" dirty="0"/>
          </a:p>
        </p:txBody>
      </p:sp>
      <p:sp>
        <p:nvSpPr>
          <p:cNvPr id="7175" name="Місце для номера слайда 2"/>
          <p:cNvSpPr>
            <a:spLocks noGrp="1" noChangeArrowheads="1"/>
          </p:cNvSpPr>
          <p:nvPr>
            <p:ph type="sldNum" sz="quarter" idx="12"/>
          </p:nvPr>
        </p:nvSpPr>
        <p:spPr bwMode="auto">
          <a:xfrm>
            <a:off x="8897938" y="5999163"/>
            <a:ext cx="27432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Roboto Condensed Light" panose="02000000000000000000" pitchFamily="2" charset="0"/>
              </a:defRPr>
            </a:lvl1pPr>
            <a:lvl2pPr marL="742950" indent="-285750">
              <a:lnSpc>
                <a:spcPct val="90000"/>
              </a:lnSpc>
              <a:spcBef>
                <a:spcPts val="500"/>
              </a:spcBef>
              <a:buFont typeface="Arial" panose="020B0604020202020204" pitchFamily="34" charset="0"/>
              <a:buChar char="•"/>
              <a:defRPr sz="2400">
                <a:solidFill>
                  <a:schemeClr val="tx1"/>
                </a:solidFill>
                <a:latin typeface="Roboto Condensed Light" panose="02000000000000000000" pitchFamily="2" charset="0"/>
              </a:defRPr>
            </a:lvl2pPr>
            <a:lvl3pPr marL="1143000" indent="-228600">
              <a:lnSpc>
                <a:spcPct val="90000"/>
              </a:lnSpc>
              <a:spcBef>
                <a:spcPts val="500"/>
              </a:spcBef>
              <a:buFont typeface="Arial" panose="020B0604020202020204" pitchFamily="34" charset="0"/>
              <a:buChar char="•"/>
              <a:defRPr sz="2000">
                <a:solidFill>
                  <a:schemeClr val="tx1"/>
                </a:solidFill>
                <a:latin typeface="Roboto Condensed Light" panose="02000000000000000000" pitchFamily="2" charset="0"/>
              </a:defRPr>
            </a:lvl3pPr>
            <a:lvl4pPr marL="16002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4pPr>
            <a:lvl5pPr marL="20574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9pPr>
          </a:lstStyle>
          <a:p>
            <a:pPr>
              <a:lnSpc>
                <a:spcPct val="100000"/>
              </a:lnSpc>
              <a:spcBef>
                <a:spcPct val="0"/>
              </a:spcBef>
              <a:buFontTx/>
              <a:buNone/>
            </a:pPr>
            <a:fld id="{B1C7F860-905B-4F7D-8EB2-945D9C2B2581}" type="slidenum">
              <a:rPr lang="uk-UA" altLang="uk-UA" sz="1200">
                <a:solidFill>
                  <a:srgbClr val="898989"/>
                </a:solidFill>
              </a:rPr>
              <a:pPr>
                <a:lnSpc>
                  <a:spcPct val="100000"/>
                </a:lnSpc>
                <a:spcBef>
                  <a:spcPct val="0"/>
                </a:spcBef>
                <a:buFontTx/>
                <a:buNone/>
              </a:pPr>
              <a:t>6</a:t>
            </a:fld>
            <a:endParaRPr lang="uk-UA" altLang="uk-UA" sz="1200" dirty="0">
              <a:solidFill>
                <a:srgbClr val="898989"/>
              </a:solidFill>
            </a:endParaRPr>
          </a:p>
        </p:txBody>
      </p:sp>
    </p:spTree>
    <p:extLst>
      <p:ext uri="{BB962C8B-B14F-4D97-AF65-F5344CB8AC3E}">
        <p14:creationId xmlns:p14="http://schemas.microsoft.com/office/powerpoint/2010/main" val="285917430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7" name="Straight Connector 8"/>
          <p:cNvCxnSpPr/>
          <p:nvPr/>
        </p:nvCxnSpPr>
        <p:spPr>
          <a:xfrm>
            <a:off x="550863" y="6281738"/>
            <a:ext cx="336550" cy="0"/>
          </a:xfrm>
          <a:prstGeom prst="line">
            <a:avLst/>
          </a:prstGeom>
          <a:ln w="14224">
            <a:solidFill>
              <a:srgbClr val="00274E"/>
            </a:solidFill>
          </a:ln>
        </p:spPr>
        <p:style>
          <a:lnRef idx="1">
            <a:schemeClr val="accent1"/>
          </a:lnRef>
          <a:fillRef idx="0">
            <a:schemeClr val="accent1"/>
          </a:fillRef>
          <a:effectRef idx="0">
            <a:schemeClr val="accent1"/>
          </a:effectRef>
          <a:fontRef idx="minor">
            <a:schemeClr val="tx1"/>
          </a:fontRef>
        </p:style>
      </p:cxnSp>
      <p:sp>
        <p:nvSpPr>
          <p:cNvPr id="7171" name="Subtitle 2"/>
          <p:cNvSpPr txBox="1">
            <a:spLocks noChangeArrowheads="1"/>
          </p:cNvSpPr>
          <p:nvPr/>
        </p:nvSpPr>
        <p:spPr bwMode="auto">
          <a:xfrm>
            <a:off x="452438" y="5919788"/>
            <a:ext cx="1158875" cy="403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defTabSz="1008063">
              <a:lnSpc>
                <a:spcPct val="90000"/>
              </a:lnSpc>
              <a:spcBef>
                <a:spcPts val="1000"/>
              </a:spcBef>
              <a:buFont typeface="Arial" panose="020B0604020202020204" pitchFamily="34" charset="0"/>
              <a:buChar char="•"/>
              <a:defRPr sz="2800">
                <a:solidFill>
                  <a:schemeClr val="tx1"/>
                </a:solidFill>
                <a:latin typeface="Roboto Condensed Light" panose="02000000000000000000" pitchFamily="2" charset="0"/>
              </a:defRPr>
            </a:lvl1pPr>
            <a:lvl2pPr marL="742950" indent="-285750" defTabSz="1008063">
              <a:lnSpc>
                <a:spcPct val="90000"/>
              </a:lnSpc>
              <a:spcBef>
                <a:spcPts val="500"/>
              </a:spcBef>
              <a:buFont typeface="Arial" panose="020B0604020202020204" pitchFamily="34" charset="0"/>
              <a:buChar char="•"/>
              <a:defRPr sz="2400">
                <a:solidFill>
                  <a:schemeClr val="tx1"/>
                </a:solidFill>
                <a:latin typeface="Roboto Condensed Light" panose="02000000000000000000" pitchFamily="2" charset="0"/>
              </a:defRPr>
            </a:lvl2pPr>
            <a:lvl3pPr marL="1143000" indent="-228600" defTabSz="1008063">
              <a:lnSpc>
                <a:spcPct val="90000"/>
              </a:lnSpc>
              <a:spcBef>
                <a:spcPts val="500"/>
              </a:spcBef>
              <a:buFont typeface="Arial" panose="020B0604020202020204" pitchFamily="34" charset="0"/>
              <a:buChar char="•"/>
              <a:defRPr sz="2000">
                <a:solidFill>
                  <a:schemeClr val="tx1"/>
                </a:solidFill>
                <a:latin typeface="Roboto Condensed Light" panose="02000000000000000000" pitchFamily="2" charset="0"/>
              </a:defRPr>
            </a:lvl3pPr>
            <a:lvl4pPr marL="1600200" indent="-228600" defTabSz="1008063">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4pPr>
            <a:lvl5pPr marL="2057400" indent="-228600" defTabSz="1008063">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5pPr>
            <a:lvl6pPr marL="2514600" indent="-228600" defTabSz="1008063"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6pPr>
            <a:lvl7pPr marL="2971800" indent="-228600" defTabSz="1008063"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7pPr>
            <a:lvl8pPr marL="3429000" indent="-228600" defTabSz="1008063"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8pPr>
            <a:lvl9pPr marL="3886200" indent="-228600" defTabSz="1008063"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9pPr>
          </a:lstStyle>
          <a:p>
            <a:pPr>
              <a:lnSpc>
                <a:spcPct val="114000"/>
              </a:lnSpc>
              <a:spcBef>
                <a:spcPct val="0"/>
              </a:spcBef>
              <a:buFont typeface="Arial" panose="020B0604020202020204" pitchFamily="34" charset="0"/>
              <a:buNone/>
            </a:pPr>
            <a:r>
              <a:rPr lang="uk-UA" altLang="ru-RU" sz="1200" dirty="0">
                <a:solidFill>
                  <a:srgbClr val="00274E"/>
                </a:solidFill>
              </a:rPr>
              <a:t>Верховний Суд</a:t>
            </a:r>
            <a:endParaRPr lang="en-US" altLang="ru-RU" sz="1200" dirty="0">
              <a:solidFill>
                <a:srgbClr val="00274E"/>
              </a:solidFill>
            </a:endParaRPr>
          </a:p>
        </p:txBody>
      </p:sp>
      <p:sp>
        <p:nvSpPr>
          <p:cNvPr id="7172" name="Text Placeholder 12"/>
          <p:cNvSpPr txBox="1">
            <a:spLocks noChangeArrowheads="1"/>
          </p:cNvSpPr>
          <p:nvPr/>
        </p:nvSpPr>
        <p:spPr bwMode="auto">
          <a:xfrm>
            <a:off x="1876425" y="5999163"/>
            <a:ext cx="9042400" cy="323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Roboto Condensed Light" panose="02000000000000000000" pitchFamily="2" charset="0"/>
              </a:defRPr>
            </a:lvl1pPr>
            <a:lvl2pPr marL="742950" indent="-285750">
              <a:lnSpc>
                <a:spcPct val="90000"/>
              </a:lnSpc>
              <a:spcBef>
                <a:spcPts val="500"/>
              </a:spcBef>
              <a:buFont typeface="Arial" panose="020B0604020202020204" pitchFamily="34" charset="0"/>
              <a:buChar char="•"/>
              <a:defRPr sz="2400">
                <a:solidFill>
                  <a:schemeClr val="tx1"/>
                </a:solidFill>
                <a:latin typeface="Roboto Condensed Light" panose="02000000000000000000" pitchFamily="2" charset="0"/>
              </a:defRPr>
            </a:lvl2pPr>
            <a:lvl3pPr marL="1143000" indent="-228600">
              <a:lnSpc>
                <a:spcPct val="90000"/>
              </a:lnSpc>
              <a:spcBef>
                <a:spcPts val="500"/>
              </a:spcBef>
              <a:buFont typeface="Arial" panose="020B0604020202020204" pitchFamily="34" charset="0"/>
              <a:buChar char="•"/>
              <a:defRPr sz="2000">
                <a:solidFill>
                  <a:schemeClr val="tx1"/>
                </a:solidFill>
                <a:latin typeface="Roboto Condensed Light" panose="02000000000000000000" pitchFamily="2" charset="0"/>
              </a:defRPr>
            </a:lvl3pPr>
            <a:lvl4pPr marL="16002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4pPr>
            <a:lvl5pPr marL="20574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9pPr>
          </a:lstStyle>
          <a:p>
            <a:pPr algn="just">
              <a:spcBef>
                <a:spcPct val="0"/>
              </a:spcBef>
              <a:buFont typeface="Arial" panose="020B0604020202020204" pitchFamily="34" charset="0"/>
              <a:buNone/>
            </a:pPr>
            <a:r>
              <a:rPr lang="ru-RU" altLang="uk-UA" sz="1200" dirty="0" smtClean="0">
                <a:solidFill>
                  <a:srgbClr val="002949"/>
                </a:solidFill>
                <a:ea typeface="Roboto Condensed Light" panose="02000000000000000000" pitchFamily="2" charset="0"/>
                <a:cs typeface="Roboto Condensed Light" panose="02000000000000000000" pitchFamily="2" charset="0"/>
              </a:rPr>
              <a:t>Звіт про виконання судового рішення у публічно-правових спорах: стандарти ВС та проблеми застосування</a:t>
            </a:r>
            <a:endParaRPr lang="ru-RU" altLang="uk-UA" sz="1200" dirty="0">
              <a:solidFill>
                <a:srgbClr val="002949"/>
              </a:solidFill>
              <a:ea typeface="Roboto Condensed Light" panose="02000000000000000000" pitchFamily="2" charset="0"/>
              <a:cs typeface="Roboto Condensed Light" panose="02000000000000000000" pitchFamily="2" charset="0"/>
            </a:endParaRPr>
          </a:p>
        </p:txBody>
      </p:sp>
      <p:sp>
        <p:nvSpPr>
          <p:cNvPr id="7173" name="Заголовок 2"/>
          <p:cNvSpPr>
            <a:spLocks noGrp="1"/>
          </p:cNvSpPr>
          <p:nvPr>
            <p:ph type="title"/>
          </p:nvPr>
        </p:nvSpPr>
        <p:spPr>
          <a:xfrm>
            <a:off x="719138" y="320040"/>
            <a:ext cx="10515600" cy="1082040"/>
          </a:xfrm>
        </p:spPr>
        <p:txBody>
          <a:bodyPr/>
          <a:lstStyle/>
          <a:p>
            <a:pPr algn="ctr"/>
            <a:r>
              <a:rPr lang="uk-UA" altLang="uk-UA" sz="4000" b="1" dirty="0" smtClean="0">
                <a:solidFill>
                  <a:srgbClr val="004E9E"/>
                </a:solidFill>
              </a:rPr>
              <a:t>Суд першої інстанції не втрачає </a:t>
            </a:r>
            <a:br>
              <a:rPr lang="uk-UA" altLang="uk-UA" sz="4000" b="1" dirty="0" smtClean="0">
                <a:solidFill>
                  <a:srgbClr val="004E9E"/>
                </a:solidFill>
              </a:rPr>
            </a:br>
            <a:r>
              <a:rPr lang="uk-UA" altLang="uk-UA" sz="4000" b="1" dirty="0" smtClean="0">
                <a:solidFill>
                  <a:srgbClr val="004E9E"/>
                </a:solidFill>
              </a:rPr>
              <a:t>контрольну юрисдикцію</a:t>
            </a:r>
            <a:endParaRPr lang="uk-UA" altLang="uk-UA" sz="4000" b="1" dirty="0">
              <a:solidFill>
                <a:srgbClr val="004E9E"/>
              </a:solidFill>
            </a:endParaRPr>
          </a:p>
        </p:txBody>
      </p:sp>
      <p:sp>
        <p:nvSpPr>
          <p:cNvPr id="7174" name="Объект 3"/>
          <p:cNvSpPr>
            <a:spLocks noGrp="1"/>
          </p:cNvSpPr>
          <p:nvPr>
            <p:ph idx="1"/>
          </p:nvPr>
        </p:nvSpPr>
        <p:spPr>
          <a:xfrm>
            <a:off x="465138" y="1402080"/>
            <a:ext cx="11139487" cy="4476434"/>
          </a:xfrm>
        </p:spPr>
        <p:txBody>
          <a:bodyPr/>
          <a:lstStyle/>
          <a:p>
            <a:pPr marL="0" indent="0" algn="just">
              <a:buNone/>
            </a:pPr>
            <a:r>
              <a:rPr lang="uk-UA" altLang="uk-UA" sz="3200" dirty="0">
                <a:solidFill>
                  <a:srgbClr val="002949"/>
                </a:solidFill>
              </a:rPr>
              <a:t>Судовий контроль за виконанням рішення здійснює суд, який розглянув справу як суд першої інстанції. </a:t>
            </a:r>
            <a:endParaRPr lang="uk-UA" altLang="uk-UA" sz="3200" dirty="0" smtClean="0">
              <a:solidFill>
                <a:srgbClr val="002949"/>
              </a:solidFill>
            </a:endParaRPr>
          </a:p>
          <a:p>
            <a:pPr marL="0" indent="0" algn="just">
              <a:buNone/>
            </a:pPr>
            <a:r>
              <a:rPr lang="uk-UA" altLang="uk-UA" sz="3200" dirty="0" smtClean="0">
                <a:solidFill>
                  <a:srgbClr val="002949"/>
                </a:solidFill>
              </a:rPr>
              <a:t>Така </a:t>
            </a:r>
            <a:r>
              <a:rPr lang="uk-UA" altLang="uk-UA" sz="3200" dirty="0">
                <a:solidFill>
                  <a:srgbClr val="002949"/>
                </a:solidFill>
              </a:rPr>
              <a:t>модель закріплена як у КАСУ, так і в ГПК, що створює спільну процесуальну логіку для адміністративної та господарської юрисдикцій. </a:t>
            </a:r>
            <a:endParaRPr lang="uk-UA" altLang="uk-UA" sz="3200" dirty="0" smtClean="0">
              <a:solidFill>
                <a:srgbClr val="002949"/>
              </a:solidFill>
            </a:endParaRPr>
          </a:p>
          <a:p>
            <a:pPr marL="0" indent="0" algn="just">
              <a:buNone/>
            </a:pPr>
            <a:r>
              <a:rPr lang="uk-UA" altLang="uk-UA" sz="3200" dirty="0" smtClean="0">
                <a:solidFill>
                  <a:srgbClr val="002949"/>
                </a:solidFill>
              </a:rPr>
              <a:t>Практичний </a:t>
            </a:r>
            <a:r>
              <a:rPr lang="uk-UA" altLang="uk-UA" sz="3200" dirty="0">
                <a:solidFill>
                  <a:srgbClr val="002949"/>
                </a:solidFill>
              </a:rPr>
              <a:t>висновок полягає в тому, що суд першої інстанції після ухвалення рішення не “втрачає” справу повністю, а зберігає контрольну функцію щодо його виконання.</a:t>
            </a:r>
            <a:endParaRPr lang="uk-UA" sz="3200" dirty="0"/>
          </a:p>
        </p:txBody>
      </p:sp>
      <p:sp>
        <p:nvSpPr>
          <p:cNvPr id="7175" name="Місце для номера слайда 2"/>
          <p:cNvSpPr>
            <a:spLocks noGrp="1" noChangeArrowheads="1"/>
          </p:cNvSpPr>
          <p:nvPr>
            <p:ph type="sldNum" sz="quarter" idx="12"/>
          </p:nvPr>
        </p:nvSpPr>
        <p:spPr bwMode="auto">
          <a:xfrm>
            <a:off x="8897938" y="5999163"/>
            <a:ext cx="27432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Roboto Condensed Light" panose="02000000000000000000" pitchFamily="2" charset="0"/>
              </a:defRPr>
            </a:lvl1pPr>
            <a:lvl2pPr marL="742950" indent="-285750">
              <a:lnSpc>
                <a:spcPct val="90000"/>
              </a:lnSpc>
              <a:spcBef>
                <a:spcPts val="500"/>
              </a:spcBef>
              <a:buFont typeface="Arial" panose="020B0604020202020204" pitchFamily="34" charset="0"/>
              <a:buChar char="•"/>
              <a:defRPr sz="2400">
                <a:solidFill>
                  <a:schemeClr val="tx1"/>
                </a:solidFill>
                <a:latin typeface="Roboto Condensed Light" panose="02000000000000000000" pitchFamily="2" charset="0"/>
              </a:defRPr>
            </a:lvl2pPr>
            <a:lvl3pPr marL="1143000" indent="-228600">
              <a:lnSpc>
                <a:spcPct val="90000"/>
              </a:lnSpc>
              <a:spcBef>
                <a:spcPts val="500"/>
              </a:spcBef>
              <a:buFont typeface="Arial" panose="020B0604020202020204" pitchFamily="34" charset="0"/>
              <a:buChar char="•"/>
              <a:defRPr sz="2000">
                <a:solidFill>
                  <a:schemeClr val="tx1"/>
                </a:solidFill>
                <a:latin typeface="Roboto Condensed Light" panose="02000000000000000000" pitchFamily="2" charset="0"/>
              </a:defRPr>
            </a:lvl3pPr>
            <a:lvl4pPr marL="16002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4pPr>
            <a:lvl5pPr marL="20574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9pPr>
          </a:lstStyle>
          <a:p>
            <a:pPr>
              <a:lnSpc>
                <a:spcPct val="100000"/>
              </a:lnSpc>
              <a:spcBef>
                <a:spcPct val="0"/>
              </a:spcBef>
              <a:buFontTx/>
              <a:buNone/>
            </a:pPr>
            <a:fld id="{B1C7F860-905B-4F7D-8EB2-945D9C2B2581}" type="slidenum">
              <a:rPr lang="uk-UA" altLang="uk-UA" sz="1200">
                <a:solidFill>
                  <a:srgbClr val="898989"/>
                </a:solidFill>
              </a:rPr>
              <a:pPr>
                <a:lnSpc>
                  <a:spcPct val="100000"/>
                </a:lnSpc>
                <a:spcBef>
                  <a:spcPct val="0"/>
                </a:spcBef>
                <a:buFontTx/>
                <a:buNone/>
              </a:pPr>
              <a:t>7</a:t>
            </a:fld>
            <a:endParaRPr lang="uk-UA" altLang="uk-UA" sz="1200" dirty="0">
              <a:solidFill>
                <a:srgbClr val="898989"/>
              </a:solidFill>
            </a:endParaRPr>
          </a:p>
        </p:txBody>
      </p:sp>
    </p:spTree>
    <p:extLst>
      <p:ext uri="{BB962C8B-B14F-4D97-AF65-F5344CB8AC3E}">
        <p14:creationId xmlns:p14="http://schemas.microsoft.com/office/powerpoint/2010/main" val="361903082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7" name="Straight Connector 8"/>
          <p:cNvCxnSpPr/>
          <p:nvPr/>
        </p:nvCxnSpPr>
        <p:spPr>
          <a:xfrm>
            <a:off x="550863" y="6281738"/>
            <a:ext cx="336550" cy="0"/>
          </a:xfrm>
          <a:prstGeom prst="line">
            <a:avLst/>
          </a:prstGeom>
          <a:ln w="14224">
            <a:solidFill>
              <a:srgbClr val="00274E"/>
            </a:solidFill>
          </a:ln>
        </p:spPr>
        <p:style>
          <a:lnRef idx="1">
            <a:schemeClr val="accent1"/>
          </a:lnRef>
          <a:fillRef idx="0">
            <a:schemeClr val="accent1"/>
          </a:fillRef>
          <a:effectRef idx="0">
            <a:schemeClr val="accent1"/>
          </a:effectRef>
          <a:fontRef idx="minor">
            <a:schemeClr val="tx1"/>
          </a:fontRef>
        </p:style>
      </p:cxnSp>
      <p:sp>
        <p:nvSpPr>
          <p:cNvPr id="7171" name="Subtitle 2"/>
          <p:cNvSpPr txBox="1">
            <a:spLocks noChangeArrowheads="1"/>
          </p:cNvSpPr>
          <p:nvPr/>
        </p:nvSpPr>
        <p:spPr bwMode="auto">
          <a:xfrm>
            <a:off x="452438" y="5919788"/>
            <a:ext cx="1158875" cy="403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defTabSz="1008063">
              <a:lnSpc>
                <a:spcPct val="90000"/>
              </a:lnSpc>
              <a:spcBef>
                <a:spcPts val="1000"/>
              </a:spcBef>
              <a:buFont typeface="Arial" panose="020B0604020202020204" pitchFamily="34" charset="0"/>
              <a:buChar char="•"/>
              <a:defRPr sz="2800">
                <a:solidFill>
                  <a:schemeClr val="tx1"/>
                </a:solidFill>
                <a:latin typeface="Roboto Condensed Light" panose="02000000000000000000" pitchFamily="2" charset="0"/>
              </a:defRPr>
            </a:lvl1pPr>
            <a:lvl2pPr marL="742950" indent="-285750" defTabSz="1008063">
              <a:lnSpc>
                <a:spcPct val="90000"/>
              </a:lnSpc>
              <a:spcBef>
                <a:spcPts val="500"/>
              </a:spcBef>
              <a:buFont typeface="Arial" panose="020B0604020202020204" pitchFamily="34" charset="0"/>
              <a:buChar char="•"/>
              <a:defRPr sz="2400">
                <a:solidFill>
                  <a:schemeClr val="tx1"/>
                </a:solidFill>
                <a:latin typeface="Roboto Condensed Light" panose="02000000000000000000" pitchFamily="2" charset="0"/>
              </a:defRPr>
            </a:lvl2pPr>
            <a:lvl3pPr marL="1143000" indent="-228600" defTabSz="1008063">
              <a:lnSpc>
                <a:spcPct val="90000"/>
              </a:lnSpc>
              <a:spcBef>
                <a:spcPts val="500"/>
              </a:spcBef>
              <a:buFont typeface="Arial" panose="020B0604020202020204" pitchFamily="34" charset="0"/>
              <a:buChar char="•"/>
              <a:defRPr sz="2000">
                <a:solidFill>
                  <a:schemeClr val="tx1"/>
                </a:solidFill>
                <a:latin typeface="Roboto Condensed Light" panose="02000000000000000000" pitchFamily="2" charset="0"/>
              </a:defRPr>
            </a:lvl3pPr>
            <a:lvl4pPr marL="1600200" indent="-228600" defTabSz="1008063">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4pPr>
            <a:lvl5pPr marL="2057400" indent="-228600" defTabSz="1008063">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5pPr>
            <a:lvl6pPr marL="2514600" indent="-228600" defTabSz="1008063"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6pPr>
            <a:lvl7pPr marL="2971800" indent="-228600" defTabSz="1008063"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7pPr>
            <a:lvl8pPr marL="3429000" indent="-228600" defTabSz="1008063"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8pPr>
            <a:lvl9pPr marL="3886200" indent="-228600" defTabSz="1008063"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9pPr>
          </a:lstStyle>
          <a:p>
            <a:pPr>
              <a:lnSpc>
                <a:spcPct val="114000"/>
              </a:lnSpc>
              <a:spcBef>
                <a:spcPct val="0"/>
              </a:spcBef>
              <a:buFont typeface="Arial" panose="020B0604020202020204" pitchFamily="34" charset="0"/>
              <a:buNone/>
            </a:pPr>
            <a:r>
              <a:rPr lang="uk-UA" altLang="ru-RU" sz="1200" dirty="0">
                <a:solidFill>
                  <a:srgbClr val="00274E"/>
                </a:solidFill>
              </a:rPr>
              <a:t>Верховний Суд</a:t>
            </a:r>
            <a:endParaRPr lang="en-US" altLang="ru-RU" sz="1200" dirty="0">
              <a:solidFill>
                <a:srgbClr val="00274E"/>
              </a:solidFill>
            </a:endParaRPr>
          </a:p>
        </p:txBody>
      </p:sp>
      <p:sp>
        <p:nvSpPr>
          <p:cNvPr id="7172" name="Text Placeholder 12"/>
          <p:cNvSpPr txBox="1">
            <a:spLocks noChangeArrowheads="1"/>
          </p:cNvSpPr>
          <p:nvPr/>
        </p:nvSpPr>
        <p:spPr bwMode="auto">
          <a:xfrm>
            <a:off x="1876425" y="5999163"/>
            <a:ext cx="9042400" cy="323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Roboto Condensed Light" panose="02000000000000000000" pitchFamily="2" charset="0"/>
              </a:defRPr>
            </a:lvl1pPr>
            <a:lvl2pPr marL="742950" indent="-285750">
              <a:lnSpc>
                <a:spcPct val="90000"/>
              </a:lnSpc>
              <a:spcBef>
                <a:spcPts val="500"/>
              </a:spcBef>
              <a:buFont typeface="Arial" panose="020B0604020202020204" pitchFamily="34" charset="0"/>
              <a:buChar char="•"/>
              <a:defRPr sz="2400">
                <a:solidFill>
                  <a:schemeClr val="tx1"/>
                </a:solidFill>
                <a:latin typeface="Roboto Condensed Light" panose="02000000000000000000" pitchFamily="2" charset="0"/>
              </a:defRPr>
            </a:lvl2pPr>
            <a:lvl3pPr marL="1143000" indent="-228600">
              <a:lnSpc>
                <a:spcPct val="90000"/>
              </a:lnSpc>
              <a:spcBef>
                <a:spcPts val="500"/>
              </a:spcBef>
              <a:buFont typeface="Arial" panose="020B0604020202020204" pitchFamily="34" charset="0"/>
              <a:buChar char="•"/>
              <a:defRPr sz="2000">
                <a:solidFill>
                  <a:schemeClr val="tx1"/>
                </a:solidFill>
                <a:latin typeface="Roboto Condensed Light" panose="02000000000000000000" pitchFamily="2" charset="0"/>
              </a:defRPr>
            </a:lvl3pPr>
            <a:lvl4pPr marL="16002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4pPr>
            <a:lvl5pPr marL="20574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9pPr>
          </a:lstStyle>
          <a:p>
            <a:pPr algn="just">
              <a:spcBef>
                <a:spcPct val="0"/>
              </a:spcBef>
              <a:buFont typeface="Arial" panose="020B0604020202020204" pitchFamily="34" charset="0"/>
              <a:buNone/>
            </a:pPr>
            <a:r>
              <a:rPr lang="ru-RU" altLang="uk-UA" sz="1200" dirty="0" smtClean="0">
                <a:solidFill>
                  <a:srgbClr val="002949"/>
                </a:solidFill>
                <a:ea typeface="Roboto Condensed Light" panose="02000000000000000000" pitchFamily="2" charset="0"/>
                <a:cs typeface="Roboto Condensed Light" panose="02000000000000000000" pitchFamily="2" charset="0"/>
              </a:rPr>
              <a:t>Звіт про виконання судового рішення у публічно-правових спорах: стандарти ВС та проблеми застосування</a:t>
            </a:r>
            <a:endParaRPr lang="ru-RU" altLang="uk-UA" sz="1200" dirty="0">
              <a:solidFill>
                <a:srgbClr val="002949"/>
              </a:solidFill>
              <a:ea typeface="Roboto Condensed Light" panose="02000000000000000000" pitchFamily="2" charset="0"/>
              <a:cs typeface="Roboto Condensed Light" panose="02000000000000000000" pitchFamily="2" charset="0"/>
            </a:endParaRPr>
          </a:p>
        </p:txBody>
      </p:sp>
      <p:sp>
        <p:nvSpPr>
          <p:cNvPr id="7173" name="Заголовок 2"/>
          <p:cNvSpPr>
            <a:spLocks noGrp="1"/>
          </p:cNvSpPr>
          <p:nvPr>
            <p:ph type="title"/>
          </p:nvPr>
        </p:nvSpPr>
        <p:spPr>
          <a:xfrm>
            <a:off x="719138" y="320040"/>
            <a:ext cx="10515600" cy="1082040"/>
          </a:xfrm>
        </p:spPr>
        <p:txBody>
          <a:bodyPr/>
          <a:lstStyle/>
          <a:p>
            <a:pPr algn="ctr"/>
            <a:r>
              <a:rPr lang="uk-UA" altLang="uk-UA" sz="4000" b="1" dirty="0" smtClean="0">
                <a:solidFill>
                  <a:srgbClr val="004E9E"/>
                </a:solidFill>
              </a:rPr>
              <a:t>Заява про зобов’язання подати звіт: </a:t>
            </a:r>
            <a:br>
              <a:rPr lang="uk-UA" altLang="uk-UA" sz="4000" b="1" dirty="0" smtClean="0">
                <a:solidFill>
                  <a:srgbClr val="004E9E"/>
                </a:solidFill>
              </a:rPr>
            </a:br>
            <a:r>
              <a:rPr lang="uk-UA" altLang="uk-UA" sz="4000" b="1" dirty="0" smtClean="0">
                <a:solidFill>
                  <a:srgbClr val="004E9E"/>
                </a:solidFill>
              </a:rPr>
              <a:t>спільність і різниця моделей</a:t>
            </a:r>
            <a:endParaRPr lang="uk-UA" altLang="uk-UA" sz="4000" b="1" dirty="0">
              <a:solidFill>
                <a:srgbClr val="004E9E"/>
              </a:solidFill>
            </a:endParaRPr>
          </a:p>
        </p:txBody>
      </p:sp>
      <p:sp>
        <p:nvSpPr>
          <p:cNvPr id="7174" name="Объект 3"/>
          <p:cNvSpPr>
            <a:spLocks noGrp="1"/>
          </p:cNvSpPr>
          <p:nvPr>
            <p:ph idx="1"/>
          </p:nvPr>
        </p:nvSpPr>
        <p:spPr>
          <a:xfrm>
            <a:off x="465138" y="1402080"/>
            <a:ext cx="11139487" cy="4476434"/>
          </a:xfrm>
        </p:spPr>
        <p:txBody>
          <a:bodyPr/>
          <a:lstStyle/>
          <a:p>
            <a:pPr marL="0" indent="0" algn="just">
              <a:buNone/>
            </a:pPr>
            <a:r>
              <a:rPr lang="uk-UA" altLang="uk-UA" sz="3200" dirty="0" smtClean="0">
                <a:solidFill>
                  <a:srgbClr val="002949"/>
                </a:solidFill>
              </a:rPr>
              <a:t>КАСУ і ГПК передбачають спеціальну заяву про зобов’язання подати звіт про виконання судового рішення. </a:t>
            </a:r>
          </a:p>
          <a:p>
            <a:pPr marL="0" indent="0" algn="just">
              <a:buNone/>
            </a:pPr>
            <a:r>
              <a:rPr lang="uk-UA" altLang="uk-UA" sz="3200" dirty="0" smtClean="0">
                <a:solidFill>
                  <a:srgbClr val="002949"/>
                </a:solidFill>
              </a:rPr>
              <a:t>У КАСУ така заява стосується суб’єкта владних повноважень, не на користь якого ухвалене рішення, тоді як у ГПК — боржника у визначених категоріях господарських справ. </a:t>
            </a:r>
          </a:p>
          <a:p>
            <a:pPr marL="0" indent="0" algn="just">
              <a:buNone/>
            </a:pPr>
            <a:r>
              <a:rPr lang="uk-UA" altLang="uk-UA" sz="3200" dirty="0" smtClean="0">
                <a:solidFill>
                  <a:srgbClr val="002949"/>
                </a:solidFill>
              </a:rPr>
              <a:t>Для господарської юрисдикції принциповим є те, що звіт насамперед потрібен там, де виконання не зводиться до простого грошового стягнення, а потребує підтвердження фактичної поведінки боржника.</a:t>
            </a:r>
            <a:endParaRPr lang="uk-UA" sz="3200" dirty="0"/>
          </a:p>
        </p:txBody>
      </p:sp>
      <p:sp>
        <p:nvSpPr>
          <p:cNvPr id="7175" name="Місце для номера слайда 2"/>
          <p:cNvSpPr>
            <a:spLocks noGrp="1" noChangeArrowheads="1"/>
          </p:cNvSpPr>
          <p:nvPr>
            <p:ph type="sldNum" sz="quarter" idx="12"/>
          </p:nvPr>
        </p:nvSpPr>
        <p:spPr bwMode="auto">
          <a:xfrm>
            <a:off x="8897938" y="5999163"/>
            <a:ext cx="27432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Roboto Condensed Light" panose="02000000000000000000" pitchFamily="2" charset="0"/>
              </a:defRPr>
            </a:lvl1pPr>
            <a:lvl2pPr marL="742950" indent="-285750">
              <a:lnSpc>
                <a:spcPct val="90000"/>
              </a:lnSpc>
              <a:spcBef>
                <a:spcPts val="500"/>
              </a:spcBef>
              <a:buFont typeface="Arial" panose="020B0604020202020204" pitchFamily="34" charset="0"/>
              <a:buChar char="•"/>
              <a:defRPr sz="2400">
                <a:solidFill>
                  <a:schemeClr val="tx1"/>
                </a:solidFill>
                <a:latin typeface="Roboto Condensed Light" panose="02000000000000000000" pitchFamily="2" charset="0"/>
              </a:defRPr>
            </a:lvl2pPr>
            <a:lvl3pPr marL="1143000" indent="-228600">
              <a:lnSpc>
                <a:spcPct val="90000"/>
              </a:lnSpc>
              <a:spcBef>
                <a:spcPts val="500"/>
              </a:spcBef>
              <a:buFont typeface="Arial" panose="020B0604020202020204" pitchFamily="34" charset="0"/>
              <a:buChar char="•"/>
              <a:defRPr sz="2000">
                <a:solidFill>
                  <a:schemeClr val="tx1"/>
                </a:solidFill>
                <a:latin typeface="Roboto Condensed Light" panose="02000000000000000000" pitchFamily="2" charset="0"/>
              </a:defRPr>
            </a:lvl3pPr>
            <a:lvl4pPr marL="16002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4pPr>
            <a:lvl5pPr marL="20574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9pPr>
          </a:lstStyle>
          <a:p>
            <a:pPr>
              <a:lnSpc>
                <a:spcPct val="100000"/>
              </a:lnSpc>
              <a:spcBef>
                <a:spcPct val="0"/>
              </a:spcBef>
              <a:buFontTx/>
              <a:buNone/>
            </a:pPr>
            <a:fld id="{B1C7F860-905B-4F7D-8EB2-945D9C2B2581}" type="slidenum">
              <a:rPr lang="uk-UA" altLang="uk-UA" sz="1200">
                <a:solidFill>
                  <a:srgbClr val="898989"/>
                </a:solidFill>
              </a:rPr>
              <a:pPr>
                <a:lnSpc>
                  <a:spcPct val="100000"/>
                </a:lnSpc>
                <a:spcBef>
                  <a:spcPct val="0"/>
                </a:spcBef>
                <a:buFontTx/>
                <a:buNone/>
              </a:pPr>
              <a:t>8</a:t>
            </a:fld>
            <a:endParaRPr lang="uk-UA" altLang="uk-UA" sz="1200" dirty="0">
              <a:solidFill>
                <a:srgbClr val="898989"/>
              </a:solidFill>
            </a:endParaRPr>
          </a:p>
        </p:txBody>
      </p:sp>
    </p:spTree>
    <p:extLst>
      <p:ext uri="{BB962C8B-B14F-4D97-AF65-F5344CB8AC3E}">
        <p14:creationId xmlns:p14="http://schemas.microsoft.com/office/powerpoint/2010/main" val="146192313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7" name="Straight Connector 8"/>
          <p:cNvCxnSpPr/>
          <p:nvPr/>
        </p:nvCxnSpPr>
        <p:spPr>
          <a:xfrm>
            <a:off x="550863" y="6281738"/>
            <a:ext cx="336550" cy="0"/>
          </a:xfrm>
          <a:prstGeom prst="line">
            <a:avLst/>
          </a:prstGeom>
          <a:ln w="14224">
            <a:solidFill>
              <a:srgbClr val="00274E"/>
            </a:solidFill>
          </a:ln>
        </p:spPr>
        <p:style>
          <a:lnRef idx="1">
            <a:schemeClr val="accent1"/>
          </a:lnRef>
          <a:fillRef idx="0">
            <a:schemeClr val="accent1"/>
          </a:fillRef>
          <a:effectRef idx="0">
            <a:schemeClr val="accent1"/>
          </a:effectRef>
          <a:fontRef idx="minor">
            <a:schemeClr val="tx1"/>
          </a:fontRef>
        </p:style>
      </p:cxnSp>
      <p:sp>
        <p:nvSpPr>
          <p:cNvPr id="7171" name="Subtitle 2"/>
          <p:cNvSpPr txBox="1">
            <a:spLocks noChangeArrowheads="1"/>
          </p:cNvSpPr>
          <p:nvPr/>
        </p:nvSpPr>
        <p:spPr bwMode="auto">
          <a:xfrm>
            <a:off x="452438" y="5919788"/>
            <a:ext cx="1158875" cy="403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defTabSz="1008063">
              <a:lnSpc>
                <a:spcPct val="90000"/>
              </a:lnSpc>
              <a:spcBef>
                <a:spcPts val="1000"/>
              </a:spcBef>
              <a:buFont typeface="Arial" panose="020B0604020202020204" pitchFamily="34" charset="0"/>
              <a:buChar char="•"/>
              <a:defRPr sz="2800">
                <a:solidFill>
                  <a:schemeClr val="tx1"/>
                </a:solidFill>
                <a:latin typeface="Roboto Condensed Light" panose="02000000000000000000" pitchFamily="2" charset="0"/>
              </a:defRPr>
            </a:lvl1pPr>
            <a:lvl2pPr marL="742950" indent="-285750" defTabSz="1008063">
              <a:lnSpc>
                <a:spcPct val="90000"/>
              </a:lnSpc>
              <a:spcBef>
                <a:spcPts val="500"/>
              </a:spcBef>
              <a:buFont typeface="Arial" panose="020B0604020202020204" pitchFamily="34" charset="0"/>
              <a:buChar char="•"/>
              <a:defRPr sz="2400">
                <a:solidFill>
                  <a:schemeClr val="tx1"/>
                </a:solidFill>
                <a:latin typeface="Roboto Condensed Light" panose="02000000000000000000" pitchFamily="2" charset="0"/>
              </a:defRPr>
            </a:lvl2pPr>
            <a:lvl3pPr marL="1143000" indent="-228600" defTabSz="1008063">
              <a:lnSpc>
                <a:spcPct val="90000"/>
              </a:lnSpc>
              <a:spcBef>
                <a:spcPts val="500"/>
              </a:spcBef>
              <a:buFont typeface="Arial" panose="020B0604020202020204" pitchFamily="34" charset="0"/>
              <a:buChar char="•"/>
              <a:defRPr sz="2000">
                <a:solidFill>
                  <a:schemeClr val="tx1"/>
                </a:solidFill>
                <a:latin typeface="Roboto Condensed Light" panose="02000000000000000000" pitchFamily="2" charset="0"/>
              </a:defRPr>
            </a:lvl3pPr>
            <a:lvl4pPr marL="1600200" indent="-228600" defTabSz="1008063">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4pPr>
            <a:lvl5pPr marL="2057400" indent="-228600" defTabSz="1008063">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5pPr>
            <a:lvl6pPr marL="2514600" indent="-228600" defTabSz="1008063"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6pPr>
            <a:lvl7pPr marL="2971800" indent="-228600" defTabSz="1008063"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7pPr>
            <a:lvl8pPr marL="3429000" indent="-228600" defTabSz="1008063"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8pPr>
            <a:lvl9pPr marL="3886200" indent="-228600" defTabSz="1008063"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9pPr>
          </a:lstStyle>
          <a:p>
            <a:pPr>
              <a:lnSpc>
                <a:spcPct val="114000"/>
              </a:lnSpc>
              <a:spcBef>
                <a:spcPct val="0"/>
              </a:spcBef>
              <a:buFont typeface="Arial" panose="020B0604020202020204" pitchFamily="34" charset="0"/>
              <a:buNone/>
            </a:pPr>
            <a:r>
              <a:rPr lang="uk-UA" altLang="ru-RU" sz="1200" dirty="0">
                <a:solidFill>
                  <a:srgbClr val="00274E"/>
                </a:solidFill>
              </a:rPr>
              <a:t>Верховний Суд</a:t>
            </a:r>
            <a:endParaRPr lang="en-US" altLang="ru-RU" sz="1200" dirty="0">
              <a:solidFill>
                <a:srgbClr val="00274E"/>
              </a:solidFill>
            </a:endParaRPr>
          </a:p>
        </p:txBody>
      </p:sp>
      <p:sp>
        <p:nvSpPr>
          <p:cNvPr id="7172" name="Text Placeholder 12"/>
          <p:cNvSpPr txBox="1">
            <a:spLocks noChangeArrowheads="1"/>
          </p:cNvSpPr>
          <p:nvPr/>
        </p:nvSpPr>
        <p:spPr bwMode="auto">
          <a:xfrm>
            <a:off x="1876425" y="5999163"/>
            <a:ext cx="9042400" cy="323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Roboto Condensed Light" panose="02000000000000000000" pitchFamily="2" charset="0"/>
              </a:defRPr>
            </a:lvl1pPr>
            <a:lvl2pPr marL="742950" indent="-285750">
              <a:lnSpc>
                <a:spcPct val="90000"/>
              </a:lnSpc>
              <a:spcBef>
                <a:spcPts val="500"/>
              </a:spcBef>
              <a:buFont typeface="Arial" panose="020B0604020202020204" pitchFamily="34" charset="0"/>
              <a:buChar char="•"/>
              <a:defRPr sz="2400">
                <a:solidFill>
                  <a:schemeClr val="tx1"/>
                </a:solidFill>
                <a:latin typeface="Roboto Condensed Light" panose="02000000000000000000" pitchFamily="2" charset="0"/>
              </a:defRPr>
            </a:lvl2pPr>
            <a:lvl3pPr marL="1143000" indent="-228600">
              <a:lnSpc>
                <a:spcPct val="90000"/>
              </a:lnSpc>
              <a:spcBef>
                <a:spcPts val="500"/>
              </a:spcBef>
              <a:buFont typeface="Arial" panose="020B0604020202020204" pitchFamily="34" charset="0"/>
              <a:buChar char="•"/>
              <a:defRPr sz="2000">
                <a:solidFill>
                  <a:schemeClr val="tx1"/>
                </a:solidFill>
                <a:latin typeface="Roboto Condensed Light" panose="02000000000000000000" pitchFamily="2" charset="0"/>
              </a:defRPr>
            </a:lvl3pPr>
            <a:lvl4pPr marL="16002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4pPr>
            <a:lvl5pPr marL="20574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9pPr>
          </a:lstStyle>
          <a:p>
            <a:pPr algn="just">
              <a:spcBef>
                <a:spcPct val="0"/>
              </a:spcBef>
              <a:buFont typeface="Arial" panose="020B0604020202020204" pitchFamily="34" charset="0"/>
              <a:buNone/>
            </a:pPr>
            <a:r>
              <a:rPr lang="ru-RU" altLang="uk-UA" sz="1200" dirty="0" smtClean="0">
                <a:solidFill>
                  <a:srgbClr val="002949"/>
                </a:solidFill>
                <a:ea typeface="Roboto Condensed Light" panose="02000000000000000000" pitchFamily="2" charset="0"/>
                <a:cs typeface="Roboto Condensed Light" panose="02000000000000000000" pitchFamily="2" charset="0"/>
              </a:rPr>
              <a:t>Звіт про виконання судового рішення у публічно-правових спорах: стандарти ВС та проблеми застосування</a:t>
            </a:r>
            <a:endParaRPr lang="ru-RU" altLang="uk-UA" sz="1200" dirty="0">
              <a:solidFill>
                <a:srgbClr val="002949"/>
              </a:solidFill>
              <a:ea typeface="Roboto Condensed Light" panose="02000000000000000000" pitchFamily="2" charset="0"/>
              <a:cs typeface="Roboto Condensed Light" panose="02000000000000000000" pitchFamily="2" charset="0"/>
            </a:endParaRPr>
          </a:p>
        </p:txBody>
      </p:sp>
      <p:sp>
        <p:nvSpPr>
          <p:cNvPr id="7173" name="Заголовок 2"/>
          <p:cNvSpPr>
            <a:spLocks noGrp="1"/>
          </p:cNvSpPr>
          <p:nvPr>
            <p:ph type="title"/>
          </p:nvPr>
        </p:nvSpPr>
        <p:spPr>
          <a:xfrm>
            <a:off x="719138" y="320040"/>
            <a:ext cx="10515600" cy="1082040"/>
          </a:xfrm>
        </p:spPr>
        <p:txBody>
          <a:bodyPr/>
          <a:lstStyle/>
          <a:p>
            <a:pPr algn="ctr"/>
            <a:r>
              <a:rPr lang="uk-UA" altLang="uk-UA" sz="4000" b="1" dirty="0" smtClean="0">
                <a:solidFill>
                  <a:srgbClr val="004E9E"/>
                </a:solidFill>
              </a:rPr>
              <a:t>Зміст звіту: доказовий документ, </a:t>
            </a:r>
            <a:br>
              <a:rPr lang="uk-UA" altLang="uk-UA" sz="4000" b="1" dirty="0" smtClean="0">
                <a:solidFill>
                  <a:srgbClr val="004E9E"/>
                </a:solidFill>
              </a:rPr>
            </a:br>
            <a:r>
              <a:rPr lang="uk-UA" altLang="uk-UA" sz="4000" b="1" dirty="0" smtClean="0">
                <a:solidFill>
                  <a:srgbClr val="004E9E"/>
                </a:solidFill>
              </a:rPr>
              <a:t>а не формальна відповідь</a:t>
            </a:r>
            <a:endParaRPr lang="uk-UA" altLang="uk-UA" sz="4000" b="1" dirty="0">
              <a:solidFill>
                <a:srgbClr val="004E9E"/>
              </a:solidFill>
            </a:endParaRPr>
          </a:p>
        </p:txBody>
      </p:sp>
      <p:sp>
        <p:nvSpPr>
          <p:cNvPr id="7174" name="Объект 3"/>
          <p:cNvSpPr>
            <a:spLocks noGrp="1"/>
          </p:cNvSpPr>
          <p:nvPr>
            <p:ph idx="1"/>
          </p:nvPr>
        </p:nvSpPr>
        <p:spPr>
          <a:xfrm>
            <a:off x="465138" y="1615440"/>
            <a:ext cx="11139487" cy="4263074"/>
          </a:xfrm>
        </p:spPr>
        <p:txBody>
          <a:bodyPr/>
          <a:lstStyle/>
          <a:p>
            <a:pPr marL="0" indent="0" algn="just">
              <a:buNone/>
            </a:pPr>
            <a:r>
              <a:rPr lang="uk-UA" altLang="uk-UA" sz="3200" dirty="0">
                <a:solidFill>
                  <a:srgbClr val="002949"/>
                </a:solidFill>
              </a:rPr>
              <a:t>Звіт про виконання має містити конкретні відомості про строк, порядок і спосіб виконання судового рішення. </a:t>
            </a:r>
            <a:endParaRPr lang="uk-UA" altLang="uk-UA" sz="3200" dirty="0" smtClean="0">
              <a:solidFill>
                <a:srgbClr val="002949"/>
              </a:solidFill>
            </a:endParaRPr>
          </a:p>
          <a:p>
            <a:pPr marL="0" indent="0" algn="just">
              <a:buNone/>
            </a:pPr>
            <a:r>
              <a:rPr lang="uk-UA" altLang="uk-UA" sz="3200" dirty="0" smtClean="0">
                <a:solidFill>
                  <a:srgbClr val="002949"/>
                </a:solidFill>
              </a:rPr>
              <a:t>Якщо </a:t>
            </a:r>
            <a:r>
              <a:rPr lang="uk-UA" altLang="uk-UA" sz="3200" dirty="0">
                <a:solidFill>
                  <a:srgbClr val="002949"/>
                </a:solidFill>
              </a:rPr>
              <a:t>рішення не виконане, у звіті мають бути зазначені обставини, які ускладнюють виконання, заходи, що вжиті або вживаються, а також документи, які підтверджують ці обставини. </a:t>
            </a:r>
            <a:endParaRPr lang="uk-UA" altLang="uk-UA" sz="3200" dirty="0" smtClean="0">
              <a:solidFill>
                <a:srgbClr val="002949"/>
              </a:solidFill>
            </a:endParaRPr>
          </a:p>
          <a:p>
            <a:pPr marL="0" indent="0" algn="just">
              <a:buNone/>
            </a:pPr>
            <a:r>
              <a:rPr lang="uk-UA" altLang="uk-UA" sz="3200" dirty="0" smtClean="0">
                <a:solidFill>
                  <a:srgbClr val="002949"/>
                </a:solidFill>
              </a:rPr>
              <a:t>Отже</a:t>
            </a:r>
            <a:r>
              <a:rPr lang="uk-UA" altLang="uk-UA" sz="3200" dirty="0">
                <a:solidFill>
                  <a:srgbClr val="002949"/>
                </a:solidFill>
              </a:rPr>
              <a:t>, звіт є не пояснювальним листом боржника, а доказовим процесуальним документом, який суд має оцінити з погляду реальності, повноти й добросовісності виконання.</a:t>
            </a:r>
            <a:endParaRPr lang="uk-UA" sz="3200" dirty="0"/>
          </a:p>
        </p:txBody>
      </p:sp>
      <p:sp>
        <p:nvSpPr>
          <p:cNvPr id="7175" name="Місце для номера слайда 2"/>
          <p:cNvSpPr>
            <a:spLocks noGrp="1" noChangeArrowheads="1"/>
          </p:cNvSpPr>
          <p:nvPr>
            <p:ph type="sldNum" sz="quarter" idx="12"/>
          </p:nvPr>
        </p:nvSpPr>
        <p:spPr bwMode="auto">
          <a:xfrm>
            <a:off x="8897938" y="5999163"/>
            <a:ext cx="27432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Roboto Condensed Light" panose="02000000000000000000" pitchFamily="2" charset="0"/>
              </a:defRPr>
            </a:lvl1pPr>
            <a:lvl2pPr marL="742950" indent="-285750">
              <a:lnSpc>
                <a:spcPct val="90000"/>
              </a:lnSpc>
              <a:spcBef>
                <a:spcPts val="500"/>
              </a:spcBef>
              <a:buFont typeface="Arial" panose="020B0604020202020204" pitchFamily="34" charset="0"/>
              <a:buChar char="•"/>
              <a:defRPr sz="2400">
                <a:solidFill>
                  <a:schemeClr val="tx1"/>
                </a:solidFill>
                <a:latin typeface="Roboto Condensed Light" panose="02000000000000000000" pitchFamily="2" charset="0"/>
              </a:defRPr>
            </a:lvl2pPr>
            <a:lvl3pPr marL="1143000" indent="-228600">
              <a:lnSpc>
                <a:spcPct val="90000"/>
              </a:lnSpc>
              <a:spcBef>
                <a:spcPts val="500"/>
              </a:spcBef>
              <a:buFont typeface="Arial" panose="020B0604020202020204" pitchFamily="34" charset="0"/>
              <a:buChar char="•"/>
              <a:defRPr sz="2000">
                <a:solidFill>
                  <a:schemeClr val="tx1"/>
                </a:solidFill>
                <a:latin typeface="Roboto Condensed Light" panose="02000000000000000000" pitchFamily="2" charset="0"/>
              </a:defRPr>
            </a:lvl3pPr>
            <a:lvl4pPr marL="16002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4pPr>
            <a:lvl5pPr marL="20574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9pPr>
          </a:lstStyle>
          <a:p>
            <a:pPr>
              <a:lnSpc>
                <a:spcPct val="100000"/>
              </a:lnSpc>
              <a:spcBef>
                <a:spcPct val="0"/>
              </a:spcBef>
              <a:buFontTx/>
              <a:buNone/>
            </a:pPr>
            <a:fld id="{B1C7F860-905B-4F7D-8EB2-945D9C2B2581}" type="slidenum">
              <a:rPr lang="uk-UA" altLang="uk-UA" sz="1200">
                <a:solidFill>
                  <a:srgbClr val="898989"/>
                </a:solidFill>
              </a:rPr>
              <a:pPr>
                <a:lnSpc>
                  <a:spcPct val="100000"/>
                </a:lnSpc>
                <a:spcBef>
                  <a:spcPct val="0"/>
                </a:spcBef>
                <a:buFontTx/>
                <a:buNone/>
              </a:pPr>
              <a:t>9</a:t>
            </a:fld>
            <a:endParaRPr lang="uk-UA" altLang="uk-UA" sz="1200" dirty="0">
              <a:solidFill>
                <a:srgbClr val="898989"/>
              </a:solidFill>
            </a:endParaRPr>
          </a:p>
        </p:txBody>
      </p:sp>
    </p:spTree>
    <p:extLst>
      <p:ext uri="{BB962C8B-B14F-4D97-AF65-F5344CB8AC3E}">
        <p14:creationId xmlns:p14="http://schemas.microsoft.com/office/powerpoint/2010/main" val="1372565107"/>
      </p:ext>
    </p:extLst>
  </p:cSld>
  <p:clrMapOvr>
    <a:masterClrMapping/>
  </p:clrMapOvr>
  <p:timing>
    <p:tnLst>
      <p:par>
        <p:cTn id="1" dur="indefinite" restart="never" nodeType="tmRoot"/>
      </p:par>
    </p:tnLst>
  </p:timing>
</p:sld>
</file>

<file path=ppt/theme/theme1.xml><?xml version="1.0" encoding="utf-8"?>
<a:theme xmlns:a="http://schemas.openxmlformats.org/drawingml/2006/main" name="Верховний Суд">
  <a:themeElements>
    <a:clrScheme name="Офіс">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Офіс">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Офіс">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Верховний Суд" id="{85927FFF-16E0-4779-9E9F-FDB9FC60E28B}" vid="{1C97956D-EB6D-4D66-A40D-6F9E3D9A6E3D}"/>
    </a:ext>
  </a:extLst>
</a:theme>
</file>

<file path=ppt/theme/theme2.xml><?xml version="1.0" encoding="utf-8"?>
<a:theme xmlns:a="http://schemas.openxmlformats.org/drawingml/2006/main" name="Тема Office">
  <a:themeElements>
    <a:clrScheme name="Офіс">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Офіс">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Офіс">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Верховний Суд</Template>
  <TotalTime>5153</TotalTime>
  <Words>2809</Words>
  <Application>Microsoft Office PowerPoint</Application>
  <PresentationFormat>Широкий екран</PresentationFormat>
  <Paragraphs>193</Paragraphs>
  <Slides>27</Slides>
  <Notes>1</Notes>
  <HiddenSlides>0</HiddenSlides>
  <MMClips>0</MMClips>
  <ScaleCrop>false</ScaleCrop>
  <HeadingPairs>
    <vt:vector size="6" baseType="variant">
      <vt:variant>
        <vt:lpstr>Використані шрифти</vt:lpstr>
      </vt:variant>
      <vt:variant>
        <vt:i4>3</vt:i4>
      </vt:variant>
      <vt:variant>
        <vt:lpstr>Тема</vt:lpstr>
      </vt:variant>
      <vt:variant>
        <vt:i4>1</vt:i4>
      </vt:variant>
      <vt:variant>
        <vt:lpstr>Заголовки слайдів</vt:lpstr>
      </vt:variant>
      <vt:variant>
        <vt:i4>27</vt:i4>
      </vt:variant>
    </vt:vector>
  </HeadingPairs>
  <TitlesOfParts>
    <vt:vector size="31" baseType="lpstr">
      <vt:lpstr>Arial</vt:lpstr>
      <vt:lpstr>Calibri Light</vt:lpstr>
      <vt:lpstr>Roboto Condensed Light</vt:lpstr>
      <vt:lpstr>Верховний Суд</vt:lpstr>
      <vt:lpstr>Презентація PowerPoint</vt:lpstr>
      <vt:lpstr>Висновок № 13 (2010) КРЄС “On the role of judges in the enforcement of judicial decisions” CCJE(2010)2 Final</vt:lpstr>
      <vt:lpstr>Висновок № 13 (2010) КРЄС “On the role of judges in the enforcement of judicial decisions” CCJE(2010)2 Final</vt:lpstr>
      <vt:lpstr>Висновок № 11 (2008) КРЄС “On the quality of judicial decisions” CCJE(2008)5</vt:lpstr>
      <vt:lpstr>Висновок № 20 (2017) КРЄС “The role of courts with respect to the uniform application of the law” CCJE(2017)4</vt:lpstr>
      <vt:lpstr>Судовий контроль після Закону № 4094-IX:  спільні підходи КАСУ і ГПК</vt:lpstr>
      <vt:lpstr>Суд першої інстанції не втрачає  контрольну юрисдикцію</vt:lpstr>
      <vt:lpstr>Заява про зобов’язання подати звіт:  спільність і різниця моделей</vt:lpstr>
      <vt:lpstr>Зміст звіту: доказовий документ,  а не формальна відповідь</vt:lpstr>
      <vt:lpstr>Відмова у прийнятті звіту:  критерій недостатності дій боржника</vt:lpstr>
      <vt:lpstr>Наслідки неприйняття або неподання звіту: штраф, новий строк, зміна способу виконання</vt:lpstr>
      <vt:lpstr>Особливості ГПК: категорійні фільтри та публічний елемент у господарському процесі</vt:lpstr>
      <vt:lpstr>ОСНОВНІ ПРАВОВІ ПІДХОДИ ВС</vt:lpstr>
      <vt:lpstr>ОСНОВНІ ПРАВОВІ ПІДХОДИ ВС</vt:lpstr>
      <vt:lpstr>ОСНОВНІ ПРАВОВІ ПІДХОДИ ВС</vt:lpstr>
      <vt:lpstr>Постанова Верховного Суду від 09 квітня 2026 року у справі № 560/6242/22 https://reyestr.court.gov.ua/Review/135567527 </vt:lpstr>
      <vt:lpstr>Постанова Верховного Суду від 28 жовтня 2025 року у справі № 380/7706/22 https://reyestr.court.gov.ua/Review/131341345 </vt:lpstr>
      <vt:lpstr>Ухвала Верховного Суду від 07 травня 2024 року у справі  № 160/5259/20 https://reyestr.court.gov.ua/Review/118905192 </vt:lpstr>
      <vt:lpstr>Ухвала Верховного Суду від 03 березня 2025 року у справі № 160/5259/20 https://reyestr.court.gov.ua/Review/125536931 </vt:lpstr>
      <vt:lpstr>Постанова Верховного Суду від 08 вересня 2023 року у справі  № 640/21223/20 https://reyestr.court.gov.ua/Review/113333324 </vt:lpstr>
      <vt:lpstr>Постанова Верховного Суду від 01 лютого 2022 року у справі № 420/177/20 https://reyestr.court.gov.ua/Review/103035792 </vt:lpstr>
      <vt:lpstr>Постанова Верховного Суду від 12 травня 2025 року у справі  № 200/7816/20-а https://reyestr.court.gov.ua/Review/127308518 </vt:lpstr>
      <vt:lpstr>Постанова Верховного Суду від 28 жовтня 2025 року у справі № 520/8464/24 https://reyestr.court.gov.ua/Review/131341351 </vt:lpstr>
      <vt:lpstr>Ухвала Верховного Суду від 04 жовтня 2022 року у справі № 200/3958/19-а https://reyestr.court.gov.ua/Review/106716385 </vt:lpstr>
      <vt:lpstr>Постанова Верховного Суду від 01 жовтня 2025 року у справі № 600/298/25-а https://reyestr.court.gov.ua/Review/130705238 </vt:lpstr>
      <vt:lpstr>Додаткові джерела:</vt:lpstr>
      <vt:lpstr>Презентація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Презентація PowerPoint</dc:title>
  <dc:creator>Роман Палюх</dc:creator>
  <cp:lastModifiedBy>Ян Олександрович Берназюк</cp:lastModifiedBy>
  <cp:revision>565</cp:revision>
  <cp:lastPrinted>2025-04-11T08:44:04Z</cp:lastPrinted>
  <dcterms:created xsi:type="dcterms:W3CDTF">2018-11-30T10:25:38Z</dcterms:created>
  <dcterms:modified xsi:type="dcterms:W3CDTF">2026-05-15T15:39:45Z</dcterms:modified>
</cp:coreProperties>
</file>