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6"/>
  </p:notesMasterIdLst>
  <p:handoutMasterIdLst>
    <p:handoutMasterId r:id="rId37"/>
  </p:handoutMasterIdLst>
  <p:sldIdLst>
    <p:sldId id="256" r:id="rId2"/>
    <p:sldId id="997" r:id="rId3"/>
    <p:sldId id="958" r:id="rId4"/>
    <p:sldId id="1085" r:id="rId5"/>
    <p:sldId id="1087" r:id="rId6"/>
    <p:sldId id="1086" r:id="rId7"/>
    <p:sldId id="1088" r:id="rId8"/>
    <p:sldId id="1089" r:id="rId9"/>
    <p:sldId id="1090" r:id="rId10"/>
    <p:sldId id="1091" r:id="rId11"/>
    <p:sldId id="1092" r:id="rId12"/>
    <p:sldId id="1093" r:id="rId13"/>
    <p:sldId id="1094" r:id="rId14"/>
    <p:sldId id="1095" r:id="rId15"/>
    <p:sldId id="1096" r:id="rId16"/>
    <p:sldId id="1097" r:id="rId17"/>
    <p:sldId id="1098" r:id="rId18"/>
    <p:sldId id="1099" r:id="rId19"/>
    <p:sldId id="1100" r:id="rId20"/>
    <p:sldId id="1101" r:id="rId21"/>
    <p:sldId id="1044" r:id="rId22"/>
    <p:sldId id="1046" r:id="rId23"/>
    <p:sldId id="954" r:id="rId24"/>
    <p:sldId id="1062" r:id="rId25"/>
    <p:sldId id="993" r:id="rId26"/>
    <p:sldId id="1064" r:id="rId27"/>
    <p:sldId id="1060" r:id="rId28"/>
    <p:sldId id="1068" r:id="rId29"/>
    <p:sldId id="1069" r:id="rId30"/>
    <p:sldId id="1070" r:id="rId31"/>
    <p:sldId id="1074" r:id="rId32"/>
    <p:sldId id="1076" r:id="rId33"/>
    <p:sldId id="1040" r:id="rId34"/>
    <p:sldId id="279" r:id="rId35"/>
  </p:sldIdLst>
  <p:sldSz cx="12192000" cy="6858000"/>
  <p:notesSz cx="9928225" cy="6797675"/>
  <p:defaultTextStyle>
    <a:defPPr>
      <a:defRPr lang="uk-U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Розділ за замовчуванням" id="{A582119A-734D-428B-9DF0-AEC51D4D306F}">
          <p14:sldIdLst>
            <p14:sldId id="256"/>
            <p14:sldId id="997"/>
            <p14:sldId id="958"/>
            <p14:sldId id="1085"/>
            <p14:sldId id="1087"/>
            <p14:sldId id="1086"/>
            <p14:sldId id="1088"/>
            <p14:sldId id="1089"/>
            <p14:sldId id="1090"/>
            <p14:sldId id="1091"/>
            <p14:sldId id="1092"/>
            <p14:sldId id="1093"/>
            <p14:sldId id="1094"/>
            <p14:sldId id="1095"/>
            <p14:sldId id="1096"/>
            <p14:sldId id="1097"/>
            <p14:sldId id="1098"/>
            <p14:sldId id="1099"/>
            <p14:sldId id="1100"/>
            <p14:sldId id="1101"/>
            <p14:sldId id="1044"/>
            <p14:sldId id="1046"/>
            <p14:sldId id="954"/>
            <p14:sldId id="1062"/>
            <p14:sldId id="993"/>
            <p14:sldId id="1064"/>
            <p14:sldId id="1060"/>
            <p14:sldId id="1068"/>
            <p14:sldId id="1069"/>
            <p14:sldId id="1070"/>
            <p14:sldId id="1074"/>
            <p14:sldId id="1076"/>
            <p14:sldId id="1040"/>
            <p14:sldId id="279"/>
          </p14:sldIdLst>
        </p14:section>
      </p14:sectionLst>
    </p:ext>
    <p:ext uri="{EFAFB233-063F-42B5-8137-9DF3F51BA10A}">
      <p15:sldGuideLst xmlns:p15="http://schemas.microsoft.com/office/powerpoint/2012/main">
        <p15:guide id="1" orient="horz" pos="1026">
          <p15:clr>
            <a:srgbClr val="A4A3A4"/>
          </p15:clr>
        </p15:guide>
        <p15:guide id="2" orient="horz" pos="368" userDrawn="1">
          <p15:clr>
            <a:srgbClr val="A4A3A4"/>
          </p15:clr>
        </p15:guide>
        <p15:guide id="3" pos="370" userDrawn="1">
          <p15:clr>
            <a:srgbClr val="A4A3A4"/>
          </p15:clr>
        </p15:guide>
        <p15:guide id="4" pos="7310" userDrawn="1">
          <p15:clr>
            <a:srgbClr val="A4A3A4"/>
          </p15:clr>
        </p15:guide>
        <p15:guide id="5" orient="horz" pos="2160">
          <p15:clr>
            <a:srgbClr val="A4A3A4"/>
          </p15:clr>
        </p15:guide>
        <p15:guide id="6" orient="horz" pos="3952" userDrawn="1">
          <p15:clr>
            <a:srgbClr val="A4A3A4"/>
          </p15:clr>
        </p15:guide>
        <p15:guide id="7" orient="horz" pos="386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Ян Берназюк" initials="ЯБ" lastIdx="1" clrIdx="0">
    <p:extLst>
      <p:ext uri="{19B8F6BF-5375-455C-9EA6-DF929625EA0E}">
        <p15:presenceInfo xmlns:p15="http://schemas.microsoft.com/office/powerpoint/2012/main" userId="581687679c8901c1" providerId="Windows Live"/>
      </p:ext>
    </p:extLst>
  </p:cmAuthor>
  <p:cmAuthor id="2" name="Ян Олександрович Берназюк" initials="ЯОБ" lastIdx="0" clrIdx="1">
    <p:extLst>
      <p:ext uri="{19B8F6BF-5375-455C-9EA6-DF929625EA0E}">
        <p15:presenceInfo xmlns:p15="http://schemas.microsoft.com/office/powerpoint/2012/main" userId="S-1-5-21-788283012-2006182406-367807169-81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E9E"/>
    <a:srgbClr val="002949"/>
    <a:srgbClr val="38B6AB"/>
    <a:srgbClr val="F0E8E3"/>
    <a:srgbClr val="3742D1"/>
    <a:srgbClr val="4E9EC4"/>
    <a:srgbClr val="0086CD"/>
    <a:srgbClr val="FFD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77" autoAdjust="0"/>
    <p:restoredTop sz="94683"/>
  </p:normalViewPr>
  <p:slideViewPr>
    <p:cSldViewPr snapToGrid="0">
      <p:cViewPr varScale="1">
        <p:scale>
          <a:sx n="61" d="100"/>
          <a:sy n="61" d="100"/>
        </p:scale>
        <p:origin x="96" y="1200"/>
      </p:cViewPr>
      <p:guideLst>
        <p:guide orient="horz" pos="1026"/>
        <p:guide orient="horz" pos="368"/>
        <p:guide pos="370"/>
        <p:guide pos="7310"/>
        <p:guide orient="horz" pos="2160"/>
        <p:guide orient="horz" pos="3952"/>
        <p:guide orient="horz" pos="38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38AE7D6-9F2C-0AF5-4B14-A9F0CD3F6F72}"/>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a:defRPr sz="1200">
                <a:latin typeface="Roboto Condensed Light" pitchFamily="2" charset="0"/>
              </a:defRPr>
            </a:lvl1pPr>
          </a:lstStyle>
          <a:p>
            <a:pPr>
              <a:defRPr/>
            </a:pPr>
            <a:endParaRPr lang="ru-RU" dirty="0"/>
          </a:p>
        </p:txBody>
      </p:sp>
      <p:sp>
        <p:nvSpPr>
          <p:cNvPr id="3" name="Дата 2">
            <a:extLst>
              <a:ext uri="{FF2B5EF4-FFF2-40B4-BE49-F238E27FC236}">
                <a16:creationId xmlns:a16="http://schemas.microsoft.com/office/drawing/2014/main" id="{4F2608C5-03C0-CA44-8353-2AE8765BD8E1}"/>
              </a:ext>
            </a:extLst>
          </p:cNvPr>
          <p:cNvSpPr>
            <a:spLocks noGrp="1"/>
          </p:cNvSpPr>
          <p:nvPr>
            <p:ph type="dt" sz="quarter" idx="1"/>
          </p:nvPr>
        </p:nvSpPr>
        <p:spPr>
          <a:xfrm>
            <a:off x="5622027" y="2"/>
            <a:ext cx="4304611" cy="339725"/>
          </a:xfrm>
          <a:prstGeom prst="rect">
            <a:avLst/>
          </a:prstGeom>
        </p:spPr>
        <p:txBody>
          <a:bodyPr vert="horz" lIns="91010" tIns="45505" rIns="91010" bIns="45505" rtlCol="0"/>
          <a:lstStyle>
            <a:lvl1pPr algn="r">
              <a:defRPr sz="1200">
                <a:latin typeface="Roboto Condensed Light" pitchFamily="2" charset="0"/>
              </a:defRPr>
            </a:lvl1pPr>
          </a:lstStyle>
          <a:p>
            <a:pPr>
              <a:defRPr/>
            </a:pPr>
            <a:fld id="{E7EA5089-53EE-4CBB-B62B-B9A651D87BD1}" type="datetimeFigureOut">
              <a:rPr lang="ru-RU"/>
              <a:pPr>
                <a:defRPr/>
              </a:pPr>
              <a:t>21.05.2026</a:t>
            </a:fld>
            <a:endParaRPr lang="ru-RU" dirty="0"/>
          </a:p>
        </p:txBody>
      </p:sp>
      <p:sp>
        <p:nvSpPr>
          <p:cNvPr id="4" name="Нижний колонтитул 3">
            <a:extLst>
              <a:ext uri="{FF2B5EF4-FFF2-40B4-BE49-F238E27FC236}">
                <a16:creationId xmlns:a16="http://schemas.microsoft.com/office/drawing/2014/main" id="{D098E000-D926-439C-33F0-FCEA6E6F7E53}"/>
              </a:ext>
            </a:extLst>
          </p:cNvPr>
          <p:cNvSpPr>
            <a:spLocks noGrp="1"/>
          </p:cNvSpPr>
          <p:nvPr>
            <p:ph type="ftr" sz="quarter" idx="2"/>
          </p:nvPr>
        </p:nvSpPr>
        <p:spPr>
          <a:xfrm>
            <a:off x="1" y="6457950"/>
            <a:ext cx="4303025" cy="338138"/>
          </a:xfrm>
          <a:prstGeom prst="rect">
            <a:avLst/>
          </a:prstGeom>
        </p:spPr>
        <p:txBody>
          <a:bodyPr vert="horz" lIns="91010" tIns="45505" rIns="91010" bIns="45505" rtlCol="0" anchor="b"/>
          <a:lstStyle>
            <a:lvl1pPr algn="l">
              <a:defRPr sz="1200">
                <a:latin typeface="Roboto Condensed Light" pitchFamily="2" charset="0"/>
              </a:defRPr>
            </a:lvl1pPr>
          </a:lstStyle>
          <a:p>
            <a:pPr>
              <a:defRPr/>
            </a:pPr>
            <a:endParaRPr lang="ru-RU" dirty="0"/>
          </a:p>
        </p:txBody>
      </p:sp>
      <p:sp>
        <p:nvSpPr>
          <p:cNvPr id="5" name="Номер слайда 4">
            <a:extLst>
              <a:ext uri="{FF2B5EF4-FFF2-40B4-BE49-F238E27FC236}">
                <a16:creationId xmlns:a16="http://schemas.microsoft.com/office/drawing/2014/main" id="{E9EB6885-EFFA-612F-2359-60114B139771}"/>
              </a:ext>
            </a:extLst>
          </p:cNvPr>
          <p:cNvSpPr>
            <a:spLocks noGrp="1"/>
          </p:cNvSpPr>
          <p:nvPr>
            <p:ph type="sldNum" sz="quarter" idx="3"/>
          </p:nvPr>
        </p:nvSpPr>
        <p:spPr>
          <a:xfrm>
            <a:off x="5622027" y="6457950"/>
            <a:ext cx="4304611" cy="338138"/>
          </a:xfrm>
          <a:prstGeom prst="rect">
            <a:avLst/>
          </a:prstGeom>
        </p:spPr>
        <p:txBody>
          <a:bodyPr vert="horz" wrap="square" lIns="91010" tIns="45505" rIns="91010" bIns="45505" numCol="1" anchor="b" anchorCtr="0" compatLnSpc="1">
            <a:prstTxWarp prst="textNoShape">
              <a:avLst/>
            </a:prstTxWarp>
          </a:bodyPr>
          <a:lstStyle>
            <a:lvl1pPr algn="r">
              <a:defRPr sz="1200" smtClean="0">
                <a:latin typeface="Roboto Condensed Light" panose="02000000000000000000" pitchFamily="2" charset="0"/>
              </a:defRPr>
            </a:lvl1pPr>
          </a:lstStyle>
          <a:p>
            <a:pPr>
              <a:defRPr/>
            </a:pPr>
            <a:fld id="{C1E25D22-76F2-4431-8BE9-1D06623099E0}" type="slidenum">
              <a:rPr lang="ru-RU" altLang="ru-RU"/>
              <a:pPr>
                <a:defRPr/>
              </a:pPr>
              <a:t>‹№›</a:t>
            </a:fld>
            <a:endParaRPr lang="ru-RU" altLang="ru-RU"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25EE5FBB-4E7C-B40F-7763-EAC2A0B1646D}"/>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3" name="Місце для дати 2">
            <a:extLst>
              <a:ext uri="{FF2B5EF4-FFF2-40B4-BE49-F238E27FC236}">
                <a16:creationId xmlns:a16="http://schemas.microsoft.com/office/drawing/2014/main" id="{659982A2-DD16-EB8E-955B-55C0C263C437}"/>
              </a:ext>
            </a:extLst>
          </p:cNvPr>
          <p:cNvSpPr>
            <a:spLocks noGrp="1"/>
          </p:cNvSpPr>
          <p:nvPr>
            <p:ph type="dt" idx="1"/>
          </p:nvPr>
        </p:nvSpPr>
        <p:spPr>
          <a:xfrm>
            <a:off x="5622027" y="2"/>
            <a:ext cx="4304611" cy="339725"/>
          </a:xfrm>
          <a:prstGeom prst="rect">
            <a:avLst/>
          </a:prstGeom>
        </p:spPr>
        <p:txBody>
          <a:bodyPr vert="horz" lIns="91010" tIns="45505" rIns="91010" bIns="45505" rtlCol="0"/>
          <a:lstStyle>
            <a:lvl1pPr algn="r" eaLnBrk="1" fontAlgn="auto" hangingPunct="1">
              <a:spcBef>
                <a:spcPts val="0"/>
              </a:spcBef>
              <a:spcAft>
                <a:spcPts val="0"/>
              </a:spcAft>
              <a:defRPr sz="1200">
                <a:latin typeface="Roboto Condensed Light" pitchFamily="2" charset="0"/>
              </a:defRPr>
            </a:lvl1pPr>
          </a:lstStyle>
          <a:p>
            <a:pPr>
              <a:defRPr/>
            </a:pPr>
            <a:fld id="{FDE46209-69DC-44F0-8A9D-9F7686D4781A}" type="datetimeFigureOut">
              <a:rPr lang="uk-UA"/>
              <a:pPr>
                <a:defRPr/>
              </a:pPr>
              <a:t>21.05.2026</a:t>
            </a:fld>
            <a:endParaRPr lang="uk-UA" dirty="0"/>
          </a:p>
        </p:txBody>
      </p:sp>
      <p:sp>
        <p:nvSpPr>
          <p:cNvPr id="4" name="Місце для зображення 3">
            <a:extLst>
              <a:ext uri="{FF2B5EF4-FFF2-40B4-BE49-F238E27FC236}">
                <a16:creationId xmlns:a16="http://schemas.microsoft.com/office/drawing/2014/main" id="{2637A17B-7B88-6B88-DFF2-ACDF19B95B28}"/>
              </a:ext>
            </a:extLst>
          </p:cNvPr>
          <p:cNvSpPr>
            <a:spLocks noGrp="1" noRot="1" noChangeAspect="1"/>
          </p:cNvSpPr>
          <p:nvPr>
            <p:ph type="sldImg" idx="2"/>
          </p:nvPr>
        </p:nvSpPr>
        <p:spPr>
          <a:xfrm>
            <a:off x="2925763" y="849313"/>
            <a:ext cx="4076700" cy="2293937"/>
          </a:xfrm>
          <a:prstGeom prst="rect">
            <a:avLst/>
          </a:prstGeom>
          <a:noFill/>
          <a:ln w="12700">
            <a:solidFill>
              <a:prstClr val="black"/>
            </a:solidFill>
          </a:ln>
        </p:spPr>
        <p:txBody>
          <a:bodyPr vert="horz" lIns="91010" tIns="45505" rIns="91010" bIns="45505" rtlCol="0" anchor="ctr"/>
          <a:lstStyle/>
          <a:p>
            <a:pPr lvl="0"/>
            <a:endParaRPr lang="uk-UA" noProof="0" dirty="0"/>
          </a:p>
        </p:txBody>
      </p:sp>
      <p:sp>
        <p:nvSpPr>
          <p:cNvPr id="5" name="Місце для нотаток 4">
            <a:extLst>
              <a:ext uri="{FF2B5EF4-FFF2-40B4-BE49-F238E27FC236}">
                <a16:creationId xmlns:a16="http://schemas.microsoft.com/office/drawing/2014/main" id="{EA25E2B2-5A23-8B6D-9776-7AA8E07D1FE7}"/>
              </a:ext>
            </a:extLst>
          </p:cNvPr>
          <p:cNvSpPr>
            <a:spLocks noGrp="1"/>
          </p:cNvSpPr>
          <p:nvPr>
            <p:ph type="body" sz="quarter" idx="3"/>
          </p:nvPr>
        </p:nvSpPr>
        <p:spPr>
          <a:xfrm>
            <a:off x="992030" y="3271840"/>
            <a:ext cx="7944166" cy="2676525"/>
          </a:xfrm>
          <a:prstGeom prst="rect">
            <a:avLst/>
          </a:prstGeom>
        </p:spPr>
        <p:txBody>
          <a:bodyPr vert="horz" lIns="91010" tIns="45505" rIns="91010" bIns="45505" rtlCol="0"/>
          <a:lstStyle/>
          <a:p>
            <a:pPr lvl="0"/>
            <a:r>
              <a:rPr lang="uk-UA" noProof="0" dirty="0"/>
              <a:t>Відредагуйте стиль зразка тексту</a:t>
            </a:r>
          </a:p>
          <a:p>
            <a:pPr lvl="1"/>
            <a:r>
              <a:rPr lang="uk-UA" noProof="0" dirty="0"/>
              <a:t>Другий рівень</a:t>
            </a:r>
          </a:p>
          <a:p>
            <a:pPr lvl="2"/>
            <a:r>
              <a:rPr lang="uk-UA" noProof="0" dirty="0"/>
              <a:t>Третій рівень</a:t>
            </a:r>
          </a:p>
          <a:p>
            <a:pPr lvl="3"/>
            <a:r>
              <a:rPr lang="uk-UA" noProof="0" dirty="0"/>
              <a:t>Четвертий рівень</a:t>
            </a:r>
          </a:p>
          <a:p>
            <a:pPr lvl="4"/>
            <a:r>
              <a:rPr lang="uk-UA" noProof="0" dirty="0"/>
              <a:t>П’ятий рівень</a:t>
            </a:r>
          </a:p>
        </p:txBody>
      </p:sp>
      <p:sp>
        <p:nvSpPr>
          <p:cNvPr id="6" name="Місце для нижнього колонтитула 5">
            <a:extLst>
              <a:ext uri="{FF2B5EF4-FFF2-40B4-BE49-F238E27FC236}">
                <a16:creationId xmlns:a16="http://schemas.microsoft.com/office/drawing/2014/main" id="{21E580B6-E2E0-DAA2-1338-EB90582AC7BB}"/>
              </a:ext>
            </a:extLst>
          </p:cNvPr>
          <p:cNvSpPr>
            <a:spLocks noGrp="1"/>
          </p:cNvSpPr>
          <p:nvPr>
            <p:ph type="ftr" sz="quarter" idx="4"/>
          </p:nvPr>
        </p:nvSpPr>
        <p:spPr>
          <a:xfrm>
            <a:off x="1" y="6457952"/>
            <a:ext cx="4303025" cy="339725"/>
          </a:xfrm>
          <a:prstGeom prst="rect">
            <a:avLst/>
          </a:prstGeom>
        </p:spPr>
        <p:txBody>
          <a:bodyPr vert="horz" lIns="91010" tIns="45505" rIns="91010" bIns="45505" rtlCol="0" anchor="b"/>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7" name="Місце для номера слайда 6">
            <a:extLst>
              <a:ext uri="{FF2B5EF4-FFF2-40B4-BE49-F238E27FC236}">
                <a16:creationId xmlns:a16="http://schemas.microsoft.com/office/drawing/2014/main" id="{B305F669-AEA4-BEE1-80ED-F2BC81C07261}"/>
              </a:ext>
            </a:extLst>
          </p:cNvPr>
          <p:cNvSpPr>
            <a:spLocks noGrp="1"/>
          </p:cNvSpPr>
          <p:nvPr>
            <p:ph type="sldNum" sz="quarter" idx="5"/>
          </p:nvPr>
        </p:nvSpPr>
        <p:spPr>
          <a:xfrm>
            <a:off x="5622027" y="6457952"/>
            <a:ext cx="4304611" cy="339725"/>
          </a:xfrm>
          <a:prstGeom prst="rect">
            <a:avLst/>
          </a:prstGeom>
        </p:spPr>
        <p:txBody>
          <a:bodyPr vert="horz" wrap="square" lIns="91010" tIns="45505" rIns="91010" bIns="45505" numCol="1" anchor="b" anchorCtr="0" compatLnSpc="1">
            <a:prstTxWarp prst="textNoShape">
              <a:avLst/>
            </a:prstTxWarp>
          </a:bodyPr>
          <a:lstStyle>
            <a:lvl1pPr algn="r" eaLnBrk="1" hangingPunct="1">
              <a:defRPr sz="1200" smtClean="0">
                <a:latin typeface="Roboto Condensed Light" panose="02000000000000000000" pitchFamily="2" charset="0"/>
              </a:defRPr>
            </a:lvl1pPr>
          </a:lstStyle>
          <a:p>
            <a:pPr>
              <a:defRPr/>
            </a:pPr>
            <a:fld id="{AD5E7DE3-1AE7-4703-B5A5-E3B50F059203}"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a:extLst>
              <a:ext uri="{FF2B5EF4-FFF2-40B4-BE49-F238E27FC236}">
                <a16:creationId xmlns:a16="http://schemas.microsoft.com/office/drawing/2014/main" id="{EC123180-4134-DF4E-785D-39CBDB5C47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uk-UA" dirty="0"/>
          </a:p>
        </p:txBody>
      </p:sp>
      <p:sp>
        <p:nvSpPr>
          <p:cNvPr id="5123" name="Заметки 2">
            <a:extLst>
              <a:ext uri="{FF2B5EF4-FFF2-40B4-BE49-F238E27FC236}">
                <a16:creationId xmlns:a16="http://schemas.microsoft.com/office/drawing/2014/main" id="{312169F0-1EA8-FC51-7151-606C144D08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dirty="0"/>
          </a:p>
        </p:txBody>
      </p:sp>
      <p:sp>
        <p:nvSpPr>
          <p:cNvPr id="5124" name="Номер слайда 3">
            <a:extLst>
              <a:ext uri="{FF2B5EF4-FFF2-40B4-BE49-F238E27FC236}">
                <a16:creationId xmlns:a16="http://schemas.microsoft.com/office/drawing/2014/main" id="{FD25675B-1AFB-8EBE-427A-E8EFEDC759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8188" indent="-284163">
              <a:defRPr>
                <a:solidFill>
                  <a:schemeClr val="tx1"/>
                </a:solidFill>
                <a:latin typeface="Arial" panose="020B0604020202020204" pitchFamily="34" charset="0"/>
              </a:defRPr>
            </a:lvl2pPr>
            <a:lvl3pPr marL="1136650" indent="-227013">
              <a:defRPr>
                <a:solidFill>
                  <a:schemeClr val="tx1"/>
                </a:solidFill>
                <a:latin typeface="Arial" panose="020B0604020202020204" pitchFamily="34" charset="0"/>
              </a:defRPr>
            </a:lvl3pPr>
            <a:lvl4pPr marL="1592263" indent="-227013">
              <a:defRPr>
                <a:solidFill>
                  <a:schemeClr val="tx1"/>
                </a:solidFill>
                <a:latin typeface="Arial" panose="020B0604020202020204" pitchFamily="34" charset="0"/>
              </a:defRPr>
            </a:lvl4pPr>
            <a:lvl5pPr marL="2046288" indent="-227013">
              <a:defRPr>
                <a:solidFill>
                  <a:schemeClr val="tx1"/>
                </a:solidFill>
                <a:latin typeface="Arial" panose="020B0604020202020204" pitchFamily="34" charset="0"/>
              </a:defRPr>
            </a:lvl5pPr>
            <a:lvl6pPr marL="2503488" indent="-227013" eaLnBrk="0" fontAlgn="base" hangingPunct="0">
              <a:spcBef>
                <a:spcPct val="0"/>
              </a:spcBef>
              <a:spcAft>
                <a:spcPct val="0"/>
              </a:spcAft>
              <a:defRPr>
                <a:solidFill>
                  <a:schemeClr val="tx1"/>
                </a:solidFill>
                <a:latin typeface="Arial" panose="020B0604020202020204" pitchFamily="34" charset="0"/>
              </a:defRPr>
            </a:lvl6pPr>
            <a:lvl7pPr marL="2960688" indent="-227013" eaLnBrk="0" fontAlgn="base" hangingPunct="0">
              <a:spcBef>
                <a:spcPct val="0"/>
              </a:spcBef>
              <a:spcAft>
                <a:spcPct val="0"/>
              </a:spcAft>
              <a:defRPr>
                <a:solidFill>
                  <a:schemeClr val="tx1"/>
                </a:solidFill>
                <a:latin typeface="Arial" panose="020B0604020202020204" pitchFamily="34" charset="0"/>
              </a:defRPr>
            </a:lvl7pPr>
            <a:lvl8pPr marL="3417888" indent="-227013" eaLnBrk="0" fontAlgn="base" hangingPunct="0">
              <a:spcBef>
                <a:spcPct val="0"/>
              </a:spcBef>
              <a:spcAft>
                <a:spcPct val="0"/>
              </a:spcAft>
              <a:defRPr>
                <a:solidFill>
                  <a:schemeClr val="tx1"/>
                </a:solidFill>
                <a:latin typeface="Arial" panose="020B0604020202020204" pitchFamily="34" charset="0"/>
              </a:defRPr>
            </a:lvl8pPr>
            <a:lvl9pPr marL="3875088" indent="-227013" eaLnBrk="0" fontAlgn="base" hangingPunct="0">
              <a:spcBef>
                <a:spcPct val="0"/>
              </a:spcBef>
              <a:spcAft>
                <a:spcPct val="0"/>
              </a:spcAft>
              <a:defRPr>
                <a:solidFill>
                  <a:schemeClr val="tx1"/>
                </a:solidFill>
                <a:latin typeface="Arial" panose="020B0604020202020204" pitchFamily="34" charset="0"/>
              </a:defRPr>
            </a:lvl9pPr>
          </a:lstStyle>
          <a:p>
            <a:fld id="{444C9BBA-1121-4372-A223-AC5E6F5CC0C9}" type="slidenum">
              <a:rPr lang="uk-UA" altLang="uk-UA">
                <a:latin typeface="Roboto Condensed Light" panose="02000000000000000000" pitchFamily="2" charset="0"/>
              </a:rPr>
              <a:pPr/>
              <a:t>1</a:t>
            </a:fld>
            <a:endParaRPr lang="uk-UA" altLang="uk-UA" dirty="0">
              <a:latin typeface="Roboto Condensed Light" panose="02000000000000000000" pitchFamily="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AA8ED688-EA9D-61C5-A44B-F55D15E720F8}"/>
              </a:ext>
            </a:extLst>
          </p:cNvPr>
          <p:cNvSpPr>
            <a:spLocks noGrp="1"/>
          </p:cNvSpPr>
          <p:nvPr>
            <p:ph type="dt" sz="half" idx="10"/>
          </p:nvPr>
        </p:nvSpPr>
        <p:spPr/>
        <p:txBody>
          <a:bodyPr/>
          <a:lstStyle>
            <a:lvl1pPr>
              <a:defRPr/>
            </a:lvl1pPr>
          </a:lstStyle>
          <a:p>
            <a:pPr>
              <a:defRPr/>
            </a:pPr>
            <a:fld id="{8E82A0AA-8F14-463A-B142-283B990E42D1}" type="datetime1">
              <a:rPr lang="uk-UA" smtClean="0"/>
              <a:t>21.05.2026</a:t>
            </a:fld>
            <a:endParaRPr lang="uk-UA" dirty="0"/>
          </a:p>
        </p:txBody>
      </p:sp>
      <p:sp>
        <p:nvSpPr>
          <p:cNvPr id="5" name="Місце для нижнього колонтитула 4">
            <a:extLst>
              <a:ext uri="{FF2B5EF4-FFF2-40B4-BE49-F238E27FC236}">
                <a16:creationId xmlns:a16="http://schemas.microsoft.com/office/drawing/2014/main" id="{F12B7512-7EB2-DA19-46B7-56794379F821}"/>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B66CE9B-243A-B895-DE85-B46D60D6A835}"/>
              </a:ext>
            </a:extLst>
          </p:cNvPr>
          <p:cNvSpPr>
            <a:spLocks noGrp="1"/>
          </p:cNvSpPr>
          <p:nvPr>
            <p:ph type="sldNum" sz="quarter" idx="12"/>
          </p:nvPr>
        </p:nvSpPr>
        <p:spPr/>
        <p:txBody>
          <a:bodyPr/>
          <a:lstStyle>
            <a:lvl1pPr>
              <a:defRPr/>
            </a:lvl1pPr>
          </a:lstStyle>
          <a:p>
            <a:pPr>
              <a:defRPr/>
            </a:pPr>
            <a:fld id="{CEA36708-AE8B-4B85-9B65-228F0635230B}" type="slidenum">
              <a:rPr lang="uk-UA" altLang="uk-UA"/>
              <a:pPr>
                <a:defRPr/>
              </a:pPr>
              <a:t>‹№›</a:t>
            </a:fld>
            <a:endParaRPr lang="uk-UA" altLang="uk-UA" dirty="0"/>
          </a:p>
        </p:txBody>
      </p:sp>
    </p:spTree>
    <p:extLst>
      <p:ext uri="{BB962C8B-B14F-4D97-AF65-F5344CB8AC3E}">
        <p14:creationId xmlns:p14="http://schemas.microsoft.com/office/powerpoint/2010/main" val="4030150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FB3C76D-3FFE-763E-4EE5-2A99E753A866}"/>
              </a:ext>
            </a:extLst>
          </p:cNvPr>
          <p:cNvSpPr>
            <a:spLocks noGrp="1"/>
          </p:cNvSpPr>
          <p:nvPr>
            <p:ph type="dt" sz="half" idx="10"/>
          </p:nvPr>
        </p:nvSpPr>
        <p:spPr/>
        <p:txBody>
          <a:bodyPr/>
          <a:lstStyle>
            <a:lvl1pPr>
              <a:defRPr/>
            </a:lvl1pPr>
          </a:lstStyle>
          <a:p>
            <a:pPr>
              <a:defRPr/>
            </a:pPr>
            <a:fld id="{DB220ABF-94A0-4458-A503-65FD43098299}" type="datetime1">
              <a:rPr lang="uk-UA" smtClean="0"/>
              <a:t>21.05.2026</a:t>
            </a:fld>
            <a:endParaRPr lang="uk-UA" dirty="0"/>
          </a:p>
        </p:txBody>
      </p:sp>
      <p:sp>
        <p:nvSpPr>
          <p:cNvPr id="5" name="Місце для нижнього колонтитула 4">
            <a:extLst>
              <a:ext uri="{FF2B5EF4-FFF2-40B4-BE49-F238E27FC236}">
                <a16:creationId xmlns:a16="http://schemas.microsoft.com/office/drawing/2014/main" id="{9D0A6F11-8148-EC28-C421-ABF4862C6BB5}"/>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87B56B1A-9CE4-8114-6966-A045B2D002A2}"/>
              </a:ext>
            </a:extLst>
          </p:cNvPr>
          <p:cNvSpPr>
            <a:spLocks noGrp="1"/>
          </p:cNvSpPr>
          <p:nvPr>
            <p:ph type="sldNum" sz="quarter" idx="12"/>
          </p:nvPr>
        </p:nvSpPr>
        <p:spPr/>
        <p:txBody>
          <a:bodyPr/>
          <a:lstStyle>
            <a:lvl1pPr>
              <a:defRPr/>
            </a:lvl1pPr>
          </a:lstStyle>
          <a:p>
            <a:pPr>
              <a:defRPr/>
            </a:pPr>
            <a:fld id="{4E4F0B48-4A94-4504-A6C0-3A970785A124}" type="slidenum">
              <a:rPr lang="uk-UA" altLang="uk-UA"/>
              <a:pPr>
                <a:defRPr/>
              </a:pPr>
              <a:t>‹№›</a:t>
            </a:fld>
            <a:endParaRPr lang="uk-UA" altLang="uk-UA" dirty="0"/>
          </a:p>
        </p:txBody>
      </p:sp>
    </p:spTree>
    <p:extLst>
      <p:ext uri="{BB962C8B-B14F-4D97-AF65-F5344CB8AC3E}">
        <p14:creationId xmlns:p14="http://schemas.microsoft.com/office/powerpoint/2010/main" val="2193732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0CB74CD-04BD-591A-4CDD-5926DD78B5DD}"/>
              </a:ext>
            </a:extLst>
          </p:cNvPr>
          <p:cNvSpPr>
            <a:spLocks noGrp="1"/>
          </p:cNvSpPr>
          <p:nvPr>
            <p:ph type="dt" sz="half" idx="10"/>
          </p:nvPr>
        </p:nvSpPr>
        <p:spPr/>
        <p:txBody>
          <a:bodyPr/>
          <a:lstStyle>
            <a:lvl1pPr>
              <a:defRPr/>
            </a:lvl1pPr>
          </a:lstStyle>
          <a:p>
            <a:pPr>
              <a:defRPr/>
            </a:pPr>
            <a:fld id="{1BF0229F-B9CA-431A-B51F-1F8A35B8DC77}" type="datetime1">
              <a:rPr lang="uk-UA" smtClean="0"/>
              <a:t>21.05.2026</a:t>
            </a:fld>
            <a:endParaRPr lang="uk-UA" dirty="0"/>
          </a:p>
        </p:txBody>
      </p:sp>
      <p:sp>
        <p:nvSpPr>
          <p:cNvPr id="5" name="Місце для нижнього колонтитула 4">
            <a:extLst>
              <a:ext uri="{FF2B5EF4-FFF2-40B4-BE49-F238E27FC236}">
                <a16:creationId xmlns:a16="http://schemas.microsoft.com/office/drawing/2014/main" id="{D127B8D6-3995-C4DE-DD03-0D84EC35EBC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9A58A045-F125-D6D3-71A7-99BD4E10CDF7}"/>
              </a:ext>
            </a:extLst>
          </p:cNvPr>
          <p:cNvSpPr>
            <a:spLocks noGrp="1"/>
          </p:cNvSpPr>
          <p:nvPr>
            <p:ph type="sldNum" sz="quarter" idx="12"/>
          </p:nvPr>
        </p:nvSpPr>
        <p:spPr/>
        <p:txBody>
          <a:bodyPr/>
          <a:lstStyle>
            <a:lvl1pPr>
              <a:defRPr/>
            </a:lvl1pPr>
          </a:lstStyle>
          <a:p>
            <a:pPr>
              <a:defRPr/>
            </a:pPr>
            <a:fld id="{30A6392A-C09C-4467-9777-3DF3F4931805}" type="slidenum">
              <a:rPr lang="uk-UA" altLang="uk-UA"/>
              <a:pPr>
                <a:defRPr/>
              </a:pPr>
              <a:t>‹№›</a:t>
            </a:fld>
            <a:endParaRPr lang="uk-UA" altLang="uk-UA" dirty="0"/>
          </a:p>
        </p:txBody>
      </p:sp>
    </p:spTree>
    <p:extLst>
      <p:ext uri="{BB962C8B-B14F-4D97-AF65-F5344CB8AC3E}">
        <p14:creationId xmlns:p14="http://schemas.microsoft.com/office/powerpoint/2010/main" val="17268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9C0276E-6541-BA52-E161-CE331C0B1A1E}"/>
              </a:ext>
            </a:extLst>
          </p:cNvPr>
          <p:cNvSpPr>
            <a:spLocks noGrp="1"/>
          </p:cNvSpPr>
          <p:nvPr>
            <p:ph type="dt" sz="half" idx="10"/>
          </p:nvPr>
        </p:nvSpPr>
        <p:spPr/>
        <p:txBody>
          <a:bodyPr/>
          <a:lstStyle>
            <a:lvl1pPr>
              <a:defRPr/>
            </a:lvl1pPr>
          </a:lstStyle>
          <a:p>
            <a:pPr>
              <a:defRPr/>
            </a:pPr>
            <a:fld id="{ED8E5E7C-9C28-4F83-A4C5-B4A7F7D1D00C}" type="datetime1">
              <a:rPr lang="uk-UA" smtClean="0"/>
              <a:t>21.05.2026</a:t>
            </a:fld>
            <a:endParaRPr lang="uk-UA" dirty="0"/>
          </a:p>
        </p:txBody>
      </p:sp>
      <p:sp>
        <p:nvSpPr>
          <p:cNvPr id="5" name="Місце для нижнього колонтитула 4">
            <a:extLst>
              <a:ext uri="{FF2B5EF4-FFF2-40B4-BE49-F238E27FC236}">
                <a16:creationId xmlns:a16="http://schemas.microsoft.com/office/drawing/2014/main" id="{C7DDD959-5CE9-DE4E-E0DB-D16F2C6243EF}"/>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CBAD9C21-6A07-273E-32EB-90B9801FB94A}"/>
              </a:ext>
            </a:extLst>
          </p:cNvPr>
          <p:cNvSpPr>
            <a:spLocks noGrp="1"/>
          </p:cNvSpPr>
          <p:nvPr>
            <p:ph type="sldNum" sz="quarter" idx="12"/>
          </p:nvPr>
        </p:nvSpPr>
        <p:spPr/>
        <p:txBody>
          <a:bodyPr/>
          <a:lstStyle>
            <a:lvl1pPr>
              <a:defRPr/>
            </a:lvl1pPr>
          </a:lstStyle>
          <a:p>
            <a:pPr>
              <a:defRPr/>
            </a:pPr>
            <a:fld id="{C3457EC5-9B54-49ED-9CA6-C2B51A92FA73}" type="slidenum">
              <a:rPr lang="uk-UA" altLang="uk-UA"/>
              <a:pPr>
                <a:defRPr/>
              </a:pPr>
              <a:t>‹№›</a:t>
            </a:fld>
            <a:endParaRPr lang="uk-UA" altLang="uk-UA" dirty="0"/>
          </a:p>
        </p:txBody>
      </p:sp>
    </p:spTree>
    <p:extLst>
      <p:ext uri="{BB962C8B-B14F-4D97-AF65-F5344CB8AC3E}">
        <p14:creationId xmlns:p14="http://schemas.microsoft.com/office/powerpoint/2010/main" val="260522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id="{5F4B40DE-7744-E223-33EE-0FC832A8CB42}"/>
              </a:ext>
            </a:extLst>
          </p:cNvPr>
          <p:cNvSpPr>
            <a:spLocks noGrp="1"/>
          </p:cNvSpPr>
          <p:nvPr>
            <p:ph type="dt" sz="half" idx="10"/>
          </p:nvPr>
        </p:nvSpPr>
        <p:spPr/>
        <p:txBody>
          <a:bodyPr/>
          <a:lstStyle>
            <a:lvl1pPr>
              <a:defRPr/>
            </a:lvl1pPr>
          </a:lstStyle>
          <a:p>
            <a:pPr>
              <a:defRPr/>
            </a:pPr>
            <a:fld id="{94F1511E-535D-4954-AF01-FFE74FA62650}" type="datetime1">
              <a:rPr lang="uk-UA" smtClean="0"/>
              <a:t>21.05.2026</a:t>
            </a:fld>
            <a:endParaRPr lang="uk-UA" dirty="0"/>
          </a:p>
        </p:txBody>
      </p:sp>
      <p:sp>
        <p:nvSpPr>
          <p:cNvPr id="5" name="Місце для нижнього колонтитула 4">
            <a:extLst>
              <a:ext uri="{FF2B5EF4-FFF2-40B4-BE49-F238E27FC236}">
                <a16:creationId xmlns:a16="http://schemas.microsoft.com/office/drawing/2014/main" id="{67955B39-CD41-967F-D3C9-49E2F0DC0B8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C395E2B-5CDE-5E43-970C-EF311F5EDB18}"/>
              </a:ext>
            </a:extLst>
          </p:cNvPr>
          <p:cNvSpPr>
            <a:spLocks noGrp="1"/>
          </p:cNvSpPr>
          <p:nvPr>
            <p:ph type="sldNum" sz="quarter" idx="12"/>
          </p:nvPr>
        </p:nvSpPr>
        <p:spPr/>
        <p:txBody>
          <a:bodyPr/>
          <a:lstStyle>
            <a:lvl1pPr>
              <a:defRPr/>
            </a:lvl1pPr>
          </a:lstStyle>
          <a:p>
            <a:pPr>
              <a:defRPr/>
            </a:pPr>
            <a:fld id="{57516EA7-C336-4E60-ADB4-B52A6B1073E8}" type="slidenum">
              <a:rPr lang="uk-UA" altLang="uk-UA"/>
              <a:pPr>
                <a:defRPr/>
              </a:pPr>
              <a:t>‹№›</a:t>
            </a:fld>
            <a:endParaRPr lang="uk-UA" altLang="uk-UA" dirty="0"/>
          </a:p>
        </p:txBody>
      </p:sp>
    </p:spTree>
    <p:extLst>
      <p:ext uri="{BB962C8B-B14F-4D97-AF65-F5344CB8AC3E}">
        <p14:creationId xmlns:p14="http://schemas.microsoft.com/office/powerpoint/2010/main" val="2127845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3">
            <a:extLst>
              <a:ext uri="{FF2B5EF4-FFF2-40B4-BE49-F238E27FC236}">
                <a16:creationId xmlns:a16="http://schemas.microsoft.com/office/drawing/2014/main" id="{A3C90BE2-957C-03F8-1F9F-8F0443FFFAE6}"/>
              </a:ext>
            </a:extLst>
          </p:cNvPr>
          <p:cNvSpPr>
            <a:spLocks noGrp="1"/>
          </p:cNvSpPr>
          <p:nvPr>
            <p:ph type="dt" sz="half" idx="10"/>
          </p:nvPr>
        </p:nvSpPr>
        <p:spPr/>
        <p:txBody>
          <a:bodyPr/>
          <a:lstStyle>
            <a:lvl1pPr>
              <a:defRPr/>
            </a:lvl1pPr>
          </a:lstStyle>
          <a:p>
            <a:pPr>
              <a:defRPr/>
            </a:pPr>
            <a:fld id="{9296ECDB-68B7-4C01-9488-DCF337BDEAC4}" type="datetime1">
              <a:rPr lang="uk-UA" smtClean="0"/>
              <a:t>21.05.2026</a:t>
            </a:fld>
            <a:endParaRPr lang="uk-UA" dirty="0"/>
          </a:p>
        </p:txBody>
      </p:sp>
      <p:sp>
        <p:nvSpPr>
          <p:cNvPr id="6" name="Місце для нижнього колонтитула 4">
            <a:extLst>
              <a:ext uri="{FF2B5EF4-FFF2-40B4-BE49-F238E27FC236}">
                <a16:creationId xmlns:a16="http://schemas.microsoft.com/office/drawing/2014/main" id="{7F0EFF87-884A-FDE7-CC72-F0E8FB07FB1C}"/>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8CC73E7E-C44D-D440-5AEA-931F69F3201B}"/>
              </a:ext>
            </a:extLst>
          </p:cNvPr>
          <p:cNvSpPr>
            <a:spLocks noGrp="1"/>
          </p:cNvSpPr>
          <p:nvPr>
            <p:ph type="sldNum" sz="quarter" idx="12"/>
          </p:nvPr>
        </p:nvSpPr>
        <p:spPr/>
        <p:txBody>
          <a:bodyPr/>
          <a:lstStyle>
            <a:lvl1pPr>
              <a:defRPr/>
            </a:lvl1pPr>
          </a:lstStyle>
          <a:p>
            <a:pPr>
              <a:defRPr/>
            </a:pPr>
            <a:fld id="{4FB77D72-FDE4-4F0D-B779-DE79087AB794}" type="slidenum">
              <a:rPr lang="uk-UA" altLang="uk-UA"/>
              <a:pPr>
                <a:defRPr/>
              </a:pPr>
              <a:t>‹№›</a:t>
            </a:fld>
            <a:endParaRPr lang="uk-UA" altLang="uk-UA" dirty="0"/>
          </a:p>
        </p:txBody>
      </p:sp>
    </p:spTree>
    <p:extLst>
      <p:ext uri="{BB962C8B-B14F-4D97-AF65-F5344CB8AC3E}">
        <p14:creationId xmlns:p14="http://schemas.microsoft.com/office/powerpoint/2010/main" val="194734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3">
            <a:extLst>
              <a:ext uri="{FF2B5EF4-FFF2-40B4-BE49-F238E27FC236}">
                <a16:creationId xmlns:a16="http://schemas.microsoft.com/office/drawing/2014/main" id="{EA0DD99F-8DA5-F2B0-254A-B8A1308B5080}"/>
              </a:ext>
            </a:extLst>
          </p:cNvPr>
          <p:cNvSpPr>
            <a:spLocks noGrp="1"/>
          </p:cNvSpPr>
          <p:nvPr>
            <p:ph type="dt" sz="half" idx="10"/>
          </p:nvPr>
        </p:nvSpPr>
        <p:spPr/>
        <p:txBody>
          <a:bodyPr/>
          <a:lstStyle>
            <a:lvl1pPr>
              <a:defRPr/>
            </a:lvl1pPr>
          </a:lstStyle>
          <a:p>
            <a:pPr>
              <a:defRPr/>
            </a:pPr>
            <a:fld id="{F638CA85-2DB2-44C4-AF50-DAAF1E05620C}" type="datetime1">
              <a:rPr lang="uk-UA" smtClean="0"/>
              <a:t>21.05.2026</a:t>
            </a:fld>
            <a:endParaRPr lang="uk-UA" dirty="0"/>
          </a:p>
        </p:txBody>
      </p:sp>
      <p:sp>
        <p:nvSpPr>
          <p:cNvPr id="8" name="Місце для нижнього колонтитула 4">
            <a:extLst>
              <a:ext uri="{FF2B5EF4-FFF2-40B4-BE49-F238E27FC236}">
                <a16:creationId xmlns:a16="http://schemas.microsoft.com/office/drawing/2014/main" id="{16D392BE-E061-7D98-F1D5-C1C8D3872360}"/>
              </a:ext>
            </a:extLst>
          </p:cNvPr>
          <p:cNvSpPr>
            <a:spLocks noGrp="1"/>
          </p:cNvSpPr>
          <p:nvPr>
            <p:ph type="ftr" sz="quarter" idx="11"/>
          </p:nvPr>
        </p:nvSpPr>
        <p:spPr/>
        <p:txBody>
          <a:bodyPr/>
          <a:lstStyle>
            <a:lvl1pPr>
              <a:defRPr/>
            </a:lvl1pPr>
          </a:lstStyle>
          <a:p>
            <a:pPr>
              <a:defRPr/>
            </a:pPr>
            <a:endParaRPr lang="uk-UA" dirty="0"/>
          </a:p>
        </p:txBody>
      </p:sp>
      <p:sp>
        <p:nvSpPr>
          <p:cNvPr id="9" name="Місце для номера слайда 5">
            <a:extLst>
              <a:ext uri="{FF2B5EF4-FFF2-40B4-BE49-F238E27FC236}">
                <a16:creationId xmlns:a16="http://schemas.microsoft.com/office/drawing/2014/main" id="{FC71E889-4BED-A140-925A-AC31DDF437E8}"/>
              </a:ext>
            </a:extLst>
          </p:cNvPr>
          <p:cNvSpPr>
            <a:spLocks noGrp="1"/>
          </p:cNvSpPr>
          <p:nvPr>
            <p:ph type="sldNum" sz="quarter" idx="12"/>
          </p:nvPr>
        </p:nvSpPr>
        <p:spPr/>
        <p:txBody>
          <a:bodyPr/>
          <a:lstStyle>
            <a:lvl1pPr>
              <a:defRPr/>
            </a:lvl1pPr>
          </a:lstStyle>
          <a:p>
            <a:pPr>
              <a:defRPr/>
            </a:pPr>
            <a:fld id="{D3CAA662-D07E-4DEE-9289-2C855F9547C6}" type="slidenum">
              <a:rPr lang="uk-UA" altLang="uk-UA"/>
              <a:pPr>
                <a:defRPr/>
              </a:pPr>
              <a:t>‹№›</a:t>
            </a:fld>
            <a:endParaRPr lang="uk-UA" altLang="uk-UA" dirty="0"/>
          </a:p>
        </p:txBody>
      </p:sp>
    </p:spTree>
    <p:extLst>
      <p:ext uri="{BB962C8B-B14F-4D97-AF65-F5344CB8AC3E}">
        <p14:creationId xmlns:p14="http://schemas.microsoft.com/office/powerpoint/2010/main" val="4112208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3">
            <a:extLst>
              <a:ext uri="{FF2B5EF4-FFF2-40B4-BE49-F238E27FC236}">
                <a16:creationId xmlns:a16="http://schemas.microsoft.com/office/drawing/2014/main" id="{AA7AD9E1-47C8-9944-ABD5-45EADE34C17D}"/>
              </a:ext>
            </a:extLst>
          </p:cNvPr>
          <p:cNvSpPr>
            <a:spLocks noGrp="1"/>
          </p:cNvSpPr>
          <p:nvPr>
            <p:ph type="dt" sz="half" idx="10"/>
          </p:nvPr>
        </p:nvSpPr>
        <p:spPr/>
        <p:txBody>
          <a:bodyPr/>
          <a:lstStyle>
            <a:lvl1pPr>
              <a:defRPr/>
            </a:lvl1pPr>
          </a:lstStyle>
          <a:p>
            <a:pPr>
              <a:defRPr/>
            </a:pPr>
            <a:fld id="{1CC54C13-E40A-4086-BBB0-B10FF979CBEA}" type="datetime1">
              <a:rPr lang="uk-UA" smtClean="0"/>
              <a:t>21.05.2026</a:t>
            </a:fld>
            <a:endParaRPr lang="uk-UA" dirty="0"/>
          </a:p>
        </p:txBody>
      </p:sp>
      <p:sp>
        <p:nvSpPr>
          <p:cNvPr id="4" name="Місце для нижнього колонтитула 4">
            <a:extLst>
              <a:ext uri="{FF2B5EF4-FFF2-40B4-BE49-F238E27FC236}">
                <a16:creationId xmlns:a16="http://schemas.microsoft.com/office/drawing/2014/main" id="{5EC659C4-05E1-EB28-C2DF-96D8CC00C357}"/>
              </a:ext>
            </a:extLst>
          </p:cNvPr>
          <p:cNvSpPr>
            <a:spLocks noGrp="1"/>
          </p:cNvSpPr>
          <p:nvPr>
            <p:ph type="ftr" sz="quarter" idx="11"/>
          </p:nvPr>
        </p:nvSpPr>
        <p:spPr/>
        <p:txBody>
          <a:bodyPr/>
          <a:lstStyle>
            <a:lvl1pPr>
              <a:defRPr/>
            </a:lvl1pPr>
          </a:lstStyle>
          <a:p>
            <a:pPr>
              <a:defRPr/>
            </a:pPr>
            <a:endParaRPr lang="uk-UA" dirty="0"/>
          </a:p>
        </p:txBody>
      </p:sp>
      <p:sp>
        <p:nvSpPr>
          <p:cNvPr id="5" name="Місце для номера слайда 5">
            <a:extLst>
              <a:ext uri="{FF2B5EF4-FFF2-40B4-BE49-F238E27FC236}">
                <a16:creationId xmlns:a16="http://schemas.microsoft.com/office/drawing/2014/main" id="{D4237CF1-DE7F-FE35-5BF4-A6A97EF5AFF0}"/>
              </a:ext>
            </a:extLst>
          </p:cNvPr>
          <p:cNvSpPr>
            <a:spLocks noGrp="1"/>
          </p:cNvSpPr>
          <p:nvPr>
            <p:ph type="sldNum" sz="quarter" idx="12"/>
          </p:nvPr>
        </p:nvSpPr>
        <p:spPr/>
        <p:txBody>
          <a:bodyPr/>
          <a:lstStyle>
            <a:lvl1pPr>
              <a:defRPr/>
            </a:lvl1pPr>
          </a:lstStyle>
          <a:p>
            <a:pPr>
              <a:defRPr/>
            </a:pPr>
            <a:fld id="{432905D2-CC1C-4F8C-8D9C-4837BFB0BAA3}" type="slidenum">
              <a:rPr lang="uk-UA" altLang="uk-UA"/>
              <a:pPr>
                <a:defRPr/>
              </a:pPr>
              <a:t>‹№›</a:t>
            </a:fld>
            <a:endParaRPr lang="uk-UA" altLang="uk-UA" dirty="0"/>
          </a:p>
        </p:txBody>
      </p:sp>
    </p:spTree>
    <p:extLst>
      <p:ext uri="{BB962C8B-B14F-4D97-AF65-F5344CB8AC3E}">
        <p14:creationId xmlns:p14="http://schemas.microsoft.com/office/powerpoint/2010/main" val="159744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a:extLst>
              <a:ext uri="{FF2B5EF4-FFF2-40B4-BE49-F238E27FC236}">
                <a16:creationId xmlns:a16="http://schemas.microsoft.com/office/drawing/2014/main" id="{FF345E8C-B5CC-DBD2-49BF-3F8E11BF2CEC}"/>
              </a:ext>
            </a:extLst>
          </p:cNvPr>
          <p:cNvSpPr>
            <a:spLocks noGrp="1"/>
          </p:cNvSpPr>
          <p:nvPr>
            <p:ph type="dt" sz="half" idx="10"/>
          </p:nvPr>
        </p:nvSpPr>
        <p:spPr/>
        <p:txBody>
          <a:bodyPr/>
          <a:lstStyle>
            <a:lvl1pPr>
              <a:defRPr/>
            </a:lvl1pPr>
          </a:lstStyle>
          <a:p>
            <a:pPr>
              <a:defRPr/>
            </a:pPr>
            <a:fld id="{0D7350F9-2A98-4BB4-BE07-1E76DE1FF9AA}" type="datetime1">
              <a:rPr lang="uk-UA" smtClean="0"/>
              <a:t>21.05.2026</a:t>
            </a:fld>
            <a:endParaRPr lang="uk-UA" dirty="0"/>
          </a:p>
        </p:txBody>
      </p:sp>
      <p:sp>
        <p:nvSpPr>
          <p:cNvPr id="3" name="Місце для нижнього колонтитула 4">
            <a:extLst>
              <a:ext uri="{FF2B5EF4-FFF2-40B4-BE49-F238E27FC236}">
                <a16:creationId xmlns:a16="http://schemas.microsoft.com/office/drawing/2014/main" id="{8E0F689E-CF76-E819-6A24-BCC65EDCA976}"/>
              </a:ext>
            </a:extLst>
          </p:cNvPr>
          <p:cNvSpPr>
            <a:spLocks noGrp="1"/>
          </p:cNvSpPr>
          <p:nvPr>
            <p:ph type="ftr" sz="quarter" idx="11"/>
          </p:nvPr>
        </p:nvSpPr>
        <p:spPr/>
        <p:txBody>
          <a:bodyPr/>
          <a:lstStyle>
            <a:lvl1pPr>
              <a:defRPr/>
            </a:lvl1pPr>
          </a:lstStyle>
          <a:p>
            <a:pPr>
              <a:defRPr/>
            </a:pPr>
            <a:endParaRPr lang="uk-UA" dirty="0"/>
          </a:p>
        </p:txBody>
      </p:sp>
      <p:sp>
        <p:nvSpPr>
          <p:cNvPr id="4" name="Місце для номера слайда 5">
            <a:extLst>
              <a:ext uri="{FF2B5EF4-FFF2-40B4-BE49-F238E27FC236}">
                <a16:creationId xmlns:a16="http://schemas.microsoft.com/office/drawing/2014/main" id="{0D0CB2BC-E645-6849-7A8D-828A4AB5BBBC}"/>
              </a:ext>
            </a:extLst>
          </p:cNvPr>
          <p:cNvSpPr>
            <a:spLocks noGrp="1"/>
          </p:cNvSpPr>
          <p:nvPr>
            <p:ph type="sldNum" sz="quarter" idx="12"/>
          </p:nvPr>
        </p:nvSpPr>
        <p:spPr/>
        <p:txBody>
          <a:bodyPr/>
          <a:lstStyle>
            <a:lvl1pPr>
              <a:defRPr/>
            </a:lvl1pPr>
          </a:lstStyle>
          <a:p>
            <a:pPr>
              <a:defRPr/>
            </a:pPr>
            <a:fld id="{AF12A4B8-FBE2-42FD-8F7C-E331D756A450}" type="slidenum">
              <a:rPr lang="uk-UA" altLang="uk-UA"/>
              <a:pPr>
                <a:defRPr/>
              </a:pPr>
              <a:t>‹№›</a:t>
            </a:fld>
            <a:endParaRPr lang="uk-UA" altLang="uk-UA" dirty="0"/>
          </a:p>
        </p:txBody>
      </p:sp>
    </p:spTree>
    <p:extLst>
      <p:ext uri="{BB962C8B-B14F-4D97-AF65-F5344CB8AC3E}">
        <p14:creationId xmlns:p14="http://schemas.microsoft.com/office/powerpoint/2010/main" val="18785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C7262A28-1D71-BC9C-361E-8193A841A140}"/>
              </a:ext>
            </a:extLst>
          </p:cNvPr>
          <p:cNvSpPr>
            <a:spLocks noGrp="1"/>
          </p:cNvSpPr>
          <p:nvPr>
            <p:ph type="dt" sz="half" idx="10"/>
          </p:nvPr>
        </p:nvSpPr>
        <p:spPr/>
        <p:txBody>
          <a:bodyPr/>
          <a:lstStyle>
            <a:lvl1pPr>
              <a:defRPr/>
            </a:lvl1pPr>
          </a:lstStyle>
          <a:p>
            <a:pPr>
              <a:defRPr/>
            </a:pPr>
            <a:fld id="{D0E9A1FD-498C-4D6B-8066-378AFBFB37CA}" type="datetime1">
              <a:rPr lang="uk-UA" smtClean="0"/>
              <a:t>21.05.2026</a:t>
            </a:fld>
            <a:endParaRPr lang="uk-UA" dirty="0"/>
          </a:p>
        </p:txBody>
      </p:sp>
      <p:sp>
        <p:nvSpPr>
          <p:cNvPr id="6" name="Місце для нижнього колонтитула 4">
            <a:extLst>
              <a:ext uri="{FF2B5EF4-FFF2-40B4-BE49-F238E27FC236}">
                <a16:creationId xmlns:a16="http://schemas.microsoft.com/office/drawing/2014/main" id="{A521B7DB-A673-7716-B38E-B2B440DEAEEE}"/>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C430E745-9939-F461-9FF4-ACDFCDE1D2A8}"/>
              </a:ext>
            </a:extLst>
          </p:cNvPr>
          <p:cNvSpPr>
            <a:spLocks noGrp="1"/>
          </p:cNvSpPr>
          <p:nvPr>
            <p:ph type="sldNum" sz="quarter" idx="12"/>
          </p:nvPr>
        </p:nvSpPr>
        <p:spPr/>
        <p:txBody>
          <a:bodyPr/>
          <a:lstStyle>
            <a:lvl1pPr>
              <a:defRPr/>
            </a:lvl1pPr>
          </a:lstStyle>
          <a:p>
            <a:pPr>
              <a:defRPr/>
            </a:pPr>
            <a:fld id="{677728BF-03AA-4335-BB35-CA4255D550D5}" type="slidenum">
              <a:rPr lang="uk-UA" altLang="uk-UA"/>
              <a:pPr>
                <a:defRPr/>
              </a:pPr>
              <a:t>‹№›</a:t>
            </a:fld>
            <a:endParaRPr lang="uk-UA" altLang="uk-UA" dirty="0"/>
          </a:p>
        </p:txBody>
      </p:sp>
    </p:spTree>
    <p:extLst>
      <p:ext uri="{BB962C8B-B14F-4D97-AF65-F5344CB8AC3E}">
        <p14:creationId xmlns:p14="http://schemas.microsoft.com/office/powerpoint/2010/main" val="2809920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uk-UA" noProof="0" dirty="0"/>
              <a:t>Клацніть піктограму, щоб додати зображення</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EAD98881-2ACD-B166-5782-7741EE21F2BF}"/>
              </a:ext>
            </a:extLst>
          </p:cNvPr>
          <p:cNvSpPr>
            <a:spLocks noGrp="1"/>
          </p:cNvSpPr>
          <p:nvPr>
            <p:ph type="dt" sz="half" idx="10"/>
          </p:nvPr>
        </p:nvSpPr>
        <p:spPr/>
        <p:txBody>
          <a:bodyPr/>
          <a:lstStyle>
            <a:lvl1pPr>
              <a:defRPr/>
            </a:lvl1pPr>
          </a:lstStyle>
          <a:p>
            <a:pPr>
              <a:defRPr/>
            </a:pPr>
            <a:fld id="{38EBF41A-40A1-4AD2-912A-3E0B3D58C3BD}" type="datetime1">
              <a:rPr lang="uk-UA" smtClean="0"/>
              <a:t>21.05.2026</a:t>
            </a:fld>
            <a:endParaRPr lang="uk-UA" dirty="0"/>
          </a:p>
        </p:txBody>
      </p:sp>
      <p:sp>
        <p:nvSpPr>
          <p:cNvPr id="6" name="Місце для нижнього колонтитула 4">
            <a:extLst>
              <a:ext uri="{FF2B5EF4-FFF2-40B4-BE49-F238E27FC236}">
                <a16:creationId xmlns:a16="http://schemas.microsoft.com/office/drawing/2014/main" id="{A20CC5D9-3E6C-7EE8-9D04-C4BDBC52A2BA}"/>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9185126F-D584-C2C3-AFD8-CF584FC064DD}"/>
              </a:ext>
            </a:extLst>
          </p:cNvPr>
          <p:cNvSpPr>
            <a:spLocks noGrp="1"/>
          </p:cNvSpPr>
          <p:nvPr>
            <p:ph type="sldNum" sz="quarter" idx="12"/>
          </p:nvPr>
        </p:nvSpPr>
        <p:spPr/>
        <p:txBody>
          <a:bodyPr/>
          <a:lstStyle>
            <a:lvl1pPr>
              <a:defRPr/>
            </a:lvl1pPr>
          </a:lstStyle>
          <a:p>
            <a:pPr>
              <a:defRPr/>
            </a:pPr>
            <a:fld id="{3291BF11-B2ED-427F-8A4E-915E4DE31228}" type="slidenum">
              <a:rPr lang="uk-UA" altLang="uk-UA"/>
              <a:pPr>
                <a:defRPr/>
              </a:pPr>
              <a:t>‹№›</a:t>
            </a:fld>
            <a:endParaRPr lang="uk-UA" altLang="uk-UA" dirty="0"/>
          </a:p>
        </p:txBody>
      </p:sp>
    </p:spTree>
    <p:extLst>
      <p:ext uri="{BB962C8B-B14F-4D97-AF65-F5344CB8AC3E}">
        <p14:creationId xmlns:p14="http://schemas.microsoft.com/office/powerpoint/2010/main" val="212905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1026" name="Місце для заголовка 1">
            <a:extLst>
              <a:ext uri="{FF2B5EF4-FFF2-40B4-BE49-F238E27FC236}">
                <a16:creationId xmlns:a16="http://schemas.microsoft.com/office/drawing/2014/main" id="{145B3D2B-C7D7-7980-44A7-F0F89E85FA3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uk-UA"/>
              <a:t>Клацніть, щоб редагувати стиль зразка заголовка</a:t>
            </a:r>
          </a:p>
        </p:txBody>
      </p:sp>
      <p:sp>
        <p:nvSpPr>
          <p:cNvPr id="1027" name="Місце для тексту 2">
            <a:extLst>
              <a:ext uri="{FF2B5EF4-FFF2-40B4-BE49-F238E27FC236}">
                <a16:creationId xmlns:a16="http://schemas.microsoft.com/office/drawing/2014/main" id="{6564B427-26C4-01D2-D649-C81805085E94}"/>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uk-UA"/>
              <a:t>Відредагуйте стиль зразка тексту</a:t>
            </a:r>
          </a:p>
          <a:p>
            <a:pPr lvl="1"/>
            <a:r>
              <a:rPr lang="uk-UA" altLang="uk-UA"/>
              <a:t>Другий рівень</a:t>
            </a:r>
          </a:p>
          <a:p>
            <a:pPr lvl="2"/>
            <a:r>
              <a:rPr lang="uk-UA" altLang="uk-UA"/>
              <a:t>Третій рівень</a:t>
            </a:r>
          </a:p>
          <a:p>
            <a:pPr lvl="3"/>
            <a:r>
              <a:rPr lang="uk-UA" altLang="uk-UA"/>
              <a:t>Четвертий рівень</a:t>
            </a:r>
          </a:p>
          <a:p>
            <a:pPr lvl="4"/>
            <a:r>
              <a:rPr lang="uk-UA" altLang="uk-UA"/>
              <a:t>П’ятий рівень</a:t>
            </a:r>
          </a:p>
        </p:txBody>
      </p:sp>
      <p:sp>
        <p:nvSpPr>
          <p:cNvPr id="4" name="Місце для дати 3">
            <a:extLst>
              <a:ext uri="{FF2B5EF4-FFF2-40B4-BE49-F238E27FC236}">
                <a16:creationId xmlns:a16="http://schemas.microsoft.com/office/drawing/2014/main" id="{81D6CE43-1EAA-523D-DAB2-2987A26D3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fld id="{CFF024C6-0B6E-4252-A21D-446B0B3BC755}" type="datetime1">
              <a:rPr lang="uk-UA" smtClean="0"/>
              <a:t>21.05.2026</a:t>
            </a:fld>
            <a:endParaRPr lang="uk-UA" dirty="0"/>
          </a:p>
        </p:txBody>
      </p:sp>
      <p:sp>
        <p:nvSpPr>
          <p:cNvPr id="5" name="Місце для нижнього колонтитула 4">
            <a:extLst>
              <a:ext uri="{FF2B5EF4-FFF2-40B4-BE49-F238E27FC236}">
                <a16:creationId xmlns:a16="http://schemas.microsoft.com/office/drawing/2014/main" id="{7EACE517-7161-2385-5C82-22A5011625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6AD0EEA3-846C-8CE7-CBB8-FCE48699ADA9}"/>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Roboto Condensed Light" panose="02000000000000000000" pitchFamily="2" charset="0"/>
              </a:defRPr>
            </a:lvl1pPr>
          </a:lstStyle>
          <a:p>
            <a:pPr>
              <a:defRPr/>
            </a:pPr>
            <a:fld id="{5BCFE2EF-88FD-44AD-B231-08CC0BF5B23B}"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Roboto Condensed Light"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2pPr>
      <a:lvl3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3pPr>
      <a:lvl4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4pPr>
      <a:lvl5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zakon.rada.gov.ua/rada/show/n0001415-24#Text"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constitutionalist.com.ua/komentar-do-statti-16-vykorystannia-suddeiu-tekhnolohij-shi-kodeksu-suddivskoi-etyky"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constitutionalist.com.ua/komentar-do-statti-16-vykorystannia-suddeiu-tekhnolohij-shi-kodeksu-suddivskoi-etyky"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constitutionalist.com.ua/poperednij-proiekt-polozhennia-pro-vykorystannia-tekhnolohij-shi-pratsivnykamy-aparatu-vs"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constitutionalist.com.ua/poperednij-proiekt-polozhennia-pro-vykorystannia-tekhnolohij-shi-pratsivnykamy-aparatu-vs"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court.gov.ua/storage/portal/dsa/normatyvno-pravova%20baza/N_178_2025_dodatok.pdf"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court.gov.ua/storage/portal/dsa/normatyvno-pravova%20baza/N_178_2025_dodatok.pdf"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rm.coe.int/ccje-opinion-no-26-2023-final/1680adade7"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rm.coe.int/ccje-opinion-no-26-2023-final/1680adade7"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rm.coe.int/ccje-opinion-no-26-2023-final/1680adade7"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rm.coe.int/opinion-no-28-2025-of-the-ccje-published-/4880296bfa"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rm.coe.int/opinion-no-28-2025-of-the-ccje-published-/4880296bfa"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hyperlink" Target="https://constitutionalist.com.ua/artificial-intelligence-in-the-ukrainian-judiciary-charting-the-course-under-the-digital-gavel" TargetMode="External"/><Relationship Id="rId13" Type="http://schemas.openxmlformats.org/officeDocument/2006/relationships/hyperlink" Target="https://youtu.be/-qJ2FCeOEWQ" TargetMode="External"/><Relationship Id="rId3" Type="http://schemas.openxmlformats.org/officeDocument/2006/relationships/hyperlink" Target="https://so.supreme.court.gov.ua/news/949/naukovi-nadbannia-iak-osnova-dlia-nastupnykh-krokiv-na-shliakhu-intehratsii-shtuchnoho-intelektu-v-systemu-pravosuddia" TargetMode="External"/><Relationship Id="rId7" Type="http://schemas.openxmlformats.org/officeDocument/2006/relationships/hyperlink" Target="https://yur-gazeta.com/publications/practice/sudova-praktika/era-shi-y-rol-verhovnih-sudiv-u-cifroviy-transformaciyi-pravosuddya.html" TargetMode="External"/><Relationship Id="rId12" Type="http://schemas.openxmlformats.org/officeDocument/2006/relationships/hyperlink" Target="https://youtu.be/UlghLhHV8os?si=nCpvAl5p5KP3tY_G" TargetMode="External"/><Relationship Id="rId17" Type="http://schemas.openxmlformats.org/officeDocument/2006/relationships/hyperlink" Target="https://constitutionalist.com.ua/sovereign-ai-from-a-technological-idea-to-a-matter-of-state-resilience" TargetMode="External"/><Relationship Id="rId2" Type="http://schemas.openxmlformats.org/officeDocument/2006/relationships/hyperlink" Target="https://so.supreme.court.gov.ua/authors/934/shtuchnyi-intelekt-ta-systema-pravosuddia-ukrainy-rezultaty-spivpratsi-u-rotsi-sh%D1%81ho-mynuv" TargetMode="External"/><Relationship Id="rId16" Type="http://schemas.openxmlformats.org/officeDocument/2006/relationships/hyperlink" Target="https://court.gov.ua/storage/portal/supreme/prezent2026/184_Conciliation_mediation_effective_remedies_bernaziuk.pdf" TargetMode="External"/><Relationship Id="rId1" Type="http://schemas.openxmlformats.org/officeDocument/2006/relationships/slideLayout" Target="../slideLayouts/slideLayout2.xml"/><Relationship Id="rId6" Type="http://schemas.openxmlformats.org/officeDocument/2006/relationships/hyperlink" Target="https://slovo.nsj.gov.ua/images/pdf/2024_4_49/nsj_4_49_2024.pdf" TargetMode="External"/><Relationship Id="rId11" Type="http://schemas.openxmlformats.org/officeDocument/2006/relationships/hyperlink" Target="https://court.gov.ua/storage/portal/supreme/135.%20Limits_of_Interference_Private_Life_under_National_Security%20Threats_bernaziuk.pdf" TargetMode="External"/><Relationship Id="rId5" Type="http://schemas.openxmlformats.org/officeDocument/2006/relationships/hyperlink" Target="https://constitutionalist.com.ua/artificial-intelligence-and-the-judicial-system-of-ukraine-results-of-cooperation-in-the-past-year" TargetMode="External"/><Relationship Id="rId15" Type="http://schemas.openxmlformats.org/officeDocument/2006/relationships/hyperlink" Target="https://court.gov.ua/storage/portal/supreme/prezent2026/183_Preparing_Ukrainian_Judges_for_AI_bernaziuk.pdf" TargetMode="External"/><Relationship Id="rId10" Type="http://schemas.openxmlformats.org/officeDocument/2006/relationships/hyperlink" Target="https://court.gov.ua/storage/portal/supreme/161.%20Future_justice_independent_humane%20AI-era_bernaziuk%20%D0%B3%D0%BE%D1%82%D0%BE%D0%B2%D0%BE.pdf" TargetMode="External"/><Relationship Id="rId4" Type="http://schemas.openxmlformats.org/officeDocument/2006/relationships/hyperlink" Target="https://so.supreme.court.gov.ua/news/986/tsyfrova-era-pravosuddia-rol-shi-u-zabezpechenni-iednosti-sudovoi-praktyky-v-ukraini" TargetMode="External"/><Relationship Id="rId9" Type="http://schemas.openxmlformats.org/officeDocument/2006/relationships/hyperlink" Target="https://law.ukma.edu.ua/wp-content/uploads/2025/11/Rule-of-Law-and-AI-Challenges.pdf" TargetMode="External"/><Relationship Id="rId14" Type="http://schemas.openxmlformats.org/officeDocument/2006/relationships/hyperlink" Target="https://constitutionalist.com.ua/komentar-do-statti-16-vykorystannia-suddeiu-tekhnolohij-shi-kodeksu-suddivskoi-etyky"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4099" name="Прямоугольник 4">
            <a:extLst>
              <a:ext uri="{FF2B5EF4-FFF2-40B4-BE49-F238E27FC236}">
                <a16:creationId xmlns:a16="http://schemas.microsoft.com/office/drawing/2014/main" id="{713D9962-6A76-0B3F-B541-F5A67F76EF47}"/>
              </a:ext>
            </a:extLst>
          </p:cNvPr>
          <p:cNvSpPr>
            <a:spLocks noChangeArrowheads="1"/>
          </p:cNvSpPr>
          <p:nvPr/>
        </p:nvSpPr>
        <p:spPr bwMode="auto">
          <a:xfrm>
            <a:off x="6538824" y="397472"/>
            <a:ext cx="5160370"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ru-RU" altLang="uk-UA" sz="2000" dirty="0">
                <a:solidFill>
                  <a:schemeClr val="bg1"/>
                </a:solidFill>
              </a:rPr>
              <a:t>НАЦІОНАЛЬНА ШКОЛА СУДДІВ </a:t>
            </a:r>
            <a:r>
              <a:rPr lang="ru-RU" altLang="uk-UA" sz="2000" dirty="0" smtClean="0">
                <a:solidFill>
                  <a:schemeClr val="bg1"/>
                </a:solidFill>
              </a:rPr>
              <a:t>УКРАЇНИ</a:t>
            </a:r>
          </a:p>
          <a:p>
            <a:pPr algn="just">
              <a:lnSpc>
                <a:spcPct val="100000"/>
              </a:lnSpc>
              <a:spcBef>
                <a:spcPct val="0"/>
              </a:spcBef>
              <a:buFontTx/>
              <a:buNone/>
            </a:pPr>
            <a:endParaRPr lang="uk-UA" altLang="uk-UA" sz="2000" dirty="0">
              <a:solidFill>
                <a:schemeClr val="bg1"/>
              </a:solidFill>
            </a:endParaRPr>
          </a:p>
          <a:p>
            <a:pPr algn="just">
              <a:lnSpc>
                <a:spcPct val="100000"/>
              </a:lnSpc>
              <a:spcBef>
                <a:spcPct val="0"/>
              </a:spcBef>
              <a:buFontTx/>
              <a:buNone/>
            </a:pPr>
            <a:r>
              <a:rPr lang="uk-UA" altLang="uk-UA" sz="2000" dirty="0" smtClean="0">
                <a:solidFill>
                  <a:schemeClr val="bg1"/>
                </a:solidFill>
              </a:rPr>
              <a:t>Програма підготовки для підтримання кваліфікації суддів судових палат у цивільних справах апеляційних судів</a:t>
            </a:r>
          </a:p>
          <a:p>
            <a:pPr algn="just">
              <a:lnSpc>
                <a:spcPct val="100000"/>
              </a:lnSpc>
              <a:spcBef>
                <a:spcPct val="0"/>
              </a:spcBef>
              <a:buFontTx/>
              <a:buNone/>
            </a:pPr>
            <a:endParaRPr lang="uk-UA" altLang="uk-UA" sz="2000" dirty="0">
              <a:solidFill>
                <a:schemeClr val="bg1"/>
              </a:solidFill>
            </a:endParaRPr>
          </a:p>
          <a:p>
            <a:pPr>
              <a:lnSpc>
                <a:spcPct val="100000"/>
              </a:lnSpc>
              <a:spcBef>
                <a:spcPct val="0"/>
              </a:spcBef>
              <a:buFontTx/>
              <a:buNone/>
            </a:pPr>
            <a:r>
              <a:rPr lang="uk-UA" altLang="uk-UA" sz="2000" dirty="0" smtClean="0">
                <a:solidFill>
                  <a:schemeClr val="bg1"/>
                </a:solidFill>
              </a:rPr>
              <a:t>20 травня </a:t>
            </a:r>
            <a:r>
              <a:rPr lang="uk-UA" altLang="uk-UA" sz="2000" dirty="0">
                <a:solidFill>
                  <a:schemeClr val="bg1"/>
                </a:solidFill>
              </a:rPr>
              <a:t>2026 року</a:t>
            </a:r>
          </a:p>
        </p:txBody>
      </p:sp>
      <p:sp>
        <p:nvSpPr>
          <p:cNvPr id="4100" name="TextBox 10">
            <a:extLst>
              <a:ext uri="{FF2B5EF4-FFF2-40B4-BE49-F238E27FC236}">
                <a16:creationId xmlns:a16="http://schemas.microsoft.com/office/drawing/2014/main" id="{1A77238E-A3A5-371E-E67F-93A7CB4BB124}"/>
              </a:ext>
            </a:extLst>
          </p:cNvPr>
          <p:cNvSpPr txBox="1">
            <a:spLocks noChangeArrowheads="1"/>
          </p:cNvSpPr>
          <p:nvPr/>
        </p:nvSpPr>
        <p:spPr bwMode="auto">
          <a:xfrm>
            <a:off x="411480" y="3169920"/>
            <a:ext cx="11287713"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uk-UA" sz="4400" dirty="0" smtClean="0">
                <a:solidFill>
                  <a:schemeClr val="bg1"/>
                </a:solidFill>
              </a:rPr>
              <a:t>ШІ та досудове врегулювання спорів: нова архітектура доступу до правосуддя</a:t>
            </a:r>
            <a:endParaRPr lang="uk-UA" sz="4400" dirty="0">
              <a:solidFill>
                <a:schemeClr val="bg1"/>
              </a:solidFill>
            </a:endParaRPr>
          </a:p>
        </p:txBody>
      </p:sp>
      <p:sp>
        <p:nvSpPr>
          <p:cNvPr id="4101" name="TextBox 14">
            <a:extLst>
              <a:ext uri="{FF2B5EF4-FFF2-40B4-BE49-F238E27FC236}">
                <a16:creationId xmlns:a16="http://schemas.microsoft.com/office/drawing/2014/main" id="{46C864FC-A28B-EC07-B9A8-2430B01469D4}"/>
              </a:ext>
            </a:extLst>
          </p:cNvPr>
          <p:cNvSpPr txBox="1">
            <a:spLocks noChangeArrowheads="1"/>
          </p:cNvSpPr>
          <p:nvPr/>
        </p:nvSpPr>
        <p:spPr bwMode="auto">
          <a:xfrm>
            <a:off x="587375" y="5198468"/>
            <a:ext cx="107092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altLang="uk-UA" sz="2000" b="1" dirty="0">
                <a:solidFill>
                  <a:srgbClr val="FFFFFF"/>
                </a:solidFill>
                <a:ea typeface="Roboto Condensed Light" panose="02000000000000000000" pitchFamily="2" charset="0"/>
                <a:cs typeface="Roboto Condensed Light" panose="02000000000000000000" pitchFamily="2" charset="0"/>
              </a:rPr>
              <a:t>Ян БЕРНАЗЮК,</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суддя Касаційного адміністративного суду у складі Верховного Суду, </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доктор юридичних наук, професор</a:t>
            </a:r>
          </a:p>
        </p:txBody>
      </p:sp>
      <p:pic>
        <p:nvPicPr>
          <p:cNvPr id="6"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587375" y="584200"/>
            <a:ext cx="1232064" cy="15106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7"/>
            <a:ext cx="10515600" cy="892536"/>
          </a:xfrm>
        </p:spPr>
        <p:txBody>
          <a:bodyPr/>
          <a:lstStyle/>
          <a:p>
            <a:pPr algn="ctr"/>
            <a:r>
              <a:rPr lang="en-US" sz="3600" b="1" dirty="0" smtClean="0">
                <a:solidFill>
                  <a:srgbClr val="004E9E"/>
                </a:solidFill>
                <a:ea typeface="Roboto Condensed Light" panose="02000000000000000000" pitchFamily="2" charset="0"/>
                <a:cs typeface="Times New Roman" panose="02020603050405020304" pitchFamily="18" charset="0"/>
              </a:rPr>
              <a:t>Guidelines </a:t>
            </a:r>
            <a:r>
              <a:rPr lang="en-US" sz="3600" b="1" dirty="0">
                <a:solidFill>
                  <a:srgbClr val="004E9E"/>
                </a:solidFill>
                <a:ea typeface="Roboto Condensed Light" panose="02000000000000000000" pitchFamily="2" charset="0"/>
                <a:cs typeface="Times New Roman" panose="02020603050405020304" pitchFamily="18" charset="0"/>
              </a:rPr>
              <a:t>on the Use of Generative Artificial Intelligence for Courts, CEPEJ(2025)18Final</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554588"/>
            <a:ext cx="11395494" cy="4310190"/>
          </a:xfrm>
        </p:spPr>
        <p:txBody>
          <a:bodyPr/>
          <a:lstStyle/>
          <a:p>
            <a:pPr indent="0" algn="just">
              <a:lnSpc>
                <a:spcPct val="100000"/>
              </a:lnSpc>
              <a:spcBef>
                <a:spcPts val="0"/>
              </a:spcBef>
              <a:spcAft>
                <a:spcPts val="0"/>
              </a:spcAft>
              <a:buNone/>
            </a:pPr>
            <a:r>
              <a:rPr lang="uk-UA" sz="2700" dirty="0" smtClean="0"/>
              <a:t>Рекомендується перехід від використання загальних інструментів ШІ до спеціалізованих локальних моделей із суверенним контролем над даними та інфраструктурою. ШІ-інструменти мають бути адаптовані до судових процедур і впроваджуватися під чітким публічним контролем.</a:t>
            </a:r>
          </a:p>
          <a:p>
            <a:pPr indent="0" algn="just">
              <a:lnSpc>
                <a:spcPct val="100000"/>
              </a:lnSpc>
              <a:spcBef>
                <a:spcPts val="0"/>
              </a:spcBef>
              <a:spcAft>
                <a:spcPts val="0"/>
              </a:spcAft>
              <a:buNone/>
            </a:pPr>
            <a:endParaRPr lang="uk-UA" sz="800" dirty="0" smtClean="0"/>
          </a:p>
          <a:p>
            <a:pPr indent="0" algn="just">
              <a:lnSpc>
                <a:spcPct val="100000"/>
              </a:lnSpc>
              <a:spcBef>
                <a:spcPts val="0"/>
              </a:spcBef>
              <a:spcAft>
                <a:spcPts val="0"/>
              </a:spcAft>
              <a:buNone/>
            </a:pPr>
            <a:r>
              <a:rPr lang="uk-UA" sz="2700" i="1" dirty="0" smtClean="0"/>
              <a:t>Досудові ШІ-платформи у сфері правосуддя не можуть функціонувати як звичайні комерційні сервіси без належного нагляду. Вони оперують правами, доказами, персональними даними та довірою громадян до правосуддя. Державна модель ODR має обов'язково передбачати публічний контроль, високий рівень захисту даних, регулярний аудит алгоритмів та юридичну відповідальність за наслідки застосування ШІ</a:t>
            </a:r>
            <a:r>
              <a:rPr lang="uk-UA" sz="2700" i="1" dirty="0">
                <a:solidFill>
                  <a:srgbClr val="002949"/>
                </a:solidFill>
                <a:ea typeface="Roboto Condensed Light" panose="02000000000000000000" pitchFamily="2" charset="0"/>
              </a:rPr>
              <a:t>.</a:t>
            </a:r>
            <a:endParaRPr lang="uk-UA" sz="2700" i="1" dirty="0" smtClean="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uk-UA" altLang="uk-UA" dirty="0" smtClean="0">
                <a:solidFill>
                  <a:srgbClr val="002949"/>
                </a:solidFill>
              </a:rPr>
              <a:t>ШІ та досудове врегулювання спорів: нова архітектура доступу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10</a:t>
            </a:fld>
            <a:endParaRPr lang="en-US" sz="1400" dirty="0">
              <a:solidFill>
                <a:srgbClr val="002949"/>
              </a:solidFill>
            </a:endParaRPr>
          </a:p>
        </p:txBody>
      </p:sp>
    </p:spTree>
    <p:extLst>
      <p:ext uri="{BB962C8B-B14F-4D97-AF65-F5344CB8AC3E}">
        <p14:creationId xmlns:p14="http://schemas.microsoft.com/office/powerpoint/2010/main" val="2750960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7"/>
            <a:ext cx="10515600" cy="695156"/>
          </a:xfrm>
        </p:spPr>
        <p:txBody>
          <a:bodyPr/>
          <a:lstStyle/>
          <a:p>
            <a:pPr algn="ctr"/>
            <a:r>
              <a:rPr lang="en-US" sz="3600" b="1" dirty="0">
                <a:solidFill>
                  <a:srgbClr val="004E9E"/>
                </a:solidFill>
                <a:ea typeface="Roboto Condensed Light" panose="02000000000000000000" pitchFamily="2" charset="0"/>
                <a:cs typeface="Times New Roman" panose="02020603050405020304" pitchFamily="18" charset="0"/>
              </a:rPr>
              <a:t>Council of Europe, HUDERIA Methodology and Model</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230923"/>
            <a:ext cx="11395494" cy="4633855"/>
          </a:xfrm>
        </p:spPr>
        <p:txBody>
          <a:bodyPr/>
          <a:lstStyle/>
          <a:p>
            <a:pPr indent="0" algn="just">
              <a:lnSpc>
                <a:spcPct val="100000"/>
              </a:lnSpc>
              <a:spcBef>
                <a:spcPts val="0"/>
              </a:spcBef>
              <a:spcAft>
                <a:spcPts val="0"/>
              </a:spcAft>
              <a:buNone/>
            </a:pPr>
            <a:r>
              <a:rPr lang="uk-UA" sz="2600" dirty="0"/>
              <a:t>Методологія </a:t>
            </a:r>
            <a:r>
              <a:rPr lang="en-US" sz="2600" dirty="0"/>
              <a:t>HUDERIA </a:t>
            </a:r>
            <a:r>
              <a:rPr lang="uk-UA" sz="2600" dirty="0"/>
              <a:t>пропонує структурований підхід до оцінки ризиків та впливу ШІ-системи на права людини, демократію та верховенство права. Цей підхід охоплює контекстний аналіз, залучення заінтересованих сторін, оцінку наслідків, формування плану пом’якшення ризиків та ітеративний перегляд системи протягом її життєвого циклу</a:t>
            </a:r>
            <a:r>
              <a:rPr lang="uk-UA" sz="2600" dirty="0" smtClean="0"/>
              <a:t>.</a:t>
            </a:r>
          </a:p>
          <a:p>
            <a:pPr indent="0" algn="just">
              <a:lnSpc>
                <a:spcPct val="100000"/>
              </a:lnSpc>
              <a:spcBef>
                <a:spcPts val="0"/>
              </a:spcBef>
              <a:spcAft>
                <a:spcPts val="0"/>
              </a:spcAft>
              <a:buNone/>
            </a:pPr>
            <a:endParaRPr lang="uk-UA" sz="800" dirty="0"/>
          </a:p>
          <a:p>
            <a:pPr indent="0" algn="just">
              <a:lnSpc>
                <a:spcPct val="100000"/>
              </a:lnSpc>
              <a:spcBef>
                <a:spcPts val="0"/>
              </a:spcBef>
              <a:spcAft>
                <a:spcPts val="0"/>
              </a:spcAft>
              <a:buNone/>
            </a:pPr>
            <a:r>
              <a:rPr lang="uk-UA" sz="2600" i="1" dirty="0" smtClean="0"/>
              <a:t>Досудова </a:t>
            </a:r>
            <a:r>
              <a:rPr lang="uk-UA" sz="2600" i="1" dirty="0"/>
              <a:t>ШІ-платформа не може запускатися лише через її технічну інноваційність чи потенціал розвантаження судів. До її впровадження необхідно чітко визначити: які права можуть бути обмежені, хто є вразливими користувачами, чи не створює система прихованого тиску на </a:t>
            </a:r>
            <a:r>
              <a:rPr lang="uk-UA" sz="2600" i="1" dirty="0" smtClean="0"/>
              <a:t>сторони. </a:t>
            </a:r>
            <a:r>
              <a:rPr lang="en-US" sz="2600" i="1" dirty="0"/>
              <a:t>HUDERIA </a:t>
            </a:r>
            <a:r>
              <a:rPr lang="uk-UA" sz="2600" i="1" dirty="0"/>
              <a:t>задає правильний вектор: спочатку комплексна оцінка ризиків для прав людини — і лише потім технологічний запуск.</a:t>
            </a: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uk-UA" altLang="uk-UA" dirty="0" smtClean="0">
                <a:solidFill>
                  <a:srgbClr val="002949"/>
                </a:solidFill>
              </a:rPr>
              <a:t>ШІ та досудове врегулювання спорів: нова архітектура доступу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11</a:t>
            </a:fld>
            <a:endParaRPr lang="en-US" sz="1400" dirty="0">
              <a:solidFill>
                <a:srgbClr val="002949"/>
              </a:solidFill>
            </a:endParaRPr>
          </a:p>
        </p:txBody>
      </p:sp>
    </p:spTree>
    <p:extLst>
      <p:ext uri="{BB962C8B-B14F-4D97-AF65-F5344CB8AC3E}">
        <p14:creationId xmlns:p14="http://schemas.microsoft.com/office/powerpoint/2010/main" val="21370841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7"/>
            <a:ext cx="10515600" cy="765494"/>
          </a:xfrm>
        </p:spPr>
        <p:txBody>
          <a:bodyPr/>
          <a:lstStyle/>
          <a:p>
            <a:pPr algn="ctr"/>
            <a:r>
              <a:rPr lang="en-US" sz="3600" b="1" dirty="0">
                <a:solidFill>
                  <a:srgbClr val="004E9E"/>
                </a:solidFill>
                <a:ea typeface="Roboto Condensed Light" panose="02000000000000000000" pitchFamily="2" charset="0"/>
                <a:cs typeface="Times New Roman" panose="02020603050405020304" pitchFamily="18" charset="0"/>
              </a:rPr>
              <a:t>Council of Europe, HUDERIA Methodology and Model</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275127"/>
            <a:ext cx="11395494" cy="4589651"/>
          </a:xfrm>
        </p:spPr>
        <p:txBody>
          <a:bodyPr/>
          <a:lstStyle/>
          <a:p>
            <a:pPr indent="0" algn="just">
              <a:lnSpc>
                <a:spcPct val="100000"/>
              </a:lnSpc>
              <a:spcBef>
                <a:spcPts val="0"/>
              </a:spcBef>
              <a:spcAft>
                <a:spcPts val="0"/>
              </a:spcAft>
              <a:buNone/>
            </a:pPr>
            <a:r>
              <a:rPr lang="uk-UA" sz="2700" dirty="0"/>
              <a:t>ШІ розглядається як соціотехнічна система: її ризики залежать не лише від технічної архітектури, а й від людських рішень, а також від правового, соціального, політичного, економічного та культурного контекстів, у яких вона функціонує</a:t>
            </a:r>
            <a:r>
              <a:rPr lang="uk-UA" sz="2700" dirty="0" smtClean="0"/>
              <a:t>.</a:t>
            </a:r>
          </a:p>
          <a:p>
            <a:pPr indent="0" algn="just">
              <a:lnSpc>
                <a:spcPct val="100000"/>
              </a:lnSpc>
              <a:spcBef>
                <a:spcPts val="0"/>
              </a:spcBef>
              <a:spcAft>
                <a:spcPts val="0"/>
              </a:spcAft>
              <a:buNone/>
            </a:pPr>
            <a:endParaRPr lang="uk-UA" sz="1000" dirty="0"/>
          </a:p>
          <a:p>
            <a:pPr indent="0" algn="just">
              <a:lnSpc>
                <a:spcPct val="100000"/>
              </a:lnSpc>
              <a:spcBef>
                <a:spcPts val="0"/>
              </a:spcBef>
              <a:spcAft>
                <a:spcPts val="0"/>
              </a:spcAft>
              <a:buNone/>
            </a:pPr>
            <a:r>
              <a:rPr lang="en-US" sz="2700" i="1" dirty="0" smtClean="0"/>
              <a:t>ODR </a:t>
            </a:r>
            <a:r>
              <a:rPr lang="uk-UA" sz="2700" i="1" dirty="0"/>
              <a:t>на базі ШІ не є </a:t>
            </a:r>
            <a:r>
              <a:rPr lang="uk-UA" sz="2700" i="1" dirty="0" smtClean="0"/>
              <a:t>нейтральною автоматизованою процедурою </a:t>
            </a:r>
            <a:r>
              <a:rPr lang="uk-UA" sz="2700" i="1" dirty="0"/>
              <a:t>для «швидкого розв’язання проблем». Одна й та сама система матиме кардинально різний ефект для банку, страхової компанії та для </a:t>
            </a:r>
            <a:r>
              <a:rPr lang="uk-UA" sz="2700" i="1" dirty="0" smtClean="0"/>
              <a:t>звичайної особи. </a:t>
            </a:r>
            <a:r>
              <a:rPr lang="uk-UA" sz="2700" i="1" dirty="0"/>
              <a:t>Архітектура досудового ШІ мусить враховувати реальну процесуальну й соціальну нерівність сторін, рівень їхньої цифрової грамотності та фактичний доступ до професійної правничої допомоги.</a:t>
            </a: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uk-UA" altLang="uk-UA" dirty="0" smtClean="0">
                <a:solidFill>
                  <a:srgbClr val="002949"/>
                </a:solidFill>
              </a:rPr>
              <a:t>ШІ та досудове врегулювання спорів: нова архітектура доступу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12</a:t>
            </a:fld>
            <a:endParaRPr lang="en-US" sz="1400" dirty="0">
              <a:solidFill>
                <a:srgbClr val="002949"/>
              </a:solidFill>
            </a:endParaRPr>
          </a:p>
        </p:txBody>
      </p:sp>
    </p:spTree>
    <p:extLst>
      <p:ext uri="{BB962C8B-B14F-4D97-AF65-F5344CB8AC3E}">
        <p14:creationId xmlns:p14="http://schemas.microsoft.com/office/powerpoint/2010/main" val="746748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515600" cy="897621"/>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Council of Europe, Handbook of the Steering Committee for Human Rights (CDDH): Human Rights and Artificial Intelligence</a:t>
            </a:r>
            <a:endParaRPr lang="uk-UA" sz="3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2600" dirty="0"/>
              <a:t>Системи онлайн-вирішення спорів (</a:t>
            </a:r>
            <a:r>
              <a:rPr lang="en-US" sz="2600" dirty="0"/>
              <a:t>ODR) </a:t>
            </a:r>
            <a:r>
              <a:rPr lang="uk-UA" sz="2600" dirty="0"/>
              <a:t>віднесені до ключових сфер застосування ШІ в юриспруденції (як у межах альтернативного врегулювання спорів, так і в діяльності судів) з мінімальним залученням людини. Водночас основним об’єктом потенційного негативного впливу є право на справедливий судовий розгляд (Стаття 6 ЄКПЛ</a:t>
            </a:r>
            <a:r>
              <a:rPr lang="uk-UA" sz="2600" dirty="0" smtClean="0"/>
              <a:t>).</a:t>
            </a:r>
          </a:p>
          <a:p>
            <a:pPr indent="0" algn="just">
              <a:lnSpc>
                <a:spcPct val="100000"/>
              </a:lnSpc>
              <a:spcBef>
                <a:spcPts val="0"/>
              </a:spcBef>
              <a:spcAft>
                <a:spcPts val="0"/>
              </a:spcAft>
              <a:buNone/>
            </a:pPr>
            <a:endParaRPr lang="uk-UA" sz="1000" dirty="0"/>
          </a:p>
          <a:p>
            <a:pPr indent="0" algn="just">
              <a:lnSpc>
                <a:spcPct val="100000"/>
              </a:lnSpc>
              <a:spcBef>
                <a:spcPts val="0"/>
              </a:spcBef>
              <a:spcAft>
                <a:spcPts val="0"/>
              </a:spcAft>
              <a:buNone/>
            </a:pPr>
            <a:r>
              <a:rPr lang="en-US" sz="2600" i="1" dirty="0" smtClean="0"/>
              <a:t>ODR </a:t>
            </a:r>
            <a:r>
              <a:rPr lang="uk-UA" sz="2600" i="1" dirty="0" smtClean="0"/>
              <a:t>виходить за межі суто </a:t>
            </a:r>
            <a:r>
              <a:rPr lang="uk-UA" sz="2600" i="1" dirty="0"/>
              <a:t>технічного формату </a:t>
            </a:r>
            <a:r>
              <a:rPr lang="uk-UA" sz="2600" i="1" dirty="0" smtClean="0"/>
              <a:t>медіації. </a:t>
            </a:r>
            <a:r>
              <a:rPr lang="uk-UA" sz="2600" i="1" dirty="0"/>
              <a:t>Якщо цей інструмент є добровільним, прозорим та допоміжним — він розширює доступ до захисту прав. Якщо ж він перетворюється на обов’язкову цифрову передумову, непрозорий фільтр або важіль тиску на слабшу сторону спору — </a:t>
            </a:r>
            <a:r>
              <a:rPr lang="en-US" sz="2600" i="1" dirty="0"/>
              <a:t>ODR </a:t>
            </a:r>
            <a:r>
              <a:rPr lang="uk-UA" sz="2600" i="1" dirty="0"/>
              <a:t>стає прямою загрозою для реалізації права на суд.</a:t>
            </a: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uk-UA" altLang="uk-UA" dirty="0" smtClean="0">
                <a:solidFill>
                  <a:srgbClr val="002949"/>
                </a:solidFill>
              </a:rPr>
              <a:t>ШІ та досудове врегулювання спорів: нова архітектура доступу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13</a:t>
            </a:fld>
            <a:endParaRPr lang="en-US" sz="1400" dirty="0">
              <a:solidFill>
                <a:srgbClr val="002949"/>
              </a:solidFill>
            </a:endParaRPr>
          </a:p>
        </p:txBody>
      </p:sp>
    </p:spTree>
    <p:extLst>
      <p:ext uri="{BB962C8B-B14F-4D97-AF65-F5344CB8AC3E}">
        <p14:creationId xmlns:p14="http://schemas.microsoft.com/office/powerpoint/2010/main" val="1817795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587036" y="377506"/>
            <a:ext cx="11136262" cy="897621"/>
          </a:xfrm>
        </p:spPr>
        <p:txBody>
          <a:bodyPr/>
          <a:lstStyle/>
          <a:p>
            <a:pPr algn="ctr"/>
            <a:r>
              <a:rPr lang="en-US" sz="2700" b="1" dirty="0">
                <a:solidFill>
                  <a:srgbClr val="004E9E"/>
                </a:solidFill>
                <a:ea typeface="Roboto Condensed Light" panose="02000000000000000000" pitchFamily="2" charset="0"/>
                <a:cs typeface="Times New Roman" panose="02020603050405020304" pitchFamily="18" charset="0"/>
              </a:rPr>
              <a:t>Noah M. Kenney, Governing Agents: A Practitioner’s Cross-Framework Reference. Mapping GDPR, the EU AI Act, NIST AI RMF, and ISO/IEC 42001 to AI Agents</a:t>
            </a:r>
            <a:endParaRPr lang="uk-UA" sz="27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2600" dirty="0"/>
              <a:t>ШІ-агенти відрізняються від традиційних ШІ-систем здатністю самостійно планувати дії, використовувати зовнішні інструменти, зберігати стан і пам’ять, делегувати </a:t>
            </a:r>
            <a:r>
              <a:rPr lang="uk-UA" sz="2600" dirty="0" smtClean="0"/>
              <a:t>підзавдання </a:t>
            </a:r>
            <a:r>
              <a:rPr lang="uk-UA" sz="2600" dirty="0"/>
              <a:t>іншим </a:t>
            </a:r>
            <a:r>
              <a:rPr lang="uk-UA" sz="2600" dirty="0" smtClean="0"/>
              <a:t>агентам. </a:t>
            </a:r>
            <a:r>
              <a:rPr lang="uk-UA" sz="2600" dirty="0"/>
              <a:t>Це суттєво ускладнює процеси корпоративного </a:t>
            </a:r>
            <a:r>
              <a:rPr lang="uk-UA" sz="2600" dirty="0" smtClean="0"/>
              <a:t>управління, </a:t>
            </a:r>
            <a:r>
              <a:rPr lang="uk-UA" sz="2600" dirty="0"/>
              <a:t>моніторингу та аудиту технологій</a:t>
            </a:r>
            <a:r>
              <a:rPr lang="uk-UA" sz="2600" dirty="0" smtClean="0"/>
              <a:t>.</a:t>
            </a:r>
          </a:p>
          <a:p>
            <a:pPr indent="0" algn="just">
              <a:lnSpc>
                <a:spcPct val="100000"/>
              </a:lnSpc>
              <a:spcBef>
                <a:spcPts val="0"/>
              </a:spcBef>
              <a:spcAft>
                <a:spcPts val="0"/>
              </a:spcAft>
              <a:buNone/>
            </a:pPr>
            <a:endParaRPr lang="uk-UA" sz="1000" dirty="0"/>
          </a:p>
          <a:p>
            <a:pPr indent="0" algn="just">
              <a:lnSpc>
                <a:spcPct val="100000"/>
              </a:lnSpc>
              <a:spcBef>
                <a:spcPts val="0"/>
              </a:spcBef>
              <a:spcAft>
                <a:spcPts val="0"/>
              </a:spcAft>
              <a:buNone/>
            </a:pPr>
            <a:r>
              <a:rPr lang="uk-UA" sz="2600" dirty="0" smtClean="0"/>
              <a:t>Перехід від </a:t>
            </a:r>
            <a:r>
              <a:rPr lang="uk-UA" sz="2600" dirty="0"/>
              <a:t>ШІ-асистента до ШІ-агента має фундаментальне значення для </a:t>
            </a:r>
            <a:r>
              <a:rPr lang="en-US" sz="2600" dirty="0"/>
              <a:t>ODR. </a:t>
            </a:r>
            <a:r>
              <a:rPr lang="uk-UA" sz="2600" dirty="0"/>
              <a:t>Якщо асистент лише відповідає на запити чи резюмує текст, то автономний агент здатний самостійно збирати докази, розробляти стратегію переговорів, вести комунікацію з іншою стороною та вносити зміни до проєкту угоди. Що вищим є рівень автономності ШІ-агента, то жорсткішими мають бути межі </a:t>
            </a:r>
            <a:r>
              <a:rPr lang="uk-UA" sz="2600" dirty="0" smtClean="0"/>
              <a:t>права доступу, фіксація дій та </a:t>
            </a:r>
            <a:r>
              <a:rPr lang="uk-UA" sz="2600" dirty="0"/>
              <a:t>людський </a:t>
            </a:r>
            <a:r>
              <a:rPr lang="uk-UA" sz="2600" dirty="0" smtClean="0"/>
              <a:t>контроль.</a:t>
            </a:r>
            <a:endParaRPr lang="uk-UA" sz="2600" dirty="0"/>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uk-UA" altLang="uk-UA" dirty="0" smtClean="0">
                <a:solidFill>
                  <a:srgbClr val="002949"/>
                </a:solidFill>
              </a:rPr>
              <a:t>ШІ та досудове врегулювання спорів: нова архітектура доступу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14</a:t>
            </a:fld>
            <a:endParaRPr lang="en-US" sz="1400" dirty="0">
              <a:solidFill>
                <a:srgbClr val="002949"/>
              </a:solidFill>
            </a:endParaRPr>
          </a:p>
        </p:txBody>
      </p:sp>
    </p:spTree>
    <p:extLst>
      <p:ext uri="{BB962C8B-B14F-4D97-AF65-F5344CB8AC3E}">
        <p14:creationId xmlns:p14="http://schemas.microsoft.com/office/powerpoint/2010/main" val="1537403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79" y="377506"/>
            <a:ext cx="10896415" cy="897621"/>
          </a:xfrm>
        </p:spPr>
        <p:txBody>
          <a:bodyPr/>
          <a:lstStyle/>
          <a:p>
            <a:pPr algn="ctr"/>
            <a:r>
              <a:rPr lang="en-US" sz="2700" b="1" dirty="0">
                <a:solidFill>
                  <a:srgbClr val="004E9E"/>
                </a:solidFill>
                <a:ea typeface="Roboto Condensed Light" panose="02000000000000000000" pitchFamily="2" charset="0"/>
                <a:cs typeface="Times New Roman" panose="02020603050405020304" pitchFamily="18" charset="0"/>
              </a:rPr>
              <a:t>Noah M. Kenney, Governing Agents: A Practitioner’s Cross-Framework Reference. Mapping GDPR, the EU AI Act, NIST AI RMF, and ISO/IEC 42001 to AI Agents</a:t>
            </a:r>
            <a:endParaRPr lang="uk-UA" sz="27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2600" dirty="0"/>
              <a:t>Ефективний людський нагляд за ШІ-агентами не може обмежуватися формальним переглядом кінцевих технічних дій. Він має здійснюватися на рівні верифікації планів та рішень, включати </a:t>
            </a:r>
            <a:r>
              <a:rPr lang="uk-UA" sz="2600" dirty="0" smtClean="0"/>
              <a:t>процедурні запобіжники для </a:t>
            </a:r>
            <a:r>
              <a:rPr lang="uk-UA" sz="2600" dirty="0"/>
              <a:t>високоризикових операцій, аудит </a:t>
            </a:r>
            <a:r>
              <a:rPr lang="uk-UA" sz="2600" dirty="0" smtClean="0"/>
              <a:t>процедури </a:t>
            </a:r>
            <a:r>
              <a:rPr lang="uk-UA" sz="2600" dirty="0"/>
              <a:t>та системні запобіжники проти </a:t>
            </a:r>
            <a:r>
              <a:rPr lang="uk-UA" sz="2600" dirty="0" smtClean="0"/>
              <a:t>надмірної довіри до рішень ШІ</a:t>
            </a:r>
            <a:r>
              <a:rPr lang="en-US" sz="2600" dirty="0" smtClean="0"/>
              <a:t>.</a:t>
            </a:r>
            <a:endParaRPr lang="en-US" sz="2600" dirty="0"/>
          </a:p>
          <a:p>
            <a:pPr indent="0" algn="just">
              <a:lnSpc>
                <a:spcPct val="100000"/>
              </a:lnSpc>
              <a:spcBef>
                <a:spcPts val="0"/>
              </a:spcBef>
              <a:spcAft>
                <a:spcPts val="0"/>
              </a:spcAft>
              <a:buNone/>
            </a:pPr>
            <a:r>
              <a:rPr lang="uk-UA" sz="2600" i="1" dirty="0" smtClean="0"/>
              <a:t>У </a:t>
            </a:r>
            <a:r>
              <a:rPr lang="uk-UA" sz="2600" i="1" dirty="0"/>
              <a:t>досудових ШІ-системах декларативна теза про те, що «людина контролює процес», є недієвою. Необхідно чітко </a:t>
            </a:r>
            <a:r>
              <a:rPr lang="uk-UA" sz="2600" i="1" dirty="0" smtClean="0"/>
              <a:t>зафіксувати </a:t>
            </a:r>
            <a:r>
              <a:rPr lang="uk-UA" sz="2600" i="1" dirty="0" smtClean="0"/>
              <a:t>обов’язок </a:t>
            </a:r>
            <a:r>
              <a:rPr lang="uk-UA" sz="2600" i="1" dirty="0" smtClean="0"/>
              <a:t>втручання </a:t>
            </a:r>
            <a:r>
              <a:rPr lang="uk-UA" sz="2600" i="1" dirty="0"/>
              <a:t>людини: перед надсиланням пропозиції іншій стороні, перед фіксацією проєкту мирової угоди чи перед правовим прогнозуванням. Справжній людський нагляд (</a:t>
            </a:r>
            <a:r>
              <a:rPr lang="en-US" sz="2600" i="1" dirty="0"/>
              <a:t>human oversight) — </a:t>
            </a:r>
            <a:r>
              <a:rPr lang="uk-UA" sz="2600" i="1" dirty="0"/>
              <a:t>це не фіктивне натискання кнопки «схвалено», а реальна спроможність людини </a:t>
            </a:r>
            <a:r>
              <a:rPr lang="uk-UA" sz="2600" i="1" dirty="0" smtClean="0"/>
              <a:t>зупинити</a:t>
            </a:r>
            <a:r>
              <a:rPr lang="uk-UA" sz="2600" i="1" dirty="0"/>
              <a:t>, скоригувати або </a:t>
            </a:r>
            <a:r>
              <a:rPr lang="uk-UA" sz="2600" i="1" dirty="0" smtClean="0"/>
              <a:t>відхилити рішення ШІ.</a:t>
            </a:r>
            <a:endParaRPr lang="uk-UA" sz="3200" i="1"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uk-UA" altLang="uk-UA" dirty="0" smtClean="0">
                <a:solidFill>
                  <a:srgbClr val="002949"/>
                </a:solidFill>
              </a:rPr>
              <a:t>ШІ та досудове врегулювання спорів: нова архітектура доступу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15</a:t>
            </a:fld>
            <a:endParaRPr lang="en-US" sz="1400" dirty="0">
              <a:solidFill>
                <a:srgbClr val="002949"/>
              </a:solidFill>
            </a:endParaRPr>
          </a:p>
        </p:txBody>
      </p:sp>
    </p:spTree>
    <p:extLst>
      <p:ext uri="{BB962C8B-B14F-4D97-AF65-F5344CB8AC3E}">
        <p14:creationId xmlns:p14="http://schemas.microsoft.com/office/powerpoint/2010/main" val="22421098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587037" y="377506"/>
            <a:ext cx="11085258" cy="897621"/>
          </a:xfrm>
        </p:spPr>
        <p:txBody>
          <a:bodyPr/>
          <a:lstStyle/>
          <a:p>
            <a:pPr algn="ctr"/>
            <a:r>
              <a:rPr lang="en-US" sz="2500" b="1" dirty="0">
                <a:solidFill>
                  <a:srgbClr val="004E9E"/>
                </a:solidFill>
                <a:ea typeface="Roboto Condensed Light" panose="02000000000000000000" pitchFamily="2" charset="0"/>
                <a:cs typeface="Times New Roman" panose="02020603050405020304" pitchFamily="18" charset="0"/>
              </a:rPr>
              <a:t>Council of Europe, Explanatory Report to the Council of Europe Framework Convention on Artificial Intelligence and Human Rights, Democracy and the Rule of Law, CETS No. 225</a:t>
            </a:r>
            <a:endParaRPr lang="uk-UA" sz="25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2600" dirty="0" smtClean="0"/>
              <a:t>Рамкова конвенція покликана забезпечити, щоб діяльність протягом усього життєвого циклу ШІ-систем була повністю сумісною з правами людини, демократією та верховенством права. Вона не створює нових прав, а гарантує ефективне застосування чинних міжнародних та національних стандартів до викликів цифрової епохи.</a:t>
            </a:r>
          </a:p>
          <a:p>
            <a:pPr indent="0" algn="just">
              <a:lnSpc>
                <a:spcPct val="100000"/>
              </a:lnSpc>
              <a:spcBef>
                <a:spcPts val="0"/>
              </a:spcBef>
              <a:spcAft>
                <a:spcPts val="0"/>
              </a:spcAft>
              <a:buNone/>
            </a:pPr>
            <a:r>
              <a:rPr lang="uk-UA" sz="2600" i="1" dirty="0" smtClean="0"/>
              <a:t>Досудове врегулювання спорів за допомогою ШІ не можна оцінювати виключно за показниками швидкості, зниження витрат на врегулювання спору чи кількістю справ. Головний критерій — сумісність із цінностями верховенства права. Якщо ODR-платформа допомагає сторонам вирішити конфлікт шляхом консенсусу — вона посилює правосуддя. Якщо ж вона приховано примушує до невигідної угоди, позбавляючи особу реального судового захисту — вона руйнує його</a:t>
            </a:r>
            <a:r>
              <a:rPr lang="uk-UA" sz="2600" i="1" dirty="0"/>
              <a:t>.</a:t>
            </a:r>
            <a:endParaRPr lang="uk-UA" sz="2600" i="1" dirty="0" smtClean="0"/>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uk-UA" altLang="uk-UA" dirty="0" smtClean="0">
                <a:solidFill>
                  <a:srgbClr val="002949"/>
                </a:solidFill>
              </a:rPr>
              <a:t>ШІ та досудове врегулювання спорів: нова архітектура доступу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16</a:t>
            </a:fld>
            <a:endParaRPr lang="en-US" sz="1400" dirty="0">
              <a:solidFill>
                <a:srgbClr val="002949"/>
              </a:solidFill>
            </a:endParaRPr>
          </a:p>
        </p:txBody>
      </p:sp>
    </p:spTree>
    <p:extLst>
      <p:ext uri="{BB962C8B-B14F-4D97-AF65-F5344CB8AC3E}">
        <p14:creationId xmlns:p14="http://schemas.microsoft.com/office/powerpoint/2010/main" val="39526383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79" y="377506"/>
            <a:ext cx="10896415" cy="897621"/>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European Commission, Artificial Intelligence Office, Draft Guidelines on the implementation of the transparency obligations for certain AI systems under Article 50 of Regulation (EU) 2024/1689 </a:t>
            </a:r>
            <a:endParaRPr lang="uk-UA" sz="3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723292"/>
            <a:ext cx="11395494" cy="4141486"/>
          </a:xfrm>
        </p:spPr>
        <p:txBody>
          <a:bodyPr/>
          <a:lstStyle/>
          <a:p>
            <a:pPr indent="0" algn="just">
              <a:lnSpc>
                <a:spcPct val="100000"/>
              </a:lnSpc>
              <a:spcBef>
                <a:spcPts val="0"/>
              </a:spcBef>
              <a:spcAft>
                <a:spcPts val="0"/>
              </a:spcAft>
              <a:buNone/>
            </a:pPr>
            <a:r>
              <a:rPr lang="uk-UA" sz="2600" dirty="0"/>
              <a:t>Провайдери ШІ-систем, які безпосередньо взаємодіють із фізичними особами, зобов'язані проєктувати їх так, щоб користувачі були чітко поінформовані про факт взаємодії зі </a:t>
            </a:r>
            <a:r>
              <a:rPr lang="uk-UA" sz="2600" dirty="0" smtClean="0"/>
              <a:t>ШІ. </a:t>
            </a:r>
            <a:r>
              <a:rPr lang="uk-UA" sz="2600" dirty="0"/>
              <a:t>Мета цього обов’язку — надати особам можливість ухвалювати </a:t>
            </a:r>
            <a:r>
              <a:rPr lang="uk-UA" sz="2600" dirty="0" smtClean="0"/>
              <a:t>самостійні рішення та </a:t>
            </a:r>
            <a:r>
              <a:rPr lang="uk-UA" sz="2600" dirty="0"/>
              <a:t>уникати надмірного покладання на </a:t>
            </a:r>
            <a:r>
              <a:rPr lang="uk-UA" sz="2600" dirty="0" smtClean="0"/>
              <a:t>ШІ.</a:t>
            </a:r>
          </a:p>
          <a:p>
            <a:pPr indent="0" algn="just">
              <a:lnSpc>
                <a:spcPct val="100000"/>
              </a:lnSpc>
              <a:spcBef>
                <a:spcPts val="0"/>
              </a:spcBef>
              <a:spcAft>
                <a:spcPts val="0"/>
              </a:spcAft>
              <a:buNone/>
            </a:pPr>
            <a:endParaRPr lang="uk-UA" sz="800" dirty="0"/>
          </a:p>
          <a:p>
            <a:pPr indent="0" algn="just">
              <a:lnSpc>
                <a:spcPct val="100000"/>
              </a:lnSpc>
              <a:spcBef>
                <a:spcPts val="0"/>
              </a:spcBef>
              <a:spcAft>
                <a:spcPts val="0"/>
              </a:spcAft>
              <a:buNone/>
            </a:pPr>
            <a:r>
              <a:rPr lang="uk-UA" sz="2600" i="1" dirty="0" smtClean="0"/>
              <a:t>У </a:t>
            </a:r>
            <a:r>
              <a:rPr lang="uk-UA" sz="2600" i="1" dirty="0"/>
              <a:t>досудовому врегулюванні особа має чітко усвідомлювати, що з нею взаємодіє алгоритм, а не </a:t>
            </a:r>
            <a:r>
              <a:rPr lang="uk-UA" sz="2600" i="1" dirty="0" smtClean="0"/>
              <a:t>медіатор як людина, </a:t>
            </a:r>
            <a:r>
              <a:rPr lang="uk-UA" sz="2600" i="1" dirty="0"/>
              <a:t>адвокат чи представник суду. Без належного розкриття цієї інформації (</a:t>
            </a:r>
            <a:r>
              <a:rPr lang="en-US" sz="2600" i="1" dirty="0"/>
              <a:t>AI disclosure) </a:t>
            </a:r>
            <a:r>
              <a:rPr lang="uk-UA" sz="2600" i="1" dirty="0"/>
              <a:t>будь-яка згода на укладення мирової угоди може вважатися формальною, але не є юридично усвідомленою та вільною від </a:t>
            </a:r>
            <a:r>
              <a:rPr lang="uk-UA" sz="2600" i="1" dirty="0" smtClean="0"/>
              <a:t>впливу помилки</a:t>
            </a:r>
            <a:r>
              <a:rPr lang="uk-UA" sz="2600" i="1" dirty="0"/>
              <a:t>. Прозорість тут </a:t>
            </a:r>
            <a:r>
              <a:rPr lang="uk-UA" sz="2600" i="1" dirty="0" smtClean="0"/>
              <a:t>є не </a:t>
            </a:r>
            <a:r>
              <a:rPr lang="uk-UA" sz="2600" i="1" dirty="0"/>
              <a:t>технічною деталлю, а фундаментальною умовою дійсного волевиявлення сторін.</a:t>
            </a: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uk-UA" altLang="uk-UA" dirty="0" smtClean="0">
                <a:solidFill>
                  <a:srgbClr val="002949"/>
                </a:solidFill>
              </a:rPr>
              <a:t>ШІ та досудове врегулювання спорів: нова архітектура доступу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17</a:t>
            </a:fld>
            <a:endParaRPr lang="en-US" sz="1400" dirty="0">
              <a:solidFill>
                <a:srgbClr val="002949"/>
              </a:solidFill>
            </a:endParaRPr>
          </a:p>
        </p:txBody>
      </p:sp>
    </p:spTree>
    <p:extLst>
      <p:ext uri="{BB962C8B-B14F-4D97-AF65-F5344CB8AC3E}">
        <p14:creationId xmlns:p14="http://schemas.microsoft.com/office/powerpoint/2010/main" val="37673539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515600" cy="897621"/>
          </a:xfrm>
        </p:spPr>
        <p:txBody>
          <a:bodyPr/>
          <a:lstStyle/>
          <a:p>
            <a:pPr algn="ctr"/>
            <a:r>
              <a:rPr lang="en-US" sz="3600" b="1" dirty="0" smtClean="0">
                <a:solidFill>
                  <a:srgbClr val="004E9E"/>
                </a:solidFill>
                <a:ea typeface="Roboto Condensed Light" panose="02000000000000000000" pitchFamily="2" charset="0"/>
                <a:cs typeface="Times New Roman" panose="02020603050405020304" pitchFamily="18" charset="0"/>
              </a:rPr>
              <a:t>Financial </a:t>
            </a:r>
            <a:r>
              <a:rPr lang="en-US" sz="3600" b="1" dirty="0">
                <a:solidFill>
                  <a:srgbClr val="004E9E"/>
                </a:solidFill>
                <a:ea typeface="Roboto Condensed Light" panose="02000000000000000000" pitchFamily="2" charset="0"/>
                <a:cs typeface="Times New Roman" panose="02020603050405020304" pitchFamily="18" charset="0"/>
              </a:rPr>
              <a:t>Times, “High earners race ahead on AI as workplace divide widens”, 23 April 2026</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2600" dirty="0"/>
              <a:t>Дослідження </a:t>
            </a:r>
            <a:r>
              <a:rPr lang="uk-UA" sz="2600" dirty="0" smtClean="0"/>
              <a:t>серед </a:t>
            </a:r>
            <a:r>
              <a:rPr lang="uk-UA" sz="2600" dirty="0"/>
              <a:t>4 000 працівників у США та Великій Британії демонструє стрімке розширення «цифрового розриву»: понад 60% високооплачуваних та досвідчених фахівців використовують ШІ у щоденній роботі, тоді як серед низькооплачуваних категорій цей показник становить лише 16%. </a:t>
            </a:r>
            <a:r>
              <a:rPr lang="uk-UA" sz="2600" dirty="0" smtClean="0"/>
              <a:t>Емпіричні </a:t>
            </a:r>
            <a:r>
              <a:rPr lang="uk-UA" sz="2600" dirty="0"/>
              <a:t>дані </a:t>
            </a:r>
            <a:r>
              <a:rPr lang="en-US" sz="2600" dirty="0"/>
              <a:t>FT </a:t>
            </a:r>
            <a:r>
              <a:rPr lang="uk-UA" sz="2600" dirty="0"/>
              <a:t>мають пряме відношення до архітектури цифрового правосуддя. Якщо </a:t>
            </a:r>
            <a:r>
              <a:rPr lang="uk-UA" sz="2600" dirty="0" smtClean="0"/>
              <a:t>великі організації (банки</a:t>
            </a:r>
            <a:r>
              <a:rPr lang="uk-UA" sz="2600" dirty="0"/>
              <a:t>, фінансові компанії, великі орендодавці) системно використовують ШІ для оптимізації та правового моделювання претензій, а пересічний громадянин позбавлений таких інструментів, досудове врегулювання перетворюється на простір асиметричного тиску. Публічні (державні) </a:t>
            </a:r>
            <a:r>
              <a:rPr lang="en-US" sz="2600" dirty="0"/>
              <a:t>ODR-</a:t>
            </a:r>
            <a:r>
              <a:rPr lang="uk-UA" sz="2600" dirty="0"/>
              <a:t>платформи мають створюватися насамперед як інструменти вирівнювання стартових можливостей </a:t>
            </a:r>
            <a:r>
              <a:rPr lang="uk-UA" sz="2600" dirty="0" smtClean="0"/>
              <a:t>сторін.</a:t>
            </a:r>
            <a:endParaRPr lang="uk-UA" sz="2600" dirty="0"/>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uk-UA" altLang="uk-UA" dirty="0" smtClean="0">
                <a:solidFill>
                  <a:srgbClr val="002949"/>
                </a:solidFill>
              </a:rPr>
              <a:t>ШІ та досудове врегулювання спорів: нова архітектура доступу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18</a:t>
            </a:fld>
            <a:endParaRPr lang="en-US" sz="1400" dirty="0">
              <a:solidFill>
                <a:srgbClr val="002949"/>
              </a:solidFill>
            </a:endParaRPr>
          </a:p>
        </p:txBody>
      </p:sp>
    </p:spTree>
    <p:extLst>
      <p:ext uri="{BB962C8B-B14F-4D97-AF65-F5344CB8AC3E}">
        <p14:creationId xmlns:p14="http://schemas.microsoft.com/office/powerpoint/2010/main" val="35038118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482856" y="377506"/>
            <a:ext cx="11240442" cy="897621"/>
          </a:xfrm>
        </p:spPr>
        <p:txBody>
          <a:bodyPr/>
          <a:lstStyle/>
          <a:p>
            <a:pPr algn="ctr"/>
            <a:r>
              <a:rPr lang="en-US" sz="2700" b="1" dirty="0">
                <a:solidFill>
                  <a:srgbClr val="004E9E"/>
                </a:solidFill>
                <a:ea typeface="Roboto Condensed Light" panose="02000000000000000000" pitchFamily="2" charset="0"/>
                <a:cs typeface="Times New Roman" panose="02020603050405020304" pitchFamily="18" charset="0"/>
              </a:rPr>
              <a:t>Council of Europe Commissioner for Human Rights, The Human Line: Safeguarding Rights and Democracy in the AI Era, Meeting Report, CommHR(2025)57</a:t>
            </a:r>
            <a:endParaRPr lang="uk-UA" sz="27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2600" dirty="0"/>
              <a:t>Непрозоре розгортання ШІ блокує реалізацію прав громадян: особи часто не знають про застосування алгоритмів або не здатні виявити </a:t>
            </a:r>
            <a:r>
              <a:rPr lang="uk-UA" sz="2600" dirty="0" smtClean="0"/>
              <a:t>їх недоліки. </a:t>
            </a:r>
            <a:r>
              <a:rPr lang="uk-UA" sz="2600" dirty="0"/>
              <a:t>Відсутність пояснюваності унеможливлює ефективне оскарження рішень, що прямо перешкоджає доступу до правосуддя та порушує право на ефективний засіб юридичного захисту. Особи завжди повинні </a:t>
            </a:r>
            <a:r>
              <a:rPr lang="uk-UA" sz="2600" dirty="0" smtClean="0"/>
              <a:t>мати право </a:t>
            </a:r>
            <a:r>
              <a:rPr lang="uk-UA" sz="2600" dirty="0"/>
              <a:t>оскаржити рішення, ухвалені </a:t>
            </a:r>
            <a:r>
              <a:rPr lang="uk-UA" sz="2600" dirty="0" smtClean="0"/>
              <a:t>ШІ.</a:t>
            </a:r>
          </a:p>
          <a:p>
            <a:pPr indent="0" algn="just">
              <a:lnSpc>
                <a:spcPct val="100000"/>
              </a:lnSpc>
              <a:spcBef>
                <a:spcPts val="0"/>
              </a:spcBef>
              <a:spcAft>
                <a:spcPts val="0"/>
              </a:spcAft>
              <a:buNone/>
            </a:pPr>
            <a:endParaRPr lang="uk-UA" sz="1200" dirty="0"/>
          </a:p>
          <a:p>
            <a:pPr indent="0" algn="just">
              <a:lnSpc>
                <a:spcPct val="100000"/>
              </a:lnSpc>
              <a:spcBef>
                <a:spcPts val="0"/>
              </a:spcBef>
              <a:spcAft>
                <a:spcPts val="0"/>
              </a:spcAft>
              <a:buNone/>
            </a:pPr>
            <a:r>
              <a:rPr lang="uk-UA" sz="2600" i="1" dirty="0" smtClean="0"/>
              <a:t>У </a:t>
            </a:r>
            <a:r>
              <a:rPr lang="uk-UA" sz="2600" i="1" dirty="0"/>
              <a:t>новітній архітектурі правосуддя неприпустима ситуація, коли алгоритм </a:t>
            </a:r>
            <a:r>
              <a:rPr lang="en-US" sz="2600" i="1" dirty="0"/>
              <a:t>ODR-</a:t>
            </a:r>
            <a:r>
              <a:rPr lang="uk-UA" sz="2600" i="1" dirty="0"/>
              <a:t>платформи кваліфікує претензію як «слабку» або «безперспективну», внаслідок чого </a:t>
            </a:r>
            <a:r>
              <a:rPr lang="uk-UA" sz="2600" i="1" dirty="0" smtClean="0"/>
              <a:t>людина відмовляється </a:t>
            </a:r>
            <a:r>
              <a:rPr lang="uk-UA" sz="2600" i="1" dirty="0"/>
              <a:t>від захисту своїх прав. Будь-який проміжний чи підсумковий </a:t>
            </a:r>
            <a:r>
              <a:rPr lang="uk-UA" sz="2600" i="1" dirty="0" smtClean="0"/>
              <a:t>висновок ШІ має </a:t>
            </a:r>
            <a:r>
              <a:rPr lang="uk-UA" sz="2600" i="1" dirty="0"/>
              <a:t>бути </a:t>
            </a:r>
            <a:r>
              <a:rPr lang="uk-UA" sz="2600" i="1" dirty="0" smtClean="0"/>
              <a:t>зрозумілим та </a:t>
            </a:r>
            <a:r>
              <a:rPr lang="uk-UA" sz="2600" i="1" dirty="0"/>
              <a:t>відкритим для заперечення. </a:t>
            </a: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uk-UA" altLang="uk-UA" dirty="0" smtClean="0">
                <a:solidFill>
                  <a:srgbClr val="002949"/>
                </a:solidFill>
              </a:rPr>
              <a:t>ШІ та досудове врегулювання спорів: нова архітектура доступу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19</a:t>
            </a:fld>
            <a:endParaRPr lang="en-US" sz="1400" dirty="0">
              <a:solidFill>
                <a:srgbClr val="002949"/>
              </a:solidFill>
            </a:endParaRPr>
          </a:p>
        </p:txBody>
      </p:sp>
    </p:spTree>
    <p:extLst>
      <p:ext uri="{BB962C8B-B14F-4D97-AF65-F5344CB8AC3E}">
        <p14:creationId xmlns:p14="http://schemas.microsoft.com/office/powerpoint/2010/main" val="3373644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5"/>
          </a:xfrm>
        </p:spPr>
        <p:txBody>
          <a:bodyPr/>
          <a:lstStyle/>
          <a:p>
            <a:pPr algn="ctr"/>
            <a:r>
              <a:rPr lang="uk-UA" sz="4000" b="1" dirty="0">
                <a:solidFill>
                  <a:srgbClr val="004E9E"/>
                </a:solidFill>
                <a:ea typeface="Roboto Condensed Light" panose="02000000000000000000" pitchFamily="2" charset="0"/>
                <a:cs typeface="Times New Roman" panose="02020603050405020304" pitchFamily="18" charset="0"/>
              </a:rPr>
              <a:t>ПЛАН</a:t>
            </a:r>
            <a:endParaRPr lang="uk-UA" sz="4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155941"/>
            <a:ext cx="11395494" cy="4708838"/>
          </a:xfrm>
        </p:spPr>
        <p:txBody>
          <a:bodyPr/>
          <a:lstStyle/>
          <a:p>
            <a:pPr indent="0" algn="just">
              <a:lnSpc>
                <a:spcPct val="100000"/>
              </a:lnSpc>
              <a:spcBef>
                <a:spcPts val="0"/>
              </a:spcBef>
              <a:spcAft>
                <a:spcPts val="0"/>
              </a:spcAft>
              <a:buNone/>
            </a:pPr>
            <a:endParaRPr lang="ru-RU" sz="1600" dirty="0" smtClean="0">
              <a:solidFill>
                <a:srgbClr val="002949"/>
              </a:solidFill>
              <a:ea typeface="Roboto Condensed Light" panose="02000000000000000000" pitchFamily="2" charset="0"/>
            </a:endParaRPr>
          </a:p>
          <a:p>
            <a:pPr marL="742950" indent="-514350" algn="just">
              <a:lnSpc>
                <a:spcPct val="100000"/>
              </a:lnSpc>
              <a:spcBef>
                <a:spcPts val="0"/>
              </a:spcBef>
              <a:spcAft>
                <a:spcPts val="0"/>
              </a:spcAft>
              <a:buFont typeface="+mj-lt"/>
              <a:buAutoNum type="arabicPeriod"/>
            </a:pPr>
            <a:r>
              <a:rPr lang="ru-RU" sz="3800" dirty="0" smtClean="0">
                <a:solidFill>
                  <a:srgbClr val="002949"/>
                </a:solidFill>
                <a:ea typeface="Roboto Condensed Light" panose="02000000000000000000" pitchFamily="2" charset="0"/>
              </a:rPr>
              <a:t>Конституційні </a:t>
            </a:r>
            <a:r>
              <a:rPr lang="ru-RU" sz="3800" dirty="0">
                <a:solidFill>
                  <a:srgbClr val="002949"/>
                </a:solidFill>
                <a:ea typeface="Roboto Condensed Light" panose="02000000000000000000" pitchFamily="2" charset="0"/>
              </a:rPr>
              <a:t>межі використання ШІ у </a:t>
            </a:r>
            <a:r>
              <a:rPr lang="ru-RU" sz="3800" dirty="0" smtClean="0">
                <a:solidFill>
                  <a:srgbClr val="002949"/>
                </a:solidFill>
                <a:ea typeface="Roboto Condensed Light" panose="02000000000000000000" pitchFamily="2" charset="0"/>
              </a:rPr>
              <a:t>правосудді</a:t>
            </a:r>
            <a:endParaRPr lang="uk-UA" sz="3800" dirty="0" smtClean="0">
              <a:solidFill>
                <a:srgbClr val="002949"/>
              </a:solidFill>
              <a:ea typeface="Roboto Condensed Light" panose="02000000000000000000" pitchFamily="2" charset="0"/>
            </a:endParaRPr>
          </a:p>
          <a:p>
            <a:pPr marL="742950" indent="-514350" algn="just">
              <a:lnSpc>
                <a:spcPct val="100000"/>
              </a:lnSpc>
              <a:spcBef>
                <a:spcPts val="0"/>
              </a:spcBef>
              <a:spcAft>
                <a:spcPts val="0"/>
              </a:spcAft>
              <a:buFont typeface="+mj-lt"/>
              <a:buAutoNum type="arabicPeriod"/>
            </a:pPr>
            <a:r>
              <a:rPr lang="ru-RU" sz="3800" dirty="0">
                <a:solidFill>
                  <a:srgbClr val="002949"/>
                </a:solidFill>
                <a:ea typeface="Roboto Condensed Light" panose="02000000000000000000" pitchFamily="2" charset="0"/>
              </a:rPr>
              <a:t>ШІ та досудове </a:t>
            </a:r>
            <a:r>
              <a:rPr lang="ru-RU" sz="3800" dirty="0" smtClean="0">
                <a:solidFill>
                  <a:srgbClr val="002949"/>
                </a:solidFill>
                <a:ea typeface="Roboto Condensed Light" panose="02000000000000000000" pitchFamily="2" charset="0"/>
              </a:rPr>
              <a:t>врегулювання: </a:t>
            </a:r>
            <a:r>
              <a:rPr lang="ru-RU" sz="3800" dirty="0">
                <a:solidFill>
                  <a:srgbClr val="002949"/>
                </a:solidFill>
                <a:ea typeface="Roboto Condensed Light" panose="02000000000000000000" pitchFamily="2" charset="0"/>
              </a:rPr>
              <a:t>можливості й </a:t>
            </a:r>
            <a:r>
              <a:rPr lang="ru-RU" sz="3800" dirty="0" smtClean="0">
                <a:solidFill>
                  <a:srgbClr val="002949"/>
                </a:solidFill>
                <a:ea typeface="Roboto Condensed Light" panose="02000000000000000000" pitchFamily="2" charset="0"/>
              </a:rPr>
              <a:t>ризики</a:t>
            </a:r>
          </a:p>
          <a:p>
            <a:pPr marL="742950" indent="-514350" algn="just">
              <a:lnSpc>
                <a:spcPct val="100000"/>
              </a:lnSpc>
              <a:spcBef>
                <a:spcPts val="0"/>
              </a:spcBef>
              <a:spcAft>
                <a:spcPts val="0"/>
              </a:spcAft>
              <a:buFont typeface="+mj-lt"/>
              <a:buAutoNum type="arabicPeriod"/>
            </a:pPr>
            <a:r>
              <a:rPr lang="ru-RU" sz="3800" dirty="0">
                <a:solidFill>
                  <a:srgbClr val="002949"/>
                </a:solidFill>
                <a:ea typeface="Roboto Condensed Light" panose="02000000000000000000" pitchFamily="2" charset="0"/>
              </a:rPr>
              <a:t>Європейські стандарти використання ШІ в </a:t>
            </a:r>
            <a:r>
              <a:rPr lang="ru-RU" sz="3800" dirty="0" smtClean="0">
                <a:solidFill>
                  <a:srgbClr val="002949"/>
                </a:solidFill>
                <a:ea typeface="Roboto Condensed Light" panose="02000000000000000000" pitchFamily="2" charset="0"/>
              </a:rPr>
              <a:t>судах</a:t>
            </a:r>
          </a:p>
          <a:p>
            <a:pPr marL="742950" indent="-514350" algn="just">
              <a:lnSpc>
                <a:spcPct val="100000"/>
              </a:lnSpc>
              <a:spcBef>
                <a:spcPts val="0"/>
              </a:spcBef>
              <a:spcAft>
                <a:spcPts val="0"/>
              </a:spcAft>
              <a:buFont typeface="+mj-lt"/>
              <a:buAutoNum type="arabicPeriod"/>
            </a:pPr>
            <a:r>
              <a:rPr lang="ru-RU" sz="3800" dirty="0">
                <a:solidFill>
                  <a:srgbClr val="002949"/>
                </a:solidFill>
                <a:ea typeface="Roboto Condensed Light" panose="02000000000000000000" pitchFamily="2" charset="0"/>
              </a:rPr>
              <a:t>Національні правила використання ШІ у </a:t>
            </a:r>
            <a:r>
              <a:rPr lang="ru-RU" sz="3800" dirty="0" smtClean="0">
                <a:solidFill>
                  <a:srgbClr val="002949"/>
                </a:solidFill>
                <a:ea typeface="Roboto Condensed Light" panose="02000000000000000000" pitchFamily="2" charset="0"/>
              </a:rPr>
              <a:t>судочинстві</a:t>
            </a:r>
          </a:p>
          <a:p>
            <a:pPr marL="742950" indent="-514350" algn="just">
              <a:lnSpc>
                <a:spcPct val="100000"/>
              </a:lnSpc>
              <a:spcBef>
                <a:spcPts val="0"/>
              </a:spcBef>
              <a:spcAft>
                <a:spcPts val="0"/>
              </a:spcAft>
              <a:buFont typeface="+mj-lt"/>
              <a:buAutoNum type="arabicPeriod"/>
            </a:pPr>
            <a:r>
              <a:rPr lang="uk-UA" sz="3800" dirty="0" smtClean="0">
                <a:solidFill>
                  <a:srgbClr val="002949"/>
                </a:solidFill>
                <a:ea typeface="Roboto Condensed Light" panose="02000000000000000000" pitchFamily="2" charset="0"/>
              </a:rPr>
              <a:t>Висновки</a:t>
            </a:r>
            <a:endParaRPr lang="uk-UA" sz="3800" dirty="0">
              <a:solidFill>
                <a:srgbClr val="002949"/>
              </a:solidFill>
              <a:ea typeface="Roboto Condensed Light" panose="02000000000000000000" pitchFamily="2" charset="0"/>
            </a:endParaRPr>
          </a:p>
          <a:p>
            <a:pPr marL="742950" indent="-514350" algn="just">
              <a:lnSpc>
                <a:spcPct val="100000"/>
              </a:lnSpc>
              <a:spcBef>
                <a:spcPts val="0"/>
              </a:spcBef>
              <a:spcAft>
                <a:spcPts val="0"/>
              </a:spcAft>
              <a:buFont typeface="+mj-lt"/>
              <a:buAutoNum type="arabicPeriod"/>
            </a:pPr>
            <a:r>
              <a:rPr lang="uk-UA" sz="3800" dirty="0">
                <a:solidFill>
                  <a:srgbClr val="002949"/>
                </a:solidFill>
                <a:ea typeface="Roboto Condensed Light" panose="02000000000000000000" pitchFamily="2" charset="0"/>
              </a:rPr>
              <a:t>Додаткові джерела</a:t>
            </a:r>
          </a:p>
          <a:p>
            <a:pPr marL="742950" indent="-514350" algn="just">
              <a:lnSpc>
                <a:spcPct val="100000"/>
              </a:lnSpc>
              <a:spcBef>
                <a:spcPts val="0"/>
              </a:spcBef>
              <a:spcAft>
                <a:spcPts val="0"/>
              </a:spcAft>
              <a:buFont typeface="+mj-lt"/>
              <a:buAutoNum type="arabicPeriod"/>
            </a:pPr>
            <a:endParaRPr lang="uk-UA" sz="3200" dirty="0">
              <a:solidFill>
                <a:srgbClr val="002949"/>
              </a:solidFill>
              <a:ea typeface="Roboto Condensed Light" panose="02000000000000000000" pitchFamily="2" charset="0"/>
            </a:endParaRPr>
          </a:p>
          <a:p>
            <a:pPr indent="0" algn="just">
              <a:lnSpc>
                <a:spcPct val="100000"/>
              </a:lnSpc>
              <a:spcBef>
                <a:spcPts val="0"/>
              </a:spcBef>
              <a:spcAft>
                <a:spcPts val="0"/>
              </a:spcAft>
              <a:buNone/>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та досудове врегулювання спорів: нова архітектура доступу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2</a:t>
            </a:r>
            <a:endParaRPr lang="en-US" sz="1400" dirty="0">
              <a:solidFill>
                <a:srgbClr val="002949"/>
              </a:solidFill>
            </a:endParaRPr>
          </a:p>
        </p:txBody>
      </p:sp>
    </p:spTree>
    <p:extLst>
      <p:ext uri="{BB962C8B-B14F-4D97-AF65-F5344CB8AC3E}">
        <p14:creationId xmlns:p14="http://schemas.microsoft.com/office/powerpoint/2010/main" val="2352351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515600" cy="897621"/>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Кодекс суддівської етики (</a:t>
            </a:r>
            <a:r>
              <a:rPr lang="uk-UA" sz="3600" b="1" dirty="0" smtClean="0">
                <a:solidFill>
                  <a:srgbClr val="004E9E"/>
                </a:solidFill>
                <a:ea typeface="Roboto Condensed Light" panose="02000000000000000000" pitchFamily="2" charset="0"/>
                <a:cs typeface="Times New Roman" panose="02020603050405020304" pitchFamily="18" charset="0"/>
              </a:rPr>
              <a:t>Стаття 16</a:t>
            </a:r>
            <a:r>
              <a:rPr lang="uk-UA" sz="3600" b="1" dirty="0">
                <a:solidFill>
                  <a:srgbClr val="004E9E"/>
                </a:solidFill>
                <a:ea typeface="Roboto Condensed Light" panose="02000000000000000000" pitchFamily="2" charset="0"/>
                <a:cs typeface="Times New Roman" panose="02020603050405020304" pitchFamily="18" charset="0"/>
              </a:rPr>
              <a:t>) </a:t>
            </a:r>
            <a:br>
              <a:rPr lang="uk-UA" sz="3600" b="1" dirty="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https://zakon.rada.gov.ua/rada/show/n0001415-24#Text</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4000" dirty="0"/>
              <a:t>Використання суддею технологій штучного інтелекту є допустимим, якщо це:</a:t>
            </a:r>
          </a:p>
          <a:p>
            <a:pPr marL="971550" indent="-742950" algn="just">
              <a:lnSpc>
                <a:spcPct val="100000"/>
              </a:lnSpc>
              <a:spcBef>
                <a:spcPts val="0"/>
              </a:spcBef>
              <a:spcAft>
                <a:spcPts val="0"/>
              </a:spcAft>
              <a:buFont typeface="+mj-lt"/>
              <a:buAutoNum type="arabicPeriod"/>
            </a:pPr>
            <a:r>
              <a:rPr lang="uk-UA" sz="4000" dirty="0"/>
              <a:t>не впливає на незалежність та неупередженість судді, </a:t>
            </a:r>
          </a:p>
          <a:p>
            <a:pPr marL="971550" indent="-742950" algn="just">
              <a:lnSpc>
                <a:spcPct val="100000"/>
              </a:lnSpc>
              <a:spcBef>
                <a:spcPts val="0"/>
              </a:spcBef>
              <a:spcAft>
                <a:spcPts val="0"/>
              </a:spcAft>
              <a:buFont typeface="+mj-lt"/>
              <a:buAutoNum type="arabicPeriod"/>
            </a:pPr>
            <a:r>
              <a:rPr lang="uk-UA" sz="4000" dirty="0"/>
              <a:t>не стосується оцінки доказів,</a:t>
            </a:r>
          </a:p>
          <a:p>
            <a:pPr marL="971550" indent="-742950" algn="just">
              <a:lnSpc>
                <a:spcPct val="100000"/>
              </a:lnSpc>
              <a:spcBef>
                <a:spcPts val="0"/>
              </a:spcBef>
              <a:spcAft>
                <a:spcPts val="0"/>
              </a:spcAft>
              <a:buFont typeface="+mj-lt"/>
              <a:buAutoNum type="arabicPeriod"/>
            </a:pPr>
            <a:r>
              <a:rPr lang="uk-UA" sz="4000" dirty="0"/>
              <a:t>не стосується процесу ухвалення рішень, </a:t>
            </a:r>
          </a:p>
          <a:p>
            <a:pPr marL="971550" indent="-742950" algn="just">
              <a:lnSpc>
                <a:spcPct val="100000"/>
              </a:lnSpc>
              <a:spcBef>
                <a:spcPts val="0"/>
              </a:spcBef>
              <a:spcAft>
                <a:spcPts val="0"/>
              </a:spcAft>
              <a:buFont typeface="+mj-lt"/>
              <a:buAutoNum type="arabicPeriod"/>
            </a:pPr>
            <a:r>
              <a:rPr lang="uk-UA" sz="4000" dirty="0"/>
              <a:t>не порушує вимог законодавства.</a:t>
            </a: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uk-UA" altLang="uk-UA" dirty="0" smtClean="0">
                <a:solidFill>
                  <a:srgbClr val="002949"/>
                </a:solidFill>
              </a:rPr>
              <a:t>ШІ та досудове врегулювання спорів: нова архітектура доступу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20</a:t>
            </a:fld>
            <a:endParaRPr lang="en-US" sz="1400" dirty="0">
              <a:solidFill>
                <a:srgbClr val="002949"/>
              </a:solidFill>
            </a:endParaRPr>
          </a:p>
        </p:txBody>
      </p:sp>
    </p:spTree>
    <p:extLst>
      <p:ext uri="{BB962C8B-B14F-4D97-AF65-F5344CB8AC3E}">
        <p14:creationId xmlns:p14="http://schemas.microsoft.com/office/powerpoint/2010/main" val="14241543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E5CEF-5750-EC83-94C9-5652E8A64E0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499E81-A801-3EB2-E3A0-BE696FBCFF13}"/>
              </a:ext>
            </a:extLst>
          </p:cNvPr>
          <p:cNvSpPr>
            <a:spLocks noGrp="1"/>
          </p:cNvSpPr>
          <p:nvPr>
            <p:ph type="title"/>
          </p:nvPr>
        </p:nvSpPr>
        <p:spPr>
          <a:xfrm>
            <a:off x="775880" y="377507"/>
            <a:ext cx="10515600" cy="1209753"/>
          </a:xfrm>
        </p:spPr>
        <p:txBody>
          <a:bodyPr/>
          <a:lstStyle/>
          <a:p>
            <a:pPr algn="ctr"/>
            <a:r>
              <a:rPr lang="uk-UA" sz="3200" b="1" noProof="0" dirty="0">
                <a:solidFill>
                  <a:srgbClr val="004E9E"/>
                </a:solidFill>
                <a:ea typeface="Roboto Condensed Light" panose="02000000000000000000" pitchFamily="2" charset="0"/>
                <a:cs typeface="Times New Roman" panose="02020603050405020304" pitchFamily="18" charset="0"/>
              </a:rPr>
              <a:t>Коментар до Кодексу суддівської етики, затверджений рішенням Ради суддів України </a:t>
            </a:r>
            <a:r>
              <a:rPr lang="ru-RU" sz="3200" b="1" dirty="0">
                <a:solidFill>
                  <a:srgbClr val="004E9E"/>
                </a:solidFill>
                <a:ea typeface="Roboto Condensed Light" panose="02000000000000000000" pitchFamily="2" charset="0"/>
                <a:cs typeface="Times New Roman" panose="02020603050405020304" pitchFamily="18" charset="0"/>
              </a:rPr>
              <a:t>від </a:t>
            </a:r>
            <a:r>
              <a:rPr lang="ru-RU" sz="3200" b="1" dirty="0" smtClean="0">
                <a:solidFill>
                  <a:srgbClr val="004E9E"/>
                </a:solidFill>
                <a:ea typeface="Roboto Condensed Light" panose="02000000000000000000" pitchFamily="2" charset="0"/>
                <a:cs typeface="Times New Roman" panose="02020603050405020304" pitchFamily="18" charset="0"/>
              </a:rPr>
              <a:t>02.03.2026 </a:t>
            </a:r>
            <a:r>
              <a:rPr lang="ru-RU" sz="3200" b="1" dirty="0">
                <a:solidFill>
                  <a:srgbClr val="004E9E"/>
                </a:solidFill>
                <a:ea typeface="Roboto Condensed Light" panose="02000000000000000000" pitchFamily="2" charset="0"/>
                <a:cs typeface="Times New Roman" panose="02020603050405020304" pitchFamily="18" charset="0"/>
              </a:rPr>
              <a:t>№ 14</a:t>
            </a:r>
            <a:r>
              <a:rPr lang="ru-RU" sz="3400" b="1" dirty="0">
                <a:solidFill>
                  <a:srgbClr val="004E9E"/>
                </a:solidFill>
                <a:ea typeface="Roboto Condensed Light" panose="02000000000000000000" pitchFamily="2" charset="0"/>
                <a:cs typeface="Times New Roman" panose="02020603050405020304" pitchFamily="18" charset="0"/>
              </a:rPr>
              <a:t/>
            </a:r>
            <a:br>
              <a:rPr lang="ru-RU" sz="3400" b="1" dirty="0">
                <a:solidFill>
                  <a:srgbClr val="004E9E"/>
                </a:solidFill>
                <a:ea typeface="Roboto Condensed Light" panose="02000000000000000000" pitchFamily="2" charset="0"/>
                <a:cs typeface="Times New Roman" panose="02020603050405020304" pitchFamily="18" charset="0"/>
              </a:rPr>
            </a:br>
            <a:r>
              <a:rPr lang="ru-RU" sz="1700" b="1" dirty="0">
                <a:solidFill>
                  <a:srgbClr val="004E9E"/>
                </a:solidFill>
                <a:ea typeface="Roboto Condensed Light" panose="02000000000000000000" pitchFamily="2" charset="0"/>
                <a:cs typeface="Times New Roman" panose="02020603050405020304" pitchFamily="18" charset="0"/>
                <a:hlinkClick r:id="rId2"/>
              </a:rPr>
              <a:t>https://constitutionalist.com.ua/komentar-do-statti-16-vykorystannia-suddeiu-tekhnolohij-shi-kodeksu-suddivskoi-etyky</a:t>
            </a:r>
            <a:r>
              <a:rPr lang="ru-RU" sz="17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A1C61EF0-4C12-1FC4-A4F9-D04394A7875B}"/>
              </a:ext>
            </a:extLst>
          </p:cNvPr>
          <p:cNvSpPr>
            <a:spLocks noGrp="1"/>
          </p:cNvSpPr>
          <p:nvPr>
            <p:ph idx="1"/>
          </p:nvPr>
        </p:nvSpPr>
        <p:spPr>
          <a:xfrm>
            <a:off x="327804" y="1613906"/>
            <a:ext cx="11395494" cy="4250872"/>
          </a:xfrm>
        </p:spPr>
        <p:txBody>
          <a:bodyPr/>
          <a:lstStyle/>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організація та систематизація доказів, наприклад, створення хронології подій на основі документів, індексація великих масивів текстових доказів для полегшення пошуку, виявлення дублікатів</a:t>
            </a: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аналіз структурованих даних: наприклад, аналіз фінансових транзакцій на предмет нетипових операцій у справах про економічні злочини</a:t>
            </a: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виявлення певних об’єктів на фото- чи відеоматеріалах (наприклад, розпізнавання облич або номерних знаків) (при цьому висновок про значення цього об’єкта робить суддя)</a:t>
            </a:r>
          </a:p>
          <a:p>
            <a:pPr marL="742950" indent="-514350" algn="just">
              <a:lnSpc>
                <a:spcPct val="100000"/>
              </a:lnSpc>
              <a:spcBef>
                <a:spcPts val="0"/>
              </a:spcBef>
              <a:spcAft>
                <a:spcPts val="0"/>
              </a:spcAft>
              <a:buFont typeface="+mj-lt"/>
              <a:buAutoNum type="arabicPeriod"/>
            </a:pPr>
            <a:r>
              <a:rPr lang="uk-UA" sz="2400" dirty="0" smtClean="0">
                <a:solidFill>
                  <a:srgbClr val="002949"/>
                </a:solidFill>
                <a:ea typeface="Roboto Condensed Light" panose="02000000000000000000" pitchFamily="2" charset="0"/>
              </a:rPr>
              <a:t>ефективне оброблення великих обсягів </a:t>
            </a:r>
            <a:r>
              <a:rPr lang="uk-UA" sz="2400" dirty="0">
                <a:solidFill>
                  <a:srgbClr val="002949"/>
                </a:solidFill>
                <a:ea typeface="Roboto Condensed Light" panose="02000000000000000000" pitchFamily="2" charset="0"/>
              </a:rPr>
              <a:t>інформації, </a:t>
            </a:r>
            <a:r>
              <a:rPr lang="uk-UA" sz="2400" dirty="0" smtClean="0">
                <a:solidFill>
                  <a:srgbClr val="002949"/>
                </a:solidFill>
                <a:ea typeface="Roboto Condensed Light" panose="02000000000000000000" pitchFamily="2" charset="0"/>
              </a:rPr>
              <a:t>знаходження тенденцій, виявлення зв’язків</a:t>
            </a:r>
            <a:endParaRPr lang="uk-UA" sz="2400" dirty="0">
              <a:solidFill>
                <a:srgbClr val="002949"/>
              </a:solidFill>
              <a:ea typeface="Roboto Condensed Light" panose="02000000000000000000" pitchFamily="2" charset="0"/>
            </a:endParaRP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пошук релевантної практики (як допоміжна функція)</a:t>
            </a:r>
          </a:p>
        </p:txBody>
      </p:sp>
      <p:sp>
        <p:nvSpPr>
          <p:cNvPr id="4" name="Text Placeholder 2">
            <a:extLst>
              <a:ext uri="{FF2B5EF4-FFF2-40B4-BE49-F238E27FC236}">
                <a16:creationId xmlns:a16="http://schemas.microsoft.com/office/drawing/2014/main" id="{0494053B-7319-D526-C109-8BEC51E7B86C}"/>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9706F233-DADC-64AE-F204-60909C5C5A7C}"/>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5ABEF7E1-B867-0618-C6BD-52F02B3620EE}"/>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та досудове врегулювання спорів: нова архітектура доступу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AA32D7AA-EEBF-1689-0C0C-E7FDFD0317ED}"/>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21</a:t>
            </a:r>
            <a:endParaRPr lang="en-US" sz="1400" dirty="0">
              <a:solidFill>
                <a:srgbClr val="002949"/>
              </a:solidFill>
            </a:endParaRPr>
          </a:p>
        </p:txBody>
      </p:sp>
    </p:spTree>
    <p:extLst>
      <p:ext uri="{BB962C8B-B14F-4D97-AF65-F5344CB8AC3E}">
        <p14:creationId xmlns:p14="http://schemas.microsoft.com/office/powerpoint/2010/main" val="6602617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C4CD5-B435-64AA-C230-31DA221ED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383EAE-38BC-E9C3-7E56-21CA9E129620}"/>
              </a:ext>
            </a:extLst>
          </p:cNvPr>
          <p:cNvSpPr>
            <a:spLocks noGrp="1"/>
          </p:cNvSpPr>
          <p:nvPr>
            <p:ph type="title"/>
          </p:nvPr>
        </p:nvSpPr>
        <p:spPr>
          <a:xfrm>
            <a:off x="775880" y="377507"/>
            <a:ext cx="10515600" cy="1209753"/>
          </a:xfrm>
        </p:spPr>
        <p:txBody>
          <a:bodyPr/>
          <a:lstStyle/>
          <a:p>
            <a:pPr algn="ctr"/>
            <a:r>
              <a:rPr lang="uk-UA" sz="3400" b="1" noProof="0" dirty="0">
                <a:solidFill>
                  <a:srgbClr val="004E9E"/>
                </a:solidFill>
                <a:ea typeface="Roboto Condensed Light" panose="02000000000000000000" pitchFamily="2" charset="0"/>
                <a:cs typeface="Times New Roman" panose="02020603050405020304" pitchFamily="18" charset="0"/>
              </a:rPr>
              <a:t>Коментар до Кодексу суддівської етики, затверджений рішенням Ради суддів України </a:t>
            </a:r>
            <a:r>
              <a:rPr lang="ru-RU" sz="3400" b="1" dirty="0">
                <a:solidFill>
                  <a:srgbClr val="004E9E"/>
                </a:solidFill>
                <a:ea typeface="Roboto Condensed Light" panose="02000000000000000000" pitchFamily="2" charset="0"/>
                <a:cs typeface="Times New Roman" panose="02020603050405020304" pitchFamily="18" charset="0"/>
              </a:rPr>
              <a:t>від </a:t>
            </a:r>
            <a:r>
              <a:rPr lang="ru-RU" sz="3400" b="1" dirty="0" smtClean="0">
                <a:solidFill>
                  <a:srgbClr val="004E9E"/>
                </a:solidFill>
                <a:ea typeface="Roboto Condensed Light" panose="02000000000000000000" pitchFamily="2" charset="0"/>
                <a:cs typeface="Times New Roman" panose="02020603050405020304" pitchFamily="18" charset="0"/>
              </a:rPr>
              <a:t>02.03.2026 </a:t>
            </a:r>
            <a:r>
              <a:rPr lang="ru-RU" sz="3400" b="1" dirty="0">
                <a:solidFill>
                  <a:srgbClr val="004E9E"/>
                </a:solidFill>
                <a:ea typeface="Roboto Condensed Light" panose="02000000000000000000" pitchFamily="2" charset="0"/>
                <a:cs typeface="Times New Roman" panose="02020603050405020304" pitchFamily="18" charset="0"/>
              </a:rPr>
              <a:t>№ 14</a:t>
            </a:r>
            <a:r>
              <a:rPr lang="ru-RU" sz="2800" b="1" dirty="0">
                <a:solidFill>
                  <a:srgbClr val="004E9E"/>
                </a:solidFill>
                <a:ea typeface="Roboto Condensed Light" panose="02000000000000000000" pitchFamily="2" charset="0"/>
                <a:cs typeface="Times New Roman" panose="02020603050405020304" pitchFamily="18" charset="0"/>
              </a:rPr>
              <a:t/>
            </a:r>
            <a:br>
              <a:rPr lang="ru-RU" sz="2800" b="1" dirty="0">
                <a:solidFill>
                  <a:srgbClr val="004E9E"/>
                </a:solidFill>
                <a:ea typeface="Roboto Condensed Light" panose="02000000000000000000" pitchFamily="2" charset="0"/>
                <a:cs typeface="Times New Roman" panose="02020603050405020304" pitchFamily="18" charset="0"/>
              </a:rPr>
            </a:br>
            <a:r>
              <a:rPr lang="ru-RU" sz="1700" b="1" dirty="0">
                <a:solidFill>
                  <a:srgbClr val="004E9E"/>
                </a:solidFill>
                <a:ea typeface="Roboto Condensed Light" panose="02000000000000000000" pitchFamily="2" charset="0"/>
                <a:cs typeface="Times New Roman" panose="02020603050405020304" pitchFamily="18" charset="0"/>
                <a:hlinkClick r:id="rId2"/>
              </a:rPr>
              <a:t>https://constitutionalist.com.ua/komentar-do-statti-16-vykorystannia-suddeiu-tekhnolohij-shi-kodeksu-suddivskoi-etyky</a:t>
            </a:r>
            <a:r>
              <a:rPr lang="ru-RU" sz="17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65046F4D-D199-081A-3E64-4709032F68BC}"/>
              </a:ext>
            </a:extLst>
          </p:cNvPr>
          <p:cNvSpPr>
            <a:spLocks noGrp="1"/>
          </p:cNvSpPr>
          <p:nvPr>
            <p:ph idx="1"/>
          </p:nvPr>
        </p:nvSpPr>
        <p:spPr>
          <a:xfrm>
            <a:off x="327804" y="1613906"/>
            <a:ext cx="11395494" cy="4250872"/>
          </a:xfrm>
        </p:spPr>
        <p:txBody>
          <a:bodyPr/>
          <a:lstStyle/>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Оцінка доказів не може бути делегована ШІ</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ШІ не може </a:t>
            </a:r>
            <a:r>
              <a:rPr lang="uk-UA" sz="2400" dirty="0" smtClean="0">
                <a:solidFill>
                  <a:srgbClr val="002949"/>
                </a:solidFill>
                <a:ea typeface="Roboto Condensed Light" panose="02000000000000000000" pitchFamily="2" charset="0"/>
              </a:rPr>
              <a:t>визначати </a:t>
            </a:r>
            <a:r>
              <a:rPr lang="uk-UA" sz="2400" dirty="0">
                <a:solidFill>
                  <a:srgbClr val="002949"/>
                </a:solidFill>
                <a:ea typeface="Roboto Condensed Light" panose="02000000000000000000" pitchFamily="2" charset="0"/>
              </a:rPr>
              <a:t>результат справи (наприклад, рішення про задоволення)</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ШІ не може здійснювати юридичну кваліфікацію фактів</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Суддя не може використовувати ШІ для визначення пріоритетності чи достовірності доказів</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Заборонено автоматизоване визначення достовірності чи важливості доказів</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Заборонено тлумачення права та ухвалення рішень</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Заборонена підготовка мотивувальної частини рішень без контролю з боку судді</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Заборонено делегування ухвалення рішення ШІ, оскільки це означало б відмову від суддівської функції та відповідальності</a:t>
            </a:r>
          </a:p>
        </p:txBody>
      </p:sp>
      <p:sp>
        <p:nvSpPr>
          <p:cNvPr id="4" name="Text Placeholder 2">
            <a:extLst>
              <a:ext uri="{FF2B5EF4-FFF2-40B4-BE49-F238E27FC236}">
                <a16:creationId xmlns:a16="http://schemas.microsoft.com/office/drawing/2014/main" id="{115C093A-6E31-0E5C-3E34-5C5B85DF299E}"/>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D4D5922-9E73-0C0B-12D8-A452305D2503}"/>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996FFAE1-9EC4-40CD-3899-7898239C485E}"/>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та досудове врегулювання спорів: нова архітектура доступу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8237E508-1CAC-CBC3-C098-E0C27F846430}"/>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22</a:t>
            </a:r>
            <a:endParaRPr lang="en-US" sz="1400" dirty="0">
              <a:solidFill>
                <a:srgbClr val="002949"/>
              </a:solidFill>
            </a:endParaRPr>
          </a:p>
        </p:txBody>
      </p:sp>
    </p:spTree>
    <p:extLst>
      <p:ext uri="{BB962C8B-B14F-4D97-AF65-F5344CB8AC3E}">
        <p14:creationId xmlns:p14="http://schemas.microsoft.com/office/powerpoint/2010/main" val="14630231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9AFA1-7078-C207-CFD6-96583E28BE2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720F18-B9BC-BDF2-1E57-4AAB76CF5933}"/>
              </a:ext>
            </a:extLst>
          </p:cNvPr>
          <p:cNvSpPr>
            <a:spLocks noGrp="1"/>
          </p:cNvSpPr>
          <p:nvPr>
            <p:ph type="title"/>
          </p:nvPr>
        </p:nvSpPr>
        <p:spPr>
          <a:xfrm>
            <a:off x="775880" y="377505"/>
            <a:ext cx="10515600" cy="1168723"/>
          </a:xfrm>
        </p:spPr>
        <p:txBody>
          <a:bodyPr/>
          <a:lstStyle/>
          <a:p>
            <a:pPr algn="ctr"/>
            <a:r>
              <a:rPr lang="ru-RU" sz="3200" dirty="0">
                <a:solidFill>
                  <a:srgbClr val="004E9E"/>
                </a:solidFill>
                <a:ea typeface="Roboto Condensed Light" panose="02000000000000000000" pitchFamily="2" charset="0"/>
              </a:rPr>
              <a:t>Положення про використання технологій ШІ працівниками Апарату ВС (Наказ від 08.12.</a:t>
            </a:r>
            <a:r>
              <a:rPr lang="en-US" sz="3200" dirty="0">
                <a:solidFill>
                  <a:srgbClr val="004E9E"/>
                </a:solidFill>
                <a:ea typeface="Roboto Condensed Light" panose="02000000000000000000" pitchFamily="2" charset="0"/>
              </a:rPr>
              <a:t>20</a:t>
            </a:r>
            <a:r>
              <a:rPr lang="ru-RU" sz="3200" dirty="0">
                <a:solidFill>
                  <a:srgbClr val="004E9E"/>
                </a:solidFill>
                <a:ea typeface="Roboto Condensed Light" panose="02000000000000000000" pitchFamily="2" charset="0"/>
              </a:rPr>
              <a:t>25 № 117)</a:t>
            </a:r>
            <a:br>
              <a:rPr lang="ru-RU" sz="3200" dirty="0">
                <a:solidFill>
                  <a:srgbClr val="004E9E"/>
                </a:solidFill>
                <a:ea typeface="Roboto Condensed Light" panose="02000000000000000000" pitchFamily="2" charset="0"/>
              </a:rPr>
            </a:br>
            <a:r>
              <a:rPr lang="en-US" sz="1600" dirty="0">
                <a:solidFill>
                  <a:srgbClr val="004E9E"/>
                </a:solidFill>
                <a:ea typeface="Roboto Condensed Light" panose="02000000000000000000" pitchFamily="2" charset="0"/>
                <a:hlinkClick r:id="rId2"/>
              </a:rPr>
              <a:t>https://court.gov.ua/storage/portal/supreme/rizne/Polozhennya_SHI.pdf</a:t>
            </a:r>
            <a:r>
              <a:rPr lang="uk-UA" sz="1600" dirty="0">
                <a:solidFill>
                  <a:srgbClr val="004E9E"/>
                </a:solidFill>
                <a:ea typeface="Roboto Condensed Light" panose="02000000000000000000" pitchFamily="2" charset="0"/>
                <a:hlinkClick r:id="rId2"/>
              </a:rPr>
              <a:t>   </a:t>
            </a:r>
            <a:r>
              <a:rPr lang="uk-UA" sz="1600" dirty="0">
                <a:solidFill>
                  <a:srgbClr val="004E9E"/>
                </a:solidFill>
                <a:ea typeface="Roboto Condensed Light" panose="02000000000000000000" pitchFamily="2" charset="0"/>
              </a:rPr>
              <a:t> </a:t>
            </a:r>
          </a:p>
        </p:txBody>
      </p:sp>
      <p:sp>
        <p:nvSpPr>
          <p:cNvPr id="3" name="Місце для вмісту 2">
            <a:extLst>
              <a:ext uri="{FF2B5EF4-FFF2-40B4-BE49-F238E27FC236}">
                <a16:creationId xmlns:a16="http://schemas.microsoft.com/office/drawing/2014/main" id="{CC41020B-3F6E-513C-9E3F-8AEBC28FFE2E}"/>
              </a:ext>
            </a:extLst>
          </p:cNvPr>
          <p:cNvSpPr>
            <a:spLocks noGrp="1"/>
          </p:cNvSpPr>
          <p:nvPr>
            <p:ph idx="1"/>
          </p:nvPr>
        </p:nvSpPr>
        <p:spPr>
          <a:xfrm>
            <a:off x="327804" y="1677117"/>
            <a:ext cx="11395494" cy="4187660"/>
          </a:xfrm>
        </p:spPr>
        <p:txBody>
          <a:bodyPr/>
          <a:lstStyle/>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узагальнення судової практики з метою забезпечення її єдності</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аналіз судових рішень із метою виявлення системних причин виникнення спорів (превентивне правосуддя) та підготовки пропозицій щодо вдосконалення законодавства</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наповнення Бази правових позицій Верховного Суду</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аналіз та узагальнення великих обсягів даних на основі відкритих джерел інформації</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підготовка аналітичних документів і звітів</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автоматизація повторюваних робочих процесів, візуалізація даних у вигляді графіків і діаграм тощо</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створення та поширення інформації про діяльність Верховного Суду, сприяння веденню вебсторінок Верховного Суду в соціальних мережах</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створення чат-ботів, зокрема, для забезпечення зворотного зв'язку з відвідувачами Верховного Суду й учасниками судових процесів</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добір матеріалів для саморозвитку, підвищення кваліфікації та професійного навчання</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пошук нових ідей та підходів до організації робочих процесів</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переклад документів з іноземних мов</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виконання суто технічних завдань (наприклад, перевірка граматики, форматування тексту, транскрибування)</a:t>
            </a:r>
          </a:p>
        </p:txBody>
      </p:sp>
      <p:sp>
        <p:nvSpPr>
          <p:cNvPr id="4" name="Text Placeholder 2">
            <a:extLst>
              <a:ext uri="{FF2B5EF4-FFF2-40B4-BE49-F238E27FC236}">
                <a16:creationId xmlns:a16="http://schemas.microsoft.com/office/drawing/2014/main" id="{E3171E16-6832-029F-E98C-4B0F46754A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C18A3E0-8580-8AF0-8AC3-E48CEEBB8E4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5514FC9-F053-94E7-DA73-FEDBD6CA1A6C}"/>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та досудове врегулювання спорів: нова архітектура доступу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A2E0A434-5EDE-0DB6-7BB4-46E56ECF938C}"/>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23</a:t>
            </a:fld>
            <a:endParaRPr lang="en-US" sz="1400" dirty="0">
              <a:solidFill>
                <a:srgbClr val="002949"/>
              </a:solidFill>
            </a:endParaRPr>
          </a:p>
        </p:txBody>
      </p:sp>
    </p:spTree>
    <p:extLst>
      <p:ext uri="{BB962C8B-B14F-4D97-AF65-F5344CB8AC3E}">
        <p14:creationId xmlns:p14="http://schemas.microsoft.com/office/powerpoint/2010/main" val="10176417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9AFA1-7078-C207-CFD6-96583E28BE2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720F18-B9BC-BDF2-1E57-4AAB76CF5933}"/>
              </a:ext>
            </a:extLst>
          </p:cNvPr>
          <p:cNvSpPr>
            <a:spLocks noGrp="1"/>
          </p:cNvSpPr>
          <p:nvPr>
            <p:ph type="title"/>
          </p:nvPr>
        </p:nvSpPr>
        <p:spPr>
          <a:xfrm>
            <a:off x="775880" y="377505"/>
            <a:ext cx="10515600" cy="1168723"/>
          </a:xfrm>
        </p:spPr>
        <p:txBody>
          <a:bodyPr/>
          <a:lstStyle/>
          <a:p>
            <a:pPr algn="ctr"/>
            <a:r>
              <a:rPr lang="ru-RU" sz="3200" dirty="0">
                <a:solidFill>
                  <a:srgbClr val="004E9E"/>
                </a:solidFill>
                <a:ea typeface="Roboto Condensed Light" panose="02000000000000000000" pitchFamily="2" charset="0"/>
              </a:rPr>
              <a:t>Положення про використання технологій ШІ працівниками Апарату ВС (Наказ від 08.12.</a:t>
            </a:r>
            <a:r>
              <a:rPr lang="en-US" sz="3200" dirty="0">
                <a:solidFill>
                  <a:srgbClr val="004E9E"/>
                </a:solidFill>
                <a:ea typeface="Roboto Condensed Light" panose="02000000000000000000" pitchFamily="2" charset="0"/>
              </a:rPr>
              <a:t>20</a:t>
            </a:r>
            <a:r>
              <a:rPr lang="ru-RU" sz="3200" dirty="0">
                <a:solidFill>
                  <a:srgbClr val="004E9E"/>
                </a:solidFill>
                <a:ea typeface="Roboto Condensed Light" panose="02000000000000000000" pitchFamily="2" charset="0"/>
              </a:rPr>
              <a:t>25 № 117)</a:t>
            </a:r>
            <a:br>
              <a:rPr lang="ru-RU" sz="3200" dirty="0">
                <a:solidFill>
                  <a:srgbClr val="004E9E"/>
                </a:solidFill>
                <a:ea typeface="Roboto Condensed Light" panose="02000000000000000000" pitchFamily="2" charset="0"/>
              </a:rPr>
            </a:br>
            <a:r>
              <a:rPr lang="en-US" sz="1600" dirty="0">
                <a:solidFill>
                  <a:srgbClr val="004E9E"/>
                </a:solidFill>
                <a:ea typeface="Roboto Condensed Light" panose="02000000000000000000" pitchFamily="2" charset="0"/>
                <a:hlinkClick r:id="rId2"/>
              </a:rPr>
              <a:t>https://court.gov.ua/storage/portal/supreme/rizne/Polozhennya_SHI.pdf</a:t>
            </a:r>
            <a:r>
              <a:rPr lang="uk-UA" sz="1600" dirty="0">
                <a:solidFill>
                  <a:srgbClr val="004E9E"/>
                </a:solidFill>
                <a:ea typeface="Roboto Condensed Light" panose="02000000000000000000" pitchFamily="2" charset="0"/>
                <a:hlinkClick r:id="rId2"/>
              </a:rPr>
              <a:t>   </a:t>
            </a:r>
            <a:r>
              <a:rPr lang="uk-UA" sz="1600" dirty="0">
                <a:solidFill>
                  <a:srgbClr val="004E9E"/>
                </a:solidFill>
                <a:ea typeface="Roboto Condensed Light" panose="02000000000000000000" pitchFamily="2" charset="0"/>
              </a:rPr>
              <a:t> </a:t>
            </a:r>
          </a:p>
        </p:txBody>
      </p:sp>
      <p:sp>
        <p:nvSpPr>
          <p:cNvPr id="3" name="Місце для вмісту 2">
            <a:extLst>
              <a:ext uri="{FF2B5EF4-FFF2-40B4-BE49-F238E27FC236}">
                <a16:creationId xmlns:a16="http://schemas.microsoft.com/office/drawing/2014/main" id="{CC41020B-3F6E-513C-9E3F-8AEBC28FFE2E}"/>
              </a:ext>
            </a:extLst>
          </p:cNvPr>
          <p:cNvSpPr>
            <a:spLocks noGrp="1"/>
          </p:cNvSpPr>
          <p:nvPr>
            <p:ph idx="1"/>
          </p:nvPr>
        </p:nvSpPr>
        <p:spPr>
          <a:xfrm>
            <a:off x="327804" y="1677117"/>
            <a:ext cx="11395494" cy="4187660"/>
          </a:xfrm>
        </p:spPr>
        <p:txBody>
          <a:bodyPr/>
          <a:lstStyle/>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ШІ не може замінити професійну діяльність працівника (його критичне мислення, фахове судження, правову кваліфікацію та прийняття остаточного рішення)</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використовувати загальнодоступні технології ШІ для роботи з інформацією з обмеженим доступом (конфіденційною, таємною та службовою інформацією)</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опрацювання документів, які містять відомості, що охороняються законом, у тому числі таємницю ухвалення судового рішення та інформацію із закритого судового засідання</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автоматичне створення проєктів рішень та будь-яких інших процесуальних документів, що ухвалюються у межах судового провадження</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прогнозувати індивідуальні рішення суддів у конкретних справах</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опрацювання матеріалів судової справи, що містять персональні дані</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аналіз та моніторинг поведінки працівників</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завантажувати службові документи, що містять інформацію з обмеженим доступом, у тому числі персональні дані суб'єктів звернення або учасників процесу, банківську таємницю, адвокатську таємницю тощо</a:t>
            </a:r>
          </a:p>
        </p:txBody>
      </p:sp>
      <p:sp>
        <p:nvSpPr>
          <p:cNvPr id="4" name="Text Placeholder 2">
            <a:extLst>
              <a:ext uri="{FF2B5EF4-FFF2-40B4-BE49-F238E27FC236}">
                <a16:creationId xmlns:a16="http://schemas.microsoft.com/office/drawing/2014/main" id="{E3171E16-6832-029F-E98C-4B0F46754A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C18A3E0-8580-8AF0-8AC3-E48CEEBB8E4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5514FC9-F053-94E7-DA73-FEDBD6CA1A6C}"/>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та досудове врегулювання спорів: нова архітектура доступу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A2E0A434-5EDE-0DB6-7BB4-46E56ECF938C}"/>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24</a:t>
            </a:fld>
            <a:endParaRPr lang="en-US" sz="1400" dirty="0">
              <a:solidFill>
                <a:srgbClr val="002949"/>
              </a:solidFill>
            </a:endParaRPr>
          </a:p>
        </p:txBody>
      </p:sp>
    </p:spTree>
    <p:extLst>
      <p:ext uri="{BB962C8B-B14F-4D97-AF65-F5344CB8AC3E}">
        <p14:creationId xmlns:p14="http://schemas.microsoft.com/office/powerpoint/2010/main" val="7843296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7"/>
            <a:ext cx="10896415" cy="796020"/>
          </a:xfrm>
        </p:spPr>
        <p:txBody>
          <a:bodyPr/>
          <a:lstStyle/>
          <a:p>
            <a:pPr algn="ctr"/>
            <a:r>
              <a:rPr lang="ru-RU" sz="3400" b="1" dirty="0">
                <a:solidFill>
                  <a:srgbClr val="004E9E"/>
                </a:solidFill>
                <a:ea typeface="Roboto Condensed Light" panose="02000000000000000000" pitchFamily="2" charset="0"/>
                <a:cs typeface="Times New Roman" panose="02020603050405020304" pitchFamily="18" charset="0"/>
              </a:rPr>
              <a:t>Концепція ЄСІКС (наказ ДСА України від 30.04.2025 № 178)</a:t>
            </a:r>
            <a:br>
              <a:rPr lang="ru-RU" sz="3400" b="1" dirty="0">
                <a:solidFill>
                  <a:srgbClr val="004E9E"/>
                </a:solidFill>
                <a:ea typeface="Roboto Condensed Light" panose="02000000000000000000" pitchFamily="2" charset="0"/>
                <a:cs typeface="Times New Roman" panose="02020603050405020304" pitchFamily="18" charset="0"/>
              </a:rPr>
            </a:br>
            <a:r>
              <a:rPr lang="ru-RU" sz="2000" b="1" dirty="0">
                <a:solidFill>
                  <a:srgbClr val="004E9E"/>
                </a:solidFill>
                <a:ea typeface="Roboto Condensed Light" panose="02000000000000000000" pitchFamily="2" charset="0"/>
                <a:cs typeface="Times New Roman" panose="02020603050405020304" pitchFamily="18" charset="0"/>
                <a:hlinkClick r:id="rId2"/>
              </a:rPr>
              <a:t>https://court.gov.ua/storage/portal/dsa/normatyvno-pravova%20baza/N_178_2025_dodatok.pdf</a:t>
            </a:r>
            <a:r>
              <a:rPr lang="ru-RU" sz="20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277768"/>
            <a:ext cx="11395494" cy="4399825"/>
          </a:xfrm>
        </p:spPr>
        <p:txBody>
          <a:bodyPr/>
          <a:lstStyle/>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cs typeface="Times New Roman" panose="02020603050405020304" pitchFamily="18" charset="0"/>
              </a:rPr>
              <a:t>розпізнавання текстів завантажених в Систему документів</a:t>
            </a:r>
            <a:r>
              <a:rPr lang="en-US" sz="2400" dirty="0">
                <a:solidFill>
                  <a:srgbClr val="002949"/>
                </a:solidFill>
                <a:ea typeface="Roboto Condensed Light" panose="02000000000000000000" pitchFamily="2" charset="0"/>
                <a:cs typeface="Times New Roman" panose="02020603050405020304" pitchFamily="18" charset="0"/>
              </a:rPr>
              <a:t>, </a:t>
            </a:r>
            <a:r>
              <a:rPr lang="uk-UA" sz="2400" dirty="0">
                <a:solidFill>
                  <a:srgbClr val="002949"/>
                </a:solidFill>
                <a:ea typeface="Roboto Condensed Light" panose="02000000000000000000" pitchFamily="2" charset="0"/>
                <a:cs typeface="Times New Roman" panose="02020603050405020304" pitchFamily="18" charset="0"/>
              </a:rPr>
              <a:t>їх класифікація</a:t>
            </a: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cs typeface="Times New Roman" panose="02020603050405020304" pitchFamily="18" charset="0"/>
              </a:rPr>
              <a:t>виявлення в текстах документів інформаційних сутностей, що можуть мати юридичне значення</a:t>
            </a:r>
            <a:r>
              <a:rPr lang="en-US" sz="2400" dirty="0">
                <a:solidFill>
                  <a:srgbClr val="002949"/>
                </a:solidFill>
                <a:ea typeface="Roboto Condensed Light" panose="02000000000000000000" pitchFamily="2" charset="0"/>
                <a:cs typeface="Times New Roman" panose="02020603050405020304" pitchFamily="18" charset="0"/>
              </a:rPr>
              <a:t>, </a:t>
            </a:r>
            <a:r>
              <a:rPr lang="uk-UA" sz="2400" dirty="0">
                <a:solidFill>
                  <a:srgbClr val="002949"/>
                </a:solidFill>
                <a:ea typeface="Roboto Condensed Light" panose="02000000000000000000" pitchFamily="2" charset="0"/>
                <a:cs typeface="Times New Roman" panose="02020603050405020304" pitchFamily="18" charset="0"/>
              </a:rPr>
              <a:t>деперсоналізація</a:t>
            </a:r>
            <a:r>
              <a:rPr lang="en-US" sz="2400" dirty="0">
                <a:solidFill>
                  <a:srgbClr val="002949"/>
                </a:solidFill>
                <a:ea typeface="Roboto Condensed Light" panose="02000000000000000000" pitchFamily="2" charset="0"/>
                <a:cs typeface="Times New Roman" panose="02020603050405020304" pitchFamily="18" charset="0"/>
              </a:rPr>
              <a:t> </a:t>
            </a:r>
            <a:r>
              <a:rPr lang="uk-UA" sz="2400" dirty="0">
                <a:solidFill>
                  <a:srgbClr val="002949"/>
                </a:solidFill>
                <a:ea typeface="Roboto Condensed Light" panose="02000000000000000000" pitchFamily="2" charset="0"/>
                <a:cs typeface="Times New Roman" panose="02020603050405020304" pitchFamily="18" charset="0"/>
              </a:rPr>
              <a:t>та маскування конфіденційної інформації</a:t>
            </a:r>
            <a:endParaRPr lang="en-US" sz="2400"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cs typeface="Times New Roman" panose="02020603050405020304" pitchFamily="18" charset="0"/>
              </a:rPr>
              <a:t>стенограма судових засідань та службових нарад, інші перетворення мовлення в текст </a:t>
            </a:r>
            <a:endParaRPr lang="en-US" sz="2400"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cs typeface="Times New Roman" panose="02020603050405020304" pitchFamily="18" charset="0"/>
              </a:rPr>
              <a:t>озвучування текстів судових рішень, інших документів на запит користувача, озвучування елементів інтерфейсу Системи, зокрема для людей з порушенням зору </a:t>
            </a:r>
            <a:endParaRPr lang="en-US" sz="2400"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cs typeface="Times New Roman" panose="02020603050405020304" pitchFamily="18" charset="0"/>
              </a:rPr>
              <a:t>узагальнення вмісту документів, перевірка вмісту на наявність змістових, граматичних, орфографічних, пунктуаційних помилок</a:t>
            </a: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cs typeface="Times New Roman" panose="02020603050405020304" pitchFamily="18" charset="0"/>
              </a:rPr>
              <a:t>перевірка актуальності норм законодавства, на які посилається автор документа</a:t>
            </a: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cs typeface="Times New Roman" panose="02020603050405020304" pitchFamily="18" charset="0"/>
              </a:rPr>
              <a:t>автоматичний переклад документів</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та досудове врегулювання спорів: нова архітектура доступу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25</a:t>
            </a:fld>
            <a:endParaRPr lang="en-US" sz="1400" dirty="0">
              <a:solidFill>
                <a:srgbClr val="002949"/>
              </a:solidFill>
            </a:endParaRPr>
          </a:p>
        </p:txBody>
      </p:sp>
    </p:spTree>
    <p:extLst>
      <p:ext uri="{BB962C8B-B14F-4D97-AF65-F5344CB8AC3E}">
        <p14:creationId xmlns:p14="http://schemas.microsoft.com/office/powerpoint/2010/main" val="34117557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7"/>
            <a:ext cx="10896415" cy="796020"/>
          </a:xfrm>
        </p:spPr>
        <p:txBody>
          <a:bodyPr/>
          <a:lstStyle/>
          <a:p>
            <a:pPr algn="ctr"/>
            <a:r>
              <a:rPr lang="ru-RU" sz="3400" b="1" dirty="0">
                <a:solidFill>
                  <a:srgbClr val="004E9E"/>
                </a:solidFill>
                <a:ea typeface="Roboto Condensed Light" panose="02000000000000000000" pitchFamily="2" charset="0"/>
                <a:cs typeface="Times New Roman" panose="02020603050405020304" pitchFamily="18" charset="0"/>
              </a:rPr>
              <a:t>Концепція ЄСІКС (наказ ДСА України від 30.04.2025 № 178)</a:t>
            </a:r>
            <a:br>
              <a:rPr lang="ru-RU" sz="3400" b="1" dirty="0">
                <a:solidFill>
                  <a:srgbClr val="004E9E"/>
                </a:solidFill>
                <a:ea typeface="Roboto Condensed Light" panose="02000000000000000000" pitchFamily="2" charset="0"/>
                <a:cs typeface="Times New Roman" panose="02020603050405020304" pitchFamily="18" charset="0"/>
              </a:rPr>
            </a:br>
            <a:r>
              <a:rPr lang="ru-RU" sz="2000" b="1" dirty="0">
                <a:solidFill>
                  <a:srgbClr val="004E9E"/>
                </a:solidFill>
                <a:ea typeface="Roboto Condensed Light" panose="02000000000000000000" pitchFamily="2" charset="0"/>
                <a:cs typeface="Times New Roman" panose="02020603050405020304" pitchFamily="18" charset="0"/>
                <a:hlinkClick r:id="rId2"/>
              </a:rPr>
              <a:t>https://</a:t>
            </a:r>
            <a:r>
              <a:rPr lang="ru-RU" sz="2000" b="1" dirty="0" smtClean="0">
                <a:solidFill>
                  <a:srgbClr val="004E9E"/>
                </a:solidFill>
                <a:ea typeface="Roboto Condensed Light" panose="02000000000000000000" pitchFamily="2" charset="0"/>
                <a:cs typeface="Times New Roman" panose="02020603050405020304" pitchFamily="18" charset="0"/>
                <a:hlinkClick r:id="rId2"/>
              </a:rPr>
              <a:t>court.gov.ua/storage/portal/dsa/normatyvno-pravova%20baza/N_178_2025_dodatok.pdf</a:t>
            </a:r>
            <a:r>
              <a:rPr lang="ru-RU" sz="2000" b="1" dirty="0" smtClean="0">
                <a:solidFill>
                  <a:srgbClr val="004E9E"/>
                </a:solidFill>
                <a:ea typeface="Roboto Condensed Light" panose="02000000000000000000" pitchFamily="2" charset="0"/>
                <a:cs typeface="Times New Roman" panose="02020603050405020304" pitchFamily="18" charset="0"/>
              </a:rPr>
              <a:t> </a:t>
            </a:r>
            <a:endParaRPr lang="ru-RU" sz="20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277768"/>
            <a:ext cx="11395494" cy="4399825"/>
          </a:xfrm>
        </p:spPr>
        <p:txBody>
          <a:bodyPr/>
          <a:lstStyle/>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8. контекстний семантичний пошук релевантних документів, підбір судової практики</a:t>
            </a:r>
          </a:p>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9. рекомендація методології дослідження матеріалів та розгляду судової справи</a:t>
            </a:r>
          </a:p>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10. генерація проєктів процесуальних документів</a:t>
            </a:r>
          </a:p>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11. виявлення девіацій під час розгляду судової справи, зокрема ігнорування контексту, поданих доказів та аргументів, відхилення від судової практики </a:t>
            </a:r>
          </a:p>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12. надання базової правової допомоги користувачам</a:t>
            </a:r>
          </a:p>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13. підбір оптимальної моделі розгляду справи</a:t>
            </a:r>
          </a:p>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14. віртуальний аватар-асистент на базі технологій штучного інтелекту</a:t>
            </a:r>
          </a:p>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cs typeface="Times New Roman" panose="02020603050405020304" pitchFamily="18" charset="0"/>
              </a:rPr>
              <a:t>15. максимальна підтримка та супровід користувача без спеціальної підготовки на всіх етапах процесуальної взаємодії з судами</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та досудове врегулювання спорів: нова архітектура доступу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26</a:t>
            </a:fld>
            <a:endParaRPr lang="en-US" sz="1400" dirty="0">
              <a:solidFill>
                <a:srgbClr val="002949"/>
              </a:solidFill>
            </a:endParaRPr>
          </a:p>
        </p:txBody>
      </p:sp>
    </p:spTree>
    <p:extLst>
      <p:ext uri="{BB962C8B-B14F-4D97-AF65-F5344CB8AC3E}">
        <p14:creationId xmlns:p14="http://schemas.microsoft.com/office/powerpoint/2010/main" val="12282422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205109"/>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Opinion № 26 (2023) of CCJE Moving forward: the use of assistive technology in the judiciary</a:t>
            </a:r>
            <a:r>
              <a:rPr lang="en-US" sz="2800" b="1" dirty="0">
                <a:solidFill>
                  <a:srgbClr val="004E9E"/>
                </a:solidFill>
                <a:ea typeface="Roboto Condensed Light" panose="02000000000000000000" pitchFamily="2" charset="0"/>
                <a:cs typeface="Times New Roman" panose="02020603050405020304" pitchFamily="18" charset="0"/>
              </a:rPr>
              <a:t/>
            </a:r>
            <a:br>
              <a:rPr lang="en-US" sz="2800" b="1" dirty="0">
                <a:solidFill>
                  <a:srgbClr val="004E9E"/>
                </a:solidFill>
                <a:ea typeface="Roboto Condensed Light" panose="02000000000000000000" pitchFamily="2" charset="0"/>
                <a:cs typeface="Times New Roman" panose="02020603050405020304" pitchFamily="18" charset="0"/>
              </a:rPr>
            </a:br>
            <a:r>
              <a:rPr lang="en-US" sz="2800" b="1" dirty="0">
                <a:solidFill>
                  <a:srgbClr val="004E9E"/>
                </a:solidFill>
                <a:ea typeface="Roboto Condensed Light" panose="02000000000000000000" pitchFamily="2" charset="0"/>
                <a:cs typeface="Times New Roman" panose="02020603050405020304" pitchFamily="18" charset="0"/>
                <a:hlinkClick r:id="rId2"/>
              </a:rPr>
              <a:t>https://rm.coe.int/ccje-opinion-no-26-2023-final/1680adade7</a:t>
            </a:r>
            <a:r>
              <a:rPr lang="uk-UA" sz="2800" b="1" dirty="0">
                <a:solidFill>
                  <a:srgbClr val="004E9E"/>
                </a:solidFill>
                <a:ea typeface="Roboto Condensed Light" panose="02000000000000000000" pitchFamily="2" charset="0"/>
                <a:cs typeface="Times New Roman" panose="02020603050405020304" pitchFamily="18" charset="0"/>
              </a:rPr>
              <a:t> </a:t>
            </a:r>
            <a:r>
              <a:rPr lang="en-US" sz="28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609260"/>
            <a:ext cx="11395494" cy="4255517"/>
          </a:xfrm>
        </p:spPr>
        <p:txBody>
          <a:bodyPr/>
          <a:lstStyle/>
          <a:p>
            <a:pPr marL="685800" indent="-457200" algn="just">
              <a:lnSpc>
                <a:spcPct val="100000"/>
              </a:lnSpc>
              <a:spcBef>
                <a:spcPts val="0"/>
              </a:spcBef>
              <a:spcAft>
                <a:spcPts val="0"/>
              </a:spcAft>
              <a:buFont typeface="+mj-lt"/>
              <a:buAutoNum type="arabicPeriod"/>
            </a:pPr>
            <a:r>
              <a:rPr lang="uk-UA" sz="2200" dirty="0">
                <a:solidFill>
                  <a:srgbClr val="002949"/>
                </a:solidFill>
                <a:ea typeface="Roboto Condensed Light" panose="02000000000000000000" pitchFamily="2" charset="0"/>
              </a:rPr>
              <a:t>переклад мови або доказів, голосовий диктант та послуги транскрипції, цифровий запис судових нотаток та судових рішень</a:t>
            </a:r>
          </a:p>
          <a:p>
            <a:pPr marL="685800" indent="-457200" algn="just">
              <a:lnSpc>
                <a:spcPct val="100000"/>
              </a:lnSpc>
              <a:spcBef>
                <a:spcPts val="0"/>
              </a:spcBef>
              <a:spcAft>
                <a:spcPts val="0"/>
              </a:spcAft>
              <a:buFont typeface="+mj-lt"/>
              <a:buAutoNum type="arabicPeriod"/>
            </a:pPr>
            <a:r>
              <a:rPr lang="uk-UA" sz="2200" dirty="0">
                <a:solidFill>
                  <a:srgbClr val="002949"/>
                </a:solidFill>
                <a:ea typeface="Roboto Condensed Light" panose="02000000000000000000" pitchFamily="2" charset="0"/>
              </a:rPr>
              <a:t>підготовка документів (включаючи аналітичні довідки у справах), оцінка доказів за допомогою технології електронного розкриття (</a:t>
            </a:r>
            <a:r>
              <a:rPr lang="en-US" sz="2200" dirty="0">
                <a:solidFill>
                  <a:srgbClr val="002949"/>
                </a:solidFill>
                <a:ea typeface="Roboto Condensed Light" panose="02000000000000000000" pitchFamily="2" charset="0"/>
              </a:rPr>
              <a:t>e-disclosure)</a:t>
            </a:r>
          </a:p>
          <a:p>
            <a:pPr marL="685800" indent="-457200" algn="just">
              <a:lnSpc>
                <a:spcPct val="100000"/>
              </a:lnSpc>
              <a:spcBef>
                <a:spcPts val="0"/>
              </a:spcBef>
              <a:spcAft>
                <a:spcPts val="0"/>
              </a:spcAft>
              <a:buFont typeface="+mj-lt"/>
              <a:buAutoNum type="arabicPeriod"/>
            </a:pPr>
            <a:r>
              <a:rPr lang="uk-UA" sz="2200" dirty="0">
                <a:solidFill>
                  <a:srgbClr val="002949"/>
                </a:solidFill>
                <a:ea typeface="Roboto Condensed Light" panose="02000000000000000000" pitchFamily="2" charset="0"/>
              </a:rPr>
              <a:t>ідентифікація та аналіз характеристик сторін судового процесу для виявлення бар'єрів у доступності для сторін, які мають специфічні характеристики або вразливості</a:t>
            </a:r>
          </a:p>
          <a:p>
            <a:pPr marL="685800" indent="-457200" algn="just">
              <a:lnSpc>
                <a:spcPct val="100000"/>
              </a:lnSpc>
              <a:spcBef>
                <a:spcPts val="0"/>
              </a:spcBef>
              <a:spcAft>
                <a:spcPts val="0"/>
              </a:spcAft>
              <a:buFont typeface="+mj-lt"/>
              <a:buAutoNum type="arabicPeriod"/>
            </a:pPr>
            <a:r>
              <a:rPr lang="uk-UA" sz="2200" dirty="0">
                <a:solidFill>
                  <a:srgbClr val="002949"/>
                </a:solidFill>
                <a:ea typeface="Roboto Condensed Light" panose="02000000000000000000" pitchFamily="2" charset="0"/>
              </a:rPr>
              <a:t>ефективне сортування справ, ідентифікація проваджень, які потенційно придатні для спрощених або скорочених процедур, що дозволяє обробляти їх автоматично</a:t>
            </a:r>
          </a:p>
          <a:p>
            <a:pPr marL="685800" indent="-457200" algn="just">
              <a:lnSpc>
                <a:spcPct val="100000"/>
              </a:lnSpc>
              <a:spcBef>
                <a:spcPts val="0"/>
              </a:spcBef>
              <a:spcAft>
                <a:spcPts val="0"/>
              </a:spcAft>
              <a:buFont typeface="+mj-lt"/>
              <a:buAutoNum type="arabicPeriod"/>
            </a:pPr>
            <a:r>
              <a:rPr lang="uk-UA" sz="2200" dirty="0">
                <a:solidFill>
                  <a:srgbClr val="002949"/>
                </a:solidFill>
                <a:ea typeface="Roboto Condensed Light" panose="02000000000000000000" pitchFamily="2" charset="0"/>
              </a:rPr>
              <a:t>надання сторонам рекомендацій щодо відповідних форм врегулювання спору</a:t>
            </a:r>
          </a:p>
          <a:p>
            <a:pPr marL="685800" indent="-457200" algn="just">
              <a:lnSpc>
                <a:spcPct val="100000"/>
              </a:lnSpc>
              <a:spcBef>
                <a:spcPts val="0"/>
              </a:spcBef>
              <a:spcAft>
                <a:spcPts val="0"/>
              </a:spcAft>
              <a:buFont typeface="+mj-lt"/>
              <a:buAutoNum type="arabicPeriod"/>
            </a:pPr>
            <a:r>
              <a:rPr lang="uk-UA" sz="2200" dirty="0">
                <a:solidFill>
                  <a:srgbClr val="002949"/>
                </a:solidFill>
                <a:ea typeface="Roboto Condensed Light" panose="02000000000000000000" pitchFamily="2" charset="0"/>
              </a:rPr>
              <a:t>застосування інструментів електронних переговорів (</a:t>
            </a:r>
            <a:r>
              <a:rPr lang="en-US" sz="2200" dirty="0">
                <a:solidFill>
                  <a:srgbClr val="002949"/>
                </a:solidFill>
                <a:ea typeface="Roboto Condensed Light" panose="02000000000000000000" pitchFamily="2" charset="0"/>
              </a:rPr>
              <a:t>e-negotiation) </a:t>
            </a:r>
            <a:r>
              <a:rPr lang="uk-UA" sz="2200" dirty="0">
                <a:solidFill>
                  <a:srgbClr val="002949"/>
                </a:solidFill>
                <a:ea typeface="Roboto Condensed Light" panose="02000000000000000000" pitchFamily="2" charset="0"/>
              </a:rPr>
              <a:t>або електронної медіації (</a:t>
            </a:r>
            <a:r>
              <a:rPr lang="en-US" sz="2200" dirty="0">
                <a:solidFill>
                  <a:srgbClr val="002949"/>
                </a:solidFill>
                <a:ea typeface="Roboto Condensed Light" panose="02000000000000000000" pitchFamily="2" charset="0"/>
              </a:rPr>
              <a:t>e-mediation)</a:t>
            </a:r>
          </a:p>
          <a:p>
            <a:pPr marL="685800" indent="-457200" algn="just">
              <a:lnSpc>
                <a:spcPct val="100000"/>
              </a:lnSpc>
              <a:spcBef>
                <a:spcPts val="0"/>
              </a:spcBef>
              <a:spcAft>
                <a:spcPts val="0"/>
              </a:spcAft>
              <a:buFont typeface="+mj-lt"/>
              <a:buAutoNum type="arabicPeriod"/>
            </a:pPr>
            <a:r>
              <a:rPr lang="uk-UA" sz="2200" dirty="0">
                <a:solidFill>
                  <a:srgbClr val="002949"/>
                </a:solidFill>
                <a:ea typeface="Roboto Condensed Light" panose="02000000000000000000" pitchFamily="2" charset="0"/>
              </a:rPr>
              <a:t>прогнозування потенційного результату провадження для сприяння врегулюванню спору.</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та досудове врегулювання спорів: нова архітектура доступу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27</a:t>
            </a:r>
            <a:endParaRPr lang="en-US" sz="1400" dirty="0">
              <a:solidFill>
                <a:srgbClr val="002949"/>
              </a:solidFill>
            </a:endParaRPr>
          </a:p>
        </p:txBody>
      </p:sp>
    </p:spTree>
    <p:extLst>
      <p:ext uri="{BB962C8B-B14F-4D97-AF65-F5344CB8AC3E}">
        <p14:creationId xmlns:p14="http://schemas.microsoft.com/office/powerpoint/2010/main" val="8167774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205109"/>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Opinion № 26 (2023) of CCJE Moving forward: the use of assistive technology in the judiciary</a:t>
            </a:r>
            <a:r>
              <a:rPr lang="en-US" sz="2800" b="1" dirty="0">
                <a:solidFill>
                  <a:srgbClr val="004E9E"/>
                </a:solidFill>
                <a:ea typeface="Roboto Condensed Light" panose="02000000000000000000" pitchFamily="2" charset="0"/>
                <a:cs typeface="Times New Roman" panose="02020603050405020304" pitchFamily="18" charset="0"/>
              </a:rPr>
              <a:t/>
            </a:r>
            <a:br>
              <a:rPr lang="en-US" sz="2800" b="1" dirty="0">
                <a:solidFill>
                  <a:srgbClr val="004E9E"/>
                </a:solidFill>
                <a:ea typeface="Roboto Condensed Light" panose="02000000000000000000" pitchFamily="2" charset="0"/>
                <a:cs typeface="Times New Roman" panose="02020603050405020304" pitchFamily="18" charset="0"/>
              </a:rPr>
            </a:br>
            <a:r>
              <a:rPr lang="en-US" sz="2800" b="1" dirty="0">
                <a:solidFill>
                  <a:srgbClr val="004E9E"/>
                </a:solidFill>
                <a:ea typeface="Roboto Condensed Light" panose="02000000000000000000" pitchFamily="2" charset="0"/>
                <a:cs typeface="Times New Roman" panose="02020603050405020304" pitchFamily="18" charset="0"/>
                <a:hlinkClick r:id="rId2"/>
              </a:rPr>
              <a:t>https://rm.coe.int/ccje-opinion-no-26-2023-final/1680adade7</a:t>
            </a:r>
            <a:r>
              <a:rPr lang="uk-UA" sz="2800" b="1" dirty="0">
                <a:solidFill>
                  <a:srgbClr val="004E9E"/>
                </a:solidFill>
                <a:ea typeface="Roboto Condensed Light" panose="02000000000000000000" pitchFamily="2" charset="0"/>
                <a:cs typeface="Times New Roman" panose="02020603050405020304" pitchFamily="18" charset="0"/>
              </a:rPr>
              <a:t> </a:t>
            </a:r>
            <a:r>
              <a:rPr lang="en-US" sz="28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742536"/>
            <a:ext cx="11395494" cy="4122241"/>
          </a:xfrm>
        </p:spPr>
        <p:txBody>
          <a:bodyPr/>
          <a:lstStyle/>
          <a:p>
            <a:pPr indent="0" algn="just">
              <a:lnSpc>
                <a:spcPct val="100000"/>
              </a:lnSpc>
              <a:spcBef>
                <a:spcPts val="0"/>
              </a:spcBef>
              <a:spcAft>
                <a:spcPts val="0"/>
              </a:spcAft>
              <a:buNone/>
            </a:pPr>
            <a:r>
              <a:rPr lang="uk-UA" sz="2000" dirty="0">
                <a:solidFill>
                  <a:srgbClr val="002949"/>
                </a:solidFill>
                <a:ea typeface="Roboto Condensed Light" panose="02000000000000000000" pitchFamily="2" charset="0"/>
              </a:rPr>
              <a:t>9.	пришвидшення та більш економічно ефективний правовий пошук, а також підготовка судових рішень</a:t>
            </a:r>
          </a:p>
          <a:p>
            <a:pPr indent="0" algn="just">
              <a:lnSpc>
                <a:spcPct val="100000"/>
              </a:lnSpc>
              <a:spcBef>
                <a:spcPts val="0"/>
              </a:spcBef>
              <a:spcAft>
                <a:spcPts val="0"/>
              </a:spcAft>
              <a:buNone/>
            </a:pPr>
            <a:r>
              <a:rPr lang="uk-UA" sz="2000" dirty="0">
                <a:solidFill>
                  <a:srgbClr val="002949"/>
                </a:solidFill>
                <a:ea typeface="Roboto Condensed Light" panose="02000000000000000000" pitchFamily="2" charset="0"/>
              </a:rPr>
              <a:t>10.	визначення релевантних доказів, а також надання шаблонів судових документів шляхом вилучення інформації зі справ</a:t>
            </a:r>
          </a:p>
          <a:p>
            <a:pPr indent="0" algn="just">
              <a:lnSpc>
                <a:spcPct val="100000"/>
              </a:lnSpc>
              <a:spcBef>
                <a:spcPts val="0"/>
              </a:spcBef>
              <a:spcAft>
                <a:spcPts val="0"/>
              </a:spcAft>
              <a:buNone/>
            </a:pPr>
            <a:r>
              <a:rPr lang="uk-UA" sz="2000" dirty="0">
                <a:solidFill>
                  <a:srgbClr val="002949"/>
                </a:solidFill>
                <a:ea typeface="Roboto Condensed Light" panose="02000000000000000000" pitchFamily="2" charset="0"/>
              </a:rPr>
              <a:t>11.	надання суддям оцінки суті справи та/або прогнозованих результатів провадження як засіб допомоги суддям в оцінці їхніх висновків</a:t>
            </a:r>
          </a:p>
          <a:p>
            <a:pPr indent="0" algn="just">
              <a:lnSpc>
                <a:spcPct val="100000"/>
              </a:lnSpc>
              <a:spcBef>
                <a:spcPts val="0"/>
              </a:spcBef>
              <a:spcAft>
                <a:spcPts val="0"/>
              </a:spcAft>
              <a:buNone/>
            </a:pPr>
            <a:r>
              <a:rPr lang="uk-UA" sz="2000" dirty="0">
                <a:solidFill>
                  <a:srgbClr val="002949"/>
                </a:solidFill>
                <a:ea typeface="Roboto Condensed Light" panose="02000000000000000000" pitchFamily="2" charset="0"/>
              </a:rPr>
              <a:t>12.	і</a:t>
            </a:r>
            <a:r>
              <a:rPr lang="uk-UA" sz="2000" dirty="0" smtClean="0">
                <a:solidFill>
                  <a:srgbClr val="002949"/>
                </a:solidFill>
                <a:ea typeface="Roboto Condensed Light" panose="02000000000000000000" pitchFamily="2" charset="0"/>
              </a:rPr>
              <a:t>нтелектуальні інструменти </a:t>
            </a:r>
            <a:r>
              <a:rPr lang="uk-UA" sz="2000" dirty="0">
                <a:solidFill>
                  <a:srgbClr val="002949"/>
                </a:solidFill>
                <a:ea typeface="Roboto Condensed Light" panose="02000000000000000000" pitchFamily="2" charset="0"/>
              </a:rPr>
              <a:t>правових досліджень, що посилюють здатність аналізувати складні правові бази, включаючи статути та адміністративні акти, а також європейську, національну та порівняльну юриспруденцію</a:t>
            </a:r>
          </a:p>
          <a:p>
            <a:pPr indent="0" algn="just">
              <a:lnSpc>
                <a:spcPct val="100000"/>
              </a:lnSpc>
              <a:spcBef>
                <a:spcPts val="0"/>
              </a:spcBef>
              <a:spcAft>
                <a:spcPts val="0"/>
              </a:spcAft>
              <a:buNone/>
            </a:pPr>
            <a:r>
              <a:rPr lang="uk-UA" sz="2000" dirty="0">
                <a:solidFill>
                  <a:srgbClr val="002949"/>
                </a:solidFill>
                <a:ea typeface="Roboto Condensed Light" panose="02000000000000000000" pitchFamily="2" charset="0"/>
              </a:rPr>
              <a:t>13.	автоматизований розподіл справ між суддями на основі критеріїв, погоджених судовою владою</a:t>
            </a:r>
          </a:p>
          <a:p>
            <a:pPr indent="0" algn="just">
              <a:lnSpc>
                <a:spcPct val="100000"/>
              </a:lnSpc>
              <a:spcBef>
                <a:spcPts val="0"/>
              </a:spcBef>
              <a:spcAft>
                <a:spcPts val="0"/>
              </a:spcAft>
              <a:buNone/>
            </a:pPr>
            <a:r>
              <a:rPr lang="uk-UA" sz="2000" dirty="0">
                <a:solidFill>
                  <a:srgbClr val="002949"/>
                </a:solidFill>
                <a:ea typeface="Roboto Condensed Light" panose="02000000000000000000" pitchFamily="2" charset="0"/>
              </a:rPr>
              <a:t>14.	моніторинг дотримання процесуальних норм, автоматичні нагадування суддям та сторонам про майбутні процесуальні строки</a:t>
            </a:r>
          </a:p>
          <a:p>
            <a:pPr indent="0" algn="just">
              <a:lnSpc>
                <a:spcPct val="100000"/>
              </a:lnSpc>
              <a:spcBef>
                <a:spcPts val="0"/>
              </a:spcBef>
              <a:spcAft>
                <a:spcPts val="0"/>
              </a:spcAft>
              <a:buNone/>
            </a:pPr>
            <a:r>
              <a:rPr lang="uk-UA" sz="2000" dirty="0">
                <a:solidFill>
                  <a:srgbClr val="002949"/>
                </a:solidFill>
                <a:ea typeface="Roboto Condensed Light" panose="02000000000000000000" pitchFamily="2" charset="0"/>
              </a:rPr>
              <a:t>15.	ідентифікація, групування та управління пілотними справами та/або масовими позовами</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та досудове врегулювання спорів: нова архітектура доступу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28</a:t>
            </a:r>
            <a:endParaRPr lang="en-US" sz="1400" dirty="0">
              <a:solidFill>
                <a:srgbClr val="002949"/>
              </a:solidFill>
            </a:endParaRPr>
          </a:p>
        </p:txBody>
      </p:sp>
    </p:spTree>
    <p:extLst>
      <p:ext uri="{BB962C8B-B14F-4D97-AF65-F5344CB8AC3E}">
        <p14:creationId xmlns:p14="http://schemas.microsoft.com/office/powerpoint/2010/main" val="1876771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205109"/>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Opinion № 26 (2023) of CCJE Moving forward: the use of assistive technology in the judiciary</a:t>
            </a:r>
            <a:r>
              <a:rPr lang="en-US" sz="2800" b="1" dirty="0">
                <a:solidFill>
                  <a:srgbClr val="004E9E"/>
                </a:solidFill>
                <a:ea typeface="Roboto Condensed Light" panose="02000000000000000000" pitchFamily="2" charset="0"/>
                <a:cs typeface="Times New Roman" panose="02020603050405020304" pitchFamily="18" charset="0"/>
              </a:rPr>
              <a:t/>
            </a:r>
            <a:br>
              <a:rPr lang="en-US" sz="2800" b="1" dirty="0">
                <a:solidFill>
                  <a:srgbClr val="004E9E"/>
                </a:solidFill>
                <a:ea typeface="Roboto Condensed Light" panose="02000000000000000000" pitchFamily="2" charset="0"/>
                <a:cs typeface="Times New Roman" panose="02020603050405020304" pitchFamily="18" charset="0"/>
              </a:rPr>
            </a:br>
            <a:r>
              <a:rPr lang="en-US" sz="2800" b="1" dirty="0">
                <a:solidFill>
                  <a:srgbClr val="004E9E"/>
                </a:solidFill>
                <a:ea typeface="Roboto Condensed Light" panose="02000000000000000000" pitchFamily="2" charset="0"/>
                <a:cs typeface="Times New Roman" panose="02020603050405020304" pitchFamily="18" charset="0"/>
                <a:hlinkClick r:id="rId2"/>
              </a:rPr>
              <a:t>https://rm.coe.int/ccje-opinion-no-26-2023-final/1680adade7</a:t>
            </a:r>
            <a:r>
              <a:rPr lang="uk-UA" sz="2800" b="1" dirty="0">
                <a:solidFill>
                  <a:srgbClr val="004E9E"/>
                </a:solidFill>
                <a:ea typeface="Roboto Condensed Light" panose="02000000000000000000" pitchFamily="2" charset="0"/>
                <a:cs typeface="Times New Roman" panose="02020603050405020304" pitchFamily="18" charset="0"/>
              </a:rPr>
              <a:t> </a:t>
            </a:r>
            <a:r>
              <a:rPr lang="en-US" sz="28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609260"/>
            <a:ext cx="11395494" cy="4255517"/>
          </a:xfrm>
        </p:spPr>
        <p:txBody>
          <a:bodyPr/>
          <a:lstStyle/>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кінцева відповідальність за судові рішення має залишатися за людьми; ШІ повинен підтримувати, а не замінювати суддів</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ухвалення рішень повинно — явно та неявно — здійснюватися лише суддями</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ухвалення рішень не може бути делеговане технології або здійснюватися за допомогою неї</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технологія не повинна втручатися у сферу правосуддя </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технологія не повинна перешкоджати критичному мисленню суддів, оскільки це може призвести до стагнації правового розвитку</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технологія, зокрема, не повинна використовуватися для прогнозування рішення конкретного судді</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використання ШІ для прийняття рішень як заміни людським рішенням (не входить в обсяг допустимого використання технологій)</a:t>
            </a:r>
          </a:p>
          <a:p>
            <a:pPr marL="742950" indent="-514350" algn="just">
              <a:lnSpc>
                <a:spcPct val="100000"/>
              </a:lnSpc>
              <a:spcBef>
                <a:spcPts val="0"/>
              </a:spcBef>
              <a:spcAft>
                <a:spcPts val="0"/>
              </a:spcAft>
              <a:buFont typeface="+mj-lt"/>
              <a:buAutoNum type="arabicPeriod"/>
            </a:pPr>
            <a:r>
              <a:rPr lang="uk-UA" sz="2100" dirty="0">
                <a:solidFill>
                  <a:srgbClr val="002949"/>
                </a:solidFill>
                <a:ea typeface="Roboto Condensed Light" panose="02000000000000000000" pitchFamily="2" charset="0"/>
              </a:rPr>
              <a:t>використання інструментів як заміни власному правовому дослідженню судді може підірвати здатність окремого судді досліджувати та приймати рішення</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та досудове врегулювання спорів: нова архітектура доступу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29</a:t>
            </a:r>
            <a:endParaRPr lang="en-US" sz="1400" dirty="0">
              <a:solidFill>
                <a:srgbClr val="002949"/>
              </a:solidFill>
            </a:endParaRPr>
          </a:p>
        </p:txBody>
      </p:sp>
    </p:spTree>
    <p:extLst>
      <p:ext uri="{BB962C8B-B14F-4D97-AF65-F5344CB8AC3E}">
        <p14:creationId xmlns:p14="http://schemas.microsoft.com/office/powerpoint/2010/main" val="1669834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7"/>
            <a:ext cx="10515600" cy="695156"/>
          </a:xfrm>
        </p:spPr>
        <p:txBody>
          <a:bodyPr/>
          <a:lstStyle/>
          <a:p>
            <a:pPr algn="ctr"/>
            <a:r>
              <a:rPr lang="uk-UA" sz="3600" b="1" dirty="0" smtClean="0">
                <a:solidFill>
                  <a:srgbClr val="004E9E"/>
                </a:solidFill>
                <a:ea typeface="Roboto Condensed Light" panose="02000000000000000000" pitchFamily="2" charset="0"/>
                <a:cs typeface="Times New Roman" panose="02020603050405020304" pitchFamily="18" charset="0"/>
              </a:rPr>
              <a:t/>
            </a:r>
            <a:br>
              <a:rPr lang="uk-UA" sz="3600" b="1" dirty="0" smtClean="0">
                <a:solidFill>
                  <a:srgbClr val="004E9E"/>
                </a:solidFill>
                <a:ea typeface="Roboto Condensed Light" panose="02000000000000000000" pitchFamily="2" charset="0"/>
                <a:cs typeface="Times New Roman" panose="02020603050405020304" pitchFamily="18" charset="0"/>
              </a:rPr>
            </a:br>
            <a:r>
              <a:rPr lang="uk-UA" sz="3600" b="1" dirty="0" smtClean="0">
                <a:solidFill>
                  <a:srgbClr val="004E9E"/>
                </a:solidFill>
                <a:ea typeface="Roboto Condensed Light" panose="02000000000000000000" pitchFamily="2" charset="0"/>
                <a:cs typeface="Times New Roman" panose="02020603050405020304" pitchFamily="18" charset="0"/>
              </a:rPr>
              <a:t>КОНСТИТУЦІЯ УКРАЇНИ </a:t>
            </a:r>
            <a:r>
              <a:rPr lang="uk-UA" sz="3600" b="1" dirty="0">
                <a:solidFill>
                  <a:srgbClr val="004E9E"/>
                </a:solidFill>
                <a:ea typeface="Roboto Condensed Light" panose="02000000000000000000" pitchFamily="2" charset="0"/>
                <a:cs typeface="Times New Roman" panose="02020603050405020304" pitchFamily="18" charset="0"/>
              </a:rPr>
              <a:t/>
            </a:r>
            <a:br>
              <a:rPr lang="uk-UA" sz="3600" b="1" dirty="0">
                <a:solidFill>
                  <a:srgbClr val="004E9E"/>
                </a:solidFill>
                <a:ea typeface="Roboto Condensed Light" panose="02000000000000000000" pitchFamily="2" charset="0"/>
                <a:cs typeface="Times New Roman" panose="02020603050405020304" pitchFamily="18" charset="0"/>
              </a:rPr>
            </a:b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099308"/>
            <a:ext cx="11395494" cy="4765470"/>
          </a:xfrm>
        </p:spPr>
        <p:txBody>
          <a:bodyPr/>
          <a:lstStyle/>
          <a:p>
            <a:pPr indent="0" algn="just">
              <a:lnSpc>
                <a:spcPct val="100000"/>
              </a:lnSpc>
              <a:spcBef>
                <a:spcPts val="0"/>
              </a:spcBef>
              <a:spcAft>
                <a:spcPts val="0"/>
              </a:spcAft>
              <a:buNone/>
            </a:pPr>
            <a:r>
              <a:rPr lang="uk-UA" sz="3200" dirty="0" smtClean="0"/>
              <a:t>Стаття 124. </a:t>
            </a:r>
          </a:p>
          <a:p>
            <a:pPr indent="0" algn="just">
              <a:lnSpc>
                <a:spcPct val="100000"/>
              </a:lnSpc>
              <a:spcBef>
                <a:spcPts val="0"/>
              </a:spcBef>
              <a:spcAft>
                <a:spcPts val="0"/>
              </a:spcAft>
              <a:buNone/>
            </a:pPr>
            <a:r>
              <a:rPr lang="uk-UA" sz="3200" dirty="0" smtClean="0"/>
              <a:t>Правосуддя в Україні здійснюють виключно суди.</a:t>
            </a:r>
          </a:p>
          <a:p>
            <a:pPr indent="0" algn="just">
              <a:lnSpc>
                <a:spcPct val="100000"/>
              </a:lnSpc>
              <a:spcBef>
                <a:spcPts val="0"/>
              </a:spcBef>
              <a:spcAft>
                <a:spcPts val="0"/>
              </a:spcAft>
              <a:buNone/>
            </a:pPr>
            <a:r>
              <a:rPr lang="uk-UA" sz="3200" dirty="0" smtClean="0"/>
              <a:t>Делегування функцій судів, а також привласнення цих функцій іншими органами чи посадовими особами не допускаються.</a:t>
            </a:r>
          </a:p>
          <a:p>
            <a:pPr indent="0" algn="just">
              <a:lnSpc>
                <a:spcPct val="100000"/>
              </a:lnSpc>
              <a:spcBef>
                <a:spcPts val="0"/>
              </a:spcBef>
              <a:spcAft>
                <a:spcPts val="0"/>
              </a:spcAft>
              <a:buNone/>
            </a:pPr>
            <a:r>
              <a:rPr lang="uk-UA" sz="3200" dirty="0" smtClean="0"/>
              <a:t>Юрисдикція судів поширюється на будь-який юридичний спір та будь-яке кримінальне обвинувачення. У передбачених законом випадках суди розглядають також інші справи.</a:t>
            </a:r>
          </a:p>
          <a:p>
            <a:pPr indent="0" algn="just">
              <a:lnSpc>
                <a:spcPct val="100000"/>
              </a:lnSpc>
              <a:spcBef>
                <a:spcPts val="0"/>
              </a:spcBef>
              <a:spcAft>
                <a:spcPts val="0"/>
              </a:spcAft>
              <a:buNone/>
            </a:pPr>
            <a:r>
              <a:rPr lang="uk-UA" sz="3200" dirty="0" smtClean="0"/>
              <a:t>Законом може бути визначений обов’язковий </a:t>
            </a:r>
            <a:r>
              <a:rPr lang="uk-UA" sz="3200" b="1" dirty="0" smtClean="0"/>
              <a:t>досудовий порядок урегулювання спору</a:t>
            </a:r>
            <a:r>
              <a:rPr lang="uk-UA" sz="3200" dirty="0" smtClean="0"/>
              <a:t>.</a:t>
            </a:r>
            <a:endParaRPr lang="uk-UA" sz="3200"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та </a:t>
            </a:r>
            <a:r>
              <a:rPr lang="uk-UA" altLang="uk-UA" dirty="0" smtClean="0">
                <a:solidFill>
                  <a:srgbClr val="002949"/>
                </a:solidFill>
              </a:rPr>
              <a:t>досудове врегулювання спорів: нова архітектура доступу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3</a:t>
            </a:fld>
            <a:endParaRPr lang="en-US" sz="1400" dirty="0">
              <a:solidFill>
                <a:srgbClr val="002949"/>
              </a:solidFill>
            </a:endParaRPr>
          </a:p>
        </p:txBody>
      </p:sp>
    </p:spTree>
    <p:extLst>
      <p:ext uri="{BB962C8B-B14F-4D97-AF65-F5344CB8AC3E}">
        <p14:creationId xmlns:p14="http://schemas.microsoft.com/office/powerpoint/2010/main" val="4308302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205109"/>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Opinion </a:t>
            </a:r>
            <a:r>
              <a:rPr lang="uk-UA" sz="3200" b="1" dirty="0">
                <a:solidFill>
                  <a:srgbClr val="004E9E"/>
                </a:solidFill>
                <a:ea typeface="Roboto Condensed Light" panose="02000000000000000000" pitchFamily="2" charset="0"/>
                <a:cs typeface="Times New Roman" panose="02020603050405020304" pitchFamily="18" charset="0"/>
              </a:rPr>
              <a:t>№</a:t>
            </a:r>
            <a:r>
              <a:rPr lang="en-US" sz="3200" b="1" dirty="0">
                <a:solidFill>
                  <a:srgbClr val="004E9E"/>
                </a:solidFill>
                <a:ea typeface="Roboto Condensed Light" panose="02000000000000000000" pitchFamily="2" charset="0"/>
                <a:cs typeface="Times New Roman" panose="02020603050405020304" pitchFamily="18" charset="0"/>
              </a:rPr>
              <a:t> 28 (2025) of CCJE On the importance of judicial well-being for the delivery of justice</a:t>
            </a:r>
            <a:r>
              <a:rPr lang="en-US" sz="2800" b="1" dirty="0">
                <a:solidFill>
                  <a:srgbClr val="004E9E"/>
                </a:solidFill>
                <a:ea typeface="Roboto Condensed Light" panose="02000000000000000000" pitchFamily="2" charset="0"/>
                <a:cs typeface="Times New Roman" panose="02020603050405020304" pitchFamily="18" charset="0"/>
              </a:rPr>
              <a:t/>
            </a:r>
            <a:br>
              <a:rPr lang="en-US" sz="2800" b="1" dirty="0">
                <a:solidFill>
                  <a:srgbClr val="004E9E"/>
                </a:solidFill>
                <a:ea typeface="Roboto Condensed Light" panose="02000000000000000000" pitchFamily="2" charset="0"/>
                <a:cs typeface="Times New Roman" panose="02020603050405020304" pitchFamily="18" charset="0"/>
              </a:rPr>
            </a:br>
            <a:r>
              <a:rPr lang="en-US" sz="2800" b="1" dirty="0">
                <a:solidFill>
                  <a:srgbClr val="004E9E"/>
                </a:solidFill>
                <a:ea typeface="Roboto Condensed Light" panose="02000000000000000000" pitchFamily="2" charset="0"/>
                <a:cs typeface="Times New Roman" panose="02020603050405020304" pitchFamily="18" charset="0"/>
                <a:hlinkClick r:id="rId2"/>
              </a:rPr>
              <a:t>https://rm.coe.int/opinion-no-28-2025-of-the-ccje-published-/4880296bfa</a:t>
            </a:r>
            <a:r>
              <a:rPr lang="en-US" sz="28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867160"/>
            <a:ext cx="11395494" cy="3688251"/>
          </a:xfrm>
        </p:spPr>
        <p:txBody>
          <a:bodyPr/>
          <a:lstStyle/>
          <a:p>
            <a:pPr marL="742950" indent="-514350" algn="just">
              <a:lnSpc>
                <a:spcPct val="100000"/>
              </a:lnSpc>
              <a:spcBef>
                <a:spcPts val="600"/>
              </a:spcBef>
              <a:spcAft>
                <a:spcPts val="0"/>
              </a:spcAft>
              <a:buFont typeface="+mj-lt"/>
              <a:buAutoNum type="arabicPeriod"/>
            </a:pPr>
            <a:r>
              <a:rPr lang="uk-UA" sz="3200" dirty="0">
                <a:solidFill>
                  <a:srgbClr val="002949"/>
                </a:solidFill>
                <a:ea typeface="Roboto Condensed Light" panose="02000000000000000000" pitchFamily="2" charset="0"/>
              </a:rPr>
              <a:t>допоміжні технології мають використовуватися лише для підтримки та зміцнення верховенства права</a:t>
            </a:r>
          </a:p>
          <a:p>
            <a:pPr marL="742950" indent="-514350" algn="just">
              <a:lnSpc>
                <a:spcPct val="100000"/>
              </a:lnSpc>
              <a:spcBef>
                <a:spcPts val="600"/>
              </a:spcBef>
              <a:spcAft>
                <a:spcPts val="0"/>
              </a:spcAft>
              <a:buFont typeface="+mj-lt"/>
              <a:buAutoNum type="arabicPeriod"/>
            </a:pPr>
            <a:r>
              <a:rPr lang="uk-UA" sz="3200" dirty="0">
                <a:solidFill>
                  <a:srgbClr val="002949"/>
                </a:solidFill>
                <a:ea typeface="Roboto Condensed Light" panose="02000000000000000000" pitchFamily="2" charset="0"/>
              </a:rPr>
              <a:t>використання ШІ та інших допоміжних технологій для пом’якшення робочого навантаження та стресу суддів</a:t>
            </a:r>
          </a:p>
          <a:p>
            <a:pPr marL="742950" indent="-514350" algn="just">
              <a:lnSpc>
                <a:spcPct val="100000"/>
              </a:lnSpc>
              <a:spcBef>
                <a:spcPts val="600"/>
              </a:spcBef>
              <a:spcAft>
                <a:spcPts val="0"/>
              </a:spcAft>
              <a:buFont typeface="+mj-lt"/>
              <a:buAutoNum type="arabicPeriod"/>
            </a:pPr>
            <a:r>
              <a:rPr lang="uk-UA" sz="3200" dirty="0">
                <a:solidFill>
                  <a:srgbClr val="002949"/>
                </a:solidFill>
                <a:ea typeface="Roboto Condensed Light" panose="02000000000000000000" pitchFamily="2" charset="0"/>
              </a:rPr>
              <a:t>ШІ може бути корисним для збільшення кількості справ, які судді здатні розглянути протягом певного проміжку часу</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та досудове врегулювання спорів: нова архітектура доступу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30</a:t>
            </a:r>
            <a:endParaRPr lang="en-US" sz="1400" dirty="0">
              <a:solidFill>
                <a:srgbClr val="002949"/>
              </a:solidFill>
            </a:endParaRPr>
          </a:p>
        </p:txBody>
      </p:sp>
    </p:spTree>
    <p:extLst>
      <p:ext uri="{BB962C8B-B14F-4D97-AF65-F5344CB8AC3E}">
        <p14:creationId xmlns:p14="http://schemas.microsoft.com/office/powerpoint/2010/main" val="9327097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205109"/>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Opinion </a:t>
            </a:r>
            <a:r>
              <a:rPr lang="uk-UA" sz="3200" b="1" dirty="0">
                <a:solidFill>
                  <a:srgbClr val="004E9E"/>
                </a:solidFill>
                <a:ea typeface="Roboto Condensed Light" panose="02000000000000000000" pitchFamily="2" charset="0"/>
                <a:cs typeface="Times New Roman" panose="02020603050405020304" pitchFamily="18" charset="0"/>
              </a:rPr>
              <a:t>№</a:t>
            </a:r>
            <a:r>
              <a:rPr lang="en-US" sz="3200" b="1" dirty="0">
                <a:solidFill>
                  <a:srgbClr val="004E9E"/>
                </a:solidFill>
                <a:ea typeface="Roboto Condensed Light" panose="02000000000000000000" pitchFamily="2" charset="0"/>
                <a:cs typeface="Times New Roman" panose="02020603050405020304" pitchFamily="18" charset="0"/>
              </a:rPr>
              <a:t> 28 (2025) CCJE On the importance of judicial well-being for the delivery of justice</a:t>
            </a:r>
            <a:br>
              <a:rPr lang="en-US" sz="3200" b="1" dirty="0">
                <a:solidFill>
                  <a:srgbClr val="004E9E"/>
                </a:solidFill>
                <a:ea typeface="Roboto Condensed Light" panose="02000000000000000000" pitchFamily="2" charset="0"/>
                <a:cs typeface="Times New Roman" panose="02020603050405020304" pitchFamily="18" charset="0"/>
              </a:rPr>
            </a:br>
            <a:r>
              <a:rPr lang="en-US" sz="2800" b="1" dirty="0">
                <a:solidFill>
                  <a:srgbClr val="004E9E"/>
                </a:solidFill>
                <a:ea typeface="Roboto Condensed Light" panose="02000000000000000000" pitchFamily="2" charset="0"/>
                <a:cs typeface="Times New Roman" panose="02020603050405020304" pitchFamily="18" charset="0"/>
                <a:hlinkClick r:id="rId2"/>
              </a:rPr>
              <a:t>https://rm.coe.int/opinion-no-28-2025-of-the-ccje-published-/4880296bfa</a:t>
            </a:r>
            <a:r>
              <a:rPr lang="en-US" sz="28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609260"/>
            <a:ext cx="11395494" cy="4255517"/>
          </a:xfrm>
        </p:spPr>
        <p:txBody>
          <a:bodyPr/>
          <a:lstStyle/>
          <a:p>
            <a:pPr marL="742950" indent="-514350" algn="just">
              <a:lnSpc>
                <a:spcPct val="100000"/>
              </a:lnSpc>
              <a:spcBef>
                <a:spcPts val="600"/>
              </a:spcBef>
              <a:spcAft>
                <a:spcPts val="0"/>
              </a:spcAft>
              <a:buFont typeface="+mj-lt"/>
              <a:buAutoNum type="arabicPeriod"/>
            </a:pPr>
            <a:r>
              <a:rPr lang="uk-UA" sz="2200" dirty="0">
                <a:solidFill>
                  <a:srgbClr val="002949"/>
                </a:solidFill>
                <a:ea typeface="Roboto Condensed Light" panose="02000000000000000000" pitchFamily="2" charset="0"/>
              </a:rPr>
              <a:t>допоміжні технології не повинні використовуватися для прогнозування або заміни процесу прийняття рішень окремим суддею</a:t>
            </a:r>
          </a:p>
          <a:p>
            <a:pPr marL="742950" indent="-514350" algn="just">
              <a:lnSpc>
                <a:spcPct val="100000"/>
              </a:lnSpc>
              <a:spcBef>
                <a:spcPts val="600"/>
              </a:spcBef>
              <a:spcAft>
                <a:spcPts val="0"/>
              </a:spcAft>
              <a:buFont typeface="+mj-lt"/>
              <a:buAutoNum type="arabicPeriod"/>
            </a:pPr>
            <a:r>
              <a:rPr lang="uk-UA" sz="2200" dirty="0">
                <a:solidFill>
                  <a:srgbClr val="002949"/>
                </a:solidFill>
                <a:ea typeface="Roboto Condensed Light" panose="02000000000000000000" pitchFamily="2" charset="0"/>
              </a:rPr>
              <a:t>судді не повинні вдаватися до покладання на технології без застосування необхідного нагляду за прийняттям рішень щодо результатів, вироблених використаною технологією</a:t>
            </a:r>
          </a:p>
          <a:p>
            <a:pPr marL="742950" indent="-514350" algn="just">
              <a:lnSpc>
                <a:spcPct val="100000"/>
              </a:lnSpc>
              <a:spcBef>
                <a:spcPts val="600"/>
              </a:spcBef>
              <a:spcAft>
                <a:spcPts val="0"/>
              </a:spcAft>
              <a:buFont typeface="+mj-lt"/>
              <a:buAutoNum type="arabicPeriod"/>
            </a:pPr>
            <a:r>
              <a:rPr lang="uk-UA" sz="2200" dirty="0">
                <a:solidFill>
                  <a:srgbClr val="002949"/>
                </a:solidFill>
                <a:ea typeface="Roboto Condensed Light" panose="02000000000000000000" pitchFamily="2" charset="0"/>
              </a:rPr>
              <a:t>судді не повинні покладатися на технології без проведення належних перевірок для виявлення потенційних галюцинацій ШІ, які вони можуть містити</a:t>
            </a:r>
          </a:p>
          <a:p>
            <a:pPr marL="742950" indent="-514350" algn="just">
              <a:lnSpc>
                <a:spcPct val="100000"/>
              </a:lnSpc>
              <a:spcBef>
                <a:spcPts val="600"/>
              </a:spcBef>
              <a:spcAft>
                <a:spcPts val="0"/>
              </a:spcAft>
              <a:buFont typeface="+mj-lt"/>
              <a:buAutoNum type="arabicPeriod"/>
            </a:pPr>
            <a:r>
              <a:rPr lang="uk-UA" sz="2200" dirty="0">
                <a:solidFill>
                  <a:srgbClr val="002949"/>
                </a:solidFill>
                <a:ea typeface="Roboto Condensed Light" panose="02000000000000000000" pitchFamily="2" charset="0"/>
              </a:rPr>
              <a:t>неналежне використання цих технологій може вплинути на якість виконаної роботи, якщо воно призводить до втрати суддівської автономії та контролю</a:t>
            </a:r>
          </a:p>
          <a:p>
            <a:pPr marL="742950" indent="-514350" algn="just">
              <a:lnSpc>
                <a:spcPct val="100000"/>
              </a:lnSpc>
              <a:spcBef>
                <a:spcPts val="600"/>
              </a:spcBef>
              <a:spcAft>
                <a:spcPts val="0"/>
              </a:spcAft>
              <a:buFont typeface="+mj-lt"/>
              <a:buAutoNum type="arabicPeriod"/>
            </a:pPr>
            <a:r>
              <a:rPr lang="uk-UA" sz="2200" dirty="0">
                <a:solidFill>
                  <a:srgbClr val="002949"/>
                </a:solidFill>
                <a:ea typeface="Roboto Condensed Light" panose="02000000000000000000" pitchFamily="2" charset="0"/>
              </a:rPr>
              <a:t>захист </a:t>
            </a:r>
            <a:r>
              <a:rPr lang="uk-UA" sz="2200" dirty="0" smtClean="0">
                <a:solidFill>
                  <a:srgbClr val="002949"/>
                </a:solidFill>
                <a:ea typeface="Roboto Condensed Light" panose="02000000000000000000" pitchFamily="2" charset="0"/>
              </a:rPr>
              <a:t>належних умов праці суддів </a:t>
            </a:r>
            <a:r>
              <a:rPr lang="uk-UA" sz="2200" dirty="0">
                <a:solidFill>
                  <a:srgbClr val="002949"/>
                </a:solidFill>
                <a:ea typeface="Roboto Condensed Light" panose="02000000000000000000" pitchFamily="2" charset="0"/>
              </a:rPr>
              <a:t>є критично важливим для ефективного та відповідального використання ШІ та інших допоміжних технологій, щоб уникнути недоречного надмірного покладання на них</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та досудове врегулювання спорів: нова архітектура доступу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3</a:t>
            </a:r>
            <a:r>
              <a:rPr lang="uk-UA" sz="1400" dirty="0" smtClean="0">
                <a:solidFill>
                  <a:srgbClr val="002949"/>
                </a:solidFill>
              </a:rPr>
              <a:t>1</a:t>
            </a:r>
            <a:endParaRPr lang="en-US" sz="1400" dirty="0">
              <a:solidFill>
                <a:srgbClr val="002949"/>
              </a:solidFill>
            </a:endParaRPr>
          </a:p>
        </p:txBody>
      </p:sp>
    </p:spTree>
    <p:extLst>
      <p:ext uri="{BB962C8B-B14F-4D97-AF65-F5344CB8AC3E}">
        <p14:creationId xmlns:p14="http://schemas.microsoft.com/office/powerpoint/2010/main" val="29438919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7"/>
            <a:ext cx="10896415" cy="528306"/>
          </a:xfrm>
        </p:spPr>
        <p:txBody>
          <a:bodyPr/>
          <a:lstStyle/>
          <a:p>
            <a:pPr algn="ctr"/>
            <a:r>
              <a:rPr lang="uk-UA" sz="2800" b="1" dirty="0">
                <a:solidFill>
                  <a:srgbClr val="004E9E"/>
                </a:solidFill>
                <a:ea typeface="Roboto Condensed Light" panose="02000000000000000000" pitchFamily="2" charset="0"/>
                <a:cs typeface="Times New Roman" panose="02020603050405020304" pitchFamily="18" charset="0"/>
              </a:rPr>
              <a:t>ВИСНОВКИ</a:t>
            </a:r>
            <a:endParaRPr lang="en-US" sz="28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932458"/>
            <a:ext cx="11395494" cy="4932319"/>
          </a:xfrm>
        </p:spPr>
        <p:txBody>
          <a:bodyPr/>
          <a:lstStyle/>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rPr>
              <a:t>1.	Досудові ШІ-платформи можуть бути корисним інструментом для структурування позицій сторін, оцінки можливостей примирення та підготовки варіантів врегулювання спору. Водночас вони не повинні перетворюватися на </a:t>
            </a:r>
            <a:r>
              <a:rPr lang="uk-UA" sz="2500" dirty="0" smtClean="0">
                <a:solidFill>
                  <a:srgbClr val="002949"/>
                </a:solidFill>
                <a:ea typeface="Roboto Condensed Light" panose="02000000000000000000" pitchFamily="2" charset="0"/>
              </a:rPr>
              <a:t>обов’язкову перешкоду для звернення </a:t>
            </a:r>
            <a:r>
              <a:rPr lang="uk-UA" sz="2500" dirty="0">
                <a:solidFill>
                  <a:srgbClr val="002949"/>
                </a:solidFill>
                <a:ea typeface="Roboto Condensed Light" panose="02000000000000000000" pitchFamily="2" charset="0"/>
              </a:rPr>
              <a:t>до </a:t>
            </a:r>
            <a:r>
              <a:rPr lang="uk-UA" sz="2500" dirty="0" smtClean="0">
                <a:solidFill>
                  <a:srgbClr val="002949"/>
                </a:solidFill>
                <a:ea typeface="Roboto Condensed Light" panose="02000000000000000000" pitchFamily="2" charset="0"/>
              </a:rPr>
              <a:t>суду.</a:t>
            </a:r>
            <a:endParaRPr lang="uk-UA" sz="2500" dirty="0">
              <a:solidFill>
                <a:srgbClr val="002949"/>
              </a:solidFill>
              <a:ea typeface="Roboto Condensed Light" panose="02000000000000000000" pitchFamily="2" charset="0"/>
            </a:endParaRPr>
          </a:p>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rPr>
              <a:t>2.	Прозорість, пояснюваність, належний захист даних і реальний людський нагляд є обов’язковими умовами довіри до використання ШІ у сфері правосуддя. Користувач має розуміти, коли взаємодіє із системою ШІ, як формується її рекомендація та яким чином він може поставити її під </a:t>
            </a:r>
            <a:r>
              <a:rPr lang="uk-UA" sz="2500" dirty="0" smtClean="0">
                <a:solidFill>
                  <a:srgbClr val="002949"/>
                </a:solidFill>
                <a:ea typeface="Roboto Condensed Light" panose="02000000000000000000" pitchFamily="2" charset="0"/>
              </a:rPr>
              <a:t>сумнів.</a:t>
            </a:r>
            <a:endParaRPr lang="uk-UA" sz="2500" dirty="0">
              <a:solidFill>
                <a:srgbClr val="002949"/>
              </a:solidFill>
              <a:ea typeface="Roboto Condensed Light" panose="02000000000000000000" pitchFamily="2" charset="0"/>
            </a:endParaRPr>
          </a:p>
          <a:p>
            <a:pPr indent="0" algn="just">
              <a:lnSpc>
                <a:spcPct val="100000"/>
              </a:lnSpc>
              <a:spcBef>
                <a:spcPts val="0"/>
              </a:spcBef>
              <a:spcAft>
                <a:spcPts val="0"/>
              </a:spcAft>
              <a:buNone/>
            </a:pPr>
            <a:r>
              <a:rPr lang="uk-UA" sz="2500" dirty="0">
                <a:solidFill>
                  <a:srgbClr val="002949"/>
                </a:solidFill>
                <a:ea typeface="Roboto Condensed Light" panose="02000000000000000000" pitchFamily="2" charset="0"/>
              </a:rPr>
              <a:t>3.	Оцінка доказів, правова кваліфікація фактів, визначення результату справи та ухвалення судового рішення залишаються виключною відповідальністю судді. ШІ може виконувати лише допоміжні, технічні чи аналітичні функції, але не може підміняти суддівське </a:t>
            </a:r>
            <a:r>
              <a:rPr lang="uk-UA" sz="2500" dirty="0" smtClean="0">
                <a:solidFill>
                  <a:srgbClr val="002949"/>
                </a:solidFill>
                <a:ea typeface="Roboto Condensed Light" panose="02000000000000000000" pitchFamily="2" charset="0"/>
              </a:rPr>
              <a:t>переконання та </a:t>
            </a:r>
            <a:r>
              <a:rPr lang="uk-UA" sz="2500" dirty="0">
                <a:solidFill>
                  <a:srgbClr val="002949"/>
                </a:solidFill>
                <a:ea typeface="Roboto Condensed Light" panose="02000000000000000000" pitchFamily="2" charset="0"/>
              </a:rPr>
              <a:t>персональну відповідальність судді</a:t>
            </a:r>
            <a:r>
              <a:rPr lang="uk-UA" sz="2500" dirty="0" smtClean="0">
                <a:solidFill>
                  <a:srgbClr val="002949"/>
                </a:solidFill>
                <a:ea typeface="Roboto Condensed Light" panose="02000000000000000000" pitchFamily="2" charset="0"/>
              </a:rPr>
              <a:t>.</a:t>
            </a:r>
            <a:endParaRPr lang="uk-UA" sz="25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та досудове врегулювання спорів: нова архітектура доступу до правосуддя</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1400" dirty="0" smtClean="0">
                <a:solidFill>
                  <a:srgbClr val="002949"/>
                </a:solidFill>
              </a:rPr>
              <a:t>32</a:t>
            </a:r>
            <a:endParaRPr lang="en-US" sz="1400" dirty="0">
              <a:solidFill>
                <a:srgbClr val="002949"/>
              </a:solidFill>
            </a:endParaRPr>
          </a:p>
        </p:txBody>
      </p:sp>
    </p:spTree>
    <p:extLst>
      <p:ext uri="{BB962C8B-B14F-4D97-AF65-F5344CB8AC3E}">
        <p14:creationId xmlns:p14="http://schemas.microsoft.com/office/powerpoint/2010/main" val="26137703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0D323-AE4D-80E4-0E71-D0D5182B34B8}"/>
            </a:ext>
          </a:extLst>
        </p:cNvPr>
        <p:cNvGrpSpPr/>
        <p:nvPr/>
      </p:nvGrpSpPr>
      <p:grpSpPr>
        <a:xfrm>
          <a:off x="0" y="0"/>
          <a:ext cx="0" cy="0"/>
          <a:chOff x="0" y="0"/>
          <a:chExt cx="0" cy="0"/>
        </a:xfrm>
      </p:grpSpPr>
      <p:sp>
        <p:nvSpPr>
          <p:cNvPr id="3" name="Прямоугольник 4">
            <a:extLst>
              <a:ext uri="{FF2B5EF4-FFF2-40B4-BE49-F238E27FC236}">
                <a16:creationId xmlns:a16="http://schemas.microsoft.com/office/drawing/2014/main" id="{BB2D1CC0-46E8-5832-495F-E1A1090F5016}"/>
              </a:ext>
            </a:extLst>
          </p:cNvPr>
          <p:cNvSpPr>
            <a:spLocks noChangeArrowheads="1"/>
          </p:cNvSpPr>
          <p:nvPr/>
        </p:nvSpPr>
        <p:spPr bwMode="auto">
          <a:xfrm>
            <a:off x="587036" y="738234"/>
            <a:ext cx="11108140" cy="5386090"/>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ts val="0"/>
              </a:spcBef>
              <a:spcAft>
                <a:spcPts val="0"/>
              </a:spcAft>
              <a:buNone/>
            </a:pPr>
            <a:r>
              <a:rPr lang="uk-UA" sz="1200" dirty="0">
                <a:solidFill>
                  <a:srgbClr val="002949"/>
                </a:solidFill>
                <a:effectLst/>
                <a:ea typeface="Roboto Condensed Light" panose="02000000000000000000" pitchFamily="2" charset="0"/>
                <a:cs typeface="Times New Roman" panose="02020603050405020304" pitchFamily="18" charset="0"/>
              </a:rPr>
              <a:t>1. </a:t>
            </a:r>
            <a:r>
              <a:rPr lang="uk-UA" sz="1100" dirty="0">
                <a:solidFill>
                  <a:srgbClr val="002949"/>
                </a:solidFill>
                <a:effectLst/>
                <a:ea typeface="Roboto Condensed Light" panose="02000000000000000000" pitchFamily="2" charset="0"/>
                <a:cs typeface="Times New Roman" panose="02020603050405020304" pitchFamily="18" charset="0"/>
              </a:rPr>
              <a:t>Берназюк Ян. Штучний інтелект та система правосуддя України: результати співпраці у році, що минув </a:t>
            </a:r>
            <a:r>
              <a:rPr lang="en-US" sz="1100" dirty="0">
                <a:solidFill>
                  <a:srgbClr val="002949"/>
                </a:solidFill>
                <a:effectLst/>
                <a:ea typeface="Roboto Condensed Light" panose="02000000000000000000" pitchFamily="2" charset="0"/>
                <a:cs typeface="Times New Roman" panose="02020603050405020304" pitchFamily="18" charset="0"/>
                <a:hlinkClick r:id="rId2"/>
              </a:rPr>
              <a:t>https://so.supreme.court.gov.ua/authors/934/shtuchnyi-intelekt-ta-systema-pravosuddia-ukrainy-rezultaty-spivpratsi-u-rotsi-sh%D1%81ho-mynuv</a:t>
            </a:r>
            <a:r>
              <a:rPr lang="uk-UA" sz="1100" dirty="0">
                <a:solidFill>
                  <a:srgbClr val="002949"/>
                </a:solidFill>
                <a:effectLst/>
                <a:ea typeface="Roboto Condensed Light" panose="02000000000000000000" pitchFamily="2" charset="0"/>
                <a:cs typeface="Times New Roman" panose="02020603050405020304" pitchFamily="18" charset="0"/>
              </a:rPr>
              <a:t> </a:t>
            </a:r>
            <a:endParaRPr lang="en-US" sz="1100" dirty="0">
              <a:solidFill>
                <a:srgbClr val="002949"/>
              </a:solidFill>
              <a:effectLst/>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uk-UA" sz="1100" dirty="0">
                <a:solidFill>
                  <a:srgbClr val="002949"/>
                </a:solidFill>
                <a:effectLst/>
                <a:ea typeface="Roboto Condensed Light" panose="02000000000000000000" pitchFamily="2" charset="0"/>
                <a:cs typeface="Times New Roman" panose="02020603050405020304" pitchFamily="18" charset="0"/>
              </a:rPr>
              <a:t>2. Берназюк Ян. Наукові надбання як основа для наступних кроків на шляху інтеграції штучного інтелекту в систему правосуддя </a:t>
            </a:r>
            <a:r>
              <a:rPr lang="en-US" sz="1100" dirty="0">
                <a:solidFill>
                  <a:srgbClr val="002949"/>
                </a:solidFill>
                <a:effectLst/>
                <a:ea typeface="Roboto Condensed Light" panose="02000000000000000000" pitchFamily="2" charset="0"/>
                <a:cs typeface="Times New Roman" panose="02020603050405020304" pitchFamily="18" charset="0"/>
                <a:hlinkClick r:id="rId3"/>
              </a:rPr>
              <a:t>https://so.supreme.court.gov.ua/news/949/naukovi-nadbannia-iak-osnova-dlia-nastupnykh-krokiv-na-shliakhu-intehratsii-shtuchnoho-intelektu-v-systemu-pravosuddia</a:t>
            </a:r>
            <a:r>
              <a:rPr lang="uk-UA" sz="1100" dirty="0">
                <a:solidFill>
                  <a:srgbClr val="002949"/>
                </a:solidFill>
                <a:effectLst/>
                <a:ea typeface="Roboto Condensed Light" panose="02000000000000000000" pitchFamily="2" charset="0"/>
                <a:cs typeface="Times New Roman" panose="02020603050405020304" pitchFamily="18" charset="0"/>
              </a:rPr>
              <a:t> </a:t>
            </a:r>
            <a:r>
              <a:rPr lang="en-US" sz="1100" dirty="0">
                <a:solidFill>
                  <a:srgbClr val="002949"/>
                </a:solidFill>
                <a:effectLst/>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sz="1100" dirty="0">
                <a:solidFill>
                  <a:srgbClr val="002949"/>
                </a:solidFill>
                <a:ea typeface="Roboto Condensed Light" panose="02000000000000000000" pitchFamily="2" charset="0"/>
                <a:cs typeface="Times New Roman" panose="02020603050405020304" pitchFamily="18" charset="0"/>
              </a:rPr>
              <a:t>3. Берназюк Ян. Цифрова ера правосуддя: роль ШІ у забезпеченні єдності судової практики в Україні </a:t>
            </a:r>
            <a:r>
              <a:rPr lang="en-US" sz="1100" dirty="0">
                <a:solidFill>
                  <a:srgbClr val="002949"/>
                </a:solidFill>
                <a:effectLst/>
                <a:ea typeface="Roboto Condensed Light" panose="02000000000000000000" pitchFamily="2" charset="0"/>
                <a:cs typeface="Times New Roman" panose="02020603050405020304" pitchFamily="18" charset="0"/>
                <a:hlinkClick r:id="rId4"/>
              </a:rPr>
              <a:t>https://so.supreme.court.gov.ua/news/986/tsyfrova-era-pravosuddia-rol-shi-u-zabezpechenni-iednosti-sudovoi-praktyky-v-ukraini</a:t>
            </a:r>
            <a:r>
              <a:rPr lang="uk-UA" sz="1100" dirty="0">
                <a:solidFill>
                  <a:srgbClr val="002949"/>
                </a:solidFill>
                <a:effectLst/>
                <a:ea typeface="Roboto Condensed Light" panose="02000000000000000000" pitchFamily="2" charset="0"/>
                <a:cs typeface="Times New Roman" panose="02020603050405020304" pitchFamily="18" charset="0"/>
              </a:rPr>
              <a:t> </a:t>
            </a:r>
            <a:r>
              <a:rPr lang="en-US" sz="1100" dirty="0">
                <a:solidFill>
                  <a:srgbClr val="002949"/>
                </a:solidFill>
                <a:effectLst/>
                <a:ea typeface="Roboto Condensed Light" panose="02000000000000000000" pitchFamily="2" charset="0"/>
                <a:cs typeface="Times New Roman" panose="02020603050405020304" pitchFamily="18" charset="0"/>
              </a:rPr>
              <a:t> </a:t>
            </a:r>
            <a:endParaRPr lang="uk-UA" sz="1100" dirty="0">
              <a:solidFill>
                <a:srgbClr val="002949"/>
              </a:solidFill>
              <a:effectLst/>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uk-UA" sz="1100" dirty="0">
                <a:effectLst/>
                <a:ea typeface="Roboto Condensed Light" panose="02000000000000000000" pitchFamily="2" charset="0"/>
                <a:cs typeface="Times New Roman" panose="02020603050405020304" pitchFamily="18" charset="0"/>
              </a:rPr>
              <a:t>4. </a:t>
            </a:r>
            <a:r>
              <a:rPr lang="en-US" sz="1100" dirty="0">
                <a:effectLst/>
                <a:ea typeface="Roboto Condensed Light" panose="02000000000000000000" pitchFamily="2" charset="0"/>
                <a:cs typeface="Times New Roman" panose="02020603050405020304" pitchFamily="18" charset="0"/>
              </a:rPr>
              <a:t>Bernaziuk Ian. Artificial Intelligence and the Judicial system of Ukraine: results of cooperation in the past year</a:t>
            </a:r>
            <a:r>
              <a:rPr lang="uk-UA" sz="1100" dirty="0">
                <a:effectLst/>
                <a:ea typeface="Roboto Condensed Light" panose="02000000000000000000" pitchFamily="2" charset="0"/>
                <a:cs typeface="Times New Roman" panose="02020603050405020304" pitchFamily="18" charset="0"/>
              </a:rPr>
              <a:t> </a:t>
            </a:r>
            <a:r>
              <a:rPr lang="uk-UA" sz="1100" u="sng" kern="100" dirty="0">
                <a:solidFill>
                  <a:srgbClr val="0563C1"/>
                </a:solidFill>
                <a:effectLst/>
                <a:ea typeface="Calibri" panose="020F0502020204030204" pitchFamily="34" charset="0"/>
                <a:cs typeface="Times New Roman" panose="02020603050405020304" pitchFamily="18" charset="0"/>
                <a:hlinkClick r:id="rId5"/>
              </a:rPr>
              <a:t>https://constitutionalist.com.ua/artificial-intelligence-and-the-judicial-system-of-ukraine-results-of-cooperation-in-the-past-year</a:t>
            </a:r>
            <a:r>
              <a:rPr lang="uk-UA" sz="1100" kern="100" dirty="0">
                <a:effectLst/>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100" kern="100" dirty="0">
                <a:ea typeface="Calibri" panose="020F0502020204030204" pitchFamily="34" charset="0"/>
                <a:cs typeface="Times New Roman" panose="02020603050405020304" pitchFamily="18" charset="0"/>
              </a:rPr>
              <a:t>5. Берназюк Ян. Штучний інтелект і його використання для забезпечення єдності судової практики як складової довіри до суду // Слово Національної школи суддів України. – 2024, № 2(49), С. 16-35 </a:t>
            </a:r>
            <a:r>
              <a:rPr lang="en-US" sz="1100" kern="100" dirty="0">
                <a:ea typeface="Calibri" panose="020F0502020204030204" pitchFamily="34" charset="0"/>
                <a:cs typeface="Times New Roman" panose="02020603050405020304" pitchFamily="18" charset="0"/>
                <a:hlinkClick r:id="rId6"/>
              </a:rPr>
              <a:t>https://slovo.nsj.gov.ua/images/pdf/2024_4_49/nsj_4_49_2024.pdf</a:t>
            </a:r>
            <a:r>
              <a:rPr lang="uk-UA" sz="1100" kern="100" dirty="0">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100" kern="100" dirty="0">
                <a:ea typeface="Calibri" panose="020F0502020204030204" pitchFamily="34" charset="0"/>
                <a:cs typeface="Times New Roman" panose="02020603050405020304" pitchFamily="18" charset="0"/>
              </a:rPr>
              <a:t>6. </a:t>
            </a:r>
            <a:r>
              <a:rPr lang="ru-RU" sz="1100" kern="100" dirty="0">
                <a:ea typeface="Calibri" panose="020F0502020204030204" pitchFamily="34" charset="0"/>
                <a:cs typeface="Times New Roman" panose="02020603050405020304" pitchFamily="18" charset="0"/>
              </a:rPr>
              <a:t>Берназюк Ян. </a:t>
            </a:r>
            <a:r>
              <a:rPr lang="uk-UA" sz="1100" kern="100" dirty="0">
                <a:ea typeface="Calibri" panose="020F0502020204030204" pitchFamily="34" charset="0"/>
                <a:cs typeface="Times New Roman" panose="02020603050405020304" pitchFamily="18" charset="0"/>
              </a:rPr>
              <a:t>Ера ШІ й роль верховних судів у цифровій трансформації правосуддя // Юридична газет</a:t>
            </a:r>
            <a:r>
              <a:rPr lang="ru-RU" sz="1100" kern="100" dirty="0">
                <a:ea typeface="Calibri" panose="020F0502020204030204" pitchFamily="34" charset="0"/>
                <a:cs typeface="Times New Roman" panose="02020603050405020304" pitchFamily="18" charset="0"/>
              </a:rPr>
              <a:t>а. № 4 (792). - С. 16-18. </a:t>
            </a:r>
            <a:r>
              <a:rPr lang="en-US" sz="1100" kern="100" dirty="0">
                <a:ea typeface="Calibri" panose="020F0502020204030204" pitchFamily="34" charset="0"/>
                <a:cs typeface="Times New Roman" panose="02020603050405020304" pitchFamily="18" charset="0"/>
                <a:hlinkClick r:id="rId7"/>
              </a:rPr>
              <a:t>https://yur-gazeta.com/publications/practice/sudova-praktika/era-shi-y-rol-verhovnih-sudiv-u-cifroviy-transformaciyi-pravosuddya.html</a:t>
            </a:r>
            <a:r>
              <a:rPr lang="uk-UA" sz="1100" kern="100" dirty="0">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100" kern="100" dirty="0">
                <a:effectLst/>
                <a:ea typeface="Calibri" panose="020F0502020204030204" pitchFamily="34" charset="0"/>
                <a:cs typeface="Times New Roman" panose="02020603050405020304" pitchFamily="18" charset="0"/>
              </a:rPr>
              <a:t>7. </a:t>
            </a:r>
            <a:r>
              <a:rPr lang="en-US" sz="1100" dirty="0">
                <a:ea typeface="Roboto Condensed Light" panose="02000000000000000000" pitchFamily="2" charset="0"/>
                <a:cs typeface="Times New Roman" panose="02020603050405020304" pitchFamily="18" charset="0"/>
              </a:rPr>
              <a:t>Bernaziuk Ian. </a:t>
            </a:r>
            <a:r>
              <a:rPr lang="en-US" sz="1100" kern="100" dirty="0">
                <a:effectLst/>
                <a:ea typeface="Calibri" panose="020F0502020204030204" pitchFamily="34" charset="0"/>
                <a:cs typeface="Times New Roman" panose="02020603050405020304" pitchFamily="18" charset="0"/>
              </a:rPr>
              <a:t>Artificial Intelligence in the Ukrainian Judiciary: Charting the Course Under the Digital Gavel</a:t>
            </a:r>
            <a:r>
              <a:rPr lang="uk-UA" sz="1100" kern="100" dirty="0">
                <a:effectLst/>
                <a:ea typeface="Calibri" panose="020F0502020204030204" pitchFamily="34" charset="0"/>
                <a:cs typeface="Times New Roman" panose="02020603050405020304" pitchFamily="18" charset="0"/>
              </a:rPr>
              <a:t> </a:t>
            </a:r>
            <a:r>
              <a:rPr lang="en-US" sz="1100" kern="100" dirty="0">
                <a:ea typeface="Calibri" panose="020F0502020204030204" pitchFamily="34" charset="0"/>
                <a:cs typeface="Times New Roman" panose="02020603050405020304" pitchFamily="18" charset="0"/>
                <a:hlinkClick r:id="rId8"/>
              </a:rPr>
              <a:t>https://constitutionalist.com.ua/artificial-intelligence-in-the-ukrainian-judiciary-charting-the-course-under-the-digital-gavel</a:t>
            </a:r>
            <a:endParaRPr lang="uk-UA" sz="1100" kern="100" dirty="0">
              <a:ea typeface="Calibri" panose="020F0502020204030204" pitchFamily="34" charset="0"/>
              <a:cs typeface="Times New Roman" panose="02020603050405020304" pitchFamily="18" charset="0"/>
            </a:endParaRPr>
          </a:p>
          <a:p>
            <a:pPr algn="just">
              <a:lnSpc>
                <a:spcPct val="100000"/>
              </a:lnSpc>
              <a:spcBef>
                <a:spcPts val="0"/>
              </a:spcBef>
              <a:spcAft>
                <a:spcPts val="0"/>
              </a:spcAft>
              <a:buNone/>
            </a:pPr>
            <a:r>
              <a:rPr lang="uk-UA" altLang="uk-UA" sz="1100" kern="100" dirty="0">
                <a:solidFill>
                  <a:srgbClr val="002949"/>
                </a:solidFill>
                <a:cs typeface="Times New Roman" panose="02020603050405020304" pitchFamily="18" charset="0"/>
              </a:rPr>
              <a:t>8. </a:t>
            </a:r>
            <a:r>
              <a:rPr lang="en-US" sz="1100" dirty="0">
                <a:ea typeface="Roboto Condensed Light" panose="02000000000000000000" pitchFamily="2" charset="0"/>
                <a:cs typeface="Times New Roman" panose="02020603050405020304" pitchFamily="18" charset="0"/>
              </a:rPr>
              <a:t>Bernaziuk Ian. </a:t>
            </a:r>
            <a:r>
              <a:rPr lang="en-US" altLang="uk-UA" sz="1100" kern="100" dirty="0">
                <a:solidFill>
                  <a:srgbClr val="002949"/>
                </a:solidFill>
                <a:cs typeface="Times New Roman" panose="02020603050405020304" pitchFamily="18" charset="0"/>
              </a:rPr>
              <a:t>Benchmarking Justice: Can AI Uphold the Rule of Law? </a:t>
            </a:r>
            <a:r>
              <a:rPr lang="en-US" altLang="uk-UA" sz="1100" kern="100" dirty="0">
                <a:solidFill>
                  <a:srgbClr val="002949"/>
                </a:solidFill>
                <a:cs typeface="Times New Roman" panose="02020603050405020304" pitchFamily="18" charset="0"/>
                <a:hlinkClick r:id="rId9"/>
              </a:rPr>
              <a:t>https://law.ukma.edu.ua/wp-content/uploads/2025/11/Rule-of-Law-and-AI-Challenges.pdf</a:t>
            </a:r>
            <a:r>
              <a:rPr lang="en-US" altLang="uk-UA" sz="1100" kern="100" dirty="0">
                <a:solidFill>
                  <a:srgbClr val="002949"/>
                </a:solidFill>
                <a:cs typeface="Times New Roman" panose="02020603050405020304" pitchFamily="18" charset="0"/>
              </a:rPr>
              <a:t> </a:t>
            </a:r>
            <a:endParaRPr lang="uk-UA" altLang="uk-UA" sz="1100" kern="100" dirty="0">
              <a:solidFill>
                <a:srgbClr val="002949"/>
              </a:solidFill>
              <a:cs typeface="Times New Roman" panose="02020603050405020304" pitchFamily="18" charset="0"/>
            </a:endParaRPr>
          </a:p>
          <a:p>
            <a:pPr algn="just">
              <a:lnSpc>
                <a:spcPct val="100000"/>
              </a:lnSpc>
              <a:spcBef>
                <a:spcPts val="0"/>
              </a:spcBef>
              <a:spcAft>
                <a:spcPts val="0"/>
              </a:spcAft>
              <a:buNone/>
            </a:pPr>
            <a:r>
              <a:rPr lang="ru-RU" altLang="uk-UA" sz="1100" dirty="0">
                <a:solidFill>
                  <a:srgbClr val="002949"/>
                </a:solidFill>
              </a:rPr>
              <a:t>9. Берназюк Ян. Правосуддя майбутнього: збереження незалежності та людяності в еру ШІ </a:t>
            </a:r>
            <a:r>
              <a:rPr lang="en-US" altLang="uk-UA" sz="1100" dirty="0">
                <a:solidFill>
                  <a:srgbClr val="002949"/>
                </a:solidFill>
                <a:hlinkClick r:id="rId10"/>
              </a:rPr>
              <a:t>https://court.gov.ua/storage/portal/supreme/161.%20Future_justice_independent_humane%20AI-era_bernaziuk%20%D0%B3%D0%BE%D1%82%D0%BE%D0%B2%D0%BE.pdf</a:t>
            </a:r>
            <a:r>
              <a:rPr lang="uk-UA" altLang="uk-UA" sz="1100" dirty="0">
                <a:solidFill>
                  <a:srgbClr val="002949"/>
                </a:solidFill>
              </a:rPr>
              <a:t> </a:t>
            </a:r>
          </a:p>
          <a:p>
            <a:pPr algn="just">
              <a:lnSpc>
                <a:spcPct val="100000"/>
              </a:lnSpc>
              <a:spcBef>
                <a:spcPts val="0"/>
              </a:spcBef>
              <a:spcAft>
                <a:spcPts val="0"/>
              </a:spcAft>
              <a:buNone/>
            </a:pPr>
            <a:r>
              <a:rPr lang="ru-RU" altLang="uk-UA" sz="1100" dirty="0">
                <a:solidFill>
                  <a:srgbClr val="002949"/>
                </a:solidFill>
              </a:rPr>
              <a:t>10. Берназюк Ян. Межі втручання у приватне життя в умовах загроз національній безпеці: стандарти і виклики для правосуддя</a:t>
            </a:r>
          </a:p>
          <a:p>
            <a:pPr algn="just">
              <a:lnSpc>
                <a:spcPct val="100000"/>
              </a:lnSpc>
              <a:spcBef>
                <a:spcPts val="0"/>
              </a:spcBef>
              <a:spcAft>
                <a:spcPts val="0"/>
              </a:spcAft>
              <a:buNone/>
            </a:pPr>
            <a:r>
              <a:rPr lang="ru-RU" altLang="uk-UA" sz="1100" dirty="0">
                <a:solidFill>
                  <a:srgbClr val="002949"/>
                </a:solidFill>
                <a:hlinkClick r:id="rId11"/>
              </a:rPr>
              <a:t>https://court.gov.ua/storage/portal/supreme/135.%20Limits_of_Interference_Private_Life_under_National_Security%20Threats_bernaziuk.pdf</a:t>
            </a:r>
            <a:r>
              <a:rPr lang="ru-RU" altLang="uk-UA" sz="1100" dirty="0">
                <a:solidFill>
                  <a:srgbClr val="002949"/>
                </a:solidFill>
              </a:rPr>
              <a:t> </a:t>
            </a:r>
          </a:p>
          <a:p>
            <a:pPr algn="just">
              <a:lnSpc>
                <a:spcPct val="100000"/>
              </a:lnSpc>
              <a:spcBef>
                <a:spcPts val="0"/>
              </a:spcBef>
              <a:spcAft>
                <a:spcPts val="0"/>
              </a:spcAft>
              <a:buNone/>
            </a:pPr>
            <a:r>
              <a:rPr lang="ru-RU" altLang="uk-UA" sz="1100" dirty="0">
                <a:solidFill>
                  <a:srgbClr val="002949"/>
                </a:solidFill>
              </a:rPr>
              <a:t>11. Берназюк Ян, Фонова Олена. Правосуддя 2035: між правом і кодом. Випуск № 18 подкастів НШСУ </a:t>
            </a:r>
            <a:r>
              <a:rPr lang="ru-RU" altLang="uk-UA" sz="1100" dirty="0">
                <a:solidFill>
                  <a:srgbClr val="002949"/>
                </a:solidFill>
                <a:hlinkClick r:id="rId12"/>
              </a:rPr>
              <a:t>https://youtu.be/UlghLhHV8os?si=nCpvAl5p5KP3tY_G</a:t>
            </a:r>
            <a:r>
              <a:rPr lang="ru-RU" altLang="uk-UA" sz="1100" dirty="0">
                <a:solidFill>
                  <a:srgbClr val="002949"/>
                </a:solidFill>
              </a:rPr>
              <a:t> </a:t>
            </a:r>
          </a:p>
          <a:p>
            <a:pPr algn="just">
              <a:lnSpc>
                <a:spcPct val="100000"/>
              </a:lnSpc>
              <a:spcBef>
                <a:spcPts val="0"/>
              </a:spcBef>
              <a:spcAft>
                <a:spcPts val="0"/>
              </a:spcAft>
              <a:buNone/>
            </a:pPr>
            <a:r>
              <a:rPr lang="ru-RU" altLang="uk-UA" sz="1100" dirty="0">
                <a:solidFill>
                  <a:srgbClr val="002949"/>
                </a:solidFill>
              </a:rPr>
              <a:t>12. Штучний інтелект у роботі адвоката та судовому процесі: можливості, межі, відповідальність </a:t>
            </a:r>
            <a:r>
              <a:rPr lang="ru-RU" altLang="uk-UA" sz="1100" dirty="0">
                <a:solidFill>
                  <a:srgbClr val="002949"/>
                </a:solidFill>
                <a:hlinkClick r:id="rId13"/>
              </a:rPr>
              <a:t>https://youtu.be/-qJ2FCeOEWQ</a:t>
            </a:r>
            <a:endParaRPr lang="ru-RU" altLang="uk-UA" sz="1100" dirty="0">
              <a:solidFill>
                <a:srgbClr val="002949"/>
              </a:solidFill>
            </a:endParaRPr>
          </a:p>
          <a:p>
            <a:pPr algn="just">
              <a:lnSpc>
                <a:spcPct val="100000"/>
              </a:lnSpc>
              <a:spcBef>
                <a:spcPts val="0"/>
              </a:spcBef>
              <a:spcAft>
                <a:spcPts val="0"/>
              </a:spcAft>
              <a:buNone/>
            </a:pPr>
            <a:r>
              <a:rPr lang="ru-RU" altLang="uk-UA" sz="1100" dirty="0">
                <a:solidFill>
                  <a:srgbClr val="002949"/>
                </a:solidFill>
              </a:rPr>
              <a:t>13. </a:t>
            </a:r>
            <a:r>
              <a:rPr lang="uk-UA" altLang="uk-UA" sz="1100" dirty="0">
                <a:solidFill>
                  <a:srgbClr val="002949"/>
                </a:solidFill>
              </a:rPr>
              <a:t>Коментар до статті 16 (використання суддею </a:t>
            </a:r>
            <a:r>
              <a:rPr lang="ru-RU" altLang="uk-UA" sz="1100" dirty="0">
                <a:solidFill>
                  <a:srgbClr val="002949"/>
                </a:solidFill>
              </a:rPr>
              <a:t>технологій ШІ) Кодексу суддівської етики </a:t>
            </a:r>
            <a:r>
              <a:rPr lang="ru-RU" altLang="uk-UA" sz="1100" dirty="0">
                <a:solidFill>
                  <a:srgbClr val="002949"/>
                </a:solidFill>
                <a:hlinkClick r:id="rId14"/>
              </a:rPr>
              <a:t>https://constitutionalist.com.ua/komentar-do-statti-16-vykorystannia-suddeiu-tekhnolohij-shi-kodeksu-suddivskoi-etyky</a:t>
            </a:r>
            <a:r>
              <a:rPr lang="ru-RU" altLang="uk-UA" sz="1100" dirty="0">
                <a:solidFill>
                  <a:srgbClr val="002949"/>
                </a:solidFill>
              </a:rPr>
              <a:t> </a:t>
            </a:r>
            <a:endParaRPr lang="ru-RU" altLang="uk-UA" sz="1100" dirty="0" smtClean="0">
              <a:solidFill>
                <a:srgbClr val="002949"/>
              </a:solidFill>
            </a:endParaRPr>
          </a:p>
          <a:p>
            <a:pPr algn="just">
              <a:lnSpc>
                <a:spcPct val="100000"/>
              </a:lnSpc>
              <a:spcBef>
                <a:spcPts val="0"/>
              </a:spcBef>
              <a:spcAft>
                <a:spcPts val="0"/>
              </a:spcAft>
              <a:buNone/>
            </a:pPr>
            <a:r>
              <a:rPr lang="uk-UA" altLang="uk-UA" sz="1100" dirty="0" smtClean="0">
                <a:solidFill>
                  <a:srgbClr val="002949"/>
                </a:solidFill>
              </a:rPr>
              <a:t>14. </a:t>
            </a:r>
            <a:r>
              <a:rPr lang="en-US" sz="1100" dirty="0">
                <a:ea typeface="Roboto Condensed Light" panose="02000000000000000000" pitchFamily="2" charset="0"/>
                <a:cs typeface="Times New Roman" panose="02020603050405020304" pitchFamily="18" charset="0"/>
              </a:rPr>
              <a:t>Bernaziuk Ian </a:t>
            </a:r>
            <a:r>
              <a:rPr lang="en-US" altLang="uk-UA" sz="1100" dirty="0" smtClean="0">
                <a:solidFill>
                  <a:srgbClr val="002949"/>
                </a:solidFill>
              </a:rPr>
              <a:t>Integration </a:t>
            </a:r>
            <a:r>
              <a:rPr lang="en-US" altLang="uk-UA" sz="1100" dirty="0">
                <a:solidFill>
                  <a:srgbClr val="002949"/>
                </a:solidFill>
              </a:rPr>
              <a:t>of AI into the Justice System of Ukraine: Normative Boundaries, Technological Sovereignty, and Case-Law https://</a:t>
            </a:r>
            <a:r>
              <a:rPr lang="en-US" altLang="uk-UA" sz="1100" dirty="0" smtClean="0">
                <a:solidFill>
                  <a:srgbClr val="002949"/>
                </a:solidFill>
              </a:rPr>
              <a:t>court.gov.ua/storage/portal/supreme/prezent2026/182_Integration_AI_into_Ukraine%E2%80%99s_Justice_System_bernaziuk.pdf  </a:t>
            </a:r>
            <a:endParaRPr lang="uk-UA" altLang="uk-UA" sz="1100" dirty="0" smtClean="0">
              <a:solidFill>
                <a:srgbClr val="002949"/>
              </a:solidFill>
            </a:endParaRPr>
          </a:p>
          <a:p>
            <a:pPr algn="just">
              <a:lnSpc>
                <a:spcPct val="100000"/>
              </a:lnSpc>
              <a:spcBef>
                <a:spcPts val="0"/>
              </a:spcBef>
              <a:spcAft>
                <a:spcPts val="0"/>
              </a:spcAft>
              <a:buNone/>
            </a:pPr>
            <a:r>
              <a:rPr lang="uk-UA" sz="1100" dirty="0" smtClean="0">
                <a:solidFill>
                  <a:srgbClr val="002949"/>
                </a:solidFill>
                <a:ea typeface="Roboto Condensed Light" panose="02000000000000000000" pitchFamily="2" charset="0"/>
                <a:cs typeface="Times New Roman" panose="02020603050405020304" pitchFamily="18" charset="0"/>
              </a:rPr>
              <a:t>15. </a:t>
            </a:r>
            <a:r>
              <a:rPr lang="en-US" sz="1100" dirty="0" smtClean="0">
                <a:ea typeface="Roboto Condensed Light" panose="02000000000000000000" pitchFamily="2" charset="0"/>
                <a:cs typeface="Times New Roman" panose="02020603050405020304" pitchFamily="18" charset="0"/>
              </a:rPr>
              <a:t>Bernaziuk </a:t>
            </a:r>
            <a:r>
              <a:rPr lang="en-US" sz="1100" dirty="0">
                <a:ea typeface="Roboto Condensed Light" panose="02000000000000000000" pitchFamily="2" charset="0"/>
                <a:cs typeface="Times New Roman" panose="02020603050405020304" pitchFamily="18" charset="0"/>
              </a:rPr>
              <a:t>Ian </a:t>
            </a:r>
            <a:r>
              <a:rPr lang="en-US" altLang="uk-UA" sz="1100" dirty="0" smtClean="0">
                <a:solidFill>
                  <a:srgbClr val="002949"/>
                </a:solidFill>
              </a:rPr>
              <a:t>Educational </a:t>
            </a:r>
            <a:r>
              <a:rPr lang="en-US" altLang="uk-UA" sz="1100" dirty="0">
                <a:solidFill>
                  <a:srgbClr val="002949"/>
                </a:solidFill>
              </a:rPr>
              <a:t>and Practice-Oriented Initiatives: Preparing the Judiciary of Ukraine for the Age of </a:t>
            </a:r>
            <a:r>
              <a:rPr lang="en-US" altLang="uk-UA" sz="1100" dirty="0" smtClean="0">
                <a:solidFill>
                  <a:srgbClr val="002949"/>
                </a:solidFill>
              </a:rPr>
              <a:t>AI </a:t>
            </a:r>
            <a:r>
              <a:rPr lang="uk-UA" altLang="uk-UA" sz="1100" dirty="0" smtClean="0">
                <a:solidFill>
                  <a:srgbClr val="002949"/>
                </a:solidFill>
              </a:rPr>
              <a:t> </a:t>
            </a:r>
            <a:r>
              <a:rPr lang="en-US" altLang="uk-UA" sz="1100" dirty="0" smtClean="0">
                <a:solidFill>
                  <a:srgbClr val="002949"/>
                </a:solidFill>
                <a:hlinkClick r:id="rId15"/>
              </a:rPr>
              <a:t>https</a:t>
            </a:r>
            <a:r>
              <a:rPr lang="en-US" altLang="uk-UA" sz="1100" dirty="0">
                <a:solidFill>
                  <a:srgbClr val="002949"/>
                </a:solidFill>
                <a:hlinkClick r:id="rId15"/>
              </a:rPr>
              <a:t>://</a:t>
            </a:r>
            <a:r>
              <a:rPr lang="en-US" altLang="uk-UA" sz="1100" dirty="0" smtClean="0">
                <a:solidFill>
                  <a:srgbClr val="002949"/>
                </a:solidFill>
                <a:hlinkClick r:id="rId15"/>
              </a:rPr>
              <a:t>court.gov.ua/storage/portal/supreme/prezent2026/183_Preparing_Ukrainian_Judges_for_AI_bernaziuk.pdf</a:t>
            </a:r>
            <a:r>
              <a:rPr lang="uk-UA" altLang="uk-UA" sz="1100" dirty="0" smtClean="0">
                <a:solidFill>
                  <a:srgbClr val="002949"/>
                </a:solidFill>
              </a:rPr>
              <a:t> </a:t>
            </a:r>
            <a:r>
              <a:rPr lang="en-US" altLang="uk-UA" sz="1100" dirty="0" smtClean="0">
                <a:solidFill>
                  <a:srgbClr val="002949"/>
                </a:solidFill>
              </a:rPr>
              <a:t>  </a:t>
            </a:r>
            <a:endParaRPr lang="en-US" altLang="uk-UA" sz="1100" dirty="0">
              <a:solidFill>
                <a:srgbClr val="002949"/>
              </a:solidFill>
            </a:endParaRPr>
          </a:p>
          <a:p>
            <a:pPr algn="just">
              <a:lnSpc>
                <a:spcPct val="100000"/>
              </a:lnSpc>
              <a:spcBef>
                <a:spcPts val="0"/>
              </a:spcBef>
              <a:spcAft>
                <a:spcPts val="0"/>
              </a:spcAft>
              <a:buNone/>
            </a:pPr>
            <a:r>
              <a:rPr lang="ru-RU" altLang="uk-UA" sz="1100" dirty="0" smtClean="0">
                <a:solidFill>
                  <a:srgbClr val="002949"/>
                </a:solidFill>
              </a:rPr>
              <a:t>16. Берназюк Ян. Примирення </a:t>
            </a:r>
            <a:r>
              <a:rPr lang="ru-RU" altLang="uk-UA" sz="1100" dirty="0">
                <a:solidFill>
                  <a:srgbClr val="002949"/>
                </a:solidFill>
              </a:rPr>
              <a:t>та медіація як інструменти ефективного захисту в адміністративному судочинстві </a:t>
            </a:r>
            <a:r>
              <a:rPr lang="en-US" altLang="uk-UA" sz="1100" dirty="0">
                <a:solidFill>
                  <a:srgbClr val="002949"/>
                </a:solidFill>
                <a:hlinkClick r:id="rId16"/>
              </a:rPr>
              <a:t>https://</a:t>
            </a:r>
            <a:r>
              <a:rPr lang="en-US" altLang="uk-UA" sz="1100" dirty="0" smtClean="0">
                <a:solidFill>
                  <a:srgbClr val="002949"/>
                </a:solidFill>
                <a:hlinkClick r:id="rId16"/>
              </a:rPr>
              <a:t>court.gov.ua/storage/portal/supreme/prezent2026/184_Conciliation_mediation_effective_remedies_bernaziuk.pdf</a:t>
            </a:r>
            <a:r>
              <a:rPr lang="uk-UA" altLang="uk-UA" sz="1100" dirty="0" smtClean="0">
                <a:solidFill>
                  <a:srgbClr val="002949"/>
                </a:solidFill>
              </a:rPr>
              <a:t> </a:t>
            </a:r>
            <a:endParaRPr lang="en-US" altLang="uk-UA" sz="1100" dirty="0">
              <a:solidFill>
                <a:srgbClr val="002949"/>
              </a:solidFill>
            </a:endParaRPr>
          </a:p>
          <a:p>
            <a:pPr algn="just">
              <a:lnSpc>
                <a:spcPct val="100000"/>
              </a:lnSpc>
              <a:spcBef>
                <a:spcPts val="0"/>
              </a:spcBef>
              <a:spcAft>
                <a:spcPts val="0"/>
              </a:spcAft>
              <a:buNone/>
            </a:pPr>
            <a:r>
              <a:rPr lang="uk-UA" altLang="uk-UA" sz="1100" dirty="0" smtClean="0">
                <a:solidFill>
                  <a:srgbClr val="002949"/>
                </a:solidFill>
              </a:rPr>
              <a:t>17. </a:t>
            </a:r>
            <a:r>
              <a:rPr lang="en-US" sz="1100" dirty="0">
                <a:ea typeface="Roboto Condensed Light" panose="02000000000000000000" pitchFamily="2" charset="0"/>
                <a:cs typeface="Times New Roman" panose="02020603050405020304" pitchFamily="18" charset="0"/>
              </a:rPr>
              <a:t>Bernaziuk Ian </a:t>
            </a:r>
            <a:r>
              <a:rPr lang="en-US" altLang="uk-UA" sz="1100" dirty="0" smtClean="0">
                <a:solidFill>
                  <a:srgbClr val="002949"/>
                </a:solidFill>
              </a:rPr>
              <a:t>Sovereign </a:t>
            </a:r>
            <a:r>
              <a:rPr lang="en-US" altLang="uk-UA" sz="1100" dirty="0">
                <a:solidFill>
                  <a:srgbClr val="002949"/>
                </a:solidFill>
              </a:rPr>
              <a:t>AI: From a Technological Idea to a Matter of State Resilience </a:t>
            </a:r>
            <a:r>
              <a:rPr lang="en-US" altLang="uk-UA" sz="1100" dirty="0">
                <a:solidFill>
                  <a:srgbClr val="002949"/>
                </a:solidFill>
                <a:hlinkClick r:id="rId17"/>
              </a:rPr>
              <a:t>https://</a:t>
            </a:r>
            <a:r>
              <a:rPr lang="en-US" altLang="uk-UA" sz="1100" dirty="0" smtClean="0">
                <a:solidFill>
                  <a:srgbClr val="002949"/>
                </a:solidFill>
                <a:hlinkClick r:id="rId17"/>
              </a:rPr>
              <a:t>constitutionalist.com.ua/sovereign-ai-from-a-technological-idea-to-a-matter-of-state-resilience</a:t>
            </a:r>
            <a:r>
              <a:rPr lang="uk-UA" altLang="uk-UA" sz="1100" dirty="0" smtClean="0">
                <a:solidFill>
                  <a:srgbClr val="002949"/>
                </a:solidFill>
              </a:rPr>
              <a:t> </a:t>
            </a:r>
            <a:r>
              <a:rPr lang="en-US" altLang="uk-UA" sz="1100" dirty="0" smtClean="0">
                <a:solidFill>
                  <a:srgbClr val="002949"/>
                </a:solidFill>
              </a:rPr>
              <a:t> </a:t>
            </a:r>
            <a:endParaRPr lang="en-US" altLang="uk-UA" sz="1100" dirty="0">
              <a:solidFill>
                <a:srgbClr val="002949"/>
              </a:solidFill>
            </a:endParaRPr>
          </a:p>
          <a:p>
            <a:pPr algn="just">
              <a:lnSpc>
                <a:spcPct val="100000"/>
              </a:lnSpc>
              <a:spcBef>
                <a:spcPts val="0"/>
              </a:spcBef>
              <a:spcAft>
                <a:spcPts val="0"/>
              </a:spcAft>
              <a:buNone/>
            </a:pPr>
            <a:endParaRPr lang="en-US" altLang="uk-UA" sz="1300" dirty="0">
              <a:solidFill>
                <a:srgbClr val="002949"/>
              </a:solidFill>
            </a:endParaRPr>
          </a:p>
        </p:txBody>
      </p:sp>
      <p:sp>
        <p:nvSpPr>
          <p:cNvPr id="4" name="Сувій: горизонтальний 3">
            <a:extLst>
              <a:ext uri="{FF2B5EF4-FFF2-40B4-BE49-F238E27FC236}">
                <a16:creationId xmlns:a16="http://schemas.microsoft.com/office/drawing/2014/main" id="{0506264A-CA60-1228-9A4D-4409394511AB}"/>
              </a:ext>
            </a:extLst>
          </p:cNvPr>
          <p:cNvSpPr/>
          <p:nvPr/>
        </p:nvSpPr>
        <p:spPr>
          <a:xfrm>
            <a:off x="780176" y="210312"/>
            <a:ext cx="9873934" cy="406452"/>
          </a:xfrm>
          <a:prstGeom prst="horizontalScroll">
            <a:avLst>
              <a:gd name="adj" fmla="val 25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80340"/>
            <a:r>
              <a:rPr lang="uk-UA" sz="2400" dirty="0">
                <a:solidFill>
                  <a:srgbClr val="004E9E"/>
                </a:solidFill>
                <a:effectLst/>
                <a:latin typeface="Roboto Condensed Light" panose="02000000000000000000" pitchFamily="2" charset="0"/>
                <a:ea typeface="Roboto Condensed Light" panose="02000000000000000000" pitchFamily="2" charset="0"/>
              </a:rPr>
              <a:t>ДОДАТКОВІ ДЖЕРЕЛА</a:t>
            </a:r>
          </a:p>
        </p:txBody>
      </p:sp>
      <p:sp>
        <p:nvSpPr>
          <p:cNvPr id="5" name="Text Placeholder 2">
            <a:extLst>
              <a:ext uri="{FF2B5EF4-FFF2-40B4-BE49-F238E27FC236}">
                <a16:creationId xmlns:a16="http://schemas.microsoft.com/office/drawing/2014/main" id="{2DE07478-08E0-39ED-2AB9-B99B5D34639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sp>
        <p:nvSpPr>
          <p:cNvPr id="6" name="Slide Number Placeholder 3">
            <a:extLst>
              <a:ext uri="{FF2B5EF4-FFF2-40B4-BE49-F238E27FC236}">
                <a16:creationId xmlns:a16="http://schemas.microsoft.com/office/drawing/2014/main" id="{563E06CB-6092-36E9-3C6A-1B4FF6B9C18F}"/>
              </a:ext>
            </a:extLst>
          </p:cNvPr>
          <p:cNvSpPr>
            <a:spLocks noGrp="1"/>
          </p:cNvSpPr>
          <p:nvPr>
            <p:ph type="sldNum" sz="quarter" idx="12"/>
          </p:nvPr>
        </p:nvSpPr>
        <p:spPr>
          <a:xfrm>
            <a:off x="9267351" y="5995665"/>
            <a:ext cx="2404944" cy="402652"/>
          </a:xfrm>
        </p:spPr>
        <p:txBody>
          <a:bodyPr/>
          <a:lstStyle/>
          <a:p>
            <a:fld id="{0028107A-3699-427E-AA78-C770AD5EC5EB}" type="slidenum">
              <a:rPr lang="uk-UA" sz="1400" smtClean="0">
                <a:solidFill>
                  <a:srgbClr val="002949"/>
                </a:solidFill>
              </a:rPr>
              <a:t>33</a:t>
            </a:fld>
            <a:endParaRPr lang="en-US" sz="1400" dirty="0">
              <a:solidFill>
                <a:srgbClr val="002949"/>
              </a:solidFill>
            </a:endParaRPr>
          </a:p>
        </p:txBody>
      </p:sp>
      <p:cxnSp>
        <p:nvCxnSpPr>
          <p:cNvPr id="7" name="Прямая соединительная линия 6">
            <a:extLst>
              <a:ext uri="{FF2B5EF4-FFF2-40B4-BE49-F238E27FC236}">
                <a16:creationId xmlns:a16="http://schemas.microsoft.com/office/drawing/2014/main" id="{EF77FF37-91C3-30E3-2BE3-BEC355FD7E70}"/>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8" name="Text Placeholder 2">
            <a:extLst>
              <a:ext uri="{FF2B5EF4-FFF2-40B4-BE49-F238E27FC236}">
                <a16:creationId xmlns:a16="http://schemas.microsoft.com/office/drawing/2014/main" id="{53015FB7-0082-4B91-F218-B1310B023C9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ШІ та досудове врегулювання спорів: нова архітектура доступу до правосуддя</a:t>
            </a:r>
            <a:endParaRPr lang="uk-UA" altLang="uk-UA" dirty="0">
              <a:solidFill>
                <a:srgbClr val="002949"/>
              </a:solidFill>
            </a:endParaRPr>
          </a:p>
        </p:txBody>
      </p:sp>
    </p:spTree>
    <p:extLst>
      <p:ext uri="{BB962C8B-B14F-4D97-AF65-F5344CB8AC3E}">
        <p14:creationId xmlns:p14="http://schemas.microsoft.com/office/powerpoint/2010/main" val="1320703601"/>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pic>
        <p:nvPicPr>
          <p:cNvPr id="5"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587375" y="584200"/>
            <a:ext cx="1232064" cy="1510617"/>
          </a:xfrm>
          <a:prstGeom prst="rect">
            <a:avLst/>
          </a:prstGeom>
        </p:spPr>
      </p:pic>
      <p:sp>
        <p:nvSpPr>
          <p:cNvPr id="6" name="TextBox 5">
            <a:extLst>
              <a:ext uri="{FF2B5EF4-FFF2-40B4-BE49-F238E27FC236}">
                <a16:creationId xmlns:a16="http://schemas.microsoft.com/office/drawing/2014/main" id="{234FC462-91EA-4801-A062-F8D36BEF3FCA}"/>
              </a:ext>
            </a:extLst>
          </p:cNvPr>
          <p:cNvSpPr txBox="1">
            <a:spLocks noChangeArrowheads="1"/>
          </p:cNvSpPr>
          <p:nvPr/>
        </p:nvSpPr>
        <p:spPr bwMode="auto">
          <a:xfrm>
            <a:off x="482525" y="5569506"/>
            <a:ext cx="493328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Дякую за увагу</a:t>
            </a:r>
            <a:r>
              <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a:t>
            </a:r>
            <a:endPar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cxnSp>
        <p:nvCxnSpPr>
          <p:cNvPr id="7" name="Пряма сполучна лінія 2">
            <a:extLst>
              <a:ext uri="{FF2B5EF4-FFF2-40B4-BE49-F238E27FC236}">
                <a16:creationId xmlns:a16="http://schemas.microsoft.com/office/drawing/2014/main" id="{89431B16-B8A7-4491-BBE3-19389F18F114}"/>
              </a:ext>
            </a:extLst>
          </p:cNvPr>
          <p:cNvCxnSpPr>
            <a:cxnSpLocks/>
          </p:cNvCxnSpPr>
          <p:nvPr/>
        </p:nvCxnSpPr>
        <p:spPr>
          <a:xfrm>
            <a:off x="587375" y="5477773"/>
            <a:ext cx="90716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Місце для номера слайда 1">
            <a:extLst>
              <a:ext uri="{FF2B5EF4-FFF2-40B4-BE49-F238E27FC236}">
                <a16:creationId xmlns:a16="http://schemas.microsoft.com/office/drawing/2014/main" id="{5AE18610-062B-FEA4-3C53-2BB8686D94BF}"/>
              </a:ext>
            </a:extLst>
          </p:cNvPr>
          <p:cNvSpPr>
            <a:spLocks noGrp="1"/>
          </p:cNvSpPr>
          <p:nvPr>
            <p:ph type="sldNum" sz="quarter" idx="12"/>
          </p:nvPr>
        </p:nvSpPr>
        <p:spPr/>
        <p:txBody>
          <a:bodyPr/>
          <a:lstStyle/>
          <a:p>
            <a:pPr>
              <a:defRPr/>
            </a:pPr>
            <a:fld id="{AF12A4B8-FBE2-42FD-8F7C-E331D756A450}" type="slidenum">
              <a:rPr lang="uk-UA" altLang="uk-UA" smtClean="0">
                <a:solidFill>
                  <a:srgbClr val="002949"/>
                </a:solidFill>
              </a:rPr>
              <a:pPr>
                <a:defRPr/>
              </a:pPr>
              <a:t>34</a:t>
            </a:fld>
            <a:endParaRPr lang="uk-UA" altLang="uk-UA" dirty="0">
              <a:solidFill>
                <a:srgbClr val="002949"/>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587037" y="377506"/>
            <a:ext cx="11085258" cy="897621"/>
          </a:xfrm>
        </p:spPr>
        <p:txBody>
          <a:bodyPr/>
          <a:lstStyle/>
          <a:p>
            <a:pPr algn="ctr"/>
            <a:r>
              <a:rPr lang="en-US" sz="3600" b="1" dirty="0" smtClean="0">
                <a:solidFill>
                  <a:srgbClr val="004E9E"/>
                </a:solidFill>
                <a:ea typeface="Roboto Condensed Light" panose="02000000000000000000" pitchFamily="2" charset="0"/>
                <a:cs typeface="Times New Roman" panose="02020603050405020304" pitchFamily="18" charset="0"/>
              </a:rPr>
              <a:t>Guidelines </a:t>
            </a:r>
            <a:r>
              <a:rPr lang="en-US" sz="3600" b="1" dirty="0">
                <a:solidFill>
                  <a:srgbClr val="004E9E"/>
                </a:solidFill>
                <a:ea typeface="Roboto Condensed Light" panose="02000000000000000000" pitchFamily="2" charset="0"/>
                <a:cs typeface="Times New Roman" panose="02020603050405020304" pitchFamily="18" charset="0"/>
              </a:rPr>
              <a:t>on the Use of Generative Artificial Intelligence for Courts, CEPEJ(2025)18Final</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559672"/>
            <a:ext cx="11395494" cy="4305106"/>
          </a:xfrm>
        </p:spPr>
        <p:txBody>
          <a:bodyPr/>
          <a:lstStyle/>
          <a:p>
            <a:pPr indent="0" algn="just">
              <a:lnSpc>
                <a:spcPct val="100000"/>
              </a:lnSpc>
              <a:spcBef>
                <a:spcPts val="0"/>
              </a:spcBef>
              <a:spcAft>
                <a:spcPts val="0"/>
              </a:spcAft>
              <a:buNone/>
            </a:pPr>
            <a:r>
              <a:rPr lang="uk-UA" sz="2700" dirty="0" smtClean="0"/>
              <a:t>Здійснення судової влади є виключною відповідальністю судів. Ефективний доступ до судді як людини має бути гарантований завжди; результати роботи генеративного ШІ </a:t>
            </a:r>
            <a:r>
              <a:rPr lang="uk-UA" sz="2700" dirty="0"/>
              <a:t>мають виключно рекомендаційний </a:t>
            </a:r>
            <a:r>
              <a:rPr lang="uk-UA" sz="2700" dirty="0" smtClean="0"/>
              <a:t>характер.</a:t>
            </a:r>
          </a:p>
          <a:p>
            <a:pPr indent="0" algn="just">
              <a:lnSpc>
                <a:spcPct val="100000"/>
              </a:lnSpc>
              <a:spcBef>
                <a:spcPts val="0"/>
              </a:spcBef>
              <a:spcAft>
                <a:spcPts val="0"/>
              </a:spcAft>
              <a:buNone/>
            </a:pPr>
            <a:endParaRPr lang="uk-UA" sz="2700" i="1"/>
          </a:p>
          <a:p>
            <a:pPr indent="0" algn="just">
              <a:lnSpc>
                <a:spcPct val="100000"/>
              </a:lnSpc>
              <a:spcBef>
                <a:spcPts val="0"/>
              </a:spcBef>
              <a:spcAft>
                <a:spcPts val="0"/>
              </a:spcAft>
              <a:buNone/>
            </a:pPr>
            <a:r>
              <a:rPr lang="uk-UA" sz="2700" i="1" smtClean="0"/>
              <a:t>Досудове </a:t>
            </a:r>
            <a:r>
              <a:rPr lang="uk-UA" sz="2700" i="1" dirty="0" smtClean="0"/>
              <a:t>врегулювання спорів за допомогою ШІ є корисним інструментом для попереднього аналізу конфлікту, структурування позицій сторін або моделювання тексту мирової угоди. Проте така система не може перетворюватися на автономний «цифровий суд» чи обов’язковий процесуальний фільтр. Нова архітектура доступу до правосуддя має будуватися навколо людини-судді, а не навколо алгоритму.</a:t>
            </a: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uk-UA" altLang="uk-UA" dirty="0" smtClean="0">
                <a:solidFill>
                  <a:srgbClr val="002949"/>
                </a:solidFill>
              </a:rPr>
              <a:t>ШІ та досудове врегулювання спорів: нова архітектура доступу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4</a:t>
            </a:fld>
            <a:endParaRPr lang="en-US" sz="1400" dirty="0">
              <a:solidFill>
                <a:srgbClr val="002949"/>
              </a:solidFill>
            </a:endParaRPr>
          </a:p>
        </p:txBody>
      </p:sp>
    </p:spTree>
    <p:extLst>
      <p:ext uri="{BB962C8B-B14F-4D97-AF65-F5344CB8AC3E}">
        <p14:creationId xmlns:p14="http://schemas.microsoft.com/office/powerpoint/2010/main" val="1482061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587036" y="377506"/>
            <a:ext cx="11136262" cy="897621"/>
          </a:xfrm>
        </p:spPr>
        <p:txBody>
          <a:bodyPr/>
          <a:lstStyle/>
          <a:p>
            <a:pPr algn="ctr"/>
            <a:r>
              <a:rPr lang="en-US" sz="3600" b="1" dirty="0" smtClean="0">
                <a:solidFill>
                  <a:srgbClr val="004E9E"/>
                </a:solidFill>
                <a:ea typeface="Roboto Condensed Light" panose="02000000000000000000" pitchFamily="2" charset="0"/>
                <a:cs typeface="Times New Roman" panose="02020603050405020304" pitchFamily="18" charset="0"/>
              </a:rPr>
              <a:t>Guidelines </a:t>
            </a:r>
            <a:r>
              <a:rPr lang="en-US" sz="3600" b="1" dirty="0">
                <a:solidFill>
                  <a:srgbClr val="004E9E"/>
                </a:solidFill>
                <a:ea typeface="Roboto Condensed Light" panose="02000000000000000000" pitchFamily="2" charset="0"/>
                <a:cs typeface="Times New Roman" panose="02020603050405020304" pitchFamily="18" charset="0"/>
              </a:rPr>
              <a:t>on the Use of Generative Artificial Intelligence for Courts, CEPEJ(2025)18Final</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2700" dirty="0" smtClean="0"/>
              <a:t>Використання генеративного ШІ в судових системах має ґрунтуватися на принципах прозорості, пояснюваності алгоритмічних міркувань, правової визначеності та ефективного людського нагляду.</a:t>
            </a:r>
          </a:p>
          <a:p>
            <a:pPr indent="0" algn="just">
              <a:lnSpc>
                <a:spcPct val="100000"/>
              </a:lnSpc>
              <a:spcBef>
                <a:spcPts val="0"/>
              </a:spcBef>
              <a:spcAft>
                <a:spcPts val="0"/>
              </a:spcAft>
              <a:buNone/>
            </a:pPr>
            <a:endParaRPr lang="uk-UA" sz="600" dirty="0" smtClean="0"/>
          </a:p>
          <a:p>
            <a:pPr indent="0" algn="just">
              <a:lnSpc>
                <a:spcPct val="100000"/>
              </a:lnSpc>
              <a:spcBef>
                <a:spcPts val="0"/>
              </a:spcBef>
              <a:spcAft>
                <a:spcPts val="0"/>
              </a:spcAft>
              <a:buNone/>
            </a:pPr>
            <a:r>
              <a:rPr lang="uk-UA" sz="2700" i="1" dirty="0" smtClean="0"/>
              <a:t>Коли ШІ пропонує сторонам варіант мирової угоди або прогнозує перспективи судового розгляду, така рекомендація повинна бути повністю прозорою. Користувачам має бути зрозуміло: на яких даних ґрунтується висновок, які правові критерії враховано та які обмеження має цей результат. «Непояснюваний ШІ» (ефект чорної скриньки) у досудовому врегулюванні створює ризик прихованого процедурного примусу, особливо щодо слабшої сторони спору.</a:t>
            </a: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uk-UA" altLang="uk-UA" dirty="0" smtClean="0">
                <a:solidFill>
                  <a:srgbClr val="002949"/>
                </a:solidFill>
              </a:rPr>
              <a:t>ШІ та досудове врегулювання спорів: нова архітектура доступу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5</a:t>
            </a:fld>
            <a:endParaRPr lang="en-US" sz="1400" dirty="0">
              <a:solidFill>
                <a:srgbClr val="002949"/>
              </a:solidFill>
            </a:endParaRPr>
          </a:p>
        </p:txBody>
      </p:sp>
    </p:spTree>
    <p:extLst>
      <p:ext uri="{BB962C8B-B14F-4D97-AF65-F5344CB8AC3E}">
        <p14:creationId xmlns:p14="http://schemas.microsoft.com/office/powerpoint/2010/main" val="3828351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7"/>
            <a:ext cx="10515600" cy="695156"/>
          </a:xfrm>
        </p:spPr>
        <p:txBody>
          <a:bodyPr/>
          <a:lstStyle/>
          <a:p>
            <a:pPr algn="ctr"/>
            <a:r>
              <a:rPr lang="en-US" sz="3600" b="1" dirty="0" smtClean="0">
                <a:solidFill>
                  <a:srgbClr val="004E9E"/>
                </a:solidFill>
                <a:ea typeface="Roboto Condensed Light" panose="02000000000000000000" pitchFamily="2" charset="0"/>
                <a:cs typeface="Times New Roman" panose="02020603050405020304" pitchFamily="18" charset="0"/>
              </a:rPr>
              <a:t>Checklist </a:t>
            </a:r>
            <a:r>
              <a:rPr lang="en-US" sz="3600" b="1" dirty="0">
                <a:solidFill>
                  <a:srgbClr val="004E9E"/>
                </a:solidFill>
                <a:ea typeface="Roboto Condensed Light" panose="02000000000000000000" pitchFamily="2" charset="0"/>
                <a:cs typeface="Times New Roman" panose="02020603050405020304" pitchFamily="18" charset="0"/>
              </a:rPr>
              <a:t>for Promoting Access to Justice, CEPEJ(2025)16</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230922"/>
            <a:ext cx="11395494" cy="4633855"/>
          </a:xfrm>
        </p:spPr>
        <p:txBody>
          <a:bodyPr/>
          <a:lstStyle/>
          <a:p>
            <a:pPr indent="0" algn="just">
              <a:lnSpc>
                <a:spcPct val="100000"/>
              </a:lnSpc>
              <a:spcBef>
                <a:spcPts val="0"/>
              </a:spcBef>
              <a:spcAft>
                <a:spcPts val="0"/>
              </a:spcAft>
              <a:buNone/>
            </a:pPr>
            <a:r>
              <a:rPr lang="uk-UA" sz="2600" dirty="0"/>
              <a:t>Доступ до правосуддя означає спроможність особи ініціювати та захистити </a:t>
            </a:r>
            <a:r>
              <a:rPr lang="uk-UA" sz="2600" dirty="0" smtClean="0"/>
              <a:t>свої інтереси перед </a:t>
            </a:r>
            <a:r>
              <a:rPr lang="uk-UA" sz="2600" dirty="0"/>
              <a:t>незалежним і безстороннім судом. Доступ до інформації, ранньої правової допомоги та альтернативних способів вирішення спорів (</a:t>
            </a:r>
            <a:r>
              <a:rPr lang="en-US" sz="2600" dirty="0"/>
              <a:t>ADR) </a:t>
            </a:r>
            <a:r>
              <a:rPr lang="uk-UA" sz="2600" dirty="0"/>
              <a:t>є необхідною умовою реалізації гарантій справедливого суду</a:t>
            </a:r>
            <a:r>
              <a:rPr lang="uk-UA" sz="2600" dirty="0" smtClean="0"/>
              <a:t>.</a:t>
            </a:r>
          </a:p>
          <a:p>
            <a:pPr indent="0" algn="just">
              <a:lnSpc>
                <a:spcPct val="100000"/>
              </a:lnSpc>
              <a:spcBef>
                <a:spcPts val="0"/>
              </a:spcBef>
              <a:spcAft>
                <a:spcPts val="0"/>
              </a:spcAft>
              <a:buNone/>
            </a:pPr>
            <a:endParaRPr lang="uk-UA" sz="1200" dirty="0"/>
          </a:p>
          <a:p>
            <a:pPr indent="0" algn="just">
              <a:lnSpc>
                <a:spcPct val="100000"/>
              </a:lnSpc>
              <a:spcBef>
                <a:spcPts val="0"/>
              </a:spcBef>
              <a:spcAft>
                <a:spcPts val="0"/>
              </a:spcAft>
              <a:buNone/>
            </a:pPr>
            <a:r>
              <a:rPr lang="uk-UA" sz="2600" i="1" dirty="0" smtClean="0"/>
              <a:t>Платформи </a:t>
            </a:r>
            <a:r>
              <a:rPr lang="en-US" sz="2600" i="1" dirty="0"/>
              <a:t>ODR </a:t>
            </a:r>
            <a:r>
              <a:rPr lang="uk-UA" sz="2600" i="1" dirty="0"/>
              <a:t>та ШІ-медіація мають оцінюватися не лише за критерієм швидкості, а насамперед за якістю забезпечення реального доступу до правосуддя. Якщо цифрова платформа допомагає особі усвідомити свої права, отримати первинну правову орієнтацію та добровільно врегулювати спір — вона посилює доступ до правосуддя. Якщо ж вона штучно ускладнює чи відтерміновує право на звернення до суду — вона суперечить самій ідеї правосуддя.</a:t>
            </a: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uk-UA" altLang="uk-UA" dirty="0" smtClean="0">
                <a:solidFill>
                  <a:srgbClr val="002949"/>
                </a:solidFill>
              </a:rPr>
              <a:t>ШІ та досудове врегулювання спорів: нова архітектура доступу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6</a:t>
            </a:fld>
            <a:endParaRPr lang="en-US" sz="1400" dirty="0">
              <a:solidFill>
                <a:srgbClr val="002949"/>
              </a:solidFill>
            </a:endParaRPr>
          </a:p>
        </p:txBody>
      </p:sp>
    </p:spTree>
    <p:extLst>
      <p:ext uri="{BB962C8B-B14F-4D97-AF65-F5344CB8AC3E}">
        <p14:creationId xmlns:p14="http://schemas.microsoft.com/office/powerpoint/2010/main" val="2696765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515600" cy="897621"/>
          </a:xfrm>
        </p:spPr>
        <p:txBody>
          <a:bodyPr/>
          <a:lstStyle/>
          <a:p>
            <a:pPr algn="ctr"/>
            <a:r>
              <a:rPr lang="en-US" sz="3600" b="1" dirty="0" smtClean="0">
                <a:solidFill>
                  <a:srgbClr val="004E9E"/>
                </a:solidFill>
                <a:ea typeface="Roboto Condensed Light" panose="02000000000000000000" pitchFamily="2" charset="0"/>
                <a:cs typeface="Times New Roman" panose="02020603050405020304" pitchFamily="18" charset="0"/>
              </a:rPr>
              <a:t>Guide </a:t>
            </a:r>
            <a:r>
              <a:rPr lang="en-US" sz="3600" b="1" dirty="0">
                <a:solidFill>
                  <a:srgbClr val="004E9E"/>
                </a:solidFill>
                <a:ea typeface="Roboto Condensed Light" panose="02000000000000000000" pitchFamily="2" charset="0"/>
                <a:cs typeface="Times New Roman" panose="02020603050405020304" pitchFamily="18" charset="0"/>
              </a:rPr>
              <a:t>on the Use and Development of Remote Hearings, CEPEJ(2025)3</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559672"/>
            <a:ext cx="11395494" cy="4305106"/>
          </a:xfrm>
        </p:spPr>
        <p:txBody>
          <a:bodyPr/>
          <a:lstStyle/>
          <a:p>
            <a:pPr indent="0" algn="just">
              <a:lnSpc>
                <a:spcPct val="100000"/>
              </a:lnSpc>
              <a:spcBef>
                <a:spcPts val="0"/>
              </a:spcBef>
              <a:spcAft>
                <a:spcPts val="0"/>
              </a:spcAft>
              <a:buNone/>
            </a:pPr>
            <a:r>
              <a:rPr lang="uk-UA" sz="2700" dirty="0" smtClean="0"/>
              <a:t>Технології ШІ мають впроваджуватися так, щоб зберігати цілісність процесу, рівноправну участь усіх сторін та належний захист їхніх прав. Недостатність процесуальних гарантій ставить під загрозу право на справедливий суд.</a:t>
            </a:r>
          </a:p>
          <a:p>
            <a:pPr indent="0" algn="just">
              <a:lnSpc>
                <a:spcPct val="100000"/>
              </a:lnSpc>
              <a:spcBef>
                <a:spcPts val="0"/>
              </a:spcBef>
              <a:spcAft>
                <a:spcPts val="0"/>
              </a:spcAft>
              <a:buNone/>
            </a:pPr>
            <a:endParaRPr lang="uk-UA" sz="800" dirty="0" smtClean="0"/>
          </a:p>
          <a:p>
            <a:pPr indent="0" algn="just">
              <a:lnSpc>
                <a:spcPct val="100000"/>
              </a:lnSpc>
              <a:spcBef>
                <a:spcPts val="0"/>
              </a:spcBef>
              <a:spcAft>
                <a:spcPts val="0"/>
              </a:spcAft>
              <a:buNone/>
            </a:pPr>
            <a:r>
              <a:rPr lang="uk-UA" sz="2700" i="1" dirty="0" smtClean="0"/>
              <a:t>Ця логіка повністю поширюється на ODR. Якщо одна сторона (наприклад, велика корпорація) має доступ до потужних аналітичних ШІ-систем, а інша (громадянин) — лише до формальної електронної форми, цифровізація не вирівнює можливості, а поглиблює асиметрію. Досудові ШІ-платформи мають проєктуватися як інструменти відновлення процесуального балансу: бути інтуїтивно зрозумілими, доступними та однаково корисними для обох сторін.</a:t>
            </a: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uk-UA" altLang="uk-UA" dirty="0" smtClean="0">
                <a:solidFill>
                  <a:srgbClr val="002949"/>
                </a:solidFill>
              </a:rPr>
              <a:t>ШІ та досудове врегулювання спорів: нова архітектура доступу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7</a:t>
            </a:fld>
            <a:endParaRPr lang="en-US" sz="1400" dirty="0">
              <a:solidFill>
                <a:srgbClr val="002949"/>
              </a:solidFill>
            </a:endParaRPr>
          </a:p>
        </p:txBody>
      </p:sp>
    </p:spTree>
    <p:extLst>
      <p:ext uri="{BB962C8B-B14F-4D97-AF65-F5344CB8AC3E}">
        <p14:creationId xmlns:p14="http://schemas.microsoft.com/office/powerpoint/2010/main" val="2846304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515600" cy="1051279"/>
          </a:xfrm>
        </p:spPr>
        <p:txBody>
          <a:bodyPr/>
          <a:lstStyle/>
          <a:p>
            <a:pPr algn="ctr"/>
            <a:r>
              <a:rPr lang="en-US" sz="3600" b="1" dirty="0" smtClean="0">
                <a:solidFill>
                  <a:srgbClr val="004E9E"/>
                </a:solidFill>
                <a:ea typeface="Roboto Condensed Light" panose="02000000000000000000" pitchFamily="2" charset="0"/>
                <a:cs typeface="Times New Roman" panose="02020603050405020304" pitchFamily="18" charset="0"/>
              </a:rPr>
              <a:t>Guide </a:t>
            </a:r>
            <a:r>
              <a:rPr lang="en-US" sz="3600" b="1" dirty="0">
                <a:solidFill>
                  <a:srgbClr val="004E9E"/>
                </a:solidFill>
                <a:ea typeface="Roboto Condensed Light" panose="02000000000000000000" pitchFamily="2" charset="0"/>
                <a:cs typeface="Times New Roman" panose="02020603050405020304" pitchFamily="18" charset="0"/>
              </a:rPr>
              <a:t>on the Use and Development of Remote Hearings, CEPEJ(2025)3</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559672"/>
            <a:ext cx="11395494" cy="4305106"/>
          </a:xfrm>
        </p:spPr>
        <p:txBody>
          <a:bodyPr/>
          <a:lstStyle/>
          <a:p>
            <a:pPr indent="0" algn="just">
              <a:lnSpc>
                <a:spcPct val="100000"/>
              </a:lnSpc>
              <a:spcBef>
                <a:spcPts val="0"/>
              </a:spcBef>
              <a:spcAft>
                <a:spcPts val="0"/>
              </a:spcAft>
              <a:buNone/>
            </a:pPr>
            <a:r>
              <a:rPr lang="uk-UA" sz="2700" dirty="0"/>
              <a:t>Особливу увагу слід приділяти ризикам порушення приватності консультацій між клієнтом і адвокатом, проблемам мовного перекладу, цифровим бар’єрам, надійній ідентифікації учасників, безпеці управління </a:t>
            </a:r>
            <a:r>
              <a:rPr lang="uk-UA" sz="2700" dirty="0" smtClean="0"/>
              <a:t>доказами.</a:t>
            </a:r>
            <a:endParaRPr lang="uk-UA" sz="2700" dirty="0"/>
          </a:p>
          <a:p>
            <a:pPr indent="0" algn="just">
              <a:lnSpc>
                <a:spcPct val="100000"/>
              </a:lnSpc>
              <a:spcBef>
                <a:spcPts val="0"/>
              </a:spcBef>
              <a:spcAft>
                <a:spcPts val="0"/>
              </a:spcAft>
              <a:buNone/>
            </a:pPr>
            <a:endParaRPr lang="uk-UA" sz="600" dirty="0" smtClean="0"/>
          </a:p>
          <a:p>
            <a:pPr indent="0" algn="just">
              <a:lnSpc>
                <a:spcPct val="100000"/>
              </a:lnSpc>
              <a:spcBef>
                <a:spcPts val="0"/>
              </a:spcBef>
              <a:spcAft>
                <a:spcPts val="0"/>
              </a:spcAft>
              <a:buNone/>
            </a:pPr>
            <a:r>
              <a:rPr lang="uk-UA" sz="2700" i="1" dirty="0" smtClean="0"/>
              <a:t>У </a:t>
            </a:r>
            <a:r>
              <a:rPr lang="uk-UA" sz="2700" i="1" dirty="0"/>
              <a:t>досудовому ШІ-врегулюванні ці ризики є критичними: людина може не усвідомлювати, як обробляються її дані, чи захищена її комунікація з представником, чи </a:t>
            </a:r>
            <a:r>
              <a:rPr lang="uk-UA" sz="2700" i="1" dirty="0" smtClean="0"/>
              <a:t>належно система </a:t>
            </a:r>
            <a:r>
              <a:rPr lang="uk-UA" sz="2700" i="1" dirty="0"/>
              <a:t>здійснює переклад і чи не викривлено докази через алгоритмічне резюмування. Цифрова архітектура доступу до правосуддя повинна гарантувати конфіденційність, мовну доступність, захист вразливих осіб та обов'язкову можливість людської перевірки на кожному значущому етапі.</a:t>
            </a: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uk-UA" altLang="uk-UA" dirty="0" smtClean="0">
                <a:solidFill>
                  <a:srgbClr val="002949"/>
                </a:solidFill>
              </a:rPr>
              <a:t>ШІ та досудове врегулювання спорів: нова архітектура доступу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8</a:t>
            </a:fld>
            <a:endParaRPr lang="en-US" sz="1400" dirty="0">
              <a:solidFill>
                <a:srgbClr val="002949"/>
              </a:solidFill>
            </a:endParaRPr>
          </a:p>
        </p:txBody>
      </p:sp>
    </p:spTree>
    <p:extLst>
      <p:ext uri="{BB962C8B-B14F-4D97-AF65-F5344CB8AC3E}">
        <p14:creationId xmlns:p14="http://schemas.microsoft.com/office/powerpoint/2010/main" val="1522461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515600" cy="897621"/>
          </a:xfrm>
        </p:spPr>
        <p:txBody>
          <a:bodyPr/>
          <a:lstStyle/>
          <a:p>
            <a:pPr algn="ctr"/>
            <a:r>
              <a:rPr lang="en-US" sz="3600" b="1" dirty="0" smtClean="0">
                <a:solidFill>
                  <a:srgbClr val="004E9E"/>
                </a:solidFill>
                <a:ea typeface="Roboto Condensed Light" panose="02000000000000000000" pitchFamily="2" charset="0"/>
                <a:cs typeface="Times New Roman" panose="02020603050405020304" pitchFamily="18" charset="0"/>
              </a:rPr>
              <a:t>Guidelines </a:t>
            </a:r>
            <a:r>
              <a:rPr lang="en-US" sz="3600" b="1" dirty="0">
                <a:solidFill>
                  <a:srgbClr val="004E9E"/>
                </a:solidFill>
                <a:ea typeface="Roboto Condensed Light" panose="02000000000000000000" pitchFamily="2" charset="0"/>
                <a:cs typeface="Times New Roman" panose="02020603050405020304" pitchFamily="18" charset="0"/>
              </a:rPr>
              <a:t>on the Quality of the Jurisdictional Debate in Civil and Administrative Matters, CEPEJ(2025)8</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2700" dirty="0"/>
              <a:t>Юрисдикційне провадження виконує підготовчу функцію для ухвалення судового рішення та </a:t>
            </a:r>
            <a:r>
              <a:rPr lang="uk-UA" sz="2700" dirty="0" smtClean="0"/>
              <a:t>функцію зниження конфліктності, </a:t>
            </a:r>
            <a:r>
              <a:rPr lang="uk-UA" sz="2700" dirty="0"/>
              <a:t>яка дозволяє сторонам виразити й раціоналізувати конфлікт. Якісне правосуддя неможливе без якісного </a:t>
            </a:r>
            <a:r>
              <a:rPr lang="uk-UA" sz="2700" dirty="0" smtClean="0"/>
              <a:t>процесуального </a:t>
            </a:r>
            <a:r>
              <a:rPr lang="uk-UA" sz="2700" dirty="0"/>
              <a:t>діалогу.</a:t>
            </a:r>
          </a:p>
          <a:p>
            <a:pPr indent="0" algn="just">
              <a:lnSpc>
                <a:spcPct val="100000"/>
              </a:lnSpc>
              <a:spcBef>
                <a:spcPts val="0"/>
              </a:spcBef>
              <a:spcAft>
                <a:spcPts val="0"/>
              </a:spcAft>
              <a:buNone/>
            </a:pPr>
            <a:endParaRPr lang="uk-UA" sz="800" dirty="0" smtClean="0"/>
          </a:p>
          <a:p>
            <a:pPr indent="0" algn="just">
              <a:lnSpc>
                <a:spcPct val="100000"/>
              </a:lnSpc>
              <a:spcBef>
                <a:spcPts val="0"/>
              </a:spcBef>
              <a:spcAft>
                <a:spcPts val="0"/>
              </a:spcAft>
              <a:buNone/>
            </a:pPr>
            <a:r>
              <a:rPr lang="uk-UA" sz="2700" i="1" dirty="0" smtClean="0"/>
              <a:t>Досудове </a:t>
            </a:r>
            <a:r>
              <a:rPr lang="uk-UA" sz="2700" i="1" dirty="0"/>
              <a:t>врегулювання за участю ШІ не повинне зводити вирішення конфлікту до механічного прорахунку математичної ймовірності результату. Справжня цінність технології — у підвищенні </a:t>
            </a:r>
            <a:r>
              <a:rPr lang="uk-UA" sz="2700" i="1" dirty="0" smtClean="0"/>
              <a:t>якості правового діалогу: </a:t>
            </a:r>
            <a:r>
              <a:rPr lang="uk-UA" sz="2700" i="1" dirty="0"/>
              <a:t>допомозі сторонам чітко </a:t>
            </a:r>
            <a:r>
              <a:rPr lang="uk-UA" sz="2700" i="1" dirty="0" smtClean="0"/>
              <a:t>сформулювати </a:t>
            </a:r>
            <a:r>
              <a:rPr lang="uk-UA" sz="2700" i="1" dirty="0"/>
              <a:t>вимоги, зрозуміти аргументи одне одного, відокремити факти від емоцій та побачити компромісні варіанти. Такий ШІ не підміняє суд, а готує підґрунтя для </a:t>
            </a:r>
            <a:r>
              <a:rPr lang="uk-UA" sz="2700" i="1" dirty="0" smtClean="0"/>
              <a:t>структурованого </a:t>
            </a:r>
            <a:r>
              <a:rPr lang="uk-UA" sz="2700" i="1" dirty="0"/>
              <a:t>та правового діалогу</a:t>
            </a:r>
            <a:r>
              <a:rPr lang="uk-UA" sz="2700" i="1" dirty="0" smtClean="0"/>
              <a:t>.</a:t>
            </a:r>
            <a:endParaRPr lang="uk-UA" sz="3200" i="1"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uk-UA" altLang="uk-UA" dirty="0" smtClean="0">
                <a:solidFill>
                  <a:srgbClr val="002949"/>
                </a:solidFill>
              </a:rPr>
              <a:t>ШІ та досудове врегулювання спорів: нова архітектура доступу до правосуддя</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9</a:t>
            </a:fld>
            <a:endParaRPr lang="en-US" sz="1400" dirty="0">
              <a:solidFill>
                <a:srgbClr val="002949"/>
              </a:solidFill>
            </a:endParaRPr>
          </a:p>
        </p:txBody>
      </p:sp>
    </p:spTree>
    <p:extLst>
      <p:ext uri="{BB962C8B-B14F-4D97-AF65-F5344CB8AC3E}">
        <p14:creationId xmlns:p14="http://schemas.microsoft.com/office/powerpoint/2010/main" val="546282769"/>
      </p:ext>
    </p:extLst>
  </p:cSld>
  <p:clrMapOvr>
    <a:masterClrMapping/>
  </p:clrMapOvr>
</p:sld>
</file>

<file path=ppt/theme/theme1.xml><?xml version="1.0" encoding="utf-8"?>
<a:theme xmlns:a="http://schemas.openxmlformats.org/drawingml/2006/main" name="Верховний Суд">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Верховний Суд" id="{85927FFF-16E0-4779-9E9F-FDB9FC60E28B}" vid="{1C97956D-EB6D-4D66-A40D-6F9E3D9A6E3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Верховний Суд</Template>
  <TotalTime>10491</TotalTime>
  <Words>4386</Words>
  <Application>Microsoft Office PowerPoint</Application>
  <PresentationFormat>Широкий екран</PresentationFormat>
  <Paragraphs>300</Paragraphs>
  <Slides>34</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34</vt:i4>
      </vt:variant>
    </vt:vector>
  </HeadingPairs>
  <TitlesOfParts>
    <vt:vector size="40" baseType="lpstr">
      <vt:lpstr>Arial</vt:lpstr>
      <vt:lpstr>Calibri</vt:lpstr>
      <vt:lpstr>Calibri Light</vt:lpstr>
      <vt:lpstr>Roboto Condensed Light</vt:lpstr>
      <vt:lpstr>Times New Roman</vt:lpstr>
      <vt:lpstr>Верховний Суд</vt:lpstr>
      <vt:lpstr>Презентація PowerPoint</vt:lpstr>
      <vt:lpstr>ПЛАН</vt:lpstr>
      <vt:lpstr> КОНСТИТУЦІЯ УКРАЇНИ  </vt:lpstr>
      <vt:lpstr>Guidelines on the Use of Generative Artificial Intelligence for Courts, CEPEJ(2025)18Final</vt:lpstr>
      <vt:lpstr>Guidelines on the Use of Generative Artificial Intelligence for Courts, CEPEJ(2025)18Final</vt:lpstr>
      <vt:lpstr>Checklist for Promoting Access to Justice, CEPEJ(2025)16</vt:lpstr>
      <vt:lpstr>Guide on the Use and Development of Remote Hearings, CEPEJ(2025)3</vt:lpstr>
      <vt:lpstr>Guide on the Use and Development of Remote Hearings, CEPEJ(2025)3</vt:lpstr>
      <vt:lpstr>Guidelines on the Quality of the Jurisdictional Debate in Civil and Administrative Matters, CEPEJ(2025)8</vt:lpstr>
      <vt:lpstr>Guidelines on the Use of Generative Artificial Intelligence for Courts, CEPEJ(2025)18Final</vt:lpstr>
      <vt:lpstr>Council of Europe, HUDERIA Methodology and Model</vt:lpstr>
      <vt:lpstr>Council of Europe, HUDERIA Methodology and Model</vt:lpstr>
      <vt:lpstr>Council of Europe, Handbook of the Steering Committee for Human Rights (CDDH): Human Rights and Artificial Intelligence</vt:lpstr>
      <vt:lpstr>Noah M. Kenney, Governing Agents: A Practitioner’s Cross-Framework Reference. Mapping GDPR, the EU AI Act, NIST AI RMF, and ISO/IEC 42001 to AI Agents</vt:lpstr>
      <vt:lpstr>Noah M. Kenney, Governing Agents: A Practitioner’s Cross-Framework Reference. Mapping GDPR, the EU AI Act, NIST AI RMF, and ISO/IEC 42001 to AI Agents</vt:lpstr>
      <vt:lpstr>Council of Europe, Explanatory Report to the Council of Europe Framework Convention on Artificial Intelligence and Human Rights, Democracy and the Rule of Law, CETS No. 225</vt:lpstr>
      <vt:lpstr>European Commission, Artificial Intelligence Office, Draft Guidelines on the implementation of the transparency obligations for certain AI systems under Article 50 of Regulation (EU) 2024/1689 </vt:lpstr>
      <vt:lpstr>Financial Times, “High earners race ahead on AI as workplace divide widens”, 23 April 2026</vt:lpstr>
      <vt:lpstr>Council of Europe Commissioner for Human Rights, The Human Line: Safeguarding Rights and Democracy in the AI Era, Meeting Report, CommHR(2025)57</vt:lpstr>
      <vt:lpstr>Кодекс суддівської етики (Стаття 16)  https://zakon.rada.gov.ua/rada/show/n0001415-24#Text</vt:lpstr>
      <vt:lpstr>Коментар до Кодексу суддівської етики, затверджений рішенням Ради суддів України від 02.03.2026 № 14 https://constitutionalist.com.ua/komentar-do-statti-16-vykorystannia-suddeiu-tekhnolohij-shi-kodeksu-suddivskoi-etyky </vt:lpstr>
      <vt:lpstr>Коментар до Кодексу суддівської етики, затверджений рішенням Ради суддів України від 02.03.2026 № 14 https://constitutionalist.com.ua/komentar-do-statti-16-vykorystannia-suddeiu-tekhnolohij-shi-kodeksu-suddivskoi-etyky </vt:lpstr>
      <vt:lpstr>Положення про використання технологій ШІ працівниками Апарату ВС (Наказ від 08.12.2025 № 117) https://court.gov.ua/storage/portal/supreme/rizne/Polozhennya_SHI.pdf    </vt:lpstr>
      <vt:lpstr>Положення про використання технологій ШІ працівниками Апарату ВС (Наказ від 08.12.2025 № 117) https://court.gov.ua/storage/portal/supreme/rizne/Polozhennya_SHI.pdf    </vt:lpstr>
      <vt:lpstr>Концепція ЄСІКС (наказ ДСА України від 30.04.2025 № 178) https://court.gov.ua/storage/portal/dsa/normatyvno-pravova%20baza/N_178_2025_dodatok.pdf </vt:lpstr>
      <vt:lpstr>Концепція ЄСІКС (наказ ДСА України від 30.04.2025 № 178) https://court.gov.ua/storage/portal/dsa/normatyvno-pravova%20baza/N_178_2025_dodatok.pdf </vt:lpstr>
      <vt:lpstr>Opinion № 26 (2023) of CCJE Moving forward: the use of assistive technology in the judiciary https://rm.coe.int/ccje-opinion-no-26-2023-final/1680adade7  </vt:lpstr>
      <vt:lpstr>Opinion № 26 (2023) of CCJE Moving forward: the use of assistive technology in the judiciary https://rm.coe.int/ccje-opinion-no-26-2023-final/1680adade7  </vt:lpstr>
      <vt:lpstr>Opinion № 26 (2023) of CCJE Moving forward: the use of assistive technology in the judiciary https://rm.coe.int/ccje-opinion-no-26-2023-final/1680adade7  </vt:lpstr>
      <vt:lpstr>Opinion № 28 (2025) of CCJE On the importance of judicial well-being for the delivery of justice https://rm.coe.int/opinion-no-28-2025-of-the-ccje-published-/4880296bfa  </vt:lpstr>
      <vt:lpstr>Opinion № 28 (2025) CCJE On the importance of judicial well-being for the delivery of justice https://rm.coe.int/opinion-no-28-2025-of-the-ccje-published-/4880296bfa  </vt:lpstr>
      <vt:lpstr>ВИСНОВКИ</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Роман Палюх</dc:creator>
  <cp:lastModifiedBy>Ян Олександрович Берназюк</cp:lastModifiedBy>
  <cp:revision>639</cp:revision>
  <cp:lastPrinted>2025-11-27T12:45:14Z</cp:lastPrinted>
  <dcterms:created xsi:type="dcterms:W3CDTF">2018-11-30T10:25:38Z</dcterms:created>
  <dcterms:modified xsi:type="dcterms:W3CDTF">2026-05-21T13:44:00Z</dcterms:modified>
</cp:coreProperties>
</file>