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1"/>
  </p:notesMasterIdLst>
  <p:handoutMasterIdLst>
    <p:handoutMasterId r:id="rId32"/>
  </p:handoutMasterIdLst>
  <p:sldIdLst>
    <p:sldId id="256" r:id="rId2"/>
    <p:sldId id="997" r:id="rId3"/>
    <p:sldId id="958" r:id="rId4"/>
    <p:sldId id="1093" r:id="rId5"/>
    <p:sldId id="1087" r:id="rId6"/>
    <p:sldId id="1094" r:id="rId7"/>
    <p:sldId id="1091" r:id="rId8"/>
    <p:sldId id="1092" r:id="rId9"/>
    <p:sldId id="1060" r:id="rId10"/>
    <p:sldId id="1068" r:id="rId11"/>
    <p:sldId id="1089" r:id="rId12"/>
    <p:sldId id="1090" r:id="rId13"/>
    <p:sldId id="1085" r:id="rId14"/>
    <p:sldId id="1103" r:id="rId15"/>
    <p:sldId id="1086" r:id="rId16"/>
    <p:sldId id="1088" r:id="rId17"/>
    <p:sldId id="1101" r:id="rId18"/>
    <p:sldId id="1044" r:id="rId19"/>
    <p:sldId id="1046" r:id="rId20"/>
    <p:sldId id="954" r:id="rId21"/>
    <p:sldId id="1062" r:id="rId22"/>
    <p:sldId id="993" r:id="rId23"/>
    <p:sldId id="1064" r:id="rId24"/>
    <p:sldId id="1069" r:id="rId25"/>
    <p:sldId id="1070" r:id="rId26"/>
    <p:sldId id="1074" r:id="rId27"/>
    <p:sldId id="1076" r:id="rId28"/>
    <p:sldId id="1040" r:id="rId29"/>
    <p:sldId id="279" r:id="rId30"/>
  </p:sldIdLst>
  <p:sldSz cx="12192000" cy="6858000"/>
  <p:notesSz cx="9928225" cy="6797675"/>
  <p:defaultTextStyle>
    <a:defPPr>
      <a:defRPr lang="uk-U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Розділ за замовчуванням" id="{A582119A-734D-428B-9DF0-AEC51D4D306F}">
          <p14:sldIdLst>
            <p14:sldId id="256"/>
            <p14:sldId id="997"/>
            <p14:sldId id="958"/>
            <p14:sldId id="1093"/>
            <p14:sldId id="1087"/>
            <p14:sldId id="1094"/>
            <p14:sldId id="1091"/>
            <p14:sldId id="1092"/>
            <p14:sldId id="1060"/>
            <p14:sldId id="1068"/>
            <p14:sldId id="1089"/>
            <p14:sldId id="1090"/>
            <p14:sldId id="1085"/>
            <p14:sldId id="1103"/>
            <p14:sldId id="1086"/>
            <p14:sldId id="1088"/>
            <p14:sldId id="1101"/>
            <p14:sldId id="1044"/>
            <p14:sldId id="1046"/>
            <p14:sldId id="954"/>
            <p14:sldId id="1062"/>
            <p14:sldId id="993"/>
            <p14:sldId id="1064"/>
            <p14:sldId id="1069"/>
            <p14:sldId id="1070"/>
            <p14:sldId id="1074"/>
            <p14:sldId id="1076"/>
            <p14:sldId id="1040"/>
            <p14:sldId id="279"/>
          </p14:sldIdLst>
        </p14:section>
      </p14:sectionLst>
    </p:ext>
    <p:ext uri="{EFAFB233-063F-42B5-8137-9DF3F51BA10A}">
      <p15:sldGuideLst xmlns:p15="http://schemas.microsoft.com/office/powerpoint/2012/main">
        <p15:guide id="1" orient="horz" pos="1026">
          <p15:clr>
            <a:srgbClr val="A4A3A4"/>
          </p15:clr>
        </p15:guide>
        <p15:guide id="2" orient="horz" pos="368" userDrawn="1">
          <p15:clr>
            <a:srgbClr val="A4A3A4"/>
          </p15:clr>
        </p15:guide>
        <p15:guide id="3" pos="370" userDrawn="1">
          <p15:clr>
            <a:srgbClr val="A4A3A4"/>
          </p15:clr>
        </p15:guide>
        <p15:guide id="4" pos="7310" userDrawn="1">
          <p15:clr>
            <a:srgbClr val="A4A3A4"/>
          </p15:clr>
        </p15:guide>
        <p15:guide id="5" orient="horz" pos="2160">
          <p15:clr>
            <a:srgbClr val="A4A3A4"/>
          </p15:clr>
        </p15:guide>
        <p15:guide id="6" orient="horz" pos="3952" userDrawn="1">
          <p15:clr>
            <a:srgbClr val="A4A3A4"/>
          </p15:clr>
        </p15:guide>
        <p15:guide id="7" orient="horz" pos="386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Ян Берназюк" initials="ЯБ" lastIdx="1" clrIdx="0">
    <p:extLst>
      <p:ext uri="{19B8F6BF-5375-455C-9EA6-DF929625EA0E}">
        <p15:presenceInfo xmlns:p15="http://schemas.microsoft.com/office/powerpoint/2012/main" userId="581687679c8901c1" providerId="Windows Live"/>
      </p:ext>
    </p:extLst>
  </p:cmAuthor>
  <p:cmAuthor id="2" name="Ян Олександрович Берназюк" initials="ЯОБ" lastIdx="0" clrIdx="1">
    <p:extLst>
      <p:ext uri="{19B8F6BF-5375-455C-9EA6-DF929625EA0E}">
        <p15:presenceInfo xmlns:p15="http://schemas.microsoft.com/office/powerpoint/2012/main" userId="S-1-5-21-788283012-2006182406-367807169-81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E9E"/>
    <a:srgbClr val="002949"/>
    <a:srgbClr val="38B6AB"/>
    <a:srgbClr val="F0E8E3"/>
    <a:srgbClr val="3742D1"/>
    <a:srgbClr val="4E9EC4"/>
    <a:srgbClr val="0086CD"/>
    <a:srgbClr val="FFD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77" autoAdjust="0"/>
    <p:restoredTop sz="94683"/>
  </p:normalViewPr>
  <p:slideViewPr>
    <p:cSldViewPr snapToGrid="0">
      <p:cViewPr varScale="1">
        <p:scale>
          <a:sx n="61" d="100"/>
          <a:sy n="61" d="100"/>
        </p:scale>
        <p:origin x="96" y="1200"/>
      </p:cViewPr>
      <p:guideLst>
        <p:guide orient="horz" pos="1026"/>
        <p:guide orient="horz" pos="368"/>
        <p:guide pos="370"/>
        <p:guide pos="7310"/>
        <p:guide orient="horz" pos="2160"/>
        <p:guide orient="horz" pos="3952"/>
        <p:guide orient="horz" pos="38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38AE7D6-9F2C-0AF5-4B14-A9F0CD3F6F72}"/>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a:defRPr sz="1200">
                <a:latin typeface="Roboto Condensed Light" pitchFamily="2" charset="0"/>
              </a:defRPr>
            </a:lvl1pPr>
          </a:lstStyle>
          <a:p>
            <a:pPr>
              <a:defRPr/>
            </a:pPr>
            <a:endParaRPr lang="ru-RU" dirty="0"/>
          </a:p>
        </p:txBody>
      </p:sp>
      <p:sp>
        <p:nvSpPr>
          <p:cNvPr id="3" name="Дата 2">
            <a:extLst>
              <a:ext uri="{FF2B5EF4-FFF2-40B4-BE49-F238E27FC236}">
                <a16:creationId xmlns:a16="http://schemas.microsoft.com/office/drawing/2014/main" id="{4F2608C5-03C0-CA44-8353-2AE8765BD8E1}"/>
              </a:ext>
            </a:extLst>
          </p:cNvPr>
          <p:cNvSpPr>
            <a:spLocks noGrp="1"/>
          </p:cNvSpPr>
          <p:nvPr>
            <p:ph type="dt" sz="quarter" idx="1"/>
          </p:nvPr>
        </p:nvSpPr>
        <p:spPr>
          <a:xfrm>
            <a:off x="5622027" y="2"/>
            <a:ext cx="4304611" cy="339725"/>
          </a:xfrm>
          <a:prstGeom prst="rect">
            <a:avLst/>
          </a:prstGeom>
        </p:spPr>
        <p:txBody>
          <a:bodyPr vert="horz" lIns="91010" tIns="45505" rIns="91010" bIns="45505" rtlCol="0"/>
          <a:lstStyle>
            <a:lvl1pPr algn="r">
              <a:defRPr sz="1200">
                <a:latin typeface="Roboto Condensed Light" pitchFamily="2" charset="0"/>
              </a:defRPr>
            </a:lvl1pPr>
          </a:lstStyle>
          <a:p>
            <a:pPr>
              <a:defRPr/>
            </a:pPr>
            <a:fld id="{E7EA5089-53EE-4CBB-B62B-B9A651D87BD1}" type="datetimeFigureOut">
              <a:rPr lang="ru-RU"/>
              <a:pPr>
                <a:defRPr/>
              </a:pPr>
              <a:t>22.05.2026</a:t>
            </a:fld>
            <a:endParaRPr lang="ru-RU" dirty="0"/>
          </a:p>
        </p:txBody>
      </p:sp>
      <p:sp>
        <p:nvSpPr>
          <p:cNvPr id="4" name="Нижний колонтитул 3">
            <a:extLst>
              <a:ext uri="{FF2B5EF4-FFF2-40B4-BE49-F238E27FC236}">
                <a16:creationId xmlns:a16="http://schemas.microsoft.com/office/drawing/2014/main" id="{D098E000-D926-439C-33F0-FCEA6E6F7E53}"/>
              </a:ext>
            </a:extLst>
          </p:cNvPr>
          <p:cNvSpPr>
            <a:spLocks noGrp="1"/>
          </p:cNvSpPr>
          <p:nvPr>
            <p:ph type="ftr" sz="quarter" idx="2"/>
          </p:nvPr>
        </p:nvSpPr>
        <p:spPr>
          <a:xfrm>
            <a:off x="1" y="6457950"/>
            <a:ext cx="4303025" cy="338138"/>
          </a:xfrm>
          <a:prstGeom prst="rect">
            <a:avLst/>
          </a:prstGeom>
        </p:spPr>
        <p:txBody>
          <a:bodyPr vert="horz" lIns="91010" tIns="45505" rIns="91010" bIns="45505" rtlCol="0" anchor="b"/>
          <a:lstStyle>
            <a:lvl1pPr algn="l">
              <a:defRPr sz="1200">
                <a:latin typeface="Roboto Condensed Light" pitchFamily="2" charset="0"/>
              </a:defRPr>
            </a:lvl1pPr>
          </a:lstStyle>
          <a:p>
            <a:pPr>
              <a:defRPr/>
            </a:pPr>
            <a:endParaRPr lang="ru-RU" dirty="0"/>
          </a:p>
        </p:txBody>
      </p:sp>
      <p:sp>
        <p:nvSpPr>
          <p:cNvPr id="5" name="Номер слайда 4">
            <a:extLst>
              <a:ext uri="{FF2B5EF4-FFF2-40B4-BE49-F238E27FC236}">
                <a16:creationId xmlns:a16="http://schemas.microsoft.com/office/drawing/2014/main" id="{E9EB6885-EFFA-612F-2359-60114B139771}"/>
              </a:ext>
            </a:extLst>
          </p:cNvPr>
          <p:cNvSpPr>
            <a:spLocks noGrp="1"/>
          </p:cNvSpPr>
          <p:nvPr>
            <p:ph type="sldNum" sz="quarter" idx="3"/>
          </p:nvPr>
        </p:nvSpPr>
        <p:spPr>
          <a:xfrm>
            <a:off x="5622027" y="6457950"/>
            <a:ext cx="4304611" cy="338138"/>
          </a:xfrm>
          <a:prstGeom prst="rect">
            <a:avLst/>
          </a:prstGeom>
        </p:spPr>
        <p:txBody>
          <a:bodyPr vert="horz" wrap="square" lIns="91010" tIns="45505" rIns="91010" bIns="45505" numCol="1" anchor="b" anchorCtr="0" compatLnSpc="1">
            <a:prstTxWarp prst="textNoShape">
              <a:avLst/>
            </a:prstTxWarp>
          </a:bodyPr>
          <a:lstStyle>
            <a:lvl1pPr algn="r">
              <a:defRPr sz="1200" smtClean="0">
                <a:latin typeface="Roboto Condensed Light" panose="02000000000000000000" pitchFamily="2" charset="0"/>
              </a:defRPr>
            </a:lvl1pPr>
          </a:lstStyle>
          <a:p>
            <a:pPr>
              <a:defRPr/>
            </a:pPr>
            <a:fld id="{C1E25D22-76F2-4431-8BE9-1D06623099E0}" type="slidenum">
              <a:rPr lang="ru-RU" altLang="ru-RU"/>
              <a:pPr>
                <a:defRPr/>
              </a:pPr>
              <a:t>‹№›</a:t>
            </a:fld>
            <a:endParaRPr lang="ru-RU" altLang="ru-RU"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25EE5FBB-4E7C-B40F-7763-EAC2A0B1646D}"/>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3" name="Місце для дати 2">
            <a:extLst>
              <a:ext uri="{FF2B5EF4-FFF2-40B4-BE49-F238E27FC236}">
                <a16:creationId xmlns:a16="http://schemas.microsoft.com/office/drawing/2014/main" id="{659982A2-DD16-EB8E-955B-55C0C263C437}"/>
              </a:ext>
            </a:extLst>
          </p:cNvPr>
          <p:cNvSpPr>
            <a:spLocks noGrp="1"/>
          </p:cNvSpPr>
          <p:nvPr>
            <p:ph type="dt" idx="1"/>
          </p:nvPr>
        </p:nvSpPr>
        <p:spPr>
          <a:xfrm>
            <a:off x="5622027" y="2"/>
            <a:ext cx="4304611" cy="339725"/>
          </a:xfrm>
          <a:prstGeom prst="rect">
            <a:avLst/>
          </a:prstGeom>
        </p:spPr>
        <p:txBody>
          <a:bodyPr vert="horz" lIns="91010" tIns="45505" rIns="91010" bIns="45505" rtlCol="0"/>
          <a:lstStyle>
            <a:lvl1pPr algn="r" eaLnBrk="1" fontAlgn="auto" hangingPunct="1">
              <a:spcBef>
                <a:spcPts val="0"/>
              </a:spcBef>
              <a:spcAft>
                <a:spcPts val="0"/>
              </a:spcAft>
              <a:defRPr sz="1200">
                <a:latin typeface="Roboto Condensed Light" pitchFamily="2" charset="0"/>
              </a:defRPr>
            </a:lvl1pPr>
          </a:lstStyle>
          <a:p>
            <a:pPr>
              <a:defRPr/>
            </a:pPr>
            <a:fld id="{FDE46209-69DC-44F0-8A9D-9F7686D4781A}" type="datetimeFigureOut">
              <a:rPr lang="uk-UA"/>
              <a:pPr>
                <a:defRPr/>
              </a:pPr>
              <a:t>22.05.2026</a:t>
            </a:fld>
            <a:endParaRPr lang="uk-UA" dirty="0"/>
          </a:p>
        </p:txBody>
      </p:sp>
      <p:sp>
        <p:nvSpPr>
          <p:cNvPr id="4" name="Місце для зображення 3">
            <a:extLst>
              <a:ext uri="{FF2B5EF4-FFF2-40B4-BE49-F238E27FC236}">
                <a16:creationId xmlns:a16="http://schemas.microsoft.com/office/drawing/2014/main" id="{2637A17B-7B88-6B88-DFF2-ACDF19B95B28}"/>
              </a:ext>
            </a:extLst>
          </p:cNvPr>
          <p:cNvSpPr>
            <a:spLocks noGrp="1" noRot="1" noChangeAspect="1"/>
          </p:cNvSpPr>
          <p:nvPr>
            <p:ph type="sldImg" idx="2"/>
          </p:nvPr>
        </p:nvSpPr>
        <p:spPr>
          <a:xfrm>
            <a:off x="2925763" y="849313"/>
            <a:ext cx="4076700" cy="2293937"/>
          </a:xfrm>
          <a:prstGeom prst="rect">
            <a:avLst/>
          </a:prstGeom>
          <a:noFill/>
          <a:ln w="12700">
            <a:solidFill>
              <a:prstClr val="black"/>
            </a:solidFill>
          </a:ln>
        </p:spPr>
        <p:txBody>
          <a:bodyPr vert="horz" lIns="91010" tIns="45505" rIns="91010" bIns="45505" rtlCol="0" anchor="ctr"/>
          <a:lstStyle/>
          <a:p>
            <a:pPr lvl="0"/>
            <a:endParaRPr lang="uk-UA" noProof="0" dirty="0"/>
          </a:p>
        </p:txBody>
      </p:sp>
      <p:sp>
        <p:nvSpPr>
          <p:cNvPr id="5" name="Місце для нотаток 4">
            <a:extLst>
              <a:ext uri="{FF2B5EF4-FFF2-40B4-BE49-F238E27FC236}">
                <a16:creationId xmlns:a16="http://schemas.microsoft.com/office/drawing/2014/main" id="{EA25E2B2-5A23-8B6D-9776-7AA8E07D1FE7}"/>
              </a:ext>
            </a:extLst>
          </p:cNvPr>
          <p:cNvSpPr>
            <a:spLocks noGrp="1"/>
          </p:cNvSpPr>
          <p:nvPr>
            <p:ph type="body" sz="quarter" idx="3"/>
          </p:nvPr>
        </p:nvSpPr>
        <p:spPr>
          <a:xfrm>
            <a:off x="992030" y="3271840"/>
            <a:ext cx="7944166" cy="2676525"/>
          </a:xfrm>
          <a:prstGeom prst="rect">
            <a:avLst/>
          </a:prstGeom>
        </p:spPr>
        <p:txBody>
          <a:bodyPr vert="horz" lIns="91010" tIns="45505" rIns="91010" bIns="45505" rtlCol="0"/>
          <a:lstStyle/>
          <a:p>
            <a:pPr lvl="0"/>
            <a:r>
              <a:rPr lang="uk-UA" noProof="0" dirty="0"/>
              <a:t>Відредагуйте стиль зразка тексту</a:t>
            </a:r>
          </a:p>
          <a:p>
            <a:pPr lvl="1"/>
            <a:r>
              <a:rPr lang="uk-UA" noProof="0" dirty="0"/>
              <a:t>Другий рівень</a:t>
            </a:r>
          </a:p>
          <a:p>
            <a:pPr lvl="2"/>
            <a:r>
              <a:rPr lang="uk-UA" noProof="0" dirty="0"/>
              <a:t>Третій рівень</a:t>
            </a:r>
          </a:p>
          <a:p>
            <a:pPr lvl="3"/>
            <a:r>
              <a:rPr lang="uk-UA" noProof="0" dirty="0"/>
              <a:t>Четвертий рівень</a:t>
            </a:r>
          </a:p>
          <a:p>
            <a:pPr lvl="4"/>
            <a:r>
              <a:rPr lang="uk-UA" noProof="0" dirty="0"/>
              <a:t>П’ятий рівень</a:t>
            </a:r>
          </a:p>
        </p:txBody>
      </p:sp>
      <p:sp>
        <p:nvSpPr>
          <p:cNvPr id="6" name="Місце для нижнього колонтитула 5">
            <a:extLst>
              <a:ext uri="{FF2B5EF4-FFF2-40B4-BE49-F238E27FC236}">
                <a16:creationId xmlns:a16="http://schemas.microsoft.com/office/drawing/2014/main" id="{21E580B6-E2E0-DAA2-1338-EB90582AC7BB}"/>
              </a:ext>
            </a:extLst>
          </p:cNvPr>
          <p:cNvSpPr>
            <a:spLocks noGrp="1"/>
          </p:cNvSpPr>
          <p:nvPr>
            <p:ph type="ftr" sz="quarter" idx="4"/>
          </p:nvPr>
        </p:nvSpPr>
        <p:spPr>
          <a:xfrm>
            <a:off x="1" y="6457952"/>
            <a:ext cx="4303025" cy="339725"/>
          </a:xfrm>
          <a:prstGeom prst="rect">
            <a:avLst/>
          </a:prstGeom>
        </p:spPr>
        <p:txBody>
          <a:bodyPr vert="horz" lIns="91010" tIns="45505" rIns="91010" bIns="45505" rtlCol="0" anchor="b"/>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7" name="Місце для номера слайда 6">
            <a:extLst>
              <a:ext uri="{FF2B5EF4-FFF2-40B4-BE49-F238E27FC236}">
                <a16:creationId xmlns:a16="http://schemas.microsoft.com/office/drawing/2014/main" id="{B305F669-AEA4-BEE1-80ED-F2BC81C07261}"/>
              </a:ext>
            </a:extLst>
          </p:cNvPr>
          <p:cNvSpPr>
            <a:spLocks noGrp="1"/>
          </p:cNvSpPr>
          <p:nvPr>
            <p:ph type="sldNum" sz="quarter" idx="5"/>
          </p:nvPr>
        </p:nvSpPr>
        <p:spPr>
          <a:xfrm>
            <a:off x="5622027" y="6457952"/>
            <a:ext cx="4304611" cy="339725"/>
          </a:xfrm>
          <a:prstGeom prst="rect">
            <a:avLst/>
          </a:prstGeom>
        </p:spPr>
        <p:txBody>
          <a:bodyPr vert="horz" wrap="square" lIns="91010" tIns="45505" rIns="91010" bIns="45505" numCol="1" anchor="b" anchorCtr="0" compatLnSpc="1">
            <a:prstTxWarp prst="textNoShape">
              <a:avLst/>
            </a:prstTxWarp>
          </a:bodyPr>
          <a:lstStyle>
            <a:lvl1pPr algn="r" eaLnBrk="1" hangingPunct="1">
              <a:defRPr sz="1200" smtClean="0">
                <a:latin typeface="Roboto Condensed Light" panose="02000000000000000000" pitchFamily="2" charset="0"/>
              </a:defRPr>
            </a:lvl1pPr>
          </a:lstStyle>
          <a:p>
            <a:pPr>
              <a:defRPr/>
            </a:pPr>
            <a:fld id="{AD5E7DE3-1AE7-4703-B5A5-E3B50F059203}"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a:extLst>
              <a:ext uri="{FF2B5EF4-FFF2-40B4-BE49-F238E27FC236}">
                <a16:creationId xmlns:a16="http://schemas.microsoft.com/office/drawing/2014/main" id="{EC123180-4134-DF4E-785D-39CBDB5C47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uk-UA" dirty="0"/>
          </a:p>
        </p:txBody>
      </p:sp>
      <p:sp>
        <p:nvSpPr>
          <p:cNvPr id="5123" name="Заметки 2">
            <a:extLst>
              <a:ext uri="{FF2B5EF4-FFF2-40B4-BE49-F238E27FC236}">
                <a16:creationId xmlns:a16="http://schemas.microsoft.com/office/drawing/2014/main" id="{312169F0-1EA8-FC51-7151-606C144D08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a:p>
        </p:txBody>
      </p:sp>
      <p:sp>
        <p:nvSpPr>
          <p:cNvPr id="5124" name="Номер слайда 3">
            <a:extLst>
              <a:ext uri="{FF2B5EF4-FFF2-40B4-BE49-F238E27FC236}">
                <a16:creationId xmlns:a16="http://schemas.microsoft.com/office/drawing/2014/main" id="{FD25675B-1AFB-8EBE-427A-E8EFEDC759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8188" indent="-284163">
              <a:defRPr>
                <a:solidFill>
                  <a:schemeClr val="tx1"/>
                </a:solidFill>
                <a:latin typeface="Arial" panose="020B0604020202020204" pitchFamily="34" charset="0"/>
              </a:defRPr>
            </a:lvl2pPr>
            <a:lvl3pPr marL="1136650" indent="-227013">
              <a:defRPr>
                <a:solidFill>
                  <a:schemeClr val="tx1"/>
                </a:solidFill>
                <a:latin typeface="Arial" panose="020B0604020202020204" pitchFamily="34" charset="0"/>
              </a:defRPr>
            </a:lvl3pPr>
            <a:lvl4pPr marL="1592263" indent="-227013">
              <a:defRPr>
                <a:solidFill>
                  <a:schemeClr val="tx1"/>
                </a:solidFill>
                <a:latin typeface="Arial" panose="020B0604020202020204" pitchFamily="34" charset="0"/>
              </a:defRPr>
            </a:lvl4pPr>
            <a:lvl5pPr marL="2046288" indent="-227013">
              <a:defRPr>
                <a:solidFill>
                  <a:schemeClr val="tx1"/>
                </a:solidFill>
                <a:latin typeface="Arial" panose="020B0604020202020204" pitchFamily="34" charset="0"/>
              </a:defRPr>
            </a:lvl5pPr>
            <a:lvl6pPr marL="2503488" indent="-227013" eaLnBrk="0" fontAlgn="base" hangingPunct="0">
              <a:spcBef>
                <a:spcPct val="0"/>
              </a:spcBef>
              <a:spcAft>
                <a:spcPct val="0"/>
              </a:spcAft>
              <a:defRPr>
                <a:solidFill>
                  <a:schemeClr val="tx1"/>
                </a:solidFill>
                <a:latin typeface="Arial" panose="020B0604020202020204" pitchFamily="34" charset="0"/>
              </a:defRPr>
            </a:lvl6pPr>
            <a:lvl7pPr marL="2960688" indent="-227013" eaLnBrk="0" fontAlgn="base" hangingPunct="0">
              <a:spcBef>
                <a:spcPct val="0"/>
              </a:spcBef>
              <a:spcAft>
                <a:spcPct val="0"/>
              </a:spcAft>
              <a:defRPr>
                <a:solidFill>
                  <a:schemeClr val="tx1"/>
                </a:solidFill>
                <a:latin typeface="Arial" panose="020B0604020202020204" pitchFamily="34" charset="0"/>
              </a:defRPr>
            </a:lvl7pPr>
            <a:lvl8pPr marL="3417888" indent="-227013" eaLnBrk="0" fontAlgn="base" hangingPunct="0">
              <a:spcBef>
                <a:spcPct val="0"/>
              </a:spcBef>
              <a:spcAft>
                <a:spcPct val="0"/>
              </a:spcAft>
              <a:defRPr>
                <a:solidFill>
                  <a:schemeClr val="tx1"/>
                </a:solidFill>
                <a:latin typeface="Arial" panose="020B0604020202020204" pitchFamily="34" charset="0"/>
              </a:defRPr>
            </a:lvl8pPr>
            <a:lvl9pPr marL="3875088" indent="-227013" eaLnBrk="0" fontAlgn="base" hangingPunct="0">
              <a:spcBef>
                <a:spcPct val="0"/>
              </a:spcBef>
              <a:spcAft>
                <a:spcPct val="0"/>
              </a:spcAft>
              <a:defRPr>
                <a:solidFill>
                  <a:schemeClr val="tx1"/>
                </a:solidFill>
                <a:latin typeface="Arial" panose="020B0604020202020204" pitchFamily="34" charset="0"/>
              </a:defRPr>
            </a:lvl9pPr>
          </a:lstStyle>
          <a:p>
            <a:fld id="{444C9BBA-1121-4372-A223-AC5E6F5CC0C9}" type="slidenum">
              <a:rPr lang="uk-UA" altLang="uk-UA">
                <a:latin typeface="Roboto Condensed Light" panose="02000000000000000000" pitchFamily="2" charset="0"/>
              </a:rPr>
              <a:pPr/>
              <a:t>1</a:t>
            </a:fld>
            <a:endParaRPr lang="uk-UA" altLang="uk-UA" dirty="0">
              <a:latin typeface="Roboto Condensed Light" panose="02000000000000000000"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AA8ED688-EA9D-61C5-A44B-F55D15E720F8}"/>
              </a:ext>
            </a:extLst>
          </p:cNvPr>
          <p:cNvSpPr>
            <a:spLocks noGrp="1"/>
          </p:cNvSpPr>
          <p:nvPr>
            <p:ph type="dt" sz="half" idx="10"/>
          </p:nvPr>
        </p:nvSpPr>
        <p:spPr/>
        <p:txBody>
          <a:bodyPr/>
          <a:lstStyle>
            <a:lvl1pPr>
              <a:defRPr/>
            </a:lvl1pPr>
          </a:lstStyle>
          <a:p>
            <a:pPr>
              <a:defRPr/>
            </a:pPr>
            <a:fld id="{8E82A0AA-8F14-463A-B142-283B990E42D1}" type="datetime1">
              <a:rPr lang="uk-UA" smtClean="0"/>
              <a:t>22.05.2026</a:t>
            </a:fld>
            <a:endParaRPr lang="uk-UA" dirty="0"/>
          </a:p>
        </p:txBody>
      </p:sp>
      <p:sp>
        <p:nvSpPr>
          <p:cNvPr id="5" name="Місце для нижнього колонтитула 4">
            <a:extLst>
              <a:ext uri="{FF2B5EF4-FFF2-40B4-BE49-F238E27FC236}">
                <a16:creationId xmlns:a16="http://schemas.microsoft.com/office/drawing/2014/main" id="{F12B7512-7EB2-DA19-46B7-56794379F821}"/>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B66CE9B-243A-B895-DE85-B46D60D6A835}"/>
              </a:ext>
            </a:extLst>
          </p:cNvPr>
          <p:cNvSpPr>
            <a:spLocks noGrp="1"/>
          </p:cNvSpPr>
          <p:nvPr>
            <p:ph type="sldNum" sz="quarter" idx="12"/>
          </p:nvPr>
        </p:nvSpPr>
        <p:spPr/>
        <p:txBody>
          <a:bodyPr/>
          <a:lstStyle>
            <a:lvl1pPr>
              <a:defRPr/>
            </a:lvl1pPr>
          </a:lstStyle>
          <a:p>
            <a:pPr>
              <a:defRPr/>
            </a:pPr>
            <a:fld id="{CEA36708-AE8B-4B85-9B65-228F0635230B}" type="slidenum">
              <a:rPr lang="uk-UA" altLang="uk-UA"/>
              <a:pPr>
                <a:defRPr/>
              </a:pPr>
              <a:t>‹№›</a:t>
            </a:fld>
            <a:endParaRPr lang="uk-UA" altLang="uk-UA" dirty="0"/>
          </a:p>
        </p:txBody>
      </p:sp>
    </p:spTree>
    <p:extLst>
      <p:ext uri="{BB962C8B-B14F-4D97-AF65-F5344CB8AC3E}">
        <p14:creationId xmlns:p14="http://schemas.microsoft.com/office/powerpoint/2010/main" val="4030150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FB3C76D-3FFE-763E-4EE5-2A99E753A866}"/>
              </a:ext>
            </a:extLst>
          </p:cNvPr>
          <p:cNvSpPr>
            <a:spLocks noGrp="1"/>
          </p:cNvSpPr>
          <p:nvPr>
            <p:ph type="dt" sz="half" idx="10"/>
          </p:nvPr>
        </p:nvSpPr>
        <p:spPr/>
        <p:txBody>
          <a:bodyPr/>
          <a:lstStyle>
            <a:lvl1pPr>
              <a:defRPr/>
            </a:lvl1pPr>
          </a:lstStyle>
          <a:p>
            <a:pPr>
              <a:defRPr/>
            </a:pPr>
            <a:fld id="{DB220ABF-94A0-4458-A503-65FD43098299}" type="datetime1">
              <a:rPr lang="uk-UA" smtClean="0"/>
              <a:t>22.05.2026</a:t>
            </a:fld>
            <a:endParaRPr lang="uk-UA" dirty="0"/>
          </a:p>
        </p:txBody>
      </p:sp>
      <p:sp>
        <p:nvSpPr>
          <p:cNvPr id="5" name="Місце для нижнього колонтитула 4">
            <a:extLst>
              <a:ext uri="{FF2B5EF4-FFF2-40B4-BE49-F238E27FC236}">
                <a16:creationId xmlns:a16="http://schemas.microsoft.com/office/drawing/2014/main" id="{9D0A6F11-8148-EC28-C421-ABF4862C6BB5}"/>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87B56B1A-9CE4-8114-6966-A045B2D002A2}"/>
              </a:ext>
            </a:extLst>
          </p:cNvPr>
          <p:cNvSpPr>
            <a:spLocks noGrp="1"/>
          </p:cNvSpPr>
          <p:nvPr>
            <p:ph type="sldNum" sz="quarter" idx="12"/>
          </p:nvPr>
        </p:nvSpPr>
        <p:spPr/>
        <p:txBody>
          <a:bodyPr/>
          <a:lstStyle>
            <a:lvl1pPr>
              <a:defRPr/>
            </a:lvl1pPr>
          </a:lstStyle>
          <a:p>
            <a:pPr>
              <a:defRPr/>
            </a:pPr>
            <a:fld id="{4E4F0B48-4A94-4504-A6C0-3A970785A124}" type="slidenum">
              <a:rPr lang="uk-UA" altLang="uk-UA"/>
              <a:pPr>
                <a:defRPr/>
              </a:pPr>
              <a:t>‹№›</a:t>
            </a:fld>
            <a:endParaRPr lang="uk-UA" altLang="uk-UA" dirty="0"/>
          </a:p>
        </p:txBody>
      </p:sp>
    </p:spTree>
    <p:extLst>
      <p:ext uri="{BB962C8B-B14F-4D97-AF65-F5344CB8AC3E}">
        <p14:creationId xmlns:p14="http://schemas.microsoft.com/office/powerpoint/2010/main" val="2193732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0CB74CD-04BD-591A-4CDD-5926DD78B5DD}"/>
              </a:ext>
            </a:extLst>
          </p:cNvPr>
          <p:cNvSpPr>
            <a:spLocks noGrp="1"/>
          </p:cNvSpPr>
          <p:nvPr>
            <p:ph type="dt" sz="half" idx="10"/>
          </p:nvPr>
        </p:nvSpPr>
        <p:spPr/>
        <p:txBody>
          <a:bodyPr/>
          <a:lstStyle>
            <a:lvl1pPr>
              <a:defRPr/>
            </a:lvl1pPr>
          </a:lstStyle>
          <a:p>
            <a:pPr>
              <a:defRPr/>
            </a:pPr>
            <a:fld id="{1BF0229F-B9CA-431A-B51F-1F8A35B8DC77}" type="datetime1">
              <a:rPr lang="uk-UA" smtClean="0"/>
              <a:t>22.05.2026</a:t>
            </a:fld>
            <a:endParaRPr lang="uk-UA" dirty="0"/>
          </a:p>
        </p:txBody>
      </p:sp>
      <p:sp>
        <p:nvSpPr>
          <p:cNvPr id="5" name="Місце для нижнього колонтитула 4">
            <a:extLst>
              <a:ext uri="{FF2B5EF4-FFF2-40B4-BE49-F238E27FC236}">
                <a16:creationId xmlns:a16="http://schemas.microsoft.com/office/drawing/2014/main" id="{D127B8D6-3995-C4DE-DD03-0D84EC35EBC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9A58A045-F125-D6D3-71A7-99BD4E10CDF7}"/>
              </a:ext>
            </a:extLst>
          </p:cNvPr>
          <p:cNvSpPr>
            <a:spLocks noGrp="1"/>
          </p:cNvSpPr>
          <p:nvPr>
            <p:ph type="sldNum" sz="quarter" idx="12"/>
          </p:nvPr>
        </p:nvSpPr>
        <p:spPr/>
        <p:txBody>
          <a:bodyPr/>
          <a:lstStyle>
            <a:lvl1pPr>
              <a:defRPr/>
            </a:lvl1pPr>
          </a:lstStyle>
          <a:p>
            <a:pPr>
              <a:defRPr/>
            </a:pPr>
            <a:fld id="{30A6392A-C09C-4467-9777-3DF3F4931805}" type="slidenum">
              <a:rPr lang="uk-UA" altLang="uk-UA"/>
              <a:pPr>
                <a:defRPr/>
              </a:pPr>
              <a:t>‹№›</a:t>
            </a:fld>
            <a:endParaRPr lang="uk-UA" altLang="uk-UA" dirty="0"/>
          </a:p>
        </p:txBody>
      </p:sp>
    </p:spTree>
    <p:extLst>
      <p:ext uri="{BB962C8B-B14F-4D97-AF65-F5344CB8AC3E}">
        <p14:creationId xmlns:p14="http://schemas.microsoft.com/office/powerpoint/2010/main" val="17268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9C0276E-6541-BA52-E161-CE331C0B1A1E}"/>
              </a:ext>
            </a:extLst>
          </p:cNvPr>
          <p:cNvSpPr>
            <a:spLocks noGrp="1"/>
          </p:cNvSpPr>
          <p:nvPr>
            <p:ph type="dt" sz="half" idx="10"/>
          </p:nvPr>
        </p:nvSpPr>
        <p:spPr/>
        <p:txBody>
          <a:bodyPr/>
          <a:lstStyle>
            <a:lvl1pPr>
              <a:defRPr/>
            </a:lvl1pPr>
          </a:lstStyle>
          <a:p>
            <a:pPr>
              <a:defRPr/>
            </a:pPr>
            <a:fld id="{ED8E5E7C-9C28-4F83-A4C5-B4A7F7D1D00C}" type="datetime1">
              <a:rPr lang="uk-UA" smtClean="0"/>
              <a:t>22.05.2026</a:t>
            </a:fld>
            <a:endParaRPr lang="uk-UA" dirty="0"/>
          </a:p>
        </p:txBody>
      </p:sp>
      <p:sp>
        <p:nvSpPr>
          <p:cNvPr id="5" name="Місце для нижнього колонтитула 4">
            <a:extLst>
              <a:ext uri="{FF2B5EF4-FFF2-40B4-BE49-F238E27FC236}">
                <a16:creationId xmlns:a16="http://schemas.microsoft.com/office/drawing/2014/main" id="{C7DDD959-5CE9-DE4E-E0DB-D16F2C6243EF}"/>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CBAD9C21-6A07-273E-32EB-90B9801FB94A}"/>
              </a:ext>
            </a:extLst>
          </p:cNvPr>
          <p:cNvSpPr>
            <a:spLocks noGrp="1"/>
          </p:cNvSpPr>
          <p:nvPr>
            <p:ph type="sldNum" sz="quarter" idx="12"/>
          </p:nvPr>
        </p:nvSpPr>
        <p:spPr/>
        <p:txBody>
          <a:bodyPr/>
          <a:lstStyle>
            <a:lvl1pPr>
              <a:defRPr/>
            </a:lvl1pPr>
          </a:lstStyle>
          <a:p>
            <a:pPr>
              <a:defRPr/>
            </a:pPr>
            <a:fld id="{C3457EC5-9B54-49ED-9CA6-C2B51A92FA73}" type="slidenum">
              <a:rPr lang="uk-UA" altLang="uk-UA"/>
              <a:pPr>
                <a:defRPr/>
              </a:pPr>
              <a:t>‹№›</a:t>
            </a:fld>
            <a:endParaRPr lang="uk-UA" altLang="uk-UA" dirty="0"/>
          </a:p>
        </p:txBody>
      </p:sp>
    </p:spTree>
    <p:extLst>
      <p:ext uri="{BB962C8B-B14F-4D97-AF65-F5344CB8AC3E}">
        <p14:creationId xmlns:p14="http://schemas.microsoft.com/office/powerpoint/2010/main" val="260522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5F4B40DE-7744-E223-33EE-0FC832A8CB42}"/>
              </a:ext>
            </a:extLst>
          </p:cNvPr>
          <p:cNvSpPr>
            <a:spLocks noGrp="1"/>
          </p:cNvSpPr>
          <p:nvPr>
            <p:ph type="dt" sz="half" idx="10"/>
          </p:nvPr>
        </p:nvSpPr>
        <p:spPr/>
        <p:txBody>
          <a:bodyPr/>
          <a:lstStyle>
            <a:lvl1pPr>
              <a:defRPr/>
            </a:lvl1pPr>
          </a:lstStyle>
          <a:p>
            <a:pPr>
              <a:defRPr/>
            </a:pPr>
            <a:fld id="{94F1511E-535D-4954-AF01-FFE74FA62650}" type="datetime1">
              <a:rPr lang="uk-UA" smtClean="0"/>
              <a:t>22.05.2026</a:t>
            </a:fld>
            <a:endParaRPr lang="uk-UA" dirty="0"/>
          </a:p>
        </p:txBody>
      </p:sp>
      <p:sp>
        <p:nvSpPr>
          <p:cNvPr id="5" name="Місце для нижнього колонтитула 4">
            <a:extLst>
              <a:ext uri="{FF2B5EF4-FFF2-40B4-BE49-F238E27FC236}">
                <a16:creationId xmlns:a16="http://schemas.microsoft.com/office/drawing/2014/main" id="{67955B39-CD41-967F-D3C9-49E2F0DC0B8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C395E2B-5CDE-5E43-970C-EF311F5EDB18}"/>
              </a:ext>
            </a:extLst>
          </p:cNvPr>
          <p:cNvSpPr>
            <a:spLocks noGrp="1"/>
          </p:cNvSpPr>
          <p:nvPr>
            <p:ph type="sldNum" sz="quarter" idx="12"/>
          </p:nvPr>
        </p:nvSpPr>
        <p:spPr/>
        <p:txBody>
          <a:bodyPr/>
          <a:lstStyle>
            <a:lvl1pPr>
              <a:defRPr/>
            </a:lvl1pPr>
          </a:lstStyle>
          <a:p>
            <a:pPr>
              <a:defRPr/>
            </a:pPr>
            <a:fld id="{57516EA7-C336-4E60-ADB4-B52A6B1073E8}" type="slidenum">
              <a:rPr lang="uk-UA" altLang="uk-UA"/>
              <a:pPr>
                <a:defRPr/>
              </a:pPr>
              <a:t>‹№›</a:t>
            </a:fld>
            <a:endParaRPr lang="uk-UA" altLang="uk-UA" dirty="0"/>
          </a:p>
        </p:txBody>
      </p:sp>
    </p:spTree>
    <p:extLst>
      <p:ext uri="{BB962C8B-B14F-4D97-AF65-F5344CB8AC3E}">
        <p14:creationId xmlns:p14="http://schemas.microsoft.com/office/powerpoint/2010/main" val="2127845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a:extLst>
              <a:ext uri="{FF2B5EF4-FFF2-40B4-BE49-F238E27FC236}">
                <a16:creationId xmlns:a16="http://schemas.microsoft.com/office/drawing/2014/main" id="{A3C90BE2-957C-03F8-1F9F-8F0443FFFAE6}"/>
              </a:ext>
            </a:extLst>
          </p:cNvPr>
          <p:cNvSpPr>
            <a:spLocks noGrp="1"/>
          </p:cNvSpPr>
          <p:nvPr>
            <p:ph type="dt" sz="half" idx="10"/>
          </p:nvPr>
        </p:nvSpPr>
        <p:spPr/>
        <p:txBody>
          <a:bodyPr/>
          <a:lstStyle>
            <a:lvl1pPr>
              <a:defRPr/>
            </a:lvl1pPr>
          </a:lstStyle>
          <a:p>
            <a:pPr>
              <a:defRPr/>
            </a:pPr>
            <a:fld id="{9296ECDB-68B7-4C01-9488-DCF337BDEAC4}" type="datetime1">
              <a:rPr lang="uk-UA" smtClean="0"/>
              <a:t>22.05.2026</a:t>
            </a:fld>
            <a:endParaRPr lang="uk-UA" dirty="0"/>
          </a:p>
        </p:txBody>
      </p:sp>
      <p:sp>
        <p:nvSpPr>
          <p:cNvPr id="6" name="Місце для нижнього колонтитула 4">
            <a:extLst>
              <a:ext uri="{FF2B5EF4-FFF2-40B4-BE49-F238E27FC236}">
                <a16:creationId xmlns:a16="http://schemas.microsoft.com/office/drawing/2014/main" id="{7F0EFF87-884A-FDE7-CC72-F0E8FB07FB1C}"/>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8CC73E7E-C44D-D440-5AEA-931F69F3201B}"/>
              </a:ext>
            </a:extLst>
          </p:cNvPr>
          <p:cNvSpPr>
            <a:spLocks noGrp="1"/>
          </p:cNvSpPr>
          <p:nvPr>
            <p:ph type="sldNum" sz="quarter" idx="12"/>
          </p:nvPr>
        </p:nvSpPr>
        <p:spPr/>
        <p:txBody>
          <a:bodyPr/>
          <a:lstStyle>
            <a:lvl1pPr>
              <a:defRPr/>
            </a:lvl1pPr>
          </a:lstStyle>
          <a:p>
            <a:pPr>
              <a:defRPr/>
            </a:pPr>
            <a:fld id="{4FB77D72-FDE4-4F0D-B779-DE79087AB794}" type="slidenum">
              <a:rPr lang="uk-UA" altLang="uk-UA"/>
              <a:pPr>
                <a:defRPr/>
              </a:pPr>
              <a:t>‹№›</a:t>
            </a:fld>
            <a:endParaRPr lang="uk-UA" altLang="uk-UA" dirty="0"/>
          </a:p>
        </p:txBody>
      </p:sp>
    </p:spTree>
    <p:extLst>
      <p:ext uri="{BB962C8B-B14F-4D97-AF65-F5344CB8AC3E}">
        <p14:creationId xmlns:p14="http://schemas.microsoft.com/office/powerpoint/2010/main" val="194734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a:extLst>
              <a:ext uri="{FF2B5EF4-FFF2-40B4-BE49-F238E27FC236}">
                <a16:creationId xmlns:a16="http://schemas.microsoft.com/office/drawing/2014/main" id="{EA0DD99F-8DA5-F2B0-254A-B8A1308B5080}"/>
              </a:ext>
            </a:extLst>
          </p:cNvPr>
          <p:cNvSpPr>
            <a:spLocks noGrp="1"/>
          </p:cNvSpPr>
          <p:nvPr>
            <p:ph type="dt" sz="half" idx="10"/>
          </p:nvPr>
        </p:nvSpPr>
        <p:spPr/>
        <p:txBody>
          <a:bodyPr/>
          <a:lstStyle>
            <a:lvl1pPr>
              <a:defRPr/>
            </a:lvl1pPr>
          </a:lstStyle>
          <a:p>
            <a:pPr>
              <a:defRPr/>
            </a:pPr>
            <a:fld id="{F638CA85-2DB2-44C4-AF50-DAAF1E05620C}" type="datetime1">
              <a:rPr lang="uk-UA" smtClean="0"/>
              <a:t>22.05.2026</a:t>
            </a:fld>
            <a:endParaRPr lang="uk-UA" dirty="0"/>
          </a:p>
        </p:txBody>
      </p:sp>
      <p:sp>
        <p:nvSpPr>
          <p:cNvPr id="8" name="Місце для нижнього колонтитула 4">
            <a:extLst>
              <a:ext uri="{FF2B5EF4-FFF2-40B4-BE49-F238E27FC236}">
                <a16:creationId xmlns:a16="http://schemas.microsoft.com/office/drawing/2014/main" id="{16D392BE-E061-7D98-F1D5-C1C8D3872360}"/>
              </a:ext>
            </a:extLst>
          </p:cNvPr>
          <p:cNvSpPr>
            <a:spLocks noGrp="1"/>
          </p:cNvSpPr>
          <p:nvPr>
            <p:ph type="ftr" sz="quarter" idx="11"/>
          </p:nvPr>
        </p:nvSpPr>
        <p:spPr/>
        <p:txBody>
          <a:bodyPr/>
          <a:lstStyle>
            <a:lvl1pPr>
              <a:defRPr/>
            </a:lvl1pPr>
          </a:lstStyle>
          <a:p>
            <a:pPr>
              <a:defRPr/>
            </a:pPr>
            <a:endParaRPr lang="uk-UA" dirty="0"/>
          </a:p>
        </p:txBody>
      </p:sp>
      <p:sp>
        <p:nvSpPr>
          <p:cNvPr id="9" name="Місце для номера слайда 5">
            <a:extLst>
              <a:ext uri="{FF2B5EF4-FFF2-40B4-BE49-F238E27FC236}">
                <a16:creationId xmlns:a16="http://schemas.microsoft.com/office/drawing/2014/main" id="{FC71E889-4BED-A140-925A-AC31DDF437E8}"/>
              </a:ext>
            </a:extLst>
          </p:cNvPr>
          <p:cNvSpPr>
            <a:spLocks noGrp="1"/>
          </p:cNvSpPr>
          <p:nvPr>
            <p:ph type="sldNum" sz="quarter" idx="12"/>
          </p:nvPr>
        </p:nvSpPr>
        <p:spPr/>
        <p:txBody>
          <a:bodyPr/>
          <a:lstStyle>
            <a:lvl1pPr>
              <a:defRPr/>
            </a:lvl1pPr>
          </a:lstStyle>
          <a:p>
            <a:pPr>
              <a:defRPr/>
            </a:pPr>
            <a:fld id="{D3CAA662-D07E-4DEE-9289-2C855F9547C6}" type="slidenum">
              <a:rPr lang="uk-UA" altLang="uk-UA"/>
              <a:pPr>
                <a:defRPr/>
              </a:pPr>
              <a:t>‹№›</a:t>
            </a:fld>
            <a:endParaRPr lang="uk-UA" altLang="uk-UA" dirty="0"/>
          </a:p>
        </p:txBody>
      </p:sp>
    </p:spTree>
    <p:extLst>
      <p:ext uri="{BB962C8B-B14F-4D97-AF65-F5344CB8AC3E}">
        <p14:creationId xmlns:p14="http://schemas.microsoft.com/office/powerpoint/2010/main" val="4112208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3">
            <a:extLst>
              <a:ext uri="{FF2B5EF4-FFF2-40B4-BE49-F238E27FC236}">
                <a16:creationId xmlns:a16="http://schemas.microsoft.com/office/drawing/2014/main" id="{AA7AD9E1-47C8-9944-ABD5-45EADE34C17D}"/>
              </a:ext>
            </a:extLst>
          </p:cNvPr>
          <p:cNvSpPr>
            <a:spLocks noGrp="1"/>
          </p:cNvSpPr>
          <p:nvPr>
            <p:ph type="dt" sz="half" idx="10"/>
          </p:nvPr>
        </p:nvSpPr>
        <p:spPr/>
        <p:txBody>
          <a:bodyPr/>
          <a:lstStyle>
            <a:lvl1pPr>
              <a:defRPr/>
            </a:lvl1pPr>
          </a:lstStyle>
          <a:p>
            <a:pPr>
              <a:defRPr/>
            </a:pPr>
            <a:fld id="{1CC54C13-E40A-4086-BBB0-B10FF979CBEA}" type="datetime1">
              <a:rPr lang="uk-UA" smtClean="0"/>
              <a:t>22.05.2026</a:t>
            </a:fld>
            <a:endParaRPr lang="uk-UA" dirty="0"/>
          </a:p>
        </p:txBody>
      </p:sp>
      <p:sp>
        <p:nvSpPr>
          <p:cNvPr id="4" name="Місце для нижнього колонтитула 4">
            <a:extLst>
              <a:ext uri="{FF2B5EF4-FFF2-40B4-BE49-F238E27FC236}">
                <a16:creationId xmlns:a16="http://schemas.microsoft.com/office/drawing/2014/main" id="{5EC659C4-05E1-EB28-C2DF-96D8CC00C357}"/>
              </a:ext>
            </a:extLst>
          </p:cNvPr>
          <p:cNvSpPr>
            <a:spLocks noGrp="1"/>
          </p:cNvSpPr>
          <p:nvPr>
            <p:ph type="ftr" sz="quarter" idx="11"/>
          </p:nvPr>
        </p:nvSpPr>
        <p:spPr/>
        <p:txBody>
          <a:bodyPr/>
          <a:lstStyle>
            <a:lvl1pPr>
              <a:defRPr/>
            </a:lvl1pPr>
          </a:lstStyle>
          <a:p>
            <a:pPr>
              <a:defRPr/>
            </a:pPr>
            <a:endParaRPr lang="uk-UA" dirty="0"/>
          </a:p>
        </p:txBody>
      </p:sp>
      <p:sp>
        <p:nvSpPr>
          <p:cNvPr id="5" name="Місце для номера слайда 5">
            <a:extLst>
              <a:ext uri="{FF2B5EF4-FFF2-40B4-BE49-F238E27FC236}">
                <a16:creationId xmlns:a16="http://schemas.microsoft.com/office/drawing/2014/main" id="{D4237CF1-DE7F-FE35-5BF4-A6A97EF5AFF0}"/>
              </a:ext>
            </a:extLst>
          </p:cNvPr>
          <p:cNvSpPr>
            <a:spLocks noGrp="1"/>
          </p:cNvSpPr>
          <p:nvPr>
            <p:ph type="sldNum" sz="quarter" idx="12"/>
          </p:nvPr>
        </p:nvSpPr>
        <p:spPr/>
        <p:txBody>
          <a:bodyPr/>
          <a:lstStyle>
            <a:lvl1pPr>
              <a:defRPr/>
            </a:lvl1pPr>
          </a:lstStyle>
          <a:p>
            <a:pPr>
              <a:defRPr/>
            </a:pPr>
            <a:fld id="{432905D2-CC1C-4F8C-8D9C-4837BFB0BAA3}" type="slidenum">
              <a:rPr lang="uk-UA" altLang="uk-UA"/>
              <a:pPr>
                <a:defRPr/>
              </a:pPr>
              <a:t>‹№›</a:t>
            </a:fld>
            <a:endParaRPr lang="uk-UA" altLang="uk-UA" dirty="0"/>
          </a:p>
        </p:txBody>
      </p:sp>
    </p:spTree>
    <p:extLst>
      <p:ext uri="{BB962C8B-B14F-4D97-AF65-F5344CB8AC3E}">
        <p14:creationId xmlns:p14="http://schemas.microsoft.com/office/powerpoint/2010/main" val="159744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a:extLst>
              <a:ext uri="{FF2B5EF4-FFF2-40B4-BE49-F238E27FC236}">
                <a16:creationId xmlns:a16="http://schemas.microsoft.com/office/drawing/2014/main" id="{FF345E8C-B5CC-DBD2-49BF-3F8E11BF2CEC}"/>
              </a:ext>
            </a:extLst>
          </p:cNvPr>
          <p:cNvSpPr>
            <a:spLocks noGrp="1"/>
          </p:cNvSpPr>
          <p:nvPr>
            <p:ph type="dt" sz="half" idx="10"/>
          </p:nvPr>
        </p:nvSpPr>
        <p:spPr/>
        <p:txBody>
          <a:bodyPr/>
          <a:lstStyle>
            <a:lvl1pPr>
              <a:defRPr/>
            </a:lvl1pPr>
          </a:lstStyle>
          <a:p>
            <a:pPr>
              <a:defRPr/>
            </a:pPr>
            <a:fld id="{0D7350F9-2A98-4BB4-BE07-1E76DE1FF9AA}" type="datetime1">
              <a:rPr lang="uk-UA" smtClean="0"/>
              <a:t>22.05.2026</a:t>
            </a:fld>
            <a:endParaRPr lang="uk-UA" dirty="0"/>
          </a:p>
        </p:txBody>
      </p:sp>
      <p:sp>
        <p:nvSpPr>
          <p:cNvPr id="3" name="Місце для нижнього колонтитула 4">
            <a:extLst>
              <a:ext uri="{FF2B5EF4-FFF2-40B4-BE49-F238E27FC236}">
                <a16:creationId xmlns:a16="http://schemas.microsoft.com/office/drawing/2014/main" id="{8E0F689E-CF76-E819-6A24-BCC65EDCA976}"/>
              </a:ext>
            </a:extLst>
          </p:cNvPr>
          <p:cNvSpPr>
            <a:spLocks noGrp="1"/>
          </p:cNvSpPr>
          <p:nvPr>
            <p:ph type="ftr" sz="quarter" idx="11"/>
          </p:nvPr>
        </p:nvSpPr>
        <p:spPr/>
        <p:txBody>
          <a:bodyPr/>
          <a:lstStyle>
            <a:lvl1pPr>
              <a:defRPr/>
            </a:lvl1pPr>
          </a:lstStyle>
          <a:p>
            <a:pPr>
              <a:defRPr/>
            </a:pPr>
            <a:endParaRPr lang="uk-UA" dirty="0"/>
          </a:p>
        </p:txBody>
      </p:sp>
      <p:sp>
        <p:nvSpPr>
          <p:cNvPr id="4" name="Місце для номера слайда 5">
            <a:extLst>
              <a:ext uri="{FF2B5EF4-FFF2-40B4-BE49-F238E27FC236}">
                <a16:creationId xmlns:a16="http://schemas.microsoft.com/office/drawing/2014/main" id="{0D0CB2BC-E645-6849-7A8D-828A4AB5BBBC}"/>
              </a:ext>
            </a:extLst>
          </p:cNvPr>
          <p:cNvSpPr>
            <a:spLocks noGrp="1"/>
          </p:cNvSpPr>
          <p:nvPr>
            <p:ph type="sldNum" sz="quarter" idx="12"/>
          </p:nvPr>
        </p:nvSpPr>
        <p:spPr/>
        <p:txBody>
          <a:bodyPr/>
          <a:lstStyle>
            <a:lvl1pPr>
              <a:defRPr/>
            </a:lvl1pPr>
          </a:lstStyle>
          <a:p>
            <a:pPr>
              <a:defRPr/>
            </a:pPr>
            <a:fld id="{AF12A4B8-FBE2-42FD-8F7C-E331D756A450}" type="slidenum">
              <a:rPr lang="uk-UA" altLang="uk-UA"/>
              <a:pPr>
                <a:defRPr/>
              </a:pPr>
              <a:t>‹№›</a:t>
            </a:fld>
            <a:endParaRPr lang="uk-UA" altLang="uk-UA" dirty="0"/>
          </a:p>
        </p:txBody>
      </p:sp>
    </p:spTree>
    <p:extLst>
      <p:ext uri="{BB962C8B-B14F-4D97-AF65-F5344CB8AC3E}">
        <p14:creationId xmlns:p14="http://schemas.microsoft.com/office/powerpoint/2010/main" val="18785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C7262A28-1D71-BC9C-361E-8193A841A140}"/>
              </a:ext>
            </a:extLst>
          </p:cNvPr>
          <p:cNvSpPr>
            <a:spLocks noGrp="1"/>
          </p:cNvSpPr>
          <p:nvPr>
            <p:ph type="dt" sz="half" idx="10"/>
          </p:nvPr>
        </p:nvSpPr>
        <p:spPr/>
        <p:txBody>
          <a:bodyPr/>
          <a:lstStyle>
            <a:lvl1pPr>
              <a:defRPr/>
            </a:lvl1pPr>
          </a:lstStyle>
          <a:p>
            <a:pPr>
              <a:defRPr/>
            </a:pPr>
            <a:fld id="{D0E9A1FD-498C-4D6B-8066-378AFBFB37CA}" type="datetime1">
              <a:rPr lang="uk-UA" smtClean="0"/>
              <a:t>22.05.2026</a:t>
            </a:fld>
            <a:endParaRPr lang="uk-UA" dirty="0"/>
          </a:p>
        </p:txBody>
      </p:sp>
      <p:sp>
        <p:nvSpPr>
          <p:cNvPr id="6" name="Місце для нижнього колонтитула 4">
            <a:extLst>
              <a:ext uri="{FF2B5EF4-FFF2-40B4-BE49-F238E27FC236}">
                <a16:creationId xmlns:a16="http://schemas.microsoft.com/office/drawing/2014/main" id="{A521B7DB-A673-7716-B38E-B2B440DEAEEE}"/>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C430E745-9939-F461-9FF4-ACDFCDE1D2A8}"/>
              </a:ext>
            </a:extLst>
          </p:cNvPr>
          <p:cNvSpPr>
            <a:spLocks noGrp="1"/>
          </p:cNvSpPr>
          <p:nvPr>
            <p:ph type="sldNum" sz="quarter" idx="12"/>
          </p:nvPr>
        </p:nvSpPr>
        <p:spPr/>
        <p:txBody>
          <a:bodyPr/>
          <a:lstStyle>
            <a:lvl1pPr>
              <a:defRPr/>
            </a:lvl1pPr>
          </a:lstStyle>
          <a:p>
            <a:pPr>
              <a:defRPr/>
            </a:pPr>
            <a:fld id="{677728BF-03AA-4335-BB35-CA4255D550D5}" type="slidenum">
              <a:rPr lang="uk-UA" altLang="uk-UA"/>
              <a:pPr>
                <a:defRPr/>
              </a:pPr>
              <a:t>‹№›</a:t>
            </a:fld>
            <a:endParaRPr lang="uk-UA" altLang="uk-UA" dirty="0"/>
          </a:p>
        </p:txBody>
      </p:sp>
    </p:spTree>
    <p:extLst>
      <p:ext uri="{BB962C8B-B14F-4D97-AF65-F5344CB8AC3E}">
        <p14:creationId xmlns:p14="http://schemas.microsoft.com/office/powerpoint/2010/main" val="2809920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uk-UA" noProof="0" dirty="0"/>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EAD98881-2ACD-B166-5782-7741EE21F2BF}"/>
              </a:ext>
            </a:extLst>
          </p:cNvPr>
          <p:cNvSpPr>
            <a:spLocks noGrp="1"/>
          </p:cNvSpPr>
          <p:nvPr>
            <p:ph type="dt" sz="half" idx="10"/>
          </p:nvPr>
        </p:nvSpPr>
        <p:spPr/>
        <p:txBody>
          <a:bodyPr/>
          <a:lstStyle>
            <a:lvl1pPr>
              <a:defRPr/>
            </a:lvl1pPr>
          </a:lstStyle>
          <a:p>
            <a:pPr>
              <a:defRPr/>
            </a:pPr>
            <a:fld id="{38EBF41A-40A1-4AD2-912A-3E0B3D58C3BD}" type="datetime1">
              <a:rPr lang="uk-UA" smtClean="0"/>
              <a:t>22.05.2026</a:t>
            </a:fld>
            <a:endParaRPr lang="uk-UA" dirty="0"/>
          </a:p>
        </p:txBody>
      </p:sp>
      <p:sp>
        <p:nvSpPr>
          <p:cNvPr id="6" name="Місце для нижнього колонтитула 4">
            <a:extLst>
              <a:ext uri="{FF2B5EF4-FFF2-40B4-BE49-F238E27FC236}">
                <a16:creationId xmlns:a16="http://schemas.microsoft.com/office/drawing/2014/main" id="{A20CC5D9-3E6C-7EE8-9D04-C4BDBC52A2BA}"/>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9185126F-D584-C2C3-AFD8-CF584FC064DD}"/>
              </a:ext>
            </a:extLst>
          </p:cNvPr>
          <p:cNvSpPr>
            <a:spLocks noGrp="1"/>
          </p:cNvSpPr>
          <p:nvPr>
            <p:ph type="sldNum" sz="quarter" idx="12"/>
          </p:nvPr>
        </p:nvSpPr>
        <p:spPr/>
        <p:txBody>
          <a:bodyPr/>
          <a:lstStyle>
            <a:lvl1pPr>
              <a:defRPr/>
            </a:lvl1pPr>
          </a:lstStyle>
          <a:p>
            <a:pPr>
              <a:defRPr/>
            </a:pPr>
            <a:fld id="{3291BF11-B2ED-427F-8A4E-915E4DE31228}" type="slidenum">
              <a:rPr lang="uk-UA" altLang="uk-UA"/>
              <a:pPr>
                <a:defRPr/>
              </a:pPr>
              <a:t>‹№›</a:t>
            </a:fld>
            <a:endParaRPr lang="uk-UA" altLang="uk-UA" dirty="0"/>
          </a:p>
        </p:txBody>
      </p:sp>
    </p:spTree>
    <p:extLst>
      <p:ext uri="{BB962C8B-B14F-4D97-AF65-F5344CB8AC3E}">
        <p14:creationId xmlns:p14="http://schemas.microsoft.com/office/powerpoint/2010/main" val="212905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Місце для заголовка 1">
            <a:extLst>
              <a:ext uri="{FF2B5EF4-FFF2-40B4-BE49-F238E27FC236}">
                <a16:creationId xmlns:a16="http://schemas.microsoft.com/office/drawing/2014/main" id="{145B3D2B-C7D7-7980-44A7-F0F89E85FA3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uk-UA"/>
              <a:t>Клацніть, щоб редагувати стиль зразка заголовка</a:t>
            </a:r>
          </a:p>
        </p:txBody>
      </p:sp>
      <p:sp>
        <p:nvSpPr>
          <p:cNvPr id="1027" name="Місце для тексту 2">
            <a:extLst>
              <a:ext uri="{FF2B5EF4-FFF2-40B4-BE49-F238E27FC236}">
                <a16:creationId xmlns:a16="http://schemas.microsoft.com/office/drawing/2014/main" id="{6564B427-26C4-01D2-D649-C81805085E94}"/>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uk-UA"/>
              <a:t>Відредагуйте стиль зразка тексту</a:t>
            </a:r>
          </a:p>
          <a:p>
            <a:pPr lvl="1"/>
            <a:r>
              <a:rPr lang="uk-UA" altLang="uk-UA"/>
              <a:t>Другий рівень</a:t>
            </a:r>
          </a:p>
          <a:p>
            <a:pPr lvl="2"/>
            <a:r>
              <a:rPr lang="uk-UA" altLang="uk-UA"/>
              <a:t>Третій рівень</a:t>
            </a:r>
          </a:p>
          <a:p>
            <a:pPr lvl="3"/>
            <a:r>
              <a:rPr lang="uk-UA" altLang="uk-UA"/>
              <a:t>Четвертий рівень</a:t>
            </a:r>
          </a:p>
          <a:p>
            <a:pPr lvl="4"/>
            <a:r>
              <a:rPr lang="uk-UA" altLang="uk-UA"/>
              <a:t>П’ятий рівень</a:t>
            </a:r>
          </a:p>
        </p:txBody>
      </p:sp>
      <p:sp>
        <p:nvSpPr>
          <p:cNvPr id="4" name="Місце для дати 3">
            <a:extLst>
              <a:ext uri="{FF2B5EF4-FFF2-40B4-BE49-F238E27FC236}">
                <a16:creationId xmlns:a16="http://schemas.microsoft.com/office/drawing/2014/main" id="{81D6CE43-1EAA-523D-DAB2-2987A26D3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fld id="{CFF024C6-0B6E-4252-A21D-446B0B3BC755}" type="datetime1">
              <a:rPr lang="uk-UA" smtClean="0"/>
              <a:t>22.05.2026</a:t>
            </a:fld>
            <a:endParaRPr lang="uk-UA" dirty="0"/>
          </a:p>
        </p:txBody>
      </p:sp>
      <p:sp>
        <p:nvSpPr>
          <p:cNvPr id="5" name="Місце для нижнього колонтитула 4">
            <a:extLst>
              <a:ext uri="{FF2B5EF4-FFF2-40B4-BE49-F238E27FC236}">
                <a16:creationId xmlns:a16="http://schemas.microsoft.com/office/drawing/2014/main" id="{7EACE517-7161-2385-5C82-22A5011625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6AD0EEA3-846C-8CE7-CBB8-FCE48699ADA9}"/>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Roboto Condensed Light" panose="02000000000000000000" pitchFamily="2" charset="0"/>
              </a:defRPr>
            </a:lvl1pPr>
          </a:lstStyle>
          <a:p>
            <a:pPr>
              <a:defRPr/>
            </a:pPr>
            <a:fld id="{5BCFE2EF-88FD-44AD-B231-08CC0BF5B23B}"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Roboto Condensed Light"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2pPr>
      <a:lvl3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3pPr>
      <a:lvl4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4pPr>
      <a:lvl5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hyperlink" Target="https://rm.coe.int/ccje-opinion-no-26-2023-final/1680adade7"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judiciary.uk/speech-by-the-chancellor-of-the-high-court-legal-professional-privilege-in-the-age-of-ai"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judiciary.gov.sg/news-and-resources/news/news-details/chief-justice-sundaresh-menon-opening-keynote-at-the-asia-pacific-apac-legal-congress-2026"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unesdoc.unesco.org/ark:/48223/pf0000398153"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unesdoc.unesco.org/ark:/48223/pf0000398153"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europarl.europa.eu/news/en/press-room/20260427IPR42011/ai-act-deal-on-simplification-measures-ban-on-nudifier-app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liga.net/ua/economics/opinion/ahentyvna-derzhava-v-dii-iak-shi-asystenty-zaminiuiut-biurokratiiu-personalnym-serviso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zakon.rada.gov.ua/rada/show/n0001415-24#Text"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constitutionalist.com.ua/komentar-do-statti-16-vykorystannia-suddeiu-tekhnolohij-shi-kodeksu-suddivskoi-etyky"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constitutionalist.com.ua/komentar-do-statti-16-vykorystannia-suddeiu-tekhnolohij-shi-kodeksu-suddivskoi-etyky"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constitutionalist.com.ua/poperednij-proiekt-polozhennia-pro-vykorystannia-tekhnolohij-shi-pratsivnykamy-aparatu-vs"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constitutionalist.com.ua/poperednij-proiekt-polozhennia-pro-vykorystannia-tekhnolohij-shi-pratsivnykamy-aparatu-vs"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court.gov.ua/storage/portal/dsa/normatyvno-pravova%20baza/N_178_2025_dodatok.pdf"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court.gov.ua/storage/portal/dsa/normatyvno-pravova%20baza/N_178_2025_dodatok.pdf"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rm.coe.int/ccje-opinion-no-26-2023-final/1680adade7"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rm.coe.int/opinion-no-28-2025-of-the-ccje-published-/4880296bfa"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rm.coe.int/opinion-no-28-2025-of-the-ccje-published-/4880296bfa"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hyperlink" Target="https://constitutionalist.com.ua/artificial-intelligence-in-the-ukrainian-judiciary-charting-the-course-under-the-digital-gavel" TargetMode="External"/><Relationship Id="rId13" Type="http://schemas.openxmlformats.org/officeDocument/2006/relationships/hyperlink" Target="https://youtu.be/-qJ2FCeOEWQ" TargetMode="External"/><Relationship Id="rId3" Type="http://schemas.openxmlformats.org/officeDocument/2006/relationships/hyperlink" Target="https://so.supreme.court.gov.ua/news/949/naukovi-nadbannia-iak-osnova-dlia-nastupnykh-krokiv-na-shliakhu-intehratsii-shtuchnoho-intelektu-v-systemu-pravosuddia" TargetMode="External"/><Relationship Id="rId7" Type="http://schemas.openxmlformats.org/officeDocument/2006/relationships/hyperlink" Target="https://yur-gazeta.com/publications/practice/sudova-praktika/era-shi-y-rol-verhovnih-sudiv-u-cifroviy-transformaciyi-pravosuddya.html" TargetMode="External"/><Relationship Id="rId12" Type="http://schemas.openxmlformats.org/officeDocument/2006/relationships/hyperlink" Target="https://youtu.be/UlghLhHV8os?si=nCpvAl5p5KP3tY_G" TargetMode="External"/><Relationship Id="rId17" Type="http://schemas.openxmlformats.org/officeDocument/2006/relationships/hyperlink" Target="https://constitutionalist.com.ua/sovereign-ai-from-a-technological-idea-to-a-matter-of-state-resilience" TargetMode="External"/><Relationship Id="rId2" Type="http://schemas.openxmlformats.org/officeDocument/2006/relationships/hyperlink" Target="https://so.supreme.court.gov.ua/authors/934/shtuchnyi-intelekt-ta-systema-pravosuddia-ukrainy-rezultaty-spivpratsi-u-rotsi-sh%D1%81ho-mynuv" TargetMode="External"/><Relationship Id="rId16" Type="http://schemas.openxmlformats.org/officeDocument/2006/relationships/hyperlink" Target="https://court.gov.ua/storage/portal/supreme/prezent2026/184_Conciliation_mediation_effective_remedies_bernaziuk.pdf" TargetMode="External"/><Relationship Id="rId1" Type="http://schemas.openxmlformats.org/officeDocument/2006/relationships/slideLayout" Target="../slideLayouts/slideLayout2.xml"/><Relationship Id="rId6" Type="http://schemas.openxmlformats.org/officeDocument/2006/relationships/hyperlink" Target="https://slovo.nsj.gov.ua/images/pdf/2024_4_49/nsj_4_49_2024.pdf" TargetMode="External"/><Relationship Id="rId11" Type="http://schemas.openxmlformats.org/officeDocument/2006/relationships/hyperlink" Target="https://court.gov.ua/storage/portal/supreme/135.%20Limits_of_Interference_Private_Life_under_National_Security%20Threats_bernaziuk.pdf" TargetMode="External"/><Relationship Id="rId5" Type="http://schemas.openxmlformats.org/officeDocument/2006/relationships/hyperlink" Target="https://constitutionalist.com.ua/artificial-intelligence-and-the-judicial-system-of-ukraine-results-of-cooperation-in-the-past-year" TargetMode="External"/><Relationship Id="rId15" Type="http://schemas.openxmlformats.org/officeDocument/2006/relationships/hyperlink" Target="https://court.gov.ua/storage/portal/supreme/prezent2026/183_Preparing_Ukrainian_Judges_for_AI_bernaziuk.pdf" TargetMode="External"/><Relationship Id="rId10" Type="http://schemas.openxmlformats.org/officeDocument/2006/relationships/hyperlink" Target="https://court.gov.ua/storage/portal/supreme/161.%20Future_justice_independent_humane%20AI-era_bernaziuk%20%D0%B3%D0%BE%D1%82%D0%BE%D0%B2%D0%BE.pdf" TargetMode="External"/><Relationship Id="rId4" Type="http://schemas.openxmlformats.org/officeDocument/2006/relationships/hyperlink" Target="https://so.supreme.court.gov.ua/news/986/tsyfrova-era-pravosuddia-rol-shi-u-zabezpechenni-iednosti-sudovoi-praktyky-v-ukraini" TargetMode="External"/><Relationship Id="rId9" Type="http://schemas.openxmlformats.org/officeDocument/2006/relationships/hyperlink" Target="https://law.ukma.edu.ua/wp-content/uploads/2025/11/Rule-of-Law-and-AI-Challenges.pdf" TargetMode="External"/><Relationship Id="rId14" Type="http://schemas.openxmlformats.org/officeDocument/2006/relationships/hyperlink" Target="https://constitutionalist.com.ua/komentar-do-statti-16-vykorystannia-suddeiu-tekhnolohij-shi-kodeksu-suddivskoi-etyky"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artificialintelligenceact.eu/annex/3"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digital-strategy.ec.europa.eu/en/library/draft-guidelines-implementation-transparency-obligations-certain-ai-systems-under-article-50-ai-ac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rm.coe.int/commhr-2025-57-the-human-line-safeguarding-rights-and-democracy-in-the/1680b6a8fd"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rm.coe.int/huderia-methodology-and-model-adopted-provisional-version-2026/48802ac00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legalinstruments.oecd.org/en/instruments/OECD-LEGAL-0449"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rm.coe.int/ccje-opinion-no-26-2023-final/1680adade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4099" name="Прямоугольник 4">
            <a:extLst>
              <a:ext uri="{FF2B5EF4-FFF2-40B4-BE49-F238E27FC236}">
                <a16:creationId xmlns:a16="http://schemas.microsoft.com/office/drawing/2014/main" id="{713D9962-6A76-0B3F-B541-F5A67F76EF47}"/>
              </a:ext>
            </a:extLst>
          </p:cNvPr>
          <p:cNvSpPr>
            <a:spLocks noChangeArrowheads="1"/>
          </p:cNvSpPr>
          <p:nvPr/>
        </p:nvSpPr>
        <p:spPr bwMode="auto">
          <a:xfrm>
            <a:off x="6538824" y="397472"/>
            <a:ext cx="516037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ru-RU" altLang="uk-UA" sz="2000" dirty="0">
                <a:solidFill>
                  <a:schemeClr val="bg1"/>
                </a:solidFill>
              </a:rPr>
              <a:t>НАЦІОНАЛЬНА ШКОЛА СУДДІВ </a:t>
            </a:r>
            <a:r>
              <a:rPr lang="ru-RU" altLang="uk-UA" sz="2000" dirty="0" smtClean="0">
                <a:solidFill>
                  <a:schemeClr val="bg1"/>
                </a:solidFill>
              </a:rPr>
              <a:t>УКРАЇНИ</a:t>
            </a:r>
          </a:p>
          <a:p>
            <a:pPr algn="just">
              <a:lnSpc>
                <a:spcPct val="100000"/>
              </a:lnSpc>
              <a:spcBef>
                <a:spcPct val="0"/>
              </a:spcBef>
              <a:buFontTx/>
              <a:buNone/>
            </a:pPr>
            <a:endParaRPr lang="uk-UA" altLang="uk-UA" sz="2000" dirty="0">
              <a:solidFill>
                <a:schemeClr val="bg1"/>
              </a:solidFill>
            </a:endParaRPr>
          </a:p>
          <a:p>
            <a:pPr algn="just">
              <a:lnSpc>
                <a:spcPct val="100000"/>
              </a:lnSpc>
              <a:spcBef>
                <a:spcPct val="0"/>
              </a:spcBef>
              <a:buFontTx/>
              <a:buNone/>
            </a:pPr>
            <a:r>
              <a:rPr lang="uk-UA" altLang="uk-UA" sz="2000" dirty="0" smtClean="0">
                <a:solidFill>
                  <a:schemeClr val="bg1"/>
                </a:solidFill>
              </a:rPr>
              <a:t>Програма підготовки помічників суддів та підвищення їхньої кваліфікації</a:t>
            </a:r>
          </a:p>
          <a:p>
            <a:pPr algn="just">
              <a:lnSpc>
                <a:spcPct val="100000"/>
              </a:lnSpc>
              <a:spcBef>
                <a:spcPct val="0"/>
              </a:spcBef>
              <a:buFontTx/>
              <a:buNone/>
            </a:pPr>
            <a:endParaRPr lang="uk-UA" altLang="uk-UA" sz="2000" dirty="0">
              <a:solidFill>
                <a:schemeClr val="bg1"/>
              </a:solidFill>
            </a:endParaRPr>
          </a:p>
          <a:p>
            <a:pPr>
              <a:lnSpc>
                <a:spcPct val="100000"/>
              </a:lnSpc>
              <a:spcBef>
                <a:spcPct val="0"/>
              </a:spcBef>
              <a:buFontTx/>
              <a:buNone/>
            </a:pPr>
            <a:r>
              <a:rPr lang="uk-UA" altLang="uk-UA" sz="2000" dirty="0" smtClean="0">
                <a:solidFill>
                  <a:schemeClr val="bg1"/>
                </a:solidFill>
              </a:rPr>
              <a:t>22 травня </a:t>
            </a:r>
            <a:r>
              <a:rPr lang="uk-UA" altLang="uk-UA" sz="2000" dirty="0">
                <a:solidFill>
                  <a:schemeClr val="bg1"/>
                </a:solidFill>
              </a:rPr>
              <a:t>2026 року</a:t>
            </a:r>
          </a:p>
        </p:txBody>
      </p:sp>
      <p:sp>
        <p:nvSpPr>
          <p:cNvPr id="4100" name="TextBox 10">
            <a:extLst>
              <a:ext uri="{FF2B5EF4-FFF2-40B4-BE49-F238E27FC236}">
                <a16:creationId xmlns:a16="http://schemas.microsoft.com/office/drawing/2014/main" id="{1A77238E-A3A5-371E-E67F-93A7CB4BB124}"/>
              </a:ext>
            </a:extLst>
          </p:cNvPr>
          <p:cNvSpPr txBox="1">
            <a:spLocks noChangeArrowheads="1"/>
          </p:cNvSpPr>
          <p:nvPr/>
        </p:nvSpPr>
        <p:spPr bwMode="auto">
          <a:xfrm>
            <a:off x="411480" y="3169920"/>
            <a:ext cx="11287713"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uk-UA" sz="4400" dirty="0" smtClean="0">
                <a:solidFill>
                  <a:schemeClr val="bg1"/>
                </a:solidFill>
              </a:rPr>
              <a:t>Досудове врегулювання за допомогою ШІ: межі, гарантії та доступ до правосуддя</a:t>
            </a:r>
            <a:endParaRPr lang="uk-UA" sz="4400" dirty="0">
              <a:solidFill>
                <a:schemeClr val="bg1"/>
              </a:solidFill>
            </a:endParaRPr>
          </a:p>
        </p:txBody>
      </p:sp>
      <p:sp>
        <p:nvSpPr>
          <p:cNvPr id="4101" name="TextBox 14">
            <a:extLst>
              <a:ext uri="{FF2B5EF4-FFF2-40B4-BE49-F238E27FC236}">
                <a16:creationId xmlns:a16="http://schemas.microsoft.com/office/drawing/2014/main" id="{46C864FC-A28B-EC07-B9A8-2430B01469D4}"/>
              </a:ext>
            </a:extLst>
          </p:cNvPr>
          <p:cNvSpPr txBox="1">
            <a:spLocks noChangeArrowheads="1"/>
          </p:cNvSpPr>
          <p:nvPr/>
        </p:nvSpPr>
        <p:spPr bwMode="auto">
          <a:xfrm>
            <a:off x="587375" y="5198468"/>
            <a:ext cx="107092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altLang="uk-UA" sz="2000" b="1" dirty="0">
                <a:solidFill>
                  <a:srgbClr val="FFFFFF"/>
                </a:solidFill>
                <a:ea typeface="Roboto Condensed Light" panose="02000000000000000000" pitchFamily="2" charset="0"/>
                <a:cs typeface="Roboto Condensed Light" panose="02000000000000000000" pitchFamily="2" charset="0"/>
              </a:rPr>
              <a:t>Ян БЕРНАЗЮК,</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суддя Касаційного адміністративного суду у складі Верховного Суду, </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доктор юридичних наук, професор</a:t>
            </a:r>
          </a:p>
        </p:txBody>
      </p:sp>
      <p:pic>
        <p:nvPicPr>
          <p:cNvPr id="6"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587375" y="584200"/>
            <a:ext cx="1232064" cy="15106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205109"/>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Opinion № 26 (2023) of CCJE Moving forward: the use of assistive technology in the judiciary</a:t>
            </a:r>
            <a:r>
              <a:rPr lang="en-US" sz="2800" b="1" dirty="0">
                <a:solidFill>
                  <a:srgbClr val="004E9E"/>
                </a:solidFill>
                <a:ea typeface="Roboto Condensed Light" panose="02000000000000000000" pitchFamily="2" charset="0"/>
                <a:cs typeface="Times New Roman" panose="02020603050405020304" pitchFamily="18" charset="0"/>
              </a:rPr>
              <a:t/>
            </a:r>
            <a:br>
              <a:rPr lang="en-US" sz="2800" b="1" dirty="0">
                <a:solidFill>
                  <a:srgbClr val="004E9E"/>
                </a:solidFill>
                <a:ea typeface="Roboto Condensed Light" panose="02000000000000000000" pitchFamily="2" charset="0"/>
                <a:cs typeface="Times New Roman" panose="02020603050405020304" pitchFamily="18" charset="0"/>
              </a:rPr>
            </a:br>
            <a:r>
              <a:rPr lang="en-US" sz="2800" b="1" dirty="0">
                <a:solidFill>
                  <a:srgbClr val="004E9E"/>
                </a:solidFill>
                <a:ea typeface="Roboto Condensed Light" panose="02000000000000000000" pitchFamily="2" charset="0"/>
                <a:cs typeface="Times New Roman" panose="02020603050405020304" pitchFamily="18" charset="0"/>
                <a:hlinkClick r:id="rId2"/>
              </a:rPr>
              <a:t>https://rm.coe.int/ccje-opinion-no-26-2023-final/1680adade7</a:t>
            </a:r>
            <a:r>
              <a:rPr lang="uk-UA" sz="2800" b="1" dirty="0">
                <a:solidFill>
                  <a:srgbClr val="004E9E"/>
                </a:solidFill>
                <a:ea typeface="Roboto Condensed Light" panose="02000000000000000000" pitchFamily="2" charset="0"/>
                <a:cs typeface="Times New Roman" panose="02020603050405020304" pitchFamily="18" charset="0"/>
              </a:rPr>
              <a:t> </a:t>
            </a:r>
            <a:r>
              <a:rPr lang="en-US" sz="28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742536"/>
            <a:ext cx="11395494" cy="4122241"/>
          </a:xfrm>
        </p:spPr>
        <p:txBody>
          <a:bodyPr/>
          <a:lstStyle/>
          <a:p>
            <a:pPr indent="0" algn="just">
              <a:lnSpc>
                <a:spcPct val="100000"/>
              </a:lnSpc>
              <a:spcBef>
                <a:spcPts val="0"/>
              </a:spcBef>
              <a:spcAft>
                <a:spcPts val="0"/>
              </a:spcAft>
              <a:buNone/>
            </a:pPr>
            <a:r>
              <a:rPr lang="uk-UA" sz="2000" dirty="0" smtClean="0">
                <a:solidFill>
                  <a:srgbClr val="002949"/>
                </a:solidFill>
                <a:ea typeface="Roboto Condensed Light" panose="02000000000000000000" pitchFamily="2" charset="0"/>
              </a:rPr>
              <a:t>8.</a:t>
            </a:r>
            <a:r>
              <a:rPr lang="uk-UA" sz="2000" dirty="0">
                <a:solidFill>
                  <a:srgbClr val="002949"/>
                </a:solidFill>
                <a:ea typeface="Roboto Condensed Light" panose="02000000000000000000" pitchFamily="2" charset="0"/>
              </a:rPr>
              <a:t>	ідентифікація, групування та управління пілотними справами та/або масовими позовами</a:t>
            </a:r>
          </a:p>
          <a:p>
            <a:pPr indent="0" algn="just">
              <a:lnSpc>
                <a:spcPct val="100000"/>
              </a:lnSpc>
              <a:spcBef>
                <a:spcPts val="0"/>
              </a:spcBef>
              <a:spcAft>
                <a:spcPts val="0"/>
              </a:spcAft>
              <a:buNone/>
            </a:pPr>
            <a:r>
              <a:rPr lang="uk-UA" sz="2000" dirty="0" smtClean="0">
                <a:solidFill>
                  <a:srgbClr val="002949"/>
                </a:solidFill>
                <a:ea typeface="Roboto Condensed Light" panose="02000000000000000000" pitchFamily="2" charset="0"/>
              </a:rPr>
              <a:t>9</a:t>
            </a:r>
            <a:r>
              <a:rPr lang="uk-UA" sz="2000" dirty="0">
                <a:solidFill>
                  <a:srgbClr val="002949"/>
                </a:solidFill>
                <a:ea typeface="Roboto Condensed Light" panose="02000000000000000000" pitchFamily="2" charset="0"/>
              </a:rPr>
              <a:t>.	пришвидшення та більш економічно ефективний правовий пошук, а також підготовка судових рішень</a:t>
            </a:r>
          </a:p>
          <a:p>
            <a:pPr indent="0" algn="just">
              <a:lnSpc>
                <a:spcPct val="100000"/>
              </a:lnSpc>
              <a:spcBef>
                <a:spcPts val="0"/>
              </a:spcBef>
              <a:spcAft>
                <a:spcPts val="0"/>
              </a:spcAft>
              <a:buNone/>
            </a:pPr>
            <a:r>
              <a:rPr lang="uk-UA" sz="2000" dirty="0">
                <a:solidFill>
                  <a:srgbClr val="002949"/>
                </a:solidFill>
                <a:ea typeface="Roboto Condensed Light" panose="02000000000000000000" pitchFamily="2" charset="0"/>
              </a:rPr>
              <a:t>10.	визначення релевантних доказів, а також надання шаблонів судових документів шляхом вилучення інформації зі справ</a:t>
            </a:r>
          </a:p>
          <a:p>
            <a:pPr indent="0" algn="just">
              <a:lnSpc>
                <a:spcPct val="100000"/>
              </a:lnSpc>
              <a:spcBef>
                <a:spcPts val="0"/>
              </a:spcBef>
              <a:spcAft>
                <a:spcPts val="0"/>
              </a:spcAft>
              <a:buNone/>
            </a:pPr>
            <a:r>
              <a:rPr lang="uk-UA" sz="2000" dirty="0">
                <a:solidFill>
                  <a:srgbClr val="002949"/>
                </a:solidFill>
                <a:ea typeface="Roboto Condensed Light" panose="02000000000000000000" pitchFamily="2" charset="0"/>
              </a:rPr>
              <a:t>11.	надання суддям оцінки суті справи та/або прогнозованих результатів провадження як засіб допомоги суддям в оцінці їхніх висновків</a:t>
            </a:r>
          </a:p>
          <a:p>
            <a:pPr indent="0" algn="just">
              <a:lnSpc>
                <a:spcPct val="100000"/>
              </a:lnSpc>
              <a:spcBef>
                <a:spcPts val="0"/>
              </a:spcBef>
              <a:spcAft>
                <a:spcPts val="0"/>
              </a:spcAft>
              <a:buNone/>
            </a:pPr>
            <a:r>
              <a:rPr lang="uk-UA" sz="2000" dirty="0">
                <a:solidFill>
                  <a:srgbClr val="002949"/>
                </a:solidFill>
                <a:ea typeface="Roboto Condensed Light" panose="02000000000000000000" pitchFamily="2" charset="0"/>
              </a:rPr>
              <a:t>12.	і</a:t>
            </a:r>
            <a:r>
              <a:rPr lang="uk-UA" sz="2000" dirty="0" smtClean="0">
                <a:solidFill>
                  <a:srgbClr val="002949"/>
                </a:solidFill>
                <a:ea typeface="Roboto Condensed Light" panose="02000000000000000000" pitchFamily="2" charset="0"/>
              </a:rPr>
              <a:t>нтелектуальні інструменти </a:t>
            </a:r>
            <a:r>
              <a:rPr lang="uk-UA" sz="2000" dirty="0">
                <a:solidFill>
                  <a:srgbClr val="002949"/>
                </a:solidFill>
                <a:ea typeface="Roboto Condensed Light" panose="02000000000000000000" pitchFamily="2" charset="0"/>
              </a:rPr>
              <a:t>правових досліджень, що посилюють здатність аналізувати складні правові бази, включаючи статути та адміністративні акти, а також європейську, національну та порівняльну юриспруденцію</a:t>
            </a:r>
          </a:p>
          <a:p>
            <a:pPr indent="0" algn="just">
              <a:lnSpc>
                <a:spcPct val="100000"/>
              </a:lnSpc>
              <a:spcBef>
                <a:spcPts val="0"/>
              </a:spcBef>
              <a:spcAft>
                <a:spcPts val="0"/>
              </a:spcAft>
              <a:buNone/>
            </a:pPr>
            <a:r>
              <a:rPr lang="uk-UA" sz="2000" dirty="0">
                <a:solidFill>
                  <a:srgbClr val="002949"/>
                </a:solidFill>
                <a:ea typeface="Roboto Condensed Light" panose="02000000000000000000" pitchFamily="2" charset="0"/>
              </a:rPr>
              <a:t>13.	автоматизований розподіл справ між суддями на основі критеріїв, погоджених судовою владою</a:t>
            </a:r>
          </a:p>
          <a:p>
            <a:pPr indent="0" algn="just">
              <a:lnSpc>
                <a:spcPct val="100000"/>
              </a:lnSpc>
              <a:spcBef>
                <a:spcPts val="0"/>
              </a:spcBef>
              <a:spcAft>
                <a:spcPts val="0"/>
              </a:spcAft>
              <a:buNone/>
            </a:pPr>
            <a:r>
              <a:rPr lang="uk-UA" sz="2000" dirty="0">
                <a:solidFill>
                  <a:srgbClr val="002949"/>
                </a:solidFill>
                <a:ea typeface="Roboto Condensed Light" panose="02000000000000000000" pitchFamily="2" charset="0"/>
              </a:rPr>
              <a:t>14.	моніторинг дотримання процесуальних норм, автоматичні нагадування суддям та сторонам про майбутні процесуальні </a:t>
            </a:r>
            <a:r>
              <a:rPr lang="uk-UA" sz="2000" dirty="0" smtClean="0">
                <a:solidFill>
                  <a:srgbClr val="002949"/>
                </a:solidFill>
                <a:ea typeface="Roboto Condensed Light" panose="02000000000000000000" pitchFamily="2" charset="0"/>
              </a:rPr>
              <a:t>строки</a:t>
            </a:r>
            <a:endParaRPr lang="uk-UA" sz="20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10</a:t>
            </a:r>
            <a:endParaRPr lang="en-US" sz="1400" dirty="0">
              <a:solidFill>
                <a:srgbClr val="002949"/>
              </a:solidFill>
            </a:endParaRPr>
          </a:p>
        </p:txBody>
      </p:sp>
    </p:spTree>
    <p:extLst>
      <p:ext uri="{BB962C8B-B14F-4D97-AF65-F5344CB8AC3E}">
        <p14:creationId xmlns:p14="http://schemas.microsoft.com/office/powerpoint/2010/main" val="187677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515600" cy="1051279"/>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Speech by the Chancellor of the High Court: Legal professional privilege in the age of AI (Judiciary of England and Wales) </a:t>
            </a:r>
            <a:r>
              <a:rPr lang="en-US" sz="3600" b="1" dirty="0">
                <a:solidFill>
                  <a:srgbClr val="004E9E"/>
                </a:solidFill>
                <a:ea typeface="Roboto Condensed Light" panose="02000000000000000000" pitchFamily="2" charset="0"/>
                <a:cs typeface="Times New Roman" panose="02020603050405020304" pitchFamily="18" charset="0"/>
              </a:rPr>
              <a:t/>
            </a:r>
            <a:br>
              <a:rPr lang="en-US" sz="3600" b="1" dirty="0">
                <a:solidFill>
                  <a:srgbClr val="004E9E"/>
                </a:solidFill>
                <a:ea typeface="Roboto Condensed Light" panose="02000000000000000000" pitchFamily="2" charset="0"/>
                <a:cs typeface="Times New Roman" panose="02020603050405020304" pitchFamily="18" charset="0"/>
              </a:rPr>
            </a:br>
            <a:r>
              <a:rPr lang="en-US" sz="1600" b="1" dirty="0">
                <a:solidFill>
                  <a:srgbClr val="004E9E"/>
                </a:solidFill>
                <a:ea typeface="Roboto Condensed Light" panose="02000000000000000000" pitchFamily="2" charset="0"/>
                <a:cs typeface="Times New Roman" panose="02020603050405020304" pitchFamily="18" charset="0"/>
                <a:hlinkClick r:id="rId2"/>
              </a:rPr>
              <a:t>https://</a:t>
            </a:r>
            <a:r>
              <a:rPr lang="en-US" sz="1600" b="1" dirty="0" smtClean="0">
                <a:solidFill>
                  <a:srgbClr val="004E9E"/>
                </a:solidFill>
                <a:ea typeface="Roboto Condensed Light" panose="02000000000000000000" pitchFamily="2" charset="0"/>
                <a:cs typeface="Times New Roman" panose="02020603050405020304" pitchFamily="18" charset="0"/>
                <a:hlinkClick r:id="rId2"/>
              </a:rPr>
              <a:t>www.judiciary.uk/speech-by-the-chancellor-of-the-high-court-legal-professional-privilege-in-the-age-of-ai</a:t>
            </a:r>
            <a:r>
              <a:rPr lang="uk-UA" sz="1600" b="1" dirty="0" smtClean="0">
                <a:solidFill>
                  <a:srgbClr val="004E9E"/>
                </a:solidFill>
                <a:ea typeface="Roboto Condensed Light" panose="02000000000000000000" pitchFamily="2" charset="0"/>
                <a:cs typeface="Times New Roman" panose="02020603050405020304" pitchFamily="18" charset="0"/>
              </a:rPr>
              <a:t> </a:t>
            </a:r>
            <a:endParaRPr lang="en-US" sz="16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559672"/>
            <a:ext cx="11395494" cy="4305106"/>
          </a:xfrm>
        </p:spPr>
        <p:txBody>
          <a:bodyPr/>
          <a:lstStyle/>
          <a:p>
            <a:pPr indent="0" algn="just">
              <a:lnSpc>
                <a:spcPct val="100000"/>
              </a:lnSpc>
              <a:spcBef>
                <a:spcPts val="0"/>
              </a:spcBef>
              <a:spcAft>
                <a:spcPts val="0"/>
              </a:spcAft>
              <a:buNone/>
            </a:pPr>
            <a:r>
              <a:rPr lang="uk-UA" sz="2700" dirty="0"/>
              <a:t>Суддя, який бажає використовувати будь-яку систему ШІ, повинен користуватися лише тією системою, у безпечності якої він упевнений. Завантаження конфіденційних документів у відкритий ШІ-інструмент, такий як </a:t>
            </a:r>
            <a:r>
              <a:rPr lang="en-US" sz="2700" dirty="0"/>
              <a:t>ChatGPT, </a:t>
            </a:r>
            <a:r>
              <a:rPr lang="uk-UA" sz="2700" dirty="0"/>
              <a:t>може означати розміщення цієї інформації в публічному домені, порушення конфіденційності клієнта та втрату правового привілею.</a:t>
            </a:r>
          </a:p>
          <a:p>
            <a:pPr indent="0" algn="just">
              <a:lnSpc>
                <a:spcPct val="100000"/>
              </a:lnSpc>
              <a:spcBef>
                <a:spcPts val="0"/>
              </a:spcBef>
              <a:spcAft>
                <a:spcPts val="0"/>
              </a:spcAft>
              <a:buNone/>
            </a:pPr>
            <a:r>
              <a:rPr lang="en-US" sz="2700" i="1" dirty="0"/>
              <a:t>ODR-</a:t>
            </a:r>
            <a:r>
              <a:rPr lang="uk-UA" sz="2700" i="1" dirty="0"/>
              <a:t>платформи та ШІ-асистенти можуть працювати з доказами, персональними даними й переговорними позиціями сторін. Тому використання ШІ допустиме лише за умови захищеного середовища, збереження конфіденційності та неможливості використання введених даних для навчання відкритих моделей</a:t>
            </a:r>
            <a:r>
              <a:rPr lang="uk-UA" sz="2700" i="1" dirty="0" smtClean="0"/>
              <a:t>.</a:t>
            </a:r>
            <a:endParaRPr lang="uk-UA" sz="2700" i="1"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11</a:t>
            </a:fld>
            <a:endParaRPr lang="en-US" sz="1400" dirty="0">
              <a:solidFill>
                <a:srgbClr val="002949"/>
              </a:solidFill>
            </a:endParaRPr>
          </a:p>
        </p:txBody>
      </p:sp>
    </p:spTree>
    <p:extLst>
      <p:ext uri="{BB962C8B-B14F-4D97-AF65-F5344CB8AC3E}">
        <p14:creationId xmlns:p14="http://schemas.microsoft.com/office/powerpoint/2010/main" val="1522461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947418" cy="897621"/>
          </a:xfrm>
        </p:spPr>
        <p:txBody>
          <a:bodyPr/>
          <a:lstStyle/>
          <a:p>
            <a:pPr algn="ctr"/>
            <a:r>
              <a:rPr lang="uk-UA" sz="2800" b="1" dirty="0" smtClean="0">
                <a:solidFill>
                  <a:srgbClr val="004E9E"/>
                </a:solidFill>
                <a:ea typeface="Roboto Condensed Light" panose="02000000000000000000" pitchFamily="2" charset="0"/>
                <a:cs typeface="Times New Roman" panose="02020603050405020304" pitchFamily="18" charset="0"/>
              </a:rPr>
              <a:t/>
            </a:r>
            <a:br>
              <a:rPr lang="uk-UA" sz="2800" b="1" dirty="0" smtClean="0">
                <a:solidFill>
                  <a:srgbClr val="004E9E"/>
                </a:solidFill>
                <a:ea typeface="Roboto Condensed Light" panose="02000000000000000000" pitchFamily="2" charset="0"/>
                <a:cs typeface="Times New Roman" panose="02020603050405020304" pitchFamily="18" charset="0"/>
              </a:rPr>
            </a:br>
            <a:r>
              <a:rPr lang="en-US" sz="2800" b="1" dirty="0" smtClean="0">
                <a:solidFill>
                  <a:srgbClr val="004E9E"/>
                </a:solidFill>
                <a:ea typeface="Roboto Condensed Light" panose="02000000000000000000" pitchFamily="2" charset="0"/>
                <a:cs typeface="Times New Roman" panose="02020603050405020304" pitchFamily="18" charset="0"/>
              </a:rPr>
              <a:t>Chief </a:t>
            </a:r>
            <a:r>
              <a:rPr lang="en-US" sz="2800" b="1" dirty="0">
                <a:solidFill>
                  <a:srgbClr val="004E9E"/>
                </a:solidFill>
                <a:ea typeface="Roboto Condensed Light" panose="02000000000000000000" pitchFamily="2" charset="0"/>
                <a:cs typeface="Times New Roman" panose="02020603050405020304" pitchFamily="18" charset="0"/>
              </a:rPr>
              <a:t>Justice Sundaresh Menon: Opening Keynote at the Asia-Pacific (APAC) Legal Congress 2026. Corporate Counsel: Shepherds in an Age of Generative AI</a:t>
            </a:r>
            <a:br>
              <a:rPr lang="en-US" sz="2800" b="1" dirty="0">
                <a:solidFill>
                  <a:srgbClr val="004E9E"/>
                </a:solidFill>
                <a:ea typeface="Roboto Condensed Light" panose="02000000000000000000" pitchFamily="2" charset="0"/>
                <a:cs typeface="Times New Roman" panose="02020603050405020304" pitchFamily="18" charset="0"/>
              </a:rPr>
            </a:br>
            <a:r>
              <a:rPr lang="en-US" sz="1300" b="1" dirty="0">
                <a:solidFill>
                  <a:srgbClr val="004E9E"/>
                </a:solidFill>
                <a:ea typeface="Roboto Condensed Light" panose="02000000000000000000" pitchFamily="2" charset="0"/>
                <a:cs typeface="Times New Roman" panose="02020603050405020304" pitchFamily="18" charset="0"/>
                <a:hlinkClick r:id="rId2"/>
              </a:rPr>
              <a:t>https://</a:t>
            </a:r>
            <a:r>
              <a:rPr lang="en-US" sz="1300" b="1" dirty="0" smtClean="0">
                <a:solidFill>
                  <a:srgbClr val="004E9E"/>
                </a:solidFill>
                <a:ea typeface="Roboto Condensed Light" panose="02000000000000000000" pitchFamily="2" charset="0"/>
                <a:cs typeface="Times New Roman" panose="02020603050405020304" pitchFamily="18" charset="0"/>
                <a:hlinkClick r:id="rId2"/>
              </a:rPr>
              <a:t>www.judiciary.gov.sg/news-and-resources/news/news-details/chief-justice-sundaresh-menon-opening-keynote-at-the-asia-pacific-apac-legal-congress-2026</a:t>
            </a:r>
            <a:r>
              <a:rPr lang="uk-UA" sz="1300" b="1" dirty="0" smtClean="0">
                <a:solidFill>
                  <a:srgbClr val="004E9E"/>
                </a:solidFill>
                <a:ea typeface="Roboto Condensed Light" panose="02000000000000000000" pitchFamily="2" charset="0"/>
                <a:cs typeface="Times New Roman" panose="02020603050405020304" pitchFamily="18" charset="0"/>
              </a:rPr>
              <a:t> </a:t>
            </a:r>
            <a:r>
              <a:rPr lang="en-US" sz="3600" b="1" dirty="0">
                <a:solidFill>
                  <a:srgbClr val="004E9E"/>
                </a:solidFill>
                <a:ea typeface="Roboto Condensed Light" panose="02000000000000000000" pitchFamily="2" charset="0"/>
                <a:cs typeface="Times New Roman" panose="02020603050405020304" pitchFamily="18" charset="0"/>
              </a:rPr>
              <a:t/>
            </a:r>
            <a:br>
              <a:rPr lang="en-US" sz="3600" b="1" dirty="0">
                <a:solidFill>
                  <a:srgbClr val="004E9E"/>
                </a:solidFill>
                <a:ea typeface="Roboto Condensed Light" panose="02000000000000000000" pitchFamily="2" charset="0"/>
                <a:cs typeface="Times New Roman" panose="02020603050405020304" pitchFamily="18" charset="0"/>
              </a:rPr>
            </a:b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3000" dirty="0"/>
              <a:t>Метою впровадження ШІ має бути розширення нашої спроможності виконувати роботу вищого рівня та більшого впливу, а не прикриття для відмови від </a:t>
            </a:r>
            <a:r>
              <a:rPr lang="uk-UA" sz="3000" dirty="0" smtClean="0"/>
              <a:t>власної правової оцінки. </a:t>
            </a:r>
            <a:r>
              <a:rPr lang="uk-UA" sz="3000" dirty="0"/>
              <a:t>Визначальним буде не сама технологія, а людина, яка застосовує своє судження і вирішує: діяти на автопілоті чи залишатися водночас другим пілотом і капітаном.</a:t>
            </a:r>
          </a:p>
          <a:p>
            <a:pPr indent="0" algn="just">
              <a:lnSpc>
                <a:spcPct val="100000"/>
              </a:lnSpc>
              <a:spcBef>
                <a:spcPts val="0"/>
              </a:spcBef>
              <a:spcAft>
                <a:spcPts val="0"/>
              </a:spcAft>
              <a:buNone/>
            </a:pPr>
            <a:r>
              <a:rPr lang="uk-UA" sz="3000" i="1" dirty="0"/>
              <a:t>ШІ може бути корисним </a:t>
            </a:r>
            <a:r>
              <a:rPr lang="uk-UA" sz="3000" i="1" dirty="0" smtClean="0"/>
              <a:t>допоміжним інструментом у </a:t>
            </a:r>
            <a:r>
              <a:rPr lang="uk-UA" sz="3000" i="1" dirty="0"/>
              <a:t>структуруванні позицій, аналізі ризиків і підготовці варіантів угоди. Але остаточне волевиявлення сторін, оцінка справедливості компромісу та відповідальність за правові наслідки мають залишатися за людиною.</a:t>
            </a: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12</a:t>
            </a:fld>
            <a:endParaRPr lang="en-US" sz="1400" dirty="0">
              <a:solidFill>
                <a:srgbClr val="002949"/>
              </a:solidFill>
            </a:endParaRPr>
          </a:p>
        </p:txBody>
      </p:sp>
    </p:spTree>
    <p:extLst>
      <p:ext uri="{BB962C8B-B14F-4D97-AF65-F5344CB8AC3E}">
        <p14:creationId xmlns:p14="http://schemas.microsoft.com/office/powerpoint/2010/main" val="546282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587037" y="377506"/>
            <a:ext cx="11252866" cy="994094"/>
          </a:xfrm>
        </p:spPr>
        <p:txBody>
          <a:bodyPr/>
          <a:lstStyle/>
          <a:p>
            <a:pPr algn="ctr"/>
            <a:r>
              <a:rPr lang="uk-UA" sz="3000" dirty="0" smtClean="0">
                <a:solidFill>
                  <a:srgbClr val="004E9E"/>
                </a:solidFill>
                <a:ea typeface="Roboto Condensed Light" panose="02000000000000000000" pitchFamily="2" charset="0"/>
              </a:rPr>
              <a:t/>
            </a:r>
            <a:br>
              <a:rPr lang="uk-UA" sz="3000" dirty="0" smtClean="0">
                <a:solidFill>
                  <a:srgbClr val="004E9E"/>
                </a:solidFill>
                <a:ea typeface="Roboto Condensed Light" panose="02000000000000000000" pitchFamily="2" charset="0"/>
              </a:rPr>
            </a:br>
            <a:r>
              <a:rPr lang="en-US" sz="3000" dirty="0" smtClean="0">
                <a:solidFill>
                  <a:srgbClr val="004E9E"/>
                </a:solidFill>
                <a:ea typeface="Roboto Condensed Light" panose="02000000000000000000" pitchFamily="2" charset="0"/>
              </a:rPr>
              <a:t>Ukraine</a:t>
            </a:r>
            <a:r>
              <a:rPr lang="en-US" sz="3000" dirty="0">
                <a:solidFill>
                  <a:srgbClr val="004E9E"/>
                </a:solidFill>
                <a:ea typeface="Roboto Condensed Light" panose="02000000000000000000" pitchFamily="2" charset="0"/>
              </a:rPr>
              <a:t>: Artificial Intelligence Readiness Assessment Report. Paris: United Nations Educational, Scientific and Cultural Organization, </a:t>
            </a:r>
            <a:r>
              <a:rPr lang="en-US" sz="3000" dirty="0" smtClean="0">
                <a:solidFill>
                  <a:srgbClr val="004E9E"/>
                </a:solidFill>
                <a:ea typeface="Roboto Condensed Light" panose="02000000000000000000" pitchFamily="2" charset="0"/>
              </a:rPr>
              <a:t>2026 </a:t>
            </a:r>
            <a:r>
              <a:rPr lang="en-US" sz="1800" dirty="0">
                <a:solidFill>
                  <a:srgbClr val="004E9E"/>
                </a:solidFill>
                <a:ea typeface="Roboto Condensed Light" panose="02000000000000000000" pitchFamily="2" charset="0"/>
              </a:rPr>
              <a:t/>
            </a:r>
            <a:br>
              <a:rPr lang="en-US" sz="1800" dirty="0">
                <a:solidFill>
                  <a:srgbClr val="004E9E"/>
                </a:solidFill>
                <a:ea typeface="Roboto Condensed Light" panose="02000000000000000000" pitchFamily="2" charset="0"/>
              </a:rPr>
            </a:br>
            <a:r>
              <a:rPr lang="en-US" sz="1800" dirty="0">
                <a:solidFill>
                  <a:srgbClr val="004E9E"/>
                </a:solidFill>
                <a:ea typeface="Roboto Condensed Light" panose="02000000000000000000" pitchFamily="2" charset="0"/>
                <a:hlinkClick r:id="rId2"/>
              </a:rPr>
              <a:t>https://unesdoc.unesco.org/ark:/</a:t>
            </a:r>
            <a:r>
              <a:rPr lang="en-US" sz="1800" dirty="0" smtClean="0">
                <a:solidFill>
                  <a:srgbClr val="004E9E"/>
                </a:solidFill>
                <a:ea typeface="Roboto Condensed Light" panose="02000000000000000000" pitchFamily="2" charset="0"/>
                <a:hlinkClick r:id="rId2"/>
              </a:rPr>
              <a:t>48223/pf0000398153</a:t>
            </a:r>
            <a:r>
              <a:rPr lang="uk-UA" sz="1800" dirty="0" smtClean="0">
                <a:solidFill>
                  <a:srgbClr val="004E9E"/>
                </a:solidFill>
                <a:ea typeface="Roboto Condensed Light" panose="02000000000000000000" pitchFamily="2" charset="0"/>
              </a:rPr>
              <a:t> </a:t>
            </a:r>
            <a:r>
              <a:rPr lang="en-US" sz="1800" dirty="0" smtClean="0">
                <a:solidFill>
                  <a:srgbClr val="004E9E"/>
                </a:solidFill>
                <a:ea typeface="Roboto Condensed Light" panose="02000000000000000000" pitchFamily="2" charset="0"/>
              </a:rPr>
              <a:t> </a:t>
            </a:r>
            <a:r>
              <a:rPr lang="en-US" sz="3600" dirty="0">
                <a:solidFill>
                  <a:srgbClr val="004E9E"/>
                </a:solidFill>
                <a:ea typeface="Roboto Condensed Light" panose="02000000000000000000" pitchFamily="2" charset="0"/>
              </a:rPr>
              <a:t/>
            </a:r>
            <a:br>
              <a:rPr lang="en-US" sz="3600" dirty="0">
                <a:solidFill>
                  <a:srgbClr val="004E9E"/>
                </a:solidFill>
                <a:ea typeface="Roboto Condensed Light" panose="02000000000000000000" pitchFamily="2" charset="0"/>
              </a:rPr>
            </a:b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559672"/>
            <a:ext cx="11395494" cy="4305106"/>
          </a:xfrm>
        </p:spPr>
        <p:txBody>
          <a:bodyPr/>
          <a:lstStyle/>
          <a:p>
            <a:pPr indent="0" algn="just">
              <a:lnSpc>
                <a:spcPct val="100000"/>
              </a:lnSpc>
              <a:spcBef>
                <a:spcPts val="0"/>
              </a:spcBef>
              <a:spcAft>
                <a:spcPts val="600"/>
              </a:spcAft>
              <a:buNone/>
            </a:pPr>
            <a:r>
              <a:rPr lang="uk-UA" sz="3000" dirty="0"/>
              <a:t>1-ше місце у світі за Індексом електронної участі ООН (</a:t>
            </a:r>
            <a:r>
              <a:rPr lang="en-US" sz="3000" dirty="0"/>
              <a:t>E-Participation Index) </a:t>
            </a:r>
            <a:r>
              <a:rPr lang="uk-UA" sz="3000" dirty="0"/>
              <a:t>у 2024 році — Україна стала лідером у залученні громадян до демократичних процесів через цифрові </a:t>
            </a:r>
            <a:r>
              <a:rPr lang="uk-UA" sz="3000" dirty="0" smtClean="0"/>
              <a:t>інструменти.</a:t>
            </a:r>
            <a:endParaRPr lang="uk-UA" sz="3000" dirty="0"/>
          </a:p>
          <a:p>
            <a:pPr indent="0" algn="just">
              <a:lnSpc>
                <a:spcPct val="100000"/>
              </a:lnSpc>
              <a:spcBef>
                <a:spcPts val="0"/>
              </a:spcBef>
              <a:spcAft>
                <a:spcPts val="600"/>
              </a:spcAft>
              <a:buNone/>
            </a:pPr>
            <a:r>
              <a:rPr lang="uk-UA" sz="3000" dirty="0"/>
              <a:t>5-те місце в Індексі онлайн-послуг ООН (</a:t>
            </a:r>
            <a:r>
              <a:rPr lang="en-US" sz="3000" dirty="0"/>
              <a:t>Online Services Index) </a:t>
            </a:r>
            <a:r>
              <a:rPr lang="uk-UA" sz="3000" dirty="0"/>
              <a:t>у 2024 році — підйом на 97 позицій з 2018 </a:t>
            </a:r>
            <a:r>
              <a:rPr lang="uk-UA" sz="3000" dirty="0" smtClean="0"/>
              <a:t>року</a:t>
            </a:r>
            <a:r>
              <a:rPr lang="en-US" sz="3000" dirty="0" smtClean="0"/>
              <a:t>.</a:t>
            </a:r>
            <a:endParaRPr lang="en-US" sz="3000" dirty="0"/>
          </a:p>
          <a:p>
            <a:pPr indent="0" algn="just">
              <a:lnSpc>
                <a:spcPct val="100000"/>
              </a:lnSpc>
              <a:spcBef>
                <a:spcPts val="0"/>
              </a:spcBef>
              <a:spcAft>
                <a:spcPts val="600"/>
              </a:spcAft>
              <a:buNone/>
            </a:pPr>
            <a:r>
              <a:rPr lang="en-US" sz="3000" dirty="0"/>
              <a:t>40-</a:t>
            </a:r>
            <a:r>
              <a:rPr lang="uk-UA" sz="3000" dirty="0"/>
              <a:t>те місце серед 195 країн у </a:t>
            </a:r>
            <a:r>
              <a:rPr lang="en-US" sz="3000" dirty="0"/>
              <a:t>Government AI Readiness Index 2025 </a:t>
            </a:r>
            <a:r>
              <a:rPr lang="uk-UA" sz="3000" dirty="0"/>
              <a:t>від </a:t>
            </a:r>
            <a:r>
              <a:rPr lang="en-US" sz="3000" dirty="0"/>
              <a:t>Oxford Insights — </a:t>
            </a:r>
            <a:r>
              <a:rPr lang="uk-UA" sz="3000" dirty="0"/>
              <a:t>підйом на 14 позицій за один рік, </a:t>
            </a:r>
            <a:r>
              <a:rPr lang="uk-UA" sz="3000" dirty="0" smtClean="0"/>
              <a:t>(</a:t>
            </a:r>
            <a:r>
              <a:rPr lang="uk-UA" sz="3000" dirty="0"/>
              <a:t>підкріплено рекордним показником цифровізації державних послуг — 99,63%).</a:t>
            </a: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13</a:t>
            </a:fld>
            <a:endParaRPr lang="en-US" sz="1400" dirty="0">
              <a:solidFill>
                <a:srgbClr val="002949"/>
              </a:solidFill>
            </a:endParaRPr>
          </a:p>
        </p:txBody>
      </p:sp>
    </p:spTree>
    <p:extLst>
      <p:ext uri="{BB962C8B-B14F-4D97-AF65-F5344CB8AC3E}">
        <p14:creationId xmlns:p14="http://schemas.microsoft.com/office/powerpoint/2010/main" val="1482061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587037" y="377506"/>
            <a:ext cx="11252866" cy="994094"/>
          </a:xfrm>
        </p:spPr>
        <p:txBody>
          <a:bodyPr/>
          <a:lstStyle/>
          <a:p>
            <a:pPr algn="ctr"/>
            <a:r>
              <a:rPr lang="uk-UA" sz="3000" dirty="0" smtClean="0">
                <a:solidFill>
                  <a:srgbClr val="004E9E"/>
                </a:solidFill>
                <a:ea typeface="Roboto Condensed Light" panose="02000000000000000000" pitchFamily="2" charset="0"/>
              </a:rPr>
              <a:t/>
            </a:r>
            <a:br>
              <a:rPr lang="uk-UA" sz="3000" dirty="0" smtClean="0">
                <a:solidFill>
                  <a:srgbClr val="004E9E"/>
                </a:solidFill>
                <a:ea typeface="Roboto Condensed Light" panose="02000000000000000000" pitchFamily="2" charset="0"/>
              </a:rPr>
            </a:br>
            <a:r>
              <a:rPr lang="en-US" sz="3000" dirty="0" smtClean="0">
                <a:solidFill>
                  <a:srgbClr val="004E9E"/>
                </a:solidFill>
                <a:ea typeface="Roboto Condensed Light" panose="02000000000000000000" pitchFamily="2" charset="0"/>
              </a:rPr>
              <a:t>Ukraine</a:t>
            </a:r>
            <a:r>
              <a:rPr lang="en-US" sz="3000" dirty="0">
                <a:solidFill>
                  <a:srgbClr val="004E9E"/>
                </a:solidFill>
                <a:ea typeface="Roboto Condensed Light" panose="02000000000000000000" pitchFamily="2" charset="0"/>
              </a:rPr>
              <a:t>: Artificial Intelligence Readiness Assessment Report. Paris: United Nations Educational, Scientific and Cultural Organization, </a:t>
            </a:r>
            <a:r>
              <a:rPr lang="en-US" sz="3000" dirty="0" smtClean="0">
                <a:solidFill>
                  <a:srgbClr val="004E9E"/>
                </a:solidFill>
                <a:ea typeface="Roboto Condensed Light" panose="02000000000000000000" pitchFamily="2" charset="0"/>
              </a:rPr>
              <a:t>2026 </a:t>
            </a:r>
            <a:r>
              <a:rPr lang="en-US" sz="1800" dirty="0">
                <a:solidFill>
                  <a:srgbClr val="004E9E"/>
                </a:solidFill>
                <a:ea typeface="Roboto Condensed Light" panose="02000000000000000000" pitchFamily="2" charset="0"/>
              </a:rPr>
              <a:t/>
            </a:r>
            <a:br>
              <a:rPr lang="en-US" sz="1800" dirty="0">
                <a:solidFill>
                  <a:srgbClr val="004E9E"/>
                </a:solidFill>
                <a:ea typeface="Roboto Condensed Light" panose="02000000000000000000" pitchFamily="2" charset="0"/>
              </a:rPr>
            </a:br>
            <a:r>
              <a:rPr lang="en-US" sz="1800" dirty="0">
                <a:solidFill>
                  <a:srgbClr val="004E9E"/>
                </a:solidFill>
                <a:ea typeface="Roboto Condensed Light" panose="02000000000000000000" pitchFamily="2" charset="0"/>
                <a:hlinkClick r:id="rId2"/>
              </a:rPr>
              <a:t>https://unesdoc.unesco.org/ark:/</a:t>
            </a:r>
            <a:r>
              <a:rPr lang="en-US" sz="1800" dirty="0" smtClean="0">
                <a:solidFill>
                  <a:srgbClr val="004E9E"/>
                </a:solidFill>
                <a:ea typeface="Roboto Condensed Light" panose="02000000000000000000" pitchFamily="2" charset="0"/>
                <a:hlinkClick r:id="rId2"/>
              </a:rPr>
              <a:t>48223/pf0000398153</a:t>
            </a:r>
            <a:r>
              <a:rPr lang="uk-UA" sz="1800" dirty="0" smtClean="0">
                <a:solidFill>
                  <a:srgbClr val="004E9E"/>
                </a:solidFill>
                <a:ea typeface="Roboto Condensed Light" panose="02000000000000000000" pitchFamily="2" charset="0"/>
              </a:rPr>
              <a:t> </a:t>
            </a:r>
            <a:r>
              <a:rPr lang="en-US" sz="1800" dirty="0" smtClean="0">
                <a:solidFill>
                  <a:srgbClr val="004E9E"/>
                </a:solidFill>
                <a:ea typeface="Roboto Condensed Light" panose="02000000000000000000" pitchFamily="2" charset="0"/>
              </a:rPr>
              <a:t> </a:t>
            </a:r>
            <a:r>
              <a:rPr lang="en-US" sz="3600" dirty="0">
                <a:solidFill>
                  <a:srgbClr val="004E9E"/>
                </a:solidFill>
                <a:ea typeface="Roboto Condensed Light" panose="02000000000000000000" pitchFamily="2" charset="0"/>
              </a:rPr>
              <a:t/>
            </a:r>
            <a:br>
              <a:rPr lang="en-US" sz="3600" dirty="0">
                <a:solidFill>
                  <a:srgbClr val="004E9E"/>
                </a:solidFill>
                <a:ea typeface="Roboto Condensed Light" panose="02000000000000000000" pitchFamily="2" charset="0"/>
              </a:rPr>
            </a:b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8245"/>
            <a:ext cx="11395494" cy="4466533"/>
          </a:xfrm>
        </p:spPr>
        <p:txBody>
          <a:bodyPr/>
          <a:lstStyle/>
          <a:p>
            <a:pPr indent="0" algn="just">
              <a:lnSpc>
                <a:spcPct val="100000"/>
              </a:lnSpc>
              <a:spcBef>
                <a:spcPts val="0"/>
              </a:spcBef>
              <a:spcAft>
                <a:spcPts val="0"/>
              </a:spcAft>
              <a:buNone/>
            </a:pPr>
            <a:r>
              <a:rPr lang="uk-UA" dirty="0"/>
              <a:t>Україна перебуває на етапі формування основ врядування ШІ, готуючись до європейської інтеграції та ратифікації Рамкової конвенції Ради Європи про штучний інтелект, права людини, демократію та верховенство права. Відсутність комплексної системи врядування ШІ </a:t>
            </a:r>
            <a:r>
              <a:rPr lang="uk-UA" dirty="0" smtClean="0"/>
              <a:t>залишає </a:t>
            </a:r>
            <a:r>
              <a:rPr lang="uk-UA" dirty="0"/>
              <a:t>прогалини у гарантіях для осіб, які взаємодіють із системами </a:t>
            </a:r>
            <a:r>
              <a:rPr lang="uk-UA" dirty="0" smtClean="0"/>
              <a:t>ШІ.</a:t>
            </a:r>
            <a:endParaRPr lang="uk-UA" dirty="0"/>
          </a:p>
          <a:p>
            <a:pPr indent="0" algn="just">
              <a:lnSpc>
                <a:spcPct val="100000"/>
              </a:lnSpc>
              <a:spcBef>
                <a:spcPts val="0"/>
              </a:spcBef>
              <a:spcAft>
                <a:spcPts val="0"/>
              </a:spcAft>
              <a:buNone/>
            </a:pPr>
            <a:endParaRPr lang="uk-UA" sz="800" dirty="0"/>
          </a:p>
          <a:p>
            <a:pPr indent="0" algn="just">
              <a:lnSpc>
                <a:spcPct val="100000"/>
              </a:lnSpc>
              <a:spcBef>
                <a:spcPts val="0"/>
              </a:spcBef>
              <a:spcAft>
                <a:spcPts val="0"/>
              </a:spcAft>
              <a:buNone/>
            </a:pPr>
            <a:r>
              <a:rPr lang="uk-UA" i="1" dirty="0" smtClean="0"/>
              <a:t>Досудові </a:t>
            </a:r>
            <a:r>
              <a:rPr lang="uk-UA" i="1" dirty="0"/>
              <a:t>ШІ-системи, особливо у сфері публічних послуг або судової інфраструктури, потребують не лише технічного впровадження, а й чітких правових меж. Без таких меж </a:t>
            </a:r>
            <a:r>
              <a:rPr lang="en-US" i="1" dirty="0"/>
              <a:t>ODR </a:t>
            </a:r>
            <a:r>
              <a:rPr lang="uk-UA" i="1" dirty="0"/>
              <a:t>може перетворитися з інструменту доступу до правосуддя на </a:t>
            </a:r>
            <a:r>
              <a:rPr lang="ru-RU" i="1" dirty="0" smtClean="0"/>
              <a:t>непрозору перешкоду у доступі </a:t>
            </a:r>
            <a:r>
              <a:rPr lang="ru-RU" i="1" dirty="0"/>
              <a:t>до </a:t>
            </a:r>
            <a:r>
              <a:rPr lang="ru-RU" i="1" dirty="0" smtClean="0"/>
              <a:t>суду</a:t>
            </a:r>
            <a:r>
              <a:rPr lang="uk-UA" i="1" dirty="0" smtClean="0"/>
              <a:t>.</a:t>
            </a:r>
            <a:endParaRPr lang="uk-UA" i="1"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14</a:t>
            </a:fld>
            <a:endParaRPr lang="en-US" sz="1400" dirty="0">
              <a:solidFill>
                <a:srgbClr val="002949"/>
              </a:solidFill>
            </a:endParaRPr>
          </a:p>
        </p:txBody>
      </p:sp>
    </p:spTree>
    <p:extLst>
      <p:ext uri="{BB962C8B-B14F-4D97-AF65-F5344CB8AC3E}">
        <p14:creationId xmlns:p14="http://schemas.microsoft.com/office/powerpoint/2010/main" val="3067111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482856" y="377507"/>
            <a:ext cx="11240442" cy="1331284"/>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AI Act: deal on simplification measures, </a:t>
            </a:r>
            <a:r>
              <a:rPr lang="uk-UA" sz="3200" b="1" dirty="0" smtClean="0">
                <a:solidFill>
                  <a:srgbClr val="004E9E"/>
                </a:solidFill>
                <a:ea typeface="Roboto Condensed Light" panose="02000000000000000000" pitchFamily="2" charset="0"/>
                <a:cs typeface="Times New Roman" panose="02020603050405020304" pitchFamily="18" charset="0"/>
              </a:rPr>
              <a:t/>
            </a:r>
            <a:br>
              <a:rPr lang="uk-UA" sz="3200" b="1" dirty="0" smtClean="0">
                <a:solidFill>
                  <a:srgbClr val="004E9E"/>
                </a:solidFill>
                <a:ea typeface="Roboto Condensed Light" panose="02000000000000000000" pitchFamily="2" charset="0"/>
                <a:cs typeface="Times New Roman" panose="02020603050405020304" pitchFamily="18" charset="0"/>
              </a:rPr>
            </a:br>
            <a:r>
              <a:rPr lang="en-US" sz="3200" b="1" dirty="0" smtClean="0">
                <a:solidFill>
                  <a:srgbClr val="004E9E"/>
                </a:solidFill>
                <a:ea typeface="Roboto Condensed Light" panose="02000000000000000000" pitchFamily="2" charset="0"/>
                <a:cs typeface="Times New Roman" panose="02020603050405020304" pitchFamily="18" charset="0"/>
              </a:rPr>
              <a:t>ban </a:t>
            </a:r>
            <a:r>
              <a:rPr lang="en-US" sz="3200" b="1" dirty="0">
                <a:solidFill>
                  <a:srgbClr val="004E9E"/>
                </a:solidFill>
                <a:ea typeface="Roboto Condensed Light" panose="02000000000000000000" pitchFamily="2" charset="0"/>
                <a:cs typeface="Times New Roman" panose="02020603050405020304" pitchFamily="18" charset="0"/>
              </a:rPr>
              <a:t>on “nudifier” apps  (07.05.26)</a:t>
            </a:r>
            <a:br>
              <a:rPr lang="en-US" sz="3200" b="1" dirty="0">
                <a:solidFill>
                  <a:srgbClr val="004E9E"/>
                </a:solidFill>
                <a:ea typeface="Roboto Condensed Light" panose="02000000000000000000" pitchFamily="2" charset="0"/>
                <a:cs typeface="Times New Roman" panose="02020603050405020304" pitchFamily="18" charset="0"/>
              </a:rPr>
            </a:br>
            <a:r>
              <a:rPr lang="en-US" sz="1500" b="1" dirty="0">
                <a:solidFill>
                  <a:srgbClr val="004E9E"/>
                </a:solidFill>
                <a:ea typeface="Roboto Condensed Light" panose="02000000000000000000" pitchFamily="2" charset="0"/>
                <a:cs typeface="Times New Roman" panose="02020603050405020304" pitchFamily="18" charset="0"/>
                <a:hlinkClick r:id="rId2"/>
              </a:rPr>
              <a:t>https://</a:t>
            </a:r>
            <a:r>
              <a:rPr lang="en-US" sz="1500" b="1" dirty="0" smtClean="0">
                <a:solidFill>
                  <a:srgbClr val="004E9E"/>
                </a:solidFill>
                <a:ea typeface="Roboto Condensed Light" panose="02000000000000000000" pitchFamily="2" charset="0"/>
                <a:cs typeface="Times New Roman" panose="02020603050405020304" pitchFamily="18" charset="0"/>
                <a:hlinkClick r:id="rId2"/>
              </a:rPr>
              <a:t>www.europarl.europa.eu/news/en/press-room/20260427IPR42011/ai-act-deal-on-simplification-measures-ban-on-nudifier-apps</a:t>
            </a:r>
            <a:r>
              <a:rPr lang="uk-UA" sz="1500" b="1" dirty="0" smtClean="0">
                <a:solidFill>
                  <a:srgbClr val="004E9E"/>
                </a:solidFill>
                <a:ea typeface="Roboto Condensed Light" panose="02000000000000000000" pitchFamily="2" charset="0"/>
                <a:cs typeface="Times New Roman" panose="02020603050405020304" pitchFamily="18" charset="0"/>
              </a:rPr>
              <a:t> </a:t>
            </a:r>
            <a:r>
              <a:rPr lang="en-US" sz="1500" b="1" dirty="0" smtClean="0">
                <a:solidFill>
                  <a:srgbClr val="004E9E"/>
                </a:solidFill>
                <a:ea typeface="Roboto Condensed Light" panose="02000000000000000000" pitchFamily="2" charset="0"/>
                <a:cs typeface="Times New Roman" panose="02020603050405020304" pitchFamily="18" charset="0"/>
              </a:rPr>
              <a:t> </a:t>
            </a:r>
            <a:endParaRPr lang="en-US" sz="15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813033"/>
            <a:ext cx="11395494" cy="4051744"/>
          </a:xfrm>
        </p:spPr>
        <p:txBody>
          <a:bodyPr/>
          <a:lstStyle/>
          <a:p>
            <a:pPr indent="0" algn="just">
              <a:lnSpc>
                <a:spcPct val="100000"/>
              </a:lnSpc>
              <a:spcBef>
                <a:spcPts val="0"/>
              </a:spcBef>
              <a:spcAft>
                <a:spcPts val="0"/>
              </a:spcAft>
              <a:buNone/>
            </a:pPr>
            <a:r>
              <a:rPr lang="uk-UA" dirty="0"/>
              <a:t>Європейський Парламент і Рада погодили відтермінування застосування окремих обов’язків щодо високоризикових систем ШІ, щоб уникнути правової невизначеності. Водночас обов’язки щодо водяних знаків для контенту, згенерованого ШІ, мають застосовуватися з 2 грудня 2026 року</a:t>
            </a:r>
            <a:r>
              <a:rPr lang="uk-UA" dirty="0" smtClean="0"/>
              <a:t>.</a:t>
            </a:r>
          </a:p>
          <a:p>
            <a:pPr indent="0" algn="just">
              <a:lnSpc>
                <a:spcPct val="100000"/>
              </a:lnSpc>
              <a:spcBef>
                <a:spcPts val="0"/>
              </a:spcBef>
              <a:spcAft>
                <a:spcPts val="0"/>
              </a:spcAft>
              <a:buNone/>
            </a:pPr>
            <a:endParaRPr lang="uk-UA" sz="1000" dirty="0"/>
          </a:p>
          <a:p>
            <a:pPr indent="0" algn="just">
              <a:lnSpc>
                <a:spcPct val="100000"/>
              </a:lnSpc>
              <a:spcBef>
                <a:spcPts val="0"/>
              </a:spcBef>
              <a:spcAft>
                <a:spcPts val="0"/>
              </a:spcAft>
              <a:buNone/>
            </a:pPr>
            <a:r>
              <a:rPr lang="uk-UA" i="1" dirty="0" smtClean="0"/>
              <a:t>ЄС </a:t>
            </a:r>
            <a:r>
              <a:rPr lang="uk-UA" i="1" dirty="0"/>
              <a:t>поєднує гнучкість у впровадженні ШІ-регулювання з жорсткою вимогою прозорості </a:t>
            </a:r>
            <a:r>
              <a:rPr lang="ru-RU" i="1" dirty="0" smtClean="0"/>
              <a:t>контенту, створен</a:t>
            </a:r>
            <a:r>
              <a:rPr lang="uk-UA" i="1" dirty="0" smtClean="0"/>
              <a:t>ого </a:t>
            </a:r>
            <a:r>
              <a:rPr lang="ru-RU" i="1" dirty="0" smtClean="0"/>
              <a:t>або зміненого </a:t>
            </a:r>
            <a:r>
              <a:rPr lang="ru-RU" i="1" dirty="0"/>
              <a:t>за допомогою ШІ</a:t>
            </a:r>
            <a:r>
              <a:rPr lang="en-US" i="1" dirty="0" smtClean="0"/>
              <a:t>. </a:t>
            </a:r>
            <a:r>
              <a:rPr lang="uk-UA" i="1" dirty="0"/>
              <a:t>У досудовому врегулюванні спорів маркування ШІ-контенту допомагає сторонам розуміти походження проєктів угод, резюме позицій чи правових пояснень</a:t>
            </a:r>
            <a:r>
              <a:rPr lang="uk-UA" i="1" dirty="0" smtClean="0"/>
              <a:t>.</a:t>
            </a:r>
            <a:endParaRPr lang="uk-UA" i="1"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15</a:t>
            </a:fld>
            <a:endParaRPr lang="en-US" sz="1400" dirty="0">
              <a:solidFill>
                <a:srgbClr val="002949"/>
              </a:solidFill>
            </a:endParaRPr>
          </a:p>
        </p:txBody>
      </p:sp>
    </p:spTree>
    <p:extLst>
      <p:ext uri="{BB962C8B-B14F-4D97-AF65-F5344CB8AC3E}">
        <p14:creationId xmlns:p14="http://schemas.microsoft.com/office/powerpoint/2010/main" val="26967651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515600" cy="1182166"/>
          </a:xfrm>
        </p:spPr>
        <p:txBody>
          <a:bodyPr/>
          <a:lstStyle/>
          <a:p>
            <a:pPr algn="ctr"/>
            <a:r>
              <a:rPr lang="ru-RU" sz="3600" b="1" dirty="0" smtClean="0">
                <a:solidFill>
                  <a:srgbClr val="004E9E"/>
                </a:solidFill>
                <a:ea typeface="Roboto Condensed Light" panose="02000000000000000000" pitchFamily="2" charset="0"/>
                <a:cs typeface="Times New Roman" panose="02020603050405020304" pitchFamily="18" charset="0"/>
              </a:rPr>
              <a:t>«</a:t>
            </a:r>
            <a:r>
              <a:rPr lang="uk-UA" sz="3600" b="1" dirty="0" smtClean="0">
                <a:solidFill>
                  <a:srgbClr val="004E9E"/>
                </a:solidFill>
                <a:ea typeface="Roboto Condensed Light" panose="02000000000000000000" pitchFamily="2" charset="0"/>
                <a:cs typeface="Times New Roman" panose="02020603050405020304" pitchFamily="18" charset="0"/>
              </a:rPr>
              <a:t>Агентивна держава» в Дії: як ШІ-асистенти замінюють бюрократію персональним сервісом</a:t>
            </a:r>
            <a:r>
              <a:rPr lang="ru-RU" sz="3600" b="1" dirty="0">
                <a:solidFill>
                  <a:srgbClr val="004E9E"/>
                </a:solidFill>
                <a:ea typeface="Roboto Condensed Light" panose="02000000000000000000" pitchFamily="2" charset="0"/>
                <a:cs typeface="Times New Roman" panose="02020603050405020304" pitchFamily="18" charset="0"/>
              </a:rPr>
              <a:t/>
            </a:r>
            <a:br>
              <a:rPr lang="ru-RU" sz="3600" b="1" dirty="0">
                <a:solidFill>
                  <a:srgbClr val="004E9E"/>
                </a:solidFill>
                <a:ea typeface="Roboto Condensed Light" panose="02000000000000000000" pitchFamily="2" charset="0"/>
                <a:cs typeface="Times New Roman" panose="02020603050405020304" pitchFamily="18" charset="0"/>
              </a:rPr>
            </a:br>
            <a:r>
              <a:rPr lang="ru-RU" sz="1500" b="1" dirty="0">
                <a:solidFill>
                  <a:srgbClr val="004E9E"/>
                </a:solidFill>
                <a:ea typeface="Roboto Condensed Light" panose="02000000000000000000" pitchFamily="2" charset="0"/>
                <a:cs typeface="Times New Roman" panose="02020603050405020304" pitchFamily="18" charset="0"/>
                <a:hlinkClick r:id="rId2"/>
              </a:rPr>
              <a:t>https://</a:t>
            </a:r>
            <a:r>
              <a:rPr lang="ru-RU" sz="1500" b="1" dirty="0" smtClean="0">
                <a:solidFill>
                  <a:srgbClr val="004E9E"/>
                </a:solidFill>
                <a:ea typeface="Roboto Condensed Light" panose="02000000000000000000" pitchFamily="2" charset="0"/>
                <a:cs typeface="Times New Roman" panose="02020603050405020304" pitchFamily="18" charset="0"/>
                <a:hlinkClick r:id="rId2"/>
              </a:rPr>
              <a:t>www.liga.net/ua/economics/opinion/ahentyvna-derzhava-v-dii-iak-shi-asystenty-zaminiuiut-biurokratiiu-personalnym-servisom</a:t>
            </a:r>
            <a:r>
              <a:rPr lang="ru-RU" sz="1500" b="1" dirty="0" smtClean="0">
                <a:solidFill>
                  <a:srgbClr val="004E9E"/>
                </a:solidFill>
                <a:ea typeface="Roboto Condensed Light" panose="02000000000000000000" pitchFamily="2" charset="0"/>
                <a:cs typeface="Times New Roman" panose="02020603050405020304" pitchFamily="18" charset="0"/>
              </a:rPr>
              <a:t> </a:t>
            </a:r>
            <a:endParaRPr lang="ru-RU" sz="15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844218"/>
            <a:ext cx="11395494" cy="4020560"/>
          </a:xfrm>
        </p:spPr>
        <p:txBody>
          <a:bodyPr/>
          <a:lstStyle/>
          <a:p>
            <a:pPr indent="0" algn="just">
              <a:lnSpc>
                <a:spcPct val="100000"/>
              </a:lnSpc>
              <a:spcBef>
                <a:spcPts val="0"/>
              </a:spcBef>
              <a:spcAft>
                <a:spcPts val="0"/>
              </a:spcAft>
              <a:buNone/>
            </a:pPr>
            <a:r>
              <a:rPr lang="uk-UA" sz="2900" dirty="0" smtClean="0"/>
              <a:t>Для державного сектору обираємо лише контрольованих агентів, адже штучний інтелект має залишатися інструментом у руках людини. Штучний інтелект лише пропонує варіанти, а </a:t>
            </a:r>
            <a:r>
              <a:rPr lang="uk-UA" sz="2900" dirty="0"/>
              <a:t>остаточне </a:t>
            </a:r>
            <a:r>
              <a:rPr lang="uk-UA" sz="2900" dirty="0" smtClean="0"/>
              <a:t>рішення залишається за людиною — так ми уникаємо ризику помилок системи.</a:t>
            </a:r>
          </a:p>
          <a:p>
            <a:pPr indent="0" algn="just">
              <a:lnSpc>
                <a:spcPct val="100000"/>
              </a:lnSpc>
              <a:spcBef>
                <a:spcPts val="0"/>
              </a:spcBef>
              <a:spcAft>
                <a:spcPts val="0"/>
              </a:spcAft>
              <a:buNone/>
            </a:pPr>
            <a:endParaRPr lang="uk-UA" sz="1000" dirty="0" smtClean="0"/>
          </a:p>
          <a:p>
            <a:pPr indent="0" algn="just">
              <a:lnSpc>
                <a:spcPct val="100000"/>
              </a:lnSpc>
              <a:spcBef>
                <a:spcPts val="0"/>
              </a:spcBef>
              <a:spcAft>
                <a:spcPts val="0"/>
              </a:spcAft>
              <a:buNone/>
            </a:pPr>
            <a:r>
              <a:rPr lang="uk-UA" sz="2900" dirty="0" smtClean="0"/>
              <a:t>Для досудового врегулювання спорів ця логіка є ключовою: ШІ може допомагати формувати варіанти примирення, структурувати позиції сторін або готувати проєкти документів. Але остаточне рішення сторін і процесуальний контроль не можуть бути делеговані ШІ.</a:t>
            </a:r>
            <a:endParaRPr lang="uk-UA" sz="2900"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16</a:t>
            </a:fld>
            <a:endParaRPr lang="en-US" sz="1400" dirty="0">
              <a:solidFill>
                <a:srgbClr val="002949"/>
              </a:solidFill>
            </a:endParaRPr>
          </a:p>
        </p:txBody>
      </p:sp>
    </p:spTree>
    <p:extLst>
      <p:ext uri="{BB962C8B-B14F-4D97-AF65-F5344CB8AC3E}">
        <p14:creationId xmlns:p14="http://schemas.microsoft.com/office/powerpoint/2010/main" val="28463041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515600" cy="897621"/>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Кодекс суддівської етики (</a:t>
            </a:r>
            <a:r>
              <a:rPr lang="uk-UA" sz="3600" b="1" dirty="0" smtClean="0">
                <a:solidFill>
                  <a:srgbClr val="004E9E"/>
                </a:solidFill>
                <a:ea typeface="Roboto Condensed Light" panose="02000000000000000000" pitchFamily="2" charset="0"/>
                <a:cs typeface="Times New Roman" panose="02020603050405020304" pitchFamily="18" charset="0"/>
              </a:rPr>
              <a:t>Стаття 16</a:t>
            </a:r>
            <a:r>
              <a:rPr lang="uk-UA" sz="3600" b="1" dirty="0">
                <a:solidFill>
                  <a:srgbClr val="004E9E"/>
                </a:solidFill>
                <a:ea typeface="Roboto Condensed Light" panose="02000000000000000000" pitchFamily="2" charset="0"/>
                <a:cs typeface="Times New Roman" panose="02020603050405020304" pitchFamily="18" charset="0"/>
              </a:rPr>
              <a:t>) </a:t>
            </a:r>
            <a:br>
              <a:rPr lang="uk-UA" sz="36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https://zakon.rada.gov.ua/rada/show/n0001415-24#Text</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4000" dirty="0"/>
              <a:t>Використання суддею технологій штучного інтелекту є допустимим, якщо це:</a:t>
            </a:r>
          </a:p>
          <a:p>
            <a:pPr marL="971550" indent="-742950" algn="just">
              <a:lnSpc>
                <a:spcPct val="100000"/>
              </a:lnSpc>
              <a:spcBef>
                <a:spcPts val="0"/>
              </a:spcBef>
              <a:spcAft>
                <a:spcPts val="0"/>
              </a:spcAft>
              <a:buFont typeface="+mj-lt"/>
              <a:buAutoNum type="arabicPeriod"/>
            </a:pPr>
            <a:r>
              <a:rPr lang="uk-UA" sz="4000" dirty="0"/>
              <a:t>не впливає на незалежність та неупередженість судді, </a:t>
            </a:r>
          </a:p>
          <a:p>
            <a:pPr marL="971550" indent="-742950" algn="just">
              <a:lnSpc>
                <a:spcPct val="100000"/>
              </a:lnSpc>
              <a:spcBef>
                <a:spcPts val="0"/>
              </a:spcBef>
              <a:spcAft>
                <a:spcPts val="0"/>
              </a:spcAft>
              <a:buFont typeface="+mj-lt"/>
              <a:buAutoNum type="arabicPeriod"/>
            </a:pPr>
            <a:r>
              <a:rPr lang="uk-UA" sz="4000" dirty="0"/>
              <a:t>не стосується оцінки доказів,</a:t>
            </a:r>
          </a:p>
          <a:p>
            <a:pPr marL="971550" indent="-742950" algn="just">
              <a:lnSpc>
                <a:spcPct val="100000"/>
              </a:lnSpc>
              <a:spcBef>
                <a:spcPts val="0"/>
              </a:spcBef>
              <a:spcAft>
                <a:spcPts val="0"/>
              </a:spcAft>
              <a:buFont typeface="+mj-lt"/>
              <a:buAutoNum type="arabicPeriod"/>
            </a:pPr>
            <a:r>
              <a:rPr lang="uk-UA" sz="4000" dirty="0"/>
              <a:t>не стосується процесу ухвалення рішень, </a:t>
            </a:r>
          </a:p>
          <a:p>
            <a:pPr marL="971550" indent="-742950" algn="just">
              <a:lnSpc>
                <a:spcPct val="100000"/>
              </a:lnSpc>
              <a:spcBef>
                <a:spcPts val="0"/>
              </a:spcBef>
              <a:spcAft>
                <a:spcPts val="0"/>
              </a:spcAft>
              <a:buFont typeface="+mj-lt"/>
              <a:buAutoNum type="arabicPeriod"/>
            </a:pPr>
            <a:r>
              <a:rPr lang="uk-UA" sz="4000" dirty="0"/>
              <a:t>не порушує вимог законодавства.</a:t>
            </a: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17</a:t>
            </a:fld>
            <a:endParaRPr lang="en-US" sz="1400" dirty="0">
              <a:solidFill>
                <a:srgbClr val="002949"/>
              </a:solidFill>
            </a:endParaRPr>
          </a:p>
        </p:txBody>
      </p:sp>
    </p:spTree>
    <p:extLst>
      <p:ext uri="{BB962C8B-B14F-4D97-AF65-F5344CB8AC3E}">
        <p14:creationId xmlns:p14="http://schemas.microsoft.com/office/powerpoint/2010/main" val="14241543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E5CEF-5750-EC83-94C9-5652E8A64E0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499E81-A801-3EB2-E3A0-BE696FBCFF13}"/>
              </a:ext>
            </a:extLst>
          </p:cNvPr>
          <p:cNvSpPr>
            <a:spLocks noGrp="1"/>
          </p:cNvSpPr>
          <p:nvPr>
            <p:ph type="title"/>
          </p:nvPr>
        </p:nvSpPr>
        <p:spPr>
          <a:xfrm>
            <a:off x="775880" y="377507"/>
            <a:ext cx="10515600" cy="1209753"/>
          </a:xfrm>
        </p:spPr>
        <p:txBody>
          <a:bodyPr/>
          <a:lstStyle/>
          <a:p>
            <a:pPr algn="ctr"/>
            <a:r>
              <a:rPr lang="uk-UA" sz="3200" b="1" noProof="0" dirty="0">
                <a:solidFill>
                  <a:srgbClr val="004E9E"/>
                </a:solidFill>
                <a:ea typeface="Roboto Condensed Light" panose="02000000000000000000" pitchFamily="2" charset="0"/>
                <a:cs typeface="Times New Roman" panose="02020603050405020304" pitchFamily="18" charset="0"/>
              </a:rPr>
              <a:t>Коментар до Кодексу суддівської етики, затверджений рішенням Ради суддів України </a:t>
            </a:r>
            <a:r>
              <a:rPr lang="ru-RU" sz="3200" b="1" dirty="0">
                <a:solidFill>
                  <a:srgbClr val="004E9E"/>
                </a:solidFill>
                <a:ea typeface="Roboto Condensed Light" panose="02000000000000000000" pitchFamily="2" charset="0"/>
                <a:cs typeface="Times New Roman" panose="02020603050405020304" pitchFamily="18" charset="0"/>
              </a:rPr>
              <a:t>від </a:t>
            </a:r>
            <a:r>
              <a:rPr lang="ru-RU" sz="3200" b="1" dirty="0" smtClean="0">
                <a:solidFill>
                  <a:srgbClr val="004E9E"/>
                </a:solidFill>
                <a:ea typeface="Roboto Condensed Light" panose="02000000000000000000" pitchFamily="2" charset="0"/>
                <a:cs typeface="Times New Roman" panose="02020603050405020304" pitchFamily="18" charset="0"/>
              </a:rPr>
              <a:t>02.03.2026 </a:t>
            </a:r>
            <a:r>
              <a:rPr lang="ru-RU" sz="3200" b="1" dirty="0">
                <a:solidFill>
                  <a:srgbClr val="004E9E"/>
                </a:solidFill>
                <a:ea typeface="Roboto Condensed Light" panose="02000000000000000000" pitchFamily="2" charset="0"/>
                <a:cs typeface="Times New Roman" panose="02020603050405020304" pitchFamily="18" charset="0"/>
              </a:rPr>
              <a:t>№ 14</a:t>
            </a:r>
            <a:r>
              <a:rPr lang="ru-RU" sz="3400" b="1" dirty="0">
                <a:solidFill>
                  <a:srgbClr val="004E9E"/>
                </a:solidFill>
                <a:ea typeface="Roboto Condensed Light" panose="02000000000000000000" pitchFamily="2" charset="0"/>
                <a:cs typeface="Times New Roman" panose="02020603050405020304" pitchFamily="18" charset="0"/>
              </a:rPr>
              <a:t/>
            </a:r>
            <a:br>
              <a:rPr lang="ru-RU" sz="3400" b="1" dirty="0">
                <a:solidFill>
                  <a:srgbClr val="004E9E"/>
                </a:solidFill>
                <a:ea typeface="Roboto Condensed Light" panose="02000000000000000000" pitchFamily="2" charset="0"/>
                <a:cs typeface="Times New Roman" panose="02020603050405020304" pitchFamily="18" charset="0"/>
              </a:rPr>
            </a:br>
            <a:r>
              <a:rPr lang="ru-RU" sz="1700" b="1" dirty="0">
                <a:solidFill>
                  <a:srgbClr val="004E9E"/>
                </a:solidFill>
                <a:ea typeface="Roboto Condensed Light" panose="02000000000000000000" pitchFamily="2" charset="0"/>
                <a:cs typeface="Times New Roman" panose="02020603050405020304" pitchFamily="18" charset="0"/>
                <a:hlinkClick r:id="rId2"/>
              </a:rPr>
              <a:t>https://constitutionalist.com.ua/komentar-do-statti-16-vykorystannia-suddeiu-tekhnolohij-shi-kodeksu-suddivskoi-etyky</a:t>
            </a:r>
            <a:r>
              <a:rPr lang="ru-RU" sz="17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A1C61EF0-4C12-1FC4-A4F9-D04394A7875B}"/>
              </a:ext>
            </a:extLst>
          </p:cNvPr>
          <p:cNvSpPr>
            <a:spLocks noGrp="1"/>
          </p:cNvSpPr>
          <p:nvPr>
            <p:ph idx="1"/>
          </p:nvPr>
        </p:nvSpPr>
        <p:spPr>
          <a:xfrm>
            <a:off x="327804" y="1613906"/>
            <a:ext cx="11395494" cy="4250872"/>
          </a:xfrm>
        </p:spPr>
        <p:txBody>
          <a:bodyPr/>
          <a:lstStyle/>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організація та систематизація доказів, наприклад, створення хронології подій на основі документів, індексація великих масивів текстових доказів для полегшення пошуку, виявлення дублікатів</a:t>
            </a: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аналіз структурованих даних: наприклад, аналіз фінансових транзакцій на предмет нетипових операцій у справах про економічні злочини</a:t>
            </a: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виявлення певних об’єктів на фото- чи відеоматеріалах (наприклад, розпізнавання облич або номерних знаків) (при цьому висновок про значення цього об’єкта робить суддя)</a:t>
            </a:r>
          </a:p>
          <a:p>
            <a:pPr marL="742950" indent="-514350" algn="just">
              <a:lnSpc>
                <a:spcPct val="100000"/>
              </a:lnSpc>
              <a:spcBef>
                <a:spcPts val="0"/>
              </a:spcBef>
              <a:spcAft>
                <a:spcPts val="0"/>
              </a:spcAft>
              <a:buFont typeface="+mj-lt"/>
              <a:buAutoNum type="arabicPeriod"/>
            </a:pPr>
            <a:r>
              <a:rPr lang="uk-UA" sz="2400" dirty="0" smtClean="0">
                <a:solidFill>
                  <a:srgbClr val="002949"/>
                </a:solidFill>
                <a:ea typeface="Roboto Condensed Light" panose="02000000000000000000" pitchFamily="2" charset="0"/>
              </a:rPr>
              <a:t>ефективне оброблення великих обсягів </a:t>
            </a:r>
            <a:r>
              <a:rPr lang="uk-UA" sz="2400" dirty="0">
                <a:solidFill>
                  <a:srgbClr val="002949"/>
                </a:solidFill>
                <a:ea typeface="Roboto Condensed Light" panose="02000000000000000000" pitchFamily="2" charset="0"/>
              </a:rPr>
              <a:t>інформації, </a:t>
            </a:r>
            <a:r>
              <a:rPr lang="uk-UA" sz="2400" dirty="0" smtClean="0">
                <a:solidFill>
                  <a:srgbClr val="002949"/>
                </a:solidFill>
                <a:ea typeface="Roboto Condensed Light" panose="02000000000000000000" pitchFamily="2" charset="0"/>
              </a:rPr>
              <a:t>знаходження тенденцій, виявлення зв’язків</a:t>
            </a:r>
            <a:endParaRPr lang="uk-UA" sz="2400" dirty="0">
              <a:solidFill>
                <a:srgbClr val="002949"/>
              </a:solidFill>
              <a:ea typeface="Roboto Condensed Light" panose="02000000000000000000" pitchFamily="2" charset="0"/>
            </a:endParaRP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пошук релевантної практики (як допоміжна функція)</a:t>
            </a:r>
          </a:p>
        </p:txBody>
      </p:sp>
      <p:sp>
        <p:nvSpPr>
          <p:cNvPr id="4" name="Text Placeholder 2">
            <a:extLst>
              <a:ext uri="{FF2B5EF4-FFF2-40B4-BE49-F238E27FC236}">
                <a16:creationId xmlns:a16="http://schemas.microsoft.com/office/drawing/2014/main" id="{0494053B-7319-D526-C109-8BEC51E7B86C}"/>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9706F233-DADC-64AE-F204-60909C5C5A7C}"/>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5ABEF7E1-B867-0618-C6BD-52F02B3620EE}"/>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AA32D7AA-EEBF-1689-0C0C-E7FDFD0317ED}"/>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1</a:t>
            </a:r>
            <a:r>
              <a:rPr lang="uk-UA" sz="1400" dirty="0">
                <a:solidFill>
                  <a:srgbClr val="002949"/>
                </a:solidFill>
              </a:rPr>
              <a:t>8</a:t>
            </a:r>
            <a:endParaRPr lang="en-US" sz="1400" dirty="0">
              <a:solidFill>
                <a:srgbClr val="002949"/>
              </a:solidFill>
            </a:endParaRPr>
          </a:p>
        </p:txBody>
      </p:sp>
    </p:spTree>
    <p:extLst>
      <p:ext uri="{BB962C8B-B14F-4D97-AF65-F5344CB8AC3E}">
        <p14:creationId xmlns:p14="http://schemas.microsoft.com/office/powerpoint/2010/main" val="6602617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C4CD5-B435-64AA-C230-31DA221ED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383EAE-38BC-E9C3-7E56-21CA9E129620}"/>
              </a:ext>
            </a:extLst>
          </p:cNvPr>
          <p:cNvSpPr>
            <a:spLocks noGrp="1"/>
          </p:cNvSpPr>
          <p:nvPr>
            <p:ph type="title"/>
          </p:nvPr>
        </p:nvSpPr>
        <p:spPr>
          <a:xfrm>
            <a:off x="775880" y="377507"/>
            <a:ext cx="10515600" cy="1209753"/>
          </a:xfrm>
        </p:spPr>
        <p:txBody>
          <a:bodyPr/>
          <a:lstStyle/>
          <a:p>
            <a:pPr algn="ctr"/>
            <a:r>
              <a:rPr lang="uk-UA" sz="3400" b="1" noProof="0" dirty="0">
                <a:solidFill>
                  <a:srgbClr val="004E9E"/>
                </a:solidFill>
                <a:ea typeface="Roboto Condensed Light" panose="02000000000000000000" pitchFamily="2" charset="0"/>
                <a:cs typeface="Times New Roman" panose="02020603050405020304" pitchFamily="18" charset="0"/>
              </a:rPr>
              <a:t>Коментар до Кодексу суддівської етики, затверджений рішенням Ради суддів України </a:t>
            </a:r>
            <a:r>
              <a:rPr lang="ru-RU" sz="3400" b="1" dirty="0">
                <a:solidFill>
                  <a:srgbClr val="004E9E"/>
                </a:solidFill>
                <a:ea typeface="Roboto Condensed Light" panose="02000000000000000000" pitchFamily="2" charset="0"/>
                <a:cs typeface="Times New Roman" panose="02020603050405020304" pitchFamily="18" charset="0"/>
              </a:rPr>
              <a:t>від </a:t>
            </a:r>
            <a:r>
              <a:rPr lang="ru-RU" sz="3400" b="1" dirty="0" smtClean="0">
                <a:solidFill>
                  <a:srgbClr val="004E9E"/>
                </a:solidFill>
                <a:ea typeface="Roboto Condensed Light" panose="02000000000000000000" pitchFamily="2" charset="0"/>
                <a:cs typeface="Times New Roman" panose="02020603050405020304" pitchFamily="18" charset="0"/>
              </a:rPr>
              <a:t>02.03.2026 </a:t>
            </a:r>
            <a:r>
              <a:rPr lang="ru-RU" sz="3400" b="1" dirty="0">
                <a:solidFill>
                  <a:srgbClr val="004E9E"/>
                </a:solidFill>
                <a:ea typeface="Roboto Condensed Light" panose="02000000000000000000" pitchFamily="2" charset="0"/>
                <a:cs typeface="Times New Roman" panose="02020603050405020304" pitchFamily="18" charset="0"/>
              </a:rPr>
              <a:t>№ 14</a:t>
            </a:r>
            <a:r>
              <a:rPr lang="ru-RU" sz="2800" b="1" dirty="0">
                <a:solidFill>
                  <a:srgbClr val="004E9E"/>
                </a:solidFill>
                <a:ea typeface="Roboto Condensed Light" panose="02000000000000000000" pitchFamily="2" charset="0"/>
                <a:cs typeface="Times New Roman" panose="02020603050405020304" pitchFamily="18" charset="0"/>
              </a:rPr>
              <a:t/>
            </a:r>
            <a:br>
              <a:rPr lang="ru-RU" sz="2800" b="1" dirty="0">
                <a:solidFill>
                  <a:srgbClr val="004E9E"/>
                </a:solidFill>
                <a:ea typeface="Roboto Condensed Light" panose="02000000000000000000" pitchFamily="2" charset="0"/>
                <a:cs typeface="Times New Roman" panose="02020603050405020304" pitchFamily="18" charset="0"/>
              </a:rPr>
            </a:br>
            <a:r>
              <a:rPr lang="ru-RU" sz="1700" b="1" dirty="0">
                <a:solidFill>
                  <a:srgbClr val="004E9E"/>
                </a:solidFill>
                <a:ea typeface="Roboto Condensed Light" panose="02000000000000000000" pitchFamily="2" charset="0"/>
                <a:cs typeface="Times New Roman" panose="02020603050405020304" pitchFamily="18" charset="0"/>
                <a:hlinkClick r:id="rId2"/>
              </a:rPr>
              <a:t>https://constitutionalist.com.ua/komentar-do-statti-16-vykorystannia-suddeiu-tekhnolohij-shi-kodeksu-suddivskoi-etyky</a:t>
            </a:r>
            <a:r>
              <a:rPr lang="ru-RU" sz="17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65046F4D-D199-081A-3E64-4709032F68BC}"/>
              </a:ext>
            </a:extLst>
          </p:cNvPr>
          <p:cNvSpPr>
            <a:spLocks noGrp="1"/>
          </p:cNvSpPr>
          <p:nvPr>
            <p:ph idx="1"/>
          </p:nvPr>
        </p:nvSpPr>
        <p:spPr>
          <a:xfrm>
            <a:off x="327804" y="1613906"/>
            <a:ext cx="11395494" cy="4250872"/>
          </a:xfrm>
        </p:spPr>
        <p:txBody>
          <a:bodyPr/>
          <a:lstStyle/>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Оцінка доказів не може бути делегована ШІ</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ШІ не може </a:t>
            </a:r>
            <a:r>
              <a:rPr lang="uk-UA" sz="2400" dirty="0" smtClean="0">
                <a:solidFill>
                  <a:srgbClr val="002949"/>
                </a:solidFill>
                <a:ea typeface="Roboto Condensed Light" panose="02000000000000000000" pitchFamily="2" charset="0"/>
              </a:rPr>
              <a:t>визначати </a:t>
            </a:r>
            <a:r>
              <a:rPr lang="uk-UA" sz="2400" dirty="0">
                <a:solidFill>
                  <a:srgbClr val="002949"/>
                </a:solidFill>
                <a:ea typeface="Roboto Condensed Light" panose="02000000000000000000" pitchFamily="2" charset="0"/>
              </a:rPr>
              <a:t>результат справи (наприклад, рішення про задоволення)</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ШІ не може здійснювати юридичну кваліфікацію фактів</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Суддя не може використовувати ШІ для визначення пріоритетності чи достовірності доказів</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Заборонено автоматизоване визначення достовірності чи важливості доказів</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Заборонено тлумачення права та ухвалення рішень</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Заборонена підготовка мотивувальної частини рішень без контролю з боку судді</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Заборонено делегування ухвалення рішення ШІ, оскільки це означало б відмову від суддівської функції та відповідальності</a:t>
            </a:r>
          </a:p>
        </p:txBody>
      </p:sp>
      <p:sp>
        <p:nvSpPr>
          <p:cNvPr id="4" name="Text Placeholder 2">
            <a:extLst>
              <a:ext uri="{FF2B5EF4-FFF2-40B4-BE49-F238E27FC236}">
                <a16:creationId xmlns:a16="http://schemas.microsoft.com/office/drawing/2014/main" id="{115C093A-6E31-0E5C-3E34-5C5B85DF299E}"/>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D4D5922-9E73-0C0B-12D8-A452305D2503}"/>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996FFAE1-9EC4-40CD-3899-7898239C485E}"/>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8237E508-1CAC-CBC3-C098-E0C27F846430}"/>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19</a:t>
            </a:r>
            <a:endParaRPr lang="en-US" sz="1400" dirty="0">
              <a:solidFill>
                <a:srgbClr val="002949"/>
              </a:solidFill>
            </a:endParaRPr>
          </a:p>
        </p:txBody>
      </p:sp>
    </p:spTree>
    <p:extLst>
      <p:ext uri="{BB962C8B-B14F-4D97-AF65-F5344CB8AC3E}">
        <p14:creationId xmlns:p14="http://schemas.microsoft.com/office/powerpoint/2010/main" val="1463023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5"/>
          </a:xfrm>
        </p:spPr>
        <p:txBody>
          <a:bodyPr/>
          <a:lstStyle/>
          <a:p>
            <a:pPr algn="ctr"/>
            <a:r>
              <a:rPr lang="uk-UA" sz="4000" b="1" dirty="0">
                <a:solidFill>
                  <a:srgbClr val="004E9E"/>
                </a:solidFill>
                <a:ea typeface="Roboto Condensed Light" panose="02000000000000000000" pitchFamily="2" charset="0"/>
                <a:cs typeface="Times New Roman" panose="02020603050405020304" pitchFamily="18" charset="0"/>
              </a:rPr>
              <a:t>ПЛАН</a:t>
            </a:r>
            <a:endParaRPr lang="uk-UA" sz="4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019867"/>
            <a:ext cx="11395494" cy="4844912"/>
          </a:xfrm>
        </p:spPr>
        <p:txBody>
          <a:bodyPr/>
          <a:lstStyle/>
          <a:p>
            <a:pPr marL="742950" indent="-514350" algn="just">
              <a:lnSpc>
                <a:spcPct val="100000"/>
              </a:lnSpc>
              <a:spcBef>
                <a:spcPts val="0"/>
              </a:spcBef>
              <a:spcAft>
                <a:spcPts val="0"/>
              </a:spcAft>
              <a:buFont typeface="+mj-lt"/>
              <a:buAutoNum type="arabicPeriod"/>
            </a:pPr>
            <a:r>
              <a:rPr lang="uk-UA" sz="3000" dirty="0" smtClean="0">
                <a:solidFill>
                  <a:srgbClr val="002949"/>
                </a:solidFill>
                <a:ea typeface="Roboto Condensed Light" panose="02000000000000000000" pitchFamily="2" charset="0"/>
              </a:rPr>
              <a:t>Конституція України: </a:t>
            </a:r>
            <a:r>
              <a:rPr lang="uk-UA" sz="3000" dirty="0">
                <a:solidFill>
                  <a:srgbClr val="002949"/>
                </a:solidFill>
                <a:ea typeface="Roboto Condensed Light" panose="02000000000000000000" pitchFamily="2" charset="0"/>
              </a:rPr>
              <a:t>доступ до суду і </a:t>
            </a:r>
            <a:r>
              <a:rPr lang="uk-UA" sz="3000" dirty="0" smtClean="0">
                <a:solidFill>
                  <a:srgbClr val="002949"/>
                </a:solidFill>
                <a:ea typeface="Roboto Condensed Light" panose="02000000000000000000" pitchFamily="2" charset="0"/>
              </a:rPr>
              <a:t>досудовий порядок урегулювання </a:t>
            </a:r>
            <a:r>
              <a:rPr lang="uk-UA" sz="3000" dirty="0" smtClean="0">
                <a:solidFill>
                  <a:srgbClr val="002949"/>
                </a:solidFill>
                <a:ea typeface="Roboto Condensed Light" panose="02000000000000000000" pitchFamily="2" charset="0"/>
              </a:rPr>
              <a:t>спору</a:t>
            </a:r>
            <a:endParaRPr lang="uk-UA" sz="3000" dirty="0">
              <a:solidFill>
                <a:srgbClr val="002949"/>
              </a:solidFill>
              <a:ea typeface="Roboto Condensed Light" panose="02000000000000000000" pitchFamily="2" charset="0"/>
            </a:endParaRPr>
          </a:p>
          <a:p>
            <a:pPr marL="742950" indent="-514350" algn="just">
              <a:lnSpc>
                <a:spcPct val="100000"/>
              </a:lnSpc>
              <a:spcBef>
                <a:spcPts val="0"/>
              </a:spcBef>
              <a:spcAft>
                <a:spcPts val="0"/>
              </a:spcAft>
              <a:buFont typeface="+mj-lt"/>
              <a:buAutoNum type="arabicPeriod"/>
            </a:pPr>
            <a:r>
              <a:rPr lang="uk-UA" sz="3000" dirty="0">
                <a:solidFill>
                  <a:srgbClr val="002949"/>
                </a:solidFill>
                <a:ea typeface="Roboto Condensed Light" panose="02000000000000000000" pitchFamily="2" charset="0"/>
              </a:rPr>
              <a:t>Досудове ШІ-врегулювання: </a:t>
            </a:r>
            <a:r>
              <a:rPr lang="uk-UA" sz="3000" dirty="0" smtClean="0">
                <a:solidFill>
                  <a:srgbClr val="002949"/>
                </a:solidFill>
                <a:ea typeface="Roboto Condensed Light" panose="02000000000000000000" pitchFamily="2" charset="0"/>
              </a:rPr>
              <a:t>можливості та ризики </a:t>
            </a:r>
          </a:p>
          <a:p>
            <a:pPr marL="742950" indent="-514350" algn="just">
              <a:lnSpc>
                <a:spcPct val="100000"/>
              </a:lnSpc>
              <a:spcBef>
                <a:spcPts val="0"/>
              </a:spcBef>
              <a:spcAft>
                <a:spcPts val="0"/>
              </a:spcAft>
              <a:buFont typeface="+mj-lt"/>
              <a:buAutoNum type="arabicPeriod"/>
            </a:pPr>
            <a:r>
              <a:rPr lang="uk-UA" sz="3000" dirty="0" smtClean="0">
                <a:solidFill>
                  <a:srgbClr val="002949"/>
                </a:solidFill>
                <a:ea typeface="Roboto Condensed Light" panose="02000000000000000000" pitchFamily="2" charset="0"/>
              </a:rPr>
              <a:t>Міжнародні </a:t>
            </a:r>
            <a:r>
              <a:rPr lang="uk-UA" sz="3000" dirty="0">
                <a:solidFill>
                  <a:srgbClr val="002949"/>
                </a:solidFill>
                <a:ea typeface="Roboto Condensed Light" panose="02000000000000000000" pitchFamily="2" charset="0"/>
              </a:rPr>
              <a:t>стандарти: прозорість, </a:t>
            </a:r>
            <a:r>
              <a:rPr lang="uk-UA" sz="3000" dirty="0" smtClean="0">
                <a:solidFill>
                  <a:srgbClr val="002949"/>
                </a:solidFill>
                <a:ea typeface="Roboto Condensed Light" panose="02000000000000000000" pitchFamily="2" charset="0"/>
              </a:rPr>
              <a:t>пояснюваність та </a:t>
            </a:r>
            <a:r>
              <a:rPr lang="uk-UA" sz="3000" dirty="0">
                <a:solidFill>
                  <a:srgbClr val="002949"/>
                </a:solidFill>
                <a:ea typeface="Roboto Condensed Light" panose="02000000000000000000" pitchFamily="2" charset="0"/>
              </a:rPr>
              <a:t>людський </a:t>
            </a:r>
            <a:r>
              <a:rPr lang="uk-UA" sz="3000" dirty="0" smtClean="0">
                <a:solidFill>
                  <a:srgbClr val="002949"/>
                </a:solidFill>
                <a:ea typeface="Roboto Condensed Light" panose="02000000000000000000" pitchFamily="2" charset="0"/>
              </a:rPr>
              <a:t>контроль</a:t>
            </a:r>
            <a:endParaRPr lang="uk-UA" sz="3000" dirty="0">
              <a:solidFill>
                <a:srgbClr val="002949"/>
              </a:solidFill>
              <a:ea typeface="Roboto Condensed Light" panose="02000000000000000000" pitchFamily="2" charset="0"/>
            </a:endParaRPr>
          </a:p>
          <a:p>
            <a:pPr marL="742950" indent="-514350" algn="just">
              <a:lnSpc>
                <a:spcPct val="100000"/>
              </a:lnSpc>
              <a:spcBef>
                <a:spcPts val="0"/>
              </a:spcBef>
              <a:spcAft>
                <a:spcPts val="0"/>
              </a:spcAft>
              <a:buFont typeface="+mj-lt"/>
              <a:buAutoNum type="arabicPeriod"/>
            </a:pPr>
            <a:r>
              <a:rPr lang="uk-UA" sz="3000" dirty="0">
                <a:solidFill>
                  <a:srgbClr val="002949"/>
                </a:solidFill>
                <a:ea typeface="Roboto Condensed Light" panose="02000000000000000000" pitchFamily="2" charset="0"/>
              </a:rPr>
              <a:t>Високоризикові ШІ-системи у правосудді та </a:t>
            </a:r>
            <a:r>
              <a:rPr lang="en-US" sz="3000" dirty="0" smtClean="0">
                <a:solidFill>
                  <a:srgbClr val="002949"/>
                </a:solidFill>
                <a:ea typeface="Roboto Condensed Light" panose="02000000000000000000" pitchFamily="2" charset="0"/>
              </a:rPr>
              <a:t>ADR/ODR</a:t>
            </a:r>
            <a:endParaRPr lang="en-US" sz="3000" dirty="0">
              <a:solidFill>
                <a:srgbClr val="002949"/>
              </a:solidFill>
              <a:ea typeface="Roboto Condensed Light" panose="02000000000000000000" pitchFamily="2" charset="0"/>
            </a:endParaRPr>
          </a:p>
          <a:p>
            <a:pPr marL="742950" indent="-514350" algn="just">
              <a:lnSpc>
                <a:spcPct val="100000"/>
              </a:lnSpc>
              <a:spcBef>
                <a:spcPts val="0"/>
              </a:spcBef>
              <a:spcAft>
                <a:spcPts val="0"/>
              </a:spcAft>
              <a:buFont typeface="+mj-lt"/>
              <a:buAutoNum type="arabicPeriod"/>
            </a:pPr>
            <a:r>
              <a:rPr lang="uk-UA" sz="3000" dirty="0" smtClean="0">
                <a:solidFill>
                  <a:srgbClr val="002949"/>
                </a:solidFill>
                <a:ea typeface="Roboto Condensed Light" panose="02000000000000000000" pitchFamily="2" charset="0"/>
              </a:rPr>
              <a:t>Українська </a:t>
            </a:r>
            <a:r>
              <a:rPr lang="ru-RU" sz="3000" dirty="0">
                <a:solidFill>
                  <a:srgbClr val="002949"/>
                </a:solidFill>
                <a:ea typeface="Roboto Condensed Light" panose="02000000000000000000" pitchFamily="2" charset="0"/>
              </a:rPr>
              <a:t>модель допустимого використання ШІ: Кодекс суддівської </a:t>
            </a:r>
            <a:r>
              <a:rPr lang="ru-RU" sz="3000" dirty="0" smtClean="0">
                <a:solidFill>
                  <a:srgbClr val="002949"/>
                </a:solidFill>
                <a:ea typeface="Roboto Condensed Light" panose="02000000000000000000" pitchFamily="2" charset="0"/>
              </a:rPr>
              <a:t>етики та Коментар до нього, </a:t>
            </a:r>
            <a:r>
              <a:rPr lang="ru-RU" sz="3000" dirty="0">
                <a:solidFill>
                  <a:srgbClr val="002949"/>
                </a:solidFill>
                <a:ea typeface="Roboto Condensed Light" panose="02000000000000000000" pitchFamily="2" charset="0"/>
              </a:rPr>
              <a:t>Положення </a:t>
            </a:r>
            <a:r>
              <a:rPr lang="ru-RU" sz="3000" dirty="0" smtClean="0">
                <a:solidFill>
                  <a:srgbClr val="002949"/>
                </a:solidFill>
                <a:ea typeface="Roboto Condensed Light" panose="02000000000000000000" pitchFamily="2" charset="0"/>
              </a:rPr>
              <a:t>ВС</a:t>
            </a:r>
            <a:endParaRPr lang="uk-UA" sz="3000" dirty="0">
              <a:solidFill>
                <a:srgbClr val="002949"/>
              </a:solidFill>
              <a:ea typeface="Roboto Condensed Light" panose="02000000000000000000" pitchFamily="2" charset="0"/>
            </a:endParaRPr>
          </a:p>
          <a:p>
            <a:pPr marL="742950" indent="-514350" algn="just">
              <a:lnSpc>
                <a:spcPct val="100000"/>
              </a:lnSpc>
              <a:spcBef>
                <a:spcPts val="0"/>
              </a:spcBef>
              <a:spcAft>
                <a:spcPts val="0"/>
              </a:spcAft>
              <a:buFont typeface="+mj-lt"/>
              <a:buAutoNum type="arabicPeriod"/>
            </a:pPr>
            <a:r>
              <a:rPr lang="uk-UA" sz="3000" smtClean="0">
                <a:solidFill>
                  <a:srgbClr val="002949"/>
                </a:solidFill>
                <a:ea typeface="Roboto Condensed Light" panose="02000000000000000000" pitchFamily="2" charset="0"/>
              </a:rPr>
              <a:t>Висновки</a:t>
            </a:r>
            <a:endParaRPr lang="uk-UA" sz="3000" dirty="0">
              <a:solidFill>
                <a:srgbClr val="002949"/>
              </a:solidFill>
              <a:ea typeface="Roboto Condensed Light" panose="02000000000000000000" pitchFamily="2" charset="0"/>
            </a:endParaRPr>
          </a:p>
          <a:p>
            <a:pPr marL="742950" indent="-514350" algn="just">
              <a:lnSpc>
                <a:spcPct val="100000"/>
              </a:lnSpc>
              <a:spcBef>
                <a:spcPts val="0"/>
              </a:spcBef>
              <a:spcAft>
                <a:spcPts val="0"/>
              </a:spcAft>
              <a:buFont typeface="+mj-lt"/>
              <a:buAutoNum type="arabicPeriod"/>
            </a:pPr>
            <a:r>
              <a:rPr lang="uk-UA" sz="3000" dirty="0" smtClean="0">
                <a:solidFill>
                  <a:srgbClr val="002949"/>
                </a:solidFill>
                <a:ea typeface="Roboto Condensed Light" panose="02000000000000000000" pitchFamily="2" charset="0"/>
              </a:rPr>
              <a:t>Додаткові </a:t>
            </a:r>
            <a:r>
              <a:rPr lang="uk-UA" sz="3000" dirty="0">
                <a:solidFill>
                  <a:srgbClr val="002949"/>
                </a:solidFill>
                <a:ea typeface="Roboto Condensed Light" panose="02000000000000000000" pitchFamily="2" charset="0"/>
              </a:rPr>
              <a:t>джерела</a:t>
            </a:r>
          </a:p>
          <a:p>
            <a:pPr marL="742950" indent="-514350" algn="just">
              <a:lnSpc>
                <a:spcPct val="100000"/>
              </a:lnSpc>
              <a:spcBef>
                <a:spcPts val="0"/>
              </a:spcBef>
              <a:spcAft>
                <a:spcPts val="0"/>
              </a:spcAft>
              <a:buFont typeface="+mj-lt"/>
              <a:buAutoNum type="arabicPeriod"/>
            </a:pPr>
            <a:endParaRPr lang="uk-UA" sz="3200" dirty="0">
              <a:solidFill>
                <a:srgbClr val="002949"/>
              </a:solidFill>
              <a:ea typeface="Roboto Condensed Light" panose="02000000000000000000" pitchFamily="2" charset="0"/>
            </a:endParaRPr>
          </a:p>
          <a:p>
            <a:pPr indent="0" algn="just">
              <a:lnSpc>
                <a:spcPct val="100000"/>
              </a:lnSpc>
              <a:spcBef>
                <a:spcPts val="0"/>
              </a:spcBef>
              <a:spcAft>
                <a:spcPts val="0"/>
              </a:spcAft>
              <a:buNone/>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2</a:t>
            </a:r>
            <a:endParaRPr lang="en-US" sz="1400" dirty="0">
              <a:solidFill>
                <a:srgbClr val="002949"/>
              </a:solidFill>
            </a:endParaRPr>
          </a:p>
        </p:txBody>
      </p:sp>
    </p:spTree>
    <p:extLst>
      <p:ext uri="{BB962C8B-B14F-4D97-AF65-F5344CB8AC3E}">
        <p14:creationId xmlns:p14="http://schemas.microsoft.com/office/powerpoint/2010/main" val="2352351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9AFA1-7078-C207-CFD6-96583E28BE2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720F18-B9BC-BDF2-1E57-4AAB76CF5933}"/>
              </a:ext>
            </a:extLst>
          </p:cNvPr>
          <p:cNvSpPr>
            <a:spLocks noGrp="1"/>
          </p:cNvSpPr>
          <p:nvPr>
            <p:ph type="title"/>
          </p:nvPr>
        </p:nvSpPr>
        <p:spPr>
          <a:xfrm>
            <a:off x="775880" y="377505"/>
            <a:ext cx="10515600" cy="1168723"/>
          </a:xfrm>
        </p:spPr>
        <p:txBody>
          <a:bodyPr/>
          <a:lstStyle/>
          <a:p>
            <a:pPr algn="ctr"/>
            <a:r>
              <a:rPr lang="ru-RU" sz="3200" dirty="0">
                <a:solidFill>
                  <a:srgbClr val="004E9E"/>
                </a:solidFill>
                <a:ea typeface="Roboto Condensed Light" panose="02000000000000000000" pitchFamily="2" charset="0"/>
              </a:rPr>
              <a:t>Положення про використання технологій ШІ працівниками Апарату ВС (Наказ від 08.12.</a:t>
            </a:r>
            <a:r>
              <a:rPr lang="en-US" sz="3200" dirty="0">
                <a:solidFill>
                  <a:srgbClr val="004E9E"/>
                </a:solidFill>
                <a:ea typeface="Roboto Condensed Light" panose="02000000000000000000" pitchFamily="2" charset="0"/>
              </a:rPr>
              <a:t>20</a:t>
            </a:r>
            <a:r>
              <a:rPr lang="ru-RU" sz="3200" dirty="0">
                <a:solidFill>
                  <a:srgbClr val="004E9E"/>
                </a:solidFill>
                <a:ea typeface="Roboto Condensed Light" panose="02000000000000000000" pitchFamily="2" charset="0"/>
              </a:rPr>
              <a:t>25 № 117)</a:t>
            </a:r>
            <a:br>
              <a:rPr lang="ru-RU" sz="3200" dirty="0">
                <a:solidFill>
                  <a:srgbClr val="004E9E"/>
                </a:solidFill>
                <a:ea typeface="Roboto Condensed Light" panose="02000000000000000000" pitchFamily="2" charset="0"/>
              </a:rPr>
            </a:br>
            <a:r>
              <a:rPr lang="en-US" sz="1600" dirty="0">
                <a:solidFill>
                  <a:srgbClr val="004E9E"/>
                </a:solidFill>
                <a:ea typeface="Roboto Condensed Light" panose="02000000000000000000" pitchFamily="2" charset="0"/>
                <a:hlinkClick r:id="rId2"/>
              </a:rPr>
              <a:t>https://court.gov.ua/storage/portal/supreme/rizne/Polozhennya_SHI.pdf</a:t>
            </a:r>
            <a:r>
              <a:rPr lang="uk-UA" sz="1600" dirty="0">
                <a:solidFill>
                  <a:srgbClr val="004E9E"/>
                </a:solidFill>
                <a:ea typeface="Roboto Condensed Light" panose="02000000000000000000" pitchFamily="2" charset="0"/>
                <a:hlinkClick r:id="rId2"/>
              </a:rPr>
              <a:t>   </a:t>
            </a:r>
            <a:r>
              <a:rPr lang="uk-UA" sz="1600" dirty="0">
                <a:solidFill>
                  <a:srgbClr val="004E9E"/>
                </a:solidFill>
                <a:ea typeface="Roboto Condensed Light" panose="02000000000000000000" pitchFamily="2" charset="0"/>
              </a:rPr>
              <a:t> </a:t>
            </a:r>
          </a:p>
        </p:txBody>
      </p:sp>
      <p:sp>
        <p:nvSpPr>
          <p:cNvPr id="3" name="Місце для вмісту 2">
            <a:extLst>
              <a:ext uri="{FF2B5EF4-FFF2-40B4-BE49-F238E27FC236}">
                <a16:creationId xmlns:a16="http://schemas.microsoft.com/office/drawing/2014/main" id="{CC41020B-3F6E-513C-9E3F-8AEBC28FFE2E}"/>
              </a:ext>
            </a:extLst>
          </p:cNvPr>
          <p:cNvSpPr>
            <a:spLocks noGrp="1"/>
          </p:cNvSpPr>
          <p:nvPr>
            <p:ph idx="1"/>
          </p:nvPr>
        </p:nvSpPr>
        <p:spPr>
          <a:xfrm>
            <a:off x="327804" y="1677117"/>
            <a:ext cx="11395494" cy="4187660"/>
          </a:xfrm>
        </p:spPr>
        <p:txBody>
          <a:bodyPr/>
          <a:lstStyle/>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узагальнення судової практики з метою забезпечення її єдності</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аналіз судових рішень із метою виявлення системних причин виникнення спорів (превентивне правосуддя) та підготовки пропозицій щодо вдосконалення законодавства</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наповнення Бази правових позицій Верховного Суду</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аналіз та узагальнення великих обсягів даних на основі відкритих джерел інформації</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підготовка аналітичних документів і звітів</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автоматизація повторюваних робочих процесів, візуалізація даних у вигляді графіків і діаграм тощо</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створення та поширення інформації про діяльність Верховного Суду, сприяння веденню вебсторінок Верховного Суду в соціальних мережах</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створення чат-ботів, зокрема, для забезпечення зворотного зв'язку з відвідувачами Верховного Суду й учасниками судових процесів</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добір матеріалів для саморозвитку, підвищення кваліфікації та професійного навчання</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пошук нових ідей та підходів до організації робочих процесів</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переклад документів з іноземних мов</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виконання суто технічних завдань (наприклад, перевірка граматики, форматування тексту, транскрибування)</a:t>
            </a:r>
          </a:p>
        </p:txBody>
      </p:sp>
      <p:sp>
        <p:nvSpPr>
          <p:cNvPr id="4" name="Text Placeholder 2">
            <a:extLst>
              <a:ext uri="{FF2B5EF4-FFF2-40B4-BE49-F238E27FC236}">
                <a16:creationId xmlns:a16="http://schemas.microsoft.com/office/drawing/2014/main" id="{E3171E16-6832-029F-E98C-4B0F46754A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C18A3E0-8580-8AF0-8AC3-E48CEEBB8E4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5514FC9-F053-94E7-DA73-FEDBD6CA1A6C}"/>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A2E0A434-5EDE-0DB6-7BB4-46E56ECF938C}"/>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20</a:t>
            </a:fld>
            <a:endParaRPr lang="en-US" sz="1400" dirty="0">
              <a:solidFill>
                <a:srgbClr val="002949"/>
              </a:solidFill>
            </a:endParaRPr>
          </a:p>
        </p:txBody>
      </p:sp>
    </p:spTree>
    <p:extLst>
      <p:ext uri="{BB962C8B-B14F-4D97-AF65-F5344CB8AC3E}">
        <p14:creationId xmlns:p14="http://schemas.microsoft.com/office/powerpoint/2010/main" val="10176417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9AFA1-7078-C207-CFD6-96583E28BE2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720F18-B9BC-BDF2-1E57-4AAB76CF5933}"/>
              </a:ext>
            </a:extLst>
          </p:cNvPr>
          <p:cNvSpPr>
            <a:spLocks noGrp="1"/>
          </p:cNvSpPr>
          <p:nvPr>
            <p:ph type="title"/>
          </p:nvPr>
        </p:nvSpPr>
        <p:spPr>
          <a:xfrm>
            <a:off x="775880" y="377505"/>
            <a:ext cx="10515600" cy="1168723"/>
          </a:xfrm>
        </p:spPr>
        <p:txBody>
          <a:bodyPr/>
          <a:lstStyle/>
          <a:p>
            <a:pPr algn="ctr"/>
            <a:r>
              <a:rPr lang="ru-RU" sz="3200" dirty="0">
                <a:solidFill>
                  <a:srgbClr val="004E9E"/>
                </a:solidFill>
                <a:ea typeface="Roboto Condensed Light" panose="02000000000000000000" pitchFamily="2" charset="0"/>
              </a:rPr>
              <a:t>Положення про використання технологій ШІ працівниками Апарату ВС (Наказ від 08.12.</a:t>
            </a:r>
            <a:r>
              <a:rPr lang="en-US" sz="3200" dirty="0">
                <a:solidFill>
                  <a:srgbClr val="004E9E"/>
                </a:solidFill>
                <a:ea typeface="Roboto Condensed Light" panose="02000000000000000000" pitchFamily="2" charset="0"/>
              </a:rPr>
              <a:t>20</a:t>
            </a:r>
            <a:r>
              <a:rPr lang="ru-RU" sz="3200" dirty="0">
                <a:solidFill>
                  <a:srgbClr val="004E9E"/>
                </a:solidFill>
                <a:ea typeface="Roboto Condensed Light" panose="02000000000000000000" pitchFamily="2" charset="0"/>
              </a:rPr>
              <a:t>25 № 117)</a:t>
            </a:r>
            <a:br>
              <a:rPr lang="ru-RU" sz="3200" dirty="0">
                <a:solidFill>
                  <a:srgbClr val="004E9E"/>
                </a:solidFill>
                <a:ea typeface="Roboto Condensed Light" panose="02000000000000000000" pitchFamily="2" charset="0"/>
              </a:rPr>
            </a:br>
            <a:r>
              <a:rPr lang="en-US" sz="1600" dirty="0">
                <a:solidFill>
                  <a:srgbClr val="004E9E"/>
                </a:solidFill>
                <a:ea typeface="Roboto Condensed Light" panose="02000000000000000000" pitchFamily="2" charset="0"/>
                <a:hlinkClick r:id="rId2"/>
              </a:rPr>
              <a:t>https://court.gov.ua/storage/portal/supreme/rizne/Polozhennya_SHI.pdf</a:t>
            </a:r>
            <a:r>
              <a:rPr lang="uk-UA" sz="1600" dirty="0">
                <a:solidFill>
                  <a:srgbClr val="004E9E"/>
                </a:solidFill>
                <a:ea typeface="Roboto Condensed Light" panose="02000000000000000000" pitchFamily="2" charset="0"/>
                <a:hlinkClick r:id="rId2"/>
              </a:rPr>
              <a:t>   </a:t>
            </a:r>
            <a:r>
              <a:rPr lang="uk-UA" sz="1600" dirty="0">
                <a:solidFill>
                  <a:srgbClr val="004E9E"/>
                </a:solidFill>
                <a:ea typeface="Roboto Condensed Light" panose="02000000000000000000" pitchFamily="2" charset="0"/>
              </a:rPr>
              <a:t> </a:t>
            </a:r>
          </a:p>
        </p:txBody>
      </p:sp>
      <p:sp>
        <p:nvSpPr>
          <p:cNvPr id="3" name="Місце для вмісту 2">
            <a:extLst>
              <a:ext uri="{FF2B5EF4-FFF2-40B4-BE49-F238E27FC236}">
                <a16:creationId xmlns:a16="http://schemas.microsoft.com/office/drawing/2014/main" id="{CC41020B-3F6E-513C-9E3F-8AEBC28FFE2E}"/>
              </a:ext>
            </a:extLst>
          </p:cNvPr>
          <p:cNvSpPr>
            <a:spLocks noGrp="1"/>
          </p:cNvSpPr>
          <p:nvPr>
            <p:ph idx="1"/>
          </p:nvPr>
        </p:nvSpPr>
        <p:spPr>
          <a:xfrm>
            <a:off x="327804" y="1677117"/>
            <a:ext cx="11395494" cy="4187660"/>
          </a:xfrm>
        </p:spPr>
        <p:txBody>
          <a:bodyPr/>
          <a:lstStyle/>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ШІ не може замінити професійну діяльність працівника (його критичне мислення, фахове судження, правову кваліфікацію та прийняття остаточного рішення)</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використовувати загальнодоступні технології ШІ для роботи з інформацією з обмеженим доступом (конфіденційною, таємною та службовою інформацією)</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опрацювання документів, які містять відомості, що охороняються законом, у тому числі таємницю ухвалення судового рішення та інформацію із закритого судового засідання</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автоматичне створення проєктів рішень та будь-яких інших процесуальних документів, що ухвалюються у межах судового провадження</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прогнозувати індивідуальні рішення суддів у конкретних справах</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опрацювання матеріалів судової справи, що містять персональні дані</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аналіз та моніторинг поведінки працівників</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завантажувати службові документи, що містять інформацію з обмеженим доступом, у тому числі персональні дані суб'єктів звернення або учасників процесу, банківську таємницю, адвокатську таємницю тощо</a:t>
            </a:r>
          </a:p>
        </p:txBody>
      </p:sp>
      <p:sp>
        <p:nvSpPr>
          <p:cNvPr id="4" name="Text Placeholder 2">
            <a:extLst>
              <a:ext uri="{FF2B5EF4-FFF2-40B4-BE49-F238E27FC236}">
                <a16:creationId xmlns:a16="http://schemas.microsoft.com/office/drawing/2014/main" id="{E3171E16-6832-029F-E98C-4B0F46754A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C18A3E0-8580-8AF0-8AC3-E48CEEBB8E4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5514FC9-F053-94E7-DA73-FEDBD6CA1A6C}"/>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A2E0A434-5EDE-0DB6-7BB4-46E56ECF938C}"/>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21</a:t>
            </a:fld>
            <a:endParaRPr lang="en-US" sz="1400" dirty="0">
              <a:solidFill>
                <a:srgbClr val="002949"/>
              </a:solidFill>
            </a:endParaRPr>
          </a:p>
        </p:txBody>
      </p:sp>
    </p:spTree>
    <p:extLst>
      <p:ext uri="{BB962C8B-B14F-4D97-AF65-F5344CB8AC3E}">
        <p14:creationId xmlns:p14="http://schemas.microsoft.com/office/powerpoint/2010/main" val="7843296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7"/>
            <a:ext cx="10896415" cy="796020"/>
          </a:xfrm>
        </p:spPr>
        <p:txBody>
          <a:bodyPr/>
          <a:lstStyle/>
          <a:p>
            <a:pPr algn="ctr"/>
            <a:r>
              <a:rPr lang="ru-RU" sz="3400" b="1" dirty="0">
                <a:solidFill>
                  <a:srgbClr val="004E9E"/>
                </a:solidFill>
                <a:ea typeface="Roboto Condensed Light" panose="02000000000000000000" pitchFamily="2" charset="0"/>
                <a:cs typeface="Times New Roman" panose="02020603050405020304" pitchFamily="18" charset="0"/>
              </a:rPr>
              <a:t>Концепція ЄСІКС (наказ ДСА України від 30.04.2025 № 178)</a:t>
            </a:r>
            <a:br>
              <a:rPr lang="ru-RU" sz="3400" b="1" dirty="0">
                <a:solidFill>
                  <a:srgbClr val="004E9E"/>
                </a:solidFill>
                <a:ea typeface="Roboto Condensed Light" panose="02000000000000000000" pitchFamily="2" charset="0"/>
                <a:cs typeface="Times New Roman" panose="02020603050405020304" pitchFamily="18" charset="0"/>
              </a:rPr>
            </a:br>
            <a:r>
              <a:rPr lang="ru-RU" sz="2000" b="1" dirty="0">
                <a:solidFill>
                  <a:srgbClr val="004E9E"/>
                </a:solidFill>
                <a:ea typeface="Roboto Condensed Light" panose="02000000000000000000" pitchFamily="2" charset="0"/>
                <a:cs typeface="Times New Roman" panose="02020603050405020304" pitchFamily="18" charset="0"/>
                <a:hlinkClick r:id="rId2"/>
              </a:rPr>
              <a:t>https://court.gov.ua/storage/portal/dsa/normatyvno-pravova%20baza/N_178_2025_dodatok.pdf</a:t>
            </a:r>
            <a:r>
              <a:rPr lang="ru-RU" sz="20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277768"/>
            <a:ext cx="11395494" cy="4399825"/>
          </a:xfrm>
        </p:spPr>
        <p:txBody>
          <a:bodyPr/>
          <a:lstStyle/>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cs typeface="Times New Roman" panose="02020603050405020304" pitchFamily="18" charset="0"/>
              </a:rPr>
              <a:t>розпізнавання текстів завантажених в Систему документів</a:t>
            </a:r>
            <a:r>
              <a:rPr lang="en-US" sz="2400" dirty="0">
                <a:solidFill>
                  <a:srgbClr val="002949"/>
                </a:solidFill>
                <a:ea typeface="Roboto Condensed Light" panose="02000000000000000000" pitchFamily="2" charset="0"/>
                <a:cs typeface="Times New Roman" panose="02020603050405020304" pitchFamily="18" charset="0"/>
              </a:rPr>
              <a:t>, </a:t>
            </a:r>
            <a:r>
              <a:rPr lang="uk-UA" sz="2400" dirty="0">
                <a:solidFill>
                  <a:srgbClr val="002949"/>
                </a:solidFill>
                <a:ea typeface="Roboto Condensed Light" panose="02000000000000000000" pitchFamily="2" charset="0"/>
                <a:cs typeface="Times New Roman" panose="02020603050405020304" pitchFamily="18" charset="0"/>
              </a:rPr>
              <a:t>їх класифікація</a:t>
            </a: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cs typeface="Times New Roman" panose="02020603050405020304" pitchFamily="18" charset="0"/>
              </a:rPr>
              <a:t>виявлення в текстах документів інформаційних сутностей, що можуть мати юридичне значення</a:t>
            </a:r>
            <a:r>
              <a:rPr lang="en-US" sz="2400" dirty="0">
                <a:solidFill>
                  <a:srgbClr val="002949"/>
                </a:solidFill>
                <a:ea typeface="Roboto Condensed Light" panose="02000000000000000000" pitchFamily="2" charset="0"/>
                <a:cs typeface="Times New Roman" panose="02020603050405020304" pitchFamily="18" charset="0"/>
              </a:rPr>
              <a:t>, </a:t>
            </a:r>
            <a:r>
              <a:rPr lang="uk-UA" sz="2400" dirty="0">
                <a:solidFill>
                  <a:srgbClr val="002949"/>
                </a:solidFill>
                <a:ea typeface="Roboto Condensed Light" panose="02000000000000000000" pitchFamily="2" charset="0"/>
                <a:cs typeface="Times New Roman" panose="02020603050405020304" pitchFamily="18" charset="0"/>
              </a:rPr>
              <a:t>деперсоналізація</a:t>
            </a:r>
            <a:r>
              <a:rPr lang="en-US" sz="2400" dirty="0">
                <a:solidFill>
                  <a:srgbClr val="002949"/>
                </a:solidFill>
                <a:ea typeface="Roboto Condensed Light" panose="02000000000000000000" pitchFamily="2" charset="0"/>
                <a:cs typeface="Times New Roman" panose="02020603050405020304" pitchFamily="18" charset="0"/>
              </a:rPr>
              <a:t> </a:t>
            </a:r>
            <a:r>
              <a:rPr lang="uk-UA" sz="2400" dirty="0">
                <a:solidFill>
                  <a:srgbClr val="002949"/>
                </a:solidFill>
                <a:ea typeface="Roboto Condensed Light" panose="02000000000000000000" pitchFamily="2" charset="0"/>
                <a:cs typeface="Times New Roman" panose="02020603050405020304" pitchFamily="18" charset="0"/>
              </a:rPr>
              <a:t>та маскування конфіденційної інформації</a:t>
            </a:r>
            <a:endParaRPr lang="en-US" sz="2400"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cs typeface="Times New Roman" panose="02020603050405020304" pitchFamily="18" charset="0"/>
              </a:rPr>
              <a:t>стенограма судових засідань та службових нарад, інші перетворення мовлення в текст </a:t>
            </a:r>
            <a:endParaRPr lang="en-US" sz="2400"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cs typeface="Times New Roman" panose="02020603050405020304" pitchFamily="18" charset="0"/>
              </a:rPr>
              <a:t>озвучування текстів судових рішень, інших документів на запит користувача, озвучування елементів інтерфейсу Системи, зокрема для людей з порушенням зору </a:t>
            </a:r>
            <a:endParaRPr lang="en-US" sz="2400"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cs typeface="Times New Roman" panose="02020603050405020304" pitchFamily="18" charset="0"/>
              </a:rPr>
              <a:t>узагальнення вмісту документів, перевірка вмісту на наявність змістових, граматичних, орфографічних, пунктуаційних помилок</a:t>
            </a: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cs typeface="Times New Roman" panose="02020603050405020304" pitchFamily="18" charset="0"/>
              </a:rPr>
              <a:t>перевірка актуальності норм законодавства, на які посилається автор документа</a:t>
            </a: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cs typeface="Times New Roman" panose="02020603050405020304" pitchFamily="18" charset="0"/>
              </a:rPr>
              <a:t>автоматичний переклад документів</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22</a:t>
            </a:fld>
            <a:endParaRPr lang="en-US" sz="1400" dirty="0">
              <a:solidFill>
                <a:srgbClr val="002949"/>
              </a:solidFill>
            </a:endParaRPr>
          </a:p>
        </p:txBody>
      </p:sp>
    </p:spTree>
    <p:extLst>
      <p:ext uri="{BB962C8B-B14F-4D97-AF65-F5344CB8AC3E}">
        <p14:creationId xmlns:p14="http://schemas.microsoft.com/office/powerpoint/2010/main" val="34117557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7"/>
            <a:ext cx="10896415" cy="796020"/>
          </a:xfrm>
        </p:spPr>
        <p:txBody>
          <a:bodyPr/>
          <a:lstStyle/>
          <a:p>
            <a:pPr algn="ctr"/>
            <a:r>
              <a:rPr lang="ru-RU" sz="3400" b="1" dirty="0">
                <a:solidFill>
                  <a:srgbClr val="004E9E"/>
                </a:solidFill>
                <a:ea typeface="Roboto Condensed Light" panose="02000000000000000000" pitchFamily="2" charset="0"/>
                <a:cs typeface="Times New Roman" panose="02020603050405020304" pitchFamily="18" charset="0"/>
              </a:rPr>
              <a:t>Концепція ЄСІКС (наказ ДСА України від 30.04.2025 № 178)</a:t>
            </a:r>
            <a:br>
              <a:rPr lang="ru-RU" sz="3400" b="1" dirty="0">
                <a:solidFill>
                  <a:srgbClr val="004E9E"/>
                </a:solidFill>
                <a:ea typeface="Roboto Condensed Light" panose="02000000000000000000" pitchFamily="2" charset="0"/>
                <a:cs typeface="Times New Roman" panose="02020603050405020304" pitchFamily="18" charset="0"/>
              </a:rPr>
            </a:br>
            <a:r>
              <a:rPr lang="ru-RU" sz="2000" b="1" dirty="0">
                <a:solidFill>
                  <a:srgbClr val="004E9E"/>
                </a:solidFill>
                <a:ea typeface="Roboto Condensed Light" panose="02000000000000000000" pitchFamily="2" charset="0"/>
                <a:cs typeface="Times New Roman" panose="02020603050405020304" pitchFamily="18" charset="0"/>
                <a:hlinkClick r:id="rId2"/>
              </a:rPr>
              <a:t>https://</a:t>
            </a:r>
            <a:r>
              <a:rPr lang="ru-RU" sz="2000" b="1" dirty="0" smtClean="0">
                <a:solidFill>
                  <a:srgbClr val="004E9E"/>
                </a:solidFill>
                <a:ea typeface="Roboto Condensed Light" panose="02000000000000000000" pitchFamily="2" charset="0"/>
                <a:cs typeface="Times New Roman" panose="02020603050405020304" pitchFamily="18" charset="0"/>
                <a:hlinkClick r:id="rId2"/>
              </a:rPr>
              <a:t>court.gov.ua/storage/portal/dsa/normatyvno-pravova%20baza/N_178_2025_dodatok.pdf</a:t>
            </a:r>
            <a:r>
              <a:rPr lang="ru-RU" sz="2000" b="1" dirty="0" smtClean="0">
                <a:solidFill>
                  <a:srgbClr val="004E9E"/>
                </a:solidFill>
                <a:ea typeface="Roboto Condensed Light" panose="02000000000000000000" pitchFamily="2" charset="0"/>
                <a:cs typeface="Times New Roman" panose="02020603050405020304" pitchFamily="18" charset="0"/>
              </a:rPr>
              <a:t> </a:t>
            </a:r>
            <a:endParaRPr lang="ru-RU" sz="20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277768"/>
            <a:ext cx="11395494" cy="4399825"/>
          </a:xfrm>
        </p:spPr>
        <p:txBody>
          <a:bodyPr/>
          <a:lstStyle/>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8. контекстний семантичний пошук релевантних документів, підбір судової практики</a:t>
            </a: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9. рекомендація методології дослідження матеріалів та розгляду судової справи</a:t>
            </a: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10. генерація проєктів процесуальних документів</a:t>
            </a: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11. виявлення девіацій під час розгляду судової справи, зокрема ігнорування контексту, поданих доказів та аргументів, відхилення від судової практики </a:t>
            </a: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12. надання базової правової допомоги користувачам</a:t>
            </a: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13. підбір оптимальної моделі розгляду справи</a:t>
            </a: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14. віртуальний аватар-асистент на базі технологій штучного інтелекту</a:t>
            </a: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15. максимальна підтримка та супровід користувача без спеціальної підготовки на всіх етапах процесуальної взаємодії з судами</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23</a:t>
            </a:fld>
            <a:endParaRPr lang="en-US" sz="1400" dirty="0">
              <a:solidFill>
                <a:srgbClr val="002949"/>
              </a:solidFill>
            </a:endParaRPr>
          </a:p>
        </p:txBody>
      </p:sp>
    </p:spTree>
    <p:extLst>
      <p:ext uri="{BB962C8B-B14F-4D97-AF65-F5344CB8AC3E}">
        <p14:creationId xmlns:p14="http://schemas.microsoft.com/office/powerpoint/2010/main" val="1228242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205109"/>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Opinion № 26 (2023) of CCJE Moving forward: the use of assistive technology in the judiciary</a:t>
            </a:r>
            <a:r>
              <a:rPr lang="en-US" sz="2800" b="1" dirty="0">
                <a:solidFill>
                  <a:srgbClr val="004E9E"/>
                </a:solidFill>
                <a:ea typeface="Roboto Condensed Light" panose="02000000000000000000" pitchFamily="2" charset="0"/>
                <a:cs typeface="Times New Roman" panose="02020603050405020304" pitchFamily="18" charset="0"/>
              </a:rPr>
              <a:t/>
            </a:r>
            <a:br>
              <a:rPr lang="en-US" sz="2800" b="1" dirty="0">
                <a:solidFill>
                  <a:srgbClr val="004E9E"/>
                </a:solidFill>
                <a:ea typeface="Roboto Condensed Light" panose="02000000000000000000" pitchFamily="2" charset="0"/>
                <a:cs typeface="Times New Roman" panose="02020603050405020304" pitchFamily="18" charset="0"/>
              </a:rPr>
            </a:br>
            <a:r>
              <a:rPr lang="en-US" sz="2800" b="1" dirty="0">
                <a:solidFill>
                  <a:srgbClr val="004E9E"/>
                </a:solidFill>
                <a:ea typeface="Roboto Condensed Light" panose="02000000000000000000" pitchFamily="2" charset="0"/>
                <a:cs typeface="Times New Roman" panose="02020603050405020304" pitchFamily="18" charset="0"/>
                <a:hlinkClick r:id="rId2"/>
              </a:rPr>
              <a:t>https://rm.coe.int/ccje-opinion-no-26-2023-final/1680adade7</a:t>
            </a:r>
            <a:r>
              <a:rPr lang="uk-UA" sz="2800" b="1" dirty="0">
                <a:solidFill>
                  <a:srgbClr val="004E9E"/>
                </a:solidFill>
                <a:ea typeface="Roboto Condensed Light" panose="02000000000000000000" pitchFamily="2" charset="0"/>
                <a:cs typeface="Times New Roman" panose="02020603050405020304" pitchFamily="18" charset="0"/>
              </a:rPr>
              <a:t> </a:t>
            </a:r>
            <a:r>
              <a:rPr lang="en-US" sz="28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609260"/>
            <a:ext cx="11395494" cy="4255517"/>
          </a:xfrm>
        </p:spPr>
        <p:txBody>
          <a:bodyPr/>
          <a:lstStyle/>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кінцева відповідальність за судові рішення має залишатися за людьми; ШІ повинен підтримувати, а не замінювати суддів</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ухвалення рішень повинно — явно та неявно — здійснюватися лише суддями</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ухвалення рішень не може бути делеговане технології або здійснюватися за допомогою неї</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технологія не повинна втручатися у сферу правосуддя </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технологія не повинна перешкоджати критичному мисленню суддів, оскільки це може призвести до стагнації правового розвитку</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технологія, зокрема, не повинна використовуватися для прогнозування рішення конкретного судді</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використання ШІ для прийняття рішень як заміни людським рішенням (не входить в обсяг допустимого використання технологій)</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використання інструментів як заміни власному правовому дослідженню судді може підірвати здатність окремого судді досліджувати та приймати рішення</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2</a:t>
            </a:r>
            <a:r>
              <a:rPr lang="uk-UA" sz="1400" dirty="0" smtClean="0">
                <a:solidFill>
                  <a:srgbClr val="002949"/>
                </a:solidFill>
              </a:rPr>
              <a:t>4</a:t>
            </a:r>
            <a:endParaRPr lang="en-US" sz="1400" dirty="0">
              <a:solidFill>
                <a:srgbClr val="002949"/>
              </a:solidFill>
            </a:endParaRPr>
          </a:p>
        </p:txBody>
      </p:sp>
    </p:spTree>
    <p:extLst>
      <p:ext uri="{BB962C8B-B14F-4D97-AF65-F5344CB8AC3E}">
        <p14:creationId xmlns:p14="http://schemas.microsoft.com/office/powerpoint/2010/main" val="16698346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205109"/>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Opinion </a:t>
            </a:r>
            <a:r>
              <a:rPr lang="uk-UA" sz="3200" b="1" dirty="0">
                <a:solidFill>
                  <a:srgbClr val="004E9E"/>
                </a:solidFill>
                <a:ea typeface="Roboto Condensed Light" panose="02000000000000000000" pitchFamily="2" charset="0"/>
                <a:cs typeface="Times New Roman" panose="02020603050405020304" pitchFamily="18" charset="0"/>
              </a:rPr>
              <a:t>№</a:t>
            </a:r>
            <a:r>
              <a:rPr lang="en-US" sz="3200" b="1" dirty="0">
                <a:solidFill>
                  <a:srgbClr val="004E9E"/>
                </a:solidFill>
                <a:ea typeface="Roboto Condensed Light" panose="02000000000000000000" pitchFamily="2" charset="0"/>
                <a:cs typeface="Times New Roman" panose="02020603050405020304" pitchFamily="18" charset="0"/>
              </a:rPr>
              <a:t> 28 (2025) of CCJE On the importance of judicial well-being for the delivery of justice</a:t>
            </a:r>
            <a:r>
              <a:rPr lang="en-US" sz="2800" b="1" dirty="0">
                <a:solidFill>
                  <a:srgbClr val="004E9E"/>
                </a:solidFill>
                <a:ea typeface="Roboto Condensed Light" panose="02000000000000000000" pitchFamily="2" charset="0"/>
                <a:cs typeface="Times New Roman" panose="02020603050405020304" pitchFamily="18" charset="0"/>
              </a:rPr>
              <a:t/>
            </a:r>
            <a:br>
              <a:rPr lang="en-US" sz="2800" b="1" dirty="0">
                <a:solidFill>
                  <a:srgbClr val="004E9E"/>
                </a:solidFill>
                <a:ea typeface="Roboto Condensed Light" panose="02000000000000000000" pitchFamily="2" charset="0"/>
                <a:cs typeface="Times New Roman" panose="02020603050405020304" pitchFamily="18" charset="0"/>
              </a:rPr>
            </a:br>
            <a:r>
              <a:rPr lang="en-US" sz="2800" b="1" dirty="0">
                <a:solidFill>
                  <a:srgbClr val="004E9E"/>
                </a:solidFill>
                <a:ea typeface="Roboto Condensed Light" panose="02000000000000000000" pitchFamily="2" charset="0"/>
                <a:cs typeface="Times New Roman" panose="02020603050405020304" pitchFamily="18" charset="0"/>
                <a:hlinkClick r:id="rId2"/>
              </a:rPr>
              <a:t>https://rm.coe.int/opinion-no-28-2025-of-the-ccje-published-/4880296bfa</a:t>
            </a:r>
            <a:r>
              <a:rPr lang="en-US" sz="28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867160"/>
            <a:ext cx="11395494" cy="3688251"/>
          </a:xfrm>
        </p:spPr>
        <p:txBody>
          <a:bodyPr/>
          <a:lstStyle/>
          <a:p>
            <a:pPr marL="742950" indent="-514350" algn="just">
              <a:lnSpc>
                <a:spcPct val="100000"/>
              </a:lnSpc>
              <a:spcBef>
                <a:spcPts val="600"/>
              </a:spcBef>
              <a:spcAft>
                <a:spcPts val="0"/>
              </a:spcAft>
              <a:buFont typeface="+mj-lt"/>
              <a:buAutoNum type="arabicPeriod"/>
            </a:pPr>
            <a:r>
              <a:rPr lang="uk-UA" sz="3200" dirty="0">
                <a:solidFill>
                  <a:srgbClr val="002949"/>
                </a:solidFill>
                <a:ea typeface="Roboto Condensed Light" panose="02000000000000000000" pitchFamily="2" charset="0"/>
              </a:rPr>
              <a:t>допоміжні технології мають використовуватися лише для підтримки та зміцнення верховенства права</a:t>
            </a:r>
          </a:p>
          <a:p>
            <a:pPr marL="742950" indent="-514350" algn="just">
              <a:lnSpc>
                <a:spcPct val="100000"/>
              </a:lnSpc>
              <a:spcBef>
                <a:spcPts val="600"/>
              </a:spcBef>
              <a:spcAft>
                <a:spcPts val="0"/>
              </a:spcAft>
              <a:buFont typeface="+mj-lt"/>
              <a:buAutoNum type="arabicPeriod"/>
            </a:pPr>
            <a:r>
              <a:rPr lang="uk-UA" sz="3200" dirty="0">
                <a:solidFill>
                  <a:srgbClr val="002949"/>
                </a:solidFill>
                <a:ea typeface="Roboto Condensed Light" panose="02000000000000000000" pitchFamily="2" charset="0"/>
              </a:rPr>
              <a:t>використання ШІ та інших допоміжних технологій для пом’якшення робочого навантаження та стресу суддів</a:t>
            </a:r>
          </a:p>
          <a:p>
            <a:pPr marL="742950" indent="-514350" algn="just">
              <a:lnSpc>
                <a:spcPct val="100000"/>
              </a:lnSpc>
              <a:spcBef>
                <a:spcPts val="600"/>
              </a:spcBef>
              <a:spcAft>
                <a:spcPts val="0"/>
              </a:spcAft>
              <a:buFont typeface="+mj-lt"/>
              <a:buAutoNum type="arabicPeriod"/>
            </a:pPr>
            <a:r>
              <a:rPr lang="uk-UA" sz="3200" dirty="0">
                <a:solidFill>
                  <a:srgbClr val="002949"/>
                </a:solidFill>
                <a:ea typeface="Roboto Condensed Light" panose="02000000000000000000" pitchFamily="2" charset="0"/>
              </a:rPr>
              <a:t>ШІ може бути корисним для збільшення кількості справ, які судді здатні розглянути протягом певного проміжку часу</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25</a:t>
            </a:r>
            <a:endParaRPr lang="en-US" sz="1400" dirty="0">
              <a:solidFill>
                <a:srgbClr val="002949"/>
              </a:solidFill>
            </a:endParaRPr>
          </a:p>
        </p:txBody>
      </p:sp>
    </p:spTree>
    <p:extLst>
      <p:ext uri="{BB962C8B-B14F-4D97-AF65-F5344CB8AC3E}">
        <p14:creationId xmlns:p14="http://schemas.microsoft.com/office/powerpoint/2010/main" val="9327097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205109"/>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Opinion </a:t>
            </a:r>
            <a:r>
              <a:rPr lang="uk-UA" sz="3200" b="1" dirty="0">
                <a:solidFill>
                  <a:srgbClr val="004E9E"/>
                </a:solidFill>
                <a:ea typeface="Roboto Condensed Light" panose="02000000000000000000" pitchFamily="2" charset="0"/>
                <a:cs typeface="Times New Roman" panose="02020603050405020304" pitchFamily="18" charset="0"/>
              </a:rPr>
              <a:t>№</a:t>
            </a:r>
            <a:r>
              <a:rPr lang="en-US" sz="3200" b="1" dirty="0">
                <a:solidFill>
                  <a:srgbClr val="004E9E"/>
                </a:solidFill>
                <a:ea typeface="Roboto Condensed Light" panose="02000000000000000000" pitchFamily="2" charset="0"/>
                <a:cs typeface="Times New Roman" panose="02020603050405020304" pitchFamily="18" charset="0"/>
              </a:rPr>
              <a:t> 28 (2025) CCJE On the importance of judicial well-being for the delivery of justice</a:t>
            </a:r>
            <a:br>
              <a:rPr lang="en-US" sz="3200" b="1" dirty="0">
                <a:solidFill>
                  <a:srgbClr val="004E9E"/>
                </a:solidFill>
                <a:ea typeface="Roboto Condensed Light" panose="02000000000000000000" pitchFamily="2" charset="0"/>
                <a:cs typeface="Times New Roman" panose="02020603050405020304" pitchFamily="18" charset="0"/>
              </a:rPr>
            </a:br>
            <a:r>
              <a:rPr lang="en-US" sz="2800" b="1" dirty="0">
                <a:solidFill>
                  <a:srgbClr val="004E9E"/>
                </a:solidFill>
                <a:ea typeface="Roboto Condensed Light" panose="02000000000000000000" pitchFamily="2" charset="0"/>
                <a:cs typeface="Times New Roman" panose="02020603050405020304" pitchFamily="18" charset="0"/>
                <a:hlinkClick r:id="rId2"/>
              </a:rPr>
              <a:t>https://rm.coe.int/opinion-no-28-2025-of-the-ccje-published-/4880296bfa</a:t>
            </a:r>
            <a:r>
              <a:rPr lang="en-US" sz="28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609260"/>
            <a:ext cx="11395494" cy="4255517"/>
          </a:xfrm>
        </p:spPr>
        <p:txBody>
          <a:bodyPr/>
          <a:lstStyle/>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допоміжні технології не повинні використовуватися для прогнозування або заміни процесу прийняття рішень окремим суддею</a:t>
            </a:r>
          </a:p>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судді не повинні вдаватися до покладання на технології без застосування необхідного нагляду за прийняттям рішень щодо результатів, вироблених використаною технологією</a:t>
            </a:r>
          </a:p>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судді не повинні покладатися на технології без проведення належних перевірок для виявлення потенційних галюцинацій ШІ, які вони можуть містити</a:t>
            </a:r>
          </a:p>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неналежне використання цих технологій може вплинути на якість виконаної роботи, якщо воно призводить до втрати суддівської автономії та контролю</a:t>
            </a:r>
          </a:p>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захист </a:t>
            </a:r>
            <a:r>
              <a:rPr lang="uk-UA" sz="2200" dirty="0" smtClean="0">
                <a:solidFill>
                  <a:srgbClr val="002949"/>
                </a:solidFill>
                <a:ea typeface="Roboto Condensed Light" panose="02000000000000000000" pitchFamily="2" charset="0"/>
              </a:rPr>
              <a:t>належних умов праці суддів </a:t>
            </a:r>
            <a:r>
              <a:rPr lang="uk-UA" sz="2200" dirty="0">
                <a:solidFill>
                  <a:srgbClr val="002949"/>
                </a:solidFill>
                <a:ea typeface="Roboto Condensed Light" panose="02000000000000000000" pitchFamily="2" charset="0"/>
              </a:rPr>
              <a:t>є критично важливим для ефективного та відповідального використання ШІ та інших допоміжних технологій, щоб уникнути недоречного надмірного покладання на них</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26</a:t>
            </a:r>
            <a:endParaRPr lang="en-US" sz="1400" dirty="0">
              <a:solidFill>
                <a:srgbClr val="002949"/>
              </a:solidFill>
            </a:endParaRPr>
          </a:p>
        </p:txBody>
      </p:sp>
    </p:spTree>
    <p:extLst>
      <p:ext uri="{BB962C8B-B14F-4D97-AF65-F5344CB8AC3E}">
        <p14:creationId xmlns:p14="http://schemas.microsoft.com/office/powerpoint/2010/main" val="29438919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7"/>
            <a:ext cx="10896415" cy="528306"/>
          </a:xfrm>
        </p:spPr>
        <p:txBody>
          <a:bodyPr/>
          <a:lstStyle/>
          <a:p>
            <a:pPr algn="ctr"/>
            <a:r>
              <a:rPr lang="uk-UA" sz="2800" b="1" dirty="0">
                <a:solidFill>
                  <a:srgbClr val="004E9E"/>
                </a:solidFill>
                <a:ea typeface="Roboto Condensed Light" panose="02000000000000000000" pitchFamily="2" charset="0"/>
                <a:cs typeface="Times New Roman" panose="02020603050405020304" pitchFamily="18" charset="0"/>
              </a:rPr>
              <a:t>ВИСНОВКИ</a:t>
            </a:r>
            <a:endParaRPr lang="en-US" sz="28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072056"/>
            <a:ext cx="11395494" cy="4792722"/>
          </a:xfrm>
        </p:spPr>
        <p:txBody>
          <a:bodyPr/>
          <a:lstStyle/>
          <a:p>
            <a:pPr marL="685800" indent="-457200" algn="just">
              <a:lnSpc>
                <a:spcPct val="100000"/>
              </a:lnSpc>
              <a:spcBef>
                <a:spcPts val="0"/>
              </a:spcBef>
              <a:spcAft>
                <a:spcPts val="0"/>
              </a:spcAft>
              <a:buFont typeface="+mj-lt"/>
              <a:buAutoNum type="arabicPeriod"/>
            </a:pPr>
            <a:r>
              <a:rPr lang="uk-UA" sz="2600" dirty="0">
                <a:solidFill>
                  <a:srgbClr val="002949"/>
                </a:solidFill>
                <a:ea typeface="Roboto Condensed Light" panose="02000000000000000000" pitchFamily="2" charset="0"/>
              </a:rPr>
              <a:t>ШІ у досудовому врегулюванні може розширювати доступ до правосуддя лише тоді, коли він допомагає сторонам краще зрозуміти спір, варіанти примирення та правові ризики, але не створює </a:t>
            </a:r>
            <a:r>
              <a:rPr lang="uk-UA" sz="2600" dirty="0" smtClean="0">
                <a:solidFill>
                  <a:srgbClr val="002949"/>
                </a:solidFill>
                <a:ea typeface="Roboto Condensed Light" panose="02000000000000000000" pitchFamily="2" charset="0"/>
              </a:rPr>
              <a:t>додаткову </a:t>
            </a:r>
            <a:r>
              <a:rPr lang="ru-RU" sz="2600" dirty="0" smtClean="0">
                <a:solidFill>
                  <a:srgbClr val="002949"/>
                </a:solidFill>
                <a:ea typeface="Roboto Condensed Light" panose="02000000000000000000" pitchFamily="2" charset="0"/>
              </a:rPr>
              <a:t>непропорційну перешкоду у доступі </a:t>
            </a:r>
            <a:r>
              <a:rPr lang="ru-RU" sz="2600" dirty="0">
                <a:solidFill>
                  <a:srgbClr val="002949"/>
                </a:solidFill>
                <a:ea typeface="Roboto Condensed Light" panose="02000000000000000000" pitchFamily="2" charset="0"/>
              </a:rPr>
              <a:t>до суду</a:t>
            </a:r>
            <a:r>
              <a:rPr lang="uk-UA" sz="2600" dirty="0" smtClean="0">
                <a:solidFill>
                  <a:srgbClr val="002949"/>
                </a:solidFill>
                <a:ea typeface="Roboto Condensed Light" panose="02000000000000000000" pitchFamily="2" charset="0"/>
              </a:rPr>
              <a:t>.</a:t>
            </a:r>
            <a:endParaRPr lang="uk-UA" sz="2600" dirty="0">
              <a:solidFill>
                <a:srgbClr val="002949"/>
              </a:solidFill>
              <a:ea typeface="Roboto Condensed Light" panose="02000000000000000000" pitchFamily="2" charset="0"/>
            </a:endParaRPr>
          </a:p>
          <a:p>
            <a:pPr marL="685800" indent="-457200" algn="just">
              <a:lnSpc>
                <a:spcPct val="100000"/>
              </a:lnSpc>
              <a:spcBef>
                <a:spcPts val="0"/>
              </a:spcBef>
              <a:spcAft>
                <a:spcPts val="0"/>
              </a:spcAft>
              <a:buFont typeface="+mj-lt"/>
              <a:buAutoNum type="arabicPeriod"/>
            </a:pPr>
            <a:r>
              <a:rPr lang="uk-UA" sz="2600" dirty="0">
                <a:solidFill>
                  <a:srgbClr val="002949"/>
                </a:solidFill>
                <a:ea typeface="Roboto Condensed Light" panose="02000000000000000000" pitchFamily="2" charset="0"/>
              </a:rPr>
              <a:t>Будь-яка </a:t>
            </a:r>
            <a:r>
              <a:rPr lang="uk-UA" sz="2600" dirty="0" smtClean="0">
                <a:solidFill>
                  <a:srgbClr val="002949"/>
                </a:solidFill>
                <a:ea typeface="Roboto Condensed Light" panose="02000000000000000000" pitchFamily="2" charset="0"/>
              </a:rPr>
              <a:t>рекомендація від ШІ щодо </a:t>
            </a:r>
            <a:r>
              <a:rPr lang="uk-UA" sz="2600" dirty="0">
                <a:solidFill>
                  <a:srgbClr val="002949"/>
                </a:solidFill>
                <a:ea typeface="Roboto Condensed Light" panose="02000000000000000000" pitchFamily="2" charset="0"/>
              </a:rPr>
              <a:t>врегулювання спору має бути прозорою, перевірюваною, пояснюваною та оскаржуваною; сторона повинна знати, що взаємодіє із ШІ, на яких даних ґрунтується результат і які його обмеження.</a:t>
            </a:r>
          </a:p>
          <a:p>
            <a:pPr marL="685800" indent="-457200" algn="just">
              <a:lnSpc>
                <a:spcPct val="100000"/>
              </a:lnSpc>
              <a:spcBef>
                <a:spcPts val="0"/>
              </a:spcBef>
              <a:spcAft>
                <a:spcPts val="0"/>
              </a:spcAft>
              <a:buFont typeface="+mj-lt"/>
              <a:buAutoNum type="arabicPeriod"/>
            </a:pPr>
            <a:r>
              <a:rPr lang="uk-UA" sz="2600" dirty="0">
                <a:solidFill>
                  <a:srgbClr val="002949"/>
                </a:solidFill>
                <a:ea typeface="Roboto Condensed Light" panose="02000000000000000000" pitchFamily="2" charset="0"/>
              </a:rPr>
              <a:t>Оцінка доказів, правова кваліфікація фактів, визначення результату справи та ухвалення судового рішення не можуть бути делеговані ШІ; технологія допустима лише як допоміжний інструмент, що не підміняє суддівське переконання, людський контроль і персональну відповідальність судді.</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27</a:t>
            </a:r>
            <a:endParaRPr lang="en-US" sz="1400" dirty="0">
              <a:solidFill>
                <a:srgbClr val="002949"/>
              </a:solidFill>
            </a:endParaRPr>
          </a:p>
        </p:txBody>
      </p:sp>
    </p:spTree>
    <p:extLst>
      <p:ext uri="{BB962C8B-B14F-4D97-AF65-F5344CB8AC3E}">
        <p14:creationId xmlns:p14="http://schemas.microsoft.com/office/powerpoint/2010/main" val="26137703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0D323-AE4D-80E4-0E71-D0D5182B34B8}"/>
            </a:ext>
          </a:extLst>
        </p:cNvPr>
        <p:cNvGrpSpPr/>
        <p:nvPr/>
      </p:nvGrpSpPr>
      <p:grpSpPr>
        <a:xfrm>
          <a:off x="0" y="0"/>
          <a:ext cx="0" cy="0"/>
          <a:chOff x="0" y="0"/>
          <a:chExt cx="0" cy="0"/>
        </a:xfrm>
      </p:grpSpPr>
      <p:sp>
        <p:nvSpPr>
          <p:cNvPr id="3" name="Прямоугольник 4">
            <a:extLst>
              <a:ext uri="{FF2B5EF4-FFF2-40B4-BE49-F238E27FC236}">
                <a16:creationId xmlns:a16="http://schemas.microsoft.com/office/drawing/2014/main" id="{BB2D1CC0-46E8-5832-495F-E1A1090F5016}"/>
              </a:ext>
            </a:extLst>
          </p:cNvPr>
          <p:cNvSpPr>
            <a:spLocks noChangeArrowheads="1"/>
          </p:cNvSpPr>
          <p:nvPr/>
        </p:nvSpPr>
        <p:spPr bwMode="auto">
          <a:xfrm>
            <a:off x="587036" y="738234"/>
            <a:ext cx="11108140" cy="5386090"/>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ts val="0"/>
              </a:spcBef>
              <a:spcAft>
                <a:spcPts val="0"/>
              </a:spcAft>
              <a:buNone/>
            </a:pPr>
            <a:r>
              <a:rPr lang="uk-UA" sz="1200" dirty="0">
                <a:solidFill>
                  <a:srgbClr val="002949"/>
                </a:solidFill>
                <a:effectLst/>
                <a:ea typeface="Roboto Condensed Light" panose="02000000000000000000" pitchFamily="2" charset="0"/>
                <a:cs typeface="Times New Roman" panose="02020603050405020304" pitchFamily="18" charset="0"/>
              </a:rPr>
              <a:t>1. </a:t>
            </a:r>
            <a:r>
              <a:rPr lang="uk-UA" sz="1100" dirty="0">
                <a:solidFill>
                  <a:srgbClr val="002949"/>
                </a:solidFill>
                <a:effectLst/>
                <a:ea typeface="Roboto Condensed Light" panose="02000000000000000000" pitchFamily="2" charset="0"/>
                <a:cs typeface="Times New Roman" panose="02020603050405020304" pitchFamily="18" charset="0"/>
              </a:rPr>
              <a:t>Берназюк Ян. Штучний інтелект та система правосуддя України: результати співпраці у році, що минув </a:t>
            </a:r>
            <a:r>
              <a:rPr lang="en-US" sz="1100" dirty="0">
                <a:solidFill>
                  <a:srgbClr val="002949"/>
                </a:solidFill>
                <a:effectLst/>
                <a:ea typeface="Roboto Condensed Light" panose="02000000000000000000" pitchFamily="2" charset="0"/>
                <a:cs typeface="Times New Roman" panose="02020603050405020304" pitchFamily="18" charset="0"/>
                <a:hlinkClick r:id="rId2"/>
              </a:rPr>
              <a:t>https://so.supreme.court.gov.ua/authors/934/shtuchnyi-intelekt-ta-systema-pravosuddia-ukrainy-rezultaty-spivpratsi-u-rotsi-sh%D1%81ho-mynuv</a:t>
            </a:r>
            <a:r>
              <a:rPr lang="uk-UA" sz="1100" dirty="0">
                <a:solidFill>
                  <a:srgbClr val="002949"/>
                </a:solidFill>
                <a:effectLst/>
                <a:ea typeface="Roboto Condensed Light" panose="02000000000000000000" pitchFamily="2" charset="0"/>
                <a:cs typeface="Times New Roman" panose="02020603050405020304" pitchFamily="18" charset="0"/>
              </a:rPr>
              <a:t> </a:t>
            </a:r>
            <a:endParaRPr lang="en-US" sz="1100" dirty="0">
              <a:solidFill>
                <a:srgbClr val="002949"/>
              </a:solidFill>
              <a:effectLst/>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uk-UA" sz="1100" dirty="0">
                <a:solidFill>
                  <a:srgbClr val="002949"/>
                </a:solidFill>
                <a:effectLst/>
                <a:ea typeface="Roboto Condensed Light" panose="02000000000000000000" pitchFamily="2" charset="0"/>
                <a:cs typeface="Times New Roman" panose="02020603050405020304" pitchFamily="18" charset="0"/>
              </a:rPr>
              <a:t>2. Берназюк Ян. Наукові надбання як основа для наступних кроків на шляху інтеграції штучного інтелекту в систему правосуддя </a:t>
            </a:r>
            <a:r>
              <a:rPr lang="en-US" sz="1100" dirty="0">
                <a:solidFill>
                  <a:srgbClr val="002949"/>
                </a:solidFill>
                <a:effectLst/>
                <a:ea typeface="Roboto Condensed Light" panose="02000000000000000000" pitchFamily="2" charset="0"/>
                <a:cs typeface="Times New Roman" panose="02020603050405020304" pitchFamily="18" charset="0"/>
                <a:hlinkClick r:id="rId3"/>
              </a:rPr>
              <a:t>https://so.supreme.court.gov.ua/news/949/naukovi-nadbannia-iak-osnova-dlia-nastupnykh-krokiv-na-shliakhu-intehratsii-shtuchnoho-intelektu-v-systemu-pravosuddia</a:t>
            </a:r>
            <a:r>
              <a:rPr lang="uk-UA" sz="1100" dirty="0">
                <a:solidFill>
                  <a:srgbClr val="002949"/>
                </a:solidFill>
                <a:effectLst/>
                <a:ea typeface="Roboto Condensed Light" panose="02000000000000000000" pitchFamily="2" charset="0"/>
                <a:cs typeface="Times New Roman" panose="02020603050405020304" pitchFamily="18" charset="0"/>
              </a:rPr>
              <a:t> </a:t>
            </a:r>
            <a:r>
              <a:rPr lang="en-US" sz="1100" dirty="0">
                <a:solidFill>
                  <a:srgbClr val="002949"/>
                </a:solidFill>
                <a:effectLst/>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sz="1100" dirty="0">
                <a:solidFill>
                  <a:srgbClr val="002949"/>
                </a:solidFill>
                <a:ea typeface="Roboto Condensed Light" panose="02000000000000000000" pitchFamily="2" charset="0"/>
                <a:cs typeface="Times New Roman" panose="02020603050405020304" pitchFamily="18" charset="0"/>
              </a:rPr>
              <a:t>3. Берназюк Ян. Цифрова ера правосуддя: роль ШІ у забезпеченні єдності судової практики в Україні </a:t>
            </a:r>
            <a:r>
              <a:rPr lang="en-US" sz="1100" dirty="0">
                <a:solidFill>
                  <a:srgbClr val="002949"/>
                </a:solidFill>
                <a:effectLst/>
                <a:ea typeface="Roboto Condensed Light" panose="02000000000000000000" pitchFamily="2" charset="0"/>
                <a:cs typeface="Times New Roman" panose="02020603050405020304" pitchFamily="18" charset="0"/>
                <a:hlinkClick r:id="rId4"/>
              </a:rPr>
              <a:t>https://so.supreme.court.gov.ua/news/986/tsyfrova-era-pravosuddia-rol-shi-u-zabezpechenni-iednosti-sudovoi-praktyky-v-ukraini</a:t>
            </a:r>
            <a:r>
              <a:rPr lang="uk-UA" sz="1100" dirty="0">
                <a:solidFill>
                  <a:srgbClr val="002949"/>
                </a:solidFill>
                <a:effectLst/>
                <a:ea typeface="Roboto Condensed Light" panose="02000000000000000000" pitchFamily="2" charset="0"/>
                <a:cs typeface="Times New Roman" panose="02020603050405020304" pitchFamily="18" charset="0"/>
              </a:rPr>
              <a:t> </a:t>
            </a:r>
            <a:r>
              <a:rPr lang="en-US" sz="1100" dirty="0">
                <a:solidFill>
                  <a:srgbClr val="002949"/>
                </a:solidFill>
                <a:effectLst/>
                <a:ea typeface="Roboto Condensed Light" panose="02000000000000000000" pitchFamily="2" charset="0"/>
                <a:cs typeface="Times New Roman" panose="02020603050405020304" pitchFamily="18" charset="0"/>
              </a:rPr>
              <a:t> </a:t>
            </a:r>
            <a:endParaRPr lang="uk-UA" sz="1100" dirty="0">
              <a:solidFill>
                <a:srgbClr val="002949"/>
              </a:solidFill>
              <a:effectLst/>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uk-UA" sz="1100" dirty="0">
                <a:effectLst/>
                <a:ea typeface="Roboto Condensed Light" panose="02000000000000000000" pitchFamily="2" charset="0"/>
                <a:cs typeface="Times New Roman" panose="02020603050405020304" pitchFamily="18" charset="0"/>
              </a:rPr>
              <a:t>4. </a:t>
            </a:r>
            <a:r>
              <a:rPr lang="en-US" sz="1100" dirty="0">
                <a:effectLst/>
                <a:ea typeface="Roboto Condensed Light" panose="02000000000000000000" pitchFamily="2" charset="0"/>
                <a:cs typeface="Times New Roman" panose="02020603050405020304" pitchFamily="18" charset="0"/>
              </a:rPr>
              <a:t>Bernaziuk Ian. Artificial Intelligence and the Judicial system of Ukraine: results of cooperation in the past year</a:t>
            </a:r>
            <a:r>
              <a:rPr lang="uk-UA" sz="1100" dirty="0">
                <a:effectLst/>
                <a:ea typeface="Roboto Condensed Light" panose="02000000000000000000" pitchFamily="2" charset="0"/>
                <a:cs typeface="Times New Roman" panose="02020603050405020304" pitchFamily="18" charset="0"/>
              </a:rPr>
              <a:t> </a:t>
            </a:r>
            <a:r>
              <a:rPr lang="uk-UA" sz="1100" u="sng" kern="100" dirty="0">
                <a:solidFill>
                  <a:srgbClr val="0563C1"/>
                </a:solidFill>
                <a:effectLst/>
                <a:ea typeface="Calibri" panose="020F0502020204030204" pitchFamily="34" charset="0"/>
                <a:cs typeface="Times New Roman" panose="02020603050405020304" pitchFamily="18" charset="0"/>
                <a:hlinkClick r:id="rId5"/>
              </a:rPr>
              <a:t>https://constitutionalist.com.ua/artificial-intelligence-and-the-judicial-system-of-ukraine-results-of-cooperation-in-the-past-year</a:t>
            </a:r>
            <a:r>
              <a:rPr lang="uk-UA" sz="1100" kern="100" dirty="0">
                <a:effectLst/>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100" kern="100" dirty="0">
                <a:ea typeface="Calibri" panose="020F0502020204030204" pitchFamily="34" charset="0"/>
                <a:cs typeface="Times New Roman" panose="02020603050405020304" pitchFamily="18" charset="0"/>
              </a:rPr>
              <a:t>5. Берназюк Ян. Штучний інтелект і його використання для забезпечення єдності судової практики як складової довіри до суду // Слово Національної школи суддів України. – 2024, № 2(49), С. 16-35 </a:t>
            </a:r>
            <a:r>
              <a:rPr lang="en-US" sz="1100" kern="100" dirty="0">
                <a:ea typeface="Calibri" panose="020F0502020204030204" pitchFamily="34" charset="0"/>
                <a:cs typeface="Times New Roman" panose="02020603050405020304" pitchFamily="18" charset="0"/>
                <a:hlinkClick r:id="rId6"/>
              </a:rPr>
              <a:t>https://slovo.nsj.gov.ua/images/pdf/2024_4_49/nsj_4_49_2024.pdf</a:t>
            </a:r>
            <a:r>
              <a:rPr lang="uk-UA" sz="1100" kern="100" dirty="0">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100" kern="100" dirty="0">
                <a:ea typeface="Calibri" panose="020F0502020204030204" pitchFamily="34" charset="0"/>
                <a:cs typeface="Times New Roman" panose="02020603050405020304" pitchFamily="18" charset="0"/>
              </a:rPr>
              <a:t>6. </a:t>
            </a:r>
            <a:r>
              <a:rPr lang="ru-RU" sz="1100" kern="100" dirty="0">
                <a:ea typeface="Calibri" panose="020F0502020204030204" pitchFamily="34" charset="0"/>
                <a:cs typeface="Times New Roman" panose="02020603050405020304" pitchFamily="18" charset="0"/>
              </a:rPr>
              <a:t>Берназюк Ян. </a:t>
            </a:r>
            <a:r>
              <a:rPr lang="uk-UA" sz="1100" kern="100" dirty="0">
                <a:ea typeface="Calibri" panose="020F0502020204030204" pitchFamily="34" charset="0"/>
                <a:cs typeface="Times New Roman" panose="02020603050405020304" pitchFamily="18" charset="0"/>
              </a:rPr>
              <a:t>Ера ШІ й роль верховних судів у цифровій трансформації правосуддя // Юридична газет</a:t>
            </a:r>
            <a:r>
              <a:rPr lang="ru-RU" sz="1100" kern="100" dirty="0">
                <a:ea typeface="Calibri" panose="020F0502020204030204" pitchFamily="34" charset="0"/>
                <a:cs typeface="Times New Roman" panose="02020603050405020304" pitchFamily="18" charset="0"/>
              </a:rPr>
              <a:t>а. № 4 (792). - С. 16-18. </a:t>
            </a:r>
            <a:r>
              <a:rPr lang="en-US" sz="1100" kern="100" dirty="0">
                <a:ea typeface="Calibri" panose="020F0502020204030204" pitchFamily="34" charset="0"/>
                <a:cs typeface="Times New Roman" panose="02020603050405020304" pitchFamily="18" charset="0"/>
                <a:hlinkClick r:id="rId7"/>
              </a:rPr>
              <a:t>https://yur-gazeta.com/publications/practice/sudova-praktika/era-shi-y-rol-verhovnih-sudiv-u-cifroviy-transformaciyi-pravosuddya.html</a:t>
            </a:r>
            <a:r>
              <a:rPr lang="uk-UA" sz="1100" kern="100" dirty="0">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100" kern="100" dirty="0">
                <a:effectLst/>
                <a:ea typeface="Calibri" panose="020F0502020204030204" pitchFamily="34" charset="0"/>
                <a:cs typeface="Times New Roman" panose="02020603050405020304" pitchFamily="18" charset="0"/>
              </a:rPr>
              <a:t>7. </a:t>
            </a:r>
            <a:r>
              <a:rPr lang="en-US" sz="1100" dirty="0">
                <a:ea typeface="Roboto Condensed Light" panose="02000000000000000000" pitchFamily="2" charset="0"/>
                <a:cs typeface="Times New Roman" panose="02020603050405020304" pitchFamily="18" charset="0"/>
              </a:rPr>
              <a:t>Bernaziuk Ian. </a:t>
            </a:r>
            <a:r>
              <a:rPr lang="en-US" sz="1100" kern="100" dirty="0">
                <a:effectLst/>
                <a:ea typeface="Calibri" panose="020F0502020204030204" pitchFamily="34" charset="0"/>
                <a:cs typeface="Times New Roman" panose="02020603050405020304" pitchFamily="18" charset="0"/>
              </a:rPr>
              <a:t>Artificial Intelligence in the Ukrainian Judiciary: Charting the Course Under the Digital Gavel</a:t>
            </a:r>
            <a:r>
              <a:rPr lang="uk-UA" sz="1100" kern="100" dirty="0">
                <a:effectLst/>
                <a:ea typeface="Calibri" panose="020F0502020204030204" pitchFamily="34" charset="0"/>
                <a:cs typeface="Times New Roman" panose="02020603050405020304" pitchFamily="18" charset="0"/>
              </a:rPr>
              <a:t> </a:t>
            </a:r>
            <a:r>
              <a:rPr lang="en-US" sz="1100" kern="100" dirty="0">
                <a:ea typeface="Calibri" panose="020F0502020204030204" pitchFamily="34" charset="0"/>
                <a:cs typeface="Times New Roman" panose="02020603050405020304" pitchFamily="18" charset="0"/>
                <a:hlinkClick r:id="rId8"/>
              </a:rPr>
              <a:t>https://constitutionalist.com.ua/artificial-intelligence-in-the-ukrainian-judiciary-charting-the-course-under-the-digital-gavel</a:t>
            </a:r>
            <a:endParaRPr lang="uk-UA" sz="1100" kern="100" dirty="0">
              <a:ea typeface="Calibri" panose="020F0502020204030204" pitchFamily="34" charset="0"/>
              <a:cs typeface="Times New Roman" panose="02020603050405020304" pitchFamily="18" charset="0"/>
            </a:endParaRPr>
          </a:p>
          <a:p>
            <a:pPr algn="just">
              <a:lnSpc>
                <a:spcPct val="100000"/>
              </a:lnSpc>
              <a:spcBef>
                <a:spcPts val="0"/>
              </a:spcBef>
              <a:spcAft>
                <a:spcPts val="0"/>
              </a:spcAft>
              <a:buNone/>
            </a:pPr>
            <a:r>
              <a:rPr lang="uk-UA" altLang="uk-UA" sz="1100" kern="100" dirty="0">
                <a:solidFill>
                  <a:srgbClr val="002949"/>
                </a:solidFill>
                <a:cs typeface="Times New Roman" panose="02020603050405020304" pitchFamily="18" charset="0"/>
              </a:rPr>
              <a:t>8. </a:t>
            </a:r>
            <a:r>
              <a:rPr lang="en-US" sz="1100" dirty="0">
                <a:ea typeface="Roboto Condensed Light" panose="02000000000000000000" pitchFamily="2" charset="0"/>
                <a:cs typeface="Times New Roman" panose="02020603050405020304" pitchFamily="18" charset="0"/>
              </a:rPr>
              <a:t>Bernaziuk Ian. </a:t>
            </a:r>
            <a:r>
              <a:rPr lang="en-US" altLang="uk-UA" sz="1100" kern="100" dirty="0">
                <a:solidFill>
                  <a:srgbClr val="002949"/>
                </a:solidFill>
                <a:cs typeface="Times New Roman" panose="02020603050405020304" pitchFamily="18" charset="0"/>
              </a:rPr>
              <a:t>Benchmarking Justice: Can AI Uphold the Rule of Law? </a:t>
            </a:r>
            <a:r>
              <a:rPr lang="en-US" altLang="uk-UA" sz="1100" kern="100" dirty="0">
                <a:solidFill>
                  <a:srgbClr val="002949"/>
                </a:solidFill>
                <a:cs typeface="Times New Roman" panose="02020603050405020304" pitchFamily="18" charset="0"/>
                <a:hlinkClick r:id="rId9"/>
              </a:rPr>
              <a:t>https://law.ukma.edu.ua/wp-content/uploads/2025/11/Rule-of-Law-and-AI-Challenges.pdf</a:t>
            </a:r>
            <a:r>
              <a:rPr lang="en-US" altLang="uk-UA" sz="1100" kern="100" dirty="0">
                <a:solidFill>
                  <a:srgbClr val="002949"/>
                </a:solidFill>
                <a:cs typeface="Times New Roman" panose="02020603050405020304" pitchFamily="18" charset="0"/>
              </a:rPr>
              <a:t> </a:t>
            </a:r>
            <a:endParaRPr lang="uk-UA" altLang="uk-UA" sz="1100" kern="100" dirty="0">
              <a:solidFill>
                <a:srgbClr val="002949"/>
              </a:solidFill>
              <a:cs typeface="Times New Roman" panose="02020603050405020304" pitchFamily="18" charset="0"/>
            </a:endParaRPr>
          </a:p>
          <a:p>
            <a:pPr algn="just">
              <a:lnSpc>
                <a:spcPct val="100000"/>
              </a:lnSpc>
              <a:spcBef>
                <a:spcPts val="0"/>
              </a:spcBef>
              <a:spcAft>
                <a:spcPts val="0"/>
              </a:spcAft>
              <a:buNone/>
            </a:pPr>
            <a:r>
              <a:rPr lang="ru-RU" altLang="uk-UA" sz="1100" dirty="0">
                <a:solidFill>
                  <a:srgbClr val="002949"/>
                </a:solidFill>
              </a:rPr>
              <a:t>9. Берназюк Ян. Правосуддя майбутнього: збереження незалежності та людяності в еру ШІ </a:t>
            </a:r>
            <a:r>
              <a:rPr lang="en-US" altLang="uk-UA" sz="1100" dirty="0">
                <a:solidFill>
                  <a:srgbClr val="002949"/>
                </a:solidFill>
                <a:hlinkClick r:id="rId10"/>
              </a:rPr>
              <a:t>https://court.gov.ua/storage/portal/supreme/161.%20Future_justice_independent_humane%20AI-era_bernaziuk%20%D0%B3%D0%BE%D1%82%D0%BE%D0%B2%D0%BE.pdf</a:t>
            </a:r>
            <a:r>
              <a:rPr lang="uk-UA" altLang="uk-UA" sz="1100" dirty="0">
                <a:solidFill>
                  <a:srgbClr val="002949"/>
                </a:solidFill>
              </a:rPr>
              <a:t> </a:t>
            </a:r>
          </a:p>
          <a:p>
            <a:pPr algn="just">
              <a:lnSpc>
                <a:spcPct val="100000"/>
              </a:lnSpc>
              <a:spcBef>
                <a:spcPts val="0"/>
              </a:spcBef>
              <a:spcAft>
                <a:spcPts val="0"/>
              </a:spcAft>
              <a:buNone/>
            </a:pPr>
            <a:r>
              <a:rPr lang="ru-RU" altLang="uk-UA" sz="1100" dirty="0">
                <a:solidFill>
                  <a:srgbClr val="002949"/>
                </a:solidFill>
              </a:rPr>
              <a:t>10. Берназюк Ян. Межі втручання у приватне життя в умовах загроз національній безпеці: стандарти і виклики для правосуддя</a:t>
            </a:r>
          </a:p>
          <a:p>
            <a:pPr algn="just">
              <a:lnSpc>
                <a:spcPct val="100000"/>
              </a:lnSpc>
              <a:spcBef>
                <a:spcPts val="0"/>
              </a:spcBef>
              <a:spcAft>
                <a:spcPts val="0"/>
              </a:spcAft>
              <a:buNone/>
            </a:pPr>
            <a:r>
              <a:rPr lang="ru-RU" altLang="uk-UA" sz="1100" dirty="0">
                <a:solidFill>
                  <a:srgbClr val="002949"/>
                </a:solidFill>
                <a:hlinkClick r:id="rId11"/>
              </a:rPr>
              <a:t>https://court.gov.ua/storage/portal/supreme/135.%20Limits_of_Interference_Private_Life_under_National_Security%20Threats_bernaziuk.pdf</a:t>
            </a:r>
            <a:r>
              <a:rPr lang="ru-RU" altLang="uk-UA" sz="1100" dirty="0">
                <a:solidFill>
                  <a:srgbClr val="002949"/>
                </a:solidFill>
              </a:rPr>
              <a:t> </a:t>
            </a:r>
          </a:p>
          <a:p>
            <a:pPr algn="just">
              <a:lnSpc>
                <a:spcPct val="100000"/>
              </a:lnSpc>
              <a:spcBef>
                <a:spcPts val="0"/>
              </a:spcBef>
              <a:spcAft>
                <a:spcPts val="0"/>
              </a:spcAft>
              <a:buNone/>
            </a:pPr>
            <a:r>
              <a:rPr lang="ru-RU" altLang="uk-UA" sz="1100" dirty="0">
                <a:solidFill>
                  <a:srgbClr val="002949"/>
                </a:solidFill>
              </a:rPr>
              <a:t>11. Берназюк Ян, Фонова Олена. Правосуддя 2035: між правом і кодом. Випуск № 18 подкастів НШСУ </a:t>
            </a:r>
            <a:r>
              <a:rPr lang="ru-RU" altLang="uk-UA" sz="1100" dirty="0">
                <a:solidFill>
                  <a:srgbClr val="002949"/>
                </a:solidFill>
                <a:hlinkClick r:id="rId12"/>
              </a:rPr>
              <a:t>https://youtu.be/UlghLhHV8os?si=nCpvAl5p5KP3tY_G</a:t>
            </a:r>
            <a:r>
              <a:rPr lang="ru-RU" altLang="uk-UA" sz="1100" dirty="0">
                <a:solidFill>
                  <a:srgbClr val="002949"/>
                </a:solidFill>
              </a:rPr>
              <a:t> </a:t>
            </a:r>
          </a:p>
          <a:p>
            <a:pPr algn="just">
              <a:lnSpc>
                <a:spcPct val="100000"/>
              </a:lnSpc>
              <a:spcBef>
                <a:spcPts val="0"/>
              </a:spcBef>
              <a:spcAft>
                <a:spcPts val="0"/>
              </a:spcAft>
              <a:buNone/>
            </a:pPr>
            <a:r>
              <a:rPr lang="ru-RU" altLang="uk-UA" sz="1100" dirty="0">
                <a:solidFill>
                  <a:srgbClr val="002949"/>
                </a:solidFill>
              </a:rPr>
              <a:t>12. Штучний інтелект у роботі адвоката та судовому процесі: можливості, межі, відповідальність </a:t>
            </a:r>
            <a:r>
              <a:rPr lang="ru-RU" altLang="uk-UA" sz="1100" dirty="0">
                <a:solidFill>
                  <a:srgbClr val="002949"/>
                </a:solidFill>
                <a:hlinkClick r:id="rId13"/>
              </a:rPr>
              <a:t>https://youtu.be/-qJ2FCeOEWQ</a:t>
            </a:r>
            <a:endParaRPr lang="ru-RU" altLang="uk-UA" sz="1100" dirty="0">
              <a:solidFill>
                <a:srgbClr val="002949"/>
              </a:solidFill>
            </a:endParaRPr>
          </a:p>
          <a:p>
            <a:pPr algn="just">
              <a:lnSpc>
                <a:spcPct val="100000"/>
              </a:lnSpc>
              <a:spcBef>
                <a:spcPts val="0"/>
              </a:spcBef>
              <a:spcAft>
                <a:spcPts val="0"/>
              </a:spcAft>
              <a:buNone/>
            </a:pPr>
            <a:r>
              <a:rPr lang="ru-RU" altLang="uk-UA" sz="1100" dirty="0">
                <a:solidFill>
                  <a:srgbClr val="002949"/>
                </a:solidFill>
              </a:rPr>
              <a:t>13. </a:t>
            </a:r>
            <a:r>
              <a:rPr lang="uk-UA" altLang="uk-UA" sz="1100" dirty="0">
                <a:solidFill>
                  <a:srgbClr val="002949"/>
                </a:solidFill>
              </a:rPr>
              <a:t>Коментар до статті 16 (використання суддею </a:t>
            </a:r>
            <a:r>
              <a:rPr lang="ru-RU" altLang="uk-UA" sz="1100" dirty="0">
                <a:solidFill>
                  <a:srgbClr val="002949"/>
                </a:solidFill>
              </a:rPr>
              <a:t>технологій ШІ) Кодексу суддівської етики </a:t>
            </a:r>
            <a:r>
              <a:rPr lang="ru-RU" altLang="uk-UA" sz="1100" dirty="0">
                <a:solidFill>
                  <a:srgbClr val="002949"/>
                </a:solidFill>
                <a:hlinkClick r:id="rId14"/>
              </a:rPr>
              <a:t>https://constitutionalist.com.ua/komentar-do-statti-16-vykorystannia-suddeiu-tekhnolohij-shi-kodeksu-suddivskoi-etyky</a:t>
            </a:r>
            <a:r>
              <a:rPr lang="ru-RU" altLang="uk-UA" sz="1100" dirty="0">
                <a:solidFill>
                  <a:srgbClr val="002949"/>
                </a:solidFill>
              </a:rPr>
              <a:t> </a:t>
            </a:r>
            <a:endParaRPr lang="ru-RU" altLang="uk-UA" sz="1100" dirty="0" smtClean="0">
              <a:solidFill>
                <a:srgbClr val="002949"/>
              </a:solidFill>
            </a:endParaRPr>
          </a:p>
          <a:p>
            <a:pPr algn="just">
              <a:lnSpc>
                <a:spcPct val="100000"/>
              </a:lnSpc>
              <a:spcBef>
                <a:spcPts val="0"/>
              </a:spcBef>
              <a:spcAft>
                <a:spcPts val="0"/>
              </a:spcAft>
              <a:buNone/>
            </a:pPr>
            <a:r>
              <a:rPr lang="uk-UA" altLang="uk-UA" sz="1100" dirty="0" smtClean="0">
                <a:solidFill>
                  <a:srgbClr val="002949"/>
                </a:solidFill>
              </a:rPr>
              <a:t>14. </a:t>
            </a:r>
            <a:r>
              <a:rPr lang="en-US" sz="1100" dirty="0">
                <a:ea typeface="Roboto Condensed Light" panose="02000000000000000000" pitchFamily="2" charset="0"/>
                <a:cs typeface="Times New Roman" panose="02020603050405020304" pitchFamily="18" charset="0"/>
              </a:rPr>
              <a:t>Bernaziuk Ian </a:t>
            </a:r>
            <a:r>
              <a:rPr lang="en-US" altLang="uk-UA" sz="1100" dirty="0" smtClean="0">
                <a:solidFill>
                  <a:srgbClr val="002949"/>
                </a:solidFill>
              </a:rPr>
              <a:t>Integration </a:t>
            </a:r>
            <a:r>
              <a:rPr lang="en-US" altLang="uk-UA" sz="1100" dirty="0">
                <a:solidFill>
                  <a:srgbClr val="002949"/>
                </a:solidFill>
              </a:rPr>
              <a:t>of AI into the Justice System of Ukraine: Normative Boundaries, Technological Sovereignty, and Case-Law https://</a:t>
            </a:r>
            <a:r>
              <a:rPr lang="en-US" altLang="uk-UA" sz="1100" dirty="0" smtClean="0">
                <a:solidFill>
                  <a:srgbClr val="002949"/>
                </a:solidFill>
              </a:rPr>
              <a:t>court.gov.ua/storage/portal/supreme/prezent2026/182_Integration_AI_into_Ukraine%E2%80%99s_Justice_System_bernaziuk.pdf  </a:t>
            </a:r>
            <a:endParaRPr lang="uk-UA" altLang="uk-UA" sz="1100" dirty="0" smtClean="0">
              <a:solidFill>
                <a:srgbClr val="002949"/>
              </a:solidFill>
            </a:endParaRPr>
          </a:p>
          <a:p>
            <a:pPr algn="just">
              <a:lnSpc>
                <a:spcPct val="100000"/>
              </a:lnSpc>
              <a:spcBef>
                <a:spcPts val="0"/>
              </a:spcBef>
              <a:spcAft>
                <a:spcPts val="0"/>
              </a:spcAft>
              <a:buNone/>
            </a:pPr>
            <a:r>
              <a:rPr lang="uk-UA" sz="1100" dirty="0" smtClean="0">
                <a:solidFill>
                  <a:srgbClr val="002949"/>
                </a:solidFill>
                <a:ea typeface="Roboto Condensed Light" panose="02000000000000000000" pitchFamily="2" charset="0"/>
                <a:cs typeface="Times New Roman" panose="02020603050405020304" pitchFamily="18" charset="0"/>
              </a:rPr>
              <a:t>15. </a:t>
            </a:r>
            <a:r>
              <a:rPr lang="en-US" sz="1100" dirty="0" smtClean="0">
                <a:ea typeface="Roboto Condensed Light" panose="02000000000000000000" pitchFamily="2" charset="0"/>
                <a:cs typeface="Times New Roman" panose="02020603050405020304" pitchFamily="18" charset="0"/>
              </a:rPr>
              <a:t>Bernaziuk </a:t>
            </a:r>
            <a:r>
              <a:rPr lang="en-US" sz="1100" dirty="0">
                <a:ea typeface="Roboto Condensed Light" panose="02000000000000000000" pitchFamily="2" charset="0"/>
                <a:cs typeface="Times New Roman" panose="02020603050405020304" pitchFamily="18" charset="0"/>
              </a:rPr>
              <a:t>Ian </a:t>
            </a:r>
            <a:r>
              <a:rPr lang="en-US" altLang="uk-UA" sz="1100" dirty="0" smtClean="0">
                <a:solidFill>
                  <a:srgbClr val="002949"/>
                </a:solidFill>
              </a:rPr>
              <a:t>Educational </a:t>
            </a:r>
            <a:r>
              <a:rPr lang="en-US" altLang="uk-UA" sz="1100" dirty="0">
                <a:solidFill>
                  <a:srgbClr val="002949"/>
                </a:solidFill>
              </a:rPr>
              <a:t>and Practice-Oriented Initiatives: Preparing the Judiciary of Ukraine for the Age of </a:t>
            </a:r>
            <a:r>
              <a:rPr lang="en-US" altLang="uk-UA" sz="1100" dirty="0" smtClean="0">
                <a:solidFill>
                  <a:srgbClr val="002949"/>
                </a:solidFill>
              </a:rPr>
              <a:t>AI </a:t>
            </a:r>
            <a:r>
              <a:rPr lang="uk-UA" altLang="uk-UA" sz="1100" dirty="0" smtClean="0">
                <a:solidFill>
                  <a:srgbClr val="002949"/>
                </a:solidFill>
              </a:rPr>
              <a:t> </a:t>
            </a:r>
            <a:r>
              <a:rPr lang="en-US" altLang="uk-UA" sz="1100" dirty="0" smtClean="0">
                <a:solidFill>
                  <a:srgbClr val="002949"/>
                </a:solidFill>
                <a:hlinkClick r:id="rId15"/>
              </a:rPr>
              <a:t>https</a:t>
            </a:r>
            <a:r>
              <a:rPr lang="en-US" altLang="uk-UA" sz="1100" dirty="0">
                <a:solidFill>
                  <a:srgbClr val="002949"/>
                </a:solidFill>
                <a:hlinkClick r:id="rId15"/>
              </a:rPr>
              <a:t>://</a:t>
            </a:r>
            <a:r>
              <a:rPr lang="en-US" altLang="uk-UA" sz="1100" dirty="0" smtClean="0">
                <a:solidFill>
                  <a:srgbClr val="002949"/>
                </a:solidFill>
                <a:hlinkClick r:id="rId15"/>
              </a:rPr>
              <a:t>court.gov.ua/storage/portal/supreme/prezent2026/183_Preparing_Ukrainian_Judges_for_AI_bernaziuk.pdf</a:t>
            </a:r>
            <a:r>
              <a:rPr lang="uk-UA" altLang="uk-UA" sz="1100" dirty="0" smtClean="0">
                <a:solidFill>
                  <a:srgbClr val="002949"/>
                </a:solidFill>
              </a:rPr>
              <a:t> </a:t>
            </a:r>
            <a:r>
              <a:rPr lang="en-US" altLang="uk-UA" sz="1100" dirty="0" smtClean="0">
                <a:solidFill>
                  <a:srgbClr val="002949"/>
                </a:solidFill>
              </a:rPr>
              <a:t>  </a:t>
            </a:r>
            <a:endParaRPr lang="en-US" altLang="uk-UA" sz="1100" dirty="0">
              <a:solidFill>
                <a:srgbClr val="002949"/>
              </a:solidFill>
            </a:endParaRPr>
          </a:p>
          <a:p>
            <a:pPr algn="just">
              <a:lnSpc>
                <a:spcPct val="100000"/>
              </a:lnSpc>
              <a:spcBef>
                <a:spcPts val="0"/>
              </a:spcBef>
              <a:spcAft>
                <a:spcPts val="0"/>
              </a:spcAft>
              <a:buNone/>
            </a:pPr>
            <a:r>
              <a:rPr lang="ru-RU" altLang="uk-UA" sz="1100" dirty="0" smtClean="0">
                <a:solidFill>
                  <a:srgbClr val="002949"/>
                </a:solidFill>
              </a:rPr>
              <a:t>16. Берназюк Ян. Примирення </a:t>
            </a:r>
            <a:r>
              <a:rPr lang="ru-RU" altLang="uk-UA" sz="1100" dirty="0">
                <a:solidFill>
                  <a:srgbClr val="002949"/>
                </a:solidFill>
              </a:rPr>
              <a:t>та медіація як інструменти ефективного захисту в адміністративному судочинстві </a:t>
            </a:r>
            <a:r>
              <a:rPr lang="en-US" altLang="uk-UA" sz="1100" dirty="0">
                <a:solidFill>
                  <a:srgbClr val="002949"/>
                </a:solidFill>
                <a:hlinkClick r:id="rId16"/>
              </a:rPr>
              <a:t>https://</a:t>
            </a:r>
            <a:r>
              <a:rPr lang="en-US" altLang="uk-UA" sz="1100" dirty="0" smtClean="0">
                <a:solidFill>
                  <a:srgbClr val="002949"/>
                </a:solidFill>
                <a:hlinkClick r:id="rId16"/>
              </a:rPr>
              <a:t>court.gov.ua/storage/portal/supreme/prezent2026/184_Conciliation_mediation_effective_remedies_bernaziuk.pdf</a:t>
            </a:r>
            <a:r>
              <a:rPr lang="uk-UA" altLang="uk-UA" sz="1100" dirty="0" smtClean="0">
                <a:solidFill>
                  <a:srgbClr val="002949"/>
                </a:solidFill>
              </a:rPr>
              <a:t> </a:t>
            </a:r>
            <a:endParaRPr lang="en-US" altLang="uk-UA" sz="1100" dirty="0">
              <a:solidFill>
                <a:srgbClr val="002949"/>
              </a:solidFill>
            </a:endParaRPr>
          </a:p>
          <a:p>
            <a:pPr algn="just">
              <a:lnSpc>
                <a:spcPct val="100000"/>
              </a:lnSpc>
              <a:spcBef>
                <a:spcPts val="0"/>
              </a:spcBef>
              <a:spcAft>
                <a:spcPts val="0"/>
              </a:spcAft>
              <a:buNone/>
            </a:pPr>
            <a:r>
              <a:rPr lang="uk-UA" altLang="uk-UA" sz="1100" dirty="0" smtClean="0">
                <a:solidFill>
                  <a:srgbClr val="002949"/>
                </a:solidFill>
              </a:rPr>
              <a:t>17. </a:t>
            </a:r>
            <a:r>
              <a:rPr lang="en-US" sz="1100" dirty="0">
                <a:ea typeface="Roboto Condensed Light" panose="02000000000000000000" pitchFamily="2" charset="0"/>
                <a:cs typeface="Times New Roman" panose="02020603050405020304" pitchFamily="18" charset="0"/>
              </a:rPr>
              <a:t>Bernaziuk Ian </a:t>
            </a:r>
            <a:r>
              <a:rPr lang="en-US" altLang="uk-UA" sz="1100" dirty="0" smtClean="0">
                <a:solidFill>
                  <a:srgbClr val="002949"/>
                </a:solidFill>
              </a:rPr>
              <a:t>Sovereign </a:t>
            </a:r>
            <a:r>
              <a:rPr lang="en-US" altLang="uk-UA" sz="1100" dirty="0">
                <a:solidFill>
                  <a:srgbClr val="002949"/>
                </a:solidFill>
              </a:rPr>
              <a:t>AI: From a Technological Idea to a Matter of State Resilience </a:t>
            </a:r>
            <a:r>
              <a:rPr lang="en-US" altLang="uk-UA" sz="1100" dirty="0">
                <a:solidFill>
                  <a:srgbClr val="002949"/>
                </a:solidFill>
                <a:hlinkClick r:id="rId17"/>
              </a:rPr>
              <a:t>https://</a:t>
            </a:r>
            <a:r>
              <a:rPr lang="en-US" altLang="uk-UA" sz="1100" dirty="0" smtClean="0">
                <a:solidFill>
                  <a:srgbClr val="002949"/>
                </a:solidFill>
                <a:hlinkClick r:id="rId17"/>
              </a:rPr>
              <a:t>constitutionalist.com.ua/sovereign-ai-from-a-technological-idea-to-a-matter-of-state-resilience</a:t>
            </a:r>
            <a:r>
              <a:rPr lang="uk-UA" altLang="uk-UA" sz="1100" dirty="0" smtClean="0">
                <a:solidFill>
                  <a:srgbClr val="002949"/>
                </a:solidFill>
              </a:rPr>
              <a:t> </a:t>
            </a:r>
            <a:r>
              <a:rPr lang="en-US" altLang="uk-UA" sz="1100" dirty="0" smtClean="0">
                <a:solidFill>
                  <a:srgbClr val="002949"/>
                </a:solidFill>
              </a:rPr>
              <a:t> </a:t>
            </a:r>
            <a:endParaRPr lang="en-US" altLang="uk-UA" sz="1100" dirty="0">
              <a:solidFill>
                <a:srgbClr val="002949"/>
              </a:solidFill>
            </a:endParaRPr>
          </a:p>
          <a:p>
            <a:pPr algn="just">
              <a:lnSpc>
                <a:spcPct val="100000"/>
              </a:lnSpc>
              <a:spcBef>
                <a:spcPts val="0"/>
              </a:spcBef>
              <a:spcAft>
                <a:spcPts val="0"/>
              </a:spcAft>
              <a:buNone/>
            </a:pPr>
            <a:endParaRPr lang="en-US" altLang="uk-UA" sz="1300" dirty="0">
              <a:solidFill>
                <a:srgbClr val="002949"/>
              </a:solidFill>
            </a:endParaRPr>
          </a:p>
        </p:txBody>
      </p:sp>
      <p:sp>
        <p:nvSpPr>
          <p:cNvPr id="4" name="Сувій: горизонтальний 3">
            <a:extLst>
              <a:ext uri="{FF2B5EF4-FFF2-40B4-BE49-F238E27FC236}">
                <a16:creationId xmlns:a16="http://schemas.microsoft.com/office/drawing/2014/main" id="{0506264A-CA60-1228-9A4D-4409394511AB}"/>
              </a:ext>
            </a:extLst>
          </p:cNvPr>
          <p:cNvSpPr/>
          <p:nvPr/>
        </p:nvSpPr>
        <p:spPr>
          <a:xfrm>
            <a:off x="780176" y="210312"/>
            <a:ext cx="9873934" cy="406452"/>
          </a:xfrm>
          <a:prstGeom prst="horizontalScroll">
            <a:avLst>
              <a:gd name="adj" fmla="val 25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80340"/>
            <a:r>
              <a:rPr lang="uk-UA" sz="2400" dirty="0">
                <a:solidFill>
                  <a:srgbClr val="004E9E"/>
                </a:solidFill>
                <a:effectLst/>
                <a:latin typeface="Roboto Condensed Light" panose="02000000000000000000" pitchFamily="2" charset="0"/>
                <a:ea typeface="Roboto Condensed Light" panose="02000000000000000000" pitchFamily="2" charset="0"/>
              </a:rPr>
              <a:t>ДОДАТКОВІ ДЖЕРЕЛА</a:t>
            </a:r>
          </a:p>
        </p:txBody>
      </p:sp>
      <p:sp>
        <p:nvSpPr>
          <p:cNvPr id="5" name="Text Placeholder 2">
            <a:extLst>
              <a:ext uri="{FF2B5EF4-FFF2-40B4-BE49-F238E27FC236}">
                <a16:creationId xmlns:a16="http://schemas.microsoft.com/office/drawing/2014/main" id="{2DE07478-08E0-39ED-2AB9-B99B5D34639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sp>
        <p:nvSpPr>
          <p:cNvPr id="6" name="Slide Number Placeholder 3">
            <a:extLst>
              <a:ext uri="{FF2B5EF4-FFF2-40B4-BE49-F238E27FC236}">
                <a16:creationId xmlns:a16="http://schemas.microsoft.com/office/drawing/2014/main" id="{563E06CB-6092-36E9-3C6A-1B4FF6B9C18F}"/>
              </a:ext>
            </a:extLst>
          </p:cNvPr>
          <p:cNvSpPr>
            <a:spLocks noGrp="1"/>
          </p:cNvSpPr>
          <p:nvPr>
            <p:ph type="sldNum" sz="quarter" idx="12"/>
          </p:nvPr>
        </p:nvSpPr>
        <p:spPr>
          <a:xfrm>
            <a:off x="9267351" y="5995665"/>
            <a:ext cx="2404944" cy="402652"/>
          </a:xfrm>
        </p:spPr>
        <p:txBody>
          <a:bodyPr/>
          <a:lstStyle/>
          <a:p>
            <a:fld id="{0028107A-3699-427E-AA78-C770AD5EC5EB}" type="slidenum">
              <a:rPr lang="uk-UA" sz="1400" smtClean="0">
                <a:solidFill>
                  <a:srgbClr val="002949"/>
                </a:solidFill>
              </a:rPr>
              <a:t>28</a:t>
            </a:fld>
            <a:endParaRPr lang="en-US" sz="1400" dirty="0">
              <a:solidFill>
                <a:srgbClr val="002949"/>
              </a:solidFill>
            </a:endParaRPr>
          </a:p>
        </p:txBody>
      </p:sp>
      <p:cxnSp>
        <p:nvCxnSpPr>
          <p:cNvPr id="7" name="Прямая соединительная линия 6">
            <a:extLst>
              <a:ext uri="{FF2B5EF4-FFF2-40B4-BE49-F238E27FC236}">
                <a16:creationId xmlns:a16="http://schemas.microsoft.com/office/drawing/2014/main" id="{EF77FF37-91C3-30E3-2BE3-BEC355FD7E70}"/>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8" name="Text Placeholder 2">
            <a:extLst>
              <a:ext uri="{FF2B5EF4-FFF2-40B4-BE49-F238E27FC236}">
                <a16:creationId xmlns:a16="http://schemas.microsoft.com/office/drawing/2014/main" id="{53015FB7-0082-4B91-F218-B1310B023C9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uk-UA" altLang="uk-UA" dirty="0">
              <a:solidFill>
                <a:srgbClr val="002949"/>
              </a:solidFill>
            </a:endParaRPr>
          </a:p>
        </p:txBody>
      </p:sp>
    </p:spTree>
    <p:extLst>
      <p:ext uri="{BB962C8B-B14F-4D97-AF65-F5344CB8AC3E}">
        <p14:creationId xmlns:p14="http://schemas.microsoft.com/office/powerpoint/2010/main" val="1320703601"/>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5"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587375" y="584200"/>
            <a:ext cx="1232064" cy="1510617"/>
          </a:xfrm>
          <a:prstGeom prst="rect">
            <a:avLst/>
          </a:prstGeom>
        </p:spPr>
      </p:pic>
      <p:sp>
        <p:nvSpPr>
          <p:cNvPr id="6"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482525" y="5569506"/>
            <a:ext cx="493328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Дякую за увагу</a:t>
            </a:r>
            <a:r>
              <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a:t>
            </a:r>
            <a:endPar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cxnSp>
        <p:nvCxnSpPr>
          <p:cNvPr id="7" name="Пряма сполучна лінія 2">
            <a:extLst>
              <a:ext uri="{FF2B5EF4-FFF2-40B4-BE49-F238E27FC236}">
                <a16:creationId xmlns:a16="http://schemas.microsoft.com/office/drawing/2014/main" id="{89431B16-B8A7-4491-BBE3-19389F18F114}"/>
              </a:ext>
            </a:extLst>
          </p:cNvPr>
          <p:cNvCxnSpPr>
            <a:cxnSpLocks/>
          </p:cNvCxnSpPr>
          <p:nvPr/>
        </p:nvCxnSpPr>
        <p:spPr>
          <a:xfrm>
            <a:off x="587375" y="5477773"/>
            <a:ext cx="90716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Місце для номера слайда 1">
            <a:extLst>
              <a:ext uri="{FF2B5EF4-FFF2-40B4-BE49-F238E27FC236}">
                <a16:creationId xmlns:a16="http://schemas.microsoft.com/office/drawing/2014/main" id="{5AE18610-062B-FEA4-3C53-2BB8686D94BF}"/>
              </a:ext>
            </a:extLst>
          </p:cNvPr>
          <p:cNvSpPr>
            <a:spLocks noGrp="1"/>
          </p:cNvSpPr>
          <p:nvPr>
            <p:ph type="sldNum" sz="quarter" idx="12"/>
          </p:nvPr>
        </p:nvSpPr>
        <p:spPr/>
        <p:txBody>
          <a:bodyPr/>
          <a:lstStyle/>
          <a:p>
            <a:pPr>
              <a:defRPr/>
            </a:pPr>
            <a:fld id="{AF12A4B8-FBE2-42FD-8F7C-E331D756A450}" type="slidenum">
              <a:rPr lang="uk-UA" altLang="uk-UA" smtClean="0">
                <a:solidFill>
                  <a:srgbClr val="002949"/>
                </a:solidFill>
              </a:rPr>
              <a:pPr>
                <a:defRPr/>
              </a:pPr>
              <a:t>29</a:t>
            </a:fld>
            <a:endParaRPr lang="uk-UA" altLang="uk-UA" dirty="0">
              <a:solidFill>
                <a:srgbClr val="00294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7"/>
            <a:ext cx="10515600" cy="695156"/>
          </a:xfrm>
        </p:spPr>
        <p:txBody>
          <a:bodyPr/>
          <a:lstStyle/>
          <a:p>
            <a:pPr algn="ctr"/>
            <a:r>
              <a:rPr lang="uk-UA" sz="3600" b="1" dirty="0" smtClean="0">
                <a:solidFill>
                  <a:srgbClr val="004E9E"/>
                </a:solidFill>
                <a:ea typeface="Roboto Condensed Light" panose="02000000000000000000" pitchFamily="2" charset="0"/>
                <a:cs typeface="Times New Roman" panose="02020603050405020304" pitchFamily="18" charset="0"/>
              </a:rPr>
              <a:t/>
            </a:r>
            <a:br>
              <a:rPr lang="uk-UA" sz="3600" b="1" dirty="0" smtClean="0">
                <a:solidFill>
                  <a:srgbClr val="004E9E"/>
                </a:solidFill>
                <a:ea typeface="Roboto Condensed Light" panose="02000000000000000000" pitchFamily="2" charset="0"/>
                <a:cs typeface="Times New Roman" panose="02020603050405020304" pitchFamily="18" charset="0"/>
              </a:rPr>
            </a:br>
            <a:r>
              <a:rPr lang="uk-UA" sz="3600" b="1" dirty="0" smtClean="0">
                <a:solidFill>
                  <a:srgbClr val="004E9E"/>
                </a:solidFill>
                <a:ea typeface="Roboto Condensed Light" panose="02000000000000000000" pitchFamily="2" charset="0"/>
                <a:cs typeface="Times New Roman" panose="02020603050405020304" pitchFamily="18" charset="0"/>
              </a:rPr>
              <a:t>КОНСТИТУЦІЯ УКРАЇНИ </a:t>
            </a:r>
            <a:r>
              <a:rPr lang="uk-UA" sz="3600" b="1" dirty="0">
                <a:solidFill>
                  <a:srgbClr val="004E9E"/>
                </a:solidFill>
                <a:ea typeface="Roboto Condensed Light" panose="02000000000000000000" pitchFamily="2" charset="0"/>
                <a:cs typeface="Times New Roman" panose="02020603050405020304" pitchFamily="18" charset="0"/>
              </a:rPr>
              <a:t/>
            </a:r>
            <a:br>
              <a:rPr lang="uk-UA" sz="3600" b="1" dirty="0">
                <a:solidFill>
                  <a:srgbClr val="004E9E"/>
                </a:solidFill>
                <a:ea typeface="Roboto Condensed Light" panose="02000000000000000000" pitchFamily="2" charset="0"/>
                <a:cs typeface="Times New Roman" panose="02020603050405020304" pitchFamily="18" charset="0"/>
              </a:rPr>
            </a:b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099308"/>
            <a:ext cx="11395494" cy="4765470"/>
          </a:xfrm>
        </p:spPr>
        <p:txBody>
          <a:bodyPr/>
          <a:lstStyle/>
          <a:p>
            <a:pPr indent="0" algn="just">
              <a:lnSpc>
                <a:spcPct val="100000"/>
              </a:lnSpc>
              <a:spcBef>
                <a:spcPts val="0"/>
              </a:spcBef>
              <a:spcAft>
                <a:spcPts val="0"/>
              </a:spcAft>
              <a:buNone/>
            </a:pPr>
            <a:r>
              <a:rPr lang="uk-UA" sz="3200" dirty="0" smtClean="0"/>
              <a:t>Стаття 124. </a:t>
            </a:r>
          </a:p>
          <a:p>
            <a:pPr indent="0" algn="just">
              <a:lnSpc>
                <a:spcPct val="100000"/>
              </a:lnSpc>
              <a:spcBef>
                <a:spcPts val="0"/>
              </a:spcBef>
              <a:spcAft>
                <a:spcPts val="0"/>
              </a:spcAft>
              <a:buNone/>
            </a:pPr>
            <a:r>
              <a:rPr lang="uk-UA" sz="3200" dirty="0" smtClean="0"/>
              <a:t>Правосуддя в Україні здійснюють виключно суди.</a:t>
            </a:r>
          </a:p>
          <a:p>
            <a:pPr indent="0" algn="just">
              <a:lnSpc>
                <a:spcPct val="100000"/>
              </a:lnSpc>
              <a:spcBef>
                <a:spcPts val="0"/>
              </a:spcBef>
              <a:spcAft>
                <a:spcPts val="0"/>
              </a:spcAft>
              <a:buNone/>
            </a:pPr>
            <a:r>
              <a:rPr lang="uk-UA" sz="3200" dirty="0" smtClean="0"/>
              <a:t>Делегування функцій судів, а також привласнення цих функцій іншими органами чи посадовими особами не допускаються.</a:t>
            </a:r>
          </a:p>
          <a:p>
            <a:pPr indent="0" algn="just">
              <a:lnSpc>
                <a:spcPct val="100000"/>
              </a:lnSpc>
              <a:spcBef>
                <a:spcPts val="0"/>
              </a:spcBef>
              <a:spcAft>
                <a:spcPts val="0"/>
              </a:spcAft>
              <a:buNone/>
            </a:pPr>
            <a:r>
              <a:rPr lang="uk-UA" sz="3200" dirty="0" smtClean="0"/>
              <a:t>Юрисдикція судів поширюється на будь-який юридичний спір та будь-яке кримінальне обвинувачення. У передбачених законом випадках суди розглядають також інші справи.</a:t>
            </a:r>
          </a:p>
          <a:p>
            <a:pPr indent="0" algn="just">
              <a:lnSpc>
                <a:spcPct val="100000"/>
              </a:lnSpc>
              <a:spcBef>
                <a:spcPts val="0"/>
              </a:spcBef>
              <a:spcAft>
                <a:spcPts val="0"/>
              </a:spcAft>
              <a:buNone/>
            </a:pPr>
            <a:r>
              <a:rPr lang="uk-UA" sz="3200" dirty="0" smtClean="0"/>
              <a:t>Законом може бути визначений обов’язковий </a:t>
            </a:r>
            <a:r>
              <a:rPr lang="uk-UA" sz="3200" b="1" dirty="0" smtClean="0"/>
              <a:t>досудовий порядок урегулювання спору</a:t>
            </a:r>
            <a:r>
              <a:rPr lang="uk-UA" sz="3200" dirty="0" smtClean="0"/>
              <a:t>.</a:t>
            </a:r>
            <a:endParaRPr lang="uk-UA" sz="3200"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3</a:t>
            </a:fld>
            <a:endParaRPr lang="en-US" sz="1400" dirty="0">
              <a:solidFill>
                <a:srgbClr val="002949"/>
              </a:solidFill>
            </a:endParaRPr>
          </a:p>
        </p:txBody>
      </p:sp>
    </p:spTree>
    <p:extLst>
      <p:ext uri="{BB962C8B-B14F-4D97-AF65-F5344CB8AC3E}">
        <p14:creationId xmlns:p14="http://schemas.microsoft.com/office/powerpoint/2010/main" val="430830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7"/>
            <a:ext cx="10515600" cy="1403996"/>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Annex III: High-Risk AI Systems Referred to in Article 6(2). EU Artificial Intelligence Act </a:t>
            </a:r>
            <a:r>
              <a:rPr lang="uk-UA" sz="3200" b="1" dirty="0" smtClean="0">
                <a:solidFill>
                  <a:srgbClr val="004E9E"/>
                </a:solidFill>
                <a:ea typeface="Roboto Condensed Light" panose="02000000000000000000" pitchFamily="2" charset="0"/>
                <a:cs typeface="Times New Roman" panose="02020603050405020304" pitchFamily="18" charset="0"/>
              </a:rPr>
              <a:t/>
            </a:r>
            <a:br>
              <a:rPr lang="uk-UA" sz="3200" b="1" dirty="0" smtClean="0">
                <a:solidFill>
                  <a:srgbClr val="004E9E"/>
                </a:solidFill>
                <a:ea typeface="Roboto Condensed Light" panose="02000000000000000000" pitchFamily="2" charset="0"/>
                <a:cs typeface="Times New Roman" panose="02020603050405020304" pitchFamily="18" charset="0"/>
              </a:rPr>
            </a:br>
            <a:r>
              <a:rPr lang="en-US" sz="1800" b="1" dirty="0" smtClean="0">
                <a:solidFill>
                  <a:srgbClr val="004E9E"/>
                </a:solidFill>
                <a:ea typeface="Roboto Condensed Light" panose="02000000000000000000" pitchFamily="2" charset="0"/>
                <a:cs typeface="Times New Roman" panose="02020603050405020304" pitchFamily="18" charset="0"/>
                <a:hlinkClick r:id="rId2"/>
              </a:rPr>
              <a:t>https</a:t>
            </a:r>
            <a:r>
              <a:rPr lang="en-US" sz="1800" b="1" dirty="0">
                <a:solidFill>
                  <a:srgbClr val="004E9E"/>
                </a:solidFill>
                <a:ea typeface="Roboto Condensed Light" panose="02000000000000000000" pitchFamily="2" charset="0"/>
                <a:cs typeface="Times New Roman" panose="02020603050405020304" pitchFamily="18" charset="0"/>
                <a:hlinkClick r:id="rId2"/>
              </a:rPr>
              <a:t>://</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artificialintelligenceact.eu/annex/3</a:t>
            </a:r>
            <a:r>
              <a:rPr lang="uk-UA" sz="1800" b="1" dirty="0" smtClean="0">
                <a:solidFill>
                  <a:srgbClr val="004E9E"/>
                </a:solidFill>
                <a:ea typeface="Roboto Condensed Light" panose="02000000000000000000" pitchFamily="2" charset="0"/>
                <a:cs typeface="Times New Roman" panose="02020603050405020304" pitchFamily="18" charset="0"/>
              </a:rPr>
              <a:t> </a:t>
            </a:r>
            <a:endParaRPr lang="uk-UA"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808148"/>
            <a:ext cx="11395494" cy="3867438"/>
          </a:xfrm>
        </p:spPr>
        <p:txBody>
          <a:bodyPr/>
          <a:lstStyle/>
          <a:p>
            <a:pPr indent="0" algn="just">
              <a:lnSpc>
                <a:spcPct val="100000"/>
              </a:lnSpc>
              <a:spcBef>
                <a:spcPts val="0"/>
              </a:spcBef>
              <a:spcAft>
                <a:spcPts val="0"/>
              </a:spcAft>
              <a:buNone/>
            </a:pPr>
            <a:r>
              <a:rPr lang="uk-UA" sz="2700" dirty="0" smtClean="0"/>
              <a:t>До високоризикових належать системи ШІ, призначені для використання судовим органом або від його імені з метою допомоги у дослідженні й тлумаченні фактів і права та застосуванні права до конкретних обставин. До цієї ж категорії належать системи ШІ, які використовуються подібним чином в альтернативному вирішенні спорів.</a:t>
            </a:r>
          </a:p>
          <a:p>
            <a:pPr indent="0" algn="just">
              <a:lnSpc>
                <a:spcPct val="100000"/>
              </a:lnSpc>
              <a:spcBef>
                <a:spcPts val="0"/>
              </a:spcBef>
              <a:spcAft>
                <a:spcPts val="0"/>
              </a:spcAft>
              <a:buNone/>
            </a:pPr>
            <a:r>
              <a:rPr lang="uk-UA" sz="2700" i="1" dirty="0" smtClean="0"/>
              <a:t>ШІ в ODR або досудовому врегулюванні не є звичайним цифровим сервісом, якщо він допомагає застосовувати право до конкретного спору. Така система потребує підвищених гарантій прозорості, людського контролю, якості даних і захисту сторін.</a:t>
            </a:r>
            <a:endParaRPr lang="uk-UA" sz="2700" i="1"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4</a:t>
            </a:fld>
            <a:endParaRPr lang="en-US" sz="1400" dirty="0">
              <a:solidFill>
                <a:srgbClr val="002949"/>
              </a:solidFill>
            </a:endParaRPr>
          </a:p>
        </p:txBody>
      </p:sp>
    </p:spTree>
    <p:extLst>
      <p:ext uri="{BB962C8B-B14F-4D97-AF65-F5344CB8AC3E}">
        <p14:creationId xmlns:p14="http://schemas.microsoft.com/office/powerpoint/2010/main" val="746748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482856" y="377506"/>
            <a:ext cx="11240442" cy="1151749"/>
          </a:xfrm>
        </p:spPr>
        <p:txBody>
          <a:bodyPr/>
          <a:lstStyle/>
          <a:p>
            <a:pPr algn="ctr"/>
            <a:r>
              <a:rPr lang="en-US" sz="2900" b="1" dirty="0">
                <a:solidFill>
                  <a:srgbClr val="004E9E"/>
                </a:solidFill>
                <a:ea typeface="Roboto Condensed Light" panose="02000000000000000000" pitchFamily="2" charset="0"/>
                <a:cs typeface="Times New Roman" panose="02020603050405020304" pitchFamily="18" charset="0"/>
              </a:rPr>
              <a:t>Draft Guidelines on the implementation of the transparency obligations for certain AI systems under Article 50 of Regulation (EU) 2024/1689 (the ‘AI Act</a:t>
            </a:r>
            <a:r>
              <a:rPr lang="en-US" sz="2900" b="1" dirty="0" smtClean="0">
                <a:solidFill>
                  <a:srgbClr val="004E9E"/>
                </a:solidFill>
                <a:ea typeface="Roboto Condensed Light" panose="02000000000000000000" pitchFamily="2" charset="0"/>
                <a:cs typeface="Times New Roman" panose="02020603050405020304" pitchFamily="18" charset="0"/>
              </a:rPr>
              <a:t>’)</a:t>
            </a:r>
            <a:r>
              <a:rPr lang="en-US" sz="3000" b="1" dirty="0">
                <a:solidFill>
                  <a:srgbClr val="004E9E"/>
                </a:solidFill>
                <a:ea typeface="Roboto Condensed Light" panose="02000000000000000000" pitchFamily="2" charset="0"/>
                <a:cs typeface="Times New Roman" panose="02020603050405020304" pitchFamily="18" charset="0"/>
              </a:rPr>
              <a:t/>
            </a:r>
            <a:br>
              <a:rPr lang="en-US" sz="3000" b="1" dirty="0">
                <a:solidFill>
                  <a:srgbClr val="004E9E"/>
                </a:solidFill>
                <a:ea typeface="Roboto Condensed Light" panose="02000000000000000000" pitchFamily="2" charset="0"/>
                <a:cs typeface="Times New Roman" panose="02020603050405020304" pitchFamily="18" charset="0"/>
              </a:rPr>
            </a:br>
            <a:r>
              <a:rPr lang="en-US" sz="1400" b="1" dirty="0">
                <a:solidFill>
                  <a:srgbClr val="004E9E"/>
                </a:solidFill>
                <a:ea typeface="Roboto Condensed Light" panose="02000000000000000000" pitchFamily="2" charset="0"/>
                <a:cs typeface="Times New Roman" panose="02020603050405020304" pitchFamily="18" charset="0"/>
                <a:hlinkClick r:id="rId2"/>
              </a:rPr>
              <a:t>https://</a:t>
            </a:r>
            <a:r>
              <a:rPr lang="en-US" sz="1400" b="1" dirty="0" smtClean="0">
                <a:solidFill>
                  <a:srgbClr val="004E9E"/>
                </a:solidFill>
                <a:ea typeface="Roboto Condensed Light" panose="02000000000000000000" pitchFamily="2" charset="0"/>
                <a:cs typeface="Times New Roman" panose="02020603050405020304" pitchFamily="18" charset="0"/>
                <a:hlinkClick r:id="rId2"/>
              </a:rPr>
              <a:t>digital-strategy.ec.europa.eu/en/library/draft-guidelines-implementation-transparency-obligations-certain-ai-systems-under-article-50-ai-act</a:t>
            </a:r>
            <a:r>
              <a:rPr lang="uk-UA" sz="1400" b="1" dirty="0" smtClean="0">
                <a:solidFill>
                  <a:srgbClr val="004E9E"/>
                </a:solidFill>
                <a:ea typeface="Roboto Condensed Light" panose="02000000000000000000" pitchFamily="2" charset="0"/>
                <a:cs typeface="Times New Roman" panose="02020603050405020304" pitchFamily="18" charset="0"/>
              </a:rPr>
              <a:t> </a:t>
            </a:r>
            <a:endParaRPr lang="en-US" sz="14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555900"/>
            <a:ext cx="11395494" cy="4308878"/>
          </a:xfrm>
        </p:spPr>
        <p:txBody>
          <a:bodyPr/>
          <a:lstStyle/>
          <a:p>
            <a:pPr indent="0" algn="just">
              <a:lnSpc>
                <a:spcPct val="100000"/>
              </a:lnSpc>
              <a:spcBef>
                <a:spcPts val="0"/>
              </a:spcBef>
              <a:spcAft>
                <a:spcPts val="0"/>
              </a:spcAft>
              <a:buNone/>
            </a:pPr>
            <a:r>
              <a:rPr lang="uk-UA" sz="2700" dirty="0" smtClean="0"/>
              <a:t>Використання генеративного ШІ в судових системах має ґрунтуватися на принципах прозорості, пояснюваності алгоритмічних міркувань, правової визначеності та ефективного людського нагляду.</a:t>
            </a:r>
          </a:p>
          <a:p>
            <a:pPr indent="0" algn="just">
              <a:lnSpc>
                <a:spcPct val="100000"/>
              </a:lnSpc>
              <a:spcBef>
                <a:spcPts val="0"/>
              </a:spcBef>
              <a:spcAft>
                <a:spcPts val="0"/>
              </a:spcAft>
              <a:buNone/>
            </a:pPr>
            <a:endParaRPr lang="uk-UA" sz="600" dirty="0" smtClean="0"/>
          </a:p>
          <a:p>
            <a:pPr indent="0" algn="just">
              <a:lnSpc>
                <a:spcPct val="100000"/>
              </a:lnSpc>
              <a:spcBef>
                <a:spcPts val="0"/>
              </a:spcBef>
              <a:spcAft>
                <a:spcPts val="0"/>
              </a:spcAft>
              <a:buNone/>
            </a:pPr>
            <a:r>
              <a:rPr lang="uk-UA" sz="2700" i="1" dirty="0" smtClean="0"/>
              <a:t>Коли ШІ пропонує сторонам варіант мирової угоди або прогнозує перспективи судового розгляду, така рекомендація повинна бути повністю прозорою. Користувачам має бути зрозуміло: на яких даних ґрунтується висновок, які правові критерії враховано та які обмеження має цей результат. «Непояснюваний ШІ» (ефект чорної скриньки) у досудовому врегулюванні створює ризик прихованого процедурного примусу, особливо щодо слабшої сторони спору.</a:t>
            </a: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5</a:t>
            </a:fld>
            <a:endParaRPr lang="en-US" sz="1400" dirty="0">
              <a:solidFill>
                <a:srgbClr val="002949"/>
              </a:solidFill>
            </a:endParaRPr>
          </a:p>
        </p:txBody>
      </p:sp>
    </p:spTree>
    <p:extLst>
      <p:ext uri="{BB962C8B-B14F-4D97-AF65-F5344CB8AC3E}">
        <p14:creationId xmlns:p14="http://schemas.microsoft.com/office/powerpoint/2010/main" val="3828351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79" y="377506"/>
            <a:ext cx="10896415" cy="1325170"/>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The Human Line: Safeguarding Rights and Democracy in the AI </a:t>
            </a:r>
            <a:r>
              <a:rPr lang="en-US" sz="3200" b="1" dirty="0" smtClean="0">
                <a:solidFill>
                  <a:srgbClr val="004E9E"/>
                </a:solidFill>
                <a:ea typeface="Roboto Condensed Light" panose="02000000000000000000" pitchFamily="2" charset="0"/>
                <a:cs typeface="Times New Roman" panose="02020603050405020304" pitchFamily="18" charset="0"/>
              </a:rPr>
              <a:t>Era: </a:t>
            </a:r>
            <a:r>
              <a:rPr lang="en-US" sz="3200" b="1" dirty="0">
                <a:solidFill>
                  <a:srgbClr val="004E9E"/>
                </a:solidFill>
                <a:ea typeface="Roboto Condensed Light" panose="02000000000000000000" pitchFamily="2" charset="0"/>
                <a:cs typeface="Times New Roman" panose="02020603050405020304" pitchFamily="18" charset="0"/>
              </a:rPr>
              <a:t>meeting report</a:t>
            </a:r>
            <a:br>
              <a:rPr lang="en-US" sz="3200" b="1" dirty="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rm.coe.int/commhr-2025-57-the-human-line-safeguarding-rights-and-democracy-in-the/1680b6a8fd</a:t>
            </a:r>
            <a:r>
              <a:rPr lang="uk-UA" sz="1800" b="1" dirty="0" smtClean="0">
                <a:solidFill>
                  <a:srgbClr val="004E9E"/>
                </a:solidFill>
                <a:ea typeface="Roboto Condensed Light" panose="02000000000000000000" pitchFamily="2" charset="0"/>
                <a:cs typeface="Times New Roman" panose="02020603050405020304" pitchFamily="18" charset="0"/>
              </a:rPr>
              <a:t>  </a:t>
            </a:r>
            <a:endParaRPr lang="en-US" sz="18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844566"/>
            <a:ext cx="11395494" cy="4020211"/>
          </a:xfrm>
        </p:spPr>
        <p:txBody>
          <a:bodyPr/>
          <a:lstStyle/>
          <a:p>
            <a:pPr indent="0" algn="just">
              <a:lnSpc>
                <a:spcPct val="100000"/>
              </a:lnSpc>
              <a:spcBef>
                <a:spcPts val="0"/>
              </a:spcBef>
              <a:spcAft>
                <a:spcPts val="0"/>
              </a:spcAft>
              <a:buNone/>
            </a:pPr>
            <a:r>
              <a:rPr lang="uk-UA" sz="2600" dirty="0"/>
              <a:t>Непрозоре використання ШІ створює фундаментальний виклик: відсутність пояснюваності може призвести до відсутності можливості оскарження, що перешкоджає доступу до правосуддя та праву на ефективний засіб захисту. Особи завжди повинні мати право оскаржити рішення, ухвалені машинами, а людський нагляд залишається ключовим для безпечного використання ШІ</a:t>
            </a:r>
            <a:r>
              <a:rPr lang="uk-UA" sz="2600" dirty="0" smtClean="0"/>
              <a:t>.</a:t>
            </a:r>
          </a:p>
          <a:p>
            <a:pPr indent="0" algn="just">
              <a:lnSpc>
                <a:spcPct val="100000"/>
              </a:lnSpc>
              <a:spcBef>
                <a:spcPts val="0"/>
              </a:spcBef>
              <a:spcAft>
                <a:spcPts val="0"/>
              </a:spcAft>
              <a:buNone/>
            </a:pPr>
            <a:endParaRPr lang="uk-UA" sz="1200" dirty="0"/>
          </a:p>
          <a:p>
            <a:pPr indent="0" algn="just">
              <a:lnSpc>
                <a:spcPct val="100000"/>
              </a:lnSpc>
              <a:spcBef>
                <a:spcPts val="0"/>
              </a:spcBef>
              <a:spcAft>
                <a:spcPts val="0"/>
              </a:spcAft>
              <a:buNone/>
            </a:pPr>
            <a:r>
              <a:rPr lang="uk-UA" sz="2600" i="1" dirty="0"/>
              <a:t>Для досудового врегулювання спорів це означає, що ШІ не може бути «чорною скринькою», яка непомітно впливає на позицію сторін або результат примирення. Будь-яка рекомендація чи оцінка ШІ має бути зрозумілою, перевірюваною та підконтрольною людині</a:t>
            </a:r>
            <a:r>
              <a:rPr lang="uk-UA" sz="2600" i="1" dirty="0" smtClean="0"/>
              <a:t>.</a:t>
            </a:r>
            <a:endParaRPr lang="uk-UA" sz="2600" i="1"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6</a:t>
            </a:fld>
            <a:endParaRPr lang="en-US" sz="1400" dirty="0">
              <a:solidFill>
                <a:srgbClr val="002949"/>
              </a:solidFill>
            </a:endParaRPr>
          </a:p>
        </p:txBody>
      </p:sp>
    </p:spTree>
    <p:extLst>
      <p:ext uri="{BB962C8B-B14F-4D97-AF65-F5344CB8AC3E}">
        <p14:creationId xmlns:p14="http://schemas.microsoft.com/office/powerpoint/2010/main" val="1817795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515600" cy="1136571"/>
          </a:xfrm>
        </p:spPr>
        <p:txBody>
          <a:bodyPr/>
          <a:lstStyle/>
          <a:p>
            <a:pPr algn="ctr"/>
            <a:r>
              <a:rPr lang="en-US" sz="3000" b="1" dirty="0">
                <a:solidFill>
                  <a:srgbClr val="004E9E"/>
                </a:solidFill>
                <a:ea typeface="Roboto Condensed Light" panose="02000000000000000000" pitchFamily="2" charset="0"/>
                <a:cs typeface="Times New Roman" panose="02020603050405020304" pitchFamily="18" charset="0"/>
              </a:rPr>
              <a:t>HUDERIA - Methodology and Model: Human Rights, Democracy and the Rule of Law Impact Assessment of Artificial Intelligence Systems</a:t>
            </a:r>
            <a:r>
              <a:rPr lang="en-US" sz="3600" b="1" dirty="0">
                <a:solidFill>
                  <a:srgbClr val="004E9E"/>
                </a:solidFill>
                <a:ea typeface="Roboto Condensed Light" panose="02000000000000000000" pitchFamily="2" charset="0"/>
                <a:cs typeface="Times New Roman" panose="02020603050405020304" pitchFamily="18" charset="0"/>
              </a:rPr>
              <a:t> </a:t>
            </a:r>
            <a:r>
              <a:rPr lang="en-US" sz="1400" b="1" dirty="0">
                <a:solidFill>
                  <a:srgbClr val="004E9E"/>
                </a:solidFill>
                <a:ea typeface="Roboto Condensed Light" panose="02000000000000000000" pitchFamily="2" charset="0"/>
                <a:cs typeface="Times New Roman" panose="02020603050405020304" pitchFamily="18" charset="0"/>
                <a:hlinkClick r:id="rId2"/>
              </a:rPr>
              <a:t>https://</a:t>
            </a:r>
            <a:r>
              <a:rPr lang="en-US" sz="1400" b="1" dirty="0" smtClean="0">
                <a:solidFill>
                  <a:srgbClr val="004E9E"/>
                </a:solidFill>
                <a:ea typeface="Roboto Condensed Light" panose="02000000000000000000" pitchFamily="2" charset="0"/>
                <a:cs typeface="Times New Roman" panose="02020603050405020304" pitchFamily="18" charset="0"/>
                <a:hlinkClick r:id="rId2"/>
              </a:rPr>
              <a:t>rm.coe.int/huderia-methodology-and-model-adopted-provisional-version-2026/48802ac001</a:t>
            </a:r>
            <a:r>
              <a:rPr lang="uk-UA" sz="1400" b="1" dirty="0" smtClean="0">
                <a:solidFill>
                  <a:srgbClr val="004E9E"/>
                </a:solidFill>
                <a:ea typeface="Roboto Condensed Light" panose="02000000000000000000" pitchFamily="2" charset="0"/>
                <a:cs typeface="Times New Roman" panose="02020603050405020304" pitchFamily="18" charset="0"/>
              </a:rPr>
              <a:t> </a:t>
            </a:r>
            <a:r>
              <a:rPr lang="en-US" sz="1400" b="1" dirty="0" smtClean="0">
                <a:solidFill>
                  <a:srgbClr val="004E9E"/>
                </a:solidFill>
                <a:ea typeface="Roboto Condensed Light" panose="02000000000000000000" pitchFamily="2" charset="0"/>
                <a:cs typeface="Times New Roman" panose="02020603050405020304" pitchFamily="18" charset="0"/>
              </a:rPr>
              <a:t> </a:t>
            </a:r>
            <a:r>
              <a:rPr lang="uk-UA" sz="1400" b="1" dirty="0" smtClean="0">
                <a:solidFill>
                  <a:srgbClr val="004E9E"/>
                </a:solidFill>
                <a:ea typeface="Roboto Condensed Light" panose="02000000000000000000" pitchFamily="2" charset="0"/>
                <a:cs typeface="Times New Roman" panose="02020603050405020304" pitchFamily="18" charset="0"/>
              </a:rPr>
              <a:t> </a:t>
            </a:r>
            <a:endParaRPr lang="uk-UA" sz="1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554588"/>
            <a:ext cx="11395494" cy="4310190"/>
          </a:xfrm>
        </p:spPr>
        <p:txBody>
          <a:bodyPr/>
          <a:lstStyle/>
          <a:p>
            <a:pPr indent="0" algn="just">
              <a:lnSpc>
                <a:spcPct val="100000"/>
              </a:lnSpc>
              <a:spcBef>
                <a:spcPts val="0"/>
              </a:spcBef>
              <a:spcAft>
                <a:spcPts val="0"/>
              </a:spcAft>
              <a:buNone/>
            </a:pPr>
            <a:r>
              <a:rPr lang="en-US" sz="2700" dirty="0"/>
              <a:t>HUDERIA </a:t>
            </a:r>
            <a:r>
              <a:rPr lang="uk-UA" sz="2700" dirty="0"/>
              <a:t>пропонує структурований підхід до оцінки ризиків і впливу систем ШІ, спеціально орієнтований на захист і просування прав людини, демократії та верховенства права. Вона допомагає публічним і приватним суб’єктам виявляти та усувати ризики й впливи протягом усього життєвого циклу ШІ-систем.</a:t>
            </a:r>
          </a:p>
          <a:p>
            <a:pPr indent="0" algn="just">
              <a:lnSpc>
                <a:spcPct val="100000"/>
              </a:lnSpc>
              <a:spcBef>
                <a:spcPts val="0"/>
              </a:spcBef>
              <a:spcAft>
                <a:spcPts val="0"/>
              </a:spcAft>
              <a:buNone/>
            </a:pPr>
            <a:r>
              <a:rPr lang="uk-UA" sz="2700" i="1" dirty="0"/>
              <a:t>Для досудового врегулювання спорів це означає, що ШІ-платформа має оцінюватися ще до впровадження: кого вона може зачепити, які права обмежити, чи не посилить нерівність сторін. Такий підхід зміщує акцент із технічної ефективності на правову </a:t>
            </a:r>
            <a:r>
              <a:rPr lang="uk-UA" sz="2700" i="1" dirty="0" smtClean="0"/>
              <a:t>безпеку </a:t>
            </a:r>
            <a:r>
              <a:rPr lang="uk-UA" sz="2700" i="1" dirty="0"/>
              <a:t>і довіру до цифрового правосуддя.</a:t>
            </a: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7</a:t>
            </a:fld>
            <a:endParaRPr lang="en-US" sz="1400" dirty="0">
              <a:solidFill>
                <a:srgbClr val="002949"/>
              </a:solidFill>
            </a:endParaRPr>
          </a:p>
        </p:txBody>
      </p:sp>
    </p:spTree>
    <p:extLst>
      <p:ext uri="{BB962C8B-B14F-4D97-AF65-F5344CB8AC3E}">
        <p14:creationId xmlns:p14="http://schemas.microsoft.com/office/powerpoint/2010/main" val="2750960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7"/>
            <a:ext cx="10515600" cy="1241578"/>
          </a:xfrm>
        </p:spPr>
        <p:txBody>
          <a:bodyPr/>
          <a:lstStyle/>
          <a:p>
            <a:pPr algn="ctr"/>
            <a:r>
              <a:rPr lang="en-US" sz="3400" b="1" dirty="0">
                <a:solidFill>
                  <a:srgbClr val="004E9E"/>
                </a:solidFill>
                <a:ea typeface="Roboto Condensed Light" panose="02000000000000000000" pitchFamily="2" charset="0"/>
                <a:cs typeface="Times New Roman" panose="02020603050405020304" pitchFamily="18" charset="0"/>
              </a:rPr>
              <a:t>OECD. Recommendation of the Council on Artificial Intelligence. OECD Legal Instruments. OECD/LEGAL/0449</a:t>
            </a:r>
            <a:br>
              <a:rPr lang="en-US" sz="3400" b="1" dirty="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legalinstruments.oecd.org/en/instruments/OECD-LEGAL-0449</a:t>
            </a:r>
            <a:r>
              <a:rPr lang="uk-UA" sz="1800" b="1" dirty="0" smtClean="0">
                <a:solidFill>
                  <a:srgbClr val="004E9E"/>
                </a:solidFill>
                <a:ea typeface="Roboto Condensed Light" panose="02000000000000000000" pitchFamily="2" charset="0"/>
                <a:cs typeface="Times New Roman" panose="02020603050405020304" pitchFamily="18" charset="0"/>
              </a:rPr>
              <a:t> </a:t>
            </a:r>
            <a:endParaRPr lang="en-US" sz="18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749972"/>
            <a:ext cx="11395494" cy="4114806"/>
          </a:xfrm>
        </p:spPr>
        <p:txBody>
          <a:bodyPr/>
          <a:lstStyle/>
          <a:p>
            <a:pPr indent="0" algn="just">
              <a:lnSpc>
                <a:spcPct val="100000"/>
              </a:lnSpc>
              <a:spcBef>
                <a:spcPts val="0"/>
              </a:spcBef>
              <a:spcAft>
                <a:spcPts val="0"/>
              </a:spcAft>
              <a:buNone/>
            </a:pPr>
            <a:r>
              <a:rPr lang="uk-UA" sz="2600" dirty="0"/>
              <a:t>Суб’єкти ШІ повинні поважати верховенство права, права людини, демократичні та людиноцентричні цінності протягом усього життєвого циклу системи ШІ. Вони також повинні забезпечувати прозорість і відповідальне розкриття інформації, щоб особи розуміли взаємодію із ШІ, його можливості, обмеження та могли оскаржити результат, який негативно на них впливає.</a:t>
            </a:r>
          </a:p>
          <a:p>
            <a:pPr indent="0" algn="just">
              <a:lnSpc>
                <a:spcPct val="100000"/>
              </a:lnSpc>
              <a:spcBef>
                <a:spcPts val="0"/>
              </a:spcBef>
              <a:spcAft>
                <a:spcPts val="0"/>
              </a:spcAft>
              <a:buNone/>
            </a:pPr>
            <a:r>
              <a:rPr lang="uk-UA" sz="2600" i="1" dirty="0"/>
              <a:t>Для досудового врегулювання спорів це означає, що ШІ-платформа має бути не лише ефективною, а й зрозумілою, контрольованою та підзвітною. Якщо система пропонує правовий висновок, прогноз або варіант угоди, сторона повинна розуміти його походження, межі та мати можливість поставити його під </a:t>
            </a:r>
            <a:r>
              <a:rPr lang="uk-UA" sz="2600" i="1" dirty="0" smtClean="0"/>
              <a:t>сумнів</a:t>
            </a:r>
            <a:r>
              <a:rPr lang="uk-UA" sz="3200" i="1" dirty="0">
                <a:solidFill>
                  <a:srgbClr val="002949"/>
                </a:solidFill>
                <a:ea typeface="Roboto Condensed Light" panose="02000000000000000000" pitchFamily="2" charset="0"/>
              </a:rPr>
              <a:t>.</a:t>
            </a:r>
            <a:endParaRPr lang="uk-UA" sz="2600" i="1"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8</a:t>
            </a:fld>
            <a:endParaRPr lang="en-US" sz="1400" dirty="0">
              <a:solidFill>
                <a:srgbClr val="002949"/>
              </a:solidFill>
            </a:endParaRPr>
          </a:p>
        </p:txBody>
      </p:sp>
    </p:spTree>
    <p:extLst>
      <p:ext uri="{BB962C8B-B14F-4D97-AF65-F5344CB8AC3E}">
        <p14:creationId xmlns:p14="http://schemas.microsoft.com/office/powerpoint/2010/main" val="2137084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205109"/>
          </a:xfrm>
        </p:spPr>
        <p:txBody>
          <a:bodyPr/>
          <a:lstStyle/>
          <a:p>
            <a:pPr algn="ctr"/>
            <a:r>
              <a:rPr lang="en-US" sz="3000" b="1" dirty="0">
                <a:solidFill>
                  <a:srgbClr val="004E9E"/>
                </a:solidFill>
                <a:ea typeface="Roboto Condensed Light" panose="02000000000000000000" pitchFamily="2" charset="0"/>
                <a:cs typeface="Times New Roman" panose="02020603050405020304" pitchFamily="18" charset="0"/>
              </a:rPr>
              <a:t>Opinion № 26 (2023) of CCJE Moving forward: the use of assistive technology in the judiciary</a:t>
            </a:r>
            <a:br>
              <a:rPr lang="en-US" sz="3000" b="1" dirty="0">
                <a:solidFill>
                  <a:srgbClr val="004E9E"/>
                </a:solidFill>
                <a:ea typeface="Roboto Condensed Light" panose="02000000000000000000" pitchFamily="2" charset="0"/>
                <a:cs typeface="Times New Roman" panose="02020603050405020304" pitchFamily="18" charset="0"/>
              </a:rPr>
            </a:br>
            <a:r>
              <a:rPr lang="en-US" sz="1400" b="1" dirty="0">
                <a:solidFill>
                  <a:srgbClr val="004E9E"/>
                </a:solidFill>
                <a:ea typeface="Roboto Condensed Light" panose="02000000000000000000" pitchFamily="2" charset="0"/>
                <a:cs typeface="Times New Roman" panose="02020603050405020304" pitchFamily="18" charset="0"/>
                <a:hlinkClick r:id="rId2"/>
              </a:rPr>
              <a:t>https://rm.coe.int/ccje-opinion-no-26-2023-final/1680adade7</a:t>
            </a:r>
            <a:r>
              <a:rPr lang="uk-UA" sz="1400" b="1" dirty="0">
                <a:solidFill>
                  <a:srgbClr val="004E9E"/>
                </a:solidFill>
                <a:ea typeface="Roboto Condensed Light" panose="02000000000000000000" pitchFamily="2" charset="0"/>
                <a:cs typeface="Times New Roman" panose="02020603050405020304" pitchFamily="18" charset="0"/>
              </a:rPr>
              <a:t> </a:t>
            </a:r>
            <a:r>
              <a:rPr lang="en-US" sz="14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609260"/>
            <a:ext cx="11395494" cy="4255517"/>
          </a:xfrm>
        </p:spPr>
        <p:txBody>
          <a:bodyPr/>
          <a:lstStyle/>
          <a:p>
            <a:pPr indent="0" algn="just">
              <a:lnSpc>
                <a:spcPct val="100000"/>
              </a:lnSpc>
              <a:spcBef>
                <a:spcPts val="0"/>
              </a:spcBef>
              <a:spcAft>
                <a:spcPts val="0"/>
              </a:spcAft>
              <a:buNone/>
            </a:pPr>
            <a:r>
              <a:rPr lang="uk-UA" sz="2200" dirty="0">
                <a:solidFill>
                  <a:srgbClr val="002949"/>
                </a:solidFill>
                <a:ea typeface="Roboto Condensed Light" panose="02000000000000000000" pitchFamily="2" charset="0"/>
              </a:rPr>
              <a:t>Д</a:t>
            </a:r>
            <a:r>
              <a:rPr lang="uk-UA" sz="2200" dirty="0" smtClean="0">
                <a:solidFill>
                  <a:srgbClr val="002949"/>
                </a:solidFill>
                <a:ea typeface="Roboto Condensed Light" panose="02000000000000000000" pitchFamily="2" charset="0"/>
              </a:rPr>
              <a:t>опустимі сфери використання ШІ: </a:t>
            </a:r>
          </a:p>
          <a:p>
            <a:pPr marL="685800" indent="-457200" algn="just">
              <a:lnSpc>
                <a:spcPct val="100000"/>
              </a:lnSpc>
              <a:spcBef>
                <a:spcPts val="0"/>
              </a:spcBef>
              <a:spcAft>
                <a:spcPts val="0"/>
              </a:spcAft>
              <a:buFont typeface="+mj-lt"/>
              <a:buAutoNum type="arabicPeriod"/>
            </a:pPr>
            <a:r>
              <a:rPr lang="uk-UA" sz="2200" dirty="0" smtClean="0">
                <a:solidFill>
                  <a:srgbClr val="002949"/>
                </a:solidFill>
                <a:ea typeface="Roboto Condensed Light" panose="02000000000000000000" pitchFamily="2" charset="0"/>
              </a:rPr>
              <a:t>переклад </a:t>
            </a:r>
            <a:r>
              <a:rPr lang="uk-UA" sz="2200" dirty="0">
                <a:solidFill>
                  <a:srgbClr val="002949"/>
                </a:solidFill>
                <a:ea typeface="Roboto Condensed Light" panose="02000000000000000000" pitchFamily="2" charset="0"/>
              </a:rPr>
              <a:t>мови або доказів, голосовий диктант та послуги </a:t>
            </a:r>
            <a:r>
              <a:rPr lang="uk-UA" sz="2200" dirty="0" smtClean="0">
                <a:solidFill>
                  <a:srgbClr val="002949"/>
                </a:solidFill>
                <a:ea typeface="Roboto Condensed Light" panose="02000000000000000000" pitchFamily="2" charset="0"/>
              </a:rPr>
              <a:t>транскрипції</a:t>
            </a:r>
          </a:p>
          <a:p>
            <a:pPr marL="685800" indent="-457200" algn="just">
              <a:lnSpc>
                <a:spcPct val="100000"/>
              </a:lnSpc>
              <a:spcBef>
                <a:spcPts val="0"/>
              </a:spcBef>
              <a:spcAft>
                <a:spcPts val="0"/>
              </a:spcAft>
              <a:buFont typeface="+mj-lt"/>
              <a:buAutoNum type="arabicPeriod"/>
            </a:pPr>
            <a:r>
              <a:rPr lang="uk-UA" sz="2200" dirty="0" smtClean="0">
                <a:solidFill>
                  <a:srgbClr val="002949"/>
                </a:solidFill>
                <a:ea typeface="Roboto Condensed Light" panose="02000000000000000000" pitchFamily="2" charset="0"/>
              </a:rPr>
              <a:t>підготовка </a:t>
            </a:r>
            <a:r>
              <a:rPr lang="uk-UA" sz="2200" dirty="0">
                <a:solidFill>
                  <a:srgbClr val="002949"/>
                </a:solidFill>
                <a:ea typeface="Roboto Condensed Light" panose="02000000000000000000" pitchFamily="2" charset="0"/>
              </a:rPr>
              <a:t>документів (включаючи аналітичні довідки у справах), оцінка доказів за допомогою технології електронного розкриття (</a:t>
            </a:r>
            <a:r>
              <a:rPr lang="en-US" sz="2200" dirty="0">
                <a:solidFill>
                  <a:srgbClr val="002949"/>
                </a:solidFill>
                <a:ea typeface="Roboto Condensed Light" panose="02000000000000000000" pitchFamily="2" charset="0"/>
              </a:rPr>
              <a:t>e-disclosure)</a:t>
            </a:r>
          </a:p>
          <a:p>
            <a:pPr marL="685800" indent="-457200" algn="just">
              <a:lnSpc>
                <a:spcPct val="100000"/>
              </a:lnSpc>
              <a:spcBef>
                <a:spcPts val="0"/>
              </a:spcBef>
              <a:spcAft>
                <a:spcPts val="0"/>
              </a:spcAft>
              <a:buFont typeface="+mj-lt"/>
              <a:buAutoNum type="arabicPeriod"/>
            </a:pPr>
            <a:r>
              <a:rPr lang="uk-UA" sz="2200" dirty="0">
                <a:solidFill>
                  <a:srgbClr val="002949"/>
                </a:solidFill>
                <a:ea typeface="Roboto Condensed Light" panose="02000000000000000000" pitchFamily="2" charset="0"/>
              </a:rPr>
              <a:t>ідентифікація та аналіз характеристик сторін судового процесу для виявлення бар'єрів у доступності для сторін, які мають специфічні характеристики або вразливості</a:t>
            </a:r>
          </a:p>
          <a:p>
            <a:pPr marL="685800" indent="-457200" algn="just">
              <a:lnSpc>
                <a:spcPct val="100000"/>
              </a:lnSpc>
              <a:spcBef>
                <a:spcPts val="0"/>
              </a:spcBef>
              <a:spcAft>
                <a:spcPts val="0"/>
              </a:spcAft>
              <a:buFont typeface="+mj-lt"/>
              <a:buAutoNum type="arabicPeriod"/>
            </a:pPr>
            <a:r>
              <a:rPr lang="uk-UA" sz="2200" dirty="0">
                <a:solidFill>
                  <a:srgbClr val="002949"/>
                </a:solidFill>
                <a:ea typeface="Roboto Condensed Light" panose="02000000000000000000" pitchFamily="2" charset="0"/>
              </a:rPr>
              <a:t>ефективне сортування справ, ідентифікація проваджень, які потенційно придатні для спрощених або скорочених процедур, що дозволяє обробляти їх автоматично</a:t>
            </a:r>
          </a:p>
          <a:p>
            <a:pPr marL="685800" indent="-457200" algn="just">
              <a:lnSpc>
                <a:spcPct val="100000"/>
              </a:lnSpc>
              <a:spcBef>
                <a:spcPts val="0"/>
              </a:spcBef>
              <a:spcAft>
                <a:spcPts val="0"/>
              </a:spcAft>
              <a:buFont typeface="+mj-lt"/>
              <a:buAutoNum type="arabicPeriod"/>
            </a:pPr>
            <a:r>
              <a:rPr lang="uk-UA" sz="2200" dirty="0">
                <a:solidFill>
                  <a:srgbClr val="002949"/>
                </a:solidFill>
                <a:ea typeface="Roboto Condensed Light" panose="02000000000000000000" pitchFamily="2" charset="0"/>
              </a:rPr>
              <a:t>надання сторонам рекомендацій щодо відповідних форм врегулювання спору</a:t>
            </a:r>
          </a:p>
          <a:p>
            <a:pPr marL="685800" indent="-457200" algn="just">
              <a:lnSpc>
                <a:spcPct val="100000"/>
              </a:lnSpc>
              <a:spcBef>
                <a:spcPts val="0"/>
              </a:spcBef>
              <a:spcAft>
                <a:spcPts val="0"/>
              </a:spcAft>
              <a:buFont typeface="+mj-lt"/>
              <a:buAutoNum type="arabicPeriod"/>
            </a:pPr>
            <a:r>
              <a:rPr lang="uk-UA" sz="2200" dirty="0">
                <a:solidFill>
                  <a:srgbClr val="002949"/>
                </a:solidFill>
                <a:ea typeface="Roboto Condensed Light" panose="02000000000000000000" pitchFamily="2" charset="0"/>
              </a:rPr>
              <a:t>застосування інструментів електронних переговорів (</a:t>
            </a:r>
            <a:r>
              <a:rPr lang="en-US" sz="2200" dirty="0">
                <a:solidFill>
                  <a:srgbClr val="002949"/>
                </a:solidFill>
                <a:ea typeface="Roboto Condensed Light" panose="02000000000000000000" pitchFamily="2" charset="0"/>
              </a:rPr>
              <a:t>e-negotiation) </a:t>
            </a:r>
            <a:r>
              <a:rPr lang="uk-UA" sz="2200" dirty="0">
                <a:solidFill>
                  <a:srgbClr val="002949"/>
                </a:solidFill>
                <a:ea typeface="Roboto Condensed Light" panose="02000000000000000000" pitchFamily="2" charset="0"/>
              </a:rPr>
              <a:t>або електронної медіації (</a:t>
            </a:r>
            <a:r>
              <a:rPr lang="en-US" sz="2200" dirty="0">
                <a:solidFill>
                  <a:srgbClr val="002949"/>
                </a:solidFill>
                <a:ea typeface="Roboto Condensed Light" panose="02000000000000000000" pitchFamily="2" charset="0"/>
              </a:rPr>
              <a:t>e-mediation)</a:t>
            </a:r>
          </a:p>
          <a:p>
            <a:pPr marL="685800" indent="-457200" algn="just">
              <a:lnSpc>
                <a:spcPct val="100000"/>
              </a:lnSpc>
              <a:spcBef>
                <a:spcPts val="0"/>
              </a:spcBef>
              <a:spcAft>
                <a:spcPts val="0"/>
              </a:spcAft>
              <a:buFont typeface="+mj-lt"/>
              <a:buAutoNum type="arabicPeriod"/>
            </a:pPr>
            <a:r>
              <a:rPr lang="uk-UA" sz="2200" dirty="0">
                <a:solidFill>
                  <a:srgbClr val="002949"/>
                </a:solidFill>
                <a:ea typeface="Roboto Condensed Light" panose="02000000000000000000" pitchFamily="2" charset="0"/>
              </a:rPr>
              <a:t>прогнозування потенційного результату провадження для сприяння врегулюванню спору.</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Досудове врегулювання за допомогою ШІ: межі, гарантії та доступ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9</a:t>
            </a:r>
            <a:endParaRPr lang="en-US" sz="1400" dirty="0">
              <a:solidFill>
                <a:srgbClr val="002949"/>
              </a:solidFill>
            </a:endParaRPr>
          </a:p>
        </p:txBody>
      </p:sp>
    </p:spTree>
    <p:extLst>
      <p:ext uri="{BB962C8B-B14F-4D97-AF65-F5344CB8AC3E}">
        <p14:creationId xmlns:p14="http://schemas.microsoft.com/office/powerpoint/2010/main" val="816777467"/>
      </p:ext>
    </p:extLst>
  </p:cSld>
  <p:clrMapOvr>
    <a:masterClrMapping/>
  </p:clrMapOvr>
</p:sld>
</file>

<file path=ppt/theme/theme1.xml><?xml version="1.0" encoding="utf-8"?>
<a:theme xmlns:a="http://schemas.openxmlformats.org/drawingml/2006/main" name="Верховний Суд">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Верховний Суд" id="{85927FFF-16E0-4779-9E9F-FDB9FC60E28B}" vid="{1C97956D-EB6D-4D66-A40D-6F9E3D9A6E3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Верховний Суд</Template>
  <TotalTime>10719</TotalTime>
  <Words>3727</Words>
  <Application>Microsoft Office PowerPoint</Application>
  <PresentationFormat>Широкий екран</PresentationFormat>
  <Paragraphs>265</Paragraphs>
  <Slides>29</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29</vt:i4>
      </vt:variant>
    </vt:vector>
  </HeadingPairs>
  <TitlesOfParts>
    <vt:vector size="35" baseType="lpstr">
      <vt:lpstr>Arial</vt:lpstr>
      <vt:lpstr>Calibri</vt:lpstr>
      <vt:lpstr>Calibri Light</vt:lpstr>
      <vt:lpstr>Roboto Condensed Light</vt:lpstr>
      <vt:lpstr>Times New Roman</vt:lpstr>
      <vt:lpstr>Верховний Суд</vt:lpstr>
      <vt:lpstr>Презентація PowerPoint</vt:lpstr>
      <vt:lpstr>ПЛАН</vt:lpstr>
      <vt:lpstr> КОНСТИТУЦІЯ УКРАЇНИ  </vt:lpstr>
      <vt:lpstr>Annex III: High-Risk AI Systems Referred to in Article 6(2). EU Artificial Intelligence Act  https://artificialintelligenceact.eu/annex/3 </vt:lpstr>
      <vt:lpstr>Draft Guidelines on the implementation of the transparency obligations for certain AI systems under Article 50 of Regulation (EU) 2024/1689 (the ‘AI Act’) https://digital-strategy.ec.europa.eu/en/library/draft-guidelines-implementation-transparency-obligations-certain-ai-systems-under-article-50-ai-act </vt:lpstr>
      <vt:lpstr>The Human Line: Safeguarding Rights and Democracy in the AI Era: meeting report https://rm.coe.int/commhr-2025-57-the-human-line-safeguarding-rights-and-democracy-in-the/1680b6a8fd  </vt:lpstr>
      <vt:lpstr>HUDERIA - Methodology and Model: Human Rights, Democracy and the Rule of Law Impact Assessment of Artificial Intelligence Systems https://rm.coe.int/huderia-methodology-and-model-adopted-provisional-version-2026/48802ac001   </vt:lpstr>
      <vt:lpstr>OECD. Recommendation of the Council on Artificial Intelligence. OECD Legal Instruments. OECD/LEGAL/0449 https://legalinstruments.oecd.org/en/instruments/OECD-LEGAL-0449 </vt:lpstr>
      <vt:lpstr>Opinion № 26 (2023) of CCJE Moving forward: the use of assistive technology in the judiciary https://rm.coe.int/ccje-opinion-no-26-2023-final/1680adade7  </vt:lpstr>
      <vt:lpstr>Opinion № 26 (2023) of CCJE Moving forward: the use of assistive technology in the judiciary https://rm.coe.int/ccje-opinion-no-26-2023-final/1680adade7  </vt:lpstr>
      <vt:lpstr>Speech by the Chancellor of the High Court: Legal professional privilege in the age of AI (Judiciary of England and Wales)  https://www.judiciary.uk/speech-by-the-chancellor-of-the-high-court-legal-professional-privilege-in-the-age-of-ai </vt:lpstr>
      <vt:lpstr> Chief Justice Sundaresh Menon: Opening Keynote at the Asia-Pacific (APAC) Legal Congress 2026. Corporate Counsel: Shepherds in an Age of Generative AI https://www.judiciary.gov.sg/news-and-resources/news/news-details/chief-justice-sundaresh-menon-opening-keynote-at-the-asia-pacific-apac-legal-congress-2026  </vt:lpstr>
      <vt:lpstr> Ukraine: Artificial Intelligence Readiness Assessment Report. Paris: United Nations Educational, Scientific and Cultural Organization, 2026  https://unesdoc.unesco.org/ark:/48223/pf0000398153   </vt:lpstr>
      <vt:lpstr> Ukraine: Artificial Intelligence Readiness Assessment Report. Paris: United Nations Educational, Scientific and Cultural Organization, 2026  https://unesdoc.unesco.org/ark:/48223/pf0000398153   </vt:lpstr>
      <vt:lpstr>AI Act: deal on simplification measures,  ban on “nudifier” apps  (07.05.26) https://www.europarl.europa.eu/news/en/press-room/20260427IPR42011/ai-act-deal-on-simplification-measures-ban-on-nudifier-apps  </vt:lpstr>
      <vt:lpstr>«Агентивна держава» в Дії: як ШІ-асистенти замінюють бюрократію персональним сервісом https://www.liga.net/ua/economics/opinion/ahentyvna-derzhava-v-dii-iak-shi-asystenty-zaminiuiut-biurokratiiu-personalnym-servisom </vt:lpstr>
      <vt:lpstr>Кодекс суддівської етики (Стаття 16)  https://zakon.rada.gov.ua/rada/show/n0001415-24#Text</vt:lpstr>
      <vt:lpstr>Коментар до Кодексу суддівської етики, затверджений рішенням Ради суддів України від 02.03.2026 № 14 https://constitutionalist.com.ua/komentar-do-statti-16-vykorystannia-suddeiu-tekhnolohij-shi-kodeksu-suddivskoi-etyky </vt:lpstr>
      <vt:lpstr>Коментар до Кодексу суддівської етики, затверджений рішенням Ради суддів України від 02.03.2026 № 14 https://constitutionalist.com.ua/komentar-do-statti-16-vykorystannia-suddeiu-tekhnolohij-shi-kodeksu-suddivskoi-etyky </vt:lpstr>
      <vt:lpstr>Положення про використання технологій ШІ працівниками Апарату ВС (Наказ від 08.12.2025 № 117) https://court.gov.ua/storage/portal/supreme/rizne/Polozhennya_SHI.pdf    </vt:lpstr>
      <vt:lpstr>Положення про використання технологій ШІ працівниками Апарату ВС (Наказ від 08.12.2025 № 117) https://court.gov.ua/storage/portal/supreme/rizne/Polozhennya_SHI.pdf    </vt:lpstr>
      <vt:lpstr>Концепція ЄСІКС (наказ ДСА України від 30.04.2025 № 178) https://court.gov.ua/storage/portal/dsa/normatyvno-pravova%20baza/N_178_2025_dodatok.pdf </vt:lpstr>
      <vt:lpstr>Концепція ЄСІКС (наказ ДСА України від 30.04.2025 № 178) https://court.gov.ua/storage/portal/dsa/normatyvno-pravova%20baza/N_178_2025_dodatok.pdf </vt:lpstr>
      <vt:lpstr>Opinion № 26 (2023) of CCJE Moving forward: the use of assistive technology in the judiciary https://rm.coe.int/ccje-opinion-no-26-2023-final/1680adade7  </vt:lpstr>
      <vt:lpstr>Opinion № 28 (2025) of CCJE On the importance of judicial well-being for the delivery of justice https://rm.coe.int/opinion-no-28-2025-of-the-ccje-published-/4880296bfa  </vt:lpstr>
      <vt:lpstr>Opinion № 28 (2025) CCJE On the importance of judicial well-being for the delivery of justice https://rm.coe.int/opinion-no-28-2025-of-the-ccje-published-/4880296bfa  </vt:lpstr>
      <vt:lpstr>ВИСНОВКИ</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Роман Палюх</dc:creator>
  <cp:lastModifiedBy>Ян Олександрович Берназюк</cp:lastModifiedBy>
  <cp:revision>657</cp:revision>
  <cp:lastPrinted>2026-05-22T14:05:25Z</cp:lastPrinted>
  <dcterms:created xsi:type="dcterms:W3CDTF">2018-11-30T10:25:38Z</dcterms:created>
  <dcterms:modified xsi:type="dcterms:W3CDTF">2026-05-22T14:31:11Z</dcterms:modified>
</cp:coreProperties>
</file>